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73" r:id="rId3"/>
    <p:sldId id="306" r:id="rId4"/>
    <p:sldId id="319" r:id="rId5"/>
    <p:sldId id="269" r:id="rId6"/>
    <p:sldId id="272" r:id="rId7"/>
    <p:sldId id="271" r:id="rId8"/>
    <p:sldId id="314" r:id="rId9"/>
    <p:sldId id="284" r:id="rId10"/>
    <p:sldId id="285" r:id="rId11"/>
    <p:sldId id="281" r:id="rId12"/>
    <p:sldId id="282" r:id="rId13"/>
    <p:sldId id="275" r:id="rId14"/>
    <p:sldId id="276" r:id="rId15"/>
    <p:sldId id="315" r:id="rId16"/>
    <p:sldId id="316" r:id="rId17"/>
    <p:sldId id="317" r:id="rId18"/>
    <p:sldId id="318" r:id="rId19"/>
    <p:sldId id="286" r:id="rId20"/>
    <p:sldId id="295" r:id="rId21"/>
    <p:sldId id="308" r:id="rId22"/>
    <p:sldId id="307" r:id="rId23"/>
    <p:sldId id="294" r:id="rId24"/>
    <p:sldId id="297" r:id="rId25"/>
    <p:sldId id="309" r:id="rId26"/>
    <p:sldId id="310" r:id="rId27"/>
    <p:sldId id="311" r:id="rId28"/>
    <p:sldId id="298" r:id="rId29"/>
    <p:sldId id="299" r:id="rId30"/>
    <p:sldId id="300" r:id="rId31"/>
    <p:sldId id="312" r:id="rId32"/>
    <p:sldId id="301" r:id="rId33"/>
    <p:sldId id="302" r:id="rId34"/>
    <p:sldId id="303" r:id="rId35"/>
    <p:sldId id="304" r:id="rId36"/>
    <p:sldId id="305" r:id="rId37"/>
    <p:sldId id="344" r:id="rId38"/>
    <p:sldId id="345" r:id="rId39"/>
    <p:sldId id="346" r:id="rId40"/>
    <p:sldId id="347" r:id="rId41"/>
    <p:sldId id="321" r:id="rId42"/>
    <p:sldId id="322" r:id="rId43"/>
    <p:sldId id="323" r:id="rId44"/>
    <p:sldId id="324" r:id="rId45"/>
    <p:sldId id="325" r:id="rId46"/>
    <p:sldId id="326" r:id="rId47"/>
    <p:sldId id="339" r:id="rId48"/>
    <p:sldId id="340" r:id="rId49"/>
    <p:sldId id="341" r:id="rId50"/>
    <p:sldId id="342" r:id="rId51"/>
    <p:sldId id="327" r:id="rId52"/>
    <p:sldId id="343" r:id="rId53"/>
    <p:sldId id="320" r:id="rId54"/>
    <p:sldId id="328" r:id="rId55"/>
    <p:sldId id="329" r:id="rId56"/>
    <p:sldId id="330" r:id="rId57"/>
    <p:sldId id="331" r:id="rId58"/>
    <p:sldId id="332" r:id="rId59"/>
    <p:sldId id="333" r:id="rId60"/>
    <p:sldId id="334" r:id="rId61"/>
    <p:sldId id="335" r:id="rId62"/>
    <p:sldId id="336" r:id="rId63"/>
    <p:sldId id="337" r:id="rId64"/>
    <p:sldId id="338" r:id="rId65"/>
    <p:sldId id="296"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3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0626" autoAdjust="0"/>
  </p:normalViewPr>
  <p:slideViewPr>
    <p:cSldViewPr>
      <p:cViewPr varScale="1">
        <p:scale>
          <a:sx n="74" d="100"/>
          <a:sy n="74" d="100"/>
        </p:scale>
        <p:origin x="1146" y="66"/>
      </p:cViewPr>
      <p:guideLst>
        <p:guide orient="horz" pos="2160"/>
        <p:guide pos="3840"/>
      </p:guideLst>
    </p:cSldViewPr>
  </p:slideViewPr>
  <p:outlineViewPr>
    <p:cViewPr>
      <p:scale>
        <a:sx n="33" d="100"/>
        <a:sy n="33" d="100"/>
      </p:scale>
      <p:origin x="0" y="108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1FD65-DB31-41E4-8055-E3B5E16932F0}"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3E0D4-7F02-4961-8209-D112C7BABF10}" type="slidenum">
              <a:rPr lang="zh-CN" altLang="en-US" smtClean="0"/>
              <a:t>‹#›</a:t>
            </a:fld>
            <a:endParaRPr lang="zh-CN" altLang="en-US"/>
          </a:p>
        </p:txBody>
      </p:sp>
    </p:spTree>
    <p:extLst>
      <p:ext uri="{BB962C8B-B14F-4D97-AF65-F5344CB8AC3E}">
        <p14:creationId xmlns:p14="http://schemas.microsoft.com/office/powerpoint/2010/main" val="221577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00050" lvl="2" indent="0">
              <a:buFont typeface="Wingdings 2"/>
              <a:buNone/>
            </a:pPr>
            <a:r>
              <a:rPr lang="zh-CN" altLang="en-US" sz="2400" dirty="0" smtClean="0"/>
              <a:t>在当今全球范围内的工业设备、汽车、电子仪表和装运箱中，都有着无数的数字传感器，这些传感器能测量和交流位置、运动、震动、温度和湿度等数据，甚至还能测量空气中的化学变化</a:t>
            </a:r>
          </a:p>
        </p:txBody>
      </p:sp>
      <p:sp>
        <p:nvSpPr>
          <p:cNvPr id="4" name="灯片编号占位符 3"/>
          <p:cNvSpPr>
            <a:spLocks noGrp="1"/>
          </p:cNvSpPr>
          <p:nvPr>
            <p:ph type="sldNum" sz="quarter" idx="10"/>
          </p:nvPr>
        </p:nvSpPr>
        <p:spPr/>
        <p:txBody>
          <a:bodyPr/>
          <a:lstStyle/>
          <a:p>
            <a:fld id="{CFD3E0D4-7F02-4961-8209-D112C7BABF10}" type="slidenum">
              <a:rPr lang="zh-CN" altLang="en-US" smtClean="0"/>
              <a:t>2</a:t>
            </a:fld>
            <a:endParaRPr lang="zh-CN" altLang="en-US"/>
          </a:p>
        </p:txBody>
      </p:sp>
    </p:spTree>
    <p:extLst>
      <p:ext uri="{BB962C8B-B14F-4D97-AF65-F5344CB8AC3E}">
        <p14:creationId xmlns:p14="http://schemas.microsoft.com/office/powerpoint/2010/main" val="1709037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同步墙</a:t>
            </a:r>
            <a:endParaRPr lang="zh-CN" altLang="en-US" dirty="0"/>
          </a:p>
        </p:txBody>
      </p:sp>
      <p:sp>
        <p:nvSpPr>
          <p:cNvPr id="4" name="灯片编号占位符 3"/>
          <p:cNvSpPr>
            <a:spLocks noGrp="1"/>
          </p:cNvSpPr>
          <p:nvPr>
            <p:ph type="sldNum" sz="quarter" idx="10"/>
          </p:nvPr>
        </p:nvSpPr>
        <p:spPr/>
        <p:txBody>
          <a:bodyPr/>
          <a:lstStyle/>
          <a:p>
            <a:fld id="{3EF0FC6C-2300-4869-9740-E3200FD51A03}" type="slidenum">
              <a:rPr lang="zh-CN" altLang="en-US" smtClean="0"/>
              <a:pPr/>
              <a:t>45</a:t>
            </a:fld>
            <a:endParaRPr lang="zh-CN" altLang="en-US"/>
          </a:p>
        </p:txBody>
      </p:sp>
    </p:spTree>
    <p:extLst>
      <p:ext uri="{BB962C8B-B14F-4D97-AF65-F5344CB8AC3E}">
        <p14:creationId xmlns:p14="http://schemas.microsoft.com/office/powerpoint/2010/main" val="423173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6978C-19A1-4D49-8FE9-1D672087EE45}" type="slidenum">
              <a:rPr lang="zh-CN" altLang="en-US">
                <a:latin typeface="Calibri" panose="020F0502020204030204" pitchFamily="34" charset="0"/>
              </a:rPr>
              <a:pPr eaLnBrk="1" hangingPunct="1"/>
              <a:t>54</a:t>
            </a:fld>
            <a:endParaRPr lang="zh-CN" altLang="en-US">
              <a:latin typeface="Calibri" panose="020F0502020204030204" pitchFamily="34" charset="0"/>
            </a:endParaRPr>
          </a:p>
        </p:txBody>
      </p:sp>
    </p:spTree>
    <p:extLst>
      <p:ext uri="{BB962C8B-B14F-4D97-AF65-F5344CB8AC3E}">
        <p14:creationId xmlns:p14="http://schemas.microsoft.com/office/powerpoint/2010/main" val="3511543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这个电站是三峡的十分之一，秦山核电的</a:t>
            </a:r>
            <a:r>
              <a:rPr lang="en-US" altLang="zh-CN" smtClean="0"/>
              <a:t>3</a:t>
            </a:r>
            <a:r>
              <a:rPr lang="zh-CN" altLang="en-US" smtClean="0"/>
              <a:t>倍，专门用来供应电力。电力的作用：驱动计算、降温。</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77B8F1-AA57-492F-BEFE-C184F49A7FBC}" type="slidenum">
              <a:rPr lang="zh-CN" altLang="en-US">
                <a:latin typeface="Calibri" panose="020F0502020204030204" pitchFamily="34" charset="0"/>
              </a:rPr>
              <a:pPr eaLnBrk="1" hangingPunct="1"/>
              <a:t>55</a:t>
            </a:fld>
            <a:endParaRPr lang="zh-CN" altLang="en-US">
              <a:latin typeface="Calibri" panose="020F0502020204030204" pitchFamily="34" charset="0"/>
            </a:endParaRPr>
          </a:p>
        </p:txBody>
      </p:sp>
    </p:spTree>
    <p:extLst>
      <p:ext uri="{BB962C8B-B14F-4D97-AF65-F5344CB8AC3E}">
        <p14:creationId xmlns:p14="http://schemas.microsoft.com/office/powerpoint/2010/main" val="3438293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smtClean="0"/>
              <a:t>数据中心“吃电”不露痕迹</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67C4FB-9809-470A-8E5A-3573DD308C85}" type="slidenum">
              <a:rPr lang="zh-CN" altLang="en-US">
                <a:latin typeface="Calibri" panose="020F0502020204030204" pitchFamily="34" charset="0"/>
              </a:rPr>
              <a:pPr eaLnBrk="1" hangingPunct="1"/>
              <a:t>56</a:t>
            </a:fld>
            <a:endParaRPr lang="zh-CN" altLang="en-US">
              <a:latin typeface="Calibri" panose="020F0502020204030204" pitchFamily="34" charset="0"/>
            </a:endParaRPr>
          </a:p>
        </p:txBody>
      </p:sp>
    </p:spTree>
    <p:extLst>
      <p:ext uri="{BB962C8B-B14F-4D97-AF65-F5344CB8AC3E}">
        <p14:creationId xmlns:p14="http://schemas.microsoft.com/office/powerpoint/2010/main" val="234691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422B2-A50D-4F23-8B79-8986FA9E902D}" type="slidenum">
              <a:rPr lang="zh-CN" altLang="en-US">
                <a:latin typeface="Calibri" panose="020F0502020204030204" pitchFamily="34" charset="0"/>
              </a:rPr>
              <a:pPr eaLnBrk="1" hangingPunct="1"/>
              <a:t>57</a:t>
            </a:fld>
            <a:endParaRPr lang="zh-CN" altLang="en-US">
              <a:latin typeface="Calibri" panose="020F0502020204030204" pitchFamily="34" charset="0"/>
            </a:endParaRPr>
          </a:p>
        </p:txBody>
      </p:sp>
    </p:spTree>
    <p:extLst>
      <p:ext uri="{BB962C8B-B14F-4D97-AF65-F5344CB8AC3E}">
        <p14:creationId xmlns:p14="http://schemas.microsoft.com/office/powerpoint/2010/main" val="321695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我们常说到芯片频率升高导致电流升高，通常指的是采用各种</a:t>
            </a:r>
            <a:r>
              <a:rPr lang="en-US" altLang="zh-CN" smtClean="0"/>
              <a:t>MOS</a:t>
            </a:r>
            <a:r>
              <a:rPr lang="zh-CN" altLang="en-US" smtClean="0"/>
              <a:t>技术（例如</a:t>
            </a:r>
            <a:r>
              <a:rPr lang="en-US" altLang="zh-CN" smtClean="0"/>
              <a:t>CMOS</a:t>
            </a:r>
            <a:r>
              <a:rPr lang="zh-CN" altLang="en-US" smtClean="0"/>
              <a:t>、</a:t>
            </a:r>
            <a:r>
              <a:rPr lang="en-US" altLang="zh-CN" smtClean="0"/>
              <a:t>NMOS</a:t>
            </a:r>
            <a:r>
              <a:rPr lang="zh-CN" altLang="en-US" smtClean="0"/>
              <a:t>、</a:t>
            </a:r>
            <a:r>
              <a:rPr lang="en-US" altLang="zh-CN" smtClean="0"/>
              <a:t>PMOS</a:t>
            </a:r>
            <a:r>
              <a:rPr lang="zh-CN" altLang="en-US" smtClean="0"/>
              <a:t>）制作的数字电路芯片，例如</a:t>
            </a:r>
            <a:r>
              <a:rPr lang="en-US" altLang="zh-CN" smtClean="0"/>
              <a:t>CPU</a:t>
            </a:r>
            <a:r>
              <a:rPr lang="zh-CN" altLang="en-US" smtClean="0"/>
              <a:t>、存储器（内存、闪存等），它们内部拥有大量的门电路，其工作不是象收音机里放大电路那样连续工作的，而是在系统时钟控制下工作，在每一个时钟周期，许多门电路会改变状态（你可以理解为门打开一次）。这种门电路在没有改变状态的时候（可以理解为门关着）电流是极小的，但在状态转变时会有很大电流，所以系统时钟周期越短，门电路改变状态就越频繁，流过它们的平均电流就越高。 </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5FC41B-41C5-46E5-BCC5-D5FFFE66C138}" type="slidenum">
              <a:rPr lang="zh-CN" altLang="en-US">
                <a:latin typeface="Calibri" panose="020F0502020204030204" pitchFamily="34" charset="0"/>
              </a:rPr>
              <a:pPr eaLnBrk="1" hangingPunct="1"/>
              <a:t>58</a:t>
            </a:fld>
            <a:endParaRPr lang="zh-CN" altLang="en-US">
              <a:latin typeface="Calibri" panose="020F0502020204030204" pitchFamily="34" charset="0"/>
            </a:endParaRPr>
          </a:p>
        </p:txBody>
      </p:sp>
    </p:spTree>
    <p:extLst>
      <p:ext uri="{BB962C8B-B14F-4D97-AF65-F5344CB8AC3E}">
        <p14:creationId xmlns:p14="http://schemas.microsoft.com/office/powerpoint/2010/main" val="2016582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风冷、气温较低是关键因素。但是重点在于：</a:t>
            </a:r>
            <a:r>
              <a:rPr lang="en-US" altLang="zh-CN" smtClean="0"/>
              <a:t>google</a:t>
            </a:r>
            <a:r>
              <a:rPr lang="zh-CN" altLang="en-US" smtClean="0"/>
              <a:t>敢于这么做，在于它重要、领先的计算调度能力。</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137CF2-4450-4FBF-938F-A71502A3549C}" type="slidenum">
              <a:rPr lang="zh-CN" altLang="en-US">
                <a:latin typeface="Calibri" panose="020F0502020204030204" pitchFamily="34" charset="0"/>
              </a:rPr>
              <a:pPr eaLnBrk="1" hangingPunct="1"/>
              <a:t>63</a:t>
            </a:fld>
            <a:endParaRPr lang="zh-CN" altLang="en-US">
              <a:latin typeface="Calibri" panose="020F0502020204030204" pitchFamily="34" charset="0"/>
            </a:endParaRPr>
          </a:p>
        </p:txBody>
      </p:sp>
    </p:spTree>
    <p:extLst>
      <p:ext uri="{BB962C8B-B14F-4D97-AF65-F5344CB8AC3E}">
        <p14:creationId xmlns:p14="http://schemas.microsoft.com/office/powerpoint/2010/main" val="2222493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将访问及其处理，调度到其他节点上。</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4ACF31-971D-422F-AA47-166192143476}" type="slidenum">
              <a:rPr lang="zh-CN" altLang="en-US">
                <a:latin typeface="Calibri" panose="020F0502020204030204" pitchFamily="34" charset="0"/>
              </a:rPr>
              <a:pPr eaLnBrk="1" hangingPunct="1"/>
              <a:t>64</a:t>
            </a:fld>
            <a:endParaRPr lang="zh-CN" altLang="en-US">
              <a:latin typeface="Calibri" panose="020F0502020204030204" pitchFamily="34" charset="0"/>
            </a:endParaRPr>
          </a:p>
        </p:txBody>
      </p:sp>
    </p:spTree>
    <p:extLst>
      <p:ext uri="{BB962C8B-B14F-4D97-AF65-F5344CB8AC3E}">
        <p14:creationId xmlns:p14="http://schemas.microsoft.com/office/powerpoint/2010/main" val="427042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r>
              <a:rPr lang="zh-CN" altLang="en-US" dirty="0" smtClean="0"/>
              <a:t>“啤酒与尿布”的故事产生于</a:t>
            </a:r>
            <a:r>
              <a:rPr lang="en-US" altLang="zh-CN" dirty="0" smtClean="0"/>
              <a:t>20</a:t>
            </a:r>
            <a:r>
              <a:rPr lang="zh-CN" altLang="en-US" dirty="0" smtClean="0"/>
              <a:t>世纪</a:t>
            </a:r>
            <a:r>
              <a:rPr lang="en-US" altLang="zh-CN" dirty="0" smtClean="0"/>
              <a:t>90</a:t>
            </a:r>
            <a:r>
              <a:rPr lang="zh-CN" altLang="en-US" dirty="0" smtClean="0"/>
              <a:t>年代的美国沃尔玛超市中，沃尔玛的超市管理人员分析销售数据时发现了一个令人难于理解的现象：在某些特定的情况下，“啤酒”与“尿布”两件看上去毫无关系的商品会经常出现在同一个购物篮中，这种独特的销售现象引起了管理人员的注意，经过后续调查发现，这种现象出现在年轻的父亲身上。</a:t>
            </a:r>
            <a:endParaRPr lang="en-US" altLang="zh-CN" dirty="0" smtClean="0"/>
          </a:p>
          <a:p>
            <a:pPr eaLnBrk="1" hangingPunct="1"/>
            <a:endParaRPr lang="en-US" altLang="zh-CN" dirty="0" smtClean="0"/>
          </a:p>
          <a:p>
            <a:pPr eaLnBrk="1" hangingPunct="1"/>
            <a:r>
              <a:rPr lang="zh-CN" altLang="en-US" dirty="0" smtClean="0"/>
              <a:t>当然“啤酒与尿布”的故事必须具有技术方面的支持。</a:t>
            </a:r>
            <a:r>
              <a:rPr lang="en-US" altLang="zh-CN" dirty="0" smtClean="0"/>
              <a:t>1993</a:t>
            </a:r>
            <a:r>
              <a:rPr lang="zh-CN" altLang="en-US" dirty="0" smtClean="0"/>
              <a:t>年美国学者</a:t>
            </a:r>
            <a:r>
              <a:rPr lang="en-US" altLang="zh-CN" dirty="0" smtClean="0"/>
              <a:t>Agrawal </a:t>
            </a:r>
            <a:r>
              <a:rPr lang="zh-CN" altLang="en-US" dirty="0" smtClean="0"/>
              <a:t>（个人翻译</a:t>
            </a:r>
            <a:r>
              <a:rPr lang="en-US" altLang="zh-CN" dirty="0" smtClean="0"/>
              <a:t>--</a:t>
            </a:r>
            <a:r>
              <a:rPr lang="zh-CN" altLang="en-US" dirty="0" smtClean="0"/>
              <a:t>艾格拉沃）提出通过分析购物篮中的商品集合，从而找出商品之间关联关系的关联算法，并根据商品之间的关系，找出客户的购买行为。艾格拉沃从数学及计算机算法角度提出了商品关联关系的计算方法</a:t>
            </a:r>
            <a:r>
              <a:rPr lang="en-US" altLang="zh-CN" dirty="0" smtClean="0"/>
              <a:t>——</a:t>
            </a:r>
            <a:r>
              <a:rPr lang="en-US" altLang="zh-CN" dirty="0" smtClean="0">
                <a:solidFill>
                  <a:srgbClr val="FF0000"/>
                </a:solidFill>
              </a:rPr>
              <a:t>A prior</a:t>
            </a:r>
            <a:r>
              <a:rPr lang="zh-CN" altLang="en-US" dirty="0" smtClean="0">
                <a:solidFill>
                  <a:srgbClr val="FF0000"/>
                </a:solidFill>
              </a:rPr>
              <a:t>算法（关联模型）</a:t>
            </a:r>
            <a:r>
              <a:rPr lang="zh-CN" altLang="en-US" dirty="0" smtClean="0"/>
              <a:t>。沃尔玛从上个世纪</a:t>
            </a:r>
            <a:r>
              <a:rPr lang="en-US" altLang="zh-CN" dirty="0" smtClean="0"/>
              <a:t>90</a:t>
            </a:r>
            <a:r>
              <a:rPr lang="zh-CN" altLang="en-US" dirty="0" smtClean="0"/>
              <a:t>年代尝试将</a:t>
            </a:r>
            <a:r>
              <a:rPr lang="en-US" altLang="zh-CN" dirty="0" smtClean="0"/>
              <a:t>A prior</a:t>
            </a:r>
            <a:r>
              <a:rPr lang="zh-CN" altLang="en-US" dirty="0" smtClean="0"/>
              <a:t>算法引入到</a:t>
            </a:r>
            <a:r>
              <a:rPr lang="en-US" altLang="zh-CN" dirty="0" smtClean="0"/>
              <a:t>POS</a:t>
            </a:r>
            <a:r>
              <a:rPr lang="zh-CN" altLang="en-US" dirty="0" smtClean="0"/>
              <a:t>机数据分析中，并获得了成功，于是产生了“啤酒与尿布”的故事</a:t>
            </a:r>
          </a:p>
          <a:p>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9</a:t>
            </a:fld>
            <a:endParaRPr lang="zh-CN" altLang="en-US"/>
          </a:p>
        </p:txBody>
      </p:sp>
    </p:spTree>
    <p:extLst>
      <p:ext uri="{BB962C8B-B14F-4D97-AF65-F5344CB8AC3E}">
        <p14:creationId xmlns:p14="http://schemas.microsoft.com/office/powerpoint/2010/main" val="8867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10</a:t>
            </a:fld>
            <a:endParaRPr lang="zh-CN" altLang="en-US"/>
          </a:p>
        </p:txBody>
      </p:sp>
    </p:spTree>
    <p:extLst>
      <p:ext uri="{BB962C8B-B14F-4D97-AF65-F5344CB8AC3E}">
        <p14:creationId xmlns:p14="http://schemas.microsoft.com/office/powerpoint/2010/main" val="188113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fontAlgn="ctr"/>
            <a:r>
              <a:rPr lang="zh-CN" altLang="en-US" dirty="0" smtClean="0"/>
              <a:t>显微镜是在四个世纪以前发明的，能让人们看到以前从来都无法看到的事物并对其进行测量</a:t>
            </a:r>
            <a:r>
              <a:rPr lang="en-US" altLang="zh-CN" dirty="0" smtClean="0"/>
              <a:t>——</a:t>
            </a:r>
            <a:r>
              <a:rPr lang="zh-CN" altLang="en-US" dirty="0" smtClean="0"/>
              <a:t>在细胞的层面上。显微镜是测量领域中的一场革命。</a:t>
            </a:r>
          </a:p>
          <a:p>
            <a:pPr fontAlgn="ctr"/>
            <a:r>
              <a:rPr lang="zh-CN" altLang="en-US" dirty="0" smtClean="0"/>
              <a:t>　　吕诺尔夫松解释称，数据测量就相当于是现代版的显微镜。举个例子，谷歌搜索、</a:t>
            </a:r>
            <a:r>
              <a:rPr lang="en-US" altLang="zh-CN" dirty="0" smtClean="0"/>
              <a:t>Facebook</a:t>
            </a:r>
            <a:r>
              <a:rPr lang="zh-CN" altLang="en-US" dirty="0" smtClean="0"/>
              <a:t>帖子和</a:t>
            </a:r>
            <a:r>
              <a:rPr lang="en-US" altLang="zh-CN" dirty="0" smtClean="0"/>
              <a:t>Twitter</a:t>
            </a:r>
            <a:r>
              <a:rPr lang="zh-CN" altLang="en-US" dirty="0" smtClean="0"/>
              <a:t>消息使得对人们行为和情绪的细节化测量成为可能。</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15</a:t>
            </a:fld>
            <a:endParaRPr lang="zh-CN" altLang="en-US"/>
          </a:p>
        </p:txBody>
      </p:sp>
    </p:spTree>
    <p:extLst>
      <p:ext uri="{BB962C8B-B14F-4D97-AF65-F5344CB8AC3E}">
        <p14:creationId xmlns:p14="http://schemas.microsoft.com/office/powerpoint/2010/main" val="292615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数据充斥所带来的影响远远超出了企业界。举例来说，</a:t>
            </a:r>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16</a:t>
            </a:fld>
            <a:endParaRPr lang="zh-CN" altLang="en-US"/>
          </a:p>
        </p:txBody>
      </p:sp>
    </p:spTree>
    <p:extLst>
      <p:ext uri="{BB962C8B-B14F-4D97-AF65-F5344CB8AC3E}">
        <p14:creationId xmlns:p14="http://schemas.microsoft.com/office/powerpoint/2010/main" val="22852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lvl="1" fontAlgn="ctr"/>
            <a:r>
              <a:rPr lang="zh-CN" altLang="en-US" dirty="0" smtClean="0"/>
              <a:t>的例子。</a:t>
            </a:r>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18</a:t>
            </a:fld>
            <a:endParaRPr lang="zh-CN" altLang="en-US"/>
          </a:p>
        </p:txBody>
      </p:sp>
    </p:spTree>
    <p:extLst>
      <p:ext uri="{BB962C8B-B14F-4D97-AF65-F5344CB8AC3E}">
        <p14:creationId xmlns:p14="http://schemas.microsoft.com/office/powerpoint/2010/main" val="3563460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人工标注训练数据</a:t>
            </a:r>
            <a:endParaRPr lang="en-US" altLang="zh-CN" dirty="0" smtClean="0"/>
          </a:p>
          <a:p>
            <a:r>
              <a:rPr lang="zh-CN" altLang="en-US" dirty="0" smtClean="0"/>
              <a:t>用这些数据进行模型训练</a:t>
            </a:r>
            <a:endParaRPr lang="en-US" altLang="zh-CN" dirty="0" smtClean="0"/>
          </a:p>
          <a:p>
            <a:r>
              <a:rPr lang="zh-CN" altLang="en-US" dirty="0" smtClean="0"/>
              <a:t>用模型进行目标数据的识别（分类）</a:t>
            </a:r>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29</a:t>
            </a:fld>
            <a:endParaRPr lang="zh-CN" altLang="en-US"/>
          </a:p>
        </p:txBody>
      </p:sp>
    </p:spTree>
    <p:extLst>
      <p:ext uri="{BB962C8B-B14F-4D97-AF65-F5344CB8AC3E}">
        <p14:creationId xmlns:p14="http://schemas.microsoft.com/office/powerpoint/2010/main" val="364239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lvl="1"/>
            <a:r>
              <a:rPr lang="zh-CN" altLang="en-US" dirty="0" smtClean="0"/>
              <a:t>有别于按模型（已有类标号）进行匹配的“分类”</a:t>
            </a:r>
            <a:endParaRPr lang="en-US" altLang="zh-CN" dirty="0" smtClean="0"/>
          </a:p>
          <a:p>
            <a:pPr lvl="1"/>
            <a:r>
              <a:rPr lang="zh-CN" altLang="en-US" dirty="0" smtClean="0"/>
              <a:t>根据</a:t>
            </a:r>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30</a:t>
            </a:fld>
            <a:endParaRPr lang="zh-CN" altLang="en-US"/>
          </a:p>
        </p:txBody>
      </p:sp>
    </p:spTree>
    <p:extLst>
      <p:ext uri="{BB962C8B-B14F-4D97-AF65-F5344CB8AC3E}">
        <p14:creationId xmlns:p14="http://schemas.microsoft.com/office/powerpoint/2010/main" val="364909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这个故事被公认是商业领域数据挖掘的诞生</a:t>
            </a:r>
            <a:endParaRPr lang="zh-CN" altLang="en-US" dirty="0"/>
          </a:p>
        </p:txBody>
      </p:sp>
      <p:sp>
        <p:nvSpPr>
          <p:cNvPr id="4" name="灯片编号占位符 3"/>
          <p:cNvSpPr>
            <a:spLocks noGrp="1"/>
          </p:cNvSpPr>
          <p:nvPr>
            <p:ph type="sldNum" sz="quarter" idx="10"/>
          </p:nvPr>
        </p:nvSpPr>
        <p:spPr/>
        <p:txBody>
          <a:bodyPr/>
          <a:lstStyle/>
          <a:p>
            <a:fld id="{CFD3E0D4-7F02-4961-8209-D112C7BABF10}" type="slidenum">
              <a:rPr lang="zh-CN" altLang="en-US" smtClean="0"/>
              <a:t>35</a:t>
            </a:fld>
            <a:endParaRPr lang="zh-CN" altLang="en-US"/>
          </a:p>
        </p:txBody>
      </p:sp>
    </p:spTree>
    <p:extLst>
      <p:ext uri="{BB962C8B-B14F-4D97-AF65-F5344CB8AC3E}">
        <p14:creationId xmlns:p14="http://schemas.microsoft.com/office/powerpoint/2010/main" val="5234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304215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217925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191661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129548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159111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385077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200736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191346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154034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246473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582FC6-44FF-4672-8998-9674FAA0A367}" type="datetimeFigureOut">
              <a:rPr lang="zh-CN" altLang="en-US" smtClean="0"/>
              <a:t>2018/12/17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288879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82FC6-44FF-4672-8998-9674FAA0A367}" type="datetimeFigureOut">
              <a:rPr lang="zh-CN" altLang="en-US" smtClean="0"/>
              <a:t>2018/12/17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44C2A-C1E6-44B0-93E2-F3E8862BCF7A}" type="slidenum">
              <a:rPr lang="zh-CN" altLang="en-US" smtClean="0"/>
              <a:t>‹#›</a:t>
            </a:fld>
            <a:endParaRPr lang="zh-CN" altLang="en-US"/>
          </a:p>
        </p:txBody>
      </p:sp>
    </p:spTree>
    <p:extLst>
      <p:ext uri="{BB962C8B-B14F-4D97-AF65-F5344CB8AC3E}">
        <p14:creationId xmlns:p14="http://schemas.microsoft.com/office/powerpoint/2010/main" val="2659310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0.wmf"/><Relationship Id="rId9"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image" Target="../media/image13.emf"/><Relationship Id="rId4" Type="http://schemas.openxmlformats.org/officeDocument/2006/relationships/oleObject" Target="../embeddings/Microsoft_Excel_97-2003____1.xls"/></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Microsoft_Excel_97-2003____2.xls"/><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 Id="rId9" Type="http://schemas.openxmlformats.org/officeDocument/2006/relationships/image" Target="../media/image44.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大数据、数据挖掘、并行计算</a:t>
            </a:r>
            <a:r>
              <a:rPr lang="en-US" altLang="zh-CN" dirty="0" smtClean="0"/>
              <a:t/>
            </a:r>
            <a:br>
              <a:rPr lang="en-US" altLang="zh-CN" dirty="0" smtClean="0"/>
            </a:br>
            <a:r>
              <a:rPr lang="en-US" altLang="zh-CN" dirty="0"/>
              <a:t>	</a:t>
            </a:r>
            <a:r>
              <a:rPr lang="en-US" altLang="zh-CN" dirty="0" smtClean="0"/>
              <a:t>		---</a:t>
            </a:r>
            <a:r>
              <a:rPr lang="zh-CN" altLang="en-US" dirty="0" smtClean="0"/>
              <a:t>由量变到质变</a:t>
            </a:r>
            <a:endParaRPr lang="zh-CN" altLang="en-US" dirty="0"/>
          </a:p>
        </p:txBody>
      </p:sp>
      <p:sp>
        <p:nvSpPr>
          <p:cNvPr id="3" name="副标题 2"/>
          <p:cNvSpPr>
            <a:spLocks noGrp="1"/>
          </p:cNvSpPr>
          <p:nvPr>
            <p:ph type="subTitle" idx="1"/>
          </p:nvPr>
        </p:nvSpPr>
        <p:spPr>
          <a:xfrm>
            <a:off x="2895600" y="3980656"/>
            <a:ext cx="6400800" cy="1752600"/>
          </a:xfrm>
        </p:spPr>
        <p:txBody>
          <a:bodyPr/>
          <a:lstStyle/>
          <a:p>
            <a:r>
              <a:rPr lang="zh-CN" altLang="en-US" dirty="0" smtClean="0"/>
              <a:t>陶先平</a:t>
            </a:r>
            <a:endParaRPr lang="en-US" altLang="zh-CN" dirty="0" smtClean="0"/>
          </a:p>
          <a:p>
            <a:r>
              <a:rPr lang="zh-CN" altLang="en-US" dirty="0" smtClean="0"/>
              <a:t>南京大学计算机系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应用示例</a:t>
            </a:r>
            <a:endParaRPr lang="zh-CN" altLang="en-US" dirty="0"/>
          </a:p>
        </p:txBody>
      </p:sp>
      <p:pic>
        <p:nvPicPr>
          <p:cNvPr id="4" name="内容占位符 3" descr="10043945_999485.jpg"/>
          <p:cNvPicPr>
            <a:picLocks noGrp="1" noChangeAspect="1"/>
          </p:cNvPicPr>
          <p:nvPr>
            <p:ph idx="1"/>
          </p:nvPr>
        </p:nvPicPr>
        <p:blipFill>
          <a:blip r:embed="rId3" cstate="print"/>
          <a:stretch>
            <a:fillRect/>
          </a:stretch>
        </p:blipFill>
        <p:spPr>
          <a:xfrm>
            <a:off x="3622352" y="1452449"/>
            <a:ext cx="6552728" cy="4914546"/>
          </a:xfrm>
        </p:spPr>
      </p:pic>
      <p:sp>
        <p:nvSpPr>
          <p:cNvPr id="5" name="TextBox 4"/>
          <p:cNvSpPr txBox="1"/>
          <p:nvPr/>
        </p:nvSpPr>
        <p:spPr>
          <a:xfrm>
            <a:off x="1775520" y="2204864"/>
            <a:ext cx="1152128" cy="3108543"/>
          </a:xfrm>
          <a:prstGeom prst="rect">
            <a:avLst/>
          </a:prstGeom>
          <a:noFill/>
        </p:spPr>
        <p:txBody>
          <a:bodyPr wrap="square" rtlCol="0">
            <a:spAutoFit/>
          </a:bodyPr>
          <a:lstStyle/>
          <a:p>
            <a:r>
              <a:rPr lang="zh-CN" altLang="en-US" sz="2800" dirty="0"/>
              <a:t>通话记录中进行关联关系挖掘！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更大范围的应用</a:t>
            </a:r>
            <a:endParaRPr lang="zh-CN" altLang="en-US" dirty="0"/>
          </a:p>
        </p:txBody>
      </p:sp>
      <p:sp>
        <p:nvSpPr>
          <p:cNvPr id="3" name="内容占位符 2"/>
          <p:cNvSpPr>
            <a:spLocks noGrp="1"/>
          </p:cNvSpPr>
          <p:nvPr>
            <p:ph idx="1"/>
          </p:nvPr>
        </p:nvSpPr>
        <p:spPr/>
        <p:txBody>
          <a:bodyPr/>
          <a:lstStyle/>
          <a:p>
            <a:r>
              <a:rPr lang="zh-CN" altLang="en-US" dirty="0" smtClean="0"/>
              <a:t>纽约市警方部门：</a:t>
            </a:r>
            <a:endParaRPr lang="en-US" altLang="zh-CN" dirty="0" smtClean="0"/>
          </a:p>
          <a:p>
            <a:pPr lvl="1"/>
            <a:r>
              <a:rPr lang="zh-CN" altLang="en-US" dirty="0" smtClean="0"/>
              <a:t>也正在使用计算机化的地图以及对历史性逮捕模式、发薪日、体育项目、降雨天气和假日等变量进行分析</a:t>
            </a:r>
            <a:endParaRPr lang="en-US" altLang="zh-CN" dirty="0" smtClean="0"/>
          </a:p>
          <a:p>
            <a:pPr lvl="1"/>
            <a:r>
              <a:rPr lang="zh-CN" altLang="en-US" dirty="0" smtClean="0"/>
              <a:t>试图对最可能发生罪案的“热点”地区作出预测</a:t>
            </a:r>
            <a:endParaRPr lang="en-US" altLang="zh-CN" dirty="0" smtClean="0"/>
          </a:p>
          <a:p>
            <a:pPr lvl="1"/>
            <a:r>
              <a:rPr lang="zh-CN" altLang="en-US" dirty="0" smtClean="0"/>
              <a:t>预先在这些地区部署警力。</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更大范围的应用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全球脉动</a:t>
            </a:r>
            <a:r>
              <a:rPr lang="en-US" altLang="zh-CN" dirty="0" smtClean="0"/>
              <a:t>(Global Pulse)</a:t>
            </a:r>
            <a:r>
              <a:rPr lang="zh-CN" altLang="en-US" dirty="0" smtClean="0"/>
              <a:t>计划：</a:t>
            </a:r>
            <a:endParaRPr lang="en-US" altLang="zh-CN" dirty="0" smtClean="0"/>
          </a:p>
          <a:p>
            <a:pPr lvl="1"/>
            <a:r>
              <a:rPr lang="zh-CN" altLang="en-US" dirty="0" smtClean="0"/>
              <a:t>联合国已经推出的新项目，希望利用“大数据”来促进全球经济发展</a:t>
            </a:r>
            <a:endParaRPr lang="en-US" altLang="zh-CN" dirty="0" smtClean="0"/>
          </a:p>
          <a:p>
            <a:pPr lvl="1"/>
            <a:r>
              <a:rPr lang="zh-CN" altLang="en-US" dirty="0" smtClean="0"/>
              <a:t>进行所谓的“情绪分析”，使用软件来对社交网站和文本消息中的信息作出分析</a:t>
            </a:r>
            <a:endParaRPr lang="en-US" altLang="zh-CN" dirty="0" smtClean="0"/>
          </a:p>
          <a:p>
            <a:pPr lvl="1"/>
            <a:r>
              <a:rPr lang="zh-CN" altLang="en-US" dirty="0" smtClean="0"/>
              <a:t>帮助预测某个给定地区的失业率、支出削减或是疾病爆发等现象</a:t>
            </a:r>
            <a:endParaRPr lang="en-US" altLang="zh-CN" dirty="0" smtClean="0"/>
          </a:p>
          <a:p>
            <a:pPr lvl="1"/>
            <a:r>
              <a:rPr lang="zh-CN" altLang="en-US" dirty="0" smtClean="0"/>
              <a:t>目标在于利用数字化的早期预警信号来提前指导援助项目，以阻止某个地区重新陷入贫困等困境</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大数据应用人才</a:t>
            </a:r>
            <a:endParaRPr lang="zh-CN" altLang="en-US" dirty="0"/>
          </a:p>
        </p:txBody>
      </p:sp>
      <p:sp>
        <p:nvSpPr>
          <p:cNvPr id="3" name="内容占位符 2"/>
          <p:cNvSpPr>
            <a:spLocks noGrp="1"/>
          </p:cNvSpPr>
          <p:nvPr>
            <p:ph idx="1"/>
          </p:nvPr>
        </p:nvSpPr>
        <p:spPr/>
        <p:txBody>
          <a:bodyPr/>
          <a:lstStyle/>
          <a:p>
            <a:r>
              <a:rPr lang="zh-CN" altLang="en-US" dirty="0" smtClean="0"/>
              <a:t>周默</a:t>
            </a:r>
            <a:r>
              <a:rPr lang="en-US" altLang="zh-CN" dirty="0" smtClean="0"/>
              <a:t>(</a:t>
            </a:r>
            <a:r>
              <a:rPr lang="zh-CN" altLang="en-US" dirty="0" smtClean="0"/>
              <a:t>音译</a:t>
            </a:r>
            <a:r>
              <a:rPr lang="en-US" altLang="zh-CN" dirty="0" smtClean="0"/>
              <a:t>)</a:t>
            </a:r>
            <a:r>
              <a:rPr lang="zh-CN" altLang="en-US" dirty="0" smtClean="0"/>
              <a:t>：</a:t>
            </a:r>
            <a:endParaRPr lang="en-US" altLang="zh-CN" dirty="0" smtClean="0"/>
          </a:p>
          <a:p>
            <a:pPr lvl="1"/>
            <a:r>
              <a:rPr lang="zh-CN" altLang="en-US" dirty="0" smtClean="0"/>
              <a:t>耶鲁大学</a:t>
            </a:r>
            <a:r>
              <a:rPr lang="en-US" altLang="zh-CN" dirty="0" smtClean="0"/>
              <a:t>MBA(</a:t>
            </a:r>
            <a:r>
              <a:rPr lang="zh-CN" altLang="en-US" dirty="0" smtClean="0"/>
              <a:t>工商管理硕士</a:t>
            </a:r>
            <a:r>
              <a:rPr lang="en-US" altLang="zh-CN" dirty="0" smtClean="0"/>
              <a:t>)</a:t>
            </a:r>
            <a:r>
              <a:rPr lang="zh-CN" altLang="en-US" dirty="0" smtClean="0"/>
              <a:t>，</a:t>
            </a:r>
            <a:r>
              <a:rPr lang="en-US" altLang="zh-CN" dirty="0" smtClean="0"/>
              <a:t>2011</a:t>
            </a:r>
            <a:r>
              <a:rPr lang="zh-CN" altLang="en-US" dirty="0" smtClean="0"/>
              <a:t>年毕业</a:t>
            </a:r>
            <a:endParaRPr lang="en-US" altLang="zh-CN" dirty="0" smtClean="0"/>
          </a:p>
          <a:p>
            <a:pPr lvl="1"/>
            <a:r>
              <a:rPr lang="zh-CN" altLang="en-US" dirty="0" smtClean="0"/>
              <a:t>被</a:t>
            </a:r>
            <a:r>
              <a:rPr lang="en-US" altLang="zh-CN" dirty="0" smtClean="0"/>
              <a:t>IBM</a:t>
            </a:r>
            <a:r>
              <a:rPr lang="zh-CN" altLang="en-US" dirty="0" smtClean="0"/>
              <a:t>抢聘，加入了该公司数据顾问团队</a:t>
            </a:r>
            <a:endParaRPr lang="en-US" altLang="zh-CN" dirty="0" smtClean="0"/>
          </a:p>
          <a:p>
            <a:r>
              <a:rPr lang="en-US" altLang="zh-CN" dirty="0" smtClean="0"/>
              <a:t>IBM</a:t>
            </a:r>
            <a:r>
              <a:rPr lang="zh-CN" altLang="en-US" dirty="0" smtClean="0"/>
              <a:t>数据顾问的职责：</a:t>
            </a:r>
            <a:endParaRPr lang="en-US" altLang="zh-CN" dirty="0" smtClean="0"/>
          </a:p>
          <a:p>
            <a:pPr lvl="1"/>
            <a:r>
              <a:rPr lang="zh-CN" altLang="en-US" dirty="0" smtClean="0"/>
              <a:t>帮助企业弄明白数据爆炸背后的意义</a:t>
            </a:r>
            <a:endParaRPr lang="en-US" altLang="zh-CN" dirty="0" smtClean="0"/>
          </a:p>
          <a:p>
            <a:pPr lvl="2"/>
            <a:r>
              <a:rPr lang="zh-CN" altLang="en-US" dirty="0" smtClean="0"/>
              <a:t>网络流量和社交网络评论</a:t>
            </a:r>
            <a:endParaRPr lang="en-US" altLang="zh-CN" dirty="0" smtClean="0"/>
          </a:p>
          <a:p>
            <a:pPr lvl="2"/>
            <a:r>
              <a:rPr lang="zh-CN" altLang="en-US" dirty="0" smtClean="0"/>
              <a:t>监控出货量、供应商和客户关系等</a:t>
            </a:r>
            <a:endParaRPr lang="en-US" altLang="zh-CN" dirty="0" smtClean="0"/>
          </a:p>
          <a:p>
            <a:pPr lvl="1"/>
            <a:r>
              <a:rPr lang="zh-CN" altLang="en-US" dirty="0" smtClean="0"/>
              <a:t>用来指导决策、削减成本和提高销售额</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大量人才需求</a:t>
            </a:r>
            <a:endParaRPr lang="zh-CN" altLang="en-US" dirty="0"/>
          </a:p>
        </p:txBody>
      </p:sp>
      <p:sp>
        <p:nvSpPr>
          <p:cNvPr id="3" name="内容占位符 2"/>
          <p:cNvSpPr>
            <a:spLocks noGrp="1"/>
          </p:cNvSpPr>
          <p:nvPr>
            <p:ph idx="1"/>
          </p:nvPr>
        </p:nvSpPr>
        <p:spPr/>
        <p:txBody>
          <a:bodyPr/>
          <a:lstStyle/>
          <a:p>
            <a:r>
              <a:rPr lang="zh-CN" altLang="en-US" dirty="0" smtClean="0"/>
              <a:t>麦肯锡全球学会报告显示美国需要：</a:t>
            </a:r>
            <a:endParaRPr lang="en-US" altLang="zh-CN" dirty="0" smtClean="0"/>
          </a:p>
          <a:p>
            <a:pPr lvl="1"/>
            <a:r>
              <a:rPr lang="en-US" altLang="zh-CN" dirty="0" smtClean="0"/>
              <a:t>14</a:t>
            </a:r>
            <a:r>
              <a:rPr lang="zh-CN" altLang="en-US" dirty="0" smtClean="0"/>
              <a:t>万到</a:t>
            </a:r>
            <a:r>
              <a:rPr lang="en-US" altLang="zh-CN" dirty="0" smtClean="0"/>
              <a:t>19</a:t>
            </a:r>
            <a:r>
              <a:rPr lang="zh-CN" altLang="en-US" dirty="0" smtClean="0"/>
              <a:t>万名拥有“深度分析”专长的工作者</a:t>
            </a:r>
            <a:endParaRPr lang="en-US" altLang="zh-CN" dirty="0" smtClean="0"/>
          </a:p>
          <a:p>
            <a:pPr lvl="1"/>
            <a:endParaRPr lang="en-US" altLang="zh-CN" dirty="0" smtClean="0"/>
          </a:p>
          <a:p>
            <a:pPr lvl="1"/>
            <a:r>
              <a:rPr lang="en-US" altLang="zh-CN" dirty="0" smtClean="0"/>
              <a:t>150</a:t>
            </a:r>
            <a:r>
              <a:rPr lang="zh-CN" altLang="en-US" dirty="0" smtClean="0"/>
              <a:t>万名更加精通数据的经理人，无论是已退休人士还是已受聘人士</a:t>
            </a:r>
            <a:endParaRPr lang="en-US" altLang="zh-CN" dirty="0" smtClean="0"/>
          </a:p>
          <a:p>
            <a:pPr lvl="1"/>
            <a:endParaRPr lang="en-US" altLang="zh-CN" dirty="0" smtClean="0"/>
          </a:p>
          <a:p>
            <a:pPr lvl="1"/>
            <a:r>
              <a:rPr lang="zh-CN" altLang="en-US" dirty="0" smtClean="0"/>
              <a:t>为了开发数据洪流！</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大数据的影响</a:t>
            </a:r>
            <a:endParaRPr lang="zh-CN" altLang="en-US" dirty="0"/>
          </a:p>
        </p:txBody>
      </p:sp>
      <p:sp>
        <p:nvSpPr>
          <p:cNvPr id="3" name="内容占位符 2"/>
          <p:cNvSpPr>
            <a:spLocks noGrp="1"/>
          </p:cNvSpPr>
          <p:nvPr>
            <p:ph idx="1"/>
          </p:nvPr>
        </p:nvSpPr>
        <p:spPr/>
        <p:txBody>
          <a:bodyPr>
            <a:normAutofit lnSpcReduction="10000"/>
          </a:bodyPr>
          <a:lstStyle/>
          <a:p>
            <a:pPr fontAlgn="ctr"/>
            <a:r>
              <a:rPr lang="zh-CN" altLang="en-US" dirty="0" smtClean="0"/>
              <a:t>埃里克</a:t>
            </a:r>
            <a:r>
              <a:rPr lang="en-US" altLang="zh-CN" dirty="0" smtClean="0"/>
              <a:t>-</a:t>
            </a:r>
            <a:r>
              <a:rPr lang="zh-CN" altLang="en-US" dirty="0" smtClean="0"/>
              <a:t>布吕诺尔夫松</a:t>
            </a:r>
            <a:r>
              <a:rPr lang="en-US" altLang="zh-CN" dirty="0" smtClean="0"/>
              <a:t>(Erik </a:t>
            </a:r>
            <a:r>
              <a:rPr lang="en-US" altLang="zh-CN" dirty="0" err="1" smtClean="0"/>
              <a:t>Brynjolfsson</a:t>
            </a:r>
            <a:r>
              <a:rPr lang="en-US" altLang="zh-CN" dirty="0" smtClean="0"/>
              <a:t>):</a:t>
            </a:r>
          </a:p>
          <a:p>
            <a:pPr lvl="1" fontAlgn="ctr"/>
            <a:r>
              <a:rPr lang="zh-CN" altLang="en-US" dirty="0" smtClean="0"/>
              <a:t>麻省理工学院斯隆管理学院的经济学教授</a:t>
            </a:r>
            <a:endParaRPr lang="en-US" altLang="zh-CN" dirty="0" smtClean="0"/>
          </a:p>
          <a:p>
            <a:pPr lvl="1" fontAlgn="ctr"/>
            <a:r>
              <a:rPr lang="zh-CN" altLang="en-US" dirty="0" smtClean="0"/>
              <a:t>“大数据” </a:t>
            </a:r>
            <a:r>
              <a:rPr lang="en-US" altLang="zh-CN" dirty="0" smtClean="0"/>
              <a:t>VS </a:t>
            </a:r>
            <a:r>
              <a:rPr lang="zh-CN" altLang="en-US" dirty="0" smtClean="0"/>
              <a:t>显微镜</a:t>
            </a:r>
            <a:endParaRPr lang="en-US" altLang="zh-CN" dirty="0" smtClean="0"/>
          </a:p>
          <a:p>
            <a:pPr lvl="1" fontAlgn="ctr"/>
            <a:r>
              <a:rPr lang="zh-CN" altLang="en-US" dirty="0" smtClean="0"/>
              <a:t>“我们能开始变得远为科学化”</a:t>
            </a:r>
            <a:endParaRPr lang="en-US" altLang="zh-CN" dirty="0" smtClean="0"/>
          </a:p>
          <a:p>
            <a:pPr fontAlgn="ctr"/>
            <a:r>
              <a:rPr lang="zh-CN" altLang="en-US" dirty="0" smtClean="0"/>
              <a:t>基于数据和分析的决策：</a:t>
            </a:r>
            <a:endParaRPr lang="en-US" altLang="zh-CN" dirty="0" smtClean="0"/>
          </a:p>
          <a:p>
            <a:pPr lvl="1" fontAlgn="ctr"/>
            <a:r>
              <a:rPr lang="zh-CN" altLang="en-US" dirty="0" smtClean="0"/>
              <a:t>逻辑不变性和统计不变性的并存</a:t>
            </a:r>
            <a:endParaRPr lang="en-US" altLang="zh-CN" dirty="0" smtClean="0"/>
          </a:p>
          <a:p>
            <a:pPr lvl="1"/>
            <a:r>
              <a:rPr lang="zh-CN" altLang="en-US" dirty="0" smtClean="0"/>
              <a:t>并非基于经验和直觉</a:t>
            </a:r>
            <a:endParaRPr lang="en-US" altLang="zh-CN" dirty="0" smtClean="0"/>
          </a:p>
          <a:p>
            <a:pPr lvl="1"/>
            <a:r>
              <a:rPr lang="zh-CN" altLang="en-US" dirty="0" smtClean="0"/>
              <a:t>“大数据”的预见能力</a:t>
            </a:r>
            <a:endParaRPr lang="en-US" altLang="zh-CN" dirty="0" smtClean="0"/>
          </a:p>
          <a:p>
            <a:r>
              <a:rPr lang="zh-CN" altLang="en-US" dirty="0" smtClean="0"/>
              <a:t>“大数据”渗透到每个领域</a:t>
            </a:r>
            <a:endParaRPr lang="en-US" altLang="zh-CN" dirty="0" smtClean="0"/>
          </a:p>
          <a:p>
            <a:pPr lvl="1"/>
            <a:r>
              <a:rPr lang="zh-CN" altLang="en-US" dirty="0" smtClean="0"/>
              <a:t>商业、经济、公共卫生、经济发展和经济预测</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3907041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大数据处理的影响力</a:t>
            </a:r>
            <a:endParaRPr lang="zh-CN" altLang="en-US" dirty="0"/>
          </a:p>
        </p:txBody>
      </p:sp>
      <p:sp>
        <p:nvSpPr>
          <p:cNvPr id="3" name="内容占位符 2"/>
          <p:cNvSpPr>
            <a:spLocks noGrp="1"/>
          </p:cNvSpPr>
          <p:nvPr>
            <p:ph idx="1"/>
          </p:nvPr>
        </p:nvSpPr>
        <p:spPr/>
        <p:txBody>
          <a:bodyPr>
            <a:normAutofit/>
          </a:bodyPr>
          <a:lstStyle/>
          <a:p>
            <a:r>
              <a:rPr lang="zh-CN" altLang="en-US" dirty="0" smtClean="0"/>
              <a:t>贾斯汀</a:t>
            </a:r>
            <a:r>
              <a:rPr lang="en-US" altLang="zh-CN" dirty="0" smtClean="0"/>
              <a:t>-</a:t>
            </a:r>
            <a:r>
              <a:rPr lang="zh-CN" altLang="en-US" dirty="0" smtClean="0"/>
              <a:t>格里莫</a:t>
            </a:r>
            <a:r>
              <a:rPr lang="en-US" altLang="zh-CN" dirty="0" smtClean="0"/>
              <a:t>(Justin Grimmer)</a:t>
            </a:r>
            <a:r>
              <a:rPr lang="zh-CN" altLang="en-US" dirty="0" smtClean="0"/>
              <a:t>：</a:t>
            </a:r>
            <a:endParaRPr lang="en-US" altLang="zh-CN" dirty="0" smtClean="0"/>
          </a:p>
          <a:p>
            <a:pPr lvl="1"/>
            <a:r>
              <a:rPr lang="zh-CN" altLang="en-US" dirty="0" smtClean="0"/>
              <a:t>政治科学家，</a:t>
            </a:r>
            <a:r>
              <a:rPr lang="en-US" altLang="zh-CN" dirty="0" smtClean="0"/>
              <a:t>28</a:t>
            </a:r>
            <a:r>
              <a:rPr lang="zh-CN" altLang="en-US" dirty="0" smtClean="0"/>
              <a:t>岁，斯坦福大学助理教授</a:t>
            </a:r>
            <a:endParaRPr lang="en-US" altLang="zh-CN" dirty="0" smtClean="0"/>
          </a:p>
          <a:p>
            <a:pPr lvl="1"/>
            <a:r>
              <a:rPr lang="zh-CN" altLang="en-US" dirty="0" smtClean="0"/>
              <a:t>他的研究报告将数学与政治科学联系起来：</a:t>
            </a:r>
            <a:endParaRPr lang="en-US" altLang="zh-CN" dirty="0" smtClean="0"/>
          </a:p>
          <a:p>
            <a:pPr lvl="2"/>
            <a:r>
              <a:rPr lang="zh-CN" altLang="en-US" dirty="0" smtClean="0"/>
              <a:t>看到了“一个机会，原因是</a:t>
            </a:r>
            <a:r>
              <a:rPr lang="zh-CN" altLang="en-US" dirty="0" smtClean="0">
                <a:solidFill>
                  <a:srgbClr val="FF0000"/>
                </a:solidFill>
              </a:rPr>
              <a:t>纪律</a:t>
            </a:r>
            <a:r>
              <a:rPr lang="zh-CN" altLang="en-US" dirty="0" smtClean="0"/>
              <a:t>正日益变得数据密集化”</a:t>
            </a:r>
            <a:endParaRPr lang="en-US" altLang="zh-CN" dirty="0" smtClean="0"/>
          </a:p>
          <a:p>
            <a:pPr lvl="1"/>
            <a:r>
              <a:rPr lang="zh-CN" altLang="en-US" dirty="0" smtClean="0"/>
              <a:t>研究的内容涉及对博客文章、国会演讲和新闻稿进行计算机自动化分析等，希望藉此洞察政治观点是如何传播的</a:t>
            </a:r>
            <a:endParaRPr lang="zh-CN" altLang="en-US" dirty="0"/>
          </a:p>
        </p:txBody>
      </p:sp>
    </p:spTree>
    <p:extLst>
      <p:ext uri="{BB962C8B-B14F-4D97-AF65-F5344CB8AC3E}">
        <p14:creationId xmlns:p14="http://schemas.microsoft.com/office/powerpoint/2010/main" val="2577637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大数据处理的影响力</a:t>
            </a:r>
            <a:endParaRPr lang="zh-CN" altLang="en-US" dirty="0"/>
          </a:p>
        </p:txBody>
      </p:sp>
      <p:sp>
        <p:nvSpPr>
          <p:cNvPr id="3" name="内容占位符 2"/>
          <p:cNvSpPr>
            <a:spLocks noGrp="1"/>
          </p:cNvSpPr>
          <p:nvPr>
            <p:ph idx="1"/>
          </p:nvPr>
        </p:nvSpPr>
        <p:spPr/>
        <p:txBody>
          <a:bodyPr>
            <a:normAutofit/>
          </a:bodyPr>
          <a:lstStyle/>
          <a:p>
            <a:r>
              <a:rPr lang="zh-CN" altLang="en-US" dirty="0" smtClean="0"/>
              <a:t>加里</a:t>
            </a:r>
            <a:r>
              <a:rPr lang="en-US" altLang="zh-CN" dirty="0" smtClean="0"/>
              <a:t>-</a:t>
            </a:r>
            <a:r>
              <a:rPr lang="zh-CN" altLang="en-US" dirty="0" smtClean="0"/>
              <a:t>金</a:t>
            </a:r>
            <a:r>
              <a:rPr lang="en-US" altLang="zh-CN" dirty="0" smtClean="0"/>
              <a:t>(Gary King)</a:t>
            </a:r>
            <a:r>
              <a:rPr lang="zh-CN" altLang="en-US" dirty="0" smtClean="0"/>
              <a:t>：</a:t>
            </a:r>
            <a:endParaRPr lang="en-US" altLang="zh-CN" dirty="0" smtClean="0"/>
          </a:p>
          <a:p>
            <a:pPr lvl="1"/>
            <a:r>
              <a:rPr lang="zh-CN" altLang="en-US" dirty="0" smtClean="0"/>
              <a:t>哈佛大学量化社会科学学院院长</a:t>
            </a:r>
            <a:endParaRPr lang="en-US" altLang="zh-CN" dirty="0" smtClean="0"/>
          </a:p>
          <a:p>
            <a:pPr lvl="1"/>
            <a:r>
              <a:rPr lang="zh-CN" altLang="en-US" dirty="0" smtClean="0"/>
              <a:t>“这是一种革命，我们确实正在进行这场革命，庞大的新数据来源所带来的量化转变将在学术界、企业界和政界中迅速蔓延开来。没有哪个领域不会受到影响。”</a:t>
            </a:r>
          </a:p>
          <a:p>
            <a:r>
              <a:rPr lang="zh-CN" altLang="en-US" dirty="0" smtClean="0"/>
              <a:t>科学和体育、广告和公共卫生众多领域</a:t>
            </a:r>
            <a:endParaRPr lang="en-US" altLang="zh-CN" dirty="0" smtClean="0"/>
          </a:p>
          <a:p>
            <a:pPr lvl="1"/>
            <a:r>
              <a:rPr lang="zh-CN" altLang="en-US" dirty="0" smtClean="0"/>
              <a:t>朝着数据驱动型的发现和决策的方向发生转变</a:t>
            </a:r>
            <a:endParaRPr lang="en-US" altLang="zh-CN" dirty="0" smtClean="0"/>
          </a:p>
        </p:txBody>
      </p:sp>
    </p:spTree>
    <p:extLst>
      <p:ext uri="{BB962C8B-B14F-4D97-AF65-F5344CB8AC3E}">
        <p14:creationId xmlns:p14="http://schemas.microsoft.com/office/powerpoint/2010/main" val="377744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数据至上的回报</a:t>
            </a:r>
            <a:endParaRPr lang="zh-CN" altLang="en-US" dirty="0"/>
          </a:p>
        </p:txBody>
      </p:sp>
      <p:sp>
        <p:nvSpPr>
          <p:cNvPr id="3" name="内容占位符 2"/>
          <p:cNvSpPr>
            <a:spLocks noGrp="1"/>
          </p:cNvSpPr>
          <p:nvPr>
            <p:ph idx="1"/>
          </p:nvPr>
        </p:nvSpPr>
        <p:spPr/>
        <p:txBody>
          <a:bodyPr>
            <a:normAutofit/>
          </a:bodyPr>
          <a:lstStyle/>
          <a:p>
            <a:pPr fontAlgn="ctr"/>
            <a:r>
              <a:rPr lang="zh-CN" altLang="en-US" dirty="0" smtClean="0"/>
              <a:t>迈克尔</a:t>
            </a:r>
            <a:r>
              <a:rPr lang="en-US" altLang="zh-CN" dirty="0" smtClean="0"/>
              <a:t>-</a:t>
            </a:r>
            <a:r>
              <a:rPr lang="zh-CN" altLang="en-US" dirty="0" smtClean="0"/>
              <a:t>刘易斯</a:t>
            </a:r>
            <a:r>
              <a:rPr lang="en-US" altLang="zh-CN" dirty="0" smtClean="0"/>
              <a:t>(Michael Lewis)</a:t>
            </a:r>
          </a:p>
          <a:p>
            <a:pPr lvl="1" fontAlgn="ctr"/>
            <a:r>
              <a:rPr lang="en-US" altLang="zh-CN" dirty="0" smtClean="0"/>
              <a:t>《</a:t>
            </a:r>
            <a:r>
              <a:rPr lang="zh-CN" altLang="en-US" dirty="0" smtClean="0"/>
              <a:t>点球成金</a:t>
            </a:r>
            <a:r>
              <a:rPr lang="en-US" altLang="zh-CN" dirty="0" smtClean="0"/>
              <a:t>》(</a:t>
            </a:r>
            <a:r>
              <a:rPr lang="en-US" altLang="zh-CN" dirty="0" err="1" smtClean="0"/>
              <a:t>Moneyball</a:t>
            </a:r>
            <a:r>
              <a:rPr lang="en-US" altLang="zh-CN" dirty="0" smtClean="0"/>
              <a:t>)</a:t>
            </a:r>
            <a:r>
              <a:rPr lang="zh-CN" altLang="en-US" dirty="0" smtClean="0"/>
              <a:t>，</a:t>
            </a:r>
            <a:r>
              <a:rPr lang="en-US" altLang="zh-CN" dirty="0" smtClean="0"/>
              <a:t>2003</a:t>
            </a:r>
            <a:r>
              <a:rPr lang="zh-CN" altLang="en-US" dirty="0" smtClean="0"/>
              <a:t>年。</a:t>
            </a:r>
            <a:endParaRPr lang="en-US" altLang="zh-CN" dirty="0" smtClean="0"/>
          </a:p>
          <a:p>
            <a:pPr lvl="1" fontAlgn="ctr"/>
            <a:r>
              <a:rPr lang="zh-CN" altLang="en-US" dirty="0" smtClean="0"/>
              <a:t>奥克兰运动家队寻找</a:t>
            </a:r>
            <a:r>
              <a:rPr lang="en-US" altLang="zh-CN" dirty="0" smtClean="0"/>
              <a:t>”</a:t>
            </a:r>
            <a:r>
              <a:rPr lang="zh-CN" altLang="en-US" dirty="0" smtClean="0"/>
              <a:t>被评价过低</a:t>
            </a:r>
            <a:r>
              <a:rPr lang="en-US" altLang="zh-CN" dirty="0" smtClean="0"/>
              <a:t>”</a:t>
            </a:r>
            <a:r>
              <a:rPr lang="zh-CN" altLang="en-US" dirty="0" smtClean="0"/>
              <a:t>的棒球手</a:t>
            </a:r>
            <a:endParaRPr lang="en-US" altLang="zh-CN" dirty="0" smtClean="0"/>
          </a:p>
          <a:p>
            <a:pPr lvl="1" fontAlgn="ctr"/>
            <a:r>
              <a:rPr lang="zh-CN" altLang="en-US" dirty="0" smtClean="0"/>
              <a:t>经过分析的数据和晦涩难解的棒球统计学</a:t>
            </a:r>
            <a:endParaRPr lang="en-US" altLang="zh-CN" dirty="0" smtClean="0"/>
          </a:p>
          <a:p>
            <a:pPr fontAlgn="ctr"/>
            <a:r>
              <a:rPr lang="zh-CN" altLang="en-US" dirty="0" smtClean="0"/>
              <a:t>深度的数据分析成为棒球领域中的标准，广泛应用于各类体育项目中！</a:t>
            </a:r>
            <a:endParaRPr lang="zh-CN" altLang="en-US" dirty="0"/>
          </a:p>
        </p:txBody>
      </p:sp>
    </p:spTree>
    <p:extLst>
      <p:ext uri="{BB962C8B-B14F-4D97-AF65-F5344CB8AC3E}">
        <p14:creationId xmlns:p14="http://schemas.microsoft.com/office/powerpoint/2010/main" val="3397437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如何有效应用大数据？</a:t>
            </a:r>
            <a:r>
              <a:rPr lang="en-US" altLang="zh-CN" dirty="0" smtClean="0"/>
              <a:t/>
            </a:r>
            <a:br>
              <a:rPr lang="en-US" altLang="zh-CN" dirty="0" smtClean="0"/>
            </a:br>
            <a:r>
              <a:rPr lang="en-US" altLang="zh-CN" dirty="0" smtClean="0"/>
              <a:t>			----</a:t>
            </a:r>
            <a:r>
              <a:rPr lang="zh-CN" altLang="en-US" dirty="0" smtClean="0"/>
              <a:t>数据挖掘简介</a:t>
            </a:r>
            <a:endParaRPr lang="zh-CN" altLang="en-US" dirty="0"/>
          </a:p>
        </p:txBody>
      </p:sp>
      <p:sp>
        <p:nvSpPr>
          <p:cNvPr id="3" name="内容占位符 2"/>
          <p:cNvSpPr>
            <a:spLocks noGrp="1"/>
          </p:cNvSpPr>
          <p:nvPr>
            <p:ph idx="1"/>
          </p:nvPr>
        </p:nvSpPr>
        <p:spPr/>
        <p:txBody>
          <a:bodyPr/>
          <a:lstStyle/>
          <a:p>
            <a:r>
              <a:rPr lang="zh-CN" altLang="en-US" dirty="0" smtClean="0"/>
              <a:t>什么叫数据挖掘？</a:t>
            </a:r>
            <a:endParaRPr lang="en-US" altLang="zh-CN" dirty="0" smtClean="0"/>
          </a:p>
        </p:txBody>
      </p:sp>
      <p:sp>
        <p:nvSpPr>
          <p:cNvPr id="5" name="TextBox 4"/>
          <p:cNvSpPr txBox="1"/>
          <p:nvPr/>
        </p:nvSpPr>
        <p:spPr>
          <a:xfrm>
            <a:off x="2024034" y="2627826"/>
            <a:ext cx="8143932" cy="1865126"/>
          </a:xfrm>
          <a:prstGeom prst="rect">
            <a:avLst/>
          </a:prstGeom>
          <a:noFill/>
        </p:spPr>
        <p:txBody>
          <a:bodyPr wrap="square" rtlCol="0">
            <a:spAutoFit/>
          </a:bodyPr>
          <a:lstStyle/>
          <a:p>
            <a:pPr>
              <a:lnSpc>
                <a:spcPct val="120000"/>
              </a:lnSpc>
            </a:pPr>
            <a:r>
              <a:rPr lang="en-US" altLang="zh-CN" sz="2400" b="1" dirty="0">
                <a:latin typeface="Palatino Linotype" pitchFamily="18" charset="0"/>
              </a:rPr>
              <a:t>“Data mining is the analysis of (often </a:t>
            </a:r>
            <a:r>
              <a:rPr lang="en-US" altLang="zh-CN" sz="2400" b="1" dirty="0">
                <a:solidFill>
                  <a:srgbClr val="002EF0"/>
                </a:solidFill>
                <a:effectLst>
                  <a:outerShdw blurRad="38100" dist="38100" dir="2700000" algn="tl">
                    <a:srgbClr val="000000">
                      <a:alpha val="43137"/>
                    </a:srgbClr>
                  </a:outerShdw>
                </a:effectLst>
                <a:latin typeface="Palatino Linotype" pitchFamily="18" charset="0"/>
              </a:rPr>
              <a:t>LARGE</a:t>
            </a:r>
            <a:r>
              <a:rPr lang="en-US" altLang="zh-CN" sz="2400" b="1" dirty="0">
                <a:latin typeface="Palatino Linotype" pitchFamily="18" charset="0"/>
              </a:rPr>
              <a:t>) </a:t>
            </a:r>
            <a:r>
              <a:rPr lang="en-US" altLang="zh-CN" sz="2400" b="1" dirty="0">
                <a:solidFill>
                  <a:srgbClr val="002EF0"/>
                </a:solidFill>
                <a:latin typeface="Palatino Linotype" pitchFamily="18" charset="0"/>
              </a:rPr>
              <a:t>observational</a:t>
            </a:r>
            <a:r>
              <a:rPr lang="en-US" altLang="zh-CN" sz="2400" b="1" dirty="0">
                <a:latin typeface="Palatino Linotype" pitchFamily="18" charset="0"/>
              </a:rPr>
              <a:t> data sets to find </a:t>
            </a:r>
            <a:r>
              <a:rPr lang="en-US" altLang="zh-CN" sz="2400" b="1" dirty="0">
                <a:solidFill>
                  <a:srgbClr val="002EF0"/>
                </a:solidFill>
                <a:latin typeface="Palatino Linotype" pitchFamily="18" charset="0"/>
              </a:rPr>
              <a:t>unsuspected relationships </a:t>
            </a:r>
            <a:r>
              <a:rPr lang="en-US" altLang="zh-CN" sz="2400" b="1" dirty="0">
                <a:latin typeface="Palatino Linotype" pitchFamily="18" charset="0"/>
              </a:rPr>
              <a:t>and to summarize the data in </a:t>
            </a:r>
            <a:r>
              <a:rPr lang="en-US" altLang="zh-CN" sz="2400" b="1" dirty="0">
                <a:solidFill>
                  <a:srgbClr val="002EF0"/>
                </a:solidFill>
                <a:latin typeface="Palatino Linotype" pitchFamily="18" charset="0"/>
              </a:rPr>
              <a:t>novel </a:t>
            </a:r>
            <a:r>
              <a:rPr lang="en-US" altLang="zh-CN" sz="2400" b="1" dirty="0">
                <a:latin typeface="Palatino Linotype" pitchFamily="18" charset="0"/>
              </a:rPr>
              <a:t>ways</a:t>
            </a:r>
            <a:r>
              <a:rPr lang="en-US" altLang="zh-CN" sz="2400" b="1" dirty="0">
                <a:solidFill>
                  <a:srgbClr val="002EF0"/>
                </a:solidFill>
                <a:latin typeface="Palatino Linotype" pitchFamily="18" charset="0"/>
              </a:rPr>
              <a:t> </a:t>
            </a:r>
            <a:r>
              <a:rPr lang="en-US" altLang="zh-CN" sz="2400" b="1" dirty="0">
                <a:latin typeface="Palatino Linotype" pitchFamily="18" charset="0"/>
              </a:rPr>
              <a:t>that are both </a:t>
            </a:r>
            <a:r>
              <a:rPr lang="en-US" altLang="zh-CN" sz="2400" b="1" dirty="0">
                <a:solidFill>
                  <a:srgbClr val="002EF0"/>
                </a:solidFill>
                <a:latin typeface="Palatino Linotype" pitchFamily="18" charset="0"/>
              </a:rPr>
              <a:t>understandable</a:t>
            </a:r>
            <a:r>
              <a:rPr lang="en-US" altLang="zh-CN" sz="2400" b="1" dirty="0">
                <a:latin typeface="Palatino Linotype" pitchFamily="18" charset="0"/>
              </a:rPr>
              <a:t> and </a:t>
            </a:r>
            <a:r>
              <a:rPr lang="en-US" altLang="zh-CN" sz="2400" b="1" dirty="0">
                <a:solidFill>
                  <a:srgbClr val="002EF0"/>
                </a:solidFill>
                <a:latin typeface="Palatino Linotype" pitchFamily="18" charset="0"/>
              </a:rPr>
              <a:t>useful</a:t>
            </a:r>
            <a:r>
              <a:rPr lang="en-US" altLang="zh-CN" sz="2400" b="1" dirty="0">
                <a:latin typeface="Palatino Linotype" pitchFamily="18" charset="0"/>
              </a:rPr>
              <a:t> to the data owner.”</a:t>
            </a:r>
            <a:endParaRPr lang="zh-CN" altLang="en-US" sz="2400" b="1" dirty="0">
              <a:latin typeface="Palatino Linotype" pitchFamily="18" charset="0"/>
            </a:endParaRPr>
          </a:p>
        </p:txBody>
      </p:sp>
      <p:sp>
        <p:nvSpPr>
          <p:cNvPr id="6" name="圆角矩形 5"/>
          <p:cNvSpPr/>
          <p:nvPr/>
        </p:nvSpPr>
        <p:spPr bwMode="auto">
          <a:xfrm>
            <a:off x="1738282" y="2627826"/>
            <a:ext cx="8572560" cy="200026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imes New Roman" pitchFamily="18" charset="0"/>
              <a:ea typeface="宋体" pitchFamily="2" charset="-122"/>
            </a:endParaRPr>
          </a:p>
        </p:txBody>
      </p:sp>
      <p:sp>
        <p:nvSpPr>
          <p:cNvPr id="7" name="TextBox 6"/>
          <p:cNvSpPr txBox="1"/>
          <p:nvPr/>
        </p:nvSpPr>
        <p:spPr>
          <a:xfrm>
            <a:off x="6240016" y="4746630"/>
            <a:ext cx="4000528" cy="338554"/>
          </a:xfrm>
          <a:prstGeom prst="rect">
            <a:avLst/>
          </a:prstGeom>
          <a:noFill/>
        </p:spPr>
        <p:txBody>
          <a:bodyPr wrap="square" rtlCol="0">
            <a:spAutoFit/>
          </a:bodyPr>
          <a:lstStyle/>
          <a:p>
            <a:r>
              <a:rPr lang="en-US" altLang="zh-CN" sz="1600" b="1" dirty="0"/>
              <a:t>[D. Hand </a:t>
            </a:r>
            <a:r>
              <a:rPr lang="en-US" altLang="zh-CN" sz="1600" b="1" i="1" dirty="0"/>
              <a:t>et al</a:t>
            </a:r>
            <a:r>
              <a:rPr lang="en-US" altLang="zh-CN" sz="1600" b="1" dirty="0"/>
              <a:t>. , </a:t>
            </a:r>
            <a:r>
              <a:rPr lang="en-US" altLang="zh-CN" sz="1600" b="1" i="1" dirty="0"/>
              <a:t>Principles of Data Mining</a:t>
            </a:r>
            <a:r>
              <a:rPr lang="en-US" altLang="zh-CN" sz="1600" b="1" dirty="0"/>
              <a:t>]</a:t>
            </a:r>
            <a:endParaRPr lang="zh-CN" alt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哪儿有大数据？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社交网络</a:t>
            </a:r>
            <a:r>
              <a:rPr lang="en-US" altLang="zh-CN" dirty="0" smtClean="0"/>
              <a:t>(maybe Facebook?)</a:t>
            </a:r>
          </a:p>
          <a:p>
            <a:pPr lvl="1"/>
            <a:r>
              <a:rPr lang="en-US" altLang="zh-CN" dirty="0" smtClean="0"/>
              <a:t>7</a:t>
            </a:r>
            <a:r>
              <a:rPr lang="zh-CN" altLang="en-US" dirty="0" smtClean="0"/>
              <a:t>亿用户</a:t>
            </a:r>
            <a:r>
              <a:rPr lang="en-US" altLang="zh-CN" dirty="0" smtClean="0"/>
              <a:t>+</a:t>
            </a:r>
            <a:r>
              <a:rPr lang="zh-CN" altLang="en-US" dirty="0" smtClean="0"/>
              <a:t>时时更新</a:t>
            </a:r>
            <a:r>
              <a:rPr lang="en-US" altLang="zh-CN" dirty="0" smtClean="0"/>
              <a:t>+</a:t>
            </a:r>
            <a:r>
              <a:rPr lang="zh-CN" altLang="en-US" dirty="0" smtClean="0"/>
              <a:t>所有媒体形式内容</a:t>
            </a:r>
            <a:endParaRPr lang="en-US" altLang="zh-CN" dirty="0" smtClean="0"/>
          </a:p>
          <a:p>
            <a:r>
              <a:rPr lang="zh-CN" altLang="en-US" dirty="0" smtClean="0"/>
              <a:t>淘宝商城</a:t>
            </a:r>
            <a:endParaRPr lang="en-US" altLang="zh-CN" dirty="0" smtClean="0"/>
          </a:p>
          <a:p>
            <a:pPr lvl="1"/>
            <a:r>
              <a:rPr lang="zh-CN" altLang="en-US" dirty="0" smtClean="0"/>
              <a:t>所有商业领域</a:t>
            </a:r>
            <a:r>
              <a:rPr lang="en-US" altLang="zh-CN" dirty="0" smtClean="0"/>
              <a:t>+</a:t>
            </a:r>
            <a:r>
              <a:rPr lang="zh-CN" altLang="en-US" dirty="0" smtClean="0"/>
              <a:t>交易过程中的所有细节</a:t>
            </a:r>
            <a:endParaRPr lang="en-US" altLang="zh-CN" dirty="0" smtClean="0"/>
          </a:p>
          <a:p>
            <a:r>
              <a:rPr lang="zh-CN" altLang="en-US" dirty="0" smtClean="0"/>
              <a:t>金融银行</a:t>
            </a:r>
            <a:endParaRPr lang="en-US" altLang="zh-CN" dirty="0" smtClean="0"/>
          </a:p>
          <a:p>
            <a:pPr lvl="1"/>
            <a:r>
              <a:rPr lang="en-US" altLang="zh-CN" dirty="0" smtClean="0"/>
              <a:t>60</a:t>
            </a:r>
            <a:r>
              <a:rPr lang="zh-CN" altLang="en-US" dirty="0" smtClean="0"/>
              <a:t>亿人的日常生活依赖其中</a:t>
            </a:r>
            <a:endParaRPr lang="en-US" altLang="zh-CN" dirty="0" smtClean="0"/>
          </a:p>
          <a:p>
            <a:r>
              <a:rPr lang="zh-CN" altLang="en-US" dirty="0" smtClean="0"/>
              <a:t>移动通信</a:t>
            </a:r>
            <a:endParaRPr lang="en-US" altLang="zh-CN" dirty="0" smtClean="0"/>
          </a:p>
          <a:p>
            <a:pPr lvl="1"/>
            <a:r>
              <a:rPr lang="zh-CN" altLang="en-US" dirty="0" smtClean="0"/>
              <a:t>短信</a:t>
            </a:r>
            <a:r>
              <a:rPr lang="en-US" altLang="zh-CN" dirty="0" smtClean="0"/>
              <a:t>/</a:t>
            </a:r>
            <a:r>
              <a:rPr lang="zh-CN" altLang="en-US" dirty="0" smtClean="0"/>
              <a:t>音频</a:t>
            </a:r>
            <a:r>
              <a:rPr lang="en-US" altLang="zh-CN" dirty="0" smtClean="0"/>
              <a:t>/</a:t>
            </a:r>
            <a:r>
              <a:rPr lang="zh-CN" altLang="en-US" dirty="0" smtClean="0"/>
              <a:t>视频，社交</a:t>
            </a:r>
            <a:r>
              <a:rPr lang="en-US" altLang="zh-CN" dirty="0" smtClean="0"/>
              <a:t>/</a:t>
            </a:r>
            <a:r>
              <a:rPr lang="zh-CN" altLang="en-US" dirty="0" smtClean="0"/>
              <a:t>休闲</a:t>
            </a:r>
            <a:r>
              <a:rPr lang="en-US" altLang="zh-CN" dirty="0" smtClean="0"/>
              <a:t>/</a:t>
            </a:r>
            <a:r>
              <a:rPr lang="zh-CN" altLang="en-US" dirty="0" smtClean="0"/>
              <a:t>工作</a:t>
            </a:r>
            <a:endParaRPr lang="en-US" altLang="zh-CN" dirty="0" smtClean="0"/>
          </a:p>
          <a:p>
            <a:r>
              <a:rPr lang="zh-CN" altLang="en-US" dirty="0"/>
              <a:t>物</a:t>
            </a:r>
            <a:r>
              <a:rPr lang="zh-CN" altLang="en-US" dirty="0" smtClean="0"/>
              <a:t>联网</a:t>
            </a:r>
            <a:endParaRPr lang="en-US" altLang="zh-CN" dirty="0" smtClean="0"/>
          </a:p>
          <a:p>
            <a:pPr lvl="1"/>
            <a:r>
              <a:rPr lang="zh-CN" altLang="en-US" dirty="0"/>
              <a:t>摄像头</a:t>
            </a:r>
            <a:r>
              <a:rPr lang="zh-CN" altLang="en-US" dirty="0" smtClean="0"/>
              <a:t>、传感器</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什么是数据挖掘？</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，针对大规模观测数据的分析方法，</a:t>
            </a:r>
            <a:endParaRPr lang="en-US" altLang="zh-CN" dirty="0" smtClean="0"/>
          </a:p>
          <a:p>
            <a:pPr lvl="1"/>
            <a:r>
              <a:rPr lang="zh-CN" altLang="en-US" dirty="0" smtClean="0"/>
              <a:t>数据规模和复杂性比较高</a:t>
            </a:r>
            <a:endParaRPr lang="en-US" altLang="zh-CN" dirty="0" smtClean="0"/>
          </a:p>
          <a:p>
            <a:pPr lvl="1"/>
            <a:r>
              <a:rPr lang="zh-CN" altLang="en-US" dirty="0" smtClean="0"/>
              <a:t>现实数据而非实验数据</a:t>
            </a:r>
            <a:endParaRPr lang="en-US" altLang="zh-CN" dirty="0" smtClean="0"/>
          </a:p>
          <a:p>
            <a:r>
              <a:rPr lang="en-US" altLang="zh-CN" dirty="0" smtClean="0"/>
              <a:t>2</a:t>
            </a:r>
            <a:r>
              <a:rPr lang="zh-CN" altLang="en-US" dirty="0" smtClean="0"/>
              <a:t>，以期获得相应规律，</a:t>
            </a:r>
            <a:endParaRPr lang="en-US" altLang="zh-CN" dirty="0" smtClean="0"/>
          </a:p>
          <a:p>
            <a:pPr lvl="1"/>
            <a:r>
              <a:rPr lang="zh-CN" altLang="en-US" dirty="0" smtClean="0"/>
              <a:t>发现数据中隐藏着的未知关系</a:t>
            </a:r>
            <a:endParaRPr lang="en-US" altLang="zh-CN" dirty="0" smtClean="0"/>
          </a:p>
          <a:p>
            <a:pPr lvl="1"/>
            <a:r>
              <a:rPr lang="zh-CN" altLang="en-US" dirty="0" smtClean="0"/>
              <a:t>确定该关系的正确性和规律性</a:t>
            </a:r>
            <a:endParaRPr lang="en-US" altLang="zh-CN" dirty="0" smtClean="0"/>
          </a:p>
          <a:p>
            <a:r>
              <a:rPr lang="en-US" altLang="zh-CN" dirty="0" smtClean="0"/>
              <a:t>3</a:t>
            </a:r>
            <a:r>
              <a:rPr lang="zh-CN" altLang="en-US" dirty="0" smtClean="0"/>
              <a:t>，最终帮助数据拥有者进行决策</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981200" y="5562601"/>
            <a:ext cx="8415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bodyPr>
          <a:lstStyle>
            <a:lvl1pPr marL="450850" indent="-450850">
              <a:spcBef>
                <a:spcPct val="20000"/>
              </a:spcBef>
              <a:buFont typeface="Wingdings" panose="05000000000000000000" pitchFamily="2" charset="2"/>
              <a:buChar char="l"/>
              <a:defRPr sz="2800" b="1">
                <a:solidFill>
                  <a:schemeClr val="tx1"/>
                </a:solidFill>
                <a:effectLst>
                  <a:outerShdw blurRad="38100" dist="38100" dir="2700000" algn="tl">
                    <a:srgbClr val="C0C0C0"/>
                  </a:outerShdw>
                </a:effectLst>
                <a:latin typeface="Arial" panose="020B0604020202020204" pitchFamily="34" charset="0"/>
                <a:ea typeface="楷体_GB2312" pitchFamily="49" charset="-122"/>
              </a:defRPr>
            </a:lvl1pPr>
            <a:lvl2pPr marL="1044575" indent="-403225">
              <a:spcBef>
                <a:spcPct val="20000"/>
              </a:spcBef>
              <a:buFont typeface="Wingdings" panose="05000000000000000000" pitchFamily="2" charset="2"/>
              <a:buChar char="Ø"/>
              <a:defRPr sz="2400" b="1">
                <a:solidFill>
                  <a:schemeClr val="tx1"/>
                </a:solidFill>
                <a:effectLst>
                  <a:outerShdw blurRad="38100" dist="38100" dir="2700000" algn="tl">
                    <a:srgbClr val="C0C0C0"/>
                  </a:outerShdw>
                </a:effectLst>
                <a:latin typeface="Arial" panose="020B0604020202020204" pitchFamily="34" charset="0"/>
                <a:ea typeface="华文仿宋" panose="02010600040101010101" pitchFamily="2" charset="-122"/>
              </a:defRPr>
            </a:lvl2pPr>
            <a:lvl3pPr marL="1614488" indent="-379413">
              <a:spcBef>
                <a:spcPct val="20000"/>
              </a:spcBef>
              <a:buFont typeface="Wingdings" panose="05000000000000000000" pitchFamily="2" charset="2"/>
              <a:buBlip>
                <a:blip r:embed="rId2"/>
              </a:buBlip>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2073275" indent="-163513">
              <a:spcBef>
                <a:spcPct val="20000"/>
              </a:spcBef>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2375" indent="-228600">
              <a:spcBef>
                <a:spcPct val="20000"/>
              </a:spcBef>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5pPr>
            <a:lvl6pPr marL="2949575" indent="-2286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6pPr>
            <a:lvl7pPr marL="3406775" indent="-2286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7pPr>
            <a:lvl8pPr marL="3863975" indent="-2286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8pPr>
            <a:lvl9pPr marL="4321175" indent="-2286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9pPr>
          </a:lstStyle>
          <a:p>
            <a:pPr algn="r">
              <a:buFont typeface="Wingdings" panose="05000000000000000000" pitchFamily="2" charset="2"/>
              <a:buNone/>
            </a:pPr>
            <a:r>
              <a:rPr lang="zh-CN" altLang="en-US" b="0">
                <a:solidFill>
                  <a:srgbClr val="CC0000"/>
                </a:solidFill>
              </a:rPr>
              <a:t>数据爆炸，知识贫乏</a:t>
            </a:r>
            <a:endParaRPr lang="zh-CN" altLang="en-US"/>
          </a:p>
        </p:txBody>
      </p:sp>
      <p:grpSp>
        <p:nvGrpSpPr>
          <p:cNvPr id="5" name="Group 178"/>
          <p:cNvGrpSpPr>
            <a:grpSpLocks/>
          </p:cNvGrpSpPr>
          <p:nvPr/>
        </p:nvGrpSpPr>
        <p:grpSpPr bwMode="auto">
          <a:xfrm>
            <a:off x="1524000" y="1447801"/>
            <a:ext cx="8801100" cy="4689475"/>
            <a:chOff x="216" y="672"/>
            <a:chExt cx="5544" cy="2954"/>
          </a:xfrm>
        </p:grpSpPr>
        <p:sp>
          <p:nvSpPr>
            <p:cNvPr id="6" name="Text Box 4"/>
            <p:cNvSpPr txBox="1">
              <a:spLocks noChangeArrowheads="1"/>
            </p:cNvSpPr>
            <p:nvPr/>
          </p:nvSpPr>
          <p:spPr bwMode="auto">
            <a:xfrm>
              <a:off x="432" y="672"/>
              <a:ext cx="5328" cy="516"/>
            </a:xfrm>
            <a:prstGeom prst="rect">
              <a:avLst/>
            </a:prstGeom>
            <a:gradFill rotWithShape="0">
              <a:gsLst>
                <a:gs pos="0">
                  <a:srgbClr val="FF8141"/>
                </a:gs>
                <a:gs pos="50000">
                  <a:srgbClr val="FFFF80"/>
                </a:gs>
                <a:gs pos="100000">
                  <a:srgbClr val="FF814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57200">
                <a:defRPr>
                  <a:solidFill>
                    <a:schemeClr val="tx1"/>
                  </a:solidFill>
                  <a:latin typeface="Arial" panose="020B0604020202020204" pitchFamily="34" charset="0"/>
                  <a:ea typeface="宋体" panose="02010600030101010101" pitchFamily="2" charset="-122"/>
                </a:defRPr>
              </a:lvl1pPr>
              <a:lvl2pPr marL="114300" indent="342900" defTabSz="457200">
                <a:defRPr>
                  <a:solidFill>
                    <a:schemeClr val="tx1"/>
                  </a:solidFill>
                  <a:latin typeface="Arial" panose="020B0604020202020204" pitchFamily="34" charset="0"/>
                  <a:ea typeface="宋体" panose="02010600030101010101" pitchFamily="2" charset="-122"/>
                </a:defRPr>
              </a:lvl2pPr>
              <a:lvl3pPr marL="571500" indent="342900" defTabSz="457200">
                <a:defRPr>
                  <a:solidFill>
                    <a:schemeClr val="tx1"/>
                  </a:solidFill>
                  <a:latin typeface="Arial" panose="020B0604020202020204" pitchFamily="34" charset="0"/>
                  <a:ea typeface="宋体" panose="02010600030101010101" pitchFamily="2" charset="-122"/>
                </a:defRPr>
              </a:lvl3pPr>
              <a:lvl4pPr defTabSz="457200">
                <a:defRPr>
                  <a:solidFill>
                    <a:schemeClr val="tx1"/>
                  </a:solidFill>
                  <a:latin typeface="Arial" panose="020B0604020202020204" pitchFamily="34" charset="0"/>
                  <a:ea typeface="宋体" panose="02010600030101010101" pitchFamily="2" charset="-122"/>
                </a:defRPr>
              </a:lvl4pPr>
              <a:lvl5pPr defTabSz="457200">
                <a:defRPr>
                  <a:solidFill>
                    <a:schemeClr val="tx1"/>
                  </a:solidFill>
                  <a:latin typeface="Arial" panose="020B0604020202020204" pitchFamily="34" charset="0"/>
                  <a:ea typeface="宋体"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000080"/>
                </a:buClr>
                <a:buSzPct val="90000"/>
                <a:buFont typeface="Monotype Sorts" pitchFamily="2" charset="2"/>
                <a:buNone/>
              </a:pPr>
              <a:r>
                <a:rPr kumimoji="1" lang="en-US" altLang="zh-CN" sz="2600">
                  <a:solidFill>
                    <a:srgbClr val="000000"/>
                  </a:solidFill>
                </a:rPr>
                <a:t> </a:t>
              </a:r>
              <a:r>
                <a:rPr kumimoji="1" lang="zh-CN" altLang="en-US" sz="2600">
                  <a:solidFill>
                    <a:srgbClr val="000000"/>
                  </a:solidFill>
                </a:rPr>
                <a:t>苦恼</a:t>
              </a:r>
              <a:r>
                <a:rPr kumimoji="1" lang="en-US" altLang="zh-CN" sz="2600">
                  <a:solidFill>
                    <a:srgbClr val="000000"/>
                  </a:solidFill>
                </a:rPr>
                <a:t>: </a:t>
              </a:r>
              <a:r>
                <a:rPr kumimoji="1" lang="zh-CN" altLang="en-US" sz="2600">
                  <a:solidFill>
                    <a:srgbClr val="000000"/>
                  </a:solidFill>
                </a:rPr>
                <a:t>淹没在数据中 </a:t>
              </a:r>
              <a:r>
                <a:rPr kumimoji="1" lang="en-US" altLang="zh-CN" sz="2600">
                  <a:solidFill>
                    <a:srgbClr val="000000"/>
                  </a:solidFill>
                </a:rPr>
                <a:t>; </a:t>
              </a:r>
              <a:r>
                <a:rPr kumimoji="1" lang="zh-CN" altLang="en-US" sz="2600">
                  <a:solidFill>
                    <a:srgbClr val="000000"/>
                  </a:solidFill>
                </a:rPr>
                <a:t>不能制定合适的决策</a:t>
              </a:r>
              <a:r>
                <a:rPr kumimoji="1" lang="en-US" altLang="zh-CN" sz="2600">
                  <a:solidFill>
                    <a:srgbClr val="000000"/>
                  </a:solidFill>
                </a:rPr>
                <a:t>! </a:t>
              </a:r>
              <a:endParaRPr kumimoji="1" lang="en-US" altLang="zh-CN" sz="2400">
                <a:latin typeface="Times New Roman" panose="02020603050405020304" pitchFamily="18" charset="0"/>
              </a:endParaRPr>
            </a:p>
          </p:txBody>
        </p:sp>
        <p:sp>
          <p:nvSpPr>
            <p:cNvPr id="7" name="Rectangle 5"/>
            <p:cNvSpPr>
              <a:spLocks noChangeArrowheads="1"/>
            </p:cNvSpPr>
            <p:nvPr/>
          </p:nvSpPr>
          <p:spPr bwMode="auto">
            <a:xfrm>
              <a:off x="864" y="1248"/>
              <a:ext cx="55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a:spcBef>
                  <a:spcPct val="20000"/>
                </a:spcBef>
                <a:buFont typeface="Wingdings" panose="05000000000000000000" pitchFamily="2" charset="2"/>
                <a:buChar char="l"/>
                <a:defRPr sz="2800" b="1">
                  <a:solidFill>
                    <a:schemeClr val="tx1"/>
                  </a:solidFill>
                  <a:effectLst>
                    <a:outerShdw blurRad="38100" dist="38100" dir="2700000" algn="tl">
                      <a:srgbClr val="C0C0C0"/>
                    </a:outerShdw>
                  </a:effectLst>
                  <a:latin typeface="Arial" panose="020B0604020202020204" pitchFamily="34" charset="0"/>
                  <a:ea typeface="楷体_GB2312" pitchFamily="49" charset="-122"/>
                </a:defRPr>
              </a:lvl1pPr>
              <a:lvl2pPr marL="401638" indent="55563" defTabSz="457200">
                <a:spcBef>
                  <a:spcPct val="20000"/>
                </a:spcBef>
                <a:buFont typeface="Wingdings" panose="05000000000000000000" pitchFamily="2" charset="2"/>
                <a:buChar char="Ø"/>
                <a:defRPr sz="2400" b="1">
                  <a:solidFill>
                    <a:schemeClr val="tx1"/>
                  </a:solidFill>
                  <a:effectLst>
                    <a:outerShdw blurRad="38100" dist="38100" dir="2700000" algn="tl">
                      <a:srgbClr val="C0C0C0"/>
                    </a:outerShdw>
                  </a:effectLst>
                  <a:latin typeface="Arial" panose="020B0604020202020204" pitchFamily="34" charset="0"/>
                  <a:ea typeface="华文仿宋" panose="02010600040101010101" pitchFamily="2" charset="-122"/>
                </a:defRPr>
              </a:lvl2pPr>
              <a:lvl3pPr marL="806450" indent="107950" defTabSz="457200">
                <a:spcBef>
                  <a:spcPct val="20000"/>
                </a:spcBef>
                <a:buFont typeface="Wingdings" panose="05000000000000000000" pitchFamily="2" charset="2"/>
                <a:buBlip>
                  <a:blip r:embed="rId2"/>
                </a:buBlip>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defTabSz="457200">
                <a:spcBef>
                  <a:spcPct val="20000"/>
                </a:spcBef>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
                  <a:srgbClr val="000080"/>
                </a:buClr>
                <a:buFont typeface="Monotype Sorts" pitchFamily="2" charset="2"/>
                <a:buNone/>
              </a:pPr>
              <a:r>
                <a:rPr lang="zh-CN" altLang="en-US" sz="2000" b="0">
                  <a:latin typeface="Helvetica" panose="020B0604020202020204" pitchFamily="34" charset="0"/>
                </a:rPr>
                <a:t>数据</a:t>
              </a:r>
              <a:endParaRPr lang="zh-CN" altLang="en-US"/>
            </a:p>
          </p:txBody>
        </p:sp>
        <p:sp>
          <p:nvSpPr>
            <p:cNvPr id="8" name="Text Box 6"/>
            <p:cNvSpPr txBox="1">
              <a:spLocks noChangeArrowheads="1"/>
            </p:cNvSpPr>
            <p:nvPr/>
          </p:nvSpPr>
          <p:spPr bwMode="auto">
            <a:xfrm>
              <a:off x="2064" y="1248"/>
              <a:ext cx="131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a:defRPr>
                  <a:solidFill>
                    <a:schemeClr val="tx1"/>
                  </a:solidFill>
                  <a:latin typeface="Arial" panose="020B0604020202020204" pitchFamily="34" charset="0"/>
                  <a:ea typeface="宋体" panose="02010600030101010101" pitchFamily="2" charset="-122"/>
                </a:defRPr>
              </a:lvl1pPr>
              <a:lvl2pPr marL="401638" indent="55563" defTabSz="457200">
                <a:defRPr>
                  <a:solidFill>
                    <a:schemeClr val="tx1"/>
                  </a:solidFill>
                  <a:latin typeface="Arial" panose="020B0604020202020204" pitchFamily="34" charset="0"/>
                  <a:ea typeface="宋体" panose="02010600030101010101" pitchFamily="2" charset="-122"/>
                </a:defRPr>
              </a:lvl2pPr>
              <a:lvl3pPr marL="806450" indent="10795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t" hangingPunct="0">
                <a:lnSpc>
                  <a:spcPct val="90000"/>
                </a:lnSpc>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panose="020B0604020202020204" pitchFamily="34" charset="0"/>
                </a:rPr>
                <a:t>知识</a:t>
              </a:r>
            </a:p>
          </p:txBody>
        </p:sp>
        <p:sp>
          <p:nvSpPr>
            <p:cNvPr id="9" name="Text Box 7"/>
            <p:cNvSpPr txBox="1">
              <a:spLocks noChangeArrowheads="1"/>
            </p:cNvSpPr>
            <p:nvPr/>
          </p:nvSpPr>
          <p:spPr bwMode="auto">
            <a:xfrm>
              <a:off x="3768" y="1200"/>
              <a:ext cx="10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57200">
                <a:defRPr>
                  <a:solidFill>
                    <a:schemeClr val="tx1"/>
                  </a:solidFill>
                  <a:latin typeface="Arial" panose="020B0604020202020204" pitchFamily="34" charset="0"/>
                  <a:ea typeface="宋体" panose="02010600030101010101" pitchFamily="2" charset="-122"/>
                </a:defRPr>
              </a:lvl1pPr>
              <a:lvl2pPr marL="401638" indent="55563" defTabSz="457200">
                <a:defRPr>
                  <a:solidFill>
                    <a:schemeClr val="tx1"/>
                  </a:solidFill>
                  <a:latin typeface="Arial" panose="020B0604020202020204" pitchFamily="34" charset="0"/>
                  <a:ea typeface="宋体" panose="02010600030101010101" pitchFamily="2" charset="-122"/>
                </a:defRPr>
              </a:lvl2pPr>
              <a:lvl3pPr marL="806450" indent="107950" defTabSz="457200">
                <a:defRPr>
                  <a:solidFill>
                    <a:schemeClr val="tx1"/>
                  </a:solidFill>
                  <a:latin typeface="Arial" panose="020B0604020202020204" pitchFamily="34" charset="0"/>
                  <a:ea typeface="宋体" panose="02010600030101010101" pitchFamily="2" charset="-122"/>
                </a:defRPr>
              </a:lvl3pPr>
              <a:lvl4pPr defTabSz="457200">
                <a:defRPr>
                  <a:solidFill>
                    <a:schemeClr val="tx1"/>
                  </a:solidFill>
                  <a:latin typeface="Arial" panose="020B0604020202020204" pitchFamily="34" charset="0"/>
                  <a:ea typeface="宋体" panose="02010600030101010101" pitchFamily="2" charset="-122"/>
                </a:defRPr>
              </a:lvl4pPr>
              <a:lvl5pPr defTabSz="457200">
                <a:defRPr>
                  <a:solidFill>
                    <a:schemeClr val="tx1"/>
                  </a:solidFill>
                  <a:latin typeface="Arial" panose="020B0604020202020204" pitchFamily="34" charset="0"/>
                  <a:ea typeface="宋体"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t">
                <a:buClr>
                  <a:srgbClr val="000080"/>
                </a:buClr>
                <a:buSzPct val="90000"/>
                <a:buFont typeface="Monotype Sorts" pitchFamily="2" charset="2"/>
                <a:buNone/>
              </a:pPr>
              <a:r>
                <a:rPr kumimoji="1" lang="zh-CN" altLang="en-US" sz="2200">
                  <a:effectLst>
                    <a:outerShdw blurRad="38100" dist="38100" dir="2700000" algn="tl">
                      <a:srgbClr val="C0C0C0"/>
                    </a:outerShdw>
                  </a:effectLst>
                  <a:latin typeface="Helvetica" panose="020B0604020202020204" pitchFamily="34" charset="0"/>
                </a:rPr>
                <a:t>决策</a:t>
              </a:r>
            </a:p>
          </p:txBody>
        </p:sp>
        <p:grpSp>
          <p:nvGrpSpPr>
            <p:cNvPr id="10" name="Group 8"/>
            <p:cNvGrpSpPr>
              <a:grpSpLocks/>
            </p:cNvGrpSpPr>
            <p:nvPr/>
          </p:nvGrpSpPr>
          <p:grpSpPr bwMode="auto">
            <a:xfrm>
              <a:off x="216" y="1344"/>
              <a:ext cx="5208" cy="1177"/>
              <a:chOff x="264" y="1716"/>
              <a:chExt cx="5208" cy="1177"/>
            </a:xfrm>
          </p:grpSpPr>
          <p:sp>
            <p:nvSpPr>
              <p:cNvPr id="15" name="Freeform 9"/>
              <p:cNvSpPr>
                <a:spLocks/>
              </p:cNvSpPr>
              <p:nvPr/>
            </p:nvSpPr>
            <p:spPr bwMode="auto">
              <a:xfrm>
                <a:off x="275" y="2476"/>
                <a:ext cx="3604" cy="209"/>
              </a:xfrm>
              <a:custGeom>
                <a:avLst/>
                <a:gdLst>
                  <a:gd name="T0" fmla="*/ 0 w 3604"/>
                  <a:gd name="T1" fmla="*/ 0 h 209"/>
                  <a:gd name="T2" fmla="*/ 3603 w 3604"/>
                  <a:gd name="T3" fmla="*/ 0 h 209"/>
                  <a:gd name="T4" fmla="*/ 3603 w 3604"/>
                  <a:gd name="T5" fmla="*/ 208 h 209"/>
                  <a:gd name="T6" fmla="*/ 0 w 3604"/>
                  <a:gd name="T7" fmla="*/ 208 h 209"/>
                  <a:gd name="T8" fmla="*/ 0 w 3604"/>
                  <a:gd name="T9" fmla="*/ 0 h 209"/>
                  <a:gd name="T10" fmla="*/ 0 w 3604"/>
                  <a:gd name="T11" fmla="*/ 0 h 209"/>
                </a:gdLst>
                <a:ahLst/>
                <a:cxnLst>
                  <a:cxn ang="0">
                    <a:pos x="T0" y="T1"/>
                  </a:cxn>
                  <a:cxn ang="0">
                    <a:pos x="T2" y="T3"/>
                  </a:cxn>
                  <a:cxn ang="0">
                    <a:pos x="T4" y="T5"/>
                  </a:cxn>
                  <a:cxn ang="0">
                    <a:pos x="T6" y="T7"/>
                  </a:cxn>
                  <a:cxn ang="0">
                    <a:pos x="T8" y="T9"/>
                  </a:cxn>
                  <a:cxn ang="0">
                    <a:pos x="T10" y="T11"/>
                  </a:cxn>
                </a:cxnLst>
                <a:rect l="0" t="0" r="r" b="b"/>
                <a:pathLst>
                  <a:path w="3604" h="209">
                    <a:moveTo>
                      <a:pt x="0" y="0"/>
                    </a:moveTo>
                    <a:lnTo>
                      <a:pt x="3603" y="0"/>
                    </a:lnTo>
                    <a:lnTo>
                      <a:pt x="3603" y="208"/>
                    </a:lnTo>
                    <a:lnTo>
                      <a:pt x="0" y="208"/>
                    </a:lnTo>
                    <a:lnTo>
                      <a:pt x="0" y="0"/>
                    </a:lnTo>
                    <a:lnTo>
                      <a:pt x="0"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0"/>
              <p:cNvSpPr>
                <a:spLocks/>
              </p:cNvSpPr>
              <p:nvPr/>
            </p:nvSpPr>
            <p:spPr bwMode="auto">
              <a:xfrm>
                <a:off x="264" y="2496"/>
                <a:ext cx="3604" cy="218"/>
              </a:xfrm>
              <a:custGeom>
                <a:avLst/>
                <a:gdLst>
                  <a:gd name="T0" fmla="*/ 0 w 3604"/>
                  <a:gd name="T1" fmla="*/ 0 h 218"/>
                  <a:gd name="T2" fmla="*/ 3603 w 3604"/>
                  <a:gd name="T3" fmla="*/ 0 h 218"/>
                  <a:gd name="T4" fmla="*/ 3603 w 3604"/>
                  <a:gd name="T5" fmla="*/ 217 h 218"/>
                  <a:gd name="T6" fmla="*/ 0 w 3604"/>
                  <a:gd name="T7" fmla="*/ 217 h 218"/>
                  <a:gd name="T8" fmla="*/ 0 w 3604"/>
                  <a:gd name="T9" fmla="*/ 0 h 218"/>
                  <a:gd name="T10" fmla="*/ 0 w 3604"/>
                  <a:gd name="T11" fmla="*/ 0 h 218"/>
                </a:gdLst>
                <a:ahLst/>
                <a:cxnLst>
                  <a:cxn ang="0">
                    <a:pos x="T0" y="T1"/>
                  </a:cxn>
                  <a:cxn ang="0">
                    <a:pos x="T2" y="T3"/>
                  </a:cxn>
                  <a:cxn ang="0">
                    <a:pos x="T4" y="T5"/>
                  </a:cxn>
                  <a:cxn ang="0">
                    <a:pos x="T6" y="T7"/>
                  </a:cxn>
                  <a:cxn ang="0">
                    <a:pos x="T8" y="T9"/>
                  </a:cxn>
                  <a:cxn ang="0">
                    <a:pos x="T10" y="T11"/>
                  </a:cxn>
                </a:cxnLst>
                <a:rect l="0" t="0" r="r" b="b"/>
                <a:pathLst>
                  <a:path w="3604" h="218">
                    <a:moveTo>
                      <a:pt x="0" y="0"/>
                    </a:moveTo>
                    <a:lnTo>
                      <a:pt x="3603" y="0"/>
                    </a:lnTo>
                    <a:lnTo>
                      <a:pt x="3603" y="217"/>
                    </a:lnTo>
                    <a:lnTo>
                      <a:pt x="0" y="217"/>
                    </a:lnTo>
                    <a:lnTo>
                      <a:pt x="0" y="0"/>
                    </a:lnTo>
                    <a:lnTo>
                      <a:pt x="0" y="0"/>
                    </a:lnTo>
                  </a:path>
                </a:pathLst>
              </a:custGeom>
              <a:gradFill rotWithShape="0">
                <a:gsLst>
                  <a:gs pos="0">
                    <a:srgbClr val="8F8F8F"/>
                  </a:gs>
                  <a:gs pos="100000">
                    <a:srgbClr val="C0C0C0"/>
                  </a:gs>
                </a:gsLst>
                <a:lin ang="0" scaled="1"/>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1"/>
              <p:cNvSpPr>
                <a:spLocks/>
              </p:cNvSpPr>
              <p:nvPr/>
            </p:nvSpPr>
            <p:spPr bwMode="auto">
              <a:xfrm>
                <a:off x="3561" y="2198"/>
                <a:ext cx="1908" cy="695"/>
              </a:xfrm>
              <a:custGeom>
                <a:avLst/>
                <a:gdLst>
                  <a:gd name="T0" fmla="*/ 0 w 1908"/>
                  <a:gd name="T1" fmla="*/ 486 h 695"/>
                  <a:gd name="T2" fmla="*/ 1907 w 1908"/>
                  <a:gd name="T3" fmla="*/ 0 h 695"/>
                  <a:gd name="T4" fmla="*/ 1907 w 1908"/>
                  <a:gd name="T5" fmla="*/ 208 h 695"/>
                  <a:gd name="T6" fmla="*/ 0 w 1908"/>
                  <a:gd name="T7" fmla="*/ 694 h 695"/>
                  <a:gd name="T8" fmla="*/ 0 w 1908"/>
                  <a:gd name="T9" fmla="*/ 486 h 695"/>
                  <a:gd name="T10" fmla="*/ 0 w 1908"/>
                  <a:gd name="T11" fmla="*/ 486 h 695"/>
                </a:gdLst>
                <a:ahLst/>
                <a:cxnLst>
                  <a:cxn ang="0">
                    <a:pos x="T0" y="T1"/>
                  </a:cxn>
                  <a:cxn ang="0">
                    <a:pos x="T2" y="T3"/>
                  </a:cxn>
                  <a:cxn ang="0">
                    <a:pos x="T4" y="T5"/>
                  </a:cxn>
                  <a:cxn ang="0">
                    <a:pos x="T6" y="T7"/>
                  </a:cxn>
                  <a:cxn ang="0">
                    <a:pos x="T8" y="T9"/>
                  </a:cxn>
                  <a:cxn ang="0">
                    <a:pos x="T10" y="T11"/>
                  </a:cxn>
                </a:cxnLst>
                <a:rect l="0" t="0" r="r" b="b"/>
                <a:pathLst>
                  <a:path w="1908" h="695">
                    <a:moveTo>
                      <a:pt x="0" y="486"/>
                    </a:moveTo>
                    <a:lnTo>
                      <a:pt x="1907" y="0"/>
                    </a:lnTo>
                    <a:lnTo>
                      <a:pt x="1907" y="208"/>
                    </a:lnTo>
                    <a:lnTo>
                      <a:pt x="0" y="694"/>
                    </a:lnTo>
                    <a:lnTo>
                      <a:pt x="0" y="486"/>
                    </a:lnTo>
                    <a:lnTo>
                      <a:pt x="0" y="486"/>
                    </a:lnTo>
                  </a:path>
                </a:pathLst>
              </a:custGeom>
              <a:gradFill rotWithShape="0">
                <a:gsLst>
                  <a:gs pos="0">
                    <a:srgbClr val="B2B2B2"/>
                  </a:gs>
                  <a:gs pos="100000">
                    <a:srgbClr val="E1E1E1"/>
                  </a:gs>
                </a:gsLst>
                <a:lin ang="18900000" scaled="1"/>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2"/>
              <p:cNvSpPr>
                <a:spLocks/>
              </p:cNvSpPr>
              <p:nvPr/>
            </p:nvSpPr>
            <p:spPr bwMode="auto">
              <a:xfrm>
                <a:off x="3561" y="2198"/>
                <a:ext cx="1908" cy="695"/>
              </a:xfrm>
              <a:custGeom>
                <a:avLst/>
                <a:gdLst>
                  <a:gd name="T0" fmla="*/ 0 w 1908"/>
                  <a:gd name="T1" fmla="*/ 486 h 695"/>
                  <a:gd name="T2" fmla="*/ 1907 w 1908"/>
                  <a:gd name="T3" fmla="*/ 0 h 695"/>
                  <a:gd name="T4" fmla="*/ 1907 w 1908"/>
                  <a:gd name="T5" fmla="*/ 208 h 695"/>
                  <a:gd name="T6" fmla="*/ 0 w 1908"/>
                  <a:gd name="T7" fmla="*/ 694 h 695"/>
                  <a:gd name="T8" fmla="*/ 0 w 1908"/>
                  <a:gd name="T9" fmla="*/ 486 h 695"/>
                </a:gdLst>
                <a:ahLst/>
                <a:cxnLst>
                  <a:cxn ang="0">
                    <a:pos x="T0" y="T1"/>
                  </a:cxn>
                  <a:cxn ang="0">
                    <a:pos x="T2" y="T3"/>
                  </a:cxn>
                  <a:cxn ang="0">
                    <a:pos x="T4" y="T5"/>
                  </a:cxn>
                  <a:cxn ang="0">
                    <a:pos x="T6" y="T7"/>
                  </a:cxn>
                  <a:cxn ang="0">
                    <a:pos x="T8" y="T9"/>
                  </a:cxn>
                </a:cxnLst>
                <a:rect l="0" t="0" r="r" b="b"/>
                <a:pathLst>
                  <a:path w="1908" h="695">
                    <a:moveTo>
                      <a:pt x="0" y="486"/>
                    </a:moveTo>
                    <a:lnTo>
                      <a:pt x="1907" y="0"/>
                    </a:lnTo>
                    <a:lnTo>
                      <a:pt x="1907" y="208"/>
                    </a:lnTo>
                    <a:lnTo>
                      <a:pt x="0" y="694"/>
                    </a:lnTo>
                    <a:lnTo>
                      <a:pt x="0" y="486"/>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3"/>
              <p:cNvSpPr>
                <a:spLocks noChangeShapeType="1"/>
              </p:cNvSpPr>
              <p:nvPr/>
            </p:nvSpPr>
            <p:spPr bwMode="auto">
              <a:xfrm flipV="1">
                <a:off x="304" y="2475"/>
                <a:ext cx="3496" cy="9"/>
              </a:xfrm>
              <a:prstGeom prst="line">
                <a:avLst/>
              </a:prstGeom>
              <a:noFill/>
              <a:ln w="31710">
                <a:solidFill>
                  <a:srgbClr val="EF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4"/>
              <p:cNvSpPr>
                <a:spLocks noChangeShapeType="1"/>
              </p:cNvSpPr>
              <p:nvPr/>
            </p:nvSpPr>
            <p:spPr bwMode="auto">
              <a:xfrm flipV="1">
                <a:off x="3555" y="2216"/>
                <a:ext cx="1910" cy="478"/>
              </a:xfrm>
              <a:prstGeom prst="line">
                <a:avLst/>
              </a:prstGeom>
              <a:noFill/>
              <a:ln w="3171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5"/>
              <p:cNvSpPr>
                <a:spLocks/>
              </p:cNvSpPr>
              <p:nvPr/>
            </p:nvSpPr>
            <p:spPr bwMode="auto">
              <a:xfrm>
                <a:off x="278" y="1716"/>
                <a:ext cx="5194" cy="972"/>
              </a:xfrm>
              <a:custGeom>
                <a:avLst/>
                <a:gdLst>
                  <a:gd name="T0" fmla="*/ 757 w 5194"/>
                  <a:gd name="T1" fmla="*/ 207 h 972"/>
                  <a:gd name="T2" fmla="*/ 4360 w 5194"/>
                  <a:gd name="T3" fmla="*/ 207 h 972"/>
                  <a:gd name="T4" fmla="*/ 4643 w 5194"/>
                  <a:gd name="T5" fmla="*/ 0 h 972"/>
                  <a:gd name="T6" fmla="*/ 5193 w 5194"/>
                  <a:gd name="T7" fmla="*/ 485 h 972"/>
                  <a:gd name="T8" fmla="*/ 3286 w 5194"/>
                  <a:gd name="T9" fmla="*/ 971 h 972"/>
                  <a:gd name="T10" fmla="*/ 3603 w 5194"/>
                  <a:gd name="T11" fmla="*/ 763 h 972"/>
                  <a:gd name="T12" fmla="*/ 0 w 5194"/>
                  <a:gd name="T13" fmla="*/ 763 h 972"/>
                  <a:gd name="T14" fmla="*/ 757 w 5194"/>
                  <a:gd name="T15" fmla="*/ 207 h 972"/>
                  <a:gd name="T16" fmla="*/ 757 w 5194"/>
                  <a:gd name="T17" fmla="*/ 20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4" h="972">
                    <a:moveTo>
                      <a:pt x="757" y="207"/>
                    </a:moveTo>
                    <a:lnTo>
                      <a:pt x="4360" y="207"/>
                    </a:lnTo>
                    <a:lnTo>
                      <a:pt x="4643" y="0"/>
                    </a:lnTo>
                    <a:lnTo>
                      <a:pt x="5193" y="485"/>
                    </a:lnTo>
                    <a:lnTo>
                      <a:pt x="3286" y="971"/>
                    </a:lnTo>
                    <a:lnTo>
                      <a:pt x="3603" y="763"/>
                    </a:lnTo>
                    <a:lnTo>
                      <a:pt x="0" y="763"/>
                    </a:lnTo>
                    <a:lnTo>
                      <a:pt x="757" y="207"/>
                    </a:lnTo>
                    <a:lnTo>
                      <a:pt x="757" y="207"/>
                    </a:lnTo>
                  </a:path>
                </a:pathLst>
              </a:custGeom>
              <a:gradFill rotWithShape="0">
                <a:gsLst>
                  <a:gs pos="0">
                    <a:srgbClr val="B2B2B2"/>
                  </a:gs>
                  <a:gs pos="100000">
                    <a:srgbClr val="E1E1E1"/>
                  </a:gs>
                </a:gsLst>
                <a:lin ang="2700000" scaled="1"/>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 name="Group 16"/>
              <p:cNvGrpSpPr>
                <a:grpSpLocks/>
              </p:cNvGrpSpPr>
              <p:nvPr/>
            </p:nvGrpSpPr>
            <p:grpSpPr bwMode="auto">
              <a:xfrm>
                <a:off x="580" y="1745"/>
                <a:ext cx="4052" cy="712"/>
                <a:chOff x="796" y="1505"/>
                <a:chExt cx="4052" cy="712"/>
              </a:xfrm>
            </p:grpSpPr>
            <p:sp>
              <p:nvSpPr>
                <p:cNvPr id="23" name="Line 17"/>
                <p:cNvSpPr>
                  <a:spLocks noChangeShapeType="1"/>
                </p:cNvSpPr>
                <p:nvPr/>
              </p:nvSpPr>
              <p:spPr bwMode="auto">
                <a:xfrm flipH="1">
                  <a:off x="2999" y="1941"/>
                  <a:ext cx="735" cy="0"/>
                </a:xfrm>
                <a:prstGeom prst="line">
                  <a:avLst/>
                </a:prstGeom>
                <a:noFill/>
                <a:ln w="63460">
                  <a:solidFill>
                    <a:srgbClr val="A2A2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18"/>
                <p:cNvSpPr>
                  <a:spLocks/>
                </p:cNvSpPr>
                <p:nvPr/>
              </p:nvSpPr>
              <p:spPr bwMode="auto">
                <a:xfrm>
                  <a:off x="2073" y="1819"/>
                  <a:ext cx="1508" cy="398"/>
                </a:xfrm>
                <a:custGeom>
                  <a:avLst/>
                  <a:gdLst>
                    <a:gd name="T0" fmla="*/ 353 w 1508"/>
                    <a:gd name="T1" fmla="*/ 4 h 398"/>
                    <a:gd name="T2" fmla="*/ 0 w 1508"/>
                    <a:gd name="T3" fmla="*/ 323 h 398"/>
                    <a:gd name="T4" fmla="*/ 222 w 1508"/>
                    <a:gd name="T5" fmla="*/ 323 h 398"/>
                    <a:gd name="T6" fmla="*/ 185 w 1508"/>
                    <a:gd name="T7" fmla="*/ 361 h 398"/>
                    <a:gd name="T8" fmla="*/ 548 w 1508"/>
                    <a:gd name="T9" fmla="*/ 364 h 398"/>
                    <a:gd name="T10" fmla="*/ 497 w 1508"/>
                    <a:gd name="T11" fmla="*/ 397 h 398"/>
                    <a:gd name="T12" fmla="*/ 1155 w 1508"/>
                    <a:gd name="T13" fmla="*/ 391 h 398"/>
                    <a:gd name="T14" fmla="*/ 1481 w 1508"/>
                    <a:gd name="T15" fmla="*/ 78 h 398"/>
                    <a:gd name="T16" fmla="*/ 1447 w 1508"/>
                    <a:gd name="T17" fmla="*/ 81 h 398"/>
                    <a:gd name="T18" fmla="*/ 1507 w 1508"/>
                    <a:gd name="T19" fmla="*/ 4 h 398"/>
                    <a:gd name="T20" fmla="*/ 357 w 1508"/>
                    <a:gd name="T21" fmla="*/ 0 h 398"/>
                    <a:gd name="T22" fmla="*/ 353 w 1508"/>
                    <a:gd name="T23" fmla="*/ 4 h 398"/>
                    <a:gd name="T24" fmla="*/ 353 w 1508"/>
                    <a:gd name="T25" fmla="*/ 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8" h="398">
                      <a:moveTo>
                        <a:pt x="353" y="4"/>
                      </a:moveTo>
                      <a:lnTo>
                        <a:pt x="0" y="323"/>
                      </a:lnTo>
                      <a:lnTo>
                        <a:pt x="222" y="323"/>
                      </a:lnTo>
                      <a:lnTo>
                        <a:pt x="185" y="361"/>
                      </a:lnTo>
                      <a:lnTo>
                        <a:pt x="548" y="364"/>
                      </a:lnTo>
                      <a:lnTo>
                        <a:pt x="497" y="397"/>
                      </a:lnTo>
                      <a:lnTo>
                        <a:pt x="1155" y="391"/>
                      </a:lnTo>
                      <a:lnTo>
                        <a:pt x="1481" y="78"/>
                      </a:lnTo>
                      <a:lnTo>
                        <a:pt x="1447" y="81"/>
                      </a:lnTo>
                      <a:lnTo>
                        <a:pt x="1507" y="4"/>
                      </a:lnTo>
                      <a:lnTo>
                        <a:pt x="357" y="0"/>
                      </a:lnTo>
                      <a:lnTo>
                        <a:pt x="353" y="4"/>
                      </a:lnTo>
                      <a:lnTo>
                        <a:pt x="353" y="4"/>
                      </a:lnTo>
                    </a:path>
                  </a:pathLst>
                </a:custGeom>
                <a:solidFill>
                  <a:srgbClr val="A2A2A2"/>
                </a:solidFill>
                <a:ln w="19050" cap="flat" cmpd="sng">
                  <a:solidFill>
                    <a:srgbClr val="A2A2A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Oval 19"/>
                <p:cNvSpPr>
                  <a:spLocks noChangeArrowheads="1"/>
                </p:cNvSpPr>
                <p:nvPr/>
              </p:nvSpPr>
              <p:spPr bwMode="auto">
                <a:xfrm>
                  <a:off x="4163" y="1598"/>
                  <a:ext cx="685" cy="614"/>
                </a:xfrm>
                <a:prstGeom prst="ellipse">
                  <a:avLst/>
                </a:prstGeom>
                <a:gradFill rotWithShape="0">
                  <a:gsLst>
                    <a:gs pos="0">
                      <a:srgbClr val="F1E0FF"/>
                    </a:gs>
                    <a:gs pos="100000">
                      <a:srgbClr val="FFFF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20"/>
                <p:cNvGrpSpPr>
                  <a:grpSpLocks/>
                </p:cNvGrpSpPr>
                <p:nvPr/>
              </p:nvGrpSpPr>
              <p:grpSpPr bwMode="auto">
                <a:xfrm>
                  <a:off x="4339" y="1675"/>
                  <a:ext cx="316" cy="443"/>
                  <a:chOff x="4339" y="1675"/>
                  <a:chExt cx="316" cy="443"/>
                </a:xfrm>
              </p:grpSpPr>
              <p:sp>
                <p:nvSpPr>
                  <p:cNvPr id="98" name="Freeform 21"/>
                  <p:cNvSpPr>
                    <a:spLocks/>
                  </p:cNvSpPr>
                  <p:nvPr/>
                </p:nvSpPr>
                <p:spPr bwMode="auto">
                  <a:xfrm>
                    <a:off x="4343" y="1679"/>
                    <a:ext cx="308" cy="278"/>
                  </a:xfrm>
                  <a:custGeom>
                    <a:avLst/>
                    <a:gdLst>
                      <a:gd name="T0" fmla="*/ 169 w 308"/>
                      <a:gd name="T1" fmla="*/ 277 h 278"/>
                      <a:gd name="T2" fmla="*/ 200 w 308"/>
                      <a:gd name="T3" fmla="*/ 271 h 278"/>
                      <a:gd name="T4" fmla="*/ 227 w 308"/>
                      <a:gd name="T5" fmla="*/ 260 h 278"/>
                      <a:gd name="T6" fmla="*/ 250 w 308"/>
                      <a:gd name="T7" fmla="*/ 245 h 278"/>
                      <a:gd name="T8" fmla="*/ 272 w 308"/>
                      <a:gd name="T9" fmla="*/ 227 h 278"/>
                      <a:gd name="T10" fmla="*/ 289 w 308"/>
                      <a:gd name="T11" fmla="*/ 205 h 278"/>
                      <a:gd name="T12" fmla="*/ 301 w 308"/>
                      <a:gd name="T13" fmla="*/ 180 h 278"/>
                      <a:gd name="T14" fmla="*/ 307 w 308"/>
                      <a:gd name="T15" fmla="*/ 153 h 278"/>
                      <a:gd name="T16" fmla="*/ 307 w 308"/>
                      <a:gd name="T17" fmla="*/ 125 h 278"/>
                      <a:gd name="T18" fmla="*/ 301 w 308"/>
                      <a:gd name="T19" fmla="*/ 98 h 278"/>
                      <a:gd name="T20" fmla="*/ 289 w 308"/>
                      <a:gd name="T21" fmla="*/ 73 h 278"/>
                      <a:gd name="T22" fmla="*/ 272 w 308"/>
                      <a:gd name="T23" fmla="*/ 51 h 278"/>
                      <a:gd name="T24" fmla="*/ 250 w 308"/>
                      <a:gd name="T25" fmla="*/ 31 h 278"/>
                      <a:gd name="T26" fmla="*/ 227 w 308"/>
                      <a:gd name="T27" fmla="*/ 16 h 278"/>
                      <a:gd name="T28" fmla="*/ 200 w 308"/>
                      <a:gd name="T29" fmla="*/ 7 h 278"/>
                      <a:gd name="T30" fmla="*/ 169 w 308"/>
                      <a:gd name="T31" fmla="*/ 1 h 278"/>
                      <a:gd name="T32" fmla="*/ 138 w 308"/>
                      <a:gd name="T33" fmla="*/ 1 h 278"/>
                      <a:gd name="T34" fmla="*/ 108 w 308"/>
                      <a:gd name="T35" fmla="*/ 7 h 278"/>
                      <a:gd name="T36" fmla="*/ 81 w 308"/>
                      <a:gd name="T37" fmla="*/ 16 h 278"/>
                      <a:gd name="T38" fmla="*/ 55 w 308"/>
                      <a:gd name="T39" fmla="*/ 31 h 278"/>
                      <a:gd name="T40" fmla="*/ 34 w 308"/>
                      <a:gd name="T41" fmla="*/ 51 h 278"/>
                      <a:gd name="T42" fmla="*/ 18 w 308"/>
                      <a:gd name="T43" fmla="*/ 73 h 278"/>
                      <a:gd name="T44" fmla="*/ 5 w 308"/>
                      <a:gd name="T45" fmla="*/ 98 h 278"/>
                      <a:gd name="T46" fmla="*/ 0 w 308"/>
                      <a:gd name="T47" fmla="*/ 125 h 278"/>
                      <a:gd name="T48" fmla="*/ 0 w 308"/>
                      <a:gd name="T49" fmla="*/ 153 h 278"/>
                      <a:gd name="T50" fmla="*/ 5 w 308"/>
                      <a:gd name="T51" fmla="*/ 180 h 278"/>
                      <a:gd name="T52" fmla="*/ 18 w 308"/>
                      <a:gd name="T53" fmla="*/ 205 h 278"/>
                      <a:gd name="T54" fmla="*/ 34 w 308"/>
                      <a:gd name="T55" fmla="*/ 227 h 278"/>
                      <a:gd name="T56" fmla="*/ 55 w 308"/>
                      <a:gd name="T57" fmla="*/ 245 h 278"/>
                      <a:gd name="T58" fmla="*/ 81 w 308"/>
                      <a:gd name="T59" fmla="*/ 260 h 278"/>
                      <a:gd name="T60" fmla="*/ 108 w 308"/>
                      <a:gd name="T61" fmla="*/ 271 h 278"/>
                      <a:gd name="T62" fmla="*/ 138 w 308"/>
                      <a:gd name="T63" fmla="*/ 277 h 278"/>
                      <a:gd name="T64" fmla="*/ 153 w 308"/>
                      <a:gd name="T65"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78">
                        <a:moveTo>
                          <a:pt x="153" y="277"/>
                        </a:moveTo>
                        <a:lnTo>
                          <a:pt x="169" y="277"/>
                        </a:lnTo>
                        <a:lnTo>
                          <a:pt x="184" y="274"/>
                        </a:lnTo>
                        <a:lnTo>
                          <a:pt x="200" y="271"/>
                        </a:lnTo>
                        <a:lnTo>
                          <a:pt x="213" y="266"/>
                        </a:lnTo>
                        <a:lnTo>
                          <a:pt x="227" y="260"/>
                        </a:lnTo>
                        <a:lnTo>
                          <a:pt x="239" y="253"/>
                        </a:lnTo>
                        <a:lnTo>
                          <a:pt x="250" y="245"/>
                        </a:lnTo>
                        <a:lnTo>
                          <a:pt x="262" y="236"/>
                        </a:lnTo>
                        <a:lnTo>
                          <a:pt x="272" y="227"/>
                        </a:lnTo>
                        <a:lnTo>
                          <a:pt x="281" y="216"/>
                        </a:lnTo>
                        <a:lnTo>
                          <a:pt x="289" y="205"/>
                        </a:lnTo>
                        <a:lnTo>
                          <a:pt x="296" y="193"/>
                        </a:lnTo>
                        <a:lnTo>
                          <a:pt x="301" y="180"/>
                        </a:lnTo>
                        <a:lnTo>
                          <a:pt x="303" y="167"/>
                        </a:lnTo>
                        <a:lnTo>
                          <a:pt x="307" y="153"/>
                        </a:lnTo>
                        <a:lnTo>
                          <a:pt x="307" y="139"/>
                        </a:lnTo>
                        <a:lnTo>
                          <a:pt x="307" y="125"/>
                        </a:lnTo>
                        <a:lnTo>
                          <a:pt x="303" y="110"/>
                        </a:lnTo>
                        <a:lnTo>
                          <a:pt x="301" y="98"/>
                        </a:lnTo>
                        <a:lnTo>
                          <a:pt x="296" y="85"/>
                        </a:lnTo>
                        <a:lnTo>
                          <a:pt x="289" y="73"/>
                        </a:lnTo>
                        <a:lnTo>
                          <a:pt x="281" y="60"/>
                        </a:lnTo>
                        <a:lnTo>
                          <a:pt x="272" y="51"/>
                        </a:lnTo>
                        <a:lnTo>
                          <a:pt x="262" y="41"/>
                        </a:lnTo>
                        <a:lnTo>
                          <a:pt x="250" y="31"/>
                        </a:lnTo>
                        <a:lnTo>
                          <a:pt x="239" y="23"/>
                        </a:lnTo>
                        <a:lnTo>
                          <a:pt x="227" y="16"/>
                        </a:lnTo>
                        <a:lnTo>
                          <a:pt x="213" y="11"/>
                        </a:lnTo>
                        <a:lnTo>
                          <a:pt x="200" y="7"/>
                        </a:lnTo>
                        <a:lnTo>
                          <a:pt x="184" y="2"/>
                        </a:lnTo>
                        <a:lnTo>
                          <a:pt x="169" y="1"/>
                        </a:lnTo>
                        <a:lnTo>
                          <a:pt x="153" y="0"/>
                        </a:lnTo>
                        <a:lnTo>
                          <a:pt x="138" y="1"/>
                        </a:lnTo>
                        <a:lnTo>
                          <a:pt x="122" y="2"/>
                        </a:lnTo>
                        <a:lnTo>
                          <a:pt x="108" y="7"/>
                        </a:lnTo>
                        <a:lnTo>
                          <a:pt x="94" y="11"/>
                        </a:lnTo>
                        <a:lnTo>
                          <a:pt x="81" y="16"/>
                        </a:lnTo>
                        <a:lnTo>
                          <a:pt x="68" y="23"/>
                        </a:lnTo>
                        <a:lnTo>
                          <a:pt x="55" y="31"/>
                        </a:lnTo>
                        <a:lnTo>
                          <a:pt x="44" y="41"/>
                        </a:lnTo>
                        <a:lnTo>
                          <a:pt x="34" y="51"/>
                        </a:lnTo>
                        <a:lnTo>
                          <a:pt x="26" y="60"/>
                        </a:lnTo>
                        <a:lnTo>
                          <a:pt x="18" y="73"/>
                        </a:lnTo>
                        <a:lnTo>
                          <a:pt x="12" y="85"/>
                        </a:lnTo>
                        <a:lnTo>
                          <a:pt x="5" y="98"/>
                        </a:lnTo>
                        <a:lnTo>
                          <a:pt x="3" y="110"/>
                        </a:lnTo>
                        <a:lnTo>
                          <a:pt x="0" y="125"/>
                        </a:lnTo>
                        <a:lnTo>
                          <a:pt x="0" y="139"/>
                        </a:lnTo>
                        <a:lnTo>
                          <a:pt x="0" y="153"/>
                        </a:lnTo>
                        <a:lnTo>
                          <a:pt x="3" y="167"/>
                        </a:lnTo>
                        <a:lnTo>
                          <a:pt x="5" y="180"/>
                        </a:lnTo>
                        <a:lnTo>
                          <a:pt x="12" y="193"/>
                        </a:lnTo>
                        <a:lnTo>
                          <a:pt x="18" y="205"/>
                        </a:lnTo>
                        <a:lnTo>
                          <a:pt x="26" y="216"/>
                        </a:lnTo>
                        <a:lnTo>
                          <a:pt x="34" y="227"/>
                        </a:lnTo>
                        <a:lnTo>
                          <a:pt x="44" y="236"/>
                        </a:lnTo>
                        <a:lnTo>
                          <a:pt x="55" y="245"/>
                        </a:lnTo>
                        <a:lnTo>
                          <a:pt x="68" y="253"/>
                        </a:lnTo>
                        <a:lnTo>
                          <a:pt x="81" y="260"/>
                        </a:lnTo>
                        <a:lnTo>
                          <a:pt x="94" y="266"/>
                        </a:lnTo>
                        <a:lnTo>
                          <a:pt x="108" y="271"/>
                        </a:lnTo>
                        <a:lnTo>
                          <a:pt x="122" y="274"/>
                        </a:lnTo>
                        <a:lnTo>
                          <a:pt x="138" y="277"/>
                        </a:lnTo>
                        <a:lnTo>
                          <a:pt x="153" y="277"/>
                        </a:lnTo>
                        <a:lnTo>
                          <a:pt x="153" y="27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Freeform 22"/>
                  <p:cNvSpPr>
                    <a:spLocks/>
                  </p:cNvSpPr>
                  <p:nvPr/>
                </p:nvSpPr>
                <p:spPr bwMode="auto">
                  <a:xfrm>
                    <a:off x="4343" y="1680"/>
                    <a:ext cx="308" cy="352"/>
                  </a:xfrm>
                  <a:custGeom>
                    <a:avLst/>
                    <a:gdLst>
                      <a:gd name="T0" fmla="*/ 133 w 308"/>
                      <a:gd name="T1" fmla="*/ 349 h 352"/>
                      <a:gd name="T2" fmla="*/ 108 w 308"/>
                      <a:gd name="T3" fmla="*/ 343 h 352"/>
                      <a:gd name="T4" fmla="*/ 95 w 308"/>
                      <a:gd name="T5" fmla="*/ 335 h 352"/>
                      <a:gd name="T6" fmla="*/ 93 w 308"/>
                      <a:gd name="T7" fmla="*/ 329 h 352"/>
                      <a:gd name="T8" fmla="*/ 93 w 308"/>
                      <a:gd name="T9" fmla="*/ 327 h 352"/>
                      <a:gd name="T10" fmla="*/ 94 w 308"/>
                      <a:gd name="T11" fmla="*/ 323 h 352"/>
                      <a:gd name="T12" fmla="*/ 94 w 308"/>
                      <a:gd name="T13" fmla="*/ 314 h 352"/>
                      <a:gd name="T14" fmla="*/ 94 w 308"/>
                      <a:gd name="T15" fmla="*/ 301 h 352"/>
                      <a:gd name="T16" fmla="*/ 91 w 308"/>
                      <a:gd name="T17" fmla="*/ 283 h 352"/>
                      <a:gd name="T18" fmla="*/ 79 w 308"/>
                      <a:gd name="T19" fmla="*/ 266 h 352"/>
                      <a:gd name="T20" fmla="*/ 63 w 308"/>
                      <a:gd name="T21" fmla="*/ 252 h 352"/>
                      <a:gd name="T22" fmla="*/ 51 w 308"/>
                      <a:gd name="T23" fmla="*/ 244 h 352"/>
                      <a:gd name="T24" fmla="*/ 38 w 308"/>
                      <a:gd name="T25" fmla="*/ 233 h 352"/>
                      <a:gd name="T26" fmla="*/ 22 w 308"/>
                      <a:gd name="T27" fmla="*/ 208 h 352"/>
                      <a:gd name="T28" fmla="*/ 8 w 308"/>
                      <a:gd name="T29" fmla="*/ 182 h 352"/>
                      <a:gd name="T30" fmla="*/ 0 w 308"/>
                      <a:gd name="T31" fmla="*/ 156 h 352"/>
                      <a:gd name="T32" fmla="*/ 0 w 308"/>
                      <a:gd name="T33" fmla="*/ 128 h 352"/>
                      <a:gd name="T34" fmla="*/ 4 w 308"/>
                      <a:gd name="T35" fmla="*/ 102 h 352"/>
                      <a:gd name="T36" fmla="*/ 13 w 308"/>
                      <a:gd name="T37" fmla="*/ 76 h 352"/>
                      <a:gd name="T38" fmla="*/ 30 w 308"/>
                      <a:gd name="T39" fmla="*/ 52 h 352"/>
                      <a:gd name="T40" fmla="*/ 47 w 308"/>
                      <a:gd name="T41" fmla="*/ 36 h 352"/>
                      <a:gd name="T42" fmla="*/ 60 w 308"/>
                      <a:gd name="T43" fmla="*/ 27 h 352"/>
                      <a:gd name="T44" fmla="*/ 73 w 308"/>
                      <a:gd name="T45" fmla="*/ 19 h 352"/>
                      <a:gd name="T46" fmla="*/ 87 w 308"/>
                      <a:gd name="T47" fmla="*/ 12 h 352"/>
                      <a:gd name="T48" fmla="*/ 101 w 308"/>
                      <a:gd name="T49" fmla="*/ 8 h 352"/>
                      <a:gd name="T50" fmla="*/ 115 w 308"/>
                      <a:gd name="T51" fmla="*/ 3 h 352"/>
                      <a:gd name="T52" fmla="*/ 131 w 308"/>
                      <a:gd name="T53" fmla="*/ 1 h 352"/>
                      <a:gd name="T54" fmla="*/ 145 w 308"/>
                      <a:gd name="T55" fmla="*/ 0 h 352"/>
                      <a:gd name="T56" fmla="*/ 153 w 308"/>
                      <a:gd name="T57" fmla="*/ 0 h 352"/>
                      <a:gd name="T58" fmla="*/ 169 w 308"/>
                      <a:gd name="T59" fmla="*/ 0 h 352"/>
                      <a:gd name="T60" fmla="*/ 183 w 308"/>
                      <a:gd name="T61" fmla="*/ 1 h 352"/>
                      <a:gd name="T62" fmla="*/ 198 w 308"/>
                      <a:gd name="T63" fmla="*/ 6 h 352"/>
                      <a:gd name="T64" fmla="*/ 213 w 308"/>
                      <a:gd name="T65" fmla="*/ 10 h 352"/>
                      <a:gd name="T66" fmla="*/ 227 w 308"/>
                      <a:gd name="T67" fmla="*/ 15 h 352"/>
                      <a:gd name="T68" fmla="*/ 241 w 308"/>
                      <a:gd name="T69" fmla="*/ 23 h 352"/>
                      <a:gd name="T70" fmla="*/ 253 w 308"/>
                      <a:gd name="T71" fmla="*/ 32 h 352"/>
                      <a:gd name="T72" fmla="*/ 266 w 308"/>
                      <a:gd name="T73" fmla="*/ 41 h 352"/>
                      <a:gd name="T74" fmla="*/ 285 w 308"/>
                      <a:gd name="T75" fmla="*/ 64 h 352"/>
                      <a:gd name="T76" fmla="*/ 299 w 308"/>
                      <a:gd name="T77" fmla="*/ 89 h 352"/>
                      <a:gd name="T78" fmla="*/ 306 w 308"/>
                      <a:gd name="T79" fmla="*/ 115 h 352"/>
                      <a:gd name="T80" fmla="*/ 307 w 308"/>
                      <a:gd name="T81" fmla="*/ 142 h 352"/>
                      <a:gd name="T82" fmla="*/ 301 w 308"/>
                      <a:gd name="T83" fmla="*/ 169 h 352"/>
                      <a:gd name="T84" fmla="*/ 291 w 308"/>
                      <a:gd name="T85" fmla="*/ 196 h 352"/>
                      <a:gd name="T86" fmla="*/ 277 w 308"/>
                      <a:gd name="T87" fmla="*/ 221 h 352"/>
                      <a:gd name="T88" fmla="*/ 257 w 308"/>
                      <a:gd name="T89" fmla="*/ 243 h 352"/>
                      <a:gd name="T90" fmla="*/ 249 w 308"/>
                      <a:gd name="T91" fmla="*/ 247 h 352"/>
                      <a:gd name="T92" fmla="*/ 234 w 308"/>
                      <a:gd name="T93" fmla="*/ 259 h 352"/>
                      <a:gd name="T94" fmla="*/ 220 w 308"/>
                      <a:gd name="T95" fmla="*/ 275 h 352"/>
                      <a:gd name="T96" fmla="*/ 213 w 308"/>
                      <a:gd name="T97" fmla="*/ 293 h 352"/>
                      <a:gd name="T98" fmla="*/ 211 w 308"/>
                      <a:gd name="T99" fmla="*/ 308 h 352"/>
                      <a:gd name="T100" fmla="*/ 212 w 308"/>
                      <a:gd name="T101" fmla="*/ 319 h 352"/>
                      <a:gd name="T102" fmla="*/ 212 w 308"/>
                      <a:gd name="T103" fmla="*/ 326 h 352"/>
                      <a:gd name="T104" fmla="*/ 213 w 308"/>
                      <a:gd name="T105" fmla="*/ 327 h 352"/>
                      <a:gd name="T106" fmla="*/ 211 w 308"/>
                      <a:gd name="T107" fmla="*/ 331 h 352"/>
                      <a:gd name="T108" fmla="*/ 203 w 308"/>
                      <a:gd name="T109" fmla="*/ 339 h 352"/>
                      <a:gd name="T110" fmla="*/ 187 w 308"/>
                      <a:gd name="T111" fmla="*/ 347 h 352"/>
                      <a:gd name="T112" fmla="*/ 153 w 308"/>
                      <a:gd name="T113"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8" h="352">
                        <a:moveTo>
                          <a:pt x="153" y="351"/>
                        </a:moveTo>
                        <a:lnTo>
                          <a:pt x="133" y="349"/>
                        </a:lnTo>
                        <a:lnTo>
                          <a:pt x="120" y="347"/>
                        </a:lnTo>
                        <a:lnTo>
                          <a:pt x="108" y="343"/>
                        </a:lnTo>
                        <a:lnTo>
                          <a:pt x="100" y="339"/>
                        </a:lnTo>
                        <a:lnTo>
                          <a:pt x="95" y="335"/>
                        </a:lnTo>
                        <a:lnTo>
                          <a:pt x="94" y="331"/>
                        </a:lnTo>
                        <a:lnTo>
                          <a:pt x="93" y="329"/>
                        </a:lnTo>
                        <a:lnTo>
                          <a:pt x="93" y="327"/>
                        </a:lnTo>
                        <a:lnTo>
                          <a:pt x="93" y="327"/>
                        </a:lnTo>
                        <a:lnTo>
                          <a:pt x="93" y="326"/>
                        </a:lnTo>
                        <a:lnTo>
                          <a:pt x="94" y="323"/>
                        </a:lnTo>
                        <a:lnTo>
                          <a:pt x="94" y="319"/>
                        </a:lnTo>
                        <a:lnTo>
                          <a:pt x="94" y="314"/>
                        </a:lnTo>
                        <a:lnTo>
                          <a:pt x="94" y="308"/>
                        </a:lnTo>
                        <a:lnTo>
                          <a:pt x="94" y="301"/>
                        </a:lnTo>
                        <a:lnTo>
                          <a:pt x="93" y="293"/>
                        </a:lnTo>
                        <a:lnTo>
                          <a:pt x="91" y="283"/>
                        </a:lnTo>
                        <a:lnTo>
                          <a:pt x="86" y="275"/>
                        </a:lnTo>
                        <a:lnTo>
                          <a:pt x="79" y="266"/>
                        </a:lnTo>
                        <a:lnTo>
                          <a:pt x="70" y="259"/>
                        </a:lnTo>
                        <a:lnTo>
                          <a:pt x="63" y="252"/>
                        </a:lnTo>
                        <a:lnTo>
                          <a:pt x="56" y="247"/>
                        </a:lnTo>
                        <a:lnTo>
                          <a:pt x="51" y="244"/>
                        </a:lnTo>
                        <a:lnTo>
                          <a:pt x="50" y="243"/>
                        </a:lnTo>
                        <a:lnTo>
                          <a:pt x="38" y="233"/>
                        </a:lnTo>
                        <a:lnTo>
                          <a:pt x="30" y="221"/>
                        </a:lnTo>
                        <a:lnTo>
                          <a:pt x="22" y="208"/>
                        </a:lnTo>
                        <a:lnTo>
                          <a:pt x="13" y="196"/>
                        </a:lnTo>
                        <a:lnTo>
                          <a:pt x="8" y="182"/>
                        </a:lnTo>
                        <a:lnTo>
                          <a:pt x="4" y="169"/>
                        </a:lnTo>
                        <a:lnTo>
                          <a:pt x="0" y="156"/>
                        </a:lnTo>
                        <a:lnTo>
                          <a:pt x="0" y="142"/>
                        </a:lnTo>
                        <a:lnTo>
                          <a:pt x="0" y="128"/>
                        </a:lnTo>
                        <a:lnTo>
                          <a:pt x="0" y="115"/>
                        </a:lnTo>
                        <a:lnTo>
                          <a:pt x="4" y="102"/>
                        </a:lnTo>
                        <a:lnTo>
                          <a:pt x="8" y="89"/>
                        </a:lnTo>
                        <a:lnTo>
                          <a:pt x="13" y="76"/>
                        </a:lnTo>
                        <a:lnTo>
                          <a:pt x="22" y="64"/>
                        </a:lnTo>
                        <a:lnTo>
                          <a:pt x="30" y="52"/>
                        </a:lnTo>
                        <a:lnTo>
                          <a:pt x="42" y="41"/>
                        </a:lnTo>
                        <a:lnTo>
                          <a:pt x="47" y="36"/>
                        </a:lnTo>
                        <a:lnTo>
                          <a:pt x="53" y="32"/>
                        </a:lnTo>
                        <a:lnTo>
                          <a:pt x="60" y="27"/>
                        </a:lnTo>
                        <a:lnTo>
                          <a:pt x="66" y="23"/>
                        </a:lnTo>
                        <a:lnTo>
                          <a:pt x="73" y="19"/>
                        </a:lnTo>
                        <a:lnTo>
                          <a:pt x="80" y="15"/>
                        </a:lnTo>
                        <a:lnTo>
                          <a:pt x="87" y="12"/>
                        </a:lnTo>
                        <a:lnTo>
                          <a:pt x="94" y="10"/>
                        </a:lnTo>
                        <a:lnTo>
                          <a:pt x="101" y="8"/>
                        </a:lnTo>
                        <a:lnTo>
                          <a:pt x="109" y="6"/>
                        </a:lnTo>
                        <a:lnTo>
                          <a:pt x="115" y="3"/>
                        </a:lnTo>
                        <a:lnTo>
                          <a:pt x="123" y="1"/>
                        </a:lnTo>
                        <a:lnTo>
                          <a:pt x="131" y="1"/>
                        </a:lnTo>
                        <a:lnTo>
                          <a:pt x="138" y="0"/>
                        </a:lnTo>
                        <a:lnTo>
                          <a:pt x="145" y="0"/>
                        </a:lnTo>
                        <a:lnTo>
                          <a:pt x="153" y="0"/>
                        </a:lnTo>
                        <a:lnTo>
                          <a:pt x="153" y="0"/>
                        </a:lnTo>
                        <a:lnTo>
                          <a:pt x="161" y="0"/>
                        </a:lnTo>
                        <a:lnTo>
                          <a:pt x="169" y="0"/>
                        </a:lnTo>
                        <a:lnTo>
                          <a:pt x="175" y="1"/>
                        </a:lnTo>
                        <a:lnTo>
                          <a:pt x="183" y="1"/>
                        </a:lnTo>
                        <a:lnTo>
                          <a:pt x="191" y="3"/>
                        </a:lnTo>
                        <a:lnTo>
                          <a:pt x="198" y="6"/>
                        </a:lnTo>
                        <a:lnTo>
                          <a:pt x="206" y="8"/>
                        </a:lnTo>
                        <a:lnTo>
                          <a:pt x="213" y="10"/>
                        </a:lnTo>
                        <a:lnTo>
                          <a:pt x="220" y="12"/>
                        </a:lnTo>
                        <a:lnTo>
                          <a:pt x="227" y="15"/>
                        </a:lnTo>
                        <a:lnTo>
                          <a:pt x="233" y="19"/>
                        </a:lnTo>
                        <a:lnTo>
                          <a:pt x="241" y="23"/>
                        </a:lnTo>
                        <a:lnTo>
                          <a:pt x="247" y="27"/>
                        </a:lnTo>
                        <a:lnTo>
                          <a:pt x="253" y="32"/>
                        </a:lnTo>
                        <a:lnTo>
                          <a:pt x="260" y="36"/>
                        </a:lnTo>
                        <a:lnTo>
                          <a:pt x="266" y="41"/>
                        </a:lnTo>
                        <a:lnTo>
                          <a:pt x="277" y="52"/>
                        </a:lnTo>
                        <a:lnTo>
                          <a:pt x="285" y="64"/>
                        </a:lnTo>
                        <a:lnTo>
                          <a:pt x="291" y="76"/>
                        </a:lnTo>
                        <a:lnTo>
                          <a:pt x="299" y="89"/>
                        </a:lnTo>
                        <a:lnTo>
                          <a:pt x="302" y="102"/>
                        </a:lnTo>
                        <a:lnTo>
                          <a:pt x="306" y="115"/>
                        </a:lnTo>
                        <a:lnTo>
                          <a:pt x="307" y="128"/>
                        </a:lnTo>
                        <a:lnTo>
                          <a:pt x="307" y="142"/>
                        </a:lnTo>
                        <a:lnTo>
                          <a:pt x="305" y="156"/>
                        </a:lnTo>
                        <a:lnTo>
                          <a:pt x="301" y="169"/>
                        </a:lnTo>
                        <a:lnTo>
                          <a:pt x="298" y="182"/>
                        </a:lnTo>
                        <a:lnTo>
                          <a:pt x="291" y="196"/>
                        </a:lnTo>
                        <a:lnTo>
                          <a:pt x="284" y="208"/>
                        </a:lnTo>
                        <a:lnTo>
                          <a:pt x="277" y="221"/>
                        </a:lnTo>
                        <a:lnTo>
                          <a:pt x="266" y="233"/>
                        </a:lnTo>
                        <a:lnTo>
                          <a:pt x="257" y="243"/>
                        </a:lnTo>
                        <a:lnTo>
                          <a:pt x="254" y="244"/>
                        </a:lnTo>
                        <a:lnTo>
                          <a:pt x="249" y="247"/>
                        </a:lnTo>
                        <a:lnTo>
                          <a:pt x="243" y="252"/>
                        </a:lnTo>
                        <a:lnTo>
                          <a:pt x="234" y="259"/>
                        </a:lnTo>
                        <a:lnTo>
                          <a:pt x="227" y="266"/>
                        </a:lnTo>
                        <a:lnTo>
                          <a:pt x="220" y="275"/>
                        </a:lnTo>
                        <a:lnTo>
                          <a:pt x="215" y="283"/>
                        </a:lnTo>
                        <a:lnTo>
                          <a:pt x="213" y="293"/>
                        </a:lnTo>
                        <a:lnTo>
                          <a:pt x="212" y="301"/>
                        </a:lnTo>
                        <a:lnTo>
                          <a:pt x="211" y="308"/>
                        </a:lnTo>
                        <a:lnTo>
                          <a:pt x="211" y="314"/>
                        </a:lnTo>
                        <a:lnTo>
                          <a:pt x="212" y="319"/>
                        </a:lnTo>
                        <a:lnTo>
                          <a:pt x="212" y="323"/>
                        </a:lnTo>
                        <a:lnTo>
                          <a:pt x="212" y="326"/>
                        </a:lnTo>
                        <a:lnTo>
                          <a:pt x="213" y="327"/>
                        </a:lnTo>
                        <a:lnTo>
                          <a:pt x="213" y="327"/>
                        </a:lnTo>
                        <a:lnTo>
                          <a:pt x="213" y="329"/>
                        </a:lnTo>
                        <a:lnTo>
                          <a:pt x="211" y="331"/>
                        </a:lnTo>
                        <a:lnTo>
                          <a:pt x="209" y="335"/>
                        </a:lnTo>
                        <a:lnTo>
                          <a:pt x="203" y="339"/>
                        </a:lnTo>
                        <a:lnTo>
                          <a:pt x="197" y="343"/>
                        </a:lnTo>
                        <a:lnTo>
                          <a:pt x="187" y="347"/>
                        </a:lnTo>
                        <a:lnTo>
                          <a:pt x="172" y="349"/>
                        </a:lnTo>
                        <a:lnTo>
                          <a:pt x="153" y="351"/>
                        </a:lnTo>
                        <a:lnTo>
                          <a:pt x="153" y="351"/>
                        </a:lnTo>
                      </a:path>
                    </a:pathLst>
                  </a:custGeom>
                  <a:gradFill rotWithShape="0">
                    <a:gsLst>
                      <a:gs pos="0">
                        <a:srgbClr val="FFFF00"/>
                      </a:gs>
                      <a:gs pos="100000">
                        <a:srgbClr val="FFFFD0"/>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Freeform 23"/>
                  <p:cNvSpPr>
                    <a:spLocks/>
                  </p:cNvSpPr>
                  <p:nvPr/>
                </p:nvSpPr>
                <p:spPr bwMode="auto">
                  <a:xfrm>
                    <a:off x="4431" y="2004"/>
                    <a:ext cx="66" cy="31"/>
                  </a:xfrm>
                  <a:custGeom>
                    <a:avLst/>
                    <a:gdLst>
                      <a:gd name="T0" fmla="*/ 0 w 66"/>
                      <a:gd name="T1" fmla="*/ 3 h 31"/>
                      <a:gd name="T2" fmla="*/ 0 w 66"/>
                      <a:gd name="T3" fmla="*/ 3 h 31"/>
                      <a:gd name="T4" fmla="*/ 0 w 66"/>
                      <a:gd name="T5" fmla="*/ 6 h 31"/>
                      <a:gd name="T6" fmla="*/ 3 w 66"/>
                      <a:gd name="T7" fmla="*/ 9 h 31"/>
                      <a:gd name="T8" fmla="*/ 5 w 66"/>
                      <a:gd name="T9" fmla="*/ 13 h 31"/>
                      <a:gd name="T10" fmla="*/ 10 w 66"/>
                      <a:gd name="T11" fmla="*/ 18 h 31"/>
                      <a:gd name="T12" fmla="*/ 18 w 66"/>
                      <a:gd name="T13" fmla="*/ 22 h 31"/>
                      <a:gd name="T14" fmla="*/ 31 w 66"/>
                      <a:gd name="T15" fmla="*/ 27 h 31"/>
                      <a:gd name="T16" fmla="*/ 44 w 66"/>
                      <a:gd name="T17" fmla="*/ 29 h 31"/>
                      <a:gd name="T18" fmla="*/ 65 w 66"/>
                      <a:gd name="T19" fmla="*/ 30 h 31"/>
                      <a:gd name="T20" fmla="*/ 65 w 66"/>
                      <a:gd name="T21" fmla="*/ 23 h 31"/>
                      <a:gd name="T22" fmla="*/ 45 w 66"/>
                      <a:gd name="T23" fmla="*/ 22 h 31"/>
                      <a:gd name="T24" fmla="*/ 32 w 66"/>
                      <a:gd name="T25" fmla="*/ 20 h 31"/>
                      <a:gd name="T26" fmla="*/ 22 w 66"/>
                      <a:gd name="T27" fmla="*/ 16 h 31"/>
                      <a:gd name="T28" fmla="*/ 14 w 66"/>
                      <a:gd name="T29" fmla="*/ 12 h 31"/>
                      <a:gd name="T30" fmla="*/ 12 w 66"/>
                      <a:gd name="T31" fmla="*/ 10 h 31"/>
                      <a:gd name="T32" fmla="*/ 10 w 66"/>
                      <a:gd name="T33" fmla="*/ 6 h 31"/>
                      <a:gd name="T34" fmla="*/ 8 w 66"/>
                      <a:gd name="T35" fmla="*/ 3 h 31"/>
                      <a:gd name="T36" fmla="*/ 8 w 66"/>
                      <a:gd name="T37" fmla="*/ 3 h 31"/>
                      <a:gd name="T38" fmla="*/ 8 w 66"/>
                      <a:gd name="T39" fmla="*/ 3 h 31"/>
                      <a:gd name="T40" fmla="*/ 8 w 66"/>
                      <a:gd name="T41" fmla="*/ 3 h 31"/>
                      <a:gd name="T42" fmla="*/ 7 w 66"/>
                      <a:gd name="T43" fmla="*/ 2 h 31"/>
                      <a:gd name="T44" fmla="*/ 5 w 66"/>
                      <a:gd name="T45" fmla="*/ 0 h 31"/>
                      <a:gd name="T46" fmla="*/ 3 w 66"/>
                      <a:gd name="T47" fmla="*/ 2 h 31"/>
                      <a:gd name="T48" fmla="*/ 0 w 66"/>
                      <a:gd name="T49" fmla="*/ 3 h 31"/>
                      <a:gd name="T50" fmla="*/ 0 w 66"/>
                      <a:gd name="T51" fmla="*/ 3 h 31"/>
                      <a:gd name="T52" fmla="*/ 0 w 66"/>
                      <a:gd name="T5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31">
                        <a:moveTo>
                          <a:pt x="0" y="3"/>
                        </a:moveTo>
                        <a:lnTo>
                          <a:pt x="0" y="3"/>
                        </a:lnTo>
                        <a:lnTo>
                          <a:pt x="0" y="6"/>
                        </a:lnTo>
                        <a:lnTo>
                          <a:pt x="3" y="9"/>
                        </a:lnTo>
                        <a:lnTo>
                          <a:pt x="5" y="13"/>
                        </a:lnTo>
                        <a:lnTo>
                          <a:pt x="10" y="18"/>
                        </a:lnTo>
                        <a:lnTo>
                          <a:pt x="18" y="22"/>
                        </a:lnTo>
                        <a:lnTo>
                          <a:pt x="31" y="27"/>
                        </a:lnTo>
                        <a:lnTo>
                          <a:pt x="44" y="29"/>
                        </a:lnTo>
                        <a:lnTo>
                          <a:pt x="65" y="30"/>
                        </a:lnTo>
                        <a:lnTo>
                          <a:pt x="65" y="23"/>
                        </a:lnTo>
                        <a:lnTo>
                          <a:pt x="45" y="22"/>
                        </a:lnTo>
                        <a:lnTo>
                          <a:pt x="32" y="20"/>
                        </a:lnTo>
                        <a:lnTo>
                          <a:pt x="22" y="16"/>
                        </a:lnTo>
                        <a:lnTo>
                          <a:pt x="14" y="12"/>
                        </a:lnTo>
                        <a:lnTo>
                          <a:pt x="12" y="10"/>
                        </a:lnTo>
                        <a:lnTo>
                          <a:pt x="10" y="6"/>
                        </a:lnTo>
                        <a:lnTo>
                          <a:pt x="8" y="3"/>
                        </a:lnTo>
                        <a:lnTo>
                          <a:pt x="8" y="3"/>
                        </a:lnTo>
                        <a:lnTo>
                          <a:pt x="8" y="3"/>
                        </a:lnTo>
                        <a:lnTo>
                          <a:pt x="8" y="3"/>
                        </a:lnTo>
                        <a:lnTo>
                          <a:pt x="7" y="2"/>
                        </a:lnTo>
                        <a:lnTo>
                          <a:pt x="5" y="0"/>
                        </a:lnTo>
                        <a:lnTo>
                          <a:pt x="3" y="2"/>
                        </a:lnTo>
                        <a:lnTo>
                          <a:pt x="0" y="3"/>
                        </a:lnTo>
                        <a:lnTo>
                          <a:pt x="0" y="3"/>
                        </a:lnTo>
                        <a:lnTo>
                          <a:pt x="0"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Freeform 24"/>
                  <p:cNvSpPr>
                    <a:spLocks/>
                  </p:cNvSpPr>
                  <p:nvPr/>
                </p:nvSpPr>
                <p:spPr bwMode="auto">
                  <a:xfrm>
                    <a:off x="4431" y="1971"/>
                    <a:ext cx="11" cy="37"/>
                  </a:xfrm>
                  <a:custGeom>
                    <a:avLst/>
                    <a:gdLst>
                      <a:gd name="T0" fmla="*/ 0 w 11"/>
                      <a:gd name="T1" fmla="*/ 2 h 37"/>
                      <a:gd name="T2" fmla="*/ 0 w 11"/>
                      <a:gd name="T3" fmla="*/ 2 h 37"/>
                      <a:gd name="T4" fmla="*/ 2 w 11"/>
                      <a:gd name="T5" fmla="*/ 10 h 37"/>
                      <a:gd name="T6" fmla="*/ 2 w 11"/>
                      <a:gd name="T7" fmla="*/ 17 h 37"/>
                      <a:gd name="T8" fmla="*/ 2 w 11"/>
                      <a:gd name="T9" fmla="*/ 23 h 37"/>
                      <a:gd name="T10" fmla="*/ 2 w 11"/>
                      <a:gd name="T11" fmla="*/ 28 h 37"/>
                      <a:gd name="T12" fmla="*/ 2 w 11"/>
                      <a:gd name="T13" fmla="*/ 32 h 37"/>
                      <a:gd name="T14" fmla="*/ 0 w 11"/>
                      <a:gd name="T15" fmla="*/ 35 h 37"/>
                      <a:gd name="T16" fmla="*/ 0 w 11"/>
                      <a:gd name="T17" fmla="*/ 36 h 37"/>
                      <a:gd name="T18" fmla="*/ 0 w 11"/>
                      <a:gd name="T19" fmla="*/ 36 h 37"/>
                      <a:gd name="T20" fmla="*/ 8 w 11"/>
                      <a:gd name="T21" fmla="*/ 36 h 37"/>
                      <a:gd name="T22" fmla="*/ 8 w 11"/>
                      <a:gd name="T23" fmla="*/ 36 h 37"/>
                      <a:gd name="T24" fmla="*/ 8 w 11"/>
                      <a:gd name="T25" fmla="*/ 36 h 37"/>
                      <a:gd name="T26" fmla="*/ 10 w 11"/>
                      <a:gd name="T27" fmla="*/ 33 h 37"/>
                      <a:gd name="T28" fmla="*/ 10 w 11"/>
                      <a:gd name="T29" fmla="*/ 28 h 37"/>
                      <a:gd name="T30" fmla="*/ 10 w 11"/>
                      <a:gd name="T31" fmla="*/ 23 h 37"/>
                      <a:gd name="T32" fmla="*/ 10 w 11"/>
                      <a:gd name="T33" fmla="*/ 17 h 37"/>
                      <a:gd name="T34" fmla="*/ 10 w 11"/>
                      <a:gd name="T35" fmla="*/ 10 h 37"/>
                      <a:gd name="T36" fmla="*/ 8 w 11"/>
                      <a:gd name="T37" fmla="*/ 2 h 37"/>
                      <a:gd name="T38" fmla="*/ 8 w 11"/>
                      <a:gd name="T39" fmla="*/ 0 h 37"/>
                      <a:gd name="T40" fmla="*/ 0 w 11"/>
                      <a:gd name="T41" fmla="*/ 2 h 37"/>
                      <a:gd name="T42" fmla="*/ 0 w 11"/>
                      <a:gd name="T43"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37">
                        <a:moveTo>
                          <a:pt x="0" y="2"/>
                        </a:moveTo>
                        <a:lnTo>
                          <a:pt x="0" y="2"/>
                        </a:lnTo>
                        <a:lnTo>
                          <a:pt x="2" y="10"/>
                        </a:lnTo>
                        <a:lnTo>
                          <a:pt x="2" y="17"/>
                        </a:lnTo>
                        <a:lnTo>
                          <a:pt x="2" y="23"/>
                        </a:lnTo>
                        <a:lnTo>
                          <a:pt x="2" y="28"/>
                        </a:lnTo>
                        <a:lnTo>
                          <a:pt x="2" y="32"/>
                        </a:lnTo>
                        <a:lnTo>
                          <a:pt x="0" y="35"/>
                        </a:lnTo>
                        <a:lnTo>
                          <a:pt x="0" y="36"/>
                        </a:lnTo>
                        <a:lnTo>
                          <a:pt x="0" y="36"/>
                        </a:lnTo>
                        <a:lnTo>
                          <a:pt x="8" y="36"/>
                        </a:lnTo>
                        <a:lnTo>
                          <a:pt x="8" y="36"/>
                        </a:lnTo>
                        <a:lnTo>
                          <a:pt x="8" y="36"/>
                        </a:lnTo>
                        <a:lnTo>
                          <a:pt x="10" y="33"/>
                        </a:lnTo>
                        <a:lnTo>
                          <a:pt x="10" y="28"/>
                        </a:lnTo>
                        <a:lnTo>
                          <a:pt x="10" y="23"/>
                        </a:lnTo>
                        <a:lnTo>
                          <a:pt x="10" y="17"/>
                        </a:lnTo>
                        <a:lnTo>
                          <a:pt x="10" y="10"/>
                        </a:lnTo>
                        <a:lnTo>
                          <a:pt x="8" y="2"/>
                        </a:lnTo>
                        <a:lnTo>
                          <a:pt x="8" y="0"/>
                        </a:lnTo>
                        <a:lnTo>
                          <a:pt x="0" y="2"/>
                        </a:lnTo>
                        <a:lnTo>
                          <a:pt x="0"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Freeform 25"/>
                  <p:cNvSpPr>
                    <a:spLocks/>
                  </p:cNvSpPr>
                  <p:nvPr/>
                </p:nvSpPr>
                <p:spPr bwMode="auto">
                  <a:xfrm>
                    <a:off x="4389" y="1919"/>
                    <a:ext cx="51" cy="55"/>
                  </a:xfrm>
                  <a:custGeom>
                    <a:avLst/>
                    <a:gdLst>
                      <a:gd name="T0" fmla="*/ 0 w 51"/>
                      <a:gd name="T1" fmla="*/ 7 h 55"/>
                      <a:gd name="T2" fmla="*/ 1 w 51"/>
                      <a:gd name="T3" fmla="*/ 7 h 55"/>
                      <a:gd name="T4" fmla="*/ 3 w 51"/>
                      <a:gd name="T5" fmla="*/ 8 h 55"/>
                      <a:gd name="T6" fmla="*/ 8 w 51"/>
                      <a:gd name="T7" fmla="*/ 10 h 55"/>
                      <a:gd name="T8" fmla="*/ 14 w 51"/>
                      <a:gd name="T9" fmla="*/ 16 h 55"/>
                      <a:gd name="T10" fmla="*/ 23 w 51"/>
                      <a:gd name="T11" fmla="*/ 22 h 55"/>
                      <a:gd name="T12" fmla="*/ 28 w 51"/>
                      <a:gd name="T13" fmla="*/ 30 h 55"/>
                      <a:gd name="T14" fmla="*/ 36 w 51"/>
                      <a:gd name="T15" fmla="*/ 37 h 55"/>
                      <a:gd name="T16" fmla="*/ 40 w 51"/>
                      <a:gd name="T17" fmla="*/ 46 h 55"/>
                      <a:gd name="T18" fmla="*/ 42 w 51"/>
                      <a:gd name="T19" fmla="*/ 54 h 55"/>
                      <a:gd name="T20" fmla="*/ 50 w 51"/>
                      <a:gd name="T21" fmla="*/ 52 h 55"/>
                      <a:gd name="T22" fmla="*/ 48 w 51"/>
                      <a:gd name="T23" fmla="*/ 44 h 55"/>
                      <a:gd name="T24" fmla="*/ 42 w 51"/>
                      <a:gd name="T25" fmla="*/ 34 h 55"/>
                      <a:gd name="T26" fmla="*/ 35 w 51"/>
                      <a:gd name="T27" fmla="*/ 25 h 55"/>
                      <a:gd name="T28" fmla="*/ 27 w 51"/>
                      <a:gd name="T29" fmla="*/ 17 h 55"/>
                      <a:gd name="T30" fmla="*/ 19 w 51"/>
                      <a:gd name="T31" fmla="*/ 10 h 55"/>
                      <a:gd name="T32" fmla="*/ 12 w 51"/>
                      <a:gd name="T33" fmla="*/ 6 h 55"/>
                      <a:gd name="T34" fmla="*/ 7 w 51"/>
                      <a:gd name="T35" fmla="*/ 2 h 55"/>
                      <a:gd name="T36" fmla="*/ 5 w 51"/>
                      <a:gd name="T37" fmla="*/ 0 h 55"/>
                      <a:gd name="T38" fmla="*/ 6 w 51"/>
                      <a:gd name="T39" fmla="*/ 1 h 55"/>
                      <a:gd name="T40" fmla="*/ 5 w 51"/>
                      <a:gd name="T41" fmla="*/ 0 h 55"/>
                      <a:gd name="T42" fmla="*/ 2 w 51"/>
                      <a:gd name="T43" fmla="*/ 0 h 55"/>
                      <a:gd name="T44" fmla="*/ 0 w 51"/>
                      <a:gd name="T45" fmla="*/ 2 h 55"/>
                      <a:gd name="T46" fmla="*/ 0 w 51"/>
                      <a:gd name="T47" fmla="*/ 4 h 55"/>
                      <a:gd name="T48" fmla="*/ 1 w 51"/>
                      <a:gd name="T49" fmla="*/ 7 h 55"/>
                      <a:gd name="T50" fmla="*/ 0 w 51"/>
                      <a:gd name="T51" fmla="*/ 7 h 55"/>
                      <a:gd name="T52" fmla="*/ 0 w 51"/>
                      <a:gd name="T53"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5">
                        <a:moveTo>
                          <a:pt x="0" y="7"/>
                        </a:moveTo>
                        <a:lnTo>
                          <a:pt x="1" y="7"/>
                        </a:lnTo>
                        <a:lnTo>
                          <a:pt x="3" y="8"/>
                        </a:lnTo>
                        <a:lnTo>
                          <a:pt x="8" y="10"/>
                        </a:lnTo>
                        <a:lnTo>
                          <a:pt x="14" y="16"/>
                        </a:lnTo>
                        <a:lnTo>
                          <a:pt x="23" y="22"/>
                        </a:lnTo>
                        <a:lnTo>
                          <a:pt x="28" y="30"/>
                        </a:lnTo>
                        <a:lnTo>
                          <a:pt x="36" y="37"/>
                        </a:lnTo>
                        <a:lnTo>
                          <a:pt x="40" y="46"/>
                        </a:lnTo>
                        <a:lnTo>
                          <a:pt x="42" y="54"/>
                        </a:lnTo>
                        <a:lnTo>
                          <a:pt x="50" y="52"/>
                        </a:lnTo>
                        <a:lnTo>
                          <a:pt x="48" y="44"/>
                        </a:lnTo>
                        <a:lnTo>
                          <a:pt x="42" y="34"/>
                        </a:lnTo>
                        <a:lnTo>
                          <a:pt x="35" y="25"/>
                        </a:lnTo>
                        <a:lnTo>
                          <a:pt x="27" y="17"/>
                        </a:lnTo>
                        <a:lnTo>
                          <a:pt x="19" y="10"/>
                        </a:lnTo>
                        <a:lnTo>
                          <a:pt x="12" y="6"/>
                        </a:lnTo>
                        <a:lnTo>
                          <a:pt x="7" y="2"/>
                        </a:lnTo>
                        <a:lnTo>
                          <a:pt x="5" y="0"/>
                        </a:lnTo>
                        <a:lnTo>
                          <a:pt x="6" y="1"/>
                        </a:lnTo>
                        <a:lnTo>
                          <a:pt x="5" y="0"/>
                        </a:lnTo>
                        <a:lnTo>
                          <a:pt x="2" y="0"/>
                        </a:lnTo>
                        <a:lnTo>
                          <a:pt x="0" y="2"/>
                        </a:lnTo>
                        <a:lnTo>
                          <a:pt x="0" y="4"/>
                        </a:lnTo>
                        <a:lnTo>
                          <a:pt x="1" y="7"/>
                        </a:lnTo>
                        <a:lnTo>
                          <a:pt x="0" y="7"/>
                        </a:lnTo>
                        <a:lnTo>
                          <a:pt x="0" y="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Freeform 26"/>
                  <p:cNvSpPr>
                    <a:spLocks/>
                  </p:cNvSpPr>
                  <p:nvPr/>
                </p:nvSpPr>
                <p:spPr bwMode="auto">
                  <a:xfrm>
                    <a:off x="4339" y="1720"/>
                    <a:ext cx="57" cy="207"/>
                  </a:xfrm>
                  <a:custGeom>
                    <a:avLst/>
                    <a:gdLst>
                      <a:gd name="T0" fmla="*/ 42 w 57"/>
                      <a:gd name="T1" fmla="*/ 0 h 207"/>
                      <a:gd name="T2" fmla="*/ 42 w 57"/>
                      <a:gd name="T3" fmla="*/ 0 h 207"/>
                      <a:gd name="T4" fmla="*/ 31 w 57"/>
                      <a:gd name="T5" fmla="*/ 11 h 207"/>
                      <a:gd name="T6" fmla="*/ 22 w 57"/>
                      <a:gd name="T7" fmla="*/ 22 h 207"/>
                      <a:gd name="T8" fmla="*/ 16 w 57"/>
                      <a:gd name="T9" fmla="*/ 34 h 207"/>
                      <a:gd name="T10" fmla="*/ 8 w 57"/>
                      <a:gd name="T11" fmla="*/ 48 h 207"/>
                      <a:gd name="T12" fmla="*/ 4 w 57"/>
                      <a:gd name="T13" fmla="*/ 60 h 207"/>
                      <a:gd name="T14" fmla="*/ 1 w 57"/>
                      <a:gd name="T15" fmla="*/ 75 h 207"/>
                      <a:gd name="T16" fmla="*/ 0 w 57"/>
                      <a:gd name="T17" fmla="*/ 88 h 207"/>
                      <a:gd name="T18" fmla="*/ 0 w 57"/>
                      <a:gd name="T19" fmla="*/ 102 h 207"/>
                      <a:gd name="T20" fmla="*/ 1 w 57"/>
                      <a:gd name="T21" fmla="*/ 116 h 207"/>
                      <a:gd name="T22" fmla="*/ 4 w 57"/>
                      <a:gd name="T23" fmla="*/ 130 h 207"/>
                      <a:gd name="T24" fmla="*/ 8 w 57"/>
                      <a:gd name="T25" fmla="*/ 144 h 207"/>
                      <a:gd name="T26" fmla="*/ 16 w 57"/>
                      <a:gd name="T27" fmla="*/ 157 h 207"/>
                      <a:gd name="T28" fmla="*/ 21 w 57"/>
                      <a:gd name="T29" fmla="*/ 169 h 207"/>
                      <a:gd name="T30" fmla="*/ 30 w 57"/>
                      <a:gd name="T31" fmla="*/ 183 h 207"/>
                      <a:gd name="T32" fmla="*/ 40 w 57"/>
                      <a:gd name="T33" fmla="*/ 194 h 207"/>
                      <a:gd name="T34" fmla="*/ 50 w 57"/>
                      <a:gd name="T35" fmla="*/ 206 h 207"/>
                      <a:gd name="T36" fmla="*/ 56 w 57"/>
                      <a:gd name="T37" fmla="*/ 200 h 207"/>
                      <a:gd name="T38" fmla="*/ 46 w 57"/>
                      <a:gd name="T39" fmla="*/ 189 h 207"/>
                      <a:gd name="T40" fmla="*/ 36 w 57"/>
                      <a:gd name="T41" fmla="*/ 178 h 207"/>
                      <a:gd name="T42" fmla="*/ 28 w 57"/>
                      <a:gd name="T43" fmla="*/ 167 h 207"/>
                      <a:gd name="T44" fmla="*/ 20 w 57"/>
                      <a:gd name="T45" fmla="*/ 154 h 207"/>
                      <a:gd name="T46" fmla="*/ 16 w 57"/>
                      <a:gd name="T47" fmla="*/ 142 h 207"/>
                      <a:gd name="T48" fmla="*/ 10 w 57"/>
                      <a:gd name="T49" fmla="*/ 128 h 207"/>
                      <a:gd name="T50" fmla="*/ 8 w 57"/>
                      <a:gd name="T51" fmla="*/ 115 h 207"/>
                      <a:gd name="T52" fmla="*/ 7 w 57"/>
                      <a:gd name="T53" fmla="*/ 102 h 207"/>
                      <a:gd name="T54" fmla="*/ 7 w 57"/>
                      <a:gd name="T55" fmla="*/ 88 h 207"/>
                      <a:gd name="T56" fmla="*/ 8 w 57"/>
                      <a:gd name="T57" fmla="*/ 75 h 207"/>
                      <a:gd name="T58" fmla="*/ 10 w 57"/>
                      <a:gd name="T59" fmla="*/ 62 h 207"/>
                      <a:gd name="T60" fmla="*/ 16 w 57"/>
                      <a:gd name="T61" fmla="*/ 50 h 207"/>
                      <a:gd name="T62" fmla="*/ 20 w 57"/>
                      <a:gd name="T63" fmla="*/ 38 h 207"/>
                      <a:gd name="T64" fmla="*/ 28 w 57"/>
                      <a:gd name="T65" fmla="*/ 26 h 207"/>
                      <a:gd name="T66" fmla="*/ 37 w 57"/>
                      <a:gd name="T67" fmla="*/ 14 h 207"/>
                      <a:gd name="T68" fmla="*/ 48 w 57"/>
                      <a:gd name="T69" fmla="*/ 4 h 207"/>
                      <a:gd name="T70" fmla="*/ 48 w 57"/>
                      <a:gd name="T71" fmla="*/ 4 h 207"/>
                      <a:gd name="T72" fmla="*/ 42 w 57"/>
                      <a:gd name="T73" fmla="*/ 0 h 207"/>
                      <a:gd name="T74" fmla="*/ 42 w 57"/>
                      <a:gd name="T7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207">
                        <a:moveTo>
                          <a:pt x="42" y="0"/>
                        </a:moveTo>
                        <a:lnTo>
                          <a:pt x="42" y="0"/>
                        </a:lnTo>
                        <a:lnTo>
                          <a:pt x="31" y="11"/>
                        </a:lnTo>
                        <a:lnTo>
                          <a:pt x="22" y="22"/>
                        </a:lnTo>
                        <a:lnTo>
                          <a:pt x="16" y="34"/>
                        </a:lnTo>
                        <a:lnTo>
                          <a:pt x="8" y="48"/>
                        </a:lnTo>
                        <a:lnTo>
                          <a:pt x="4" y="60"/>
                        </a:lnTo>
                        <a:lnTo>
                          <a:pt x="1" y="75"/>
                        </a:lnTo>
                        <a:lnTo>
                          <a:pt x="0" y="88"/>
                        </a:lnTo>
                        <a:lnTo>
                          <a:pt x="0" y="102"/>
                        </a:lnTo>
                        <a:lnTo>
                          <a:pt x="1" y="116"/>
                        </a:lnTo>
                        <a:lnTo>
                          <a:pt x="4" y="130"/>
                        </a:lnTo>
                        <a:lnTo>
                          <a:pt x="8" y="144"/>
                        </a:lnTo>
                        <a:lnTo>
                          <a:pt x="16" y="157"/>
                        </a:lnTo>
                        <a:lnTo>
                          <a:pt x="21" y="169"/>
                        </a:lnTo>
                        <a:lnTo>
                          <a:pt x="30" y="183"/>
                        </a:lnTo>
                        <a:lnTo>
                          <a:pt x="40" y="194"/>
                        </a:lnTo>
                        <a:lnTo>
                          <a:pt x="50" y="206"/>
                        </a:lnTo>
                        <a:lnTo>
                          <a:pt x="56" y="200"/>
                        </a:lnTo>
                        <a:lnTo>
                          <a:pt x="46" y="189"/>
                        </a:lnTo>
                        <a:lnTo>
                          <a:pt x="36" y="178"/>
                        </a:lnTo>
                        <a:lnTo>
                          <a:pt x="28" y="167"/>
                        </a:lnTo>
                        <a:lnTo>
                          <a:pt x="20" y="154"/>
                        </a:lnTo>
                        <a:lnTo>
                          <a:pt x="16" y="142"/>
                        </a:lnTo>
                        <a:lnTo>
                          <a:pt x="10" y="128"/>
                        </a:lnTo>
                        <a:lnTo>
                          <a:pt x="8" y="115"/>
                        </a:lnTo>
                        <a:lnTo>
                          <a:pt x="7" y="102"/>
                        </a:lnTo>
                        <a:lnTo>
                          <a:pt x="7" y="88"/>
                        </a:lnTo>
                        <a:lnTo>
                          <a:pt x="8" y="75"/>
                        </a:lnTo>
                        <a:lnTo>
                          <a:pt x="10" y="62"/>
                        </a:lnTo>
                        <a:lnTo>
                          <a:pt x="16" y="50"/>
                        </a:lnTo>
                        <a:lnTo>
                          <a:pt x="20" y="38"/>
                        </a:lnTo>
                        <a:lnTo>
                          <a:pt x="28" y="26"/>
                        </a:lnTo>
                        <a:lnTo>
                          <a:pt x="37" y="14"/>
                        </a:lnTo>
                        <a:lnTo>
                          <a:pt x="48" y="4"/>
                        </a:lnTo>
                        <a:lnTo>
                          <a:pt x="48" y="4"/>
                        </a:lnTo>
                        <a:lnTo>
                          <a:pt x="42" y="0"/>
                        </a:lnTo>
                        <a:lnTo>
                          <a:pt x="42" y="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Freeform 27"/>
                  <p:cNvSpPr>
                    <a:spLocks/>
                  </p:cNvSpPr>
                  <p:nvPr/>
                </p:nvSpPr>
                <p:spPr bwMode="auto">
                  <a:xfrm>
                    <a:off x="4381" y="1675"/>
                    <a:ext cx="120" cy="50"/>
                  </a:xfrm>
                  <a:custGeom>
                    <a:avLst/>
                    <a:gdLst>
                      <a:gd name="T0" fmla="*/ 115 w 120"/>
                      <a:gd name="T1" fmla="*/ 0 h 50"/>
                      <a:gd name="T2" fmla="*/ 115 w 120"/>
                      <a:gd name="T3" fmla="*/ 0 h 50"/>
                      <a:gd name="T4" fmla="*/ 107 w 120"/>
                      <a:gd name="T5" fmla="*/ 0 h 50"/>
                      <a:gd name="T6" fmla="*/ 100 w 120"/>
                      <a:gd name="T7" fmla="*/ 1 h 50"/>
                      <a:gd name="T8" fmla="*/ 91 w 120"/>
                      <a:gd name="T9" fmla="*/ 2 h 50"/>
                      <a:gd name="T10" fmla="*/ 84 w 120"/>
                      <a:gd name="T11" fmla="*/ 3 h 50"/>
                      <a:gd name="T12" fmla="*/ 76 w 120"/>
                      <a:gd name="T13" fmla="*/ 5 h 50"/>
                      <a:gd name="T14" fmla="*/ 70 w 120"/>
                      <a:gd name="T15" fmla="*/ 6 h 50"/>
                      <a:gd name="T16" fmla="*/ 62 w 120"/>
                      <a:gd name="T17" fmla="*/ 9 h 50"/>
                      <a:gd name="T18" fmla="*/ 55 w 120"/>
                      <a:gd name="T19" fmla="*/ 12 h 50"/>
                      <a:gd name="T20" fmla="*/ 48 w 120"/>
                      <a:gd name="T21" fmla="*/ 15 h 50"/>
                      <a:gd name="T22" fmla="*/ 41 w 120"/>
                      <a:gd name="T23" fmla="*/ 17 h 50"/>
                      <a:gd name="T24" fmla="*/ 32 w 120"/>
                      <a:gd name="T25" fmla="*/ 21 h 50"/>
                      <a:gd name="T26" fmla="*/ 26 w 120"/>
                      <a:gd name="T27" fmla="*/ 25 h 50"/>
                      <a:gd name="T28" fmla="*/ 19 w 120"/>
                      <a:gd name="T29" fmla="*/ 29 h 50"/>
                      <a:gd name="T30" fmla="*/ 13 w 120"/>
                      <a:gd name="T31" fmla="*/ 35 h 50"/>
                      <a:gd name="T32" fmla="*/ 6 w 120"/>
                      <a:gd name="T33" fmla="*/ 39 h 50"/>
                      <a:gd name="T34" fmla="*/ 0 w 120"/>
                      <a:gd name="T35" fmla="*/ 45 h 50"/>
                      <a:gd name="T36" fmla="*/ 6 w 120"/>
                      <a:gd name="T37" fmla="*/ 49 h 50"/>
                      <a:gd name="T38" fmla="*/ 12 w 120"/>
                      <a:gd name="T39" fmla="*/ 45 h 50"/>
                      <a:gd name="T40" fmla="*/ 17 w 120"/>
                      <a:gd name="T41" fmla="*/ 39 h 50"/>
                      <a:gd name="T42" fmla="*/ 25 w 120"/>
                      <a:gd name="T43" fmla="*/ 35 h 50"/>
                      <a:gd name="T44" fmla="*/ 31 w 120"/>
                      <a:gd name="T45" fmla="*/ 31 h 50"/>
                      <a:gd name="T46" fmla="*/ 36 w 120"/>
                      <a:gd name="T47" fmla="*/ 27 h 50"/>
                      <a:gd name="T48" fmla="*/ 43 w 120"/>
                      <a:gd name="T49" fmla="*/ 23 h 50"/>
                      <a:gd name="T50" fmla="*/ 50 w 120"/>
                      <a:gd name="T51" fmla="*/ 20 h 50"/>
                      <a:gd name="T52" fmla="*/ 57 w 120"/>
                      <a:gd name="T53" fmla="*/ 17 h 50"/>
                      <a:gd name="T54" fmla="*/ 64 w 120"/>
                      <a:gd name="T55" fmla="*/ 15 h 50"/>
                      <a:gd name="T56" fmla="*/ 72 w 120"/>
                      <a:gd name="T57" fmla="*/ 14 h 50"/>
                      <a:gd name="T58" fmla="*/ 78 w 120"/>
                      <a:gd name="T59" fmla="*/ 12 h 50"/>
                      <a:gd name="T60" fmla="*/ 85 w 120"/>
                      <a:gd name="T61" fmla="*/ 11 h 50"/>
                      <a:gd name="T62" fmla="*/ 93 w 120"/>
                      <a:gd name="T63" fmla="*/ 9 h 50"/>
                      <a:gd name="T64" fmla="*/ 100 w 120"/>
                      <a:gd name="T65" fmla="*/ 8 h 50"/>
                      <a:gd name="T66" fmla="*/ 107 w 120"/>
                      <a:gd name="T67" fmla="*/ 8 h 50"/>
                      <a:gd name="T68" fmla="*/ 115 w 120"/>
                      <a:gd name="T69" fmla="*/ 8 h 50"/>
                      <a:gd name="T70" fmla="*/ 115 w 120"/>
                      <a:gd name="T71" fmla="*/ 8 h 50"/>
                      <a:gd name="T72" fmla="*/ 115 w 120"/>
                      <a:gd name="T73" fmla="*/ 8 h 50"/>
                      <a:gd name="T74" fmla="*/ 117 w 120"/>
                      <a:gd name="T75" fmla="*/ 6 h 50"/>
                      <a:gd name="T76" fmla="*/ 119 w 120"/>
                      <a:gd name="T77" fmla="*/ 5 h 50"/>
                      <a:gd name="T78" fmla="*/ 117 w 120"/>
                      <a:gd name="T79" fmla="*/ 1 h 50"/>
                      <a:gd name="T80" fmla="*/ 115 w 120"/>
                      <a:gd name="T81" fmla="*/ 0 h 50"/>
                      <a:gd name="T82" fmla="*/ 115 w 120"/>
                      <a:gd name="T8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50">
                        <a:moveTo>
                          <a:pt x="115" y="0"/>
                        </a:moveTo>
                        <a:lnTo>
                          <a:pt x="115" y="0"/>
                        </a:lnTo>
                        <a:lnTo>
                          <a:pt x="107" y="0"/>
                        </a:lnTo>
                        <a:lnTo>
                          <a:pt x="100" y="1"/>
                        </a:lnTo>
                        <a:lnTo>
                          <a:pt x="91" y="2"/>
                        </a:lnTo>
                        <a:lnTo>
                          <a:pt x="84" y="3"/>
                        </a:lnTo>
                        <a:lnTo>
                          <a:pt x="76" y="5"/>
                        </a:lnTo>
                        <a:lnTo>
                          <a:pt x="70" y="6"/>
                        </a:lnTo>
                        <a:lnTo>
                          <a:pt x="62" y="9"/>
                        </a:lnTo>
                        <a:lnTo>
                          <a:pt x="55" y="12"/>
                        </a:lnTo>
                        <a:lnTo>
                          <a:pt x="48" y="15"/>
                        </a:lnTo>
                        <a:lnTo>
                          <a:pt x="41" y="17"/>
                        </a:lnTo>
                        <a:lnTo>
                          <a:pt x="32" y="21"/>
                        </a:lnTo>
                        <a:lnTo>
                          <a:pt x="26" y="25"/>
                        </a:lnTo>
                        <a:lnTo>
                          <a:pt x="19" y="29"/>
                        </a:lnTo>
                        <a:lnTo>
                          <a:pt x="13" y="35"/>
                        </a:lnTo>
                        <a:lnTo>
                          <a:pt x="6" y="39"/>
                        </a:lnTo>
                        <a:lnTo>
                          <a:pt x="0" y="45"/>
                        </a:lnTo>
                        <a:lnTo>
                          <a:pt x="6" y="49"/>
                        </a:lnTo>
                        <a:lnTo>
                          <a:pt x="12" y="45"/>
                        </a:lnTo>
                        <a:lnTo>
                          <a:pt x="17" y="39"/>
                        </a:lnTo>
                        <a:lnTo>
                          <a:pt x="25" y="35"/>
                        </a:lnTo>
                        <a:lnTo>
                          <a:pt x="31" y="31"/>
                        </a:lnTo>
                        <a:lnTo>
                          <a:pt x="36" y="27"/>
                        </a:lnTo>
                        <a:lnTo>
                          <a:pt x="43" y="23"/>
                        </a:lnTo>
                        <a:lnTo>
                          <a:pt x="50" y="20"/>
                        </a:lnTo>
                        <a:lnTo>
                          <a:pt x="57" y="17"/>
                        </a:lnTo>
                        <a:lnTo>
                          <a:pt x="64" y="15"/>
                        </a:lnTo>
                        <a:lnTo>
                          <a:pt x="72" y="14"/>
                        </a:lnTo>
                        <a:lnTo>
                          <a:pt x="78" y="12"/>
                        </a:lnTo>
                        <a:lnTo>
                          <a:pt x="85" y="11"/>
                        </a:lnTo>
                        <a:lnTo>
                          <a:pt x="93" y="9"/>
                        </a:lnTo>
                        <a:lnTo>
                          <a:pt x="100" y="8"/>
                        </a:lnTo>
                        <a:lnTo>
                          <a:pt x="107" y="8"/>
                        </a:lnTo>
                        <a:lnTo>
                          <a:pt x="115" y="8"/>
                        </a:lnTo>
                        <a:lnTo>
                          <a:pt x="115" y="8"/>
                        </a:lnTo>
                        <a:lnTo>
                          <a:pt x="115" y="8"/>
                        </a:lnTo>
                        <a:lnTo>
                          <a:pt x="117" y="6"/>
                        </a:lnTo>
                        <a:lnTo>
                          <a:pt x="119" y="5"/>
                        </a:lnTo>
                        <a:lnTo>
                          <a:pt x="117" y="1"/>
                        </a:lnTo>
                        <a:lnTo>
                          <a:pt x="115" y="0"/>
                        </a:lnTo>
                        <a:lnTo>
                          <a:pt x="115" y="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Freeform 28"/>
                  <p:cNvSpPr>
                    <a:spLocks/>
                  </p:cNvSpPr>
                  <p:nvPr/>
                </p:nvSpPr>
                <p:spPr bwMode="auto">
                  <a:xfrm>
                    <a:off x="4496" y="1675"/>
                    <a:ext cx="5" cy="9"/>
                  </a:xfrm>
                  <a:custGeom>
                    <a:avLst/>
                    <a:gdLst>
                      <a:gd name="T0" fmla="*/ 0 w 5"/>
                      <a:gd name="T1" fmla="*/ 0 h 9"/>
                      <a:gd name="T2" fmla="*/ 0 w 5"/>
                      <a:gd name="T3" fmla="*/ 5 h 9"/>
                      <a:gd name="T4" fmla="*/ 0 w 5"/>
                      <a:gd name="T5" fmla="*/ 5 h 9"/>
                      <a:gd name="T6" fmla="*/ 0 w 5"/>
                      <a:gd name="T7" fmla="*/ 5 h 9"/>
                      <a:gd name="T8" fmla="*/ 0 w 5"/>
                      <a:gd name="T9" fmla="*/ 5 h 9"/>
                      <a:gd name="T10" fmla="*/ 0 w 5"/>
                      <a:gd name="T11" fmla="*/ 8 h 9"/>
                      <a:gd name="T12" fmla="*/ 0 w 5"/>
                      <a:gd name="T13" fmla="*/ 8 h 9"/>
                      <a:gd name="T14" fmla="*/ 2 w 5"/>
                      <a:gd name="T15" fmla="*/ 6 h 9"/>
                      <a:gd name="T16" fmla="*/ 4 w 5"/>
                      <a:gd name="T17" fmla="*/ 5 h 9"/>
                      <a:gd name="T18" fmla="*/ 2 w 5"/>
                      <a:gd name="T19" fmla="*/ 1 h 9"/>
                      <a:gd name="T20" fmla="*/ 0 w 5"/>
                      <a:gd name="T21" fmla="*/ 0 h 9"/>
                      <a:gd name="T22" fmla="*/ 0 w 5"/>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0" y="0"/>
                        </a:moveTo>
                        <a:lnTo>
                          <a:pt x="0" y="5"/>
                        </a:lnTo>
                        <a:lnTo>
                          <a:pt x="0" y="5"/>
                        </a:lnTo>
                        <a:lnTo>
                          <a:pt x="0" y="5"/>
                        </a:lnTo>
                        <a:lnTo>
                          <a:pt x="0" y="5"/>
                        </a:lnTo>
                        <a:lnTo>
                          <a:pt x="0" y="8"/>
                        </a:lnTo>
                        <a:lnTo>
                          <a:pt x="0" y="8"/>
                        </a:lnTo>
                        <a:lnTo>
                          <a:pt x="2" y="6"/>
                        </a:lnTo>
                        <a:lnTo>
                          <a:pt x="4" y="5"/>
                        </a:lnTo>
                        <a:lnTo>
                          <a:pt x="2" y="1"/>
                        </a:lnTo>
                        <a:lnTo>
                          <a:pt x="0" y="0"/>
                        </a:lnTo>
                        <a:lnTo>
                          <a:pt x="0" y="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Freeform 29"/>
                  <p:cNvSpPr>
                    <a:spLocks/>
                  </p:cNvSpPr>
                  <p:nvPr/>
                </p:nvSpPr>
                <p:spPr bwMode="auto">
                  <a:xfrm>
                    <a:off x="4496" y="1675"/>
                    <a:ext cx="116" cy="50"/>
                  </a:xfrm>
                  <a:custGeom>
                    <a:avLst/>
                    <a:gdLst>
                      <a:gd name="T0" fmla="*/ 115 w 116"/>
                      <a:gd name="T1" fmla="*/ 45 h 50"/>
                      <a:gd name="T2" fmla="*/ 115 w 116"/>
                      <a:gd name="T3" fmla="*/ 45 h 50"/>
                      <a:gd name="T4" fmla="*/ 109 w 116"/>
                      <a:gd name="T5" fmla="*/ 39 h 50"/>
                      <a:gd name="T6" fmla="*/ 104 w 116"/>
                      <a:gd name="T7" fmla="*/ 35 h 50"/>
                      <a:gd name="T8" fmla="*/ 96 w 116"/>
                      <a:gd name="T9" fmla="*/ 29 h 50"/>
                      <a:gd name="T10" fmla="*/ 90 w 116"/>
                      <a:gd name="T11" fmla="*/ 25 h 50"/>
                      <a:gd name="T12" fmla="*/ 83 w 116"/>
                      <a:gd name="T13" fmla="*/ 21 h 50"/>
                      <a:gd name="T14" fmla="*/ 76 w 116"/>
                      <a:gd name="T15" fmla="*/ 17 h 50"/>
                      <a:gd name="T16" fmla="*/ 68 w 116"/>
                      <a:gd name="T17" fmla="*/ 15 h 50"/>
                      <a:gd name="T18" fmla="*/ 61 w 116"/>
                      <a:gd name="T19" fmla="*/ 12 h 50"/>
                      <a:gd name="T20" fmla="*/ 54 w 116"/>
                      <a:gd name="T21" fmla="*/ 9 h 50"/>
                      <a:gd name="T22" fmla="*/ 47 w 116"/>
                      <a:gd name="T23" fmla="*/ 6 h 50"/>
                      <a:gd name="T24" fmla="*/ 40 w 116"/>
                      <a:gd name="T25" fmla="*/ 5 h 50"/>
                      <a:gd name="T26" fmla="*/ 31 w 116"/>
                      <a:gd name="T27" fmla="*/ 3 h 50"/>
                      <a:gd name="T28" fmla="*/ 24 w 116"/>
                      <a:gd name="T29" fmla="*/ 2 h 50"/>
                      <a:gd name="T30" fmla="*/ 16 w 116"/>
                      <a:gd name="T31" fmla="*/ 1 h 50"/>
                      <a:gd name="T32" fmla="*/ 8 w 116"/>
                      <a:gd name="T33" fmla="*/ 0 h 50"/>
                      <a:gd name="T34" fmla="*/ 0 w 116"/>
                      <a:gd name="T35" fmla="*/ 0 h 50"/>
                      <a:gd name="T36" fmla="*/ 0 w 116"/>
                      <a:gd name="T37" fmla="*/ 8 h 50"/>
                      <a:gd name="T38" fmla="*/ 8 w 116"/>
                      <a:gd name="T39" fmla="*/ 8 h 50"/>
                      <a:gd name="T40" fmla="*/ 16 w 116"/>
                      <a:gd name="T41" fmla="*/ 8 h 50"/>
                      <a:gd name="T42" fmla="*/ 22 w 116"/>
                      <a:gd name="T43" fmla="*/ 9 h 50"/>
                      <a:gd name="T44" fmla="*/ 30 w 116"/>
                      <a:gd name="T45" fmla="*/ 11 h 50"/>
                      <a:gd name="T46" fmla="*/ 37 w 116"/>
                      <a:gd name="T47" fmla="*/ 12 h 50"/>
                      <a:gd name="T48" fmla="*/ 44 w 116"/>
                      <a:gd name="T49" fmla="*/ 14 h 50"/>
                      <a:gd name="T50" fmla="*/ 52 w 116"/>
                      <a:gd name="T51" fmla="*/ 15 h 50"/>
                      <a:gd name="T52" fmla="*/ 58 w 116"/>
                      <a:gd name="T53" fmla="*/ 17 h 50"/>
                      <a:gd name="T54" fmla="*/ 66 w 116"/>
                      <a:gd name="T55" fmla="*/ 20 h 50"/>
                      <a:gd name="T56" fmla="*/ 74 w 116"/>
                      <a:gd name="T57" fmla="*/ 23 h 50"/>
                      <a:gd name="T58" fmla="*/ 79 w 116"/>
                      <a:gd name="T59" fmla="*/ 27 h 50"/>
                      <a:gd name="T60" fmla="*/ 85 w 116"/>
                      <a:gd name="T61" fmla="*/ 31 h 50"/>
                      <a:gd name="T62" fmla="*/ 92 w 116"/>
                      <a:gd name="T63" fmla="*/ 35 h 50"/>
                      <a:gd name="T64" fmla="*/ 97 w 116"/>
                      <a:gd name="T65" fmla="*/ 39 h 50"/>
                      <a:gd name="T66" fmla="*/ 104 w 116"/>
                      <a:gd name="T67" fmla="*/ 45 h 50"/>
                      <a:gd name="T68" fmla="*/ 110 w 116"/>
                      <a:gd name="T69" fmla="*/ 49 h 50"/>
                      <a:gd name="T70" fmla="*/ 110 w 116"/>
                      <a:gd name="T71" fmla="*/ 49 h 50"/>
                      <a:gd name="T72" fmla="*/ 115 w 116"/>
                      <a:gd name="T73" fmla="*/ 45 h 50"/>
                      <a:gd name="T74" fmla="*/ 115 w 116"/>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50">
                        <a:moveTo>
                          <a:pt x="115" y="45"/>
                        </a:moveTo>
                        <a:lnTo>
                          <a:pt x="115" y="45"/>
                        </a:lnTo>
                        <a:lnTo>
                          <a:pt x="109" y="39"/>
                        </a:lnTo>
                        <a:lnTo>
                          <a:pt x="104" y="35"/>
                        </a:lnTo>
                        <a:lnTo>
                          <a:pt x="96" y="29"/>
                        </a:lnTo>
                        <a:lnTo>
                          <a:pt x="90" y="25"/>
                        </a:lnTo>
                        <a:lnTo>
                          <a:pt x="83" y="21"/>
                        </a:lnTo>
                        <a:lnTo>
                          <a:pt x="76" y="17"/>
                        </a:lnTo>
                        <a:lnTo>
                          <a:pt x="68" y="15"/>
                        </a:lnTo>
                        <a:lnTo>
                          <a:pt x="61" y="12"/>
                        </a:lnTo>
                        <a:lnTo>
                          <a:pt x="54" y="9"/>
                        </a:lnTo>
                        <a:lnTo>
                          <a:pt x="47" y="6"/>
                        </a:lnTo>
                        <a:lnTo>
                          <a:pt x="40" y="5"/>
                        </a:lnTo>
                        <a:lnTo>
                          <a:pt x="31" y="3"/>
                        </a:lnTo>
                        <a:lnTo>
                          <a:pt x="24" y="2"/>
                        </a:lnTo>
                        <a:lnTo>
                          <a:pt x="16" y="1"/>
                        </a:lnTo>
                        <a:lnTo>
                          <a:pt x="8" y="0"/>
                        </a:lnTo>
                        <a:lnTo>
                          <a:pt x="0" y="0"/>
                        </a:lnTo>
                        <a:lnTo>
                          <a:pt x="0" y="8"/>
                        </a:lnTo>
                        <a:lnTo>
                          <a:pt x="8" y="8"/>
                        </a:lnTo>
                        <a:lnTo>
                          <a:pt x="16" y="8"/>
                        </a:lnTo>
                        <a:lnTo>
                          <a:pt x="22" y="9"/>
                        </a:lnTo>
                        <a:lnTo>
                          <a:pt x="30" y="11"/>
                        </a:lnTo>
                        <a:lnTo>
                          <a:pt x="37" y="12"/>
                        </a:lnTo>
                        <a:lnTo>
                          <a:pt x="44" y="14"/>
                        </a:lnTo>
                        <a:lnTo>
                          <a:pt x="52" y="15"/>
                        </a:lnTo>
                        <a:lnTo>
                          <a:pt x="58" y="17"/>
                        </a:lnTo>
                        <a:lnTo>
                          <a:pt x="66" y="20"/>
                        </a:lnTo>
                        <a:lnTo>
                          <a:pt x="74" y="23"/>
                        </a:lnTo>
                        <a:lnTo>
                          <a:pt x="79" y="27"/>
                        </a:lnTo>
                        <a:lnTo>
                          <a:pt x="85" y="31"/>
                        </a:lnTo>
                        <a:lnTo>
                          <a:pt x="92" y="35"/>
                        </a:lnTo>
                        <a:lnTo>
                          <a:pt x="97" y="39"/>
                        </a:lnTo>
                        <a:lnTo>
                          <a:pt x="104" y="45"/>
                        </a:lnTo>
                        <a:lnTo>
                          <a:pt x="110" y="49"/>
                        </a:lnTo>
                        <a:lnTo>
                          <a:pt x="110" y="49"/>
                        </a:lnTo>
                        <a:lnTo>
                          <a:pt x="115" y="45"/>
                        </a:lnTo>
                        <a:lnTo>
                          <a:pt x="115" y="45"/>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Freeform 30"/>
                  <p:cNvSpPr>
                    <a:spLocks/>
                  </p:cNvSpPr>
                  <p:nvPr/>
                </p:nvSpPr>
                <p:spPr bwMode="auto">
                  <a:xfrm>
                    <a:off x="4594" y="1720"/>
                    <a:ext cx="61" cy="207"/>
                  </a:xfrm>
                  <a:custGeom>
                    <a:avLst/>
                    <a:gdLst>
                      <a:gd name="T0" fmla="*/ 7 w 61"/>
                      <a:gd name="T1" fmla="*/ 206 h 207"/>
                      <a:gd name="T2" fmla="*/ 7 w 61"/>
                      <a:gd name="T3" fmla="*/ 206 h 207"/>
                      <a:gd name="T4" fmla="*/ 18 w 61"/>
                      <a:gd name="T5" fmla="*/ 194 h 207"/>
                      <a:gd name="T6" fmla="*/ 28 w 61"/>
                      <a:gd name="T7" fmla="*/ 183 h 207"/>
                      <a:gd name="T8" fmla="*/ 38 w 61"/>
                      <a:gd name="T9" fmla="*/ 169 h 207"/>
                      <a:gd name="T10" fmla="*/ 45 w 61"/>
                      <a:gd name="T11" fmla="*/ 157 h 207"/>
                      <a:gd name="T12" fmla="*/ 50 w 61"/>
                      <a:gd name="T13" fmla="*/ 144 h 207"/>
                      <a:gd name="T14" fmla="*/ 55 w 61"/>
                      <a:gd name="T15" fmla="*/ 130 h 207"/>
                      <a:gd name="T16" fmla="*/ 57 w 61"/>
                      <a:gd name="T17" fmla="*/ 116 h 207"/>
                      <a:gd name="T18" fmla="*/ 60 w 61"/>
                      <a:gd name="T19" fmla="*/ 102 h 207"/>
                      <a:gd name="T20" fmla="*/ 60 w 61"/>
                      <a:gd name="T21" fmla="*/ 88 h 207"/>
                      <a:gd name="T22" fmla="*/ 58 w 61"/>
                      <a:gd name="T23" fmla="*/ 75 h 207"/>
                      <a:gd name="T24" fmla="*/ 56 w 61"/>
                      <a:gd name="T25" fmla="*/ 60 h 207"/>
                      <a:gd name="T26" fmla="*/ 50 w 61"/>
                      <a:gd name="T27" fmla="*/ 48 h 207"/>
                      <a:gd name="T28" fmla="*/ 45 w 61"/>
                      <a:gd name="T29" fmla="*/ 34 h 207"/>
                      <a:gd name="T30" fmla="*/ 38 w 61"/>
                      <a:gd name="T31" fmla="*/ 22 h 207"/>
                      <a:gd name="T32" fmla="*/ 27 w 61"/>
                      <a:gd name="T33" fmla="*/ 11 h 207"/>
                      <a:gd name="T34" fmla="*/ 17 w 61"/>
                      <a:gd name="T35" fmla="*/ 0 h 207"/>
                      <a:gd name="T36" fmla="*/ 12 w 61"/>
                      <a:gd name="T37" fmla="*/ 4 h 207"/>
                      <a:gd name="T38" fmla="*/ 22 w 61"/>
                      <a:gd name="T39" fmla="*/ 14 h 207"/>
                      <a:gd name="T40" fmla="*/ 32 w 61"/>
                      <a:gd name="T41" fmla="*/ 26 h 207"/>
                      <a:gd name="T42" fmla="*/ 38 w 61"/>
                      <a:gd name="T43" fmla="*/ 38 h 207"/>
                      <a:gd name="T44" fmla="*/ 44 w 61"/>
                      <a:gd name="T45" fmla="*/ 50 h 207"/>
                      <a:gd name="T46" fmla="*/ 48 w 61"/>
                      <a:gd name="T47" fmla="*/ 62 h 207"/>
                      <a:gd name="T48" fmla="*/ 50 w 61"/>
                      <a:gd name="T49" fmla="*/ 75 h 207"/>
                      <a:gd name="T50" fmla="*/ 52 w 61"/>
                      <a:gd name="T51" fmla="*/ 88 h 207"/>
                      <a:gd name="T52" fmla="*/ 52 w 61"/>
                      <a:gd name="T53" fmla="*/ 102 h 207"/>
                      <a:gd name="T54" fmla="*/ 50 w 61"/>
                      <a:gd name="T55" fmla="*/ 115 h 207"/>
                      <a:gd name="T56" fmla="*/ 48 w 61"/>
                      <a:gd name="T57" fmla="*/ 128 h 207"/>
                      <a:gd name="T58" fmla="*/ 42 w 61"/>
                      <a:gd name="T59" fmla="*/ 142 h 207"/>
                      <a:gd name="T60" fmla="*/ 38 w 61"/>
                      <a:gd name="T61" fmla="*/ 154 h 207"/>
                      <a:gd name="T62" fmla="*/ 31 w 61"/>
                      <a:gd name="T63" fmla="*/ 167 h 207"/>
                      <a:gd name="T64" fmla="*/ 22 w 61"/>
                      <a:gd name="T65" fmla="*/ 178 h 207"/>
                      <a:gd name="T66" fmla="*/ 12 w 61"/>
                      <a:gd name="T67" fmla="*/ 189 h 207"/>
                      <a:gd name="T68" fmla="*/ 0 w 61"/>
                      <a:gd name="T69" fmla="*/ 200 h 207"/>
                      <a:gd name="T70" fmla="*/ 2 w 61"/>
                      <a:gd name="T71" fmla="*/ 199 h 207"/>
                      <a:gd name="T72" fmla="*/ 7 w 61"/>
                      <a:gd name="T73" fmla="*/ 206 h 207"/>
                      <a:gd name="T74" fmla="*/ 7 w 61"/>
                      <a:gd name="T75" fmla="*/ 20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207">
                        <a:moveTo>
                          <a:pt x="7" y="206"/>
                        </a:moveTo>
                        <a:lnTo>
                          <a:pt x="7" y="206"/>
                        </a:lnTo>
                        <a:lnTo>
                          <a:pt x="18" y="194"/>
                        </a:lnTo>
                        <a:lnTo>
                          <a:pt x="28" y="183"/>
                        </a:lnTo>
                        <a:lnTo>
                          <a:pt x="38" y="169"/>
                        </a:lnTo>
                        <a:lnTo>
                          <a:pt x="45" y="157"/>
                        </a:lnTo>
                        <a:lnTo>
                          <a:pt x="50" y="144"/>
                        </a:lnTo>
                        <a:lnTo>
                          <a:pt x="55" y="130"/>
                        </a:lnTo>
                        <a:lnTo>
                          <a:pt x="57" y="116"/>
                        </a:lnTo>
                        <a:lnTo>
                          <a:pt x="60" y="102"/>
                        </a:lnTo>
                        <a:lnTo>
                          <a:pt x="60" y="88"/>
                        </a:lnTo>
                        <a:lnTo>
                          <a:pt x="58" y="75"/>
                        </a:lnTo>
                        <a:lnTo>
                          <a:pt x="56" y="60"/>
                        </a:lnTo>
                        <a:lnTo>
                          <a:pt x="50" y="48"/>
                        </a:lnTo>
                        <a:lnTo>
                          <a:pt x="45" y="34"/>
                        </a:lnTo>
                        <a:lnTo>
                          <a:pt x="38" y="22"/>
                        </a:lnTo>
                        <a:lnTo>
                          <a:pt x="27" y="11"/>
                        </a:lnTo>
                        <a:lnTo>
                          <a:pt x="17" y="0"/>
                        </a:lnTo>
                        <a:lnTo>
                          <a:pt x="12" y="4"/>
                        </a:lnTo>
                        <a:lnTo>
                          <a:pt x="22" y="14"/>
                        </a:lnTo>
                        <a:lnTo>
                          <a:pt x="32" y="26"/>
                        </a:lnTo>
                        <a:lnTo>
                          <a:pt x="38" y="38"/>
                        </a:lnTo>
                        <a:lnTo>
                          <a:pt x="44" y="50"/>
                        </a:lnTo>
                        <a:lnTo>
                          <a:pt x="48" y="62"/>
                        </a:lnTo>
                        <a:lnTo>
                          <a:pt x="50" y="75"/>
                        </a:lnTo>
                        <a:lnTo>
                          <a:pt x="52" y="88"/>
                        </a:lnTo>
                        <a:lnTo>
                          <a:pt x="52" y="102"/>
                        </a:lnTo>
                        <a:lnTo>
                          <a:pt x="50" y="115"/>
                        </a:lnTo>
                        <a:lnTo>
                          <a:pt x="48" y="128"/>
                        </a:lnTo>
                        <a:lnTo>
                          <a:pt x="42" y="142"/>
                        </a:lnTo>
                        <a:lnTo>
                          <a:pt x="38" y="154"/>
                        </a:lnTo>
                        <a:lnTo>
                          <a:pt x="31" y="167"/>
                        </a:lnTo>
                        <a:lnTo>
                          <a:pt x="22" y="178"/>
                        </a:lnTo>
                        <a:lnTo>
                          <a:pt x="12" y="189"/>
                        </a:lnTo>
                        <a:lnTo>
                          <a:pt x="0" y="200"/>
                        </a:lnTo>
                        <a:lnTo>
                          <a:pt x="2" y="199"/>
                        </a:lnTo>
                        <a:lnTo>
                          <a:pt x="7" y="206"/>
                        </a:lnTo>
                        <a:lnTo>
                          <a:pt x="7" y="20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Freeform 31"/>
                  <p:cNvSpPr>
                    <a:spLocks/>
                  </p:cNvSpPr>
                  <p:nvPr/>
                </p:nvSpPr>
                <p:spPr bwMode="auto">
                  <a:xfrm>
                    <a:off x="4552" y="1919"/>
                    <a:ext cx="50" cy="55"/>
                  </a:xfrm>
                  <a:custGeom>
                    <a:avLst/>
                    <a:gdLst>
                      <a:gd name="T0" fmla="*/ 8 w 50"/>
                      <a:gd name="T1" fmla="*/ 54 h 55"/>
                      <a:gd name="T2" fmla="*/ 8 w 50"/>
                      <a:gd name="T3" fmla="*/ 54 h 55"/>
                      <a:gd name="T4" fmla="*/ 10 w 50"/>
                      <a:gd name="T5" fmla="*/ 46 h 55"/>
                      <a:gd name="T6" fmla="*/ 14 w 50"/>
                      <a:gd name="T7" fmla="*/ 37 h 55"/>
                      <a:gd name="T8" fmla="*/ 21 w 50"/>
                      <a:gd name="T9" fmla="*/ 30 h 55"/>
                      <a:gd name="T10" fmla="*/ 29 w 50"/>
                      <a:gd name="T11" fmla="*/ 22 h 55"/>
                      <a:gd name="T12" fmla="*/ 37 w 50"/>
                      <a:gd name="T13" fmla="*/ 16 h 55"/>
                      <a:gd name="T14" fmla="*/ 41 w 50"/>
                      <a:gd name="T15" fmla="*/ 10 h 55"/>
                      <a:gd name="T16" fmla="*/ 48 w 50"/>
                      <a:gd name="T17" fmla="*/ 8 h 55"/>
                      <a:gd name="T18" fmla="*/ 49 w 50"/>
                      <a:gd name="T19" fmla="*/ 7 h 55"/>
                      <a:gd name="T20" fmla="*/ 44 w 50"/>
                      <a:gd name="T21" fmla="*/ 0 h 55"/>
                      <a:gd name="T22" fmla="*/ 42 w 50"/>
                      <a:gd name="T23" fmla="*/ 2 h 55"/>
                      <a:gd name="T24" fmla="*/ 38 w 50"/>
                      <a:gd name="T25" fmla="*/ 6 h 55"/>
                      <a:gd name="T26" fmla="*/ 31 w 50"/>
                      <a:gd name="T27" fmla="*/ 10 h 55"/>
                      <a:gd name="T28" fmla="*/ 23 w 50"/>
                      <a:gd name="T29" fmla="*/ 17 h 55"/>
                      <a:gd name="T30" fmla="*/ 15 w 50"/>
                      <a:gd name="T31" fmla="*/ 25 h 55"/>
                      <a:gd name="T32" fmla="*/ 9 w 50"/>
                      <a:gd name="T33" fmla="*/ 34 h 55"/>
                      <a:gd name="T34" fmla="*/ 2 w 50"/>
                      <a:gd name="T35" fmla="*/ 44 h 55"/>
                      <a:gd name="T36" fmla="*/ 0 w 50"/>
                      <a:gd name="T37" fmla="*/ 54 h 55"/>
                      <a:gd name="T38" fmla="*/ 0 w 50"/>
                      <a:gd name="T39" fmla="*/ 52 h 55"/>
                      <a:gd name="T40" fmla="*/ 8 w 50"/>
                      <a:gd name="T41" fmla="*/ 54 h 55"/>
                      <a:gd name="T42" fmla="*/ 8 w 50"/>
                      <a:gd name="T43"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5">
                        <a:moveTo>
                          <a:pt x="8" y="54"/>
                        </a:moveTo>
                        <a:lnTo>
                          <a:pt x="8" y="54"/>
                        </a:lnTo>
                        <a:lnTo>
                          <a:pt x="10" y="46"/>
                        </a:lnTo>
                        <a:lnTo>
                          <a:pt x="14" y="37"/>
                        </a:lnTo>
                        <a:lnTo>
                          <a:pt x="21" y="30"/>
                        </a:lnTo>
                        <a:lnTo>
                          <a:pt x="29" y="22"/>
                        </a:lnTo>
                        <a:lnTo>
                          <a:pt x="37" y="16"/>
                        </a:lnTo>
                        <a:lnTo>
                          <a:pt x="41" y="10"/>
                        </a:lnTo>
                        <a:lnTo>
                          <a:pt x="48" y="8"/>
                        </a:lnTo>
                        <a:lnTo>
                          <a:pt x="49" y="7"/>
                        </a:lnTo>
                        <a:lnTo>
                          <a:pt x="44" y="0"/>
                        </a:lnTo>
                        <a:lnTo>
                          <a:pt x="42" y="2"/>
                        </a:lnTo>
                        <a:lnTo>
                          <a:pt x="38" y="6"/>
                        </a:lnTo>
                        <a:lnTo>
                          <a:pt x="31" y="10"/>
                        </a:lnTo>
                        <a:lnTo>
                          <a:pt x="23" y="17"/>
                        </a:lnTo>
                        <a:lnTo>
                          <a:pt x="15" y="25"/>
                        </a:lnTo>
                        <a:lnTo>
                          <a:pt x="9" y="34"/>
                        </a:lnTo>
                        <a:lnTo>
                          <a:pt x="2" y="44"/>
                        </a:lnTo>
                        <a:lnTo>
                          <a:pt x="0" y="54"/>
                        </a:lnTo>
                        <a:lnTo>
                          <a:pt x="0" y="52"/>
                        </a:lnTo>
                        <a:lnTo>
                          <a:pt x="8" y="54"/>
                        </a:lnTo>
                        <a:lnTo>
                          <a:pt x="8" y="5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Freeform 32"/>
                  <p:cNvSpPr>
                    <a:spLocks/>
                  </p:cNvSpPr>
                  <p:nvPr/>
                </p:nvSpPr>
                <p:spPr bwMode="auto">
                  <a:xfrm>
                    <a:off x="4552" y="1971"/>
                    <a:ext cx="9" cy="41"/>
                  </a:xfrm>
                  <a:custGeom>
                    <a:avLst/>
                    <a:gdLst>
                      <a:gd name="T0" fmla="*/ 8 w 9"/>
                      <a:gd name="T1" fmla="*/ 36 h 41"/>
                      <a:gd name="T2" fmla="*/ 8 w 9"/>
                      <a:gd name="T3" fmla="*/ 36 h 41"/>
                      <a:gd name="T4" fmla="*/ 8 w 9"/>
                      <a:gd name="T5" fmla="*/ 36 h 41"/>
                      <a:gd name="T6" fmla="*/ 8 w 9"/>
                      <a:gd name="T7" fmla="*/ 35 h 41"/>
                      <a:gd name="T8" fmla="*/ 8 w 9"/>
                      <a:gd name="T9" fmla="*/ 32 h 41"/>
                      <a:gd name="T10" fmla="*/ 8 w 9"/>
                      <a:gd name="T11" fmla="*/ 28 h 41"/>
                      <a:gd name="T12" fmla="*/ 7 w 9"/>
                      <a:gd name="T13" fmla="*/ 23 h 41"/>
                      <a:gd name="T14" fmla="*/ 7 w 9"/>
                      <a:gd name="T15" fmla="*/ 17 h 41"/>
                      <a:gd name="T16" fmla="*/ 8 w 9"/>
                      <a:gd name="T17" fmla="*/ 10 h 41"/>
                      <a:gd name="T18" fmla="*/ 8 w 9"/>
                      <a:gd name="T19" fmla="*/ 2 h 41"/>
                      <a:gd name="T20" fmla="*/ 0 w 9"/>
                      <a:gd name="T21" fmla="*/ 0 h 41"/>
                      <a:gd name="T22" fmla="*/ 0 w 9"/>
                      <a:gd name="T23" fmla="*/ 10 h 41"/>
                      <a:gd name="T24" fmla="*/ 0 w 9"/>
                      <a:gd name="T25" fmla="*/ 17 h 41"/>
                      <a:gd name="T26" fmla="*/ 0 w 9"/>
                      <a:gd name="T27" fmla="*/ 23 h 41"/>
                      <a:gd name="T28" fmla="*/ 0 w 9"/>
                      <a:gd name="T29" fmla="*/ 28 h 41"/>
                      <a:gd name="T30" fmla="*/ 0 w 9"/>
                      <a:gd name="T31" fmla="*/ 32 h 41"/>
                      <a:gd name="T32" fmla="*/ 0 w 9"/>
                      <a:gd name="T33" fmla="*/ 36 h 41"/>
                      <a:gd name="T34" fmla="*/ 0 w 9"/>
                      <a:gd name="T35" fmla="*/ 36 h 41"/>
                      <a:gd name="T36" fmla="*/ 0 w 9"/>
                      <a:gd name="T37" fmla="*/ 36 h 41"/>
                      <a:gd name="T38" fmla="*/ 0 w 9"/>
                      <a:gd name="T39" fmla="*/ 36 h 41"/>
                      <a:gd name="T40" fmla="*/ 0 w 9"/>
                      <a:gd name="T41" fmla="*/ 36 h 41"/>
                      <a:gd name="T42" fmla="*/ 1 w 9"/>
                      <a:gd name="T43" fmla="*/ 39 h 41"/>
                      <a:gd name="T44" fmla="*/ 4 w 9"/>
                      <a:gd name="T45" fmla="*/ 40 h 41"/>
                      <a:gd name="T46" fmla="*/ 7 w 9"/>
                      <a:gd name="T47" fmla="*/ 39 h 41"/>
                      <a:gd name="T48" fmla="*/ 8 w 9"/>
                      <a:gd name="T49" fmla="*/ 36 h 41"/>
                      <a:gd name="T50" fmla="*/ 8 w 9"/>
                      <a:gd name="T51" fmla="*/ 36 h 41"/>
                      <a:gd name="T52" fmla="*/ 8 w 9"/>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 h="41">
                        <a:moveTo>
                          <a:pt x="8" y="36"/>
                        </a:moveTo>
                        <a:lnTo>
                          <a:pt x="8" y="36"/>
                        </a:lnTo>
                        <a:lnTo>
                          <a:pt x="8" y="36"/>
                        </a:lnTo>
                        <a:lnTo>
                          <a:pt x="8" y="35"/>
                        </a:lnTo>
                        <a:lnTo>
                          <a:pt x="8" y="32"/>
                        </a:lnTo>
                        <a:lnTo>
                          <a:pt x="8" y="28"/>
                        </a:lnTo>
                        <a:lnTo>
                          <a:pt x="7" y="23"/>
                        </a:lnTo>
                        <a:lnTo>
                          <a:pt x="7" y="17"/>
                        </a:lnTo>
                        <a:lnTo>
                          <a:pt x="8" y="10"/>
                        </a:lnTo>
                        <a:lnTo>
                          <a:pt x="8" y="2"/>
                        </a:lnTo>
                        <a:lnTo>
                          <a:pt x="0" y="0"/>
                        </a:lnTo>
                        <a:lnTo>
                          <a:pt x="0" y="10"/>
                        </a:lnTo>
                        <a:lnTo>
                          <a:pt x="0" y="17"/>
                        </a:lnTo>
                        <a:lnTo>
                          <a:pt x="0" y="23"/>
                        </a:lnTo>
                        <a:lnTo>
                          <a:pt x="0" y="28"/>
                        </a:lnTo>
                        <a:lnTo>
                          <a:pt x="0" y="32"/>
                        </a:lnTo>
                        <a:lnTo>
                          <a:pt x="0" y="36"/>
                        </a:lnTo>
                        <a:lnTo>
                          <a:pt x="0" y="36"/>
                        </a:lnTo>
                        <a:lnTo>
                          <a:pt x="0" y="36"/>
                        </a:lnTo>
                        <a:lnTo>
                          <a:pt x="0" y="36"/>
                        </a:lnTo>
                        <a:lnTo>
                          <a:pt x="0" y="36"/>
                        </a:lnTo>
                        <a:lnTo>
                          <a:pt x="1" y="39"/>
                        </a:lnTo>
                        <a:lnTo>
                          <a:pt x="4" y="40"/>
                        </a:lnTo>
                        <a:lnTo>
                          <a:pt x="7" y="39"/>
                        </a:lnTo>
                        <a:lnTo>
                          <a:pt x="8" y="36"/>
                        </a:lnTo>
                        <a:lnTo>
                          <a:pt x="8" y="36"/>
                        </a:lnTo>
                        <a:lnTo>
                          <a:pt x="8" y="3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Freeform 33"/>
                  <p:cNvSpPr>
                    <a:spLocks/>
                  </p:cNvSpPr>
                  <p:nvPr/>
                </p:nvSpPr>
                <p:spPr bwMode="auto">
                  <a:xfrm>
                    <a:off x="4493" y="2007"/>
                    <a:ext cx="68" cy="28"/>
                  </a:xfrm>
                  <a:custGeom>
                    <a:avLst/>
                    <a:gdLst>
                      <a:gd name="T0" fmla="*/ 3 w 68"/>
                      <a:gd name="T1" fmla="*/ 27 h 28"/>
                      <a:gd name="T2" fmla="*/ 3 w 68"/>
                      <a:gd name="T3" fmla="*/ 27 h 28"/>
                      <a:gd name="T4" fmla="*/ 22 w 68"/>
                      <a:gd name="T5" fmla="*/ 26 h 28"/>
                      <a:gd name="T6" fmla="*/ 38 w 68"/>
                      <a:gd name="T7" fmla="*/ 24 h 28"/>
                      <a:gd name="T8" fmla="*/ 49 w 68"/>
                      <a:gd name="T9" fmla="*/ 19 h 28"/>
                      <a:gd name="T10" fmla="*/ 57 w 68"/>
                      <a:gd name="T11" fmla="*/ 15 h 28"/>
                      <a:gd name="T12" fmla="*/ 61 w 68"/>
                      <a:gd name="T13" fmla="*/ 10 h 28"/>
                      <a:gd name="T14" fmla="*/ 64 w 68"/>
                      <a:gd name="T15" fmla="*/ 6 h 28"/>
                      <a:gd name="T16" fmla="*/ 67 w 68"/>
                      <a:gd name="T17" fmla="*/ 3 h 28"/>
                      <a:gd name="T18" fmla="*/ 67 w 68"/>
                      <a:gd name="T19" fmla="*/ 0 h 28"/>
                      <a:gd name="T20" fmla="*/ 59 w 68"/>
                      <a:gd name="T21" fmla="*/ 0 h 28"/>
                      <a:gd name="T22" fmla="*/ 60 w 68"/>
                      <a:gd name="T23" fmla="*/ 0 h 28"/>
                      <a:gd name="T24" fmla="*/ 59 w 68"/>
                      <a:gd name="T25" fmla="*/ 3 h 28"/>
                      <a:gd name="T26" fmla="*/ 57 w 68"/>
                      <a:gd name="T27" fmla="*/ 7 h 28"/>
                      <a:gd name="T28" fmla="*/ 52 w 68"/>
                      <a:gd name="T29" fmla="*/ 9 h 28"/>
                      <a:gd name="T30" fmla="*/ 45 w 68"/>
                      <a:gd name="T31" fmla="*/ 13 h 28"/>
                      <a:gd name="T32" fmla="*/ 37 w 68"/>
                      <a:gd name="T33" fmla="*/ 17 h 28"/>
                      <a:gd name="T34" fmla="*/ 22 w 68"/>
                      <a:gd name="T35" fmla="*/ 19 h 28"/>
                      <a:gd name="T36" fmla="*/ 3 w 68"/>
                      <a:gd name="T37" fmla="*/ 20 h 28"/>
                      <a:gd name="T38" fmla="*/ 3 w 68"/>
                      <a:gd name="T39" fmla="*/ 20 h 28"/>
                      <a:gd name="T40" fmla="*/ 3 w 68"/>
                      <a:gd name="T41" fmla="*/ 20 h 28"/>
                      <a:gd name="T42" fmla="*/ 0 w 68"/>
                      <a:gd name="T43" fmla="*/ 21 h 28"/>
                      <a:gd name="T44" fmla="*/ 0 w 68"/>
                      <a:gd name="T45" fmla="*/ 24 h 28"/>
                      <a:gd name="T46" fmla="*/ 0 w 68"/>
                      <a:gd name="T47" fmla="*/ 26 h 28"/>
                      <a:gd name="T48" fmla="*/ 3 w 68"/>
                      <a:gd name="T49" fmla="*/ 27 h 28"/>
                      <a:gd name="T50" fmla="*/ 3 w 68"/>
                      <a:gd name="T5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8">
                        <a:moveTo>
                          <a:pt x="3" y="27"/>
                        </a:moveTo>
                        <a:lnTo>
                          <a:pt x="3" y="27"/>
                        </a:lnTo>
                        <a:lnTo>
                          <a:pt x="22" y="26"/>
                        </a:lnTo>
                        <a:lnTo>
                          <a:pt x="38" y="24"/>
                        </a:lnTo>
                        <a:lnTo>
                          <a:pt x="49" y="19"/>
                        </a:lnTo>
                        <a:lnTo>
                          <a:pt x="57" y="15"/>
                        </a:lnTo>
                        <a:lnTo>
                          <a:pt x="61" y="10"/>
                        </a:lnTo>
                        <a:lnTo>
                          <a:pt x="64" y="6"/>
                        </a:lnTo>
                        <a:lnTo>
                          <a:pt x="67" y="3"/>
                        </a:lnTo>
                        <a:lnTo>
                          <a:pt x="67" y="0"/>
                        </a:lnTo>
                        <a:lnTo>
                          <a:pt x="59" y="0"/>
                        </a:lnTo>
                        <a:lnTo>
                          <a:pt x="60" y="0"/>
                        </a:lnTo>
                        <a:lnTo>
                          <a:pt x="59" y="3"/>
                        </a:lnTo>
                        <a:lnTo>
                          <a:pt x="57" y="7"/>
                        </a:lnTo>
                        <a:lnTo>
                          <a:pt x="52" y="9"/>
                        </a:lnTo>
                        <a:lnTo>
                          <a:pt x="45" y="13"/>
                        </a:lnTo>
                        <a:lnTo>
                          <a:pt x="37" y="17"/>
                        </a:lnTo>
                        <a:lnTo>
                          <a:pt x="22" y="19"/>
                        </a:lnTo>
                        <a:lnTo>
                          <a:pt x="3" y="20"/>
                        </a:lnTo>
                        <a:lnTo>
                          <a:pt x="3" y="20"/>
                        </a:lnTo>
                        <a:lnTo>
                          <a:pt x="3" y="20"/>
                        </a:lnTo>
                        <a:lnTo>
                          <a:pt x="0" y="21"/>
                        </a:lnTo>
                        <a:lnTo>
                          <a:pt x="0" y="24"/>
                        </a:lnTo>
                        <a:lnTo>
                          <a:pt x="0" y="26"/>
                        </a:lnTo>
                        <a:lnTo>
                          <a:pt x="3" y="27"/>
                        </a:lnTo>
                        <a:lnTo>
                          <a:pt x="3" y="2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Freeform 34"/>
                  <p:cNvSpPr>
                    <a:spLocks/>
                  </p:cNvSpPr>
                  <p:nvPr/>
                </p:nvSpPr>
                <p:spPr bwMode="auto">
                  <a:xfrm>
                    <a:off x="4436" y="2007"/>
                    <a:ext cx="121" cy="37"/>
                  </a:xfrm>
                  <a:custGeom>
                    <a:avLst/>
                    <a:gdLst>
                      <a:gd name="T0" fmla="*/ 120 w 121"/>
                      <a:gd name="T1" fmla="*/ 14 h 37"/>
                      <a:gd name="T2" fmla="*/ 120 w 121"/>
                      <a:gd name="T3" fmla="*/ 14 h 37"/>
                      <a:gd name="T4" fmla="*/ 118 w 121"/>
                      <a:gd name="T5" fmla="*/ 17 h 37"/>
                      <a:gd name="T6" fmla="*/ 116 w 121"/>
                      <a:gd name="T7" fmla="*/ 21 h 37"/>
                      <a:gd name="T8" fmla="*/ 110 w 121"/>
                      <a:gd name="T9" fmla="*/ 25 h 37"/>
                      <a:gd name="T10" fmla="*/ 104 w 121"/>
                      <a:gd name="T11" fmla="*/ 29 h 37"/>
                      <a:gd name="T12" fmla="*/ 94 w 121"/>
                      <a:gd name="T13" fmla="*/ 33 h 37"/>
                      <a:gd name="T14" fmla="*/ 79 w 121"/>
                      <a:gd name="T15" fmla="*/ 36 h 37"/>
                      <a:gd name="T16" fmla="*/ 60 w 121"/>
                      <a:gd name="T17" fmla="*/ 36 h 37"/>
                      <a:gd name="T18" fmla="*/ 40 w 121"/>
                      <a:gd name="T19" fmla="*/ 36 h 37"/>
                      <a:gd name="T20" fmla="*/ 27 w 121"/>
                      <a:gd name="T21" fmla="*/ 33 h 37"/>
                      <a:gd name="T22" fmla="*/ 15 w 121"/>
                      <a:gd name="T23" fmla="*/ 29 h 37"/>
                      <a:gd name="T24" fmla="*/ 7 w 121"/>
                      <a:gd name="T25" fmla="*/ 25 h 37"/>
                      <a:gd name="T26" fmla="*/ 2 w 121"/>
                      <a:gd name="T27" fmla="*/ 21 h 37"/>
                      <a:gd name="T28" fmla="*/ 1 w 121"/>
                      <a:gd name="T29" fmla="*/ 17 h 37"/>
                      <a:gd name="T30" fmla="*/ 0 w 121"/>
                      <a:gd name="T31" fmla="*/ 14 h 37"/>
                      <a:gd name="T32" fmla="*/ 0 w 121"/>
                      <a:gd name="T33" fmla="*/ 14 h 37"/>
                      <a:gd name="T34" fmla="*/ 0 w 121"/>
                      <a:gd name="T35" fmla="*/ 0 h 37"/>
                      <a:gd name="T36" fmla="*/ 0 w 121"/>
                      <a:gd name="T37" fmla="*/ 2 h 37"/>
                      <a:gd name="T38" fmla="*/ 1 w 121"/>
                      <a:gd name="T39" fmla="*/ 6 h 37"/>
                      <a:gd name="T40" fmla="*/ 2 w 121"/>
                      <a:gd name="T41" fmla="*/ 8 h 37"/>
                      <a:gd name="T42" fmla="*/ 7 w 121"/>
                      <a:gd name="T43" fmla="*/ 12 h 37"/>
                      <a:gd name="T44" fmla="*/ 15 w 121"/>
                      <a:gd name="T45" fmla="*/ 17 h 37"/>
                      <a:gd name="T46" fmla="*/ 27 w 121"/>
                      <a:gd name="T47" fmla="*/ 20 h 37"/>
                      <a:gd name="T48" fmla="*/ 40 w 121"/>
                      <a:gd name="T49" fmla="*/ 24 h 37"/>
                      <a:gd name="T50" fmla="*/ 60 w 121"/>
                      <a:gd name="T51" fmla="*/ 24 h 37"/>
                      <a:gd name="T52" fmla="*/ 79 w 121"/>
                      <a:gd name="T53" fmla="*/ 24 h 37"/>
                      <a:gd name="T54" fmla="*/ 94 w 121"/>
                      <a:gd name="T55" fmla="*/ 20 h 37"/>
                      <a:gd name="T56" fmla="*/ 104 w 121"/>
                      <a:gd name="T57" fmla="*/ 17 h 37"/>
                      <a:gd name="T58" fmla="*/ 110 w 121"/>
                      <a:gd name="T59" fmla="*/ 12 h 37"/>
                      <a:gd name="T60" fmla="*/ 116 w 121"/>
                      <a:gd name="T61" fmla="*/ 8 h 37"/>
                      <a:gd name="T62" fmla="*/ 118 w 121"/>
                      <a:gd name="T63" fmla="*/ 6 h 37"/>
                      <a:gd name="T64" fmla="*/ 120 w 121"/>
                      <a:gd name="T65" fmla="*/ 2 h 37"/>
                      <a:gd name="T66" fmla="*/ 120 w 121"/>
                      <a:gd name="T67" fmla="*/ 0 h 37"/>
                      <a:gd name="T68" fmla="*/ 120 w 121"/>
                      <a:gd name="T69" fmla="*/ 14 h 37"/>
                      <a:gd name="T70" fmla="*/ 120 w 121"/>
                      <a:gd name="T7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37">
                        <a:moveTo>
                          <a:pt x="120" y="14"/>
                        </a:moveTo>
                        <a:lnTo>
                          <a:pt x="120" y="14"/>
                        </a:lnTo>
                        <a:lnTo>
                          <a:pt x="118" y="17"/>
                        </a:lnTo>
                        <a:lnTo>
                          <a:pt x="116" y="21"/>
                        </a:lnTo>
                        <a:lnTo>
                          <a:pt x="110" y="25"/>
                        </a:lnTo>
                        <a:lnTo>
                          <a:pt x="104" y="29"/>
                        </a:lnTo>
                        <a:lnTo>
                          <a:pt x="94" y="33"/>
                        </a:lnTo>
                        <a:lnTo>
                          <a:pt x="79" y="36"/>
                        </a:lnTo>
                        <a:lnTo>
                          <a:pt x="60" y="36"/>
                        </a:lnTo>
                        <a:lnTo>
                          <a:pt x="40" y="36"/>
                        </a:lnTo>
                        <a:lnTo>
                          <a:pt x="27" y="33"/>
                        </a:lnTo>
                        <a:lnTo>
                          <a:pt x="15" y="29"/>
                        </a:lnTo>
                        <a:lnTo>
                          <a:pt x="7" y="25"/>
                        </a:lnTo>
                        <a:lnTo>
                          <a:pt x="2" y="21"/>
                        </a:lnTo>
                        <a:lnTo>
                          <a:pt x="1" y="17"/>
                        </a:lnTo>
                        <a:lnTo>
                          <a:pt x="0" y="14"/>
                        </a:lnTo>
                        <a:lnTo>
                          <a:pt x="0" y="14"/>
                        </a:lnTo>
                        <a:lnTo>
                          <a:pt x="0" y="0"/>
                        </a:lnTo>
                        <a:lnTo>
                          <a:pt x="0" y="2"/>
                        </a:lnTo>
                        <a:lnTo>
                          <a:pt x="1" y="6"/>
                        </a:lnTo>
                        <a:lnTo>
                          <a:pt x="2" y="8"/>
                        </a:lnTo>
                        <a:lnTo>
                          <a:pt x="7" y="12"/>
                        </a:lnTo>
                        <a:lnTo>
                          <a:pt x="15" y="17"/>
                        </a:lnTo>
                        <a:lnTo>
                          <a:pt x="27" y="20"/>
                        </a:lnTo>
                        <a:lnTo>
                          <a:pt x="40" y="24"/>
                        </a:lnTo>
                        <a:lnTo>
                          <a:pt x="60" y="24"/>
                        </a:lnTo>
                        <a:lnTo>
                          <a:pt x="79" y="24"/>
                        </a:lnTo>
                        <a:lnTo>
                          <a:pt x="94" y="20"/>
                        </a:lnTo>
                        <a:lnTo>
                          <a:pt x="104" y="17"/>
                        </a:lnTo>
                        <a:lnTo>
                          <a:pt x="110" y="12"/>
                        </a:lnTo>
                        <a:lnTo>
                          <a:pt x="116" y="8"/>
                        </a:lnTo>
                        <a:lnTo>
                          <a:pt x="118" y="6"/>
                        </a:lnTo>
                        <a:lnTo>
                          <a:pt x="120" y="2"/>
                        </a:lnTo>
                        <a:lnTo>
                          <a:pt x="120" y="0"/>
                        </a:lnTo>
                        <a:lnTo>
                          <a:pt x="120" y="14"/>
                        </a:lnTo>
                        <a:lnTo>
                          <a:pt x="120" y="14"/>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Freeform 35"/>
                  <p:cNvSpPr>
                    <a:spLocks/>
                  </p:cNvSpPr>
                  <p:nvPr/>
                </p:nvSpPr>
                <p:spPr bwMode="auto">
                  <a:xfrm>
                    <a:off x="4493" y="2020"/>
                    <a:ext cx="68" cy="28"/>
                  </a:xfrm>
                  <a:custGeom>
                    <a:avLst/>
                    <a:gdLst>
                      <a:gd name="T0" fmla="*/ 3 w 68"/>
                      <a:gd name="T1" fmla="*/ 27 h 28"/>
                      <a:gd name="T2" fmla="*/ 3 w 68"/>
                      <a:gd name="T3" fmla="*/ 27 h 28"/>
                      <a:gd name="T4" fmla="*/ 22 w 68"/>
                      <a:gd name="T5" fmla="*/ 26 h 28"/>
                      <a:gd name="T6" fmla="*/ 38 w 68"/>
                      <a:gd name="T7" fmla="*/ 23 h 28"/>
                      <a:gd name="T8" fmla="*/ 49 w 68"/>
                      <a:gd name="T9" fmla="*/ 19 h 28"/>
                      <a:gd name="T10" fmla="*/ 57 w 68"/>
                      <a:gd name="T11" fmla="*/ 15 h 28"/>
                      <a:gd name="T12" fmla="*/ 61 w 68"/>
                      <a:gd name="T13" fmla="*/ 11 h 28"/>
                      <a:gd name="T14" fmla="*/ 64 w 68"/>
                      <a:gd name="T15" fmla="*/ 6 h 28"/>
                      <a:gd name="T16" fmla="*/ 67 w 68"/>
                      <a:gd name="T17" fmla="*/ 3 h 28"/>
                      <a:gd name="T18" fmla="*/ 67 w 68"/>
                      <a:gd name="T19" fmla="*/ 1 h 28"/>
                      <a:gd name="T20" fmla="*/ 59 w 68"/>
                      <a:gd name="T21" fmla="*/ 0 h 28"/>
                      <a:gd name="T22" fmla="*/ 60 w 68"/>
                      <a:gd name="T23" fmla="*/ 0 h 28"/>
                      <a:gd name="T24" fmla="*/ 59 w 68"/>
                      <a:gd name="T25" fmla="*/ 3 h 28"/>
                      <a:gd name="T26" fmla="*/ 57 w 68"/>
                      <a:gd name="T27" fmla="*/ 6 h 28"/>
                      <a:gd name="T28" fmla="*/ 52 w 68"/>
                      <a:gd name="T29" fmla="*/ 9 h 28"/>
                      <a:gd name="T30" fmla="*/ 45 w 68"/>
                      <a:gd name="T31" fmla="*/ 13 h 28"/>
                      <a:gd name="T32" fmla="*/ 37 w 68"/>
                      <a:gd name="T33" fmla="*/ 16 h 28"/>
                      <a:gd name="T34" fmla="*/ 22 w 68"/>
                      <a:gd name="T35" fmla="*/ 19 h 28"/>
                      <a:gd name="T36" fmla="*/ 3 w 68"/>
                      <a:gd name="T37" fmla="*/ 20 h 28"/>
                      <a:gd name="T38" fmla="*/ 3 w 68"/>
                      <a:gd name="T39" fmla="*/ 20 h 28"/>
                      <a:gd name="T40" fmla="*/ 3 w 68"/>
                      <a:gd name="T41" fmla="*/ 20 h 28"/>
                      <a:gd name="T42" fmla="*/ 0 w 68"/>
                      <a:gd name="T43" fmla="*/ 21 h 28"/>
                      <a:gd name="T44" fmla="*/ 0 w 68"/>
                      <a:gd name="T45" fmla="*/ 23 h 28"/>
                      <a:gd name="T46" fmla="*/ 0 w 68"/>
                      <a:gd name="T47" fmla="*/ 26 h 28"/>
                      <a:gd name="T48" fmla="*/ 3 w 68"/>
                      <a:gd name="T49" fmla="*/ 27 h 28"/>
                      <a:gd name="T50" fmla="*/ 3 w 68"/>
                      <a:gd name="T5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8">
                        <a:moveTo>
                          <a:pt x="3" y="27"/>
                        </a:moveTo>
                        <a:lnTo>
                          <a:pt x="3" y="27"/>
                        </a:lnTo>
                        <a:lnTo>
                          <a:pt x="22" y="26"/>
                        </a:lnTo>
                        <a:lnTo>
                          <a:pt x="38" y="23"/>
                        </a:lnTo>
                        <a:lnTo>
                          <a:pt x="49" y="19"/>
                        </a:lnTo>
                        <a:lnTo>
                          <a:pt x="57" y="15"/>
                        </a:lnTo>
                        <a:lnTo>
                          <a:pt x="61" y="11"/>
                        </a:lnTo>
                        <a:lnTo>
                          <a:pt x="64" y="6"/>
                        </a:lnTo>
                        <a:lnTo>
                          <a:pt x="67" y="3"/>
                        </a:lnTo>
                        <a:lnTo>
                          <a:pt x="67" y="1"/>
                        </a:lnTo>
                        <a:lnTo>
                          <a:pt x="59" y="0"/>
                        </a:lnTo>
                        <a:lnTo>
                          <a:pt x="60" y="0"/>
                        </a:lnTo>
                        <a:lnTo>
                          <a:pt x="59" y="3"/>
                        </a:lnTo>
                        <a:lnTo>
                          <a:pt x="57" y="6"/>
                        </a:lnTo>
                        <a:lnTo>
                          <a:pt x="52" y="9"/>
                        </a:lnTo>
                        <a:lnTo>
                          <a:pt x="45" y="13"/>
                        </a:lnTo>
                        <a:lnTo>
                          <a:pt x="37" y="16"/>
                        </a:lnTo>
                        <a:lnTo>
                          <a:pt x="22" y="19"/>
                        </a:lnTo>
                        <a:lnTo>
                          <a:pt x="3" y="20"/>
                        </a:lnTo>
                        <a:lnTo>
                          <a:pt x="3" y="20"/>
                        </a:lnTo>
                        <a:lnTo>
                          <a:pt x="3" y="20"/>
                        </a:lnTo>
                        <a:lnTo>
                          <a:pt x="0" y="21"/>
                        </a:lnTo>
                        <a:lnTo>
                          <a:pt x="0" y="23"/>
                        </a:lnTo>
                        <a:lnTo>
                          <a:pt x="0" y="26"/>
                        </a:lnTo>
                        <a:lnTo>
                          <a:pt x="3" y="27"/>
                        </a:lnTo>
                        <a:lnTo>
                          <a:pt x="3" y="2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Freeform 36"/>
                  <p:cNvSpPr>
                    <a:spLocks/>
                  </p:cNvSpPr>
                  <p:nvPr/>
                </p:nvSpPr>
                <p:spPr bwMode="auto">
                  <a:xfrm>
                    <a:off x="4431" y="2017"/>
                    <a:ext cx="66" cy="31"/>
                  </a:xfrm>
                  <a:custGeom>
                    <a:avLst/>
                    <a:gdLst>
                      <a:gd name="T0" fmla="*/ 0 w 66"/>
                      <a:gd name="T1" fmla="*/ 4 h 31"/>
                      <a:gd name="T2" fmla="*/ 0 w 66"/>
                      <a:gd name="T3" fmla="*/ 4 h 31"/>
                      <a:gd name="T4" fmla="*/ 0 w 66"/>
                      <a:gd name="T5" fmla="*/ 6 h 31"/>
                      <a:gd name="T6" fmla="*/ 3 w 66"/>
                      <a:gd name="T7" fmla="*/ 9 h 31"/>
                      <a:gd name="T8" fmla="*/ 5 w 66"/>
                      <a:gd name="T9" fmla="*/ 14 h 31"/>
                      <a:gd name="T10" fmla="*/ 10 w 66"/>
                      <a:gd name="T11" fmla="*/ 18 h 31"/>
                      <a:gd name="T12" fmla="*/ 18 w 66"/>
                      <a:gd name="T13" fmla="*/ 22 h 31"/>
                      <a:gd name="T14" fmla="*/ 31 w 66"/>
                      <a:gd name="T15" fmla="*/ 26 h 31"/>
                      <a:gd name="T16" fmla="*/ 44 w 66"/>
                      <a:gd name="T17" fmla="*/ 29 h 31"/>
                      <a:gd name="T18" fmla="*/ 65 w 66"/>
                      <a:gd name="T19" fmla="*/ 30 h 31"/>
                      <a:gd name="T20" fmla="*/ 65 w 66"/>
                      <a:gd name="T21" fmla="*/ 23 h 31"/>
                      <a:gd name="T22" fmla="*/ 45 w 66"/>
                      <a:gd name="T23" fmla="*/ 22 h 31"/>
                      <a:gd name="T24" fmla="*/ 32 w 66"/>
                      <a:gd name="T25" fmla="*/ 19 h 31"/>
                      <a:gd name="T26" fmla="*/ 22 w 66"/>
                      <a:gd name="T27" fmla="*/ 16 h 31"/>
                      <a:gd name="T28" fmla="*/ 14 w 66"/>
                      <a:gd name="T29" fmla="*/ 12 h 31"/>
                      <a:gd name="T30" fmla="*/ 12 w 66"/>
                      <a:gd name="T31" fmla="*/ 9 h 31"/>
                      <a:gd name="T32" fmla="*/ 10 w 66"/>
                      <a:gd name="T33" fmla="*/ 6 h 31"/>
                      <a:gd name="T34" fmla="*/ 8 w 66"/>
                      <a:gd name="T35" fmla="*/ 4 h 31"/>
                      <a:gd name="T36" fmla="*/ 8 w 66"/>
                      <a:gd name="T37" fmla="*/ 4 h 31"/>
                      <a:gd name="T38" fmla="*/ 8 w 66"/>
                      <a:gd name="T39" fmla="*/ 4 h 31"/>
                      <a:gd name="T40" fmla="*/ 8 w 66"/>
                      <a:gd name="T41" fmla="*/ 4 h 31"/>
                      <a:gd name="T42" fmla="*/ 7 w 66"/>
                      <a:gd name="T43" fmla="*/ 1 h 31"/>
                      <a:gd name="T44" fmla="*/ 5 w 66"/>
                      <a:gd name="T45" fmla="*/ 0 h 31"/>
                      <a:gd name="T46" fmla="*/ 3 w 66"/>
                      <a:gd name="T47" fmla="*/ 1 h 31"/>
                      <a:gd name="T48" fmla="*/ 0 w 66"/>
                      <a:gd name="T49" fmla="*/ 4 h 31"/>
                      <a:gd name="T50" fmla="*/ 0 w 66"/>
                      <a:gd name="T51"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1">
                        <a:moveTo>
                          <a:pt x="0" y="4"/>
                        </a:moveTo>
                        <a:lnTo>
                          <a:pt x="0" y="4"/>
                        </a:lnTo>
                        <a:lnTo>
                          <a:pt x="0" y="6"/>
                        </a:lnTo>
                        <a:lnTo>
                          <a:pt x="3" y="9"/>
                        </a:lnTo>
                        <a:lnTo>
                          <a:pt x="5" y="14"/>
                        </a:lnTo>
                        <a:lnTo>
                          <a:pt x="10" y="18"/>
                        </a:lnTo>
                        <a:lnTo>
                          <a:pt x="18" y="22"/>
                        </a:lnTo>
                        <a:lnTo>
                          <a:pt x="31" y="26"/>
                        </a:lnTo>
                        <a:lnTo>
                          <a:pt x="44" y="29"/>
                        </a:lnTo>
                        <a:lnTo>
                          <a:pt x="65" y="30"/>
                        </a:lnTo>
                        <a:lnTo>
                          <a:pt x="65" y="23"/>
                        </a:lnTo>
                        <a:lnTo>
                          <a:pt x="45" y="22"/>
                        </a:lnTo>
                        <a:lnTo>
                          <a:pt x="32" y="19"/>
                        </a:lnTo>
                        <a:lnTo>
                          <a:pt x="22" y="16"/>
                        </a:lnTo>
                        <a:lnTo>
                          <a:pt x="14" y="12"/>
                        </a:lnTo>
                        <a:lnTo>
                          <a:pt x="12" y="9"/>
                        </a:lnTo>
                        <a:lnTo>
                          <a:pt x="10" y="6"/>
                        </a:lnTo>
                        <a:lnTo>
                          <a:pt x="8" y="4"/>
                        </a:lnTo>
                        <a:lnTo>
                          <a:pt x="8" y="4"/>
                        </a:lnTo>
                        <a:lnTo>
                          <a:pt x="8" y="4"/>
                        </a:lnTo>
                        <a:lnTo>
                          <a:pt x="8" y="4"/>
                        </a:lnTo>
                        <a:lnTo>
                          <a:pt x="7" y="1"/>
                        </a:lnTo>
                        <a:lnTo>
                          <a:pt x="5" y="0"/>
                        </a:lnTo>
                        <a:lnTo>
                          <a:pt x="3" y="1"/>
                        </a:lnTo>
                        <a:lnTo>
                          <a:pt x="0" y="4"/>
                        </a:lnTo>
                        <a:lnTo>
                          <a:pt x="0"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Freeform 37"/>
                  <p:cNvSpPr>
                    <a:spLocks/>
                  </p:cNvSpPr>
                  <p:nvPr/>
                </p:nvSpPr>
                <p:spPr bwMode="auto">
                  <a:xfrm>
                    <a:off x="4431" y="2005"/>
                    <a:ext cx="9" cy="17"/>
                  </a:xfrm>
                  <a:custGeom>
                    <a:avLst/>
                    <a:gdLst>
                      <a:gd name="T0" fmla="*/ 8 w 9"/>
                      <a:gd name="T1" fmla="*/ 2 h 17"/>
                      <a:gd name="T2" fmla="*/ 0 w 9"/>
                      <a:gd name="T3" fmla="*/ 2 h 17"/>
                      <a:gd name="T4" fmla="*/ 0 w 9"/>
                      <a:gd name="T5" fmla="*/ 16 h 17"/>
                      <a:gd name="T6" fmla="*/ 8 w 9"/>
                      <a:gd name="T7" fmla="*/ 16 h 17"/>
                      <a:gd name="T8" fmla="*/ 8 w 9"/>
                      <a:gd name="T9" fmla="*/ 2 h 17"/>
                      <a:gd name="T10" fmla="*/ 0 w 9"/>
                      <a:gd name="T11" fmla="*/ 2 h 17"/>
                      <a:gd name="T12" fmla="*/ 8 w 9"/>
                      <a:gd name="T13" fmla="*/ 2 h 17"/>
                      <a:gd name="T14" fmla="*/ 7 w 9"/>
                      <a:gd name="T15" fmla="*/ 1 h 17"/>
                      <a:gd name="T16" fmla="*/ 5 w 9"/>
                      <a:gd name="T17" fmla="*/ 0 h 17"/>
                      <a:gd name="T18" fmla="*/ 3 w 9"/>
                      <a:gd name="T19" fmla="*/ 1 h 17"/>
                      <a:gd name="T20" fmla="*/ 0 w 9"/>
                      <a:gd name="T21" fmla="*/ 2 h 17"/>
                      <a:gd name="T22" fmla="*/ 8 w 9"/>
                      <a:gd name="T23" fmla="*/ 2 h 17"/>
                      <a:gd name="T24" fmla="*/ 8 w 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7">
                        <a:moveTo>
                          <a:pt x="8" y="2"/>
                        </a:moveTo>
                        <a:lnTo>
                          <a:pt x="0" y="2"/>
                        </a:lnTo>
                        <a:lnTo>
                          <a:pt x="0" y="16"/>
                        </a:lnTo>
                        <a:lnTo>
                          <a:pt x="8" y="16"/>
                        </a:lnTo>
                        <a:lnTo>
                          <a:pt x="8" y="2"/>
                        </a:lnTo>
                        <a:lnTo>
                          <a:pt x="0" y="2"/>
                        </a:lnTo>
                        <a:lnTo>
                          <a:pt x="8" y="2"/>
                        </a:lnTo>
                        <a:lnTo>
                          <a:pt x="7" y="1"/>
                        </a:lnTo>
                        <a:lnTo>
                          <a:pt x="5" y="0"/>
                        </a:lnTo>
                        <a:lnTo>
                          <a:pt x="3" y="1"/>
                        </a:lnTo>
                        <a:lnTo>
                          <a:pt x="0" y="2"/>
                        </a:lnTo>
                        <a:lnTo>
                          <a:pt x="8" y="2"/>
                        </a:lnTo>
                        <a:lnTo>
                          <a:pt x="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Freeform 38"/>
                  <p:cNvSpPr>
                    <a:spLocks/>
                  </p:cNvSpPr>
                  <p:nvPr/>
                </p:nvSpPr>
                <p:spPr bwMode="auto">
                  <a:xfrm>
                    <a:off x="4431" y="2007"/>
                    <a:ext cx="70" cy="29"/>
                  </a:xfrm>
                  <a:custGeom>
                    <a:avLst/>
                    <a:gdLst>
                      <a:gd name="T0" fmla="*/ 65 w 70"/>
                      <a:gd name="T1" fmla="*/ 20 h 29"/>
                      <a:gd name="T2" fmla="*/ 65 w 70"/>
                      <a:gd name="T3" fmla="*/ 20 h 29"/>
                      <a:gd name="T4" fmla="*/ 45 w 70"/>
                      <a:gd name="T5" fmla="*/ 20 h 29"/>
                      <a:gd name="T6" fmla="*/ 32 w 70"/>
                      <a:gd name="T7" fmla="*/ 17 h 29"/>
                      <a:gd name="T8" fmla="*/ 22 w 70"/>
                      <a:gd name="T9" fmla="*/ 14 h 29"/>
                      <a:gd name="T10" fmla="*/ 14 w 70"/>
                      <a:gd name="T11" fmla="*/ 9 h 29"/>
                      <a:gd name="T12" fmla="*/ 12 w 70"/>
                      <a:gd name="T13" fmla="*/ 7 h 29"/>
                      <a:gd name="T14" fmla="*/ 10 w 70"/>
                      <a:gd name="T15" fmla="*/ 3 h 29"/>
                      <a:gd name="T16" fmla="*/ 8 w 70"/>
                      <a:gd name="T17" fmla="*/ 0 h 29"/>
                      <a:gd name="T18" fmla="*/ 8 w 70"/>
                      <a:gd name="T19" fmla="*/ 0 h 29"/>
                      <a:gd name="T20" fmla="*/ 0 w 70"/>
                      <a:gd name="T21" fmla="*/ 0 h 29"/>
                      <a:gd name="T22" fmla="*/ 0 w 70"/>
                      <a:gd name="T23" fmla="*/ 3 h 29"/>
                      <a:gd name="T24" fmla="*/ 3 w 70"/>
                      <a:gd name="T25" fmla="*/ 7 h 29"/>
                      <a:gd name="T26" fmla="*/ 5 w 70"/>
                      <a:gd name="T27" fmla="*/ 10 h 29"/>
                      <a:gd name="T28" fmla="*/ 10 w 70"/>
                      <a:gd name="T29" fmla="*/ 16 h 29"/>
                      <a:gd name="T30" fmla="*/ 18 w 70"/>
                      <a:gd name="T31" fmla="*/ 20 h 29"/>
                      <a:gd name="T32" fmla="*/ 31 w 70"/>
                      <a:gd name="T33" fmla="*/ 24 h 29"/>
                      <a:gd name="T34" fmla="*/ 44 w 70"/>
                      <a:gd name="T35" fmla="*/ 26 h 29"/>
                      <a:gd name="T36" fmla="*/ 65 w 70"/>
                      <a:gd name="T37" fmla="*/ 28 h 29"/>
                      <a:gd name="T38" fmla="*/ 65 w 70"/>
                      <a:gd name="T39" fmla="*/ 28 h 29"/>
                      <a:gd name="T40" fmla="*/ 65 w 70"/>
                      <a:gd name="T41" fmla="*/ 28 h 29"/>
                      <a:gd name="T42" fmla="*/ 67 w 70"/>
                      <a:gd name="T43" fmla="*/ 26 h 29"/>
                      <a:gd name="T44" fmla="*/ 69 w 70"/>
                      <a:gd name="T45" fmla="*/ 24 h 29"/>
                      <a:gd name="T46" fmla="*/ 67 w 70"/>
                      <a:gd name="T47" fmla="*/ 22 h 29"/>
                      <a:gd name="T48" fmla="*/ 65 w 70"/>
                      <a:gd name="T49" fmla="*/ 20 h 29"/>
                      <a:gd name="T50" fmla="*/ 65 w 70"/>
                      <a:gd name="T5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Freeform 39"/>
                  <p:cNvSpPr>
                    <a:spLocks/>
                  </p:cNvSpPr>
                  <p:nvPr/>
                </p:nvSpPr>
                <p:spPr bwMode="auto">
                  <a:xfrm>
                    <a:off x="4496" y="2005"/>
                    <a:ext cx="65" cy="31"/>
                  </a:xfrm>
                  <a:custGeom>
                    <a:avLst/>
                    <a:gdLst>
                      <a:gd name="T0" fmla="*/ 64 w 65"/>
                      <a:gd name="T1" fmla="*/ 2 h 31"/>
                      <a:gd name="T2" fmla="*/ 56 w 65"/>
                      <a:gd name="T3" fmla="*/ 2 h 31"/>
                      <a:gd name="T4" fmla="*/ 57 w 65"/>
                      <a:gd name="T5" fmla="*/ 2 h 31"/>
                      <a:gd name="T6" fmla="*/ 56 w 65"/>
                      <a:gd name="T7" fmla="*/ 5 h 31"/>
                      <a:gd name="T8" fmla="*/ 54 w 65"/>
                      <a:gd name="T9" fmla="*/ 9 h 31"/>
                      <a:gd name="T10" fmla="*/ 49 w 65"/>
                      <a:gd name="T11" fmla="*/ 11 h 31"/>
                      <a:gd name="T12" fmla="*/ 42 w 65"/>
                      <a:gd name="T13" fmla="*/ 16 h 31"/>
                      <a:gd name="T14" fmla="*/ 34 w 65"/>
                      <a:gd name="T15" fmla="*/ 19 h 31"/>
                      <a:gd name="T16" fmla="*/ 19 w 65"/>
                      <a:gd name="T17" fmla="*/ 22 h 31"/>
                      <a:gd name="T18" fmla="*/ 0 w 65"/>
                      <a:gd name="T19" fmla="*/ 22 h 31"/>
                      <a:gd name="T20" fmla="*/ 0 w 65"/>
                      <a:gd name="T21" fmla="*/ 30 h 31"/>
                      <a:gd name="T22" fmla="*/ 19 w 65"/>
                      <a:gd name="T23" fmla="*/ 28 h 31"/>
                      <a:gd name="T24" fmla="*/ 35 w 65"/>
                      <a:gd name="T25" fmla="*/ 26 h 31"/>
                      <a:gd name="T26" fmla="*/ 46 w 65"/>
                      <a:gd name="T27" fmla="*/ 22 h 31"/>
                      <a:gd name="T28" fmla="*/ 54 w 65"/>
                      <a:gd name="T29" fmla="*/ 18 h 31"/>
                      <a:gd name="T30" fmla="*/ 58 w 65"/>
                      <a:gd name="T31" fmla="*/ 12 h 31"/>
                      <a:gd name="T32" fmla="*/ 61 w 65"/>
                      <a:gd name="T33" fmla="*/ 9 h 31"/>
                      <a:gd name="T34" fmla="*/ 64 w 65"/>
                      <a:gd name="T35" fmla="*/ 5 h 31"/>
                      <a:gd name="T36" fmla="*/ 64 w 65"/>
                      <a:gd name="T37" fmla="*/ 4 h 31"/>
                      <a:gd name="T38" fmla="*/ 56 w 65"/>
                      <a:gd name="T39" fmla="*/ 2 h 31"/>
                      <a:gd name="T40" fmla="*/ 64 w 65"/>
                      <a:gd name="T41" fmla="*/ 4 h 31"/>
                      <a:gd name="T42" fmla="*/ 63 w 65"/>
                      <a:gd name="T43" fmla="*/ 2 h 31"/>
                      <a:gd name="T44" fmla="*/ 60 w 65"/>
                      <a:gd name="T45" fmla="*/ 0 h 31"/>
                      <a:gd name="T46" fmla="*/ 57 w 65"/>
                      <a:gd name="T47" fmla="*/ 1 h 31"/>
                      <a:gd name="T48" fmla="*/ 56 w 65"/>
                      <a:gd name="T49" fmla="*/ 2 h 31"/>
                      <a:gd name="T50" fmla="*/ 64 w 65"/>
                      <a:gd name="T51" fmla="*/ 2 h 31"/>
                      <a:gd name="T52" fmla="*/ 64 w 65"/>
                      <a:gd name="T53"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1">
                        <a:moveTo>
                          <a:pt x="64"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56" y="2"/>
                        </a:lnTo>
                        <a:lnTo>
                          <a:pt x="64" y="4"/>
                        </a:lnTo>
                        <a:lnTo>
                          <a:pt x="63" y="2"/>
                        </a:lnTo>
                        <a:lnTo>
                          <a:pt x="60" y="0"/>
                        </a:lnTo>
                        <a:lnTo>
                          <a:pt x="57" y="1"/>
                        </a:lnTo>
                        <a:lnTo>
                          <a:pt x="56" y="2"/>
                        </a:lnTo>
                        <a:lnTo>
                          <a:pt x="64" y="2"/>
                        </a:lnTo>
                        <a:lnTo>
                          <a:pt x="64"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Freeform 40"/>
                  <p:cNvSpPr>
                    <a:spLocks/>
                  </p:cNvSpPr>
                  <p:nvPr/>
                </p:nvSpPr>
                <p:spPr bwMode="auto">
                  <a:xfrm>
                    <a:off x="4552" y="2007"/>
                    <a:ext cx="9" cy="18"/>
                  </a:xfrm>
                  <a:custGeom>
                    <a:avLst/>
                    <a:gdLst>
                      <a:gd name="T0" fmla="*/ 8 w 9"/>
                      <a:gd name="T1" fmla="*/ 14 h 18"/>
                      <a:gd name="T2" fmla="*/ 8 w 9"/>
                      <a:gd name="T3" fmla="*/ 14 h 18"/>
                      <a:gd name="T4" fmla="*/ 8 w 9"/>
                      <a:gd name="T5" fmla="*/ 0 h 18"/>
                      <a:gd name="T6" fmla="*/ 0 w 9"/>
                      <a:gd name="T7" fmla="*/ 0 h 18"/>
                      <a:gd name="T8" fmla="*/ 0 w 9"/>
                      <a:gd name="T9" fmla="*/ 14 h 18"/>
                      <a:gd name="T10" fmla="*/ 0 w 9"/>
                      <a:gd name="T11" fmla="*/ 13 h 18"/>
                      <a:gd name="T12" fmla="*/ 0 w 9"/>
                      <a:gd name="T13" fmla="*/ 14 h 18"/>
                      <a:gd name="T14" fmla="*/ 1 w 9"/>
                      <a:gd name="T15" fmla="*/ 16 h 18"/>
                      <a:gd name="T16" fmla="*/ 4 w 9"/>
                      <a:gd name="T17" fmla="*/ 17 h 18"/>
                      <a:gd name="T18" fmla="*/ 7 w 9"/>
                      <a:gd name="T19" fmla="*/ 16 h 18"/>
                      <a:gd name="T20" fmla="*/ 8 w 9"/>
                      <a:gd name="T21" fmla="*/ 14 h 18"/>
                      <a:gd name="T22" fmla="*/ 8 w 9"/>
                      <a:gd name="T23" fmla="*/ 14 h 18"/>
                      <a:gd name="T24" fmla="*/ 8 w 9"/>
                      <a:gd name="T2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8" y="14"/>
                        </a:moveTo>
                        <a:lnTo>
                          <a:pt x="8" y="14"/>
                        </a:lnTo>
                        <a:lnTo>
                          <a:pt x="8" y="0"/>
                        </a:lnTo>
                        <a:lnTo>
                          <a:pt x="0" y="0"/>
                        </a:lnTo>
                        <a:lnTo>
                          <a:pt x="0" y="14"/>
                        </a:lnTo>
                        <a:lnTo>
                          <a:pt x="0" y="13"/>
                        </a:lnTo>
                        <a:lnTo>
                          <a:pt x="0" y="14"/>
                        </a:lnTo>
                        <a:lnTo>
                          <a:pt x="1" y="16"/>
                        </a:lnTo>
                        <a:lnTo>
                          <a:pt x="4" y="17"/>
                        </a:lnTo>
                        <a:lnTo>
                          <a:pt x="7" y="16"/>
                        </a:lnTo>
                        <a:lnTo>
                          <a:pt x="8" y="14"/>
                        </a:lnTo>
                        <a:lnTo>
                          <a:pt x="8" y="14"/>
                        </a:lnTo>
                        <a:lnTo>
                          <a:pt x="8" y="1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Freeform 41"/>
                  <p:cNvSpPr>
                    <a:spLocks/>
                  </p:cNvSpPr>
                  <p:nvPr/>
                </p:nvSpPr>
                <p:spPr bwMode="auto">
                  <a:xfrm>
                    <a:off x="4436" y="2021"/>
                    <a:ext cx="121" cy="36"/>
                  </a:xfrm>
                  <a:custGeom>
                    <a:avLst/>
                    <a:gdLst>
                      <a:gd name="T0" fmla="*/ 120 w 121"/>
                      <a:gd name="T1" fmla="*/ 12 h 36"/>
                      <a:gd name="T2" fmla="*/ 120 w 121"/>
                      <a:gd name="T3" fmla="*/ 13 h 36"/>
                      <a:gd name="T4" fmla="*/ 118 w 121"/>
                      <a:gd name="T5" fmla="*/ 15 h 36"/>
                      <a:gd name="T6" fmla="*/ 116 w 121"/>
                      <a:gd name="T7" fmla="*/ 20 h 36"/>
                      <a:gd name="T8" fmla="*/ 110 w 121"/>
                      <a:gd name="T9" fmla="*/ 23 h 36"/>
                      <a:gd name="T10" fmla="*/ 104 w 121"/>
                      <a:gd name="T11" fmla="*/ 28 h 36"/>
                      <a:gd name="T12" fmla="*/ 94 w 121"/>
                      <a:gd name="T13" fmla="*/ 32 h 36"/>
                      <a:gd name="T14" fmla="*/ 79 w 121"/>
                      <a:gd name="T15" fmla="*/ 33 h 36"/>
                      <a:gd name="T16" fmla="*/ 60 w 121"/>
                      <a:gd name="T17" fmla="*/ 35 h 36"/>
                      <a:gd name="T18" fmla="*/ 40 w 121"/>
                      <a:gd name="T19" fmla="*/ 33 h 36"/>
                      <a:gd name="T20" fmla="*/ 27 w 121"/>
                      <a:gd name="T21" fmla="*/ 32 h 36"/>
                      <a:gd name="T22" fmla="*/ 15 w 121"/>
                      <a:gd name="T23" fmla="*/ 28 h 36"/>
                      <a:gd name="T24" fmla="*/ 7 w 121"/>
                      <a:gd name="T25" fmla="*/ 23 h 36"/>
                      <a:gd name="T26" fmla="*/ 2 w 121"/>
                      <a:gd name="T27" fmla="*/ 20 h 36"/>
                      <a:gd name="T28" fmla="*/ 1 w 121"/>
                      <a:gd name="T29" fmla="*/ 15 h 36"/>
                      <a:gd name="T30" fmla="*/ 0 w 121"/>
                      <a:gd name="T31" fmla="*/ 13 h 36"/>
                      <a:gd name="T32" fmla="*/ 0 w 121"/>
                      <a:gd name="T33" fmla="*/ 12 h 36"/>
                      <a:gd name="T34" fmla="*/ 0 w 121"/>
                      <a:gd name="T35" fmla="*/ 0 h 36"/>
                      <a:gd name="T36" fmla="*/ 0 w 121"/>
                      <a:gd name="T37" fmla="*/ 0 h 36"/>
                      <a:gd name="T38" fmla="*/ 1 w 121"/>
                      <a:gd name="T39" fmla="*/ 3 h 36"/>
                      <a:gd name="T40" fmla="*/ 2 w 121"/>
                      <a:gd name="T41" fmla="*/ 7 h 36"/>
                      <a:gd name="T42" fmla="*/ 7 w 121"/>
                      <a:gd name="T43" fmla="*/ 11 h 36"/>
                      <a:gd name="T44" fmla="*/ 15 w 121"/>
                      <a:gd name="T45" fmla="*/ 15 h 36"/>
                      <a:gd name="T46" fmla="*/ 27 w 121"/>
                      <a:gd name="T47" fmla="*/ 19 h 36"/>
                      <a:gd name="T48" fmla="*/ 40 w 121"/>
                      <a:gd name="T49" fmla="*/ 22 h 36"/>
                      <a:gd name="T50" fmla="*/ 60 w 121"/>
                      <a:gd name="T51" fmla="*/ 22 h 36"/>
                      <a:gd name="T52" fmla="*/ 79 w 121"/>
                      <a:gd name="T53" fmla="*/ 22 h 36"/>
                      <a:gd name="T54" fmla="*/ 94 w 121"/>
                      <a:gd name="T55" fmla="*/ 19 h 36"/>
                      <a:gd name="T56" fmla="*/ 104 w 121"/>
                      <a:gd name="T57" fmla="*/ 15 h 36"/>
                      <a:gd name="T58" fmla="*/ 110 w 121"/>
                      <a:gd name="T59" fmla="*/ 11 h 36"/>
                      <a:gd name="T60" fmla="*/ 116 w 121"/>
                      <a:gd name="T61" fmla="*/ 7 h 36"/>
                      <a:gd name="T62" fmla="*/ 118 w 121"/>
                      <a:gd name="T63" fmla="*/ 3 h 36"/>
                      <a:gd name="T64" fmla="*/ 120 w 121"/>
                      <a:gd name="T65" fmla="*/ 0 h 36"/>
                      <a:gd name="T66" fmla="*/ 120 w 121"/>
                      <a:gd name="T67" fmla="*/ 0 h 36"/>
                      <a:gd name="T68" fmla="*/ 120 w 121"/>
                      <a:gd name="T69" fmla="*/ 12 h 36"/>
                      <a:gd name="T70" fmla="*/ 120 w 121"/>
                      <a:gd name="T7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36">
                        <a:moveTo>
                          <a:pt x="120" y="12"/>
                        </a:moveTo>
                        <a:lnTo>
                          <a:pt x="120" y="13"/>
                        </a:lnTo>
                        <a:lnTo>
                          <a:pt x="118" y="15"/>
                        </a:lnTo>
                        <a:lnTo>
                          <a:pt x="116" y="20"/>
                        </a:lnTo>
                        <a:lnTo>
                          <a:pt x="110" y="23"/>
                        </a:lnTo>
                        <a:lnTo>
                          <a:pt x="104" y="28"/>
                        </a:lnTo>
                        <a:lnTo>
                          <a:pt x="94" y="32"/>
                        </a:lnTo>
                        <a:lnTo>
                          <a:pt x="79" y="33"/>
                        </a:lnTo>
                        <a:lnTo>
                          <a:pt x="60" y="35"/>
                        </a:lnTo>
                        <a:lnTo>
                          <a:pt x="40" y="33"/>
                        </a:lnTo>
                        <a:lnTo>
                          <a:pt x="27" y="32"/>
                        </a:lnTo>
                        <a:lnTo>
                          <a:pt x="15" y="28"/>
                        </a:lnTo>
                        <a:lnTo>
                          <a:pt x="7" y="23"/>
                        </a:lnTo>
                        <a:lnTo>
                          <a:pt x="2" y="20"/>
                        </a:lnTo>
                        <a:lnTo>
                          <a:pt x="1" y="15"/>
                        </a:lnTo>
                        <a:lnTo>
                          <a:pt x="0" y="13"/>
                        </a:lnTo>
                        <a:lnTo>
                          <a:pt x="0" y="12"/>
                        </a:lnTo>
                        <a:lnTo>
                          <a:pt x="0" y="0"/>
                        </a:lnTo>
                        <a:lnTo>
                          <a:pt x="0" y="0"/>
                        </a:lnTo>
                        <a:lnTo>
                          <a:pt x="1" y="3"/>
                        </a:lnTo>
                        <a:lnTo>
                          <a:pt x="2" y="7"/>
                        </a:lnTo>
                        <a:lnTo>
                          <a:pt x="7" y="11"/>
                        </a:lnTo>
                        <a:lnTo>
                          <a:pt x="15" y="15"/>
                        </a:lnTo>
                        <a:lnTo>
                          <a:pt x="27" y="19"/>
                        </a:lnTo>
                        <a:lnTo>
                          <a:pt x="40" y="22"/>
                        </a:lnTo>
                        <a:lnTo>
                          <a:pt x="60" y="22"/>
                        </a:lnTo>
                        <a:lnTo>
                          <a:pt x="79" y="22"/>
                        </a:lnTo>
                        <a:lnTo>
                          <a:pt x="94" y="19"/>
                        </a:lnTo>
                        <a:lnTo>
                          <a:pt x="104" y="15"/>
                        </a:lnTo>
                        <a:lnTo>
                          <a:pt x="110" y="11"/>
                        </a:lnTo>
                        <a:lnTo>
                          <a:pt x="116" y="7"/>
                        </a:lnTo>
                        <a:lnTo>
                          <a:pt x="118" y="3"/>
                        </a:lnTo>
                        <a:lnTo>
                          <a:pt x="120" y="0"/>
                        </a:lnTo>
                        <a:lnTo>
                          <a:pt x="120" y="0"/>
                        </a:lnTo>
                        <a:lnTo>
                          <a:pt x="120" y="12"/>
                        </a:lnTo>
                        <a:lnTo>
                          <a:pt x="120" y="12"/>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Freeform 42"/>
                  <p:cNvSpPr>
                    <a:spLocks/>
                  </p:cNvSpPr>
                  <p:nvPr/>
                </p:nvSpPr>
                <p:spPr bwMode="auto">
                  <a:xfrm>
                    <a:off x="4493" y="2032"/>
                    <a:ext cx="68" cy="28"/>
                  </a:xfrm>
                  <a:custGeom>
                    <a:avLst/>
                    <a:gdLst>
                      <a:gd name="T0" fmla="*/ 3 w 68"/>
                      <a:gd name="T1" fmla="*/ 27 h 28"/>
                      <a:gd name="T2" fmla="*/ 3 w 68"/>
                      <a:gd name="T3" fmla="*/ 27 h 28"/>
                      <a:gd name="T4" fmla="*/ 22 w 68"/>
                      <a:gd name="T5" fmla="*/ 26 h 28"/>
                      <a:gd name="T6" fmla="*/ 38 w 68"/>
                      <a:gd name="T7" fmla="*/ 24 h 28"/>
                      <a:gd name="T8" fmla="*/ 49 w 68"/>
                      <a:gd name="T9" fmla="*/ 19 h 28"/>
                      <a:gd name="T10" fmla="*/ 57 w 68"/>
                      <a:gd name="T11" fmla="*/ 15 h 28"/>
                      <a:gd name="T12" fmla="*/ 61 w 68"/>
                      <a:gd name="T13" fmla="*/ 11 h 28"/>
                      <a:gd name="T14" fmla="*/ 64 w 68"/>
                      <a:gd name="T15" fmla="*/ 5 h 28"/>
                      <a:gd name="T16" fmla="*/ 67 w 68"/>
                      <a:gd name="T17" fmla="*/ 3 h 28"/>
                      <a:gd name="T18" fmla="*/ 67 w 68"/>
                      <a:gd name="T19" fmla="*/ 1 h 28"/>
                      <a:gd name="T20" fmla="*/ 59 w 68"/>
                      <a:gd name="T21" fmla="*/ 0 h 28"/>
                      <a:gd name="T22" fmla="*/ 60 w 68"/>
                      <a:gd name="T23" fmla="*/ 0 h 28"/>
                      <a:gd name="T24" fmla="*/ 59 w 68"/>
                      <a:gd name="T25" fmla="*/ 3 h 28"/>
                      <a:gd name="T26" fmla="*/ 57 w 68"/>
                      <a:gd name="T27" fmla="*/ 6 h 28"/>
                      <a:gd name="T28" fmla="*/ 52 w 68"/>
                      <a:gd name="T29" fmla="*/ 10 h 28"/>
                      <a:gd name="T30" fmla="*/ 45 w 68"/>
                      <a:gd name="T31" fmla="*/ 13 h 28"/>
                      <a:gd name="T32" fmla="*/ 37 w 68"/>
                      <a:gd name="T33" fmla="*/ 17 h 28"/>
                      <a:gd name="T34" fmla="*/ 22 w 68"/>
                      <a:gd name="T35" fmla="*/ 19 h 28"/>
                      <a:gd name="T36" fmla="*/ 3 w 68"/>
                      <a:gd name="T37" fmla="*/ 21 h 28"/>
                      <a:gd name="T38" fmla="*/ 3 w 68"/>
                      <a:gd name="T39" fmla="*/ 21 h 28"/>
                      <a:gd name="T40" fmla="*/ 3 w 68"/>
                      <a:gd name="T41" fmla="*/ 21 h 28"/>
                      <a:gd name="T42" fmla="*/ 0 w 68"/>
                      <a:gd name="T43" fmla="*/ 21 h 28"/>
                      <a:gd name="T44" fmla="*/ 0 w 68"/>
                      <a:gd name="T45" fmla="*/ 24 h 28"/>
                      <a:gd name="T46" fmla="*/ 0 w 68"/>
                      <a:gd name="T47" fmla="*/ 26 h 28"/>
                      <a:gd name="T48" fmla="*/ 3 w 68"/>
                      <a:gd name="T49" fmla="*/ 27 h 28"/>
                      <a:gd name="T50" fmla="*/ 3 w 68"/>
                      <a:gd name="T5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Freeform 43"/>
                  <p:cNvSpPr>
                    <a:spLocks/>
                  </p:cNvSpPr>
                  <p:nvPr/>
                </p:nvSpPr>
                <p:spPr bwMode="auto">
                  <a:xfrm>
                    <a:off x="4431" y="2029"/>
                    <a:ext cx="66" cy="31"/>
                  </a:xfrm>
                  <a:custGeom>
                    <a:avLst/>
                    <a:gdLst>
                      <a:gd name="T0" fmla="*/ 0 w 66"/>
                      <a:gd name="T1" fmla="*/ 4 h 31"/>
                      <a:gd name="T2" fmla="*/ 0 w 66"/>
                      <a:gd name="T3" fmla="*/ 4 h 31"/>
                      <a:gd name="T4" fmla="*/ 0 w 66"/>
                      <a:gd name="T5" fmla="*/ 6 h 31"/>
                      <a:gd name="T6" fmla="*/ 3 w 66"/>
                      <a:gd name="T7" fmla="*/ 8 h 31"/>
                      <a:gd name="T8" fmla="*/ 5 w 66"/>
                      <a:gd name="T9" fmla="*/ 14 h 31"/>
                      <a:gd name="T10" fmla="*/ 10 w 66"/>
                      <a:gd name="T11" fmla="*/ 18 h 31"/>
                      <a:gd name="T12" fmla="*/ 18 w 66"/>
                      <a:gd name="T13" fmla="*/ 22 h 31"/>
                      <a:gd name="T14" fmla="*/ 31 w 66"/>
                      <a:gd name="T15" fmla="*/ 27 h 31"/>
                      <a:gd name="T16" fmla="*/ 44 w 66"/>
                      <a:gd name="T17" fmla="*/ 29 h 31"/>
                      <a:gd name="T18" fmla="*/ 65 w 66"/>
                      <a:gd name="T19" fmla="*/ 30 h 31"/>
                      <a:gd name="T20" fmla="*/ 65 w 66"/>
                      <a:gd name="T21" fmla="*/ 24 h 31"/>
                      <a:gd name="T22" fmla="*/ 45 w 66"/>
                      <a:gd name="T23" fmla="*/ 22 h 31"/>
                      <a:gd name="T24" fmla="*/ 32 w 66"/>
                      <a:gd name="T25" fmla="*/ 20 h 31"/>
                      <a:gd name="T26" fmla="*/ 22 w 66"/>
                      <a:gd name="T27" fmla="*/ 16 h 31"/>
                      <a:gd name="T28" fmla="*/ 14 w 66"/>
                      <a:gd name="T29" fmla="*/ 13 h 31"/>
                      <a:gd name="T30" fmla="*/ 12 w 66"/>
                      <a:gd name="T31" fmla="*/ 9 h 31"/>
                      <a:gd name="T32" fmla="*/ 10 w 66"/>
                      <a:gd name="T33" fmla="*/ 6 h 31"/>
                      <a:gd name="T34" fmla="*/ 8 w 66"/>
                      <a:gd name="T35" fmla="*/ 4 h 31"/>
                      <a:gd name="T36" fmla="*/ 8 w 66"/>
                      <a:gd name="T37" fmla="*/ 4 h 31"/>
                      <a:gd name="T38" fmla="*/ 8 w 66"/>
                      <a:gd name="T39" fmla="*/ 4 h 31"/>
                      <a:gd name="T40" fmla="*/ 8 w 66"/>
                      <a:gd name="T41" fmla="*/ 4 h 31"/>
                      <a:gd name="T42" fmla="*/ 7 w 66"/>
                      <a:gd name="T43" fmla="*/ 2 h 31"/>
                      <a:gd name="T44" fmla="*/ 5 w 66"/>
                      <a:gd name="T45" fmla="*/ 0 h 31"/>
                      <a:gd name="T46" fmla="*/ 3 w 66"/>
                      <a:gd name="T47" fmla="*/ 2 h 31"/>
                      <a:gd name="T48" fmla="*/ 0 w 66"/>
                      <a:gd name="T49" fmla="*/ 4 h 31"/>
                      <a:gd name="T50" fmla="*/ 0 w 66"/>
                      <a:gd name="T51"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1">
                        <a:moveTo>
                          <a:pt x="0"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8" y="4"/>
                        </a:lnTo>
                        <a:lnTo>
                          <a:pt x="8" y="4"/>
                        </a:lnTo>
                        <a:lnTo>
                          <a:pt x="7" y="2"/>
                        </a:lnTo>
                        <a:lnTo>
                          <a:pt x="5" y="0"/>
                        </a:lnTo>
                        <a:lnTo>
                          <a:pt x="3" y="2"/>
                        </a:lnTo>
                        <a:lnTo>
                          <a:pt x="0" y="4"/>
                        </a:lnTo>
                        <a:lnTo>
                          <a:pt x="0"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Freeform 44"/>
                  <p:cNvSpPr>
                    <a:spLocks/>
                  </p:cNvSpPr>
                  <p:nvPr/>
                </p:nvSpPr>
                <p:spPr bwMode="auto">
                  <a:xfrm>
                    <a:off x="4431" y="2017"/>
                    <a:ext cx="9" cy="17"/>
                  </a:xfrm>
                  <a:custGeom>
                    <a:avLst/>
                    <a:gdLst>
                      <a:gd name="T0" fmla="*/ 8 w 9"/>
                      <a:gd name="T1" fmla="*/ 4 h 17"/>
                      <a:gd name="T2" fmla="*/ 0 w 9"/>
                      <a:gd name="T3" fmla="*/ 4 h 17"/>
                      <a:gd name="T4" fmla="*/ 0 w 9"/>
                      <a:gd name="T5" fmla="*/ 16 h 17"/>
                      <a:gd name="T6" fmla="*/ 8 w 9"/>
                      <a:gd name="T7" fmla="*/ 16 h 17"/>
                      <a:gd name="T8" fmla="*/ 8 w 9"/>
                      <a:gd name="T9" fmla="*/ 4 h 17"/>
                      <a:gd name="T10" fmla="*/ 0 w 9"/>
                      <a:gd name="T11" fmla="*/ 4 h 17"/>
                      <a:gd name="T12" fmla="*/ 8 w 9"/>
                      <a:gd name="T13" fmla="*/ 4 h 17"/>
                      <a:gd name="T14" fmla="*/ 7 w 9"/>
                      <a:gd name="T15" fmla="*/ 1 h 17"/>
                      <a:gd name="T16" fmla="*/ 5 w 9"/>
                      <a:gd name="T17" fmla="*/ 0 h 17"/>
                      <a:gd name="T18" fmla="*/ 3 w 9"/>
                      <a:gd name="T19" fmla="*/ 1 h 17"/>
                      <a:gd name="T20" fmla="*/ 0 w 9"/>
                      <a:gd name="T21" fmla="*/ 4 h 17"/>
                      <a:gd name="T22" fmla="*/ 8 w 9"/>
                      <a:gd name="T23" fmla="*/ 4 h 17"/>
                      <a:gd name="T24" fmla="*/ 8 w 9"/>
                      <a:gd name="T25"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7">
                        <a:moveTo>
                          <a:pt x="8" y="4"/>
                        </a:moveTo>
                        <a:lnTo>
                          <a:pt x="0" y="4"/>
                        </a:lnTo>
                        <a:lnTo>
                          <a:pt x="0" y="16"/>
                        </a:lnTo>
                        <a:lnTo>
                          <a:pt x="8" y="16"/>
                        </a:lnTo>
                        <a:lnTo>
                          <a:pt x="8" y="4"/>
                        </a:lnTo>
                        <a:lnTo>
                          <a:pt x="0" y="4"/>
                        </a:lnTo>
                        <a:lnTo>
                          <a:pt x="8" y="4"/>
                        </a:lnTo>
                        <a:lnTo>
                          <a:pt x="7" y="1"/>
                        </a:lnTo>
                        <a:lnTo>
                          <a:pt x="5" y="0"/>
                        </a:lnTo>
                        <a:lnTo>
                          <a:pt x="3" y="1"/>
                        </a:lnTo>
                        <a:lnTo>
                          <a:pt x="0" y="4"/>
                        </a:lnTo>
                        <a:lnTo>
                          <a:pt x="8" y="4"/>
                        </a:lnTo>
                        <a:lnTo>
                          <a:pt x="8"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Freeform 45"/>
                  <p:cNvSpPr>
                    <a:spLocks/>
                  </p:cNvSpPr>
                  <p:nvPr/>
                </p:nvSpPr>
                <p:spPr bwMode="auto">
                  <a:xfrm>
                    <a:off x="4431" y="2021"/>
                    <a:ext cx="70" cy="27"/>
                  </a:xfrm>
                  <a:custGeom>
                    <a:avLst/>
                    <a:gdLst>
                      <a:gd name="T0" fmla="*/ 65 w 70"/>
                      <a:gd name="T1" fmla="*/ 19 h 27"/>
                      <a:gd name="T2" fmla="*/ 65 w 70"/>
                      <a:gd name="T3" fmla="*/ 19 h 27"/>
                      <a:gd name="T4" fmla="*/ 45 w 70"/>
                      <a:gd name="T5" fmla="*/ 18 h 27"/>
                      <a:gd name="T6" fmla="*/ 32 w 70"/>
                      <a:gd name="T7" fmla="*/ 15 h 27"/>
                      <a:gd name="T8" fmla="*/ 22 w 70"/>
                      <a:gd name="T9" fmla="*/ 12 h 27"/>
                      <a:gd name="T10" fmla="*/ 14 w 70"/>
                      <a:gd name="T11" fmla="*/ 8 h 27"/>
                      <a:gd name="T12" fmla="*/ 12 w 70"/>
                      <a:gd name="T13" fmla="*/ 5 h 27"/>
                      <a:gd name="T14" fmla="*/ 10 w 70"/>
                      <a:gd name="T15" fmla="*/ 2 h 27"/>
                      <a:gd name="T16" fmla="*/ 8 w 70"/>
                      <a:gd name="T17" fmla="*/ 0 h 27"/>
                      <a:gd name="T18" fmla="*/ 8 w 70"/>
                      <a:gd name="T19" fmla="*/ 0 h 27"/>
                      <a:gd name="T20" fmla="*/ 0 w 70"/>
                      <a:gd name="T21" fmla="*/ 0 h 27"/>
                      <a:gd name="T22" fmla="*/ 0 w 70"/>
                      <a:gd name="T23" fmla="*/ 2 h 27"/>
                      <a:gd name="T24" fmla="*/ 3 w 70"/>
                      <a:gd name="T25" fmla="*/ 5 h 27"/>
                      <a:gd name="T26" fmla="*/ 5 w 70"/>
                      <a:gd name="T27" fmla="*/ 10 h 27"/>
                      <a:gd name="T28" fmla="*/ 10 w 70"/>
                      <a:gd name="T29" fmla="*/ 14 h 27"/>
                      <a:gd name="T30" fmla="*/ 18 w 70"/>
                      <a:gd name="T31" fmla="*/ 18 h 27"/>
                      <a:gd name="T32" fmla="*/ 31 w 70"/>
                      <a:gd name="T33" fmla="*/ 22 h 27"/>
                      <a:gd name="T34" fmla="*/ 44 w 70"/>
                      <a:gd name="T35" fmla="*/ 25 h 27"/>
                      <a:gd name="T36" fmla="*/ 65 w 70"/>
                      <a:gd name="T37" fmla="*/ 26 h 27"/>
                      <a:gd name="T38" fmla="*/ 65 w 70"/>
                      <a:gd name="T39" fmla="*/ 26 h 27"/>
                      <a:gd name="T40" fmla="*/ 65 w 70"/>
                      <a:gd name="T41" fmla="*/ 26 h 27"/>
                      <a:gd name="T42" fmla="*/ 67 w 70"/>
                      <a:gd name="T43" fmla="*/ 25 h 27"/>
                      <a:gd name="T44" fmla="*/ 69 w 70"/>
                      <a:gd name="T45" fmla="*/ 22 h 27"/>
                      <a:gd name="T46" fmla="*/ 67 w 70"/>
                      <a:gd name="T47" fmla="*/ 20 h 27"/>
                      <a:gd name="T48" fmla="*/ 65 w 70"/>
                      <a:gd name="T49" fmla="*/ 19 h 27"/>
                      <a:gd name="T50" fmla="*/ 65 w 70"/>
                      <a:gd name="T51"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27">
                        <a:moveTo>
                          <a:pt x="65" y="19"/>
                        </a:moveTo>
                        <a:lnTo>
                          <a:pt x="65" y="19"/>
                        </a:lnTo>
                        <a:lnTo>
                          <a:pt x="45" y="18"/>
                        </a:lnTo>
                        <a:lnTo>
                          <a:pt x="32" y="15"/>
                        </a:lnTo>
                        <a:lnTo>
                          <a:pt x="22" y="12"/>
                        </a:lnTo>
                        <a:lnTo>
                          <a:pt x="14" y="8"/>
                        </a:lnTo>
                        <a:lnTo>
                          <a:pt x="12" y="5"/>
                        </a:lnTo>
                        <a:lnTo>
                          <a:pt x="10" y="2"/>
                        </a:lnTo>
                        <a:lnTo>
                          <a:pt x="8" y="0"/>
                        </a:lnTo>
                        <a:lnTo>
                          <a:pt x="8" y="0"/>
                        </a:lnTo>
                        <a:lnTo>
                          <a:pt x="0" y="0"/>
                        </a:lnTo>
                        <a:lnTo>
                          <a:pt x="0" y="2"/>
                        </a:lnTo>
                        <a:lnTo>
                          <a:pt x="3" y="5"/>
                        </a:lnTo>
                        <a:lnTo>
                          <a:pt x="5" y="10"/>
                        </a:lnTo>
                        <a:lnTo>
                          <a:pt x="10" y="14"/>
                        </a:lnTo>
                        <a:lnTo>
                          <a:pt x="18" y="18"/>
                        </a:lnTo>
                        <a:lnTo>
                          <a:pt x="31" y="22"/>
                        </a:lnTo>
                        <a:lnTo>
                          <a:pt x="44" y="25"/>
                        </a:lnTo>
                        <a:lnTo>
                          <a:pt x="65" y="26"/>
                        </a:lnTo>
                        <a:lnTo>
                          <a:pt x="65" y="26"/>
                        </a:lnTo>
                        <a:lnTo>
                          <a:pt x="65" y="26"/>
                        </a:lnTo>
                        <a:lnTo>
                          <a:pt x="67" y="25"/>
                        </a:lnTo>
                        <a:lnTo>
                          <a:pt x="69" y="22"/>
                        </a:lnTo>
                        <a:lnTo>
                          <a:pt x="67" y="20"/>
                        </a:lnTo>
                        <a:lnTo>
                          <a:pt x="65" y="19"/>
                        </a:lnTo>
                        <a:lnTo>
                          <a:pt x="65" y="19"/>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Freeform 46"/>
                  <p:cNvSpPr>
                    <a:spLocks/>
                  </p:cNvSpPr>
                  <p:nvPr/>
                </p:nvSpPr>
                <p:spPr bwMode="auto">
                  <a:xfrm>
                    <a:off x="4496" y="2017"/>
                    <a:ext cx="65" cy="31"/>
                  </a:xfrm>
                  <a:custGeom>
                    <a:avLst/>
                    <a:gdLst>
                      <a:gd name="T0" fmla="*/ 64 w 65"/>
                      <a:gd name="T1" fmla="*/ 4 h 31"/>
                      <a:gd name="T2" fmla="*/ 56 w 65"/>
                      <a:gd name="T3" fmla="*/ 3 h 31"/>
                      <a:gd name="T4" fmla="*/ 57 w 65"/>
                      <a:gd name="T5" fmla="*/ 3 h 31"/>
                      <a:gd name="T6" fmla="*/ 56 w 65"/>
                      <a:gd name="T7" fmla="*/ 6 h 31"/>
                      <a:gd name="T8" fmla="*/ 54 w 65"/>
                      <a:gd name="T9" fmla="*/ 9 h 31"/>
                      <a:gd name="T10" fmla="*/ 49 w 65"/>
                      <a:gd name="T11" fmla="*/ 12 h 31"/>
                      <a:gd name="T12" fmla="*/ 42 w 65"/>
                      <a:gd name="T13" fmla="*/ 16 h 31"/>
                      <a:gd name="T14" fmla="*/ 34 w 65"/>
                      <a:gd name="T15" fmla="*/ 19 h 31"/>
                      <a:gd name="T16" fmla="*/ 19 w 65"/>
                      <a:gd name="T17" fmla="*/ 22 h 31"/>
                      <a:gd name="T18" fmla="*/ 0 w 65"/>
                      <a:gd name="T19" fmla="*/ 23 h 31"/>
                      <a:gd name="T20" fmla="*/ 0 w 65"/>
                      <a:gd name="T21" fmla="*/ 30 h 31"/>
                      <a:gd name="T22" fmla="*/ 19 w 65"/>
                      <a:gd name="T23" fmla="*/ 29 h 31"/>
                      <a:gd name="T24" fmla="*/ 35 w 65"/>
                      <a:gd name="T25" fmla="*/ 26 h 31"/>
                      <a:gd name="T26" fmla="*/ 46 w 65"/>
                      <a:gd name="T27" fmla="*/ 22 h 31"/>
                      <a:gd name="T28" fmla="*/ 54 w 65"/>
                      <a:gd name="T29" fmla="*/ 18 h 31"/>
                      <a:gd name="T30" fmla="*/ 58 w 65"/>
                      <a:gd name="T31" fmla="*/ 14 h 31"/>
                      <a:gd name="T32" fmla="*/ 61 w 65"/>
                      <a:gd name="T33" fmla="*/ 9 h 31"/>
                      <a:gd name="T34" fmla="*/ 64 w 65"/>
                      <a:gd name="T35" fmla="*/ 6 h 31"/>
                      <a:gd name="T36" fmla="*/ 64 w 65"/>
                      <a:gd name="T37" fmla="*/ 4 h 31"/>
                      <a:gd name="T38" fmla="*/ 56 w 65"/>
                      <a:gd name="T39" fmla="*/ 4 h 31"/>
                      <a:gd name="T40" fmla="*/ 64 w 65"/>
                      <a:gd name="T41" fmla="*/ 4 h 31"/>
                      <a:gd name="T42" fmla="*/ 63 w 65"/>
                      <a:gd name="T43" fmla="*/ 2 h 31"/>
                      <a:gd name="T44" fmla="*/ 60 w 65"/>
                      <a:gd name="T45" fmla="*/ 0 h 31"/>
                      <a:gd name="T46" fmla="*/ 57 w 65"/>
                      <a:gd name="T47" fmla="*/ 0 h 31"/>
                      <a:gd name="T48" fmla="*/ 56 w 65"/>
                      <a:gd name="T49" fmla="*/ 3 h 31"/>
                      <a:gd name="T50" fmla="*/ 64 w 65"/>
                      <a:gd name="T51" fmla="*/ 4 h 31"/>
                      <a:gd name="T52" fmla="*/ 64 w 65"/>
                      <a:gd name="T5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1">
                        <a:moveTo>
                          <a:pt x="64" y="4"/>
                        </a:moveTo>
                        <a:lnTo>
                          <a:pt x="56" y="3"/>
                        </a:lnTo>
                        <a:lnTo>
                          <a:pt x="57" y="3"/>
                        </a:lnTo>
                        <a:lnTo>
                          <a:pt x="56" y="6"/>
                        </a:lnTo>
                        <a:lnTo>
                          <a:pt x="54" y="9"/>
                        </a:lnTo>
                        <a:lnTo>
                          <a:pt x="49" y="12"/>
                        </a:lnTo>
                        <a:lnTo>
                          <a:pt x="42" y="16"/>
                        </a:lnTo>
                        <a:lnTo>
                          <a:pt x="34" y="19"/>
                        </a:lnTo>
                        <a:lnTo>
                          <a:pt x="19" y="22"/>
                        </a:lnTo>
                        <a:lnTo>
                          <a:pt x="0" y="23"/>
                        </a:lnTo>
                        <a:lnTo>
                          <a:pt x="0" y="30"/>
                        </a:lnTo>
                        <a:lnTo>
                          <a:pt x="19" y="29"/>
                        </a:lnTo>
                        <a:lnTo>
                          <a:pt x="35" y="26"/>
                        </a:lnTo>
                        <a:lnTo>
                          <a:pt x="46" y="22"/>
                        </a:lnTo>
                        <a:lnTo>
                          <a:pt x="54" y="18"/>
                        </a:lnTo>
                        <a:lnTo>
                          <a:pt x="58" y="14"/>
                        </a:lnTo>
                        <a:lnTo>
                          <a:pt x="61" y="9"/>
                        </a:lnTo>
                        <a:lnTo>
                          <a:pt x="64" y="6"/>
                        </a:lnTo>
                        <a:lnTo>
                          <a:pt x="64" y="4"/>
                        </a:lnTo>
                        <a:lnTo>
                          <a:pt x="56" y="4"/>
                        </a:lnTo>
                        <a:lnTo>
                          <a:pt x="64" y="4"/>
                        </a:lnTo>
                        <a:lnTo>
                          <a:pt x="63" y="2"/>
                        </a:lnTo>
                        <a:lnTo>
                          <a:pt x="60" y="0"/>
                        </a:lnTo>
                        <a:lnTo>
                          <a:pt x="57" y="0"/>
                        </a:lnTo>
                        <a:lnTo>
                          <a:pt x="56" y="3"/>
                        </a:lnTo>
                        <a:lnTo>
                          <a:pt x="64" y="4"/>
                        </a:lnTo>
                        <a:lnTo>
                          <a:pt x="64"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Freeform 47"/>
                  <p:cNvSpPr>
                    <a:spLocks/>
                  </p:cNvSpPr>
                  <p:nvPr/>
                </p:nvSpPr>
                <p:spPr bwMode="auto">
                  <a:xfrm>
                    <a:off x="4552" y="2021"/>
                    <a:ext cx="9" cy="16"/>
                  </a:xfrm>
                  <a:custGeom>
                    <a:avLst/>
                    <a:gdLst>
                      <a:gd name="T0" fmla="*/ 8 w 9"/>
                      <a:gd name="T1" fmla="*/ 12 h 16"/>
                      <a:gd name="T2" fmla="*/ 8 w 9"/>
                      <a:gd name="T3" fmla="*/ 12 h 16"/>
                      <a:gd name="T4" fmla="*/ 8 w 9"/>
                      <a:gd name="T5" fmla="*/ 0 h 16"/>
                      <a:gd name="T6" fmla="*/ 0 w 9"/>
                      <a:gd name="T7" fmla="*/ 0 h 16"/>
                      <a:gd name="T8" fmla="*/ 0 w 9"/>
                      <a:gd name="T9" fmla="*/ 12 h 16"/>
                      <a:gd name="T10" fmla="*/ 0 w 9"/>
                      <a:gd name="T11" fmla="*/ 11 h 16"/>
                      <a:gd name="T12" fmla="*/ 0 w 9"/>
                      <a:gd name="T13" fmla="*/ 12 h 16"/>
                      <a:gd name="T14" fmla="*/ 1 w 9"/>
                      <a:gd name="T15" fmla="*/ 14 h 16"/>
                      <a:gd name="T16" fmla="*/ 4 w 9"/>
                      <a:gd name="T17" fmla="*/ 15 h 16"/>
                      <a:gd name="T18" fmla="*/ 7 w 9"/>
                      <a:gd name="T19" fmla="*/ 14 h 16"/>
                      <a:gd name="T20" fmla="*/ 8 w 9"/>
                      <a:gd name="T21" fmla="*/ 12 h 16"/>
                      <a:gd name="T22" fmla="*/ 8 w 9"/>
                      <a:gd name="T23" fmla="*/ 12 h 16"/>
                      <a:gd name="T24" fmla="*/ 8 w 9"/>
                      <a:gd name="T25"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6">
                        <a:moveTo>
                          <a:pt x="8" y="12"/>
                        </a:moveTo>
                        <a:lnTo>
                          <a:pt x="8" y="12"/>
                        </a:lnTo>
                        <a:lnTo>
                          <a:pt x="8" y="0"/>
                        </a:lnTo>
                        <a:lnTo>
                          <a:pt x="0" y="0"/>
                        </a:lnTo>
                        <a:lnTo>
                          <a:pt x="0" y="12"/>
                        </a:lnTo>
                        <a:lnTo>
                          <a:pt x="0" y="11"/>
                        </a:lnTo>
                        <a:lnTo>
                          <a:pt x="0" y="12"/>
                        </a:lnTo>
                        <a:lnTo>
                          <a:pt x="1" y="14"/>
                        </a:lnTo>
                        <a:lnTo>
                          <a:pt x="4" y="15"/>
                        </a:lnTo>
                        <a:lnTo>
                          <a:pt x="7" y="14"/>
                        </a:lnTo>
                        <a:lnTo>
                          <a:pt x="8" y="12"/>
                        </a:lnTo>
                        <a:lnTo>
                          <a:pt x="8" y="12"/>
                        </a:lnTo>
                        <a:lnTo>
                          <a:pt x="8" y="1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Freeform 48"/>
                  <p:cNvSpPr>
                    <a:spLocks/>
                  </p:cNvSpPr>
                  <p:nvPr/>
                </p:nvSpPr>
                <p:spPr bwMode="auto">
                  <a:xfrm>
                    <a:off x="4436" y="2033"/>
                    <a:ext cx="121" cy="36"/>
                  </a:xfrm>
                  <a:custGeom>
                    <a:avLst/>
                    <a:gdLst>
                      <a:gd name="T0" fmla="*/ 0 w 121"/>
                      <a:gd name="T1" fmla="*/ 12 h 36"/>
                      <a:gd name="T2" fmla="*/ 0 w 121"/>
                      <a:gd name="T3" fmla="*/ 13 h 36"/>
                      <a:gd name="T4" fmla="*/ 1 w 121"/>
                      <a:gd name="T5" fmla="*/ 16 h 36"/>
                      <a:gd name="T6" fmla="*/ 2 w 121"/>
                      <a:gd name="T7" fmla="*/ 20 h 36"/>
                      <a:gd name="T8" fmla="*/ 7 w 121"/>
                      <a:gd name="T9" fmla="*/ 23 h 36"/>
                      <a:gd name="T10" fmla="*/ 13 w 121"/>
                      <a:gd name="T11" fmla="*/ 28 h 36"/>
                      <a:gd name="T12" fmla="*/ 26 w 121"/>
                      <a:gd name="T13" fmla="*/ 32 h 36"/>
                      <a:gd name="T14" fmla="*/ 39 w 121"/>
                      <a:gd name="T15" fmla="*/ 34 h 36"/>
                      <a:gd name="T16" fmla="*/ 59 w 121"/>
                      <a:gd name="T17" fmla="*/ 35 h 36"/>
                      <a:gd name="T18" fmla="*/ 78 w 121"/>
                      <a:gd name="T19" fmla="*/ 34 h 36"/>
                      <a:gd name="T20" fmla="*/ 94 w 121"/>
                      <a:gd name="T21" fmla="*/ 32 h 36"/>
                      <a:gd name="T22" fmla="*/ 102 w 121"/>
                      <a:gd name="T23" fmla="*/ 28 h 36"/>
                      <a:gd name="T24" fmla="*/ 110 w 121"/>
                      <a:gd name="T25" fmla="*/ 23 h 36"/>
                      <a:gd name="T26" fmla="*/ 116 w 121"/>
                      <a:gd name="T27" fmla="*/ 20 h 36"/>
                      <a:gd name="T28" fmla="*/ 118 w 121"/>
                      <a:gd name="T29" fmla="*/ 16 h 36"/>
                      <a:gd name="T30" fmla="*/ 119 w 121"/>
                      <a:gd name="T31" fmla="*/ 13 h 36"/>
                      <a:gd name="T32" fmla="*/ 120 w 121"/>
                      <a:gd name="T33" fmla="*/ 12 h 36"/>
                      <a:gd name="T34" fmla="*/ 120 w 121"/>
                      <a:gd name="T35" fmla="*/ 0 h 36"/>
                      <a:gd name="T36" fmla="*/ 120 w 121"/>
                      <a:gd name="T37" fmla="*/ 1 h 36"/>
                      <a:gd name="T38" fmla="*/ 118 w 121"/>
                      <a:gd name="T39" fmla="*/ 3 h 36"/>
                      <a:gd name="T40" fmla="*/ 116 w 121"/>
                      <a:gd name="T41" fmla="*/ 8 h 36"/>
                      <a:gd name="T42" fmla="*/ 110 w 121"/>
                      <a:gd name="T43" fmla="*/ 11 h 36"/>
                      <a:gd name="T44" fmla="*/ 104 w 121"/>
                      <a:gd name="T45" fmla="*/ 16 h 36"/>
                      <a:gd name="T46" fmla="*/ 94 w 121"/>
                      <a:gd name="T47" fmla="*/ 20 h 36"/>
                      <a:gd name="T48" fmla="*/ 79 w 121"/>
                      <a:gd name="T49" fmla="*/ 21 h 36"/>
                      <a:gd name="T50" fmla="*/ 60 w 121"/>
                      <a:gd name="T51" fmla="*/ 23 h 36"/>
                      <a:gd name="T52" fmla="*/ 40 w 121"/>
                      <a:gd name="T53" fmla="*/ 21 h 36"/>
                      <a:gd name="T54" fmla="*/ 27 w 121"/>
                      <a:gd name="T55" fmla="*/ 20 h 36"/>
                      <a:gd name="T56" fmla="*/ 15 w 121"/>
                      <a:gd name="T57" fmla="*/ 16 h 36"/>
                      <a:gd name="T58" fmla="*/ 7 w 121"/>
                      <a:gd name="T59" fmla="*/ 11 h 36"/>
                      <a:gd name="T60" fmla="*/ 2 w 121"/>
                      <a:gd name="T61" fmla="*/ 8 h 36"/>
                      <a:gd name="T62" fmla="*/ 1 w 121"/>
                      <a:gd name="T63" fmla="*/ 3 h 36"/>
                      <a:gd name="T64" fmla="*/ 0 w 121"/>
                      <a:gd name="T65" fmla="*/ 1 h 36"/>
                      <a:gd name="T66" fmla="*/ 0 w 121"/>
                      <a:gd name="T67" fmla="*/ 0 h 36"/>
                      <a:gd name="T68" fmla="*/ 0 w 121"/>
                      <a:gd name="T69" fmla="*/ 12 h 36"/>
                      <a:gd name="T70" fmla="*/ 0 w 121"/>
                      <a:gd name="T71"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36">
                        <a:moveTo>
                          <a:pt x="0" y="12"/>
                        </a:moveTo>
                        <a:lnTo>
                          <a:pt x="0" y="13"/>
                        </a:lnTo>
                        <a:lnTo>
                          <a:pt x="1" y="16"/>
                        </a:lnTo>
                        <a:lnTo>
                          <a:pt x="2" y="20"/>
                        </a:lnTo>
                        <a:lnTo>
                          <a:pt x="7" y="23"/>
                        </a:lnTo>
                        <a:lnTo>
                          <a:pt x="13" y="28"/>
                        </a:lnTo>
                        <a:lnTo>
                          <a:pt x="26" y="32"/>
                        </a:lnTo>
                        <a:lnTo>
                          <a:pt x="39" y="34"/>
                        </a:lnTo>
                        <a:lnTo>
                          <a:pt x="59" y="35"/>
                        </a:lnTo>
                        <a:lnTo>
                          <a:pt x="78" y="34"/>
                        </a:lnTo>
                        <a:lnTo>
                          <a:pt x="94" y="32"/>
                        </a:lnTo>
                        <a:lnTo>
                          <a:pt x="102" y="28"/>
                        </a:lnTo>
                        <a:lnTo>
                          <a:pt x="110" y="23"/>
                        </a:lnTo>
                        <a:lnTo>
                          <a:pt x="116" y="20"/>
                        </a:lnTo>
                        <a:lnTo>
                          <a:pt x="118" y="16"/>
                        </a:lnTo>
                        <a:lnTo>
                          <a:pt x="119" y="13"/>
                        </a:lnTo>
                        <a:lnTo>
                          <a:pt x="120" y="12"/>
                        </a:lnTo>
                        <a:lnTo>
                          <a:pt x="120" y="0"/>
                        </a:lnTo>
                        <a:lnTo>
                          <a:pt x="120" y="1"/>
                        </a:lnTo>
                        <a:lnTo>
                          <a:pt x="118" y="3"/>
                        </a:lnTo>
                        <a:lnTo>
                          <a:pt x="116" y="8"/>
                        </a:lnTo>
                        <a:lnTo>
                          <a:pt x="110" y="11"/>
                        </a:lnTo>
                        <a:lnTo>
                          <a:pt x="104" y="16"/>
                        </a:lnTo>
                        <a:lnTo>
                          <a:pt x="94" y="20"/>
                        </a:lnTo>
                        <a:lnTo>
                          <a:pt x="79" y="21"/>
                        </a:lnTo>
                        <a:lnTo>
                          <a:pt x="60" y="23"/>
                        </a:lnTo>
                        <a:lnTo>
                          <a:pt x="40" y="21"/>
                        </a:lnTo>
                        <a:lnTo>
                          <a:pt x="27" y="20"/>
                        </a:lnTo>
                        <a:lnTo>
                          <a:pt x="15" y="16"/>
                        </a:lnTo>
                        <a:lnTo>
                          <a:pt x="7" y="11"/>
                        </a:lnTo>
                        <a:lnTo>
                          <a:pt x="2" y="8"/>
                        </a:lnTo>
                        <a:lnTo>
                          <a:pt x="1" y="3"/>
                        </a:lnTo>
                        <a:lnTo>
                          <a:pt x="0" y="1"/>
                        </a:lnTo>
                        <a:lnTo>
                          <a:pt x="0" y="0"/>
                        </a:lnTo>
                        <a:lnTo>
                          <a:pt x="0" y="12"/>
                        </a:lnTo>
                        <a:lnTo>
                          <a:pt x="0" y="12"/>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Freeform 49"/>
                  <p:cNvSpPr>
                    <a:spLocks/>
                  </p:cNvSpPr>
                  <p:nvPr/>
                </p:nvSpPr>
                <p:spPr bwMode="auto">
                  <a:xfrm>
                    <a:off x="4431" y="2045"/>
                    <a:ext cx="68" cy="27"/>
                  </a:xfrm>
                  <a:custGeom>
                    <a:avLst/>
                    <a:gdLst>
                      <a:gd name="T0" fmla="*/ 64 w 68"/>
                      <a:gd name="T1" fmla="*/ 20 h 27"/>
                      <a:gd name="T2" fmla="*/ 64 w 68"/>
                      <a:gd name="T3" fmla="*/ 20 h 27"/>
                      <a:gd name="T4" fmla="*/ 44 w 68"/>
                      <a:gd name="T5" fmla="*/ 19 h 27"/>
                      <a:gd name="T6" fmla="*/ 32 w 68"/>
                      <a:gd name="T7" fmla="*/ 16 h 27"/>
                      <a:gd name="T8" fmla="*/ 21 w 68"/>
                      <a:gd name="T9" fmla="*/ 13 h 27"/>
                      <a:gd name="T10" fmla="*/ 14 w 68"/>
                      <a:gd name="T11" fmla="*/ 9 h 27"/>
                      <a:gd name="T12" fmla="*/ 12 w 68"/>
                      <a:gd name="T13" fmla="*/ 5 h 27"/>
                      <a:gd name="T14" fmla="*/ 10 w 68"/>
                      <a:gd name="T15" fmla="*/ 2 h 27"/>
                      <a:gd name="T16" fmla="*/ 8 w 68"/>
                      <a:gd name="T17" fmla="*/ 0 h 27"/>
                      <a:gd name="T18" fmla="*/ 8 w 68"/>
                      <a:gd name="T19" fmla="*/ 0 h 27"/>
                      <a:gd name="T20" fmla="*/ 0 w 68"/>
                      <a:gd name="T21" fmla="*/ 0 h 27"/>
                      <a:gd name="T22" fmla="*/ 0 w 68"/>
                      <a:gd name="T23" fmla="*/ 2 h 27"/>
                      <a:gd name="T24" fmla="*/ 3 w 68"/>
                      <a:gd name="T25" fmla="*/ 5 h 27"/>
                      <a:gd name="T26" fmla="*/ 5 w 68"/>
                      <a:gd name="T27" fmla="*/ 9 h 27"/>
                      <a:gd name="T28" fmla="*/ 10 w 68"/>
                      <a:gd name="T29" fmla="*/ 14 h 27"/>
                      <a:gd name="T30" fmla="*/ 17 w 68"/>
                      <a:gd name="T31" fmla="*/ 19 h 27"/>
                      <a:gd name="T32" fmla="*/ 28 w 68"/>
                      <a:gd name="T33" fmla="*/ 23 h 27"/>
                      <a:gd name="T34" fmla="*/ 43 w 68"/>
                      <a:gd name="T35" fmla="*/ 26 h 27"/>
                      <a:gd name="T36" fmla="*/ 64 w 68"/>
                      <a:gd name="T37" fmla="*/ 26 h 27"/>
                      <a:gd name="T38" fmla="*/ 64 w 68"/>
                      <a:gd name="T39" fmla="*/ 26 h 27"/>
                      <a:gd name="T40" fmla="*/ 64 w 68"/>
                      <a:gd name="T41" fmla="*/ 26 h 27"/>
                      <a:gd name="T42" fmla="*/ 66 w 68"/>
                      <a:gd name="T43" fmla="*/ 26 h 27"/>
                      <a:gd name="T44" fmla="*/ 67 w 68"/>
                      <a:gd name="T45" fmla="*/ 23 h 27"/>
                      <a:gd name="T46" fmla="*/ 66 w 68"/>
                      <a:gd name="T47" fmla="*/ 20 h 27"/>
                      <a:gd name="T48" fmla="*/ 64 w 68"/>
                      <a:gd name="T49" fmla="*/ 20 h 27"/>
                      <a:gd name="T50" fmla="*/ 64 w 68"/>
                      <a:gd name="T51"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7">
                        <a:moveTo>
                          <a:pt x="64" y="20"/>
                        </a:moveTo>
                        <a:lnTo>
                          <a:pt x="64" y="20"/>
                        </a:lnTo>
                        <a:lnTo>
                          <a:pt x="44" y="19"/>
                        </a:lnTo>
                        <a:lnTo>
                          <a:pt x="32" y="16"/>
                        </a:lnTo>
                        <a:lnTo>
                          <a:pt x="21" y="13"/>
                        </a:lnTo>
                        <a:lnTo>
                          <a:pt x="14" y="9"/>
                        </a:lnTo>
                        <a:lnTo>
                          <a:pt x="12" y="5"/>
                        </a:lnTo>
                        <a:lnTo>
                          <a:pt x="10" y="2"/>
                        </a:lnTo>
                        <a:lnTo>
                          <a:pt x="8" y="0"/>
                        </a:lnTo>
                        <a:lnTo>
                          <a:pt x="8" y="0"/>
                        </a:lnTo>
                        <a:lnTo>
                          <a:pt x="0" y="0"/>
                        </a:lnTo>
                        <a:lnTo>
                          <a:pt x="0" y="2"/>
                        </a:lnTo>
                        <a:lnTo>
                          <a:pt x="3" y="5"/>
                        </a:lnTo>
                        <a:lnTo>
                          <a:pt x="5" y="9"/>
                        </a:lnTo>
                        <a:lnTo>
                          <a:pt x="10" y="14"/>
                        </a:lnTo>
                        <a:lnTo>
                          <a:pt x="17" y="19"/>
                        </a:lnTo>
                        <a:lnTo>
                          <a:pt x="28" y="23"/>
                        </a:lnTo>
                        <a:lnTo>
                          <a:pt x="43" y="26"/>
                        </a:lnTo>
                        <a:lnTo>
                          <a:pt x="64" y="26"/>
                        </a:lnTo>
                        <a:lnTo>
                          <a:pt x="64" y="26"/>
                        </a:lnTo>
                        <a:lnTo>
                          <a:pt x="64" y="26"/>
                        </a:lnTo>
                        <a:lnTo>
                          <a:pt x="66" y="26"/>
                        </a:lnTo>
                        <a:lnTo>
                          <a:pt x="67" y="23"/>
                        </a:lnTo>
                        <a:lnTo>
                          <a:pt x="66" y="20"/>
                        </a:lnTo>
                        <a:lnTo>
                          <a:pt x="64" y="20"/>
                        </a:lnTo>
                        <a:lnTo>
                          <a:pt x="64" y="2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Freeform 50"/>
                  <p:cNvSpPr>
                    <a:spLocks/>
                  </p:cNvSpPr>
                  <p:nvPr/>
                </p:nvSpPr>
                <p:spPr bwMode="auto">
                  <a:xfrm>
                    <a:off x="4495" y="2042"/>
                    <a:ext cx="66" cy="30"/>
                  </a:xfrm>
                  <a:custGeom>
                    <a:avLst/>
                    <a:gdLst>
                      <a:gd name="T0" fmla="*/ 57 w 66"/>
                      <a:gd name="T1" fmla="*/ 3 h 30"/>
                      <a:gd name="T2" fmla="*/ 57 w 66"/>
                      <a:gd name="T3" fmla="*/ 3 h 30"/>
                      <a:gd name="T4" fmla="*/ 57 w 66"/>
                      <a:gd name="T5" fmla="*/ 3 h 30"/>
                      <a:gd name="T6" fmla="*/ 57 w 66"/>
                      <a:gd name="T7" fmla="*/ 5 h 30"/>
                      <a:gd name="T8" fmla="*/ 54 w 66"/>
                      <a:gd name="T9" fmla="*/ 8 h 30"/>
                      <a:gd name="T10" fmla="*/ 49 w 66"/>
                      <a:gd name="T11" fmla="*/ 11 h 30"/>
                      <a:gd name="T12" fmla="*/ 42 w 66"/>
                      <a:gd name="T13" fmla="*/ 16 h 30"/>
                      <a:gd name="T14" fmla="*/ 32 w 66"/>
                      <a:gd name="T15" fmla="*/ 19 h 30"/>
                      <a:gd name="T16" fmla="*/ 18 w 66"/>
                      <a:gd name="T17" fmla="*/ 22 h 30"/>
                      <a:gd name="T18" fmla="*/ 0 w 66"/>
                      <a:gd name="T19" fmla="*/ 23 h 30"/>
                      <a:gd name="T20" fmla="*/ 0 w 66"/>
                      <a:gd name="T21" fmla="*/ 29 h 30"/>
                      <a:gd name="T22" fmla="*/ 20 w 66"/>
                      <a:gd name="T23" fmla="*/ 29 h 30"/>
                      <a:gd name="T24" fmla="*/ 35 w 66"/>
                      <a:gd name="T25" fmla="*/ 26 h 30"/>
                      <a:gd name="T26" fmla="*/ 46 w 66"/>
                      <a:gd name="T27" fmla="*/ 22 h 30"/>
                      <a:gd name="T28" fmla="*/ 54 w 66"/>
                      <a:gd name="T29" fmla="*/ 17 h 30"/>
                      <a:gd name="T30" fmla="*/ 59 w 66"/>
                      <a:gd name="T31" fmla="*/ 12 h 30"/>
                      <a:gd name="T32" fmla="*/ 62 w 66"/>
                      <a:gd name="T33" fmla="*/ 9 h 30"/>
                      <a:gd name="T34" fmla="*/ 64 w 66"/>
                      <a:gd name="T35" fmla="*/ 5 h 30"/>
                      <a:gd name="T36" fmla="*/ 65 w 66"/>
                      <a:gd name="T37" fmla="*/ 4 h 30"/>
                      <a:gd name="T38" fmla="*/ 65 w 66"/>
                      <a:gd name="T39" fmla="*/ 3 h 30"/>
                      <a:gd name="T40" fmla="*/ 65 w 66"/>
                      <a:gd name="T41" fmla="*/ 4 h 30"/>
                      <a:gd name="T42" fmla="*/ 64 w 66"/>
                      <a:gd name="T43" fmla="*/ 1 h 30"/>
                      <a:gd name="T44" fmla="*/ 61 w 66"/>
                      <a:gd name="T45" fmla="*/ 0 h 30"/>
                      <a:gd name="T46" fmla="*/ 58 w 66"/>
                      <a:gd name="T47" fmla="*/ 1 h 30"/>
                      <a:gd name="T48" fmla="*/ 57 w 66"/>
                      <a:gd name="T49" fmla="*/ 3 h 30"/>
                      <a:gd name="T50" fmla="*/ 57 w 66"/>
                      <a:gd name="T51" fmla="*/ 3 h 30"/>
                      <a:gd name="T52" fmla="*/ 57 w 66"/>
                      <a:gd name="T5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30">
                        <a:moveTo>
                          <a:pt x="57" y="3"/>
                        </a:moveTo>
                        <a:lnTo>
                          <a:pt x="57" y="3"/>
                        </a:lnTo>
                        <a:lnTo>
                          <a:pt x="57" y="3"/>
                        </a:lnTo>
                        <a:lnTo>
                          <a:pt x="57" y="5"/>
                        </a:lnTo>
                        <a:lnTo>
                          <a:pt x="54" y="8"/>
                        </a:lnTo>
                        <a:lnTo>
                          <a:pt x="49" y="11"/>
                        </a:lnTo>
                        <a:lnTo>
                          <a:pt x="42" y="16"/>
                        </a:lnTo>
                        <a:lnTo>
                          <a:pt x="32" y="19"/>
                        </a:lnTo>
                        <a:lnTo>
                          <a:pt x="18" y="22"/>
                        </a:lnTo>
                        <a:lnTo>
                          <a:pt x="0" y="23"/>
                        </a:lnTo>
                        <a:lnTo>
                          <a:pt x="0" y="29"/>
                        </a:lnTo>
                        <a:lnTo>
                          <a:pt x="20" y="29"/>
                        </a:lnTo>
                        <a:lnTo>
                          <a:pt x="35" y="26"/>
                        </a:lnTo>
                        <a:lnTo>
                          <a:pt x="46" y="22"/>
                        </a:lnTo>
                        <a:lnTo>
                          <a:pt x="54" y="17"/>
                        </a:lnTo>
                        <a:lnTo>
                          <a:pt x="59" y="12"/>
                        </a:lnTo>
                        <a:lnTo>
                          <a:pt x="62" y="9"/>
                        </a:lnTo>
                        <a:lnTo>
                          <a:pt x="64" y="5"/>
                        </a:lnTo>
                        <a:lnTo>
                          <a:pt x="65" y="4"/>
                        </a:lnTo>
                        <a:lnTo>
                          <a:pt x="65" y="3"/>
                        </a:lnTo>
                        <a:lnTo>
                          <a:pt x="65" y="4"/>
                        </a:lnTo>
                        <a:lnTo>
                          <a:pt x="64" y="1"/>
                        </a:lnTo>
                        <a:lnTo>
                          <a:pt x="61" y="0"/>
                        </a:lnTo>
                        <a:lnTo>
                          <a:pt x="58" y="1"/>
                        </a:lnTo>
                        <a:lnTo>
                          <a:pt x="57" y="3"/>
                        </a:lnTo>
                        <a:lnTo>
                          <a:pt x="57" y="3"/>
                        </a:lnTo>
                        <a:lnTo>
                          <a:pt x="57"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Freeform 51"/>
                  <p:cNvSpPr>
                    <a:spLocks/>
                  </p:cNvSpPr>
                  <p:nvPr/>
                </p:nvSpPr>
                <p:spPr bwMode="auto">
                  <a:xfrm>
                    <a:off x="4552" y="2029"/>
                    <a:ext cx="9" cy="17"/>
                  </a:xfrm>
                  <a:custGeom>
                    <a:avLst/>
                    <a:gdLst>
                      <a:gd name="T0" fmla="*/ 8 w 9"/>
                      <a:gd name="T1" fmla="*/ 4 h 17"/>
                      <a:gd name="T2" fmla="*/ 0 w 9"/>
                      <a:gd name="T3" fmla="*/ 4 h 17"/>
                      <a:gd name="T4" fmla="*/ 0 w 9"/>
                      <a:gd name="T5" fmla="*/ 16 h 17"/>
                      <a:gd name="T6" fmla="*/ 8 w 9"/>
                      <a:gd name="T7" fmla="*/ 16 h 17"/>
                      <a:gd name="T8" fmla="*/ 8 w 9"/>
                      <a:gd name="T9" fmla="*/ 4 h 17"/>
                      <a:gd name="T10" fmla="*/ 0 w 9"/>
                      <a:gd name="T11" fmla="*/ 3 h 17"/>
                      <a:gd name="T12" fmla="*/ 8 w 9"/>
                      <a:gd name="T13" fmla="*/ 4 h 17"/>
                      <a:gd name="T14" fmla="*/ 7 w 9"/>
                      <a:gd name="T15" fmla="*/ 2 h 17"/>
                      <a:gd name="T16" fmla="*/ 4 w 9"/>
                      <a:gd name="T17" fmla="*/ 0 h 17"/>
                      <a:gd name="T18" fmla="*/ 1 w 9"/>
                      <a:gd name="T19" fmla="*/ 2 h 17"/>
                      <a:gd name="T20" fmla="*/ 0 w 9"/>
                      <a:gd name="T21" fmla="*/ 4 h 17"/>
                      <a:gd name="T22" fmla="*/ 8 w 9"/>
                      <a:gd name="T23" fmla="*/ 4 h 17"/>
                      <a:gd name="T24" fmla="*/ 8 w 9"/>
                      <a:gd name="T25"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7">
                        <a:moveTo>
                          <a:pt x="8" y="4"/>
                        </a:moveTo>
                        <a:lnTo>
                          <a:pt x="0" y="4"/>
                        </a:lnTo>
                        <a:lnTo>
                          <a:pt x="0" y="16"/>
                        </a:lnTo>
                        <a:lnTo>
                          <a:pt x="8" y="16"/>
                        </a:lnTo>
                        <a:lnTo>
                          <a:pt x="8" y="4"/>
                        </a:lnTo>
                        <a:lnTo>
                          <a:pt x="0" y="3"/>
                        </a:lnTo>
                        <a:lnTo>
                          <a:pt x="8" y="4"/>
                        </a:lnTo>
                        <a:lnTo>
                          <a:pt x="7" y="2"/>
                        </a:lnTo>
                        <a:lnTo>
                          <a:pt x="4" y="0"/>
                        </a:lnTo>
                        <a:lnTo>
                          <a:pt x="1" y="2"/>
                        </a:lnTo>
                        <a:lnTo>
                          <a:pt x="0" y="4"/>
                        </a:lnTo>
                        <a:lnTo>
                          <a:pt x="8" y="4"/>
                        </a:lnTo>
                        <a:lnTo>
                          <a:pt x="8"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Freeform 52"/>
                  <p:cNvSpPr>
                    <a:spLocks/>
                  </p:cNvSpPr>
                  <p:nvPr/>
                </p:nvSpPr>
                <p:spPr bwMode="auto">
                  <a:xfrm>
                    <a:off x="4493" y="2032"/>
                    <a:ext cx="68" cy="28"/>
                  </a:xfrm>
                  <a:custGeom>
                    <a:avLst/>
                    <a:gdLst>
                      <a:gd name="T0" fmla="*/ 3 w 68"/>
                      <a:gd name="T1" fmla="*/ 27 h 28"/>
                      <a:gd name="T2" fmla="*/ 3 w 68"/>
                      <a:gd name="T3" fmla="*/ 27 h 28"/>
                      <a:gd name="T4" fmla="*/ 22 w 68"/>
                      <a:gd name="T5" fmla="*/ 26 h 28"/>
                      <a:gd name="T6" fmla="*/ 38 w 68"/>
                      <a:gd name="T7" fmla="*/ 24 h 28"/>
                      <a:gd name="T8" fmla="*/ 49 w 68"/>
                      <a:gd name="T9" fmla="*/ 19 h 28"/>
                      <a:gd name="T10" fmla="*/ 57 w 68"/>
                      <a:gd name="T11" fmla="*/ 15 h 28"/>
                      <a:gd name="T12" fmla="*/ 61 w 68"/>
                      <a:gd name="T13" fmla="*/ 11 h 28"/>
                      <a:gd name="T14" fmla="*/ 64 w 68"/>
                      <a:gd name="T15" fmla="*/ 5 h 28"/>
                      <a:gd name="T16" fmla="*/ 67 w 68"/>
                      <a:gd name="T17" fmla="*/ 3 h 28"/>
                      <a:gd name="T18" fmla="*/ 67 w 68"/>
                      <a:gd name="T19" fmla="*/ 1 h 28"/>
                      <a:gd name="T20" fmla="*/ 59 w 68"/>
                      <a:gd name="T21" fmla="*/ 0 h 28"/>
                      <a:gd name="T22" fmla="*/ 60 w 68"/>
                      <a:gd name="T23" fmla="*/ 0 h 28"/>
                      <a:gd name="T24" fmla="*/ 59 w 68"/>
                      <a:gd name="T25" fmla="*/ 3 h 28"/>
                      <a:gd name="T26" fmla="*/ 57 w 68"/>
                      <a:gd name="T27" fmla="*/ 6 h 28"/>
                      <a:gd name="T28" fmla="*/ 52 w 68"/>
                      <a:gd name="T29" fmla="*/ 10 h 28"/>
                      <a:gd name="T30" fmla="*/ 45 w 68"/>
                      <a:gd name="T31" fmla="*/ 13 h 28"/>
                      <a:gd name="T32" fmla="*/ 37 w 68"/>
                      <a:gd name="T33" fmla="*/ 17 h 28"/>
                      <a:gd name="T34" fmla="*/ 22 w 68"/>
                      <a:gd name="T35" fmla="*/ 19 h 28"/>
                      <a:gd name="T36" fmla="*/ 3 w 68"/>
                      <a:gd name="T37" fmla="*/ 21 h 28"/>
                      <a:gd name="T38" fmla="*/ 3 w 68"/>
                      <a:gd name="T39" fmla="*/ 21 h 28"/>
                      <a:gd name="T40" fmla="*/ 3 w 68"/>
                      <a:gd name="T41" fmla="*/ 21 h 28"/>
                      <a:gd name="T42" fmla="*/ 0 w 68"/>
                      <a:gd name="T43" fmla="*/ 21 h 28"/>
                      <a:gd name="T44" fmla="*/ 0 w 68"/>
                      <a:gd name="T45" fmla="*/ 24 h 28"/>
                      <a:gd name="T46" fmla="*/ 0 w 68"/>
                      <a:gd name="T47" fmla="*/ 26 h 28"/>
                      <a:gd name="T48" fmla="*/ 3 w 68"/>
                      <a:gd name="T49" fmla="*/ 27 h 28"/>
                      <a:gd name="T50" fmla="*/ 3 w 68"/>
                      <a:gd name="T5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8">
                        <a:moveTo>
                          <a:pt x="3" y="27"/>
                        </a:moveTo>
                        <a:lnTo>
                          <a:pt x="3" y="27"/>
                        </a:lnTo>
                        <a:lnTo>
                          <a:pt x="22" y="26"/>
                        </a:lnTo>
                        <a:lnTo>
                          <a:pt x="38" y="24"/>
                        </a:lnTo>
                        <a:lnTo>
                          <a:pt x="49" y="19"/>
                        </a:lnTo>
                        <a:lnTo>
                          <a:pt x="57" y="15"/>
                        </a:lnTo>
                        <a:lnTo>
                          <a:pt x="61" y="11"/>
                        </a:lnTo>
                        <a:lnTo>
                          <a:pt x="64" y="5"/>
                        </a:lnTo>
                        <a:lnTo>
                          <a:pt x="67" y="3"/>
                        </a:lnTo>
                        <a:lnTo>
                          <a:pt x="67" y="1"/>
                        </a:lnTo>
                        <a:lnTo>
                          <a:pt x="59" y="0"/>
                        </a:lnTo>
                        <a:lnTo>
                          <a:pt x="60" y="0"/>
                        </a:lnTo>
                        <a:lnTo>
                          <a:pt x="59" y="3"/>
                        </a:lnTo>
                        <a:lnTo>
                          <a:pt x="57" y="6"/>
                        </a:lnTo>
                        <a:lnTo>
                          <a:pt x="52" y="10"/>
                        </a:lnTo>
                        <a:lnTo>
                          <a:pt x="45" y="13"/>
                        </a:lnTo>
                        <a:lnTo>
                          <a:pt x="37" y="17"/>
                        </a:lnTo>
                        <a:lnTo>
                          <a:pt x="22" y="19"/>
                        </a:lnTo>
                        <a:lnTo>
                          <a:pt x="3" y="21"/>
                        </a:lnTo>
                        <a:lnTo>
                          <a:pt x="3" y="21"/>
                        </a:lnTo>
                        <a:lnTo>
                          <a:pt x="3" y="21"/>
                        </a:lnTo>
                        <a:lnTo>
                          <a:pt x="0" y="21"/>
                        </a:lnTo>
                        <a:lnTo>
                          <a:pt x="0" y="24"/>
                        </a:lnTo>
                        <a:lnTo>
                          <a:pt x="0" y="26"/>
                        </a:lnTo>
                        <a:lnTo>
                          <a:pt x="3" y="27"/>
                        </a:lnTo>
                        <a:lnTo>
                          <a:pt x="3" y="2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Freeform 53"/>
                  <p:cNvSpPr>
                    <a:spLocks/>
                  </p:cNvSpPr>
                  <p:nvPr/>
                </p:nvSpPr>
                <p:spPr bwMode="auto">
                  <a:xfrm>
                    <a:off x="4431" y="2029"/>
                    <a:ext cx="66" cy="31"/>
                  </a:xfrm>
                  <a:custGeom>
                    <a:avLst/>
                    <a:gdLst>
                      <a:gd name="T0" fmla="*/ 8 w 66"/>
                      <a:gd name="T1" fmla="*/ 4 h 31"/>
                      <a:gd name="T2" fmla="*/ 0 w 66"/>
                      <a:gd name="T3" fmla="*/ 4 h 31"/>
                      <a:gd name="T4" fmla="*/ 0 w 66"/>
                      <a:gd name="T5" fmla="*/ 6 h 31"/>
                      <a:gd name="T6" fmla="*/ 3 w 66"/>
                      <a:gd name="T7" fmla="*/ 8 h 31"/>
                      <a:gd name="T8" fmla="*/ 5 w 66"/>
                      <a:gd name="T9" fmla="*/ 14 h 31"/>
                      <a:gd name="T10" fmla="*/ 10 w 66"/>
                      <a:gd name="T11" fmla="*/ 18 h 31"/>
                      <a:gd name="T12" fmla="*/ 18 w 66"/>
                      <a:gd name="T13" fmla="*/ 22 h 31"/>
                      <a:gd name="T14" fmla="*/ 31 w 66"/>
                      <a:gd name="T15" fmla="*/ 27 h 31"/>
                      <a:gd name="T16" fmla="*/ 44 w 66"/>
                      <a:gd name="T17" fmla="*/ 29 h 31"/>
                      <a:gd name="T18" fmla="*/ 65 w 66"/>
                      <a:gd name="T19" fmla="*/ 30 h 31"/>
                      <a:gd name="T20" fmla="*/ 65 w 66"/>
                      <a:gd name="T21" fmla="*/ 24 h 31"/>
                      <a:gd name="T22" fmla="*/ 45 w 66"/>
                      <a:gd name="T23" fmla="*/ 22 h 31"/>
                      <a:gd name="T24" fmla="*/ 32 w 66"/>
                      <a:gd name="T25" fmla="*/ 20 h 31"/>
                      <a:gd name="T26" fmla="*/ 22 w 66"/>
                      <a:gd name="T27" fmla="*/ 16 h 31"/>
                      <a:gd name="T28" fmla="*/ 14 w 66"/>
                      <a:gd name="T29" fmla="*/ 13 h 31"/>
                      <a:gd name="T30" fmla="*/ 12 w 66"/>
                      <a:gd name="T31" fmla="*/ 9 h 31"/>
                      <a:gd name="T32" fmla="*/ 10 w 66"/>
                      <a:gd name="T33" fmla="*/ 6 h 31"/>
                      <a:gd name="T34" fmla="*/ 8 w 66"/>
                      <a:gd name="T35" fmla="*/ 4 h 31"/>
                      <a:gd name="T36" fmla="*/ 8 w 66"/>
                      <a:gd name="T37" fmla="*/ 4 h 31"/>
                      <a:gd name="T38" fmla="*/ 0 w 66"/>
                      <a:gd name="T39" fmla="*/ 4 h 31"/>
                      <a:gd name="T40" fmla="*/ 8 w 66"/>
                      <a:gd name="T41" fmla="*/ 4 h 31"/>
                      <a:gd name="T42" fmla="*/ 7 w 66"/>
                      <a:gd name="T43" fmla="*/ 2 h 31"/>
                      <a:gd name="T44" fmla="*/ 5 w 66"/>
                      <a:gd name="T45" fmla="*/ 0 h 31"/>
                      <a:gd name="T46" fmla="*/ 3 w 66"/>
                      <a:gd name="T47" fmla="*/ 2 h 31"/>
                      <a:gd name="T48" fmla="*/ 0 w 66"/>
                      <a:gd name="T49" fmla="*/ 4 h 31"/>
                      <a:gd name="T50" fmla="*/ 8 w 66"/>
                      <a:gd name="T51" fmla="*/ 4 h 31"/>
                      <a:gd name="T52" fmla="*/ 8 w 66"/>
                      <a:gd name="T5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31">
                        <a:moveTo>
                          <a:pt x="8" y="4"/>
                        </a:moveTo>
                        <a:lnTo>
                          <a:pt x="0" y="4"/>
                        </a:lnTo>
                        <a:lnTo>
                          <a:pt x="0" y="6"/>
                        </a:lnTo>
                        <a:lnTo>
                          <a:pt x="3" y="8"/>
                        </a:lnTo>
                        <a:lnTo>
                          <a:pt x="5" y="14"/>
                        </a:lnTo>
                        <a:lnTo>
                          <a:pt x="10" y="18"/>
                        </a:lnTo>
                        <a:lnTo>
                          <a:pt x="18" y="22"/>
                        </a:lnTo>
                        <a:lnTo>
                          <a:pt x="31" y="27"/>
                        </a:lnTo>
                        <a:lnTo>
                          <a:pt x="44" y="29"/>
                        </a:lnTo>
                        <a:lnTo>
                          <a:pt x="65" y="30"/>
                        </a:lnTo>
                        <a:lnTo>
                          <a:pt x="65" y="24"/>
                        </a:lnTo>
                        <a:lnTo>
                          <a:pt x="45" y="22"/>
                        </a:lnTo>
                        <a:lnTo>
                          <a:pt x="32" y="20"/>
                        </a:lnTo>
                        <a:lnTo>
                          <a:pt x="22" y="16"/>
                        </a:lnTo>
                        <a:lnTo>
                          <a:pt x="14" y="13"/>
                        </a:lnTo>
                        <a:lnTo>
                          <a:pt x="12" y="9"/>
                        </a:lnTo>
                        <a:lnTo>
                          <a:pt x="10" y="6"/>
                        </a:lnTo>
                        <a:lnTo>
                          <a:pt x="8" y="4"/>
                        </a:lnTo>
                        <a:lnTo>
                          <a:pt x="8" y="4"/>
                        </a:lnTo>
                        <a:lnTo>
                          <a:pt x="0" y="4"/>
                        </a:lnTo>
                        <a:lnTo>
                          <a:pt x="8" y="4"/>
                        </a:lnTo>
                        <a:lnTo>
                          <a:pt x="7" y="2"/>
                        </a:lnTo>
                        <a:lnTo>
                          <a:pt x="5" y="0"/>
                        </a:lnTo>
                        <a:lnTo>
                          <a:pt x="3" y="2"/>
                        </a:lnTo>
                        <a:lnTo>
                          <a:pt x="0" y="4"/>
                        </a:lnTo>
                        <a:lnTo>
                          <a:pt x="8" y="4"/>
                        </a:lnTo>
                        <a:lnTo>
                          <a:pt x="8"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Freeform 54"/>
                  <p:cNvSpPr>
                    <a:spLocks/>
                  </p:cNvSpPr>
                  <p:nvPr/>
                </p:nvSpPr>
                <p:spPr bwMode="auto">
                  <a:xfrm>
                    <a:off x="4431" y="2033"/>
                    <a:ext cx="9" cy="17"/>
                  </a:xfrm>
                  <a:custGeom>
                    <a:avLst/>
                    <a:gdLst>
                      <a:gd name="T0" fmla="*/ 8 w 9"/>
                      <a:gd name="T1" fmla="*/ 12 h 17"/>
                      <a:gd name="T2" fmla="*/ 8 w 9"/>
                      <a:gd name="T3" fmla="*/ 12 h 17"/>
                      <a:gd name="T4" fmla="*/ 8 w 9"/>
                      <a:gd name="T5" fmla="*/ 0 h 17"/>
                      <a:gd name="T6" fmla="*/ 0 w 9"/>
                      <a:gd name="T7" fmla="*/ 0 h 17"/>
                      <a:gd name="T8" fmla="*/ 0 w 9"/>
                      <a:gd name="T9" fmla="*/ 12 h 17"/>
                      <a:gd name="T10" fmla="*/ 0 w 9"/>
                      <a:gd name="T11" fmla="*/ 12 h 17"/>
                      <a:gd name="T12" fmla="*/ 0 w 9"/>
                      <a:gd name="T13" fmla="*/ 12 h 17"/>
                      <a:gd name="T14" fmla="*/ 3 w 9"/>
                      <a:gd name="T15" fmla="*/ 14 h 17"/>
                      <a:gd name="T16" fmla="*/ 5 w 9"/>
                      <a:gd name="T17" fmla="*/ 16 h 17"/>
                      <a:gd name="T18" fmla="*/ 7 w 9"/>
                      <a:gd name="T19" fmla="*/ 14 h 17"/>
                      <a:gd name="T20" fmla="*/ 8 w 9"/>
                      <a:gd name="T21" fmla="*/ 12 h 17"/>
                      <a:gd name="T22" fmla="*/ 8 w 9"/>
                      <a:gd name="T23"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7">
                        <a:moveTo>
                          <a:pt x="8" y="12"/>
                        </a:moveTo>
                        <a:lnTo>
                          <a:pt x="8" y="12"/>
                        </a:lnTo>
                        <a:lnTo>
                          <a:pt x="8" y="0"/>
                        </a:lnTo>
                        <a:lnTo>
                          <a:pt x="0" y="0"/>
                        </a:lnTo>
                        <a:lnTo>
                          <a:pt x="0" y="12"/>
                        </a:lnTo>
                        <a:lnTo>
                          <a:pt x="0" y="12"/>
                        </a:lnTo>
                        <a:lnTo>
                          <a:pt x="0" y="12"/>
                        </a:lnTo>
                        <a:lnTo>
                          <a:pt x="3" y="14"/>
                        </a:lnTo>
                        <a:lnTo>
                          <a:pt x="5" y="16"/>
                        </a:lnTo>
                        <a:lnTo>
                          <a:pt x="7" y="14"/>
                        </a:lnTo>
                        <a:lnTo>
                          <a:pt x="8" y="12"/>
                        </a:lnTo>
                        <a:lnTo>
                          <a:pt x="8" y="1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Freeform 55"/>
                  <p:cNvSpPr>
                    <a:spLocks/>
                  </p:cNvSpPr>
                  <p:nvPr/>
                </p:nvSpPr>
                <p:spPr bwMode="auto">
                  <a:xfrm>
                    <a:off x="4436" y="2045"/>
                    <a:ext cx="121" cy="37"/>
                  </a:xfrm>
                  <a:custGeom>
                    <a:avLst/>
                    <a:gdLst>
                      <a:gd name="T0" fmla="*/ 0 w 121"/>
                      <a:gd name="T1" fmla="*/ 13 h 37"/>
                      <a:gd name="T2" fmla="*/ 0 w 121"/>
                      <a:gd name="T3" fmla="*/ 13 h 37"/>
                      <a:gd name="T4" fmla="*/ 1 w 121"/>
                      <a:gd name="T5" fmla="*/ 16 h 37"/>
                      <a:gd name="T6" fmla="*/ 2 w 121"/>
                      <a:gd name="T7" fmla="*/ 20 h 37"/>
                      <a:gd name="T8" fmla="*/ 7 w 121"/>
                      <a:gd name="T9" fmla="*/ 24 h 37"/>
                      <a:gd name="T10" fmla="*/ 15 w 121"/>
                      <a:gd name="T11" fmla="*/ 28 h 37"/>
                      <a:gd name="T12" fmla="*/ 27 w 121"/>
                      <a:gd name="T13" fmla="*/ 31 h 37"/>
                      <a:gd name="T14" fmla="*/ 40 w 121"/>
                      <a:gd name="T15" fmla="*/ 34 h 37"/>
                      <a:gd name="T16" fmla="*/ 60 w 121"/>
                      <a:gd name="T17" fmla="*/ 36 h 37"/>
                      <a:gd name="T18" fmla="*/ 79 w 121"/>
                      <a:gd name="T19" fmla="*/ 34 h 37"/>
                      <a:gd name="T20" fmla="*/ 94 w 121"/>
                      <a:gd name="T21" fmla="*/ 31 h 37"/>
                      <a:gd name="T22" fmla="*/ 104 w 121"/>
                      <a:gd name="T23" fmla="*/ 28 h 37"/>
                      <a:gd name="T24" fmla="*/ 110 w 121"/>
                      <a:gd name="T25" fmla="*/ 24 h 37"/>
                      <a:gd name="T26" fmla="*/ 116 w 121"/>
                      <a:gd name="T27" fmla="*/ 20 h 37"/>
                      <a:gd name="T28" fmla="*/ 118 w 121"/>
                      <a:gd name="T29" fmla="*/ 16 h 37"/>
                      <a:gd name="T30" fmla="*/ 120 w 121"/>
                      <a:gd name="T31" fmla="*/ 13 h 37"/>
                      <a:gd name="T32" fmla="*/ 120 w 121"/>
                      <a:gd name="T33" fmla="*/ 13 h 37"/>
                      <a:gd name="T34" fmla="*/ 120 w 121"/>
                      <a:gd name="T35" fmla="*/ 0 h 37"/>
                      <a:gd name="T36" fmla="*/ 119 w 121"/>
                      <a:gd name="T37" fmla="*/ 1 h 37"/>
                      <a:gd name="T38" fmla="*/ 118 w 121"/>
                      <a:gd name="T39" fmla="*/ 4 h 37"/>
                      <a:gd name="T40" fmla="*/ 116 w 121"/>
                      <a:gd name="T41" fmla="*/ 8 h 37"/>
                      <a:gd name="T42" fmla="*/ 110 w 121"/>
                      <a:gd name="T43" fmla="*/ 11 h 37"/>
                      <a:gd name="T44" fmla="*/ 102 w 121"/>
                      <a:gd name="T45" fmla="*/ 16 h 37"/>
                      <a:gd name="T46" fmla="*/ 94 w 121"/>
                      <a:gd name="T47" fmla="*/ 20 h 37"/>
                      <a:gd name="T48" fmla="*/ 78 w 121"/>
                      <a:gd name="T49" fmla="*/ 22 h 37"/>
                      <a:gd name="T50" fmla="*/ 59 w 121"/>
                      <a:gd name="T51" fmla="*/ 23 h 37"/>
                      <a:gd name="T52" fmla="*/ 39 w 121"/>
                      <a:gd name="T53" fmla="*/ 22 h 37"/>
                      <a:gd name="T54" fmla="*/ 26 w 121"/>
                      <a:gd name="T55" fmla="*/ 20 h 37"/>
                      <a:gd name="T56" fmla="*/ 13 w 121"/>
                      <a:gd name="T57" fmla="*/ 16 h 37"/>
                      <a:gd name="T58" fmla="*/ 7 w 121"/>
                      <a:gd name="T59" fmla="*/ 11 h 37"/>
                      <a:gd name="T60" fmla="*/ 2 w 121"/>
                      <a:gd name="T61" fmla="*/ 8 h 37"/>
                      <a:gd name="T62" fmla="*/ 1 w 121"/>
                      <a:gd name="T63" fmla="*/ 4 h 37"/>
                      <a:gd name="T64" fmla="*/ 0 w 121"/>
                      <a:gd name="T65" fmla="*/ 1 h 37"/>
                      <a:gd name="T66" fmla="*/ 0 w 121"/>
                      <a:gd name="T67" fmla="*/ 0 h 37"/>
                      <a:gd name="T68" fmla="*/ 0 w 121"/>
                      <a:gd name="T69" fmla="*/ 13 h 37"/>
                      <a:gd name="T70" fmla="*/ 0 w 121"/>
                      <a:gd name="T71"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37">
                        <a:moveTo>
                          <a:pt x="0" y="13"/>
                        </a:moveTo>
                        <a:lnTo>
                          <a:pt x="0" y="13"/>
                        </a:lnTo>
                        <a:lnTo>
                          <a:pt x="1" y="16"/>
                        </a:lnTo>
                        <a:lnTo>
                          <a:pt x="2" y="20"/>
                        </a:lnTo>
                        <a:lnTo>
                          <a:pt x="7" y="24"/>
                        </a:lnTo>
                        <a:lnTo>
                          <a:pt x="15" y="28"/>
                        </a:lnTo>
                        <a:lnTo>
                          <a:pt x="27" y="31"/>
                        </a:lnTo>
                        <a:lnTo>
                          <a:pt x="40" y="34"/>
                        </a:lnTo>
                        <a:lnTo>
                          <a:pt x="60" y="36"/>
                        </a:lnTo>
                        <a:lnTo>
                          <a:pt x="79" y="34"/>
                        </a:lnTo>
                        <a:lnTo>
                          <a:pt x="94" y="31"/>
                        </a:lnTo>
                        <a:lnTo>
                          <a:pt x="104" y="28"/>
                        </a:lnTo>
                        <a:lnTo>
                          <a:pt x="110" y="24"/>
                        </a:lnTo>
                        <a:lnTo>
                          <a:pt x="116" y="20"/>
                        </a:lnTo>
                        <a:lnTo>
                          <a:pt x="118" y="16"/>
                        </a:lnTo>
                        <a:lnTo>
                          <a:pt x="120" y="13"/>
                        </a:lnTo>
                        <a:lnTo>
                          <a:pt x="120" y="13"/>
                        </a:lnTo>
                        <a:lnTo>
                          <a:pt x="120" y="0"/>
                        </a:lnTo>
                        <a:lnTo>
                          <a:pt x="119" y="1"/>
                        </a:lnTo>
                        <a:lnTo>
                          <a:pt x="118" y="4"/>
                        </a:lnTo>
                        <a:lnTo>
                          <a:pt x="116" y="8"/>
                        </a:lnTo>
                        <a:lnTo>
                          <a:pt x="110" y="11"/>
                        </a:lnTo>
                        <a:lnTo>
                          <a:pt x="102" y="16"/>
                        </a:lnTo>
                        <a:lnTo>
                          <a:pt x="94" y="20"/>
                        </a:lnTo>
                        <a:lnTo>
                          <a:pt x="78" y="22"/>
                        </a:lnTo>
                        <a:lnTo>
                          <a:pt x="59" y="23"/>
                        </a:lnTo>
                        <a:lnTo>
                          <a:pt x="39" y="22"/>
                        </a:lnTo>
                        <a:lnTo>
                          <a:pt x="26" y="20"/>
                        </a:lnTo>
                        <a:lnTo>
                          <a:pt x="13" y="16"/>
                        </a:lnTo>
                        <a:lnTo>
                          <a:pt x="7" y="11"/>
                        </a:lnTo>
                        <a:lnTo>
                          <a:pt x="2" y="8"/>
                        </a:lnTo>
                        <a:lnTo>
                          <a:pt x="1" y="4"/>
                        </a:lnTo>
                        <a:lnTo>
                          <a:pt x="0" y="1"/>
                        </a:lnTo>
                        <a:lnTo>
                          <a:pt x="0" y="0"/>
                        </a:lnTo>
                        <a:lnTo>
                          <a:pt x="0" y="13"/>
                        </a:lnTo>
                        <a:lnTo>
                          <a:pt x="0" y="13"/>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Freeform 56"/>
                  <p:cNvSpPr>
                    <a:spLocks/>
                  </p:cNvSpPr>
                  <p:nvPr/>
                </p:nvSpPr>
                <p:spPr bwMode="auto">
                  <a:xfrm>
                    <a:off x="4431" y="2058"/>
                    <a:ext cx="70" cy="27"/>
                  </a:xfrm>
                  <a:custGeom>
                    <a:avLst/>
                    <a:gdLst>
                      <a:gd name="T0" fmla="*/ 65 w 70"/>
                      <a:gd name="T1" fmla="*/ 18 h 27"/>
                      <a:gd name="T2" fmla="*/ 65 w 70"/>
                      <a:gd name="T3" fmla="*/ 18 h 27"/>
                      <a:gd name="T4" fmla="*/ 45 w 70"/>
                      <a:gd name="T5" fmla="*/ 17 h 27"/>
                      <a:gd name="T6" fmla="*/ 32 w 70"/>
                      <a:gd name="T7" fmla="*/ 15 h 27"/>
                      <a:gd name="T8" fmla="*/ 22 w 70"/>
                      <a:gd name="T9" fmla="*/ 13 h 27"/>
                      <a:gd name="T10" fmla="*/ 14 w 70"/>
                      <a:gd name="T11" fmla="*/ 7 h 27"/>
                      <a:gd name="T12" fmla="*/ 12 w 70"/>
                      <a:gd name="T13" fmla="*/ 5 h 27"/>
                      <a:gd name="T14" fmla="*/ 10 w 70"/>
                      <a:gd name="T15" fmla="*/ 1 h 27"/>
                      <a:gd name="T16" fmla="*/ 8 w 70"/>
                      <a:gd name="T17" fmla="*/ 0 h 27"/>
                      <a:gd name="T18" fmla="*/ 8 w 70"/>
                      <a:gd name="T19" fmla="*/ 0 h 27"/>
                      <a:gd name="T20" fmla="*/ 0 w 70"/>
                      <a:gd name="T21" fmla="*/ 0 h 27"/>
                      <a:gd name="T22" fmla="*/ 0 w 70"/>
                      <a:gd name="T23" fmla="*/ 1 h 27"/>
                      <a:gd name="T24" fmla="*/ 3 w 70"/>
                      <a:gd name="T25" fmla="*/ 5 h 27"/>
                      <a:gd name="T26" fmla="*/ 5 w 70"/>
                      <a:gd name="T27" fmla="*/ 9 h 27"/>
                      <a:gd name="T28" fmla="*/ 10 w 70"/>
                      <a:gd name="T29" fmla="*/ 13 h 27"/>
                      <a:gd name="T30" fmla="*/ 18 w 70"/>
                      <a:gd name="T31" fmla="*/ 17 h 27"/>
                      <a:gd name="T32" fmla="*/ 31 w 70"/>
                      <a:gd name="T33" fmla="*/ 23 h 27"/>
                      <a:gd name="T34" fmla="*/ 44 w 70"/>
                      <a:gd name="T35" fmla="*/ 24 h 27"/>
                      <a:gd name="T36" fmla="*/ 65 w 70"/>
                      <a:gd name="T37" fmla="*/ 26 h 27"/>
                      <a:gd name="T38" fmla="*/ 65 w 70"/>
                      <a:gd name="T39" fmla="*/ 26 h 27"/>
                      <a:gd name="T40" fmla="*/ 65 w 70"/>
                      <a:gd name="T41" fmla="*/ 26 h 27"/>
                      <a:gd name="T42" fmla="*/ 67 w 70"/>
                      <a:gd name="T43" fmla="*/ 24 h 27"/>
                      <a:gd name="T44" fmla="*/ 69 w 70"/>
                      <a:gd name="T45" fmla="*/ 23 h 27"/>
                      <a:gd name="T46" fmla="*/ 67 w 70"/>
                      <a:gd name="T47" fmla="*/ 19 h 27"/>
                      <a:gd name="T48" fmla="*/ 65 w 70"/>
                      <a:gd name="T49" fmla="*/ 18 h 27"/>
                      <a:gd name="T50" fmla="*/ 65 w 70"/>
                      <a:gd name="T5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27">
                        <a:moveTo>
                          <a:pt x="65" y="18"/>
                        </a:moveTo>
                        <a:lnTo>
                          <a:pt x="65" y="18"/>
                        </a:lnTo>
                        <a:lnTo>
                          <a:pt x="45" y="17"/>
                        </a:lnTo>
                        <a:lnTo>
                          <a:pt x="32" y="15"/>
                        </a:lnTo>
                        <a:lnTo>
                          <a:pt x="22" y="13"/>
                        </a:lnTo>
                        <a:lnTo>
                          <a:pt x="14" y="7"/>
                        </a:lnTo>
                        <a:lnTo>
                          <a:pt x="12" y="5"/>
                        </a:lnTo>
                        <a:lnTo>
                          <a:pt x="10" y="1"/>
                        </a:lnTo>
                        <a:lnTo>
                          <a:pt x="8" y="0"/>
                        </a:lnTo>
                        <a:lnTo>
                          <a:pt x="8" y="0"/>
                        </a:lnTo>
                        <a:lnTo>
                          <a:pt x="0" y="0"/>
                        </a:lnTo>
                        <a:lnTo>
                          <a:pt x="0" y="1"/>
                        </a:lnTo>
                        <a:lnTo>
                          <a:pt x="3" y="5"/>
                        </a:lnTo>
                        <a:lnTo>
                          <a:pt x="5" y="9"/>
                        </a:lnTo>
                        <a:lnTo>
                          <a:pt x="10" y="13"/>
                        </a:lnTo>
                        <a:lnTo>
                          <a:pt x="18" y="17"/>
                        </a:lnTo>
                        <a:lnTo>
                          <a:pt x="31" y="23"/>
                        </a:lnTo>
                        <a:lnTo>
                          <a:pt x="44" y="24"/>
                        </a:lnTo>
                        <a:lnTo>
                          <a:pt x="65" y="26"/>
                        </a:lnTo>
                        <a:lnTo>
                          <a:pt x="65" y="26"/>
                        </a:lnTo>
                        <a:lnTo>
                          <a:pt x="65" y="26"/>
                        </a:lnTo>
                        <a:lnTo>
                          <a:pt x="67" y="24"/>
                        </a:lnTo>
                        <a:lnTo>
                          <a:pt x="69" y="23"/>
                        </a:lnTo>
                        <a:lnTo>
                          <a:pt x="67" y="19"/>
                        </a:lnTo>
                        <a:lnTo>
                          <a:pt x="65" y="18"/>
                        </a:lnTo>
                        <a:lnTo>
                          <a:pt x="65" y="18"/>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Freeform 57"/>
                  <p:cNvSpPr>
                    <a:spLocks/>
                  </p:cNvSpPr>
                  <p:nvPr/>
                </p:nvSpPr>
                <p:spPr bwMode="auto">
                  <a:xfrm>
                    <a:off x="4496" y="2054"/>
                    <a:ext cx="65" cy="31"/>
                  </a:xfrm>
                  <a:custGeom>
                    <a:avLst/>
                    <a:gdLst>
                      <a:gd name="T0" fmla="*/ 56 w 65"/>
                      <a:gd name="T1" fmla="*/ 4 h 31"/>
                      <a:gd name="T2" fmla="*/ 56 w 65"/>
                      <a:gd name="T3" fmla="*/ 3 h 31"/>
                      <a:gd name="T4" fmla="*/ 57 w 65"/>
                      <a:gd name="T5" fmla="*/ 3 h 31"/>
                      <a:gd name="T6" fmla="*/ 56 w 65"/>
                      <a:gd name="T7" fmla="*/ 5 h 31"/>
                      <a:gd name="T8" fmla="*/ 54 w 65"/>
                      <a:gd name="T9" fmla="*/ 9 h 31"/>
                      <a:gd name="T10" fmla="*/ 49 w 65"/>
                      <a:gd name="T11" fmla="*/ 11 h 31"/>
                      <a:gd name="T12" fmla="*/ 42 w 65"/>
                      <a:gd name="T13" fmla="*/ 17 h 31"/>
                      <a:gd name="T14" fmla="*/ 34 w 65"/>
                      <a:gd name="T15" fmla="*/ 19 h 31"/>
                      <a:gd name="T16" fmla="*/ 19 w 65"/>
                      <a:gd name="T17" fmla="*/ 21 h 31"/>
                      <a:gd name="T18" fmla="*/ 0 w 65"/>
                      <a:gd name="T19" fmla="*/ 22 h 31"/>
                      <a:gd name="T20" fmla="*/ 0 w 65"/>
                      <a:gd name="T21" fmla="*/ 30 h 31"/>
                      <a:gd name="T22" fmla="*/ 19 w 65"/>
                      <a:gd name="T23" fmla="*/ 28 h 31"/>
                      <a:gd name="T24" fmla="*/ 35 w 65"/>
                      <a:gd name="T25" fmla="*/ 27 h 31"/>
                      <a:gd name="T26" fmla="*/ 46 w 65"/>
                      <a:gd name="T27" fmla="*/ 21 h 31"/>
                      <a:gd name="T28" fmla="*/ 54 w 65"/>
                      <a:gd name="T29" fmla="*/ 17 h 31"/>
                      <a:gd name="T30" fmla="*/ 58 w 65"/>
                      <a:gd name="T31" fmla="*/ 13 h 31"/>
                      <a:gd name="T32" fmla="*/ 61 w 65"/>
                      <a:gd name="T33" fmla="*/ 9 h 31"/>
                      <a:gd name="T34" fmla="*/ 64 w 65"/>
                      <a:gd name="T35" fmla="*/ 5 h 31"/>
                      <a:gd name="T36" fmla="*/ 64 w 65"/>
                      <a:gd name="T37" fmla="*/ 4 h 31"/>
                      <a:gd name="T38" fmla="*/ 64 w 65"/>
                      <a:gd name="T39" fmla="*/ 4 h 31"/>
                      <a:gd name="T40" fmla="*/ 64 w 65"/>
                      <a:gd name="T41" fmla="*/ 4 h 31"/>
                      <a:gd name="T42" fmla="*/ 63 w 65"/>
                      <a:gd name="T43" fmla="*/ 1 h 31"/>
                      <a:gd name="T44" fmla="*/ 60 w 65"/>
                      <a:gd name="T45" fmla="*/ 0 h 31"/>
                      <a:gd name="T46" fmla="*/ 57 w 65"/>
                      <a:gd name="T47" fmla="*/ 0 h 31"/>
                      <a:gd name="T48" fmla="*/ 56 w 65"/>
                      <a:gd name="T49" fmla="*/ 3 h 31"/>
                      <a:gd name="T50" fmla="*/ 56 w 65"/>
                      <a:gd name="T51" fmla="*/ 4 h 31"/>
                      <a:gd name="T52" fmla="*/ 56 w 65"/>
                      <a:gd name="T5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1">
                        <a:moveTo>
                          <a:pt x="56" y="4"/>
                        </a:moveTo>
                        <a:lnTo>
                          <a:pt x="56" y="3"/>
                        </a:lnTo>
                        <a:lnTo>
                          <a:pt x="57" y="3"/>
                        </a:lnTo>
                        <a:lnTo>
                          <a:pt x="56" y="5"/>
                        </a:lnTo>
                        <a:lnTo>
                          <a:pt x="54" y="9"/>
                        </a:lnTo>
                        <a:lnTo>
                          <a:pt x="49" y="11"/>
                        </a:lnTo>
                        <a:lnTo>
                          <a:pt x="42" y="17"/>
                        </a:lnTo>
                        <a:lnTo>
                          <a:pt x="34" y="19"/>
                        </a:lnTo>
                        <a:lnTo>
                          <a:pt x="19" y="21"/>
                        </a:lnTo>
                        <a:lnTo>
                          <a:pt x="0" y="22"/>
                        </a:lnTo>
                        <a:lnTo>
                          <a:pt x="0" y="30"/>
                        </a:lnTo>
                        <a:lnTo>
                          <a:pt x="19" y="28"/>
                        </a:lnTo>
                        <a:lnTo>
                          <a:pt x="35" y="27"/>
                        </a:lnTo>
                        <a:lnTo>
                          <a:pt x="46" y="21"/>
                        </a:lnTo>
                        <a:lnTo>
                          <a:pt x="54" y="17"/>
                        </a:lnTo>
                        <a:lnTo>
                          <a:pt x="58" y="13"/>
                        </a:lnTo>
                        <a:lnTo>
                          <a:pt x="61" y="9"/>
                        </a:lnTo>
                        <a:lnTo>
                          <a:pt x="64" y="5"/>
                        </a:lnTo>
                        <a:lnTo>
                          <a:pt x="64" y="4"/>
                        </a:lnTo>
                        <a:lnTo>
                          <a:pt x="64" y="4"/>
                        </a:lnTo>
                        <a:lnTo>
                          <a:pt x="64" y="4"/>
                        </a:lnTo>
                        <a:lnTo>
                          <a:pt x="63" y="1"/>
                        </a:lnTo>
                        <a:lnTo>
                          <a:pt x="60" y="0"/>
                        </a:lnTo>
                        <a:lnTo>
                          <a:pt x="57" y="0"/>
                        </a:lnTo>
                        <a:lnTo>
                          <a:pt x="56" y="3"/>
                        </a:lnTo>
                        <a:lnTo>
                          <a:pt x="56" y="4"/>
                        </a:lnTo>
                        <a:lnTo>
                          <a:pt x="56"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Freeform 58"/>
                  <p:cNvSpPr>
                    <a:spLocks/>
                  </p:cNvSpPr>
                  <p:nvPr/>
                </p:nvSpPr>
                <p:spPr bwMode="auto">
                  <a:xfrm>
                    <a:off x="4552" y="2042"/>
                    <a:ext cx="9" cy="17"/>
                  </a:xfrm>
                  <a:custGeom>
                    <a:avLst/>
                    <a:gdLst>
                      <a:gd name="T0" fmla="*/ 8 w 9"/>
                      <a:gd name="T1" fmla="*/ 4 h 17"/>
                      <a:gd name="T2" fmla="*/ 0 w 9"/>
                      <a:gd name="T3" fmla="*/ 3 h 17"/>
                      <a:gd name="T4" fmla="*/ 0 w 9"/>
                      <a:gd name="T5" fmla="*/ 16 h 17"/>
                      <a:gd name="T6" fmla="*/ 8 w 9"/>
                      <a:gd name="T7" fmla="*/ 16 h 17"/>
                      <a:gd name="T8" fmla="*/ 8 w 9"/>
                      <a:gd name="T9" fmla="*/ 3 h 17"/>
                      <a:gd name="T10" fmla="*/ 0 w 9"/>
                      <a:gd name="T11" fmla="*/ 3 h 17"/>
                      <a:gd name="T12" fmla="*/ 8 w 9"/>
                      <a:gd name="T13" fmla="*/ 3 h 17"/>
                      <a:gd name="T14" fmla="*/ 7 w 9"/>
                      <a:gd name="T15" fmla="*/ 1 h 17"/>
                      <a:gd name="T16" fmla="*/ 4 w 9"/>
                      <a:gd name="T17" fmla="*/ 0 h 17"/>
                      <a:gd name="T18" fmla="*/ 1 w 9"/>
                      <a:gd name="T19" fmla="*/ 1 h 17"/>
                      <a:gd name="T20" fmla="*/ 0 w 9"/>
                      <a:gd name="T21" fmla="*/ 3 h 17"/>
                      <a:gd name="T22" fmla="*/ 8 w 9"/>
                      <a:gd name="T23" fmla="*/ 4 h 17"/>
                      <a:gd name="T24" fmla="*/ 8 w 9"/>
                      <a:gd name="T25"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7">
                        <a:moveTo>
                          <a:pt x="8" y="4"/>
                        </a:moveTo>
                        <a:lnTo>
                          <a:pt x="0" y="3"/>
                        </a:lnTo>
                        <a:lnTo>
                          <a:pt x="0" y="16"/>
                        </a:lnTo>
                        <a:lnTo>
                          <a:pt x="8" y="16"/>
                        </a:lnTo>
                        <a:lnTo>
                          <a:pt x="8" y="3"/>
                        </a:lnTo>
                        <a:lnTo>
                          <a:pt x="0" y="3"/>
                        </a:lnTo>
                        <a:lnTo>
                          <a:pt x="8" y="3"/>
                        </a:lnTo>
                        <a:lnTo>
                          <a:pt x="7" y="1"/>
                        </a:lnTo>
                        <a:lnTo>
                          <a:pt x="4" y="0"/>
                        </a:lnTo>
                        <a:lnTo>
                          <a:pt x="1" y="1"/>
                        </a:lnTo>
                        <a:lnTo>
                          <a:pt x="0" y="3"/>
                        </a:lnTo>
                        <a:lnTo>
                          <a:pt x="8" y="4"/>
                        </a:lnTo>
                        <a:lnTo>
                          <a:pt x="8"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Freeform 59"/>
                  <p:cNvSpPr>
                    <a:spLocks/>
                  </p:cNvSpPr>
                  <p:nvPr/>
                </p:nvSpPr>
                <p:spPr bwMode="auto">
                  <a:xfrm>
                    <a:off x="4492" y="2045"/>
                    <a:ext cx="69" cy="27"/>
                  </a:xfrm>
                  <a:custGeom>
                    <a:avLst/>
                    <a:gdLst>
                      <a:gd name="T0" fmla="*/ 3 w 69"/>
                      <a:gd name="T1" fmla="*/ 26 h 27"/>
                      <a:gd name="T2" fmla="*/ 3 w 69"/>
                      <a:gd name="T3" fmla="*/ 26 h 27"/>
                      <a:gd name="T4" fmla="*/ 23 w 69"/>
                      <a:gd name="T5" fmla="*/ 26 h 27"/>
                      <a:gd name="T6" fmla="*/ 38 w 69"/>
                      <a:gd name="T7" fmla="*/ 23 h 27"/>
                      <a:gd name="T8" fmla="*/ 49 w 69"/>
                      <a:gd name="T9" fmla="*/ 19 h 27"/>
                      <a:gd name="T10" fmla="*/ 57 w 69"/>
                      <a:gd name="T11" fmla="*/ 14 h 27"/>
                      <a:gd name="T12" fmla="*/ 62 w 69"/>
                      <a:gd name="T13" fmla="*/ 9 h 27"/>
                      <a:gd name="T14" fmla="*/ 65 w 69"/>
                      <a:gd name="T15" fmla="*/ 6 h 27"/>
                      <a:gd name="T16" fmla="*/ 67 w 69"/>
                      <a:gd name="T17" fmla="*/ 2 h 27"/>
                      <a:gd name="T18" fmla="*/ 68 w 69"/>
                      <a:gd name="T19" fmla="*/ 1 h 27"/>
                      <a:gd name="T20" fmla="*/ 60 w 69"/>
                      <a:gd name="T21" fmla="*/ 0 h 27"/>
                      <a:gd name="T22" fmla="*/ 60 w 69"/>
                      <a:gd name="T23" fmla="*/ 0 h 27"/>
                      <a:gd name="T24" fmla="*/ 60 w 69"/>
                      <a:gd name="T25" fmla="*/ 2 h 27"/>
                      <a:gd name="T26" fmla="*/ 57 w 69"/>
                      <a:gd name="T27" fmla="*/ 5 h 27"/>
                      <a:gd name="T28" fmla="*/ 52 w 69"/>
                      <a:gd name="T29" fmla="*/ 8 h 27"/>
                      <a:gd name="T30" fmla="*/ 45 w 69"/>
                      <a:gd name="T31" fmla="*/ 13 h 27"/>
                      <a:gd name="T32" fmla="*/ 35 w 69"/>
                      <a:gd name="T33" fmla="*/ 16 h 27"/>
                      <a:gd name="T34" fmla="*/ 21 w 69"/>
                      <a:gd name="T35" fmla="*/ 19 h 27"/>
                      <a:gd name="T36" fmla="*/ 3 w 69"/>
                      <a:gd name="T37" fmla="*/ 20 h 27"/>
                      <a:gd name="T38" fmla="*/ 3 w 69"/>
                      <a:gd name="T39" fmla="*/ 20 h 27"/>
                      <a:gd name="T40" fmla="*/ 3 w 69"/>
                      <a:gd name="T41" fmla="*/ 20 h 27"/>
                      <a:gd name="T42" fmla="*/ 1 w 69"/>
                      <a:gd name="T43" fmla="*/ 20 h 27"/>
                      <a:gd name="T44" fmla="*/ 0 w 69"/>
                      <a:gd name="T45" fmla="*/ 23 h 27"/>
                      <a:gd name="T46" fmla="*/ 1 w 69"/>
                      <a:gd name="T47" fmla="*/ 26 h 27"/>
                      <a:gd name="T48" fmla="*/ 3 w 69"/>
                      <a:gd name="T49" fmla="*/ 26 h 27"/>
                      <a:gd name="T50" fmla="*/ 3 w 69"/>
                      <a:gd name="T5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27">
                        <a:moveTo>
                          <a:pt x="3" y="26"/>
                        </a:moveTo>
                        <a:lnTo>
                          <a:pt x="3" y="26"/>
                        </a:lnTo>
                        <a:lnTo>
                          <a:pt x="23" y="26"/>
                        </a:lnTo>
                        <a:lnTo>
                          <a:pt x="38" y="23"/>
                        </a:lnTo>
                        <a:lnTo>
                          <a:pt x="49" y="19"/>
                        </a:lnTo>
                        <a:lnTo>
                          <a:pt x="57" y="14"/>
                        </a:lnTo>
                        <a:lnTo>
                          <a:pt x="62" y="9"/>
                        </a:lnTo>
                        <a:lnTo>
                          <a:pt x="65" y="6"/>
                        </a:lnTo>
                        <a:lnTo>
                          <a:pt x="67" y="2"/>
                        </a:lnTo>
                        <a:lnTo>
                          <a:pt x="68" y="1"/>
                        </a:lnTo>
                        <a:lnTo>
                          <a:pt x="60" y="0"/>
                        </a:lnTo>
                        <a:lnTo>
                          <a:pt x="60" y="0"/>
                        </a:lnTo>
                        <a:lnTo>
                          <a:pt x="60" y="2"/>
                        </a:lnTo>
                        <a:lnTo>
                          <a:pt x="57" y="5"/>
                        </a:lnTo>
                        <a:lnTo>
                          <a:pt x="52" y="8"/>
                        </a:lnTo>
                        <a:lnTo>
                          <a:pt x="45" y="13"/>
                        </a:lnTo>
                        <a:lnTo>
                          <a:pt x="35" y="16"/>
                        </a:lnTo>
                        <a:lnTo>
                          <a:pt x="21" y="19"/>
                        </a:lnTo>
                        <a:lnTo>
                          <a:pt x="3" y="20"/>
                        </a:lnTo>
                        <a:lnTo>
                          <a:pt x="3" y="20"/>
                        </a:lnTo>
                        <a:lnTo>
                          <a:pt x="3" y="20"/>
                        </a:lnTo>
                        <a:lnTo>
                          <a:pt x="1" y="20"/>
                        </a:lnTo>
                        <a:lnTo>
                          <a:pt x="0" y="23"/>
                        </a:lnTo>
                        <a:lnTo>
                          <a:pt x="1" y="26"/>
                        </a:lnTo>
                        <a:lnTo>
                          <a:pt x="3" y="26"/>
                        </a:lnTo>
                        <a:lnTo>
                          <a:pt x="3" y="2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Freeform 60"/>
                  <p:cNvSpPr>
                    <a:spLocks/>
                  </p:cNvSpPr>
                  <p:nvPr/>
                </p:nvSpPr>
                <p:spPr bwMode="auto">
                  <a:xfrm>
                    <a:off x="4431" y="2042"/>
                    <a:ext cx="65" cy="30"/>
                  </a:xfrm>
                  <a:custGeom>
                    <a:avLst/>
                    <a:gdLst>
                      <a:gd name="T0" fmla="*/ 8 w 65"/>
                      <a:gd name="T1" fmla="*/ 3 h 30"/>
                      <a:gd name="T2" fmla="*/ 0 w 65"/>
                      <a:gd name="T3" fmla="*/ 3 h 30"/>
                      <a:gd name="T4" fmla="*/ 0 w 65"/>
                      <a:gd name="T5" fmla="*/ 5 h 30"/>
                      <a:gd name="T6" fmla="*/ 3 w 65"/>
                      <a:gd name="T7" fmla="*/ 8 h 30"/>
                      <a:gd name="T8" fmla="*/ 5 w 65"/>
                      <a:gd name="T9" fmla="*/ 12 h 30"/>
                      <a:gd name="T10" fmla="*/ 10 w 65"/>
                      <a:gd name="T11" fmla="*/ 17 h 30"/>
                      <a:gd name="T12" fmla="*/ 17 w 65"/>
                      <a:gd name="T13" fmla="*/ 22 h 30"/>
                      <a:gd name="T14" fmla="*/ 28 w 65"/>
                      <a:gd name="T15" fmla="*/ 26 h 30"/>
                      <a:gd name="T16" fmla="*/ 43 w 65"/>
                      <a:gd name="T17" fmla="*/ 29 h 30"/>
                      <a:gd name="T18" fmla="*/ 64 w 65"/>
                      <a:gd name="T19" fmla="*/ 29 h 30"/>
                      <a:gd name="T20" fmla="*/ 64 w 65"/>
                      <a:gd name="T21" fmla="*/ 23 h 30"/>
                      <a:gd name="T22" fmla="*/ 44 w 65"/>
                      <a:gd name="T23" fmla="*/ 22 h 30"/>
                      <a:gd name="T24" fmla="*/ 32 w 65"/>
                      <a:gd name="T25" fmla="*/ 19 h 30"/>
                      <a:gd name="T26" fmla="*/ 21 w 65"/>
                      <a:gd name="T27" fmla="*/ 16 h 30"/>
                      <a:gd name="T28" fmla="*/ 14 w 65"/>
                      <a:gd name="T29" fmla="*/ 12 h 30"/>
                      <a:gd name="T30" fmla="*/ 12 w 65"/>
                      <a:gd name="T31" fmla="*/ 8 h 30"/>
                      <a:gd name="T32" fmla="*/ 10 w 65"/>
                      <a:gd name="T33" fmla="*/ 5 h 30"/>
                      <a:gd name="T34" fmla="*/ 8 w 65"/>
                      <a:gd name="T35" fmla="*/ 3 h 30"/>
                      <a:gd name="T36" fmla="*/ 8 w 65"/>
                      <a:gd name="T37" fmla="*/ 3 h 30"/>
                      <a:gd name="T38" fmla="*/ 0 w 65"/>
                      <a:gd name="T39" fmla="*/ 3 h 30"/>
                      <a:gd name="T40" fmla="*/ 8 w 65"/>
                      <a:gd name="T41" fmla="*/ 3 h 30"/>
                      <a:gd name="T42" fmla="*/ 7 w 65"/>
                      <a:gd name="T43" fmla="*/ 1 h 30"/>
                      <a:gd name="T44" fmla="*/ 5 w 65"/>
                      <a:gd name="T45" fmla="*/ 0 h 30"/>
                      <a:gd name="T46" fmla="*/ 3 w 65"/>
                      <a:gd name="T47" fmla="*/ 1 h 30"/>
                      <a:gd name="T48" fmla="*/ 0 w 65"/>
                      <a:gd name="T49" fmla="*/ 3 h 30"/>
                      <a:gd name="T50" fmla="*/ 8 w 65"/>
                      <a:gd name="T51" fmla="*/ 3 h 30"/>
                      <a:gd name="T52" fmla="*/ 8 w 65"/>
                      <a:gd name="T5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0">
                        <a:moveTo>
                          <a:pt x="8" y="3"/>
                        </a:moveTo>
                        <a:lnTo>
                          <a:pt x="0" y="3"/>
                        </a:lnTo>
                        <a:lnTo>
                          <a:pt x="0" y="5"/>
                        </a:lnTo>
                        <a:lnTo>
                          <a:pt x="3" y="8"/>
                        </a:lnTo>
                        <a:lnTo>
                          <a:pt x="5" y="12"/>
                        </a:lnTo>
                        <a:lnTo>
                          <a:pt x="10" y="17"/>
                        </a:lnTo>
                        <a:lnTo>
                          <a:pt x="17" y="22"/>
                        </a:lnTo>
                        <a:lnTo>
                          <a:pt x="28" y="26"/>
                        </a:lnTo>
                        <a:lnTo>
                          <a:pt x="43" y="29"/>
                        </a:lnTo>
                        <a:lnTo>
                          <a:pt x="64" y="29"/>
                        </a:lnTo>
                        <a:lnTo>
                          <a:pt x="64" y="23"/>
                        </a:lnTo>
                        <a:lnTo>
                          <a:pt x="44" y="22"/>
                        </a:lnTo>
                        <a:lnTo>
                          <a:pt x="32" y="19"/>
                        </a:lnTo>
                        <a:lnTo>
                          <a:pt x="21" y="16"/>
                        </a:lnTo>
                        <a:lnTo>
                          <a:pt x="14" y="12"/>
                        </a:lnTo>
                        <a:lnTo>
                          <a:pt x="12" y="8"/>
                        </a:lnTo>
                        <a:lnTo>
                          <a:pt x="10" y="5"/>
                        </a:lnTo>
                        <a:lnTo>
                          <a:pt x="8" y="3"/>
                        </a:lnTo>
                        <a:lnTo>
                          <a:pt x="8" y="3"/>
                        </a:lnTo>
                        <a:lnTo>
                          <a:pt x="0" y="3"/>
                        </a:lnTo>
                        <a:lnTo>
                          <a:pt x="8" y="3"/>
                        </a:lnTo>
                        <a:lnTo>
                          <a:pt x="7" y="1"/>
                        </a:lnTo>
                        <a:lnTo>
                          <a:pt x="5" y="0"/>
                        </a:lnTo>
                        <a:lnTo>
                          <a:pt x="3" y="1"/>
                        </a:lnTo>
                        <a:lnTo>
                          <a:pt x="0" y="3"/>
                        </a:lnTo>
                        <a:lnTo>
                          <a:pt x="8" y="3"/>
                        </a:lnTo>
                        <a:lnTo>
                          <a:pt x="8"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Freeform 61"/>
                  <p:cNvSpPr>
                    <a:spLocks/>
                  </p:cNvSpPr>
                  <p:nvPr/>
                </p:nvSpPr>
                <p:spPr bwMode="auto">
                  <a:xfrm>
                    <a:off x="4431" y="2045"/>
                    <a:ext cx="9" cy="17"/>
                  </a:xfrm>
                  <a:custGeom>
                    <a:avLst/>
                    <a:gdLst>
                      <a:gd name="T0" fmla="*/ 8 w 9"/>
                      <a:gd name="T1" fmla="*/ 13 h 17"/>
                      <a:gd name="T2" fmla="*/ 8 w 9"/>
                      <a:gd name="T3" fmla="*/ 13 h 17"/>
                      <a:gd name="T4" fmla="*/ 8 w 9"/>
                      <a:gd name="T5" fmla="*/ 0 h 17"/>
                      <a:gd name="T6" fmla="*/ 0 w 9"/>
                      <a:gd name="T7" fmla="*/ 0 h 17"/>
                      <a:gd name="T8" fmla="*/ 0 w 9"/>
                      <a:gd name="T9" fmla="*/ 13 h 17"/>
                      <a:gd name="T10" fmla="*/ 0 w 9"/>
                      <a:gd name="T11" fmla="*/ 13 h 17"/>
                      <a:gd name="T12" fmla="*/ 0 w 9"/>
                      <a:gd name="T13" fmla="*/ 13 h 17"/>
                      <a:gd name="T14" fmla="*/ 3 w 9"/>
                      <a:gd name="T15" fmla="*/ 14 h 17"/>
                      <a:gd name="T16" fmla="*/ 5 w 9"/>
                      <a:gd name="T17" fmla="*/ 16 h 17"/>
                      <a:gd name="T18" fmla="*/ 7 w 9"/>
                      <a:gd name="T19" fmla="*/ 14 h 17"/>
                      <a:gd name="T20" fmla="*/ 8 w 9"/>
                      <a:gd name="T21" fmla="*/ 13 h 17"/>
                      <a:gd name="T22" fmla="*/ 8 w 9"/>
                      <a:gd name="T23"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7">
                        <a:moveTo>
                          <a:pt x="8" y="13"/>
                        </a:moveTo>
                        <a:lnTo>
                          <a:pt x="8" y="13"/>
                        </a:lnTo>
                        <a:lnTo>
                          <a:pt x="8" y="0"/>
                        </a:lnTo>
                        <a:lnTo>
                          <a:pt x="0" y="0"/>
                        </a:lnTo>
                        <a:lnTo>
                          <a:pt x="0" y="13"/>
                        </a:lnTo>
                        <a:lnTo>
                          <a:pt x="0" y="13"/>
                        </a:lnTo>
                        <a:lnTo>
                          <a:pt x="0" y="13"/>
                        </a:lnTo>
                        <a:lnTo>
                          <a:pt x="3" y="14"/>
                        </a:lnTo>
                        <a:lnTo>
                          <a:pt x="5" y="16"/>
                        </a:lnTo>
                        <a:lnTo>
                          <a:pt x="7" y="14"/>
                        </a:lnTo>
                        <a:lnTo>
                          <a:pt x="8" y="13"/>
                        </a:lnTo>
                        <a:lnTo>
                          <a:pt x="8" y="1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Freeform 62"/>
                  <p:cNvSpPr>
                    <a:spLocks/>
                  </p:cNvSpPr>
                  <p:nvPr/>
                </p:nvSpPr>
                <p:spPr bwMode="auto">
                  <a:xfrm>
                    <a:off x="4436" y="2058"/>
                    <a:ext cx="121" cy="35"/>
                  </a:xfrm>
                  <a:custGeom>
                    <a:avLst/>
                    <a:gdLst>
                      <a:gd name="T0" fmla="*/ 3 w 121"/>
                      <a:gd name="T1" fmla="*/ 13 h 35"/>
                      <a:gd name="T2" fmla="*/ 5 w 121"/>
                      <a:gd name="T3" fmla="*/ 15 h 35"/>
                      <a:gd name="T4" fmla="*/ 5 w 121"/>
                      <a:gd name="T5" fmla="*/ 16 h 35"/>
                      <a:gd name="T6" fmla="*/ 7 w 121"/>
                      <a:gd name="T7" fmla="*/ 19 h 35"/>
                      <a:gd name="T8" fmla="*/ 11 w 121"/>
                      <a:gd name="T9" fmla="*/ 24 h 35"/>
                      <a:gd name="T10" fmla="*/ 13 w 121"/>
                      <a:gd name="T11" fmla="*/ 26 h 35"/>
                      <a:gd name="T12" fmla="*/ 18 w 121"/>
                      <a:gd name="T13" fmla="*/ 28 h 35"/>
                      <a:gd name="T14" fmla="*/ 21 w 121"/>
                      <a:gd name="T15" fmla="*/ 29 h 35"/>
                      <a:gd name="T16" fmla="*/ 27 w 121"/>
                      <a:gd name="T17" fmla="*/ 31 h 35"/>
                      <a:gd name="T18" fmla="*/ 32 w 121"/>
                      <a:gd name="T19" fmla="*/ 33 h 35"/>
                      <a:gd name="T20" fmla="*/ 41 w 121"/>
                      <a:gd name="T21" fmla="*/ 34 h 35"/>
                      <a:gd name="T22" fmla="*/ 50 w 121"/>
                      <a:gd name="T23" fmla="*/ 34 h 35"/>
                      <a:gd name="T24" fmla="*/ 60 w 121"/>
                      <a:gd name="T25" fmla="*/ 34 h 35"/>
                      <a:gd name="T26" fmla="*/ 70 w 121"/>
                      <a:gd name="T27" fmla="*/ 34 h 35"/>
                      <a:gd name="T28" fmla="*/ 78 w 121"/>
                      <a:gd name="T29" fmla="*/ 34 h 35"/>
                      <a:gd name="T30" fmla="*/ 85 w 121"/>
                      <a:gd name="T31" fmla="*/ 33 h 35"/>
                      <a:gd name="T32" fmla="*/ 91 w 121"/>
                      <a:gd name="T33" fmla="*/ 31 h 35"/>
                      <a:gd name="T34" fmla="*/ 96 w 121"/>
                      <a:gd name="T35" fmla="*/ 29 h 35"/>
                      <a:gd name="T36" fmla="*/ 100 w 121"/>
                      <a:gd name="T37" fmla="*/ 27 h 35"/>
                      <a:gd name="T38" fmla="*/ 105 w 121"/>
                      <a:gd name="T39" fmla="*/ 25 h 35"/>
                      <a:gd name="T40" fmla="*/ 108 w 121"/>
                      <a:gd name="T41" fmla="*/ 23 h 35"/>
                      <a:gd name="T42" fmla="*/ 110 w 121"/>
                      <a:gd name="T43" fmla="*/ 19 h 35"/>
                      <a:gd name="T44" fmla="*/ 114 w 121"/>
                      <a:gd name="T45" fmla="*/ 16 h 35"/>
                      <a:gd name="T46" fmla="*/ 116 w 121"/>
                      <a:gd name="T47" fmla="*/ 15 h 35"/>
                      <a:gd name="T48" fmla="*/ 116 w 121"/>
                      <a:gd name="T49" fmla="*/ 13 h 35"/>
                      <a:gd name="T50" fmla="*/ 120 w 121"/>
                      <a:gd name="T51" fmla="*/ 0 h 35"/>
                      <a:gd name="T52" fmla="*/ 120 w 121"/>
                      <a:gd name="T53" fmla="*/ 0 h 35"/>
                      <a:gd name="T54" fmla="*/ 118 w 121"/>
                      <a:gd name="T55" fmla="*/ 3 h 35"/>
                      <a:gd name="T56" fmla="*/ 116 w 121"/>
                      <a:gd name="T57" fmla="*/ 7 h 35"/>
                      <a:gd name="T58" fmla="*/ 110 w 121"/>
                      <a:gd name="T59" fmla="*/ 11 h 35"/>
                      <a:gd name="T60" fmla="*/ 104 w 121"/>
                      <a:gd name="T61" fmla="*/ 15 h 35"/>
                      <a:gd name="T62" fmla="*/ 94 w 121"/>
                      <a:gd name="T63" fmla="*/ 18 h 35"/>
                      <a:gd name="T64" fmla="*/ 79 w 121"/>
                      <a:gd name="T65" fmla="*/ 21 h 35"/>
                      <a:gd name="T66" fmla="*/ 60 w 121"/>
                      <a:gd name="T67" fmla="*/ 23 h 35"/>
                      <a:gd name="T68" fmla="*/ 40 w 121"/>
                      <a:gd name="T69" fmla="*/ 21 h 35"/>
                      <a:gd name="T70" fmla="*/ 27 w 121"/>
                      <a:gd name="T71" fmla="*/ 18 h 35"/>
                      <a:gd name="T72" fmla="*/ 15 w 121"/>
                      <a:gd name="T73" fmla="*/ 15 h 35"/>
                      <a:gd name="T74" fmla="*/ 7 w 121"/>
                      <a:gd name="T75" fmla="*/ 11 h 35"/>
                      <a:gd name="T76" fmla="*/ 2 w 121"/>
                      <a:gd name="T77" fmla="*/ 7 h 35"/>
                      <a:gd name="T78" fmla="*/ 1 w 121"/>
                      <a:gd name="T79" fmla="*/ 3 h 35"/>
                      <a:gd name="T80" fmla="*/ 0 w 121"/>
                      <a:gd name="T81" fmla="*/ 0 h 35"/>
                      <a:gd name="T82" fmla="*/ 0 w 121"/>
                      <a:gd name="T83" fmla="*/ 0 h 35"/>
                      <a:gd name="T84" fmla="*/ 3 w 121"/>
                      <a:gd name="T85" fmla="*/ 13 h 35"/>
                      <a:gd name="T86" fmla="*/ 3 w 121"/>
                      <a:gd name="T8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35">
                        <a:moveTo>
                          <a:pt x="3" y="13"/>
                        </a:moveTo>
                        <a:lnTo>
                          <a:pt x="5" y="15"/>
                        </a:lnTo>
                        <a:lnTo>
                          <a:pt x="5" y="16"/>
                        </a:lnTo>
                        <a:lnTo>
                          <a:pt x="7" y="19"/>
                        </a:lnTo>
                        <a:lnTo>
                          <a:pt x="11" y="24"/>
                        </a:lnTo>
                        <a:lnTo>
                          <a:pt x="13" y="26"/>
                        </a:lnTo>
                        <a:lnTo>
                          <a:pt x="18" y="28"/>
                        </a:lnTo>
                        <a:lnTo>
                          <a:pt x="21" y="29"/>
                        </a:lnTo>
                        <a:lnTo>
                          <a:pt x="27" y="31"/>
                        </a:lnTo>
                        <a:lnTo>
                          <a:pt x="32" y="33"/>
                        </a:lnTo>
                        <a:lnTo>
                          <a:pt x="41" y="34"/>
                        </a:lnTo>
                        <a:lnTo>
                          <a:pt x="50" y="34"/>
                        </a:lnTo>
                        <a:lnTo>
                          <a:pt x="60" y="34"/>
                        </a:lnTo>
                        <a:lnTo>
                          <a:pt x="70" y="34"/>
                        </a:lnTo>
                        <a:lnTo>
                          <a:pt x="78" y="34"/>
                        </a:lnTo>
                        <a:lnTo>
                          <a:pt x="85" y="33"/>
                        </a:lnTo>
                        <a:lnTo>
                          <a:pt x="91" y="31"/>
                        </a:lnTo>
                        <a:lnTo>
                          <a:pt x="96" y="29"/>
                        </a:lnTo>
                        <a:lnTo>
                          <a:pt x="100" y="27"/>
                        </a:lnTo>
                        <a:lnTo>
                          <a:pt x="105" y="25"/>
                        </a:lnTo>
                        <a:lnTo>
                          <a:pt x="108" y="23"/>
                        </a:lnTo>
                        <a:lnTo>
                          <a:pt x="110" y="19"/>
                        </a:lnTo>
                        <a:lnTo>
                          <a:pt x="114" y="16"/>
                        </a:lnTo>
                        <a:lnTo>
                          <a:pt x="116" y="15"/>
                        </a:lnTo>
                        <a:lnTo>
                          <a:pt x="116" y="13"/>
                        </a:lnTo>
                        <a:lnTo>
                          <a:pt x="120" y="0"/>
                        </a:lnTo>
                        <a:lnTo>
                          <a:pt x="120" y="0"/>
                        </a:lnTo>
                        <a:lnTo>
                          <a:pt x="118" y="3"/>
                        </a:lnTo>
                        <a:lnTo>
                          <a:pt x="116" y="7"/>
                        </a:lnTo>
                        <a:lnTo>
                          <a:pt x="110" y="11"/>
                        </a:lnTo>
                        <a:lnTo>
                          <a:pt x="104" y="15"/>
                        </a:lnTo>
                        <a:lnTo>
                          <a:pt x="94" y="18"/>
                        </a:lnTo>
                        <a:lnTo>
                          <a:pt x="79" y="21"/>
                        </a:lnTo>
                        <a:lnTo>
                          <a:pt x="60" y="23"/>
                        </a:lnTo>
                        <a:lnTo>
                          <a:pt x="40" y="21"/>
                        </a:lnTo>
                        <a:lnTo>
                          <a:pt x="27" y="18"/>
                        </a:lnTo>
                        <a:lnTo>
                          <a:pt x="15" y="15"/>
                        </a:lnTo>
                        <a:lnTo>
                          <a:pt x="7" y="11"/>
                        </a:lnTo>
                        <a:lnTo>
                          <a:pt x="2" y="7"/>
                        </a:lnTo>
                        <a:lnTo>
                          <a:pt x="1" y="3"/>
                        </a:lnTo>
                        <a:lnTo>
                          <a:pt x="0" y="0"/>
                        </a:lnTo>
                        <a:lnTo>
                          <a:pt x="0" y="0"/>
                        </a:lnTo>
                        <a:lnTo>
                          <a:pt x="3" y="13"/>
                        </a:lnTo>
                        <a:lnTo>
                          <a:pt x="3" y="13"/>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Freeform 63"/>
                  <p:cNvSpPr>
                    <a:spLocks/>
                  </p:cNvSpPr>
                  <p:nvPr/>
                </p:nvSpPr>
                <p:spPr bwMode="auto">
                  <a:xfrm>
                    <a:off x="4436" y="2071"/>
                    <a:ext cx="16" cy="15"/>
                  </a:xfrm>
                  <a:custGeom>
                    <a:avLst/>
                    <a:gdLst>
                      <a:gd name="T0" fmla="*/ 13 w 16"/>
                      <a:gd name="T1" fmla="*/ 8 h 15"/>
                      <a:gd name="T2" fmla="*/ 13 w 16"/>
                      <a:gd name="T3" fmla="*/ 8 h 15"/>
                      <a:gd name="T4" fmla="*/ 9 w 16"/>
                      <a:gd name="T5" fmla="*/ 4 h 15"/>
                      <a:gd name="T6" fmla="*/ 8 w 16"/>
                      <a:gd name="T7" fmla="*/ 2 h 15"/>
                      <a:gd name="T8" fmla="*/ 7 w 16"/>
                      <a:gd name="T9" fmla="*/ 0 h 15"/>
                      <a:gd name="T10" fmla="*/ 7 w 16"/>
                      <a:gd name="T11" fmla="*/ 0 h 15"/>
                      <a:gd name="T12" fmla="*/ 0 w 16"/>
                      <a:gd name="T13" fmla="*/ 2 h 15"/>
                      <a:gd name="T14" fmla="*/ 1 w 16"/>
                      <a:gd name="T15" fmla="*/ 3 h 15"/>
                      <a:gd name="T16" fmla="*/ 1 w 16"/>
                      <a:gd name="T17" fmla="*/ 5 h 15"/>
                      <a:gd name="T18" fmla="*/ 5 w 16"/>
                      <a:gd name="T19" fmla="*/ 9 h 15"/>
                      <a:gd name="T20" fmla="*/ 8 w 16"/>
                      <a:gd name="T21" fmla="*/ 13 h 15"/>
                      <a:gd name="T22" fmla="*/ 9 w 16"/>
                      <a:gd name="T23" fmla="*/ 13 h 15"/>
                      <a:gd name="T24" fmla="*/ 8 w 16"/>
                      <a:gd name="T25" fmla="*/ 13 h 15"/>
                      <a:gd name="T26" fmla="*/ 11 w 16"/>
                      <a:gd name="T27" fmla="*/ 14 h 15"/>
                      <a:gd name="T28" fmla="*/ 13 w 16"/>
                      <a:gd name="T29" fmla="*/ 13 h 15"/>
                      <a:gd name="T30" fmla="*/ 15 w 16"/>
                      <a:gd name="T31" fmla="*/ 11 h 15"/>
                      <a:gd name="T32" fmla="*/ 13 w 16"/>
                      <a:gd name="T33" fmla="*/ 8 h 15"/>
                      <a:gd name="T34" fmla="*/ 13 w 16"/>
                      <a:gd name="T35" fmla="*/ 8 h 15"/>
                      <a:gd name="T36" fmla="*/ 13 w 16"/>
                      <a:gd name="T37"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5">
                        <a:moveTo>
                          <a:pt x="13" y="8"/>
                        </a:moveTo>
                        <a:lnTo>
                          <a:pt x="13" y="8"/>
                        </a:lnTo>
                        <a:lnTo>
                          <a:pt x="9" y="4"/>
                        </a:lnTo>
                        <a:lnTo>
                          <a:pt x="8" y="2"/>
                        </a:lnTo>
                        <a:lnTo>
                          <a:pt x="7" y="0"/>
                        </a:lnTo>
                        <a:lnTo>
                          <a:pt x="7" y="0"/>
                        </a:lnTo>
                        <a:lnTo>
                          <a:pt x="0" y="2"/>
                        </a:lnTo>
                        <a:lnTo>
                          <a:pt x="1" y="3"/>
                        </a:lnTo>
                        <a:lnTo>
                          <a:pt x="1" y="5"/>
                        </a:lnTo>
                        <a:lnTo>
                          <a:pt x="5" y="9"/>
                        </a:lnTo>
                        <a:lnTo>
                          <a:pt x="8" y="13"/>
                        </a:lnTo>
                        <a:lnTo>
                          <a:pt x="9" y="13"/>
                        </a:lnTo>
                        <a:lnTo>
                          <a:pt x="8" y="13"/>
                        </a:lnTo>
                        <a:lnTo>
                          <a:pt x="11" y="14"/>
                        </a:lnTo>
                        <a:lnTo>
                          <a:pt x="13" y="13"/>
                        </a:lnTo>
                        <a:lnTo>
                          <a:pt x="15" y="11"/>
                        </a:lnTo>
                        <a:lnTo>
                          <a:pt x="13" y="8"/>
                        </a:lnTo>
                        <a:lnTo>
                          <a:pt x="13" y="8"/>
                        </a:lnTo>
                        <a:lnTo>
                          <a:pt x="13" y="8"/>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Freeform 64"/>
                  <p:cNvSpPr>
                    <a:spLocks/>
                  </p:cNvSpPr>
                  <p:nvPr/>
                </p:nvSpPr>
                <p:spPr bwMode="auto">
                  <a:xfrm>
                    <a:off x="4445" y="2079"/>
                    <a:ext cx="56" cy="17"/>
                  </a:xfrm>
                  <a:custGeom>
                    <a:avLst/>
                    <a:gdLst>
                      <a:gd name="T0" fmla="*/ 51 w 56"/>
                      <a:gd name="T1" fmla="*/ 10 h 17"/>
                      <a:gd name="T2" fmla="*/ 51 w 56"/>
                      <a:gd name="T3" fmla="*/ 10 h 17"/>
                      <a:gd name="T4" fmla="*/ 41 w 56"/>
                      <a:gd name="T5" fmla="*/ 10 h 17"/>
                      <a:gd name="T6" fmla="*/ 33 w 56"/>
                      <a:gd name="T7" fmla="*/ 9 h 17"/>
                      <a:gd name="T8" fmla="*/ 26 w 56"/>
                      <a:gd name="T9" fmla="*/ 8 h 17"/>
                      <a:gd name="T10" fmla="*/ 19 w 56"/>
                      <a:gd name="T11" fmla="*/ 7 h 17"/>
                      <a:gd name="T12" fmla="*/ 14 w 56"/>
                      <a:gd name="T13" fmla="*/ 5 h 17"/>
                      <a:gd name="T14" fmla="*/ 10 w 56"/>
                      <a:gd name="T15" fmla="*/ 3 h 17"/>
                      <a:gd name="T16" fmla="*/ 7 w 56"/>
                      <a:gd name="T17" fmla="*/ 2 h 17"/>
                      <a:gd name="T18" fmla="*/ 4 w 56"/>
                      <a:gd name="T19" fmla="*/ 0 h 17"/>
                      <a:gd name="T20" fmla="*/ 0 w 56"/>
                      <a:gd name="T21" fmla="*/ 5 h 17"/>
                      <a:gd name="T22" fmla="*/ 2 w 56"/>
                      <a:gd name="T23" fmla="*/ 8 h 17"/>
                      <a:gd name="T24" fmla="*/ 7 w 56"/>
                      <a:gd name="T25" fmla="*/ 10 h 17"/>
                      <a:gd name="T26" fmla="*/ 10 w 56"/>
                      <a:gd name="T27" fmla="*/ 12 h 17"/>
                      <a:gd name="T28" fmla="*/ 18 w 56"/>
                      <a:gd name="T29" fmla="*/ 13 h 17"/>
                      <a:gd name="T30" fmla="*/ 23 w 56"/>
                      <a:gd name="T31" fmla="*/ 15 h 17"/>
                      <a:gd name="T32" fmla="*/ 31 w 56"/>
                      <a:gd name="T33" fmla="*/ 16 h 17"/>
                      <a:gd name="T34" fmla="*/ 41 w 56"/>
                      <a:gd name="T35" fmla="*/ 16 h 17"/>
                      <a:gd name="T36" fmla="*/ 51 w 56"/>
                      <a:gd name="T37" fmla="*/ 16 h 17"/>
                      <a:gd name="T38" fmla="*/ 51 w 56"/>
                      <a:gd name="T39" fmla="*/ 16 h 17"/>
                      <a:gd name="T40" fmla="*/ 51 w 56"/>
                      <a:gd name="T41" fmla="*/ 16 h 17"/>
                      <a:gd name="T42" fmla="*/ 53 w 56"/>
                      <a:gd name="T43" fmla="*/ 16 h 17"/>
                      <a:gd name="T44" fmla="*/ 55 w 56"/>
                      <a:gd name="T45" fmla="*/ 13 h 17"/>
                      <a:gd name="T46" fmla="*/ 53 w 56"/>
                      <a:gd name="T47" fmla="*/ 12 h 17"/>
                      <a:gd name="T48" fmla="*/ 51 w 56"/>
                      <a:gd name="T49" fmla="*/ 10 h 17"/>
                      <a:gd name="T50" fmla="*/ 51 w 56"/>
                      <a:gd name="T51"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Freeform 65"/>
                  <p:cNvSpPr>
                    <a:spLocks/>
                  </p:cNvSpPr>
                  <p:nvPr/>
                </p:nvSpPr>
                <p:spPr bwMode="auto">
                  <a:xfrm>
                    <a:off x="4496" y="2077"/>
                    <a:ext cx="51" cy="19"/>
                  </a:xfrm>
                  <a:custGeom>
                    <a:avLst/>
                    <a:gdLst>
                      <a:gd name="T0" fmla="*/ 45 w 51"/>
                      <a:gd name="T1" fmla="*/ 2 h 19"/>
                      <a:gd name="T2" fmla="*/ 45 w 51"/>
                      <a:gd name="T3" fmla="*/ 2 h 19"/>
                      <a:gd name="T4" fmla="*/ 42 w 51"/>
                      <a:gd name="T5" fmla="*/ 4 h 19"/>
                      <a:gd name="T6" fmla="*/ 40 w 51"/>
                      <a:gd name="T7" fmla="*/ 5 h 19"/>
                      <a:gd name="T8" fmla="*/ 35 w 51"/>
                      <a:gd name="T9" fmla="*/ 7 h 19"/>
                      <a:gd name="T10" fmla="*/ 30 w 51"/>
                      <a:gd name="T11" fmla="*/ 9 h 19"/>
                      <a:gd name="T12" fmla="*/ 24 w 51"/>
                      <a:gd name="T13" fmla="*/ 10 h 19"/>
                      <a:gd name="T14" fmla="*/ 17 w 51"/>
                      <a:gd name="T15" fmla="*/ 11 h 19"/>
                      <a:gd name="T16" fmla="*/ 10 w 51"/>
                      <a:gd name="T17" fmla="*/ 12 h 19"/>
                      <a:gd name="T18" fmla="*/ 0 w 51"/>
                      <a:gd name="T19" fmla="*/ 12 h 19"/>
                      <a:gd name="T20" fmla="*/ 0 w 51"/>
                      <a:gd name="T21" fmla="*/ 18 h 19"/>
                      <a:gd name="T22" fmla="*/ 10 w 51"/>
                      <a:gd name="T23" fmla="*/ 18 h 19"/>
                      <a:gd name="T24" fmla="*/ 19 w 51"/>
                      <a:gd name="T25" fmla="*/ 18 h 19"/>
                      <a:gd name="T26" fmla="*/ 26 w 51"/>
                      <a:gd name="T27" fmla="*/ 17 h 19"/>
                      <a:gd name="T28" fmla="*/ 34 w 51"/>
                      <a:gd name="T29" fmla="*/ 15 h 19"/>
                      <a:gd name="T30" fmla="*/ 38 w 51"/>
                      <a:gd name="T31" fmla="*/ 14 h 19"/>
                      <a:gd name="T32" fmla="*/ 42 w 51"/>
                      <a:gd name="T33" fmla="*/ 11 h 19"/>
                      <a:gd name="T34" fmla="*/ 47 w 51"/>
                      <a:gd name="T35" fmla="*/ 10 h 19"/>
                      <a:gd name="T36" fmla="*/ 49 w 51"/>
                      <a:gd name="T37" fmla="*/ 7 h 19"/>
                      <a:gd name="T38" fmla="*/ 49 w 51"/>
                      <a:gd name="T39" fmla="*/ 7 h 19"/>
                      <a:gd name="T40" fmla="*/ 49 w 51"/>
                      <a:gd name="T41" fmla="*/ 7 h 19"/>
                      <a:gd name="T42" fmla="*/ 50 w 51"/>
                      <a:gd name="T43" fmla="*/ 4 h 19"/>
                      <a:gd name="T44" fmla="*/ 49 w 51"/>
                      <a:gd name="T45" fmla="*/ 2 h 19"/>
                      <a:gd name="T46" fmla="*/ 48 w 51"/>
                      <a:gd name="T47" fmla="*/ 0 h 19"/>
                      <a:gd name="T48" fmla="*/ 45 w 51"/>
                      <a:gd name="T49" fmla="*/ 2 h 19"/>
                      <a:gd name="T50" fmla="*/ 45 w 51"/>
                      <a:gd name="T51" fmla="*/ 2 h 19"/>
                      <a:gd name="T52" fmla="*/ 45 w 51"/>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19">
                        <a:moveTo>
                          <a:pt x="45" y="2"/>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9" y="7"/>
                        </a:lnTo>
                        <a:lnTo>
                          <a:pt x="49" y="7"/>
                        </a:lnTo>
                        <a:lnTo>
                          <a:pt x="50" y="4"/>
                        </a:lnTo>
                        <a:lnTo>
                          <a:pt x="49" y="2"/>
                        </a:lnTo>
                        <a:lnTo>
                          <a:pt x="48" y="0"/>
                        </a:lnTo>
                        <a:lnTo>
                          <a:pt x="45" y="2"/>
                        </a:lnTo>
                        <a:lnTo>
                          <a:pt x="45" y="2"/>
                        </a:lnTo>
                        <a:lnTo>
                          <a:pt x="45"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Freeform 66"/>
                  <p:cNvSpPr>
                    <a:spLocks/>
                  </p:cNvSpPr>
                  <p:nvPr/>
                </p:nvSpPr>
                <p:spPr bwMode="auto">
                  <a:xfrm>
                    <a:off x="4541" y="2068"/>
                    <a:ext cx="15" cy="17"/>
                  </a:xfrm>
                  <a:custGeom>
                    <a:avLst/>
                    <a:gdLst>
                      <a:gd name="T0" fmla="*/ 7 w 15"/>
                      <a:gd name="T1" fmla="*/ 3 h 17"/>
                      <a:gd name="T2" fmla="*/ 7 w 15"/>
                      <a:gd name="T3" fmla="*/ 3 h 17"/>
                      <a:gd name="T4" fmla="*/ 7 w 15"/>
                      <a:gd name="T5" fmla="*/ 3 h 17"/>
                      <a:gd name="T6" fmla="*/ 5 w 15"/>
                      <a:gd name="T7" fmla="*/ 5 h 17"/>
                      <a:gd name="T8" fmla="*/ 3 w 15"/>
                      <a:gd name="T9" fmla="*/ 7 h 17"/>
                      <a:gd name="T10" fmla="*/ 0 w 15"/>
                      <a:gd name="T11" fmla="*/ 11 h 17"/>
                      <a:gd name="T12" fmla="*/ 4 w 15"/>
                      <a:gd name="T13" fmla="*/ 16 h 17"/>
                      <a:gd name="T14" fmla="*/ 9 w 15"/>
                      <a:gd name="T15" fmla="*/ 13 h 17"/>
                      <a:gd name="T16" fmla="*/ 12 w 15"/>
                      <a:gd name="T17" fmla="*/ 8 h 17"/>
                      <a:gd name="T18" fmla="*/ 13 w 15"/>
                      <a:gd name="T19" fmla="*/ 6 h 17"/>
                      <a:gd name="T20" fmla="*/ 14 w 15"/>
                      <a:gd name="T21" fmla="*/ 5 h 17"/>
                      <a:gd name="T22" fmla="*/ 14 w 15"/>
                      <a:gd name="T23" fmla="*/ 5 h 17"/>
                      <a:gd name="T24" fmla="*/ 14 w 15"/>
                      <a:gd name="T25" fmla="*/ 5 h 17"/>
                      <a:gd name="T26" fmla="*/ 13 w 15"/>
                      <a:gd name="T27" fmla="*/ 3 h 17"/>
                      <a:gd name="T28" fmla="*/ 12 w 15"/>
                      <a:gd name="T29" fmla="*/ 0 h 17"/>
                      <a:gd name="T30" fmla="*/ 9 w 15"/>
                      <a:gd name="T31" fmla="*/ 1 h 17"/>
                      <a:gd name="T32" fmla="*/ 7 w 15"/>
                      <a:gd name="T33" fmla="*/ 3 h 17"/>
                      <a:gd name="T34" fmla="*/ 7 w 15"/>
                      <a:gd name="T35"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7">
                        <a:moveTo>
                          <a:pt x="7" y="3"/>
                        </a:moveTo>
                        <a:lnTo>
                          <a:pt x="7" y="3"/>
                        </a:lnTo>
                        <a:lnTo>
                          <a:pt x="7" y="3"/>
                        </a:lnTo>
                        <a:lnTo>
                          <a:pt x="5" y="5"/>
                        </a:lnTo>
                        <a:lnTo>
                          <a:pt x="3" y="7"/>
                        </a:lnTo>
                        <a:lnTo>
                          <a:pt x="0" y="11"/>
                        </a:lnTo>
                        <a:lnTo>
                          <a:pt x="4" y="16"/>
                        </a:lnTo>
                        <a:lnTo>
                          <a:pt x="9" y="13"/>
                        </a:lnTo>
                        <a:lnTo>
                          <a:pt x="12" y="8"/>
                        </a:lnTo>
                        <a:lnTo>
                          <a:pt x="13" y="6"/>
                        </a:lnTo>
                        <a:lnTo>
                          <a:pt x="14" y="5"/>
                        </a:lnTo>
                        <a:lnTo>
                          <a:pt x="14" y="5"/>
                        </a:lnTo>
                        <a:lnTo>
                          <a:pt x="14" y="5"/>
                        </a:lnTo>
                        <a:lnTo>
                          <a:pt x="13" y="3"/>
                        </a:lnTo>
                        <a:lnTo>
                          <a:pt x="12" y="0"/>
                        </a:lnTo>
                        <a:lnTo>
                          <a:pt x="9" y="1"/>
                        </a:lnTo>
                        <a:lnTo>
                          <a:pt x="7" y="3"/>
                        </a:lnTo>
                        <a:lnTo>
                          <a:pt x="7"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Freeform 67"/>
                  <p:cNvSpPr>
                    <a:spLocks/>
                  </p:cNvSpPr>
                  <p:nvPr/>
                </p:nvSpPr>
                <p:spPr bwMode="auto">
                  <a:xfrm>
                    <a:off x="4548" y="2054"/>
                    <a:ext cx="13" cy="20"/>
                  </a:xfrm>
                  <a:custGeom>
                    <a:avLst/>
                    <a:gdLst>
                      <a:gd name="T0" fmla="*/ 12 w 13"/>
                      <a:gd name="T1" fmla="*/ 4 h 20"/>
                      <a:gd name="T2" fmla="*/ 4 w 13"/>
                      <a:gd name="T3" fmla="*/ 2 h 20"/>
                      <a:gd name="T4" fmla="*/ 0 w 13"/>
                      <a:gd name="T5" fmla="*/ 17 h 20"/>
                      <a:gd name="T6" fmla="*/ 7 w 13"/>
                      <a:gd name="T7" fmla="*/ 19 h 20"/>
                      <a:gd name="T8" fmla="*/ 12 w 13"/>
                      <a:gd name="T9" fmla="*/ 4 h 20"/>
                      <a:gd name="T10" fmla="*/ 4 w 13"/>
                      <a:gd name="T11" fmla="*/ 3 h 20"/>
                      <a:gd name="T12" fmla="*/ 12 w 13"/>
                      <a:gd name="T13" fmla="*/ 4 h 20"/>
                      <a:gd name="T14" fmla="*/ 12 w 13"/>
                      <a:gd name="T15" fmla="*/ 1 h 20"/>
                      <a:gd name="T16" fmla="*/ 8 w 13"/>
                      <a:gd name="T17" fmla="*/ 0 h 20"/>
                      <a:gd name="T18" fmla="*/ 5 w 13"/>
                      <a:gd name="T19" fmla="*/ 0 h 20"/>
                      <a:gd name="T20" fmla="*/ 4 w 13"/>
                      <a:gd name="T21" fmla="*/ 2 h 20"/>
                      <a:gd name="T22" fmla="*/ 12 w 13"/>
                      <a:gd name="T23" fmla="*/ 4 h 20"/>
                      <a:gd name="T24" fmla="*/ 12 w 13"/>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0">
                        <a:moveTo>
                          <a:pt x="12" y="4"/>
                        </a:moveTo>
                        <a:lnTo>
                          <a:pt x="4" y="2"/>
                        </a:lnTo>
                        <a:lnTo>
                          <a:pt x="0" y="17"/>
                        </a:lnTo>
                        <a:lnTo>
                          <a:pt x="7" y="19"/>
                        </a:lnTo>
                        <a:lnTo>
                          <a:pt x="12" y="4"/>
                        </a:lnTo>
                        <a:lnTo>
                          <a:pt x="4" y="3"/>
                        </a:lnTo>
                        <a:lnTo>
                          <a:pt x="12" y="4"/>
                        </a:lnTo>
                        <a:lnTo>
                          <a:pt x="12" y="1"/>
                        </a:lnTo>
                        <a:lnTo>
                          <a:pt x="8" y="0"/>
                        </a:lnTo>
                        <a:lnTo>
                          <a:pt x="5" y="0"/>
                        </a:lnTo>
                        <a:lnTo>
                          <a:pt x="4" y="2"/>
                        </a:lnTo>
                        <a:lnTo>
                          <a:pt x="12" y="4"/>
                        </a:lnTo>
                        <a:lnTo>
                          <a:pt x="12"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Freeform 68"/>
                  <p:cNvSpPr>
                    <a:spLocks/>
                  </p:cNvSpPr>
                  <p:nvPr/>
                </p:nvSpPr>
                <p:spPr bwMode="auto">
                  <a:xfrm>
                    <a:off x="4493" y="2057"/>
                    <a:ext cx="68" cy="28"/>
                  </a:xfrm>
                  <a:custGeom>
                    <a:avLst/>
                    <a:gdLst>
                      <a:gd name="T0" fmla="*/ 3 w 68"/>
                      <a:gd name="T1" fmla="*/ 27 h 28"/>
                      <a:gd name="T2" fmla="*/ 3 w 68"/>
                      <a:gd name="T3" fmla="*/ 27 h 28"/>
                      <a:gd name="T4" fmla="*/ 22 w 68"/>
                      <a:gd name="T5" fmla="*/ 25 h 28"/>
                      <a:gd name="T6" fmla="*/ 38 w 68"/>
                      <a:gd name="T7" fmla="*/ 24 h 28"/>
                      <a:gd name="T8" fmla="*/ 49 w 68"/>
                      <a:gd name="T9" fmla="*/ 18 h 28"/>
                      <a:gd name="T10" fmla="*/ 57 w 68"/>
                      <a:gd name="T11" fmla="*/ 14 h 28"/>
                      <a:gd name="T12" fmla="*/ 61 w 68"/>
                      <a:gd name="T13" fmla="*/ 10 h 28"/>
                      <a:gd name="T14" fmla="*/ 64 w 68"/>
                      <a:gd name="T15" fmla="*/ 6 h 28"/>
                      <a:gd name="T16" fmla="*/ 67 w 68"/>
                      <a:gd name="T17" fmla="*/ 2 h 28"/>
                      <a:gd name="T18" fmla="*/ 67 w 68"/>
                      <a:gd name="T19" fmla="*/ 1 h 28"/>
                      <a:gd name="T20" fmla="*/ 59 w 68"/>
                      <a:gd name="T21" fmla="*/ 0 h 28"/>
                      <a:gd name="T22" fmla="*/ 60 w 68"/>
                      <a:gd name="T23" fmla="*/ 0 h 28"/>
                      <a:gd name="T24" fmla="*/ 59 w 68"/>
                      <a:gd name="T25" fmla="*/ 2 h 28"/>
                      <a:gd name="T26" fmla="*/ 57 w 68"/>
                      <a:gd name="T27" fmla="*/ 6 h 28"/>
                      <a:gd name="T28" fmla="*/ 52 w 68"/>
                      <a:gd name="T29" fmla="*/ 8 h 28"/>
                      <a:gd name="T30" fmla="*/ 45 w 68"/>
                      <a:gd name="T31" fmla="*/ 14 h 28"/>
                      <a:gd name="T32" fmla="*/ 37 w 68"/>
                      <a:gd name="T33" fmla="*/ 16 h 28"/>
                      <a:gd name="T34" fmla="*/ 22 w 68"/>
                      <a:gd name="T35" fmla="*/ 18 h 28"/>
                      <a:gd name="T36" fmla="*/ 3 w 68"/>
                      <a:gd name="T37" fmla="*/ 19 h 28"/>
                      <a:gd name="T38" fmla="*/ 3 w 68"/>
                      <a:gd name="T39" fmla="*/ 19 h 28"/>
                      <a:gd name="T40" fmla="*/ 3 w 68"/>
                      <a:gd name="T41" fmla="*/ 19 h 28"/>
                      <a:gd name="T42" fmla="*/ 0 w 68"/>
                      <a:gd name="T43" fmla="*/ 20 h 28"/>
                      <a:gd name="T44" fmla="*/ 0 w 68"/>
                      <a:gd name="T45" fmla="*/ 24 h 28"/>
                      <a:gd name="T46" fmla="*/ 0 w 68"/>
                      <a:gd name="T47" fmla="*/ 25 h 28"/>
                      <a:gd name="T48" fmla="*/ 3 w 68"/>
                      <a:gd name="T49" fmla="*/ 27 h 28"/>
                      <a:gd name="T50" fmla="*/ 3 w 68"/>
                      <a:gd name="T5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8">
                        <a:moveTo>
                          <a:pt x="3" y="27"/>
                        </a:moveTo>
                        <a:lnTo>
                          <a:pt x="3" y="27"/>
                        </a:lnTo>
                        <a:lnTo>
                          <a:pt x="22" y="25"/>
                        </a:lnTo>
                        <a:lnTo>
                          <a:pt x="38" y="24"/>
                        </a:lnTo>
                        <a:lnTo>
                          <a:pt x="49" y="18"/>
                        </a:lnTo>
                        <a:lnTo>
                          <a:pt x="57" y="14"/>
                        </a:lnTo>
                        <a:lnTo>
                          <a:pt x="61" y="10"/>
                        </a:lnTo>
                        <a:lnTo>
                          <a:pt x="64" y="6"/>
                        </a:lnTo>
                        <a:lnTo>
                          <a:pt x="67" y="2"/>
                        </a:lnTo>
                        <a:lnTo>
                          <a:pt x="67" y="1"/>
                        </a:lnTo>
                        <a:lnTo>
                          <a:pt x="59" y="0"/>
                        </a:lnTo>
                        <a:lnTo>
                          <a:pt x="60" y="0"/>
                        </a:lnTo>
                        <a:lnTo>
                          <a:pt x="59" y="2"/>
                        </a:lnTo>
                        <a:lnTo>
                          <a:pt x="57" y="6"/>
                        </a:lnTo>
                        <a:lnTo>
                          <a:pt x="52" y="8"/>
                        </a:lnTo>
                        <a:lnTo>
                          <a:pt x="45" y="14"/>
                        </a:lnTo>
                        <a:lnTo>
                          <a:pt x="37" y="16"/>
                        </a:lnTo>
                        <a:lnTo>
                          <a:pt x="22" y="18"/>
                        </a:lnTo>
                        <a:lnTo>
                          <a:pt x="3" y="19"/>
                        </a:lnTo>
                        <a:lnTo>
                          <a:pt x="3" y="19"/>
                        </a:lnTo>
                        <a:lnTo>
                          <a:pt x="3" y="19"/>
                        </a:lnTo>
                        <a:lnTo>
                          <a:pt x="0" y="20"/>
                        </a:lnTo>
                        <a:lnTo>
                          <a:pt x="0" y="24"/>
                        </a:lnTo>
                        <a:lnTo>
                          <a:pt x="0" y="25"/>
                        </a:lnTo>
                        <a:lnTo>
                          <a:pt x="3" y="27"/>
                        </a:lnTo>
                        <a:lnTo>
                          <a:pt x="3" y="27"/>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Freeform 69"/>
                  <p:cNvSpPr>
                    <a:spLocks/>
                  </p:cNvSpPr>
                  <p:nvPr/>
                </p:nvSpPr>
                <p:spPr bwMode="auto">
                  <a:xfrm>
                    <a:off x="4431" y="2054"/>
                    <a:ext cx="66" cy="31"/>
                  </a:xfrm>
                  <a:custGeom>
                    <a:avLst/>
                    <a:gdLst>
                      <a:gd name="T0" fmla="*/ 8 w 66"/>
                      <a:gd name="T1" fmla="*/ 2 h 31"/>
                      <a:gd name="T2" fmla="*/ 0 w 66"/>
                      <a:gd name="T3" fmla="*/ 4 h 31"/>
                      <a:gd name="T4" fmla="*/ 0 w 66"/>
                      <a:gd name="T5" fmla="*/ 5 h 31"/>
                      <a:gd name="T6" fmla="*/ 3 w 66"/>
                      <a:gd name="T7" fmla="*/ 9 h 31"/>
                      <a:gd name="T8" fmla="*/ 5 w 66"/>
                      <a:gd name="T9" fmla="*/ 13 h 31"/>
                      <a:gd name="T10" fmla="*/ 10 w 66"/>
                      <a:gd name="T11" fmla="*/ 17 h 31"/>
                      <a:gd name="T12" fmla="*/ 18 w 66"/>
                      <a:gd name="T13" fmla="*/ 21 h 31"/>
                      <a:gd name="T14" fmla="*/ 31 w 66"/>
                      <a:gd name="T15" fmla="*/ 27 h 31"/>
                      <a:gd name="T16" fmla="*/ 44 w 66"/>
                      <a:gd name="T17" fmla="*/ 28 h 31"/>
                      <a:gd name="T18" fmla="*/ 65 w 66"/>
                      <a:gd name="T19" fmla="*/ 30 h 31"/>
                      <a:gd name="T20" fmla="*/ 65 w 66"/>
                      <a:gd name="T21" fmla="*/ 22 h 31"/>
                      <a:gd name="T22" fmla="*/ 45 w 66"/>
                      <a:gd name="T23" fmla="*/ 21 h 31"/>
                      <a:gd name="T24" fmla="*/ 32 w 66"/>
                      <a:gd name="T25" fmla="*/ 19 h 31"/>
                      <a:gd name="T26" fmla="*/ 22 w 66"/>
                      <a:gd name="T27" fmla="*/ 17 h 31"/>
                      <a:gd name="T28" fmla="*/ 14 w 66"/>
                      <a:gd name="T29" fmla="*/ 11 h 31"/>
                      <a:gd name="T30" fmla="*/ 12 w 66"/>
                      <a:gd name="T31" fmla="*/ 9 h 31"/>
                      <a:gd name="T32" fmla="*/ 10 w 66"/>
                      <a:gd name="T33" fmla="*/ 5 h 31"/>
                      <a:gd name="T34" fmla="*/ 8 w 66"/>
                      <a:gd name="T35" fmla="*/ 4 h 31"/>
                      <a:gd name="T36" fmla="*/ 8 w 66"/>
                      <a:gd name="T37" fmla="*/ 4 h 31"/>
                      <a:gd name="T38" fmla="*/ 0 w 66"/>
                      <a:gd name="T39" fmla="*/ 4 h 31"/>
                      <a:gd name="T40" fmla="*/ 8 w 66"/>
                      <a:gd name="T41" fmla="*/ 4 h 31"/>
                      <a:gd name="T42" fmla="*/ 7 w 66"/>
                      <a:gd name="T43" fmla="*/ 0 h 31"/>
                      <a:gd name="T44" fmla="*/ 5 w 66"/>
                      <a:gd name="T45" fmla="*/ 0 h 31"/>
                      <a:gd name="T46" fmla="*/ 3 w 66"/>
                      <a:gd name="T47" fmla="*/ 0 h 31"/>
                      <a:gd name="T48" fmla="*/ 0 w 66"/>
                      <a:gd name="T49" fmla="*/ 4 h 31"/>
                      <a:gd name="T50" fmla="*/ 8 w 66"/>
                      <a:gd name="T51" fmla="*/ 2 h 31"/>
                      <a:gd name="T52" fmla="*/ 8 w 66"/>
                      <a:gd name="T53"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31">
                        <a:moveTo>
                          <a:pt x="8" y="2"/>
                        </a:moveTo>
                        <a:lnTo>
                          <a:pt x="0" y="4"/>
                        </a:lnTo>
                        <a:lnTo>
                          <a:pt x="0" y="5"/>
                        </a:lnTo>
                        <a:lnTo>
                          <a:pt x="3" y="9"/>
                        </a:lnTo>
                        <a:lnTo>
                          <a:pt x="5" y="13"/>
                        </a:lnTo>
                        <a:lnTo>
                          <a:pt x="10" y="17"/>
                        </a:lnTo>
                        <a:lnTo>
                          <a:pt x="18" y="21"/>
                        </a:lnTo>
                        <a:lnTo>
                          <a:pt x="31" y="27"/>
                        </a:lnTo>
                        <a:lnTo>
                          <a:pt x="44" y="28"/>
                        </a:lnTo>
                        <a:lnTo>
                          <a:pt x="65" y="30"/>
                        </a:lnTo>
                        <a:lnTo>
                          <a:pt x="65" y="22"/>
                        </a:lnTo>
                        <a:lnTo>
                          <a:pt x="45" y="21"/>
                        </a:lnTo>
                        <a:lnTo>
                          <a:pt x="32" y="19"/>
                        </a:lnTo>
                        <a:lnTo>
                          <a:pt x="22" y="17"/>
                        </a:lnTo>
                        <a:lnTo>
                          <a:pt x="14" y="11"/>
                        </a:lnTo>
                        <a:lnTo>
                          <a:pt x="12" y="9"/>
                        </a:lnTo>
                        <a:lnTo>
                          <a:pt x="10" y="5"/>
                        </a:lnTo>
                        <a:lnTo>
                          <a:pt x="8" y="4"/>
                        </a:lnTo>
                        <a:lnTo>
                          <a:pt x="8" y="4"/>
                        </a:lnTo>
                        <a:lnTo>
                          <a:pt x="0" y="4"/>
                        </a:lnTo>
                        <a:lnTo>
                          <a:pt x="8" y="4"/>
                        </a:lnTo>
                        <a:lnTo>
                          <a:pt x="7" y="0"/>
                        </a:lnTo>
                        <a:lnTo>
                          <a:pt x="5" y="0"/>
                        </a:lnTo>
                        <a:lnTo>
                          <a:pt x="3" y="0"/>
                        </a:lnTo>
                        <a:lnTo>
                          <a:pt x="0" y="4"/>
                        </a:lnTo>
                        <a:lnTo>
                          <a:pt x="8" y="2"/>
                        </a:lnTo>
                        <a:lnTo>
                          <a:pt x="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Freeform 70"/>
                  <p:cNvSpPr>
                    <a:spLocks/>
                  </p:cNvSpPr>
                  <p:nvPr/>
                </p:nvSpPr>
                <p:spPr bwMode="auto">
                  <a:xfrm>
                    <a:off x="4431" y="2056"/>
                    <a:ext cx="13" cy="20"/>
                  </a:xfrm>
                  <a:custGeom>
                    <a:avLst/>
                    <a:gdLst>
                      <a:gd name="T0" fmla="*/ 12 w 13"/>
                      <a:gd name="T1" fmla="*/ 15 h 20"/>
                      <a:gd name="T2" fmla="*/ 12 w 13"/>
                      <a:gd name="T3" fmla="*/ 15 h 20"/>
                      <a:gd name="T4" fmla="*/ 8 w 13"/>
                      <a:gd name="T5" fmla="*/ 0 h 20"/>
                      <a:gd name="T6" fmla="*/ 0 w 13"/>
                      <a:gd name="T7" fmla="*/ 2 h 20"/>
                      <a:gd name="T8" fmla="*/ 5 w 13"/>
                      <a:gd name="T9" fmla="*/ 17 h 20"/>
                      <a:gd name="T10" fmla="*/ 5 w 13"/>
                      <a:gd name="T11" fmla="*/ 17 h 20"/>
                      <a:gd name="T12" fmla="*/ 5 w 13"/>
                      <a:gd name="T13" fmla="*/ 17 h 20"/>
                      <a:gd name="T14" fmla="*/ 6 w 13"/>
                      <a:gd name="T15" fmla="*/ 18 h 20"/>
                      <a:gd name="T16" fmla="*/ 10 w 13"/>
                      <a:gd name="T17" fmla="*/ 19 h 20"/>
                      <a:gd name="T18" fmla="*/ 12 w 13"/>
                      <a:gd name="T19" fmla="*/ 18 h 20"/>
                      <a:gd name="T20" fmla="*/ 12 w 13"/>
                      <a:gd name="T21" fmla="*/ 15 h 20"/>
                      <a:gd name="T22" fmla="*/ 12 w 13"/>
                      <a:gd name="T23"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20">
                        <a:moveTo>
                          <a:pt x="12" y="15"/>
                        </a:moveTo>
                        <a:lnTo>
                          <a:pt x="12" y="15"/>
                        </a:lnTo>
                        <a:lnTo>
                          <a:pt x="8" y="0"/>
                        </a:lnTo>
                        <a:lnTo>
                          <a:pt x="0" y="2"/>
                        </a:lnTo>
                        <a:lnTo>
                          <a:pt x="5" y="17"/>
                        </a:lnTo>
                        <a:lnTo>
                          <a:pt x="5" y="17"/>
                        </a:lnTo>
                        <a:lnTo>
                          <a:pt x="5" y="17"/>
                        </a:lnTo>
                        <a:lnTo>
                          <a:pt x="6" y="18"/>
                        </a:lnTo>
                        <a:lnTo>
                          <a:pt x="10" y="19"/>
                        </a:lnTo>
                        <a:lnTo>
                          <a:pt x="12" y="18"/>
                        </a:lnTo>
                        <a:lnTo>
                          <a:pt x="12" y="15"/>
                        </a:lnTo>
                        <a:lnTo>
                          <a:pt x="12" y="15"/>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Freeform 71"/>
                  <p:cNvSpPr>
                    <a:spLocks/>
                  </p:cNvSpPr>
                  <p:nvPr/>
                </p:nvSpPr>
                <p:spPr bwMode="auto">
                  <a:xfrm>
                    <a:off x="4447" y="2081"/>
                    <a:ext cx="98" cy="24"/>
                  </a:xfrm>
                  <a:custGeom>
                    <a:avLst/>
                    <a:gdLst>
                      <a:gd name="T0" fmla="*/ 97 w 98"/>
                      <a:gd name="T1" fmla="*/ 5 h 24"/>
                      <a:gd name="T2" fmla="*/ 97 w 98"/>
                      <a:gd name="T3" fmla="*/ 6 h 24"/>
                      <a:gd name="T4" fmla="*/ 96 w 98"/>
                      <a:gd name="T5" fmla="*/ 8 h 24"/>
                      <a:gd name="T6" fmla="*/ 93 w 98"/>
                      <a:gd name="T7" fmla="*/ 11 h 24"/>
                      <a:gd name="T8" fmla="*/ 89 w 98"/>
                      <a:gd name="T9" fmla="*/ 13 h 24"/>
                      <a:gd name="T10" fmla="*/ 84 w 98"/>
                      <a:gd name="T11" fmla="*/ 18 h 24"/>
                      <a:gd name="T12" fmla="*/ 76 w 98"/>
                      <a:gd name="T13" fmla="*/ 20 h 24"/>
                      <a:gd name="T14" fmla="*/ 65 w 98"/>
                      <a:gd name="T15" fmla="*/ 23 h 24"/>
                      <a:gd name="T16" fmla="*/ 49 w 98"/>
                      <a:gd name="T17" fmla="*/ 23 h 24"/>
                      <a:gd name="T18" fmla="*/ 33 w 98"/>
                      <a:gd name="T19" fmla="*/ 23 h 24"/>
                      <a:gd name="T20" fmla="*/ 20 w 98"/>
                      <a:gd name="T21" fmla="*/ 20 h 24"/>
                      <a:gd name="T22" fmla="*/ 12 w 98"/>
                      <a:gd name="T23" fmla="*/ 18 h 24"/>
                      <a:gd name="T24" fmla="*/ 7 w 98"/>
                      <a:gd name="T25" fmla="*/ 13 h 24"/>
                      <a:gd name="T26" fmla="*/ 4 w 98"/>
                      <a:gd name="T27" fmla="*/ 11 h 24"/>
                      <a:gd name="T28" fmla="*/ 1 w 98"/>
                      <a:gd name="T29" fmla="*/ 8 h 24"/>
                      <a:gd name="T30" fmla="*/ 0 w 98"/>
                      <a:gd name="T31" fmla="*/ 6 h 24"/>
                      <a:gd name="T32" fmla="*/ 0 w 98"/>
                      <a:gd name="T33" fmla="*/ 5 h 24"/>
                      <a:gd name="T34" fmla="*/ 0 w 98"/>
                      <a:gd name="T35" fmla="*/ 1 h 24"/>
                      <a:gd name="T36" fmla="*/ 2 w 98"/>
                      <a:gd name="T37" fmla="*/ 3 h 24"/>
                      <a:gd name="T38" fmla="*/ 7 w 98"/>
                      <a:gd name="T39" fmla="*/ 5 h 24"/>
                      <a:gd name="T40" fmla="*/ 10 w 98"/>
                      <a:gd name="T41" fmla="*/ 6 h 24"/>
                      <a:gd name="T42" fmla="*/ 16 w 98"/>
                      <a:gd name="T43" fmla="*/ 8 h 24"/>
                      <a:gd name="T44" fmla="*/ 21 w 98"/>
                      <a:gd name="T45" fmla="*/ 10 h 24"/>
                      <a:gd name="T46" fmla="*/ 30 w 98"/>
                      <a:gd name="T47" fmla="*/ 11 h 24"/>
                      <a:gd name="T48" fmla="*/ 39 w 98"/>
                      <a:gd name="T49" fmla="*/ 11 h 24"/>
                      <a:gd name="T50" fmla="*/ 49 w 98"/>
                      <a:gd name="T51" fmla="*/ 11 h 24"/>
                      <a:gd name="T52" fmla="*/ 59 w 98"/>
                      <a:gd name="T53" fmla="*/ 11 h 24"/>
                      <a:gd name="T54" fmla="*/ 67 w 98"/>
                      <a:gd name="T55" fmla="*/ 11 h 24"/>
                      <a:gd name="T56" fmla="*/ 74 w 98"/>
                      <a:gd name="T57" fmla="*/ 10 h 24"/>
                      <a:gd name="T58" fmla="*/ 80 w 98"/>
                      <a:gd name="T59" fmla="*/ 8 h 24"/>
                      <a:gd name="T60" fmla="*/ 85 w 98"/>
                      <a:gd name="T61" fmla="*/ 6 h 24"/>
                      <a:gd name="T62" fmla="*/ 89 w 98"/>
                      <a:gd name="T63" fmla="*/ 4 h 24"/>
                      <a:gd name="T64" fmla="*/ 94 w 98"/>
                      <a:gd name="T65" fmla="*/ 2 h 24"/>
                      <a:gd name="T66" fmla="*/ 97 w 98"/>
                      <a:gd name="T67" fmla="*/ 0 h 24"/>
                      <a:gd name="T68" fmla="*/ 97 w 98"/>
                      <a:gd name="T69" fmla="*/ 5 h 24"/>
                      <a:gd name="T70" fmla="*/ 97 w 98"/>
                      <a:gd name="T7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
                        <a:moveTo>
                          <a:pt x="97" y="5"/>
                        </a:moveTo>
                        <a:lnTo>
                          <a:pt x="97" y="6"/>
                        </a:lnTo>
                        <a:lnTo>
                          <a:pt x="96" y="8"/>
                        </a:lnTo>
                        <a:lnTo>
                          <a:pt x="93" y="11"/>
                        </a:lnTo>
                        <a:lnTo>
                          <a:pt x="89" y="13"/>
                        </a:lnTo>
                        <a:lnTo>
                          <a:pt x="84" y="18"/>
                        </a:lnTo>
                        <a:lnTo>
                          <a:pt x="76" y="20"/>
                        </a:lnTo>
                        <a:lnTo>
                          <a:pt x="65" y="23"/>
                        </a:lnTo>
                        <a:lnTo>
                          <a:pt x="49" y="23"/>
                        </a:lnTo>
                        <a:lnTo>
                          <a:pt x="33" y="23"/>
                        </a:lnTo>
                        <a:lnTo>
                          <a:pt x="20" y="20"/>
                        </a:lnTo>
                        <a:lnTo>
                          <a:pt x="12" y="18"/>
                        </a:lnTo>
                        <a:lnTo>
                          <a:pt x="7" y="13"/>
                        </a:lnTo>
                        <a:lnTo>
                          <a:pt x="4" y="11"/>
                        </a:lnTo>
                        <a:lnTo>
                          <a:pt x="1" y="8"/>
                        </a:lnTo>
                        <a:lnTo>
                          <a:pt x="0" y="6"/>
                        </a:lnTo>
                        <a:lnTo>
                          <a:pt x="0" y="5"/>
                        </a:lnTo>
                        <a:lnTo>
                          <a:pt x="0" y="1"/>
                        </a:lnTo>
                        <a:lnTo>
                          <a:pt x="2" y="3"/>
                        </a:lnTo>
                        <a:lnTo>
                          <a:pt x="7" y="5"/>
                        </a:lnTo>
                        <a:lnTo>
                          <a:pt x="10" y="6"/>
                        </a:lnTo>
                        <a:lnTo>
                          <a:pt x="16" y="8"/>
                        </a:lnTo>
                        <a:lnTo>
                          <a:pt x="21" y="10"/>
                        </a:lnTo>
                        <a:lnTo>
                          <a:pt x="30" y="11"/>
                        </a:lnTo>
                        <a:lnTo>
                          <a:pt x="39" y="11"/>
                        </a:lnTo>
                        <a:lnTo>
                          <a:pt x="49" y="11"/>
                        </a:lnTo>
                        <a:lnTo>
                          <a:pt x="59" y="11"/>
                        </a:lnTo>
                        <a:lnTo>
                          <a:pt x="67" y="11"/>
                        </a:lnTo>
                        <a:lnTo>
                          <a:pt x="74" y="10"/>
                        </a:lnTo>
                        <a:lnTo>
                          <a:pt x="80" y="8"/>
                        </a:lnTo>
                        <a:lnTo>
                          <a:pt x="85" y="6"/>
                        </a:lnTo>
                        <a:lnTo>
                          <a:pt x="89" y="4"/>
                        </a:lnTo>
                        <a:lnTo>
                          <a:pt x="94" y="2"/>
                        </a:lnTo>
                        <a:lnTo>
                          <a:pt x="97" y="0"/>
                        </a:lnTo>
                        <a:lnTo>
                          <a:pt x="97" y="5"/>
                        </a:lnTo>
                        <a:lnTo>
                          <a:pt x="97" y="5"/>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 name="Freeform 72"/>
                  <p:cNvSpPr>
                    <a:spLocks/>
                  </p:cNvSpPr>
                  <p:nvPr/>
                </p:nvSpPr>
                <p:spPr bwMode="auto">
                  <a:xfrm>
                    <a:off x="4493" y="2085"/>
                    <a:ext cx="54" cy="23"/>
                  </a:xfrm>
                  <a:custGeom>
                    <a:avLst/>
                    <a:gdLst>
                      <a:gd name="T0" fmla="*/ 3 w 54"/>
                      <a:gd name="T1" fmla="*/ 22 h 23"/>
                      <a:gd name="T2" fmla="*/ 3 w 54"/>
                      <a:gd name="T3" fmla="*/ 22 h 23"/>
                      <a:gd name="T4" fmla="*/ 19 w 54"/>
                      <a:gd name="T5" fmla="*/ 22 h 23"/>
                      <a:gd name="T6" fmla="*/ 31 w 54"/>
                      <a:gd name="T7" fmla="*/ 19 h 23"/>
                      <a:gd name="T8" fmla="*/ 39 w 54"/>
                      <a:gd name="T9" fmla="*/ 16 h 23"/>
                      <a:gd name="T10" fmla="*/ 45 w 54"/>
                      <a:gd name="T11" fmla="*/ 12 h 23"/>
                      <a:gd name="T12" fmla="*/ 50 w 54"/>
                      <a:gd name="T13" fmla="*/ 9 h 23"/>
                      <a:gd name="T14" fmla="*/ 52 w 54"/>
                      <a:gd name="T15" fmla="*/ 6 h 23"/>
                      <a:gd name="T16" fmla="*/ 53 w 54"/>
                      <a:gd name="T17" fmla="*/ 2 h 23"/>
                      <a:gd name="T18" fmla="*/ 53 w 54"/>
                      <a:gd name="T19" fmla="*/ 2 h 23"/>
                      <a:gd name="T20" fmla="*/ 45 w 54"/>
                      <a:gd name="T21" fmla="*/ 0 h 23"/>
                      <a:gd name="T22" fmla="*/ 45 w 54"/>
                      <a:gd name="T23" fmla="*/ 1 h 23"/>
                      <a:gd name="T24" fmla="*/ 45 w 54"/>
                      <a:gd name="T25" fmla="*/ 2 h 23"/>
                      <a:gd name="T26" fmla="*/ 44 w 54"/>
                      <a:gd name="T27" fmla="*/ 4 h 23"/>
                      <a:gd name="T28" fmla="*/ 41 w 54"/>
                      <a:gd name="T29" fmla="*/ 7 h 23"/>
                      <a:gd name="T30" fmla="*/ 37 w 54"/>
                      <a:gd name="T31" fmla="*/ 10 h 23"/>
                      <a:gd name="T32" fmla="*/ 29 w 54"/>
                      <a:gd name="T33" fmla="*/ 12 h 23"/>
                      <a:gd name="T34" fmla="*/ 19 w 54"/>
                      <a:gd name="T35" fmla="*/ 14 h 23"/>
                      <a:gd name="T36" fmla="*/ 3 w 54"/>
                      <a:gd name="T37" fmla="*/ 16 h 23"/>
                      <a:gd name="T38" fmla="*/ 3 w 54"/>
                      <a:gd name="T39" fmla="*/ 16 h 23"/>
                      <a:gd name="T40" fmla="*/ 3 w 54"/>
                      <a:gd name="T41" fmla="*/ 16 h 23"/>
                      <a:gd name="T42" fmla="*/ 0 w 54"/>
                      <a:gd name="T43" fmla="*/ 17 h 23"/>
                      <a:gd name="T44" fmla="*/ 0 w 54"/>
                      <a:gd name="T45" fmla="*/ 19 h 23"/>
                      <a:gd name="T46" fmla="*/ 0 w 54"/>
                      <a:gd name="T47" fmla="*/ 22 h 23"/>
                      <a:gd name="T48" fmla="*/ 3 w 54"/>
                      <a:gd name="T49" fmla="*/ 22 h 23"/>
                      <a:gd name="T50" fmla="*/ 3 w 54"/>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23">
                        <a:moveTo>
                          <a:pt x="3" y="22"/>
                        </a:moveTo>
                        <a:lnTo>
                          <a:pt x="3" y="22"/>
                        </a:lnTo>
                        <a:lnTo>
                          <a:pt x="19" y="22"/>
                        </a:lnTo>
                        <a:lnTo>
                          <a:pt x="31" y="19"/>
                        </a:lnTo>
                        <a:lnTo>
                          <a:pt x="39" y="16"/>
                        </a:lnTo>
                        <a:lnTo>
                          <a:pt x="45" y="12"/>
                        </a:lnTo>
                        <a:lnTo>
                          <a:pt x="50" y="9"/>
                        </a:lnTo>
                        <a:lnTo>
                          <a:pt x="52" y="6"/>
                        </a:lnTo>
                        <a:lnTo>
                          <a:pt x="53" y="2"/>
                        </a:lnTo>
                        <a:lnTo>
                          <a:pt x="53" y="2"/>
                        </a:lnTo>
                        <a:lnTo>
                          <a:pt x="45" y="0"/>
                        </a:lnTo>
                        <a:lnTo>
                          <a:pt x="45" y="1"/>
                        </a:lnTo>
                        <a:lnTo>
                          <a:pt x="45" y="2"/>
                        </a:lnTo>
                        <a:lnTo>
                          <a:pt x="44" y="4"/>
                        </a:lnTo>
                        <a:lnTo>
                          <a:pt x="41" y="7"/>
                        </a:lnTo>
                        <a:lnTo>
                          <a:pt x="37" y="10"/>
                        </a:lnTo>
                        <a:lnTo>
                          <a:pt x="29" y="12"/>
                        </a:lnTo>
                        <a:lnTo>
                          <a:pt x="19" y="14"/>
                        </a:lnTo>
                        <a:lnTo>
                          <a:pt x="3" y="16"/>
                        </a:lnTo>
                        <a:lnTo>
                          <a:pt x="3" y="16"/>
                        </a:lnTo>
                        <a:lnTo>
                          <a:pt x="3" y="16"/>
                        </a:lnTo>
                        <a:lnTo>
                          <a:pt x="0" y="17"/>
                        </a:lnTo>
                        <a:lnTo>
                          <a:pt x="0" y="19"/>
                        </a:lnTo>
                        <a:lnTo>
                          <a:pt x="0" y="22"/>
                        </a:lnTo>
                        <a:lnTo>
                          <a:pt x="3" y="22"/>
                        </a:lnTo>
                        <a:lnTo>
                          <a:pt x="3" y="2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 name="Freeform 73"/>
                  <p:cNvSpPr>
                    <a:spLocks/>
                  </p:cNvSpPr>
                  <p:nvPr/>
                </p:nvSpPr>
                <p:spPr bwMode="auto">
                  <a:xfrm>
                    <a:off x="4444" y="2082"/>
                    <a:ext cx="53" cy="26"/>
                  </a:xfrm>
                  <a:custGeom>
                    <a:avLst/>
                    <a:gdLst>
                      <a:gd name="T0" fmla="*/ 0 w 53"/>
                      <a:gd name="T1" fmla="*/ 5 h 26"/>
                      <a:gd name="T2" fmla="*/ 0 w 53"/>
                      <a:gd name="T3" fmla="*/ 4 h 26"/>
                      <a:gd name="T4" fmla="*/ 0 w 53"/>
                      <a:gd name="T5" fmla="*/ 5 h 26"/>
                      <a:gd name="T6" fmla="*/ 1 w 53"/>
                      <a:gd name="T7" fmla="*/ 9 h 26"/>
                      <a:gd name="T8" fmla="*/ 3 w 53"/>
                      <a:gd name="T9" fmla="*/ 12 h 26"/>
                      <a:gd name="T10" fmla="*/ 8 w 53"/>
                      <a:gd name="T11" fmla="*/ 15 h 26"/>
                      <a:gd name="T12" fmla="*/ 13 w 53"/>
                      <a:gd name="T13" fmla="*/ 19 h 26"/>
                      <a:gd name="T14" fmla="*/ 23 w 53"/>
                      <a:gd name="T15" fmla="*/ 22 h 26"/>
                      <a:gd name="T16" fmla="*/ 35 w 53"/>
                      <a:gd name="T17" fmla="*/ 25 h 26"/>
                      <a:gd name="T18" fmla="*/ 52 w 53"/>
                      <a:gd name="T19" fmla="*/ 25 h 26"/>
                      <a:gd name="T20" fmla="*/ 52 w 53"/>
                      <a:gd name="T21" fmla="*/ 19 h 26"/>
                      <a:gd name="T22" fmla="*/ 37 w 53"/>
                      <a:gd name="T23" fmla="*/ 17 h 26"/>
                      <a:gd name="T24" fmla="*/ 24 w 53"/>
                      <a:gd name="T25" fmla="*/ 15 h 26"/>
                      <a:gd name="T26" fmla="*/ 18 w 53"/>
                      <a:gd name="T27" fmla="*/ 13 h 26"/>
                      <a:gd name="T28" fmla="*/ 11 w 53"/>
                      <a:gd name="T29" fmla="*/ 10 h 26"/>
                      <a:gd name="T30" fmla="*/ 9 w 53"/>
                      <a:gd name="T31" fmla="*/ 7 h 26"/>
                      <a:gd name="T32" fmla="*/ 8 w 53"/>
                      <a:gd name="T33" fmla="*/ 5 h 26"/>
                      <a:gd name="T34" fmla="*/ 8 w 53"/>
                      <a:gd name="T35" fmla="*/ 5 h 26"/>
                      <a:gd name="T36" fmla="*/ 8 w 53"/>
                      <a:gd name="T37" fmla="*/ 4 h 26"/>
                      <a:gd name="T38" fmla="*/ 8 w 53"/>
                      <a:gd name="T39" fmla="*/ 3 h 26"/>
                      <a:gd name="T40" fmla="*/ 8 w 53"/>
                      <a:gd name="T41" fmla="*/ 4 h 26"/>
                      <a:gd name="T42" fmla="*/ 7 w 53"/>
                      <a:gd name="T43" fmla="*/ 1 h 26"/>
                      <a:gd name="T44" fmla="*/ 3 w 53"/>
                      <a:gd name="T45" fmla="*/ 0 h 26"/>
                      <a:gd name="T46" fmla="*/ 1 w 53"/>
                      <a:gd name="T47" fmla="*/ 1 h 26"/>
                      <a:gd name="T48" fmla="*/ 0 w 53"/>
                      <a:gd name="T49" fmla="*/ 4 h 26"/>
                      <a:gd name="T50" fmla="*/ 0 w 53"/>
                      <a:gd name="T51" fmla="*/ 5 h 26"/>
                      <a:gd name="T52" fmla="*/ 0 w 53"/>
                      <a:gd name="T53"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26">
                        <a:moveTo>
                          <a:pt x="0" y="5"/>
                        </a:moveTo>
                        <a:lnTo>
                          <a:pt x="0" y="4"/>
                        </a:lnTo>
                        <a:lnTo>
                          <a:pt x="0" y="5"/>
                        </a:lnTo>
                        <a:lnTo>
                          <a:pt x="1" y="9"/>
                        </a:lnTo>
                        <a:lnTo>
                          <a:pt x="3" y="12"/>
                        </a:lnTo>
                        <a:lnTo>
                          <a:pt x="8" y="15"/>
                        </a:lnTo>
                        <a:lnTo>
                          <a:pt x="13" y="19"/>
                        </a:lnTo>
                        <a:lnTo>
                          <a:pt x="23" y="22"/>
                        </a:lnTo>
                        <a:lnTo>
                          <a:pt x="35" y="25"/>
                        </a:lnTo>
                        <a:lnTo>
                          <a:pt x="52" y="25"/>
                        </a:lnTo>
                        <a:lnTo>
                          <a:pt x="52" y="19"/>
                        </a:lnTo>
                        <a:lnTo>
                          <a:pt x="37" y="17"/>
                        </a:lnTo>
                        <a:lnTo>
                          <a:pt x="24" y="15"/>
                        </a:lnTo>
                        <a:lnTo>
                          <a:pt x="18" y="13"/>
                        </a:lnTo>
                        <a:lnTo>
                          <a:pt x="11" y="10"/>
                        </a:lnTo>
                        <a:lnTo>
                          <a:pt x="9" y="7"/>
                        </a:lnTo>
                        <a:lnTo>
                          <a:pt x="8" y="5"/>
                        </a:lnTo>
                        <a:lnTo>
                          <a:pt x="8" y="5"/>
                        </a:lnTo>
                        <a:lnTo>
                          <a:pt x="8" y="4"/>
                        </a:lnTo>
                        <a:lnTo>
                          <a:pt x="8" y="3"/>
                        </a:lnTo>
                        <a:lnTo>
                          <a:pt x="8" y="4"/>
                        </a:lnTo>
                        <a:lnTo>
                          <a:pt x="7" y="1"/>
                        </a:lnTo>
                        <a:lnTo>
                          <a:pt x="3" y="0"/>
                        </a:lnTo>
                        <a:lnTo>
                          <a:pt x="1" y="1"/>
                        </a:lnTo>
                        <a:lnTo>
                          <a:pt x="0" y="4"/>
                        </a:lnTo>
                        <a:lnTo>
                          <a:pt x="0" y="5"/>
                        </a:lnTo>
                        <a:lnTo>
                          <a:pt x="0" y="5"/>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Freeform 74"/>
                  <p:cNvSpPr>
                    <a:spLocks/>
                  </p:cNvSpPr>
                  <p:nvPr/>
                </p:nvSpPr>
                <p:spPr bwMode="auto">
                  <a:xfrm>
                    <a:off x="4443" y="2078"/>
                    <a:ext cx="10" cy="10"/>
                  </a:xfrm>
                  <a:custGeom>
                    <a:avLst/>
                    <a:gdLst>
                      <a:gd name="T0" fmla="*/ 6 w 10"/>
                      <a:gd name="T1" fmla="*/ 1 h 10"/>
                      <a:gd name="T2" fmla="*/ 0 w 10"/>
                      <a:gd name="T3" fmla="*/ 4 h 10"/>
                      <a:gd name="T4" fmla="*/ 1 w 10"/>
                      <a:gd name="T5" fmla="*/ 9 h 10"/>
                      <a:gd name="T6" fmla="*/ 9 w 10"/>
                      <a:gd name="T7" fmla="*/ 7 h 10"/>
                      <a:gd name="T8" fmla="*/ 8 w 10"/>
                      <a:gd name="T9" fmla="*/ 3 h 10"/>
                      <a:gd name="T10" fmla="*/ 2 w 10"/>
                      <a:gd name="T11" fmla="*/ 6 h 10"/>
                      <a:gd name="T12" fmla="*/ 8 w 10"/>
                      <a:gd name="T13" fmla="*/ 3 h 10"/>
                      <a:gd name="T14" fmla="*/ 6 w 10"/>
                      <a:gd name="T15" fmla="*/ 1 h 10"/>
                      <a:gd name="T16" fmla="*/ 4 w 10"/>
                      <a:gd name="T17" fmla="*/ 0 h 10"/>
                      <a:gd name="T18" fmla="*/ 1 w 10"/>
                      <a:gd name="T19" fmla="*/ 2 h 10"/>
                      <a:gd name="T20" fmla="*/ 0 w 10"/>
                      <a:gd name="T21" fmla="*/ 4 h 10"/>
                      <a:gd name="T22" fmla="*/ 6 w 10"/>
                      <a:gd name="T23" fmla="*/ 1 h 10"/>
                      <a:gd name="T24" fmla="*/ 6 w 10"/>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6" y="1"/>
                        </a:moveTo>
                        <a:lnTo>
                          <a:pt x="0" y="4"/>
                        </a:lnTo>
                        <a:lnTo>
                          <a:pt x="1" y="9"/>
                        </a:lnTo>
                        <a:lnTo>
                          <a:pt x="9" y="7"/>
                        </a:lnTo>
                        <a:lnTo>
                          <a:pt x="8" y="3"/>
                        </a:lnTo>
                        <a:lnTo>
                          <a:pt x="2" y="6"/>
                        </a:lnTo>
                        <a:lnTo>
                          <a:pt x="8" y="3"/>
                        </a:lnTo>
                        <a:lnTo>
                          <a:pt x="6" y="1"/>
                        </a:lnTo>
                        <a:lnTo>
                          <a:pt x="4" y="0"/>
                        </a:lnTo>
                        <a:lnTo>
                          <a:pt x="1" y="2"/>
                        </a:lnTo>
                        <a:lnTo>
                          <a:pt x="0" y="4"/>
                        </a:lnTo>
                        <a:lnTo>
                          <a:pt x="6" y="1"/>
                        </a:lnTo>
                        <a:lnTo>
                          <a:pt x="6" y="1"/>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Freeform 75"/>
                  <p:cNvSpPr>
                    <a:spLocks/>
                  </p:cNvSpPr>
                  <p:nvPr/>
                </p:nvSpPr>
                <p:spPr bwMode="auto">
                  <a:xfrm>
                    <a:off x="4445" y="2079"/>
                    <a:ext cx="56" cy="17"/>
                  </a:xfrm>
                  <a:custGeom>
                    <a:avLst/>
                    <a:gdLst>
                      <a:gd name="T0" fmla="*/ 51 w 56"/>
                      <a:gd name="T1" fmla="*/ 10 h 17"/>
                      <a:gd name="T2" fmla="*/ 51 w 56"/>
                      <a:gd name="T3" fmla="*/ 10 h 17"/>
                      <a:gd name="T4" fmla="*/ 41 w 56"/>
                      <a:gd name="T5" fmla="*/ 10 h 17"/>
                      <a:gd name="T6" fmla="*/ 33 w 56"/>
                      <a:gd name="T7" fmla="*/ 9 h 17"/>
                      <a:gd name="T8" fmla="*/ 26 w 56"/>
                      <a:gd name="T9" fmla="*/ 8 h 17"/>
                      <a:gd name="T10" fmla="*/ 19 w 56"/>
                      <a:gd name="T11" fmla="*/ 7 h 17"/>
                      <a:gd name="T12" fmla="*/ 14 w 56"/>
                      <a:gd name="T13" fmla="*/ 5 h 17"/>
                      <a:gd name="T14" fmla="*/ 10 w 56"/>
                      <a:gd name="T15" fmla="*/ 3 h 17"/>
                      <a:gd name="T16" fmla="*/ 7 w 56"/>
                      <a:gd name="T17" fmla="*/ 2 h 17"/>
                      <a:gd name="T18" fmla="*/ 4 w 56"/>
                      <a:gd name="T19" fmla="*/ 0 h 17"/>
                      <a:gd name="T20" fmla="*/ 0 w 56"/>
                      <a:gd name="T21" fmla="*/ 5 h 17"/>
                      <a:gd name="T22" fmla="*/ 2 w 56"/>
                      <a:gd name="T23" fmla="*/ 8 h 17"/>
                      <a:gd name="T24" fmla="*/ 7 w 56"/>
                      <a:gd name="T25" fmla="*/ 10 h 17"/>
                      <a:gd name="T26" fmla="*/ 10 w 56"/>
                      <a:gd name="T27" fmla="*/ 12 h 17"/>
                      <a:gd name="T28" fmla="*/ 18 w 56"/>
                      <a:gd name="T29" fmla="*/ 13 h 17"/>
                      <a:gd name="T30" fmla="*/ 23 w 56"/>
                      <a:gd name="T31" fmla="*/ 15 h 17"/>
                      <a:gd name="T32" fmla="*/ 31 w 56"/>
                      <a:gd name="T33" fmla="*/ 16 h 17"/>
                      <a:gd name="T34" fmla="*/ 41 w 56"/>
                      <a:gd name="T35" fmla="*/ 16 h 17"/>
                      <a:gd name="T36" fmla="*/ 51 w 56"/>
                      <a:gd name="T37" fmla="*/ 16 h 17"/>
                      <a:gd name="T38" fmla="*/ 51 w 56"/>
                      <a:gd name="T39" fmla="*/ 16 h 17"/>
                      <a:gd name="T40" fmla="*/ 51 w 56"/>
                      <a:gd name="T41" fmla="*/ 16 h 17"/>
                      <a:gd name="T42" fmla="*/ 53 w 56"/>
                      <a:gd name="T43" fmla="*/ 16 h 17"/>
                      <a:gd name="T44" fmla="*/ 55 w 56"/>
                      <a:gd name="T45" fmla="*/ 13 h 17"/>
                      <a:gd name="T46" fmla="*/ 53 w 56"/>
                      <a:gd name="T47" fmla="*/ 12 h 17"/>
                      <a:gd name="T48" fmla="*/ 51 w 56"/>
                      <a:gd name="T49" fmla="*/ 10 h 17"/>
                      <a:gd name="T50" fmla="*/ 51 w 56"/>
                      <a:gd name="T51"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7">
                        <a:moveTo>
                          <a:pt x="51" y="10"/>
                        </a:moveTo>
                        <a:lnTo>
                          <a:pt x="51" y="10"/>
                        </a:lnTo>
                        <a:lnTo>
                          <a:pt x="41" y="10"/>
                        </a:lnTo>
                        <a:lnTo>
                          <a:pt x="33" y="9"/>
                        </a:lnTo>
                        <a:lnTo>
                          <a:pt x="26" y="8"/>
                        </a:lnTo>
                        <a:lnTo>
                          <a:pt x="19" y="7"/>
                        </a:lnTo>
                        <a:lnTo>
                          <a:pt x="14" y="5"/>
                        </a:lnTo>
                        <a:lnTo>
                          <a:pt x="10" y="3"/>
                        </a:lnTo>
                        <a:lnTo>
                          <a:pt x="7" y="2"/>
                        </a:lnTo>
                        <a:lnTo>
                          <a:pt x="4" y="0"/>
                        </a:lnTo>
                        <a:lnTo>
                          <a:pt x="0" y="5"/>
                        </a:lnTo>
                        <a:lnTo>
                          <a:pt x="2" y="8"/>
                        </a:lnTo>
                        <a:lnTo>
                          <a:pt x="7" y="10"/>
                        </a:lnTo>
                        <a:lnTo>
                          <a:pt x="10" y="12"/>
                        </a:lnTo>
                        <a:lnTo>
                          <a:pt x="18" y="13"/>
                        </a:lnTo>
                        <a:lnTo>
                          <a:pt x="23" y="15"/>
                        </a:lnTo>
                        <a:lnTo>
                          <a:pt x="31" y="16"/>
                        </a:lnTo>
                        <a:lnTo>
                          <a:pt x="41" y="16"/>
                        </a:lnTo>
                        <a:lnTo>
                          <a:pt x="51" y="16"/>
                        </a:lnTo>
                        <a:lnTo>
                          <a:pt x="51" y="16"/>
                        </a:lnTo>
                        <a:lnTo>
                          <a:pt x="51" y="16"/>
                        </a:lnTo>
                        <a:lnTo>
                          <a:pt x="53" y="16"/>
                        </a:lnTo>
                        <a:lnTo>
                          <a:pt x="55" y="13"/>
                        </a:lnTo>
                        <a:lnTo>
                          <a:pt x="53" y="12"/>
                        </a:lnTo>
                        <a:lnTo>
                          <a:pt x="51" y="10"/>
                        </a:lnTo>
                        <a:lnTo>
                          <a:pt x="51" y="1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Freeform 76"/>
                  <p:cNvSpPr>
                    <a:spLocks/>
                  </p:cNvSpPr>
                  <p:nvPr/>
                </p:nvSpPr>
                <p:spPr bwMode="auto">
                  <a:xfrm>
                    <a:off x="4496" y="2077"/>
                    <a:ext cx="51" cy="19"/>
                  </a:xfrm>
                  <a:custGeom>
                    <a:avLst/>
                    <a:gdLst>
                      <a:gd name="T0" fmla="*/ 50 w 51"/>
                      <a:gd name="T1" fmla="*/ 4 h 19"/>
                      <a:gd name="T2" fmla="*/ 45 w 51"/>
                      <a:gd name="T3" fmla="*/ 2 h 19"/>
                      <a:gd name="T4" fmla="*/ 42 w 51"/>
                      <a:gd name="T5" fmla="*/ 4 h 19"/>
                      <a:gd name="T6" fmla="*/ 40 w 51"/>
                      <a:gd name="T7" fmla="*/ 5 h 19"/>
                      <a:gd name="T8" fmla="*/ 35 w 51"/>
                      <a:gd name="T9" fmla="*/ 7 h 19"/>
                      <a:gd name="T10" fmla="*/ 30 w 51"/>
                      <a:gd name="T11" fmla="*/ 9 h 19"/>
                      <a:gd name="T12" fmla="*/ 24 w 51"/>
                      <a:gd name="T13" fmla="*/ 10 h 19"/>
                      <a:gd name="T14" fmla="*/ 17 w 51"/>
                      <a:gd name="T15" fmla="*/ 11 h 19"/>
                      <a:gd name="T16" fmla="*/ 10 w 51"/>
                      <a:gd name="T17" fmla="*/ 12 h 19"/>
                      <a:gd name="T18" fmla="*/ 0 w 51"/>
                      <a:gd name="T19" fmla="*/ 12 h 19"/>
                      <a:gd name="T20" fmla="*/ 0 w 51"/>
                      <a:gd name="T21" fmla="*/ 18 h 19"/>
                      <a:gd name="T22" fmla="*/ 10 w 51"/>
                      <a:gd name="T23" fmla="*/ 18 h 19"/>
                      <a:gd name="T24" fmla="*/ 19 w 51"/>
                      <a:gd name="T25" fmla="*/ 18 h 19"/>
                      <a:gd name="T26" fmla="*/ 26 w 51"/>
                      <a:gd name="T27" fmla="*/ 17 h 19"/>
                      <a:gd name="T28" fmla="*/ 34 w 51"/>
                      <a:gd name="T29" fmla="*/ 15 h 19"/>
                      <a:gd name="T30" fmla="*/ 38 w 51"/>
                      <a:gd name="T31" fmla="*/ 14 h 19"/>
                      <a:gd name="T32" fmla="*/ 42 w 51"/>
                      <a:gd name="T33" fmla="*/ 11 h 19"/>
                      <a:gd name="T34" fmla="*/ 47 w 51"/>
                      <a:gd name="T35" fmla="*/ 10 h 19"/>
                      <a:gd name="T36" fmla="*/ 49 w 51"/>
                      <a:gd name="T37" fmla="*/ 7 h 19"/>
                      <a:gd name="T38" fmla="*/ 42 w 51"/>
                      <a:gd name="T39" fmla="*/ 4 h 19"/>
                      <a:gd name="T40" fmla="*/ 49 w 51"/>
                      <a:gd name="T41" fmla="*/ 7 h 19"/>
                      <a:gd name="T42" fmla="*/ 50 w 51"/>
                      <a:gd name="T43" fmla="*/ 4 h 19"/>
                      <a:gd name="T44" fmla="*/ 49 w 51"/>
                      <a:gd name="T45" fmla="*/ 2 h 19"/>
                      <a:gd name="T46" fmla="*/ 48 w 51"/>
                      <a:gd name="T47" fmla="*/ 0 h 19"/>
                      <a:gd name="T48" fmla="*/ 45 w 51"/>
                      <a:gd name="T49" fmla="*/ 2 h 19"/>
                      <a:gd name="T50" fmla="*/ 50 w 51"/>
                      <a:gd name="T51" fmla="*/ 4 h 19"/>
                      <a:gd name="T52" fmla="*/ 50 w 51"/>
                      <a:gd name="T5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19">
                        <a:moveTo>
                          <a:pt x="50" y="4"/>
                        </a:moveTo>
                        <a:lnTo>
                          <a:pt x="45" y="2"/>
                        </a:lnTo>
                        <a:lnTo>
                          <a:pt x="42" y="4"/>
                        </a:lnTo>
                        <a:lnTo>
                          <a:pt x="40" y="5"/>
                        </a:lnTo>
                        <a:lnTo>
                          <a:pt x="35" y="7"/>
                        </a:lnTo>
                        <a:lnTo>
                          <a:pt x="30" y="9"/>
                        </a:lnTo>
                        <a:lnTo>
                          <a:pt x="24" y="10"/>
                        </a:lnTo>
                        <a:lnTo>
                          <a:pt x="17" y="11"/>
                        </a:lnTo>
                        <a:lnTo>
                          <a:pt x="10" y="12"/>
                        </a:lnTo>
                        <a:lnTo>
                          <a:pt x="0" y="12"/>
                        </a:lnTo>
                        <a:lnTo>
                          <a:pt x="0" y="18"/>
                        </a:lnTo>
                        <a:lnTo>
                          <a:pt x="10" y="18"/>
                        </a:lnTo>
                        <a:lnTo>
                          <a:pt x="19" y="18"/>
                        </a:lnTo>
                        <a:lnTo>
                          <a:pt x="26" y="17"/>
                        </a:lnTo>
                        <a:lnTo>
                          <a:pt x="34" y="15"/>
                        </a:lnTo>
                        <a:lnTo>
                          <a:pt x="38" y="14"/>
                        </a:lnTo>
                        <a:lnTo>
                          <a:pt x="42" y="11"/>
                        </a:lnTo>
                        <a:lnTo>
                          <a:pt x="47" y="10"/>
                        </a:lnTo>
                        <a:lnTo>
                          <a:pt x="49" y="7"/>
                        </a:lnTo>
                        <a:lnTo>
                          <a:pt x="42" y="4"/>
                        </a:lnTo>
                        <a:lnTo>
                          <a:pt x="49" y="7"/>
                        </a:lnTo>
                        <a:lnTo>
                          <a:pt x="50" y="4"/>
                        </a:lnTo>
                        <a:lnTo>
                          <a:pt x="49" y="2"/>
                        </a:lnTo>
                        <a:lnTo>
                          <a:pt x="48" y="0"/>
                        </a:lnTo>
                        <a:lnTo>
                          <a:pt x="45" y="2"/>
                        </a:lnTo>
                        <a:lnTo>
                          <a:pt x="50" y="4"/>
                        </a:lnTo>
                        <a:lnTo>
                          <a:pt x="50" y="4"/>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Freeform 77"/>
                  <p:cNvSpPr>
                    <a:spLocks/>
                  </p:cNvSpPr>
                  <p:nvPr/>
                </p:nvSpPr>
                <p:spPr bwMode="auto">
                  <a:xfrm>
                    <a:off x="4538" y="2081"/>
                    <a:ext cx="9" cy="9"/>
                  </a:xfrm>
                  <a:custGeom>
                    <a:avLst/>
                    <a:gdLst>
                      <a:gd name="T0" fmla="*/ 8 w 9"/>
                      <a:gd name="T1" fmla="*/ 6 h 9"/>
                      <a:gd name="T2" fmla="*/ 8 w 9"/>
                      <a:gd name="T3" fmla="*/ 5 h 9"/>
                      <a:gd name="T4" fmla="*/ 8 w 9"/>
                      <a:gd name="T5" fmla="*/ 0 h 9"/>
                      <a:gd name="T6" fmla="*/ 0 w 9"/>
                      <a:gd name="T7" fmla="*/ 0 h 9"/>
                      <a:gd name="T8" fmla="*/ 0 w 9"/>
                      <a:gd name="T9" fmla="*/ 5 h 9"/>
                      <a:gd name="T10" fmla="*/ 0 w 9"/>
                      <a:gd name="T11" fmla="*/ 4 h 9"/>
                      <a:gd name="T12" fmla="*/ 0 w 9"/>
                      <a:gd name="T13" fmla="*/ 5 h 9"/>
                      <a:gd name="T14" fmla="*/ 3 w 9"/>
                      <a:gd name="T15" fmla="*/ 7 h 9"/>
                      <a:gd name="T16" fmla="*/ 6 w 9"/>
                      <a:gd name="T17" fmla="*/ 8 h 9"/>
                      <a:gd name="T18" fmla="*/ 7 w 9"/>
                      <a:gd name="T19" fmla="*/ 7 h 9"/>
                      <a:gd name="T20" fmla="*/ 8 w 9"/>
                      <a:gd name="T21" fmla="*/ 5 h 9"/>
                      <a:gd name="T22" fmla="*/ 8 w 9"/>
                      <a:gd name="T23" fmla="*/ 6 h 9"/>
                      <a:gd name="T24" fmla="*/ 8 w 9"/>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8" y="6"/>
                        </a:moveTo>
                        <a:lnTo>
                          <a:pt x="8" y="5"/>
                        </a:lnTo>
                        <a:lnTo>
                          <a:pt x="8" y="0"/>
                        </a:lnTo>
                        <a:lnTo>
                          <a:pt x="0" y="0"/>
                        </a:lnTo>
                        <a:lnTo>
                          <a:pt x="0" y="5"/>
                        </a:lnTo>
                        <a:lnTo>
                          <a:pt x="0" y="4"/>
                        </a:lnTo>
                        <a:lnTo>
                          <a:pt x="0" y="5"/>
                        </a:lnTo>
                        <a:lnTo>
                          <a:pt x="3" y="7"/>
                        </a:lnTo>
                        <a:lnTo>
                          <a:pt x="6" y="8"/>
                        </a:lnTo>
                        <a:lnTo>
                          <a:pt x="7" y="7"/>
                        </a:lnTo>
                        <a:lnTo>
                          <a:pt x="8" y="5"/>
                        </a:lnTo>
                        <a:lnTo>
                          <a:pt x="8" y="6"/>
                        </a:lnTo>
                        <a:lnTo>
                          <a:pt x="8" y="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Freeform 78"/>
                  <p:cNvSpPr>
                    <a:spLocks/>
                  </p:cNvSpPr>
                  <p:nvPr/>
                </p:nvSpPr>
                <p:spPr bwMode="auto">
                  <a:xfrm>
                    <a:off x="4463" y="2099"/>
                    <a:ext cx="65" cy="15"/>
                  </a:xfrm>
                  <a:custGeom>
                    <a:avLst/>
                    <a:gdLst>
                      <a:gd name="T0" fmla="*/ 1 w 65"/>
                      <a:gd name="T1" fmla="*/ 3 h 15"/>
                      <a:gd name="T2" fmla="*/ 1 w 65"/>
                      <a:gd name="T3" fmla="*/ 3 h 15"/>
                      <a:gd name="T4" fmla="*/ 1 w 65"/>
                      <a:gd name="T5" fmla="*/ 5 h 15"/>
                      <a:gd name="T6" fmla="*/ 2 w 65"/>
                      <a:gd name="T7" fmla="*/ 6 h 15"/>
                      <a:gd name="T8" fmla="*/ 4 w 65"/>
                      <a:gd name="T9" fmla="*/ 8 h 15"/>
                      <a:gd name="T10" fmla="*/ 8 w 65"/>
                      <a:gd name="T11" fmla="*/ 11 h 15"/>
                      <a:gd name="T12" fmla="*/ 14 w 65"/>
                      <a:gd name="T13" fmla="*/ 12 h 15"/>
                      <a:gd name="T14" fmla="*/ 22 w 65"/>
                      <a:gd name="T15" fmla="*/ 14 h 15"/>
                      <a:gd name="T16" fmla="*/ 32 w 65"/>
                      <a:gd name="T17" fmla="*/ 14 h 15"/>
                      <a:gd name="T18" fmla="*/ 42 w 65"/>
                      <a:gd name="T19" fmla="*/ 14 h 15"/>
                      <a:gd name="T20" fmla="*/ 50 w 65"/>
                      <a:gd name="T21" fmla="*/ 12 h 15"/>
                      <a:gd name="T22" fmla="*/ 55 w 65"/>
                      <a:gd name="T23" fmla="*/ 11 h 15"/>
                      <a:gd name="T24" fmla="*/ 59 w 65"/>
                      <a:gd name="T25" fmla="*/ 8 h 15"/>
                      <a:gd name="T26" fmla="*/ 62 w 65"/>
                      <a:gd name="T27" fmla="*/ 6 h 15"/>
                      <a:gd name="T28" fmla="*/ 63 w 65"/>
                      <a:gd name="T29" fmla="*/ 5 h 15"/>
                      <a:gd name="T30" fmla="*/ 63 w 65"/>
                      <a:gd name="T31" fmla="*/ 3 h 15"/>
                      <a:gd name="T32" fmla="*/ 63 w 65"/>
                      <a:gd name="T33" fmla="*/ 3 h 15"/>
                      <a:gd name="T34" fmla="*/ 64 w 65"/>
                      <a:gd name="T35" fmla="*/ 0 h 15"/>
                      <a:gd name="T36" fmla="*/ 62 w 65"/>
                      <a:gd name="T37" fmla="*/ 2 h 15"/>
                      <a:gd name="T38" fmla="*/ 58 w 65"/>
                      <a:gd name="T39" fmla="*/ 3 h 15"/>
                      <a:gd name="T40" fmla="*/ 55 w 65"/>
                      <a:gd name="T41" fmla="*/ 3 h 15"/>
                      <a:gd name="T42" fmla="*/ 51 w 65"/>
                      <a:gd name="T43" fmla="*/ 3 h 15"/>
                      <a:gd name="T44" fmla="*/ 47 w 65"/>
                      <a:gd name="T45" fmla="*/ 5 h 15"/>
                      <a:gd name="T46" fmla="*/ 43 w 65"/>
                      <a:gd name="T47" fmla="*/ 5 h 15"/>
                      <a:gd name="T48" fmla="*/ 39 w 65"/>
                      <a:gd name="T49" fmla="*/ 5 h 15"/>
                      <a:gd name="T50" fmla="*/ 33 w 65"/>
                      <a:gd name="T51" fmla="*/ 5 h 15"/>
                      <a:gd name="T52" fmla="*/ 28 w 65"/>
                      <a:gd name="T53" fmla="*/ 5 h 15"/>
                      <a:gd name="T54" fmla="*/ 22 w 65"/>
                      <a:gd name="T55" fmla="*/ 5 h 15"/>
                      <a:gd name="T56" fmla="*/ 18 w 65"/>
                      <a:gd name="T57" fmla="*/ 5 h 15"/>
                      <a:gd name="T58" fmla="*/ 13 w 65"/>
                      <a:gd name="T59" fmla="*/ 3 h 15"/>
                      <a:gd name="T60" fmla="*/ 9 w 65"/>
                      <a:gd name="T61" fmla="*/ 3 h 15"/>
                      <a:gd name="T62" fmla="*/ 5 w 65"/>
                      <a:gd name="T63" fmla="*/ 3 h 15"/>
                      <a:gd name="T64" fmla="*/ 3 w 65"/>
                      <a:gd name="T65" fmla="*/ 2 h 15"/>
                      <a:gd name="T66" fmla="*/ 0 w 65"/>
                      <a:gd name="T67" fmla="*/ 2 h 15"/>
                      <a:gd name="T68" fmla="*/ 1 w 65"/>
                      <a:gd name="T69" fmla="*/ 3 h 15"/>
                      <a:gd name="T70" fmla="*/ 1 w 65"/>
                      <a:gd name="T7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5">
                        <a:moveTo>
                          <a:pt x="1" y="3"/>
                        </a:moveTo>
                        <a:lnTo>
                          <a:pt x="1" y="3"/>
                        </a:lnTo>
                        <a:lnTo>
                          <a:pt x="1" y="5"/>
                        </a:lnTo>
                        <a:lnTo>
                          <a:pt x="2" y="6"/>
                        </a:lnTo>
                        <a:lnTo>
                          <a:pt x="4" y="8"/>
                        </a:lnTo>
                        <a:lnTo>
                          <a:pt x="8" y="11"/>
                        </a:lnTo>
                        <a:lnTo>
                          <a:pt x="14" y="12"/>
                        </a:lnTo>
                        <a:lnTo>
                          <a:pt x="22" y="14"/>
                        </a:lnTo>
                        <a:lnTo>
                          <a:pt x="32" y="14"/>
                        </a:lnTo>
                        <a:lnTo>
                          <a:pt x="42" y="14"/>
                        </a:lnTo>
                        <a:lnTo>
                          <a:pt x="50" y="12"/>
                        </a:lnTo>
                        <a:lnTo>
                          <a:pt x="55" y="11"/>
                        </a:lnTo>
                        <a:lnTo>
                          <a:pt x="59" y="8"/>
                        </a:lnTo>
                        <a:lnTo>
                          <a:pt x="62" y="6"/>
                        </a:lnTo>
                        <a:lnTo>
                          <a:pt x="63" y="5"/>
                        </a:lnTo>
                        <a:lnTo>
                          <a:pt x="63" y="3"/>
                        </a:lnTo>
                        <a:lnTo>
                          <a:pt x="63" y="3"/>
                        </a:lnTo>
                        <a:lnTo>
                          <a:pt x="64" y="0"/>
                        </a:lnTo>
                        <a:lnTo>
                          <a:pt x="62" y="2"/>
                        </a:lnTo>
                        <a:lnTo>
                          <a:pt x="58" y="3"/>
                        </a:lnTo>
                        <a:lnTo>
                          <a:pt x="55" y="3"/>
                        </a:lnTo>
                        <a:lnTo>
                          <a:pt x="51" y="3"/>
                        </a:lnTo>
                        <a:lnTo>
                          <a:pt x="47" y="5"/>
                        </a:lnTo>
                        <a:lnTo>
                          <a:pt x="43" y="5"/>
                        </a:lnTo>
                        <a:lnTo>
                          <a:pt x="39" y="5"/>
                        </a:lnTo>
                        <a:lnTo>
                          <a:pt x="33" y="5"/>
                        </a:lnTo>
                        <a:lnTo>
                          <a:pt x="28" y="5"/>
                        </a:lnTo>
                        <a:lnTo>
                          <a:pt x="22" y="5"/>
                        </a:lnTo>
                        <a:lnTo>
                          <a:pt x="18" y="5"/>
                        </a:lnTo>
                        <a:lnTo>
                          <a:pt x="13" y="3"/>
                        </a:lnTo>
                        <a:lnTo>
                          <a:pt x="9" y="3"/>
                        </a:lnTo>
                        <a:lnTo>
                          <a:pt x="5" y="3"/>
                        </a:lnTo>
                        <a:lnTo>
                          <a:pt x="3" y="2"/>
                        </a:lnTo>
                        <a:lnTo>
                          <a:pt x="0" y="2"/>
                        </a:lnTo>
                        <a:lnTo>
                          <a:pt x="1" y="3"/>
                        </a:lnTo>
                        <a:lnTo>
                          <a:pt x="1" y="3"/>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Freeform 79"/>
                  <p:cNvSpPr>
                    <a:spLocks/>
                  </p:cNvSpPr>
                  <p:nvPr/>
                </p:nvSpPr>
                <p:spPr bwMode="auto">
                  <a:xfrm>
                    <a:off x="4461" y="2101"/>
                    <a:ext cx="40" cy="17"/>
                  </a:xfrm>
                  <a:custGeom>
                    <a:avLst/>
                    <a:gdLst>
                      <a:gd name="T0" fmla="*/ 34 w 40"/>
                      <a:gd name="T1" fmla="*/ 9 h 17"/>
                      <a:gd name="T2" fmla="*/ 34 w 40"/>
                      <a:gd name="T3" fmla="*/ 9 h 17"/>
                      <a:gd name="T4" fmla="*/ 25 w 40"/>
                      <a:gd name="T5" fmla="*/ 9 h 17"/>
                      <a:gd name="T6" fmla="*/ 17 w 40"/>
                      <a:gd name="T7" fmla="*/ 8 h 17"/>
                      <a:gd name="T8" fmla="*/ 13 w 40"/>
                      <a:gd name="T9" fmla="*/ 6 h 17"/>
                      <a:gd name="T10" fmla="*/ 10 w 40"/>
                      <a:gd name="T11" fmla="*/ 3 h 17"/>
                      <a:gd name="T12" fmla="*/ 6 w 40"/>
                      <a:gd name="T13" fmla="*/ 3 h 17"/>
                      <a:gd name="T14" fmla="*/ 6 w 40"/>
                      <a:gd name="T15" fmla="*/ 1 h 17"/>
                      <a:gd name="T16" fmla="*/ 6 w 40"/>
                      <a:gd name="T17" fmla="*/ 0 h 17"/>
                      <a:gd name="T18" fmla="*/ 6 w 40"/>
                      <a:gd name="T19" fmla="*/ 1 h 17"/>
                      <a:gd name="T20" fmla="*/ 0 w 40"/>
                      <a:gd name="T21" fmla="*/ 1 h 17"/>
                      <a:gd name="T22" fmla="*/ 0 w 40"/>
                      <a:gd name="T23" fmla="*/ 3 h 17"/>
                      <a:gd name="T24" fmla="*/ 1 w 40"/>
                      <a:gd name="T25" fmla="*/ 4 h 17"/>
                      <a:gd name="T26" fmla="*/ 2 w 40"/>
                      <a:gd name="T27" fmla="*/ 8 h 17"/>
                      <a:gd name="T28" fmla="*/ 5 w 40"/>
                      <a:gd name="T29" fmla="*/ 9 h 17"/>
                      <a:gd name="T30" fmla="*/ 10 w 40"/>
                      <a:gd name="T31" fmla="*/ 11 h 17"/>
                      <a:gd name="T32" fmla="*/ 15 w 40"/>
                      <a:gd name="T33" fmla="*/ 15 h 17"/>
                      <a:gd name="T34" fmla="*/ 24 w 40"/>
                      <a:gd name="T35" fmla="*/ 15 h 17"/>
                      <a:gd name="T36" fmla="*/ 34 w 40"/>
                      <a:gd name="T37" fmla="*/ 16 h 17"/>
                      <a:gd name="T38" fmla="*/ 34 w 40"/>
                      <a:gd name="T39" fmla="*/ 16 h 17"/>
                      <a:gd name="T40" fmla="*/ 34 w 40"/>
                      <a:gd name="T41" fmla="*/ 16 h 17"/>
                      <a:gd name="T42" fmla="*/ 37 w 40"/>
                      <a:gd name="T43" fmla="*/ 15 h 17"/>
                      <a:gd name="T44" fmla="*/ 39 w 40"/>
                      <a:gd name="T45" fmla="*/ 12 h 17"/>
                      <a:gd name="T46" fmla="*/ 37 w 40"/>
                      <a:gd name="T47" fmla="*/ 10 h 17"/>
                      <a:gd name="T48" fmla="*/ 34 w 40"/>
                      <a:gd name="T49" fmla="*/ 9 h 17"/>
                      <a:gd name="T50" fmla="*/ 34 w 40"/>
                      <a:gd name="T5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7">
                        <a:moveTo>
                          <a:pt x="34" y="9"/>
                        </a:moveTo>
                        <a:lnTo>
                          <a:pt x="34" y="9"/>
                        </a:lnTo>
                        <a:lnTo>
                          <a:pt x="25" y="9"/>
                        </a:lnTo>
                        <a:lnTo>
                          <a:pt x="17" y="8"/>
                        </a:lnTo>
                        <a:lnTo>
                          <a:pt x="13" y="6"/>
                        </a:lnTo>
                        <a:lnTo>
                          <a:pt x="10" y="3"/>
                        </a:lnTo>
                        <a:lnTo>
                          <a:pt x="6" y="3"/>
                        </a:lnTo>
                        <a:lnTo>
                          <a:pt x="6" y="1"/>
                        </a:lnTo>
                        <a:lnTo>
                          <a:pt x="6" y="0"/>
                        </a:lnTo>
                        <a:lnTo>
                          <a:pt x="6" y="1"/>
                        </a:lnTo>
                        <a:lnTo>
                          <a:pt x="0" y="1"/>
                        </a:lnTo>
                        <a:lnTo>
                          <a:pt x="0" y="3"/>
                        </a:lnTo>
                        <a:lnTo>
                          <a:pt x="1" y="4"/>
                        </a:lnTo>
                        <a:lnTo>
                          <a:pt x="2" y="8"/>
                        </a:lnTo>
                        <a:lnTo>
                          <a:pt x="5" y="9"/>
                        </a:lnTo>
                        <a:lnTo>
                          <a:pt x="10" y="11"/>
                        </a:lnTo>
                        <a:lnTo>
                          <a:pt x="15" y="15"/>
                        </a:lnTo>
                        <a:lnTo>
                          <a:pt x="24" y="15"/>
                        </a:lnTo>
                        <a:lnTo>
                          <a:pt x="34" y="16"/>
                        </a:lnTo>
                        <a:lnTo>
                          <a:pt x="34" y="16"/>
                        </a:lnTo>
                        <a:lnTo>
                          <a:pt x="34" y="16"/>
                        </a:lnTo>
                        <a:lnTo>
                          <a:pt x="37" y="15"/>
                        </a:lnTo>
                        <a:lnTo>
                          <a:pt x="39" y="12"/>
                        </a:lnTo>
                        <a:lnTo>
                          <a:pt x="37" y="10"/>
                        </a:lnTo>
                        <a:lnTo>
                          <a:pt x="34" y="9"/>
                        </a:lnTo>
                        <a:lnTo>
                          <a:pt x="34" y="9"/>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Freeform 80"/>
                  <p:cNvSpPr>
                    <a:spLocks/>
                  </p:cNvSpPr>
                  <p:nvPr/>
                </p:nvSpPr>
                <p:spPr bwMode="auto">
                  <a:xfrm>
                    <a:off x="4495" y="2099"/>
                    <a:ext cx="37" cy="19"/>
                  </a:xfrm>
                  <a:custGeom>
                    <a:avLst/>
                    <a:gdLst>
                      <a:gd name="T0" fmla="*/ 28 w 37"/>
                      <a:gd name="T1" fmla="*/ 2 h 19"/>
                      <a:gd name="T2" fmla="*/ 28 w 37"/>
                      <a:gd name="T3" fmla="*/ 2 h 19"/>
                      <a:gd name="T4" fmla="*/ 28 w 37"/>
                      <a:gd name="T5" fmla="*/ 2 h 19"/>
                      <a:gd name="T6" fmla="*/ 28 w 37"/>
                      <a:gd name="T7" fmla="*/ 3 h 19"/>
                      <a:gd name="T8" fmla="*/ 27 w 37"/>
                      <a:gd name="T9" fmla="*/ 5 h 19"/>
                      <a:gd name="T10" fmla="*/ 25 w 37"/>
                      <a:gd name="T11" fmla="*/ 5 h 19"/>
                      <a:gd name="T12" fmla="*/ 22 w 37"/>
                      <a:gd name="T13" fmla="*/ 8 h 19"/>
                      <a:gd name="T14" fmla="*/ 17 w 37"/>
                      <a:gd name="T15" fmla="*/ 10 h 19"/>
                      <a:gd name="T16" fmla="*/ 10 w 37"/>
                      <a:gd name="T17" fmla="*/ 11 h 19"/>
                      <a:gd name="T18" fmla="*/ 0 w 37"/>
                      <a:gd name="T19" fmla="*/ 11 h 19"/>
                      <a:gd name="T20" fmla="*/ 0 w 37"/>
                      <a:gd name="T21" fmla="*/ 18 h 19"/>
                      <a:gd name="T22" fmla="*/ 11 w 37"/>
                      <a:gd name="T23" fmla="*/ 17 h 19"/>
                      <a:gd name="T24" fmla="*/ 19 w 37"/>
                      <a:gd name="T25" fmla="*/ 17 h 19"/>
                      <a:gd name="T26" fmla="*/ 25 w 37"/>
                      <a:gd name="T27" fmla="*/ 13 h 19"/>
                      <a:gd name="T28" fmla="*/ 30 w 37"/>
                      <a:gd name="T29" fmla="*/ 11 h 19"/>
                      <a:gd name="T30" fmla="*/ 32 w 37"/>
                      <a:gd name="T31" fmla="*/ 10 h 19"/>
                      <a:gd name="T32" fmla="*/ 35 w 37"/>
                      <a:gd name="T33" fmla="*/ 6 h 19"/>
                      <a:gd name="T34" fmla="*/ 36 w 37"/>
                      <a:gd name="T35" fmla="*/ 5 h 19"/>
                      <a:gd name="T36" fmla="*/ 36 w 37"/>
                      <a:gd name="T37" fmla="*/ 3 h 19"/>
                      <a:gd name="T38" fmla="*/ 36 w 37"/>
                      <a:gd name="T39" fmla="*/ 3 h 19"/>
                      <a:gd name="T40" fmla="*/ 36 w 37"/>
                      <a:gd name="T41" fmla="*/ 3 h 19"/>
                      <a:gd name="T42" fmla="*/ 35 w 37"/>
                      <a:gd name="T43" fmla="*/ 0 h 19"/>
                      <a:gd name="T44" fmla="*/ 32 w 37"/>
                      <a:gd name="T45" fmla="*/ 0 h 19"/>
                      <a:gd name="T46" fmla="*/ 30 w 37"/>
                      <a:gd name="T47" fmla="*/ 0 h 19"/>
                      <a:gd name="T48" fmla="*/ 28 w 37"/>
                      <a:gd name="T49" fmla="*/ 2 h 19"/>
                      <a:gd name="T50" fmla="*/ 28 w 37"/>
                      <a:gd name="T51" fmla="*/ 2 h 19"/>
                      <a:gd name="T52" fmla="*/ 28 w 37"/>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19">
                        <a:moveTo>
                          <a:pt x="28" y="2"/>
                        </a:moveTo>
                        <a:lnTo>
                          <a:pt x="28" y="2"/>
                        </a:lnTo>
                        <a:lnTo>
                          <a:pt x="28" y="2"/>
                        </a:lnTo>
                        <a:lnTo>
                          <a:pt x="28" y="3"/>
                        </a:lnTo>
                        <a:lnTo>
                          <a:pt x="27" y="5"/>
                        </a:lnTo>
                        <a:lnTo>
                          <a:pt x="25" y="5"/>
                        </a:lnTo>
                        <a:lnTo>
                          <a:pt x="22" y="8"/>
                        </a:lnTo>
                        <a:lnTo>
                          <a:pt x="17" y="10"/>
                        </a:lnTo>
                        <a:lnTo>
                          <a:pt x="10" y="11"/>
                        </a:lnTo>
                        <a:lnTo>
                          <a:pt x="0" y="11"/>
                        </a:lnTo>
                        <a:lnTo>
                          <a:pt x="0" y="18"/>
                        </a:lnTo>
                        <a:lnTo>
                          <a:pt x="11" y="17"/>
                        </a:lnTo>
                        <a:lnTo>
                          <a:pt x="19" y="17"/>
                        </a:lnTo>
                        <a:lnTo>
                          <a:pt x="25" y="13"/>
                        </a:lnTo>
                        <a:lnTo>
                          <a:pt x="30" y="11"/>
                        </a:lnTo>
                        <a:lnTo>
                          <a:pt x="32" y="10"/>
                        </a:lnTo>
                        <a:lnTo>
                          <a:pt x="35" y="6"/>
                        </a:lnTo>
                        <a:lnTo>
                          <a:pt x="36" y="5"/>
                        </a:lnTo>
                        <a:lnTo>
                          <a:pt x="36" y="3"/>
                        </a:lnTo>
                        <a:lnTo>
                          <a:pt x="36" y="3"/>
                        </a:lnTo>
                        <a:lnTo>
                          <a:pt x="36" y="3"/>
                        </a:lnTo>
                        <a:lnTo>
                          <a:pt x="35" y="0"/>
                        </a:lnTo>
                        <a:lnTo>
                          <a:pt x="32" y="0"/>
                        </a:lnTo>
                        <a:lnTo>
                          <a:pt x="30" y="0"/>
                        </a:lnTo>
                        <a:lnTo>
                          <a:pt x="28" y="2"/>
                        </a:lnTo>
                        <a:lnTo>
                          <a:pt x="28" y="2"/>
                        </a:lnTo>
                        <a:lnTo>
                          <a:pt x="2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Freeform 81"/>
                  <p:cNvSpPr>
                    <a:spLocks/>
                  </p:cNvSpPr>
                  <p:nvPr/>
                </p:nvSpPr>
                <p:spPr bwMode="auto">
                  <a:xfrm>
                    <a:off x="4523" y="2095"/>
                    <a:ext cx="9" cy="10"/>
                  </a:xfrm>
                  <a:custGeom>
                    <a:avLst/>
                    <a:gdLst>
                      <a:gd name="T0" fmla="*/ 7 w 9"/>
                      <a:gd name="T1" fmla="*/ 9 h 10"/>
                      <a:gd name="T2" fmla="*/ 0 w 9"/>
                      <a:gd name="T3" fmla="*/ 4 h 10"/>
                      <a:gd name="T4" fmla="*/ 0 w 9"/>
                      <a:gd name="T5" fmla="*/ 6 h 10"/>
                      <a:gd name="T6" fmla="*/ 8 w 9"/>
                      <a:gd name="T7" fmla="*/ 7 h 10"/>
                      <a:gd name="T8" fmla="*/ 8 w 9"/>
                      <a:gd name="T9" fmla="*/ 6 h 10"/>
                      <a:gd name="T10" fmla="*/ 3 w 9"/>
                      <a:gd name="T11" fmla="*/ 0 h 10"/>
                      <a:gd name="T12" fmla="*/ 8 w 9"/>
                      <a:gd name="T13" fmla="*/ 6 h 10"/>
                      <a:gd name="T14" fmla="*/ 8 w 9"/>
                      <a:gd name="T15" fmla="*/ 2 h 10"/>
                      <a:gd name="T16" fmla="*/ 7 w 9"/>
                      <a:gd name="T17" fmla="*/ 0 h 10"/>
                      <a:gd name="T18" fmla="*/ 2 w 9"/>
                      <a:gd name="T19" fmla="*/ 2 h 10"/>
                      <a:gd name="T20" fmla="*/ 0 w 9"/>
                      <a:gd name="T21" fmla="*/ 4 h 10"/>
                      <a:gd name="T22" fmla="*/ 7 w 9"/>
                      <a:gd name="T23" fmla="*/ 9 h 10"/>
                      <a:gd name="T24" fmla="*/ 7 w 9"/>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7" y="9"/>
                        </a:moveTo>
                        <a:lnTo>
                          <a:pt x="0" y="4"/>
                        </a:lnTo>
                        <a:lnTo>
                          <a:pt x="0" y="6"/>
                        </a:lnTo>
                        <a:lnTo>
                          <a:pt x="8" y="7"/>
                        </a:lnTo>
                        <a:lnTo>
                          <a:pt x="8" y="6"/>
                        </a:lnTo>
                        <a:lnTo>
                          <a:pt x="3" y="0"/>
                        </a:lnTo>
                        <a:lnTo>
                          <a:pt x="8" y="6"/>
                        </a:lnTo>
                        <a:lnTo>
                          <a:pt x="8" y="2"/>
                        </a:lnTo>
                        <a:lnTo>
                          <a:pt x="7" y="0"/>
                        </a:lnTo>
                        <a:lnTo>
                          <a:pt x="2" y="2"/>
                        </a:lnTo>
                        <a:lnTo>
                          <a:pt x="0" y="4"/>
                        </a:lnTo>
                        <a:lnTo>
                          <a:pt x="7" y="9"/>
                        </a:lnTo>
                        <a:lnTo>
                          <a:pt x="7" y="9"/>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Freeform 82"/>
                  <p:cNvSpPr>
                    <a:spLocks/>
                  </p:cNvSpPr>
                  <p:nvPr/>
                </p:nvSpPr>
                <p:spPr bwMode="auto">
                  <a:xfrm>
                    <a:off x="4493" y="2095"/>
                    <a:ext cx="38" cy="13"/>
                  </a:xfrm>
                  <a:custGeom>
                    <a:avLst/>
                    <a:gdLst>
                      <a:gd name="T0" fmla="*/ 3 w 38"/>
                      <a:gd name="T1" fmla="*/ 12 h 13"/>
                      <a:gd name="T2" fmla="*/ 3 w 38"/>
                      <a:gd name="T3" fmla="*/ 12 h 13"/>
                      <a:gd name="T4" fmla="*/ 9 w 38"/>
                      <a:gd name="T5" fmla="*/ 12 h 13"/>
                      <a:gd name="T6" fmla="*/ 13 w 38"/>
                      <a:gd name="T7" fmla="*/ 12 h 13"/>
                      <a:gd name="T8" fmla="*/ 19 w 38"/>
                      <a:gd name="T9" fmla="*/ 12 h 13"/>
                      <a:gd name="T10" fmla="*/ 22 w 38"/>
                      <a:gd name="T11" fmla="*/ 11 h 13"/>
                      <a:gd name="T12" fmla="*/ 25 w 38"/>
                      <a:gd name="T13" fmla="*/ 10 h 13"/>
                      <a:gd name="T14" fmla="*/ 29 w 38"/>
                      <a:gd name="T15" fmla="*/ 10 h 13"/>
                      <a:gd name="T16" fmla="*/ 32 w 38"/>
                      <a:gd name="T17" fmla="*/ 9 h 13"/>
                      <a:gd name="T18" fmla="*/ 37 w 38"/>
                      <a:gd name="T19" fmla="*/ 9 h 13"/>
                      <a:gd name="T20" fmla="*/ 33 w 38"/>
                      <a:gd name="T21" fmla="*/ 0 h 13"/>
                      <a:gd name="T22" fmla="*/ 30 w 38"/>
                      <a:gd name="T23" fmla="*/ 2 h 13"/>
                      <a:gd name="T24" fmla="*/ 27 w 38"/>
                      <a:gd name="T25" fmla="*/ 4 h 13"/>
                      <a:gd name="T26" fmla="*/ 24 w 38"/>
                      <a:gd name="T27" fmla="*/ 4 h 13"/>
                      <a:gd name="T28" fmla="*/ 20 w 38"/>
                      <a:gd name="T29" fmla="*/ 4 h 13"/>
                      <a:gd name="T30" fmla="*/ 17 w 38"/>
                      <a:gd name="T31" fmla="*/ 4 h 13"/>
                      <a:gd name="T32" fmla="*/ 12 w 38"/>
                      <a:gd name="T33" fmla="*/ 6 h 13"/>
                      <a:gd name="T34" fmla="*/ 9 w 38"/>
                      <a:gd name="T35" fmla="*/ 6 h 13"/>
                      <a:gd name="T36" fmla="*/ 3 w 38"/>
                      <a:gd name="T37" fmla="*/ 6 h 13"/>
                      <a:gd name="T38" fmla="*/ 3 w 38"/>
                      <a:gd name="T39" fmla="*/ 6 h 13"/>
                      <a:gd name="T40" fmla="*/ 3 w 38"/>
                      <a:gd name="T41" fmla="*/ 6 h 13"/>
                      <a:gd name="T42" fmla="*/ 0 w 38"/>
                      <a:gd name="T43" fmla="*/ 7 h 13"/>
                      <a:gd name="T44" fmla="*/ 0 w 38"/>
                      <a:gd name="T45" fmla="*/ 9 h 13"/>
                      <a:gd name="T46" fmla="*/ 0 w 38"/>
                      <a:gd name="T47" fmla="*/ 12 h 13"/>
                      <a:gd name="T48" fmla="*/ 3 w 38"/>
                      <a:gd name="T49" fmla="*/ 12 h 13"/>
                      <a:gd name="T50" fmla="*/ 3 w 38"/>
                      <a:gd name="T5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13">
                        <a:moveTo>
                          <a:pt x="3" y="12"/>
                        </a:moveTo>
                        <a:lnTo>
                          <a:pt x="3" y="12"/>
                        </a:lnTo>
                        <a:lnTo>
                          <a:pt x="9" y="12"/>
                        </a:lnTo>
                        <a:lnTo>
                          <a:pt x="13" y="12"/>
                        </a:lnTo>
                        <a:lnTo>
                          <a:pt x="19" y="12"/>
                        </a:lnTo>
                        <a:lnTo>
                          <a:pt x="22" y="11"/>
                        </a:lnTo>
                        <a:lnTo>
                          <a:pt x="25" y="10"/>
                        </a:lnTo>
                        <a:lnTo>
                          <a:pt x="29" y="10"/>
                        </a:lnTo>
                        <a:lnTo>
                          <a:pt x="32" y="9"/>
                        </a:lnTo>
                        <a:lnTo>
                          <a:pt x="37" y="9"/>
                        </a:lnTo>
                        <a:lnTo>
                          <a:pt x="33" y="0"/>
                        </a:lnTo>
                        <a:lnTo>
                          <a:pt x="30" y="2"/>
                        </a:lnTo>
                        <a:lnTo>
                          <a:pt x="27" y="4"/>
                        </a:lnTo>
                        <a:lnTo>
                          <a:pt x="24" y="4"/>
                        </a:lnTo>
                        <a:lnTo>
                          <a:pt x="20" y="4"/>
                        </a:lnTo>
                        <a:lnTo>
                          <a:pt x="17" y="4"/>
                        </a:lnTo>
                        <a:lnTo>
                          <a:pt x="12" y="6"/>
                        </a:lnTo>
                        <a:lnTo>
                          <a:pt x="9" y="6"/>
                        </a:lnTo>
                        <a:lnTo>
                          <a:pt x="3" y="6"/>
                        </a:lnTo>
                        <a:lnTo>
                          <a:pt x="3" y="6"/>
                        </a:lnTo>
                        <a:lnTo>
                          <a:pt x="3" y="6"/>
                        </a:lnTo>
                        <a:lnTo>
                          <a:pt x="0" y="7"/>
                        </a:lnTo>
                        <a:lnTo>
                          <a:pt x="0" y="9"/>
                        </a:lnTo>
                        <a:lnTo>
                          <a:pt x="0" y="12"/>
                        </a:lnTo>
                        <a:lnTo>
                          <a:pt x="3" y="12"/>
                        </a:lnTo>
                        <a:lnTo>
                          <a:pt x="3" y="1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Freeform 83"/>
                  <p:cNvSpPr>
                    <a:spLocks/>
                  </p:cNvSpPr>
                  <p:nvPr/>
                </p:nvSpPr>
                <p:spPr bwMode="auto">
                  <a:xfrm>
                    <a:off x="4459" y="2097"/>
                    <a:ext cx="38" cy="11"/>
                  </a:xfrm>
                  <a:custGeom>
                    <a:avLst/>
                    <a:gdLst>
                      <a:gd name="T0" fmla="*/ 8 w 38"/>
                      <a:gd name="T1" fmla="*/ 2 h 11"/>
                      <a:gd name="T2" fmla="*/ 4 w 38"/>
                      <a:gd name="T3" fmla="*/ 7 h 11"/>
                      <a:gd name="T4" fmla="*/ 6 w 38"/>
                      <a:gd name="T5" fmla="*/ 7 h 11"/>
                      <a:gd name="T6" fmla="*/ 8 w 38"/>
                      <a:gd name="T7" fmla="*/ 8 h 11"/>
                      <a:gd name="T8" fmla="*/ 13 w 38"/>
                      <a:gd name="T9" fmla="*/ 8 h 11"/>
                      <a:gd name="T10" fmla="*/ 17 w 38"/>
                      <a:gd name="T11" fmla="*/ 9 h 11"/>
                      <a:gd name="T12" fmla="*/ 22 w 38"/>
                      <a:gd name="T13" fmla="*/ 10 h 11"/>
                      <a:gd name="T14" fmla="*/ 26 w 38"/>
                      <a:gd name="T15" fmla="*/ 10 h 11"/>
                      <a:gd name="T16" fmla="*/ 32 w 38"/>
                      <a:gd name="T17" fmla="*/ 10 h 11"/>
                      <a:gd name="T18" fmla="*/ 37 w 38"/>
                      <a:gd name="T19" fmla="*/ 10 h 11"/>
                      <a:gd name="T20" fmla="*/ 37 w 38"/>
                      <a:gd name="T21" fmla="*/ 4 h 11"/>
                      <a:gd name="T22" fmla="*/ 32 w 38"/>
                      <a:gd name="T23" fmla="*/ 4 h 11"/>
                      <a:gd name="T24" fmla="*/ 26 w 38"/>
                      <a:gd name="T25" fmla="*/ 4 h 11"/>
                      <a:gd name="T26" fmla="*/ 22 w 38"/>
                      <a:gd name="T27" fmla="*/ 4 h 11"/>
                      <a:gd name="T28" fmla="*/ 18 w 38"/>
                      <a:gd name="T29" fmla="*/ 2 h 11"/>
                      <a:gd name="T30" fmla="*/ 15 w 38"/>
                      <a:gd name="T31" fmla="*/ 2 h 11"/>
                      <a:gd name="T32" fmla="*/ 12 w 38"/>
                      <a:gd name="T33" fmla="*/ 2 h 11"/>
                      <a:gd name="T34" fmla="*/ 8 w 38"/>
                      <a:gd name="T35" fmla="*/ 0 h 11"/>
                      <a:gd name="T36" fmla="*/ 5 w 38"/>
                      <a:gd name="T37" fmla="*/ 0 h 11"/>
                      <a:gd name="T38" fmla="*/ 0 w 38"/>
                      <a:gd name="T39" fmla="*/ 4 h 11"/>
                      <a:gd name="T40" fmla="*/ 5 w 38"/>
                      <a:gd name="T41" fmla="*/ 0 h 11"/>
                      <a:gd name="T42" fmla="*/ 3 w 38"/>
                      <a:gd name="T43" fmla="*/ 0 h 11"/>
                      <a:gd name="T44" fmla="*/ 0 w 38"/>
                      <a:gd name="T45" fmla="*/ 2 h 11"/>
                      <a:gd name="T46" fmla="*/ 2 w 38"/>
                      <a:gd name="T47" fmla="*/ 5 h 11"/>
                      <a:gd name="T48" fmla="*/ 4 w 38"/>
                      <a:gd name="T49" fmla="*/ 7 h 11"/>
                      <a:gd name="T50" fmla="*/ 8 w 38"/>
                      <a:gd name="T51" fmla="*/ 2 h 11"/>
                      <a:gd name="T52" fmla="*/ 8 w 38"/>
                      <a:gd name="T5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11">
                        <a:moveTo>
                          <a:pt x="8" y="2"/>
                        </a:moveTo>
                        <a:lnTo>
                          <a:pt x="4" y="7"/>
                        </a:lnTo>
                        <a:lnTo>
                          <a:pt x="6" y="7"/>
                        </a:lnTo>
                        <a:lnTo>
                          <a:pt x="8" y="8"/>
                        </a:lnTo>
                        <a:lnTo>
                          <a:pt x="13" y="8"/>
                        </a:lnTo>
                        <a:lnTo>
                          <a:pt x="17" y="9"/>
                        </a:lnTo>
                        <a:lnTo>
                          <a:pt x="22" y="10"/>
                        </a:lnTo>
                        <a:lnTo>
                          <a:pt x="26" y="10"/>
                        </a:lnTo>
                        <a:lnTo>
                          <a:pt x="32" y="10"/>
                        </a:lnTo>
                        <a:lnTo>
                          <a:pt x="37" y="10"/>
                        </a:lnTo>
                        <a:lnTo>
                          <a:pt x="37" y="4"/>
                        </a:lnTo>
                        <a:lnTo>
                          <a:pt x="32" y="4"/>
                        </a:lnTo>
                        <a:lnTo>
                          <a:pt x="26" y="4"/>
                        </a:lnTo>
                        <a:lnTo>
                          <a:pt x="22" y="4"/>
                        </a:lnTo>
                        <a:lnTo>
                          <a:pt x="18" y="2"/>
                        </a:lnTo>
                        <a:lnTo>
                          <a:pt x="15" y="2"/>
                        </a:lnTo>
                        <a:lnTo>
                          <a:pt x="12" y="2"/>
                        </a:lnTo>
                        <a:lnTo>
                          <a:pt x="8" y="0"/>
                        </a:lnTo>
                        <a:lnTo>
                          <a:pt x="5" y="0"/>
                        </a:lnTo>
                        <a:lnTo>
                          <a:pt x="0" y="4"/>
                        </a:lnTo>
                        <a:lnTo>
                          <a:pt x="5" y="0"/>
                        </a:lnTo>
                        <a:lnTo>
                          <a:pt x="3" y="0"/>
                        </a:lnTo>
                        <a:lnTo>
                          <a:pt x="0" y="2"/>
                        </a:lnTo>
                        <a:lnTo>
                          <a:pt x="2" y="5"/>
                        </a:lnTo>
                        <a:lnTo>
                          <a:pt x="4" y="7"/>
                        </a:lnTo>
                        <a:lnTo>
                          <a:pt x="8" y="2"/>
                        </a:lnTo>
                        <a:lnTo>
                          <a:pt x="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Freeform 84"/>
                  <p:cNvSpPr>
                    <a:spLocks/>
                  </p:cNvSpPr>
                  <p:nvPr/>
                </p:nvSpPr>
                <p:spPr bwMode="auto">
                  <a:xfrm>
                    <a:off x="4459" y="2099"/>
                    <a:ext cx="9" cy="7"/>
                  </a:xfrm>
                  <a:custGeom>
                    <a:avLst/>
                    <a:gdLst>
                      <a:gd name="T0" fmla="*/ 8 w 9"/>
                      <a:gd name="T1" fmla="*/ 3 h 7"/>
                      <a:gd name="T2" fmla="*/ 8 w 9"/>
                      <a:gd name="T3" fmla="*/ 2 h 7"/>
                      <a:gd name="T4" fmla="*/ 8 w 9"/>
                      <a:gd name="T5" fmla="*/ 0 h 7"/>
                      <a:gd name="T6" fmla="*/ 0 w 9"/>
                      <a:gd name="T7" fmla="*/ 2 h 7"/>
                      <a:gd name="T8" fmla="*/ 2 w 9"/>
                      <a:gd name="T9" fmla="*/ 3 h 7"/>
                      <a:gd name="T10" fmla="*/ 2 w 9"/>
                      <a:gd name="T11" fmla="*/ 3 h 7"/>
                      <a:gd name="T12" fmla="*/ 2 w 9"/>
                      <a:gd name="T13" fmla="*/ 3 h 7"/>
                      <a:gd name="T14" fmla="*/ 4 w 9"/>
                      <a:gd name="T15" fmla="*/ 5 h 7"/>
                      <a:gd name="T16" fmla="*/ 6 w 9"/>
                      <a:gd name="T17" fmla="*/ 6 h 7"/>
                      <a:gd name="T18" fmla="*/ 8 w 9"/>
                      <a:gd name="T19" fmla="*/ 5 h 7"/>
                      <a:gd name="T20" fmla="*/ 8 w 9"/>
                      <a:gd name="T21" fmla="*/ 2 h 7"/>
                      <a:gd name="T22" fmla="*/ 8 w 9"/>
                      <a:gd name="T23" fmla="*/ 3 h 7"/>
                      <a:gd name="T24" fmla="*/ 8 w 9"/>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7">
                        <a:moveTo>
                          <a:pt x="8" y="3"/>
                        </a:moveTo>
                        <a:lnTo>
                          <a:pt x="8" y="2"/>
                        </a:lnTo>
                        <a:lnTo>
                          <a:pt x="8" y="0"/>
                        </a:lnTo>
                        <a:lnTo>
                          <a:pt x="0" y="2"/>
                        </a:lnTo>
                        <a:lnTo>
                          <a:pt x="2" y="3"/>
                        </a:lnTo>
                        <a:lnTo>
                          <a:pt x="2" y="3"/>
                        </a:lnTo>
                        <a:lnTo>
                          <a:pt x="2" y="3"/>
                        </a:lnTo>
                        <a:lnTo>
                          <a:pt x="4" y="5"/>
                        </a:lnTo>
                        <a:lnTo>
                          <a:pt x="6" y="6"/>
                        </a:lnTo>
                        <a:lnTo>
                          <a:pt x="8" y="5"/>
                        </a:lnTo>
                        <a:lnTo>
                          <a:pt x="8" y="2"/>
                        </a:lnTo>
                        <a:lnTo>
                          <a:pt x="8" y="3"/>
                        </a:lnTo>
                        <a:lnTo>
                          <a:pt x="8"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Freeform 85"/>
                  <p:cNvSpPr>
                    <a:spLocks/>
                  </p:cNvSpPr>
                  <p:nvPr/>
                </p:nvSpPr>
                <p:spPr bwMode="auto">
                  <a:xfrm>
                    <a:off x="4436" y="1971"/>
                    <a:ext cx="121" cy="61"/>
                  </a:xfrm>
                  <a:custGeom>
                    <a:avLst/>
                    <a:gdLst>
                      <a:gd name="T0" fmla="*/ 119 w 121"/>
                      <a:gd name="T1" fmla="*/ 26 h 61"/>
                      <a:gd name="T2" fmla="*/ 120 w 121"/>
                      <a:gd name="T3" fmla="*/ 0 h 61"/>
                      <a:gd name="T4" fmla="*/ 120 w 121"/>
                      <a:gd name="T5" fmla="*/ 2 h 61"/>
                      <a:gd name="T6" fmla="*/ 118 w 121"/>
                      <a:gd name="T7" fmla="*/ 4 h 61"/>
                      <a:gd name="T8" fmla="*/ 116 w 121"/>
                      <a:gd name="T9" fmla="*/ 8 h 61"/>
                      <a:gd name="T10" fmla="*/ 110 w 121"/>
                      <a:gd name="T11" fmla="*/ 12 h 61"/>
                      <a:gd name="T12" fmla="*/ 104 w 121"/>
                      <a:gd name="T13" fmla="*/ 16 h 61"/>
                      <a:gd name="T14" fmla="*/ 94 w 121"/>
                      <a:gd name="T15" fmla="*/ 20 h 61"/>
                      <a:gd name="T16" fmla="*/ 79 w 121"/>
                      <a:gd name="T17" fmla="*/ 22 h 61"/>
                      <a:gd name="T18" fmla="*/ 60 w 121"/>
                      <a:gd name="T19" fmla="*/ 23 h 61"/>
                      <a:gd name="T20" fmla="*/ 40 w 121"/>
                      <a:gd name="T21" fmla="*/ 22 h 61"/>
                      <a:gd name="T22" fmla="*/ 27 w 121"/>
                      <a:gd name="T23" fmla="*/ 20 h 61"/>
                      <a:gd name="T24" fmla="*/ 15 w 121"/>
                      <a:gd name="T25" fmla="*/ 16 h 61"/>
                      <a:gd name="T26" fmla="*/ 7 w 121"/>
                      <a:gd name="T27" fmla="*/ 12 h 61"/>
                      <a:gd name="T28" fmla="*/ 2 w 121"/>
                      <a:gd name="T29" fmla="*/ 8 h 61"/>
                      <a:gd name="T30" fmla="*/ 1 w 121"/>
                      <a:gd name="T31" fmla="*/ 4 h 61"/>
                      <a:gd name="T32" fmla="*/ 0 w 121"/>
                      <a:gd name="T33" fmla="*/ 2 h 61"/>
                      <a:gd name="T34" fmla="*/ 0 w 121"/>
                      <a:gd name="T35" fmla="*/ 0 h 61"/>
                      <a:gd name="T36" fmla="*/ 0 w 121"/>
                      <a:gd name="T37" fmla="*/ 26 h 61"/>
                      <a:gd name="T38" fmla="*/ 0 w 121"/>
                      <a:gd name="T39" fmla="*/ 36 h 61"/>
                      <a:gd name="T40" fmla="*/ 0 w 121"/>
                      <a:gd name="T41" fmla="*/ 38 h 61"/>
                      <a:gd name="T42" fmla="*/ 1 w 121"/>
                      <a:gd name="T43" fmla="*/ 42 h 61"/>
                      <a:gd name="T44" fmla="*/ 2 w 121"/>
                      <a:gd name="T45" fmla="*/ 44 h 61"/>
                      <a:gd name="T46" fmla="*/ 7 w 121"/>
                      <a:gd name="T47" fmla="*/ 48 h 61"/>
                      <a:gd name="T48" fmla="*/ 15 w 121"/>
                      <a:gd name="T49" fmla="*/ 53 h 61"/>
                      <a:gd name="T50" fmla="*/ 27 w 121"/>
                      <a:gd name="T51" fmla="*/ 56 h 61"/>
                      <a:gd name="T52" fmla="*/ 40 w 121"/>
                      <a:gd name="T53" fmla="*/ 60 h 61"/>
                      <a:gd name="T54" fmla="*/ 60 w 121"/>
                      <a:gd name="T55" fmla="*/ 60 h 61"/>
                      <a:gd name="T56" fmla="*/ 79 w 121"/>
                      <a:gd name="T57" fmla="*/ 60 h 61"/>
                      <a:gd name="T58" fmla="*/ 94 w 121"/>
                      <a:gd name="T59" fmla="*/ 56 h 61"/>
                      <a:gd name="T60" fmla="*/ 104 w 121"/>
                      <a:gd name="T61" fmla="*/ 53 h 61"/>
                      <a:gd name="T62" fmla="*/ 110 w 121"/>
                      <a:gd name="T63" fmla="*/ 48 h 61"/>
                      <a:gd name="T64" fmla="*/ 116 w 121"/>
                      <a:gd name="T65" fmla="*/ 44 h 61"/>
                      <a:gd name="T66" fmla="*/ 118 w 121"/>
                      <a:gd name="T67" fmla="*/ 42 h 61"/>
                      <a:gd name="T68" fmla="*/ 120 w 121"/>
                      <a:gd name="T69" fmla="*/ 38 h 61"/>
                      <a:gd name="T70" fmla="*/ 120 w 121"/>
                      <a:gd name="T71" fmla="*/ 36 h 61"/>
                      <a:gd name="T72" fmla="*/ 119 w 121"/>
                      <a:gd name="T73" fmla="*/ 26 h 61"/>
                      <a:gd name="T74" fmla="*/ 119 w 121"/>
                      <a:gd name="T7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61">
                        <a:moveTo>
                          <a:pt x="119" y="26"/>
                        </a:moveTo>
                        <a:lnTo>
                          <a:pt x="120" y="0"/>
                        </a:lnTo>
                        <a:lnTo>
                          <a:pt x="120" y="2"/>
                        </a:lnTo>
                        <a:lnTo>
                          <a:pt x="118" y="4"/>
                        </a:lnTo>
                        <a:lnTo>
                          <a:pt x="116" y="8"/>
                        </a:lnTo>
                        <a:lnTo>
                          <a:pt x="110" y="12"/>
                        </a:lnTo>
                        <a:lnTo>
                          <a:pt x="104" y="16"/>
                        </a:lnTo>
                        <a:lnTo>
                          <a:pt x="94" y="20"/>
                        </a:lnTo>
                        <a:lnTo>
                          <a:pt x="79" y="22"/>
                        </a:lnTo>
                        <a:lnTo>
                          <a:pt x="60" y="23"/>
                        </a:lnTo>
                        <a:lnTo>
                          <a:pt x="40" y="22"/>
                        </a:lnTo>
                        <a:lnTo>
                          <a:pt x="27" y="20"/>
                        </a:lnTo>
                        <a:lnTo>
                          <a:pt x="15" y="16"/>
                        </a:lnTo>
                        <a:lnTo>
                          <a:pt x="7" y="12"/>
                        </a:lnTo>
                        <a:lnTo>
                          <a:pt x="2" y="8"/>
                        </a:lnTo>
                        <a:lnTo>
                          <a:pt x="1" y="4"/>
                        </a:lnTo>
                        <a:lnTo>
                          <a:pt x="0" y="2"/>
                        </a:lnTo>
                        <a:lnTo>
                          <a:pt x="0" y="0"/>
                        </a:lnTo>
                        <a:lnTo>
                          <a:pt x="0" y="26"/>
                        </a:lnTo>
                        <a:lnTo>
                          <a:pt x="0" y="36"/>
                        </a:lnTo>
                        <a:lnTo>
                          <a:pt x="0" y="38"/>
                        </a:lnTo>
                        <a:lnTo>
                          <a:pt x="1" y="42"/>
                        </a:lnTo>
                        <a:lnTo>
                          <a:pt x="2" y="44"/>
                        </a:lnTo>
                        <a:lnTo>
                          <a:pt x="7" y="48"/>
                        </a:lnTo>
                        <a:lnTo>
                          <a:pt x="15" y="53"/>
                        </a:lnTo>
                        <a:lnTo>
                          <a:pt x="27" y="56"/>
                        </a:lnTo>
                        <a:lnTo>
                          <a:pt x="40" y="60"/>
                        </a:lnTo>
                        <a:lnTo>
                          <a:pt x="60" y="60"/>
                        </a:lnTo>
                        <a:lnTo>
                          <a:pt x="79" y="60"/>
                        </a:lnTo>
                        <a:lnTo>
                          <a:pt x="94" y="56"/>
                        </a:lnTo>
                        <a:lnTo>
                          <a:pt x="104" y="53"/>
                        </a:lnTo>
                        <a:lnTo>
                          <a:pt x="110" y="48"/>
                        </a:lnTo>
                        <a:lnTo>
                          <a:pt x="116" y="44"/>
                        </a:lnTo>
                        <a:lnTo>
                          <a:pt x="118" y="42"/>
                        </a:lnTo>
                        <a:lnTo>
                          <a:pt x="120" y="38"/>
                        </a:lnTo>
                        <a:lnTo>
                          <a:pt x="120" y="36"/>
                        </a:lnTo>
                        <a:lnTo>
                          <a:pt x="119" y="26"/>
                        </a:lnTo>
                        <a:lnTo>
                          <a:pt x="119" y="26"/>
                        </a:lnTo>
                      </a:path>
                    </a:pathLst>
                  </a:custGeom>
                  <a:solidFill>
                    <a:srgbClr val="D2D2D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Freeform 86"/>
                  <p:cNvSpPr>
                    <a:spLocks/>
                  </p:cNvSpPr>
                  <p:nvPr/>
                </p:nvSpPr>
                <p:spPr bwMode="auto">
                  <a:xfrm>
                    <a:off x="4552" y="1969"/>
                    <a:ext cx="9" cy="29"/>
                  </a:xfrm>
                  <a:custGeom>
                    <a:avLst/>
                    <a:gdLst>
                      <a:gd name="T0" fmla="*/ 8 w 9"/>
                      <a:gd name="T1" fmla="*/ 2 h 29"/>
                      <a:gd name="T2" fmla="*/ 0 w 9"/>
                      <a:gd name="T3" fmla="*/ 2 h 29"/>
                      <a:gd name="T4" fmla="*/ 0 w 9"/>
                      <a:gd name="T5" fmla="*/ 28 h 29"/>
                      <a:gd name="T6" fmla="*/ 8 w 9"/>
                      <a:gd name="T7" fmla="*/ 28 h 29"/>
                      <a:gd name="T8" fmla="*/ 8 w 9"/>
                      <a:gd name="T9" fmla="*/ 2 h 29"/>
                      <a:gd name="T10" fmla="*/ 0 w 9"/>
                      <a:gd name="T11" fmla="*/ 2 h 29"/>
                      <a:gd name="T12" fmla="*/ 8 w 9"/>
                      <a:gd name="T13" fmla="*/ 2 h 29"/>
                      <a:gd name="T14" fmla="*/ 7 w 9"/>
                      <a:gd name="T15" fmla="*/ 0 h 29"/>
                      <a:gd name="T16" fmla="*/ 4 w 9"/>
                      <a:gd name="T17" fmla="*/ 0 h 29"/>
                      <a:gd name="T18" fmla="*/ 1 w 9"/>
                      <a:gd name="T19" fmla="*/ 0 h 29"/>
                      <a:gd name="T20" fmla="*/ 0 w 9"/>
                      <a:gd name="T21" fmla="*/ 2 h 29"/>
                      <a:gd name="T22" fmla="*/ 8 w 9"/>
                      <a:gd name="T23" fmla="*/ 2 h 29"/>
                      <a:gd name="T24" fmla="*/ 8 w 9"/>
                      <a:gd name="T2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8" y="2"/>
                        </a:moveTo>
                        <a:lnTo>
                          <a:pt x="0" y="2"/>
                        </a:lnTo>
                        <a:lnTo>
                          <a:pt x="0" y="28"/>
                        </a:lnTo>
                        <a:lnTo>
                          <a:pt x="8" y="28"/>
                        </a:lnTo>
                        <a:lnTo>
                          <a:pt x="8" y="2"/>
                        </a:lnTo>
                        <a:lnTo>
                          <a:pt x="0" y="2"/>
                        </a:lnTo>
                        <a:lnTo>
                          <a:pt x="8" y="2"/>
                        </a:lnTo>
                        <a:lnTo>
                          <a:pt x="7" y="0"/>
                        </a:lnTo>
                        <a:lnTo>
                          <a:pt x="4" y="0"/>
                        </a:lnTo>
                        <a:lnTo>
                          <a:pt x="1" y="0"/>
                        </a:lnTo>
                        <a:lnTo>
                          <a:pt x="0" y="2"/>
                        </a:lnTo>
                        <a:lnTo>
                          <a:pt x="8" y="2"/>
                        </a:lnTo>
                        <a:lnTo>
                          <a:pt x="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Freeform 87"/>
                  <p:cNvSpPr>
                    <a:spLocks/>
                  </p:cNvSpPr>
                  <p:nvPr/>
                </p:nvSpPr>
                <p:spPr bwMode="auto">
                  <a:xfrm>
                    <a:off x="4493" y="1971"/>
                    <a:ext cx="68" cy="27"/>
                  </a:xfrm>
                  <a:custGeom>
                    <a:avLst/>
                    <a:gdLst>
                      <a:gd name="T0" fmla="*/ 3 w 68"/>
                      <a:gd name="T1" fmla="*/ 26 h 27"/>
                      <a:gd name="T2" fmla="*/ 3 w 68"/>
                      <a:gd name="T3" fmla="*/ 26 h 27"/>
                      <a:gd name="T4" fmla="*/ 22 w 68"/>
                      <a:gd name="T5" fmla="*/ 26 h 27"/>
                      <a:gd name="T6" fmla="*/ 38 w 68"/>
                      <a:gd name="T7" fmla="*/ 23 h 27"/>
                      <a:gd name="T8" fmla="*/ 49 w 68"/>
                      <a:gd name="T9" fmla="*/ 18 h 27"/>
                      <a:gd name="T10" fmla="*/ 57 w 68"/>
                      <a:gd name="T11" fmla="*/ 15 h 27"/>
                      <a:gd name="T12" fmla="*/ 61 w 68"/>
                      <a:gd name="T13" fmla="*/ 10 h 27"/>
                      <a:gd name="T14" fmla="*/ 64 w 68"/>
                      <a:gd name="T15" fmla="*/ 5 h 27"/>
                      <a:gd name="T16" fmla="*/ 67 w 68"/>
                      <a:gd name="T17" fmla="*/ 3 h 27"/>
                      <a:gd name="T18" fmla="*/ 67 w 68"/>
                      <a:gd name="T19" fmla="*/ 0 h 27"/>
                      <a:gd name="T20" fmla="*/ 59 w 68"/>
                      <a:gd name="T21" fmla="*/ 0 h 27"/>
                      <a:gd name="T22" fmla="*/ 60 w 68"/>
                      <a:gd name="T23" fmla="*/ 0 h 27"/>
                      <a:gd name="T24" fmla="*/ 59 w 68"/>
                      <a:gd name="T25" fmla="*/ 2 h 27"/>
                      <a:gd name="T26" fmla="*/ 57 w 68"/>
                      <a:gd name="T27" fmla="*/ 6 h 27"/>
                      <a:gd name="T28" fmla="*/ 52 w 68"/>
                      <a:gd name="T29" fmla="*/ 9 h 27"/>
                      <a:gd name="T30" fmla="*/ 45 w 68"/>
                      <a:gd name="T31" fmla="*/ 14 h 27"/>
                      <a:gd name="T32" fmla="*/ 37 w 68"/>
                      <a:gd name="T33" fmla="*/ 16 h 27"/>
                      <a:gd name="T34" fmla="*/ 22 w 68"/>
                      <a:gd name="T35" fmla="*/ 18 h 27"/>
                      <a:gd name="T36" fmla="*/ 3 w 68"/>
                      <a:gd name="T37" fmla="*/ 20 h 27"/>
                      <a:gd name="T38" fmla="*/ 3 w 68"/>
                      <a:gd name="T39" fmla="*/ 20 h 27"/>
                      <a:gd name="T40" fmla="*/ 3 w 68"/>
                      <a:gd name="T41" fmla="*/ 20 h 27"/>
                      <a:gd name="T42" fmla="*/ 0 w 68"/>
                      <a:gd name="T43" fmla="*/ 21 h 27"/>
                      <a:gd name="T44" fmla="*/ 0 w 68"/>
                      <a:gd name="T45" fmla="*/ 23 h 27"/>
                      <a:gd name="T46" fmla="*/ 0 w 68"/>
                      <a:gd name="T47" fmla="*/ 26 h 27"/>
                      <a:gd name="T48" fmla="*/ 3 w 68"/>
                      <a:gd name="T49" fmla="*/ 26 h 27"/>
                      <a:gd name="T50" fmla="*/ 3 w 68"/>
                      <a:gd name="T5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27">
                        <a:moveTo>
                          <a:pt x="3" y="26"/>
                        </a:moveTo>
                        <a:lnTo>
                          <a:pt x="3" y="26"/>
                        </a:lnTo>
                        <a:lnTo>
                          <a:pt x="22" y="26"/>
                        </a:lnTo>
                        <a:lnTo>
                          <a:pt x="38" y="23"/>
                        </a:lnTo>
                        <a:lnTo>
                          <a:pt x="49" y="18"/>
                        </a:lnTo>
                        <a:lnTo>
                          <a:pt x="57" y="15"/>
                        </a:lnTo>
                        <a:lnTo>
                          <a:pt x="61" y="10"/>
                        </a:lnTo>
                        <a:lnTo>
                          <a:pt x="64" y="5"/>
                        </a:lnTo>
                        <a:lnTo>
                          <a:pt x="67" y="3"/>
                        </a:lnTo>
                        <a:lnTo>
                          <a:pt x="67" y="0"/>
                        </a:lnTo>
                        <a:lnTo>
                          <a:pt x="59" y="0"/>
                        </a:lnTo>
                        <a:lnTo>
                          <a:pt x="60" y="0"/>
                        </a:lnTo>
                        <a:lnTo>
                          <a:pt x="59" y="2"/>
                        </a:lnTo>
                        <a:lnTo>
                          <a:pt x="57" y="6"/>
                        </a:lnTo>
                        <a:lnTo>
                          <a:pt x="52" y="9"/>
                        </a:lnTo>
                        <a:lnTo>
                          <a:pt x="45" y="14"/>
                        </a:lnTo>
                        <a:lnTo>
                          <a:pt x="37" y="16"/>
                        </a:lnTo>
                        <a:lnTo>
                          <a:pt x="22" y="18"/>
                        </a:lnTo>
                        <a:lnTo>
                          <a:pt x="3" y="20"/>
                        </a:lnTo>
                        <a:lnTo>
                          <a:pt x="3" y="20"/>
                        </a:lnTo>
                        <a:lnTo>
                          <a:pt x="3" y="20"/>
                        </a:lnTo>
                        <a:lnTo>
                          <a:pt x="0" y="21"/>
                        </a:lnTo>
                        <a:lnTo>
                          <a:pt x="0" y="23"/>
                        </a:lnTo>
                        <a:lnTo>
                          <a:pt x="0" y="26"/>
                        </a:lnTo>
                        <a:lnTo>
                          <a:pt x="3" y="26"/>
                        </a:lnTo>
                        <a:lnTo>
                          <a:pt x="3" y="2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Freeform 88"/>
                  <p:cNvSpPr>
                    <a:spLocks/>
                  </p:cNvSpPr>
                  <p:nvPr/>
                </p:nvSpPr>
                <p:spPr bwMode="auto">
                  <a:xfrm>
                    <a:off x="4431" y="1969"/>
                    <a:ext cx="66" cy="29"/>
                  </a:xfrm>
                  <a:custGeom>
                    <a:avLst/>
                    <a:gdLst>
                      <a:gd name="T0" fmla="*/ 8 w 66"/>
                      <a:gd name="T1" fmla="*/ 2 h 29"/>
                      <a:gd name="T2" fmla="*/ 0 w 66"/>
                      <a:gd name="T3" fmla="*/ 2 h 29"/>
                      <a:gd name="T4" fmla="*/ 0 w 66"/>
                      <a:gd name="T5" fmla="*/ 4 h 29"/>
                      <a:gd name="T6" fmla="*/ 3 w 66"/>
                      <a:gd name="T7" fmla="*/ 7 h 29"/>
                      <a:gd name="T8" fmla="*/ 5 w 66"/>
                      <a:gd name="T9" fmla="*/ 12 h 29"/>
                      <a:gd name="T10" fmla="*/ 10 w 66"/>
                      <a:gd name="T11" fmla="*/ 17 h 29"/>
                      <a:gd name="T12" fmla="*/ 18 w 66"/>
                      <a:gd name="T13" fmla="*/ 20 h 29"/>
                      <a:gd name="T14" fmla="*/ 31 w 66"/>
                      <a:gd name="T15" fmla="*/ 25 h 29"/>
                      <a:gd name="T16" fmla="*/ 44 w 66"/>
                      <a:gd name="T17" fmla="*/ 28 h 29"/>
                      <a:gd name="T18" fmla="*/ 65 w 66"/>
                      <a:gd name="T19" fmla="*/ 28 h 29"/>
                      <a:gd name="T20" fmla="*/ 65 w 66"/>
                      <a:gd name="T21" fmla="*/ 22 h 29"/>
                      <a:gd name="T22" fmla="*/ 45 w 66"/>
                      <a:gd name="T23" fmla="*/ 20 h 29"/>
                      <a:gd name="T24" fmla="*/ 32 w 66"/>
                      <a:gd name="T25" fmla="*/ 18 h 29"/>
                      <a:gd name="T26" fmla="*/ 22 w 66"/>
                      <a:gd name="T27" fmla="*/ 16 h 29"/>
                      <a:gd name="T28" fmla="*/ 14 w 66"/>
                      <a:gd name="T29" fmla="*/ 11 h 29"/>
                      <a:gd name="T30" fmla="*/ 12 w 66"/>
                      <a:gd name="T31" fmla="*/ 8 h 29"/>
                      <a:gd name="T32" fmla="*/ 10 w 66"/>
                      <a:gd name="T33" fmla="*/ 4 h 29"/>
                      <a:gd name="T34" fmla="*/ 8 w 66"/>
                      <a:gd name="T35" fmla="*/ 2 h 29"/>
                      <a:gd name="T36" fmla="*/ 8 w 66"/>
                      <a:gd name="T37" fmla="*/ 2 h 29"/>
                      <a:gd name="T38" fmla="*/ 0 w 66"/>
                      <a:gd name="T39" fmla="*/ 2 h 29"/>
                      <a:gd name="T40" fmla="*/ 8 w 66"/>
                      <a:gd name="T41" fmla="*/ 2 h 29"/>
                      <a:gd name="T42" fmla="*/ 7 w 66"/>
                      <a:gd name="T43" fmla="*/ 0 h 29"/>
                      <a:gd name="T44" fmla="*/ 5 w 66"/>
                      <a:gd name="T45" fmla="*/ 0 h 29"/>
                      <a:gd name="T46" fmla="*/ 3 w 66"/>
                      <a:gd name="T47" fmla="*/ 0 h 29"/>
                      <a:gd name="T48" fmla="*/ 0 w 66"/>
                      <a:gd name="T49" fmla="*/ 2 h 29"/>
                      <a:gd name="T50" fmla="*/ 8 w 66"/>
                      <a:gd name="T51" fmla="*/ 2 h 29"/>
                      <a:gd name="T52" fmla="*/ 8 w 66"/>
                      <a:gd name="T5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29">
                        <a:moveTo>
                          <a:pt x="8" y="2"/>
                        </a:moveTo>
                        <a:lnTo>
                          <a:pt x="0" y="2"/>
                        </a:lnTo>
                        <a:lnTo>
                          <a:pt x="0" y="4"/>
                        </a:lnTo>
                        <a:lnTo>
                          <a:pt x="3" y="7"/>
                        </a:lnTo>
                        <a:lnTo>
                          <a:pt x="5" y="12"/>
                        </a:lnTo>
                        <a:lnTo>
                          <a:pt x="10" y="17"/>
                        </a:lnTo>
                        <a:lnTo>
                          <a:pt x="18" y="20"/>
                        </a:lnTo>
                        <a:lnTo>
                          <a:pt x="31" y="25"/>
                        </a:lnTo>
                        <a:lnTo>
                          <a:pt x="44" y="28"/>
                        </a:lnTo>
                        <a:lnTo>
                          <a:pt x="65" y="28"/>
                        </a:lnTo>
                        <a:lnTo>
                          <a:pt x="65" y="22"/>
                        </a:lnTo>
                        <a:lnTo>
                          <a:pt x="45" y="20"/>
                        </a:lnTo>
                        <a:lnTo>
                          <a:pt x="32" y="18"/>
                        </a:lnTo>
                        <a:lnTo>
                          <a:pt x="22" y="16"/>
                        </a:lnTo>
                        <a:lnTo>
                          <a:pt x="14" y="11"/>
                        </a:lnTo>
                        <a:lnTo>
                          <a:pt x="12" y="8"/>
                        </a:lnTo>
                        <a:lnTo>
                          <a:pt x="10" y="4"/>
                        </a:lnTo>
                        <a:lnTo>
                          <a:pt x="8" y="2"/>
                        </a:lnTo>
                        <a:lnTo>
                          <a:pt x="8" y="2"/>
                        </a:lnTo>
                        <a:lnTo>
                          <a:pt x="0" y="2"/>
                        </a:lnTo>
                        <a:lnTo>
                          <a:pt x="8" y="2"/>
                        </a:lnTo>
                        <a:lnTo>
                          <a:pt x="7" y="0"/>
                        </a:lnTo>
                        <a:lnTo>
                          <a:pt x="5" y="0"/>
                        </a:lnTo>
                        <a:lnTo>
                          <a:pt x="3" y="0"/>
                        </a:lnTo>
                        <a:lnTo>
                          <a:pt x="0" y="2"/>
                        </a:lnTo>
                        <a:lnTo>
                          <a:pt x="8" y="2"/>
                        </a:lnTo>
                        <a:lnTo>
                          <a:pt x="8"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Freeform 89"/>
                  <p:cNvSpPr>
                    <a:spLocks/>
                  </p:cNvSpPr>
                  <p:nvPr/>
                </p:nvSpPr>
                <p:spPr bwMode="auto">
                  <a:xfrm>
                    <a:off x="4431" y="1971"/>
                    <a:ext cx="9" cy="31"/>
                  </a:xfrm>
                  <a:custGeom>
                    <a:avLst/>
                    <a:gdLst>
                      <a:gd name="T0" fmla="*/ 8 w 9"/>
                      <a:gd name="T1" fmla="*/ 26 h 31"/>
                      <a:gd name="T2" fmla="*/ 8 w 9"/>
                      <a:gd name="T3" fmla="*/ 26 h 31"/>
                      <a:gd name="T4" fmla="*/ 8 w 9"/>
                      <a:gd name="T5" fmla="*/ 0 h 31"/>
                      <a:gd name="T6" fmla="*/ 0 w 9"/>
                      <a:gd name="T7" fmla="*/ 0 h 31"/>
                      <a:gd name="T8" fmla="*/ 0 w 9"/>
                      <a:gd name="T9" fmla="*/ 26 h 31"/>
                      <a:gd name="T10" fmla="*/ 0 w 9"/>
                      <a:gd name="T11" fmla="*/ 26 h 31"/>
                      <a:gd name="T12" fmla="*/ 0 w 9"/>
                      <a:gd name="T13" fmla="*/ 26 h 31"/>
                      <a:gd name="T14" fmla="*/ 3 w 9"/>
                      <a:gd name="T15" fmla="*/ 29 h 31"/>
                      <a:gd name="T16" fmla="*/ 5 w 9"/>
                      <a:gd name="T17" fmla="*/ 30 h 31"/>
                      <a:gd name="T18" fmla="*/ 7 w 9"/>
                      <a:gd name="T19" fmla="*/ 29 h 31"/>
                      <a:gd name="T20" fmla="*/ 8 w 9"/>
                      <a:gd name="T21" fmla="*/ 26 h 31"/>
                      <a:gd name="T22" fmla="*/ 8 w 9"/>
                      <a:gd name="T23"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1">
                        <a:moveTo>
                          <a:pt x="8" y="26"/>
                        </a:moveTo>
                        <a:lnTo>
                          <a:pt x="8" y="26"/>
                        </a:lnTo>
                        <a:lnTo>
                          <a:pt x="8" y="0"/>
                        </a:lnTo>
                        <a:lnTo>
                          <a:pt x="0" y="0"/>
                        </a:lnTo>
                        <a:lnTo>
                          <a:pt x="0" y="26"/>
                        </a:lnTo>
                        <a:lnTo>
                          <a:pt x="0" y="26"/>
                        </a:lnTo>
                        <a:lnTo>
                          <a:pt x="0" y="26"/>
                        </a:lnTo>
                        <a:lnTo>
                          <a:pt x="3" y="29"/>
                        </a:lnTo>
                        <a:lnTo>
                          <a:pt x="5" y="30"/>
                        </a:lnTo>
                        <a:lnTo>
                          <a:pt x="7" y="29"/>
                        </a:lnTo>
                        <a:lnTo>
                          <a:pt x="8" y="26"/>
                        </a:lnTo>
                        <a:lnTo>
                          <a:pt x="8" y="26"/>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Freeform 90"/>
                  <p:cNvSpPr>
                    <a:spLocks/>
                  </p:cNvSpPr>
                  <p:nvPr/>
                </p:nvSpPr>
                <p:spPr bwMode="auto">
                  <a:xfrm>
                    <a:off x="4431" y="1997"/>
                    <a:ext cx="9" cy="17"/>
                  </a:xfrm>
                  <a:custGeom>
                    <a:avLst/>
                    <a:gdLst>
                      <a:gd name="T0" fmla="*/ 8 w 9"/>
                      <a:gd name="T1" fmla="*/ 10 h 17"/>
                      <a:gd name="T2" fmla="*/ 8 w 9"/>
                      <a:gd name="T3" fmla="*/ 10 h 17"/>
                      <a:gd name="T4" fmla="*/ 8 w 9"/>
                      <a:gd name="T5" fmla="*/ 0 h 17"/>
                      <a:gd name="T6" fmla="*/ 0 w 9"/>
                      <a:gd name="T7" fmla="*/ 0 h 17"/>
                      <a:gd name="T8" fmla="*/ 0 w 9"/>
                      <a:gd name="T9" fmla="*/ 10 h 17"/>
                      <a:gd name="T10" fmla="*/ 0 w 9"/>
                      <a:gd name="T11" fmla="*/ 10 h 17"/>
                      <a:gd name="T12" fmla="*/ 0 w 9"/>
                      <a:gd name="T13" fmla="*/ 10 h 17"/>
                      <a:gd name="T14" fmla="*/ 3 w 9"/>
                      <a:gd name="T15" fmla="*/ 13 h 17"/>
                      <a:gd name="T16" fmla="*/ 5 w 9"/>
                      <a:gd name="T17" fmla="*/ 16 h 17"/>
                      <a:gd name="T18" fmla="*/ 7 w 9"/>
                      <a:gd name="T19" fmla="*/ 13 h 17"/>
                      <a:gd name="T20" fmla="*/ 8 w 9"/>
                      <a:gd name="T21" fmla="*/ 10 h 17"/>
                      <a:gd name="T22" fmla="*/ 8 w 9"/>
                      <a:gd name="T23"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7">
                        <a:moveTo>
                          <a:pt x="8" y="10"/>
                        </a:moveTo>
                        <a:lnTo>
                          <a:pt x="8" y="10"/>
                        </a:lnTo>
                        <a:lnTo>
                          <a:pt x="8" y="0"/>
                        </a:lnTo>
                        <a:lnTo>
                          <a:pt x="0" y="0"/>
                        </a:lnTo>
                        <a:lnTo>
                          <a:pt x="0" y="10"/>
                        </a:lnTo>
                        <a:lnTo>
                          <a:pt x="0" y="10"/>
                        </a:lnTo>
                        <a:lnTo>
                          <a:pt x="0" y="10"/>
                        </a:lnTo>
                        <a:lnTo>
                          <a:pt x="3" y="13"/>
                        </a:lnTo>
                        <a:lnTo>
                          <a:pt x="5" y="16"/>
                        </a:lnTo>
                        <a:lnTo>
                          <a:pt x="7" y="13"/>
                        </a:lnTo>
                        <a:lnTo>
                          <a:pt x="8" y="10"/>
                        </a:lnTo>
                        <a:lnTo>
                          <a:pt x="8" y="1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 name="Freeform 91"/>
                  <p:cNvSpPr>
                    <a:spLocks/>
                  </p:cNvSpPr>
                  <p:nvPr/>
                </p:nvSpPr>
                <p:spPr bwMode="auto">
                  <a:xfrm>
                    <a:off x="4431" y="2007"/>
                    <a:ext cx="70" cy="29"/>
                  </a:xfrm>
                  <a:custGeom>
                    <a:avLst/>
                    <a:gdLst>
                      <a:gd name="T0" fmla="*/ 65 w 70"/>
                      <a:gd name="T1" fmla="*/ 20 h 29"/>
                      <a:gd name="T2" fmla="*/ 65 w 70"/>
                      <a:gd name="T3" fmla="*/ 20 h 29"/>
                      <a:gd name="T4" fmla="*/ 45 w 70"/>
                      <a:gd name="T5" fmla="*/ 20 h 29"/>
                      <a:gd name="T6" fmla="*/ 32 w 70"/>
                      <a:gd name="T7" fmla="*/ 17 h 29"/>
                      <a:gd name="T8" fmla="*/ 22 w 70"/>
                      <a:gd name="T9" fmla="*/ 14 h 29"/>
                      <a:gd name="T10" fmla="*/ 14 w 70"/>
                      <a:gd name="T11" fmla="*/ 9 h 29"/>
                      <a:gd name="T12" fmla="*/ 12 w 70"/>
                      <a:gd name="T13" fmla="*/ 7 h 29"/>
                      <a:gd name="T14" fmla="*/ 10 w 70"/>
                      <a:gd name="T15" fmla="*/ 3 h 29"/>
                      <a:gd name="T16" fmla="*/ 8 w 70"/>
                      <a:gd name="T17" fmla="*/ 0 h 29"/>
                      <a:gd name="T18" fmla="*/ 8 w 70"/>
                      <a:gd name="T19" fmla="*/ 0 h 29"/>
                      <a:gd name="T20" fmla="*/ 0 w 70"/>
                      <a:gd name="T21" fmla="*/ 0 h 29"/>
                      <a:gd name="T22" fmla="*/ 0 w 70"/>
                      <a:gd name="T23" fmla="*/ 3 h 29"/>
                      <a:gd name="T24" fmla="*/ 3 w 70"/>
                      <a:gd name="T25" fmla="*/ 7 h 29"/>
                      <a:gd name="T26" fmla="*/ 5 w 70"/>
                      <a:gd name="T27" fmla="*/ 10 h 29"/>
                      <a:gd name="T28" fmla="*/ 10 w 70"/>
                      <a:gd name="T29" fmla="*/ 16 h 29"/>
                      <a:gd name="T30" fmla="*/ 18 w 70"/>
                      <a:gd name="T31" fmla="*/ 20 h 29"/>
                      <a:gd name="T32" fmla="*/ 31 w 70"/>
                      <a:gd name="T33" fmla="*/ 24 h 29"/>
                      <a:gd name="T34" fmla="*/ 44 w 70"/>
                      <a:gd name="T35" fmla="*/ 26 h 29"/>
                      <a:gd name="T36" fmla="*/ 65 w 70"/>
                      <a:gd name="T37" fmla="*/ 28 h 29"/>
                      <a:gd name="T38" fmla="*/ 65 w 70"/>
                      <a:gd name="T39" fmla="*/ 28 h 29"/>
                      <a:gd name="T40" fmla="*/ 65 w 70"/>
                      <a:gd name="T41" fmla="*/ 28 h 29"/>
                      <a:gd name="T42" fmla="*/ 67 w 70"/>
                      <a:gd name="T43" fmla="*/ 26 h 29"/>
                      <a:gd name="T44" fmla="*/ 69 w 70"/>
                      <a:gd name="T45" fmla="*/ 24 h 29"/>
                      <a:gd name="T46" fmla="*/ 67 w 70"/>
                      <a:gd name="T47" fmla="*/ 22 h 29"/>
                      <a:gd name="T48" fmla="*/ 65 w 70"/>
                      <a:gd name="T49" fmla="*/ 20 h 29"/>
                      <a:gd name="T50" fmla="*/ 65 w 70"/>
                      <a:gd name="T5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29">
                        <a:moveTo>
                          <a:pt x="65" y="20"/>
                        </a:moveTo>
                        <a:lnTo>
                          <a:pt x="65" y="20"/>
                        </a:lnTo>
                        <a:lnTo>
                          <a:pt x="45" y="20"/>
                        </a:lnTo>
                        <a:lnTo>
                          <a:pt x="32" y="17"/>
                        </a:lnTo>
                        <a:lnTo>
                          <a:pt x="22" y="14"/>
                        </a:lnTo>
                        <a:lnTo>
                          <a:pt x="14" y="9"/>
                        </a:lnTo>
                        <a:lnTo>
                          <a:pt x="12" y="7"/>
                        </a:lnTo>
                        <a:lnTo>
                          <a:pt x="10" y="3"/>
                        </a:lnTo>
                        <a:lnTo>
                          <a:pt x="8" y="0"/>
                        </a:lnTo>
                        <a:lnTo>
                          <a:pt x="8" y="0"/>
                        </a:lnTo>
                        <a:lnTo>
                          <a:pt x="0" y="0"/>
                        </a:lnTo>
                        <a:lnTo>
                          <a:pt x="0" y="3"/>
                        </a:lnTo>
                        <a:lnTo>
                          <a:pt x="3" y="7"/>
                        </a:lnTo>
                        <a:lnTo>
                          <a:pt x="5" y="10"/>
                        </a:lnTo>
                        <a:lnTo>
                          <a:pt x="10" y="16"/>
                        </a:lnTo>
                        <a:lnTo>
                          <a:pt x="18" y="20"/>
                        </a:lnTo>
                        <a:lnTo>
                          <a:pt x="31" y="24"/>
                        </a:lnTo>
                        <a:lnTo>
                          <a:pt x="44" y="26"/>
                        </a:lnTo>
                        <a:lnTo>
                          <a:pt x="65" y="28"/>
                        </a:lnTo>
                        <a:lnTo>
                          <a:pt x="65" y="28"/>
                        </a:lnTo>
                        <a:lnTo>
                          <a:pt x="65" y="28"/>
                        </a:lnTo>
                        <a:lnTo>
                          <a:pt x="67" y="26"/>
                        </a:lnTo>
                        <a:lnTo>
                          <a:pt x="69" y="24"/>
                        </a:lnTo>
                        <a:lnTo>
                          <a:pt x="67" y="22"/>
                        </a:lnTo>
                        <a:lnTo>
                          <a:pt x="65" y="20"/>
                        </a:lnTo>
                        <a:lnTo>
                          <a:pt x="65" y="20"/>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Freeform 92"/>
                  <p:cNvSpPr>
                    <a:spLocks/>
                  </p:cNvSpPr>
                  <p:nvPr/>
                </p:nvSpPr>
                <p:spPr bwMode="auto">
                  <a:xfrm>
                    <a:off x="4496" y="2005"/>
                    <a:ext cx="65" cy="31"/>
                  </a:xfrm>
                  <a:custGeom>
                    <a:avLst/>
                    <a:gdLst>
                      <a:gd name="T0" fmla="*/ 56 w 65"/>
                      <a:gd name="T1" fmla="*/ 2 h 31"/>
                      <a:gd name="T2" fmla="*/ 56 w 65"/>
                      <a:gd name="T3" fmla="*/ 2 h 31"/>
                      <a:gd name="T4" fmla="*/ 57 w 65"/>
                      <a:gd name="T5" fmla="*/ 2 h 31"/>
                      <a:gd name="T6" fmla="*/ 56 w 65"/>
                      <a:gd name="T7" fmla="*/ 5 h 31"/>
                      <a:gd name="T8" fmla="*/ 54 w 65"/>
                      <a:gd name="T9" fmla="*/ 9 h 31"/>
                      <a:gd name="T10" fmla="*/ 49 w 65"/>
                      <a:gd name="T11" fmla="*/ 11 h 31"/>
                      <a:gd name="T12" fmla="*/ 42 w 65"/>
                      <a:gd name="T13" fmla="*/ 16 h 31"/>
                      <a:gd name="T14" fmla="*/ 34 w 65"/>
                      <a:gd name="T15" fmla="*/ 19 h 31"/>
                      <a:gd name="T16" fmla="*/ 19 w 65"/>
                      <a:gd name="T17" fmla="*/ 22 h 31"/>
                      <a:gd name="T18" fmla="*/ 0 w 65"/>
                      <a:gd name="T19" fmla="*/ 22 h 31"/>
                      <a:gd name="T20" fmla="*/ 0 w 65"/>
                      <a:gd name="T21" fmla="*/ 30 h 31"/>
                      <a:gd name="T22" fmla="*/ 19 w 65"/>
                      <a:gd name="T23" fmla="*/ 28 h 31"/>
                      <a:gd name="T24" fmla="*/ 35 w 65"/>
                      <a:gd name="T25" fmla="*/ 26 h 31"/>
                      <a:gd name="T26" fmla="*/ 46 w 65"/>
                      <a:gd name="T27" fmla="*/ 22 h 31"/>
                      <a:gd name="T28" fmla="*/ 54 w 65"/>
                      <a:gd name="T29" fmla="*/ 18 h 31"/>
                      <a:gd name="T30" fmla="*/ 58 w 65"/>
                      <a:gd name="T31" fmla="*/ 12 h 31"/>
                      <a:gd name="T32" fmla="*/ 61 w 65"/>
                      <a:gd name="T33" fmla="*/ 9 h 31"/>
                      <a:gd name="T34" fmla="*/ 64 w 65"/>
                      <a:gd name="T35" fmla="*/ 5 h 31"/>
                      <a:gd name="T36" fmla="*/ 64 w 65"/>
                      <a:gd name="T37" fmla="*/ 4 h 31"/>
                      <a:gd name="T38" fmla="*/ 64 w 65"/>
                      <a:gd name="T39" fmla="*/ 2 h 31"/>
                      <a:gd name="T40" fmla="*/ 64 w 65"/>
                      <a:gd name="T41" fmla="*/ 4 h 31"/>
                      <a:gd name="T42" fmla="*/ 63 w 65"/>
                      <a:gd name="T43" fmla="*/ 2 h 31"/>
                      <a:gd name="T44" fmla="*/ 60 w 65"/>
                      <a:gd name="T45" fmla="*/ 0 h 31"/>
                      <a:gd name="T46" fmla="*/ 57 w 65"/>
                      <a:gd name="T47" fmla="*/ 1 h 31"/>
                      <a:gd name="T48" fmla="*/ 56 w 65"/>
                      <a:gd name="T49" fmla="*/ 2 h 31"/>
                      <a:gd name="T50" fmla="*/ 56 w 65"/>
                      <a:gd name="T51" fmla="*/ 2 h 31"/>
                      <a:gd name="T52" fmla="*/ 56 w 65"/>
                      <a:gd name="T53"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31">
                        <a:moveTo>
                          <a:pt x="56" y="2"/>
                        </a:moveTo>
                        <a:lnTo>
                          <a:pt x="56" y="2"/>
                        </a:lnTo>
                        <a:lnTo>
                          <a:pt x="57" y="2"/>
                        </a:lnTo>
                        <a:lnTo>
                          <a:pt x="56" y="5"/>
                        </a:lnTo>
                        <a:lnTo>
                          <a:pt x="54" y="9"/>
                        </a:lnTo>
                        <a:lnTo>
                          <a:pt x="49" y="11"/>
                        </a:lnTo>
                        <a:lnTo>
                          <a:pt x="42" y="16"/>
                        </a:lnTo>
                        <a:lnTo>
                          <a:pt x="34" y="19"/>
                        </a:lnTo>
                        <a:lnTo>
                          <a:pt x="19" y="22"/>
                        </a:lnTo>
                        <a:lnTo>
                          <a:pt x="0" y="22"/>
                        </a:lnTo>
                        <a:lnTo>
                          <a:pt x="0" y="30"/>
                        </a:lnTo>
                        <a:lnTo>
                          <a:pt x="19" y="28"/>
                        </a:lnTo>
                        <a:lnTo>
                          <a:pt x="35" y="26"/>
                        </a:lnTo>
                        <a:lnTo>
                          <a:pt x="46" y="22"/>
                        </a:lnTo>
                        <a:lnTo>
                          <a:pt x="54" y="18"/>
                        </a:lnTo>
                        <a:lnTo>
                          <a:pt x="58" y="12"/>
                        </a:lnTo>
                        <a:lnTo>
                          <a:pt x="61" y="9"/>
                        </a:lnTo>
                        <a:lnTo>
                          <a:pt x="64" y="5"/>
                        </a:lnTo>
                        <a:lnTo>
                          <a:pt x="64" y="4"/>
                        </a:lnTo>
                        <a:lnTo>
                          <a:pt x="64" y="2"/>
                        </a:lnTo>
                        <a:lnTo>
                          <a:pt x="64" y="4"/>
                        </a:lnTo>
                        <a:lnTo>
                          <a:pt x="63" y="2"/>
                        </a:lnTo>
                        <a:lnTo>
                          <a:pt x="60" y="0"/>
                        </a:lnTo>
                        <a:lnTo>
                          <a:pt x="57" y="1"/>
                        </a:lnTo>
                        <a:lnTo>
                          <a:pt x="56" y="2"/>
                        </a:lnTo>
                        <a:lnTo>
                          <a:pt x="56" y="2"/>
                        </a:lnTo>
                        <a:lnTo>
                          <a:pt x="56" y="2"/>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 name="Freeform 93"/>
                  <p:cNvSpPr>
                    <a:spLocks/>
                  </p:cNvSpPr>
                  <p:nvPr/>
                </p:nvSpPr>
                <p:spPr bwMode="auto">
                  <a:xfrm>
                    <a:off x="4552" y="1994"/>
                    <a:ext cx="9" cy="14"/>
                  </a:xfrm>
                  <a:custGeom>
                    <a:avLst/>
                    <a:gdLst>
                      <a:gd name="T0" fmla="*/ 0 w 9"/>
                      <a:gd name="T1" fmla="*/ 3 h 14"/>
                      <a:gd name="T2" fmla="*/ 0 w 9"/>
                      <a:gd name="T3" fmla="*/ 3 h 14"/>
                      <a:gd name="T4" fmla="*/ 0 w 9"/>
                      <a:gd name="T5" fmla="*/ 13 h 14"/>
                      <a:gd name="T6" fmla="*/ 8 w 9"/>
                      <a:gd name="T7" fmla="*/ 13 h 14"/>
                      <a:gd name="T8" fmla="*/ 8 w 9"/>
                      <a:gd name="T9" fmla="*/ 3 h 14"/>
                      <a:gd name="T10" fmla="*/ 8 w 9"/>
                      <a:gd name="T11" fmla="*/ 3 h 14"/>
                      <a:gd name="T12" fmla="*/ 8 w 9"/>
                      <a:gd name="T13" fmla="*/ 3 h 14"/>
                      <a:gd name="T14" fmla="*/ 6 w 9"/>
                      <a:gd name="T15" fmla="*/ 2 h 14"/>
                      <a:gd name="T16" fmla="*/ 3 w 9"/>
                      <a:gd name="T17" fmla="*/ 0 h 14"/>
                      <a:gd name="T18" fmla="*/ 1 w 9"/>
                      <a:gd name="T19" fmla="*/ 2 h 14"/>
                      <a:gd name="T20" fmla="*/ 0 w 9"/>
                      <a:gd name="T21" fmla="*/ 3 h 14"/>
                      <a:gd name="T22" fmla="*/ 0 w 9"/>
                      <a:gd name="T23"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4">
                        <a:moveTo>
                          <a:pt x="0" y="3"/>
                        </a:moveTo>
                        <a:lnTo>
                          <a:pt x="0" y="3"/>
                        </a:lnTo>
                        <a:lnTo>
                          <a:pt x="0" y="13"/>
                        </a:lnTo>
                        <a:lnTo>
                          <a:pt x="8" y="13"/>
                        </a:lnTo>
                        <a:lnTo>
                          <a:pt x="8" y="3"/>
                        </a:lnTo>
                        <a:lnTo>
                          <a:pt x="8" y="3"/>
                        </a:lnTo>
                        <a:lnTo>
                          <a:pt x="8" y="3"/>
                        </a:lnTo>
                        <a:lnTo>
                          <a:pt x="6" y="2"/>
                        </a:lnTo>
                        <a:lnTo>
                          <a:pt x="3" y="0"/>
                        </a:lnTo>
                        <a:lnTo>
                          <a:pt x="1" y="2"/>
                        </a:lnTo>
                        <a:lnTo>
                          <a:pt x="0" y="3"/>
                        </a:lnTo>
                        <a:lnTo>
                          <a:pt x="0" y="3"/>
                        </a:lnTo>
                      </a:path>
                    </a:pathLst>
                  </a:custGeom>
                  <a:solidFill>
                    <a:srgbClr val="00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Freeform 94"/>
                  <p:cNvSpPr>
                    <a:spLocks/>
                  </p:cNvSpPr>
                  <p:nvPr/>
                </p:nvSpPr>
                <p:spPr bwMode="auto">
                  <a:xfrm>
                    <a:off x="4489" y="1997"/>
                    <a:ext cx="17" cy="31"/>
                  </a:xfrm>
                  <a:custGeom>
                    <a:avLst/>
                    <a:gdLst>
                      <a:gd name="T0" fmla="*/ 7 w 17"/>
                      <a:gd name="T1" fmla="*/ 0 h 31"/>
                      <a:gd name="T2" fmla="*/ 4 w 17"/>
                      <a:gd name="T3" fmla="*/ 2 h 31"/>
                      <a:gd name="T4" fmla="*/ 2 w 17"/>
                      <a:gd name="T5" fmla="*/ 6 h 31"/>
                      <a:gd name="T6" fmla="*/ 0 w 17"/>
                      <a:gd name="T7" fmla="*/ 10 h 31"/>
                      <a:gd name="T8" fmla="*/ 0 w 17"/>
                      <a:gd name="T9" fmla="*/ 16 h 31"/>
                      <a:gd name="T10" fmla="*/ 0 w 17"/>
                      <a:gd name="T11" fmla="*/ 20 h 31"/>
                      <a:gd name="T12" fmla="*/ 2 w 17"/>
                      <a:gd name="T13" fmla="*/ 26 h 31"/>
                      <a:gd name="T14" fmla="*/ 4 w 17"/>
                      <a:gd name="T15" fmla="*/ 29 h 31"/>
                      <a:gd name="T16" fmla="*/ 7 w 17"/>
                      <a:gd name="T17" fmla="*/ 30 h 31"/>
                      <a:gd name="T18" fmla="*/ 11 w 17"/>
                      <a:gd name="T19" fmla="*/ 30 h 31"/>
                      <a:gd name="T20" fmla="*/ 14 w 17"/>
                      <a:gd name="T21" fmla="*/ 26 h 31"/>
                      <a:gd name="T22" fmla="*/ 15 w 17"/>
                      <a:gd name="T23" fmla="*/ 21 h 31"/>
                      <a:gd name="T24" fmla="*/ 16 w 17"/>
                      <a:gd name="T25" fmla="*/ 16 h 31"/>
                      <a:gd name="T26" fmla="*/ 15 w 17"/>
                      <a:gd name="T27" fmla="*/ 10 h 31"/>
                      <a:gd name="T28" fmla="*/ 14 w 17"/>
                      <a:gd name="T29" fmla="*/ 6 h 31"/>
                      <a:gd name="T30" fmla="*/ 12 w 17"/>
                      <a:gd name="T31" fmla="*/ 2 h 31"/>
                      <a:gd name="T32" fmla="*/ 7 w 17"/>
                      <a:gd name="T33" fmla="*/ 0 h 31"/>
                      <a:gd name="T34" fmla="*/ 7 w 17"/>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31">
                        <a:moveTo>
                          <a:pt x="7" y="0"/>
                        </a:moveTo>
                        <a:lnTo>
                          <a:pt x="4" y="2"/>
                        </a:lnTo>
                        <a:lnTo>
                          <a:pt x="2" y="6"/>
                        </a:lnTo>
                        <a:lnTo>
                          <a:pt x="0" y="10"/>
                        </a:lnTo>
                        <a:lnTo>
                          <a:pt x="0" y="16"/>
                        </a:lnTo>
                        <a:lnTo>
                          <a:pt x="0" y="20"/>
                        </a:lnTo>
                        <a:lnTo>
                          <a:pt x="2" y="26"/>
                        </a:lnTo>
                        <a:lnTo>
                          <a:pt x="4" y="29"/>
                        </a:lnTo>
                        <a:lnTo>
                          <a:pt x="7" y="30"/>
                        </a:lnTo>
                        <a:lnTo>
                          <a:pt x="11" y="30"/>
                        </a:lnTo>
                        <a:lnTo>
                          <a:pt x="14" y="26"/>
                        </a:lnTo>
                        <a:lnTo>
                          <a:pt x="15" y="21"/>
                        </a:lnTo>
                        <a:lnTo>
                          <a:pt x="16" y="16"/>
                        </a:lnTo>
                        <a:lnTo>
                          <a:pt x="15" y="10"/>
                        </a:lnTo>
                        <a:lnTo>
                          <a:pt x="14" y="6"/>
                        </a:lnTo>
                        <a:lnTo>
                          <a:pt x="12" y="2"/>
                        </a:lnTo>
                        <a:lnTo>
                          <a:pt x="7" y="0"/>
                        </a:lnTo>
                        <a:lnTo>
                          <a:pt x="7"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Freeform 95"/>
                  <p:cNvSpPr>
                    <a:spLocks/>
                  </p:cNvSpPr>
                  <p:nvPr/>
                </p:nvSpPr>
                <p:spPr bwMode="auto">
                  <a:xfrm>
                    <a:off x="4494" y="2034"/>
                    <a:ext cx="7" cy="9"/>
                  </a:xfrm>
                  <a:custGeom>
                    <a:avLst/>
                    <a:gdLst>
                      <a:gd name="T0" fmla="*/ 2 w 7"/>
                      <a:gd name="T1" fmla="*/ 0 h 9"/>
                      <a:gd name="T2" fmla="*/ 1 w 7"/>
                      <a:gd name="T3" fmla="*/ 1 h 9"/>
                      <a:gd name="T4" fmla="*/ 0 w 7"/>
                      <a:gd name="T5" fmla="*/ 3 h 9"/>
                      <a:gd name="T6" fmla="*/ 1 w 7"/>
                      <a:gd name="T7" fmla="*/ 6 h 9"/>
                      <a:gd name="T8" fmla="*/ 2 w 7"/>
                      <a:gd name="T9" fmla="*/ 8 h 9"/>
                      <a:gd name="T10" fmla="*/ 4 w 7"/>
                      <a:gd name="T11" fmla="*/ 7 h 9"/>
                      <a:gd name="T12" fmla="*/ 6 w 7"/>
                      <a:gd name="T13" fmla="*/ 3 h 9"/>
                      <a:gd name="T14" fmla="*/ 4 w 7"/>
                      <a:gd name="T15" fmla="*/ 1 h 9"/>
                      <a:gd name="T16" fmla="*/ 2 w 7"/>
                      <a:gd name="T17" fmla="*/ 0 h 9"/>
                      <a:gd name="T18" fmla="*/ 2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2" y="0"/>
                        </a:moveTo>
                        <a:lnTo>
                          <a:pt x="1" y="1"/>
                        </a:lnTo>
                        <a:lnTo>
                          <a:pt x="0" y="3"/>
                        </a:lnTo>
                        <a:lnTo>
                          <a:pt x="1" y="6"/>
                        </a:lnTo>
                        <a:lnTo>
                          <a:pt x="2" y="8"/>
                        </a:lnTo>
                        <a:lnTo>
                          <a:pt x="4" y="7"/>
                        </a:lnTo>
                        <a:lnTo>
                          <a:pt x="6" y="3"/>
                        </a:lnTo>
                        <a:lnTo>
                          <a:pt x="4" y="1"/>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Freeform 96"/>
                  <p:cNvSpPr>
                    <a:spLocks/>
                  </p:cNvSpPr>
                  <p:nvPr/>
                </p:nvSpPr>
                <p:spPr bwMode="auto">
                  <a:xfrm>
                    <a:off x="4494" y="2046"/>
                    <a:ext cx="7" cy="8"/>
                  </a:xfrm>
                  <a:custGeom>
                    <a:avLst/>
                    <a:gdLst>
                      <a:gd name="T0" fmla="*/ 2 w 7"/>
                      <a:gd name="T1" fmla="*/ 0 h 8"/>
                      <a:gd name="T2" fmla="*/ 1 w 7"/>
                      <a:gd name="T3" fmla="*/ 1 h 8"/>
                      <a:gd name="T4" fmla="*/ 0 w 7"/>
                      <a:gd name="T5" fmla="*/ 4 h 8"/>
                      <a:gd name="T6" fmla="*/ 1 w 7"/>
                      <a:gd name="T7" fmla="*/ 5 h 8"/>
                      <a:gd name="T8" fmla="*/ 2 w 7"/>
                      <a:gd name="T9" fmla="*/ 7 h 8"/>
                      <a:gd name="T10" fmla="*/ 4 w 7"/>
                      <a:gd name="T11" fmla="*/ 5 h 8"/>
                      <a:gd name="T12" fmla="*/ 6 w 7"/>
                      <a:gd name="T13" fmla="*/ 4 h 8"/>
                      <a:gd name="T14" fmla="*/ 4 w 7"/>
                      <a:gd name="T15" fmla="*/ 1 h 8"/>
                      <a:gd name="T16" fmla="*/ 2 w 7"/>
                      <a:gd name="T17" fmla="*/ 0 h 8"/>
                      <a:gd name="T18" fmla="*/ 2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2" y="0"/>
                        </a:moveTo>
                        <a:lnTo>
                          <a:pt x="1" y="1"/>
                        </a:lnTo>
                        <a:lnTo>
                          <a:pt x="0" y="4"/>
                        </a:lnTo>
                        <a:lnTo>
                          <a:pt x="1" y="5"/>
                        </a:lnTo>
                        <a:lnTo>
                          <a:pt x="2" y="7"/>
                        </a:lnTo>
                        <a:lnTo>
                          <a:pt x="4" y="5"/>
                        </a:lnTo>
                        <a:lnTo>
                          <a:pt x="6" y="4"/>
                        </a:lnTo>
                        <a:lnTo>
                          <a:pt x="4" y="1"/>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Freeform 97"/>
                  <p:cNvSpPr>
                    <a:spLocks/>
                  </p:cNvSpPr>
                  <p:nvPr/>
                </p:nvSpPr>
                <p:spPr bwMode="auto">
                  <a:xfrm>
                    <a:off x="4494" y="2059"/>
                    <a:ext cx="7" cy="7"/>
                  </a:xfrm>
                  <a:custGeom>
                    <a:avLst/>
                    <a:gdLst>
                      <a:gd name="T0" fmla="*/ 2 w 7"/>
                      <a:gd name="T1" fmla="*/ 0 h 7"/>
                      <a:gd name="T2" fmla="*/ 1 w 7"/>
                      <a:gd name="T3" fmla="*/ 0 h 7"/>
                      <a:gd name="T4" fmla="*/ 0 w 7"/>
                      <a:gd name="T5" fmla="*/ 4 h 7"/>
                      <a:gd name="T6" fmla="*/ 1 w 7"/>
                      <a:gd name="T7" fmla="*/ 6 h 7"/>
                      <a:gd name="T8" fmla="*/ 2 w 7"/>
                      <a:gd name="T9" fmla="*/ 6 h 7"/>
                      <a:gd name="T10" fmla="*/ 4 w 7"/>
                      <a:gd name="T11" fmla="*/ 6 h 7"/>
                      <a:gd name="T12" fmla="*/ 6 w 7"/>
                      <a:gd name="T13" fmla="*/ 4 h 7"/>
                      <a:gd name="T14" fmla="*/ 4 w 7"/>
                      <a:gd name="T15" fmla="*/ 0 h 7"/>
                      <a:gd name="T16" fmla="*/ 2 w 7"/>
                      <a:gd name="T17" fmla="*/ 0 h 7"/>
                      <a:gd name="T18" fmla="*/ 2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2" y="0"/>
                        </a:moveTo>
                        <a:lnTo>
                          <a:pt x="1" y="0"/>
                        </a:lnTo>
                        <a:lnTo>
                          <a:pt x="0" y="4"/>
                        </a:lnTo>
                        <a:lnTo>
                          <a:pt x="1" y="6"/>
                        </a:lnTo>
                        <a:lnTo>
                          <a:pt x="2" y="6"/>
                        </a:lnTo>
                        <a:lnTo>
                          <a:pt x="4" y="6"/>
                        </a:lnTo>
                        <a:lnTo>
                          <a:pt x="6" y="4"/>
                        </a:lnTo>
                        <a:lnTo>
                          <a:pt x="4" y="0"/>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 name="Freeform 98"/>
                  <p:cNvSpPr>
                    <a:spLocks/>
                  </p:cNvSpPr>
                  <p:nvPr/>
                </p:nvSpPr>
                <p:spPr bwMode="auto">
                  <a:xfrm>
                    <a:off x="4494" y="2071"/>
                    <a:ext cx="7" cy="7"/>
                  </a:xfrm>
                  <a:custGeom>
                    <a:avLst/>
                    <a:gdLst>
                      <a:gd name="T0" fmla="*/ 2 w 7"/>
                      <a:gd name="T1" fmla="*/ 0 h 7"/>
                      <a:gd name="T2" fmla="*/ 1 w 7"/>
                      <a:gd name="T3" fmla="*/ 0 h 7"/>
                      <a:gd name="T4" fmla="*/ 0 w 7"/>
                      <a:gd name="T5" fmla="*/ 3 h 7"/>
                      <a:gd name="T6" fmla="*/ 1 w 7"/>
                      <a:gd name="T7" fmla="*/ 4 h 7"/>
                      <a:gd name="T8" fmla="*/ 2 w 7"/>
                      <a:gd name="T9" fmla="*/ 6 h 7"/>
                      <a:gd name="T10" fmla="*/ 4 w 7"/>
                      <a:gd name="T11" fmla="*/ 4 h 7"/>
                      <a:gd name="T12" fmla="*/ 6 w 7"/>
                      <a:gd name="T13" fmla="*/ 3 h 7"/>
                      <a:gd name="T14" fmla="*/ 4 w 7"/>
                      <a:gd name="T15" fmla="*/ 0 h 7"/>
                      <a:gd name="T16" fmla="*/ 2 w 7"/>
                      <a:gd name="T17" fmla="*/ 0 h 7"/>
                      <a:gd name="T18" fmla="*/ 2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2" y="0"/>
                        </a:moveTo>
                        <a:lnTo>
                          <a:pt x="1" y="0"/>
                        </a:lnTo>
                        <a:lnTo>
                          <a:pt x="0" y="3"/>
                        </a:lnTo>
                        <a:lnTo>
                          <a:pt x="1" y="4"/>
                        </a:lnTo>
                        <a:lnTo>
                          <a:pt x="2" y="6"/>
                        </a:lnTo>
                        <a:lnTo>
                          <a:pt x="4" y="4"/>
                        </a:lnTo>
                        <a:lnTo>
                          <a:pt x="6" y="3"/>
                        </a:lnTo>
                        <a:lnTo>
                          <a:pt x="4" y="0"/>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 name="Freeform 99"/>
                  <p:cNvSpPr>
                    <a:spLocks/>
                  </p:cNvSpPr>
                  <p:nvPr/>
                </p:nvSpPr>
                <p:spPr bwMode="auto">
                  <a:xfrm>
                    <a:off x="4494" y="2082"/>
                    <a:ext cx="7" cy="8"/>
                  </a:xfrm>
                  <a:custGeom>
                    <a:avLst/>
                    <a:gdLst>
                      <a:gd name="T0" fmla="*/ 2 w 7"/>
                      <a:gd name="T1" fmla="*/ 0 h 8"/>
                      <a:gd name="T2" fmla="*/ 1 w 7"/>
                      <a:gd name="T3" fmla="*/ 2 h 8"/>
                      <a:gd name="T4" fmla="*/ 0 w 7"/>
                      <a:gd name="T5" fmla="*/ 5 h 8"/>
                      <a:gd name="T6" fmla="*/ 1 w 7"/>
                      <a:gd name="T7" fmla="*/ 7 h 8"/>
                      <a:gd name="T8" fmla="*/ 2 w 7"/>
                      <a:gd name="T9" fmla="*/ 7 h 8"/>
                      <a:gd name="T10" fmla="*/ 4 w 7"/>
                      <a:gd name="T11" fmla="*/ 7 h 8"/>
                      <a:gd name="T12" fmla="*/ 6 w 7"/>
                      <a:gd name="T13" fmla="*/ 5 h 8"/>
                      <a:gd name="T14" fmla="*/ 4 w 7"/>
                      <a:gd name="T15" fmla="*/ 2 h 8"/>
                      <a:gd name="T16" fmla="*/ 2 w 7"/>
                      <a:gd name="T17" fmla="*/ 0 h 8"/>
                      <a:gd name="T18" fmla="*/ 2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2" y="0"/>
                        </a:moveTo>
                        <a:lnTo>
                          <a:pt x="1" y="2"/>
                        </a:lnTo>
                        <a:lnTo>
                          <a:pt x="0" y="5"/>
                        </a:lnTo>
                        <a:lnTo>
                          <a:pt x="1" y="7"/>
                        </a:lnTo>
                        <a:lnTo>
                          <a:pt x="2" y="7"/>
                        </a:lnTo>
                        <a:lnTo>
                          <a:pt x="4" y="7"/>
                        </a:lnTo>
                        <a:lnTo>
                          <a:pt x="6" y="5"/>
                        </a:lnTo>
                        <a:lnTo>
                          <a:pt x="4" y="2"/>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 name="Freeform 100"/>
                  <p:cNvSpPr>
                    <a:spLocks/>
                  </p:cNvSpPr>
                  <p:nvPr/>
                </p:nvSpPr>
                <p:spPr bwMode="auto">
                  <a:xfrm>
                    <a:off x="4494" y="2094"/>
                    <a:ext cx="7" cy="8"/>
                  </a:xfrm>
                  <a:custGeom>
                    <a:avLst/>
                    <a:gdLst>
                      <a:gd name="T0" fmla="*/ 2 w 7"/>
                      <a:gd name="T1" fmla="*/ 0 h 8"/>
                      <a:gd name="T2" fmla="*/ 1 w 7"/>
                      <a:gd name="T3" fmla="*/ 1 h 8"/>
                      <a:gd name="T4" fmla="*/ 0 w 7"/>
                      <a:gd name="T5" fmla="*/ 3 h 8"/>
                      <a:gd name="T6" fmla="*/ 1 w 7"/>
                      <a:gd name="T7" fmla="*/ 7 h 8"/>
                      <a:gd name="T8" fmla="*/ 2 w 7"/>
                      <a:gd name="T9" fmla="*/ 7 h 8"/>
                      <a:gd name="T10" fmla="*/ 4 w 7"/>
                      <a:gd name="T11" fmla="*/ 7 h 8"/>
                      <a:gd name="T12" fmla="*/ 6 w 7"/>
                      <a:gd name="T13" fmla="*/ 3 h 8"/>
                      <a:gd name="T14" fmla="*/ 4 w 7"/>
                      <a:gd name="T15" fmla="*/ 1 h 8"/>
                      <a:gd name="T16" fmla="*/ 2 w 7"/>
                      <a:gd name="T17" fmla="*/ 0 h 8"/>
                      <a:gd name="T18" fmla="*/ 2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2" y="0"/>
                        </a:moveTo>
                        <a:lnTo>
                          <a:pt x="1" y="1"/>
                        </a:lnTo>
                        <a:lnTo>
                          <a:pt x="0" y="3"/>
                        </a:lnTo>
                        <a:lnTo>
                          <a:pt x="1" y="7"/>
                        </a:lnTo>
                        <a:lnTo>
                          <a:pt x="2" y="7"/>
                        </a:lnTo>
                        <a:lnTo>
                          <a:pt x="4" y="7"/>
                        </a:lnTo>
                        <a:lnTo>
                          <a:pt x="6" y="3"/>
                        </a:lnTo>
                        <a:lnTo>
                          <a:pt x="4" y="1"/>
                        </a:lnTo>
                        <a:lnTo>
                          <a:pt x="2" y="0"/>
                        </a:lnTo>
                        <a:lnTo>
                          <a:pt x="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Freeform 101"/>
                  <p:cNvSpPr>
                    <a:spLocks/>
                  </p:cNvSpPr>
                  <p:nvPr/>
                </p:nvSpPr>
                <p:spPr bwMode="auto">
                  <a:xfrm>
                    <a:off x="4431" y="1834"/>
                    <a:ext cx="195" cy="116"/>
                  </a:xfrm>
                  <a:custGeom>
                    <a:avLst/>
                    <a:gdLst>
                      <a:gd name="T0" fmla="*/ 175 w 195"/>
                      <a:gd name="T1" fmla="*/ 0 h 116"/>
                      <a:gd name="T2" fmla="*/ 166 w 195"/>
                      <a:gd name="T3" fmla="*/ 2 h 116"/>
                      <a:gd name="T4" fmla="*/ 158 w 195"/>
                      <a:gd name="T5" fmla="*/ 8 h 116"/>
                      <a:gd name="T6" fmla="*/ 147 w 195"/>
                      <a:gd name="T7" fmla="*/ 18 h 116"/>
                      <a:gd name="T8" fmla="*/ 139 w 195"/>
                      <a:gd name="T9" fmla="*/ 29 h 116"/>
                      <a:gd name="T10" fmla="*/ 125 w 195"/>
                      <a:gd name="T11" fmla="*/ 39 h 116"/>
                      <a:gd name="T12" fmla="*/ 113 w 195"/>
                      <a:gd name="T13" fmla="*/ 49 h 116"/>
                      <a:gd name="T14" fmla="*/ 100 w 195"/>
                      <a:gd name="T15" fmla="*/ 54 h 116"/>
                      <a:gd name="T16" fmla="*/ 84 w 195"/>
                      <a:gd name="T17" fmla="*/ 55 h 116"/>
                      <a:gd name="T18" fmla="*/ 70 w 195"/>
                      <a:gd name="T19" fmla="*/ 57 h 116"/>
                      <a:gd name="T20" fmla="*/ 55 w 195"/>
                      <a:gd name="T21" fmla="*/ 57 h 116"/>
                      <a:gd name="T22" fmla="*/ 40 w 195"/>
                      <a:gd name="T23" fmla="*/ 58 h 116"/>
                      <a:gd name="T24" fmla="*/ 28 w 195"/>
                      <a:gd name="T25" fmla="*/ 61 h 116"/>
                      <a:gd name="T26" fmla="*/ 18 w 195"/>
                      <a:gd name="T27" fmla="*/ 64 h 116"/>
                      <a:gd name="T28" fmla="*/ 10 w 195"/>
                      <a:gd name="T29" fmla="*/ 69 h 116"/>
                      <a:gd name="T30" fmla="*/ 4 w 195"/>
                      <a:gd name="T31" fmla="*/ 75 h 116"/>
                      <a:gd name="T32" fmla="*/ 0 w 195"/>
                      <a:gd name="T33" fmla="*/ 84 h 116"/>
                      <a:gd name="T34" fmla="*/ 6 w 195"/>
                      <a:gd name="T35" fmla="*/ 93 h 116"/>
                      <a:gd name="T36" fmla="*/ 16 w 195"/>
                      <a:gd name="T37" fmla="*/ 101 h 116"/>
                      <a:gd name="T38" fmla="*/ 32 w 195"/>
                      <a:gd name="T39" fmla="*/ 107 h 116"/>
                      <a:gd name="T40" fmla="*/ 48 w 195"/>
                      <a:gd name="T41" fmla="*/ 112 h 116"/>
                      <a:gd name="T42" fmla="*/ 67 w 195"/>
                      <a:gd name="T43" fmla="*/ 115 h 116"/>
                      <a:gd name="T44" fmla="*/ 87 w 195"/>
                      <a:gd name="T45" fmla="*/ 115 h 116"/>
                      <a:gd name="T46" fmla="*/ 105 w 195"/>
                      <a:gd name="T47" fmla="*/ 111 h 116"/>
                      <a:gd name="T48" fmla="*/ 122 w 195"/>
                      <a:gd name="T49" fmla="*/ 104 h 116"/>
                      <a:gd name="T50" fmla="*/ 139 w 195"/>
                      <a:gd name="T51" fmla="*/ 92 h 116"/>
                      <a:gd name="T52" fmla="*/ 156 w 195"/>
                      <a:gd name="T53" fmla="*/ 76 h 116"/>
                      <a:gd name="T54" fmla="*/ 172 w 195"/>
                      <a:gd name="T55" fmla="*/ 59 h 116"/>
                      <a:gd name="T56" fmla="*/ 184 w 195"/>
                      <a:gd name="T57" fmla="*/ 42 h 116"/>
                      <a:gd name="T58" fmla="*/ 191 w 195"/>
                      <a:gd name="T59" fmla="*/ 26 h 116"/>
                      <a:gd name="T60" fmla="*/ 194 w 195"/>
                      <a:gd name="T61" fmla="*/ 12 h 116"/>
                      <a:gd name="T62" fmla="*/ 187 w 195"/>
                      <a:gd name="T63" fmla="*/ 2 h 116"/>
                      <a:gd name="T64" fmla="*/ 180 w 195"/>
                      <a:gd name="T6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 h="116">
                        <a:moveTo>
                          <a:pt x="180" y="0"/>
                        </a:moveTo>
                        <a:lnTo>
                          <a:pt x="175" y="0"/>
                        </a:lnTo>
                        <a:lnTo>
                          <a:pt x="171" y="0"/>
                        </a:lnTo>
                        <a:lnTo>
                          <a:pt x="166" y="2"/>
                        </a:lnTo>
                        <a:lnTo>
                          <a:pt x="162" y="5"/>
                        </a:lnTo>
                        <a:lnTo>
                          <a:pt x="158" y="8"/>
                        </a:lnTo>
                        <a:lnTo>
                          <a:pt x="153" y="13"/>
                        </a:lnTo>
                        <a:lnTo>
                          <a:pt x="147" y="18"/>
                        </a:lnTo>
                        <a:lnTo>
                          <a:pt x="142" y="23"/>
                        </a:lnTo>
                        <a:lnTo>
                          <a:pt x="139" y="29"/>
                        </a:lnTo>
                        <a:lnTo>
                          <a:pt x="132" y="34"/>
                        </a:lnTo>
                        <a:lnTo>
                          <a:pt x="125" y="39"/>
                        </a:lnTo>
                        <a:lnTo>
                          <a:pt x="121" y="44"/>
                        </a:lnTo>
                        <a:lnTo>
                          <a:pt x="113" y="49"/>
                        </a:lnTo>
                        <a:lnTo>
                          <a:pt x="106" y="52"/>
                        </a:lnTo>
                        <a:lnTo>
                          <a:pt x="100" y="54"/>
                        </a:lnTo>
                        <a:lnTo>
                          <a:pt x="92" y="55"/>
                        </a:lnTo>
                        <a:lnTo>
                          <a:pt x="84" y="55"/>
                        </a:lnTo>
                        <a:lnTo>
                          <a:pt x="77" y="55"/>
                        </a:lnTo>
                        <a:lnTo>
                          <a:pt x="70" y="57"/>
                        </a:lnTo>
                        <a:lnTo>
                          <a:pt x="62" y="57"/>
                        </a:lnTo>
                        <a:lnTo>
                          <a:pt x="55" y="57"/>
                        </a:lnTo>
                        <a:lnTo>
                          <a:pt x="48" y="58"/>
                        </a:lnTo>
                        <a:lnTo>
                          <a:pt x="40" y="58"/>
                        </a:lnTo>
                        <a:lnTo>
                          <a:pt x="34" y="59"/>
                        </a:lnTo>
                        <a:lnTo>
                          <a:pt x="28" y="61"/>
                        </a:lnTo>
                        <a:lnTo>
                          <a:pt x="23" y="62"/>
                        </a:lnTo>
                        <a:lnTo>
                          <a:pt x="18" y="64"/>
                        </a:lnTo>
                        <a:lnTo>
                          <a:pt x="13" y="65"/>
                        </a:lnTo>
                        <a:lnTo>
                          <a:pt x="10" y="69"/>
                        </a:lnTo>
                        <a:lnTo>
                          <a:pt x="6" y="72"/>
                        </a:lnTo>
                        <a:lnTo>
                          <a:pt x="4" y="75"/>
                        </a:lnTo>
                        <a:lnTo>
                          <a:pt x="0" y="80"/>
                        </a:lnTo>
                        <a:lnTo>
                          <a:pt x="0" y="84"/>
                        </a:lnTo>
                        <a:lnTo>
                          <a:pt x="3" y="89"/>
                        </a:lnTo>
                        <a:lnTo>
                          <a:pt x="6" y="93"/>
                        </a:lnTo>
                        <a:lnTo>
                          <a:pt x="10" y="98"/>
                        </a:lnTo>
                        <a:lnTo>
                          <a:pt x="16" y="101"/>
                        </a:lnTo>
                        <a:lnTo>
                          <a:pt x="23" y="105"/>
                        </a:lnTo>
                        <a:lnTo>
                          <a:pt x="32" y="107"/>
                        </a:lnTo>
                        <a:lnTo>
                          <a:pt x="40" y="110"/>
                        </a:lnTo>
                        <a:lnTo>
                          <a:pt x="48" y="112"/>
                        </a:lnTo>
                        <a:lnTo>
                          <a:pt x="58" y="114"/>
                        </a:lnTo>
                        <a:lnTo>
                          <a:pt x="67" y="115"/>
                        </a:lnTo>
                        <a:lnTo>
                          <a:pt x="77" y="115"/>
                        </a:lnTo>
                        <a:lnTo>
                          <a:pt x="87" y="115"/>
                        </a:lnTo>
                        <a:lnTo>
                          <a:pt x="99" y="112"/>
                        </a:lnTo>
                        <a:lnTo>
                          <a:pt x="105" y="111"/>
                        </a:lnTo>
                        <a:lnTo>
                          <a:pt x="114" y="107"/>
                        </a:lnTo>
                        <a:lnTo>
                          <a:pt x="122" y="104"/>
                        </a:lnTo>
                        <a:lnTo>
                          <a:pt x="131" y="98"/>
                        </a:lnTo>
                        <a:lnTo>
                          <a:pt x="139" y="92"/>
                        </a:lnTo>
                        <a:lnTo>
                          <a:pt x="147" y="84"/>
                        </a:lnTo>
                        <a:lnTo>
                          <a:pt x="156" y="76"/>
                        </a:lnTo>
                        <a:lnTo>
                          <a:pt x="163" y="69"/>
                        </a:lnTo>
                        <a:lnTo>
                          <a:pt x="172" y="59"/>
                        </a:lnTo>
                        <a:lnTo>
                          <a:pt x="178" y="51"/>
                        </a:lnTo>
                        <a:lnTo>
                          <a:pt x="184" y="42"/>
                        </a:lnTo>
                        <a:lnTo>
                          <a:pt x="189" y="34"/>
                        </a:lnTo>
                        <a:lnTo>
                          <a:pt x="191" y="26"/>
                        </a:lnTo>
                        <a:lnTo>
                          <a:pt x="194" y="18"/>
                        </a:lnTo>
                        <a:lnTo>
                          <a:pt x="194" y="12"/>
                        </a:lnTo>
                        <a:lnTo>
                          <a:pt x="191" y="6"/>
                        </a:lnTo>
                        <a:lnTo>
                          <a:pt x="187" y="2"/>
                        </a:lnTo>
                        <a:lnTo>
                          <a:pt x="180" y="0"/>
                        </a:lnTo>
                        <a:lnTo>
                          <a:pt x="180"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Freeform 102"/>
                  <p:cNvSpPr>
                    <a:spLocks/>
                  </p:cNvSpPr>
                  <p:nvPr/>
                </p:nvSpPr>
                <p:spPr bwMode="auto">
                  <a:xfrm>
                    <a:off x="4435" y="1836"/>
                    <a:ext cx="187" cy="113"/>
                  </a:xfrm>
                  <a:custGeom>
                    <a:avLst/>
                    <a:gdLst>
                      <a:gd name="T0" fmla="*/ 89 w 187"/>
                      <a:gd name="T1" fmla="*/ 53 h 113"/>
                      <a:gd name="T2" fmla="*/ 102 w 187"/>
                      <a:gd name="T3" fmla="*/ 51 h 113"/>
                      <a:gd name="T4" fmla="*/ 115 w 187"/>
                      <a:gd name="T5" fmla="*/ 43 h 113"/>
                      <a:gd name="T6" fmla="*/ 127 w 187"/>
                      <a:gd name="T7" fmla="*/ 34 h 113"/>
                      <a:gd name="T8" fmla="*/ 138 w 187"/>
                      <a:gd name="T9" fmla="*/ 24 h 113"/>
                      <a:gd name="T10" fmla="*/ 146 w 187"/>
                      <a:gd name="T11" fmla="*/ 13 h 113"/>
                      <a:gd name="T12" fmla="*/ 156 w 187"/>
                      <a:gd name="T13" fmla="*/ 4 h 113"/>
                      <a:gd name="T14" fmla="*/ 165 w 187"/>
                      <a:gd name="T15" fmla="*/ 0 h 113"/>
                      <a:gd name="T16" fmla="*/ 174 w 187"/>
                      <a:gd name="T17" fmla="*/ 0 h 113"/>
                      <a:gd name="T18" fmla="*/ 180 w 187"/>
                      <a:gd name="T19" fmla="*/ 3 h 113"/>
                      <a:gd name="T20" fmla="*/ 185 w 187"/>
                      <a:gd name="T21" fmla="*/ 8 h 113"/>
                      <a:gd name="T22" fmla="*/ 186 w 187"/>
                      <a:gd name="T23" fmla="*/ 12 h 113"/>
                      <a:gd name="T24" fmla="*/ 186 w 187"/>
                      <a:gd name="T25" fmla="*/ 19 h 113"/>
                      <a:gd name="T26" fmla="*/ 185 w 187"/>
                      <a:gd name="T27" fmla="*/ 26 h 113"/>
                      <a:gd name="T28" fmla="*/ 183 w 187"/>
                      <a:gd name="T29" fmla="*/ 34 h 113"/>
                      <a:gd name="T30" fmla="*/ 177 w 187"/>
                      <a:gd name="T31" fmla="*/ 42 h 113"/>
                      <a:gd name="T32" fmla="*/ 171 w 187"/>
                      <a:gd name="T33" fmla="*/ 51 h 113"/>
                      <a:gd name="T34" fmla="*/ 166 w 187"/>
                      <a:gd name="T35" fmla="*/ 59 h 113"/>
                      <a:gd name="T36" fmla="*/ 158 w 187"/>
                      <a:gd name="T37" fmla="*/ 67 h 113"/>
                      <a:gd name="T38" fmla="*/ 151 w 187"/>
                      <a:gd name="T39" fmla="*/ 75 h 113"/>
                      <a:gd name="T40" fmla="*/ 141 w 187"/>
                      <a:gd name="T41" fmla="*/ 82 h 113"/>
                      <a:gd name="T42" fmla="*/ 135 w 187"/>
                      <a:gd name="T43" fmla="*/ 90 h 113"/>
                      <a:gd name="T44" fmla="*/ 126 w 187"/>
                      <a:gd name="T45" fmla="*/ 96 h 113"/>
                      <a:gd name="T46" fmla="*/ 117 w 187"/>
                      <a:gd name="T47" fmla="*/ 100 h 113"/>
                      <a:gd name="T48" fmla="*/ 109 w 187"/>
                      <a:gd name="T49" fmla="*/ 105 h 113"/>
                      <a:gd name="T50" fmla="*/ 101 w 187"/>
                      <a:gd name="T51" fmla="*/ 108 h 113"/>
                      <a:gd name="T52" fmla="*/ 95 w 187"/>
                      <a:gd name="T53" fmla="*/ 110 h 113"/>
                      <a:gd name="T54" fmla="*/ 83 w 187"/>
                      <a:gd name="T55" fmla="*/ 110 h 113"/>
                      <a:gd name="T56" fmla="*/ 75 w 187"/>
                      <a:gd name="T57" fmla="*/ 112 h 113"/>
                      <a:gd name="T58" fmla="*/ 65 w 187"/>
                      <a:gd name="T59" fmla="*/ 112 h 113"/>
                      <a:gd name="T60" fmla="*/ 56 w 187"/>
                      <a:gd name="T61" fmla="*/ 110 h 113"/>
                      <a:gd name="T62" fmla="*/ 46 w 187"/>
                      <a:gd name="T63" fmla="*/ 109 h 113"/>
                      <a:gd name="T64" fmla="*/ 36 w 187"/>
                      <a:gd name="T65" fmla="*/ 107 h 113"/>
                      <a:gd name="T66" fmla="*/ 29 w 187"/>
                      <a:gd name="T67" fmla="*/ 105 h 113"/>
                      <a:gd name="T68" fmla="*/ 20 w 187"/>
                      <a:gd name="T69" fmla="*/ 102 h 113"/>
                      <a:gd name="T70" fmla="*/ 14 w 187"/>
                      <a:gd name="T71" fmla="*/ 99 h 113"/>
                      <a:gd name="T72" fmla="*/ 8 w 187"/>
                      <a:gd name="T73" fmla="*/ 95 h 113"/>
                      <a:gd name="T74" fmla="*/ 3 w 187"/>
                      <a:gd name="T75" fmla="*/ 91 h 113"/>
                      <a:gd name="T76" fmla="*/ 2 w 187"/>
                      <a:gd name="T77" fmla="*/ 87 h 113"/>
                      <a:gd name="T78" fmla="*/ 0 w 187"/>
                      <a:gd name="T79" fmla="*/ 82 h 113"/>
                      <a:gd name="T80" fmla="*/ 1 w 187"/>
                      <a:gd name="T81" fmla="*/ 78 h 113"/>
                      <a:gd name="T82" fmla="*/ 2 w 187"/>
                      <a:gd name="T83" fmla="*/ 74 h 113"/>
                      <a:gd name="T84" fmla="*/ 4 w 187"/>
                      <a:gd name="T85" fmla="*/ 70 h 113"/>
                      <a:gd name="T86" fmla="*/ 8 w 187"/>
                      <a:gd name="T87" fmla="*/ 67 h 113"/>
                      <a:gd name="T88" fmla="*/ 12 w 187"/>
                      <a:gd name="T89" fmla="*/ 65 h 113"/>
                      <a:gd name="T90" fmla="*/ 17 w 187"/>
                      <a:gd name="T91" fmla="*/ 62 h 113"/>
                      <a:gd name="T92" fmla="*/ 20 w 187"/>
                      <a:gd name="T93" fmla="*/ 61 h 113"/>
                      <a:gd name="T94" fmla="*/ 28 w 187"/>
                      <a:gd name="T95" fmla="*/ 59 h 113"/>
                      <a:gd name="T96" fmla="*/ 32 w 187"/>
                      <a:gd name="T97" fmla="*/ 59 h 113"/>
                      <a:gd name="T98" fmla="*/ 39 w 187"/>
                      <a:gd name="T99" fmla="*/ 57 h 113"/>
                      <a:gd name="T100" fmla="*/ 46 w 187"/>
                      <a:gd name="T101" fmla="*/ 57 h 113"/>
                      <a:gd name="T102" fmla="*/ 52 w 187"/>
                      <a:gd name="T103" fmla="*/ 56 h 113"/>
                      <a:gd name="T104" fmla="*/ 60 w 187"/>
                      <a:gd name="T105" fmla="*/ 56 h 113"/>
                      <a:gd name="T106" fmla="*/ 67 w 187"/>
                      <a:gd name="T107" fmla="*/ 55 h 113"/>
                      <a:gd name="T108" fmla="*/ 74 w 187"/>
                      <a:gd name="T109" fmla="*/ 55 h 113"/>
                      <a:gd name="T110" fmla="*/ 81 w 187"/>
                      <a:gd name="T111" fmla="*/ 55 h 113"/>
                      <a:gd name="T112" fmla="*/ 89 w 187"/>
                      <a:gd name="T113" fmla="*/ 53 h 113"/>
                      <a:gd name="T114" fmla="*/ 89 w 187"/>
                      <a:gd name="T115"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7" h="113">
                        <a:moveTo>
                          <a:pt x="89" y="53"/>
                        </a:moveTo>
                        <a:lnTo>
                          <a:pt x="102" y="51"/>
                        </a:lnTo>
                        <a:lnTo>
                          <a:pt x="115" y="43"/>
                        </a:lnTo>
                        <a:lnTo>
                          <a:pt x="127" y="34"/>
                        </a:lnTo>
                        <a:lnTo>
                          <a:pt x="138" y="24"/>
                        </a:lnTo>
                        <a:lnTo>
                          <a:pt x="146" y="13"/>
                        </a:lnTo>
                        <a:lnTo>
                          <a:pt x="156" y="4"/>
                        </a:lnTo>
                        <a:lnTo>
                          <a:pt x="165" y="0"/>
                        </a:lnTo>
                        <a:lnTo>
                          <a:pt x="174" y="0"/>
                        </a:lnTo>
                        <a:lnTo>
                          <a:pt x="180" y="3"/>
                        </a:lnTo>
                        <a:lnTo>
                          <a:pt x="185" y="8"/>
                        </a:lnTo>
                        <a:lnTo>
                          <a:pt x="186" y="12"/>
                        </a:lnTo>
                        <a:lnTo>
                          <a:pt x="186" y="19"/>
                        </a:lnTo>
                        <a:lnTo>
                          <a:pt x="185" y="26"/>
                        </a:lnTo>
                        <a:lnTo>
                          <a:pt x="183" y="34"/>
                        </a:lnTo>
                        <a:lnTo>
                          <a:pt x="177" y="42"/>
                        </a:lnTo>
                        <a:lnTo>
                          <a:pt x="171" y="51"/>
                        </a:lnTo>
                        <a:lnTo>
                          <a:pt x="166" y="59"/>
                        </a:lnTo>
                        <a:lnTo>
                          <a:pt x="158" y="67"/>
                        </a:lnTo>
                        <a:lnTo>
                          <a:pt x="151" y="75"/>
                        </a:lnTo>
                        <a:lnTo>
                          <a:pt x="141" y="82"/>
                        </a:lnTo>
                        <a:lnTo>
                          <a:pt x="135" y="90"/>
                        </a:lnTo>
                        <a:lnTo>
                          <a:pt x="126" y="96"/>
                        </a:lnTo>
                        <a:lnTo>
                          <a:pt x="117" y="100"/>
                        </a:lnTo>
                        <a:lnTo>
                          <a:pt x="109" y="105"/>
                        </a:lnTo>
                        <a:lnTo>
                          <a:pt x="101" y="108"/>
                        </a:lnTo>
                        <a:lnTo>
                          <a:pt x="95" y="110"/>
                        </a:lnTo>
                        <a:lnTo>
                          <a:pt x="83" y="110"/>
                        </a:lnTo>
                        <a:lnTo>
                          <a:pt x="75" y="112"/>
                        </a:lnTo>
                        <a:lnTo>
                          <a:pt x="65" y="112"/>
                        </a:lnTo>
                        <a:lnTo>
                          <a:pt x="56" y="110"/>
                        </a:lnTo>
                        <a:lnTo>
                          <a:pt x="46" y="109"/>
                        </a:lnTo>
                        <a:lnTo>
                          <a:pt x="36" y="107"/>
                        </a:lnTo>
                        <a:lnTo>
                          <a:pt x="29" y="105"/>
                        </a:lnTo>
                        <a:lnTo>
                          <a:pt x="20" y="102"/>
                        </a:lnTo>
                        <a:lnTo>
                          <a:pt x="14" y="99"/>
                        </a:lnTo>
                        <a:lnTo>
                          <a:pt x="8" y="95"/>
                        </a:lnTo>
                        <a:lnTo>
                          <a:pt x="3" y="91"/>
                        </a:lnTo>
                        <a:lnTo>
                          <a:pt x="2" y="87"/>
                        </a:lnTo>
                        <a:lnTo>
                          <a:pt x="0" y="82"/>
                        </a:lnTo>
                        <a:lnTo>
                          <a:pt x="1" y="78"/>
                        </a:lnTo>
                        <a:lnTo>
                          <a:pt x="2" y="74"/>
                        </a:lnTo>
                        <a:lnTo>
                          <a:pt x="4" y="70"/>
                        </a:lnTo>
                        <a:lnTo>
                          <a:pt x="8" y="67"/>
                        </a:lnTo>
                        <a:lnTo>
                          <a:pt x="12" y="65"/>
                        </a:lnTo>
                        <a:lnTo>
                          <a:pt x="17" y="62"/>
                        </a:lnTo>
                        <a:lnTo>
                          <a:pt x="20" y="61"/>
                        </a:lnTo>
                        <a:lnTo>
                          <a:pt x="28" y="59"/>
                        </a:lnTo>
                        <a:lnTo>
                          <a:pt x="32" y="59"/>
                        </a:lnTo>
                        <a:lnTo>
                          <a:pt x="39" y="57"/>
                        </a:lnTo>
                        <a:lnTo>
                          <a:pt x="46" y="57"/>
                        </a:lnTo>
                        <a:lnTo>
                          <a:pt x="52" y="56"/>
                        </a:lnTo>
                        <a:lnTo>
                          <a:pt x="60" y="56"/>
                        </a:lnTo>
                        <a:lnTo>
                          <a:pt x="67" y="55"/>
                        </a:lnTo>
                        <a:lnTo>
                          <a:pt x="74" y="55"/>
                        </a:lnTo>
                        <a:lnTo>
                          <a:pt x="81" y="55"/>
                        </a:lnTo>
                        <a:lnTo>
                          <a:pt x="89" y="53"/>
                        </a:lnTo>
                        <a:lnTo>
                          <a:pt x="89" y="53"/>
                        </a:lnTo>
                      </a:path>
                    </a:pathLst>
                  </a:custGeom>
                  <a:gradFill rotWithShape="0">
                    <a:gsLst>
                      <a:gs pos="0">
                        <a:srgbClr val="FFFFFF"/>
                      </a:gs>
                      <a:gs pos="100000">
                        <a:srgbClr val="FFFFD0"/>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Oval 103"/>
                <p:cNvSpPr>
                  <a:spLocks noChangeArrowheads="1"/>
                </p:cNvSpPr>
                <p:nvPr/>
              </p:nvSpPr>
              <p:spPr bwMode="auto">
                <a:xfrm>
                  <a:off x="796" y="1942"/>
                  <a:ext cx="729" cy="211"/>
                </a:xfrm>
                <a:prstGeom prst="ellipse">
                  <a:avLst/>
                </a:prstGeom>
                <a:solidFill>
                  <a:srgbClr val="8F8F8F"/>
                </a:solidFill>
                <a:ln w="19050">
                  <a:solidFill>
                    <a:srgbClr val="8F8F8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104"/>
                <p:cNvGrpSpPr>
                  <a:grpSpLocks/>
                </p:cNvGrpSpPr>
                <p:nvPr/>
              </p:nvGrpSpPr>
              <p:grpSpPr bwMode="auto">
                <a:xfrm>
                  <a:off x="1126" y="1670"/>
                  <a:ext cx="532" cy="470"/>
                  <a:chOff x="1126" y="1670"/>
                  <a:chExt cx="532" cy="470"/>
                </a:xfrm>
              </p:grpSpPr>
              <p:sp>
                <p:nvSpPr>
                  <p:cNvPr id="96" name="Freeform 105"/>
                  <p:cNvSpPr>
                    <a:spLocks/>
                  </p:cNvSpPr>
                  <p:nvPr/>
                </p:nvSpPr>
                <p:spPr bwMode="auto">
                  <a:xfrm>
                    <a:off x="1126" y="1673"/>
                    <a:ext cx="532" cy="467"/>
                  </a:xfrm>
                  <a:custGeom>
                    <a:avLst/>
                    <a:gdLst>
                      <a:gd name="T0" fmla="*/ 530 w 532"/>
                      <a:gd name="T1" fmla="*/ 406 h 467"/>
                      <a:gd name="T2" fmla="*/ 519 w 532"/>
                      <a:gd name="T3" fmla="*/ 420 h 467"/>
                      <a:gd name="T4" fmla="*/ 498 w 532"/>
                      <a:gd name="T5" fmla="*/ 431 h 467"/>
                      <a:gd name="T6" fmla="*/ 470 w 532"/>
                      <a:gd name="T7" fmla="*/ 442 h 467"/>
                      <a:gd name="T8" fmla="*/ 435 w 532"/>
                      <a:gd name="T9" fmla="*/ 450 h 467"/>
                      <a:gd name="T10" fmla="*/ 391 w 532"/>
                      <a:gd name="T11" fmla="*/ 459 h 467"/>
                      <a:gd name="T12" fmla="*/ 344 w 532"/>
                      <a:gd name="T13" fmla="*/ 465 h 467"/>
                      <a:gd name="T14" fmla="*/ 293 w 532"/>
                      <a:gd name="T15" fmla="*/ 466 h 467"/>
                      <a:gd name="T16" fmla="*/ 237 w 532"/>
                      <a:gd name="T17" fmla="*/ 466 h 467"/>
                      <a:gd name="T18" fmla="*/ 185 w 532"/>
                      <a:gd name="T19" fmla="*/ 465 h 467"/>
                      <a:gd name="T20" fmla="*/ 138 w 532"/>
                      <a:gd name="T21" fmla="*/ 459 h 467"/>
                      <a:gd name="T22" fmla="*/ 94 w 532"/>
                      <a:gd name="T23" fmla="*/ 450 h 467"/>
                      <a:gd name="T24" fmla="*/ 58 w 532"/>
                      <a:gd name="T25" fmla="*/ 442 h 467"/>
                      <a:gd name="T26" fmla="*/ 30 w 532"/>
                      <a:gd name="T27" fmla="*/ 431 h 467"/>
                      <a:gd name="T28" fmla="*/ 10 w 532"/>
                      <a:gd name="T29" fmla="*/ 420 h 467"/>
                      <a:gd name="T30" fmla="*/ 0 w 532"/>
                      <a:gd name="T31" fmla="*/ 406 h 467"/>
                      <a:gd name="T32" fmla="*/ 0 w 532"/>
                      <a:gd name="T33" fmla="*/ 328 h 467"/>
                      <a:gd name="T34" fmla="*/ 0 w 532"/>
                      <a:gd name="T35" fmla="*/ 61 h 467"/>
                      <a:gd name="T36" fmla="*/ 10 w 532"/>
                      <a:gd name="T37" fmla="*/ 49 h 467"/>
                      <a:gd name="T38" fmla="*/ 30 w 532"/>
                      <a:gd name="T39" fmla="*/ 37 h 467"/>
                      <a:gd name="T40" fmla="*/ 58 w 532"/>
                      <a:gd name="T41" fmla="*/ 25 h 467"/>
                      <a:gd name="T42" fmla="*/ 94 w 532"/>
                      <a:gd name="T43" fmla="*/ 17 h 467"/>
                      <a:gd name="T44" fmla="*/ 138 w 532"/>
                      <a:gd name="T45" fmla="*/ 9 h 467"/>
                      <a:gd name="T46" fmla="*/ 185 w 532"/>
                      <a:gd name="T47" fmla="*/ 3 h 467"/>
                      <a:gd name="T48" fmla="*/ 237 w 532"/>
                      <a:gd name="T49" fmla="*/ 0 h 467"/>
                      <a:gd name="T50" fmla="*/ 293 w 532"/>
                      <a:gd name="T51" fmla="*/ 0 h 467"/>
                      <a:gd name="T52" fmla="*/ 344 w 532"/>
                      <a:gd name="T53" fmla="*/ 3 h 467"/>
                      <a:gd name="T54" fmla="*/ 391 w 532"/>
                      <a:gd name="T55" fmla="*/ 9 h 467"/>
                      <a:gd name="T56" fmla="*/ 435 w 532"/>
                      <a:gd name="T57" fmla="*/ 17 h 467"/>
                      <a:gd name="T58" fmla="*/ 470 w 532"/>
                      <a:gd name="T59" fmla="*/ 25 h 467"/>
                      <a:gd name="T60" fmla="*/ 498 w 532"/>
                      <a:gd name="T61" fmla="*/ 37 h 467"/>
                      <a:gd name="T62" fmla="*/ 519 w 532"/>
                      <a:gd name="T63" fmla="*/ 49 h 467"/>
                      <a:gd name="T64" fmla="*/ 530 w 532"/>
                      <a:gd name="T65" fmla="*/ 61 h 467"/>
                      <a:gd name="T66" fmla="*/ 531 w 532"/>
                      <a:gd name="T67" fmla="*/ 40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2" h="467">
                        <a:moveTo>
                          <a:pt x="531" y="400"/>
                        </a:moveTo>
                        <a:lnTo>
                          <a:pt x="530" y="406"/>
                        </a:lnTo>
                        <a:lnTo>
                          <a:pt x="524" y="412"/>
                        </a:lnTo>
                        <a:lnTo>
                          <a:pt x="519" y="420"/>
                        </a:lnTo>
                        <a:lnTo>
                          <a:pt x="510" y="424"/>
                        </a:lnTo>
                        <a:lnTo>
                          <a:pt x="498" y="431"/>
                        </a:lnTo>
                        <a:lnTo>
                          <a:pt x="484" y="436"/>
                        </a:lnTo>
                        <a:lnTo>
                          <a:pt x="470" y="442"/>
                        </a:lnTo>
                        <a:lnTo>
                          <a:pt x="453" y="448"/>
                        </a:lnTo>
                        <a:lnTo>
                          <a:pt x="435" y="450"/>
                        </a:lnTo>
                        <a:lnTo>
                          <a:pt x="413" y="455"/>
                        </a:lnTo>
                        <a:lnTo>
                          <a:pt x="391" y="459"/>
                        </a:lnTo>
                        <a:lnTo>
                          <a:pt x="367" y="462"/>
                        </a:lnTo>
                        <a:lnTo>
                          <a:pt x="344" y="465"/>
                        </a:lnTo>
                        <a:lnTo>
                          <a:pt x="317" y="466"/>
                        </a:lnTo>
                        <a:lnTo>
                          <a:pt x="293" y="466"/>
                        </a:lnTo>
                        <a:lnTo>
                          <a:pt x="263" y="466"/>
                        </a:lnTo>
                        <a:lnTo>
                          <a:pt x="237" y="466"/>
                        </a:lnTo>
                        <a:lnTo>
                          <a:pt x="209" y="466"/>
                        </a:lnTo>
                        <a:lnTo>
                          <a:pt x="185" y="465"/>
                        </a:lnTo>
                        <a:lnTo>
                          <a:pt x="159" y="462"/>
                        </a:lnTo>
                        <a:lnTo>
                          <a:pt x="138" y="459"/>
                        </a:lnTo>
                        <a:lnTo>
                          <a:pt x="116" y="455"/>
                        </a:lnTo>
                        <a:lnTo>
                          <a:pt x="94" y="450"/>
                        </a:lnTo>
                        <a:lnTo>
                          <a:pt x="77" y="448"/>
                        </a:lnTo>
                        <a:lnTo>
                          <a:pt x="58" y="442"/>
                        </a:lnTo>
                        <a:lnTo>
                          <a:pt x="43" y="436"/>
                        </a:lnTo>
                        <a:lnTo>
                          <a:pt x="30" y="431"/>
                        </a:lnTo>
                        <a:lnTo>
                          <a:pt x="19" y="424"/>
                        </a:lnTo>
                        <a:lnTo>
                          <a:pt x="10" y="420"/>
                        </a:lnTo>
                        <a:lnTo>
                          <a:pt x="3" y="412"/>
                        </a:lnTo>
                        <a:lnTo>
                          <a:pt x="0" y="406"/>
                        </a:lnTo>
                        <a:lnTo>
                          <a:pt x="0" y="400"/>
                        </a:lnTo>
                        <a:lnTo>
                          <a:pt x="0" y="328"/>
                        </a:lnTo>
                        <a:lnTo>
                          <a:pt x="0" y="71"/>
                        </a:lnTo>
                        <a:lnTo>
                          <a:pt x="0" y="61"/>
                        </a:lnTo>
                        <a:lnTo>
                          <a:pt x="3" y="55"/>
                        </a:lnTo>
                        <a:lnTo>
                          <a:pt x="10" y="49"/>
                        </a:lnTo>
                        <a:lnTo>
                          <a:pt x="19" y="41"/>
                        </a:lnTo>
                        <a:lnTo>
                          <a:pt x="30" y="37"/>
                        </a:lnTo>
                        <a:lnTo>
                          <a:pt x="43" y="29"/>
                        </a:lnTo>
                        <a:lnTo>
                          <a:pt x="58" y="25"/>
                        </a:lnTo>
                        <a:lnTo>
                          <a:pt x="77" y="21"/>
                        </a:lnTo>
                        <a:lnTo>
                          <a:pt x="94" y="17"/>
                        </a:lnTo>
                        <a:lnTo>
                          <a:pt x="116" y="11"/>
                        </a:lnTo>
                        <a:lnTo>
                          <a:pt x="138" y="9"/>
                        </a:lnTo>
                        <a:lnTo>
                          <a:pt x="159" y="6"/>
                        </a:lnTo>
                        <a:lnTo>
                          <a:pt x="185" y="3"/>
                        </a:lnTo>
                        <a:lnTo>
                          <a:pt x="209" y="1"/>
                        </a:lnTo>
                        <a:lnTo>
                          <a:pt x="237" y="0"/>
                        </a:lnTo>
                        <a:lnTo>
                          <a:pt x="263" y="0"/>
                        </a:lnTo>
                        <a:lnTo>
                          <a:pt x="293" y="0"/>
                        </a:lnTo>
                        <a:lnTo>
                          <a:pt x="317" y="1"/>
                        </a:lnTo>
                        <a:lnTo>
                          <a:pt x="344" y="3"/>
                        </a:lnTo>
                        <a:lnTo>
                          <a:pt x="367" y="6"/>
                        </a:lnTo>
                        <a:lnTo>
                          <a:pt x="391" y="9"/>
                        </a:lnTo>
                        <a:lnTo>
                          <a:pt x="413" y="11"/>
                        </a:lnTo>
                        <a:lnTo>
                          <a:pt x="435" y="17"/>
                        </a:lnTo>
                        <a:lnTo>
                          <a:pt x="453" y="21"/>
                        </a:lnTo>
                        <a:lnTo>
                          <a:pt x="470" y="25"/>
                        </a:lnTo>
                        <a:lnTo>
                          <a:pt x="484" y="29"/>
                        </a:lnTo>
                        <a:lnTo>
                          <a:pt x="498" y="37"/>
                        </a:lnTo>
                        <a:lnTo>
                          <a:pt x="510" y="41"/>
                        </a:lnTo>
                        <a:lnTo>
                          <a:pt x="519" y="49"/>
                        </a:lnTo>
                        <a:lnTo>
                          <a:pt x="524" y="55"/>
                        </a:lnTo>
                        <a:lnTo>
                          <a:pt x="530" y="61"/>
                        </a:lnTo>
                        <a:lnTo>
                          <a:pt x="531" y="71"/>
                        </a:lnTo>
                        <a:lnTo>
                          <a:pt x="531" y="400"/>
                        </a:lnTo>
                        <a:lnTo>
                          <a:pt x="531" y="400"/>
                        </a:lnTo>
                      </a:path>
                    </a:pathLst>
                  </a:custGeom>
                  <a:gradFill rotWithShape="0">
                    <a:gsLst>
                      <a:gs pos="0">
                        <a:srgbClr val="F1F180"/>
                      </a:gs>
                      <a:gs pos="50000">
                        <a:srgbClr val="FFFFFF"/>
                      </a:gs>
                      <a:gs pos="100000">
                        <a:srgbClr val="F1F180"/>
                      </a:gs>
                    </a:gsLst>
                    <a:lin ang="0" scaled="1"/>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Freeform 106"/>
                  <p:cNvSpPr>
                    <a:spLocks/>
                  </p:cNvSpPr>
                  <p:nvPr/>
                </p:nvSpPr>
                <p:spPr bwMode="auto">
                  <a:xfrm>
                    <a:off x="1126" y="1670"/>
                    <a:ext cx="529" cy="119"/>
                  </a:xfrm>
                  <a:custGeom>
                    <a:avLst/>
                    <a:gdLst>
                      <a:gd name="T0" fmla="*/ 290 w 529"/>
                      <a:gd name="T1" fmla="*/ 118 h 119"/>
                      <a:gd name="T2" fmla="*/ 341 w 529"/>
                      <a:gd name="T3" fmla="*/ 114 h 119"/>
                      <a:gd name="T4" fmla="*/ 388 w 529"/>
                      <a:gd name="T5" fmla="*/ 111 h 119"/>
                      <a:gd name="T6" fmla="*/ 432 w 529"/>
                      <a:gd name="T7" fmla="*/ 106 h 119"/>
                      <a:gd name="T8" fmla="*/ 467 w 529"/>
                      <a:gd name="T9" fmla="*/ 98 h 119"/>
                      <a:gd name="T10" fmla="*/ 496 w 529"/>
                      <a:gd name="T11" fmla="*/ 89 h 119"/>
                      <a:gd name="T12" fmla="*/ 515 w 529"/>
                      <a:gd name="T13" fmla="*/ 79 h 119"/>
                      <a:gd name="T14" fmla="*/ 527 w 529"/>
                      <a:gd name="T15" fmla="*/ 67 h 119"/>
                      <a:gd name="T16" fmla="*/ 527 w 529"/>
                      <a:gd name="T17" fmla="*/ 56 h 119"/>
                      <a:gd name="T18" fmla="*/ 515 w 529"/>
                      <a:gd name="T19" fmla="*/ 44 h 119"/>
                      <a:gd name="T20" fmla="*/ 496 w 529"/>
                      <a:gd name="T21" fmla="*/ 32 h 119"/>
                      <a:gd name="T22" fmla="*/ 467 w 529"/>
                      <a:gd name="T23" fmla="*/ 24 h 119"/>
                      <a:gd name="T24" fmla="*/ 432 w 529"/>
                      <a:gd name="T25" fmla="*/ 14 h 119"/>
                      <a:gd name="T26" fmla="*/ 388 w 529"/>
                      <a:gd name="T27" fmla="*/ 9 h 119"/>
                      <a:gd name="T28" fmla="*/ 341 w 529"/>
                      <a:gd name="T29" fmla="*/ 3 h 119"/>
                      <a:gd name="T30" fmla="*/ 290 w 529"/>
                      <a:gd name="T31" fmla="*/ 0 h 119"/>
                      <a:gd name="T32" fmla="*/ 235 w 529"/>
                      <a:gd name="T33" fmla="*/ 0 h 119"/>
                      <a:gd name="T34" fmla="*/ 183 w 529"/>
                      <a:gd name="T35" fmla="*/ 3 h 119"/>
                      <a:gd name="T36" fmla="*/ 136 w 529"/>
                      <a:gd name="T37" fmla="*/ 9 h 119"/>
                      <a:gd name="T38" fmla="*/ 94 w 529"/>
                      <a:gd name="T39" fmla="*/ 14 h 119"/>
                      <a:gd name="T40" fmla="*/ 58 w 529"/>
                      <a:gd name="T41" fmla="*/ 24 h 119"/>
                      <a:gd name="T42" fmla="*/ 30 w 529"/>
                      <a:gd name="T43" fmla="*/ 32 h 119"/>
                      <a:gd name="T44" fmla="*/ 10 w 529"/>
                      <a:gd name="T45" fmla="*/ 44 h 119"/>
                      <a:gd name="T46" fmla="*/ 0 w 529"/>
                      <a:gd name="T47" fmla="*/ 56 h 119"/>
                      <a:gd name="T48" fmla="*/ 0 w 529"/>
                      <a:gd name="T49" fmla="*/ 67 h 119"/>
                      <a:gd name="T50" fmla="*/ 10 w 529"/>
                      <a:gd name="T51" fmla="*/ 79 h 119"/>
                      <a:gd name="T52" fmla="*/ 30 w 529"/>
                      <a:gd name="T53" fmla="*/ 89 h 119"/>
                      <a:gd name="T54" fmla="*/ 58 w 529"/>
                      <a:gd name="T55" fmla="*/ 98 h 119"/>
                      <a:gd name="T56" fmla="*/ 94 w 529"/>
                      <a:gd name="T57" fmla="*/ 106 h 119"/>
                      <a:gd name="T58" fmla="*/ 136 w 529"/>
                      <a:gd name="T59" fmla="*/ 111 h 119"/>
                      <a:gd name="T60" fmla="*/ 183 w 529"/>
                      <a:gd name="T61" fmla="*/ 114 h 119"/>
                      <a:gd name="T62" fmla="*/ 235 w 529"/>
                      <a:gd name="T63" fmla="*/ 118 h 119"/>
                      <a:gd name="T64" fmla="*/ 262 w 529"/>
                      <a:gd name="T65" fmla="*/ 11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9" h="119">
                        <a:moveTo>
                          <a:pt x="262" y="118"/>
                        </a:moveTo>
                        <a:lnTo>
                          <a:pt x="290" y="118"/>
                        </a:lnTo>
                        <a:lnTo>
                          <a:pt x="316" y="116"/>
                        </a:lnTo>
                        <a:lnTo>
                          <a:pt x="341" y="114"/>
                        </a:lnTo>
                        <a:lnTo>
                          <a:pt x="366" y="112"/>
                        </a:lnTo>
                        <a:lnTo>
                          <a:pt x="388" y="111"/>
                        </a:lnTo>
                        <a:lnTo>
                          <a:pt x="411" y="108"/>
                        </a:lnTo>
                        <a:lnTo>
                          <a:pt x="432" y="106"/>
                        </a:lnTo>
                        <a:lnTo>
                          <a:pt x="451" y="100"/>
                        </a:lnTo>
                        <a:lnTo>
                          <a:pt x="467" y="98"/>
                        </a:lnTo>
                        <a:lnTo>
                          <a:pt x="482" y="94"/>
                        </a:lnTo>
                        <a:lnTo>
                          <a:pt x="496" y="89"/>
                        </a:lnTo>
                        <a:lnTo>
                          <a:pt x="507" y="84"/>
                        </a:lnTo>
                        <a:lnTo>
                          <a:pt x="515" y="79"/>
                        </a:lnTo>
                        <a:lnTo>
                          <a:pt x="522" y="74"/>
                        </a:lnTo>
                        <a:lnTo>
                          <a:pt x="527" y="67"/>
                        </a:lnTo>
                        <a:lnTo>
                          <a:pt x="528" y="62"/>
                        </a:lnTo>
                        <a:lnTo>
                          <a:pt x="527" y="56"/>
                        </a:lnTo>
                        <a:lnTo>
                          <a:pt x="522" y="50"/>
                        </a:lnTo>
                        <a:lnTo>
                          <a:pt x="515" y="44"/>
                        </a:lnTo>
                        <a:lnTo>
                          <a:pt x="507" y="40"/>
                        </a:lnTo>
                        <a:lnTo>
                          <a:pt x="496" y="32"/>
                        </a:lnTo>
                        <a:lnTo>
                          <a:pt x="482" y="29"/>
                        </a:lnTo>
                        <a:lnTo>
                          <a:pt x="467" y="24"/>
                        </a:lnTo>
                        <a:lnTo>
                          <a:pt x="451" y="20"/>
                        </a:lnTo>
                        <a:lnTo>
                          <a:pt x="432" y="14"/>
                        </a:lnTo>
                        <a:lnTo>
                          <a:pt x="411" y="12"/>
                        </a:lnTo>
                        <a:lnTo>
                          <a:pt x="388" y="9"/>
                        </a:lnTo>
                        <a:lnTo>
                          <a:pt x="366" y="6"/>
                        </a:lnTo>
                        <a:lnTo>
                          <a:pt x="341" y="3"/>
                        </a:lnTo>
                        <a:lnTo>
                          <a:pt x="316" y="2"/>
                        </a:lnTo>
                        <a:lnTo>
                          <a:pt x="290" y="0"/>
                        </a:lnTo>
                        <a:lnTo>
                          <a:pt x="262" y="0"/>
                        </a:lnTo>
                        <a:lnTo>
                          <a:pt x="235" y="0"/>
                        </a:lnTo>
                        <a:lnTo>
                          <a:pt x="209" y="2"/>
                        </a:lnTo>
                        <a:lnTo>
                          <a:pt x="183" y="3"/>
                        </a:lnTo>
                        <a:lnTo>
                          <a:pt x="159" y="6"/>
                        </a:lnTo>
                        <a:lnTo>
                          <a:pt x="136" y="9"/>
                        </a:lnTo>
                        <a:lnTo>
                          <a:pt x="114" y="12"/>
                        </a:lnTo>
                        <a:lnTo>
                          <a:pt x="94" y="14"/>
                        </a:lnTo>
                        <a:lnTo>
                          <a:pt x="77" y="20"/>
                        </a:lnTo>
                        <a:lnTo>
                          <a:pt x="58" y="24"/>
                        </a:lnTo>
                        <a:lnTo>
                          <a:pt x="43" y="29"/>
                        </a:lnTo>
                        <a:lnTo>
                          <a:pt x="30" y="32"/>
                        </a:lnTo>
                        <a:lnTo>
                          <a:pt x="19" y="40"/>
                        </a:lnTo>
                        <a:lnTo>
                          <a:pt x="10" y="44"/>
                        </a:lnTo>
                        <a:lnTo>
                          <a:pt x="3" y="50"/>
                        </a:lnTo>
                        <a:lnTo>
                          <a:pt x="0" y="56"/>
                        </a:lnTo>
                        <a:lnTo>
                          <a:pt x="0" y="62"/>
                        </a:lnTo>
                        <a:lnTo>
                          <a:pt x="0" y="67"/>
                        </a:lnTo>
                        <a:lnTo>
                          <a:pt x="3" y="74"/>
                        </a:lnTo>
                        <a:lnTo>
                          <a:pt x="10" y="79"/>
                        </a:lnTo>
                        <a:lnTo>
                          <a:pt x="19" y="84"/>
                        </a:lnTo>
                        <a:lnTo>
                          <a:pt x="30" y="89"/>
                        </a:lnTo>
                        <a:lnTo>
                          <a:pt x="43" y="94"/>
                        </a:lnTo>
                        <a:lnTo>
                          <a:pt x="58" y="98"/>
                        </a:lnTo>
                        <a:lnTo>
                          <a:pt x="77" y="100"/>
                        </a:lnTo>
                        <a:lnTo>
                          <a:pt x="94" y="106"/>
                        </a:lnTo>
                        <a:lnTo>
                          <a:pt x="114" y="108"/>
                        </a:lnTo>
                        <a:lnTo>
                          <a:pt x="136" y="111"/>
                        </a:lnTo>
                        <a:lnTo>
                          <a:pt x="159" y="112"/>
                        </a:lnTo>
                        <a:lnTo>
                          <a:pt x="183" y="114"/>
                        </a:lnTo>
                        <a:lnTo>
                          <a:pt x="209" y="116"/>
                        </a:lnTo>
                        <a:lnTo>
                          <a:pt x="235" y="118"/>
                        </a:lnTo>
                        <a:lnTo>
                          <a:pt x="262" y="118"/>
                        </a:lnTo>
                        <a:lnTo>
                          <a:pt x="262" y="118"/>
                        </a:lnTo>
                      </a:path>
                    </a:pathLst>
                  </a:custGeom>
                  <a:gradFill rotWithShape="0">
                    <a:gsLst>
                      <a:gs pos="0">
                        <a:srgbClr val="F1F180"/>
                      </a:gs>
                      <a:gs pos="100000">
                        <a:srgbClr val="FFFFD0"/>
                      </a:gs>
                    </a:gsLst>
                    <a:lin ang="18900000" scaled="1"/>
                  </a:gra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107"/>
                <p:cNvGrpSpPr>
                  <a:grpSpLocks/>
                </p:cNvGrpSpPr>
                <p:nvPr/>
              </p:nvGrpSpPr>
              <p:grpSpPr bwMode="auto">
                <a:xfrm>
                  <a:off x="3198" y="1505"/>
                  <a:ext cx="613" cy="421"/>
                  <a:chOff x="3198" y="1505"/>
                  <a:chExt cx="613" cy="421"/>
                </a:xfrm>
              </p:grpSpPr>
              <p:sp>
                <p:nvSpPr>
                  <p:cNvPr id="91" name="AutoShape 108"/>
                  <p:cNvSpPr>
                    <a:spLocks noChangeArrowheads="1"/>
                  </p:cNvSpPr>
                  <p:nvPr/>
                </p:nvSpPr>
                <p:spPr bwMode="auto">
                  <a:xfrm flipV="1">
                    <a:off x="3198" y="1505"/>
                    <a:ext cx="613" cy="421"/>
                  </a:xfrm>
                  <a:prstGeom prst="roundRect">
                    <a:avLst>
                      <a:gd name="adj" fmla="val 13148"/>
                    </a:avLst>
                  </a:prstGeom>
                  <a:solidFill>
                    <a:srgbClr val="FFFFD0"/>
                  </a:solidFill>
                  <a:ln w="3171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AutoShape 109"/>
                  <p:cNvSpPr>
                    <a:spLocks noChangeArrowheads="1"/>
                  </p:cNvSpPr>
                  <p:nvPr/>
                </p:nvSpPr>
                <p:spPr bwMode="auto">
                  <a:xfrm flipV="1">
                    <a:off x="3297" y="1633"/>
                    <a:ext cx="71" cy="214"/>
                  </a:xfrm>
                  <a:prstGeom prst="roundRect">
                    <a:avLst>
                      <a:gd name="adj" fmla="val 0"/>
                    </a:avLst>
                  </a:prstGeom>
                  <a:solidFill>
                    <a:srgbClr val="FFFF00"/>
                  </a:solidFill>
                  <a:ln w="1905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utoShape 110"/>
                  <p:cNvSpPr>
                    <a:spLocks noChangeArrowheads="1"/>
                  </p:cNvSpPr>
                  <p:nvPr/>
                </p:nvSpPr>
                <p:spPr bwMode="auto">
                  <a:xfrm flipV="1">
                    <a:off x="3407" y="1743"/>
                    <a:ext cx="71" cy="105"/>
                  </a:xfrm>
                  <a:prstGeom prst="roundRect">
                    <a:avLst>
                      <a:gd name="adj" fmla="val 0"/>
                    </a:avLst>
                  </a:prstGeom>
                  <a:solidFill>
                    <a:srgbClr val="00C200"/>
                  </a:solidFill>
                  <a:ln w="19050">
                    <a:solidFill>
                      <a:srgbClr val="00C2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utoShape 111"/>
                  <p:cNvSpPr>
                    <a:spLocks noChangeArrowheads="1"/>
                  </p:cNvSpPr>
                  <p:nvPr/>
                </p:nvSpPr>
                <p:spPr bwMode="auto">
                  <a:xfrm flipV="1">
                    <a:off x="3498" y="1672"/>
                    <a:ext cx="73" cy="176"/>
                  </a:xfrm>
                  <a:prstGeom prst="roundRect">
                    <a:avLst>
                      <a:gd name="adj" fmla="val 0"/>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AutoShape 112"/>
                  <p:cNvSpPr>
                    <a:spLocks noChangeArrowheads="1"/>
                  </p:cNvSpPr>
                  <p:nvPr/>
                </p:nvSpPr>
                <p:spPr bwMode="auto">
                  <a:xfrm flipV="1">
                    <a:off x="3590" y="1569"/>
                    <a:ext cx="71" cy="278"/>
                  </a:xfrm>
                  <a:prstGeom prst="roundRect">
                    <a:avLst>
                      <a:gd name="adj" fmla="val 0"/>
                    </a:avLst>
                  </a:prstGeom>
                  <a:solidFill>
                    <a:srgbClr val="800080"/>
                  </a:solidFill>
                  <a:ln w="19050">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113"/>
                <p:cNvGrpSpPr>
                  <a:grpSpLocks/>
                </p:cNvGrpSpPr>
                <p:nvPr/>
              </p:nvGrpSpPr>
              <p:grpSpPr bwMode="auto">
                <a:xfrm>
                  <a:off x="2080" y="1749"/>
                  <a:ext cx="1544" cy="415"/>
                  <a:chOff x="2080" y="1749"/>
                  <a:chExt cx="1544" cy="415"/>
                </a:xfrm>
              </p:grpSpPr>
              <p:sp>
                <p:nvSpPr>
                  <p:cNvPr id="31" name="Freeform 114"/>
                  <p:cNvSpPr>
                    <a:spLocks/>
                  </p:cNvSpPr>
                  <p:nvPr/>
                </p:nvSpPr>
                <p:spPr bwMode="auto">
                  <a:xfrm>
                    <a:off x="2080" y="1776"/>
                    <a:ext cx="945" cy="306"/>
                  </a:xfrm>
                  <a:custGeom>
                    <a:avLst/>
                    <a:gdLst>
                      <a:gd name="T0" fmla="*/ 350 w 945"/>
                      <a:gd name="T1" fmla="*/ 0 h 306"/>
                      <a:gd name="T2" fmla="*/ 944 w 945"/>
                      <a:gd name="T3" fmla="*/ 0 h 306"/>
                      <a:gd name="T4" fmla="*/ 593 w 945"/>
                      <a:gd name="T5" fmla="*/ 305 h 306"/>
                      <a:gd name="T6" fmla="*/ 0 w 945"/>
                      <a:gd name="T7" fmla="*/ 305 h 306"/>
                      <a:gd name="T8" fmla="*/ 350 w 945"/>
                      <a:gd name="T9" fmla="*/ 0 h 306"/>
                      <a:gd name="T10" fmla="*/ 350 w 945"/>
                      <a:gd name="T11" fmla="*/ 0 h 306"/>
                    </a:gdLst>
                    <a:ahLst/>
                    <a:cxnLst>
                      <a:cxn ang="0">
                        <a:pos x="T0" y="T1"/>
                      </a:cxn>
                      <a:cxn ang="0">
                        <a:pos x="T2" y="T3"/>
                      </a:cxn>
                      <a:cxn ang="0">
                        <a:pos x="T4" y="T5"/>
                      </a:cxn>
                      <a:cxn ang="0">
                        <a:pos x="T6" y="T7"/>
                      </a:cxn>
                      <a:cxn ang="0">
                        <a:pos x="T8" y="T9"/>
                      </a:cxn>
                      <a:cxn ang="0">
                        <a:pos x="T10" y="T11"/>
                      </a:cxn>
                    </a:cxnLst>
                    <a:rect l="0" t="0" r="r" b="b"/>
                    <a:pathLst>
                      <a:path w="945" h="306">
                        <a:moveTo>
                          <a:pt x="350" y="0"/>
                        </a:moveTo>
                        <a:lnTo>
                          <a:pt x="944" y="0"/>
                        </a:lnTo>
                        <a:lnTo>
                          <a:pt x="593" y="305"/>
                        </a:lnTo>
                        <a:lnTo>
                          <a:pt x="0" y="305"/>
                        </a:lnTo>
                        <a:lnTo>
                          <a:pt x="350" y="0"/>
                        </a:lnTo>
                        <a:lnTo>
                          <a:pt x="350"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5"/>
                  <p:cNvSpPr>
                    <a:spLocks noChangeShapeType="1"/>
                  </p:cNvSpPr>
                  <p:nvPr/>
                </p:nvSpPr>
                <p:spPr bwMode="auto">
                  <a:xfrm>
                    <a:off x="2446" y="1814"/>
                    <a:ext cx="15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16"/>
                  <p:cNvSpPr>
                    <a:spLocks noChangeShapeType="1"/>
                  </p:cNvSpPr>
                  <p:nvPr/>
                </p:nvSpPr>
                <p:spPr bwMode="auto">
                  <a:xfrm>
                    <a:off x="2422" y="1842"/>
                    <a:ext cx="1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17"/>
                  <p:cNvSpPr>
                    <a:spLocks noChangeShapeType="1"/>
                  </p:cNvSpPr>
                  <p:nvPr/>
                </p:nvSpPr>
                <p:spPr bwMode="auto">
                  <a:xfrm>
                    <a:off x="2389" y="1870"/>
                    <a:ext cx="15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18"/>
                  <p:cNvSpPr>
                    <a:spLocks noChangeShapeType="1"/>
                  </p:cNvSpPr>
                  <p:nvPr/>
                </p:nvSpPr>
                <p:spPr bwMode="auto">
                  <a:xfrm>
                    <a:off x="2353" y="1899"/>
                    <a:ext cx="15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19"/>
                  <p:cNvSpPr>
                    <a:spLocks noChangeShapeType="1"/>
                  </p:cNvSpPr>
                  <p:nvPr/>
                </p:nvSpPr>
                <p:spPr bwMode="auto">
                  <a:xfrm>
                    <a:off x="2318" y="1929"/>
                    <a:ext cx="15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20"/>
                  <p:cNvSpPr>
                    <a:spLocks noChangeShapeType="1"/>
                  </p:cNvSpPr>
                  <p:nvPr/>
                </p:nvSpPr>
                <p:spPr bwMode="auto">
                  <a:xfrm>
                    <a:off x="2284" y="1965"/>
                    <a:ext cx="1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21"/>
                  <p:cNvSpPr>
                    <a:spLocks noChangeShapeType="1"/>
                  </p:cNvSpPr>
                  <p:nvPr/>
                </p:nvSpPr>
                <p:spPr bwMode="auto">
                  <a:xfrm>
                    <a:off x="2242" y="1997"/>
                    <a:ext cx="15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22"/>
                  <p:cNvSpPr>
                    <a:spLocks noChangeShapeType="1"/>
                  </p:cNvSpPr>
                  <p:nvPr/>
                </p:nvSpPr>
                <p:spPr bwMode="auto">
                  <a:xfrm>
                    <a:off x="2204" y="2027"/>
                    <a:ext cx="15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Freeform 123"/>
                  <p:cNvSpPr>
                    <a:spLocks/>
                  </p:cNvSpPr>
                  <p:nvPr/>
                </p:nvSpPr>
                <p:spPr bwMode="auto">
                  <a:xfrm>
                    <a:off x="2677" y="1749"/>
                    <a:ext cx="947" cy="305"/>
                  </a:xfrm>
                  <a:custGeom>
                    <a:avLst/>
                    <a:gdLst>
                      <a:gd name="T0" fmla="*/ 352 w 947"/>
                      <a:gd name="T1" fmla="*/ 0 h 305"/>
                      <a:gd name="T2" fmla="*/ 946 w 947"/>
                      <a:gd name="T3" fmla="*/ 0 h 305"/>
                      <a:gd name="T4" fmla="*/ 594 w 947"/>
                      <a:gd name="T5" fmla="*/ 304 h 305"/>
                      <a:gd name="T6" fmla="*/ 0 w 947"/>
                      <a:gd name="T7" fmla="*/ 304 h 305"/>
                      <a:gd name="T8" fmla="*/ 352 w 947"/>
                      <a:gd name="T9" fmla="*/ 0 h 305"/>
                      <a:gd name="T10" fmla="*/ 352 w 947"/>
                      <a:gd name="T11" fmla="*/ 0 h 305"/>
                    </a:gdLst>
                    <a:ahLst/>
                    <a:cxnLst>
                      <a:cxn ang="0">
                        <a:pos x="T0" y="T1"/>
                      </a:cxn>
                      <a:cxn ang="0">
                        <a:pos x="T2" y="T3"/>
                      </a:cxn>
                      <a:cxn ang="0">
                        <a:pos x="T4" y="T5"/>
                      </a:cxn>
                      <a:cxn ang="0">
                        <a:pos x="T6" y="T7"/>
                      </a:cxn>
                      <a:cxn ang="0">
                        <a:pos x="T8" y="T9"/>
                      </a:cxn>
                      <a:cxn ang="0">
                        <a:pos x="T10" y="T11"/>
                      </a:cxn>
                    </a:cxnLst>
                    <a:rect l="0" t="0" r="r" b="b"/>
                    <a:pathLst>
                      <a:path w="947" h="305">
                        <a:moveTo>
                          <a:pt x="352" y="0"/>
                        </a:moveTo>
                        <a:lnTo>
                          <a:pt x="946" y="0"/>
                        </a:lnTo>
                        <a:lnTo>
                          <a:pt x="594" y="304"/>
                        </a:lnTo>
                        <a:lnTo>
                          <a:pt x="0" y="304"/>
                        </a:lnTo>
                        <a:lnTo>
                          <a:pt x="352" y="0"/>
                        </a:lnTo>
                        <a:lnTo>
                          <a:pt x="352"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124"/>
                  <p:cNvSpPr>
                    <a:spLocks/>
                  </p:cNvSpPr>
                  <p:nvPr/>
                </p:nvSpPr>
                <p:spPr bwMode="auto">
                  <a:xfrm>
                    <a:off x="2677" y="1749"/>
                    <a:ext cx="947" cy="305"/>
                  </a:xfrm>
                  <a:custGeom>
                    <a:avLst/>
                    <a:gdLst>
                      <a:gd name="T0" fmla="*/ 352 w 947"/>
                      <a:gd name="T1" fmla="*/ 0 h 305"/>
                      <a:gd name="T2" fmla="*/ 946 w 947"/>
                      <a:gd name="T3" fmla="*/ 0 h 305"/>
                      <a:gd name="T4" fmla="*/ 594 w 947"/>
                      <a:gd name="T5" fmla="*/ 304 h 305"/>
                      <a:gd name="T6" fmla="*/ 0 w 947"/>
                      <a:gd name="T7" fmla="*/ 304 h 305"/>
                      <a:gd name="T8" fmla="*/ 352 w 947"/>
                      <a:gd name="T9" fmla="*/ 0 h 305"/>
                    </a:gdLst>
                    <a:ahLst/>
                    <a:cxnLst>
                      <a:cxn ang="0">
                        <a:pos x="T0" y="T1"/>
                      </a:cxn>
                      <a:cxn ang="0">
                        <a:pos x="T2" y="T3"/>
                      </a:cxn>
                      <a:cxn ang="0">
                        <a:pos x="T4" y="T5"/>
                      </a:cxn>
                      <a:cxn ang="0">
                        <a:pos x="T6" y="T7"/>
                      </a:cxn>
                      <a:cxn ang="0">
                        <a:pos x="T8" y="T9"/>
                      </a:cxn>
                    </a:cxnLst>
                    <a:rect l="0" t="0" r="r" b="b"/>
                    <a:pathLst>
                      <a:path w="947" h="305">
                        <a:moveTo>
                          <a:pt x="352" y="0"/>
                        </a:moveTo>
                        <a:lnTo>
                          <a:pt x="946" y="0"/>
                        </a:lnTo>
                        <a:lnTo>
                          <a:pt x="594" y="304"/>
                        </a:lnTo>
                        <a:lnTo>
                          <a:pt x="0" y="304"/>
                        </a:lnTo>
                        <a:lnTo>
                          <a:pt x="352"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Freeform 125"/>
                  <p:cNvSpPr>
                    <a:spLocks/>
                  </p:cNvSpPr>
                  <p:nvPr/>
                </p:nvSpPr>
                <p:spPr bwMode="auto">
                  <a:xfrm>
                    <a:off x="2788" y="1783"/>
                    <a:ext cx="725" cy="238"/>
                  </a:xfrm>
                  <a:custGeom>
                    <a:avLst/>
                    <a:gdLst>
                      <a:gd name="T0" fmla="*/ 273 w 725"/>
                      <a:gd name="T1" fmla="*/ 0 h 238"/>
                      <a:gd name="T2" fmla="*/ 724 w 725"/>
                      <a:gd name="T3" fmla="*/ 0 h 238"/>
                      <a:gd name="T4" fmla="*/ 450 w 725"/>
                      <a:gd name="T5" fmla="*/ 237 h 238"/>
                      <a:gd name="T6" fmla="*/ 0 w 725"/>
                      <a:gd name="T7" fmla="*/ 237 h 238"/>
                      <a:gd name="T8" fmla="*/ 273 w 725"/>
                      <a:gd name="T9" fmla="*/ 0 h 238"/>
                      <a:gd name="T10" fmla="*/ 273 w 725"/>
                      <a:gd name="T11" fmla="*/ 0 h 238"/>
                    </a:gdLst>
                    <a:ahLst/>
                    <a:cxnLst>
                      <a:cxn ang="0">
                        <a:pos x="T0" y="T1"/>
                      </a:cxn>
                      <a:cxn ang="0">
                        <a:pos x="T2" y="T3"/>
                      </a:cxn>
                      <a:cxn ang="0">
                        <a:pos x="T4" y="T5"/>
                      </a:cxn>
                      <a:cxn ang="0">
                        <a:pos x="T6" y="T7"/>
                      </a:cxn>
                      <a:cxn ang="0">
                        <a:pos x="T8" y="T9"/>
                      </a:cxn>
                      <a:cxn ang="0">
                        <a:pos x="T10" y="T11"/>
                      </a:cxn>
                    </a:cxnLst>
                    <a:rect l="0" t="0" r="r" b="b"/>
                    <a:pathLst>
                      <a:path w="725" h="238">
                        <a:moveTo>
                          <a:pt x="273" y="0"/>
                        </a:moveTo>
                        <a:lnTo>
                          <a:pt x="724" y="0"/>
                        </a:lnTo>
                        <a:lnTo>
                          <a:pt x="450" y="237"/>
                        </a:lnTo>
                        <a:lnTo>
                          <a:pt x="0" y="237"/>
                        </a:lnTo>
                        <a:lnTo>
                          <a:pt x="273" y="0"/>
                        </a:lnTo>
                        <a:lnTo>
                          <a:pt x="273" y="0"/>
                        </a:lnTo>
                      </a:path>
                    </a:pathLst>
                  </a:custGeom>
                  <a:solidFill>
                    <a:srgbClr val="00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126"/>
                  <p:cNvSpPr>
                    <a:spLocks/>
                  </p:cNvSpPr>
                  <p:nvPr/>
                </p:nvSpPr>
                <p:spPr bwMode="auto">
                  <a:xfrm>
                    <a:off x="2788" y="1783"/>
                    <a:ext cx="725" cy="238"/>
                  </a:xfrm>
                  <a:custGeom>
                    <a:avLst/>
                    <a:gdLst>
                      <a:gd name="T0" fmla="*/ 273 w 725"/>
                      <a:gd name="T1" fmla="*/ 0 h 238"/>
                      <a:gd name="T2" fmla="*/ 724 w 725"/>
                      <a:gd name="T3" fmla="*/ 0 h 238"/>
                      <a:gd name="T4" fmla="*/ 450 w 725"/>
                      <a:gd name="T5" fmla="*/ 237 h 238"/>
                      <a:gd name="T6" fmla="*/ 0 w 725"/>
                      <a:gd name="T7" fmla="*/ 237 h 238"/>
                      <a:gd name="T8" fmla="*/ 273 w 725"/>
                      <a:gd name="T9" fmla="*/ 0 h 238"/>
                    </a:gdLst>
                    <a:ahLst/>
                    <a:cxnLst>
                      <a:cxn ang="0">
                        <a:pos x="T0" y="T1"/>
                      </a:cxn>
                      <a:cxn ang="0">
                        <a:pos x="T2" y="T3"/>
                      </a:cxn>
                      <a:cxn ang="0">
                        <a:pos x="T4" y="T5"/>
                      </a:cxn>
                      <a:cxn ang="0">
                        <a:pos x="T6" y="T7"/>
                      </a:cxn>
                      <a:cxn ang="0">
                        <a:pos x="T8" y="T9"/>
                      </a:cxn>
                    </a:cxnLst>
                    <a:rect l="0" t="0" r="r" b="b"/>
                    <a:pathLst>
                      <a:path w="725" h="238">
                        <a:moveTo>
                          <a:pt x="273" y="0"/>
                        </a:moveTo>
                        <a:lnTo>
                          <a:pt x="724" y="0"/>
                        </a:lnTo>
                        <a:lnTo>
                          <a:pt x="450" y="237"/>
                        </a:lnTo>
                        <a:lnTo>
                          <a:pt x="0" y="237"/>
                        </a:lnTo>
                        <a:lnTo>
                          <a:pt x="273"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27"/>
                  <p:cNvSpPr>
                    <a:spLocks noChangeShapeType="1"/>
                  </p:cNvSpPr>
                  <p:nvPr/>
                </p:nvSpPr>
                <p:spPr bwMode="auto">
                  <a:xfrm>
                    <a:off x="3030" y="1810"/>
                    <a:ext cx="4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28"/>
                  <p:cNvSpPr>
                    <a:spLocks noChangeShapeType="1"/>
                  </p:cNvSpPr>
                  <p:nvPr/>
                </p:nvSpPr>
                <p:spPr bwMode="auto">
                  <a:xfrm>
                    <a:off x="3004" y="1837"/>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29"/>
                  <p:cNvSpPr>
                    <a:spLocks noChangeShapeType="1"/>
                  </p:cNvSpPr>
                  <p:nvPr/>
                </p:nvSpPr>
                <p:spPr bwMode="auto">
                  <a:xfrm>
                    <a:off x="2964" y="1870"/>
                    <a:ext cx="4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30"/>
                  <p:cNvSpPr>
                    <a:spLocks noChangeShapeType="1"/>
                  </p:cNvSpPr>
                  <p:nvPr/>
                </p:nvSpPr>
                <p:spPr bwMode="auto">
                  <a:xfrm>
                    <a:off x="2819" y="2000"/>
                    <a:ext cx="4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31"/>
                  <p:cNvSpPr>
                    <a:spLocks noChangeShapeType="1"/>
                  </p:cNvSpPr>
                  <p:nvPr/>
                </p:nvSpPr>
                <p:spPr bwMode="auto">
                  <a:xfrm>
                    <a:off x="2925" y="1905"/>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2"/>
                  <p:cNvSpPr>
                    <a:spLocks noChangeShapeType="1"/>
                  </p:cNvSpPr>
                  <p:nvPr/>
                </p:nvSpPr>
                <p:spPr bwMode="auto">
                  <a:xfrm>
                    <a:off x="2888" y="1935"/>
                    <a:ext cx="4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33"/>
                  <p:cNvSpPr>
                    <a:spLocks noChangeShapeType="1"/>
                  </p:cNvSpPr>
                  <p:nvPr/>
                </p:nvSpPr>
                <p:spPr bwMode="auto">
                  <a:xfrm flipH="1">
                    <a:off x="2847" y="1784"/>
                    <a:ext cx="272"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34"/>
                  <p:cNvSpPr>
                    <a:spLocks noChangeShapeType="1"/>
                  </p:cNvSpPr>
                  <p:nvPr/>
                </p:nvSpPr>
                <p:spPr bwMode="auto">
                  <a:xfrm flipH="1">
                    <a:off x="2904" y="1784"/>
                    <a:ext cx="272"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35"/>
                  <p:cNvSpPr>
                    <a:spLocks noChangeShapeType="1"/>
                  </p:cNvSpPr>
                  <p:nvPr/>
                </p:nvSpPr>
                <p:spPr bwMode="auto">
                  <a:xfrm flipH="1">
                    <a:off x="2962" y="1788"/>
                    <a:ext cx="271"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36"/>
                  <p:cNvSpPr>
                    <a:spLocks noChangeShapeType="1"/>
                  </p:cNvSpPr>
                  <p:nvPr/>
                </p:nvSpPr>
                <p:spPr bwMode="auto">
                  <a:xfrm flipH="1">
                    <a:off x="3026" y="1784"/>
                    <a:ext cx="271" cy="2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37"/>
                  <p:cNvSpPr>
                    <a:spLocks noChangeShapeType="1"/>
                  </p:cNvSpPr>
                  <p:nvPr/>
                </p:nvSpPr>
                <p:spPr bwMode="auto">
                  <a:xfrm flipH="1">
                    <a:off x="3099" y="1782"/>
                    <a:ext cx="272" cy="2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38"/>
                  <p:cNvSpPr>
                    <a:spLocks noChangeShapeType="1"/>
                  </p:cNvSpPr>
                  <p:nvPr/>
                </p:nvSpPr>
                <p:spPr bwMode="auto">
                  <a:xfrm flipH="1">
                    <a:off x="3167" y="1786"/>
                    <a:ext cx="270"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39"/>
                  <p:cNvSpPr>
                    <a:spLocks noChangeShapeType="1"/>
                  </p:cNvSpPr>
                  <p:nvPr/>
                </p:nvSpPr>
                <p:spPr bwMode="auto">
                  <a:xfrm>
                    <a:off x="2852" y="1971"/>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140"/>
                  <p:cNvSpPr>
                    <a:spLocks/>
                  </p:cNvSpPr>
                  <p:nvPr/>
                </p:nvSpPr>
                <p:spPr bwMode="auto">
                  <a:xfrm>
                    <a:off x="2253" y="1808"/>
                    <a:ext cx="947" cy="305"/>
                  </a:xfrm>
                  <a:custGeom>
                    <a:avLst/>
                    <a:gdLst>
                      <a:gd name="T0" fmla="*/ 351 w 947"/>
                      <a:gd name="T1" fmla="*/ 0 h 305"/>
                      <a:gd name="T2" fmla="*/ 946 w 947"/>
                      <a:gd name="T3" fmla="*/ 0 h 305"/>
                      <a:gd name="T4" fmla="*/ 595 w 947"/>
                      <a:gd name="T5" fmla="*/ 304 h 305"/>
                      <a:gd name="T6" fmla="*/ 0 w 947"/>
                      <a:gd name="T7" fmla="*/ 304 h 305"/>
                      <a:gd name="T8" fmla="*/ 351 w 947"/>
                      <a:gd name="T9" fmla="*/ 0 h 305"/>
                      <a:gd name="T10" fmla="*/ 351 w 947"/>
                      <a:gd name="T11" fmla="*/ 0 h 305"/>
                    </a:gdLst>
                    <a:ahLst/>
                    <a:cxnLst>
                      <a:cxn ang="0">
                        <a:pos x="T0" y="T1"/>
                      </a:cxn>
                      <a:cxn ang="0">
                        <a:pos x="T2" y="T3"/>
                      </a:cxn>
                      <a:cxn ang="0">
                        <a:pos x="T4" y="T5"/>
                      </a:cxn>
                      <a:cxn ang="0">
                        <a:pos x="T6" y="T7"/>
                      </a:cxn>
                      <a:cxn ang="0">
                        <a:pos x="T8" y="T9"/>
                      </a:cxn>
                      <a:cxn ang="0">
                        <a:pos x="T10" y="T11"/>
                      </a:cxn>
                    </a:cxnLst>
                    <a:rect l="0" t="0" r="r" b="b"/>
                    <a:pathLst>
                      <a:path w="947" h="305">
                        <a:moveTo>
                          <a:pt x="351" y="0"/>
                        </a:moveTo>
                        <a:lnTo>
                          <a:pt x="946" y="0"/>
                        </a:lnTo>
                        <a:lnTo>
                          <a:pt x="595" y="304"/>
                        </a:lnTo>
                        <a:lnTo>
                          <a:pt x="0" y="304"/>
                        </a:lnTo>
                        <a:lnTo>
                          <a:pt x="351" y="0"/>
                        </a:lnTo>
                        <a:lnTo>
                          <a:pt x="351"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141"/>
                  <p:cNvSpPr>
                    <a:spLocks/>
                  </p:cNvSpPr>
                  <p:nvPr/>
                </p:nvSpPr>
                <p:spPr bwMode="auto">
                  <a:xfrm>
                    <a:off x="2253" y="1808"/>
                    <a:ext cx="947" cy="305"/>
                  </a:xfrm>
                  <a:custGeom>
                    <a:avLst/>
                    <a:gdLst>
                      <a:gd name="T0" fmla="*/ 351 w 947"/>
                      <a:gd name="T1" fmla="*/ 0 h 305"/>
                      <a:gd name="T2" fmla="*/ 946 w 947"/>
                      <a:gd name="T3" fmla="*/ 0 h 305"/>
                      <a:gd name="T4" fmla="*/ 595 w 947"/>
                      <a:gd name="T5" fmla="*/ 304 h 305"/>
                      <a:gd name="T6" fmla="*/ 0 w 947"/>
                      <a:gd name="T7" fmla="*/ 304 h 305"/>
                      <a:gd name="T8" fmla="*/ 351 w 947"/>
                      <a:gd name="T9" fmla="*/ 0 h 305"/>
                    </a:gdLst>
                    <a:ahLst/>
                    <a:cxnLst>
                      <a:cxn ang="0">
                        <a:pos x="T0" y="T1"/>
                      </a:cxn>
                      <a:cxn ang="0">
                        <a:pos x="T2" y="T3"/>
                      </a:cxn>
                      <a:cxn ang="0">
                        <a:pos x="T4" y="T5"/>
                      </a:cxn>
                      <a:cxn ang="0">
                        <a:pos x="T6" y="T7"/>
                      </a:cxn>
                      <a:cxn ang="0">
                        <a:pos x="T8" y="T9"/>
                      </a:cxn>
                    </a:cxnLst>
                    <a:rect l="0" t="0" r="r" b="b"/>
                    <a:pathLst>
                      <a:path w="947" h="305">
                        <a:moveTo>
                          <a:pt x="351" y="0"/>
                        </a:moveTo>
                        <a:lnTo>
                          <a:pt x="946" y="0"/>
                        </a:lnTo>
                        <a:lnTo>
                          <a:pt x="595" y="304"/>
                        </a:lnTo>
                        <a:lnTo>
                          <a:pt x="0" y="304"/>
                        </a:lnTo>
                        <a:lnTo>
                          <a:pt x="351"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142"/>
                  <p:cNvSpPr>
                    <a:spLocks/>
                  </p:cNvSpPr>
                  <p:nvPr/>
                </p:nvSpPr>
                <p:spPr bwMode="auto">
                  <a:xfrm>
                    <a:off x="2365" y="1844"/>
                    <a:ext cx="725" cy="238"/>
                  </a:xfrm>
                  <a:custGeom>
                    <a:avLst/>
                    <a:gdLst>
                      <a:gd name="T0" fmla="*/ 274 w 725"/>
                      <a:gd name="T1" fmla="*/ 0 h 238"/>
                      <a:gd name="T2" fmla="*/ 724 w 725"/>
                      <a:gd name="T3" fmla="*/ 0 h 238"/>
                      <a:gd name="T4" fmla="*/ 449 w 725"/>
                      <a:gd name="T5" fmla="*/ 237 h 238"/>
                      <a:gd name="T6" fmla="*/ 0 w 725"/>
                      <a:gd name="T7" fmla="*/ 237 h 238"/>
                      <a:gd name="T8" fmla="*/ 274 w 725"/>
                      <a:gd name="T9" fmla="*/ 0 h 238"/>
                      <a:gd name="T10" fmla="*/ 274 w 725"/>
                      <a:gd name="T11" fmla="*/ 0 h 238"/>
                    </a:gdLst>
                    <a:ahLst/>
                    <a:cxnLst>
                      <a:cxn ang="0">
                        <a:pos x="T0" y="T1"/>
                      </a:cxn>
                      <a:cxn ang="0">
                        <a:pos x="T2" y="T3"/>
                      </a:cxn>
                      <a:cxn ang="0">
                        <a:pos x="T4" y="T5"/>
                      </a:cxn>
                      <a:cxn ang="0">
                        <a:pos x="T6" y="T7"/>
                      </a:cxn>
                      <a:cxn ang="0">
                        <a:pos x="T8" y="T9"/>
                      </a:cxn>
                      <a:cxn ang="0">
                        <a:pos x="T10" y="T11"/>
                      </a:cxn>
                    </a:cxnLst>
                    <a:rect l="0" t="0" r="r" b="b"/>
                    <a:pathLst>
                      <a:path w="725" h="238">
                        <a:moveTo>
                          <a:pt x="274" y="0"/>
                        </a:moveTo>
                        <a:lnTo>
                          <a:pt x="724" y="0"/>
                        </a:lnTo>
                        <a:lnTo>
                          <a:pt x="449" y="237"/>
                        </a:lnTo>
                        <a:lnTo>
                          <a:pt x="0" y="237"/>
                        </a:lnTo>
                        <a:lnTo>
                          <a:pt x="274" y="0"/>
                        </a:lnTo>
                        <a:lnTo>
                          <a:pt x="274" y="0"/>
                        </a:lnTo>
                      </a:path>
                    </a:pathLst>
                  </a:custGeom>
                  <a:solidFill>
                    <a:srgbClr val="FFFFD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143"/>
                  <p:cNvSpPr>
                    <a:spLocks/>
                  </p:cNvSpPr>
                  <p:nvPr/>
                </p:nvSpPr>
                <p:spPr bwMode="auto">
                  <a:xfrm>
                    <a:off x="2365" y="1844"/>
                    <a:ext cx="725" cy="238"/>
                  </a:xfrm>
                  <a:custGeom>
                    <a:avLst/>
                    <a:gdLst>
                      <a:gd name="T0" fmla="*/ 274 w 725"/>
                      <a:gd name="T1" fmla="*/ 0 h 238"/>
                      <a:gd name="T2" fmla="*/ 724 w 725"/>
                      <a:gd name="T3" fmla="*/ 0 h 238"/>
                      <a:gd name="T4" fmla="*/ 449 w 725"/>
                      <a:gd name="T5" fmla="*/ 237 h 238"/>
                      <a:gd name="T6" fmla="*/ 0 w 725"/>
                      <a:gd name="T7" fmla="*/ 237 h 238"/>
                      <a:gd name="T8" fmla="*/ 274 w 725"/>
                      <a:gd name="T9" fmla="*/ 0 h 238"/>
                    </a:gdLst>
                    <a:ahLst/>
                    <a:cxnLst>
                      <a:cxn ang="0">
                        <a:pos x="T0" y="T1"/>
                      </a:cxn>
                      <a:cxn ang="0">
                        <a:pos x="T2" y="T3"/>
                      </a:cxn>
                      <a:cxn ang="0">
                        <a:pos x="T4" y="T5"/>
                      </a:cxn>
                      <a:cxn ang="0">
                        <a:pos x="T6" y="T7"/>
                      </a:cxn>
                      <a:cxn ang="0">
                        <a:pos x="T8" y="T9"/>
                      </a:cxn>
                    </a:cxnLst>
                    <a:rect l="0" t="0" r="r" b="b"/>
                    <a:pathLst>
                      <a:path w="725" h="238">
                        <a:moveTo>
                          <a:pt x="274" y="0"/>
                        </a:moveTo>
                        <a:lnTo>
                          <a:pt x="724" y="0"/>
                        </a:lnTo>
                        <a:lnTo>
                          <a:pt x="449" y="237"/>
                        </a:lnTo>
                        <a:lnTo>
                          <a:pt x="0" y="237"/>
                        </a:lnTo>
                        <a:lnTo>
                          <a:pt x="274"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44"/>
                  <p:cNvSpPr>
                    <a:spLocks noChangeShapeType="1"/>
                  </p:cNvSpPr>
                  <p:nvPr/>
                </p:nvSpPr>
                <p:spPr bwMode="auto">
                  <a:xfrm>
                    <a:off x="2605" y="1871"/>
                    <a:ext cx="4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45"/>
                  <p:cNvSpPr>
                    <a:spLocks noChangeShapeType="1"/>
                  </p:cNvSpPr>
                  <p:nvPr/>
                </p:nvSpPr>
                <p:spPr bwMode="auto">
                  <a:xfrm>
                    <a:off x="2580" y="1898"/>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146"/>
                  <p:cNvSpPr>
                    <a:spLocks noChangeShapeType="1"/>
                  </p:cNvSpPr>
                  <p:nvPr/>
                </p:nvSpPr>
                <p:spPr bwMode="auto">
                  <a:xfrm>
                    <a:off x="2541" y="1931"/>
                    <a:ext cx="44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47"/>
                  <p:cNvSpPr>
                    <a:spLocks noChangeShapeType="1"/>
                  </p:cNvSpPr>
                  <p:nvPr/>
                </p:nvSpPr>
                <p:spPr bwMode="auto">
                  <a:xfrm>
                    <a:off x="2396" y="2060"/>
                    <a:ext cx="44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48"/>
                  <p:cNvSpPr>
                    <a:spLocks noChangeShapeType="1"/>
                  </p:cNvSpPr>
                  <p:nvPr/>
                </p:nvSpPr>
                <p:spPr bwMode="auto">
                  <a:xfrm>
                    <a:off x="2500" y="1965"/>
                    <a:ext cx="4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149"/>
                  <p:cNvSpPr>
                    <a:spLocks noChangeShapeType="1"/>
                  </p:cNvSpPr>
                  <p:nvPr/>
                </p:nvSpPr>
                <p:spPr bwMode="auto">
                  <a:xfrm>
                    <a:off x="2466" y="1996"/>
                    <a:ext cx="4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50"/>
                  <p:cNvSpPr>
                    <a:spLocks noChangeShapeType="1"/>
                  </p:cNvSpPr>
                  <p:nvPr/>
                </p:nvSpPr>
                <p:spPr bwMode="auto">
                  <a:xfrm flipH="1">
                    <a:off x="2423" y="1844"/>
                    <a:ext cx="272" cy="2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51"/>
                  <p:cNvSpPr>
                    <a:spLocks noChangeShapeType="1"/>
                  </p:cNvSpPr>
                  <p:nvPr/>
                </p:nvSpPr>
                <p:spPr bwMode="auto">
                  <a:xfrm flipH="1">
                    <a:off x="2480" y="1845"/>
                    <a:ext cx="272" cy="2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52"/>
                  <p:cNvSpPr>
                    <a:spLocks noChangeShapeType="1"/>
                  </p:cNvSpPr>
                  <p:nvPr/>
                </p:nvSpPr>
                <p:spPr bwMode="auto">
                  <a:xfrm flipH="1">
                    <a:off x="2537" y="1848"/>
                    <a:ext cx="273"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53"/>
                  <p:cNvSpPr>
                    <a:spLocks noChangeShapeType="1"/>
                  </p:cNvSpPr>
                  <p:nvPr/>
                </p:nvSpPr>
                <p:spPr bwMode="auto">
                  <a:xfrm flipH="1">
                    <a:off x="2602" y="1846"/>
                    <a:ext cx="272"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54"/>
                  <p:cNvSpPr>
                    <a:spLocks noChangeShapeType="1"/>
                  </p:cNvSpPr>
                  <p:nvPr/>
                </p:nvSpPr>
                <p:spPr bwMode="auto">
                  <a:xfrm flipH="1">
                    <a:off x="2675" y="1844"/>
                    <a:ext cx="271"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55"/>
                  <p:cNvSpPr>
                    <a:spLocks noChangeShapeType="1"/>
                  </p:cNvSpPr>
                  <p:nvPr/>
                </p:nvSpPr>
                <p:spPr bwMode="auto">
                  <a:xfrm flipH="1">
                    <a:off x="2743" y="1846"/>
                    <a:ext cx="271" cy="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56"/>
                  <p:cNvSpPr>
                    <a:spLocks noChangeShapeType="1"/>
                  </p:cNvSpPr>
                  <p:nvPr/>
                </p:nvSpPr>
                <p:spPr bwMode="auto">
                  <a:xfrm>
                    <a:off x="2426" y="2032"/>
                    <a:ext cx="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Freeform 157"/>
                  <p:cNvSpPr>
                    <a:spLocks/>
                  </p:cNvSpPr>
                  <p:nvPr/>
                </p:nvSpPr>
                <p:spPr bwMode="auto">
                  <a:xfrm>
                    <a:off x="2896" y="1881"/>
                    <a:ext cx="100" cy="59"/>
                  </a:xfrm>
                  <a:custGeom>
                    <a:avLst/>
                    <a:gdLst>
                      <a:gd name="T0" fmla="*/ 32 w 100"/>
                      <a:gd name="T1" fmla="*/ 11 h 59"/>
                      <a:gd name="T2" fmla="*/ 77 w 100"/>
                      <a:gd name="T3" fmla="*/ 6 h 59"/>
                      <a:gd name="T4" fmla="*/ 24 w 100"/>
                      <a:gd name="T5" fmla="*/ 0 h 59"/>
                      <a:gd name="T6" fmla="*/ 0 w 100"/>
                      <a:gd name="T7" fmla="*/ 50 h 59"/>
                      <a:gd name="T8" fmla="*/ 54 w 100"/>
                      <a:gd name="T9" fmla="*/ 56 h 59"/>
                      <a:gd name="T10" fmla="*/ 99 w 100"/>
                      <a:gd name="T11" fmla="*/ 50 h 59"/>
                      <a:gd name="T12" fmla="*/ 54 w 100"/>
                      <a:gd name="T13" fmla="*/ 56 h 59"/>
                      <a:gd name="T14" fmla="*/ 80 w 100"/>
                      <a:gd name="T15" fmla="*/ 58 h 59"/>
                      <a:gd name="T16" fmla="*/ 99 w 100"/>
                      <a:gd name="T17" fmla="*/ 50 h 59"/>
                      <a:gd name="T18" fmla="*/ 32 w 100"/>
                      <a:gd name="T19" fmla="*/ 11 h 59"/>
                      <a:gd name="T20" fmla="*/ 32 w 100"/>
                      <a:gd name="T21"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59">
                        <a:moveTo>
                          <a:pt x="32" y="11"/>
                        </a:moveTo>
                        <a:lnTo>
                          <a:pt x="77" y="6"/>
                        </a:lnTo>
                        <a:lnTo>
                          <a:pt x="24" y="0"/>
                        </a:lnTo>
                        <a:lnTo>
                          <a:pt x="0" y="50"/>
                        </a:lnTo>
                        <a:lnTo>
                          <a:pt x="54" y="56"/>
                        </a:lnTo>
                        <a:lnTo>
                          <a:pt x="99" y="50"/>
                        </a:lnTo>
                        <a:lnTo>
                          <a:pt x="54" y="56"/>
                        </a:lnTo>
                        <a:lnTo>
                          <a:pt x="80" y="58"/>
                        </a:lnTo>
                        <a:lnTo>
                          <a:pt x="99" y="50"/>
                        </a:lnTo>
                        <a:lnTo>
                          <a:pt x="32" y="11"/>
                        </a:lnTo>
                        <a:lnTo>
                          <a:pt x="32" y="11"/>
                        </a:lnTo>
                      </a:path>
                    </a:pathLst>
                  </a:custGeom>
                  <a:solidFill>
                    <a:srgbClr val="FF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Freeform 158"/>
                  <p:cNvSpPr>
                    <a:spLocks/>
                  </p:cNvSpPr>
                  <p:nvPr/>
                </p:nvSpPr>
                <p:spPr bwMode="auto">
                  <a:xfrm>
                    <a:off x="2928" y="1856"/>
                    <a:ext cx="156" cy="76"/>
                  </a:xfrm>
                  <a:custGeom>
                    <a:avLst/>
                    <a:gdLst>
                      <a:gd name="T0" fmla="*/ 122 w 156"/>
                      <a:gd name="T1" fmla="*/ 19 h 76"/>
                      <a:gd name="T2" fmla="*/ 86 w 156"/>
                      <a:gd name="T3" fmla="*/ 0 h 76"/>
                      <a:gd name="T4" fmla="*/ 0 w 156"/>
                      <a:gd name="T5" fmla="*/ 36 h 76"/>
                      <a:gd name="T6" fmla="*/ 67 w 156"/>
                      <a:gd name="T7" fmla="*/ 75 h 76"/>
                      <a:gd name="T8" fmla="*/ 155 w 156"/>
                      <a:gd name="T9" fmla="*/ 39 h 76"/>
                      <a:gd name="T10" fmla="*/ 122 w 156"/>
                      <a:gd name="T11" fmla="*/ 19 h 76"/>
                      <a:gd name="T12" fmla="*/ 122 w 156"/>
                      <a:gd name="T13" fmla="*/ 19 h 76"/>
                    </a:gdLst>
                    <a:ahLst/>
                    <a:cxnLst>
                      <a:cxn ang="0">
                        <a:pos x="T0" y="T1"/>
                      </a:cxn>
                      <a:cxn ang="0">
                        <a:pos x="T2" y="T3"/>
                      </a:cxn>
                      <a:cxn ang="0">
                        <a:pos x="T4" y="T5"/>
                      </a:cxn>
                      <a:cxn ang="0">
                        <a:pos x="T6" y="T7"/>
                      </a:cxn>
                      <a:cxn ang="0">
                        <a:pos x="T8" y="T9"/>
                      </a:cxn>
                      <a:cxn ang="0">
                        <a:pos x="T10" y="T11"/>
                      </a:cxn>
                      <a:cxn ang="0">
                        <a:pos x="T12" y="T13"/>
                      </a:cxn>
                    </a:cxnLst>
                    <a:rect l="0" t="0" r="r" b="b"/>
                    <a:pathLst>
                      <a:path w="156" h="76">
                        <a:moveTo>
                          <a:pt x="122" y="19"/>
                        </a:moveTo>
                        <a:lnTo>
                          <a:pt x="86" y="0"/>
                        </a:lnTo>
                        <a:lnTo>
                          <a:pt x="0" y="36"/>
                        </a:lnTo>
                        <a:lnTo>
                          <a:pt x="67" y="75"/>
                        </a:lnTo>
                        <a:lnTo>
                          <a:pt x="155" y="39"/>
                        </a:lnTo>
                        <a:lnTo>
                          <a:pt x="122" y="19"/>
                        </a:lnTo>
                        <a:lnTo>
                          <a:pt x="122" y="19"/>
                        </a:lnTo>
                      </a:path>
                    </a:pathLst>
                  </a:custGeom>
                  <a:solidFill>
                    <a:srgbClr val="FF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Freeform 159"/>
                  <p:cNvSpPr>
                    <a:spLocks/>
                  </p:cNvSpPr>
                  <p:nvPr/>
                </p:nvSpPr>
                <p:spPr bwMode="auto">
                  <a:xfrm>
                    <a:off x="2735" y="1991"/>
                    <a:ext cx="152" cy="60"/>
                  </a:xfrm>
                  <a:custGeom>
                    <a:avLst/>
                    <a:gdLst>
                      <a:gd name="T0" fmla="*/ 122 w 152"/>
                      <a:gd name="T1" fmla="*/ 50 h 60"/>
                      <a:gd name="T2" fmla="*/ 102 w 152"/>
                      <a:gd name="T3" fmla="*/ 13 h 60"/>
                      <a:gd name="T4" fmla="*/ 93 w 152"/>
                      <a:gd name="T5" fmla="*/ 12 h 60"/>
                      <a:gd name="T6" fmla="*/ 83 w 152"/>
                      <a:gd name="T7" fmla="*/ 8 h 60"/>
                      <a:gd name="T8" fmla="*/ 71 w 152"/>
                      <a:gd name="T9" fmla="*/ 6 h 60"/>
                      <a:gd name="T10" fmla="*/ 62 w 152"/>
                      <a:gd name="T11" fmla="*/ 5 h 60"/>
                      <a:gd name="T12" fmla="*/ 53 w 152"/>
                      <a:gd name="T13" fmla="*/ 4 h 60"/>
                      <a:gd name="T14" fmla="*/ 43 w 152"/>
                      <a:gd name="T15" fmla="*/ 2 h 60"/>
                      <a:gd name="T16" fmla="*/ 32 w 152"/>
                      <a:gd name="T17" fmla="*/ 1 h 60"/>
                      <a:gd name="T18" fmla="*/ 25 w 152"/>
                      <a:gd name="T19" fmla="*/ 0 h 60"/>
                      <a:gd name="T20" fmla="*/ 0 w 152"/>
                      <a:gd name="T21" fmla="*/ 51 h 60"/>
                      <a:gd name="T22" fmla="*/ 7 w 152"/>
                      <a:gd name="T23" fmla="*/ 51 h 60"/>
                      <a:gd name="T24" fmla="*/ 14 w 152"/>
                      <a:gd name="T25" fmla="*/ 52 h 60"/>
                      <a:gd name="T26" fmla="*/ 21 w 152"/>
                      <a:gd name="T27" fmla="*/ 53 h 60"/>
                      <a:gd name="T28" fmla="*/ 31 w 152"/>
                      <a:gd name="T29" fmla="*/ 54 h 60"/>
                      <a:gd name="T30" fmla="*/ 39 w 152"/>
                      <a:gd name="T31" fmla="*/ 55 h 60"/>
                      <a:gd name="T32" fmla="*/ 46 w 152"/>
                      <a:gd name="T33" fmla="*/ 56 h 60"/>
                      <a:gd name="T34" fmla="*/ 51 w 152"/>
                      <a:gd name="T35" fmla="*/ 58 h 60"/>
                      <a:gd name="T36" fmla="*/ 54 w 152"/>
                      <a:gd name="T37" fmla="*/ 59 h 60"/>
                      <a:gd name="T38" fmla="*/ 35 w 152"/>
                      <a:gd name="T39" fmla="*/ 23 h 60"/>
                      <a:gd name="T40" fmla="*/ 122 w 152"/>
                      <a:gd name="T41" fmla="*/ 50 h 60"/>
                      <a:gd name="T42" fmla="*/ 151 w 152"/>
                      <a:gd name="T43" fmla="*/ 26 h 60"/>
                      <a:gd name="T44" fmla="*/ 102 w 152"/>
                      <a:gd name="T45" fmla="*/ 13 h 60"/>
                      <a:gd name="T46" fmla="*/ 122 w 152"/>
                      <a:gd name="T47" fmla="*/ 50 h 60"/>
                      <a:gd name="T48" fmla="*/ 122 w 152"/>
                      <a:gd name="T4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60">
                        <a:moveTo>
                          <a:pt x="122" y="50"/>
                        </a:moveTo>
                        <a:lnTo>
                          <a:pt x="102" y="13"/>
                        </a:lnTo>
                        <a:lnTo>
                          <a:pt x="93" y="12"/>
                        </a:lnTo>
                        <a:lnTo>
                          <a:pt x="83" y="8"/>
                        </a:lnTo>
                        <a:lnTo>
                          <a:pt x="71" y="6"/>
                        </a:lnTo>
                        <a:lnTo>
                          <a:pt x="62" y="5"/>
                        </a:lnTo>
                        <a:lnTo>
                          <a:pt x="53" y="4"/>
                        </a:lnTo>
                        <a:lnTo>
                          <a:pt x="43" y="2"/>
                        </a:lnTo>
                        <a:lnTo>
                          <a:pt x="32" y="1"/>
                        </a:lnTo>
                        <a:lnTo>
                          <a:pt x="25" y="0"/>
                        </a:lnTo>
                        <a:lnTo>
                          <a:pt x="0" y="51"/>
                        </a:lnTo>
                        <a:lnTo>
                          <a:pt x="7" y="51"/>
                        </a:lnTo>
                        <a:lnTo>
                          <a:pt x="14" y="52"/>
                        </a:lnTo>
                        <a:lnTo>
                          <a:pt x="21" y="53"/>
                        </a:lnTo>
                        <a:lnTo>
                          <a:pt x="31" y="54"/>
                        </a:lnTo>
                        <a:lnTo>
                          <a:pt x="39" y="55"/>
                        </a:lnTo>
                        <a:lnTo>
                          <a:pt x="46" y="56"/>
                        </a:lnTo>
                        <a:lnTo>
                          <a:pt x="51" y="58"/>
                        </a:lnTo>
                        <a:lnTo>
                          <a:pt x="54" y="59"/>
                        </a:lnTo>
                        <a:lnTo>
                          <a:pt x="35" y="23"/>
                        </a:lnTo>
                        <a:lnTo>
                          <a:pt x="122" y="50"/>
                        </a:lnTo>
                        <a:lnTo>
                          <a:pt x="151" y="26"/>
                        </a:lnTo>
                        <a:lnTo>
                          <a:pt x="102" y="13"/>
                        </a:lnTo>
                        <a:lnTo>
                          <a:pt x="122" y="50"/>
                        </a:lnTo>
                        <a:lnTo>
                          <a:pt x="122" y="50"/>
                        </a:lnTo>
                      </a:path>
                    </a:pathLst>
                  </a:custGeom>
                  <a:solidFill>
                    <a:srgbClr val="00FF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Freeform 160"/>
                  <p:cNvSpPr>
                    <a:spLocks/>
                  </p:cNvSpPr>
                  <p:nvPr/>
                </p:nvSpPr>
                <p:spPr bwMode="auto">
                  <a:xfrm>
                    <a:off x="2754" y="2014"/>
                    <a:ext cx="105" cy="61"/>
                  </a:xfrm>
                  <a:custGeom>
                    <a:avLst/>
                    <a:gdLst>
                      <a:gd name="T0" fmla="*/ 64 w 105"/>
                      <a:gd name="T1" fmla="*/ 7 h 61"/>
                      <a:gd name="T2" fmla="*/ 78 w 105"/>
                      <a:gd name="T3" fmla="*/ 9 h 61"/>
                      <a:gd name="T4" fmla="*/ 96 w 105"/>
                      <a:gd name="T5" fmla="*/ 15 h 61"/>
                      <a:gd name="T6" fmla="*/ 103 w 105"/>
                      <a:gd name="T7" fmla="*/ 21 h 61"/>
                      <a:gd name="T8" fmla="*/ 103 w 105"/>
                      <a:gd name="T9" fmla="*/ 24 h 61"/>
                      <a:gd name="T10" fmla="*/ 103 w 105"/>
                      <a:gd name="T11" fmla="*/ 27 h 61"/>
                      <a:gd name="T12" fmla="*/ 104 w 105"/>
                      <a:gd name="T13" fmla="*/ 26 h 61"/>
                      <a:gd name="T14" fmla="*/ 103 w 105"/>
                      <a:gd name="T15" fmla="*/ 27 h 61"/>
                      <a:gd name="T16" fmla="*/ 103 w 105"/>
                      <a:gd name="T17" fmla="*/ 27 h 61"/>
                      <a:gd name="T18" fmla="*/ 16 w 105"/>
                      <a:gd name="T19" fmla="*/ 0 h 61"/>
                      <a:gd name="T20" fmla="*/ 7 w 105"/>
                      <a:gd name="T21" fmla="*/ 6 h 61"/>
                      <a:gd name="T22" fmla="*/ 3 w 105"/>
                      <a:gd name="T23" fmla="*/ 13 h 61"/>
                      <a:gd name="T24" fmla="*/ 0 w 105"/>
                      <a:gd name="T25" fmla="*/ 19 h 61"/>
                      <a:gd name="T26" fmla="*/ 0 w 105"/>
                      <a:gd name="T27" fmla="*/ 28 h 61"/>
                      <a:gd name="T28" fmla="*/ 2 w 105"/>
                      <a:gd name="T29" fmla="*/ 36 h 61"/>
                      <a:gd name="T30" fmla="*/ 13 w 105"/>
                      <a:gd name="T31" fmla="*/ 47 h 61"/>
                      <a:gd name="T32" fmla="*/ 39 w 105"/>
                      <a:gd name="T33" fmla="*/ 57 h 61"/>
                      <a:gd name="T34" fmla="*/ 64 w 105"/>
                      <a:gd name="T35" fmla="*/ 60 h 61"/>
                      <a:gd name="T36" fmla="*/ 64 w 105"/>
                      <a:gd name="T37" fmla="*/ 7 h 61"/>
                      <a:gd name="T38" fmla="*/ 64 w 105"/>
                      <a:gd name="T3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61">
                        <a:moveTo>
                          <a:pt x="64" y="7"/>
                        </a:moveTo>
                        <a:lnTo>
                          <a:pt x="78" y="9"/>
                        </a:lnTo>
                        <a:lnTo>
                          <a:pt x="96" y="15"/>
                        </a:lnTo>
                        <a:lnTo>
                          <a:pt x="103" y="21"/>
                        </a:lnTo>
                        <a:lnTo>
                          <a:pt x="103" y="24"/>
                        </a:lnTo>
                        <a:lnTo>
                          <a:pt x="103" y="27"/>
                        </a:lnTo>
                        <a:lnTo>
                          <a:pt x="104" y="26"/>
                        </a:lnTo>
                        <a:lnTo>
                          <a:pt x="103" y="27"/>
                        </a:lnTo>
                        <a:lnTo>
                          <a:pt x="103" y="27"/>
                        </a:lnTo>
                        <a:lnTo>
                          <a:pt x="16" y="0"/>
                        </a:lnTo>
                        <a:lnTo>
                          <a:pt x="7" y="6"/>
                        </a:lnTo>
                        <a:lnTo>
                          <a:pt x="3" y="13"/>
                        </a:lnTo>
                        <a:lnTo>
                          <a:pt x="0" y="19"/>
                        </a:lnTo>
                        <a:lnTo>
                          <a:pt x="0" y="28"/>
                        </a:lnTo>
                        <a:lnTo>
                          <a:pt x="2" y="36"/>
                        </a:lnTo>
                        <a:lnTo>
                          <a:pt x="13" y="47"/>
                        </a:lnTo>
                        <a:lnTo>
                          <a:pt x="39" y="57"/>
                        </a:lnTo>
                        <a:lnTo>
                          <a:pt x="64" y="60"/>
                        </a:lnTo>
                        <a:lnTo>
                          <a:pt x="64" y="7"/>
                        </a:lnTo>
                        <a:lnTo>
                          <a:pt x="64" y="7"/>
                        </a:lnTo>
                      </a:path>
                    </a:pathLst>
                  </a:custGeom>
                  <a:solidFill>
                    <a:srgbClr val="00FF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Freeform 161"/>
                  <p:cNvSpPr>
                    <a:spLocks/>
                  </p:cNvSpPr>
                  <p:nvPr/>
                </p:nvSpPr>
                <p:spPr bwMode="auto">
                  <a:xfrm>
                    <a:off x="2575" y="1859"/>
                    <a:ext cx="947" cy="305"/>
                  </a:xfrm>
                  <a:custGeom>
                    <a:avLst/>
                    <a:gdLst>
                      <a:gd name="T0" fmla="*/ 351 w 947"/>
                      <a:gd name="T1" fmla="*/ 0 h 305"/>
                      <a:gd name="T2" fmla="*/ 946 w 947"/>
                      <a:gd name="T3" fmla="*/ 0 h 305"/>
                      <a:gd name="T4" fmla="*/ 595 w 947"/>
                      <a:gd name="T5" fmla="*/ 304 h 305"/>
                      <a:gd name="T6" fmla="*/ 0 w 947"/>
                      <a:gd name="T7" fmla="*/ 304 h 305"/>
                      <a:gd name="T8" fmla="*/ 351 w 947"/>
                      <a:gd name="T9" fmla="*/ 0 h 305"/>
                      <a:gd name="T10" fmla="*/ 351 w 947"/>
                      <a:gd name="T11" fmla="*/ 0 h 305"/>
                    </a:gdLst>
                    <a:ahLst/>
                    <a:cxnLst>
                      <a:cxn ang="0">
                        <a:pos x="T0" y="T1"/>
                      </a:cxn>
                      <a:cxn ang="0">
                        <a:pos x="T2" y="T3"/>
                      </a:cxn>
                      <a:cxn ang="0">
                        <a:pos x="T4" y="T5"/>
                      </a:cxn>
                      <a:cxn ang="0">
                        <a:pos x="T6" y="T7"/>
                      </a:cxn>
                      <a:cxn ang="0">
                        <a:pos x="T8" y="T9"/>
                      </a:cxn>
                      <a:cxn ang="0">
                        <a:pos x="T10" y="T11"/>
                      </a:cxn>
                    </a:cxnLst>
                    <a:rect l="0" t="0" r="r" b="b"/>
                    <a:pathLst>
                      <a:path w="947" h="305">
                        <a:moveTo>
                          <a:pt x="351" y="0"/>
                        </a:moveTo>
                        <a:lnTo>
                          <a:pt x="946" y="0"/>
                        </a:lnTo>
                        <a:lnTo>
                          <a:pt x="595" y="304"/>
                        </a:lnTo>
                        <a:lnTo>
                          <a:pt x="0" y="304"/>
                        </a:lnTo>
                        <a:lnTo>
                          <a:pt x="351" y="0"/>
                        </a:lnTo>
                        <a:lnTo>
                          <a:pt x="351"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Freeform 162"/>
                  <p:cNvSpPr>
                    <a:spLocks/>
                  </p:cNvSpPr>
                  <p:nvPr/>
                </p:nvSpPr>
                <p:spPr bwMode="auto">
                  <a:xfrm>
                    <a:off x="2575" y="1859"/>
                    <a:ext cx="947" cy="305"/>
                  </a:xfrm>
                  <a:custGeom>
                    <a:avLst/>
                    <a:gdLst>
                      <a:gd name="T0" fmla="*/ 351 w 947"/>
                      <a:gd name="T1" fmla="*/ 0 h 305"/>
                      <a:gd name="T2" fmla="*/ 946 w 947"/>
                      <a:gd name="T3" fmla="*/ 0 h 305"/>
                      <a:gd name="T4" fmla="*/ 595 w 947"/>
                      <a:gd name="T5" fmla="*/ 304 h 305"/>
                      <a:gd name="T6" fmla="*/ 0 w 947"/>
                      <a:gd name="T7" fmla="*/ 304 h 305"/>
                      <a:gd name="T8" fmla="*/ 351 w 947"/>
                      <a:gd name="T9" fmla="*/ 0 h 305"/>
                      <a:gd name="T10" fmla="*/ 351 w 947"/>
                      <a:gd name="T11" fmla="*/ 0 h 305"/>
                    </a:gdLst>
                    <a:ahLst/>
                    <a:cxnLst>
                      <a:cxn ang="0">
                        <a:pos x="T0" y="T1"/>
                      </a:cxn>
                      <a:cxn ang="0">
                        <a:pos x="T2" y="T3"/>
                      </a:cxn>
                      <a:cxn ang="0">
                        <a:pos x="T4" y="T5"/>
                      </a:cxn>
                      <a:cxn ang="0">
                        <a:pos x="T6" y="T7"/>
                      </a:cxn>
                      <a:cxn ang="0">
                        <a:pos x="T8" y="T9"/>
                      </a:cxn>
                      <a:cxn ang="0">
                        <a:pos x="T10" y="T11"/>
                      </a:cxn>
                    </a:cxnLst>
                    <a:rect l="0" t="0" r="r" b="b"/>
                    <a:pathLst>
                      <a:path w="947" h="305">
                        <a:moveTo>
                          <a:pt x="351" y="0"/>
                        </a:moveTo>
                        <a:lnTo>
                          <a:pt x="946" y="0"/>
                        </a:lnTo>
                        <a:lnTo>
                          <a:pt x="595" y="304"/>
                        </a:lnTo>
                        <a:lnTo>
                          <a:pt x="0" y="304"/>
                        </a:lnTo>
                        <a:lnTo>
                          <a:pt x="351" y="0"/>
                        </a:lnTo>
                        <a:lnTo>
                          <a:pt x="351" y="0"/>
                        </a:lnTo>
                      </a:path>
                    </a:pathLst>
                  </a:custGeom>
                  <a:solidFill>
                    <a:srgbClr val="FFFF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Freeform 163"/>
                  <p:cNvSpPr>
                    <a:spLocks/>
                  </p:cNvSpPr>
                  <p:nvPr/>
                </p:nvSpPr>
                <p:spPr bwMode="auto">
                  <a:xfrm>
                    <a:off x="2738" y="1933"/>
                    <a:ext cx="266" cy="177"/>
                  </a:xfrm>
                  <a:custGeom>
                    <a:avLst/>
                    <a:gdLst>
                      <a:gd name="T0" fmla="*/ 202 w 266"/>
                      <a:gd name="T1" fmla="*/ 0 h 177"/>
                      <a:gd name="T2" fmla="*/ 265 w 266"/>
                      <a:gd name="T3" fmla="*/ 0 h 177"/>
                      <a:gd name="T4" fmla="*/ 60 w 266"/>
                      <a:gd name="T5" fmla="*/ 176 h 177"/>
                      <a:gd name="T6" fmla="*/ 0 w 266"/>
                      <a:gd name="T7" fmla="*/ 176 h 177"/>
                      <a:gd name="T8" fmla="*/ 202 w 266"/>
                      <a:gd name="T9" fmla="*/ 0 h 177"/>
                      <a:gd name="T10" fmla="*/ 202 w 266"/>
                      <a:gd name="T11" fmla="*/ 0 h 177"/>
                    </a:gdLst>
                    <a:ahLst/>
                    <a:cxnLst>
                      <a:cxn ang="0">
                        <a:pos x="T0" y="T1"/>
                      </a:cxn>
                      <a:cxn ang="0">
                        <a:pos x="T2" y="T3"/>
                      </a:cxn>
                      <a:cxn ang="0">
                        <a:pos x="T4" y="T5"/>
                      </a:cxn>
                      <a:cxn ang="0">
                        <a:pos x="T6" y="T7"/>
                      </a:cxn>
                      <a:cxn ang="0">
                        <a:pos x="T8" y="T9"/>
                      </a:cxn>
                      <a:cxn ang="0">
                        <a:pos x="T10" y="T11"/>
                      </a:cxn>
                    </a:cxnLst>
                    <a:rect l="0" t="0" r="r" b="b"/>
                    <a:pathLst>
                      <a:path w="266" h="177">
                        <a:moveTo>
                          <a:pt x="202" y="0"/>
                        </a:moveTo>
                        <a:lnTo>
                          <a:pt x="265" y="0"/>
                        </a:lnTo>
                        <a:lnTo>
                          <a:pt x="60" y="176"/>
                        </a:lnTo>
                        <a:lnTo>
                          <a:pt x="0" y="176"/>
                        </a:lnTo>
                        <a:lnTo>
                          <a:pt x="202" y="0"/>
                        </a:lnTo>
                        <a:lnTo>
                          <a:pt x="202" y="0"/>
                        </a:lnTo>
                      </a:path>
                    </a:pathLst>
                  </a:custGeom>
                  <a:solidFill>
                    <a:srgbClr val="FF00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Freeform 164"/>
                  <p:cNvSpPr>
                    <a:spLocks/>
                  </p:cNvSpPr>
                  <p:nvPr/>
                </p:nvSpPr>
                <p:spPr bwMode="auto">
                  <a:xfrm>
                    <a:off x="2738" y="1933"/>
                    <a:ext cx="266" cy="177"/>
                  </a:xfrm>
                  <a:custGeom>
                    <a:avLst/>
                    <a:gdLst>
                      <a:gd name="T0" fmla="*/ 202 w 266"/>
                      <a:gd name="T1" fmla="*/ 0 h 177"/>
                      <a:gd name="T2" fmla="*/ 265 w 266"/>
                      <a:gd name="T3" fmla="*/ 0 h 177"/>
                      <a:gd name="T4" fmla="*/ 60 w 266"/>
                      <a:gd name="T5" fmla="*/ 176 h 177"/>
                      <a:gd name="T6" fmla="*/ 0 w 266"/>
                      <a:gd name="T7" fmla="*/ 176 h 177"/>
                      <a:gd name="T8" fmla="*/ 202 w 266"/>
                      <a:gd name="T9" fmla="*/ 0 h 177"/>
                    </a:gdLst>
                    <a:ahLst/>
                    <a:cxnLst>
                      <a:cxn ang="0">
                        <a:pos x="T0" y="T1"/>
                      </a:cxn>
                      <a:cxn ang="0">
                        <a:pos x="T2" y="T3"/>
                      </a:cxn>
                      <a:cxn ang="0">
                        <a:pos x="T4" y="T5"/>
                      </a:cxn>
                      <a:cxn ang="0">
                        <a:pos x="T6" y="T7"/>
                      </a:cxn>
                      <a:cxn ang="0">
                        <a:pos x="T8" y="T9"/>
                      </a:cxn>
                    </a:cxnLst>
                    <a:rect l="0" t="0" r="r" b="b"/>
                    <a:pathLst>
                      <a:path w="266" h="177">
                        <a:moveTo>
                          <a:pt x="202" y="0"/>
                        </a:moveTo>
                        <a:lnTo>
                          <a:pt x="265" y="0"/>
                        </a:lnTo>
                        <a:lnTo>
                          <a:pt x="60" y="176"/>
                        </a:lnTo>
                        <a:lnTo>
                          <a:pt x="0" y="176"/>
                        </a:lnTo>
                        <a:lnTo>
                          <a:pt x="202"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165"/>
                  <p:cNvSpPr>
                    <a:spLocks/>
                  </p:cNvSpPr>
                  <p:nvPr/>
                </p:nvSpPr>
                <p:spPr bwMode="auto">
                  <a:xfrm>
                    <a:off x="2857" y="1975"/>
                    <a:ext cx="216" cy="133"/>
                  </a:xfrm>
                  <a:custGeom>
                    <a:avLst/>
                    <a:gdLst>
                      <a:gd name="T0" fmla="*/ 153 w 216"/>
                      <a:gd name="T1" fmla="*/ 0 h 133"/>
                      <a:gd name="T2" fmla="*/ 215 w 216"/>
                      <a:gd name="T3" fmla="*/ 0 h 133"/>
                      <a:gd name="T4" fmla="*/ 62 w 216"/>
                      <a:gd name="T5" fmla="*/ 132 h 133"/>
                      <a:gd name="T6" fmla="*/ 0 w 216"/>
                      <a:gd name="T7" fmla="*/ 132 h 133"/>
                      <a:gd name="T8" fmla="*/ 153 w 216"/>
                      <a:gd name="T9" fmla="*/ 0 h 133"/>
                      <a:gd name="T10" fmla="*/ 153 w 216"/>
                      <a:gd name="T11" fmla="*/ 0 h 133"/>
                    </a:gdLst>
                    <a:ahLst/>
                    <a:cxnLst>
                      <a:cxn ang="0">
                        <a:pos x="T0" y="T1"/>
                      </a:cxn>
                      <a:cxn ang="0">
                        <a:pos x="T2" y="T3"/>
                      </a:cxn>
                      <a:cxn ang="0">
                        <a:pos x="T4" y="T5"/>
                      </a:cxn>
                      <a:cxn ang="0">
                        <a:pos x="T6" y="T7"/>
                      </a:cxn>
                      <a:cxn ang="0">
                        <a:pos x="T8" y="T9"/>
                      </a:cxn>
                      <a:cxn ang="0">
                        <a:pos x="T10" y="T11"/>
                      </a:cxn>
                    </a:cxnLst>
                    <a:rect l="0" t="0" r="r" b="b"/>
                    <a:pathLst>
                      <a:path w="216" h="133">
                        <a:moveTo>
                          <a:pt x="153" y="0"/>
                        </a:moveTo>
                        <a:lnTo>
                          <a:pt x="215" y="0"/>
                        </a:lnTo>
                        <a:lnTo>
                          <a:pt x="62" y="132"/>
                        </a:lnTo>
                        <a:lnTo>
                          <a:pt x="0" y="132"/>
                        </a:lnTo>
                        <a:lnTo>
                          <a:pt x="153" y="0"/>
                        </a:lnTo>
                        <a:lnTo>
                          <a:pt x="153" y="0"/>
                        </a:lnTo>
                      </a:path>
                    </a:pathLst>
                  </a:custGeom>
                  <a:solidFill>
                    <a:srgbClr val="0000F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Freeform 166"/>
                  <p:cNvSpPr>
                    <a:spLocks/>
                  </p:cNvSpPr>
                  <p:nvPr/>
                </p:nvSpPr>
                <p:spPr bwMode="auto">
                  <a:xfrm>
                    <a:off x="2857" y="1975"/>
                    <a:ext cx="216" cy="133"/>
                  </a:xfrm>
                  <a:custGeom>
                    <a:avLst/>
                    <a:gdLst>
                      <a:gd name="T0" fmla="*/ 153 w 216"/>
                      <a:gd name="T1" fmla="*/ 0 h 133"/>
                      <a:gd name="T2" fmla="*/ 215 w 216"/>
                      <a:gd name="T3" fmla="*/ 0 h 133"/>
                      <a:gd name="T4" fmla="*/ 62 w 216"/>
                      <a:gd name="T5" fmla="*/ 132 h 133"/>
                      <a:gd name="T6" fmla="*/ 0 w 216"/>
                      <a:gd name="T7" fmla="*/ 132 h 133"/>
                      <a:gd name="T8" fmla="*/ 153 w 216"/>
                      <a:gd name="T9" fmla="*/ 0 h 133"/>
                    </a:gdLst>
                    <a:ahLst/>
                    <a:cxnLst>
                      <a:cxn ang="0">
                        <a:pos x="T0" y="T1"/>
                      </a:cxn>
                      <a:cxn ang="0">
                        <a:pos x="T2" y="T3"/>
                      </a:cxn>
                      <a:cxn ang="0">
                        <a:pos x="T4" y="T5"/>
                      </a:cxn>
                      <a:cxn ang="0">
                        <a:pos x="T6" y="T7"/>
                      </a:cxn>
                      <a:cxn ang="0">
                        <a:pos x="T8" y="T9"/>
                      </a:cxn>
                    </a:cxnLst>
                    <a:rect l="0" t="0" r="r" b="b"/>
                    <a:pathLst>
                      <a:path w="216" h="133">
                        <a:moveTo>
                          <a:pt x="153" y="0"/>
                        </a:moveTo>
                        <a:lnTo>
                          <a:pt x="215" y="0"/>
                        </a:lnTo>
                        <a:lnTo>
                          <a:pt x="62" y="132"/>
                        </a:lnTo>
                        <a:lnTo>
                          <a:pt x="0" y="132"/>
                        </a:lnTo>
                        <a:lnTo>
                          <a:pt x="153"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Freeform 167"/>
                  <p:cNvSpPr>
                    <a:spLocks/>
                  </p:cNvSpPr>
                  <p:nvPr/>
                </p:nvSpPr>
                <p:spPr bwMode="auto">
                  <a:xfrm>
                    <a:off x="2968" y="1948"/>
                    <a:ext cx="242" cy="157"/>
                  </a:xfrm>
                  <a:custGeom>
                    <a:avLst/>
                    <a:gdLst>
                      <a:gd name="T0" fmla="*/ 181 w 242"/>
                      <a:gd name="T1" fmla="*/ 0 h 157"/>
                      <a:gd name="T2" fmla="*/ 241 w 242"/>
                      <a:gd name="T3" fmla="*/ 0 h 157"/>
                      <a:gd name="T4" fmla="*/ 61 w 242"/>
                      <a:gd name="T5" fmla="*/ 156 h 157"/>
                      <a:gd name="T6" fmla="*/ 0 w 242"/>
                      <a:gd name="T7" fmla="*/ 156 h 157"/>
                      <a:gd name="T8" fmla="*/ 181 w 242"/>
                      <a:gd name="T9" fmla="*/ 0 h 157"/>
                      <a:gd name="T10" fmla="*/ 181 w 242"/>
                      <a:gd name="T11" fmla="*/ 0 h 157"/>
                    </a:gdLst>
                    <a:ahLst/>
                    <a:cxnLst>
                      <a:cxn ang="0">
                        <a:pos x="T0" y="T1"/>
                      </a:cxn>
                      <a:cxn ang="0">
                        <a:pos x="T2" y="T3"/>
                      </a:cxn>
                      <a:cxn ang="0">
                        <a:pos x="T4" y="T5"/>
                      </a:cxn>
                      <a:cxn ang="0">
                        <a:pos x="T6" y="T7"/>
                      </a:cxn>
                      <a:cxn ang="0">
                        <a:pos x="T8" y="T9"/>
                      </a:cxn>
                      <a:cxn ang="0">
                        <a:pos x="T10" y="T11"/>
                      </a:cxn>
                    </a:cxnLst>
                    <a:rect l="0" t="0" r="r" b="b"/>
                    <a:pathLst>
                      <a:path w="242" h="157">
                        <a:moveTo>
                          <a:pt x="181" y="0"/>
                        </a:moveTo>
                        <a:lnTo>
                          <a:pt x="241" y="0"/>
                        </a:lnTo>
                        <a:lnTo>
                          <a:pt x="61" y="156"/>
                        </a:lnTo>
                        <a:lnTo>
                          <a:pt x="0" y="156"/>
                        </a:lnTo>
                        <a:lnTo>
                          <a:pt x="181" y="0"/>
                        </a:lnTo>
                        <a:lnTo>
                          <a:pt x="181" y="0"/>
                        </a:lnTo>
                      </a:path>
                    </a:pathLst>
                  </a:custGeom>
                  <a:solidFill>
                    <a:srgbClr val="00FF0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Freeform 168"/>
                  <p:cNvSpPr>
                    <a:spLocks/>
                  </p:cNvSpPr>
                  <p:nvPr/>
                </p:nvSpPr>
                <p:spPr bwMode="auto">
                  <a:xfrm>
                    <a:off x="2968" y="1948"/>
                    <a:ext cx="242" cy="157"/>
                  </a:xfrm>
                  <a:custGeom>
                    <a:avLst/>
                    <a:gdLst>
                      <a:gd name="T0" fmla="*/ 181 w 242"/>
                      <a:gd name="T1" fmla="*/ 0 h 157"/>
                      <a:gd name="T2" fmla="*/ 241 w 242"/>
                      <a:gd name="T3" fmla="*/ 0 h 157"/>
                      <a:gd name="T4" fmla="*/ 61 w 242"/>
                      <a:gd name="T5" fmla="*/ 156 h 157"/>
                      <a:gd name="T6" fmla="*/ 0 w 242"/>
                      <a:gd name="T7" fmla="*/ 156 h 157"/>
                      <a:gd name="T8" fmla="*/ 181 w 242"/>
                      <a:gd name="T9" fmla="*/ 0 h 157"/>
                    </a:gdLst>
                    <a:ahLst/>
                    <a:cxnLst>
                      <a:cxn ang="0">
                        <a:pos x="T0" y="T1"/>
                      </a:cxn>
                      <a:cxn ang="0">
                        <a:pos x="T2" y="T3"/>
                      </a:cxn>
                      <a:cxn ang="0">
                        <a:pos x="T4" y="T5"/>
                      </a:cxn>
                      <a:cxn ang="0">
                        <a:pos x="T6" y="T7"/>
                      </a:cxn>
                      <a:cxn ang="0">
                        <a:pos x="T8" y="T9"/>
                      </a:cxn>
                    </a:cxnLst>
                    <a:rect l="0" t="0" r="r" b="b"/>
                    <a:pathLst>
                      <a:path w="242" h="157">
                        <a:moveTo>
                          <a:pt x="181" y="0"/>
                        </a:moveTo>
                        <a:lnTo>
                          <a:pt x="241" y="0"/>
                        </a:lnTo>
                        <a:lnTo>
                          <a:pt x="61" y="156"/>
                        </a:lnTo>
                        <a:lnTo>
                          <a:pt x="0" y="156"/>
                        </a:lnTo>
                        <a:lnTo>
                          <a:pt x="181"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Freeform 169"/>
                  <p:cNvSpPr>
                    <a:spLocks/>
                  </p:cNvSpPr>
                  <p:nvPr/>
                </p:nvSpPr>
                <p:spPr bwMode="auto">
                  <a:xfrm>
                    <a:off x="3081" y="1975"/>
                    <a:ext cx="217" cy="133"/>
                  </a:xfrm>
                  <a:custGeom>
                    <a:avLst/>
                    <a:gdLst>
                      <a:gd name="T0" fmla="*/ 156 w 217"/>
                      <a:gd name="T1" fmla="*/ 0 h 133"/>
                      <a:gd name="T2" fmla="*/ 216 w 217"/>
                      <a:gd name="T3" fmla="*/ 0 h 133"/>
                      <a:gd name="T4" fmla="*/ 62 w 217"/>
                      <a:gd name="T5" fmla="*/ 132 h 133"/>
                      <a:gd name="T6" fmla="*/ 0 w 217"/>
                      <a:gd name="T7" fmla="*/ 132 h 133"/>
                      <a:gd name="T8" fmla="*/ 156 w 217"/>
                      <a:gd name="T9" fmla="*/ 0 h 133"/>
                      <a:gd name="T10" fmla="*/ 156 w 217"/>
                      <a:gd name="T11" fmla="*/ 0 h 133"/>
                    </a:gdLst>
                    <a:ahLst/>
                    <a:cxnLst>
                      <a:cxn ang="0">
                        <a:pos x="T0" y="T1"/>
                      </a:cxn>
                      <a:cxn ang="0">
                        <a:pos x="T2" y="T3"/>
                      </a:cxn>
                      <a:cxn ang="0">
                        <a:pos x="T4" y="T5"/>
                      </a:cxn>
                      <a:cxn ang="0">
                        <a:pos x="T6" y="T7"/>
                      </a:cxn>
                      <a:cxn ang="0">
                        <a:pos x="T8" y="T9"/>
                      </a:cxn>
                      <a:cxn ang="0">
                        <a:pos x="T10" y="T11"/>
                      </a:cxn>
                    </a:cxnLst>
                    <a:rect l="0" t="0" r="r" b="b"/>
                    <a:pathLst>
                      <a:path w="217" h="133">
                        <a:moveTo>
                          <a:pt x="156" y="0"/>
                        </a:moveTo>
                        <a:lnTo>
                          <a:pt x="216" y="0"/>
                        </a:lnTo>
                        <a:lnTo>
                          <a:pt x="62" y="132"/>
                        </a:lnTo>
                        <a:lnTo>
                          <a:pt x="0" y="132"/>
                        </a:lnTo>
                        <a:lnTo>
                          <a:pt x="156" y="0"/>
                        </a:lnTo>
                        <a:lnTo>
                          <a:pt x="156" y="0"/>
                        </a:lnTo>
                      </a:path>
                    </a:pathLst>
                  </a:custGeom>
                  <a:solidFill>
                    <a:srgbClr val="A1009F"/>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Freeform 170"/>
                  <p:cNvSpPr>
                    <a:spLocks/>
                  </p:cNvSpPr>
                  <p:nvPr/>
                </p:nvSpPr>
                <p:spPr bwMode="auto">
                  <a:xfrm>
                    <a:off x="3081" y="1975"/>
                    <a:ext cx="217" cy="133"/>
                  </a:xfrm>
                  <a:custGeom>
                    <a:avLst/>
                    <a:gdLst>
                      <a:gd name="T0" fmla="*/ 156 w 217"/>
                      <a:gd name="T1" fmla="*/ 0 h 133"/>
                      <a:gd name="T2" fmla="*/ 216 w 217"/>
                      <a:gd name="T3" fmla="*/ 0 h 133"/>
                      <a:gd name="T4" fmla="*/ 62 w 217"/>
                      <a:gd name="T5" fmla="*/ 132 h 133"/>
                      <a:gd name="T6" fmla="*/ 0 w 217"/>
                      <a:gd name="T7" fmla="*/ 132 h 133"/>
                      <a:gd name="T8" fmla="*/ 156 w 217"/>
                      <a:gd name="T9" fmla="*/ 0 h 133"/>
                    </a:gdLst>
                    <a:ahLst/>
                    <a:cxnLst>
                      <a:cxn ang="0">
                        <a:pos x="T0" y="T1"/>
                      </a:cxn>
                      <a:cxn ang="0">
                        <a:pos x="T2" y="T3"/>
                      </a:cxn>
                      <a:cxn ang="0">
                        <a:pos x="T4" y="T5"/>
                      </a:cxn>
                      <a:cxn ang="0">
                        <a:pos x="T6" y="T7"/>
                      </a:cxn>
                      <a:cxn ang="0">
                        <a:pos x="T8" y="T9"/>
                      </a:cxn>
                    </a:cxnLst>
                    <a:rect l="0" t="0" r="r" b="b"/>
                    <a:pathLst>
                      <a:path w="217" h="133">
                        <a:moveTo>
                          <a:pt x="156" y="0"/>
                        </a:moveTo>
                        <a:lnTo>
                          <a:pt x="216" y="0"/>
                        </a:lnTo>
                        <a:lnTo>
                          <a:pt x="62" y="132"/>
                        </a:lnTo>
                        <a:lnTo>
                          <a:pt x="0" y="132"/>
                        </a:lnTo>
                        <a:lnTo>
                          <a:pt x="156"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171"/>
                  <p:cNvSpPr>
                    <a:spLocks noChangeShapeType="1"/>
                  </p:cNvSpPr>
                  <p:nvPr/>
                </p:nvSpPr>
                <p:spPr bwMode="auto">
                  <a:xfrm>
                    <a:off x="2740" y="2107"/>
                    <a:ext cx="4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Freeform 172"/>
                  <p:cNvSpPr>
                    <a:spLocks/>
                  </p:cNvSpPr>
                  <p:nvPr/>
                </p:nvSpPr>
                <p:spPr bwMode="auto">
                  <a:xfrm>
                    <a:off x="2448" y="1893"/>
                    <a:ext cx="435" cy="124"/>
                  </a:xfrm>
                  <a:custGeom>
                    <a:avLst/>
                    <a:gdLst>
                      <a:gd name="T0" fmla="*/ 0 w 435"/>
                      <a:gd name="T1" fmla="*/ 123 h 124"/>
                      <a:gd name="T2" fmla="*/ 139 w 435"/>
                      <a:gd name="T3" fmla="*/ 79 h 124"/>
                      <a:gd name="T4" fmla="*/ 150 w 435"/>
                      <a:gd name="T5" fmla="*/ 110 h 124"/>
                      <a:gd name="T6" fmla="*/ 254 w 435"/>
                      <a:gd name="T7" fmla="*/ 47 h 124"/>
                      <a:gd name="T8" fmla="*/ 257 w 435"/>
                      <a:gd name="T9" fmla="*/ 83 h 124"/>
                      <a:gd name="T10" fmla="*/ 434 w 435"/>
                      <a:gd name="T11" fmla="*/ 0 h 124"/>
                    </a:gdLst>
                    <a:ahLst/>
                    <a:cxnLst>
                      <a:cxn ang="0">
                        <a:pos x="T0" y="T1"/>
                      </a:cxn>
                      <a:cxn ang="0">
                        <a:pos x="T2" y="T3"/>
                      </a:cxn>
                      <a:cxn ang="0">
                        <a:pos x="T4" y="T5"/>
                      </a:cxn>
                      <a:cxn ang="0">
                        <a:pos x="T6" y="T7"/>
                      </a:cxn>
                      <a:cxn ang="0">
                        <a:pos x="T8" y="T9"/>
                      </a:cxn>
                      <a:cxn ang="0">
                        <a:pos x="T10" y="T11"/>
                      </a:cxn>
                    </a:cxnLst>
                    <a:rect l="0" t="0" r="r" b="b"/>
                    <a:pathLst>
                      <a:path w="435" h="124">
                        <a:moveTo>
                          <a:pt x="0" y="123"/>
                        </a:moveTo>
                        <a:lnTo>
                          <a:pt x="139" y="79"/>
                        </a:lnTo>
                        <a:lnTo>
                          <a:pt x="150" y="110"/>
                        </a:lnTo>
                        <a:lnTo>
                          <a:pt x="254" y="47"/>
                        </a:lnTo>
                        <a:lnTo>
                          <a:pt x="257" y="83"/>
                        </a:lnTo>
                        <a:lnTo>
                          <a:pt x="434" y="0"/>
                        </a:lnTo>
                      </a:path>
                    </a:pathLst>
                  </a:custGeom>
                  <a:noFill/>
                  <a:ln w="31710" cap="flat" cmpd="sng">
                    <a:solidFill>
                      <a:srgbClr val="008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Freeform 173"/>
                  <p:cNvSpPr>
                    <a:spLocks/>
                  </p:cNvSpPr>
                  <p:nvPr/>
                </p:nvSpPr>
                <p:spPr bwMode="auto">
                  <a:xfrm>
                    <a:off x="2601" y="1879"/>
                    <a:ext cx="158" cy="118"/>
                  </a:xfrm>
                  <a:custGeom>
                    <a:avLst/>
                    <a:gdLst>
                      <a:gd name="T0" fmla="*/ 0 w 158"/>
                      <a:gd name="T1" fmla="*/ 0 h 118"/>
                      <a:gd name="T2" fmla="*/ 38 w 158"/>
                      <a:gd name="T3" fmla="*/ 31 h 118"/>
                      <a:gd name="T4" fmla="*/ 101 w 158"/>
                      <a:gd name="T5" fmla="*/ 7 h 118"/>
                      <a:gd name="T6" fmla="*/ 117 w 158"/>
                      <a:gd name="T7" fmla="*/ 50 h 118"/>
                      <a:gd name="T8" fmla="*/ 127 w 158"/>
                      <a:gd name="T9" fmla="*/ 46 h 118"/>
                      <a:gd name="T10" fmla="*/ 157 w 158"/>
                      <a:gd name="T11" fmla="*/ 117 h 118"/>
                    </a:gdLst>
                    <a:ahLst/>
                    <a:cxnLst>
                      <a:cxn ang="0">
                        <a:pos x="T0" y="T1"/>
                      </a:cxn>
                      <a:cxn ang="0">
                        <a:pos x="T2" y="T3"/>
                      </a:cxn>
                      <a:cxn ang="0">
                        <a:pos x="T4" y="T5"/>
                      </a:cxn>
                      <a:cxn ang="0">
                        <a:pos x="T6" y="T7"/>
                      </a:cxn>
                      <a:cxn ang="0">
                        <a:pos x="T8" y="T9"/>
                      </a:cxn>
                      <a:cxn ang="0">
                        <a:pos x="T10" y="T11"/>
                      </a:cxn>
                    </a:cxnLst>
                    <a:rect l="0" t="0" r="r" b="b"/>
                    <a:pathLst>
                      <a:path w="158" h="118">
                        <a:moveTo>
                          <a:pt x="0" y="0"/>
                        </a:moveTo>
                        <a:lnTo>
                          <a:pt x="38" y="31"/>
                        </a:lnTo>
                        <a:lnTo>
                          <a:pt x="101" y="7"/>
                        </a:lnTo>
                        <a:lnTo>
                          <a:pt x="117" y="50"/>
                        </a:lnTo>
                        <a:lnTo>
                          <a:pt x="127" y="46"/>
                        </a:lnTo>
                        <a:lnTo>
                          <a:pt x="157" y="117"/>
                        </a:lnTo>
                      </a:path>
                    </a:pathLst>
                  </a:custGeom>
                  <a:noFill/>
                  <a:ln w="3171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1" name="Group 174"/>
            <p:cNvGrpSpPr>
              <a:grpSpLocks/>
            </p:cNvGrpSpPr>
            <p:nvPr/>
          </p:nvGrpSpPr>
          <p:grpSpPr bwMode="auto">
            <a:xfrm>
              <a:off x="716" y="2400"/>
              <a:ext cx="4852" cy="1226"/>
              <a:chOff x="572" y="2477"/>
              <a:chExt cx="4852" cy="1226"/>
            </a:xfrm>
          </p:grpSpPr>
          <p:sp>
            <p:nvSpPr>
              <p:cNvPr id="12" name="Text Box 175"/>
              <p:cNvSpPr txBox="1">
                <a:spLocks noChangeArrowheads="1"/>
              </p:cNvSpPr>
              <p:nvPr/>
            </p:nvSpPr>
            <p:spPr bwMode="auto">
              <a:xfrm>
                <a:off x="2312" y="2477"/>
                <a:ext cx="1049"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5900" indent="-215900" defTabSz="457200">
                  <a:defRPr>
                    <a:solidFill>
                      <a:schemeClr val="tx1"/>
                    </a:solidFill>
                    <a:latin typeface="Arial" panose="020B0604020202020204" pitchFamily="34" charset="0"/>
                    <a:ea typeface="宋体" panose="02010600030101010101" pitchFamily="2" charset="-122"/>
                  </a:defRPr>
                </a:lvl1pPr>
                <a:lvl2pPr marL="733425" indent="-276225" defTabSz="457200">
                  <a:defRPr>
                    <a:solidFill>
                      <a:schemeClr val="tx1"/>
                    </a:solidFill>
                    <a:latin typeface="Arial" panose="020B0604020202020204" pitchFamily="34" charset="0"/>
                    <a:ea typeface="宋体" panose="02010600030101010101" pitchFamily="2" charset="-122"/>
                  </a:defRPr>
                </a:lvl2pPr>
                <a:lvl3pPr defTabSz="457200">
                  <a:defRPr>
                    <a:solidFill>
                      <a:schemeClr val="tx1"/>
                    </a:solidFill>
                    <a:latin typeface="Arial" panose="020B0604020202020204" pitchFamily="34" charset="0"/>
                    <a:ea typeface="宋体" panose="02010600030101010101" pitchFamily="2" charset="-122"/>
                  </a:defRPr>
                </a:lvl3pPr>
                <a:lvl4pPr defTabSz="457200">
                  <a:defRPr>
                    <a:solidFill>
                      <a:schemeClr val="tx1"/>
                    </a:solidFill>
                    <a:latin typeface="Arial" panose="020B0604020202020204" pitchFamily="34" charset="0"/>
                    <a:ea typeface="宋体" panose="02010600030101010101" pitchFamily="2" charset="-122"/>
                  </a:defRPr>
                </a:lvl4pPr>
                <a:lvl5pPr defTabSz="457200">
                  <a:defRPr>
                    <a:solidFill>
                      <a:schemeClr val="tx1"/>
                    </a:solidFill>
                    <a:latin typeface="Arial" panose="020B0604020202020204" pitchFamily="34" charset="0"/>
                    <a:ea typeface="宋体"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F52B97"/>
                  </a:buClr>
                  <a:buSzPct val="70000"/>
                  <a:buFont typeface="Monotype Sorts" pitchFamily="2" charset="2"/>
                  <a:buChar char="n"/>
                </a:pPr>
                <a:r>
                  <a:rPr kumimoji="1" lang="zh-CN" altLang="en-US" sz="1700" b="1">
                    <a:latin typeface="Helvetica Black"/>
                  </a:rPr>
                  <a:t>模式</a:t>
                </a:r>
              </a:p>
              <a:p>
                <a:pPr>
                  <a:buClr>
                    <a:srgbClr val="F52B97"/>
                  </a:buClr>
                  <a:buSzPct val="70000"/>
                  <a:buFont typeface="Monotype Sorts" pitchFamily="2" charset="2"/>
                  <a:buChar char="n"/>
                </a:pPr>
                <a:r>
                  <a:rPr kumimoji="1" lang="zh-CN" altLang="en-US" sz="1700" b="1">
                    <a:latin typeface="Helvetica Black"/>
                  </a:rPr>
                  <a:t>趋势</a:t>
                </a:r>
              </a:p>
              <a:p>
                <a:pPr>
                  <a:buClr>
                    <a:srgbClr val="F52B97"/>
                  </a:buClr>
                  <a:buSzPct val="70000"/>
                  <a:buFont typeface="Monotype Sorts" pitchFamily="2" charset="2"/>
                  <a:buChar char="n"/>
                </a:pPr>
                <a:r>
                  <a:rPr kumimoji="1" lang="zh-CN" altLang="en-US" sz="1700" b="1">
                    <a:latin typeface="Helvetica Black"/>
                  </a:rPr>
                  <a:t>事实</a:t>
                </a:r>
              </a:p>
              <a:p>
                <a:pPr>
                  <a:buClr>
                    <a:srgbClr val="F52B97"/>
                  </a:buClr>
                  <a:buSzPct val="70000"/>
                  <a:buFont typeface="Monotype Sorts" pitchFamily="2" charset="2"/>
                  <a:buChar char="n"/>
                </a:pPr>
                <a:r>
                  <a:rPr kumimoji="1" lang="zh-CN" altLang="en-US" sz="1700" b="1">
                    <a:latin typeface="Helvetica Black"/>
                  </a:rPr>
                  <a:t>关系</a:t>
                </a:r>
              </a:p>
              <a:p>
                <a:pPr>
                  <a:buClr>
                    <a:srgbClr val="F52B97"/>
                  </a:buClr>
                  <a:buSzPct val="70000"/>
                  <a:buFont typeface="Monotype Sorts" pitchFamily="2" charset="2"/>
                  <a:buChar char="n"/>
                </a:pPr>
                <a:r>
                  <a:rPr kumimoji="1" lang="zh-CN" altLang="en-US" sz="1700" b="1">
                    <a:latin typeface="Helvetica Black"/>
                  </a:rPr>
                  <a:t>模型</a:t>
                </a:r>
              </a:p>
              <a:p>
                <a:pPr>
                  <a:buClr>
                    <a:srgbClr val="F52B97"/>
                  </a:buClr>
                  <a:buSzPct val="70000"/>
                  <a:buFont typeface="Monotype Sorts" pitchFamily="2" charset="2"/>
                  <a:buChar char="n"/>
                </a:pPr>
                <a:r>
                  <a:rPr kumimoji="1" lang="zh-CN" altLang="en-US" sz="1700" b="1">
                    <a:latin typeface="Helvetica Black"/>
                  </a:rPr>
                  <a:t>关联规则</a:t>
                </a:r>
              </a:p>
              <a:p>
                <a:pPr>
                  <a:buClr>
                    <a:srgbClr val="F52B97"/>
                  </a:buClr>
                  <a:buSzPct val="70000"/>
                  <a:buFont typeface="Monotype Sorts" pitchFamily="2" charset="2"/>
                  <a:buChar char="n"/>
                </a:pPr>
                <a:r>
                  <a:rPr kumimoji="1" lang="zh-CN" altLang="en-US" sz="1700" b="1">
                    <a:latin typeface="Helvetica Black"/>
                  </a:rPr>
                  <a:t>序列</a:t>
                </a:r>
                <a:endParaRPr kumimoji="1" lang="zh-CN" altLang="en-US" sz="2400">
                  <a:latin typeface="Times New Roman" panose="02020603050405020304" pitchFamily="18" charset="0"/>
                </a:endParaRPr>
              </a:p>
            </p:txBody>
          </p:sp>
          <p:sp>
            <p:nvSpPr>
              <p:cNvPr id="13" name="Text Box 176"/>
              <p:cNvSpPr txBox="1">
                <a:spLocks noChangeArrowheads="1"/>
              </p:cNvSpPr>
              <p:nvPr/>
            </p:nvSpPr>
            <p:spPr bwMode="auto">
              <a:xfrm>
                <a:off x="3947" y="2477"/>
                <a:ext cx="1477" cy="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5900" indent="-215900" defTabSz="457200">
                  <a:defRPr>
                    <a:solidFill>
                      <a:schemeClr val="tx1"/>
                    </a:solidFill>
                    <a:latin typeface="Arial" panose="020B0604020202020204" pitchFamily="34" charset="0"/>
                    <a:ea typeface="宋体" panose="02010600030101010101" pitchFamily="2" charset="-122"/>
                  </a:defRPr>
                </a:lvl1pPr>
                <a:lvl2pPr marL="733425" indent="-276225" defTabSz="457200">
                  <a:defRPr>
                    <a:solidFill>
                      <a:schemeClr val="tx1"/>
                    </a:solidFill>
                    <a:latin typeface="Arial" panose="020B0604020202020204" pitchFamily="34" charset="0"/>
                    <a:ea typeface="宋体" panose="02010600030101010101" pitchFamily="2" charset="-122"/>
                  </a:defRPr>
                </a:lvl2pPr>
                <a:lvl3pPr defTabSz="457200">
                  <a:defRPr>
                    <a:solidFill>
                      <a:schemeClr val="tx1"/>
                    </a:solidFill>
                    <a:latin typeface="Arial" panose="020B0604020202020204" pitchFamily="34" charset="0"/>
                    <a:ea typeface="宋体" panose="02010600030101010101" pitchFamily="2" charset="-122"/>
                  </a:defRPr>
                </a:lvl3pPr>
                <a:lvl4pPr defTabSz="457200">
                  <a:defRPr>
                    <a:solidFill>
                      <a:schemeClr val="tx1"/>
                    </a:solidFill>
                    <a:latin typeface="Arial" panose="020B0604020202020204" pitchFamily="34" charset="0"/>
                    <a:ea typeface="宋体" panose="02010600030101010101" pitchFamily="2" charset="-122"/>
                  </a:defRPr>
                </a:lvl4pPr>
                <a:lvl5pPr defTabSz="457200">
                  <a:defRPr>
                    <a:solidFill>
                      <a:schemeClr val="tx1"/>
                    </a:solidFill>
                    <a:latin typeface="Arial" panose="020B0604020202020204" pitchFamily="34" charset="0"/>
                    <a:ea typeface="宋体"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F52B97"/>
                  </a:buClr>
                  <a:buSzPct val="70000"/>
                  <a:buFont typeface="Monotype Sorts" pitchFamily="2" charset="2"/>
                  <a:buChar char="n"/>
                </a:pPr>
                <a:r>
                  <a:rPr kumimoji="1" lang="zh-CN" altLang="en-US" sz="1700" b="1">
                    <a:latin typeface="Helvetica Black"/>
                  </a:rPr>
                  <a:t>目标市场</a:t>
                </a:r>
              </a:p>
              <a:p>
                <a:pPr>
                  <a:buClr>
                    <a:srgbClr val="F52B97"/>
                  </a:buClr>
                  <a:buSzPct val="70000"/>
                  <a:buFont typeface="Monotype Sorts" pitchFamily="2" charset="2"/>
                  <a:buChar char="n"/>
                </a:pPr>
                <a:r>
                  <a:rPr kumimoji="1" lang="zh-CN" altLang="en-US" sz="1700" b="1">
                    <a:latin typeface="Helvetica Black"/>
                  </a:rPr>
                  <a:t>资金分配</a:t>
                </a:r>
              </a:p>
              <a:p>
                <a:pPr>
                  <a:buClr>
                    <a:srgbClr val="F52B97"/>
                  </a:buClr>
                  <a:buSzPct val="70000"/>
                  <a:buFont typeface="Monotype Sorts" pitchFamily="2" charset="2"/>
                  <a:buChar char="n"/>
                </a:pPr>
                <a:r>
                  <a:rPr kumimoji="1" lang="zh-CN" altLang="en-US" sz="1700" b="1">
                    <a:latin typeface="Helvetica Black"/>
                  </a:rPr>
                  <a:t>贸易选择</a:t>
                </a:r>
              </a:p>
              <a:p>
                <a:pPr>
                  <a:buClr>
                    <a:srgbClr val="F52B97"/>
                  </a:buClr>
                  <a:buSzPct val="70000"/>
                  <a:buFont typeface="Monotype Sorts" pitchFamily="2" charset="2"/>
                  <a:buChar char="n"/>
                </a:pPr>
                <a:r>
                  <a:rPr kumimoji="1" lang="zh-CN" altLang="en-US" sz="1700" b="1">
                    <a:latin typeface="Helvetica Black"/>
                  </a:rPr>
                  <a:t>在哪儿做广告</a:t>
                </a:r>
              </a:p>
              <a:p>
                <a:pPr>
                  <a:buClr>
                    <a:srgbClr val="F52B97"/>
                  </a:buClr>
                  <a:buSzPct val="70000"/>
                  <a:buFont typeface="Monotype Sorts" pitchFamily="2" charset="2"/>
                  <a:buChar char="n"/>
                </a:pPr>
                <a:r>
                  <a:rPr kumimoji="1" lang="zh-CN" altLang="en-US" sz="1700" b="1">
                    <a:latin typeface="Helvetica Black"/>
                  </a:rPr>
                  <a:t>销售的地理位置</a:t>
                </a:r>
                <a:endParaRPr kumimoji="1" lang="zh-CN" altLang="en-US" sz="2400">
                  <a:latin typeface="Times New Roman" panose="02020603050405020304" pitchFamily="18" charset="0"/>
                </a:endParaRPr>
              </a:p>
            </p:txBody>
          </p:sp>
          <p:sp>
            <p:nvSpPr>
              <p:cNvPr id="14" name="Text Box 177"/>
              <p:cNvSpPr txBox="1">
                <a:spLocks noChangeArrowheads="1"/>
              </p:cNvSpPr>
              <p:nvPr/>
            </p:nvSpPr>
            <p:spPr bwMode="auto">
              <a:xfrm>
                <a:off x="572" y="2477"/>
                <a:ext cx="114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15900" indent="-215900" defTabSz="457200">
                  <a:defRPr>
                    <a:solidFill>
                      <a:schemeClr val="tx1"/>
                    </a:solidFill>
                    <a:latin typeface="Arial" panose="020B0604020202020204" pitchFamily="34" charset="0"/>
                    <a:ea typeface="宋体" panose="02010600030101010101" pitchFamily="2" charset="-122"/>
                  </a:defRPr>
                </a:lvl1pPr>
                <a:lvl2pPr marL="733425" indent="-276225" defTabSz="457200">
                  <a:defRPr>
                    <a:solidFill>
                      <a:schemeClr val="tx1"/>
                    </a:solidFill>
                    <a:latin typeface="Arial" panose="020B0604020202020204" pitchFamily="34" charset="0"/>
                    <a:ea typeface="宋体" panose="02010600030101010101" pitchFamily="2" charset="-122"/>
                  </a:defRPr>
                </a:lvl2pPr>
                <a:lvl3pPr defTabSz="457200">
                  <a:defRPr>
                    <a:solidFill>
                      <a:schemeClr val="tx1"/>
                    </a:solidFill>
                    <a:latin typeface="Arial" panose="020B0604020202020204" pitchFamily="34" charset="0"/>
                    <a:ea typeface="宋体" panose="02010600030101010101" pitchFamily="2" charset="-122"/>
                  </a:defRPr>
                </a:lvl3pPr>
                <a:lvl4pPr defTabSz="457200">
                  <a:defRPr>
                    <a:solidFill>
                      <a:schemeClr val="tx1"/>
                    </a:solidFill>
                    <a:latin typeface="Arial" panose="020B0604020202020204" pitchFamily="34" charset="0"/>
                    <a:ea typeface="宋体" panose="02010600030101010101" pitchFamily="2" charset="-122"/>
                  </a:defRPr>
                </a:lvl4pPr>
                <a:lvl5pPr defTabSz="457200">
                  <a:defRPr>
                    <a:solidFill>
                      <a:schemeClr val="tx1"/>
                    </a:solidFill>
                    <a:latin typeface="Arial" panose="020B0604020202020204" pitchFamily="34" charset="0"/>
                    <a:ea typeface="宋体" panose="02010600030101010101" pitchFamily="2" charset="-122"/>
                  </a:defRPr>
                </a:lvl5pPr>
                <a:lvl6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F52B97"/>
                  </a:buClr>
                  <a:buSzPct val="70000"/>
                  <a:buFont typeface="Monotype Sorts" pitchFamily="2" charset="2"/>
                  <a:buChar char="n"/>
                </a:pPr>
                <a:r>
                  <a:rPr kumimoji="1" lang="zh-CN" altLang="en-US" sz="1700" b="1">
                    <a:latin typeface="Helvetica Black"/>
                  </a:rPr>
                  <a:t>金融</a:t>
                </a:r>
              </a:p>
              <a:p>
                <a:pPr>
                  <a:buClr>
                    <a:srgbClr val="F52B97"/>
                  </a:buClr>
                  <a:buSzPct val="70000"/>
                  <a:buFont typeface="Monotype Sorts" pitchFamily="2" charset="2"/>
                  <a:buChar char="n"/>
                </a:pPr>
                <a:r>
                  <a:rPr kumimoji="1" lang="zh-CN" altLang="en-US" sz="1700" b="1">
                    <a:latin typeface="Helvetica Black"/>
                  </a:rPr>
                  <a:t>经济</a:t>
                </a:r>
              </a:p>
              <a:p>
                <a:pPr>
                  <a:buClr>
                    <a:srgbClr val="F52B97"/>
                  </a:buClr>
                  <a:buSzPct val="70000"/>
                  <a:buFont typeface="Monotype Sorts" pitchFamily="2" charset="2"/>
                  <a:buChar char="n"/>
                </a:pPr>
                <a:r>
                  <a:rPr kumimoji="1" lang="zh-CN" altLang="en-US" sz="1700" b="1">
                    <a:latin typeface="Helvetica Black"/>
                  </a:rPr>
                  <a:t>政府</a:t>
                </a:r>
              </a:p>
              <a:p>
                <a:pPr>
                  <a:buClr>
                    <a:srgbClr val="F52B97"/>
                  </a:buClr>
                  <a:buSzPct val="70000"/>
                  <a:buFont typeface="Monotype Sorts" pitchFamily="2" charset="2"/>
                  <a:buChar char="n"/>
                </a:pPr>
                <a:r>
                  <a:rPr kumimoji="1" lang="en-US" altLang="zh-CN" sz="1700" b="1">
                    <a:latin typeface="Helvetica Black"/>
                  </a:rPr>
                  <a:t>POS.</a:t>
                </a:r>
              </a:p>
              <a:p>
                <a:pPr>
                  <a:buClr>
                    <a:srgbClr val="F52B97"/>
                  </a:buClr>
                  <a:buSzPct val="70000"/>
                  <a:buFont typeface="Monotype Sorts" pitchFamily="2" charset="2"/>
                  <a:buChar char="n"/>
                </a:pPr>
                <a:r>
                  <a:rPr kumimoji="1" lang="zh-CN" altLang="en-US" sz="1700" b="1">
                    <a:latin typeface="Helvetica Black"/>
                  </a:rPr>
                  <a:t>人口统计</a:t>
                </a:r>
              </a:p>
              <a:p>
                <a:pPr>
                  <a:buClr>
                    <a:srgbClr val="F52B97"/>
                  </a:buClr>
                  <a:buSzPct val="70000"/>
                  <a:buFont typeface="Monotype Sorts" pitchFamily="2" charset="2"/>
                  <a:buChar char="n"/>
                </a:pPr>
                <a:r>
                  <a:rPr kumimoji="1" lang="zh-CN" altLang="en-US" sz="1700" b="1">
                    <a:latin typeface="Helvetica Black"/>
                  </a:rPr>
                  <a:t>生命周期</a:t>
                </a:r>
                <a:endParaRPr kumimoji="1" lang="zh-CN" altLang="en-US" sz="2400">
                  <a:latin typeface="Times New Roman" panose="02020603050405020304" pitchFamily="18" charset="0"/>
                </a:endParaRPr>
              </a:p>
            </p:txBody>
          </p:sp>
        </p:grpSp>
      </p:grpSp>
    </p:spTree>
    <p:extLst>
      <p:ext uri="{BB962C8B-B14F-4D97-AF65-F5344CB8AC3E}">
        <p14:creationId xmlns:p14="http://schemas.microsoft.com/office/powerpoint/2010/main" val="259391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184400" y="2362200"/>
          <a:ext cx="685800" cy="438150"/>
        </p:xfrm>
        <a:graphic>
          <a:graphicData uri="http://schemas.openxmlformats.org/presentationml/2006/ole">
            <mc:AlternateContent xmlns:mc="http://schemas.openxmlformats.org/markup-compatibility/2006">
              <mc:Choice xmlns:v="urn:schemas-microsoft-com:vml" Requires="v">
                <p:oleObj spid="_x0000_s1098" name="剪辑" r:id="rId3" imgW="2286000" imgH="1463040" progId="MS_ClipArt_Gallery.2">
                  <p:embed/>
                </p:oleObj>
              </mc:Choice>
              <mc:Fallback>
                <p:oleObj name="剪辑" r:id="rId3" imgW="2286000" imgH="14630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2362200"/>
                        <a:ext cx="685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7213600" y="1465264"/>
          <a:ext cx="2286000" cy="1462087"/>
        </p:xfrm>
        <a:graphic>
          <a:graphicData uri="http://schemas.openxmlformats.org/presentationml/2006/ole">
            <mc:AlternateContent xmlns:mc="http://schemas.openxmlformats.org/markup-compatibility/2006">
              <mc:Choice xmlns:v="urn:schemas-microsoft-com:vml" Requires="v">
                <p:oleObj spid="_x0000_s1099" name="剪辑" r:id="rId5" imgW="2286000" imgH="1463040" progId="MS_ClipArt_Gallery.2">
                  <p:embed/>
                </p:oleObj>
              </mc:Choice>
              <mc:Fallback>
                <p:oleObj name="剪辑" r:id="rId5" imgW="2286000" imgH="14630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600" y="1465264"/>
                        <a:ext cx="2286000"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p:cNvGrpSpPr>
            <a:grpSpLocks/>
          </p:cNvGrpSpPr>
          <p:nvPr/>
        </p:nvGrpSpPr>
        <p:grpSpPr bwMode="auto">
          <a:xfrm>
            <a:off x="7213600" y="2895600"/>
            <a:ext cx="2946400" cy="2381250"/>
            <a:chOff x="3396" y="1908"/>
            <a:chExt cx="1856" cy="1500"/>
          </a:xfrm>
        </p:grpSpPr>
        <p:sp>
          <p:nvSpPr>
            <p:cNvPr id="7" name="Text Box 6"/>
            <p:cNvSpPr txBox="1">
              <a:spLocks noChangeArrowheads="1"/>
            </p:cNvSpPr>
            <p:nvPr/>
          </p:nvSpPr>
          <p:spPr bwMode="auto">
            <a:xfrm>
              <a:off x="3792" y="2112"/>
              <a:ext cx="13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GB" sz="3600" b="1">
                  <a:latin typeface="Times New Roman" panose="02020603050405020304" pitchFamily="18" charset="0"/>
                </a:rPr>
                <a:t>数据挖掘</a:t>
              </a:r>
              <a:endParaRPr kumimoji="1" lang="zh-CN" altLang="en-GB" sz="2400" b="1">
                <a:latin typeface="Times New Roman" panose="02020603050405020304" pitchFamily="18" charset="0"/>
              </a:endParaRPr>
            </a:p>
          </p:txBody>
        </p:sp>
        <p:graphicFrame>
          <p:nvGraphicFramePr>
            <p:cNvPr id="8" name="Object 7"/>
            <p:cNvGraphicFramePr>
              <a:graphicFrameLocks noChangeAspect="1"/>
            </p:cNvGraphicFramePr>
            <p:nvPr/>
          </p:nvGraphicFramePr>
          <p:xfrm>
            <a:off x="4526" y="2676"/>
            <a:ext cx="726" cy="732"/>
          </p:xfrm>
          <a:graphic>
            <a:graphicData uri="http://schemas.openxmlformats.org/presentationml/2006/ole">
              <mc:AlternateContent xmlns:mc="http://schemas.openxmlformats.org/markup-compatibility/2006">
                <mc:Choice xmlns:v="urn:schemas-microsoft-com:vml" Requires="v">
                  <p:oleObj spid="_x0000_s1100" name="剪辑" r:id="rId6" imgW="4582440" imgH="3359160" progId="MS_ClipArt_Gallery.2">
                    <p:embed/>
                  </p:oleObj>
                </mc:Choice>
                <mc:Fallback>
                  <p:oleObj name="剪辑" r:id="rId6" imgW="4582440" imgH="335916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 y="2676"/>
                          <a:ext cx="726"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8"/>
            <p:cNvSpPr>
              <a:spLocks noChangeShapeType="1"/>
            </p:cNvSpPr>
            <p:nvPr/>
          </p:nvSpPr>
          <p:spPr bwMode="auto">
            <a:xfrm>
              <a:off x="3396" y="1908"/>
              <a:ext cx="1296" cy="1056"/>
            </a:xfrm>
            <a:prstGeom prst="line">
              <a:avLst/>
            </a:prstGeom>
            <a:noFill/>
            <a:ln w="12700">
              <a:solidFill>
                <a:srgbClr val="FF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4836" y="1908"/>
              <a:ext cx="336" cy="1008"/>
            </a:xfrm>
            <a:prstGeom prst="line">
              <a:avLst/>
            </a:prstGeom>
            <a:noFill/>
            <a:ln w="12700">
              <a:solidFill>
                <a:srgbClr val="FF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 name="Object 10"/>
          <p:cNvGraphicFramePr>
            <a:graphicFrameLocks noChangeAspect="1"/>
          </p:cNvGraphicFramePr>
          <p:nvPr/>
        </p:nvGraphicFramePr>
        <p:xfrm>
          <a:off x="2289176" y="3219450"/>
          <a:ext cx="4714875" cy="2071688"/>
        </p:xfrm>
        <a:graphic>
          <a:graphicData uri="http://schemas.openxmlformats.org/presentationml/2006/ole">
            <mc:AlternateContent xmlns:mc="http://schemas.openxmlformats.org/markup-compatibility/2006">
              <mc:Choice xmlns:v="urn:schemas-microsoft-com:vml" Requires="v">
                <p:oleObj spid="_x0000_s1101" name="剪辑" r:id="rId8" imgW="2286720" imgH="2246040" progId="MS_ClipArt_Gallery.2">
                  <p:embed/>
                </p:oleObj>
              </mc:Choice>
              <mc:Fallback>
                <p:oleObj name="剪辑" r:id="rId8" imgW="2286720" imgH="22460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6" y="3219450"/>
                        <a:ext cx="4714875" cy="207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1"/>
          <p:cNvGrpSpPr>
            <a:grpSpLocks/>
          </p:cNvGrpSpPr>
          <p:nvPr/>
        </p:nvGrpSpPr>
        <p:grpSpPr bwMode="auto">
          <a:xfrm>
            <a:off x="2794000" y="1465263"/>
            <a:ext cx="4419600" cy="1447800"/>
            <a:chOff x="612" y="1007"/>
            <a:chExt cx="2784" cy="912"/>
          </a:xfrm>
        </p:grpSpPr>
        <p:sp>
          <p:nvSpPr>
            <p:cNvPr id="13" name="Line 12"/>
            <p:cNvSpPr>
              <a:spLocks noChangeShapeType="1"/>
            </p:cNvSpPr>
            <p:nvPr/>
          </p:nvSpPr>
          <p:spPr bwMode="auto">
            <a:xfrm flipV="1">
              <a:off x="660" y="1007"/>
              <a:ext cx="2736" cy="565"/>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p:cNvSpPr>
              <a:spLocks noChangeShapeType="1"/>
            </p:cNvSpPr>
            <p:nvPr/>
          </p:nvSpPr>
          <p:spPr bwMode="auto">
            <a:xfrm>
              <a:off x="612" y="1860"/>
              <a:ext cx="2784" cy="59"/>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4"/>
            <p:cNvSpPr txBox="1">
              <a:spLocks noChangeArrowheads="1"/>
            </p:cNvSpPr>
            <p:nvPr/>
          </p:nvSpPr>
          <p:spPr bwMode="auto">
            <a:xfrm>
              <a:off x="1056" y="1440"/>
              <a:ext cx="23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GB" sz="3600" b="1" dirty="0">
                  <a:latin typeface="Times New Roman" panose="02020603050405020304" pitchFamily="18" charset="0"/>
                </a:rPr>
                <a:t>数据越来越</a:t>
              </a:r>
              <a:r>
                <a:rPr kumimoji="1" lang="en-US" altLang="zh-CN" sz="3600" b="1" dirty="0">
                  <a:latin typeface="Times New Roman" panose="02020603050405020304" pitchFamily="18" charset="0"/>
                </a:rPr>
                <a:t>”</a:t>
              </a:r>
              <a:r>
                <a:rPr kumimoji="1" lang="zh-CN" altLang="en-GB" sz="3600" b="1" dirty="0">
                  <a:latin typeface="Times New Roman" panose="02020603050405020304" pitchFamily="18" charset="0"/>
                </a:rPr>
                <a:t>大</a:t>
              </a:r>
              <a:r>
                <a:rPr kumimoji="1" lang="en-US" altLang="zh-CN" sz="3600" b="1" dirty="0">
                  <a:latin typeface="Times New Roman" panose="02020603050405020304" pitchFamily="18" charset="0"/>
                </a:rPr>
                <a:t>”</a:t>
              </a:r>
              <a:endParaRPr kumimoji="1" lang="zh-CN" altLang="en-GB" sz="2400" b="1" dirty="0">
                <a:latin typeface="Times New Roman" panose="02020603050405020304" pitchFamily="18" charset="0"/>
              </a:endParaRPr>
            </a:p>
          </p:txBody>
        </p:sp>
      </p:grpSp>
      <p:sp>
        <p:nvSpPr>
          <p:cNvPr id="16" name="Text Box 15"/>
          <p:cNvSpPr txBox="1">
            <a:spLocks noChangeArrowheads="1"/>
          </p:cNvSpPr>
          <p:nvPr/>
        </p:nvSpPr>
        <p:spPr bwMode="auto">
          <a:xfrm>
            <a:off x="7467600" y="5334000"/>
            <a:ext cx="297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GB" sz="3600" b="1">
                <a:solidFill>
                  <a:srgbClr val="CC0000"/>
                </a:solidFill>
                <a:latin typeface="Times New Roman" panose="02020603050405020304" pitchFamily="18" charset="0"/>
              </a:rPr>
              <a:t>有价值的知识</a:t>
            </a:r>
            <a:endParaRPr kumimoji="1" lang="zh-CN" altLang="en-US" sz="3600" b="1">
              <a:solidFill>
                <a:srgbClr val="CC0000"/>
              </a:solidFill>
              <a:latin typeface="Times New Roman" panose="02020603050405020304" pitchFamily="18" charset="0"/>
            </a:endParaRPr>
          </a:p>
        </p:txBody>
      </p:sp>
      <p:sp>
        <p:nvSpPr>
          <p:cNvPr id="17" name="Text Box 16"/>
          <p:cNvSpPr txBox="1">
            <a:spLocks noChangeArrowheads="1"/>
          </p:cNvSpPr>
          <p:nvPr/>
        </p:nvSpPr>
        <p:spPr bwMode="auto">
          <a:xfrm>
            <a:off x="2209800" y="54102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GB" sz="3600" b="1">
                <a:solidFill>
                  <a:srgbClr val="CC0000"/>
                </a:solidFill>
                <a:latin typeface="Times New Roman" panose="02020603050405020304" pitchFamily="18" charset="0"/>
              </a:rPr>
              <a:t>可怕的数据</a:t>
            </a:r>
            <a:endParaRPr kumimoji="1" lang="zh-CN" altLang="en-US" sz="3600" b="1">
              <a:solidFill>
                <a:srgbClr val="CC0000"/>
              </a:solidFill>
              <a:latin typeface="Times New Roman" panose="02020603050405020304" pitchFamily="18" charset="0"/>
            </a:endParaRPr>
          </a:p>
        </p:txBody>
      </p:sp>
    </p:spTree>
    <p:extLst>
      <p:ext uri="{BB962C8B-B14F-4D97-AF65-F5344CB8AC3E}">
        <p14:creationId xmlns:p14="http://schemas.microsoft.com/office/powerpoint/2010/main" val="2032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ou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经典方法</a:t>
            </a:r>
            <a:endParaRPr lang="zh-CN" altLang="en-US" dirty="0"/>
          </a:p>
        </p:txBody>
      </p:sp>
      <p:sp>
        <p:nvSpPr>
          <p:cNvPr id="3" name="内容占位符 2"/>
          <p:cNvSpPr>
            <a:spLocks noGrp="1"/>
          </p:cNvSpPr>
          <p:nvPr>
            <p:ph idx="1"/>
          </p:nvPr>
        </p:nvSpPr>
        <p:spPr/>
        <p:txBody>
          <a:bodyPr/>
          <a:lstStyle/>
          <a:p>
            <a:r>
              <a:rPr lang="zh-CN" altLang="en-US" dirty="0"/>
              <a:t>分类法</a:t>
            </a:r>
            <a:endParaRPr lang="en-US" altLang="zh-CN" dirty="0"/>
          </a:p>
          <a:p>
            <a:endParaRPr lang="en-US" altLang="zh-CN" dirty="0"/>
          </a:p>
          <a:p>
            <a:endParaRPr lang="en-US" altLang="zh-CN" dirty="0"/>
          </a:p>
          <a:p>
            <a:r>
              <a:rPr lang="zh-CN" altLang="en-US" dirty="0"/>
              <a:t>聚类</a:t>
            </a:r>
            <a:r>
              <a:rPr lang="zh-CN" altLang="en-US" dirty="0" smtClean="0"/>
              <a:t>法</a:t>
            </a:r>
            <a:endParaRPr lang="en-US" altLang="zh-CN" dirty="0" smtClean="0"/>
          </a:p>
          <a:p>
            <a:endParaRPr lang="en-US" altLang="zh-CN" dirty="0"/>
          </a:p>
          <a:p>
            <a:endParaRPr lang="zh-CN" altLang="en-US" dirty="0"/>
          </a:p>
          <a:p>
            <a:r>
              <a:rPr lang="zh-CN" altLang="en-US" dirty="0" smtClean="0"/>
              <a:t>关联关系分析法</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经典法：分类法</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建立分类模型：</a:t>
            </a:r>
            <a:endParaRPr lang="en-US" altLang="zh-CN" sz="4000" dirty="0" smtClean="0"/>
          </a:p>
          <a:p>
            <a:pPr lvl="1"/>
            <a:r>
              <a:rPr lang="zh-CN" altLang="en-US" sz="3600" dirty="0" smtClean="0"/>
              <a:t>事先的训练集（类型已分好的部分数据）</a:t>
            </a:r>
            <a:endParaRPr lang="en-US" altLang="zh-CN" sz="3600" dirty="0" smtClean="0"/>
          </a:p>
          <a:p>
            <a:pPr lvl="2"/>
            <a:r>
              <a:rPr lang="zh-CN" altLang="en-US" sz="3200" dirty="0" smtClean="0"/>
              <a:t>实验数据，人工标定（通常）</a:t>
            </a:r>
            <a:endParaRPr lang="en-US" altLang="zh-CN" sz="3200" dirty="0" smtClean="0"/>
          </a:p>
          <a:p>
            <a:pPr lvl="1"/>
            <a:r>
              <a:rPr lang="zh-CN" altLang="en-US" sz="3600" dirty="0" smtClean="0"/>
              <a:t>对训练集进行分析建立分类模型</a:t>
            </a:r>
            <a:r>
              <a:rPr lang="en-US" altLang="zh-CN" sz="3600" dirty="0" smtClean="0"/>
              <a:t>(</a:t>
            </a:r>
            <a:r>
              <a:rPr lang="zh-CN" altLang="en-US" sz="3600" dirty="0" smtClean="0"/>
              <a:t>给出类标号</a:t>
            </a:r>
            <a:r>
              <a:rPr lang="en-US" altLang="zh-CN" sz="36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建立分类模型</a:t>
            </a:r>
            <a:endParaRPr lang="zh-CN" altLang="en-US" dirty="0"/>
          </a:p>
        </p:txBody>
      </p:sp>
      <p:grpSp>
        <p:nvGrpSpPr>
          <p:cNvPr id="4" name="Group 3"/>
          <p:cNvGrpSpPr>
            <a:grpSpLocks/>
          </p:cNvGrpSpPr>
          <p:nvPr/>
        </p:nvGrpSpPr>
        <p:grpSpPr bwMode="auto">
          <a:xfrm>
            <a:off x="3568701" y="1636714"/>
            <a:ext cx="1698625" cy="1506537"/>
            <a:chOff x="1283" y="1118"/>
            <a:chExt cx="1070" cy="949"/>
          </a:xfrm>
        </p:grpSpPr>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1347" y="1395"/>
              <a:ext cx="93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400">
                  <a:latin typeface="Times New Roman" panose="02020603050405020304" pitchFamily="18" charset="0"/>
                </a:rPr>
                <a:t>训练数</a:t>
              </a:r>
            </a:p>
            <a:p>
              <a:pPr algn="ctr" eaLnBrk="0" hangingPunct="0"/>
              <a:r>
                <a:rPr lang="zh-CN" altLang="en-US" sz="2400">
                  <a:latin typeface="Times New Roman" panose="02020603050405020304" pitchFamily="18" charset="0"/>
                </a:rPr>
                <a:t>据集</a:t>
              </a:r>
            </a:p>
          </p:txBody>
        </p:sp>
      </p:grpSp>
      <p:graphicFrame>
        <p:nvGraphicFramePr>
          <p:cNvPr id="7" name="Object 6"/>
          <p:cNvGraphicFramePr>
            <a:graphicFrameLocks/>
          </p:cNvGraphicFramePr>
          <p:nvPr>
            <p:extLst>
              <p:ext uri="{D42A27DB-BD31-4B8C-83A1-F6EECF244321}">
                <p14:modId xmlns:p14="http://schemas.microsoft.com/office/powerpoint/2010/main" val="2474440476"/>
              </p:ext>
            </p:extLst>
          </p:nvPr>
        </p:nvGraphicFramePr>
        <p:xfrm>
          <a:off x="1820864" y="3687764"/>
          <a:ext cx="5267325" cy="2486025"/>
        </p:xfrm>
        <a:graphic>
          <a:graphicData uri="http://schemas.openxmlformats.org/presentationml/2006/ole">
            <mc:AlternateContent xmlns:mc="http://schemas.openxmlformats.org/markup-compatibility/2006">
              <mc:Choice xmlns:v="urn:schemas-microsoft-com:vml" Requires="v">
                <p:oleObj spid="_x0000_s2069" name="工作表" r:id="rId4" imgW="5267430" imgH="2486025" progId="Excel.Sheet.8">
                  <p:embed/>
                </p:oleObj>
              </mc:Choice>
              <mc:Fallback>
                <p:oleObj name="工作表" r:id="rId4" imgW="5267430" imgH="2486025" progId="Excel.Sheet.8">
                  <p:embed/>
                  <p:pic>
                    <p:nvPicPr>
                      <p:cNvPr id="0" name=""/>
                      <p:cNvPicPr>
                        <a:picLocks noChangeArrowheads="1"/>
                      </p:cNvPicPr>
                      <p:nvPr/>
                    </p:nvPicPr>
                    <p:blipFill>
                      <a:blip r:embed="rId5"/>
                      <a:srcRect/>
                      <a:stretch>
                        <a:fillRect/>
                      </a:stretch>
                    </p:blipFill>
                    <p:spPr bwMode="auto">
                      <a:xfrm>
                        <a:off x="1820864" y="3687764"/>
                        <a:ext cx="52673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p:nvSpPr>
        <p:spPr bwMode="auto">
          <a:xfrm flipH="1">
            <a:off x="1838325" y="2973389"/>
            <a:ext cx="1644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5268913" y="2973389"/>
            <a:ext cx="2025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8240713" y="1666875"/>
            <a:ext cx="1416050" cy="4699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400">
                <a:latin typeface="Times New Roman" panose="02020603050405020304" pitchFamily="18" charset="0"/>
              </a:rPr>
              <a:t>分类算法</a:t>
            </a:r>
          </a:p>
        </p:txBody>
      </p:sp>
      <p:sp>
        <p:nvSpPr>
          <p:cNvPr id="11" name="AutoShape 10"/>
          <p:cNvSpPr>
            <a:spLocks noChangeArrowheads="1"/>
          </p:cNvSpPr>
          <p:nvPr/>
        </p:nvSpPr>
        <p:spPr bwMode="auto">
          <a:xfrm rot="20460000">
            <a:off x="5767388" y="1936750"/>
            <a:ext cx="1657350" cy="484188"/>
          </a:xfrm>
          <a:prstGeom prst="rightArrow">
            <a:avLst>
              <a:gd name="adj1" fmla="val 50000"/>
              <a:gd name="adj2" fmla="val 85605"/>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p:cNvSpPr>
            <a:spLocks noChangeArrowheads="1"/>
          </p:cNvSpPr>
          <p:nvPr/>
        </p:nvSpPr>
        <p:spPr bwMode="auto">
          <a:xfrm>
            <a:off x="7480300" y="5173254"/>
            <a:ext cx="2998788" cy="1200971"/>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eaLnBrk="0" hangingPunct="0"/>
            <a:r>
              <a:rPr lang="en-US" altLang="zh-CN" sz="2400" dirty="0">
                <a:latin typeface="Times New Roman" panose="02020603050405020304" pitchFamily="18" charset="0"/>
              </a:rPr>
              <a:t>IF </a:t>
            </a:r>
            <a:r>
              <a:rPr lang="zh-CN" altLang="en-US" sz="2400" dirty="0">
                <a:latin typeface="Times New Roman" panose="02020603050405020304" pitchFamily="18" charset="0"/>
              </a:rPr>
              <a:t>职称</a:t>
            </a:r>
            <a:r>
              <a:rPr lang="en-US" altLang="zh-CN" sz="2400" dirty="0">
                <a:latin typeface="Times New Roman" panose="02020603050405020304" pitchFamily="18" charset="0"/>
              </a:rPr>
              <a:t> = ‘</a:t>
            </a:r>
            <a:r>
              <a:rPr lang="zh-CN" altLang="en-US" sz="2400" dirty="0">
                <a:latin typeface="Times New Roman" panose="02020603050405020304" pitchFamily="18" charset="0"/>
              </a:rPr>
              <a:t>教授</a:t>
            </a:r>
            <a:r>
              <a:rPr lang="en-US" altLang="zh-CN" sz="2400" dirty="0">
                <a:latin typeface="Times New Roman" panose="02020603050405020304" pitchFamily="18" charset="0"/>
              </a:rPr>
              <a:t>’</a:t>
            </a:r>
          </a:p>
          <a:p>
            <a:pPr eaLnBrk="0" hangingPunct="0"/>
            <a:r>
              <a:rPr lang="en-US" altLang="zh-CN" sz="2400" dirty="0">
                <a:latin typeface="Times New Roman" panose="02020603050405020304" pitchFamily="18" charset="0"/>
              </a:rPr>
              <a:t>OR </a:t>
            </a:r>
            <a:r>
              <a:rPr lang="zh-CN" altLang="en-US" sz="2400" dirty="0">
                <a:latin typeface="Times New Roman" panose="02020603050405020304" pitchFamily="18" charset="0"/>
              </a:rPr>
              <a:t>年数</a:t>
            </a:r>
            <a:r>
              <a:rPr lang="en-US" altLang="zh-CN" sz="2400" dirty="0">
                <a:latin typeface="Times New Roman" panose="02020603050405020304" pitchFamily="18" charset="0"/>
              </a:rPr>
              <a:t>&gt; 6</a:t>
            </a:r>
          </a:p>
          <a:p>
            <a:pPr eaLnBrk="0" hangingPunct="0"/>
            <a:r>
              <a:rPr lang="en-US" altLang="zh-CN" sz="2400" dirty="0">
                <a:latin typeface="Times New Roman" panose="02020603050405020304" pitchFamily="18" charset="0"/>
              </a:rPr>
              <a:t>THEN </a:t>
            </a:r>
            <a:r>
              <a:rPr lang="zh-CN" altLang="en-US" sz="2400" dirty="0">
                <a:latin typeface="Times New Roman" panose="02020603050405020304" pitchFamily="18" charset="0"/>
              </a:rPr>
              <a:t>终身</a:t>
            </a:r>
            <a:r>
              <a:rPr lang="en-US" altLang="zh-CN" sz="2400" dirty="0">
                <a:latin typeface="Times New Roman" panose="02020603050405020304" pitchFamily="18" charset="0"/>
              </a:rPr>
              <a:t>= ‘yes’ </a:t>
            </a:r>
          </a:p>
        </p:txBody>
      </p:sp>
      <p:grpSp>
        <p:nvGrpSpPr>
          <p:cNvPr id="13" name="Group 12"/>
          <p:cNvGrpSpPr>
            <a:grpSpLocks/>
          </p:cNvGrpSpPr>
          <p:nvPr/>
        </p:nvGrpSpPr>
        <p:grpSpPr bwMode="auto">
          <a:xfrm>
            <a:off x="8010526" y="3078164"/>
            <a:ext cx="1889125" cy="1506537"/>
            <a:chOff x="4081" y="2026"/>
            <a:chExt cx="1190" cy="949"/>
          </a:xfrm>
        </p:grpSpPr>
        <p:pic>
          <p:nvPicPr>
            <p:cNvPr id="14"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a:spLocks noChangeArrowheads="1"/>
            </p:cNvSpPr>
            <p:nvPr/>
          </p:nvSpPr>
          <p:spPr bwMode="auto">
            <a:xfrm>
              <a:off x="4224" y="2419"/>
              <a:ext cx="8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400">
                  <a:latin typeface="Times New Roman" panose="02020603050405020304" pitchFamily="18" charset="0"/>
                </a:rPr>
                <a:t>分类规则</a:t>
              </a:r>
            </a:p>
          </p:txBody>
        </p:sp>
      </p:grpSp>
      <p:sp>
        <p:nvSpPr>
          <p:cNvPr id="16" name="Line 15"/>
          <p:cNvSpPr>
            <a:spLocks noChangeShapeType="1"/>
          </p:cNvSpPr>
          <p:nvPr/>
        </p:nvSpPr>
        <p:spPr bwMode="auto">
          <a:xfrm flipH="1">
            <a:off x="7478713" y="4483101"/>
            <a:ext cx="531812" cy="7143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a:off x="9901238" y="4405314"/>
            <a:ext cx="577850" cy="790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17"/>
          <p:cNvSpPr>
            <a:spLocks noChangeArrowheads="1"/>
          </p:cNvSpPr>
          <p:nvPr/>
        </p:nvSpPr>
        <p:spPr bwMode="auto">
          <a:xfrm>
            <a:off x="8675688" y="2438400"/>
            <a:ext cx="546100" cy="592138"/>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59465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a:t>
            </a:r>
            <a:endParaRPr lang="zh-CN" altLang="en-US" dirty="0"/>
          </a:p>
        </p:txBody>
      </p:sp>
      <p:sp>
        <p:nvSpPr>
          <p:cNvPr id="3" name="内容占位符 2"/>
          <p:cNvSpPr>
            <a:spLocks noGrp="1"/>
          </p:cNvSpPr>
          <p:nvPr>
            <p:ph idx="1"/>
          </p:nvPr>
        </p:nvSpPr>
        <p:spPr/>
        <p:txBody>
          <a:bodyPr/>
          <a:lstStyle/>
          <a:p>
            <a:r>
              <a:rPr lang="zh-CN" altLang="en-US" dirty="0"/>
              <a:t>对待挖掘观测数据进行模型匹配进而分类 </a:t>
            </a:r>
            <a:endParaRPr lang="en-US" altLang="zh-CN" dirty="0"/>
          </a:p>
          <a:p>
            <a:endParaRPr lang="en-US" altLang="zh-CN" dirty="0"/>
          </a:p>
          <a:p>
            <a:pPr>
              <a:buNone/>
            </a:pPr>
            <a:r>
              <a:rPr lang="en-US" altLang="zh-CN" dirty="0"/>
              <a:t>    </a:t>
            </a:r>
            <a:r>
              <a:rPr lang="zh-CN" altLang="en-US" dirty="0"/>
              <a:t>注意： 类的个数是确定的，预先定义好的 </a:t>
            </a:r>
          </a:p>
          <a:p>
            <a:endParaRPr lang="zh-CN" altLang="en-US" dirty="0"/>
          </a:p>
        </p:txBody>
      </p:sp>
    </p:spTree>
    <p:extLst>
      <p:ext uri="{BB962C8B-B14F-4D97-AF65-F5344CB8AC3E}">
        <p14:creationId xmlns:p14="http://schemas.microsoft.com/office/powerpoint/2010/main" val="2774561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sp>
        <p:nvSpPr>
          <p:cNvPr id="3" name="内容占位符 2"/>
          <p:cNvSpPr>
            <a:spLocks noGrp="1"/>
          </p:cNvSpPr>
          <p:nvPr>
            <p:ph idx="1"/>
          </p:nvPr>
        </p:nvSpPr>
        <p:spPr/>
        <p:txBody>
          <a:bodyPr/>
          <a:lstStyle/>
          <a:p>
            <a:endParaRPr lang="zh-CN" altLang="en-US"/>
          </a:p>
        </p:txBody>
      </p:sp>
      <p:grpSp>
        <p:nvGrpSpPr>
          <p:cNvPr id="4" name="Group 3"/>
          <p:cNvGrpSpPr>
            <a:grpSpLocks/>
          </p:cNvGrpSpPr>
          <p:nvPr/>
        </p:nvGrpSpPr>
        <p:grpSpPr bwMode="auto">
          <a:xfrm>
            <a:off x="5976939" y="1312864"/>
            <a:ext cx="1889125" cy="1506537"/>
            <a:chOff x="2800" y="989"/>
            <a:chExt cx="1190" cy="949"/>
          </a:xfrm>
        </p:grpSpPr>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943" y="1382"/>
              <a:ext cx="8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400">
                  <a:latin typeface="Times New Roman" panose="02020603050405020304" pitchFamily="18" charset="0"/>
                </a:rPr>
                <a:t>分类规则</a:t>
              </a:r>
            </a:p>
          </p:txBody>
        </p:sp>
      </p:grpSp>
      <p:grpSp>
        <p:nvGrpSpPr>
          <p:cNvPr id="7" name="Group 6"/>
          <p:cNvGrpSpPr>
            <a:grpSpLocks/>
          </p:cNvGrpSpPr>
          <p:nvPr/>
        </p:nvGrpSpPr>
        <p:grpSpPr bwMode="auto">
          <a:xfrm>
            <a:off x="3689351" y="2478089"/>
            <a:ext cx="1698625" cy="1506537"/>
            <a:chOff x="1359" y="1723"/>
            <a:chExt cx="1070" cy="949"/>
          </a:xfrm>
        </p:grpSpPr>
        <p:pic>
          <p:nvPicPr>
            <p:cNvPr id="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1423" y="2116"/>
              <a:ext cx="9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400">
                  <a:latin typeface="Times New Roman" panose="02020603050405020304" pitchFamily="18" charset="0"/>
                </a:rPr>
                <a:t>测试集</a:t>
              </a:r>
            </a:p>
          </p:txBody>
        </p:sp>
      </p:grpSp>
      <p:graphicFrame>
        <p:nvGraphicFramePr>
          <p:cNvPr id="10" name="Object 9"/>
          <p:cNvGraphicFramePr>
            <a:graphicFrameLocks/>
          </p:cNvGraphicFramePr>
          <p:nvPr>
            <p:extLst>
              <p:ext uri="{D42A27DB-BD31-4B8C-83A1-F6EECF244321}">
                <p14:modId xmlns:p14="http://schemas.microsoft.com/office/powerpoint/2010/main" val="1227476139"/>
              </p:ext>
            </p:extLst>
          </p:nvPr>
        </p:nvGraphicFramePr>
        <p:xfrm>
          <a:off x="1989138" y="4543425"/>
          <a:ext cx="5394325" cy="1743075"/>
        </p:xfrm>
        <a:graphic>
          <a:graphicData uri="http://schemas.openxmlformats.org/presentationml/2006/ole">
            <mc:AlternateContent xmlns:mc="http://schemas.openxmlformats.org/markup-compatibility/2006">
              <mc:Choice xmlns:v="urn:schemas-microsoft-com:vml" Requires="v">
                <p:oleObj spid="_x0000_s3093" name="工作表" r:id="rId5" imgW="5371977" imgH="1743075" progId="Excel.Sheet.8">
                  <p:embed/>
                </p:oleObj>
              </mc:Choice>
              <mc:Fallback>
                <p:oleObj name="工作表" r:id="rId5" imgW="5371977" imgH="1743075" progId="Excel.Sheet.8">
                  <p:embed/>
                  <p:pic>
                    <p:nvPicPr>
                      <p:cNvPr id="0" name=""/>
                      <p:cNvPicPr>
                        <a:picLocks noChangeArrowheads="1"/>
                      </p:cNvPicPr>
                      <p:nvPr/>
                    </p:nvPicPr>
                    <p:blipFill>
                      <a:blip r:embed="rId6"/>
                      <a:srcRect/>
                      <a:stretch>
                        <a:fillRect/>
                      </a:stretch>
                    </p:blipFill>
                    <p:spPr bwMode="auto">
                      <a:xfrm>
                        <a:off x="1989138" y="4543425"/>
                        <a:ext cx="5394325" cy="1743075"/>
                      </a:xfrm>
                      <a:prstGeom prst="rect">
                        <a:avLst/>
                      </a:prstGeom>
                      <a:noFill/>
                      <a:ln>
                        <a:noFill/>
                      </a:ln>
                      <a:effectLst/>
                    </p:spPr>
                  </p:pic>
                </p:oleObj>
              </mc:Fallback>
            </mc:AlternateContent>
          </a:graphicData>
        </a:graphic>
      </p:graphicFrame>
      <p:sp>
        <p:nvSpPr>
          <p:cNvPr id="11" name="Line 10"/>
          <p:cNvSpPr>
            <a:spLocks noChangeShapeType="1"/>
          </p:cNvSpPr>
          <p:nvPr/>
        </p:nvSpPr>
        <p:spPr bwMode="auto">
          <a:xfrm flipH="1">
            <a:off x="1958975" y="3814764"/>
            <a:ext cx="1644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5389563" y="3814764"/>
            <a:ext cx="2025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2"/>
          <p:cNvSpPr>
            <a:spLocks noChangeArrowheads="1"/>
          </p:cNvSpPr>
          <p:nvPr/>
        </p:nvSpPr>
        <p:spPr bwMode="auto">
          <a:xfrm>
            <a:off x="9324975" y="4743450"/>
            <a:ext cx="546100" cy="592138"/>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3"/>
          <p:cNvSpPr>
            <a:spLocks/>
          </p:cNvSpPr>
          <p:nvPr/>
        </p:nvSpPr>
        <p:spPr bwMode="auto">
          <a:xfrm>
            <a:off x="8054975" y="1916113"/>
            <a:ext cx="941388" cy="766762"/>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 name="Group 14"/>
          <p:cNvGrpSpPr>
            <a:grpSpLocks/>
          </p:cNvGrpSpPr>
          <p:nvPr/>
        </p:nvGrpSpPr>
        <p:grpSpPr bwMode="auto">
          <a:xfrm>
            <a:off x="8178801" y="2930526"/>
            <a:ext cx="1781175" cy="815975"/>
            <a:chOff x="4187" y="2008"/>
            <a:chExt cx="1122" cy="514"/>
          </a:xfrm>
        </p:grpSpPr>
        <p:pic>
          <p:nvPicPr>
            <p:cNvPr id="16"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a:spLocks noChangeArrowheads="1"/>
            </p:cNvSpPr>
            <p:nvPr/>
          </p:nvSpPr>
          <p:spPr bwMode="auto">
            <a:xfrm>
              <a:off x="4298" y="2149"/>
              <a:ext cx="8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400">
                  <a:latin typeface="Times New Roman" panose="02020603050405020304" pitchFamily="18" charset="0"/>
                </a:rPr>
                <a:t>未知数据</a:t>
              </a:r>
            </a:p>
          </p:txBody>
        </p:sp>
      </p:grpSp>
      <p:sp>
        <p:nvSpPr>
          <p:cNvPr id="18" name="Rectangle 17"/>
          <p:cNvSpPr>
            <a:spLocks noChangeArrowheads="1"/>
          </p:cNvSpPr>
          <p:nvPr/>
        </p:nvSpPr>
        <p:spPr bwMode="auto">
          <a:xfrm>
            <a:off x="7834450" y="4005264"/>
            <a:ext cx="2460353" cy="46230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2400">
                <a:latin typeface="Times New Roman" panose="02020603050405020304" pitchFamily="18" charset="0"/>
              </a:rPr>
              <a:t>(Jeff, Professor, 4)</a:t>
            </a:r>
          </a:p>
        </p:txBody>
      </p:sp>
      <p:sp>
        <p:nvSpPr>
          <p:cNvPr id="19" name="Line 18"/>
          <p:cNvSpPr>
            <a:spLocks noChangeShapeType="1"/>
          </p:cNvSpPr>
          <p:nvPr/>
        </p:nvSpPr>
        <p:spPr bwMode="auto">
          <a:xfrm flipH="1">
            <a:off x="7699375" y="3646488"/>
            <a:ext cx="471488" cy="3937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ShapeType="1"/>
          </p:cNvSpPr>
          <p:nvPr/>
        </p:nvSpPr>
        <p:spPr bwMode="auto">
          <a:xfrm>
            <a:off x="9980614" y="3646488"/>
            <a:ext cx="363537" cy="349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20"/>
          <p:cNvSpPr>
            <a:spLocks/>
          </p:cNvSpPr>
          <p:nvPr/>
        </p:nvSpPr>
        <p:spPr bwMode="auto">
          <a:xfrm>
            <a:off x="4892675" y="1774826"/>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2"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51951" y="5481638"/>
            <a:ext cx="7207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a:spLocks noChangeArrowheads="1"/>
          </p:cNvSpPr>
          <p:nvPr/>
        </p:nvSpPr>
        <p:spPr bwMode="auto">
          <a:xfrm>
            <a:off x="7753350" y="4702176"/>
            <a:ext cx="1525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2800">
                <a:latin typeface="Times New Roman" panose="02020603050405020304" pitchFamily="18" charset="0"/>
              </a:rPr>
              <a:t>Tenured?</a:t>
            </a:r>
          </a:p>
        </p:txBody>
      </p:sp>
    </p:spTree>
    <p:extLst>
      <p:ext uri="{BB962C8B-B14F-4D97-AF65-F5344CB8AC3E}">
        <p14:creationId xmlns:p14="http://schemas.microsoft.com/office/powerpoint/2010/main" val="3862638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16632"/>
            <a:ext cx="10515600" cy="1325563"/>
          </a:xfrm>
        </p:spPr>
        <p:txBody>
          <a:bodyPr/>
          <a:lstStyle/>
          <a:p>
            <a:r>
              <a:rPr lang="zh-CN" altLang="en-US" dirty="0" smtClean="0"/>
              <a:t>分类模型例：</a:t>
            </a:r>
            <a:endParaRPr lang="zh-CN" altLang="en-US" dirty="0"/>
          </a:p>
        </p:txBody>
      </p:sp>
      <p:pic>
        <p:nvPicPr>
          <p:cNvPr id="4" name="内容占位符 3" descr="xn28_1.jpg"/>
          <p:cNvPicPr>
            <a:picLocks noGrp="1" noChangeAspect="1"/>
          </p:cNvPicPr>
          <p:nvPr>
            <p:ph idx="1"/>
          </p:nvPr>
        </p:nvPicPr>
        <p:blipFill>
          <a:blip r:embed="rId2" cstate="print"/>
          <a:stretch>
            <a:fillRect/>
          </a:stretch>
        </p:blipFill>
        <p:spPr>
          <a:xfrm>
            <a:off x="1415480" y="1340768"/>
            <a:ext cx="8951734" cy="5399392"/>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给你全校同学的一卡通消费数据，你如何确定哪些人和你一样，属于“菜鸟”？</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981200" y="274638"/>
            <a:ext cx="8229600" cy="1143000"/>
          </a:xfrm>
        </p:spPr>
        <p:txBody>
          <a:bodyPr/>
          <a:lstStyle/>
          <a:p>
            <a:r>
              <a:rPr lang="zh-CN" altLang="en-US" dirty="0" smtClean="0"/>
              <a:t>哪儿有大数据？</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561" y="1498774"/>
            <a:ext cx="8990879" cy="4594522"/>
          </a:xfrm>
        </p:spPr>
      </p:pic>
      <p:sp>
        <p:nvSpPr>
          <p:cNvPr id="5" name="矩形 4"/>
          <p:cNvSpPr/>
          <p:nvPr/>
        </p:nvSpPr>
        <p:spPr>
          <a:xfrm>
            <a:off x="1600560" y="1498774"/>
            <a:ext cx="2479216"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5438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经典法：聚类法</a:t>
            </a:r>
            <a:endParaRPr lang="zh-CN" altLang="en-US" dirty="0"/>
          </a:p>
        </p:txBody>
      </p:sp>
      <p:sp>
        <p:nvSpPr>
          <p:cNvPr id="3" name="内容占位符 2"/>
          <p:cNvSpPr>
            <a:spLocks noGrp="1"/>
          </p:cNvSpPr>
          <p:nvPr>
            <p:ph idx="1"/>
          </p:nvPr>
        </p:nvSpPr>
        <p:spPr/>
        <p:txBody>
          <a:bodyPr/>
          <a:lstStyle/>
          <a:p>
            <a:r>
              <a:rPr lang="zh-CN" altLang="en-US" dirty="0" smtClean="0"/>
              <a:t>无需或者无法采集训练集</a:t>
            </a:r>
            <a:r>
              <a:rPr lang="en-US" altLang="zh-CN" dirty="0" smtClean="0"/>
              <a:t>(</a:t>
            </a:r>
            <a:r>
              <a:rPr lang="zh-CN" altLang="en-US" dirty="0" smtClean="0"/>
              <a:t>样本</a:t>
            </a:r>
            <a:r>
              <a:rPr lang="en-US" altLang="zh-CN" dirty="0" smtClean="0"/>
              <a:t>)</a:t>
            </a:r>
            <a:r>
              <a:rPr lang="zh-CN" altLang="en-US" dirty="0" smtClean="0"/>
              <a:t>，直接对待挖掘数据进行“聚类”</a:t>
            </a:r>
            <a:endParaRPr lang="en-US" altLang="zh-CN" dirty="0" smtClean="0"/>
          </a:p>
          <a:p>
            <a:r>
              <a:rPr lang="zh-CN" altLang="en-US" dirty="0" smtClean="0"/>
              <a:t>聚类：</a:t>
            </a:r>
            <a:endParaRPr lang="en-US" altLang="zh-CN" dirty="0" smtClean="0"/>
          </a:p>
          <a:p>
            <a:pPr lvl="1"/>
            <a:r>
              <a:rPr lang="zh-CN" altLang="en-US" dirty="0" smtClean="0"/>
              <a:t>基于数据的“相似度”，将待挖掘数据分成若干个聚集</a:t>
            </a:r>
            <a:endParaRPr lang="en-US" altLang="zh-CN" dirty="0" smtClean="0"/>
          </a:p>
          <a:p>
            <a:pPr lvl="2"/>
            <a:r>
              <a:rPr lang="zh-CN" altLang="en-US" dirty="0" smtClean="0"/>
              <a:t>需给出（有意识或者下意识地）：何为相似</a:t>
            </a:r>
            <a:endParaRPr lang="en-US" altLang="zh-CN" dirty="0" smtClean="0"/>
          </a:p>
          <a:p>
            <a:pPr lvl="3"/>
            <a:r>
              <a:rPr lang="zh-CN" altLang="en-US" dirty="0" smtClean="0"/>
              <a:t>通常是数据的“距离”（广义理解下）</a:t>
            </a:r>
            <a:endParaRPr lang="en-US" altLang="zh-CN" dirty="0" smtClean="0"/>
          </a:p>
          <a:p>
            <a:pPr lvl="1"/>
            <a:r>
              <a:rPr lang="zh-CN" altLang="en-US" dirty="0" smtClean="0"/>
              <a:t>同一聚集彼此相似，不同聚集明显相异</a:t>
            </a:r>
            <a:endParaRPr lang="en-US" altLang="zh-CN" dirty="0" smtClean="0"/>
          </a:p>
          <a:p>
            <a:pPr lvl="1"/>
            <a:r>
              <a:rPr lang="zh-CN" altLang="en-US" dirty="0" smtClean="0"/>
              <a:t>研究特定代表元素性质，给聚集进行类标号</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对象之间的相似</a:t>
            </a:r>
            <a:r>
              <a:rPr lang="en-US" altLang="zh-CN" dirty="0" smtClean="0"/>
              <a:t>/</a:t>
            </a:r>
            <a:r>
              <a:rPr lang="zh-CN" altLang="en-US" dirty="0" smtClean="0"/>
              <a:t>异度</a:t>
            </a:r>
            <a:endParaRPr lang="zh-CN" altLang="en-US" dirty="0"/>
          </a:p>
        </p:txBody>
      </p:sp>
      <p:sp>
        <p:nvSpPr>
          <p:cNvPr id="4" name="矩形 3"/>
          <p:cNvSpPr/>
          <p:nvPr/>
        </p:nvSpPr>
        <p:spPr>
          <a:xfrm>
            <a:off x="1919536" y="1554641"/>
            <a:ext cx="8424936" cy="4745915"/>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en-US" sz="2800" u="sng" dirty="0">
                <a:ea typeface="宋体" panose="02010600030101010101" pitchFamily="2" charset="-122"/>
              </a:rPr>
              <a:t>通常使用距离来衡量两个对象之间的相异度。</a:t>
            </a:r>
            <a:endParaRPr lang="zh-CN" altLang="en-US" sz="2800" dirty="0">
              <a:ea typeface="宋体" panose="02010600030101010101" pitchFamily="2" charset="-122"/>
            </a:endParaRPr>
          </a:p>
          <a:p>
            <a:pPr marL="457200" indent="-457200">
              <a:lnSpc>
                <a:spcPct val="120000"/>
              </a:lnSpc>
              <a:buFont typeface="Arial" panose="020B0604020202020204" pitchFamily="34" charset="0"/>
              <a:buChar char="•"/>
            </a:pPr>
            <a:r>
              <a:rPr lang="zh-CN" altLang="en-US" sz="2800" dirty="0">
                <a:ea typeface="宋体" panose="02010600030101010101" pitchFamily="2" charset="-122"/>
              </a:rPr>
              <a:t>常用的距离度量方法有</a:t>
            </a:r>
            <a:r>
              <a:rPr lang="en-US" altLang="zh-CN" sz="2800" dirty="0">
                <a:ea typeface="宋体" panose="02010600030101010101" pitchFamily="2" charset="-122"/>
              </a:rPr>
              <a:t>:</a:t>
            </a:r>
          </a:p>
          <a:p>
            <a:pPr>
              <a:lnSpc>
                <a:spcPct val="120000"/>
              </a:lnSpc>
              <a:buFont typeface="Wingdings" panose="05000000000000000000" pitchFamily="2" charset="2"/>
              <a:buNone/>
            </a:pPr>
            <a:r>
              <a:rPr lang="en-US" altLang="zh-CN" sz="2800" dirty="0">
                <a:ea typeface="宋体" panose="02010600030101010101" pitchFamily="2" charset="-122"/>
              </a:rPr>
              <a:t>	</a:t>
            </a:r>
            <a:r>
              <a:rPr lang="zh-CN" altLang="en-US" sz="2800" dirty="0">
                <a:ea typeface="宋体" panose="02010600030101010101" pitchFamily="2" charset="-122"/>
              </a:rPr>
              <a:t>明考斯基距离（ </a:t>
            </a:r>
            <a:r>
              <a:rPr lang="en-US" altLang="zh-CN" sz="2800" i="1" dirty="0" err="1">
                <a:ea typeface="宋体" panose="02010600030101010101" pitchFamily="2" charset="-122"/>
              </a:rPr>
              <a:t>Minkowski</a:t>
            </a:r>
            <a:r>
              <a:rPr lang="en-US" altLang="zh-CN" sz="2800" i="1" dirty="0">
                <a:ea typeface="宋体" panose="02010600030101010101" pitchFamily="2" charset="-122"/>
              </a:rPr>
              <a:t> distance</a:t>
            </a:r>
            <a:r>
              <a:rPr lang="zh-CN" altLang="en-US" sz="2800" i="1" dirty="0">
                <a:ea typeface="宋体" panose="02010600030101010101" pitchFamily="2" charset="-122"/>
              </a:rPr>
              <a:t>）</a:t>
            </a:r>
            <a:r>
              <a:rPr lang="en-US" altLang="zh-CN" sz="2800" dirty="0">
                <a:ea typeface="宋体" panose="02010600030101010101" pitchFamily="2" charset="-122"/>
              </a:rPr>
              <a:t>:</a:t>
            </a:r>
          </a:p>
          <a:p>
            <a:pPr>
              <a:lnSpc>
                <a:spcPct val="120000"/>
              </a:lnSpc>
            </a:pPr>
            <a:endParaRPr lang="en-US" altLang="zh-CN" sz="2800" dirty="0">
              <a:ea typeface="宋体" panose="02010600030101010101" pitchFamily="2" charset="-122"/>
            </a:endParaRPr>
          </a:p>
          <a:p>
            <a:pPr lvl="1">
              <a:lnSpc>
                <a:spcPct val="120000"/>
              </a:lnSpc>
              <a:buFont typeface="Wingdings" panose="05000000000000000000" pitchFamily="2" charset="2"/>
              <a:buNone/>
            </a:pPr>
            <a:endParaRPr lang="en-US" altLang="zh-CN" sz="2800" dirty="0">
              <a:ea typeface="宋体" panose="02010600030101010101" pitchFamily="2" charset="-122"/>
            </a:endParaRPr>
          </a:p>
          <a:p>
            <a:pPr lvl="1">
              <a:lnSpc>
                <a:spcPct val="120000"/>
              </a:lnSpc>
              <a:buFont typeface="Wingdings" panose="05000000000000000000" pitchFamily="2" charset="2"/>
              <a:buNone/>
            </a:pPr>
            <a:r>
              <a:rPr lang="zh-CN" altLang="en-US" sz="2800" dirty="0">
                <a:ea typeface="宋体" panose="02010600030101010101" pitchFamily="2" charset="-122"/>
              </a:rPr>
              <a:t>其中  </a:t>
            </a:r>
            <a:r>
              <a:rPr lang="en-US" altLang="zh-CN" sz="2800" i="1" dirty="0" err="1">
                <a:ea typeface="宋体" panose="02010600030101010101" pitchFamily="2" charset="-122"/>
              </a:rPr>
              <a:t>i</a:t>
            </a:r>
            <a:r>
              <a:rPr lang="en-US" altLang="zh-CN" sz="2800" dirty="0">
                <a:ea typeface="宋体" panose="02010600030101010101" pitchFamily="2" charset="-122"/>
              </a:rPr>
              <a:t> = (</a:t>
            </a:r>
            <a:r>
              <a:rPr lang="en-US" altLang="zh-CN" sz="2800" i="1" dirty="0">
                <a:ea typeface="宋体" panose="02010600030101010101" pitchFamily="2" charset="-122"/>
              </a:rPr>
              <a:t>x</a:t>
            </a:r>
            <a:r>
              <a:rPr lang="en-US" altLang="zh-CN" sz="2800" baseline="-25000" dirty="0">
                <a:ea typeface="宋体" panose="02010600030101010101" pitchFamily="2" charset="-122"/>
              </a:rPr>
              <a:t>i1</a:t>
            </a: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baseline="-25000" dirty="0">
                <a:ea typeface="宋体" panose="02010600030101010101" pitchFamily="2" charset="-122"/>
              </a:rPr>
              <a:t>i2</a:t>
            </a:r>
            <a:r>
              <a:rPr lang="en-US" altLang="zh-CN" sz="2800" dirty="0">
                <a:ea typeface="宋体" panose="02010600030101010101" pitchFamily="2" charset="-122"/>
              </a:rPr>
              <a:t>, </a:t>
            </a:r>
            <a:r>
              <a:rPr lang="en-US" altLang="zh-CN" sz="2800" dirty="0">
                <a:latin typeface="Tahoma" panose="020B0604030504040204" pitchFamily="34" charset="0"/>
                <a:ea typeface="宋体" panose="02010600030101010101" pitchFamily="2" charset="-122"/>
              </a:rPr>
              <a:t>…</a:t>
            </a:r>
            <a:r>
              <a:rPr lang="en-US" altLang="zh-CN" sz="2800" dirty="0">
                <a:ea typeface="宋体" panose="02010600030101010101" pitchFamily="2" charset="-122"/>
              </a:rPr>
              <a:t>, </a:t>
            </a:r>
            <a:r>
              <a:rPr lang="en-US" altLang="zh-CN" sz="2800" i="1" dirty="0" err="1">
                <a:ea typeface="宋体" panose="02010600030101010101" pitchFamily="2" charset="-122"/>
              </a:rPr>
              <a:t>x</a:t>
            </a:r>
            <a:r>
              <a:rPr lang="en-US" altLang="zh-CN" sz="2800" baseline="-25000" dirty="0" err="1">
                <a:ea typeface="宋体" panose="02010600030101010101" pitchFamily="2" charset="-122"/>
              </a:rPr>
              <a:t>ip</a:t>
            </a:r>
            <a:r>
              <a:rPr lang="en-US" altLang="zh-CN" sz="2800" dirty="0">
                <a:ea typeface="宋体" panose="02010600030101010101" pitchFamily="2" charset="-122"/>
              </a:rPr>
              <a:t>) </a:t>
            </a:r>
            <a:r>
              <a:rPr lang="zh-CN" altLang="en-US" sz="2800" dirty="0">
                <a:ea typeface="宋体" panose="02010600030101010101" pitchFamily="2" charset="-122"/>
              </a:rPr>
              <a:t>和</a:t>
            </a:r>
            <a:r>
              <a:rPr lang="zh-CN" altLang="en-US" sz="2800" i="1" dirty="0">
                <a:ea typeface="宋体" panose="02010600030101010101" pitchFamily="2" charset="-122"/>
              </a:rPr>
              <a:t> </a:t>
            </a:r>
            <a:r>
              <a:rPr lang="en-US" altLang="zh-CN" sz="2800" i="1" dirty="0">
                <a:ea typeface="宋体" panose="02010600030101010101" pitchFamily="2" charset="-122"/>
              </a:rPr>
              <a:t>j</a:t>
            </a:r>
            <a:r>
              <a:rPr lang="en-US" altLang="zh-CN" sz="2800" dirty="0">
                <a:ea typeface="宋体" panose="02010600030101010101" pitchFamily="2" charset="-122"/>
              </a:rPr>
              <a:t> = (</a:t>
            </a:r>
            <a:r>
              <a:rPr lang="en-US" altLang="zh-CN" sz="2800" i="1" dirty="0">
                <a:ea typeface="宋体" panose="02010600030101010101" pitchFamily="2" charset="-122"/>
              </a:rPr>
              <a:t>x</a:t>
            </a:r>
            <a:r>
              <a:rPr lang="en-US" altLang="zh-CN" sz="2800" baseline="-25000" dirty="0">
                <a:ea typeface="宋体" panose="02010600030101010101" pitchFamily="2" charset="-122"/>
              </a:rPr>
              <a:t>j1</a:t>
            </a: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baseline="-25000" dirty="0">
                <a:ea typeface="宋体" panose="02010600030101010101" pitchFamily="2" charset="-122"/>
              </a:rPr>
              <a:t>j2</a:t>
            </a:r>
            <a:r>
              <a:rPr lang="en-US" altLang="zh-CN" sz="2800" dirty="0">
                <a:ea typeface="宋体" panose="02010600030101010101" pitchFamily="2" charset="-122"/>
              </a:rPr>
              <a:t>, </a:t>
            </a:r>
            <a:r>
              <a:rPr lang="en-US" altLang="zh-CN" sz="2800" dirty="0">
                <a:latin typeface="Tahoma" panose="020B0604030504040204" pitchFamily="34" charset="0"/>
                <a:ea typeface="宋体" panose="02010600030101010101" pitchFamily="2" charset="-122"/>
              </a:rPr>
              <a:t>…</a:t>
            </a:r>
            <a:r>
              <a:rPr lang="en-US" altLang="zh-CN" sz="2800" dirty="0">
                <a:ea typeface="宋体" panose="02010600030101010101" pitchFamily="2" charset="-122"/>
              </a:rPr>
              <a:t>, </a:t>
            </a:r>
            <a:r>
              <a:rPr lang="en-US" altLang="zh-CN" sz="2800" i="1" dirty="0" err="1">
                <a:ea typeface="宋体" panose="02010600030101010101" pitchFamily="2" charset="-122"/>
              </a:rPr>
              <a:t>x</a:t>
            </a:r>
            <a:r>
              <a:rPr lang="en-US" altLang="zh-CN" sz="2800" baseline="-25000" dirty="0" err="1">
                <a:ea typeface="宋体" panose="02010600030101010101" pitchFamily="2" charset="-122"/>
              </a:rPr>
              <a:t>jp</a:t>
            </a:r>
            <a:r>
              <a:rPr lang="en-US" altLang="zh-CN" sz="2800" dirty="0">
                <a:ea typeface="宋体" panose="02010600030101010101" pitchFamily="2" charset="-122"/>
              </a:rPr>
              <a:t>) </a:t>
            </a:r>
            <a:r>
              <a:rPr lang="zh-CN" altLang="en-US" sz="2800" dirty="0">
                <a:ea typeface="宋体" panose="02010600030101010101" pitchFamily="2" charset="-122"/>
              </a:rPr>
              <a:t>是两个</a:t>
            </a:r>
            <a:r>
              <a:rPr lang="en-US" altLang="zh-CN" sz="2800" dirty="0">
                <a:ea typeface="宋体" panose="02010600030101010101" pitchFamily="2" charset="-122"/>
              </a:rPr>
              <a:t>p</a:t>
            </a:r>
            <a:r>
              <a:rPr lang="zh-CN" altLang="en-US" sz="2800" dirty="0">
                <a:ea typeface="宋体" panose="02010600030101010101" pitchFamily="2" charset="-122"/>
              </a:rPr>
              <a:t>维的数据对象</a:t>
            </a:r>
            <a:r>
              <a:rPr lang="en-US" altLang="zh-CN" sz="2800" dirty="0">
                <a:ea typeface="宋体" panose="02010600030101010101" pitchFamily="2" charset="-122"/>
              </a:rPr>
              <a:t>, q</a:t>
            </a:r>
            <a:r>
              <a:rPr lang="zh-CN" altLang="en-US" sz="2800" dirty="0">
                <a:ea typeface="宋体" panose="02010600030101010101" pitchFamily="2" charset="-122"/>
              </a:rPr>
              <a:t>是一个正整数。</a:t>
            </a:r>
          </a:p>
          <a:p>
            <a:pPr marL="457200" indent="-457200">
              <a:lnSpc>
                <a:spcPct val="120000"/>
              </a:lnSpc>
              <a:buFont typeface="Arial" panose="020B0604020202020204" pitchFamily="34" charset="0"/>
              <a:buChar char="•"/>
            </a:pPr>
            <a:r>
              <a:rPr lang="zh-CN" altLang="en-US" sz="2800" i="1" dirty="0">
                <a:ea typeface="宋体" panose="02010600030101010101" pitchFamily="2" charset="-122"/>
              </a:rPr>
              <a:t>当</a:t>
            </a:r>
            <a:r>
              <a:rPr lang="en-US" altLang="zh-CN" sz="2800" i="1" dirty="0">
                <a:ea typeface="宋体" panose="02010600030101010101" pitchFamily="2" charset="-122"/>
              </a:rPr>
              <a:t>q</a:t>
            </a:r>
            <a:r>
              <a:rPr lang="en-US" altLang="zh-CN" sz="2800" dirty="0">
                <a:ea typeface="宋体" panose="02010600030101010101" pitchFamily="2" charset="-122"/>
              </a:rPr>
              <a:t> = </a:t>
            </a:r>
            <a:r>
              <a:rPr lang="en-US" altLang="zh-CN" sz="2800" i="1" dirty="0">
                <a:ea typeface="宋体" panose="02010600030101010101" pitchFamily="2" charset="-122"/>
              </a:rPr>
              <a:t>1</a:t>
            </a:r>
            <a:r>
              <a:rPr lang="zh-CN" altLang="en-US" sz="2800" i="1" dirty="0">
                <a:ea typeface="宋体" panose="02010600030101010101" pitchFamily="2" charset="-122"/>
              </a:rPr>
              <a:t>时</a:t>
            </a:r>
            <a:r>
              <a:rPr lang="en-US" altLang="zh-CN" sz="2800" dirty="0">
                <a:ea typeface="宋体" panose="02010600030101010101" pitchFamily="2" charset="-122"/>
              </a:rPr>
              <a:t>, </a:t>
            </a:r>
            <a:r>
              <a:rPr lang="en-US" altLang="zh-CN" sz="2800" i="1" dirty="0">
                <a:ea typeface="宋体" panose="02010600030101010101" pitchFamily="2" charset="-122"/>
              </a:rPr>
              <a:t>d</a:t>
            </a:r>
            <a:r>
              <a:rPr lang="en-US" altLang="zh-CN" sz="2800" dirty="0">
                <a:ea typeface="宋体" panose="02010600030101010101" pitchFamily="2" charset="-122"/>
              </a:rPr>
              <a:t> </a:t>
            </a:r>
            <a:r>
              <a:rPr lang="zh-CN" altLang="en-US" sz="2800" dirty="0">
                <a:ea typeface="宋体" panose="02010600030101010101" pitchFamily="2" charset="-122"/>
              </a:rPr>
              <a:t>称为曼哈坦距离</a:t>
            </a:r>
            <a:r>
              <a:rPr lang="en-US" altLang="zh-CN" sz="2800" dirty="0">
                <a:ea typeface="宋体" panose="02010600030101010101" pitchFamily="2" charset="-122"/>
              </a:rPr>
              <a:t>(</a:t>
            </a:r>
            <a:r>
              <a:rPr lang="zh-CN" altLang="en-US" sz="2800" dirty="0">
                <a:ea typeface="宋体" panose="02010600030101010101" pitchFamily="2" charset="-122"/>
              </a:rPr>
              <a:t> </a:t>
            </a:r>
            <a:r>
              <a:rPr lang="en-US" altLang="zh-CN" sz="2800" dirty="0">
                <a:ea typeface="宋体" panose="02010600030101010101" pitchFamily="2" charset="-122"/>
              </a:rPr>
              <a:t>Manhattan distance)</a:t>
            </a:r>
          </a:p>
          <a:p>
            <a:pPr marL="457200" indent="-457200">
              <a:lnSpc>
                <a:spcPct val="120000"/>
              </a:lnSpc>
              <a:buFont typeface="Arial" panose="020B0604020202020204" pitchFamily="34" charset="0"/>
              <a:buChar char="•"/>
            </a:pPr>
            <a:r>
              <a:rPr lang="zh-CN" altLang="en-US" sz="2800" i="1" dirty="0">
                <a:ea typeface="宋体" panose="02010600030101010101" pitchFamily="2" charset="-122"/>
              </a:rPr>
              <a:t>当</a:t>
            </a:r>
            <a:r>
              <a:rPr lang="en-US" altLang="zh-CN" sz="2800" i="1" dirty="0">
                <a:ea typeface="宋体" panose="02010600030101010101" pitchFamily="2" charset="-122"/>
              </a:rPr>
              <a:t>q=2</a:t>
            </a:r>
            <a:r>
              <a:rPr lang="zh-CN" altLang="en-US" sz="2800" i="1" dirty="0">
                <a:ea typeface="宋体" panose="02010600030101010101" pitchFamily="2" charset="-122"/>
              </a:rPr>
              <a:t>时？</a:t>
            </a:r>
          </a:p>
        </p:txBody>
      </p:sp>
      <p:graphicFrame>
        <p:nvGraphicFramePr>
          <p:cNvPr id="5" name="Object 4"/>
          <p:cNvGraphicFramePr>
            <a:graphicFrameLocks noChangeAspect="1"/>
          </p:cNvGraphicFramePr>
          <p:nvPr>
            <p:extLst>
              <p:ext uri="{D42A27DB-BD31-4B8C-83A1-F6EECF244321}">
                <p14:modId xmlns:p14="http://schemas.microsoft.com/office/powerpoint/2010/main" val="2283513438"/>
              </p:ext>
            </p:extLst>
          </p:nvPr>
        </p:nvGraphicFramePr>
        <p:xfrm>
          <a:off x="2215210" y="3212976"/>
          <a:ext cx="7337175" cy="845214"/>
        </p:xfrm>
        <a:graphic>
          <a:graphicData uri="http://schemas.openxmlformats.org/presentationml/2006/ole">
            <mc:AlternateContent xmlns:mc="http://schemas.openxmlformats.org/markup-compatibility/2006">
              <mc:Choice xmlns:v="urn:schemas-microsoft-com:vml" Requires="v">
                <p:oleObj spid="_x0000_s4116" name="Equation" r:id="rId3" imgW="5181480" imgH="596880" progId="Equation.3">
                  <p:embed/>
                </p:oleObj>
              </mc:Choice>
              <mc:Fallback>
                <p:oleObj name="Equation" r:id="rId3" imgW="518148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210" y="3212976"/>
                        <a:ext cx="7337175" cy="8452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09977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a:xfrm>
            <a:off x="5447928" y="1412777"/>
            <a:ext cx="4762872" cy="4713387"/>
          </a:xfrm>
        </p:spPr>
        <p:txBody>
          <a:bodyPr>
            <a:normAutofit fontScale="92500" lnSpcReduction="20000"/>
          </a:bodyPr>
          <a:lstStyle/>
          <a:p>
            <a:r>
              <a:rPr lang="zh-CN" altLang="en-US" dirty="0" smtClean="0"/>
              <a:t>问题</a:t>
            </a:r>
            <a:r>
              <a:rPr lang="en-US" altLang="zh-CN" dirty="0" smtClean="0"/>
              <a:t>1</a:t>
            </a:r>
            <a:r>
              <a:rPr lang="zh-CN" altLang="en-US" dirty="0" smtClean="0"/>
              <a:t>：左上图中的散点有几个聚集？</a:t>
            </a:r>
            <a:endParaRPr lang="en-US" altLang="zh-CN" dirty="0" smtClean="0"/>
          </a:p>
          <a:p>
            <a:pPr lvl="1"/>
            <a:r>
              <a:rPr lang="zh-CN" altLang="en-US" dirty="0" smtClean="0"/>
              <a:t>聚类问题</a:t>
            </a:r>
            <a:endParaRPr lang="en-US" altLang="zh-CN" dirty="0" smtClean="0"/>
          </a:p>
          <a:p>
            <a:pPr lvl="1"/>
            <a:r>
              <a:rPr lang="zh-CN" altLang="en-US" dirty="0"/>
              <a:t>找一</a:t>
            </a:r>
            <a:r>
              <a:rPr lang="zh-CN" altLang="en-US" dirty="0" smtClean="0"/>
              <a:t>个相似性度量方法（比如欧氏距离）</a:t>
            </a:r>
            <a:endParaRPr lang="en-US" altLang="zh-CN" dirty="0" smtClean="0"/>
          </a:p>
          <a:p>
            <a:pPr lvl="1"/>
            <a:r>
              <a:rPr lang="zh-CN" altLang="en-US" dirty="0" smtClean="0"/>
              <a:t>左上图或许分为</a:t>
            </a:r>
            <a:r>
              <a:rPr lang="en-US" altLang="zh-CN" dirty="0" smtClean="0"/>
              <a:t>3</a:t>
            </a:r>
            <a:r>
              <a:rPr lang="zh-CN" altLang="en-US" dirty="0" smtClean="0"/>
              <a:t>类比较合适</a:t>
            </a:r>
            <a:endParaRPr lang="en-US" altLang="zh-CN" dirty="0" smtClean="0"/>
          </a:p>
          <a:p>
            <a:r>
              <a:rPr lang="zh-CN" altLang="en-US" dirty="0" smtClean="0"/>
              <a:t>问题</a:t>
            </a:r>
            <a:r>
              <a:rPr lang="en-US" altLang="zh-CN" dirty="0" smtClean="0"/>
              <a:t>2</a:t>
            </a:r>
            <a:r>
              <a:rPr lang="zh-CN" altLang="en-US" dirty="0" smtClean="0"/>
              <a:t>：左下图中的散点有几个聚集？</a:t>
            </a:r>
            <a:endParaRPr lang="en-US" altLang="zh-CN" dirty="0" smtClean="0"/>
          </a:p>
          <a:p>
            <a:pPr lvl="1"/>
            <a:r>
              <a:rPr lang="zh-CN" altLang="en-US" dirty="0" smtClean="0"/>
              <a:t>聚类问题</a:t>
            </a:r>
            <a:endParaRPr lang="en-US" altLang="zh-CN" dirty="0" smtClean="0"/>
          </a:p>
          <a:p>
            <a:pPr lvl="1"/>
            <a:r>
              <a:rPr lang="zh-CN" altLang="en-US" dirty="0"/>
              <a:t>找</a:t>
            </a:r>
            <a:r>
              <a:rPr lang="zh-CN" altLang="en-US" dirty="0" smtClean="0"/>
              <a:t>个相似性度量问题</a:t>
            </a:r>
            <a:endParaRPr lang="en-US" altLang="zh-CN" dirty="0" smtClean="0"/>
          </a:p>
          <a:p>
            <a:pPr lvl="1"/>
            <a:r>
              <a:rPr lang="zh-CN" altLang="en-US" dirty="0" smtClean="0"/>
              <a:t>左下图聚为几类比较合适呢？</a:t>
            </a:r>
            <a:endParaRPr lang="en-US" altLang="zh-CN" dirty="0" smtClean="0"/>
          </a:p>
          <a:p>
            <a:pPr lvl="2"/>
            <a:r>
              <a:rPr lang="en-US" altLang="zh-CN" dirty="0" smtClean="0"/>
              <a:t>1</a:t>
            </a:r>
            <a:r>
              <a:rPr lang="zh-CN" altLang="en-US" dirty="0" smtClean="0"/>
              <a:t>个：颜色</a:t>
            </a:r>
            <a:endParaRPr lang="en-US" altLang="zh-CN" dirty="0" smtClean="0"/>
          </a:p>
          <a:p>
            <a:pPr lvl="2"/>
            <a:r>
              <a:rPr lang="en-US" altLang="zh-CN" dirty="0" smtClean="0"/>
              <a:t>3</a:t>
            </a:r>
            <a:r>
              <a:rPr lang="zh-CN" altLang="en-US" dirty="0" smtClean="0"/>
              <a:t>个：距离</a:t>
            </a:r>
            <a:endParaRPr lang="en-US" altLang="zh-CN" dirty="0" smtClean="0"/>
          </a:p>
          <a:p>
            <a:pPr lvl="2"/>
            <a:r>
              <a:rPr lang="zh-CN" altLang="en-US" dirty="0" smtClean="0"/>
              <a:t>或许还有其他的答案</a:t>
            </a:r>
            <a:endParaRPr lang="en-US" altLang="zh-CN" dirty="0" smtClean="0"/>
          </a:p>
          <a:p>
            <a:pPr lvl="1"/>
            <a:r>
              <a:rPr lang="zh-CN" altLang="en-US" dirty="0" smtClean="0"/>
              <a:t>表明：相似度方法的选择比较重要！</a:t>
            </a:r>
            <a:endParaRPr lang="en-US" altLang="zh-CN" dirty="0" smtClean="0"/>
          </a:p>
        </p:txBody>
      </p:sp>
      <p:pic>
        <p:nvPicPr>
          <p:cNvPr id="4101" name="Picture 5"/>
          <p:cNvPicPr>
            <a:picLocks noChangeAspect="1" noChangeArrowheads="1"/>
          </p:cNvPicPr>
          <p:nvPr/>
        </p:nvPicPr>
        <p:blipFill>
          <a:blip r:embed="rId2" cstate="print"/>
          <a:srcRect/>
          <a:stretch>
            <a:fillRect/>
          </a:stretch>
        </p:blipFill>
        <p:spPr bwMode="auto">
          <a:xfrm>
            <a:off x="1809721" y="1214422"/>
            <a:ext cx="3561281" cy="2428892"/>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cstate="print"/>
          <a:srcRect/>
          <a:stretch>
            <a:fillRect/>
          </a:stretch>
        </p:blipFill>
        <p:spPr bwMode="auto">
          <a:xfrm>
            <a:off x="1881158" y="3638550"/>
            <a:ext cx="3494762" cy="3028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pPr marL="0" indent="0" algn="ctr">
              <a:buNone/>
            </a:pPr>
            <a:r>
              <a:rPr lang="zh-CN" altLang="en-US" dirty="0" smtClean="0"/>
              <a:t>“犯罪团伙”是如何挖掘出来的？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852936"/>
            <a:ext cx="4267200" cy="28575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经典法：关联关系分析法</a:t>
            </a:r>
            <a:endParaRPr lang="zh-CN" altLang="en-US" dirty="0"/>
          </a:p>
        </p:txBody>
      </p:sp>
      <p:sp>
        <p:nvSpPr>
          <p:cNvPr id="3" name="内容占位符 2"/>
          <p:cNvSpPr>
            <a:spLocks noGrp="1"/>
          </p:cNvSpPr>
          <p:nvPr>
            <p:ph idx="1"/>
          </p:nvPr>
        </p:nvSpPr>
        <p:spPr>
          <a:xfrm>
            <a:off x="1991544" y="1556792"/>
            <a:ext cx="8229600" cy="4686320"/>
          </a:xfrm>
        </p:spPr>
        <p:txBody>
          <a:bodyPr/>
          <a:lstStyle/>
          <a:p>
            <a:r>
              <a:rPr lang="zh-CN" altLang="en-US" dirty="0" smtClean="0"/>
              <a:t>购物篮分析：</a:t>
            </a:r>
            <a:endParaRPr lang="zh-CN" altLang="en-US" dirty="0"/>
          </a:p>
        </p:txBody>
      </p:sp>
      <p:grpSp>
        <p:nvGrpSpPr>
          <p:cNvPr id="21" name="组合 20"/>
          <p:cNvGrpSpPr/>
          <p:nvPr/>
        </p:nvGrpSpPr>
        <p:grpSpPr>
          <a:xfrm>
            <a:off x="1991544" y="2276872"/>
            <a:ext cx="2376264" cy="1233428"/>
            <a:chOff x="827584" y="2708920"/>
            <a:chExt cx="2376264" cy="1233428"/>
          </a:xfrm>
        </p:grpSpPr>
        <p:grpSp>
          <p:nvGrpSpPr>
            <p:cNvPr id="20" name="组合 19"/>
            <p:cNvGrpSpPr/>
            <p:nvPr/>
          </p:nvGrpSpPr>
          <p:grpSpPr>
            <a:xfrm>
              <a:off x="827584" y="2708920"/>
              <a:ext cx="2376264" cy="1224136"/>
              <a:chOff x="827584" y="2708920"/>
              <a:chExt cx="3024336" cy="1512168"/>
            </a:xfrm>
          </p:grpSpPr>
          <p:sp>
            <p:nvSpPr>
              <p:cNvPr id="8" name="矩形 7"/>
              <p:cNvSpPr/>
              <p:nvPr/>
            </p:nvSpPr>
            <p:spPr>
              <a:xfrm flipH="1">
                <a:off x="2555775" y="2780928"/>
                <a:ext cx="457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rot="10800000">
                <a:off x="827584" y="3212976"/>
                <a:ext cx="3024336" cy="10081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0"/>
                <a:endCxn id="8" idx="0"/>
              </p:cNvCxnSpPr>
              <p:nvPr/>
            </p:nvCxnSpPr>
            <p:spPr>
              <a:xfrm>
                <a:off x="2087724" y="2708920"/>
                <a:ext cx="49091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27584" y="3140968"/>
                <a:ext cx="302433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51720" y="2708920"/>
                <a:ext cx="720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2051720" y="3501008"/>
              <a:ext cx="877163" cy="369332"/>
            </a:xfrm>
            <a:prstGeom prst="rect">
              <a:avLst/>
            </a:prstGeom>
            <a:noFill/>
          </p:spPr>
          <p:txBody>
            <a:bodyPr wrap="none" rtlCol="0">
              <a:spAutoFit/>
            </a:bodyPr>
            <a:lstStyle/>
            <a:p>
              <a:r>
                <a:rPr lang="zh-CN" altLang="en-US" dirty="0"/>
                <a:t>尿不湿</a:t>
              </a:r>
            </a:p>
          </p:txBody>
        </p:sp>
        <p:sp>
          <p:nvSpPr>
            <p:cNvPr id="17" name="TextBox 16"/>
            <p:cNvSpPr txBox="1"/>
            <p:nvPr/>
          </p:nvSpPr>
          <p:spPr>
            <a:xfrm>
              <a:off x="2267744" y="3140968"/>
              <a:ext cx="646331" cy="369332"/>
            </a:xfrm>
            <a:prstGeom prst="rect">
              <a:avLst/>
            </a:prstGeom>
            <a:noFill/>
          </p:spPr>
          <p:txBody>
            <a:bodyPr wrap="none" rtlCol="0">
              <a:spAutoFit/>
            </a:bodyPr>
            <a:lstStyle/>
            <a:p>
              <a:r>
                <a:rPr lang="zh-CN" altLang="en-US" dirty="0"/>
                <a:t>啤酒</a:t>
              </a:r>
            </a:p>
          </p:txBody>
        </p:sp>
        <p:sp>
          <p:nvSpPr>
            <p:cNvPr id="18" name="TextBox 17"/>
            <p:cNvSpPr txBox="1"/>
            <p:nvPr/>
          </p:nvSpPr>
          <p:spPr>
            <a:xfrm>
              <a:off x="1259632" y="3573016"/>
              <a:ext cx="646331" cy="369332"/>
            </a:xfrm>
            <a:prstGeom prst="rect">
              <a:avLst/>
            </a:prstGeom>
            <a:noFill/>
          </p:spPr>
          <p:txBody>
            <a:bodyPr wrap="none" rtlCol="0">
              <a:spAutoFit/>
            </a:bodyPr>
            <a:lstStyle/>
            <a:p>
              <a:r>
                <a:rPr lang="zh-CN" altLang="en-US" dirty="0"/>
                <a:t>鸡蛋</a:t>
              </a:r>
            </a:p>
          </p:txBody>
        </p:sp>
        <p:sp>
          <p:nvSpPr>
            <p:cNvPr id="19" name="TextBox 18"/>
            <p:cNvSpPr txBox="1"/>
            <p:nvPr/>
          </p:nvSpPr>
          <p:spPr>
            <a:xfrm>
              <a:off x="1259632" y="3140968"/>
              <a:ext cx="646331" cy="369332"/>
            </a:xfrm>
            <a:prstGeom prst="rect">
              <a:avLst/>
            </a:prstGeom>
            <a:noFill/>
          </p:spPr>
          <p:txBody>
            <a:bodyPr wrap="none" rtlCol="0">
              <a:spAutoFit/>
            </a:bodyPr>
            <a:lstStyle/>
            <a:p>
              <a:r>
                <a:rPr lang="zh-CN" altLang="en-US" dirty="0"/>
                <a:t>袜子</a:t>
              </a:r>
            </a:p>
          </p:txBody>
        </p:sp>
      </p:grpSp>
      <p:grpSp>
        <p:nvGrpSpPr>
          <p:cNvPr id="22" name="组合 21"/>
          <p:cNvGrpSpPr/>
          <p:nvPr/>
        </p:nvGrpSpPr>
        <p:grpSpPr>
          <a:xfrm>
            <a:off x="1991544" y="5157192"/>
            <a:ext cx="2376264" cy="1233428"/>
            <a:chOff x="827584" y="2708920"/>
            <a:chExt cx="2376264" cy="1233428"/>
          </a:xfrm>
        </p:grpSpPr>
        <p:grpSp>
          <p:nvGrpSpPr>
            <p:cNvPr id="23" name="组合 22"/>
            <p:cNvGrpSpPr/>
            <p:nvPr/>
          </p:nvGrpSpPr>
          <p:grpSpPr>
            <a:xfrm>
              <a:off x="827584" y="2708920"/>
              <a:ext cx="2376264" cy="1224136"/>
              <a:chOff x="827584" y="2708920"/>
              <a:chExt cx="3024336" cy="1512168"/>
            </a:xfrm>
          </p:grpSpPr>
          <p:sp>
            <p:nvSpPr>
              <p:cNvPr id="28" name="矩形 27"/>
              <p:cNvSpPr/>
              <p:nvPr/>
            </p:nvSpPr>
            <p:spPr>
              <a:xfrm flipH="1">
                <a:off x="2555775" y="2780928"/>
                <a:ext cx="457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p:cNvSpPr/>
              <p:nvPr/>
            </p:nvSpPr>
            <p:spPr>
              <a:xfrm rot="10800000">
                <a:off x="827584" y="3212976"/>
                <a:ext cx="3024336" cy="10081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32" idx="0"/>
                <a:endCxn id="28" idx="0"/>
              </p:cNvCxnSpPr>
              <p:nvPr/>
            </p:nvCxnSpPr>
            <p:spPr>
              <a:xfrm>
                <a:off x="2087724" y="2708920"/>
                <a:ext cx="49091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27584" y="3140968"/>
                <a:ext cx="302433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051720" y="2708920"/>
                <a:ext cx="720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1187624" y="3140968"/>
              <a:ext cx="877163" cy="369332"/>
            </a:xfrm>
            <a:prstGeom prst="rect">
              <a:avLst/>
            </a:prstGeom>
            <a:noFill/>
          </p:spPr>
          <p:txBody>
            <a:bodyPr wrap="none" rtlCol="0">
              <a:spAutoFit/>
            </a:bodyPr>
            <a:lstStyle/>
            <a:p>
              <a:r>
                <a:rPr lang="zh-CN" altLang="en-US" dirty="0"/>
                <a:t>尿不湿</a:t>
              </a:r>
            </a:p>
          </p:txBody>
        </p:sp>
        <p:sp>
          <p:nvSpPr>
            <p:cNvPr id="25" name="TextBox 24"/>
            <p:cNvSpPr txBox="1"/>
            <p:nvPr/>
          </p:nvSpPr>
          <p:spPr>
            <a:xfrm>
              <a:off x="1259632" y="3501008"/>
              <a:ext cx="646331" cy="369332"/>
            </a:xfrm>
            <a:prstGeom prst="rect">
              <a:avLst/>
            </a:prstGeom>
            <a:noFill/>
          </p:spPr>
          <p:txBody>
            <a:bodyPr wrap="none" rtlCol="0">
              <a:spAutoFit/>
            </a:bodyPr>
            <a:lstStyle/>
            <a:p>
              <a:r>
                <a:rPr lang="zh-CN" altLang="en-US" dirty="0"/>
                <a:t>啤酒</a:t>
              </a:r>
            </a:p>
          </p:txBody>
        </p:sp>
        <p:sp>
          <p:nvSpPr>
            <p:cNvPr id="26" name="TextBox 25"/>
            <p:cNvSpPr txBox="1"/>
            <p:nvPr/>
          </p:nvSpPr>
          <p:spPr>
            <a:xfrm>
              <a:off x="2339752" y="3140968"/>
              <a:ext cx="646331" cy="369332"/>
            </a:xfrm>
            <a:prstGeom prst="rect">
              <a:avLst/>
            </a:prstGeom>
            <a:noFill/>
          </p:spPr>
          <p:txBody>
            <a:bodyPr wrap="none" rtlCol="0">
              <a:spAutoFit/>
            </a:bodyPr>
            <a:lstStyle/>
            <a:p>
              <a:r>
                <a:rPr lang="zh-CN" altLang="en-US" dirty="0"/>
                <a:t>杂志</a:t>
              </a:r>
            </a:p>
          </p:txBody>
        </p:sp>
        <p:sp>
          <p:nvSpPr>
            <p:cNvPr id="27" name="TextBox 26"/>
            <p:cNvSpPr txBox="1"/>
            <p:nvPr/>
          </p:nvSpPr>
          <p:spPr>
            <a:xfrm>
              <a:off x="2195736" y="3573016"/>
              <a:ext cx="646331" cy="369332"/>
            </a:xfrm>
            <a:prstGeom prst="rect">
              <a:avLst/>
            </a:prstGeom>
            <a:noFill/>
          </p:spPr>
          <p:txBody>
            <a:bodyPr wrap="none" rtlCol="0">
              <a:spAutoFit/>
            </a:bodyPr>
            <a:lstStyle/>
            <a:p>
              <a:r>
                <a:rPr lang="zh-CN" altLang="en-US" dirty="0"/>
                <a:t>袜子</a:t>
              </a:r>
            </a:p>
          </p:txBody>
        </p:sp>
      </p:grpSp>
      <p:grpSp>
        <p:nvGrpSpPr>
          <p:cNvPr id="33" name="组合 32"/>
          <p:cNvGrpSpPr/>
          <p:nvPr/>
        </p:nvGrpSpPr>
        <p:grpSpPr>
          <a:xfrm>
            <a:off x="1991544" y="3717032"/>
            <a:ext cx="2376264" cy="1233428"/>
            <a:chOff x="827584" y="2708920"/>
            <a:chExt cx="2376264" cy="1233428"/>
          </a:xfrm>
        </p:grpSpPr>
        <p:grpSp>
          <p:nvGrpSpPr>
            <p:cNvPr id="34" name="组合 33"/>
            <p:cNvGrpSpPr/>
            <p:nvPr/>
          </p:nvGrpSpPr>
          <p:grpSpPr>
            <a:xfrm>
              <a:off x="827584" y="2708920"/>
              <a:ext cx="2376264" cy="1224136"/>
              <a:chOff x="827584" y="2708920"/>
              <a:chExt cx="3024336" cy="1512168"/>
            </a:xfrm>
          </p:grpSpPr>
          <p:sp>
            <p:nvSpPr>
              <p:cNvPr id="39" name="矩形 38"/>
              <p:cNvSpPr/>
              <p:nvPr/>
            </p:nvSpPr>
            <p:spPr>
              <a:xfrm flipH="1">
                <a:off x="2555775" y="2780928"/>
                <a:ext cx="457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梯形 39"/>
              <p:cNvSpPr/>
              <p:nvPr/>
            </p:nvSpPr>
            <p:spPr>
              <a:xfrm rot="10800000">
                <a:off x="827584" y="3212976"/>
                <a:ext cx="3024336" cy="10081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43" idx="0"/>
                <a:endCxn id="39" idx="0"/>
              </p:cNvCxnSpPr>
              <p:nvPr/>
            </p:nvCxnSpPr>
            <p:spPr>
              <a:xfrm>
                <a:off x="2087724" y="2708920"/>
                <a:ext cx="49091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27584" y="3140968"/>
                <a:ext cx="302433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051720" y="2708920"/>
                <a:ext cx="720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1187624" y="3140968"/>
              <a:ext cx="877163" cy="369332"/>
            </a:xfrm>
            <a:prstGeom prst="rect">
              <a:avLst/>
            </a:prstGeom>
            <a:noFill/>
          </p:spPr>
          <p:txBody>
            <a:bodyPr wrap="none" rtlCol="0">
              <a:spAutoFit/>
            </a:bodyPr>
            <a:lstStyle/>
            <a:p>
              <a:r>
                <a:rPr lang="zh-CN" altLang="en-US" dirty="0"/>
                <a:t>尿不湿</a:t>
              </a:r>
            </a:p>
          </p:txBody>
        </p:sp>
        <p:sp>
          <p:nvSpPr>
            <p:cNvPr id="36" name="TextBox 35"/>
            <p:cNvSpPr txBox="1"/>
            <p:nvPr/>
          </p:nvSpPr>
          <p:spPr>
            <a:xfrm>
              <a:off x="2267744" y="3140968"/>
              <a:ext cx="646331" cy="369332"/>
            </a:xfrm>
            <a:prstGeom prst="rect">
              <a:avLst/>
            </a:prstGeom>
            <a:noFill/>
          </p:spPr>
          <p:txBody>
            <a:bodyPr wrap="none" rtlCol="0">
              <a:spAutoFit/>
            </a:bodyPr>
            <a:lstStyle/>
            <a:p>
              <a:r>
                <a:rPr lang="zh-CN" altLang="en-US" dirty="0"/>
                <a:t>啤酒</a:t>
              </a:r>
            </a:p>
          </p:txBody>
        </p:sp>
        <p:sp>
          <p:nvSpPr>
            <p:cNvPr id="37" name="TextBox 36"/>
            <p:cNvSpPr txBox="1"/>
            <p:nvPr/>
          </p:nvSpPr>
          <p:spPr>
            <a:xfrm>
              <a:off x="1259632" y="3573016"/>
              <a:ext cx="646331" cy="369332"/>
            </a:xfrm>
            <a:prstGeom prst="rect">
              <a:avLst/>
            </a:prstGeom>
            <a:noFill/>
          </p:spPr>
          <p:txBody>
            <a:bodyPr wrap="none" rtlCol="0">
              <a:spAutoFit/>
            </a:bodyPr>
            <a:lstStyle/>
            <a:p>
              <a:r>
                <a:rPr lang="zh-CN" altLang="en-US" dirty="0"/>
                <a:t>鸡蛋</a:t>
              </a:r>
            </a:p>
          </p:txBody>
        </p:sp>
        <p:sp>
          <p:nvSpPr>
            <p:cNvPr id="38" name="TextBox 37"/>
            <p:cNvSpPr txBox="1"/>
            <p:nvPr/>
          </p:nvSpPr>
          <p:spPr>
            <a:xfrm>
              <a:off x="2195736" y="3573016"/>
              <a:ext cx="646331" cy="369332"/>
            </a:xfrm>
            <a:prstGeom prst="rect">
              <a:avLst/>
            </a:prstGeom>
            <a:noFill/>
          </p:spPr>
          <p:txBody>
            <a:bodyPr wrap="none" rtlCol="0">
              <a:spAutoFit/>
            </a:bodyPr>
            <a:lstStyle/>
            <a:p>
              <a:r>
                <a:rPr lang="zh-CN" altLang="en-US" dirty="0"/>
                <a:t>水果</a:t>
              </a:r>
            </a:p>
          </p:txBody>
        </p:sp>
      </p:grpSp>
      <p:graphicFrame>
        <p:nvGraphicFramePr>
          <p:cNvPr id="44" name="表格 43"/>
          <p:cNvGraphicFramePr>
            <a:graphicFrameLocks noGrp="1"/>
          </p:cNvGraphicFramePr>
          <p:nvPr/>
        </p:nvGraphicFramePr>
        <p:xfrm>
          <a:off x="4439816" y="381784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zh-CN" altLang="en-US" dirty="0" smtClean="0"/>
                        <a:t>顾客号</a:t>
                      </a:r>
                      <a:endParaRPr lang="zh-CN" altLang="en-US" dirty="0"/>
                    </a:p>
                  </a:txBody>
                  <a:tcPr/>
                </a:tc>
                <a:tc>
                  <a:txBody>
                    <a:bodyPr/>
                    <a:lstStyle/>
                    <a:p>
                      <a:r>
                        <a:rPr lang="zh-CN" altLang="en-US" dirty="0" smtClean="0"/>
                        <a:t>物品</a:t>
                      </a:r>
                      <a:r>
                        <a:rPr lang="en-US" altLang="zh-CN" dirty="0" smtClean="0"/>
                        <a:t>1</a:t>
                      </a:r>
                      <a:endParaRPr lang="zh-CN" altLang="en-US" dirty="0"/>
                    </a:p>
                  </a:txBody>
                  <a:tcPr/>
                </a:tc>
                <a:tc>
                  <a:txBody>
                    <a:bodyPr/>
                    <a:lstStyle/>
                    <a:p>
                      <a:r>
                        <a:rPr lang="zh-CN" altLang="en-US" dirty="0" smtClean="0"/>
                        <a:t>物品</a:t>
                      </a:r>
                      <a:r>
                        <a:rPr lang="en-US" altLang="zh-CN" dirty="0" smtClean="0"/>
                        <a:t>2</a:t>
                      </a:r>
                      <a:endParaRPr lang="zh-CN" altLang="en-US" dirty="0"/>
                    </a:p>
                  </a:txBody>
                  <a:tcPr/>
                </a:tc>
                <a:tc>
                  <a:txBody>
                    <a:bodyPr/>
                    <a:lstStyle/>
                    <a:p>
                      <a:r>
                        <a:rPr lang="zh-CN" altLang="en-US" dirty="0" smtClean="0"/>
                        <a:t>物品</a:t>
                      </a:r>
                      <a:r>
                        <a:rPr lang="en-US" altLang="zh-CN" dirty="0" smtClean="0"/>
                        <a:t>3</a:t>
                      </a:r>
                      <a:endParaRPr lang="zh-CN" altLang="en-US" dirty="0"/>
                    </a:p>
                  </a:txBody>
                  <a:tcPr/>
                </a:tc>
                <a:tc>
                  <a:txBody>
                    <a:bodyPr/>
                    <a:lstStyle/>
                    <a:p>
                      <a:r>
                        <a:rPr lang="zh-CN" altLang="en-US" dirty="0" smtClean="0"/>
                        <a:t>物品</a:t>
                      </a:r>
                      <a:r>
                        <a:rPr lang="en-US" altLang="zh-CN" dirty="0" smtClean="0"/>
                        <a:t>4</a:t>
                      </a:r>
                      <a:endParaRPr lang="zh-CN" altLang="en-US" dirty="0"/>
                    </a:p>
                  </a:txBody>
                  <a:tcPr/>
                </a:tc>
              </a:tr>
              <a:tr h="370840">
                <a:tc>
                  <a:txBody>
                    <a:bodyPr/>
                    <a:lstStyle/>
                    <a:p>
                      <a:r>
                        <a:rPr lang="en-US" altLang="zh-CN" dirty="0" smtClean="0"/>
                        <a:t>1</a:t>
                      </a:r>
                      <a:endParaRPr lang="zh-CN" altLang="en-US" dirty="0"/>
                    </a:p>
                  </a:txBody>
                  <a:tcPr/>
                </a:tc>
                <a:tc>
                  <a:txBody>
                    <a:bodyPr/>
                    <a:lstStyle/>
                    <a:p>
                      <a:r>
                        <a:rPr lang="zh-CN" altLang="en-US" dirty="0" smtClean="0"/>
                        <a:t>袜子</a:t>
                      </a:r>
                      <a:endParaRPr lang="zh-CN" altLang="en-US" dirty="0"/>
                    </a:p>
                  </a:txBody>
                  <a:tcPr/>
                </a:tc>
                <a:tc>
                  <a:txBody>
                    <a:bodyPr/>
                    <a:lstStyle/>
                    <a:p>
                      <a:r>
                        <a:rPr lang="zh-CN" altLang="en-US" dirty="0" smtClean="0"/>
                        <a:t>啤酒</a:t>
                      </a:r>
                      <a:endParaRPr lang="zh-CN" altLang="en-US" dirty="0"/>
                    </a:p>
                  </a:txBody>
                  <a:tcPr/>
                </a:tc>
                <a:tc>
                  <a:txBody>
                    <a:bodyPr/>
                    <a:lstStyle/>
                    <a:p>
                      <a:r>
                        <a:rPr lang="zh-CN" altLang="en-US" dirty="0" smtClean="0"/>
                        <a:t>鸡蛋</a:t>
                      </a:r>
                      <a:endParaRPr lang="zh-CN" altLang="en-US" dirty="0"/>
                    </a:p>
                  </a:txBody>
                  <a:tcPr/>
                </a:tc>
                <a:tc>
                  <a:txBody>
                    <a:bodyPr/>
                    <a:lstStyle/>
                    <a:p>
                      <a:r>
                        <a:rPr lang="zh-CN" altLang="en-US" dirty="0" smtClean="0"/>
                        <a:t>尿不湿</a:t>
                      </a:r>
                      <a:endParaRPr lang="zh-CN" altLang="en-US" dirty="0"/>
                    </a:p>
                  </a:txBody>
                  <a:tcPr/>
                </a:tc>
              </a:tr>
              <a:tr h="370840">
                <a:tc>
                  <a:txBody>
                    <a:bodyPr/>
                    <a:lstStyle/>
                    <a:p>
                      <a:r>
                        <a:rPr lang="en-US" altLang="zh-CN" dirty="0" smtClean="0"/>
                        <a:t>2</a:t>
                      </a:r>
                      <a:endParaRPr lang="zh-CN" altLang="en-US" dirty="0"/>
                    </a:p>
                  </a:txBody>
                  <a:tcPr/>
                </a:tc>
                <a:tc>
                  <a:txBody>
                    <a:bodyPr/>
                    <a:lstStyle/>
                    <a:p>
                      <a:r>
                        <a:rPr lang="zh-CN" altLang="en-US" dirty="0" smtClean="0"/>
                        <a:t>尿不湿</a:t>
                      </a:r>
                      <a:endParaRPr lang="zh-CN" altLang="en-US" dirty="0"/>
                    </a:p>
                  </a:txBody>
                  <a:tcPr/>
                </a:tc>
                <a:tc>
                  <a:txBody>
                    <a:bodyPr/>
                    <a:lstStyle/>
                    <a:p>
                      <a:r>
                        <a:rPr lang="zh-CN" altLang="en-US" dirty="0" smtClean="0"/>
                        <a:t>啤酒</a:t>
                      </a:r>
                      <a:endParaRPr lang="zh-CN" altLang="en-US" dirty="0"/>
                    </a:p>
                  </a:txBody>
                  <a:tcPr/>
                </a:tc>
                <a:tc>
                  <a:txBody>
                    <a:bodyPr/>
                    <a:lstStyle/>
                    <a:p>
                      <a:r>
                        <a:rPr lang="zh-CN" altLang="en-US" dirty="0" smtClean="0"/>
                        <a:t>鸡蛋</a:t>
                      </a:r>
                      <a:endParaRPr lang="zh-CN" altLang="en-US" dirty="0"/>
                    </a:p>
                  </a:txBody>
                  <a:tcPr/>
                </a:tc>
                <a:tc>
                  <a:txBody>
                    <a:bodyPr/>
                    <a:lstStyle/>
                    <a:p>
                      <a:r>
                        <a:rPr lang="zh-CN" altLang="en-US" dirty="0" smtClean="0"/>
                        <a:t>水果</a:t>
                      </a:r>
                      <a:endParaRPr lang="zh-CN" altLang="en-US" dirty="0"/>
                    </a:p>
                  </a:txBody>
                  <a:tcPr/>
                </a:tc>
              </a:tr>
              <a:tr h="370840">
                <a:tc>
                  <a:txBody>
                    <a:bodyPr/>
                    <a:lstStyle/>
                    <a:p>
                      <a:r>
                        <a:rPr lang="en-US" altLang="zh-CN" dirty="0" smtClean="0"/>
                        <a:t>3</a:t>
                      </a:r>
                      <a:endParaRPr lang="zh-CN" altLang="en-US" dirty="0"/>
                    </a:p>
                  </a:txBody>
                  <a:tcPr/>
                </a:tc>
                <a:tc>
                  <a:txBody>
                    <a:bodyPr/>
                    <a:lstStyle/>
                    <a:p>
                      <a:r>
                        <a:rPr lang="zh-CN" altLang="en-US" dirty="0" smtClean="0"/>
                        <a:t>尿不湿</a:t>
                      </a:r>
                      <a:endParaRPr lang="zh-CN" altLang="en-US" dirty="0"/>
                    </a:p>
                  </a:txBody>
                  <a:tcPr/>
                </a:tc>
                <a:tc>
                  <a:txBody>
                    <a:bodyPr/>
                    <a:lstStyle/>
                    <a:p>
                      <a:r>
                        <a:rPr lang="zh-CN" altLang="en-US" dirty="0" smtClean="0"/>
                        <a:t>杂志</a:t>
                      </a:r>
                      <a:endParaRPr lang="zh-CN" altLang="en-US" dirty="0"/>
                    </a:p>
                  </a:txBody>
                  <a:tcPr/>
                </a:tc>
                <a:tc>
                  <a:txBody>
                    <a:bodyPr/>
                    <a:lstStyle/>
                    <a:p>
                      <a:r>
                        <a:rPr lang="zh-CN" altLang="en-US" dirty="0" smtClean="0"/>
                        <a:t>啤酒</a:t>
                      </a:r>
                      <a:endParaRPr lang="zh-CN" altLang="en-US" dirty="0"/>
                    </a:p>
                  </a:txBody>
                  <a:tcPr/>
                </a:tc>
                <a:tc>
                  <a:txBody>
                    <a:bodyPr/>
                    <a:lstStyle/>
                    <a:p>
                      <a:r>
                        <a:rPr lang="zh-CN" altLang="en-US" dirty="0" smtClean="0"/>
                        <a:t>袜子</a:t>
                      </a:r>
                      <a:endParaRPr lang="zh-CN" altLang="en-US" dirty="0"/>
                    </a:p>
                  </a:txBody>
                  <a:tcPr/>
                </a:tc>
              </a:tr>
            </a:tbl>
          </a:graphicData>
        </a:graphic>
      </p:graphicFrame>
      <p:sp>
        <p:nvSpPr>
          <p:cNvPr id="45" name="云形标注 44"/>
          <p:cNvSpPr/>
          <p:nvPr/>
        </p:nvSpPr>
        <p:spPr>
          <a:xfrm>
            <a:off x="6240016" y="1772816"/>
            <a:ext cx="3456384" cy="18722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我能从中得到什么？</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频繁（项集）模式发现</a:t>
            </a:r>
            <a:endParaRPr lang="zh-CN" altLang="en-US" dirty="0"/>
          </a:p>
        </p:txBody>
      </p:sp>
      <p:sp>
        <p:nvSpPr>
          <p:cNvPr id="3" name="内容占位符 2"/>
          <p:cNvSpPr>
            <a:spLocks noGrp="1"/>
          </p:cNvSpPr>
          <p:nvPr>
            <p:ph idx="1"/>
          </p:nvPr>
        </p:nvSpPr>
        <p:spPr/>
        <p:txBody>
          <a:bodyPr/>
          <a:lstStyle/>
          <a:p>
            <a:r>
              <a:rPr lang="zh-CN" altLang="en-US" dirty="0" smtClean="0"/>
              <a:t>确定各个项出现的频率</a:t>
            </a:r>
            <a:endParaRPr lang="en-US" altLang="zh-CN" dirty="0" smtClean="0"/>
          </a:p>
          <a:p>
            <a:r>
              <a:rPr lang="zh-CN" altLang="en-US" dirty="0" smtClean="0"/>
              <a:t>发现频繁项的集合：尿不湿，啤酒</a:t>
            </a:r>
            <a:endParaRPr lang="en-US" altLang="zh-CN" dirty="0" smtClean="0"/>
          </a:p>
          <a:p>
            <a:r>
              <a:rPr lang="zh-CN" altLang="en-US" dirty="0" smtClean="0"/>
              <a:t>确定、产生关联规则：</a:t>
            </a:r>
            <a:endParaRPr lang="en-US" altLang="zh-CN" dirty="0" smtClean="0"/>
          </a:p>
          <a:p>
            <a:pPr lvl="1"/>
            <a:r>
              <a:rPr lang="en-US" altLang="zh-CN" dirty="0" smtClean="0"/>
              <a:t>buys(x,”</a:t>
            </a:r>
            <a:r>
              <a:rPr lang="zh-CN" altLang="en-US" dirty="0" smtClean="0"/>
              <a:t>尿不湿</a:t>
            </a:r>
            <a:r>
              <a:rPr lang="en-US" altLang="zh-CN" dirty="0" smtClean="0"/>
              <a:t>”)=&gt;buys(x,</a:t>
            </a:r>
            <a:r>
              <a:rPr lang="zh-CN" altLang="en-US" dirty="0" smtClean="0"/>
              <a:t>啤酒</a:t>
            </a:r>
            <a:r>
              <a:rPr lang="en-US" altLang="zh-CN" dirty="0" smtClean="0"/>
              <a:t>)</a:t>
            </a:r>
          </a:p>
        </p:txBody>
      </p:sp>
      <p:sp>
        <p:nvSpPr>
          <p:cNvPr id="4" name="云形标注 3"/>
          <p:cNvSpPr/>
          <p:nvPr/>
        </p:nvSpPr>
        <p:spPr>
          <a:xfrm>
            <a:off x="4007768" y="4077072"/>
            <a:ext cx="4464496" cy="18722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把啤酒和尿不湿放在相近货架上！</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从数据挖掘到人工智能</a:t>
            </a:r>
            <a:endParaRPr lang="zh-CN" altLang="en-US" dirty="0"/>
          </a:p>
        </p:txBody>
      </p:sp>
      <p:sp>
        <p:nvSpPr>
          <p:cNvPr id="3" name="内容占位符 2"/>
          <p:cNvSpPr>
            <a:spLocks noGrp="1"/>
          </p:cNvSpPr>
          <p:nvPr>
            <p:ph idx="1"/>
          </p:nvPr>
        </p:nvSpPr>
        <p:spPr/>
        <p:txBody>
          <a:bodyPr>
            <a:normAutofit/>
          </a:bodyPr>
          <a:lstStyle/>
          <a:p>
            <a:pPr algn="ctr">
              <a:buNone/>
            </a:pPr>
            <a:endParaRPr lang="en-US" altLang="zh-CN" sz="4000" dirty="0" smtClean="0"/>
          </a:p>
          <a:p>
            <a:pPr algn="ctr">
              <a:buNone/>
            </a:pPr>
            <a:endParaRPr lang="en-US" altLang="zh-CN" sz="4000" dirty="0" smtClean="0"/>
          </a:p>
          <a:p>
            <a:pPr algn="ctr">
              <a:buNone/>
            </a:pPr>
            <a:r>
              <a:rPr lang="zh-CN" altLang="en-US" sz="4000" dirty="0" smtClean="0"/>
              <a:t>数据背后的规律，能否被计算机算法所获取？</a:t>
            </a:r>
            <a:endParaRPr lang="zh-CN" altLang="en-US" sz="4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什么是规律？</a:t>
            </a:r>
            <a:endParaRPr lang="zh-CN" altLang="en-US" dirty="0"/>
          </a:p>
        </p:txBody>
      </p:sp>
      <p:sp>
        <p:nvSpPr>
          <p:cNvPr id="3" name="内容占位符 2"/>
          <p:cNvSpPr>
            <a:spLocks noGrp="1"/>
          </p:cNvSpPr>
          <p:nvPr>
            <p:ph idx="1"/>
          </p:nvPr>
        </p:nvSpPr>
        <p:spPr/>
        <p:txBody>
          <a:bodyPr/>
          <a:lstStyle/>
          <a:p>
            <a:r>
              <a:rPr lang="zh-CN" altLang="en-US" dirty="0" smtClean="0"/>
              <a:t>现象</a:t>
            </a:r>
            <a:r>
              <a:rPr lang="zh-CN" altLang="en-US" dirty="0"/>
              <a:t>内部的本质联系，这种联系决定现象的必然的合乎规律的</a:t>
            </a:r>
            <a:r>
              <a:rPr lang="zh-CN" altLang="en-US" dirty="0" smtClean="0"/>
              <a:t>发展</a:t>
            </a:r>
            <a:endParaRPr lang="en-US" altLang="zh-CN" dirty="0" smtClean="0"/>
          </a:p>
          <a:p>
            <a:pPr lvl="1"/>
            <a:r>
              <a:rPr lang="en-US" altLang="zh-CN" dirty="0" smtClean="0"/>
              <a:t>《</a:t>
            </a:r>
            <a:r>
              <a:rPr lang="zh-CN" altLang="en-US" dirty="0"/>
              <a:t>简明哲学辞典</a:t>
            </a:r>
            <a:r>
              <a:rPr lang="en-US" altLang="zh-CN" dirty="0" smtClean="0"/>
              <a:t>》   ---</a:t>
            </a:r>
            <a:r>
              <a:rPr lang="zh-CN" altLang="en-US" dirty="0" smtClean="0"/>
              <a:t>苏联</a:t>
            </a:r>
            <a:r>
              <a:rPr lang="zh-CN" altLang="en-US" dirty="0"/>
              <a:t>哲学家罗森塔尔、</a:t>
            </a:r>
            <a:r>
              <a:rPr lang="zh-CN" altLang="en-US" dirty="0" smtClean="0"/>
              <a:t>尤金</a:t>
            </a:r>
            <a:endParaRPr lang="en-US" altLang="zh-CN" dirty="0" smtClean="0"/>
          </a:p>
          <a:p>
            <a:r>
              <a:rPr lang="zh-CN" altLang="en-US" dirty="0"/>
              <a:t>事物发展变化过程中的本质的联系和必然的</a:t>
            </a:r>
            <a:r>
              <a:rPr lang="zh-CN" altLang="en-US" dirty="0" smtClean="0"/>
              <a:t>趋势</a:t>
            </a:r>
            <a:endParaRPr lang="en-US" altLang="zh-CN" dirty="0" smtClean="0"/>
          </a:p>
          <a:p>
            <a:pPr lvl="1"/>
            <a:r>
              <a:rPr lang="en-US" altLang="zh-CN" dirty="0" smtClean="0"/>
              <a:t>《</a:t>
            </a:r>
            <a:r>
              <a:rPr lang="zh-CN" altLang="en-US" dirty="0"/>
              <a:t>外国哲学大</a:t>
            </a:r>
            <a:r>
              <a:rPr lang="zh-CN" altLang="en-US" dirty="0" smtClean="0"/>
              <a:t>辞典</a:t>
            </a:r>
            <a:r>
              <a:rPr lang="en-US" altLang="zh-CN" dirty="0" smtClean="0"/>
              <a:t>》  ---</a:t>
            </a:r>
            <a:r>
              <a:rPr lang="zh-CN" altLang="en-US" dirty="0" smtClean="0"/>
              <a:t>冯契等</a:t>
            </a:r>
            <a:endParaRPr lang="en-US" altLang="zh-CN" dirty="0" smtClean="0"/>
          </a:p>
          <a:p>
            <a:r>
              <a:rPr lang="zh-CN" altLang="en-US" dirty="0"/>
              <a:t>规律是事物发展中本身所固有的本质的、必然的、稳定的</a:t>
            </a:r>
            <a:r>
              <a:rPr lang="zh-CN" altLang="en-US" dirty="0" smtClean="0"/>
              <a:t>联系</a:t>
            </a:r>
            <a:endParaRPr lang="en-US" altLang="zh-CN" dirty="0" smtClean="0"/>
          </a:p>
          <a:p>
            <a:pPr lvl="1"/>
            <a:r>
              <a:rPr lang="en-US" altLang="zh-CN" dirty="0" smtClean="0"/>
              <a:t>《</a:t>
            </a:r>
            <a:r>
              <a:rPr lang="zh-CN" altLang="en-US" dirty="0"/>
              <a:t>辩证唯物主义原理</a:t>
            </a:r>
            <a:r>
              <a:rPr lang="en-US" altLang="zh-CN" dirty="0" smtClean="0"/>
              <a:t>》  ---</a:t>
            </a:r>
            <a:r>
              <a:rPr lang="zh-CN" altLang="en-US" dirty="0" smtClean="0"/>
              <a:t>肖前等</a:t>
            </a:r>
            <a:endParaRPr lang="zh-CN" altLang="en-US" dirty="0"/>
          </a:p>
        </p:txBody>
      </p:sp>
      <p:sp>
        <p:nvSpPr>
          <p:cNvPr id="4" name="文本框 3"/>
          <p:cNvSpPr txBox="1"/>
          <p:nvPr/>
        </p:nvSpPr>
        <p:spPr>
          <a:xfrm>
            <a:off x="3951823" y="5469077"/>
            <a:ext cx="4288353" cy="707886"/>
          </a:xfrm>
          <a:prstGeom prst="rect">
            <a:avLst/>
          </a:prstGeom>
          <a:noFill/>
        </p:spPr>
        <p:txBody>
          <a:bodyPr wrap="none" rtlCol="0">
            <a:spAutoFit/>
          </a:bodyPr>
          <a:lstStyle/>
          <a:p>
            <a:r>
              <a:rPr lang="zh-CN" altLang="en-US" sz="4000" dirty="0" smtClean="0"/>
              <a:t>共性理解：不变性</a:t>
            </a:r>
            <a:endParaRPr lang="zh-CN" altLang="en-US" sz="4000" dirty="0"/>
          </a:p>
        </p:txBody>
      </p:sp>
    </p:spTree>
    <p:extLst>
      <p:ext uri="{BB962C8B-B14F-4D97-AF65-F5344CB8AC3E}">
        <p14:creationId xmlns:p14="http://schemas.microsoft.com/office/powerpoint/2010/main" val="3122077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如何获得规律？</a:t>
            </a:r>
          </a:p>
        </p:txBody>
      </p:sp>
      <p:sp>
        <p:nvSpPr>
          <p:cNvPr id="3" name="内容占位符 2"/>
          <p:cNvSpPr>
            <a:spLocks noGrp="1"/>
          </p:cNvSpPr>
          <p:nvPr>
            <p:ph idx="1"/>
          </p:nvPr>
        </p:nvSpPr>
        <p:spPr/>
        <p:txBody>
          <a:bodyPr/>
          <a:lstStyle/>
          <a:p>
            <a:r>
              <a:rPr lang="zh-CN" altLang="en-US" dirty="0" smtClean="0"/>
              <a:t>不变性的两种表现形式：</a:t>
            </a:r>
            <a:endParaRPr lang="en-US" altLang="zh-CN" dirty="0" smtClean="0"/>
          </a:p>
          <a:p>
            <a:pPr lvl="1"/>
            <a:r>
              <a:rPr lang="zh-CN" altLang="en-US" dirty="0" smtClean="0"/>
              <a:t>逻辑不变性</a:t>
            </a:r>
            <a:r>
              <a:rPr lang="en-US" altLang="zh-CN" dirty="0" smtClean="0"/>
              <a:t>+</a:t>
            </a:r>
            <a:r>
              <a:rPr lang="zh-CN" altLang="en-US" dirty="0" smtClean="0"/>
              <a:t>统计不变性</a:t>
            </a:r>
            <a:endParaRPr lang="en-US" altLang="zh-CN" dirty="0" smtClean="0"/>
          </a:p>
          <a:p>
            <a:r>
              <a:rPr lang="zh-CN" altLang="en-US" dirty="0" smtClean="0"/>
              <a:t>逻辑不变性：</a:t>
            </a:r>
            <a:endParaRPr lang="en-US" altLang="zh-CN" dirty="0" smtClean="0"/>
          </a:p>
          <a:p>
            <a:pPr lvl="1"/>
            <a:r>
              <a:rPr lang="zh-CN" altLang="en-US" dirty="0" smtClean="0"/>
              <a:t>通过科学论证和实践检验的规律</a:t>
            </a:r>
            <a:endParaRPr lang="en-US" altLang="zh-CN" dirty="0" smtClean="0"/>
          </a:p>
          <a:p>
            <a:pPr lvl="1"/>
            <a:r>
              <a:rPr lang="zh-CN" altLang="en-US" dirty="0" smtClean="0"/>
              <a:t>直接使用，指导实践</a:t>
            </a:r>
            <a:endParaRPr lang="en-US" altLang="zh-CN" dirty="0" smtClean="0"/>
          </a:p>
          <a:p>
            <a:r>
              <a:rPr lang="zh-CN" altLang="en-US" dirty="0" smtClean="0"/>
              <a:t>统计不变性：</a:t>
            </a:r>
            <a:endParaRPr lang="en-US" altLang="zh-CN" dirty="0" smtClean="0"/>
          </a:p>
          <a:p>
            <a:pPr lvl="1"/>
            <a:r>
              <a:rPr lang="zh-CN" altLang="en-US" dirty="0"/>
              <a:t>大量观察或试验中随机事件发生的频率的</a:t>
            </a:r>
            <a:r>
              <a:rPr lang="zh-CN" altLang="en-US" dirty="0" smtClean="0"/>
              <a:t>稳定性</a:t>
            </a:r>
            <a:endParaRPr lang="en-US" altLang="zh-CN" dirty="0" smtClean="0"/>
          </a:p>
          <a:p>
            <a:pPr lvl="2"/>
            <a:r>
              <a:rPr lang="zh-CN" altLang="en-US" dirty="0" smtClean="0"/>
              <a:t>我们尚无法说清其本质，但可以容忍其误差而用于指导实践</a:t>
            </a:r>
            <a:endParaRPr lang="en-US" altLang="zh-CN" dirty="0" smtClean="0"/>
          </a:p>
          <a:p>
            <a:pPr lvl="1"/>
            <a:r>
              <a:rPr lang="zh-CN" altLang="en-US" dirty="0" smtClean="0"/>
              <a:t>统计不变性往往占比更大</a:t>
            </a:r>
            <a:endParaRPr lang="zh-CN" altLang="en-US" dirty="0"/>
          </a:p>
        </p:txBody>
      </p:sp>
    </p:spTree>
    <p:extLst>
      <p:ext uri="{BB962C8B-B14F-4D97-AF65-F5344CB8AC3E}">
        <p14:creationId xmlns:p14="http://schemas.microsoft.com/office/powerpoint/2010/main" val="1296506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机器学习是一种重要的统计规律获取手段</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0" y="1251744"/>
            <a:ext cx="7956550" cy="5474690"/>
          </a:xfrm>
        </p:spPr>
      </p:pic>
      <p:sp>
        <p:nvSpPr>
          <p:cNvPr id="5" name="矩形 4"/>
          <p:cNvSpPr/>
          <p:nvPr/>
        </p:nvSpPr>
        <p:spPr>
          <a:xfrm>
            <a:off x="2032000" y="6146800"/>
            <a:ext cx="2679700" cy="579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9810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双十一淘宝交易额</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6792"/>
            <a:ext cx="8363272" cy="4325006"/>
          </a:xfrm>
        </p:spPr>
      </p:pic>
      <p:sp>
        <p:nvSpPr>
          <p:cNvPr id="3" name="文本框 2"/>
          <p:cNvSpPr txBox="1"/>
          <p:nvPr/>
        </p:nvSpPr>
        <p:spPr>
          <a:xfrm>
            <a:off x="9840416" y="2348880"/>
            <a:ext cx="1582484" cy="369332"/>
          </a:xfrm>
          <a:prstGeom prst="rect">
            <a:avLst/>
          </a:prstGeom>
          <a:noFill/>
        </p:spPr>
        <p:txBody>
          <a:bodyPr wrap="none" rtlCol="0">
            <a:spAutoFit/>
          </a:bodyPr>
          <a:lstStyle/>
          <a:p>
            <a:r>
              <a:rPr lang="en-US" altLang="zh-CN" dirty="0" smtClean="0"/>
              <a:t>2015</a:t>
            </a:r>
            <a:r>
              <a:rPr lang="zh-CN" altLang="en-US" dirty="0" smtClean="0"/>
              <a:t>年</a:t>
            </a:r>
            <a:r>
              <a:rPr lang="en-US" altLang="zh-CN" dirty="0" smtClean="0"/>
              <a:t>1207</a:t>
            </a:r>
            <a:r>
              <a:rPr lang="zh-CN" altLang="en-US" dirty="0" smtClean="0"/>
              <a:t>亿</a:t>
            </a:r>
            <a:endParaRPr lang="zh-CN" altLang="en-US" dirty="0"/>
          </a:p>
        </p:txBody>
      </p:sp>
      <p:sp>
        <p:nvSpPr>
          <p:cNvPr id="5" name="文本框 4"/>
          <p:cNvSpPr txBox="1"/>
          <p:nvPr/>
        </p:nvSpPr>
        <p:spPr>
          <a:xfrm>
            <a:off x="9840416" y="3719295"/>
            <a:ext cx="1465466" cy="369332"/>
          </a:xfrm>
          <a:prstGeom prst="rect">
            <a:avLst/>
          </a:prstGeom>
          <a:noFill/>
        </p:spPr>
        <p:txBody>
          <a:bodyPr wrap="none" rtlCol="0">
            <a:spAutoFit/>
          </a:bodyPr>
          <a:lstStyle/>
          <a:p>
            <a:r>
              <a:rPr lang="en-US" altLang="zh-CN" dirty="0" smtClean="0"/>
              <a:t>2016</a:t>
            </a:r>
            <a:r>
              <a:rPr lang="zh-CN" altLang="en-US" dirty="0" smtClean="0"/>
              <a:t>年</a:t>
            </a:r>
            <a:r>
              <a:rPr lang="en-US" altLang="zh-CN" dirty="0" smtClean="0"/>
              <a:t>912</a:t>
            </a:r>
            <a:r>
              <a:rPr lang="zh-CN" altLang="en-US" dirty="0" smtClean="0"/>
              <a:t>亿</a:t>
            </a:r>
            <a:endParaRPr lang="zh-CN" altLang="en-US" dirty="0"/>
          </a:p>
        </p:txBody>
      </p:sp>
    </p:spTree>
    <p:extLst>
      <p:ext uri="{BB962C8B-B14F-4D97-AF65-F5344CB8AC3E}">
        <p14:creationId xmlns:p14="http://schemas.microsoft.com/office/powerpoint/2010/main" val="35174674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机器学习和人类思考</a:t>
            </a:r>
            <a:r>
              <a:rPr lang="en-US" altLang="zh-CN" dirty="0" smtClean="0"/>
              <a:t>(</a:t>
            </a:r>
            <a:r>
              <a:rPr lang="zh-CN" altLang="en-US" dirty="0" smtClean="0"/>
              <a:t>归纳</a:t>
            </a:r>
            <a:r>
              <a:rPr lang="en-US" altLang="zh-CN" dirty="0" smtClean="0"/>
              <a:t>)</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087" y="1373188"/>
            <a:ext cx="7899826" cy="4641148"/>
          </a:xfrm>
        </p:spPr>
      </p:pic>
      <p:sp>
        <p:nvSpPr>
          <p:cNvPr id="5" name="线形标注 1(带强调线) 4"/>
          <p:cNvSpPr/>
          <p:nvPr/>
        </p:nvSpPr>
        <p:spPr>
          <a:xfrm>
            <a:off x="9545782" y="3408218"/>
            <a:ext cx="2476500" cy="981363"/>
          </a:xfrm>
          <a:prstGeom prst="accentCallout1">
            <a:avLst>
              <a:gd name="adj1" fmla="val 18750"/>
              <a:gd name="adj2" fmla="val -8333"/>
              <a:gd name="adj3" fmla="val 93921"/>
              <a:gd name="adj4" fmla="val -3915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睿智的人发现规律</a:t>
            </a:r>
            <a:endParaRPr lang="zh-CN" altLang="en-US" sz="2400" b="1" dirty="0">
              <a:solidFill>
                <a:srgbClr val="FF0000"/>
              </a:solidFill>
            </a:endParaRPr>
          </a:p>
        </p:txBody>
      </p:sp>
      <p:sp>
        <p:nvSpPr>
          <p:cNvPr id="6" name="线形标注 1(带强调线) 5"/>
          <p:cNvSpPr/>
          <p:nvPr/>
        </p:nvSpPr>
        <p:spPr>
          <a:xfrm>
            <a:off x="446809" y="3408218"/>
            <a:ext cx="2423391" cy="1024082"/>
          </a:xfrm>
          <a:prstGeom prst="accentCallout1">
            <a:avLst>
              <a:gd name="adj1" fmla="val 54571"/>
              <a:gd name="adj2" fmla="val 103161"/>
              <a:gd name="adj3" fmla="val 96082"/>
              <a:gd name="adj4" fmla="val 14844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厉害的学习算法找到好的模型</a:t>
            </a:r>
            <a:endParaRPr lang="zh-CN" altLang="en-US" sz="2400" b="1" dirty="0">
              <a:solidFill>
                <a:srgbClr val="FF0000"/>
              </a:solidFill>
            </a:endParaRPr>
          </a:p>
        </p:txBody>
      </p:sp>
    </p:spTree>
    <p:extLst>
      <p:ext uri="{BB962C8B-B14F-4D97-AF65-F5344CB8AC3E}">
        <p14:creationId xmlns:p14="http://schemas.microsoft.com/office/powerpoint/2010/main" val="2815293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如何有效应对海量数据处理？</a:t>
            </a:r>
          </a:p>
        </p:txBody>
      </p:sp>
      <p:sp>
        <p:nvSpPr>
          <p:cNvPr id="57347" name="内容占位符 2"/>
          <p:cNvSpPr>
            <a:spLocks noGrp="1"/>
          </p:cNvSpPr>
          <p:nvPr>
            <p:ph idx="1"/>
          </p:nvPr>
        </p:nvSpPr>
        <p:spPr>
          <a:xfrm>
            <a:off x="838200" y="2204864"/>
            <a:ext cx="10515600" cy="3600400"/>
          </a:xfrm>
        </p:spPr>
        <p:txBody>
          <a:bodyPr/>
          <a:lstStyle/>
          <a:p>
            <a:pPr algn="ctr">
              <a:buFont typeface="Wingdings 2" panose="05020102010507070707" pitchFamily="18" charset="2"/>
              <a:buNone/>
            </a:pPr>
            <a:r>
              <a:rPr lang="en-US" altLang="zh-CN" sz="3600" b="1" dirty="0"/>
              <a:t>Great thing is it is naturally parallelizable!</a:t>
            </a:r>
          </a:p>
          <a:p>
            <a:pPr algn="ctr">
              <a:buFont typeface="Wingdings 2" panose="05020102010507070707" pitchFamily="18" charset="2"/>
              <a:buNone/>
            </a:pPr>
            <a:endParaRPr lang="en-US" altLang="zh-CN" sz="3600" b="1" dirty="0"/>
          </a:p>
          <a:p>
            <a:pPr algn="ctr">
              <a:buFont typeface="Wingdings 2" panose="05020102010507070707" pitchFamily="18" charset="2"/>
              <a:buNone/>
            </a:pPr>
            <a:r>
              <a:rPr lang="en-US" altLang="zh-CN" sz="3600" b="1" dirty="0"/>
              <a:t>The natural method is dividing and concur!</a:t>
            </a:r>
            <a:endParaRPr lang="zh-CN" altLang="en-US" sz="3600" b="1" dirty="0"/>
          </a:p>
        </p:txBody>
      </p:sp>
    </p:spTree>
    <p:extLst>
      <p:ext uri="{BB962C8B-B14F-4D97-AF65-F5344CB8AC3E}">
        <p14:creationId xmlns:p14="http://schemas.microsoft.com/office/powerpoint/2010/main" val="2433780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内容占位符 3" descr="菲数列.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7408" y="476671"/>
            <a:ext cx="8064896" cy="2773407"/>
          </a:xfrm>
        </p:spPr>
      </p:pic>
      <p:pic>
        <p:nvPicPr>
          <p:cNvPr id="52228" name="图片 4" descr="数据相关性.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304" y="3356992"/>
            <a:ext cx="8399040" cy="266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788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480" y="44624"/>
            <a:ext cx="9361040" cy="6756840"/>
          </a:xfrm>
        </p:spPr>
      </p:pic>
    </p:spTree>
    <p:extLst>
      <p:ext uri="{BB962C8B-B14F-4D97-AF65-F5344CB8AC3E}">
        <p14:creationId xmlns:p14="http://schemas.microsoft.com/office/powerpoint/2010/main" val="250003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4512" y="2263048"/>
            <a:ext cx="2114550" cy="587829"/>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100" dirty="0">
                <a:solidFill>
                  <a:schemeClr val="tx1"/>
                </a:solidFill>
                <a:latin typeface="+mj-ea"/>
                <a:ea typeface="+mj-ea"/>
              </a:rPr>
              <a:t>大数据计算任务</a:t>
            </a:r>
          </a:p>
        </p:txBody>
      </p:sp>
      <p:sp>
        <p:nvSpPr>
          <p:cNvPr id="6" name="Rounded Rectangle 5"/>
          <p:cNvSpPr/>
          <p:nvPr/>
        </p:nvSpPr>
        <p:spPr>
          <a:xfrm>
            <a:off x="3256342" y="3732622"/>
            <a:ext cx="889907" cy="408215"/>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mj-ea"/>
                <a:ea typeface="+mj-ea"/>
              </a:rPr>
              <a:t>子任务</a:t>
            </a:r>
          </a:p>
        </p:txBody>
      </p:sp>
      <p:sp>
        <p:nvSpPr>
          <p:cNvPr id="7" name="Rounded Rectangle 6"/>
          <p:cNvSpPr/>
          <p:nvPr/>
        </p:nvSpPr>
        <p:spPr>
          <a:xfrm>
            <a:off x="4505478" y="3732622"/>
            <a:ext cx="889907" cy="408215"/>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mj-ea"/>
                <a:ea typeface="+mj-ea"/>
              </a:rPr>
              <a:t>子任务</a:t>
            </a:r>
          </a:p>
        </p:txBody>
      </p:sp>
      <p:sp>
        <p:nvSpPr>
          <p:cNvPr id="8" name="Rounded Rectangle 7"/>
          <p:cNvSpPr/>
          <p:nvPr/>
        </p:nvSpPr>
        <p:spPr>
          <a:xfrm>
            <a:off x="6652682" y="3724458"/>
            <a:ext cx="889907" cy="408215"/>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mj-ea"/>
                <a:ea typeface="+mj-ea"/>
              </a:rPr>
              <a:t>子任务</a:t>
            </a:r>
          </a:p>
        </p:txBody>
      </p:sp>
      <p:sp>
        <p:nvSpPr>
          <p:cNvPr id="9" name="Rounded Rectangle 8"/>
          <p:cNvSpPr/>
          <p:nvPr/>
        </p:nvSpPr>
        <p:spPr>
          <a:xfrm>
            <a:off x="7918151" y="3724459"/>
            <a:ext cx="889907" cy="408215"/>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mj-ea"/>
                <a:ea typeface="+mj-ea"/>
              </a:rPr>
              <a:t>子任务</a:t>
            </a:r>
          </a:p>
        </p:txBody>
      </p:sp>
      <p:sp>
        <p:nvSpPr>
          <p:cNvPr id="59409" name="TextBox 9"/>
          <p:cNvSpPr txBox="1">
            <a:spLocks noChangeArrowheads="1"/>
          </p:cNvSpPr>
          <p:nvPr/>
        </p:nvSpPr>
        <p:spPr bwMode="auto">
          <a:xfrm>
            <a:off x="5517356" y="3871914"/>
            <a:ext cx="10048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b="1"/>
              <a:t>……</a:t>
            </a:r>
            <a:endParaRPr lang="zh-CN" altLang="en-US" sz="1500" b="1"/>
          </a:p>
        </p:txBody>
      </p:sp>
      <p:cxnSp>
        <p:nvCxnSpPr>
          <p:cNvPr id="11" name="Straight Arrow Connector 10"/>
          <p:cNvCxnSpPr/>
          <p:nvPr/>
        </p:nvCxnSpPr>
        <p:spPr>
          <a:xfrm rot="10800000" flipV="1">
            <a:off x="3697217" y="2859042"/>
            <a:ext cx="2318657" cy="84092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rot="10800000" flipV="1">
            <a:off x="4950433" y="2859043"/>
            <a:ext cx="1081771" cy="87357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a:off x="6064861" y="2867210"/>
            <a:ext cx="1032775" cy="85724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783314" y="2103844"/>
            <a:ext cx="849089" cy="234315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0429" y="3169445"/>
            <a:ext cx="1518047" cy="369332"/>
          </a:xfrm>
          <a:prstGeom prst="rect">
            <a:avLst/>
          </a:prstGeom>
          <a:noFill/>
        </p:spPr>
        <p:txBody>
          <a:bodyPr>
            <a:spAutoFit/>
          </a:bodyPr>
          <a:lstStyle/>
          <a:p>
            <a:pPr algn="ctr">
              <a:defRPr/>
            </a:pPr>
            <a:r>
              <a:rPr lang="zh-CN" altLang="en-US" dirty="0">
                <a:solidFill>
                  <a:srgbClr val="0066FF"/>
                </a:solidFill>
                <a:latin typeface="+mj-ea"/>
                <a:ea typeface="+mj-ea"/>
              </a:rPr>
              <a:t>任务划分</a:t>
            </a:r>
          </a:p>
        </p:txBody>
      </p:sp>
      <p:sp>
        <p:nvSpPr>
          <p:cNvPr id="16" name="Rounded Rectangle 15"/>
          <p:cNvSpPr/>
          <p:nvPr/>
        </p:nvSpPr>
        <p:spPr>
          <a:xfrm>
            <a:off x="4979003" y="5145048"/>
            <a:ext cx="2114550" cy="587829"/>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bg1"/>
                </a:solidFill>
                <a:latin typeface="+mj-ea"/>
                <a:ea typeface="+mj-ea"/>
              </a:rPr>
              <a:t>计算结果</a:t>
            </a:r>
          </a:p>
        </p:txBody>
      </p:sp>
      <p:cxnSp>
        <p:nvCxnSpPr>
          <p:cNvPr id="17" name="Straight Arrow Connector 16"/>
          <p:cNvCxnSpPr>
            <a:stCxn id="6" idx="2"/>
            <a:endCxn id="16" idx="0"/>
          </p:cNvCxnSpPr>
          <p:nvPr/>
        </p:nvCxnSpPr>
        <p:spPr>
          <a:xfrm rot="16200000" flipH="1">
            <a:off x="4366681" y="3475450"/>
            <a:ext cx="1004211" cy="2334985"/>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6" idx="0"/>
          </p:cNvCxnSpPr>
          <p:nvPr/>
        </p:nvCxnSpPr>
        <p:spPr>
          <a:xfrm rot="16200000" flipH="1">
            <a:off x="4991250" y="4100018"/>
            <a:ext cx="1004211" cy="1085849"/>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6" idx="0"/>
          </p:cNvCxnSpPr>
          <p:nvPr/>
        </p:nvCxnSpPr>
        <p:spPr>
          <a:xfrm rot="5400000">
            <a:off x="6060772" y="4108182"/>
            <a:ext cx="1012375" cy="1061356"/>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6" idx="0"/>
          </p:cNvCxnSpPr>
          <p:nvPr/>
        </p:nvCxnSpPr>
        <p:spPr>
          <a:xfrm rot="5400000">
            <a:off x="6693503" y="3475448"/>
            <a:ext cx="1012374" cy="2326824"/>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05425" y="4410076"/>
            <a:ext cx="1519238" cy="369332"/>
          </a:xfrm>
          <a:prstGeom prst="rect">
            <a:avLst/>
          </a:prstGeom>
          <a:noFill/>
        </p:spPr>
        <p:txBody>
          <a:bodyPr>
            <a:spAutoFit/>
          </a:bodyPr>
          <a:lstStyle/>
          <a:p>
            <a:pPr algn="ctr">
              <a:defRPr/>
            </a:pPr>
            <a:r>
              <a:rPr lang="zh-CN" altLang="en-US" dirty="0">
                <a:solidFill>
                  <a:srgbClr val="C00000"/>
                </a:solidFill>
                <a:latin typeface="+mj-ea"/>
                <a:ea typeface="+mj-ea"/>
              </a:rPr>
              <a:t>结果合并</a:t>
            </a:r>
          </a:p>
        </p:txBody>
      </p:sp>
      <p:sp>
        <p:nvSpPr>
          <p:cNvPr id="59423" name="标题 21"/>
          <p:cNvSpPr>
            <a:spLocks noGrp="1"/>
          </p:cNvSpPr>
          <p:nvPr>
            <p:ph type="title"/>
          </p:nvPr>
        </p:nvSpPr>
        <p:spPr/>
        <p:txBody>
          <a:bodyPr/>
          <a:lstStyle/>
          <a:p>
            <a:r>
              <a:rPr lang="zh-CN" altLang="en-US" smtClean="0">
                <a:solidFill>
                  <a:srgbClr val="0066FF"/>
                </a:solidFill>
                <a:latin typeface="黑体" panose="02010609060101010101" pitchFamily="49" charset="-122"/>
                <a:ea typeface="黑体" panose="02010609060101010101" pitchFamily="49" charset="-122"/>
              </a:rPr>
              <a:t>大数据任务划分和并行计算模型</a:t>
            </a:r>
            <a:endParaRPr lang="zh-CN" altLang="en-US" smtClean="0"/>
          </a:p>
        </p:txBody>
      </p:sp>
    </p:spTree>
    <p:extLst>
      <p:ext uri="{BB962C8B-B14F-4D97-AF65-F5344CB8AC3E}">
        <p14:creationId xmlns:p14="http://schemas.microsoft.com/office/powerpoint/2010/main" val="1095583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4430" y="2143118"/>
            <a:ext cx="2114550" cy="347027"/>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a:defRPr/>
            </a:pPr>
            <a:r>
              <a:rPr lang="zh-CN" altLang="en-US" sz="1500" b="1" dirty="0">
                <a:solidFill>
                  <a:schemeClr val="tx1"/>
                </a:solidFill>
                <a:latin typeface="+mj-ea"/>
                <a:ea typeface="+mj-ea"/>
              </a:rPr>
              <a:t>海量数据存储</a:t>
            </a:r>
          </a:p>
        </p:txBody>
      </p:sp>
      <p:grpSp>
        <p:nvGrpSpPr>
          <p:cNvPr id="2" name="Group 6"/>
          <p:cNvGrpSpPr>
            <a:grpSpLocks/>
          </p:cNvGrpSpPr>
          <p:nvPr/>
        </p:nvGrpSpPr>
        <p:grpSpPr bwMode="auto">
          <a:xfrm>
            <a:off x="5326858" y="2143126"/>
            <a:ext cx="1497806" cy="346472"/>
            <a:chOff x="3559867" y="1539706"/>
            <a:chExt cx="1997499" cy="783512"/>
          </a:xfrm>
        </p:grpSpPr>
        <p:cxnSp>
          <p:nvCxnSpPr>
            <p:cNvPr id="8" name="Straight Connector 7"/>
            <p:cNvCxnSpPr/>
            <p:nvPr/>
          </p:nvCxnSpPr>
          <p:spPr>
            <a:xfrm rot="16200000" flipH="1">
              <a:off x="3590925" y="1919898"/>
              <a:ext cx="76197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5175586" y="1941438"/>
              <a:ext cx="76197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3179676" y="1927975"/>
              <a:ext cx="7619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77282" y="1929322"/>
              <a:ext cx="76466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4391196" y="1927975"/>
              <a:ext cx="76197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3994237" y="1927975"/>
              <a:ext cx="761970"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13"/>
          <p:cNvGrpSpPr>
            <a:grpSpLocks/>
          </p:cNvGrpSpPr>
          <p:nvPr/>
        </p:nvGrpSpPr>
        <p:grpSpPr bwMode="auto">
          <a:xfrm>
            <a:off x="3407570" y="2474121"/>
            <a:ext cx="5341144" cy="789385"/>
            <a:chOff x="1002140" y="1894897"/>
            <a:chExt cx="7121238" cy="1053184"/>
          </a:xfrm>
        </p:grpSpPr>
        <p:sp>
          <p:nvSpPr>
            <p:cNvPr id="60469" name="TextBox 14"/>
            <p:cNvSpPr txBox="1">
              <a:spLocks noChangeArrowheads="1"/>
            </p:cNvSpPr>
            <p:nvPr/>
          </p:nvSpPr>
          <p:spPr bwMode="auto">
            <a:xfrm>
              <a:off x="3917538" y="2459541"/>
              <a:ext cx="1338942" cy="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b="1"/>
                <a:t>……</a:t>
              </a:r>
              <a:endParaRPr lang="zh-CN" altLang="en-US" sz="1500" b="1"/>
            </a:p>
          </p:txBody>
        </p:sp>
        <p:cxnSp>
          <p:nvCxnSpPr>
            <p:cNvPr id="16" name="Straight Arrow Connector 15"/>
            <p:cNvCxnSpPr>
              <a:endCxn id="21"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2"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3"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4"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51562" y="2134763"/>
              <a:ext cx="2023981" cy="492756"/>
            </a:xfrm>
            <a:prstGeom prst="rect">
              <a:avLst/>
            </a:prstGeom>
            <a:noFill/>
          </p:spPr>
          <p:txBody>
            <a:bodyPr>
              <a:spAutoFit/>
            </a:bodyPr>
            <a:lstStyle/>
            <a:p>
              <a:pPr algn="ctr">
                <a:defRPr/>
              </a:pPr>
              <a:r>
                <a:rPr lang="zh-CN" altLang="en-US" dirty="0">
                  <a:solidFill>
                    <a:srgbClr val="C00000"/>
                  </a:solidFill>
                  <a:latin typeface="+mj-ea"/>
                  <a:ea typeface="+mj-ea"/>
                </a:rPr>
                <a:t>数据划分</a:t>
              </a:r>
            </a:p>
          </p:txBody>
        </p:sp>
        <p:sp>
          <p:nvSpPr>
            <p:cNvPr id="21" name="Rounded Rectangle 20"/>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solidFill>
                    <a:schemeClr val="bg1"/>
                  </a:solidFill>
                  <a:latin typeface="+mj-lt"/>
                  <a:ea typeface="+mj-ea"/>
                </a:rPr>
                <a:t>Map</a:t>
              </a:r>
              <a:endParaRPr lang="zh-CN" altLang="en-US" sz="1500" dirty="0">
                <a:solidFill>
                  <a:schemeClr val="bg1"/>
                </a:solidFill>
                <a:latin typeface="+mj-lt"/>
                <a:ea typeface="+mj-ea"/>
              </a:endParaRPr>
            </a:p>
          </p:txBody>
        </p:sp>
        <p:sp>
          <p:nvSpPr>
            <p:cNvPr id="22" name="Rounded Rectangle 21"/>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solidFill>
                    <a:schemeClr val="bg1"/>
                  </a:solidFill>
                  <a:latin typeface="+mj-lt"/>
                  <a:ea typeface="+mj-ea"/>
                </a:rPr>
                <a:t>Map</a:t>
              </a:r>
              <a:endParaRPr lang="zh-CN" altLang="en-US" sz="1500" dirty="0">
                <a:solidFill>
                  <a:schemeClr val="bg1"/>
                </a:solidFill>
                <a:latin typeface="+mj-lt"/>
                <a:ea typeface="+mj-ea"/>
              </a:endParaRPr>
            </a:p>
          </p:txBody>
        </p:sp>
        <p:sp>
          <p:nvSpPr>
            <p:cNvPr id="23" name="Rounded Rectangle 22"/>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solidFill>
                    <a:schemeClr val="bg1"/>
                  </a:solidFill>
                  <a:latin typeface="+mj-lt"/>
                  <a:ea typeface="+mj-ea"/>
                </a:rPr>
                <a:t>Map</a:t>
              </a:r>
              <a:endParaRPr lang="zh-CN" altLang="en-US" sz="1500" dirty="0">
                <a:solidFill>
                  <a:schemeClr val="bg1"/>
                </a:solidFill>
                <a:latin typeface="+mj-lt"/>
                <a:ea typeface="+mj-ea"/>
              </a:endParaRPr>
            </a:p>
          </p:txBody>
        </p:sp>
        <p:sp>
          <p:nvSpPr>
            <p:cNvPr id="24" name="Rounded Rectangle 23"/>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solidFill>
                    <a:schemeClr val="bg1"/>
                  </a:solidFill>
                  <a:latin typeface="+mj-lt"/>
                  <a:ea typeface="+mj-ea"/>
                </a:rPr>
                <a:t>Map</a:t>
              </a:r>
              <a:endParaRPr lang="zh-CN" altLang="en-US" sz="1500" dirty="0">
                <a:solidFill>
                  <a:schemeClr val="bg1"/>
                </a:solidFill>
                <a:latin typeface="+mj-lt"/>
                <a:ea typeface="+mj-ea"/>
              </a:endParaRPr>
            </a:p>
          </p:txBody>
        </p:sp>
        <p:sp>
          <p:nvSpPr>
            <p:cNvPr id="25" name="TextBox 24"/>
            <p:cNvSpPr txBox="1"/>
            <p:nvPr/>
          </p:nvSpPr>
          <p:spPr>
            <a:xfrm>
              <a:off x="1840306" y="1950495"/>
              <a:ext cx="512742" cy="862324"/>
            </a:xfrm>
            <a:prstGeom prst="rect">
              <a:avLst/>
            </a:prstGeom>
            <a:noFill/>
          </p:spPr>
          <p:txBody>
            <a:bodyPr>
              <a:spAutoFit/>
            </a:bodyPr>
            <a:lstStyle/>
            <a:p>
              <a:pPr>
                <a:defRPr/>
              </a:pPr>
              <a:r>
                <a:rPr lang="zh-CN" altLang="en-US" sz="900" b="1" dirty="0">
                  <a:latin typeface="+mj-lt"/>
                  <a:ea typeface="+mj-ea"/>
                </a:rPr>
                <a:t>计算策略</a:t>
              </a:r>
            </a:p>
          </p:txBody>
        </p:sp>
        <p:sp>
          <p:nvSpPr>
            <p:cNvPr id="70" name="TextBox 69"/>
            <p:cNvSpPr txBox="1"/>
            <p:nvPr/>
          </p:nvSpPr>
          <p:spPr>
            <a:xfrm>
              <a:off x="3145179" y="1950495"/>
              <a:ext cx="514329" cy="862324"/>
            </a:xfrm>
            <a:prstGeom prst="rect">
              <a:avLst/>
            </a:prstGeom>
            <a:noFill/>
          </p:spPr>
          <p:txBody>
            <a:bodyPr>
              <a:spAutoFit/>
            </a:bodyPr>
            <a:lstStyle/>
            <a:p>
              <a:pPr>
                <a:defRPr/>
              </a:pPr>
              <a:r>
                <a:rPr lang="zh-CN" altLang="en-US" sz="900" b="1" dirty="0">
                  <a:latin typeface="+mj-lt"/>
                  <a:ea typeface="+mj-ea"/>
                </a:rPr>
                <a:t>计算策略</a:t>
              </a:r>
            </a:p>
          </p:txBody>
        </p:sp>
        <p:sp>
          <p:nvSpPr>
            <p:cNvPr id="71" name="TextBox 70"/>
            <p:cNvSpPr txBox="1"/>
            <p:nvPr/>
          </p:nvSpPr>
          <p:spPr>
            <a:xfrm>
              <a:off x="5378702" y="1950495"/>
              <a:ext cx="512741" cy="862324"/>
            </a:xfrm>
            <a:prstGeom prst="rect">
              <a:avLst/>
            </a:prstGeom>
            <a:noFill/>
          </p:spPr>
          <p:txBody>
            <a:bodyPr>
              <a:spAutoFit/>
            </a:bodyPr>
            <a:lstStyle/>
            <a:p>
              <a:pPr>
                <a:defRPr/>
              </a:pPr>
              <a:r>
                <a:rPr lang="zh-CN" altLang="en-US" sz="900" b="1" dirty="0">
                  <a:latin typeface="+mj-lt"/>
                  <a:ea typeface="+mj-ea"/>
                </a:rPr>
                <a:t>计算策略</a:t>
              </a:r>
            </a:p>
          </p:txBody>
        </p:sp>
        <p:sp>
          <p:nvSpPr>
            <p:cNvPr id="72" name="TextBox 71"/>
            <p:cNvSpPr txBox="1"/>
            <p:nvPr/>
          </p:nvSpPr>
          <p:spPr>
            <a:xfrm>
              <a:off x="6674048" y="1950495"/>
              <a:ext cx="514329" cy="862324"/>
            </a:xfrm>
            <a:prstGeom prst="rect">
              <a:avLst/>
            </a:prstGeom>
            <a:noFill/>
          </p:spPr>
          <p:txBody>
            <a:bodyPr>
              <a:spAutoFit/>
            </a:bodyPr>
            <a:lstStyle/>
            <a:p>
              <a:pPr>
                <a:defRPr/>
              </a:pPr>
              <a:r>
                <a:rPr lang="zh-CN" altLang="en-US" sz="900" b="1" dirty="0">
                  <a:latin typeface="+mj-lt"/>
                  <a:ea typeface="+mj-ea"/>
                </a:rPr>
                <a:t>计算策略</a:t>
              </a:r>
            </a:p>
          </p:txBody>
        </p:sp>
      </p:grpSp>
      <p:grpSp>
        <p:nvGrpSpPr>
          <p:cNvPr id="5" name="Group 28"/>
          <p:cNvGrpSpPr>
            <a:grpSpLocks/>
          </p:cNvGrpSpPr>
          <p:nvPr/>
        </p:nvGrpSpPr>
        <p:grpSpPr bwMode="auto">
          <a:xfrm>
            <a:off x="3764759" y="3250407"/>
            <a:ext cx="4612481" cy="458894"/>
            <a:chOff x="1477823" y="2930488"/>
            <a:chExt cx="6149467" cy="611944"/>
          </a:xfrm>
        </p:grpSpPr>
        <p:cxnSp>
          <p:nvCxnSpPr>
            <p:cNvPr id="30" name="Straight Arrow Connector 29"/>
            <p:cNvCxnSpPr/>
            <p:nvPr/>
          </p:nvCxnSpPr>
          <p:spPr>
            <a:xfrm rot="5400000">
              <a:off x="1230137" y="3200401"/>
              <a:ext cx="504895" cy="95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902427" y="3196432"/>
              <a:ext cx="536650" cy="4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5636670" y="3206752"/>
              <a:ext cx="544588" cy="14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359760" y="3212309"/>
              <a:ext cx="523948" cy="4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5689" y="3111486"/>
              <a:ext cx="2022308" cy="430946"/>
            </a:xfrm>
            <a:prstGeom prst="rect">
              <a:avLst/>
            </a:prstGeom>
            <a:noFill/>
          </p:spPr>
          <p:txBody>
            <a:bodyPr>
              <a:spAutoFit/>
            </a:bodyPr>
            <a:lstStyle/>
            <a:p>
              <a:pPr algn="ctr">
                <a:defRPr/>
              </a:pPr>
              <a:r>
                <a:rPr lang="zh-CN" altLang="en-US" sz="1500" dirty="0">
                  <a:solidFill>
                    <a:srgbClr val="FF0000"/>
                  </a:solidFill>
                  <a:latin typeface="+mj-ea"/>
                  <a:ea typeface="+mj-ea"/>
                </a:rPr>
                <a:t>中  间  结  果</a:t>
              </a:r>
            </a:p>
          </p:txBody>
        </p:sp>
        <p:sp>
          <p:nvSpPr>
            <p:cNvPr id="35" name="TextBox 34"/>
            <p:cNvSpPr txBox="1"/>
            <p:nvPr/>
          </p:nvSpPr>
          <p:spPr>
            <a:xfrm>
              <a:off x="1488935" y="3097198"/>
              <a:ext cx="880989" cy="289350"/>
            </a:xfrm>
            <a:prstGeom prst="rect">
              <a:avLst/>
            </a:prstGeom>
            <a:noFill/>
          </p:spPr>
          <p:txBody>
            <a:bodyPr>
              <a:spAutoFit/>
            </a:bodyPr>
            <a:lstStyle/>
            <a:p>
              <a:pPr>
                <a:lnSpc>
                  <a:spcPct val="90000"/>
                </a:lnSpc>
                <a:defRPr/>
              </a:pPr>
              <a:r>
                <a:rPr lang="zh-CN" altLang="en-US" sz="900" b="1" dirty="0">
                  <a:latin typeface="Arial" charset="0"/>
                  <a:ea typeface="+mj-ea"/>
                </a:rPr>
                <a:t>中间结果</a:t>
              </a:r>
              <a:endParaRPr lang="en-US" altLang="zh-CN" sz="900" b="1" dirty="0">
                <a:latin typeface="Arial" charset="0"/>
                <a:ea typeface="+mj-ea"/>
              </a:endParaRPr>
            </a:p>
          </p:txBody>
        </p:sp>
        <p:sp>
          <p:nvSpPr>
            <p:cNvPr id="73" name="TextBox 72"/>
            <p:cNvSpPr txBox="1"/>
            <p:nvPr/>
          </p:nvSpPr>
          <p:spPr>
            <a:xfrm>
              <a:off x="3146148" y="3097198"/>
              <a:ext cx="880989" cy="289350"/>
            </a:xfrm>
            <a:prstGeom prst="rect">
              <a:avLst/>
            </a:prstGeom>
            <a:noFill/>
          </p:spPr>
          <p:txBody>
            <a:bodyPr>
              <a:spAutoFit/>
            </a:bodyPr>
            <a:lstStyle/>
            <a:p>
              <a:pPr>
                <a:lnSpc>
                  <a:spcPct val="90000"/>
                </a:lnSpc>
                <a:defRPr/>
              </a:pPr>
              <a:r>
                <a:rPr lang="zh-CN" altLang="en-US" sz="900" b="1" dirty="0">
                  <a:latin typeface="Arial" charset="0"/>
                  <a:ea typeface="+mj-ea"/>
                </a:rPr>
                <a:t>中间结果</a:t>
              </a:r>
              <a:endParaRPr lang="en-US" altLang="zh-CN" sz="900" b="1" dirty="0">
                <a:latin typeface="Arial" charset="0"/>
                <a:ea typeface="+mj-ea"/>
              </a:endParaRPr>
            </a:p>
          </p:txBody>
        </p:sp>
        <p:sp>
          <p:nvSpPr>
            <p:cNvPr id="74" name="TextBox 73"/>
            <p:cNvSpPr txBox="1"/>
            <p:nvPr/>
          </p:nvSpPr>
          <p:spPr>
            <a:xfrm>
              <a:off x="5017656" y="3097198"/>
              <a:ext cx="880990" cy="289350"/>
            </a:xfrm>
            <a:prstGeom prst="rect">
              <a:avLst/>
            </a:prstGeom>
            <a:noFill/>
          </p:spPr>
          <p:txBody>
            <a:bodyPr>
              <a:spAutoFit/>
            </a:bodyPr>
            <a:lstStyle/>
            <a:p>
              <a:pPr>
                <a:lnSpc>
                  <a:spcPct val="90000"/>
                </a:lnSpc>
                <a:defRPr/>
              </a:pPr>
              <a:r>
                <a:rPr lang="zh-CN" altLang="en-US" sz="900" b="1" dirty="0">
                  <a:latin typeface="Arial" charset="0"/>
                  <a:ea typeface="+mj-ea"/>
                </a:rPr>
                <a:t>中间结果</a:t>
              </a:r>
              <a:endParaRPr lang="en-US" altLang="zh-CN" sz="900" b="1" dirty="0">
                <a:latin typeface="Arial" charset="0"/>
                <a:ea typeface="+mj-ea"/>
              </a:endParaRPr>
            </a:p>
          </p:txBody>
        </p:sp>
        <p:sp>
          <p:nvSpPr>
            <p:cNvPr id="75" name="TextBox 74"/>
            <p:cNvSpPr txBox="1"/>
            <p:nvPr/>
          </p:nvSpPr>
          <p:spPr>
            <a:xfrm>
              <a:off x="6746301" y="3097198"/>
              <a:ext cx="880989" cy="289350"/>
            </a:xfrm>
            <a:prstGeom prst="rect">
              <a:avLst/>
            </a:prstGeom>
            <a:noFill/>
          </p:spPr>
          <p:txBody>
            <a:bodyPr>
              <a:spAutoFit/>
            </a:bodyPr>
            <a:lstStyle/>
            <a:p>
              <a:pPr>
                <a:lnSpc>
                  <a:spcPct val="90000"/>
                </a:lnSpc>
                <a:defRPr/>
              </a:pPr>
              <a:r>
                <a:rPr lang="zh-CN" altLang="en-US" sz="900" b="1" dirty="0">
                  <a:latin typeface="Arial" charset="0"/>
                  <a:ea typeface="+mj-ea"/>
                </a:rPr>
                <a:t>中间结果</a:t>
              </a:r>
              <a:endParaRPr lang="en-US" altLang="zh-CN" sz="900" b="1" dirty="0">
                <a:latin typeface="Arial" charset="0"/>
                <a:ea typeface="+mj-ea"/>
              </a:endParaRPr>
            </a:p>
          </p:txBody>
        </p:sp>
      </p:grpSp>
      <p:grpSp>
        <p:nvGrpSpPr>
          <p:cNvPr id="6" name="Group 38"/>
          <p:cNvGrpSpPr>
            <a:grpSpLocks/>
          </p:cNvGrpSpPr>
          <p:nvPr/>
        </p:nvGrpSpPr>
        <p:grpSpPr bwMode="auto">
          <a:xfrm>
            <a:off x="3413523" y="3646886"/>
            <a:ext cx="5381625" cy="1063228"/>
            <a:chOff x="1008544" y="3459295"/>
            <a:chExt cx="7176652" cy="1416849"/>
          </a:xfrm>
        </p:grpSpPr>
        <p:sp>
          <p:nvSpPr>
            <p:cNvPr id="40" name="Rounded Rectangle 39"/>
            <p:cNvSpPr/>
            <p:nvPr/>
          </p:nvSpPr>
          <p:spPr>
            <a:xfrm>
              <a:off x="1008544" y="3467228"/>
              <a:ext cx="7176652" cy="3506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b="1" dirty="0">
                  <a:solidFill>
                    <a:schemeClr val="tx1"/>
                  </a:solidFill>
                  <a:latin typeface="+mj-lt"/>
                </a:rPr>
                <a:t>Barrier</a:t>
              </a:r>
              <a:r>
                <a:rPr lang="zh-CN" altLang="en-US" sz="1350" b="1" dirty="0">
                  <a:solidFill>
                    <a:schemeClr val="tx1"/>
                  </a:solidFill>
                  <a:latin typeface="+mj-lt"/>
                </a:rPr>
                <a:t>：</a:t>
              </a:r>
              <a:r>
                <a:rPr lang="en-US" altLang="zh-CN" sz="1350" b="1" dirty="0">
                  <a:solidFill>
                    <a:schemeClr val="tx1"/>
                  </a:solidFill>
                  <a:latin typeface="+mj-lt"/>
                </a:rPr>
                <a:t>Aggregation and Shuffle</a:t>
              </a:r>
              <a:endParaRPr lang="zh-CN" altLang="en-US" sz="1350" b="1" dirty="0">
                <a:solidFill>
                  <a:schemeClr val="tx1"/>
                </a:solidFill>
                <a:latin typeface="+mj-lt"/>
              </a:endParaRPr>
            </a:p>
          </p:txBody>
        </p:sp>
        <p:sp>
          <p:nvSpPr>
            <p:cNvPr id="41" name="Rounded Rectangle 40"/>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000" rIns="27000" anchor="ctr"/>
            <a:lstStyle/>
            <a:p>
              <a:pPr algn="ctr">
                <a:defRPr/>
              </a:pPr>
              <a:r>
                <a:rPr lang="en-US" altLang="zh-CN" sz="1500" dirty="0">
                  <a:solidFill>
                    <a:schemeClr val="bg1"/>
                  </a:solidFill>
                  <a:latin typeface="+mj-lt"/>
                  <a:ea typeface="+mj-ea"/>
                </a:rPr>
                <a:t>Reduce</a:t>
              </a:r>
              <a:endParaRPr lang="zh-CN" altLang="en-US" sz="1500" dirty="0">
                <a:solidFill>
                  <a:schemeClr val="bg1"/>
                </a:solidFill>
                <a:latin typeface="+mj-lt"/>
                <a:ea typeface="+mj-ea"/>
              </a:endParaRPr>
            </a:p>
          </p:txBody>
        </p:sp>
        <p:cxnSp>
          <p:nvCxnSpPr>
            <p:cNvPr id="42" name="Straight Arrow Connector 41"/>
            <p:cNvCxnSpPr/>
            <p:nvPr/>
          </p:nvCxnSpPr>
          <p:spPr>
            <a:xfrm rot="5400000">
              <a:off x="2215445" y="4114562"/>
              <a:ext cx="577529" cy="1587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000" rIns="27000" anchor="ctr"/>
            <a:lstStyle/>
            <a:p>
              <a:pPr algn="ctr">
                <a:defRPr/>
              </a:pPr>
              <a:r>
                <a:rPr lang="en-US" altLang="zh-CN" sz="1500" dirty="0">
                  <a:solidFill>
                    <a:schemeClr val="bg1"/>
                  </a:solidFill>
                  <a:latin typeface="+mj-lt"/>
                  <a:ea typeface="+mj-ea"/>
                </a:rPr>
                <a:t>Reduce</a:t>
              </a:r>
              <a:endParaRPr lang="zh-CN" altLang="en-US" sz="1500" dirty="0">
                <a:solidFill>
                  <a:schemeClr val="bg1"/>
                </a:solidFill>
                <a:latin typeface="+mj-lt"/>
                <a:ea typeface="+mj-ea"/>
              </a:endParaRPr>
            </a:p>
          </p:txBody>
        </p:sp>
        <p:sp>
          <p:nvSpPr>
            <p:cNvPr id="44" name="Rounded Rectangle 43"/>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27000" rIns="27000" anchor="ctr"/>
            <a:lstStyle/>
            <a:p>
              <a:pPr algn="ctr">
                <a:defRPr/>
              </a:pPr>
              <a:r>
                <a:rPr lang="en-US" altLang="zh-CN" sz="1500" dirty="0">
                  <a:solidFill>
                    <a:schemeClr val="bg1"/>
                  </a:solidFill>
                  <a:latin typeface="+mj-lt"/>
                  <a:ea typeface="+mj-ea"/>
                </a:rPr>
                <a:t>Reduce</a:t>
              </a:r>
              <a:endParaRPr lang="zh-CN" altLang="en-US" sz="1500" dirty="0">
                <a:solidFill>
                  <a:schemeClr val="bg1"/>
                </a:solidFill>
                <a:latin typeface="+mj-lt"/>
                <a:ea typeface="+mj-ea"/>
              </a:endParaRPr>
            </a:p>
          </p:txBody>
        </p:sp>
        <p:cxnSp>
          <p:nvCxnSpPr>
            <p:cNvPr id="45" name="Straight Arrow Connector 44"/>
            <p:cNvCxnSpPr>
              <a:stCxn id="40" idx="2"/>
            </p:cNvCxnSpPr>
            <p:nvPr/>
          </p:nvCxnSpPr>
          <p:spPr>
            <a:xfrm rot="5400000">
              <a:off x="4298582" y="4105044"/>
              <a:ext cx="585461" cy="11115"/>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396803" y="4104252"/>
              <a:ext cx="593395" cy="793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486458" y="3487854"/>
              <a:ext cx="1025690" cy="32367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551556" y="3467228"/>
              <a:ext cx="3034199" cy="350643"/>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486458" y="3489440"/>
              <a:ext cx="5214187" cy="318911"/>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507385" y="3492613"/>
              <a:ext cx="668444" cy="30939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186944" y="3465641"/>
              <a:ext cx="1398812" cy="34112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77417" y="3478334"/>
              <a:ext cx="3513701" cy="31891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2531200" y="3459295"/>
              <a:ext cx="3373980" cy="3363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flipV="1">
              <a:off x="2567719" y="3497374"/>
              <a:ext cx="5052236" cy="29511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16294" y="3459295"/>
              <a:ext cx="770062" cy="337949"/>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6695882" y="3503720"/>
              <a:ext cx="928836" cy="29987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585755" y="3465641"/>
              <a:ext cx="1306723" cy="341122"/>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81981" y="4003504"/>
              <a:ext cx="808167" cy="621362"/>
            </a:xfrm>
            <a:prstGeom prst="rect">
              <a:avLst/>
            </a:prstGeom>
            <a:noFill/>
          </p:spPr>
          <p:txBody>
            <a:bodyPr>
              <a:spAutoFit/>
            </a:bodyPr>
            <a:lstStyle/>
            <a:p>
              <a:pPr>
                <a:lnSpc>
                  <a:spcPct val="90000"/>
                </a:lnSpc>
                <a:defRPr/>
              </a:pPr>
              <a:r>
                <a:rPr lang="zh-CN" altLang="en-US" sz="900" b="1" dirty="0">
                  <a:latin typeface="Arial" charset="0"/>
                  <a:ea typeface="+mj-ea"/>
                </a:rPr>
                <a:t>归并后中间结果</a:t>
              </a:r>
              <a:endParaRPr lang="en-US" altLang="zh-CN" sz="900" b="1" dirty="0">
                <a:latin typeface="Arial" charset="0"/>
                <a:ea typeface="+mj-ea"/>
              </a:endParaRPr>
            </a:p>
          </p:txBody>
        </p:sp>
        <p:sp>
          <p:nvSpPr>
            <p:cNvPr id="76" name="TextBox 75"/>
            <p:cNvSpPr txBox="1"/>
            <p:nvPr/>
          </p:nvSpPr>
          <p:spPr>
            <a:xfrm>
              <a:off x="4585756" y="4003504"/>
              <a:ext cx="808168" cy="621362"/>
            </a:xfrm>
            <a:prstGeom prst="rect">
              <a:avLst/>
            </a:prstGeom>
            <a:noFill/>
          </p:spPr>
          <p:txBody>
            <a:bodyPr>
              <a:spAutoFit/>
            </a:bodyPr>
            <a:lstStyle/>
            <a:p>
              <a:pPr>
                <a:lnSpc>
                  <a:spcPct val="90000"/>
                </a:lnSpc>
                <a:defRPr/>
              </a:pPr>
              <a:r>
                <a:rPr lang="zh-CN" altLang="en-US" sz="900" b="1" dirty="0">
                  <a:latin typeface="Arial" charset="0"/>
                  <a:ea typeface="+mj-ea"/>
                </a:rPr>
                <a:t>归并后中间结果</a:t>
              </a:r>
              <a:endParaRPr lang="en-US" altLang="zh-CN" sz="900" b="1" dirty="0">
                <a:latin typeface="Arial" charset="0"/>
                <a:ea typeface="+mj-ea"/>
              </a:endParaRPr>
            </a:p>
          </p:txBody>
        </p:sp>
        <p:sp>
          <p:nvSpPr>
            <p:cNvPr id="77" name="TextBox 76"/>
            <p:cNvSpPr txBox="1"/>
            <p:nvPr/>
          </p:nvSpPr>
          <p:spPr>
            <a:xfrm>
              <a:off x="6746690" y="4003504"/>
              <a:ext cx="806579" cy="621362"/>
            </a:xfrm>
            <a:prstGeom prst="rect">
              <a:avLst/>
            </a:prstGeom>
            <a:noFill/>
          </p:spPr>
          <p:txBody>
            <a:bodyPr>
              <a:spAutoFit/>
            </a:bodyPr>
            <a:lstStyle/>
            <a:p>
              <a:pPr>
                <a:lnSpc>
                  <a:spcPct val="90000"/>
                </a:lnSpc>
                <a:defRPr/>
              </a:pPr>
              <a:r>
                <a:rPr lang="zh-CN" altLang="en-US" sz="900" b="1" dirty="0">
                  <a:latin typeface="Arial" charset="0"/>
                  <a:ea typeface="+mj-ea"/>
                </a:rPr>
                <a:t>归并后中间结果</a:t>
              </a:r>
              <a:endParaRPr lang="en-US" altLang="zh-CN" sz="900" b="1" dirty="0">
                <a:latin typeface="Arial" charset="0"/>
                <a:ea typeface="+mj-ea"/>
              </a:endParaRPr>
            </a:p>
          </p:txBody>
        </p:sp>
      </p:grpSp>
      <p:grpSp>
        <p:nvGrpSpPr>
          <p:cNvPr id="7" name="Group 60"/>
          <p:cNvGrpSpPr>
            <a:grpSpLocks/>
          </p:cNvGrpSpPr>
          <p:nvPr/>
        </p:nvGrpSpPr>
        <p:grpSpPr bwMode="auto">
          <a:xfrm>
            <a:off x="4463653" y="4695827"/>
            <a:ext cx="3176588" cy="884635"/>
            <a:chOff x="2410151" y="4858438"/>
            <a:chExt cx="4235085" cy="1178806"/>
          </a:xfrm>
        </p:grpSpPr>
        <p:sp>
          <p:nvSpPr>
            <p:cNvPr id="62" name="Rounded Rectangle 61"/>
            <p:cNvSpPr/>
            <p:nvPr/>
          </p:nvSpPr>
          <p:spPr>
            <a:xfrm>
              <a:off x="3157184"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a:defRPr/>
              </a:pPr>
              <a:r>
                <a:rPr lang="zh-CN" altLang="en-US" sz="1500" b="1" dirty="0">
                  <a:solidFill>
                    <a:schemeClr val="bg1"/>
                  </a:solidFill>
                  <a:latin typeface="+mj-ea"/>
                  <a:ea typeface="+mj-ea"/>
                </a:rPr>
                <a:t>计算结果</a:t>
              </a:r>
            </a:p>
          </p:txBody>
        </p:sp>
        <p:cxnSp>
          <p:nvCxnSpPr>
            <p:cNvPr id="63" name="Straight Arrow Connector 62"/>
            <p:cNvCxnSpPr>
              <a:endCxn id="62" idx="0"/>
            </p:cNvCxnSpPr>
            <p:nvPr/>
          </p:nvCxnSpPr>
          <p:spPr>
            <a:xfrm>
              <a:off x="2410151" y="4883253"/>
              <a:ext cx="2156733" cy="713317"/>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2" idx="0"/>
            </p:cNvCxnSpPr>
            <p:nvPr/>
          </p:nvCxnSpPr>
          <p:spPr>
            <a:xfrm rot="5400000">
              <a:off x="4219755" y="5230380"/>
              <a:ext cx="713319" cy="1906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2" idx="0"/>
            </p:cNvCxnSpPr>
            <p:nvPr/>
          </p:nvCxnSpPr>
          <p:spPr>
            <a:xfrm rot="10800000" flipV="1">
              <a:off x="4566884"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grpSp>
      <p:sp>
        <p:nvSpPr>
          <p:cNvPr id="60426" name="标题 68"/>
          <p:cNvSpPr>
            <a:spLocks noGrp="1"/>
          </p:cNvSpPr>
          <p:nvPr>
            <p:ph type="title"/>
          </p:nvPr>
        </p:nvSpPr>
        <p:spPr>
          <a:xfrm>
            <a:off x="623392" y="599121"/>
            <a:ext cx="10393958" cy="857250"/>
          </a:xfrm>
        </p:spPr>
        <p:txBody>
          <a:bodyPr>
            <a:normAutofit/>
          </a:bodyPr>
          <a:lstStyle/>
          <a:p>
            <a:r>
              <a:rPr lang="zh-CN" altLang="en-US" smtClean="0">
                <a:solidFill>
                  <a:srgbClr val="0066FF"/>
                </a:solidFill>
                <a:latin typeface="黑体" panose="02010609060101010101" pitchFamily="49" charset="-122"/>
                <a:ea typeface="黑体" panose="02010609060101010101" pitchFamily="49" charset="-122"/>
              </a:rPr>
              <a:t>基于</a:t>
            </a:r>
            <a:r>
              <a:rPr lang="en-US" altLang="zh-CN" smtClean="0">
                <a:solidFill>
                  <a:srgbClr val="0066FF"/>
                </a:solidFill>
                <a:latin typeface="黑体" panose="02010609060101010101" pitchFamily="49" charset="-122"/>
                <a:ea typeface="黑体" panose="02010609060101010101" pitchFamily="49" charset="-122"/>
              </a:rPr>
              <a:t>MapReduce</a:t>
            </a:r>
            <a:r>
              <a:rPr lang="zh-CN" altLang="en-US" smtClean="0">
                <a:solidFill>
                  <a:srgbClr val="0066FF"/>
                </a:solidFill>
                <a:latin typeface="黑体" panose="02010609060101010101" pitchFamily="49" charset="-122"/>
                <a:ea typeface="黑体" panose="02010609060101010101" pitchFamily="49" charset="-122"/>
              </a:rPr>
              <a:t>的并行计算模型</a:t>
            </a:r>
            <a:endParaRPr lang="zh-CN" altLang="en-US" smtClean="0"/>
          </a:p>
        </p:txBody>
      </p:sp>
    </p:spTree>
    <p:extLst>
      <p:ext uri="{BB962C8B-B14F-4D97-AF65-F5344CB8AC3E}">
        <p14:creationId xmlns:p14="http://schemas.microsoft.com/office/powerpoint/2010/main" val="3671324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79872" y="394453"/>
            <a:ext cx="6944319" cy="364217"/>
          </a:xfrm>
          <a:ln>
            <a:miter lim="800000"/>
            <a:headEnd/>
            <a:tailEnd/>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Aft>
                <a:spcPts val="450"/>
              </a:spcAft>
              <a:defRPr/>
            </a:pPr>
            <a:r>
              <a:rPr lang="en-US" altLang="zh-CN" sz="3200" spc="38"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cs typeface="+mn-cs"/>
              </a:rPr>
              <a:t>Google MapReduce</a:t>
            </a:r>
            <a:r>
              <a:rPr lang="zh-CN" altLang="en-US" sz="3200" spc="38"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cs typeface="+mn-cs"/>
              </a:rPr>
              <a:t>的基本工作原理</a:t>
            </a:r>
          </a:p>
        </p:txBody>
      </p:sp>
      <p:sp>
        <p:nvSpPr>
          <p:cNvPr id="61442" name="Content Placeholder 2"/>
          <p:cNvSpPr>
            <a:spLocks noGrp="1"/>
          </p:cNvSpPr>
          <p:nvPr>
            <p:ph idx="1"/>
          </p:nvPr>
        </p:nvSpPr>
        <p:spPr>
          <a:xfrm>
            <a:off x="2903937" y="1525191"/>
            <a:ext cx="6479381" cy="4152900"/>
          </a:xfrm>
        </p:spPr>
        <p:txBody>
          <a:bodyPr/>
          <a:lstStyle/>
          <a:p>
            <a:pPr>
              <a:buFont typeface="Wingdings 2" panose="05020102010507070707" pitchFamily="18" charset="2"/>
              <a:buNone/>
            </a:pPr>
            <a:r>
              <a:rPr lang="zh-CN" altLang="en-US" smtClean="0">
                <a:latin typeface="黑体" panose="02010609060101010101" pitchFamily="49" charset="-122"/>
              </a:rPr>
              <a:t>  </a:t>
            </a:r>
            <a:endParaRPr lang="en-US" altLang="zh-CN" sz="1800">
              <a:solidFill>
                <a:srgbClr val="D60093"/>
              </a:solidFill>
              <a:latin typeface="黑体" panose="02010609060101010101" pitchFamily="49" charset="-122"/>
            </a:endParaRPr>
          </a:p>
          <a:p>
            <a:pPr>
              <a:buFont typeface="Wingdings 2" panose="05020102010507070707" pitchFamily="18" charset="2"/>
              <a:buNone/>
            </a:pPr>
            <a:r>
              <a:rPr lang="en-US" altLang="zh-CN" smtClean="0">
                <a:solidFill>
                  <a:srgbClr val="D60093"/>
                </a:solidFill>
                <a:latin typeface="黑体" panose="02010609060101010101" pitchFamily="49" charset="-122"/>
              </a:rPr>
              <a:t>   </a:t>
            </a:r>
          </a:p>
          <a:p>
            <a:pPr>
              <a:buFont typeface="Wingdings 2" panose="05020102010507070707" pitchFamily="18" charset="2"/>
              <a:buNone/>
            </a:pPr>
            <a:endParaRPr lang="en-US" altLang="zh-CN" smtClean="0">
              <a:solidFill>
                <a:srgbClr val="0066FF"/>
              </a:solidFill>
              <a:latin typeface="黑体" panose="02010609060101010101" pitchFamily="49" charset="-122"/>
            </a:endParaRPr>
          </a:p>
          <a:p>
            <a:pPr lvl="1">
              <a:buFont typeface="Wingdings 2" panose="05020102010507070707" pitchFamily="18" charset="2"/>
              <a:buNone/>
            </a:pPr>
            <a:endParaRPr lang="zh-CN" altLang="en-US" smtClean="0"/>
          </a:p>
        </p:txBody>
      </p:sp>
      <p:pic>
        <p:nvPicPr>
          <p:cNvPr id="61444" name="Picture 4" descr="MapReduce-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937" y="2900127"/>
            <a:ext cx="5492354" cy="349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2"/>
          <p:cNvSpPr txBox="1">
            <a:spLocks noChangeArrowheads="1"/>
          </p:cNvSpPr>
          <p:nvPr/>
        </p:nvSpPr>
        <p:spPr bwMode="auto">
          <a:xfrm>
            <a:off x="7184236" y="6218398"/>
            <a:ext cx="19143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
                <a:solidFill>
                  <a:schemeClr val="tx2"/>
                </a:solidFill>
                <a:latin typeface="Verdana" panose="020B0604030504040204" pitchFamily="34" charset="0"/>
              </a:rPr>
              <a:t>Cite from Dean and Ghemawat (OSDI 2004)</a:t>
            </a:r>
          </a:p>
        </p:txBody>
      </p:sp>
      <p:sp>
        <p:nvSpPr>
          <p:cNvPr id="140" name="Rectangle 139"/>
          <p:cNvSpPr/>
          <p:nvPr/>
        </p:nvSpPr>
        <p:spPr>
          <a:xfrm>
            <a:off x="2997998" y="4644394"/>
            <a:ext cx="466725" cy="954881"/>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5" name="Oval 204"/>
          <p:cNvSpPr/>
          <p:nvPr/>
        </p:nvSpPr>
        <p:spPr>
          <a:xfrm>
            <a:off x="5189938" y="2996568"/>
            <a:ext cx="800100" cy="442913"/>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6" name="Oval 205"/>
          <p:cNvSpPr/>
          <p:nvPr/>
        </p:nvSpPr>
        <p:spPr>
          <a:xfrm>
            <a:off x="5299476" y="3802621"/>
            <a:ext cx="602456" cy="284560"/>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nvGrpSpPr>
          <p:cNvPr id="2" name="Group 186"/>
          <p:cNvGrpSpPr>
            <a:grpSpLocks/>
          </p:cNvGrpSpPr>
          <p:nvPr/>
        </p:nvGrpSpPr>
        <p:grpSpPr bwMode="auto">
          <a:xfrm>
            <a:off x="3921922" y="4440797"/>
            <a:ext cx="681038" cy="1537097"/>
            <a:chOff x="2311941" y="3589506"/>
            <a:chExt cx="907914" cy="2049294"/>
          </a:xfrm>
        </p:grpSpPr>
        <p:sp>
          <p:nvSpPr>
            <p:cNvPr id="208" name="Oval 207"/>
            <p:cNvSpPr/>
            <p:nvPr/>
          </p:nvSpPr>
          <p:spPr>
            <a:xfrm>
              <a:off x="2315116" y="3589506"/>
              <a:ext cx="904739" cy="37938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9" name="Oval 208"/>
            <p:cNvSpPr/>
            <p:nvPr/>
          </p:nvSpPr>
          <p:spPr>
            <a:xfrm>
              <a:off x="2330988" y="4432399"/>
              <a:ext cx="888867" cy="379381"/>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0" name="Oval 209"/>
            <p:cNvSpPr/>
            <p:nvPr/>
          </p:nvSpPr>
          <p:spPr>
            <a:xfrm>
              <a:off x="2311941" y="5259418"/>
              <a:ext cx="904739" cy="37938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3" name="Group 187"/>
          <p:cNvGrpSpPr>
            <a:grpSpLocks/>
          </p:cNvGrpSpPr>
          <p:nvPr/>
        </p:nvGrpSpPr>
        <p:grpSpPr bwMode="auto">
          <a:xfrm>
            <a:off x="6585352" y="4789651"/>
            <a:ext cx="683419" cy="669131"/>
            <a:chOff x="5862537" y="4053191"/>
            <a:chExt cx="911157" cy="891702"/>
          </a:xfrm>
        </p:grpSpPr>
        <p:sp>
          <p:nvSpPr>
            <p:cNvPr id="212" name="Oval 211"/>
            <p:cNvSpPr/>
            <p:nvPr/>
          </p:nvSpPr>
          <p:spPr>
            <a:xfrm>
              <a:off x="5862537" y="4053191"/>
              <a:ext cx="904807" cy="379211"/>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3" name="Oval 212"/>
            <p:cNvSpPr/>
            <p:nvPr/>
          </p:nvSpPr>
          <p:spPr>
            <a:xfrm>
              <a:off x="5868887" y="4565681"/>
              <a:ext cx="904807" cy="379212"/>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214" name="TextBox 213"/>
          <p:cNvSpPr txBox="1">
            <a:spLocks noChangeArrowheads="1"/>
          </p:cNvSpPr>
          <p:nvPr/>
        </p:nvSpPr>
        <p:spPr bwMode="auto">
          <a:xfrm>
            <a:off x="634946" y="1223992"/>
            <a:ext cx="41649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0.</a:t>
            </a:r>
            <a:r>
              <a:rPr lang="zh-CN" altLang="en-US" sz="1400" dirty="0">
                <a:latin typeface="黑体" panose="02010609060101010101" pitchFamily="49" charset="-122"/>
                <a:ea typeface="黑体" panose="02010609060101010101" pitchFamily="49" charset="-122"/>
              </a:rPr>
              <a:t>待处理的大数据被划分为大小相同的数据块</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如</a:t>
            </a:r>
            <a:r>
              <a:rPr lang="en-US" altLang="zh-CN" sz="1400" dirty="0">
                <a:latin typeface="黑体" panose="02010609060101010101" pitchFamily="49" charset="-122"/>
                <a:ea typeface="黑体" panose="02010609060101010101" pitchFamily="49" charset="-122"/>
              </a:rPr>
              <a:t>64MB),</a:t>
            </a:r>
            <a:r>
              <a:rPr lang="zh-CN" altLang="en-US" sz="1400" dirty="0">
                <a:latin typeface="黑体" panose="02010609060101010101" pitchFamily="49" charset="-122"/>
                <a:ea typeface="黑体" panose="02010609060101010101" pitchFamily="49" charset="-122"/>
              </a:rPr>
              <a:t>及与此相应的用户作业程序</a:t>
            </a:r>
          </a:p>
        </p:txBody>
      </p:sp>
      <p:sp>
        <p:nvSpPr>
          <p:cNvPr id="215" name="TextBox 214"/>
          <p:cNvSpPr txBox="1">
            <a:spLocks noChangeArrowheads="1"/>
          </p:cNvSpPr>
          <p:nvPr/>
        </p:nvSpPr>
        <p:spPr bwMode="auto">
          <a:xfrm>
            <a:off x="6672064" y="1170839"/>
            <a:ext cx="4824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1.</a:t>
            </a:r>
            <a:r>
              <a:rPr lang="zh-CN" altLang="en-US" sz="1400" dirty="0">
                <a:latin typeface="黑体" panose="02010609060101010101" pitchFamily="49" charset="-122"/>
                <a:ea typeface="黑体" panose="02010609060101010101" pitchFamily="49" charset="-122"/>
              </a:rPr>
              <a:t>系统中有一个负责调度的管理软件</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主节点</a:t>
            </a:r>
            <a:r>
              <a:rPr lang="en-US" altLang="zh-CN" sz="1400" dirty="0">
                <a:latin typeface="黑体" panose="02010609060101010101" pitchFamily="49" charset="-122"/>
                <a:ea typeface="黑体" panose="02010609060101010101" pitchFamily="49" charset="-122"/>
              </a:rPr>
              <a:t>,Master),</a:t>
            </a:r>
            <a:r>
              <a:rPr lang="zh-CN" altLang="en-US" sz="1400" dirty="0">
                <a:latin typeface="黑体" panose="02010609060101010101" pitchFamily="49" charset="-122"/>
                <a:ea typeface="黑体" panose="02010609060101010101" pitchFamily="49" charset="-122"/>
              </a:rPr>
              <a:t>以及数据</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和</a:t>
            </a:r>
            <a:r>
              <a:rPr lang="en-US" altLang="zh-CN" sz="1400" dirty="0">
                <a:latin typeface="黑体" panose="02010609060101010101" pitchFamily="49" charset="-122"/>
                <a:ea typeface="黑体" panose="02010609060101010101" pitchFamily="49" charset="-122"/>
              </a:rPr>
              <a:t>Reduce</a:t>
            </a:r>
            <a:r>
              <a:rPr lang="zh-CN" altLang="en-US" sz="1400" dirty="0">
                <a:latin typeface="黑体" panose="02010609060101010101" pitchFamily="49" charset="-122"/>
                <a:ea typeface="黑体" panose="02010609060101010101" pitchFamily="49" charset="-122"/>
              </a:rPr>
              <a:t>工作节点</a:t>
            </a:r>
            <a:r>
              <a:rPr lang="en-US" altLang="zh-CN" sz="1400" dirty="0">
                <a:latin typeface="黑体" panose="02010609060101010101" pitchFamily="49" charset="-122"/>
                <a:ea typeface="黑体" panose="02010609060101010101" pitchFamily="49" charset="-122"/>
              </a:rPr>
              <a:t>(Worker)</a:t>
            </a:r>
            <a:endParaRPr lang="zh-CN" altLang="en-US" sz="1400" dirty="0">
              <a:latin typeface="黑体" panose="02010609060101010101" pitchFamily="49" charset="-122"/>
              <a:ea typeface="黑体" panose="02010609060101010101" pitchFamily="49" charset="-122"/>
            </a:endParaRPr>
          </a:p>
        </p:txBody>
      </p:sp>
      <p:sp>
        <p:nvSpPr>
          <p:cNvPr id="18" name="TextBox 17"/>
          <p:cNvSpPr txBox="1">
            <a:spLocks noChangeArrowheads="1"/>
          </p:cNvSpPr>
          <p:nvPr/>
        </p:nvSpPr>
        <p:spPr bwMode="auto">
          <a:xfrm>
            <a:off x="634946" y="1716043"/>
            <a:ext cx="3948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2.</a:t>
            </a:r>
            <a:r>
              <a:rPr lang="zh-CN" altLang="en-US" sz="1400" dirty="0">
                <a:latin typeface="黑体" panose="02010609060101010101" pitchFamily="49" charset="-122"/>
                <a:ea typeface="黑体" panose="02010609060101010101" pitchFamily="49" charset="-122"/>
              </a:rPr>
              <a:t>主节点为作业程序寻找和配备可用的</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和</a:t>
            </a:r>
            <a:r>
              <a:rPr lang="en-US" altLang="zh-CN" sz="1400" dirty="0">
                <a:latin typeface="黑体" panose="02010609060101010101" pitchFamily="49" charset="-122"/>
                <a:ea typeface="黑体" panose="02010609060101010101" pitchFamily="49" charset="-122"/>
              </a:rPr>
              <a:t>reduce</a:t>
            </a:r>
            <a:r>
              <a:rPr lang="zh-CN" altLang="en-US" sz="1400" dirty="0">
                <a:latin typeface="黑体" panose="02010609060101010101" pitchFamily="49" charset="-122"/>
                <a:ea typeface="黑体" panose="02010609060101010101" pitchFamily="49" charset="-122"/>
              </a:rPr>
              <a:t>节点，并传送程序和数据 </a:t>
            </a:r>
          </a:p>
        </p:txBody>
      </p:sp>
      <p:sp>
        <p:nvSpPr>
          <p:cNvPr id="20" name="TextBox 19"/>
          <p:cNvSpPr txBox="1">
            <a:spLocks noChangeArrowheads="1"/>
          </p:cNvSpPr>
          <p:nvPr/>
        </p:nvSpPr>
        <p:spPr bwMode="auto">
          <a:xfrm>
            <a:off x="6704916" y="1755012"/>
            <a:ext cx="47916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3.</a:t>
            </a:r>
            <a:r>
              <a:rPr lang="zh-CN" altLang="en-US" sz="1400" dirty="0">
                <a:latin typeface="黑体" panose="02010609060101010101" pitchFamily="49" charset="-122"/>
                <a:ea typeface="黑体" panose="02010609060101010101" pitchFamily="49" charset="-122"/>
              </a:rPr>
              <a:t>主节点启动每个</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节点执行程序，每个</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节点尽可能读取本地或本机架的数据进行计算 </a:t>
            </a:r>
          </a:p>
        </p:txBody>
      </p:sp>
      <p:sp>
        <p:nvSpPr>
          <p:cNvPr id="21" name="TextBox 20"/>
          <p:cNvSpPr txBox="1">
            <a:spLocks noChangeArrowheads="1"/>
          </p:cNvSpPr>
          <p:nvPr/>
        </p:nvSpPr>
        <p:spPr bwMode="auto">
          <a:xfrm>
            <a:off x="619160" y="2235415"/>
            <a:ext cx="4108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4.</a:t>
            </a:r>
            <a:r>
              <a:rPr lang="zh-CN" altLang="en-US" sz="1400" dirty="0">
                <a:latin typeface="黑体" panose="02010609060101010101" pitchFamily="49" charset="-122"/>
                <a:ea typeface="黑体" panose="02010609060101010101" pitchFamily="49" charset="-122"/>
              </a:rPr>
              <a:t>每个</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节点处理读取的数据块</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并将中间结果存放在本地；</a:t>
            </a:r>
          </a:p>
        </p:txBody>
      </p:sp>
      <p:sp>
        <p:nvSpPr>
          <p:cNvPr id="22" name="TextBox 21"/>
          <p:cNvSpPr txBox="1">
            <a:spLocks noChangeArrowheads="1"/>
          </p:cNvSpPr>
          <p:nvPr/>
        </p:nvSpPr>
        <p:spPr bwMode="auto">
          <a:xfrm>
            <a:off x="6763835" y="2419724"/>
            <a:ext cx="48884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5.</a:t>
            </a:r>
            <a:r>
              <a:rPr lang="zh-CN" altLang="en-US" sz="1400" dirty="0">
                <a:latin typeface="黑体" panose="02010609060101010101" pitchFamily="49" charset="-122"/>
                <a:ea typeface="黑体" panose="02010609060101010101" pitchFamily="49" charset="-122"/>
              </a:rPr>
              <a:t>主节点等所有</a:t>
            </a:r>
            <a:r>
              <a:rPr lang="en-US" altLang="zh-CN" sz="1400" dirty="0">
                <a:latin typeface="黑体" panose="02010609060101010101" pitchFamily="49" charset="-122"/>
                <a:ea typeface="黑体" panose="02010609060101010101" pitchFamily="49" charset="-122"/>
              </a:rPr>
              <a:t>Map</a:t>
            </a:r>
            <a:r>
              <a:rPr lang="zh-CN" altLang="en-US" sz="1400" dirty="0">
                <a:latin typeface="黑体" panose="02010609060101010101" pitchFamily="49" charset="-122"/>
                <a:ea typeface="黑体" panose="02010609060101010101" pitchFamily="49" charset="-122"/>
              </a:rPr>
              <a:t>节点计算完成后</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开始启动</a:t>
            </a:r>
            <a:r>
              <a:rPr lang="en-US" altLang="zh-CN" sz="1400" dirty="0">
                <a:latin typeface="黑体" panose="02010609060101010101" pitchFamily="49" charset="-122"/>
                <a:ea typeface="黑体" panose="02010609060101010101" pitchFamily="49" charset="-122"/>
              </a:rPr>
              <a:t>Reduce</a:t>
            </a:r>
            <a:r>
              <a:rPr lang="zh-CN" altLang="en-US" sz="1400" dirty="0">
                <a:latin typeface="黑体" panose="02010609060101010101" pitchFamily="49" charset="-122"/>
                <a:ea typeface="黑体" panose="02010609060101010101" pitchFamily="49" charset="-122"/>
              </a:rPr>
              <a:t>节点运行；</a:t>
            </a:r>
            <a:r>
              <a:rPr lang="en-US" altLang="zh-CN" sz="1400" dirty="0">
                <a:latin typeface="黑体" panose="02010609060101010101" pitchFamily="49" charset="-122"/>
                <a:ea typeface="黑体" panose="02010609060101010101" pitchFamily="49" charset="-122"/>
              </a:rPr>
              <a:t>Reduce</a:t>
            </a:r>
            <a:r>
              <a:rPr lang="zh-CN" altLang="en-US" sz="1400" dirty="0">
                <a:latin typeface="黑体" panose="02010609060101010101" pitchFamily="49" charset="-122"/>
                <a:ea typeface="黑体" panose="02010609060101010101" pitchFamily="49" charset="-122"/>
              </a:rPr>
              <a:t>节点从主节点掌握的中间结果数据位置信息读取这些数据</a:t>
            </a:r>
          </a:p>
        </p:txBody>
      </p:sp>
      <p:sp>
        <p:nvSpPr>
          <p:cNvPr id="23" name="TextBox 22"/>
          <p:cNvSpPr txBox="1">
            <a:spLocks noChangeArrowheads="1"/>
          </p:cNvSpPr>
          <p:nvPr/>
        </p:nvSpPr>
        <p:spPr bwMode="auto">
          <a:xfrm>
            <a:off x="626250" y="2785474"/>
            <a:ext cx="39575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黑体" panose="02010609060101010101" pitchFamily="49" charset="-122"/>
                <a:ea typeface="黑体" panose="02010609060101010101" pitchFamily="49" charset="-122"/>
              </a:rPr>
              <a:t>6.Reduce</a:t>
            </a:r>
            <a:r>
              <a:rPr lang="zh-CN" altLang="en-US" sz="1400" dirty="0">
                <a:latin typeface="黑体" panose="02010609060101010101" pitchFamily="49" charset="-122"/>
                <a:ea typeface="黑体" panose="02010609060101010101" pitchFamily="49" charset="-122"/>
              </a:rPr>
              <a:t>节点计算结果汇总输出到一个结果文件即获得整个处理结果</a:t>
            </a:r>
          </a:p>
        </p:txBody>
      </p:sp>
    </p:spTree>
    <p:extLst>
      <p:ext uri="{BB962C8B-B14F-4D97-AF65-F5344CB8AC3E}">
        <p14:creationId xmlns:p14="http://schemas.microsoft.com/office/powerpoint/2010/main" val="2072697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wipe(left)">
                                      <p:cBhvr>
                                        <p:cTn id="7" dur="1000"/>
                                        <p:tgtEl>
                                          <p:spTgt spid="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box(out)">
                                      <p:cBhvr>
                                        <p:cTn id="12" dur="2000"/>
                                        <p:tgtEl>
                                          <p:spTgt spid="140"/>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205"/>
                                        </p:tgtEl>
                                        <p:attrNameLst>
                                          <p:attrName>style.visibility</p:attrName>
                                        </p:attrNameLst>
                                      </p:cBhvr>
                                      <p:to>
                                        <p:strVal val="visible"/>
                                      </p:to>
                                    </p:set>
                                    <p:animEffect transition="in" filter="fade">
                                      <p:cBhvr>
                                        <p:cTn id="16" dur="2000"/>
                                        <p:tgtEl>
                                          <p:spTgt spid="2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15"/>
                                        </p:tgtEl>
                                        <p:attrNameLst>
                                          <p:attrName>style.visibility</p:attrName>
                                        </p:attrNameLst>
                                      </p:cBhvr>
                                      <p:to>
                                        <p:strVal val="visible"/>
                                      </p:to>
                                    </p:set>
                                    <p:animEffect transition="in" filter="wipe(right)">
                                      <p:cBhvr>
                                        <p:cTn id="21" dur="1000"/>
                                        <p:tgtEl>
                                          <p:spTgt spid="2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grpId="0" nodeType="clickEffect">
                                  <p:stCondLst>
                                    <p:cond delay="0"/>
                                  </p:stCondLst>
                                  <p:iterate type="lt">
                                    <p:tmPct val="5000"/>
                                  </p:iterate>
                                  <p:childTnLst>
                                    <p:set>
                                      <p:cBhvr>
                                        <p:cTn id="25" dur="1" fill="hold">
                                          <p:stCondLst>
                                            <p:cond delay="0"/>
                                          </p:stCondLst>
                                        </p:cTn>
                                        <p:tgtEl>
                                          <p:spTgt spid="206"/>
                                        </p:tgtEl>
                                        <p:attrNameLst>
                                          <p:attrName>style.visibility</p:attrName>
                                        </p:attrNameLst>
                                      </p:cBhvr>
                                      <p:to>
                                        <p:strVal val="visible"/>
                                      </p:to>
                                    </p:set>
                                    <p:anim calcmode="lin" valueType="num">
                                      <p:cBhvr>
                                        <p:cTn id="26" dur="1000" fill="hold"/>
                                        <p:tgtEl>
                                          <p:spTgt spid="206"/>
                                        </p:tgtEl>
                                        <p:attrNameLst>
                                          <p:attrName>ppt_w</p:attrName>
                                        </p:attrNameLst>
                                      </p:cBhvr>
                                      <p:tavLst>
                                        <p:tav tm="0">
                                          <p:val>
                                            <p:fltVal val="0"/>
                                          </p:val>
                                        </p:tav>
                                        <p:tav tm="100000">
                                          <p:val>
                                            <p:strVal val="#ppt_w"/>
                                          </p:val>
                                        </p:tav>
                                      </p:tavLst>
                                    </p:anim>
                                    <p:anim calcmode="lin" valueType="num">
                                      <p:cBhvr>
                                        <p:cTn id="27" dur="1000" fill="hold"/>
                                        <p:tgtEl>
                                          <p:spTgt spid="206"/>
                                        </p:tgtEl>
                                        <p:attrNameLst>
                                          <p:attrName>ppt_h</p:attrName>
                                        </p:attrNameLst>
                                      </p:cBhvr>
                                      <p:tavLst>
                                        <p:tav tm="0">
                                          <p:val>
                                            <p:fltVal val="0"/>
                                          </p:val>
                                        </p:tav>
                                        <p:tav tm="100000">
                                          <p:val>
                                            <p:strVal val="#ppt_h"/>
                                          </p:val>
                                        </p:tav>
                                      </p:tavLst>
                                    </p:anim>
                                    <p:anim calcmode="lin" valueType="num">
                                      <p:cBhvr>
                                        <p:cTn id="28" dur="1000" fill="hold"/>
                                        <p:tgtEl>
                                          <p:spTgt spid="206"/>
                                        </p:tgtEl>
                                        <p:attrNameLst>
                                          <p:attrName>style.rotation</p:attrName>
                                        </p:attrNameLst>
                                      </p:cBhvr>
                                      <p:tavLst>
                                        <p:tav tm="0">
                                          <p:val>
                                            <p:fltVal val="90"/>
                                          </p:val>
                                        </p:tav>
                                        <p:tav tm="100000">
                                          <p:val>
                                            <p:fltVal val="0"/>
                                          </p:val>
                                        </p:tav>
                                      </p:tavLst>
                                    </p:anim>
                                    <p:animEffect transition="in" filter="fade">
                                      <p:cBhvr>
                                        <p:cTn id="29" dur="1000"/>
                                        <p:tgtEl>
                                          <p:spTgt spid="206"/>
                                        </p:tgtEl>
                                      </p:cBhvr>
                                    </p:animEffect>
                                  </p:childTnLst>
                                </p:cTn>
                              </p:par>
                            </p:childTnLst>
                          </p:cTn>
                        </p:par>
                        <p:par>
                          <p:cTn id="30" fill="hold" nodeType="afterGroup">
                            <p:stCondLst>
                              <p:cond delay="1000"/>
                            </p:stCondLst>
                            <p:childTnLst>
                              <p:par>
                                <p:cTn id="31" presetID="4" presetClass="entr" presetSubtype="3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1000"/>
                                        <p:tgtEl>
                                          <p:spTgt spid="2"/>
                                        </p:tgtEl>
                                      </p:cBhvr>
                                    </p:animEffect>
                                  </p:childTnLst>
                                </p:cTn>
                              </p:par>
                            </p:childTnLst>
                          </p:cTn>
                        </p:par>
                        <p:par>
                          <p:cTn id="34" fill="hold" nodeType="afterGroup">
                            <p:stCondLst>
                              <p:cond delay="2000"/>
                            </p:stCondLst>
                            <p:childTnLst>
                              <p:par>
                                <p:cTn id="35" presetID="4" presetClass="entr" presetSubtype="32"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out)">
                                      <p:cBhvr>
                                        <p:cTn id="37" dur="10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10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10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205" grpId="0" animBg="1"/>
      <p:bldP spid="206" grpId="0" animBg="1"/>
      <p:bldP spid="214" grpId="0"/>
      <p:bldP spid="215" grpId="0"/>
      <p:bldP spid="18" grpId="0"/>
      <p:bldP spid="20" grpId="0"/>
      <p:bldP spid="21" grpId="0"/>
      <p:bldP spid="22"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648" y="404664"/>
            <a:ext cx="8766705" cy="6178698"/>
          </a:xfrm>
        </p:spPr>
      </p:pic>
      <p:sp>
        <p:nvSpPr>
          <p:cNvPr id="5" name="圆角矩形 4"/>
          <p:cNvSpPr/>
          <p:nvPr/>
        </p:nvSpPr>
        <p:spPr>
          <a:xfrm>
            <a:off x="1847528" y="2492896"/>
            <a:ext cx="8631824" cy="2880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6128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260" y="287326"/>
            <a:ext cx="8935481" cy="6394722"/>
          </a:xfrm>
        </p:spPr>
      </p:pic>
    </p:spTree>
    <p:extLst>
      <p:ext uri="{BB962C8B-B14F-4D97-AF65-F5344CB8AC3E}">
        <p14:creationId xmlns:p14="http://schemas.microsoft.com/office/powerpoint/2010/main" val="373059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009" y="304828"/>
            <a:ext cx="8905983" cy="6259797"/>
          </a:xfrm>
        </p:spPr>
      </p:pic>
    </p:spTree>
    <p:extLst>
      <p:ext uri="{BB962C8B-B14F-4D97-AF65-F5344CB8AC3E}">
        <p14:creationId xmlns:p14="http://schemas.microsoft.com/office/powerpoint/2010/main" val="3082316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何谓大数据</a:t>
            </a:r>
            <a:endParaRPr lang="zh-CN" altLang="en-US" dirty="0"/>
          </a:p>
        </p:txBody>
      </p:sp>
      <p:sp>
        <p:nvSpPr>
          <p:cNvPr id="3" name="内容占位符 2"/>
          <p:cNvSpPr>
            <a:spLocks noGrp="1"/>
          </p:cNvSpPr>
          <p:nvPr>
            <p:ph idx="1"/>
          </p:nvPr>
        </p:nvSpPr>
        <p:spPr/>
        <p:txBody>
          <a:bodyPr/>
          <a:lstStyle/>
          <a:p>
            <a:r>
              <a:rPr lang="en-US" altLang="zh-CN" dirty="0" smtClean="0"/>
              <a:t>IBM</a:t>
            </a:r>
            <a:r>
              <a:rPr lang="zh-CN" altLang="en-US" dirty="0" smtClean="0"/>
              <a:t>公司：</a:t>
            </a:r>
            <a:endParaRPr lang="en-US" altLang="zh-CN" dirty="0" smtClean="0"/>
          </a:p>
          <a:p>
            <a:pPr lvl="1"/>
            <a:r>
              <a:rPr lang="zh-CN" altLang="en-US" dirty="0" smtClean="0"/>
              <a:t>大数据的三个</a:t>
            </a:r>
            <a:r>
              <a:rPr lang="en-US" altLang="zh-CN" dirty="0" smtClean="0"/>
              <a:t>V</a:t>
            </a:r>
            <a:r>
              <a:rPr lang="zh-CN" altLang="en-US" dirty="0" smtClean="0"/>
              <a:t>：</a:t>
            </a:r>
            <a:endParaRPr lang="en-US" altLang="zh-CN" dirty="0" smtClean="0"/>
          </a:p>
          <a:p>
            <a:pPr lvl="2"/>
            <a:r>
              <a:rPr lang="zh-CN" altLang="en-US" dirty="0" smtClean="0"/>
              <a:t>大量化（</a:t>
            </a:r>
            <a:r>
              <a:rPr lang="en-US" altLang="zh-CN" dirty="0" smtClean="0"/>
              <a:t>Volume</a:t>
            </a:r>
            <a:r>
              <a:rPr lang="zh-CN" altLang="en-US" dirty="0" smtClean="0"/>
              <a:t>）</a:t>
            </a:r>
            <a:endParaRPr lang="en-US" altLang="zh-CN" dirty="0" smtClean="0"/>
          </a:p>
          <a:p>
            <a:pPr lvl="3"/>
            <a:r>
              <a:rPr lang="en-US" altLang="zh-CN" dirty="0" smtClean="0"/>
              <a:t>TB-&gt;PB-&gt;EB</a:t>
            </a:r>
          </a:p>
          <a:p>
            <a:pPr lvl="2"/>
            <a:r>
              <a:rPr lang="zh-CN" altLang="en-US" dirty="0" smtClean="0"/>
              <a:t>多样化（</a:t>
            </a:r>
            <a:r>
              <a:rPr lang="en-US" altLang="zh-CN" dirty="0" smtClean="0"/>
              <a:t>Variety</a:t>
            </a:r>
            <a:r>
              <a:rPr lang="zh-CN" altLang="en-US" dirty="0" smtClean="0"/>
              <a:t>）</a:t>
            </a:r>
            <a:endParaRPr lang="en-US" altLang="zh-CN" dirty="0" smtClean="0"/>
          </a:p>
          <a:p>
            <a:pPr lvl="3"/>
            <a:r>
              <a:rPr lang="zh-CN" altLang="en-US" dirty="0" smtClean="0"/>
              <a:t>结构化数据（表格等），非结构化数据（视频等）</a:t>
            </a:r>
            <a:endParaRPr lang="en-US" altLang="zh-CN" dirty="0" smtClean="0"/>
          </a:p>
          <a:p>
            <a:pPr lvl="2"/>
            <a:r>
              <a:rPr lang="zh-CN" altLang="en-US" dirty="0" smtClean="0"/>
              <a:t>快速化（</a:t>
            </a:r>
            <a:r>
              <a:rPr lang="en-US" altLang="zh-CN" dirty="0" smtClean="0"/>
              <a:t>Velocity</a:t>
            </a:r>
            <a:r>
              <a:rPr lang="zh-CN" altLang="en-US" dirty="0" smtClean="0"/>
              <a:t>）</a:t>
            </a:r>
            <a:endParaRPr lang="en-US" altLang="zh-CN" dirty="0" smtClean="0"/>
          </a:p>
          <a:p>
            <a:pPr lvl="3"/>
            <a:r>
              <a:rPr lang="zh-CN" altLang="en-US" dirty="0" smtClean="0"/>
              <a:t>静态非连续数据</a:t>
            </a:r>
            <a:r>
              <a:rPr lang="en-US" altLang="zh-CN" dirty="0" smtClean="0"/>
              <a:t>-》</a:t>
            </a:r>
            <a:r>
              <a:rPr lang="zh-CN" altLang="en-US" dirty="0" smtClean="0"/>
              <a:t>动态连续数据</a:t>
            </a:r>
            <a:endParaRPr lang="en-US" altLang="zh-CN" dirty="0" smtClean="0"/>
          </a:p>
          <a:p>
            <a:pPr lvl="1"/>
            <a:r>
              <a:rPr lang="zh-CN" altLang="en-US" dirty="0" smtClean="0"/>
              <a:t>反映了大数据所潜藏的价值（</a:t>
            </a:r>
            <a:r>
              <a:rPr lang="en-US" altLang="zh-CN" dirty="0" smtClean="0"/>
              <a:t>Value</a:t>
            </a:r>
            <a:r>
              <a:rPr lang="zh-CN" altLang="en-US" dirty="0" smtClean="0"/>
              <a:t>）</a:t>
            </a:r>
            <a:endParaRPr lang="en-US" altLang="zh-CN" dirty="0" smtClean="0"/>
          </a:p>
          <a:p>
            <a:pPr lvl="1"/>
            <a:r>
              <a:rPr lang="zh-CN" altLang="en-US" dirty="0" smtClean="0"/>
              <a:t>四个</a:t>
            </a:r>
            <a:r>
              <a:rPr lang="en-US" altLang="zh-CN" dirty="0" smtClean="0"/>
              <a:t>V</a:t>
            </a:r>
            <a:r>
              <a:rPr lang="zh-CN" altLang="en-US" dirty="0" smtClean="0"/>
              <a:t>就是大数据的基本特征</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053" y="404664"/>
            <a:ext cx="8629894" cy="6106690"/>
          </a:xfrm>
        </p:spPr>
      </p:pic>
    </p:spTree>
    <p:extLst>
      <p:ext uri="{BB962C8B-B14F-4D97-AF65-F5344CB8AC3E}">
        <p14:creationId xmlns:p14="http://schemas.microsoft.com/office/powerpoint/2010/main" val="13301551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Google MapReduce</a:t>
            </a:r>
            <a:r>
              <a:rPr lang="zh-CN" altLang="en-US" smtClean="0"/>
              <a:t>的深远意义</a:t>
            </a:r>
          </a:p>
        </p:txBody>
      </p:sp>
      <p:sp>
        <p:nvSpPr>
          <p:cNvPr id="69635" name="内容占位符 2"/>
          <p:cNvSpPr>
            <a:spLocks noGrp="1"/>
          </p:cNvSpPr>
          <p:nvPr>
            <p:ph idx="1"/>
          </p:nvPr>
        </p:nvSpPr>
        <p:spPr/>
        <p:txBody>
          <a:bodyPr/>
          <a:lstStyle/>
          <a:p>
            <a:r>
              <a:rPr lang="zh-CN" altLang="en-US" smtClean="0"/>
              <a:t>一个优良的编程模型</a:t>
            </a:r>
            <a:endParaRPr lang="en-US" altLang="zh-CN" smtClean="0"/>
          </a:p>
          <a:p>
            <a:pPr lvl="1"/>
            <a:r>
              <a:rPr lang="zh-CN" altLang="en-US" smtClean="0"/>
              <a:t>使得海量数据处理人员不用担心“物理上”的数据并行化，可以只关注于“逻辑”并行</a:t>
            </a:r>
            <a:endParaRPr lang="en-US" altLang="zh-CN" smtClean="0"/>
          </a:p>
          <a:p>
            <a:r>
              <a:rPr lang="zh-CN" altLang="en-US" smtClean="0"/>
              <a:t>一个杰出的并行处理框架</a:t>
            </a:r>
            <a:endParaRPr lang="en-US" altLang="zh-CN" smtClean="0"/>
          </a:p>
          <a:p>
            <a:pPr lvl="1"/>
            <a:r>
              <a:rPr lang="zh-CN" altLang="en-US" smtClean="0"/>
              <a:t>提供了非常高效的并行处理支撑环境</a:t>
            </a:r>
            <a:endParaRPr lang="en-US" altLang="zh-CN" smtClean="0"/>
          </a:p>
          <a:p>
            <a:r>
              <a:rPr lang="zh-CN" altLang="en-US" smtClean="0"/>
              <a:t>极大带动和丰富了海量数据处理应用和技术的发展！</a:t>
            </a:r>
          </a:p>
        </p:txBody>
      </p:sp>
    </p:spTree>
    <p:extLst>
      <p:ext uri="{BB962C8B-B14F-4D97-AF65-F5344CB8AC3E}">
        <p14:creationId xmlns:p14="http://schemas.microsoft.com/office/powerpoint/2010/main" val="6375343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物理世界的逻辑化（数字化）必定带来大数据</a:t>
            </a:r>
            <a:endParaRPr lang="en-US" altLang="zh-CN" dirty="0" smtClean="0"/>
          </a:p>
          <a:p>
            <a:endParaRPr lang="en-US" altLang="zh-CN" dirty="0"/>
          </a:p>
          <a:p>
            <a:r>
              <a:rPr lang="zh-CN" altLang="en-US" dirty="0" smtClean="0"/>
              <a:t>大数据中必定隐藏（人类尚未发现的逻辑不变性）统计不变性</a:t>
            </a:r>
            <a:endParaRPr lang="en-US" altLang="zh-CN" dirty="0" smtClean="0"/>
          </a:p>
          <a:p>
            <a:pPr lvl="1"/>
            <a:r>
              <a:rPr lang="zh-CN" altLang="en-US" dirty="0" smtClean="0"/>
              <a:t>数据挖掘将完成这个统计不变性的发现</a:t>
            </a:r>
            <a:endParaRPr lang="en-US" altLang="zh-CN" dirty="0" smtClean="0"/>
          </a:p>
          <a:p>
            <a:endParaRPr lang="en-US" altLang="zh-CN" dirty="0"/>
          </a:p>
          <a:p>
            <a:r>
              <a:rPr lang="zh-CN" altLang="en-US" dirty="0" smtClean="0"/>
              <a:t>并行计算必定是应对大数据的有力武器</a:t>
            </a:r>
            <a:endParaRPr lang="zh-CN" altLang="en-US" dirty="0"/>
          </a:p>
        </p:txBody>
      </p:sp>
    </p:spTree>
    <p:extLst>
      <p:ext uri="{BB962C8B-B14F-4D97-AF65-F5344CB8AC3E}">
        <p14:creationId xmlns:p14="http://schemas.microsoft.com/office/powerpoint/2010/main" val="1915853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在网上搜索春运数据、双十一数据等大数据及其分析文章，给出大数据及其分析给你带来的最大的“吃惊”：</a:t>
            </a:r>
            <a:endParaRPr lang="en-US" altLang="zh-CN" dirty="0" smtClean="0"/>
          </a:p>
          <a:p>
            <a:pPr lvl="1"/>
            <a:r>
              <a:rPr lang="zh-CN" altLang="en-US" dirty="0" smtClean="0"/>
              <a:t>数据的“大”表现在何处？</a:t>
            </a:r>
            <a:endParaRPr lang="en-US" altLang="zh-CN" dirty="0" smtClean="0"/>
          </a:p>
          <a:p>
            <a:pPr lvl="1"/>
            <a:r>
              <a:rPr lang="zh-CN" altLang="en-US" dirty="0" smtClean="0"/>
              <a:t>哪些分析（挖掘）结果让你吃惊？</a:t>
            </a:r>
            <a:endParaRPr lang="en-US" altLang="zh-CN" dirty="0" smtClean="0"/>
          </a:p>
          <a:p>
            <a:pPr lvl="1"/>
            <a:r>
              <a:rPr lang="zh-CN" altLang="en-US" dirty="0" smtClean="0"/>
              <a:t>这些分析应该是（或者可以是）采用哪个（些）基本技术来完成的？</a:t>
            </a:r>
            <a:endParaRPr lang="zh-CN" altLang="en-US" dirty="0"/>
          </a:p>
        </p:txBody>
      </p:sp>
    </p:spTree>
    <p:extLst>
      <p:ext uri="{BB962C8B-B14F-4D97-AF65-F5344CB8AC3E}">
        <p14:creationId xmlns:p14="http://schemas.microsoft.com/office/powerpoint/2010/main" val="20608031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en-US" altLang="zh-CN" smtClean="0"/>
              <a:t>Google</a:t>
            </a:r>
            <a:r>
              <a:rPr lang="zh-CN" altLang="en-US" smtClean="0"/>
              <a:t>数据中心建在哪儿？</a:t>
            </a:r>
          </a:p>
        </p:txBody>
      </p:sp>
      <p:pic>
        <p:nvPicPr>
          <p:cNvPr id="70659" name="内容占位符 3" descr="imgname--googlecae---50226711--google-dc-global-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42047" y="2411018"/>
            <a:ext cx="6218634" cy="3053953"/>
          </a:xfrm>
        </p:spPr>
      </p:pic>
    </p:spTree>
    <p:extLst>
      <p:ext uri="{BB962C8B-B14F-4D97-AF65-F5344CB8AC3E}">
        <p14:creationId xmlns:p14="http://schemas.microsoft.com/office/powerpoint/2010/main" val="39271731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b="1" smtClean="0"/>
              <a:t>俄勒冈州的谷歌数据中心</a:t>
            </a:r>
            <a:endParaRPr lang="zh-CN" altLang="en-US" smtClean="0"/>
          </a:p>
        </p:txBody>
      </p:sp>
      <p:pic>
        <p:nvPicPr>
          <p:cNvPr id="71683" name="内容占位符 3" descr="20090503-google-builds-computing.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524251" y="1982392"/>
            <a:ext cx="5197079" cy="3118247"/>
          </a:xfrm>
        </p:spPr>
      </p:pic>
      <p:sp>
        <p:nvSpPr>
          <p:cNvPr id="71684" name="TextBox 4"/>
          <p:cNvSpPr txBox="1">
            <a:spLocks noChangeArrowheads="1"/>
          </p:cNvSpPr>
          <p:nvPr/>
        </p:nvSpPr>
        <p:spPr bwMode="auto">
          <a:xfrm>
            <a:off x="3952876" y="5250657"/>
            <a:ext cx="415370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b="1"/>
              <a:t>附近有一个</a:t>
            </a:r>
            <a:r>
              <a:rPr lang="en-US" altLang="zh-CN" sz="2100" b="1"/>
              <a:t>180</a:t>
            </a:r>
            <a:r>
              <a:rPr lang="zh-CN" altLang="en-US" sz="2100" b="1"/>
              <a:t>万千瓦水力发电站</a:t>
            </a:r>
          </a:p>
        </p:txBody>
      </p:sp>
    </p:spTree>
    <p:extLst>
      <p:ext uri="{BB962C8B-B14F-4D97-AF65-F5344CB8AC3E}">
        <p14:creationId xmlns:p14="http://schemas.microsoft.com/office/powerpoint/2010/main" val="2883494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这个地方的显著特点</a:t>
            </a:r>
          </a:p>
        </p:txBody>
      </p:sp>
      <p:sp>
        <p:nvSpPr>
          <p:cNvPr id="72707" name="内容占位符 2"/>
          <p:cNvSpPr>
            <a:spLocks noGrp="1"/>
          </p:cNvSpPr>
          <p:nvPr>
            <p:ph idx="1"/>
          </p:nvPr>
        </p:nvSpPr>
        <p:spPr/>
        <p:txBody>
          <a:bodyPr/>
          <a:lstStyle/>
          <a:p>
            <a:pPr eaLnBrk="1" hangingPunct="1"/>
            <a:r>
              <a:rPr lang="zh-CN" altLang="en-US" smtClean="0"/>
              <a:t>电力充足、便宜</a:t>
            </a:r>
            <a:endParaRPr lang="en-US" altLang="zh-CN" smtClean="0"/>
          </a:p>
          <a:p>
            <a:pPr lvl="1" eaLnBrk="1" hangingPunct="1"/>
            <a:r>
              <a:rPr lang="zh-CN" altLang="en-US" smtClean="0"/>
              <a:t>美国最廉价的电力</a:t>
            </a:r>
            <a:endParaRPr lang="en-US" altLang="zh-CN" smtClean="0"/>
          </a:p>
          <a:p>
            <a:pPr eaLnBrk="1" hangingPunct="1"/>
            <a:r>
              <a:rPr lang="zh-CN" altLang="en-US" smtClean="0"/>
              <a:t>水源充足</a:t>
            </a:r>
            <a:endParaRPr lang="en-US" altLang="zh-CN" smtClean="0"/>
          </a:p>
        </p:txBody>
      </p:sp>
      <p:sp>
        <p:nvSpPr>
          <p:cNvPr id="72708" name="TextBox 3"/>
          <p:cNvSpPr txBox="1">
            <a:spLocks noChangeArrowheads="1"/>
          </p:cNvSpPr>
          <p:nvPr/>
        </p:nvSpPr>
        <p:spPr bwMode="auto">
          <a:xfrm>
            <a:off x="3309938" y="4232674"/>
            <a:ext cx="5753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rPr>
              <a:t>为什么谷歌选择这个地方建数据中心呢？</a:t>
            </a:r>
          </a:p>
        </p:txBody>
      </p:sp>
    </p:spTree>
    <p:extLst>
      <p:ext uri="{BB962C8B-B14F-4D97-AF65-F5344CB8AC3E}">
        <p14:creationId xmlns:p14="http://schemas.microsoft.com/office/powerpoint/2010/main" val="27676068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normAutofit/>
          </a:bodyPr>
          <a:lstStyle/>
          <a:p>
            <a:pPr eaLnBrk="1" hangingPunct="1"/>
            <a:r>
              <a:rPr lang="zh-CN" altLang="en-US" smtClean="0"/>
              <a:t>谷歌的计算将消耗大量的电、产生大量的热！</a:t>
            </a:r>
          </a:p>
        </p:txBody>
      </p:sp>
      <p:sp>
        <p:nvSpPr>
          <p:cNvPr id="73731" name="内容占位符 2"/>
          <p:cNvSpPr>
            <a:spLocks noGrp="1"/>
          </p:cNvSpPr>
          <p:nvPr>
            <p:ph idx="1"/>
          </p:nvPr>
        </p:nvSpPr>
        <p:spPr/>
        <p:txBody>
          <a:bodyPr/>
          <a:lstStyle/>
          <a:p>
            <a:pPr eaLnBrk="1" hangingPunct="1"/>
            <a:r>
              <a:rPr lang="zh-CN" altLang="en-US" sz="2700"/>
              <a:t>一个数据中心的组成：</a:t>
            </a:r>
            <a:endParaRPr lang="en-US" altLang="zh-CN" sz="2700"/>
          </a:p>
          <a:p>
            <a:pPr lvl="1" eaLnBrk="1" hangingPunct="1">
              <a:buFont typeface="Wingdings 2" panose="05020102010507070707" pitchFamily="18" charset="2"/>
              <a:buChar char="ß"/>
            </a:pPr>
            <a:r>
              <a:rPr lang="zh-CN" altLang="en-US" sz="2400"/>
              <a:t>万台（级别）以上的高性能服务器</a:t>
            </a:r>
            <a:endParaRPr lang="en-US" altLang="zh-CN" sz="2400"/>
          </a:p>
          <a:p>
            <a:pPr lvl="1" eaLnBrk="1" hangingPunct="1">
              <a:buFont typeface="Wingdings 2" panose="05020102010507070707" pitchFamily="18" charset="2"/>
              <a:buChar char="ß"/>
            </a:pPr>
            <a:r>
              <a:rPr lang="zh-CN" altLang="en-US" sz="2400"/>
              <a:t>高速、高带宽的网络设备</a:t>
            </a:r>
            <a:endParaRPr lang="en-US" altLang="zh-CN" sz="2400"/>
          </a:p>
          <a:p>
            <a:pPr lvl="1" eaLnBrk="1" hangingPunct="1">
              <a:buFont typeface="Wingdings 2" panose="05020102010507070707" pitchFamily="18" charset="2"/>
              <a:buChar char="ß"/>
            </a:pPr>
            <a:r>
              <a:rPr lang="zh-CN" altLang="en-US" sz="2400"/>
              <a:t>各类先进的外围设备</a:t>
            </a:r>
            <a:endParaRPr lang="en-US" altLang="zh-CN" sz="2400"/>
          </a:p>
          <a:p>
            <a:pPr lvl="1" eaLnBrk="1" hangingPunct="1">
              <a:buFont typeface="Wingdings 2" panose="05020102010507070707" pitchFamily="18" charset="2"/>
              <a:buChar char="ß"/>
            </a:pPr>
            <a:r>
              <a:rPr lang="zh-CN" altLang="en-US" sz="2400"/>
              <a:t>精确控制空调系统</a:t>
            </a:r>
            <a:endParaRPr lang="en-US" altLang="zh-CN" sz="2400"/>
          </a:p>
          <a:p>
            <a:pPr lvl="1" eaLnBrk="1" hangingPunct="1">
              <a:buFont typeface="Wingdings 2" panose="05020102010507070707" pitchFamily="18" charset="2"/>
              <a:buChar char="ß"/>
            </a:pPr>
            <a:r>
              <a:rPr lang="en-US" altLang="zh-CN" sz="2400"/>
              <a:t>……</a:t>
            </a:r>
          </a:p>
        </p:txBody>
      </p:sp>
    </p:spTree>
    <p:extLst>
      <p:ext uri="{BB962C8B-B14F-4D97-AF65-F5344CB8AC3E}">
        <p14:creationId xmlns:p14="http://schemas.microsoft.com/office/powerpoint/2010/main" val="27607178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电、热量</a:t>
            </a:r>
          </a:p>
        </p:txBody>
      </p:sp>
      <p:sp>
        <p:nvSpPr>
          <p:cNvPr id="74755" name="内容占位符 2"/>
          <p:cNvSpPr>
            <a:spLocks noGrp="1"/>
          </p:cNvSpPr>
          <p:nvPr>
            <p:ph idx="1"/>
          </p:nvPr>
        </p:nvSpPr>
        <p:spPr/>
        <p:txBody>
          <a:bodyPr/>
          <a:lstStyle/>
          <a:p>
            <a:pPr eaLnBrk="1" hangingPunct="1">
              <a:buFont typeface="Wingdings 2" panose="05020102010507070707" pitchFamily="18" charset="2"/>
              <a:buChar char="Þ"/>
            </a:pPr>
            <a:r>
              <a:rPr lang="zh-CN" altLang="en-US" smtClean="0"/>
              <a:t>芯片是计算机的心脏</a:t>
            </a:r>
            <a:endParaRPr lang="en-US" altLang="zh-CN" smtClean="0"/>
          </a:p>
        </p:txBody>
      </p:sp>
      <p:pic>
        <p:nvPicPr>
          <p:cNvPr id="74756" name="图片 4" descr="imagesCADTCMU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03344" y="3911205"/>
            <a:ext cx="1600200"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图片 5" descr="imagesCAI245D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6361" y="2518172"/>
            <a:ext cx="18716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图片 6" descr="imagesCAP0WEXD.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2784" y="4125516"/>
            <a:ext cx="1850231"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图片 7" descr="imagesCAX47L38.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78018" y="3053953"/>
            <a:ext cx="1850231"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图片 8" descr="软网卡.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99673" y="2464594"/>
            <a:ext cx="18573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图片 3" descr="imagesCAAZ9F0D.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67377" y="4125516"/>
            <a:ext cx="1850231"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images.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17094" y="3000376"/>
            <a:ext cx="5492354" cy="198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2934891" y="5464971"/>
            <a:ext cx="157607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b="1"/>
              <a:t>系统时钟</a:t>
            </a:r>
          </a:p>
        </p:txBody>
      </p:sp>
      <p:sp>
        <p:nvSpPr>
          <p:cNvPr id="16" name="右箭头 15"/>
          <p:cNvSpPr/>
          <p:nvPr/>
        </p:nvSpPr>
        <p:spPr>
          <a:xfrm>
            <a:off x="4542236" y="5625704"/>
            <a:ext cx="375047" cy="160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TextBox 16"/>
          <p:cNvSpPr txBox="1">
            <a:spLocks noChangeArrowheads="1"/>
          </p:cNvSpPr>
          <p:nvPr/>
        </p:nvSpPr>
        <p:spPr bwMode="auto">
          <a:xfrm>
            <a:off x="4917283" y="5464970"/>
            <a:ext cx="18752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b="1"/>
              <a:t>门状态改变</a:t>
            </a:r>
          </a:p>
        </p:txBody>
      </p:sp>
      <p:sp>
        <p:nvSpPr>
          <p:cNvPr id="18" name="右箭头 17"/>
          <p:cNvSpPr/>
          <p:nvPr/>
        </p:nvSpPr>
        <p:spPr>
          <a:xfrm>
            <a:off x="6846096" y="5625704"/>
            <a:ext cx="375047" cy="160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TextBox 18"/>
          <p:cNvSpPr txBox="1">
            <a:spLocks noChangeArrowheads="1"/>
          </p:cNvSpPr>
          <p:nvPr/>
        </p:nvSpPr>
        <p:spPr bwMode="auto">
          <a:xfrm>
            <a:off x="7221141" y="5464970"/>
            <a:ext cx="187523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b="1"/>
              <a:t>瞬间高电流</a:t>
            </a:r>
          </a:p>
        </p:txBody>
      </p:sp>
      <p:sp>
        <p:nvSpPr>
          <p:cNvPr id="20" name="云形 19"/>
          <p:cNvSpPr/>
          <p:nvPr/>
        </p:nvSpPr>
        <p:spPr>
          <a:xfrm>
            <a:off x="3792142" y="3375422"/>
            <a:ext cx="2143125" cy="8036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bg1"/>
                </a:solidFill>
              </a:rPr>
              <a:t>门和门电路</a:t>
            </a:r>
          </a:p>
        </p:txBody>
      </p:sp>
      <p:sp>
        <p:nvSpPr>
          <p:cNvPr id="21" name="云形 20"/>
          <p:cNvSpPr/>
          <p:nvPr/>
        </p:nvSpPr>
        <p:spPr>
          <a:xfrm>
            <a:off x="6524626" y="3375422"/>
            <a:ext cx="2143125" cy="8036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100" dirty="0">
                <a:solidFill>
                  <a:schemeClr val="bg1"/>
                </a:solidFill>
              </a:rPr>
              <a:t>频率和功耗成正比</a:t>
            </a:r>
          </a:p>
        </p:txBody>
      </p:sp>
    </p:spTree>
    <p:extLst>
      <p:ext uri="{BB962C8B-B14F-4D97-AF65-F5344CB8AC3E}">
        <p14:creationId xmlns:p14="http://schemas.microsoft.com/office/powerpoint/2010/main" val="1345629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19" grpId="0"/>
      <p:bldP spid="20" grpId="0" animBg="1"/>
      <p:bldP spid="21" grpId="0" animBg="1"/>
      <p:bldP spid="2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r>
              <a:rPr lang="zh-CN" altLang="en-US" smtClean="0"/>
              <a:t>一次</a:t>
            </a:r>
            <a:r>
              <a:rPr lang="en-US" altLang="zh-CN" smtClean="0"/>
              <a:t>google</a:t>
            </a:r>
            <a:r>
              <a:rPr lang="zh-CN" altLang="en-US" smtClean="0"/>
              <a:t>搜索</a:t>
            </a:r>
            <a:r>
              <a:rPr lang="en-US" altLang="zh-CN" smtClean="0"/>
              <a:t>=</a:t>
            </a:r>
            <a:r>
              <a:rPr lang="zh-CN" altLang="en-US" smtClean="0"/>
              <a:t>？</a:t>
            </a:r>
          </a:p>
        </p:txBody>
      </p:sp>
      <p:sp>
        <p:nvSpPr>
          <p:cNvPr id="38915" name="内容占位符 2"/>
          <p:cNvSpPr>
            <a:spLocks noGrp="1"/>
          </p:cNvSpPr>
          <p:nvPr>
            <p:ph idx="1"/>
          </p:nvPr>
        </p:nvSpPr>
        <p:spPr/>
        <p:txBody>
          <a:bodyPr/>
          <a:lstStyle/>
          <a:p>
            <a:pPr eaLnBrk="1" hangingPunct="1">
              <a:spcBef>
                <a:spcPct val="0"/>
              </a:spcBef>
            </a:pPr>
            <a:r>
              <a:rPr lang="zh-CN" altLang="en-US" smtClean="0"/>
              <a:t>哈佛大学物理学</a:t>
            </a:r>
            <a:r>
              <a:rPr lang="en-US" altLang="zh-CN" smtClean="0"/>
              <a:t>Alex Wissner-Gross</a:t>
            </a:r>
            <a:r>
              <a:rPr lang="zh-CN" altLang="en-US" smtClean="0"/>
              <a:t>教授：</a:t>
            </a:r>
            <a:endParaRPr lang="en-US" altLang="zh-CN" smtClean="0"/>
          </a:p>
          <a:p>
            <a:pPr lvl="1" eaLnBrk="1" hangingPunct="1">
              <a:spcBef>
                <a:spcPct val="0"/>
              </a:spcBef>
            </a:pPr>
            <a:r>
              <a:rPr lang="zh-CN" altLang="en-US" smtClean="0"/>
              <a:t>用谷歌进行两次搜索的所产生的二氧化碳排放数量将等于烧开一壶茶的二氧化碳排放数量</a:t>
            </a:r>
          </a:p>
          <a:p>
            <a:pPr lvl="1" eaLnBrk="1" hangingPunct="1">
              <a:spcBef>
                <a:spcPct val="0"/>
              </a:spcBef>
            </a:pPr>
            <a:r>
              <a:rPr lang="zh-CN" altLang="en-US" smtClean="0"/>
              <a:t>烧开一壶茶所释放的二氧化碳大约是</a:t>
            </a:r>
            <a:r>
              <a:rPr lang="en-US" altLang="zh-CN" smtClean="0"/>
              <a:t>15</a:t>
            </a:r>
            <a:r>
              <a:rPr lang="zh-CN" altLang="en-US" smtClean="0"/>
              <a:t>克</a:t>
            </a:r>
          </a:p>
          <a:p>
            <a:pPr eaLnBrk="1" hangingPunct="1"/>
            <a:r>
              <a:rPr lang="zh-CN" altLang="en-US" smtClean="0"/>
              <a:t>谷歌运营高级副总裁</a:t>
            </a:r>
            <a:r>
              <a:rPr lang="en-US" altLang="zh-CN" smtClean="0"/>
              <a:t>Urs Hölzle</a:t>
            </a:r>
            <a:r>
              <a:rPr lang="zh-CN" altLang="en-US" smtClean="0"/>
              <a:t>：</a:t>
            </a:r>
            <a:endParaRPr lang="en-US" altLang="zh-CN" smtClean="0"/>
          </a:p>
          <a:p>
            <a:pPr lvl="1" eaLnBrk="1" hangingPunct="1"/>
            <a:r>
              <a:rPr lang="zh-CN" altLang="en-US" smtClean="0"/>
              <a:t>一次谷歌搜索大约会产生</a:t>
            </a:r>
            <a:r>
              <a:rPr lang="en-US" altLang="zh-CN" smtClean="0"/>
              <a:t>0.2</a:t>
            </a:r>
            <a:r>
              <a:rPr lang="zh-CN" altLang="en-US" smtClean="0"/>
              <a:t>克的二氧化碳</a:t>
            </a:r>
            <a:endParaRPr lang="en-US" altLang="zh-CN" smtClean="0"/>
          </a:p>
          <a:p>
            <a:pPr lvl="1" eaLnBrk="1" hangingPunct="1"/>
            <a:r>
              <a:rPr lang="zh-CN" altLang="en-US" smtClean="0"/>
              <a:t>汽车行驶一公里所产生的温室气体相当于一千次谷歌搜索</a:t>
            </a:r>
          </a:p>
          <a:p>
            <a:pPr eaLnBrk="1" hangingPunct="1"/>
            <a:endParaRPr lang="zh-CN" altLang="en-US" smtClean="0"/>
          </a:p>
        </p:txBody>
      </p:sp>
    </p:spTree>
    <p:extLst>
      <p:ext uri="{BB962C8B-B14F-4D97-AF65-F5344CB8AC3E}">
        <p14:creationId xmlns:p14="http://schemas.microsoft.com/office/powerpoint/2010/main" val="769994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大数据应用</a:t>
            </a:r>
            <a:endParaRPr lang="zh-CN" altLang="en-US" dirty="0"/>
          </a:p>
        </p:txBody>
      </p:sp>
      <p:cxnSp>
        <p:nvCxnSpPr>
          <p:cNvPr id="8" name="直接箭头连接符 7"/>
          <p:cNvCxnSpPr/>
          <p:nvPr/>
        </p:nvCxnSpPr>
        <p:spPr>
          <a:xfrm flipV="1">
            <a:off x="5735960" y="2204864"/>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735960" y="4005064"/>
            <a:ext cx="20162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511824" y="4005064"/>
            <a:ext cx="1224136" cy="11521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15880" y="1907540"/>
            <a:ext cx="936104" cy="369332"/>
          </a:xfrm>
          <a:prstGeom prst="rect">
            <a:avLst/>
          </a:prstGeom>
          <a:noFill/>
        </p:spPr>
        <p:txBody>
          <a:bodyPr wrap="square" rtlCol="0">
            <a:spAutoFit/>
          </a:bodyPr>
          <a:lstStyle/>
          <a:p>
            <a:r>
              <a:rPr lang="en-US" altLang="zh-CN" dirty="0"/>
              <a:t>Volume</a:t>
            </a:r>
            <a:endParaRPr lang="zh-CN" altLang="en-US" dirty="0"/>
          </a:p>
        </p:txBody>
      </p:sp>
      <p:grpSp>
        <p:nvGrpSpPr>
          <p:cNvPr id="3" name="组合 17"/>
          <p:cNvGrpSpPr/>
          <p:nvPr/>
        </p:nvGrpSpPr>
        <p:grpSpPr>
          <a:xfrm>
            <a:off x="5303912" y="3491716"/>
            <a:ext cx="504056" cy="369332"/>
            <a:chOff x="3779912" y="3356992"/>
            <a:chExt cx="504056" cy="369332"/>
          </a:xfrm>
        </p:grpSpPr>
        <p:cxnSp>
          <p:nvCxnSpPr>
            <p:cNvPr id="16" name="直接连接符 15"/>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9912" y="3356992"/>
              <a:ext cx="328936" cy="369332"/>
            </a:xfrm>
            <a:prstGeom prst="rect">
              <a:avLst/>
            </a:prstGeom>
            <a:noFill/>
          </p:spPr>
          <p:txBody>
            <a:bodyPr wrap="none" rtlCol="0">
              <a:spAutoFit/>
            </a:bodyPr>
            <a:lstStyle/>
            <a:p>
              <a:r>
                <a:rPr lang="en-US" altLang="zh-CN" dirty="0"/>
                <a:t>K</a:t>
              </a:r>
              <a:endParaRPr lang="zh-CN" altLang="en-US" dirty="0"/>
            </a:p>
          </p:txBody>
        </p:sp>
      </p:grpSp>
      <p:grpSp>
        <p:nvGrpSpPr>
          <p:cNvPr id="4" name="组合 18"/>
          <p:cNvGrpSpPr/>
          <p:nvPr/>
        </p:nvGrpSpPr>
        <p:grpSpPr>
          <a:xfrm>
            <a:off x="5303912" y="3203684"/>
            <a:ext cx="504056" cy="369332"/>
            <a:chOff x="3779912" y="3356992"/>
            <a:chExt cx="504056" cy="369332"/>
          </a:xfrm>
        </p:grpSpPr>
        <p:cxnSp>
          <p:nvCxnSpPr>
            <p:cNvPr id="20" name="直接连接符 19"/>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79912" y="3356992"/>
              <a:ext cx="372218" cy="369332"/>
            </a:xfrm>
            <a:prstGeom prst="rect">
              <a:avLst/>
            </a:prstGeom>
            <a:noFill/>
          </p:spPr>
          <p:txBody>
            <a:bodyPr wrap="none" rtlCol="0">
              <a:spAutoFit/>
            </a:bodyPr>
            <a:lstStyle/>
            <a:p>
              <a:r>
                <a:rPr lang="en-US" altLang="zh-CN" dirty="0"/>
                <a:t>M</a:t>
              </a:r>
              <a:endParaRPr lang="zh-CN" altLang="en-US" dirty="0"/>
            </a:p>
          </p:txBody>
        </p:sp>
      </p:grpSp>
      <p:grpSp>
        <p:nvGrpSpPr>
          <p:cNvPr id="5" name="组合 21"/>
          <p:cNvGrpSpPr/>
          <p:nvPr/>
        </p:nvGrpSpPr>
        <p:grpSpPr>
          <a:xfrm>
            <a:off x="5303912" y="2915652"/>
            <a:ext cx="504056" cy="369332"/>
            <a:chOff x="3779912" y="3356992"/>
            <a:chExt cx="504056" cy="369332"/>
          </a:xfrm>
        </p:grpSpPr>
        <p:cxnSp>
          <p:nvCxnSpPr>
            <p:cNvPr id="23" name="直接连接符 22"/>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79912" y="3356992"/>
              <a:ext cx="333746" cy="369332"/>
            </a:xfrm>
            <a:prstGeom prst="rect">
              <a:avLst/>
            </a:prstGeom>
            <a:noFill/>
          </p:spPr>
          <p:txBody>
            <a:bodyPr wrap="none" rtlCol="0">
              <a:spAutoFit/>
            </a:bodyPr>
            <a:lstStyle/>
            <a:p>
              <a:r>
                <a:rPr lang="en-US" altLang="zh-CN" dirty="0"/>
                <a:t>G</a:t>
              </a:r>
              <a:endParaRPr lang="zh-CN" altLang="en-US" dirty="0"/>
            </a:p>
          </p:txBody>
        </p:sp>
      </p:grpSp>
      <p:grpSp>
        <p:nvGrpSpPr>
          <p:cNvPr id="6" name="组合 24"/>
          <p:cNvGrpSpPr/>
          <p:nvPr/>
        </p:nvGrpSpPr>
        <p:grpSpPr>
          <a:xfrm>
            <a:off x="5303912" y="2627620"/>
            <a:ext cx="504056" cy="369332"/>
            <a:chOff x="3779912" y="3356992"/>
            <a:chExt cx="504056" cy="369332"/>
          </a:xfrm>
        </p:grpSpPr>
        <p:cxnSp>
          <p:nvCxnSpPr>
            <p:cNvPr id="26" name="直接连接符 25"/>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79912" y="3356992"/>
              <a:ext cx="296876" cy="369332"/>
            </a:xfrm>
            <a:prstGeom prst="rect">
              <a:avLst/>
            </a:prstGeom>
            <a:noFill/>
          </p:spPr>
          <p:txBody>
            <a:bodyPr wrap="none" rtlCol="0">
              <a:spAutoFit/>
            </a:bodyPr>
            <a:lstStyle/>
            <a:p>
              <a:r>
                <a:rPr lang="en-US" altLang="zh-CN" dirty="0"/>
                <a:t>T</a:t>
              </a:r>
              <a:endParaRPr lang="zh-CN" altLang="en-US" dirty="0"/>
            </a:p>
          </p:txBody>
        </p:sp>
      </p:grpSp>
      <p:grpSp>
        <p:nvGrpSpPr>
          <p:cNvPr id="7" name="组合 27"/>
          <p:cNvGrpSpPr/>
          <p:nvPr/>
        </p:nvGrpSpPr>
        <p:grpSpPr>
          <a:xfrm>
            <a:off x="5303912" y="2348880"/>
            <a:ext cx="504056" cy="369332"/>
            <a:chOff x="3779912" y="3356992"/>
            <a:chExt cx="504056" cy="369332"/>
          </a:xfrm>
        </p:grpSpPr>
        <p:cxnSp>
          <p:nvCxnSpPr>
            <p:cNvPr id="29" name="直接连接符 28"/>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79912" y="3356992"/>
              <a:ext cx="314510" cy="369332"/>
            </a:xfrm>
            <a:prstGeom prst="rect">
              <a:avLst/>
            </a:prstGeom>
            <a:noFill/>
          </p:spPr>
          <p:txBody>
            <a:bodyPr wrap="none" rtlCol="0">
              <a:spAutoFit/>
            </a:bodyPr>
            <a:lstStyle/>
            <a:p>
              <a:r>
                <a:rPr lang="en-US" altLang="zh-CN" dirty="0"/>
                <a:t>P</a:t>
              </a:r>
              <a:endParaRPr lang="zh-CN" altLang="en-US" dirty="0"/>
            </a:p>
          </p:txBody>
        </p:sp>
      </p:grpSp>
      <p:grpSp>
        <p:nvGrpSpPr>
          <p:cNvPr id="9" name="组合 33"/>
          <p:cNvGrpSpPr/>
          <p:nvPr/>
        </p:nvGrpSpPr>
        <p:grpSpPr>
          <a:xfrm>
            <a:off x="5735961" y="3933057"/>
            <a:ext cx="543739" cy="451793"/>
            <a:chOff x="4211960" y="3933056"/>
            <a:chExt cx="543739" cy="451793"/>
          </a:xfrm>
        </p:grpSpPr>
        <p:cxnSp>
          <p:nvCxnSpPr>
            <p:cNvPr id="32" name="直接连接符 31"/>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11960" y="4077072"/>
              <a:ext cx="543739" cy="307777"/>
            </a:xfrm>
            <a:prstGeom prst="rect">
              <a:avLst/>
            </a:prstGeom>
            <a:noFill/>
          </p:spPr>
          <p:txBody>
            <a:bodyPr wrap="none" rtlCol="0">
              <a:spAutoFit/>
            </a:bodyPr>
            <a:lstStyle/>
            <a:p>
              <a:r>
                <a:rPr lang="zh-CN" altLang="en-US" sz="1400" dirty="0"/>
                <a:t>文字</a:t>
              </a:r>
            </a:p>
          </p:txBody>
        </p:sp>
      </p:grpSp>
      <p:grpSp>
        <p:nvGrpSpPr>
          <p:cNvPr id="11" name="组合 34"/>
          <p:cNvGrpSpPr/>
          <p:nvPr/>
        </p:nvGrpSpPr>
        <p:grpSpPr>
          <a:xfrm>
            <a:off x="6096001" y="3697288"/>
            <a:ext cx="543739" cy="379785"/>
            <a:chOff x="4283968" y="3697287"/>
            <a:chExt cx="543739" cy="379785"/>
          </a:xfrm>
        </p:grpSpPr>
        <p:cxnSp>
          <p:nvCxnSpPr>
            <p:cNvPr id="36" name="直接连接符 35"/>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83968" y="3697287"/>
              <a:ext cx="543739" cy="307777"/>
            </a:xfrm>
            <a:prstGeom prst="rect">
              <a:avLst/>
            </a:prstGeom>
            <a:noFill/>
          </p:spPr>
          <p:txBody>
            <a:bodyPr wrap="none" rtlCol="0">
              <a:spAutoFit/>
            </a:bodyPr>
            <a:lstStyle/>
            <a:p>
              <a:r>
                <a:rPr lang="zh-CN" altLang="en-US" sz="1400" dirty="0"/>
                <a:t>图片</a:t>
              </a:r>
            </a:p>
          </p:txBody>
        </p:sp>
      </p:grpSp>
      <p:grpSp>
        <p:nvGrpSpPr>
          <p:cNvPr id="13" name="组合 37"/>
          <p:cNvGrpSpPr/>
          <p:nvPr/>
        </p:nvGrpSpPr>
        <p:grpSpPr>
          <a:xfrm>
            <a:off x="6312025" y="3933057"/>
            <a:ext cx="543739" cy="451793"/>
            <a:chOff x="4211960" y="3933056"/>
            <a:chExt cx="543739" cy="451793"/>
          </a:xfrm>
        </p:grpSpPr>
        <p:cxnSp>
          <p:nvCxnSpPr>
            <p:cNvPr id="39" name="直接连接符 38"/>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11960" y="4077072"/>
              <a:ext cx="543739" cy="307777"/>
            </a:xfrm>
            <a:prstGeom prst="rect">
              <a:avLst/>
            </a:prstGeom>
            <a:noFill/>
          </p:spPr>
          <p:txBody>
            <a:bodyPr wrap="none" rtlCol="0">
              <a:spAutoFit/>
            </a:bodyPr>
            <a:lstStyle/>
            <a:p>
              <a:r>
                <a:rPr lang="zh-CN" altLang="en-US" sz="1400" dirty="0"/>
                <a:t>音频</a:t>
              </a:r>
            </a:p>
          </p:txBody>
        </p:sp>
      </p:grpSp>
      <p:grpSp>
        <p:nvGrpSpPr>
          <p:cNvPr id="15" name="组合 40"/>
          <p:cNvGrpSpPr/>
          <p:nvPr/>
        </p:nvGrpSpPr>
        <p:grpSpPr>
          <a:xfrm>
            <a:off x="6672065" y="3697288"/>
            <a:ext cx="543739" cy="379785"/>
            <a:chOff x="4283968" y="3697287"/>
            <a:chExt cx="543739" cy="379785"/>
          </a:xfrm>
        </p:grpSpPr>
        <p:cxnSp>
          <p:nvCxnSpPr>
            <p:cNvPr id="42" name="直接连接符 41"/>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3968" y="3697287"/>
              <a:ext cx="543739" cy="307777"/>
            </a:xfrm>
            <a:prstGeom prst="rect">
              <a:avLst/>
            </a:prstGeom>
            <a:noFill/>
          </p:spPr>
          <p:txBody>
            <a:bodyPr wrap="none" rtlCol="0">
              <a:spAutoFit/>
            </a:bodyPr>
            <a:lstStyle/>
            <a:p>
              <a:r>
                <a:rPr lang="zh-CN" altLang="en-US" sz="1400" dirty="0"/>
                <a:t>视频</a:t>
              </a:r>
            </a:p>
          </p:txBody>
        </p:sp>
      </p:grpSp>
      <p:grpSp>
        <p:nvGrpSpPr>
          <p:cNvPr id="18" name="组合 43"/>
          <p:cNvGrpSpPr/>
          <p:nvPr/>
        </p:nvGrpSpPr>
        <p:grpSpPr>
          <a:xfrm>
            <a:off x="6888089" y="3933057"/>
            <a:ext cx="723275" cy="451793"/>
            <a:chOff x="4211960" y="3933056"/>
            <a:chExt cx="723275" cy="451793"/>
          </a:xfrm>
        </p:grpSpPr>
        <p:cxnSp>
          <p:nvCxnSpPr>
            <p:cNvPr id="45" name="直接连接符 44"/>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1960" y="4077072"/>
              <a:ext cx="723275" cy="307777"/>
            </a:xfrm>
            <a:prstGeom prst="rect">
              <a:avLst/>
            </a:prstGeom>
            <a:noFill/>
          </p:spPr>
          <p:txBody>
            <a:bodyPr wrap="none" rtlCol="0">
              <a:spAutoFit/>
            </a:bodyPr>
            <a:lstStyle/>
            <a:p>
              <a:r>
                <a:rPr lang="zh-CN" altLang="en-US" sz="1400" dirty="0"/>
                <a:t>混合体</a:t>
              </a:r>
            </a:p>
          </p:txBody>
        </p:sp>
      </p:grpSp>
      <p:sp>
        <p:nvSpPr>
          <p:cNvPr id="55" name="TextBox 54"/>
          <p:cNvSpPr txBox="1"/>
          <p:nvPr/>
        </p:nvSpPr>
        <p:spPr>
          <a:xfrm>
            <a:off x="7752184" y="3573016"/>
            <a:ext cx="1080120" cy="369332"/>
          </a:xfrm>
          <a:prstGeom prst="rect">
            <a:avLst/>
          </a:prstGeom>
          <a:noFill/>
        </p:spPr>
        <p:txBody>
          <a:bodyPr wrap="square" rtlCol="0">
            <a:spAutoFit/>
          </a:bodyPr>
          <a:lstStyle/>
          <a:p>
            <a:r>
              <a:rPr lang="en-US" altLang="zh-CN" dirty="0"/>
              <a:t>Variety</a:t>
            </a:r>
            <a:r>
              <a:rPr lang="zh-CN" altLang="en-US" dirty="0"/>
              <a:t>：</a:t>
            </a:r>
          </a:p>
        </p:txBody>
      </p:sp>
      <p:sp>
        <p:nvSpPr>
          <p:cNvPr id="56" name="TextBox 55"/>
          <p:cNvSpPr txBox="1"/>
          <p:nvPr/>
        </p:nvSpPr>
        <p:spPr>
          <a:xfrm>
            <a:off x="3863752" y="5085184"/>
            <a:ext cx="1080120" cy="369332"/>
          </a:xfrm>
          <a:prstGeom prst="rect">
            <a:avLst/>
          </a:prstGeom>
          <a:noFill/>
        </p:spPr>
        <p:txBody>
          <a:bodyPr wrap="square" rtlCol="0">
            <a:spAutoFit/>
          </a:bodyPr>
          <a:lstStyle/>
          <a:p>
            <a:r>
              <a:rPr lang="en-US" altLang="zh-CN" dirty="0"/>
              <a:t>Velocity</a:t>
            </a:r>
            <a:endParaRPr lang="zh-CN" altLang="en-US" dirty="0"/>
          </a:p>
        </p:txBody>
      </p:sp>
      <p:grpSp>
        <p:nvGrpSpPr>
          <p:cNvPr id="19" name="组合 57"/>
          <p:cNvGrpSpPr/>
          <p:nvPr/>
        </p:nvGrpSpPr>
        <p:grpSpPr>
          <a:xfrm>
            <a:off x="5375920" y="4149080"/>
            <a:ext cx="576064" cy="462826"/>
            <a:chOff x="3347864" y="4653136"/>
            <a:chExt cx="576064" cy="462826"/>
          </a:xfrm>
        </p:grpSpPr>
        <p:cxnSp>
          <p:nvCxnSpPr>
            <p:cNvPr id="51" name="直接连接符 50"/>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47864" y="4808185"/>
              <a:ext cx="576064" cy="307777"/>
            </a:xfrm>
            <a:prstGeom prst="rect">
              <a:avLst/>
            </a:prstGeom>
            <a:noFill/>
          </p:spPr>
          <p:txBody>
            <a:bodyPr wrap="square" rtlCol="0">
              <a:spAutoFit/>
            </a:bodyPr>
            <a:lstStyle/>
            <a:p>
              <a:r>
                <a:rPr lang="zh-CN" altLang="en-US" sz="1400" dirty="0"/>
                <a:t>定期</a:t>
              </a:r>
            </a:p>
          </p:txBody>
        </p:sp>
      </p:grpSp>
      <p:grpSp>
        <p:nvGrpSpPr>
          <p:cNvPr id="22" name="组合 58"/>
          <p:cNvGrpSpPr/>
          <p:nvPr/>
        </p:nvGrpSpPr>
        <p:grpSpPr>
          <a:xfrm>
            <a:off x="4655840" y="4149080"/>
            <a:ext cx="648072" cy="360040"/>
            <a:chOff x="2843808" y="4437112"/>
            <a:chExt cx="648072" cy="360040"/>
          </a:xfrm>
        </p:grpSpPr>
        <p:cxnSp>
          <p:nvCxnSpPr>
            <p:cNvPr id="60" name="直接连接符 59"/>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843808" y="4437112"/>
              <a:ext cx="576064" cy="307777"/>
            </a:xfrm>
            <a:prstGeom prst="rect">
              <a:avLst/>
            </a:prstGeom>
            <a:noFill/>
          </p:spPr>
          <p:txBody>
            <a:bodyPr wrap="square" rtlCol="0">
              <a:spAutoFit/>
            </a:bodyPr>
            <a:lstStyle/>
            <a:p>
              <a:r>
                <a:rPr lang="zh-CN" altLang="en-US" sz="1400" dirty="0"/>
                <a:t>随时</a:t>
              </a:r>
            </a:p>
          </p:txBody>
        </p:sp>
      </p:grpSp>
      <p:grpSp>
        <p:nvGrpSpPr>
          <p:cNvPr id="25" name="组合 61"/>
          <p:cNvGrpSpPr/>
          <p:nvPr/>
        </p:nvGrpSpPr>
        <p:grpSpPr>
          <a:xfrm>
            <a:off x="4943872" y="4581128"/>
            <a:ext cx="576064" cy="462826"/>
            <a:chOff x="3347864" y="4653136"/>
            <a:chExt cx="576064" cy="462826"/>
          </a:xfrm>
        </p:grpSpPr>
        <p:cxnSp>
          <p:nvCxnSpPr>
            <p:cNvPr id="63" name="直接连接符 62"/>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47864" y="4808185"/>
              <a:ext cx="576064" cy="307777"/>
            </a:xfrm>
            <a:prstGeom prst="rect">
              <a:avLst/>
            </a:prstGeom>
            <a:noFill/>
          </p:spPr>
          <p:txBody>
            <a:bodyPr wrap="square" rtlCol="0">
              <a:spAutoFit/>
            </a:bodyPr>
            <a:lstStyle/>
            <a:p>
              <a:r>
                <a:rPr lang="zh-CN" altLang="en-US" sz="1400" dirty="0"/>
                <a:t>间断</a:t>
              </a:r>
            </a:p>
          </p:txBody>
        </p:sp>
      </p:grpSp>
      <p:grpSp>
        <p:nvGrpSpPr>
          <p:cNvPr id="28" name="组合 64"/>
          <p:cNvGrpSpPr/>
          <p:nvPr/>
        </p:nvGrpSpPr>
        <p:grpSpPr>
          <a:xfrm>
            <a:off x="4223792" y="4581128"/>
            <a:ext cx="648072" cy="360040"/>
            <a:chOff x="2843808" y="4437112"/>
            <a:chExt cx="648072" cy="360040"/>
          </a:xfrm>
        </p:grpSpPr>
        <p:cxnSp>
          <p:nvCxnSpPr>
            <p:cNvPr id="66" name="直接连接符 65"/>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3808" y="4437112"/>
              <a:ext cx="576064" cy="307777"/>
            </a:xfrm>
            <a:prstGeom prst="rect">
              <a:avLst/>
            </a:prstGeom>
            <a:noFill/>
          </p:spPr>
          <p:txBody>
            <a:bodyPr wrap="square" rtlCol="0">
              <a:spAutoFit/>
            </a:bodyPr>
            <a:lstStyle/>
            <a:p>
              <a:r>
                <a:rPr lang="zh-CN" altLang="en-US" sz="1400" dirty="0"/>
                <a:t>连续</a:t>
              </a:r>
            </a:p>
          </p:txBody>
        </p:sp>
      </p:grpSp>
      <p:cxnSp>
        <p:nvCxnSpPr>
          <p:cNvPr id="54" name="直接连接符 53"/>
          <p:cNvCxnSpPr/>
          <p:nvPr/>
        </p:nvCxnSpPr>
        <p:spPr>
          <a:xfrm>
            <a:off x="5951984" y="2564904"/>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76120" y="2708920"/>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4871864" y="4941168"/>
            <a:ext cx="144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528048" y="4293096"/>
            <a:ext cx="576064"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727848" y="3573016"/>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4799856" y="2636912"/>
            <a:ext cx="792088"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240016" y="34290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p:nvPr/>
        </p:nvCxnSpPr>
        <p:spPr>
          <a:xfrm flipH="1">
            <a:off x="6384032" y="2708920"/>
            <a:ext cx="648072"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flipV="1">
            <a:off x="6384033" y="3789041"/>
            <a:ext cx="21091" cy="117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799856" y="3501008"/>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云形标注 84"/>
          <p:cNvSpPr/>
          <p:nvPr/>
        </p:nvSpPr>
        <p:spPr>
          <a:xfrm>
            <a:off x="7608168" y="2348880"/>
            <a:ext cx="1800200" cy="1008112"/>
          </a:xfrm>
          <a:prstGeom prst="cloudCallout">
            <a:avLst>
              <a:gd name="adj1" fmla="val -103766"/>
              <a:gd name="adj2" fmla="val 49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2"/>
                </a:solidFill>
              </a:rPr>
              <a:t>Value</a:t>
            </a:r>
            <a:r>
              <a:rPr lang="zh-CN" altLang="en-US" sz="3200" b="1" dirty="0">
                <a:solidFill>
                  <a:schemeClr val="bg2"/>
                </a:solidFill>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smtClean="0"/>
              <a:t>电、热量</a:t>
            </a:r>
          </a:p>
        </p:txBody>
      </p:sp>
      <p:sp>
        <p:nvSpPr>
          <p:cNvPr id="76803" name="内容占位符 2"/>
          <p:cNvSpPr>
            <a:spLocks noGrp="1"/>
          </p:cNvSpPr>
          <p:nvPr>
            <p:ph idx="1"/>
          </p:nvPr>
        </p:nvSpPr>
        <p:spPr/>
        <p:txBody>
          <a:bodyPr/>
          <a:lstStyle/>
          <a:p>
            <a:pPr eaLnBrk="1" hangingPunct="1"/>
            <a:r>
              <a:rPr lang="zh-CN" altLang="en-US" smtClean="0"/>
              <a:t>散热及空调</a:t>
            </a:r>
            <a:endParaRPr lang="en-US" altLang="zh-CN" smtClean="0"/>
          </a:p>
          <a:p>
            <a:pPr lvl="1" eaLnBrk="1" hangingPunct="1"/>
            <a:r>
              <a:rPr lang="zh-CN" altLang="en-US" smtClean="0"/>
              <a:t>数据中心用于冷却的电费占总电费的：</a:t>
            </a:r>
            <a:endParaRPr lang="en-US" altLang="zh-CN" smtClean="0"/>
          </a:p>
          <a:p>
            <a:pPr lvl="1" eaLnBrk="1" hangingPunct="1"/>
            <a:endParaRPr lang="zh-CN" altLang="en-US" smtClean="0"/>
          </a:p>
        </p:txBody>
      </p:sp>
      <p:sp>
        <p:nvSpPr>
          <p:cNvPr id="76804" name="TextBox 3"/>
          <p:cNvSpPr txBox="1">
            <a:spLocks noChangeArrowheads="1"/>
          </p:cNvSpPr>
          <p:nvPr/>
        </p:nvSpPr>
        <p:spPr bwMode="auto">
          <a:xfrm>
            <a:off x="4810126" y="3321844"/>
            <a:ext cx="217239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500">
                <a:solidFill>
                  <a:srgbClr val="FF0000"/>
                </a:solidFill>
              </a:rPr>
              <a:t>30-70%</a:t>
            </a:r>
            <a:endParaRPr lang="zh-CN" altLang="en-US" sz="4500">
              <a:solidFill>
                <a:srgbClr val="FF0000"/>
              </a:solidFill>
            </a:endParaRPr>
          </a:p>
        </p:txBody>
      </p:sp>
      <p:sp>
        <p:nvSpPr>
          <p:cNvPr id="76805" name="TextBox 4"/>
          <p:cNvSpPr txBox="1">
            <a:spLocks noChangeArrowheads="1"/>
          </p:cNvSpPr>
          <p:nvPr/>
        </p:nvSpPr>
        <p:spPr bwMode="auto">
          <a:xfrm>
            <a:off x="2997996" y="4446985"/>
            <a:ext cx="63658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t>如果你要建数据中心，有什么创意？</a:t>
            </a:r>
          </a:p>
        </p:txBody>
      </p:sp>
    </p:spTree>
    <p:extLst>
      <p:ext uri="{BB962C8B-B14F-4D97-AF65-F5344CB8AC3E}">
        <p14:creationId xmlns:p14="http://schemas.microsoft.com/office/powerpoint/2010/main" val="403618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endParaRPr lang="zh-CN" altLang="en-US" smtClean="0"/>
          </a:p>
        </p:txBody>
      </p:sp>
      <p:pic>
        <p:nvPicPr>
          <p:cNvPr id="77827" name="内容占位符 3" descr="云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3740" y="1431132"/>
            <a:ext cx="5717381" cy="4291013"/>
          </a:xfrm>
        </p:spPr>
      </p:pic>
    </p:spTree>
    <p:extLst>
      <p:ext uri="{BB962C8B-B14F-4D97-AF65-F5344CB8AC3E}">
        <p14:creationId xmlns:p14="http://schemas.microsoft.com/office/powerpoint/2010/main" val="14670261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“维基解密”的洞穴数据中心</a:t>
            </a:r>
          </a:p>
        </p:txBody>
      </p:sp>
      <p:pic>
        <p:nvPicPr>
          <p:cNvPr id="78851" name="内容占位符 3" descr="129767267879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459956" y="2057401"/>
            <a:ext cx="5272088" cy="3514725"/>
          </a:xfrm>
        </p:spPr>
      </p:pic>
    </p:spTree>
    <p:extLst>
      <p:ext uri="{BB962C8B-B14F-4D97-AF65-F5344CB8AC3E}">
        <p14:creationId xmlns:p14="http://schemas.microsoft.com/office/powerpoint/2010/main" val="3209475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zh-CN" altLang="en-US" smtClean="0"/>
              <a:t>谷歌的比利时数据中心</a:t>
            </a:r>
          </a:p>
        </p:txBody>
      </p:sp>
      <p:pic>
        <p:nvPicPr>
          <p:cNvPr id="79875" name="内容占位符 3" descr="2300_9比利时.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417095" y="1901431"/>
            <a:ext cx="5411391" cy="3864769"/>
          </a:xfrm>
        </p:spPr>
      </p:pic>
      <p:sp>
        <p:nvSpPr>
          <p:cNvPr id="5" name="云形 4"/>
          <p:cNvSpPr/>
          <p:nvPr/>
        </p:nvSpPr>
        <p:spPr>
          <a:xfrm>
            <a:off x="4488657" y="2946797"/>
            <a:ext cx="3696891" cy="1714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dirty="0"/>
              <a:t>无空调的数据中心！</a:t>
            </a:r>
            <a:endParaRPr lang="en-US" altLang="zh-CN" sz="3000" dirty="0"/>
          </a:p>
          <a:p>
            <a:pPr algn="ctr">
              <a:defRPr/>
            </a:pPr>
            <a:r>
              <a:rPr lang="zh-CN" altLang="en-US" sz="3000" dirty="0"/>
              <a:t>自由冷却</a:t>
            </a:r>
          </a:p>
        </p:txBody>
      </p:sp>
    </p:spTree>
    <p:extLst>
      <p:ext uri="{BB962C8B-B14F-4D97-AF65-F5344CB8AC3E}">
        <p14:creationId xmlns:p14="http://schemas.microsoft.com/office/powerpoint/2010/main" val="2313798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zh-CN" altLang="en-US" smtClean="0"/>
              <a:t>无空调？谈何容易！</a:t>
            </a:r>
          </a:p>
        </p:txBody>
      </p:sp>
      <p:sp>
        <p:nvSpPr>
          <p:cNvPr id="3" name="内容占位符 2"/>
          <p:cNvSpPr>
            <a:spLocks noGrp="1"/>
          </p:cNvSpPr>
          <p:nvPr>
            <p:ph idx="1"/>
          </p:nvPr>
        </p:nvSpPr>
        <p:spPr/>
        <p:txBody>
          <a:bodyPr/>
          <a:lstStyle/>
          <a:p>
            <a:pPr eaLnBrk="1" hangingPunct="1"/>
            <a:r>
              <a:rPr lang="zh-CN" altLang="en-US" smtClean="0"/>
              <a:t>自然条件：</a:t>
            </a:r>
            <a:endParaRPr lang="en-US" altLang="zh-CN" smtClean="0"/>
          </a:p>
          <a:p>
            <a:pPr lvl="1" eaLnBrk="1" hangingPunct="1"/>
            <a:r>
              <a:rPr lang="zh-CN" altLang="en-US" smtClean="0"/>
              <a:t>北欧气温低</a:t>
            </a:r>
            <a:endParaRPr lang="en-US" altLang="zh-CN" smtClean="0"/>
          </a:p>
          <a:p>
            <a:pPr eaLnBrk="1" hangingPunct="1"/>
            <a:r>
              <a:rPr lang="zh-CN" altLang="en-US" smtClean="0"/>
              <a:t>气温真的高了，怎么办？</a:t>
            </a:r>
            <a:endParaRPr lang="en-US" altLang="zh-CN" smtClean="0"/>
          </a:p>
          <a:p>
            <a:pPr lvl="1" eaLnBrk="1" hangingPunct="1"/>
            <a:r>
              <a:rPr lang="zh-CN" altLang="en-US" smtClean="0"/>
              <a:t>关机！？</a:t>
            </a:r>
          </a:p>
        </p:txBody>
      </p:sp>
      <p:sp>
        <p:nvSpPr>
          <p:cNvPr id="4" name="TextBox 3"/>
          <p:cNvSpPr txBox="1">
            <a:spLocks noChangeArrowheads="1"/>
          </p:cNvSpPr>
          <p:nvPr/>
        </p:nvSpPr>
        <p:spPr bwMode="auto">
          <a:xfrm>
            <a:off x="4595812" y="4125517"/>
            <a:ext cx="329769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300" b="1">
                <a:solidFill>
                  <a:srgbClr val="FF0000"/>
                </a:solidFill>
              </a:rPr>
              <a:t>No</a:t>
            </a:r>
            <a:r>
              <a:rPr lang="zh-CN" altLang="en-US" sz="3300" b="1">
                <a:solidFill>
                  <a:srgbClr val="FF0000"/>
                </a:solidFill>
              </a:rPr>
              <a:t>，计算调度！</a:t>
            </a:r>
          </a:p>
        </p:txBody>
      </p:sp>
    </p:spTree>
    <p:extLst>
      <p:ext uri="{BB962C8B-B14F-4D97-AF65-F5344CB8AC3E}">
        <p14:creationId xmlns:p14="http://schemas.microsoft.com/office/powerpoint/2010/main" val="651844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normAutofit/>
          </a:bodyPr>
          <a:lstStyle/>
          <a:p>
            <a:r>
              <a:rPr lang="zh-CN" altLang="en-US" dirty="0" smtClean="0"/>
              <a:t>我们生活的世界，越来越数字化</a:t>
            </a:r>
            <a:endParaRPr lang="en-US" altLang="zh-CN" dirty="0" smtClean="0"/>
          </a:p>
          <a:p>
            <a:pPr lvl="1"/>
            <a:r>
              <a:rPr lang="zh-CN" altLang="en-US" sz="3200" dirty="0"/>
              <a:t>我们的过去，越来越数字化</a:t>
            </a:r>
            <a:endParaRPr lang="en-US" altLang="zh-CN" sz="3200" dirty="0"/>
          </a:p>
          <a:p>
            <a:pPr lvl="1"/>
            <a:r>
              <a:rPr lang="zh-CN" altLang="en-US" sz="3200" dirty="0"/>
              <a:t>我们的未来，也会越来越数字化</a:t>
            </a:r>
          </a:p>
          <a:p>
            <a:r>
              <a:rPr lang="zh-CN" altLang="en-US" dirty="0" smtClean="0"/>
              <a:t>大数据处理将赋予我们更科学的发展决策</a:t>
            </a:r>
            <a:endParaRPr lang="en-US" altLang="zh-CN" dirty="0" smtClean="0"/>
          </a:p>
          <a:p>
            <a:r>
              <a:rPr lang="zh-CN" altLang="en-US" dirty="0" smtClean="0"/>
              <a:t>大数据时代给予我们无限的想象空间</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4899" y="147133"/>
            <a:ext cx="8229600" cy="1143000"/>
          </a:xfrm>
        </p:spPr>
        <p:txBody>
          <a:bodyPr/>
          <a:lstStyle/>
          <a:p>
            <a:r>
              <a:rPr lang="zh-CN" altLang="en-US" dirty="0" smtClean="0"/>
              <a:t>大数据特征及其应对需求</a:t>
            </a:r>
            <a:endParaRPr lang="zh-CN" altLang="en-US" dirty="0"/>
          </a:p>
        </p:txBody>
      </p:sp>
      <p:grpSp>
        <p:nvGrpSpPr>
          <p:cNvPr id="3" name="组合 2"/>
          <p:cNvGrpSpPr/>
          <p:nvPr/>
        </p:nvGrpSpPr>
        <p:grpSpPr>
          <a:xfrm>
            <a:off x="2063552" y="1556793"/>
            <a:ext cx="8208912" cy="4808489"/>
            <a:chOff x="2339752" y="1844824"/>
            <a:chExt cx="5760640" cy="3884181"/>
          </a:xfrm>
        </p:grpSpPr>
        <p:cxnSp>
          <p:nvCxnSpPr>
            <p:cNvPr id="8" name="直接箭头连接符 7"/>
            <p:cNvCxnSpPr/>
            <p:nvPr/>
          </p:nvCxnSpPr>
          <p:spPr>
            <a:xfrm flipV="1">
              <a:off x="4211960" y="2204864"/>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211960" y="4005064"/>
              <a:ext cx="20162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987824" y="4005064"/>
              <a:ext cx="1224136" cy="11521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91880" y="1907540"/>
              <a:ext cx="936104" cy="298337"/>
            </a:xfrm>
            <a:prstGeom prst="rect">
              <a:avLst/>
            </a:prstGeom>
            <a:noFill/>
          </p:spPr>
          <p:txBody>
            <a:bodyPr wrap="square" rtlCol="0">
              <a:spAutoFit/>
            </a:bodyPr>
            <a:lstStyle/>
            <a:p>
              <a:r>
                <a:rPr lang="en-US" altLang="zh-CN" dirty="0"/>
                <a:t>Volume</a:t>
              </a:r>
              <a:endParaRPr lang="zh-CN" altLang="en-US" dirty="0"/>
            </a:p>
          </p:txBody>
        </p:sp>
        <p:grpSp>
          <p:nvGrpSpPr>
            <p:cNvPr id="18" name="组合 17"/>
            <p:cNvGrpSpPr/>
            <p:nvPr/>
          </p:nvGrpSpPr>
          <p:grpSpPr>
            <a:xfrm>
              <a:off x="3779912" y="3491716"/>
              <a:ext cx="504056" cy="298337"/>
              <a:chOff x="3779912" y="3356992"/>
              <a:chExt cx="504056" cy="298337"/>
            </a:xfrm>
          </p:grpSpPr>
          <p:cxnSp>
            <p:nvCxnSpPr>
              <p:cNvPr id="16" name="直接连接符 15"/>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9912" y="3356992"/>
                <a:ext cx="230832" cy="298337"/>
              </a:xfrm>
              <a:prstGeom prst="rect">
                <a:avLst/>
              </a:prstGeom>
              <a:noFill/>
            </p:spPr>
            <p:txBody>
              <a:bodyPr wrap="none" rtlCol="0">
                <a:spAutoFit/>
              </a:bodyPr>
              <a:lstStyle/>
              <a:p>
                <a:r>
                  <a:rPr lang="en-US" altLang="zh-CN" dirty="0"/>
                  <a:t>K</a:t>
                </a:r>
                <a:endParaRPr lang="zh-CN" altLang="en-US" dirty="0"/>
              </a:p>
            </p:txBody>
          </p:sp>
        </p:grpSp>
        <p:grpSp>
          <p:nvGrpSpPr>
            <p:cNvPr id="19" name="组合 18"/>
            <p:cNvGrpSpPr/>
            <p:nvPr/>
          </p:nvGrpSpPr>
          <p:grpSpPr>
            <a:xfrm>
              <a:off x="3779912" y="3203684"/>
              <a:ext cx="504056" cy="298337"/>
              <a:chOff x="3779912" y="3356992"/>
              <a:chExt cx="504056" cy="298337"/>
            </a:xfrm>
          </p:grpSpPr>
          <p:cxnSp>
            <p:nvCxnSpPr>
              <p:cNvPr id="20" name="直接连接符 19"/>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79912" y="3356992"/>
                <a:ext cx="261206" cy="298337"/>
              </a:xfrm>
              <a:prstGeom prst="rect">
                <a:avLst/>
              </a:prstGeom>
              <a:noFill/>
            </p:spPr>
            <p:txBody>
              <a:bodyPr wrap="none" rtlCol="0">
                <a:spAutoFit/>
              </a:bodyPr>
              <a:lstStyle/>
              <a:p>
                <a:r>
                  <a:rPr lang="en-US" altLang="zh-CN" dirty="0"/>
                  <a:t>M</a:t>
                </a:r>
                <a:endParaRPr lang="zh-CN" altLang="en-US" dirty="0"/>
              </a:p>
            </p:txBody>
          </p:sp>
        </p:grpSp>
        <p:grpSp>
          <p:nvGrpSpPr>
            <p:cNvPr id="22" name="组合 21"/>
            <p:cNvGrpSpPr/>
            <p:nvPr/>
          </p:nvGrpSpPr>
          <p:grpSpPr>
            <a:xfrm>
              <a:off x="3779912" y="2915652"/>
              <a:ext cx="504056" cy="298337"/>
              <a:chOff x="3779912" y="3356992"/>
              <a:chExt cx="504056" cy="298337"/>
            </a:xfrm>
          </p:grpSpPr>
          <p:cxnSp>
            <p:nvCxnSpPr>
              <p:cNvPr id="23" name="直接连接符 22"/>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79912" y="3356992"/>
                <a:ext cx="234208" cy="298337"/>
              </a:xfrm>
              <a:prstGeom prst="rect">
                <a:avLst/>
              </a:prstGeom>
              <a:noFill/>
            </p:spPr>
            <p:txBody>
              <a:bodyPr wrap="none" rtlCol="0">
                <a:spAutoFit/>
              </a:bodyPr>
              <a:lstStyle/>
              <a:p>
                <a:r>
                  <a:rPr lang="en-US" altLang="zh-CN" dirty="0"/>
                  <a:t>G</a:t>
                </a:r>
                <a:endParaRPr lang="zh-CN" altLang="en-US" dirty="0"/>
              </a:p>
            </p:txBody>
          </p:sp>
        </p:grpSp>
        <p:grpSp>
          <p:nvGrpSpPr>
            <p:cNvPr id="25" name="组合 24"/>
            <p:cNvGrpSpPr/>
            <p:nvPr/>
          </p:nvGrpSpPr>
          <p:grpSpPr>
            <a:xfrm>
              <a:off x="3779912" y="2627620"/>
              <a:ext cx="504056" cy="298337"/>
              <a:chOff x="3779912" y="3356992"/>
              <a:chExt cx="504056" cy="298337"/>
            </a:xfrm>
          </p:grpSpPr>
          <p:cxnSp>
            <p:nvCxnSpPr>
              <p:cNvPr id="26" name="直接连接符 25"/>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79912" y="3356992"/>
                <a:ext cx="208334" cy="298337"/>
              </a:xfrm>
              <a:prstGeom prst="rect">
                <a:avLst/>
              </a:prstGeom>
              <a:noFill/>
            </p:spPr>
            <p:txBody>
              <a:bodyPr wrap="none" rtlCol="0">
                <a:spAutoFit/>
              </a:bodyPr>
              <a:lstStyle/>
              <a:p>
                <a:r>
                  <a:rPr lang="en-US" altLang="zh-CN" dirty="0"/>
                  <a:t>T</a:t>
                </a:r>
                <a:endParaRPr lang="zh-CN" altLang="en-US" dirty="0"/>
              </a:p>
            </p:txBody>
          </p:sp>
        </p:grpSp>
        <p:grpSp>
          <p:nvGrpSpPr>
            <p:cNvPr id="28" name="组合 27"/>
            <p:cNvGrpSpPr/>
            <p:nvPr/>
          </p:nvGrpSpPr>
          <p:grpSpPr>
            <a:xfrm>
              <a:off x="3779912" y="2348880"/>
              <a:ext cx="504056" cy="298337"/>
              <a:chOff x="3779912" y="3356992"/>
              <a:chExt cx="504056" cy="298337"/>
            </a:xfrm>
          </p:grpSpPr>
          <p:cxnSp>
            <p:nvCxnSpPr>
              <p:cNvPr id="29" name="直接连接符 28"/>
              <p:cNvCxnSpPr/>
              <p:nvPr/>
            </p:nvCxnSpPr>
            <p:spPr>
              <a:xfrm>
                <a:off x="4139952" y="3573016"/>
                <a:ext cx="1440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79912" y="3356992"/>
                <a:ext cx="220709" cy="298337"/>
              </a:xfrm>
              <a:prstGeom prst="rect">
                <a:avLst/>
              </a:prstGeom>
              <a:noFill/>
            </p:spPr>
            <p:txBody>
              <a:bodyPr wrap="none" rtlCol="0">
                <a:spAutoFit/>
              </a:bodyPr>
              <a:lstStyle/>
              <a:p>
                <a:r>
                  <a:rPr lang="en-US" altLang="zh-CN" dirty="0"/>
                  <a:t>P</a:t>
                </a:r>
                <a:endParaRPr lang="zh-CN" altLang="en-US" dirty="0"/>
              </a:p>
            </p:txBody>
          </p:sp>
        </p:grpSp>
        <p:grpSp>
          <p:nvGrpSpPr>
            <p:cNvPr id="34" name="组合 33"/>
            <p:cNvGrpSpPr/>
            <p:nvPr/>
          </p:nvGrpSpPr>
          <p:grpSpPr>
            <a:xfrm>
              <a:off x="4211960" y="3933056"/>
              <a:ext cx="381571" cy="392631"/>
              <a:chOff x="4211960" y="3933056"/>
              <a:chExt cx="381571" cy="392631"/>
            </a:xfrm>
          </p:grpSpPr>
          <p:cxnSp>
            <p:nvCxnSpPr>
              <p:cNvPr id="32" name="直接连接符 31"/>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11960" y="4077072"/>
                <a:ext cx="381571" cy="248615"/>
              </a:xfrm>
              <a:prstGeom prst="rect">
                <a:avLst/>
              </a:prstGeom>
              <a:noFill/>
            </p:spPr>
            <p:txBody>
              <a:bodyPr wrap="none" rtlCol="0">
                <a:spAutoFit/>
              </a:bodyPr>
              <a:lstStyle/>
              <a:p>
                <a:r>
                  <a:rPr lang="zh-CN" altLang="en-US" sz="1400" dirty="0"/>
                  <a:t>文字</a:t>
                </a:r>
              </a:p>
            </p:txBody>
          </p:sp>
        </p:grpSp>
        <p:grpSp>
          <p:nvGrpSpPr>
            <p:cNvPr id="35" name="组合 34"/>
            <p:cNvGrpSpPr/>
            <p:nvPr/>
          </p:nvGrpSpPr>
          <p:grpSpPr>
            <a:xfrm>
              <a:off x="4572000" y="3573016"/>
              <a:ext cx="381571" cy="504056"/>
              <a:chOff x="4283968" y="3573016"/>
              <a:chExt cx="381571" cy="504056"/>
            </a:xfrm>
          </p:grpSpPr>
          <p:cxnSp>
            <p:nvCxnSpPr>
              <p:cNvPr id="36" name="直接连接符 35"/>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83968" y="3573016"/>
                <a:ext cx="381571" cy="248615"/>
              </a:xfrm>
              <a:prstGeom prst="rect">
                <a:avLst/>
              </a:prstGeom>
              <a:noFill/>
            </p:spPr>
            <p:txBody>
              <a:bodyPr wrap="none" rtlCol="0">
                <a:spAutoFit/>
              </a:bodyPr>
              <a:lstStyle/>
              <a:p>
                <a:r>
                  <a:rPr lang="zh-CN" altLang="en-US" sz="1400" dirty="0"/>
                  <a:t>图片</a:t>
                </a:r>
              </a:p>
            </p:txBody>
          </p:sp>
        </p:grpSp>
        <p:grpSp>
          <p:nvGrpSpPr>
            <p:cNvPr id="38" name="组合 37"/>
            <p:cNvGrpSpPr/>
            <p:nvPr/>
          </p:nvGrpSpPr>
          <p:grpSpPr>
            <a:xfrm>
              <a:off x="4788024" y="3933056"/>
              <a:ext cx="381571" cy="392631"/>
              <a:chOff x="4211960" y="3933056"/>
              <a:chExt cx="381571" cy="392631"/>
            </a:xfrm>
          </p:grpSpPr>
          <p:cxnSp>
            <p:nvCxnSpPr>
              <p:cNvPr id="39" name="直接连接符 38"/>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11960" y="4077072"/>
                <a:ext cx="381571" cy="248615"/>
              </a:xfrm>
              <a:prstGeom prst="rect">
                <a:avLst/>
              </a:prstGeom>
              <a:noFill/>
            </p:spPr>
            <p:txBody>
              <a:bodyPr wrap="none" rtlCol="0">
                <a:spAutoFit/>
              </a:bodyPr>
              <a:lstStyle/>
              <a:p>
                <a:r>
                  <a:rPr lang="zh-CN" altLang="en-US" sz="1400" dirty="0"/>
                  <a:t>音频</a:t>
                </a:r>
              </a:p>
            </p:txBody>
          </p:sp>
        </p:grpSp>
        <p:grpSp>
          <p:nvGrpSpPr>
            <p:cNvPr id="41" name="组合 40"/>
            <p:cNvGrpSpPr/>
            <p:nvPr/>
          </p:nvGrpSpPr>
          <p:grpSpPr>
            <a:xfrm>
              <a:off x="5148064" y="3573016"/>
              <a:ext cx="381571" cy="504056"/>
              <a:chOff x="4283968" y="3573016"/>
              <a:chExt cx="381571" cy="504056"/>
            </a:xfrm>
          </p:grpSpPr>
          <p:cxnSp>
            <p:nvCxnSpPr>
              <p:cNvPr id="42" name="直接连接符 41"/>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3968" y="3573016"/>
                <a:ext cx="381571" cy="248615"/>
              </a:xfrm>
              <a:prstGeom prst="rect">
                <a:avLst/>
              </a:prstGeom>
              <a:noFill/>
            </p:spPr>
            <p:txBody>
              <a:bodyPr wrap="none" rtlCol="0">
                <a:spAutoFit/>
              </a:bodyPr>
              <a:lstStyle/>
              <a:p>
                <a:r>
                  <a:rPr lang="zh-CN" altLang="en-US" sz="1400" dirty="0"/>
                  <a:t>视频</a:t>
                </a:r>
              </a:p>
            </p:txBody>
          </p:sp>
        </p:grpSp>
        <p:grpSp>
          <p:nvGrpSpPr>
            <p:cNvPr id="44" name="组合 43"/>
            <p:cNvGrpSpPr/>
            <p:nvPr/>
          </p:nvGrpSpPr>
          <p:grpSpPr>
            <a:xfrm>
              <a:off x="5364088" y="3933056"/>
              <a:ext cx="381571" cy="566661"/>
              <a:chOff x="4211960" y="3933056"/>
              <a:chExt cx="381571" cy="566661"/>
            </a:xfrm>
          </p:grpSpPr>
          <p:cxnSp>
            <p:nvCxnSpPr>
              <p:cNvPr id="45" name="直接连接符 44"/>
              <p:cNvCxnSpPr/>
              <p:nvPr/>
            </p:nvCxnSpPr>
            <p:spPr>
              <a:xfrm>
                <a:off x="4499992" y="3933056"/>
                <a:ext cx="0"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1960" y="4077072"/>
                <a:ext cx="381571" cy="422645"/>
              </a:xfrm>
              <a:prstGeom prst="rect">
                <a:avLst/>
              </a:prstGeom>
              <a:noFill/>
            </p:spPr>
            <p:txBody>
              <a:bodyPr wrap="none" rtlCol="0">
                <a:spAutoFit/>
              </a:bodyPr>
              <a:lstStyle/>
              <a:p>
                <a:r>
                  <a:rPr lang="zh-CN" altLang="en-US" sz="1400" dirty="0"/>
                  <a:t>空间</a:t>
                </a:r>
                <a:endParaRPr lang="en-US" altLang="zh-CN" sz="1400" dirty="0"/>
              </a:p>
              <a:p>
                <a:r>
                  <a:rPr lang="zh-CN" altLang="en-US" sz="1400" dirty="0"/>
                  <a:t>数据</a:t>
                </a:r>
              </a:p>
            </p:txBody>
          </p:sp>
        </p:grpSp>
        <p:sp>
          <p:nvSpPr>
            <p:cNvPr id="55" name="TextBox 54"/>
            <p:cNvSpPr txBox="1"/>
            <p:nvPr/>
          </p:nvSpPr>
          <p:spPr>
            <a:xfrm>
              <a:off x="6228184" y="3573016"/>
              <a:ext cx="1080120" cy="298337"/>
            </a:xfrm>
            <a:prstGeom prst="rect">
              <a:avLst/>
            </a:prstGeom>
            <a:noFill/>
          </p:spPr>
          <p:txBody>
            <a:bodyPr wrap="square" rtlCol="0">
              <a:spAutoFit/>
            </a:bodyPr>
            <a:lstStyle/>
            <a:p>
              <a:r>
                <a:rPr lang="en-US" altLang="zh-CN" dirty="0"/>
                <a:t>Variety</a:t>
              </a:r>
              <a:r>
                <a:rPr lang="zh-CN" altLang="en-US" dirty="0"/>
                <a:t>：</a:t>
              </a:r>
            </a:p>
          </p:txBody>
        </p:sp>
        <p:sp>
          <p:nvSpPr>
            <p:cNvPr id="56" name="TextBox 55"/>
            <p:cNvSpPr txBox="1"/>
            <p:nvPr/>
          </p:nvSpPr>
          <p:spPr>
            <a:xfrm>
              <a:off x="2339752" y="5085184"/>
              <a:ext cx="1080120" cy="298337"/>
            </a:xfrm>
            <a:prstGeom prst="rect">
              <a:avLst/>
            </a:prstGeom>
            <a:noFill/>
          </p:spPr>
          <p:txBody>
            <a:bodyPr wrap="square" rtlCol="0">
              <a:spAutoFit/>
            </a:bodyPr>
            <a:lstStyle/>
            <a:p>
              <a:r>
                <a:rPr lang="en-US" altLang="zh-CN" dirty="0"/>
                <a:t>Velocity</a:t>
              </a:r>
              <a:endParaRPr lang="zh-CN" altLang="en-US" dirty="0"/>
            </a:p>
          </p:txBody>
        </p:sp>
        <p:grpSp>
          <p:nvGrpSpPr>
            <p:cNvPr id="58" name="组合 57"/>
            <p:cNvGrpSpPr/>
            <p:nvPr/>
          </p:nvGrpSpPr>
          <p:grpSpPr>
            <a:xfrm>
              <a:off x="3851920" y="4149080"/>
              <a:ext cx="576064" cy="403664"/>
              <a:chOff x="3347864" y="4653136"/>
              <a:chExt cx="576064" cy="403664"/>
            </a:xfrm>
          </p:grpSpPr>
          <p:cxnSp>
            <p:nvCxnSpPr>
              <p:cNvPr id="51" name="直接连接符 50"/>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47864" y="4808185"/>
                <a:ext cx="576064" cy="248615"/>
              </a:xfrm>
              <a:prstGeom prst="rect">
                <a:avLst/>
              </a:prstGeom>
              <a:noFill/>
            </p:spPr>
            <p:txBody>
              <a:bodyPr wrap="square" rtlCol="0">
                <a:spAutoFit/>
              </a:bodyPr>
              <a:lstStyle/>
              <a:p>
                <a:r>
                  <a:rPr lang="zh-CN" altLang="en-US" sz="1400" dirty="0"/>
                  <a:t>定期</a:t>
                </a:r>
              </a:p>
            </p:txBody>
          </p:sp>
        </p:grpSp>
        <p:grpSp>
          <p:nvGrpSpPr>
            <p:cNvPr id="59" name="组合 58"/>
            <p:cNvGrpSpPr/>
            <p:nvPr/>
          </p:nvGrpSpPr>
          <p:grpSpPr>
            <a:xfrm>
              <a:off x="3131840" y="4149080"/>
              <a:ext cx="648072" cy="360040"/>
              <a:chOff x="2843808" y="4437112"/>
              <a:chExt cx="648072" cy="360040"/>
            </a:xfrm>
          </p:grpSpPr>
          <p:cxnSp>
            <p:nvCxnSpPr>
              <p:cNvPr id="60" name="直接连接符 59"/>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843808" y="4437112"/>
                <a:ext cx="576064" cy="248615"/>
              </a:xfrm>
              <a:prstGeom prst="rect">
                <a:avLst/>
              </a:prstGeom>
              <a:noFill/>
            </p:spPr>
            <p:txBody>
              <a:bodyPr wrap="square" rtlCol="0">
                <a:spAutoFit/>
              </a:bodyPr>
              <a:lstStyle/>
              <a:p>
                <a:r>
                  <a:rPr lang="zh-CN" altLang="en-US" sz="1400" dirty="0"/>
                  <a:t>随时</a:t>
                </a:r>
              </a:p>
            </p:txBody>
          </p:sp>
        </p:grpSp>
        <p:grpSp>
          <p:nvGrpSpPr>
            <p:cNvPr id="62" name="组合 61"/>
            <p:cNvGrpSpPr/>
            <p:nvPr/>
          </p:nvGrpSpPr>
          <p:grpSpPr>
            <a:xfrm>
              <a:off x="3419872" y="4581128"/>
              <a:ext cx="576064" cy="403664"/>
              <a:chOff x="3347864" y="4653136"/>
              <a:chExt cx="576064" cy="403664"/>
            </a:xfrm>
          </p:grpSpPr>
          <p:cxnSp>
            <p:nvCxnSpPr>
              <p:cNvPr id="63" name="直接连接符 62"/>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47864" y="4808185"/>
                <a:ext cx="576064" cy="248615"/>
              </a:xfrm>
              <a:prstGeom prst="rect">
                <a:avLst/>
              </a:prstGeom>
              <a:noFill/>
            </p:spPr>
            <p:txBody>
              <a:bodyPr wrap="square" rtlCol="0">
                <a:spAutoFit/>
              </a:bodyPr>
              <a:lstStyle/>
              <a:p>
                <a:r>
                  <a:rPr lang="zh-CN" altLang="en-US" sz="1400" dirty="0"/>
                  <a:t>间断</a:t>
                </a:r>
              </a:p>
            </p:txBody>
          </p:sp>
        </p:grpSp>
        <p:grpSp>
          <p:nvGrpSpPr>
            <p:cNvPr id="65" name="组合 64"/>
            <p:cNvGrpSpPr/>
            <p:nvPr/>
          </p:nvGrpSpPr>
          <p:grpSpPr>
            <a:xfrm>
              <a:off x="2699792" y="4581128"/>
              <a:ext cx="648072" cy="360040"/>
              <a:chOff x="2843808" y="4437112"/>
              <a:chExt cx="648072" cy="360040"/>
            </a:xfrm>
          </p:grpSpPr>
          <p:cxnSp>
            <p:nvCxnSpPr>
              <p:cNvPr id="66" name="直接连接符 65"/>
              <p:cNvCxnSpPr/>
              <p:nvPr/>
            </p:nvCxnSpPr>
            <p:spPr>
              <a:xfrm>
                <a:off x="3347864" y="4653136"/>
                <a:ext cx="144016" cy="1440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43808" y="4437112"/>
                <a:ext cx="576064" cy="248615"/>
              </a:xfrm>
              <a:prstGeom prst="rect">
                <a:avLst/>
              </a:prstGeom>
              <a:noFill/>
            </p:spPr>
            <p:txBody>
              <a:bodyPr wrap="square" rtlCol="0">
                <a:spAutoFit/>
              </a:bodyPr>
              <a:lstStyle/>
              <a:p>
                <a:r>
                  <a:rPr lang="zh-CN" altLang="en-US" sz="1400" dirty="0"/>
                  <a:t>连续</a:t>
                </a:r>
              </a:p>
            </p:txBody>
          </p:sp>
        </p:grpSp>
        <p:sp>
          <p:nvSpPr>
            <p:cNvPr id="68" name="TextBox 67"/>
            <p:cNvSpPr txBox="1"/>
            <p:nvPr/>
          </p:nvSpPr>
          <p:spPr>
            <a:xfrm>
              <a:off x="3203848" y="5157192"/>
              <a:ext cx="2088232" cy="571813"/>
            </a:xfrm>
            <a:prstGeom prst="rect">
              <a:avLst/>
            </a:prstGeom>
            <a:noFill/>
          </p:spPr>
          <p:txBody>
            <a:bodyPr wrap="square" rtlCol="0">
              <a:spAutoFit/>
            </a:bodyPr>
            <a:lstStyle/>
            <a:p>
              <a:r>
                <a:rPr lang="zh-CN" altLang="en-US" sz="2000" dirty="0"/>
                <a:t>有效应对“流”的机理和技术</a:t>
              </a:r>
            </a:p>
          </p:txBody>
        </p:sp>
        <p:sp>
          <p:nvSpPr>
            <p:cNvPr id="69" name="TextBox 68"/>
            <p:cNvSpPr txBox="1"/>
            <p:nvPr/>
          </p:nvSpPr>
          <p:spPr>
            <a:xfrm>
              <a:off x="4427984" y="1844824"/>
              <a:ext cx="1584176" cy="571813"/>
            </a:xfrm>
            <a:prstGeom prst="rect">
              <a:avLst/>
            </a:prstGeom>
            <a:noFill/>
          </p:spPr>
          <p:txBody>
            <a:bodyPr wrap="square" rtlCol="0">
              <a:spAutoFit/>
            </a:bodyPr>
            <a:lstStyle/>
            <a:p>
              <a:r>
                <a:rPr lang="zh-CN" altLang="en-US" sz="2000" dirty="0"/>
                <a:t>有效应对“大”的机理和技术</a:t>
              </a:r>
            </a:p>
          </p:txBody>
        </p:sp>
        <p:sp>
          <p:nvSpPr>
            <p:cNvPr id="70" name="TextBox 69"/>
            <p:cNvSpPr txBox="1"/>
            <p:nvPr/>
          </p:nvSpPr>
          <p:spPr>
            <a:xfrm>
              <a:off x="7055768" y="3284984"/>
              <a:ext cx="1044624" cy="1069042"/>
            </a:xfrm>
            <a:prstGeom prst="rect">
              <a:avLst/>
            </a:prstGeom>
            <a:noFill/>
          </p:spPr>
          <p:txBody>
            <a:bodyPr wrap="square" rtlCol="0">
              <a:spAutoFit/>
            </a:bodyPr>
            <a:lstStyle/>
            <a:p>
              <a:r>
                <a:rPr lang="zh-CN" altLang="en-US" sz="2000" dirty="0"/>
                <a:t>有效应对“非结构化”的机理和技术</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大数据时代</a:t>
            </a:r>
            <a:endParaRPr lang="zh-CN" altLang="en-US" dirty="0"/>
          </a:p>
        </p:txBody>
      </p:sp>
      <p:sp>
        <p:nvSpPr>
          <p:cNvPr id="3" name="内容占位符 2"/>
          <p:cNvSpPr>
            <a:spLocks noGrp="1"/>
          </p:cNvSpPr>
          <p:nvPr>
            <p:ph idx="1"/>
          </p:nvPr>
        </p:nvSpPr>
        <p:spPr/>
        <p:txBody>
          <a:bodyPr/>
          <a:lstStyle/>
          <a:p>
            <a:r>
              <a:rPr lang="zh-CN" altLang="en-US" dirty="0" smtClean="0"/>
              <a:t>规律是我们认识自然的重要内容</a:t>
            </a:r>
            <a:endParaRPr lang="en-US" altLang="zh-CN" dirty="0" smtClean="0"/>
          </a:p>
          <a:p>
            <a:r>
              <a:rPr lang="zh-CN" altLang="en-US" dirty="0" smtClean="0"/>
              <a:t>自然发展的数字化必定导致大数据的到来</a:t>
            </a:r>
            <a:endParaRPr lang="en-US" altLang="zh-CN" dirty="0" smtClean="0"/>
          </a:p>
          <a:p>
            <a:r>
              <a:rPr lang="zh-CN" altLang="en-US" dirty="0" smtClean="0"/>
              <a:t>计算可以帮助我们从大数据中寻找规律</a:t>
            </a:r>
            <a:endParaRPr lang="zh-CN" altLang="en-US" dirty="0"/>
          </a:p>
        </p:txBody>
      </p:sp>
      <p:sp>
        <p:nvSpPr>
          <p:cNvPr id="4" name="TextBox 3"/>
          <p:cNvSpPr txBox="1"/>
          <p:nvPr/>
        </p:nvSpPr>
        <p:spPr>
          <a:xfrm>
            <a:off x="2423593" y="4653137"/>
            <a:ext cx="7263527" cy="461665"/>
          </a:xfrm>
          <a:prstGeom prst="rect">
            <a:avLst/>
          </a:prstGeom>
          <a:noFill/>
        </p:spPr>
        <p:txBody>
          <a:bodyPr wrap="none" rtlCol="0">
            <a:spAutoFit/>
          </a:bodyPr>
          <a:lstStyle/>
          <a:p>
            <a:r>
              <a:rPr lang="zh-CN" altLang="en-US" sz="2400" dirty="0">
                <a:solidFill>
                  <a:srgbClr val="FF0000"/>
                </a:solidFill>
              </a:rPr>
              <a:t>大数据及其处理必将对人类社会发展产生深远的影响</a:t>
            </a:r>
          </a:p>
        </p:txBody>
      </p:sp>
    </p:spTree>
    <p:extLst>
      <p:ext uri="{BB962C8B-B14F-4D97-AF65-F5344CB8AC3E}">
        <p14:creationId xmlns:p14="http://schemas.microsoft.com/office/powerpoint/2010/main" val="2051089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应用示例</a:t>
            </a:r>
            <a:r>
              <a:rPr lang="en-US" altLang="zh-CN" dirty="0" smtClean="0"/>
              <a:t>1</a:t>
            </a:r>
            <a:endParaRPr lang="zh-CN" altLang="en-US" dirty="0"/>
          </a:p>
        </p:txBody>
      </p:sp>
      <p:grpSp>
        <p:nvGrpSpPr>
          <p:cNvPr id="4" name="组合 3"/>
          <p:cNvGrpSpPr/>
          <p:nvPr/>
        </p:nvGrpSpPr>
        <p:grpSpPr>
          <a:xfrm>
            <a:off x="4952993" y="1732728"/>
            <a:ext cx="4944185" cy="4000528"/>
            <a:chOff x="3428992" y="1357298"/>
            <a:chExt cx="4944185" cy="4000528"/>
          </a:xfrm>
        </p:grpSpPr>
        <p:pic>
          <p:nvPicPr>
            <p:cNvPr id="5" name="Picture 7" descr="http://shsd.k12.ar.us/SHHS/CREATORS/creators06/jaimeswebpage/Links/walmart_logo.bmp"/>
            <p:cNvPicPr>
              <a:picLocks noChangeAspect="1" noChangeArrowheads="1"/>
            </p:cNvPicPr>
            <p:nvPr/>
          </p:nvPicPr>
          <p:blipFill>
            <a:blip r:embed="rId3" cstate="print"/>
            <a:srcRect/>
            <a:stretch>
              <a:fillRect/>
            </a:stretch>
          </p:blipFill>
          <p:spPr bwMode="auto">
            <a:xfrm>
              <a:off x="3428992" y="1357298"/>
              <a:ext cx="1843659" cy="1138611"/>
            </a:xfrm>
            <a:prstGeom prst="rect">
              <a:avLst/>
            </a:prstGeom>
            <a:noFill/>
          </p:spPr>
        </p:pic>
        <p:grpSp>
          <p:nvGrpSpPr>
            <p:cNvPr id="7" name="组合 18"/>
            <p:cNvGrpSpPr/>
            <p:nvPr/>
          </p:nvGrpSpPr>
          <p:grpSpPr>
            <a:xfrm>
              <a:off x="6000760" y="3410839"/>
              <a:ext cx="2372417" cy="1946987"/>
              <a:chOff x="6072198" y="3857628"/>
              <a:chExt cx="2372417" cy="1946987"/>
            </a:xfrm>
          </p:grpSpPr>
          <p:pic>
            <p:nvPicPr>
              <p:cNvPr id="10" name="Picture 11" descr="C:\Users\david\AppData\Local\Microsoft\Windows\Temporary Internet Files\Content.IE5\WH8G8J8P\MCj03455150000[1].wmf"/>
              <p:cNvPicPr>
                <a:picLocks noChangeAspect="1" noChangeArrowheads="1"/>
              </p:cNvPicPr>
              <p:nvPr/>
            </p:nvPicPr>
            <p:blipFill>
              <a:blip r:embed="rId4" cstate="print"/>
              <a:srcRect/>
              <a:stretch>
                <a:fillRect/>
              </a:stretch>
            </p:blipFill>
            <p:spPr bwMode="auto">
              <a:xfrm>
                <a:off x="6072198" y="3857628"/>
                <a:ext cx="1500198" cy="1889561"/>
              </a:xfrm>
              <a:prstGeom prst="rect">
                <a:avLst/>
              </a:prstGeom>
              <a:noFill/>
            </p:spPr>
          </p:pic>
          <p:pic>
            <p:nvPicPr>
              <p:cNvPr id="11" name="Picture 12" descr="C:\Users\david\AppData\Local\Microsoft\Windows\Temporary Internet Files\Content.IE5\YW08KA8B\MCj03952520000[1].wmf"/>
              <p:cNvPicPr>
                <a:picLocks noChangeAspect="1" noChangeArrowheads="1"/>
              </p:cNvPicPr>
              <p:nvPr/>
            </p:nvPicPr>
            <p:blipFill>
              <a:blip r:embed="rId5" cstate="print"/>
              <a:srcRect/>
              <a:stretch>
                <a:fillRect/>
              </a:stretch>
            </p:blipFill>
            <p:spPr bwMode="auto">
              <a:xfrm>
                <a:off x="7286644" y="4429132"/>
                <a:ext cx="1157971" cy="1375483"/>
              </a:xfrm>
              <a:prstGeom prst="rect">
                <a:avLst/>
              </a:prstGeom>
              <a:noFill/>
            </p:spPr>
          </p:pic>
        </p:grpSp>
        <p:sp>
          <p:nvSpPr>
            <p:cNvPr id="8" name="右箭头 7"/>
            <p:cNvSpPr/>
            <p:nvPr/>
          </p:nvSpPr>
          <p:spPr bwMode="auto">
            <a:xfrm>
              <a:off x="3500430" y="4196657"/>
              <a:ext cx="2000264" cy="500066"/>
            </a:xfrm>
            <a:prstGeom prst="rightArrow">
              <a:avLst/>
            </a:prstGeom>
            <a:solidFill>
              <a:schemeClr val="accent5">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imes New Roman" pitchFamily="18" charset="0"/>
                <a:ea typeface="宋体" pitchFamily="2" charset="-122"/>
              </a:endParaRPr>
            </a:p>
          </p:txBody>
        </p:sp>
        <p:pic>
          <p:nvPicPr>
            <p:cNvPr id="9" name="Picture 17" descr="C:\Users\david\AppData\Local\Microsoft\Windows\Temporary Internet Files\Content.IE5\Y477I3WA\MCj02958450000[1].wmf"/>
            <p:cNvPicPr>
              <a:picLocks noChangeAspect="1" noChangeArrowheads="1"/>
            </p:cNvPicPr>
            <p:nvPr/>
          </p:nvPicPr>
          <p:blipFill>
            <a:blip r:embed="rId6" cstate="print"/>
            <a:srcRect/>
            <a:stretch>
              <a:fillRect/>
            </a:stretch>
          </p:blipFill>
          <p:spPr bwMode="auto">
            <a:xfrm>
              <a:off x="3929058" y="2910773"/>
              <a:ext cx="1143008" cy="1217179"/>
            </a:xfrm>
            <a:prstGeom prst="rect">
              <a:avLst/>
            </a:prstGeom>
            <a:noFill/>
          </p:spPr>
        </p:pic>
      </p:grpSp>
      <p:pic>
        <p:nvPicPr>
          <p:cNvPr id="12" name="图片 11" descr="u=3490026357,3729292058&amp;fm=51&amp;gp=0.jpg"/>
          <p:cNvPicPr>
            <a:picLocks noChangeAspect="1"/>
          </p:cNvPicPr>
          <p:nvPr/>
        </p:nvPicPr>
        <p:blipFill>
          <a:blip r:embed="rId7" cstate="print"/>
          <a:stretch>
            <a:fillRect/>
          </a:stretch>
        </p:blipFill>
        <p:spPr>
          <a:xfrm>
            <a:off x="2279576" y="4005065"/>
            <a:ext cx="2339330" cy="174761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2790</TotalTime>
  <Words>3038</Words>
  <Application>Microsoft Office PowerPoint</Application>
  <PresentationFormat>宽屏</PresentationFormat>
  <Paragraphs>462</Paragraphs>
  <Slides>65</Slides>
  <Notes>17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84" baseType="lpstr">
      <vt:lpstr>Helvetica Black</vt:lpstr>
      <vt:lpstr>Monotype Sorts</vt:lpstr>
      <vt:lpstr>黑体</vt:lpstr>
      <vt:lpstr>楷体_GB2312</vt:lpstr>
      <vt:lpstr>宋体</vt:lpstr>
      <vt:lpstr>Arial</vt:lpstr>
      <vt:lpstr>Calibri</vt:lpstr>
      <vt:lpstr>Calibri Light</vt:lpstr>
      <vt:lpstr>Helvetica</vt:lpstr>
      <vt:lpstr>Palatino Linotype</vt:lpstr>
      <vt:lpstr>Tahoma</vt:lpstr>
      <vt:lpstr>Times New Roman</vt:lpstr>
      <vt:lpstr>Verdana</vt:lpstr>
      <vt:lpstr>Wingdings</vt:lpstr>
      <vt:lpstr>Wingdings 2</vt:lpstr>
      <vt:lpstr>Office 主题</vt:lpstr>
      <vt:lpstr>剪辑</vt:lpstr>
      <vt:lpstr>工作表</vt:lpstr>
      <vt:lpstr>Equation</vt:lpstr>
      <vt:lpstr>大数据、数据挖掘、并行计算    ---由量变到质变</vt:lpstr>
      <vt:lpstr>哪儿有大数据？</vt:lpstr>
      <vt:lpstr>哪儿有大数据？</vt:lpstr>
      <vt:lpstr>双十一淘宝交易额</vt:lpstr>
      <vt:lpstr>何谓大数据</vt:lpstr>
      <vt:lpstr>大数据应用</vt:lpstr>
      <vt:lpstr>大数据特征及其应对需求</vt:lpstr>
      <vt:lpstr>大数据时代</vt:lpstr>
      <vt:lpstr>应用示例1</vt:lpstr>
      <vt:lpstr>应用示例</vt:lpstr>
      <vt:lpstr>更大范围的应用</vt:lpstr>
      <vt:lpstr>更大范围的应用</vt:lpstr>
      <vt:lpstr>大数据应用人才</vt:lpstr>
      <vt:lpstr>大量人才需求</vt:lpstr>
      <vt:lpstr>大数据的影响</vt:lpstr>
      <vt:lpstr>大数据处理的影响力</vt:lpstr>
      <vt:lpstr>大数据处理的影响力</vt:lpstr>
      <vt:lpstr>数据至上的回报</vt:lpstr>
      <vt:lpstr>如何有效应用大数据？    ----数据挖掘简介</vt:lpstr>
      <vt:lpstr>什么是数据挖掘？</vt:lpstr>
      <vt:lpstr>PowerPoint 演示文稿</vt:lpstr>
      <vt:lpstr>PowerPoint 演示文稿</vt:lpstr>
      <vt:lpstr>经典方法</vt:lpstr>
      <vt:lpstr>经典法：分类法</vt:lpstr>
      <vt:lpstr>建立分类模型</vt:lpstr>
      <vt:lpstr>数据挖掘</vt:lpstr>
      <vt:lpstr>分类</vt:lpstr>
      <vt:lpstr>分类模型例：</vt:lpstr>
      <vt:lpstr>问题：</vt:lpstr>
      <vt:lpstr>经典法：聚类法</vt:lpstr>
      <vt:lpstr>对象之间的相似/异度</vt:lpstr>
      <vt:lpstr>聚类-例子</vt:lpstr>
      <vt:lpstr>问题：</vt:lpstr>
      <vt:lpstr>经典法：关联关系分析法</vt:lpstr>
      <vt:lpstr>频繁（项集）模式发现</vt:lpstr>
      <vt:lpstr>从数据挖掘到人工智能</vt:lpstr>
      <vt:lpstr>什么是规律？</vt:lpstr>
      <vt:lpstr>如何获得规律？</vt:lpstr>
      <vt:lpstr>机器学习是一种重要的统计规律获取手段</vt:lpstr>
      <vt:lpstr>机器学习和人类思考(归纳)</vt:lpstr>
      <vt:lpstr>如何有效应对海量数据处理？</vt:lpstr>
      <vt:lpstr>PowerPoint 演示文稿</vt:lpstr>
      <vt:lpstr>PowerPoint 演示文稿</vt:lpstr>
      <vt:lpstr>大数据任务划分和并行计算模型</vt:lpstr>
      <vt:lpstr>基于MapReduce的并行计算模型</vt:lpstr>
      <vt:lpstr>Google MapReduce的基本工作原理</vt:lpstr>
      <vt:lpstr>PowerPoint 演示文稿</vt:lpstr>
      <vt:lpstr>PowerPoint 演示文稿</vt:lpstr>
      <vt:lpstr>PowerPoint 演示文稿</vt:lpstr>
      <vt:lpstr>PowerPoint 演示文稿</vt:lpstr>
      <vt:lpstr>Google MapReduce的深远意义</vt:lpstr>
      <vt:lpstr>总结</vt:lpstr>
      <vt:lpstr>作业</vt:lpstr>
      <vt:lpstr>Google数据中心建在哪儿？</vt:lpstr>
      <vt:lpstr>俄勒冈州的谷歌数据中心</vt:lpstr>
      <vt:lpstr>这个地方的显著特点</vt:lpstr>
      <vt:lpstr>谷歌的计算将消耗大量的电、产生大量的热！</vt:lpstr>
      <vt:lpstr>电、热量</vt:lpstr>
      <vt:lpstr>一次google搜索=？</vt:lpstr>
      <vt:lpstr>电、热量</vt:lpstr>
      <vt:lpstr>PowerPoint 演示文稿</vt:lpstr>
      <vt:lpstr>“维基解密”的洞穴数据中心</vt:lpstr>
      <vt:lpstr>谷歌的比利时数据中心</vt:lpstr>
      <vt:lpstr>无空调？谈何容易！</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    ---由量变到质变</dc:title>
  <dc:creator>陶先平</dc:creator>
  <cp:lastModifiedBy>Lenovo</cp:lastModifiedBy>
  <cp:revision>32</cp:revision>
  <dcterms:created xsi:type="dcterms:W3CDTF">2012-05-10T02:10:32Z</dcterms:created>
  <dcterms:modified xsi:type="dcterms:W3CDTF">2018-12-17T01:52:50Z</dcterms:modified>
</cp:coreProperties>
</file>