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dobe 楷体 Std R" pitchFamily="18" charset="-122"/>
          <a:ea typeface="Adobe 楷体 Std R" pitchFamily="18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dobe 楷体 Std R" pitchFamily="18" charset="-122"/>
          <a:ea typeface="Adobe 楷体 Std R" pitchFamily="18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dobe 楷体 Std R" pitchFamily="18" charset="-122"/>
          <a:ea typeface="Adobe 楷体 Std R" pitchFamily="18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dobe 楷体 Std R" pitchFamily="18" charset="-122"/>
          <a:ea typeface="Adobe 楷体 Std R" pitchFamily="18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dobe 楷体 Std R" pitchFamily="18" charset="-122"/>
          <a:ea typeface="Adobe 楷体 Std R" pitchFamily="18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s.nju.edu.cn/~whu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上机作业解答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3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职工工作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建立数据库、表和列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创建数据约束（主键、外键）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创建新用户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8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外键交叉引用</a:t>
            </a:r>
            <a:endParaRPr lang="en-US" altLang="zh-CN" dirty="0"/>
          </a:p>
          <a:p>
            <a:pPr lvl="1"/>
            <a:r>
              <a:rPr lang="zh-CN" altLang="zh-CN" dirty="0"/>
              <a:t>职工</a:t>
            </a:r>
            <a:r>
              <a:rPr lang="en-US" altLang="zh-CN" dirty="0"/>
              <a:t> (</a:t>
            </a:r>
            <a:r>
              <a:rPr lang="zh-CN" altLang="zh-CN" dirty="0"/>
              <a:t>所在部门编号</a:t>
            </a:r>
            <a:r>
              <a:rPr lang="en-US" altLang="zh-CN" dirty="0"/>
              <a:t>);</a:t>
            </a:r>
            <a:r>
              <a:rPr lang="en-US" altLang="zh-CN" sz="2800" dirty="0"/>
              <a:t> </a:t>
            </a:r>
            <a:r>
              <a:rPr lang="zh-CN" altLang="zh-CN" dirty="0"/>
              <a:t>部门</a:t>
            </a:r>
            <a:r>
              <a:rPr lang="en-US" altLang="zh-CN" dirty="0"/>
              <a:t> (</a:t>
            </a:r>
            <a:r>
              <a:rPr lang="zh-CN" altLang="zh-CN" dirty="0"/>
              <a:t>部门负责人的工号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ALTER TABLE Project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fk_dept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FOREIGN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KEY (DEPTNO)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REFERENCES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(DEPTNO)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ON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DELETE RESTRICT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ON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UPDATE NO ACTION; 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外键动作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restrict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no action</a:t>
            </a:r>
            <a:r>
              <a:rPr lang="zh-CN" altLang="en-US" dirty="0" smtClean="0"/>
              <a:t>”的区别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6">
              <a:buFont typeface="Wingdings" pitchFamily="2" charset="2"/>
              <a:buChar char="Ø"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PAR SET PID =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PID-1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restrict</a:t>
            </a:r>
            <a:r>
              <a:rPr lang="zh-CN" altLang="en-US" dirty="0" smtClean="0"/>
              <a:t>”报错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/>
              <a:t>n</a:t>
            </a:r>
            <a:r>
              <a:rPr lang="en-US" altLang="zh-CN" dirty="0" smtClean="0"/>
              <a:t>o action</a:t>
            </a:r>
            <a:r>
              <a:rPr lang="zh-CN" altLang="en-US" dirty="0" smtClean="0"/>
              <a:t>”可以执行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83740"/>
              </p:ext>
            </p:extLst>
          </p:nvPr>
        </p:nvGraphicFramePr>
        <p:xfrm>
          <a:off x="1017865" y="2132856"/>
          <a:ext cx="20088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095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PID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PAR3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80669"/>
              </p:ext>
            </p:extLst>
          </p:nvPr>
        </p:nvGraphicFramePr>
        <p:xfrm>
          <a:off x="3085122" y="2132856"/>
          <a:ext cx="32870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460818"/>
                <a:gridCol w="913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CID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CDESC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PID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51DESC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52DESC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2843808" y="2780928"/>
            <a:ext cx="504056" cy="50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843808" y="3213032"/>
            <a:ext cx="504056" cy="50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当职工参加一个新的项目时，年薪增加</a:t>
            </a:r>
            <a:r>
              <a:rPr lang="en-US" altLang="zh-CN" dirty="0"/>
              <a:t>2%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UPDATE_SAL 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AFTER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INSERT ON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REFERENCING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NEW AS NEWROW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EACH ROW MODE DB2SQL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UPDATE Employee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salary * 1.02 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Employee.empno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NEWROW.empno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教室管理信息系统</a:t>
            </a:r>
          </a:p>
          <a:p>
            <a:pPr lvl="1"/>
            <a:r>
              <a:rPr lang="zh-CN" altLang="en-US" dirty="0" smtClean="0"/>
              <a:t>自制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创建数据表，查询数据等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DBCP</a:t>
            </a:r>
            <a:r>
              <a:rPr lang="zh-CN" altLang="en-US" dirty="0" smtClean="0"/>
              <a:t>数据库连接池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9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DBCP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org.apache.commons.dbcp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000" b="1" dirty="0" smtClean="0"/>
              <a:t/>
            </a:r>
            <a:br>
              <a:rPr lang="en-US" altLang="zh-CN" sz="1000" b="1" dirty="0" smtClean="0"/>
            </a:b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BasicDataSource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ds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BasicDataSource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ds.setDriverClassName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ds.setUrl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ds.setUsername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ds.setPassword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ds.setMaxActive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(12);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ds.setMinIdle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(4);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ds.setMaxWait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(60000);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ds.setDefaultTransactionIsolation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Connection.TRANSACTION_SERIALIZABLE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000" dirty="0" smtClean="0">
                <a:latin typeface="Courier New" pitchFamily="49" charset="0"/>
                <a:cs typeface="Courier New" pitchFamily="49" charset="0"/>
              </a:rPr>
            </a:br>
            <a:endParaRPr lang="en-US" altLang="zh-CN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ds.setTestOnBorrow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(true);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String s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 "SELECT COUNT(*) FROM name WHERE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id=0";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ds.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setValidationQuery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(s);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4127" y="5345921"/>
            <a:ext cx="43332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dobe 楷体 Std R" pitchFamily="18" charset="-122"/>
                <a:ea typeface="Adobe 楷体 Std R" pitchFamily="18" charset="-122"/>
              </a:rPr>
              <a:t>//</a:t>
            </a:r>
            <a: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当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数据库连接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因某种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原因断掉后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</a:b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再从连接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池中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取得连接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，实际上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可能</a:t>
            </a:r>
            <a: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</a:b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是无效的。为了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确保取得的连接</a:t>
            </a: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是有</a:t>
            </a:r>
            <a: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sz="2000" i="1" dirty="0" smtClean="0">
                <a:latin typeface="Adobe 楷体 Std R" pitchFamily="18" charset="-122"/>
                <a:ea typeface="Adobe 楷体 Std R" pitchFamily="18" charset="-122"/>
              </a:rPr>
            </a:br>
            <a:r>
              <a:rPr lang="zh-CN" altLang="en-US" sz="2000" i="1" dirty="0" smtClean="0">
                <a:latin typeface="Adobe 楷体 Std R" pitchFamily="18" charset="-122"/>
                <a:ea typeface="Adobe 楷体 Std R" pitchFamily="18" charset="-122"/>
              </a:rPr>
              <a:t>效的，可以</a:t>
            </a:r>
            <a:r>
              <a:rPr lang="zh-CN" altLang="en-US" sz="2000" i="1" dirty="0">
                <a:latin typeface="Adobe 楷体 Std R" pitchFamily="18" charset="-122"/>
                <a:ea typeface="Adobe 楷体 Std R" pitchFamily="18" charset="-122"/>
              </a:rPr>
              <a:t>把把这些属性设为</a:t>
            </a:r>
            <a:r>
              <a:rPr lang="en-US" altLang="zh-CN" sz="2000" i="1" dirty="0">
                <a:latin typeface="Adobe 楷体 Std R" pitchFamily="18" charset="-122"/>
                <a:ea typeface="Adobe 楷体 Std R" pitchFamily="18" charset="-122"/>
              </a:rPr>
              <a:t>true</a:t>
            </a:r>
            <a:endParaRPr lang="zh-CN" altLang="en-US" sz="2000" i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3140968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 READ COMMITTED</a:t>
            </a:r>
          </a:p>
          <a:p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READ UNCOMMITTED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REPEATABLE READ</a:t>
            </a:r>
            <a:br>
              <a:rPr lang="en-US" altLang="zh-CN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SNAPSHOT</a:t>
            </a:r>
            <a:br>
              <a:rPr lang="en-US" altLang="zh-CN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SERIALIZABLE </a:t>
            </a:r>
            <a:endParaRPr lang="zh-CN" alt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课程内容回顾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hlinkClick r:id="rId2"/>
              </a:rPr>
              <a:t>http://ws.nju.edu.cn/~whu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425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/>
              <a:t>数据定义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基表</a:t>
            </a:r>
            <a:r>
              <a:rPr lang="en-US" altLang="zh-CN" dirty="0"/>
              <a:t>/</a:t>
            </a:r>
            <a:r>
              <a:rPr lang="zh-CN" altLang="en-US" dirty="0"/>
              <a:t>视图的定义与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索引</a:t>
            </a:r>
            <a:r>
              <a:rPr lang="en-US" altLang="zh-CN" dirty="0"/>
              <a:t>/</a:t>
            </a:r>
            <a:r>
              <a:rPr lang="zh-CN" altLang="en-US" dirty="0"/>
              <a:t>集簇的定义与</a:t>
            </a:r>
            <a:r>
              <a:rPr lang="zh-CN" altLang="en-US" dirty="0" smtClean="0"/>
              <a:t>删除</a:t>
            </a:r>
            <a:endParaRPr lang="zh-CN" altLang="en-US" sz="2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/>
              <a:t>数据操纵功能</a:t>
            </a:r>
          </a:p>
          <a:p>
            <a:pPr lvl="1"/>
            <a:r>
              <a:rPr lang="zh-CN" altLang="en-US" dirty="0"/>
              <a:t>数据的</a:t>
            </a:r>
            <a:r>
              <a:rPr lang="zh-CN" altLang="en-US" b="1" dirty="0">
                <a:solidFill>
                  <a:srgbClr val="FF0000"/>
                </a:solidFill>
              </a:rPr>
              <a:t>查询</a:t>
            </a:r>
            <a:r>
              <a:rPr lang="en-US" altLang="zh-CN" dirty="0"/>
              <a:t>/</a:t>
            </a:r>
            <a:r>
              <a:rPr lang="zh-CN" altLang="en-US" dirty="0"/>
              <a:t>插入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  <a:p>
            <a:pPr lvl="1"/>
            <a:r>
              <a:rPr lang="zh-CN" altLang="en-US" dirty="0"/>
              <a:t>简单的数值计算与统计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数据库安全性和完整性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对数据库安全性的支持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GRANT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REVOKE</a:t>
            </a:r>
            <a:endParaRPr lang="en-US" altLang="zh-CN" dirty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对数据库完整性的支持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NOT NULL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主键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外键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</a:p>
          <a:p>
            <a:pPr lvl="2"/>
            <a:r>
              <a:rPr lang="zh-CN" altLang="en-US" dirty="0" smtClean="0"/>
              <a:t>外键：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9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数据库中的数据交换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 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DISCONNECT</a:t>
            </a:r>
          </a:p>
          <a:p>
            <a:r>
              <a:rPr lang="zh-CN" altLang="en-US" dirty="0" smtClean="0"/>
              <a:t>游标管理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静态</a:t>
            </a:r>
            <a:r>
              <a:rPr lang="en-US" altLang="zh-CN" b="1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动态</a:t>
            </a:r>
            <a:r>
              <a:rPr lang="en-US" altLang="zh-CN" b="1" dirty="0" smtClean="0">
                <a:solidFill>
                  <a:srgbClr val="FF0000"/>
                </a:solidFill>
              </a:rPr>
              <a:t>SQL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嵌入式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主语言语句和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9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未收到作业的同学名单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</a:t>
            </a:r>
            <a:endParaRPr lang="en-US" altLang="zh-CN" dirty="0" smtClean="0"/>
          </a:p>
          <a:p>
            <a:pPr lvl="1"/>
            <a:r>
              <a:rPr lang="zh-CN" altLang="zh-CN" dirty="0"/>
              <a:t>冬雨</a:t>
            </a:r>
            <a:r>
              <a:rPr lang="zh-CN" altLang="zh-CN" dirty="0" smtClean="0"/>
              <a:t>晨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吕笑进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秦垦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吴嘉原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 smtClean="0"/>
              <a:t>闫秋燕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张志杰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周轩</a:t>
            </a:r>
            <a:endParaRPr lang="en-US" altLang="zh-CN" dirty="0"/>
          </a:p>
          <a:p>
            <a:r>
              <a:rPr lang="zh-CN" altLang="en-US" dirty="0" smtClean="0"/>
              <a:t>第二次</a:t>
            </a:r>
            <a:endParaRPr lang="en-US" altLang="zh-CN" dirty="0" smtClean="0"/>
          </a:p>
          <a:p>
            <a:pPr lvl="1"/>
            <a:r>
              <a:rPr lang="zh-CN" altLang="zh-CN" dirty="0"/>
              <a:t>冬雨</a:t>
            </a:r>
            <a:r>
              <a:rPr lang="zh-CN" altLang="zh-CN" dirty="0" smtClean="0"/>
              <a:t>晨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董家鸣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顾垠霄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郭昊雷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蒋斌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卢俊君</a:t>
            </a:r>
            <a:r>
              <a:rPr lang="zh-CN" altLang="en-US" dirty="0" smtClean="0"/>
              <a:t>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吕笑进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秦垦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闫秋燕</a:t>
            </a:r>
            <a:r>
              <a:rPr lang="zh-CN" altLang="en-US" dirty="0"/>
              <a:t>、</a:t>
            </a:r>
            <a:r>
              <a:rPr lang="zh-CN" altLang="zh-CN" dirty="0" smtClean="0"/>
              <a:t>杨世豪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张志杰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周轩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错交为第一次作业：</a:t>
            </a:r>
            <a:r>
              <a:rPr lang="zh-CN" altLang="zh-CN" dirty="0" smtClean="0"/>
              <a:t>李大俊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张婕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张绍文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允许推迟到元旦假期后提交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名册中没有</a:t>
            </a:r>
            <a:r>
              <a:rPr lang="zh-CN" altLang="en-US" b="1" dirty="0" smtClean="0">
                <a:solidFill>
                  <a:srgbClr val="FF0000"/>
                </a:solidFill>
              </a:rPr>
              <a:t>徐一翔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数据库的物理组织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数据库的物理存储介质、磁盘存储器</a:t>
            </a:r>
            <a:endParaRPr lang="en-US" altLang="zh-CN" dirty="0" smtClean="0"/>
          </a:p>
          <a:p>
            <a:r>
              <a:rPr lang="zh-CN" altLang="en-US" dirty="0" smtClean="0"/>
              <a:t>文件组织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单块单记录、单块多记录、多块单记录、多块多记录</a:t>
            </a:r>
            <a:endParaRPr lang="en-US" altLang="zh-CN" dirty="0"/>
          </a:p>
          <a:p>
            <a:r>
              <a:rPr lang="zh-CN" altLang="en-US" dirty="0" smtClean="0"/>
              <a:t>索引技术和散列技术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稠密索引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稀疏索引</a:t>
            </a:r>
            <a:r>
              <a:rPr lang="zh-CN" altLang="en-US" dirty="0" smtClean="0"/>
              <a:t>、多级索引、有重复键值的索引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/>
              <a:t>散</a:t>
            </a:r>
            <a:r>
              <a:rPr lang="zh-CN" altLang="en-US" dirty="0" smtClean="0"/>
              <a:t>列技术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数据库管理的内容</a:t>
            </a:r>
            <a:endParaRPr lang="en-US" altLang="zh-CN" dirty="0" smtClean="0"/>
          </a:p>
          <a:p>
            <a:r>
              <a:rPr lang="zh-CN" altLang="en-US" dirty="0" smtClean="0"/>
              <a:t>数据库管理员</a:t>
            </a:r>
            <a:r>
              <a:rPr lang="en-US" altLang="zh-CN" dirty="0" smtClean="0"/>
              <a:t>DBA</a:t>
            </a:r>
          </a:p>
          <a:p>
            <a:r>
              <a:rPr lang="en-US" altLang="zh-CN" dirty="0" smtClean="0"/>
              <a:t>IBM DB2</a:t>
            </a:r>
            <a:r>
              <a:rPr lang="zh-CN" altLang="en-US" dirty="0" smtClean="0"/>
              <a:t>性能配置和优化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BUFFERPOOL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REORGCHK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REORG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RUNSTATS</a:t>
            </a:r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关系数据库管理系统</a:t>
            </a:r>
            <a:endParaRPr lang="en-US" altLang="zh-CN" dirty="0" smtClean="0"/>
          </a:p>
          <a:p>
            <a:r>
              <a:rPr lang="zh-CN" altLang="en-US" dirty="0" smtClean="0"/>
              <a:t>语义网数据管理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8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学生选课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创建表、删除表、修改表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插入数据、更新数据、删除数据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查询数据（嵌套查询）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创建索引、删除索引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创建视图、删除视图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3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创建表的主键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CREATE TABLE Student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NOT NULL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CHAR(8) NOT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NULL,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sex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CHAR(2),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TABLE Course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NOT NULL,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CHAR(20) NOT NULL,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tno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NOT NULL,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credit INT,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 (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cno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tno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修改表后</a:t>
            </a:r>
            <a:r>
              <a:rPr lang="en-US" altLang="zh-CN" dirty="0" smtClean="0"/>
              <a:t>REORG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表中的属性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类型</a:t>
            </a:r>
            <a:r>
              <a:rPr lang="zh-CN" altLang="en-US" dirty="0"/>
              <a:t>改为</a:t>
            </a:r>
            <a:r>
              <a:rPr lang="en-US" altLang="zh-CN" dirty="0"/>
              <a:t>SMALLINT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ALTER TABLE Student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ALTER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age SET DATA TYPE SMALLINT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REORG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TABLE Student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重组表，否则后续插入数据过程中的会报错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已有主键，创建索引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Student</a:t>
            </a:r>
            <a:r>
              <a:rPr lang="zh-CN" altLang="zh-CN" dirty="0"/>
              <a:t>表上建立</a:t>
            </a:r>
            <a:r>
              <a:rPr lang="zh-CN" altLang="zh-CN" dirty="0" smtClean="0"/>
              <a:t>关于</a:t>
            </a:r>
            <a:r>
              <a:rPr lang="en-US" altLang="zh-CN" dirty="0" err="1" smtClean="0"/>
              <a:t>sno</a:t>
            </a:r>
            <a:r>
              <a:rPr lang="zh-CN" altLang="zh-CN" dirty="0" smtClean="0"/>
              <a:t>的</a:t>
            </a:r>
            <a:r>
              <a:rPr lang="zh-CN" altLang="zh-CN" dirty="0"/>
              <a:t>唯一索引</a:t>
            </a:r>
            <a:r>
              <a:rPr lang="en-US" altLang="zh-CN" dirty="0" err="1" smtClean="0"/>
              <a:t>stusno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 INDEX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ON Student(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zh-CN" altLang="en-US" dirty="0" smtClean="0">
                <a:cs typeface="Courier New" pitchFamily="49" charset="0"/>
              </a:rPr>
              <a:t>创建</a:t>
            </a:r>
            <a:r>
              <a:rPr lang="en-US" altLang="zh-CN" dirty="0" smtClean="0">
                <a:cs typeface="Courier New" pitchFamily="49" charset="0"/>
              </a:rPr>
              <a:t>Student</a:t>
            </a:r>
            <a:r>
              <a:rPr lang="zh-CN" altLang="en-US" dirty="0" smtClean="0">
                <a:cs typeface="Courier New" pitchFamily="49" charset="0"/>
              </a:rPr>
              <a:t>表时已</a:t>
            </a:r>
            <a:r>
              <a:rPr lang="zh-CN" altLang="en-US" dirty="0">
                <a:cs typeface="Courier New" pitchFamily="49" charset="0"/>
              </a:rPr>
              <a:t>经</a:t>
            </a:r>
            <a:r>
              <a:rPr lang="zh-CN" altLang="en-US" dirty="0" smtClean="0">
                <a:cs typeface="Courier New" pitchFamily="49" charset="0"/>
              </a:rPr>
              <a:t>设置</a:t>
            </a:r>
            <a:r>
              <a:rPr lang="en-US" altLang="zh-CN" dirty="0" err="1" smtClean="0">
                <a:cs typeface="Courier New" pitchFamily="49" charset="0"/>
              </a:rPr>
              <a:t>sno</a:t>
            </a:r>
            <a:r>
              <a:rPr lang="zh-CN" altLang="en-US" dirty="0" smtClean="0">
                <a:cs typeface="Courier New" pitchFamily="49" charset="0"/>
              </a:rPr>
              <a:t>为主键</a:t>
            </a:r>
            <a:r>
              <a:rPr lang="en-US" altLang="zh-CN" dirty="0" smtClean="0">
                <a:cs typeface="Courier New" pitchFamily="49" charset="0"/>
              </a:rPr>
              <a:t/>
            </a:r>
            <a:br>
              <a:rPr lang="en-US" altLang="zh-CN" dirty="0" smtClean="0">
                <a:cs typeface="Courier New" pitchFamily="49" charset="0"/>
              </a:rPr>
            </a:br>
            <a:r>
              <a:rPr lang="en-US" altLang="zh-CN" dirty="0" smtClean="0">
                <a:cs typeface="Courier New" pitchFamily="49" charset="0"/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未</a:t>
            </a:r>
            <a:r>
              <a:rPr lang="zh-CN" altLang="en-US" b="1" dirty="0">
                <a:solidFill>
                  <a:srgbClr val="FF0000"/>
                </a:solidFill>
              </a:rPr>
              <a:t>创建索引，因为已经存在具有匹配定义的</a:t>
            </a:r>
            <a:r>
              <a:rPr lang="zh-CN" altLang="en-US" b="1" dirty="0" smtClean="0">
                <a:solidFill>
                  <a:srgbClr val="FF0000"/>
                </a:solidFill>
              </a:rPr>
              <a:t>索引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CREATE UNIQUE INDEX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ON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CLUSTER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cs typeface="Courier New" pitchFamily="49" charset="0"/>
              </a:rPr>
              <a:t>// </a:t>
            </a:r>
            <a:r>
              <a:rPr lang="zh-CN" altLang="en-US" dirty="0" smtClean="0">
                <a:cs typeface="Courier New" pitchFamily="49" charset="0"/>
              </a:rPr>
              <a:t>集群（集簇）索引</a:t>
            </a:r>
            <a:endParaRPr lang="zh-CN" alt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查询</a:t>
            </a:r>
            <a:r>
              <a:rPr lang="zh-CN" altLang="zh-CN" dirty="0" smtClean="0"/>
              <a:t>选修</a:t>
            </a:r>
            <a:r>
              <a:rPr lang="en-US" altLang="zh-CN" dirty="0" smtClean="0"/>
              <a:t>1001</a:t>
            </a:r>
            <a:r>
              <a:rPr lang="zh-CN" altLang="zh-CN" dirty="0"/>
              <a:t>学生选课的全部课程的学生学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Student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SC SCX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SCX.sno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‘1001’ 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AND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SC SCY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SCY.sno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AND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SCX.cno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SCY.cno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57150" indent="0">
              <a:buNone/>
            </a:pPr>
            <a:r>
              <a:rPr lang="en-US" altLang="zh-CN" sz="2400" dirty="0" smtClean="0">
                <a:cs typeface="Courier New" pitchFamily="49" charset="0"/>
              </a:rPr>
              <a:t>// </a:t>
            </a:r>
            <a:r>
              <a:rPr lang="zh-CN" altLang="en-US" sz="2400" dirty="0" smtClean="0">
                <a:cs typeface="Courier New" pitchFamily="49" charset="0"/>
              </a:rPr>
              <a:t>排除与</a:t>
            </a:r>
            <a:r>
              <a:rPr lang="en-US" altLang="zh-CN" sz="2400" dirty="0" smtClean="0">
                <a:cs typeface="Courier New" pitchFamily="49" charset="0"/>
              </a:rPr>
              <a:t>1001</a:t>
            </a:r>
            <a:r>
              <a:rPr lang="zh-CN" altLang="en-US" sz="2400" dirty="0" smtClean="0">
                <a:cs typeface="Courier New" pitchFamily="49" charset="0"/>
              </a:rPr>
              <a:t>学生选的某门课程不一样的学生</a:t>
            </a:r>
            <a:r>
              <a:rPr lang="en-US" altLang="zh-CN" sz="2400" dirty="0" smtClean="0">
                <a:cs typeface="Courier New" pitchFamily="49" charset="0"/>
              </a:rPr>
              <a:t/>
            </a:r>
            <a:br>
              <a:rPr lang="en-US" altLang="zh-CN" sz="2400" dirty="0" smtClean="0">
                <a:cs typeface="Courier New" pitchFamily="49" charset="0"/>
              </a:rPr>
            </a:br>
            <a:r>
              <a:rPr lang="en-US" altLang="zh-CN" sz="2400" dirty="0" smtClean="0">
                <a:cs typeface="Courier New" pitchFamily="49" charset="0"/>
              </a:rPr>
              <a:t>// </a:t>
            </a:r>
            <a:r>
              <a:rPr lang="zh-CN" altLang="en-US" sz="2400" dirty="0" smtClean="0"/>
              <a:t>某个学生，</a:t>
            </a:r>
            <a:r>
              <a:rPr lang="en-US" altLang="zh-CN" sz="2400" dirty="0" smtClean="0"/>
              <a:t>[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不存在</a:t>
            </a:r>
            <a:r>
              <a:rPr lang="en-US" altLang="zh-CN" sz="2400" dirty="0" smtClean="0"/>
              <a:t>]1001</a:t>
            </a:r>
            <a:r>
              <a:rPr lang="zh-CN" altLang="en-US" sz="2400" dirty="0"/>
              <a:t>选的</a:t>
            </a:r>
            <a:r>
              <a:rPr lang="zh-CN" altLang="en-US" sz="2400" dirty="0" smtClean="0"/>
              <a:t>课</a:t>
            </a:r>
            <a:r>
              <a:rPr lang="en-US" altLang="zh-CN" sz="2400" dirty="0"/>
              <a:t>[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不存在</a:t>
            </a:r>
            <a:r>
              <a:rPr lang="zh-CN" altLang="en-US" sz="2400" b="1" dirty="0">
                <a:solidFill>
                  <a:srgbClr val="FF0000"/>
                </a:solidFill>
              </a:rPr>
              <a:t>于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学生选的</a:t>
            </a:r>
            <a:r>
              <a:rPr lang="zh-CN" altLang="en-US" sz="2400" dirty="0" smtClean="0"/>
              <a:t>课 </a:t>
            </a:r>
            <a:endParaRPr lang="en-US" altLang="zh-CN" sz="24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查询选修了张星老师开设的全部课程的学生</a:t>
            </a:r>
            <a:r>
              <a:rPr lang="zh-CN" altLang="zh-CN" dirty="0" smtClean="0"/>
              <a:t>姓名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Student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Course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Course.tno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IN (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Teacher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张星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SC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AND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DB2</a:t>
            </a:r>
            <a:r>
              <a:rPr lang="zh-CN" altLang="en-US" dirty="0" smtClean="0"/>
              <a:t>全文索引中使用</a:t>
            </a:r>
            <a:endParaRPr lang="en-US" altLang="zh-CN" dirty="0" smtClean="0"/>
          </a:p>
          <a:p>
            <a:pPr lvl="1"/>
            <a:r>
              <a:rPr lang="zh-CN" altLang="en-US" dirty="0"/>
              <a:t>并不</a:t>
            </a:r>
            <a:r>
              <a:rPr lang="zh-CN" altLang="en-US" dirty="0" smtClean="0"/>
              <a:t>能实现集合与其子集的关系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506</Words>
  <Application>Microsoft Office PowerPoint</Application>
  <PresentationFormat>全屏显示(4:3)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上机作业解答</vt:lpstr>
      <vt:lpstr>未收到作业的同学名单</vt:lpstr>
      <vt:lpstr>第一次作业</vt:lpstr>
      <vt:lpstr>创建表的主键</vt:lpstr>
      <vt:lpstr>修改表后REORG</vt:lpstr>
      <vt:lpstr>已有主键，创建索引</vt:lpstr>
      <vt:lpstr>嵌套查询</vt:lpstr>
      <vt:lpstr>嵌套查询</vt:lpstr>
      <vt:lpstr>CONTAINS</vt:lpstr>
      <vt:lpstr>第二次作业</vt:lpstr>
      <vt:lpstr>外键</vt:lpstr>
      <vt:lpstr>外键动作</vt:lpstr>
      <vt:lpstr>触发器</vt:lpstr>
      <vt:lpstr>第三次作业</vt:lpstr>
      <vt:lpstr>DBCP连接池</vt:lpstr>
      <vt:lpstr>课程内容回顾</vt:lpstr>
      <vt:lpstr>SQL语言</vt:lpstr>
      <vt:lpstr>数据库安全性和完整性</vt:lpstr>
      <vt:lpstr>数据库中的数据交换</vt:lpstr>
      <vt:lpstr>数据库的物理组织</vt:lpstr>
      <vt:lpstr>数据库管理</vt:lpstr>
      <vt:lpstr>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</dc:creator>
  <cp:lastModifiedBy>whu</cp:lastModifiedBy>
  <cp:revision>132</cp:revision>
  <dcterms:created xsi:type="dcterms:W3CDTF">2010-12-23T00:51:21Z</dcterms:created>
  <dcterms:modified xsi:type="dcterms:W3CDTF">2010-12-24T00:48:08Z</dcterms:modified>
</cp:coreProperties>
</file>