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57" r:id="rId4"/>
    <p:sldId id="258" r:id="rId5"/>
    <p:sldId id="259" r:id="rId6"/>
    <p:sldId id="265" r:id="rId7"/>
    <p:sldId id="261" r:id="rId8"/>
    <p:sldId id="264" r:id="rId9"/>
    <p:sldId id="260" r:id="rId10"/>
    <p:sldId id="262" r:id="rId11"/>
    <p:sldId id="274" r:id="rId12"/>
    <p:sldId id="266" r:id="rId13"/>
    <p:sldId id="269" r:id="rId14"/>
    <p:sldId id="271" r:id="rId15"/>
    <p:sldId id="270" r:id="rId16"/>
    <p:sldId id="267" r:id="rId17"/>
    <p:sldId id="268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3" r:id="rId33"/>
    <p:sldId id="286" r:id="rId34"/>
    <p:sldId id="294" r:id="rId35"/>
    <p:sldId id="288" r:id="rId36"/>
    <p:sldId id="289" r:id="rId37"/>
    <p:sldId id="290" r:id="rId38"/>
    <p:sldId id="291" r:id="rId39"/>
    <p:sldId id="287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5FBEB-7C97-49AD-87B2-B298F6FE724B}" type="datetimeFigureOut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01F11-15F6-489E-AABB-0383590A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9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B934-9DDA-44A0-9A3C-DC02129E3A45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74FA-2D8F-435F-8D39-26C8F28F9E76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3B12-B707-44BC-BF11-FF5AB677CB49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黑体 Std R" pitchFamily="34" charset="-122"/>
                <a:ea typeface="Adobe 黑体 Std R" pitchFamily="34" charset="-122"/>
              </a:defRPr>
            </a:lvl1pPr>
            <a:lvl2pPr>
              <a:defRPr>
                <a:latin typeface="Adobe 黑体 Std R" pitchFamily="34" charset="-122"/>
                <a:ea typeface="Adobe 黑体 Std R" pitchFamily="34" charset="-122"/>
              </a:defRPr>
            </a:lvl2pPr>
            <a:lvl3pPr>
              <a:defRPr>
                <a:latin typeface="Adobe 黑体 Std R" pitchFamily="34" charset="-122"/>
                <a:ea typeface="Adobe 黑体 Std R" pitchFamily="34" charset="-122"/>
              </a:defRPr>
            </a:lvl3pPr>
            <a:lvl4pPr>
              <a:defRPr>
                <a:latin typeface="Adobe 黑体 Std R" pitchFamily="34" charset="-122"/>
                <a:ea typeface="Adobe 黑体 Std R" pitchFamily="34" charset="-122"/>
              </a:defRPr>
            </a:lvl4pPr>
            <a:lvl5pPr>
              <a:defRPr>
                <a:latin typeface="Adobe 黑体 Std R" pitchFamily="34" charset="-122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6CC2-A61D-4E7B-B513-1FDD3F53DEAF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AE7-CDEF-44BE-B1D7-954AC4BC7F15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9A27-9912-4553-8A1B-9E8CAC9F4509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28B4-A916-4EC3-8176-1E71B62650D9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E8E-7F07-4CFA-B177-8ADF705087ED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9D28-A2E5-45D0-97A8-803A090347C3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2EB-4CD0-4965-BB30-5FF3EE8F45B0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27A-3AB2-442C-B01A-6861B9A2D6C6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894D-31E1-4F37-A270-AE1ED301D3C7}" type="datetime1">
              <a:rPr lang="zh-CN" altLang="en-US" smtClean="0"/>
              <a:t>2010/12/21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book/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Adobe 黑体 Std R" pitchFamily="34" charset="-122"/>
                <a:ea typeface="Adobe 黑体 Std R" pitchFamily="34" charset="-122"/>
              </a:rPr>
              <a:t>语义网数据管理专题</a:t>
            </a:r>
            <a:endParaRPr lang="zh-CN" altLang="en-US" sz="6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" name="Picture 2" descr="sem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177" y="332656"/>
            <a:ext cx="7339683" cy="40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资源描述框架 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(RDF)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RDF</a:t>
            </a:r>
            <a:r>
              <a:rPr lang="zh-CN" altLang="en-US" sz="2800" dirty="0" smtClean="0"/>
              <a:t>的核心概念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资源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rdf:Resource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zh-CN" altLang="en-US" sz="2000" dirty="0" smtClean="0"/>
              <a:t>可以是“书籍”、“作家”、“旅馆”等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每个资源拥有一个统一资源标识符</a:t>
            </a:r>
            <a:r>
              <a:rPr lang="en-US" altLang="zh-CN" sz="2000" dirty="0" smtClean="0"/>
              <a:t>URI</a:t>
            </a:r>
          </a:p>
          <a:p>
            <a:pPr lvl="1"/>
            <a:r>
              <a:rPr lang="zh-CN" altLang="en-US" sz="2400" dirty="0" smtClean="0"/>
              <a:t>属性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rdf:Property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zh-CN" altLang="en-US" sz="2000" dirty="0" smtClean="0"/>
              <a:t>属性是一类特殊的资源，用于描述资源间的关系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可以是“认识”、“年龄”、“性别”等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RDF</a:t>
            </a:r>
            <a:r>
              <a:rPr lang="zh-CN" altLang="en-US" sz="2400" dirty="0" smtClean="0"/>
              <a:t>声明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rdf:Statement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zh-CN" altLang="en-US" sz="2000" dirty="0" smtClean="0"/>
              <a:t>描述某个资源的特定属性及其属性值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&lt;</a:t>
            </a:r>
            <a:r>
              <a:rPr lang="zh-CN" altLang="en-US" sz="2000" dirty="0" smtClean="0"/>
              <a:t>主语    </a:t>
            </a:r>
            <a:r>
              <a:rPr lang="zh-CN" altLang="en-US" sz="2000" dirty="0" smtClean="0"/>
              <a:t>属性    </a:t>
            </a:r>
            <a:r>
              <a:rPr lang="zh-CN" altLang="en-US" sz="2000" dirty="0" smtClean="0"/>
              <a:t>宾语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  <a:r>
              <a:rPr lang="zh-CN" altLang="en-US" dirty="0" smtClean="0"/>
              <a:t>匿名结点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匿名结点标识符用于</a:t>
            </a:r>
            <a:r>
              <a:rPr lang="zh-CN" altLang="en-US" sz="2800" dirty="0"/>
              <a:t>标识某个特定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文档</a:t>
            </a:r>
            <a:r>
              <a:rPr lang="zh-CN" altLang="en-US" sz="2800" dirty="0"/>
              <a:t>内部的一个空白</a:t>
            </a:r>
            <a:r>
              <a:rPr lang="zh-CN" altLang="en-US" sz="2800" dirty="0" smtClean="0"/>
              <a:t>结点 </a:t>
            </a:r>
            <a:r>
              <a:rPr lang="en-US" altLang="zh-CN" sz="2800" dirty="0" smtClean="0"/>
              <a:t>(blank node)</a:t>
            </a:r>
          </a:p>
          <a:p>
            <a:pPr lvl="1"/>
            <a:r>
              <a:rPr lang="zh-CN" altLang="en-US" sz="2400" dirty="0" smtClean="0"/>
              <a:t>与</a:t>
            </a:r>
            <a:r>
              <a:rPr lang="en-US" altLang="zh-CN" sz="2400" dirty="0" smtClean="0"/>
              <a:t>URI</a:t>
            </a:r>
            <a:r>
              <a:rPr lang="zh-CN" altLang="en-US" sz="2400" dirty="0" smtClean="0"/>
              <a:t>不同</a:t>
            </a:r>
            <a:r>
              <a:rPr lang="zh-CN" altLang="en-US" sz="2400" dirty="0"/>
              <a:t>，空白结点标识符在所属文档</a:t>
            </a:r>
            <a:r>
              <a:rPr lang="zh-CN" altLang="en-US" sz="2400" dirty="0" smtClean="0"/>
              <a:t>外部不可识别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即</a:t>
            </a:r>
            <a:r>
              <a:rPr lang="zh-CN" altLang="en-US" sz="2000" dirty="0"/>
              <a:t>仅在它被指定为空白结点标识符的那个文档内</a:t>
            </a:r>
            <a:r>
              <a:rPr lang="zh-CN" altLang="en-US" sz="2000" dirty="0" smtClean="0"/>
              <a:t>有效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例：我认识一个人，这个人的爸爸叫李刚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ex:me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_: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genid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&lt;_: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genid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ex:hasFather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ex: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李刚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Picture 4" descr="example3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956344"/>
            <a:ext cx="5741988" cy="2541587"/>
          </a:xfrm>
          <a:prstGeom prst="rect">
            <a:avLst/>
          </a:prstGeom>
          <a:noFill/>
        </p:spPr>
      </p:pic>
      <p:pic>
        <p:nvPicPr>
          <p:cNvPr id="5" name="Picture 5" descr="example3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000" y="2955753"/>
            <a:ext cx="6281941" cy="3209551"/>
          </a:xfrm>
          <a:prstGeom prst="rect">
            <a:avLst/>
          </a:prstGeom>
          <a:noFill/>
        </p:spPr>
      </p:pic>
      <p:sp>
        <p:nvSpPr>
          <p:cNvPr id="6" name="矩形标注 5"/>
          <p:cNvSpPr/>
          <p:nvPr/>
        </p:nvSpPr>
        <p:spPr>
          <a:xfrm>
            <a:off x="71406" y="2593404"/>
            <a:ext cx="4143404" cy="500066"/>
          </a:xfrm>
          <a:prstGeom prst="wedgeRectCallout">
            <a:avLst>
              <a:gd name="adj1" fmla="val 8812"/>
              <a:gd name="adj2" fmla="val 1416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mbria" pitchFamily="18" charset="0"/>
              </a:rPr>
              <a:t>http://en.wikipedia.org/wiki/Alan_Kay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000760" y="1593272"/>
            <a:ext cx="3071834" cy="500066"/>
          </a:xfrm>
          <a:prstGeom prst="wedgeRectCallout">
            <a:avLst>
              <a:gd name="adj1" fmla="val -59118"/>
              <a:gd name="adj2" fmla="val 3927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mbria" pitchFamily="18" charset="0"/>
              </a:rPr>
              <a:t>http://www.smalltalk.org/</a:t>
            </a:r>
            <a:endParaRPr lang="zh-CN" alt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OWL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RDFS (RDF Schema) </a:t>
            </a:r>
            <a:r>
              <a:rPr lang="zh-CN" altLang="en-US" sz="2800" dirty="0" smtClean="0"/>
              <a:t>提供标准的原语，描述特定语义，语义表达能力较弱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rdfs:subClassOf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rdfs:subPropertyOf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rdfs:domain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rdfs:range</a:t>
            </a:r>
            <a:endParaRPr lang="en-US" altLang="zh-CN" sz="2400" dirty="0"/>
          </a:p>
          <a:p>
            <a:r>
              <a:rPr lang="en-US" altLang="zh-CN" sz="2800" dirty="0" smtClean="0"/>
              <a:t>OWL (Web Ontology Language) </a:t>
            </a:r>
            <a:r>
              <a:rPr lang="zh-CN" altLang="en-US" sz="2800" dirty="0" smtClean="0"/>
              <a:t>进一步提供更加丰富的领域知识的表达与推理能力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OWL Full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OWL DL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OWL Lite</a:t>
            </a:r>
          </a:p>
          <a:p>
            <a:pPr lvl="1"/>
            <a:r>
              <a:rPr lang="en-US" altLang="zh-CN" sz="2400" dirty="0" smtClean="0"/>
              <a:t>OWL 2 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OWL 2 QL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OWL 2 RL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502920" y="1628800"/>
            <a:ext cx="8183880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&lt;owl:</a:t>
            </a:r>
            <a:r>
              <a:rPr lang="en-US" altLang="zh-CN" sz="2000" smtClean="0">
                <a:solidFill>
                  <a:schemeClr val="hlink"/>
                </a:solidFill>
                <a:latin typeface="Cambria" pitchFamily="18" charset="0"/>
              </a:rPr>
              <a:t>Class</a:t>
            </a:r>
            <a:r>
              <a:rPr lang="en-US" altLang="zh-CN" sz="2000" smtClean="0">
                <a:latin typeface="Cambria" pitchFamily="18" charset="0"/>
              </a:rPr>
              <a:t> rdf:ID=“Person”&gt;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&lt;rdfs:subClassOf&gt;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    &lt;owl:Restriction&gt;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        &lt;owl:maxCardinality&gt;1&lt;/owl:maxCardinality&gt;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        &lt;owl:onProperty rdf:resource=“#hasSSN” /&gt;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    &lt;/owl:Restriction&gt;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    &lt;/rdfs:subClassOf&gt;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&lt;/owl:Class&gt;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&lt;owl:</a:t>
            </a:r>
            <a:r>
              <a:rPr lang="en-US" altLang="zh-CN" sz="2000" smtClean="0">
                <a:solidFill>
                  <a:schemeClr val="hlink"/>
                </a:solidFill>
                <a:latin typeface="Cambria" pitchFamily="18" charset="0"/>
              </a:rPr>
              <a:t>Class</a:t>
            </a:r>
            <a:r>
              <a:rPr lang="en-US" altLang="zh-CN" sz="2000" smtClean="0">
                <a:latin typeface="Cambria" pitchFamily="18" charset="0"/>
              </a:rPr>
              <a:t> rdf:ID=“SSN” /&gt;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latin typeface="Cambria" pitchFamily="18" charset="0"/>
              </a:rPr>
              <a:t>&lt;owl:</a:t>
            </a:r>
            <a:r>
              <a:rPr lang="en-US" altLang="zh-CN" sz="2000" smtClean="0">
                <a:solidFill>
                  <a:schemeClr val="hlink"/>
                </a:solidFill>
                <a:latin typeface="Cambria" pitchFamily="18" charset="0"/>
              </a:rPr>
              <a:t>ObjectProperty</a:t>
            </a:r>
            <a:r>
              <a:rPr lang="en-US" altLang="zh-CN" sz="2000" smtClean="0">
                <a:latin typeface="Cambria" pitchFamily="18" charset="0"/>
              </a:rPr>
              <a:t> rdf:ID=“hasSSN” /&gt;</a:t>
            </a:r>
          </a:p>
          <a:p>
            <a:pPr>
              <a:buFont typeface="Arial" pitchFamily="34" charset="0"/>
              <a:buNone/>
            </a:pPr>
            <a:endParaRPr lang="zh-CN" altLang="en-US" dirty="0"/>
          </a:p>
        </p:txBody>
      </p:sp>
      <p:pic>
        <p:nvPicPr>
          <p:cNvPr id="5" name="Picture 11" descr="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643570" y="3719150"/>
            <a:ext cx="3453785" cy="2880000"/>
          </a:xfrm>
          <a:prstGeom prst="rect">
            <a:avLst/>
          </a:prstGeom>
          <a:noFill/>
        </p:spPr>
      </p:pic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30947" y="5416208"/>
            <a:ext cx="5529595" cy="576000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开放</a:t>
            </a:r>
            <a:r>
              <a:rPr lang="zh-CN" altLang="en-US" dirty="0" smtClean="0"/>
              <a:t>世界假设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三元组</a:t>
            </a:r>
            <a:r>
              <a:rPr lang="en-US" altLang="zh-CN" sz="2800" dirty="0" smtClean="0"/>
              <a:t>&lt;"</a:t>
            </a:r>
            <a:r>
              <a:rPr lang="en-US" altLang="zh-CN" sz="2800" dirty="0"/>
              <a:t>Mary" "is a citizen of" "</a:t>
            </a:r>
            <a:r>
              <a:rPr lang="en-US" altLang="zh-CN" sz="2800" dirty="0" smtClean="0"/>
              <a:t>France" &gt;</a:t>
            </a:r>
          </a:p>
          <a:p>
            <a:r>
              <a:rPr lang="zh-CN" altLang="en-US" sz="2800" dirty="0" smtClean="0"/>
              <a:t>问题：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Paul a citizen of France? </a:t>
            </a:r>
            <a:endParaRPr lang="en-US" altLang="zh-CN" sz="2800" dirty="0" smtClean="0"/>
          </a:p>
          <a:p>
            <a:r>
              <a:rPr lang="zh-CN" altLang="en-US" sz="2800" dirty="0" smtClean="0"/>
              <a:t>封闭世界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例如</a:t>
            </a:r>
            <a:r>
              <a:rPr lang="en-US" altLang="zh-CN" sz="2800" dirty="0" smtClean="0"/>
              <a:t>SQL</a:t>
            </a:r>
            <a:r>
              <a:rPr lang="en-US" altLang="zh-CN" sz="2800" dirty="0"/>
              <a:t>) </a:t>
            </a:r>
            <a:r>
              <a:rPr lang="zh-CN" altLang="en-US" sz="2800" dirty="0" smtClean="0"/>
              <a:t>的回答：不是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以数据库为代表，以及规则等</a:t>
            </a:r>
            <a:endParaRPr lang="en-US" altLang="zh-CN" sz="2400" dirty="0" smtClean="0"/>
          </a:p>
          <a:p>
            <a:r>
              <a:rPr lang="zh-CN" altLang="en-US" sz="2800" dirty="0" smtClean="0"/>
              <a:t>开放世界的回答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不知道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以描述逻辑为代表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9" y="1701288"/>
            <a:ext cx="6636847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链接开放数据项目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203</a:t>
            </a:r>
            <a:r>
              <a:rPr lang="zh-CN" altLang="en-US" sz="2400" dirty="0" smtClean="0"/>
              <a:t>个数据集</a:t>
            </a:r>
            <a:endParaRPr lang="en-US" altLang="zh-CN" sz="2400" dirty="0" smtClean="0"/>
          </a:p>
          <a:p>
            <a:r>
              <a:rPr lang="en-US" altLang="zh-CN" sz="2400" dirty="0" smtClean="0"/>
              <a:t>250</a:t>
            </a:r>
            <a:r>
              <a:rPr lang="zh-CN" altLang="en-US" sz="2400" dirty="0" smtClean="0"/>
              <a:t>亿三元组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SPARQL</a:t>
            </a:r>
            <a:r>
              <a:rPr lang="zh-CN" altLang="en-US" dirty="0" smtClean="0"/>
              <a:t>查询语言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SPARQL</a:t>
            </a:r>
            <a:r>
              <a:rPr lang="zh-CN" altLang="en-US" sz="2800" dirty="0" smtClean="0"/>
              <a:t>是一种用于</a:t>
            </a:r>
            <a:r>
              <a:rPr lang="en-US" altLang="zh-CN" sz="2800" dirty="0" smtClean="0"/>
              <a:t>RDF</a:t>
            </a:r>
            <a:r>
              <a:rPr lang="zh-CN" altLang="en-US" sz="2800" dirty="0" smtClean="0"/>
              <a:t>上的查询语言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月，正式成为一项</a:t>
            </a:r>
            <a:r>
              <a:rPr lang="en-US" altLang="zh-CN" sz="2400" dirty="0" smtClean="0"/>
              <a:t>W3C</a:t>
            </a:r>
            <a:r>
              <a:rPr lang="zh-CN" altLang="en-US" sz="2400" dirty="0" smtClean="0"/>
              <a:t>推荐标准</a:t>
            </a:r>
            <a:endParaRPr lang="en-US" altLang="zh-CN" sz="2400" dirty="0" smtClean="0"/>
          </a:p>
          <a:p>
            <a:r>
              <a:rPr lang="zh-CN" altLang="en-US" sz="2800" dirty="0" smtClean="0"/>
              <a:t>一个</a:t>
            </a:r>
            <a:r>
              <a:rPr lang="en-US" altLang="zh-CN" sz="2800" dirty="0" smtClean="0"/>
              <a:t>SPARQL</a:t>
            </a:r>
            <a:r>
              <a:rPr lang="zh-CN" altLang="en-US" sz="2800" dirty="0" smtClean="0"/>
              <a:t>查询由一些三元组组合、与逻辑、或逻辑，及选项组合所组成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PREFIX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:  &lt;http://xmlns.com/foaf/0.1/&gt;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SELECT  ?name  ?email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WHERE {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?person    a         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foaf:Person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?person 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?name.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?person 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?email.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SPARQL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数据描述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命名空间 </a:t>
            </a:r>
            <a:r>
              <a:rPr lang="en-US" altLang="zh-CN" sz="2400" dirty="0" smtClean="0"/>
              <a:t>(IRI = URI + URN)</a:t>
            </a:r>
          </a:p>
          <a:p>
            <a:pPr lvl="2"/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xsd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hlinkClick r:id="rId2"/>
              </a:rPr>
              <a:t>http://www.w3.org/2001/XMLSchema#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400" dirty="0" smtClean="0"/>
              <a:t>数据描述形式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@prefix dc: &lt;http://purl.org/dc/elements/1.1&gt;.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@prefix : 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hlinkClick r:id="rId3"/>
              </a:rPr>
              <a:t>http://example.org/book/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:book1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dc:title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“SPARQL Tutorial”.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800" dirty="0" smtClean="0"/>
              <a:t>结果描述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每个绑定是一个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变量</a:t>
            </a:r>
            <a:r>
              <a:rPr lang="en-US" altLang="zh-CN" sz="2400" dirty="0" smtClean="0"/>
              <a:t>, RDF</a:t>
            </a:r>
            <a:r>
              <a:rPr lang="zh-CN" altLang="en-US" sz="2400" dirty="0" smtClean="0"/>
              <a:t>术语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对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40809"/>
              </p:ext>
            </p:extLst>
          </p:nvPr>
        </p:nvGraphicFramePr>
        <p:xfrm>
          <a:off x="2052032" y="5372824"/>
          <a:ext cx="49682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3078480"/>
                <a:gridCol w="487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urier New" pitchFamily="49" charset="0"/>
                          <a:cs typeface="Courier New" pitchFamily="49" charset="0"/>
                        </a:rPr>
                        <a:t>“Alice”</a:t>
                      </a:r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ourier New" pitchFamily="49" charset="0"/>
                          <a:cs typeface="Courier New" pitchFamily="49" charset="0"/>
                        </a:rPr>
                        <a:t>&lt;http://example/a&gt;</a:t>
                      </a:r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一个多匹配的例子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: &lt;http://xmlns.com/foaf/0.1/&gt;.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“Johnny Lee Outlaw”.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“mailto:jlow@example.com”.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“Peter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Goodguy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”.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“mailto:peter@example.com”.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_:c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“mailto:carol@example.com”.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&lt;http://xmlns.com/foaf/0.1&gt;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 ?name  ?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{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?name. 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4816216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语义网数据管理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语义网简介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RDF</a:t>
            </a:r>
            <a:r>
              <a:rPr lang="zh-CN" altLang="en-US" dirty="0" smtClean="0"/>
              <a:t>数据模型和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查询语言</a:t>
            </a:r>
            <a:endParaRPr lang="en-US" altLang="zh-CN" dirty="0" smtClean="0"/>
          </a:p>
          <a:p>
            <a:r>
              <a:rPr lang="en-US" altLang="zh-CN" dirty="0" smtClean="0"/>
              <a:t>RDF</a:t>
            </a:r>
            <a:r>
              <a:rPr lang="zh-CN" altLang="en-US" dirty="0" smtClean="0"/>
              <a:t>数据管理系统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RDF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@prefix org:  &lt;http://example.com/ns#&gt;.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org:employeeName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“Alice”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org:employeeId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12345 .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org:employeeName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“Bob”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org:employeeId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67890 .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&lt;http://xmlns.com/foaf/0.1/&gt;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 org:   &lt;http://example.com/ns#&gt;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  {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?name }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 {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org:employeeName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?name }</a:t>
            </a:r>
          </a:p>
          <a:p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15569"/>
            <a:ext cx="46958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3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字符串过滤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FILTER regex(?title, “^SPARQL”)</a:t>
            </a:r>
          </a:p>
          <a:p>
            <a:pPr lvl="1"/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FILTER regex(?title, “web”, “i”)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800" dirty="0" smtClean="0"/>
              <a:t>数值过滤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FILTER (?price &lt; 30.5)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可选模式匹配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foaf:Person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“Alice”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&lt;mailto:alice@example.com&gt;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_:a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&lt;mailto:alice@work.example&gt; 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foaf:Person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_:b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“Bob” 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&lt;http://xmlns.com/foaf/0.1/&gt;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 ?name  ?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 {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?name . 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OPTIONAL { ?x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?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mbox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 }</a:t>
            </a:r>
            <a:endParaRPr lang="zh-CN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33296"/>
            <a:ext cx="394714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 dc10:title "SPARQL Query Language Tutorial" . _:a dc10:creator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dc11:title "SPARQL Protocol Tutorial"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dc11:creator "Bob"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 dc10:title "SPARQL"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 dc11:title "SPARQL (updated)"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?title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{ ?book dc10:title ?title }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UNION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?book dc11:title ?title } }</a:t>
            </a:r>
            <a:endParaRPr lang="zh-CN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320"/>
            <a:ext cx="402096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选择默认的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Def.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graph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(at http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example.org/foaf/aliceFoaf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 &lt;http://xmlns.com/foaf/0.1/&gt;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&lt;mailto:alice@work.example&gt;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&lt;http://xmlns.com/foaf/0.1/&gt; SELECT ?name FROM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http://example.org/foaf/aliceFoaf&gt;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?x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?name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57192"/>
            <a:ext cx="143617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&lt;mailto:alice@example.com&gt;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&lt;mailto:asmith@example.com&gt;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&lt;mailto:alice.smith@example.com&gt;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&lt;http://xmlns.com/foaf/0.1/&gt; SELECT ?name WHERE { ?x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?name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&lt;http://xmlns.com/foaf/0.1/&gt;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DISTINCT ?name WHERE { ?x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?name }</a:t>
            </a:r>
            <a:endParaRPr lang="zh-CN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933056"/>
            <a:ext cx="935644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877272"/>
            <a:ext cx="107294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 &amp; OFFSET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 &lt;http://xmlns.com/foaf/0.1/&gt; SELECT ?name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 ?x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?name }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LIMIT 20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 &lt;http://xmlns.com/foaf/0.1/&gt; SELECT ?name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 ?x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?name }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BY ?name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LIMIT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10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 &lt;http://xmlns.com/foaf/0.1/&gt;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"Alice"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foaf:homepage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&lt;http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://work.example.org/alice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/&gt;.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"Bob" .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&lt;mailto:bob@work.example&gt;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&lt;http://xmlns.com/foaf/0.1/&gt;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ASK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?x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foaf:name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"Alice"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yes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: &lt;http://xmlns.com/foaf/0.1/&gt;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DESCRIBE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?x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?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foaf:mbox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&lt;mailto:alice@org&gt;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PREFIX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&lt;http://xmlns.com/foaf/0.1/&gt;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DESCRIBE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?x ?y &lt;http://example.org/&gt;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{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?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foaf:knows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b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将关于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hlinkClick r:id="rId2"/>
              </a:rPr>
              <a:t>http://example.org/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RDF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描述合并到一个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RDF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图中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一些预定义的函数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sd:boolean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bound(variable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zh-CN" altLang="en-US" sz="2400" dirty="0" smtClean="0"/>
              <a:t>绑定到一个值，返回真；否则返回假</a:t>
            </a:r>
            <a:endParaRPr lang="en-US" altLang="zh-CN" sz="2400" dirty="0" smtClean="0"/>
          </a:p>
          <a:p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isIRI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isURI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isBlank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isLiteral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lang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Robert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@EN, “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Roberto”@ES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语义网的诞生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1998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年，万维网 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(World Wide Web</a:t>
            </a:r>
            <a:r>
              <a:rPr lang="en-US" altLang="zh-CN" sz="2800" dirty="0" smtClean="0"/>
              <a:t>) 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之父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Tim Berners-Lee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提出了语义网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Semantic Web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，又译为语义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Web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或语义万维网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) 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的设想</a:t>
            </a:r>
            <a:endParaRPr lang="en-US" altLang="zh-CN" sz="28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Tim Berners-Lee</a:t>
            </a:r>
          </a:p>
          <a:p>
            <a:pPr lvl="1"/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1990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年，他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成功地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通过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Internet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实现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了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</a:b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HTTP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代理与服务器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的第一次通讯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2"/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欧洲核子物理实验室 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(CERN)</a:t>
            </a:r>
          </a:p>
          <a:p>
            <a:pPr lvl="1"/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他是监视万维网发展的万维网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联盟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</a:b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總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部位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於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MIT) 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的主席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2"/>
            <a:r>
              <a:rPr lang="en-US" altLang="zh-CN" sz="2000" dirty="0" smtClean="0">
                <a:hlinkClick r:id="rId2"/>
              </a:rPr>
              <a:t>http://www.w3.org</a:t>
            </a:r>
            <a:r>
              <a:rPr lang="en-US" altLang="zh-CN" sz="2000" dirty="0" smtClean="0"/>
              <a:t> 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6" y="3068960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语义网数据管理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语义网简介</a:t>
            </a:r>
            <a:endParaRPr lang="en-US" altLang="zh-CN" dirty="0" smtClean="0"/>
          </a:p>
          <a:p>
            <a:r>
              <a:rPr lang="en-US" altLang="zh-CN" dirty="0" smtClean="0"/>
              <a:t>RDF</a:t>
            </a:r>
            <a:r>
              <a:rPr lang="zh-CN" altLang="en-US" dirty="0" smtClean="0"/>
              <a:t>数据模型和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查询语言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RDF</a:t>
            </a:r>
            <a:r>
              <a:rPr lang="zh-CN" altLang="en-US" dirty="0" smtClean="0">
                <a:solidFill>
                  <a:srgbClr val="FF0000"/>
                </a:solidFill>
              </a:rPr>
              <a:t>数据管理系统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  <a:r>
              <a:rPr lang="zh-CN" altLang="en-US" dirty="0" smtClean="0"/>
              <a:t>数据管理系统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Native</a:t>
            </a:r>
            <a:r>
              <a:rPr lang="zh-CN" altLang="en-US" sz="2800" dirty="0" smtClean="0"/>
              <a:t>存储模式</a:t>
            </a:r>
            <a:endParaRPr lang="en-US" altLang="zh-CN" sz="2800" dirty="0" smtClean="0"/>
          </a:p>
          <a:p>
            <a:r>
              <a:rPr lang="en-US" altLang="zh-CN" sz="2800" dirty="0" smtClean="0"/>
              <a:t>SPARQL-to-SQL</a:t>
            </a:r>
            <a:r>
              <a:rPr lang="zh-CN" altLang="en-US" sz="2800" dirty="0" smtClean="0"/>
              <a:t>查询重写模式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Oracle property table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784448" y="274638"/>
            <a:ext cx="6019800" cy="58515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Clustered property table</a:t>
            </a:r>
          </a:p>
          <a:p>
            <a:r>
              <a:rPr lang="en-US" altLang="zh-CN" sz="2800" dirty="0" smtClean="0"/>
              <a:t>Property-class table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360"/>
            <a:ext cx="5233846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Triple Stores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34087"/>
              </p:ext>
            </p:extLst>
          </p:nvPr>
        </p:nvGraphicFramePr>
        <p:xfrm>
          <a:off x="1500336" y="2003648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Virtuoso</a:t>
                      </a:r>
                      <a:endParaRPr lang="zh-CN" altLang="en-US" sz="2400" b="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15.4B</a:t>
                      </a:r>
                      <a:endParaRPr lang="zh-CN" altLang="en-US" sz="2400" b="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dobe 黑体 Std R" pitchFamily="34" charset="-122"/>
                          <a:ea typeface="Adobe 黑体 Std R" pitchFamily="34" charset="-122"/>
                        </a:rPr>
                        <a:t>BigOWLIM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12B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dobe 黑体 Std R" pitchFamily="34" charset="-122"/>
                          <a:ea typeface="Adobe 黑体 Std R" pitchFamily="34" charset="-122"/>
                        </a:rPr>
                        <a:t>AllegroGraph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20+B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dobe 黑体 Std R" pitchFamily="34" charset="-122"/>
                          <a:ea typeface="Adobe 黑体 Std R" pitchFamily="34" charset="-122"/>
                        </a:rPr>
                        <a:t>Garlik</a:t>
                      </a:r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 4store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15B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dobe 黑体 Std R" pitchFamily="34" charset="-122"/>
                          <a:ea typeface="Adobe 黑体 Std R" pitchFamily="34" charset="-122"/>
                        </a:rPr>
                        <a:t>Bigdata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12.7B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YARS2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Jena TDB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1.7B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Sesame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70M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Jena</a:t>
            </a:r>
            <a:r>
              <a:rPr lang="zh-CN" altLang="en-US" dirty="0" smtClean="0"/>
              <a:t>持久化模型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import com.hp.hpl.jena.query.*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...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" .... "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QueryFactory.create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) ;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QueryExecution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qexec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altLang="zh-CN" sz="18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QueryExecutionFactory.create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(query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, model)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qexec.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execSelect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()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 ;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results.hasNext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() ; ) {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QuerySolution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soln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results.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nextSolution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()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RDFNode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soln.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1800" i="1" dirty="0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")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Resource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soln.getResource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1800" i="1" dirty="0" err="1">
                <a:latin typeface="Courier New" pitchFamily="49" charset="0"/>
                <a:cs typeface="Courier New" pitchFamily="49" charset="0"/>
              </a:rPr>
              <a:t>VarR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") ;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  Literal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l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soln.getLiteral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1800" i="1" dirty="0" err="1">
                <a:latin typeface="Courier New" pitchFamily="49" charset="0"/>
                <a:cs typeface="Courier New" pitchFamily="49" charset="0"/>
              </a:rPr>
              <a:t>VarL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finally {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qexec.close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() ; } </a:t>
            </a:r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Berlin SPARQL Benchmark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3" y="1700808"/>
            <a:ext cx="8148293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Size of BSBM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76084"/>
              </p:ext>
            </p:extLst>
          </p:nvPr>
        </p:nvGraphicFramePr>
        <p:xfrm>
          <a:off x="457200" y="1600200"/>
          <a:ext cx="822642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05"/>
                <a:gridCol w="1017905"/>
                <a:gridCol w="1017905"/>
                <a:gridCol w="1367155"/>
                <a:gridCol w="1367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Total number of triples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250K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1M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25M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100M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products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666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2,785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70,812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284,826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product features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2,860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4,745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23,833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47,884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product types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55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151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731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2,011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producers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14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60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1,422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5,618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</a:t>
                      </a:r>
                      <a:r>
                        <a:rPr lang="en-US" altLang="zh-CN" sz="2000" baseline="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 of vendors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34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722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2,854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offers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13,320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55,700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1,416,240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5,696,520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</a:t>
                      </a:r>
                      <a:r>
                        <a:rPr lang="en-US" altLang="zh-CN" sz="2000" baseline="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 of reviewers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339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1,432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36,249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146,054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Number of reviews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6,660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27,850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708,120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2,848,260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Total number of instances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23,922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92,757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2,258,129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9,034,027</a:t>
                      </a:r>
                      <a:endParaRPr lang="zh-CN" altLang="en-US" sz="20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BSBM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Find products for a given set of generic features</a:t>
            </a:r>
            <a:r>
              <a:rPr lang="en-US" altLang="zh-CN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……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880488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715604"/>
              </p:ext>
            </p:extLst>
          </p:nvPr>
        </p:nvGraphicFramePr>
        <p:xfrm>
          <a:off x="1763688" y="1600200"/>
          <a:ext cx="563689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3"/>
                <a:gridCol w="1354455"/>
                <a:gridCol w="1183005"/>
                <a:gridCol w="1070293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1M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25M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100M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Sesame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18,094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1,343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254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Jena TDB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4,450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353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81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Jena SDB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10,421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968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211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Virtuoso TS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12,360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4,123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954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Virtuoso RV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17,424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12,972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4,407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D2R server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2,828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140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35</a:t>
                      </a:r>
                      <a:endParaRPr lang="zh-CN" altLang="en-US" sz="24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MySQL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235,066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18,578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4,991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Virtuoso SQL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192,013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69,585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i="1" dirty="0" smtClean="0">
                          <a:latin typeface="Adobe 黑体 Std R" pitchFamily="34" charset="-122"/>
                          <a:ea typeface="Adobe 黑体 Std R" pitchFamily="34" charset="-122"/>
                        </a:rPr>
                        <a:t>9,102</a:t>
                      </a:r>
                      <a:endParaRPr lang="zh-CN" altLang="en-US" sz="2400" i="1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清华大学</a:t>
            </a:r>
            <a:r>
              <a:rPr lang="en-US" altLang="zh-CN" sz="2800" dirty="0" smtClean="0"/>
              <a:t>KEG</a:t>
            </a:r>
            <a:r>
              <a:rPr lang="zh-CN" altLang="en-US" sz="2800" dirty="0" smtClean="0"/>
              <a:t>知识工程实验室</a:t>
            </a:r>
            <a:endParaRPr lang="en-US" altLang="zh-CN" sz="2800" dirty="0" smtClean="0"/>
          </a:p>
          <a:p>
            <a:r>
              <a:rPr lang="zh-CN" altLang="en-US" sz="2800" dirty="0"/>
              <a:t>上海交大</a:t>
            </a:r>
            <a:r>
              <a:rPr lang="en-US" altLang="zh-CN" sz="2800" dirty="0"/>
              <a:t>APEX</a:t>
            </a:r>
            <a:r>
              <a:rPr lang="zh-CN" altLang="en-US" sz="2800" dirty="0"/>
              <a:t>数据和知识管理</a:t>
            </a:r>
            <a:r>
              <a:rPr lang="zh-CN" altLang="en-US" sz="2800" dirty="0" smtClean="0"/>
              <a:t>实验室</a:t>
            </a:r>
            <a:endParaRPr lang="en-US" altLang="zh-CN" sz="2800" dirty="0" smtClean="0"/>
          </a:p>
          <a:p>
            <a:r>
              <a:rPr lang="zh-CN" altLang="en-US" sz="2800" dirty="0" smtClean="0"/>
              <a:t>浙江大学</a:t>
            </a:r>
            <a:endParaRPr lang="en-US" altLang="zh-CN" sz="2800" dirty="0" smtClean="0"/>
          </a:p>
          <a:p>
            <a:r>
              <a:rPr lang="zh-CN" altLang="en-US" sz="2800" dirty="0" smtClean="0"/>
              <a:t>人民大学</a:t>
            </a:r>
            <a:r>
              <a:rPr lang="en-US" altLang="zh-CN" sz="2800" dirty="0" smtClean="0"/>
              <a:t>DB-IIR</a:t>
            </a:r>
            <a:r>
              <a:rPr lang="zh-CN" altLang="en-US" sz="2800" dirty="0"/>
              <a:t>数据库与智能信息检索实验室</a:t>
            </a:r>
            <a:endParaRPr lang="en-US" altLang="zh-CN" sz="2800" dirty="0" smtClean="0"/>
          </a:p>
          <a:p>
            <a:r>
              <a:rPr lang="zh-CN" altLang="en-US" sz="2800" dirty="0" smtClean="0"/>
              <a:t>南京大学</a:t>
            </a:r>
            <a:r>
              <a:rPr lang="en-US" altLang="zh-CN" sz="2800" dirty="0" err="1" smtClean="0"/>
              <a:t>Websoft</a:t>
            </a:r>
            <a:r>
              <a:rPr lang="zh-CN" altLang="en-US" sz="2800" dirty="0" smtClean="0"/>
              <a:t>万维网软件实验室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36B</a:t>
            </a:r>
            <a:r>
              <a:rPr lang="zh-CN" altLang="en-US" sz="2400" dirty="0" smtClean="0"/>
              <a:t>的数据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数据约</a:t>
            </a:r>
            <a:r>
              <a:rPr lang="en-US" altLang="zh-CN" sz="2400" dirty="0" smtClean="0"/>
              <a:t>500G, </a:t>
            </a:r>
            <a:r>
              <a:rPr lang="zh-CN" altLang="en-US" sz="2400" dirty="0" smtClean="0"/>
              <a:t>索引约</a:t>
            </a:r>
            <a:r>
              <a:rPr lang="en-US" altLang="zh-CN" sz="2400" dirty="0" smtClean="0"/>
              <a:t>600G)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&lt;s, p, o, c, </a:t>
            </a:r>
            <a:r>
              <a:rPr lang="en-US" altLang="zh-CN" sz="2400" dirty="0" err="1" smtClean="0"/>
              <a:t>lang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datatype</a:t>
            </a:r>
            <a:r>
              <a:rPr lang="en-US" altLang="zh-CN" sz="2400" dirty="0" smtClean="0"/>
              <a:t>, sentence&gt;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</a:t>
            </a:r>
            <a:r>
              <a:rPr lang="zh-CN" altLang="en-US" dirty="0" smtClean="0"/>
              <a:t>网的诞生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2001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年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，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《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科学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美国人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》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杂志刊登题为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《The Semantic Web》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的科普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性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文章，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宣告了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语义网的诞生</a:t>
            </a:r>
            <a:endParaRPr lang="en-US" altLang="zh-CN" sz="28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2004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年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月，以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RDF(S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OWL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语言为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代表的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12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个相关技术规范正式颁布，标志着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语义网理论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基础的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奠定</a:t>
            </a:r>
            <a:endParaRPr lang="en-US" altLang="zh-CN" sz="28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HP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、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IBM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、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Oracle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为代表的国际大型软件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企业也积极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参与，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开发大量语义网基础部件</a:t>
            </a:r>
            <a:endParaRPr lang="zh-CN" altLang="en-US" sz="28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0500"/>
            <a:ext cx="85725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语义网的目标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语义网的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最初目标是</a:t>
            </a:r>
            <a:r>
              <a:rPr lang="zh-CN" altLang="en-US" sz="24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扩展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当前的万维网，提供对数据的语义描述，使计算机能够“</a:t>
            </a:r>
            <a:r>
              <a:rPr lang="zh-CN" altLang="en-US" sz="24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理解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”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万维网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上的信息，实现计算机之间的智能交互，从而使万维网成为全球化信息共享的智能服务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平台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如今，语义网旨在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提供一个</a:t>
            </a:r>
            <a:r>
              <a:rPr lang="zh-CN" altLang="en-US" sz="24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通用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的语义框架，实现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数据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在不同应用之间的共享与集成，即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语义网是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数据之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网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(the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semantic web is a web of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data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)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语义网主要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包含以下两个方面的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任务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提供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一种通用格式，使得来源分散的数据可以被集成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和组合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提供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一种语言，记录数据和真实世界对象之间如何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关联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语义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万维网 ？</a:t>
            </a:r>
            <a:endParaRPr lang="zh-CN" altLang="en-US" dirty="0"/>
          </a:p>
        </p:txBody>
      </p:sp>
      <p:pic>
        <p:nvPicPr>
          <p:cNvPr id="4" name="Picture 2" descr="C:\Users\whu\Desktop\20090505_02d6063ee33fb0d02bba2H31PyHjpz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592" y="1701288"/>
            <a:ext cx="4047930" cy="4320000"/>
          </a:xfrm>
          <a:prstGeom prst="rect">
            <a:avLst/>
          </a:prstGeom>
          <a:noFill/>
        </p:spPr>
      </p:pic>
      <p:pic>
        <p:nvPicPr>
          <p:cNvPr id="5" name="Picture 12" descr="latex-imag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24997">
            <a:off x="833769" y="3561155"/>
            <a:ext cx="365029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 rot="20631448">
            <a:off x="807576" y="2418185"/>
            <a:ext cx="3280982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Cambria" pitchFamily="18" charset="0"/>
              </a:rPr>
              <a:t>Semantics</a:t>
            </a:r>
          </a:p>
          <a:p>
            <a:endParaRPr lang="en-US" altLang="zh-CN" sz="1000" dirty="0" smtClean="0">
              <a:latin typeface="Cambria" pitchFamily="18" charset="0"/>
            </a:endParaRPr>
          </a:p>
          <a:p>
            <a:r>
              <a:rPr lang="en-US" altLang="zh-CN" sz="2000" dirty="0" smtClean="0">
                <a:latin typeface="Cambria" pitchFamily="18" charset="0"/>
              </a:rPr>
              <a:t>RDFS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en-US" altLang="zh-CN" sz="2000" dirty="0" smtClean="0">
                <a:latin typeface="Cambria" pitchFamily="18" charset="0"/>
              </a:rPr>
              <a:t>OWL (2)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en-US" altLang="zh-CN" sz="2000" dirty="0" smtClean="0">
                <a:latin typeface="Cambria" pitchFamily="18" charset="0"/>
              </a:rPr>
              <a:t>Rules…</a:t>
            </a:r>
            <a:endParaRPr lang="zh-CN" altLang="en-US" sz="2000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386768">
            <a:off x="6551463" y="2644042"/>
            <a:ext cx="1720293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Cambria" pitchFamily="18" charset="0"/>
              </a:rPr>
              <a:t>Web</a:t>
            </a:r>
          </a:p>
          <a:p>
            <a:endParaRPr lang="en-US" altLang="zh-CN" sz="1000" dirty="0" smtClean="0">
              <a:latin typeface="Cambria" pitchFamily="18" charset="0"/>
            </a:endParaRPr>
          </a:p>
          <a:p>
            <a:r>
              <a:rPr lang="en-US" altLang="zh-CN" sz="2000" dirty="0" smtClean="0">
                <a:latin typeface="Cambria" pitchFamily="18" charset="0"/>
              </a:rPr>
              <a:t>URI</a:t>
            </a:r>
            <a:r>
              <a:rPr lang="zh-CN" altLang="en-US" sz="2000" dirty="0" smtClean="0">
                <a:latin typeface="Cambria" pitchFamily="18" charset="0"/>
              </a:rPr>
              <a:t>、</a:t>
            </a:r>
            <a:r>
              <a:rPr lang="en-US" altLang="zh-CN" sz="2000" dirty="0" smtClean="0">
                <a:latin typeface="Cambria" pitchFamily="18" charset="0"/>
              </a:rPr>
              <a:t>RDF…</a:t>
            </a:r>
            <a:endParaRPr lang="zh-CN" altLang="en-US" sz="2000" dirty="0">
              <a:latin typeface="Cambria" pitchFamily="18" charset="0"/>
            </a:endParaRPr>
          </a:p>
        </p:txBody>
      </p:sp>
      <p:pic>
        <p:nvPicPr>
          <p:cNvPr id="8" name="Picture 5" descr="C:\Users\whu\Desktop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550" y="3415800"/>
            <a:ext cx="942975" cy="942975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</a:t>
            </a:r>
            <a:r>
              <a:rPr lang="zh-CN" altLang="en-US" dirty="0"/>
              <a:t>网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分层模型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296"/>
            <a:ext cx="5483766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55576" y="2852936"/>
            <a:ext cx="4608512" cy="3240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语义网数据管理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语义网简介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RDF</a:t>
            </a:r>
            <a:r>
              <a:rPr lang="zh-CN" altLang="en-US" dirty="0" smtClean="0">
                <a:solidFill>
                  <a:srgbClr val="FF0000"/>
                </a:solidFill>
              </a:rPr>
              <a:t>数据模型和</a:t>
            </a:r>
            <a:r>
              <a:rPr lang="en-US" altLang="zh-CN" dirty="0" smtClean="0">
                <a:solidFill>
                  <a:srgbClr val="FF0000"/>
                </a:solidFill>
              </a:rPr>
              <a:t>SPARQL</a:t>
            </a:r>
            <a:r>
              <a:rPr lang="zh-CN" altLang="en-US" dirty="0" smtClean="0">
                <a:solidFill>
                  <a:srgbClr val="FF0000"/>
                </a:solidFill>
              </a:rPr>
              <a:t>查询语言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RDF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本体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本体 </a:t>
            </a:r>
            <a:r>
              <a:rPr lang="en-US" altLang="zh-CN" sz="2800" dirty="0" smtClean="0">
                <a:latin typeface="Adobe 黑体 Std R" pitchFamily="34" charset="-122"/>
                <a:ea typeface="Adobe 黑体 Std R" pitchFamily="34" charset="-122"/>
              </a:rPr>
              <a:t>(ontology) 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起源于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哲学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领域</a:t>
            </a:r>
            <a:endParaRPr lang="en-US" altLang="zh-CN" sz="2800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本体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是对于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存在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(being)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的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研究或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科学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上世纪七八十年代</a:t>
            </a:r>
            <a:r>
              <a:rPr lang="zh-CN" altLang="en-US" sz="2800" dirty="0">
                <a:latin typeface="Adobe 黑体 Std R" pitchFamily="34" charset="-122"/>
                <a:ea typeface="Adobe 黑体 Std R" pitchFamily="34" charset="-122"/>
              </a:rPr>
              <a:t>，信息科学着重研究对自然世界认知的形式化</a:t>
            </a:r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表示</a:t>
            </a:r>
            <a:endParaRPr lang="en-US" altLang="zh-CN" sz="2800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“本体”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一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词被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借用到了计算机领域，含义为可被计算机表示、解释和利用的知识的形式化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研究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目前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一个被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广泛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使用的本体定义由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Tom Gruber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给出：</a:t>
            </a:r>
            <a:r>
              <a:rPr lang="zh-CN" altLang="en-US" sz="24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本体是共享概念的显式的形式化规范</a:t>
            </a:r>
            <a:r>
              <a:rPr lang="zh-CN" altLang="en-US" sz="2400" dirty="0" smtClean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说明</a:t>
            </a:r>
            <a:endParaRPr lang="en-US" altLang="zh-CN" sz="2400" dirty="0" smtClean="0">
              <a:solidFill>
                <a:srgbClr val="FF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sz="2400" dirty="0"/>
              <a:t>本体是领域知识规范的抽象和描述，表达、共享、重用知识的</a:t>
            </a:r>
            <a:r>
              <a:rPr lang="zh-CN" altLang="en-US" sz="2400" dirty="0" smtClean="0"/>
              <a:t>方法</a:t>
            </a:r>
            <a:endParaRPr lang="zh-CN" altLang="en-US" sz="66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1312</Words>
  <Application>Microsoft Office PowerPoint</Application>
  <PresentationFormat>全屏显示(4:3)</PresentationFormat>
  <Paragraphs>322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语义网数据管理专题</vt:lpstr>
      <vt:lpstr>语义网数据管理</vt:lpstr>
      <vt:lpstr>语义网的诞生</vt:lpstr>
      <vt:lpstr>语义网的诞生</vt:lpstr>
      <vt:lpstr>语义网的目标</vt:lpstr>
      <vt:lpstr>语义网 = 语义 + 万维网 ？</vt:lpstr>
      <vt:lpstr>语义网分层模型</vt:lpstr>
      <vt:lpstr>语义网数据管理</vt:lpstr>
      <vt:lpstr>本体</vt:lpstr>
      <vt:lpstr>资源描述框架 (RDF)</vt:lpstr>
      <vt:lpstr>RDF匿名结点</vt:lpstr>
      <vt:lpstr>RDF图</vt:lpstr>
      <vt:lpstr>RDFS和OWL</vt:lpstr>
      <vt:lpstr>例子</vt:lpstr>
      <vt:lpstr>开放世界假设</vt:lpstr>
      <vt:lpstr>链接开放数据项目</vt:lpstr>
      <vt:lpstr>SPARQL查询语言</vt:lpstr>
      <vt:lpstr>SPARQL基础</vt:lpstr>
      <vt:lpstr>一个多匹配的例子</vt:lpstr>
      <vt:lpstr>生成RDF图</vt:lpstr>
      <vt:lpstr>结果过滤</vt:lpstr>
      <vt:lpstr>可选模式匹配</vt:lpstr>
      <vt:lpstr>Union</vt:lpstr>
      <vt:lpstr>选择默认的RDF图</vt:lpstr>
      <vt:lpstr>DISTINCT</vt:lpstr>
      <vt:lpstr>LIMIT &amp; OFFSET</vt:lpstr>
      <vt:lpstr>ASK</vt:lpstr>
      <vt:lpstr>DESCRIBE</vt:lpstr>
      <vt:lpstr>一些预定义的函数</vt:lpstr>
      <vt:lpstr>语义网数据管理</vt:lpstr>
      <vt:lpstr>RDF数据管理系统</vt:lpstr>
      <vt:lpstr>Oracle property table</vt:lpstr>
      <vt:lpstr>Large Triple Stores</vt:lpstr>
      <vt:lpstr>Jena持久化模型</vt:lpstr>
      <vt:lpstr>Berlin SPARQL Benchmark</vt:lpstr>
      <vt:lpstr>Size of BSBM</vt:lpstr>
      <vt:lpstr>BSBM Queries</vt:lpstr>
      <vt:lpstr>性能测评</vt:lpstr>
      <vt:lpstr>国内研究现状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语义网数据管理专题</dc:title>
  <dc:creator>whu</dc:creator>
  <cp:lastModifiedBy>whu</cp:lastModifiedBy>
  <cp:revision>94</cp:revision>
  <dcterms:created xsi:type="dcterms:W3CDTF">2010-12-16T13:21:07Z</dcterms:created>
  <dcterms:modified xsi:type="dcterms:W3CDTF">2010-12-21T03:10:16Z</dcterms:modified>
</cp:coreProperties>
</file>