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8"/>
  </p:notesMasterIdLst>
  <p:sldIdLst>
    <p:sldId id="256" r:id="rId2"/>
    <p:sldId id="257" r:id="rId3"/>
    <p:sldId id="258" r:id="rId4"/>
    <p:sldId id="277" r:id="rId5"/>
    <p:sldId id="259" r:id="rId6"/>
    <p:sldId id="262" r:id="rId7"/>
    <p:sldId id="263" r:id="rId8"/>
    <p:sldId id="264" r:id="rId9"/>
    <p:sldId id="265" r:id="rId10"/>
    <p:sldId id="266" r:id="rId11"/>
    <p:sldId id="260" r:id="rId12"/>
    <p:sldId id="261"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309"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287" r:id="rId50"/>
    <p:sldId id="304" r:id="rId51"/>
    <p:sldId id="305" r:id="rId52"/>
    <p:sldId id="306" r:id="rId53"/>
    <p:sldId id="307" r:id="rId54"/>
    <p:sldId id="308"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 id="322" r:id="rId68"/>
    <p:sldId id="323" r:id="rId69"/>
    <p:sldId id="324" r:id="rId70"/>
    <p:sldId id="325" r:id="rId71"/>
    <p:sldId id="326" r:id="rId72"/>
    <p:sldId id="327" r:id="rId73"/>
    <p:sldId id="329" r:id="rId74"/>
    <p:sldId id="328" r:id="rId75"/>
    <p:sldId id="330" r:id="rId76"/>
    <p:sldId id="331" r:id="rId77"/>
    <p:sldId id="332" r:id="rId78"/>
    <p:sldId id="333" r:id="rId79"/>
    <p:sldId id="334" r:id="rId80"/>
    <p:sldId id="335" r:id="rId81"/>
    <p:sldId id="336" r:id="rId82"/>
    <p:sldId id="337" r:id="rId83"/>
    <p:sldId id="338"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60" r:id="rId104"/>
    <p:sldId id="359"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80" r:id="rId124"/>
    <p:sldId id="379"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8" r:id="rId142"/>
    <p:sldId id="339" r:id="rId143"/>
    <p:sldId id="410" r:id="rId144"/>
    <p:sldId id="399" r:id="rId145"/>
    <p:sldId id="412" r:id="rId146"/>
    <p:sldId id="400" r:id="rId147"/>
    <p:sldId id="401" r:id="rId148"/>
    <p:sldId id="402" r:id="rId149"/>
    <p:sldId id="409" r:id="rId150"/>
    <p:sldId id="411" r:id="rId151"/>
    <p:sldId id="403" r:id="rId152"/>
    <p:sldId id="404" r:id="rId153"/>
    <p:sldId id="405" r:id="rId154"/>
    <p:sldId id="406" r:id="rId155"/>
    <p:sldId id="407" r:id="rId156"/>
    <p:sldId id="408" r:id="rId1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03562B-D2E3-49EF-99C1-3F9727340F45}" type="datetimeFigureOut">
              <a:rPr lang="zh-CN" altLang="en-US" smtClean="0"/>
              <a:t>2011/10/31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C9DC0-7FED-44F6-8EE3-2FCD7130E18A}" type="slidenum">
              <a:rPr lang="zh-CN" altLang="en-US" smtClean="0"/>
              <a:t>‹#›</a:t>
            </a:fld>
            <a:endParaRPr lang="zh-CN" altLang="en-US"/>
          </a:p>
        </p:txBody>
      </p:sp>
    </p:spTree>
    <p:extLst>
      <p:ext uri="{BB962C8B-B14F-4D97-AF65-F5344CB8AC3E}">
        <p14:creationId xmlns:p14="http://schemas.microsoft.com/office/powerpoint/2010/main" val="2458176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0C9DC0-7FED-44F6-8EE3-2FCD7130E18A}" type="slidenum">
              <a:rPr lang="zh-CN" altLang="en-US" smtClean="0"/>
              <a:t>13</a:t>
            </a:fld>
            <a:endParaRPr lang="zh-CN" altLang="en-US"/>
          </a:p>
        </p:txBody>
      </p:sp>
    </p:spTree>
    <p:extLst>
      <p:ext uri="{BB962C8B-B14F-4D97-AF65-F5344CB8AC3E}">
        <p14:creationId xmlns:p14="http://schemas.microsoft.com/office/powerpoint/2010/main" val="15154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BC0C9DC0-7FED-44F6-8EE3-2FCD7130E18A}" type="slidenum">
              <a:rPr lang="zh-CN" altLang="en-US" smtClean="0"/>
              <a:t>68</a:t>
            </a:fld>
            <a:endParaRPr lang="zh-CN" altLang="en-US"/>
          </a:p>
        </p:txBody>
      </p:sp>
    </p:spTree>
    <p:extLst>
      <p:ext uri="{BB962C8B-B14F-4D97-AF65-F5344CB8AC3E}">
        <p14:creationId xmlns:p14="http://schemas.microsoft.com/office/powerpoint/2010/main" val="101565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0C9DC0-7FED-44F6-8EE3-2FCD7130E18A}" type="slidenum">
              <a:rPr lang="zh-CN" altLang="en-US" smtClean="0"/>
              <a:t>110</a:t>
            </a:fld>
            <a:endParaRPr lang="zh-CN" altLang="en-US"/>
          </a:p>
        </p:txBody>
      </p:sp>
    </p:spTree>
    <p:extLst>
      <p:ext uri="{BB962C8B-B14F-4D97-AF65-F5344CB8AC3E}">
        <p14:creationId xmlns:p14="http://schemas.microsoft.com/office/powerpoint/2010/main" val="134999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5901A1D-59D9-4277-A73D-E3FC2C678FF9}" type="datetime1">
              <a:rPr lang="zh-CN" altLang="en-US" smtClean="0"/>
              <a:t>2011/10/31</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C200A85-F639-4010-A3A8-BDBECA3ABFAF}" type="datetime1">
              <a:rPr lang="zh-CN" altLang="en-US" smtClean="0"/>
              <a:t>2011/10/31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5EDC8B6-0252-42B9-A41A-8A0A9E39C667}" type="datetime1">
              <a:rPr lang="zh-CN" altLang="en-US" smtClean="0"/>
              <a:t>2011/10/31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82886F1-3132-4917-BF43-C3ED365E3D8E}" type="datetime1">
              <a:rPr lang="zh-CN" altLang="en-US" smtClean="0"/>
              <a:t>2011/10/31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9D0F8AD-5A00-4C92-84C3-808CEBC8560F}" type="datetime1">
              <a:rPr lang="zh-CN" altLang="en-US" smtClean="0"/>
              <a:t>2011/10/31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30480EF0-C89A-430A-A939-F2F1436A7815}" type="datetime1">
              <a:rPr lang="zh-CN" altLang="en-US" smtClean="0"/>
              <a:t>2011/10/31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04864A2-0C72-4F72-AB2C-E18ACAE66FDD}" type="datetime1">
              <a:rPr lang="zh-CN" altLang="en-US" smtClean="0"/>
              <a:t>2011/10/31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2F949971-1A01-43D0-90D4-986B2231985B}" type="datetime1">
              <a:rPr lang="zh-CN" altLang="en-US" smtClean="0"/>
              <a:t>2011/10/31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B7D0F-0E86-4AF9-91BB-ED8B1D51EA3F}" type="datetime1">
              <a:rPr lang="zh-CN" altLang="en-US" smtClean="0"/>
              <a:t>2011/10/31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D45E399-4365-46F5-A533-1E9836562D12}" type="datetime1">
              <a:rPr lang="zh-CN" altLang="en-US" smtClean="0"/>
              <a:t>2011/10/31</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BD5836-4266-4A09-A773-416EA866D8F0}" type="datetime1">
              <a:rPr lang="zh-CN" altLang="en-US" smtClean="0"/>
              <a:t>2011/10/31</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964E05C-5A99-45AD-8A78-0C5BA239683F}" type="datetime1">
              <a:rPr lang="zh-CN" altLang="en-US" smtClean="0"/>
              <a:t>2011/10/31</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25000"/>
        </a:lnSpc>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lnSpc>
          <a:spcPct val="125000"/>
        </a:lnSpc>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lnSpc>
          <a:spcPct val="125000"/>
        </a:lnSpc>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lnSpc>
          <a:spcPct val="125000"/>
        </a:lnSpc>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lnSpc>
          <a:spcPct val="125000"/>
        </a:lnSpc>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bm.com/developerworks/cn/downloads/im/udbexp/" TargetMode="External"/><Relationship Id="rId2" Type="http://schemas.openxmlformats.org/officeDocument/2006/relationships/hyperlink" Target="http://db2express.com/"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s.nju.edu.cn/~whu" TargetMode="External"/><Relationship Id="rId2" Type="http://schemas.openxmlformats.org/officeDocument/2006/relationships/hyperlink" Target="mailto:whu@nju.edu.cn" TargetMode="External"/><Relationship Id="rId1" Type="http://schemas.openxmlformats.org/officeDocument/2006/relationships/slideLayout" Target="../slideLayouts/slideLayout2.xml"/><Relationship Id="rId4" Type="http://schemas.openxmlformats.org/officeDocument/2006/relationships/hyperlink" Target="mailto:csadvanced@sohu.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t" anchorCtr="0">
            <a:normAutofit/>
          </a:bodyPr>
          <a:lstStyle/>
          <a:p>
            <a:pPr>
              <a:lnSpc>
                <a:spcPct val="125000"/>
              </a:lnSpc>
            </a:pPr>
            <a:r>
              <a:rPr lang="zh-CN" altLang="en-US" sz="3200" b="1" dirty="0"/>
              <a:t>关系数据库语言</a:t>
            </a:r>
            <a:r>
              <a:rPr lang="en-US" altLang="zh-CN" sz="3200" b="1" dirty="0"/>
              <a:t>SQL’92</a:t>
            </a:r>
            <a:endParaRPr lang="zh-CN" altLang="en-US" sz="3200" b="1" dirty="0"/>
          </a:p>
        </p:txBody>
      </p:sp>
      <p:sp>
        <p:nvSpPr>
          <p:cNvPr id="3" name="副标题 2"/>
          <p:cNvSpPr>
            <a:spLocks noGrp="1"/>
          </p:cNvSpPr>
          <p:nvPr>
            <p:ph type="subTitle" idx="1"/>
          </p:nvPr>
        </p:nvSpPr>
        <p:spPr/>
        <p:txBody>
          <a:bodyPr>
            <a:normAutofit/>
          </a:bodyPr>
          <a:lstStyle/>
          <a:p>
            <a:r>
              <a:rPr lang="zh-CN" altLang="en-US" sz="2400" b="1" dirty="0" smtClean="0">
                <a:solidFill>
                  <a:schemeClr val="tx1"/>
                </a:solidFill>
              </a:rPr>
              <a:t>胡</a:t>
            </a:r>
            <a:r>
              <a:rPr lang="zh-CN" altLang="en-US" sz="2400" b="1" dirty="0" smtClean="0">
                <a:solidFill>
                  <a:schemeClr val="tx1"/>
                </a:solidFill>
              </a:rPr>
              <a:t>伟</a:t>
            </a:r>
            <a:endParaRPr lang="en-US" altLang="zh-CN" sz="2400" b="1" dirty="0" smtClean="0">
              <a:solidFill>
                <a:schemeClr val="tx1"/>
              </a:solidFill>
            </a:endParaRPr>
          </a:p>
          <a:p>
            <a:r>
              <a:rPr lang="zh-CN" altLang="en-US" sz="2000" b="1" dirty="0">
                <a:solidFill>
                  <a:schemeClr val="tx1"/>
                </a:solidFill>
              </a:rPr>
              <a:t>拔尖班</a:t>
            </a:r>
            <a:endParaRPr lang="zh-CN" altLang="en-US" sz="2400" b="1" dirty="0">
              <a:solidFill>
                <a:schemeClr val="tx1"/>
              </a:solidFill>
            </a:endParaRPr>
          </a:p>
        </p:txBody>
      </p:sp>
    </p:spTree>
    <p:extLst>
      <p:ext uri="{BB962C8B-B14F-4D97-AF65-F5344CB8AC3E}">
        <p14:creationId xmlns:p14="http://schemas.microsoft.com/office/powerpoint/2010/main" val="1715923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UDB</a:t>
            </a:r>
            <a:r>
              <a:rPr lang="zh-CN" altLang="en-US" dirty="0"/>
              <a:t>企业扩展版</a:t>
            </a:r>
          </a:p>
        </p:txBody>
      </p:sp>
      <p:sp>
        <p:nvSpPr>
          <p:cNvPr id="3" name="内容占位符 2"/>
          <p:cNvSpPr>
            <a:spLocks noGrp="1"/>
          </p:cNvSpPr>
          <p:nvPr>
            <p:ph idx="1"/>
          </p:nvPr>
        </p:nvSpPr>
        <p:spPr/>
        <p:txBody>
          <a:bodyPr>
            <a:normAutofit/>
          </a:bodyPr>
          <a:lstStyle/>
          <a:p>
            <a:r>
              <a:rPr lang="zh-CN" altLang="en-US" sz="2000" dirty="0"/>
              <a:t>简称为</a:t>
            </a:r>
            <a:r>
              <a:rPr lang="en-US" altLang="zh-CN" sz="2000" dirty="0"/>
              <a:t>UDB EEE</a:t>
            </a:r>
            <a:r>
              <a:rPr lang="zh-CN" altLang="en-US" sz="2000" dirty="0"/>
              <a:t>，适用于大规模的企业应用</a:t>
            </a:r>
          </a:p>
          <a:p>
            <a:r>
              <a:rPr lang="zh-CN" altLang="en-US" sz="2000" dirty="0"/>
              <a:t>大规模的企业应用的基本要求是</a:t>
            </a:r>
            <a:r>
              <a:rPr lang="zh-CN" altLang="en-US" sz="2000" b="1" dirty="0">
                <a:solidFill>
                  <a:srgbClr val="FF0000"/>
                </a:solidFill>
              </a:rPr>
              <a:t>稳定</a:t>
            </a:r>
            <a:r>
              <a:rPr lang="zh-CN" altLang="en-US" sz="2000" dirty="0"/>
              <a:t>（宕机时间短）和</a:t>
            </a:r>
            <a:r>
              <a:rPr lang="zh-CN" altLang="en-US" sz="2000" b="1" dirty="0">
                <a:solidFill>
                  <a:srgbClr val="FF0000"/>
                </a:solidFill>
              </a:rPr>
              <a:t>高效</a:t>
            </a:r>
            <a:r>
              <a:rPr lang="zh-CN" altLang="en-US" sz="2000" dirty="0"/>
              <a:t>（处理速度），</a:t>
            </a:r>
            <a:r>
              <a:rPr lang="en-US" altLang="zh-CN" sz="2000" dirty="0"/>
              <a:t>UDB</a:t>
            </a:r>
            <a:r>
              <a:rPr lang="zh-CN" altLang="en-US" sz="2000" dirty="0"/>
              <a:t>企业扩展版能够利用群集（</a:t>
            </a:r>
            <a:r>
              <a:rPr lang="en-US" altLang="zh-CN" sz="2000" dirty="0"/>
              <a:t>cluster</a:t>
            </a:r>
            <a:r>
              <a:rPr lang="zh-CN" altLang="en-US" sz="2000" dirty="0"/>
              <a:t>）和大规模并行处理（</a:t>
            </a:r>
            <a:r>
              <a:rPr lang="en-US" altLang="zh-CN" sz="2000" dirty="0"/>
              <a:t>MPP</a:t>
            </a:r>
            <a:r>
              <a:rPr lang="zh-CN" altLang="en-US" sz="2000" dirty="0"/>
              <a:t>）技术提高系统的稳定性和</a:t>
            </a:r>
            <a:r>
              <a:rPr lang="zh-CN" altLang="en-US" sz="2000" dirty="0" smtClean="0"/>
              <a:t>性能</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02251405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谓词</a:t>
            </a:r>
            <a:r>
              <a:rPr lang="en-US" altLang="zh-CN" dirty="0"/>
              <a:t>EXISTS</a:t>
            </a:r>
            <a:r>
              <a:rPr lang="zh-CN" altLang="en-US" dirty="0"/>
              <a:t>的使用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100</a:t>
            </a:fld>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764951321"/>
              </p:ext>
            </p:extLst>
          </p:nvPr>
        </p:nvGraphicFramePr>
        <p:xfrm>
          <a:off x="1547664" y="2780928"/>
          <a:ext cx="6096000" cy="1981200"/>
        </p:xfrm>
        <a:graphic>
          <a:graphicData uri="http://schemas.openxmlformats.org/drawingml/2006/table">
            <a:tbl>
              <a:tblPr firstRow="1" bandRow="1">
                <a:tableStyleId>{5C22544A-7EE6-4342-B048-85BDC9FD1C3A}</a:tableStyleId>
              </a:tblPr>
              <a:tblGrid>
                <a:gridCol w="3048000"/>
                <a:gridCol w="3048000"/>
              </a:tblGrid>
              <a:tr h="139040">
                <a:tc>
                  <a:txBody>
                    <a:bodyPr/>
                    <a:lstStyle/>
                    <a:p>
                      <a:r>
                        <a:rPr lang="zh-CN" altLang="en-US" sz="2000" dirty="0" smtClean="0"/>
                        <a:t>关系代数</a:t>
                      </a:r>
                      <a:endParaRPr lang="zh-CN" altLang="en-US" sz="2000" dirty="0"/>
                    </a:p>
                  </a:txBody>
                  <a:tcPr/>
                </a:tc>
                <a:tc>
                  <a:txBody>
                    <a:bodyPr/>
                    <a:lstStyle/>
                    <a:p>
                      <a:r>
                        <a:rPr lang="en-US" altLang="zh-CN" sz="2000" dirty="0" smtClean="0"/>
                        <a:t>SQL</a:t>
                      </a:r>
                      <a:r>
                        <a:rPr lang="zh-CN" altLang="en-US" sz="2000" dirty="0" smtClean="0"/>
                        <a:t>谓词</a:t>
                      </a:r>
                      <a:endParaRPr lang="zh-CN" altLang="en-US" sz="2000" dirty="0"/>
                    </a:p>
                  </a:txBody>
                  <a:tcPr/>
                </a:tc>
              </a:tr>
              <a:tr h="370840">
                <a:tc rowSpan="2">
                  <a:txBody>
                    <a:bodyPr/>
                    <a:lstStyle/>
                    <a:p>
                      <a:r>
                        <a:rPr lang="zh-CN" altLang="en-US" sz="2000" dirty="0" smtClean="0"/>
                        <a:t>自然连接</a:t>
                      </a:r>
                      <a:endParaRPr lang="zh-CN" altLang="en-US" sz="2000" dirty="0"/>
                    </a:p>
                  </a:txBody>
                  <a:tcPr anchor="ctr"/>
                </a:tc>
                <a:tc>
                  <a:txBody>
                    <a:bodyPr/>
                    <a:lstStyle/>
                    <a:p>
                      <a:r>
                        <a:rPr lang="en-US" altLang="zh-CN" sz="2000" dirty="0" smtClean="0">
                          <a:latin typeface="Courier New" pitchFamily="49" charset="0"/>
                          <a:cs typeface="Courier New" pitchFamily="49" charset="0"/>
                        </a:rPr>
                        <a:t>IN</a:t>
                      </a:r>
                      <a:endParaRPr lang="zh-CN" altLang="en-US" sz="2000" dirty="0">
                        <a:latin typeface="Courier New" pitchFamily="49" charset="0"/>
                        <a:cs typeface="Courier New" pitchFamily="49" charset="0"/>
                      </a:endParaRPr>
                    </a:p>
                  </a:txBody>
                  <a:tcPr/>
                </a:tc>
              </a:tr>
              <a:tr h="370840">
                <a:tc vMerge="1">
                  <a:txBody>
                    <a:bodyPr/>
                    <a:lstStyle/>
                    <a:p>
                      <a:endParaRPr lang="zh-CN" altLang="en-US" dirty="0"/>
                    </a:p>
                  </a:txBody>
                  <a:tcPr/>
                </a:tc>
                <a:tc>
                  <a:txBody>
                    <a:bodyPr/>
                    <a:lstStyle/>
                    <a:p>
                      <a:r>
                        <a:rPr lang="en-US" altLang="zh-CN" sz="2000" dirty="0" smtClean="0">
                          <a:latin typeface="Courier New" pitchFamily="49" charset="0"/>
                          <a:cs typeface="Courier New" pitchFamily="49" charset="0"/>
                        </a:rPr>
                        <a:t>EXISTS</a:t>
                      </a:r>
                      <a:endParaRPr lang="zh-CN" altLang="en-US" sz="2000" dirty="0">
                        <a:latin typeface="Courier New" pitchFamily="49" charset="0"/>
                        <a:cs typeface="Courier New" pitchFamily="49" charset="0"/>
                      </a:endParaRPr>
                    </a:p>
                  </a:txBody>
                  <a:tcPr/>
                </a:tc>
              </a:tr>
              <a:tr h="370840">
                <a:tc rowSpan="2">
                  <a:txBody>
                    <a:bodyPr/>
                    <a:lstStyle/>
                    <a:p>
                      <a:r>
                        <a:rPr lang="zh-CN" altLang="en-US" sz="2000" dirty="0" smtClean="0"/>
                        <a:t>减法运算</a:t>
                      </a:r>
                      <a:endParaRPr lang="zh-CN" altLang="en-US" sz="2000" dirty="0"/>
                    </a:p>
                  </a:txBody>
                  <a:tcPr anchor="ctr"/>
                </a:tc>
                <a:tc>
                  <a:txBody>
                    <a:bodyPr/>
                    <a:lstStyle/>
                    <a:p>
                      <a:r>
                        <a:rPr lang="en-US" altLang="zh-CN" sz="2000" dirty="0" smtClean="0">
                          <a:latin typeface="Courier New" pitchFamily="49" charset="0"/>
                          <a:cs typeface="Courier New" pitchFamily="49" charset="0"/>
                        </a:rPr>
                        <a:t>NOT IN</a:t>
                      </a:r>
                      <a:endParaRPr lang="zh-CN" altLang="en-US" sz="2000" dirty="0">
                        <a:latin typeface="Courier New" pitchFamily="49" charset="0"/>
                        <a:cs typeface="Courier New" pitchFamily="49" charset="0"/>
                      </a:endParaRPr>
                    </a:p>
                  </a:txBody>
                  <a:tcPr/>
                </a:tc>
              </a:tr>
              <a:tr h="370840">
                <a:tc vMerge="1">
                  <a:txBody>
                    <a:bodyPr/>
                    <a:lstStyle/>
                    <a:p>
                      <a:endParaRPr lang="zh-CN" altLang="en-US" dirty="0"/>
                    </a:p>
                  </a:txBody>
                  <a:tcPr/>
                </a:tc>
                <a:tc>
                  <a:txBody>
                    <a:bodyPr/>
                    <a:lstStyle/>
                    <a:p>
                      <a:r>
                        <a:rPr lang="en-US" altLang="zh-CN" sz="2000" dirty="0" smtClean="0">
                          <a:latin typeface="Courier New" pitchFamily="49" charset="0"/>
                          <a:cs typeface="Courier New" pitchFamily="49" charset="0"/>
                        </a:rPr>
                        <a:t>NOT EXISTS</a:t>
                      </a:r>
                      <a:endParaRPr lang="zh-CN" altLang="en-US" sz="2000"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33698161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pPr marL="68580" indent="0">
              <a:buNone/>
            </a:pPr>
            <a:r>
              <a:rPr lang="en-US" altLang="zh-CN" dirty="0"/>
              <a:t>3.1  SQL</a:t>
            </a:r>
            <a:r>
              <a:rPr lang="zh-CN" altLang="en-US" dirty="0"/>
              <a:t>的基本查询功能</a:t>
            </a:r>
          </a:p>
          <a:p>
            <a:pPr marL="68580" indent="0">
              <a:buNone/>
            </a:pPr>
            <a:r>
              <a:rPr lang="en-US" altLang="zh-CN" dirty="0"/>
              <a:t>3.2  </a:t>
            </a:r>
            <a:r>
              <a:rPr lang="zh-CN" altLang="en-US" dirty="0"/>
              <a:t>分层结构查询与集合谓词使用</a:t>
            </a:r>
          </a:p>
          <a:p>
            <a:pPr marL="68580" indent="0">
              <a:buNone/>
            </a:pPr>
            <a:r>
              <a:rPr lang="en-US" altLang="zh-CN" b="1" u="sng" dirty="0">
                <a:solidFill>
                  <a:srgbClr val="FF0000"/>
                </a:solidFill>
              </a:rPr>
              <a:t>3.3  SELECT</a:t>
            </a:r>
            <a:r>
              <a:rPr lang="zh-CN" altLang="en-US" b="1" u="sng" dirty="0">
                <a:solidFill>
                  <a:srgbClr val="FF0000"/>
                </a:solidFill>
              </a:rPr>
              <a:t>语句间的运算</a:t>
            </a:r>
          </a:p>
          <a:p>
            <a:pPr marL="68580" indent="0">
              <a:buNone/>
            </a:pPr>
            <a:r>
              <a:rPr lang="en-US" altLang="zh-CN" dirty="0"/>
              <a:t>3.4</a:t>
            </a:r>
            <a:r>
              <a:rPr lang="zh-CN" altLang="en-US" dirty="0"/>
              <a:t>  </a:t>
            </a:r>
            <a:r>
              <a:rPr lang="en-US" altLang="zh-CN" dirty="0"/>
              <a:t>SQL</a:t>
            </a:r>
            <a:r>
              <a:rPr lang="zh-CN" altLang="en-US" dirty="0"/>
              <a:t>计算、统计、分类的功能</a:t>
            </a:r>
          </a:p>
          <a:p>
            <a:pPr marL="68580" indent="0">
              <a:buNone/>
            </a:pPr>
            <a:r>
              <a:rPr lang="en-US" altLang="zh-CN" dirty="0"/>
              <a:t>3.5  SELECT</a:t>
            </a:r>
            <a:r>
              <a:rPr lang="zh-CN" altLang="en-US" dirty="0"/>
              <a:t>语句使用的一般规则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101</a:t>
            </a:fld>
            <a:endParaRPr lang="zh-CN" altLang="en-US"/>
          </a:p>
        </p:txBody>
      </p:sp>
    </p:spTree>
    <p:extLst>
      <p:ext uri="{BB962C8B-B14F-4D97-AF65-F5344CB8AC3E}">
        <p14:creationId xmlns:p14="http://schemas.microsoft.com/office/powerpoint/2010/main" val="26891219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SELECT</a:t>
            </a:r>
            <a:r>
              <a:rPr lang="zh-CN" altLang="en-US" dirty="0"/>
              <a:t>语句间的运算</a:t>
            </a:r>
          </a:p>
        </p:txBody>
      </p:sp>
      <p:sp>
        <p:nvSpPr>
          <p:cNvPr id="3" name="内容占位符 2"/>
          <p:cNvSpPr>
            <a:spLocks noGrp="1"/>
          </p:cNvSpPr>
          <p:nvPr>
            <p:ph idx="1"/>
          </p:nvPr>
        </p:nvSpPr>
        <p:spPr/>
        <p:txBody>
          <a:bodyPr>
            <a:normAutofit/>
          </a:bodyPr>
          <a:lstStyle/>
          <a:p>
            <a:r>
              <a:rPr lang="zh-CN" altLang="en-US" sz="2000" dirty="0"/>
              <a:t>子查询之间的并、交、差运算</a:t>
            </a:r>
          </a:p>
          <a:p>
            <a:pPr lvl="1"/>
            <a:r>
              <a:rPr lang="en-US" altLang="zh-CN" sz="1800" dirty="0"/>
              <a:t>&lt;</a:t>
            </a:r>
            <a:r>
              <a:rPr lang="zh-CN" altLang="en-US" sz="1800" dirty="0"/>
              <a:t>子查询</a:t>
            </a:r>
            <a:r>
              <a:rPr lang="en-US" altLang="zh-CN" sz="1800" dirty="0"/>
              <a:t>1&gt;  UNION [ ALL ]  &lt;</a:t>
            </a:r>
            <a:r>
              <a:rPr lang="zh-CN" altLang="en-US" sz="1800" dirty="0"/>
              <a:t>子查询</a:t>
            </a:r>
            <a:r>
              <a:rPr lang="en-US" altLang="zh-CN" sz="1800" dirty="0"/>
              <a:t>2&gt;</a:t>
            </a:r>
          </a:p>
          <a:p>
            <a:pPr lvl="1"/>
            <a:r>
              <a:rPr lang="en-US" altLang="zh-CN" sz="1800" dirty="0"/>
              <a:t>&lt;</a:t>
            </a:r>
            <a:r>
              <a:rPr lang="zh-CN" altLang="en-US" sz="1800" dirty="0"/>
              <a:t>子查询</a:t>
            </a:r>
            <a:r>
              <a:rPr lang="en-US" altLang="zh-CN" sz="1800" dirty="0"/>
              <a:t>1&gt;  INTERSECT [ ALL ]  &lt;</a:t>
            </a:r>
            <a:r>
              <a:rPr lang="zh-CN" altLang="en-US" sz="1800" dirty="0"/>
              <a:t>子查询</a:t>
            </a:r>
            <a:r>
              <a:rPr lang="en-US" altLang="zh-CN" sz="1800" dirty="0"/>
              <a:t>2&gt;</a:t>
            </a:r>
          </a:p>
          <a:p>
            <a:pPr lvl="1"/>
            <a:r>
              <a:rPr lang="en-US" altLang="zh-CN" sz="1800" dirty="0"/>
              <a:t>&lt;</a:t>
            </a:r>
            <a:r>
              <a:rPr lang="zh-CN" altLang="en-US" sz="1800" dirty="0"/>
              <a:t>子查询</a:t>
            </a:r>
            <a:r>
              <a:rPr lang="en-US" altLang="zh-CN" sz="1800" dirty="0"/>
              <a:t>1&gt;  EXCEPT [ ALL ]  &lt;</a:t>
            </a:r>
            <a:r>
              <a:rPr lang="zh-CN" altLang="en-US" sz="1800" dirty="0"/>
              <a:t>子查询</a:t>
            </a:r>
            <a:r>
              <a:rPr lang="en-US" altLang="zh-CN" sz="1800" dirty="0"/>
              <a:t>2&gt;</a:t>
            </a:r>
          </a:p>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计算机系的学生以及年龄小于</a:t>
            </a:r>
            <a:r>
              <a:rPr lang="en-US" altLang="zh-CN" sz="2000" dirty="0">
                <a:latin typeface="Courier New" pitchFamily="49" charset="0"/>
                <a:cs typeface="Courier New" pitchFamily="49" charset="0"/>
              </a:rPr>
              <a:t>20</a:t>
            </a:r>
            <a:r>
              <a:rPr lang="zh-CN" altLang="en-US" sz="2000" dirty="0">
                <a:latin typeface="Courier New" pitchFamily="49" charset="0"/>
                <a:cs typeface="Courier New" pitchFamily="49" charset="0"/>
              </a:rPr>
              <a:t>岁的学生</a:t>
            </a:r>
          </a:p>
          <a:p>
            <a:pPr marL="68580" indent="0">
              <a:buNone/>
            </a:pPr>
            <a:r>
              <a:rPr lang="en-US" altLang="zh-CN" sz="1800" dirty="0">
                <a:latin typeface="Courier New" pitchFamily="49" charset="0"/>
                <a:cs typeface="Courier New" pitchFamily="49" charset="0"/>
              </a:rPr>
              <a:t>	( SELECT </a:t>
            </a:r>
            <a:r>
              <a:rPr lang="en-US" altLang="zh-CN" sz="1800" dirty="0" smtClean="0">
                <a:latin typeface="Courier New" pitchFamily="49" charset="0"/>
                <a:cs typeface="Courier New" pitchFamily="49" charset="0"/>
              </a:rPr>
              <a:t>* FROM </a:t>
            </a:r>
            <a:r>
              <a:rPr lang="en-US" altLang="zh-CN" sz="1800" dirty="0">
                <a:latin typeface="Courier New" pitchFamily="49" charset="0"/>
                <a:cs typeface="Courier New" pitchFamily="49" charset="0"/>
              </a:rPr>
              <a:t>S </a:t>
            </a:r>
            <a:r>
              <a:rPr lang="en-US" altLang="zh-CN" sz="1800" dirty="0" smtClean="0">
                <a:latin typeface="Courier New" pitchFamily="49" charset="0"/>
                <a:cs typeface="Courier New" pitchFamily="49" charset="0"/>
              </a:rPr>
              <a:t>WHERE </a:t>
            </a:r>
            <a:r>
              <a:rPr lang="en-US" altLang="zh-CN" sz="1800" dirty="0" err="1" smtClean="0">
                <a:latin typeface="Courier New" pitchFamily="49" charset="0"/>
                <a:cs typeface="Courier New" pitchFamily="49" charset="0"/>
              </a:rPr>
              <a:t>sd</a:t>
            </a: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CS’ )</a:t>
            </a:r>
          </a:p>
          <a:p>
            <a:pPr marL="68580" indent="0">
              <a:buNone/>
            </a:pPr>
            <a:r>
              <a:rPr lang="en-US" altLang="zh-CN" sz="1800" dirty="0" smtClean="0">
                <a:latin typeface="Courier New" pitchFamily="49" charset="0"/>
                <a:cs typeface="Courier New" pitchFamily="49" charset="0"/>
              </a:rPr>
              <a:t>	UNION</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 SELECT </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FROM S WHERE </a:t>
            </a:r>
            <a:r>
              <a:rPr lang="en-US" altLang="zh-CN" sz="1800" dirty="0" err="1" smtClean="0">
                <a:latin typeface="Courier New" pitchFamily="49" charset="0"/>
                <a:cs typeface="Courier New" pitchFamily="49" charset="0"/>
              </a:rPr>
              <a:t>sa</a:t>
            </a:r>
            <a:r>
              <a:rPr lang="en-US" altLang="zh-CN" sz="1800" dirty="0" smtClean="0">
                <a:latin typeface="Courier New" pitchFamily="49" charset="0"/>
                <a:cs typeface="Courier New" pitchFamily="49" charset="0"/>
              </a:rPr>
              <a:t> &lt; 20 );</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102</a:t>
            </a:fld>
            <a:endParaRPr lang="zh-CN" altLang="en-US"/>
          </a:p>
        </p:txBody>
      </p:sp>
    </p:spTree>
    <p:extLst>
      <p:ext uri="{BB962C8B-B14F-4D97-AF65-F5344CB8AC3E}">
        <p14:creationId xmlns:p14="http://schemas.microsoft.com/office/powerpoint/2010/main" val="23127961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pPr marL="68580" indent="0">
              <a:buNone/>
            </a:pPr>
            <a:r>
              <a:rPr lang="en-US" altLang="zh-CN" dirty="0"/>
              <a:t>3.1  SQL</a:t>
            </a:r>
            <a:r>
              <a:rPr lang="zh-CN" altLang="en-US" dirty="0"/>
              <a:t>的基本查询功能</a:t>
            </a:r>
          </a:p>
          <a:p>
            <a:pPr marL="68580" indent="0">
              <a:buNone/>
            </a:pPr>
            <a:r>
              <a:rPr lang="en-US" altLang="zh-CN" dirty="0"/>
              <a:t>3.2  </a:t>
            </a:r>
            <a:r>
              <a:rPr lang="zh-CN" altLang="en-US" dirty="0"/>
              <a:t>分层结构查询与集合谓词使用</a:t>
            </a:r>
          </a:p>
          <a:p>
            <a:pPr marL="68580" indent="0">
              <a:buNone/>
            </a:pPr>
            <a:r>
              <a:rPr lang="en-US" altLang="zh-CN" dirty="0"/>
              <a:t>3.3  SELECT</a:t>
            </a:r>
            <a:r>
              <a:rPr lang="zh-CN" altLang="en-US" dirty="0"/>
              <a:t>语句间的运算</a:t>
            </a:r>
          </a:p>
          <a:p>
            <a:pPr marL="68580" indent="0">
              <a:buNone/>
            </a:pPr>
            <a:r>
              <a:rPr lang="en-US" altLang="zh-CN" b="1" u="sng" dirty="0">
                <a:solidFill>
                  <a:srgbClr val="FF0000"/>
                </a:solidFill>
              </a:rPr>
              <a:t>3.4</a:t>
            </a:r>
            <a:r>
              <a:rPr lang="zh-CN" altLang="en-US" b="1" u="sng" dirty="0">
                <a:solidFill>
                  <a:srgbClr val="FF0000"/>
                </a:solidFill>
              </a:rPr>
              <a:t>  </a:t>
            </a:r>
            <a:r>
              <a:rPr lang="en-US" altLang="zh-CN" b="1" u="sng" dirty="0">
                <a:solidFill>
                  <a:srgbClr val="FF0000"/>
                </a:solidFill>
              </a:rPr>
              <a:t>SQL</a:t>
            </a:r>
            <a:r>
              <a:rPr lang="zh-CN" altLang="en-US" b="1" u="sng" dirty="0">
                <a:solidFill>
                  <a:srgbClr val="FF0000"/>
                </a:solidFill>
              </a:rPr>
              <a:t>计算、统计、分类的功能</a:t>
            </a:r>
          </a:p>
          <a:p>
            <a:pPr marL="68580" indent="0">
              <a:buNone/>
            </a:pPr>
            <a:r>
              <a:rPr lang="en-US" altLang="zh-CN" dirty="0"/>
              <a:t>3.5  SELECT</a:t>
            </a:r>
            <a:r>
              <a:rPr lang="zh-CN" altLang="en-US" dirty="0"/>
              <a:t>语句使用的一般规则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103</a:t>
            </a:fld>
            <a:endParaRPr lang="zh-CN" altLang="en-US"/>
          </a:p>
        </p:txBody>
      </p:sp>
    </p:spTree>
    <p:extLst>
      <p:ext uri="{BB962C8B-B14F-4D97-AF65-F5344CB8AC3E}">
        <p14:creationId xmlns:p14="http://schemas.microsoft.com/office/powerpoint/2010/main" val="5437334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计算、统计、分类的功能</a:t>
            </a:r>
          </a:p>
        </p:txBody>
      </p:sp>
      <p:sp>
        <p:nvSpPr>
          <p:cNvPr id="3" name="内容占位符 2"/>
          <p:cNvSpPr>
            <a:spLocks noGrp="1"/>
          </p:cNvSpPr>
          <p:nvPr>
            <p:ph idx="1"/>
          </p:nvPr>
        </p:nvSpPr>
        <p:spPr/>
        <p:txBody>
          <a:bodyPr>
            <a:normAutofit/>
          </a:bodyPr>
          <a:lstStyle/>
          <a:p>
            <a:r>
              <a:rPr lang="zh-CN" altLang="en-US" dirty="0"/>
              <a:t>简单的</a:t>
            </a:r>
            <a:r>
              <a:rPr lang="zh-CN" altLang="en-US" dirty="0" smtClean="0"/>
              <a:t>四则运算</a:t>
            </a:r>
            <a:endParaRPr lang="zh-CN" altLang="en-US" dirty="0"/>
          </a:p>
          <a:p>
            <a:r>
              <a:rPr lang="zh-CN" altLang="en-US" dirty="0"/>
              <a:t>统计计算</a:t>
            </a:r>
          </a:p>
          <a:p>
            <a:pPr lvl="1"/>
            <a:r>
              <a:rPr lang="zh-CN" altLang="en-US" sz="2000" dirty="0"/>
              <a:t>求总数</a:t>
            </a:r>
          </a:p>
          <a:p>
            <a:pPr lvl="1"/>
            <a:r>
              <a:rPr lang="zh-CN" altLang="en-US" sz="2000" dirty="0"/>
              <a:t>求和、求平均值</a:t>
            </a:r>
          </a:p>
          <a:p>
            <a:pPr lvl="1"/>
            <a:r>
              <a:rPr lang="zh-CN" altLang="en-US" sz="2000" dirty="0"/>
              <a:t>求最大值、求</a:t>
            </a:r>
            <a:r>
              <a:rPr lang="zh-CN" altLang="en-US" sz="2000" dirty="0" smtClean="0"/>
              <a:t>最小值</a:t>
            </a:r>
            <a:endParaRPr lang="zh-CN" altLang="en-US" sz="2000" dirty="0"/>
          </a:p>
          <a:p>
            <a:r>
              <a:rPr lang="zh-CN" altLang="en-US" dirty="0"/>
              <a:t>分组统计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104</a:t>
            </a:fld>
            <a:endParaRPr lang="zh-CN" altLang="en-US"/>
          </a:p>
        </p:txBody>
      </p:sp>
    </p:spTree>
    <p:extLst>
      <p:ext uri="{BB962C8B-B14F-4D97-AF65-F5344CB8AC3E}">
        <p14:creationId xmlns:p14="http://schemas.microsoft.com/office/powerpoint/2010/main" val="11174728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统计功能</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07186936"/>
              </p:ext>
            </p:extLst>
          </p:nvPr>
        </p:nvGraphicFramePr>
        <p:xfrm>
          <a:off x="899592" y="2438738"/>
          <a:ext cx="7363722" cy="2359176"/>
        </p:xfrm>
        <a:graphic>
          <a:graphicData uri="http://schemas.openxmlformats.org/drawingml/2006/table">
            <a:tbl>
              <a:tblPr firstRow="1" bandRow="1">
                <a:tableStyleId>{5C22544A-7EE6-4342-B048-85BDC9FD1C3A}</a:tableStyleId>
              </a:tblPr>
              <a:tblGrid>
                <a:gridCol w="1104898"/>
                <a:gridCol w="1805287"/>
                <a:gridCol w="2081512"/>
                <a:gridCol w="2372025"/>
              </a:tblGrid>
              <a:tr h="370840">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zh-CN" altLang="en-US" sz="1800" b="1" i="0" u="none" strike="noStrike" cap="none" normalizeH="0" baseline="0" dirty="0" smtClean="0">
                          <a:ln>
                            <a:noFill/>
                          </a:ln>
                          <a:solidFill>
                            <a:srgbClr val="FF0000"/>
                          </a:solidFill>
                          <a:effectLst/>
                          <a:latin typeface="+mn-lt"/>
                          <a:ea typeface="+mn-ea"/>
                        </a:rPr>
                        <a:t>函数名称</a:t>
                      </a:r>
                    </a:p>
                  </a:txBody>
                  <a:tcPr marL="0" marR="19048" marT="45722" marB="45722" anchor="ctr" horzOverflow="overflow"/>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zh-CN" altLang="en-US" sz="1800" b="1" i="0" u="none" strike="noStrike" cap="none" normalizeH="0" baseline="0" dirty="0" smtClean="0">
                          <a:ln>
                            <a:noFill/>
                          </a:ln>
                          <a:solidFill>
                            <a:srgbClr val="FF0000"/>
                          </a:solidFill>
                          <a:effectLst/>
                          <a:latin typeface="+mn-lt"/>
                          <a:ea typeface="+mn-ea"/>
                        </a:rPr>
                        <a:t>参数类型</a:t>
                      </a:r>
                    </a:p>
                  </a:txBody>
                  <a:tcPr marL="91431" marR="91431" marT="45722" marB="45722" anchor="ctr" horzOverflow="overflow"/>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zh-CN" altLang="en-US" sz="1800" b="1" i="0" u="none" strike="noStrike" cap="none" normalizeH="0" baseline="0" dirty="0" smtClean="0">
                          <a:ln>
                            <a:noFill/>
                          </a:ln>
                          <a:solidFill>
                            <a:srgbClr val="FF0000"/>
                          </a:solidFill>
                          <a:effectLst/>
                          <a:latin typeface="+mn-lt"/>
                          <a:ea typeface="+mn-ea"/>
                        </a:rPr>
                        <a:t>结果类型</a:t>
                      </a:r>
                    </a:p>
                  </a:txBody>
                  <a:tcPr marL="91431" marR="91431" marT="45722" marB="45722" anchor="ctr" horzOverflow="overflow"/>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zh-CN" altLang="en-US" sz="1800" b="1" i="0" u="none" strike="noStrike" cap="none" normalizeH="0" baseline="0" dirty="0" smtClean="0">
                          <a:ln>
                            <a:noFill/>
                          </a:ln>
                          <a:solidFill>
                            <a:srgbClr val="FF0000"/>
                          </a:solidFill>
                          <a:effectLst/>
                          <a:latin typeface="+mn-lt"/>
                          <a:ea typeface="+mn-ea"/>
                        </a:rPr>
                        <a:t>说明</a:t>
                      </a:r>
                    </a:p>
                  </a:txBody>
                  <a:tcPr marL="91431" marR="91431" marT="45722" marB="45722" anchor="ctr" horzOverflow="overflow"/>
                </a:tc>
              </a:tr>
              <a:tr h="370840">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800" b="0" i="0" u="none" strike="noStrike" cap="none" normalizeH="0" baseline="0" dirty="0" smtClean="0">
                          <a:ln>
                            <a:noFill/>
                          </a:ln>
                          <a:solidFill>
                            <a:schemeClr val="accent2"/>
                          </a:solidFill>
                          <a:effectLst/>
                          <a:latin typeface="Courier New" pitchFamily="49" charset="0"/>
                          <a:ea typeface="+mn-ea"/>
                          <a:cs typeface="Courier New" pitchFamily="49" charset="0"/>
                        </a:rPr>
                        <a:t>COUNT</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any (can be *)</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numeric</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smtClean="0">
                          <a:ln>
                            <a:noFill/>
                          </a:ln>
                          <a:solidFill>
                            <a:schemeClr val="tx2"/>
                          </a:solidFill>
                          <a:effectLst/>
                          <a:latin typeface="+mn-lt"/>
                          <a:ea typeface="+mn-ea"/>
                        </a:rPr>
                        <a:t>count of rows</a:t>
                      </a:r>
                    </a:p>
                  </a:txBody>
                  <a:tcPr marL="91431" marR="91431" marT="45722" marB="45722" anchor="ctr" horzOverflow="overflow"/>
                </a:tc>
              </a:tr>
              <a:tr h="370840">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800" b="0" i="0" u="none" strike="noStrike" cap="none" normalizeH="0" baseline="0" dirty="0" smtClean="0">
                          <a:ln>
                            <a:noFill/>
                          </a:ln>
                          <a:solidFill>
                            <a:schemeClr val="accent2"/>
                          </a:solidFill>
                          <a:effectLst/>
                          <a:latin typeface="Courier New" pitchFamily="49" charset="0"/>
                          <a:ea typeface="+mn-ea"/>
                          <a:cs typeface="Courier New" pitchFamily="49" charset="0"/>
                        </a:rPr>
                        <a:t>SUM</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numeric</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numeric</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smtClean="0">
                          <a:ln>
                            <a:noFill/>
                          </a:ln>
                          <a:solidFill>
                            <a:schemeClr val="tx2"/>
                          </a:solidFill>
                          <a:effectLst/>
                          <a:latin typeface="+mn-lt"/>
                          <a:ea typeface="+mn-ea"/>
                        </a:rPr>
                        <a:t>sum of argument</a:t>
                      </a:r>
                    </a:p>
                  </a:txBody>
                  <a:tcPr marL="91431" marR="91431" marT="45722" marB="45722" anchor="ctr" horzOverflow="overflow"/>
                </a:tc>
              </a:tr>
              <a:tr h="370840">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800" b="0" i="0" u="none" strike="noStrike" cap="none" normalizeH="0" baseline="0" dirty="0" smtClean="0">
                          <a:ln>
                            <a:noFill/>
                          </a:ln>
                          <a:solidFill>
                            <a:schemeClr val="accent2"/>
                          </a:solidFill>
                          <a:effectLst/>
                          <a:latin typeface="Courier New" pitchFamily="49" charset="0"/>
                          <a:ea typeface="+mn-ea"/>
                          <a:cs typeface="Courier New" pitchFamily="49" charset="0"/>
                        </a:rPr>
                        <a:t>AVG</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numeric</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numeric</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average of argument</a:t>
                      </a:r>
                    </a:p>
                  </a:txBody>
                  <a:tcPr marL="91431" marR="91431" marT="45722" marB="45722" anchor="ctr" horzOverflow="overflow"/>
                </a:tc>
              </a:tr>
              <a:tr h="370840">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800" b="0" i="0" u="none" strike="noStrike" cap="none" normalizeH="0" baseline="0" dirty="0" smtClean="0">
                          <a:ln>
                            <a:noFill/>
                          </a:ln>
                          <a:solidFill>
                            <a:schemeClr val="accent2"/>
                          </a:solidFill>
                          <a:effectLst/>
                          <a:latin typeface="Courier New" pitchFamily="49" charset="0"/>
                          <a:ea typeface="+mn-ea"/>
                          <a:cs typeface="Courier New" pitchFamily="49" charset="0"/>
                        </a:rPr>
                        <a:t>MAX</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smtClean="0">
                          <a:ln>
                            <a:noFill/>
                          </a:ln>
                          <a:solidFill>
                            <a:schemeClr val="tx2"/>
                          </a:solidFill>
                          <a:effectLst/>
                          <a:latin typeface="+mn-lt"/>
                          <a:ea typeface="+mn-ea"/>
                        </a:rPr>
                        <a:t>char or numeric</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smtClean="0">
                          <a:ln>
                            <a:noFill/>
                          </a:ln>
                          <a:solidFill>
                            <a:schemeClr val="tx2"/>
                          </a:solidFill>
                          <a:effectLst/>
                          <a:latin typeface="+mn-lt"/>
                          <a:ea typeface="+mn-ea"/>
                        </a:rPr>
                        <a:t>same as argument</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maximum value</a:t>
                      </a:r>
                    </a:p>
                  </a:txBody>
                  <a:tcPr marL="91431" marR="91431" marT="45722" marB="45722" anchor="ctr" horzOverflow="overflow"/>
                </a:tc>
              </a:tr>
              <a:tr h="370840">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800" b="0" i="0" u="none" strike="noStrike" cap="none" normalizeH="0" baseline="0" dirty="0" smtClean="0">
                          <a:ln>
                            <a:noFill/>
                          </a:ln>
                          <a:solidFill>
                            <a:schemeClr val="accent2"/>
                          </a:solidFill>
                          <a:effectLst/>
                          <a:latin typeface="Courier New" pitchFamily="49" charset="0"/>
                          <a:ea typeface="+mn-ea"/>
                          <a:cs typeface="Courier New" pitchFamily="49" charset="0"/>
                        </a:rPr>
                        <a:t>MIN</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char or numeric</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smtClean="0">
                          <a:ln>
                            <a:noFill/>
                          </a:ln>
                          <a:solidFill>
                            <a:schemeClr val="tx2"/>
                          </a:solidFill>
                          <a:effectLst/>
                          <a:latin typeface="+mn-lt"/>
                          <a:ea typeface="+mn-ea"/>
                        </a:rPr>
                        <a:t>same as argument</a:t>
                      </a:r>
                    </a:p>
                  </a:txBody>
                  <a:tcPr marL="91431" marR="91431" marT="45722" marB="45722" anchor="ctr" horzOverflow="overflow"/>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1" lang="en-US" altLang="zh-CN" sz="1600" b="0" i="0" u="none" strike="noStrike" cap="none" normalizeH="0" baseline="0" dirty="0" smtClean="0">
                          <a:ln>
                            <a:noFill/>
                          </a:ln>
                          <a:solidFill>
                            <a:schemeClr val="tx2"/>
                          </a:solidFill>
                          <a:effectLst/>
                          <a:latin typeface="+mn-lt"/>
                          <a:ea typeface="+mn-ea"/>
                        </a:rPr>
                        <a:t>minimum value</a:t>
                      </a:r>
                    </a:p>
                  </a:txBody>
                  <a:tcPr marL="91431" marR="91431" marT="45722" marB="45722" anchor="ctr" horzOverflow="overflow"/>
                </a:tc>
              </a:tr>
            </a:tbl>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t>105</a:t>
            </a:fld>
            <a:endParaRPr lang="zh-CN" altLang="en-US"/>
          </a:p>
        </p:txBody>
      </p:sp>
    </p:spTree>
    <p:extLst>
      <p:ext uri="{BB962C8B-B14F-4D97-AF65-F5344CB8AC3E}">
        <p14:creationId xmlns:p14="http://schemas.microsoft.com/office/powerpoint/2010/main" val="15604994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统计功能</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给</a:t>
            </a:r>
            <a:r>
              <a:rPr lang="zh-CN" altLang="en-US" sz="1800" dirty="0">
                <a:latin typeface="Courier New" pitchFamily="49" charset="0"/>
                <a:cs typeface="Courier New" pitchFamily="49" charset="0"/>
              </a:rPr>
              <a:t>出全体学生的人数</a:t>
            </a:r>
          </a:p>
          <a:p>
            <a:pPr marL="68580" indent="0">
              <a:buNone/>
            </a:pPr>
            <a:r>
              <a:rPr lang="en-US" altLang="zh-CN" sz="1600" dirty="0">
                <a:latin typeface="Courier New" pitchFamily="49" charset="0"/>
                <a:cs typeface="Courier New" pitchFamily="49" charset="0"/>
              </a:rPr>
              <a:t>	SELECT </a:t>
            </a:r>
            <a:r>
              <a:rPr lang="en-US" altLang="zh-CN" sz="1600" dirty="0" smtClean="0">
                <a:latin typeface="Courier New" pitchFamily="49" charset="0"/>
                <a:cs typeface="Courier New" pitchFamily="49" charset="0"/>
              </a:rPr>
              <a:t>COUNT(*)</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FROM S</a:t>
            </a:r>
            <a:endParaRPr lang="en-US" altLang="zh-CN" sz="16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给</a:t>
            </a:r>
            <a:r>
              <a:rPr lang="zh-CN" altLang="en-US" sz="1800" dirty="0">
                <a:latin typeface="Courier New" pitchFamily="49" charset="0"/>
                <a:cs typeface="Courier New" pitchFamily="49" charset="0"/>
              </a:rPr>
              <a:t>出学号为</a:t>
            </a:r>
            <a:r>
              <a:rPr lang="en-US" altLang="zh-CN" sz="1800" dirty="0">
                <a:latin typeface="Courier New" pitchFamily="49" charset="0"/>
                <a:cs typeface="Courier New" pitchFamily="49" charset="0"/>
              </a:rPr>
              <a:t>S1</a:t>
            </a:r>
            <a:r>
              <a:rPr lang="zh-CN" altLang="en-US" sz="1800" dirty="0">
                <a:latin typeface="Courier New" pitchFamily="49" charset="0"/>
                <a:cs typeface="Courier New" pitchFamily="49" charset="0"/>
              </a:rPr>
              <a:t>学生修读的课程门</a:t>
            </a:r>
            <a:r>
              <a:rPr lang="zh-CN" altLang="en-US" sz="1800" dirty="0" smtClean="0">
                <a:latin typeface="Courier New" pitchFamily="49" charset="0"/>
                <a:cs typeface="Courier New" pitchFamily="49" charset="0"/>
              </a:rPr>
              <a:t>数</a:t>
            </a:r>
            <a:endParaRPr lang="en-US" altLang="zh-CN" sz="1800" dirty="0" smtClean="0">
              <a:latin typeface="Courier New" pitchFamily="49" charset="0"/>
              <a:cs typeface="Courier New" pitchFamily="49" charset="0"/>
            </a:endParaRPr>
          </a:p>
          <a:p>
            <a:pPr marL="68580" indent="0">
              <a:buNone/>
            </a:pPr>
            <a:r>
              <a:rPr lang="en-US" altLang="zh-CN" sz="1600" dirty="0">
                <a:latin typeface="Courier New" pitchFamily="49" charset="0"/>
                <a:cs typeface="Courier New" pitchFamily="49" charset="0"/>
              </a:rPr>
              <a:t>	SELECT </a:t>
            </a:r>
            <a:r>
              <a:rPr lang="en-US" altLang="zh-CN" sz="1600" dirty="0" smtClean="0">
                <a:latin typeface="Courier New" pitchFamily="49" charset="0"/>
                <a:cs typeface="Courier New" pitchFamily="49" charset="0"/>
              </a:rPr>
              <a:t>COUNT(*)</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FROM SC WHERE </a:t>
            </a:r>
            <a:r>
              <a:rPr lang="en-US" altLang="zh-CN" sz="1600" dirty="0" err="1" smtClean="0">
                <a:latin typeface="Courier New" pitchFamily="49" charset="0"/>
                <a:cs typeface="Courier New" pitchFamily="49" charset="0"/>
              </a:rPr>
              <a:t>sno</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‘S1</a:t>
            </a:r>
            <a:r>
              <a:rPr lang="en-US" altLang="zh-CN" sz="1600" dirty="0" smtClean="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给</a:t>
            </a:r>
            <a:r>
              <a:rPr lang="zh-CN" altLang="en-US" sz="1800" dirty="0">
                <a:latin typeface="Courier New" pitchFamily="49" charset="0"/>
                <a:cs typeface="Courier New" pitchFamily="49" charset="0"/>
              </a:rPr>
              <a:t>出学号为</a:t>
            </a:r>
            <a:r>
              <a:rPr lang="en-US" altLang="zh-CN" sz="1800" dirty="0">
                <a:latin typeface="Courier New" pitchFamily="49" charset="0"/>
                <a:cs typeface="Courier New" pitchFamily="49" charset="0"/>
              </a:rPr>
              <a:t>S7</a:t>
            </a:r>
            <a:r>
              <a:rPr lang="zh-CN" altLang="en-US" sz="1800" dirty="0">
                <a:latin typeface="Courier New" pitchFamily="49" charset="0"/>
                <a:cs typeface="Courier New" pitchFamily="49" charset="0"/>
              </a:rPr>
              <a:t>学生所修读课程的平均成绩</a:t>
            </a:r>
          </a:p>
          <a:p>
            <a:pPr marL="68580" indent="0">
              <a:buNone/>
            </a:pPr>
            <a:r>
              <a:rPr lang="en-US" altLang="zh-CN" sz="1600" dirty="0">
                <a:latin typeface="Courier New" pitchFamily="49" charset="0"/>
                <a:cs typeface="Courier New" pitchFamily="49" charset="0"/>
              </a:rPr>
              <a:t>	SELECT </a:t>
            </a:r>
            <a:r>
              <a:rPr lang="en-US" altLang="zh-CN" sz="1600" dirty="0" smtClean="0">
                <a:latin typeface="Courier New" pitchFamily="49" charset="0"/>
                <a:cs typeface="Courier New" pitchFamily="49" charset="0"/>
              </a:rPr>
              <a:t>AVG(G)</a:t>
            </a:r>
          </a:p>
          <a:p>
            <a:pPr marL="68580" indent="0">
              <a:buNone/>
            </a:pPr>
            <a:r>
              <a:rPr lang="en-US" altLang="zh-CN" sz="1600" dirty="0" smtClean="0">
                <a:latin typeface="Courier New" pitchFamily="49" charset="0"/>
                <a:cs typeface="Courier New" pitchFamily="49" charset="0"/>
              </a:rPr>
              <a:t>	  FROM SC WHERE </a:t>
            </a:r>
            <a:r>
              <a:rPr lang="en-US" altLang="zh-CN" sz="1600" dirty="0" err="1" smtClean="0">
                <a:latin typeface="Courier New" pitchFamily="49" charset="0"/>
                <a:cs typeface="Courier New" pitchFamily="49" charset="0"/>
              </a:rPr>
              <a:t>sno</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‘S7</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106</a:t>
            </a:fld>
            <a:endParaRPr lang="zh-CN" altLang="en-US"/>
          </a:p>
        </p:txBody>
      </p:sp>
    </p:spTree>
    <p:extLst>
      <p:ext uri="{BB962C8B-B14F-4D97-AF65-F5344CB8AC3E}">
        <p14:creationId xmlns:p14="http://schemas.microsoft.com/office/powerpoint/2010/main" val="40728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统计查询的例子</a:t>
            </a:r>
          </a:p>
        </p:txBody>
      </p:sp>
      <p:sp>
        <p:nvSpPr>
          <p:cNvPr id="3" name="内容占位符 2"/>
          <p:cNvSpPr>
            <a:spLocks noGrp="1"/>
          </p:cNvSpPr>
          <p:nvPr>
            <p:ph idx="1"/>
          </p:nvPr>
        </p:nvSpPr>
        <p:spPr/>
        <p:txBody>
          <a:bodyPr/>
          <a:lstStyle/>
          <a:p>
            <a:pPr marL="68580" indent="0">
              <a:buNone/>
            </a:pPr>
            <a:r>
              <a:rPr lang="en-US" altLang="zh-CN" sz="1600" dirty="0" smtClean="0">
                <a:latin typeface="Courier New" pitchFamily="49" charset="0"/>
                <a:cs typeface="Courier New" pitchFamily="49" charset="0"/>
              </a:rPr>
              <a:t>Customers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cid</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cname</a:t>
            </a:r>
            <a:r>
              <a:rPr lang="en-US" altLang="zh-CN" sz="1600" dirty="0">
                <a:latin typeface="Courier New" pitchFamily="49" charset="0"/>
                <a:cs typeface="Courier New" pitchFamily="49" charset="0"/>
              </a:rPr>
              <a:t>, city, </a:t>
            </a:r>
            <a:r>
              <a:rPr lang="en-US" altLang="zh-CN" sz="1600" dirty="0" err="1">
                <a:latin typeface="Courier New" pitchFamily="49" charset="0"/>
                <a:cs typeface="Courier New" pitchFamily="49" charset="0"/>
              </a:rPr>
              <a:t>discnt</a:t>
            </a:r>
            <a:r>
              <a:rPr lang="en-US" altLang="zh-CN" sz="1600" dirty="0">
                <a:latin typeface="Courier New" pitchFamily="49" charset="0"/>
                <a:cs typeface="Courier New" pitchFamily="49" charset="0"/>
              </a:rPr>
              <a:t>)</a:t>
            </a:r>
          </a:p>
          <a:p>
            <a:pPr marL="68580" indent="0">
              <a:buNone/>
            </a:pPr>
            <a:r>
              <a:rPr lang="en-US" altLang="zh-CN" sz="1600" dirty="0" smtClean="0">
                <a:latin typeface="Courier New" pitchFamily="49" charset="0"/>
                <a:cs typeface="Courier New" pitchFamily="49" charset="0"/>
              </a:rPr>
              <a:t>Agents </a:t>
            </a:r>
            <a:r>
              <a:rPr lang="en-US" altLang="zh-CN" sz="1600" dirty="0">
                <a:latin typeface="Courier New" pitchFamily="49" charset="0"/>
                <a:cs typeface="Courier New" pitchFamily="49" charset="0"/>
              </a:rPr>
              <a:t>(aid, </a:t>
            </a:r>
            <a:r>
              <a:rPr lang="en-US" altLang="zh-CN" sz="1600" dirty="0" err="1">
                <a:latin typeface="Courier New" pitchFamily="49" charset="0"/>
                <a:cs typeface="Courier New" pitchFamily="49" charset="0"/>
              </a:rPr>
              <a:t>aname</a:t>
            </a:r>
            <a:r>
              <a:rPr lang="en-US" altLang="zh-CN" sz="1600" dirty="0">
                <a:latin typeface="Courier New" pitchFamily="49" charset="0"/>
                <a:cs typeface="Courier New" pitchFamily="49" charset="0"/>
              </a:rPr>
              <a:t>, city, percent)</a:t>
            </a:r>
          </a:p>
          <a:p>
            <a:pPr marL="68580" indent="0">
              <a:buNone/>
            </a:pPr>
            <a:r>
              <a:rPr lang="en-US" altLang="zh-CN" sz="1600" dirty="0" smtClean="0">
                <a:latin typeface="Courier New" pitchFamily="49" charset="0"/>
                <a:cs typeface="Courier New" pitchFamily="49" charset="0"/>
              </a:rPr>
              <a:t>Products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pid</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pname</a:t>
            </a:r>
            <a:r>
              <a:rPr lang="en-US" altLang="zh-CN" sz="1600" dirty="0">
                <a:latin typeface="Courier New" pitchFamily="49" charset="0"/>
                <a:cs typeface="Courier New" pitchFamily="49" charset="0"/>
              </a:rPr>
              <a:t>, city, quantity, price)</a:t>
            </a:r>
          </a:p>
          <a:p>
            <a:pPr marL="68580" indent="0">
              <a:buNone/>
            </a:pPr>
            <a:r>
              <a:rPr lang="en-US" altLang="zh-CN" sz="1600" dirty="0" smtClean="0">
                <a:latin typeface="Courier New" pitchFamily="49" charset="0"/>
                <a:cs typeface="Courier New" pitchFamily="49" charset="0"/>
              </a:rPr>
              <a:t>Orders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ordno</a:t>
            </a:r>
            <a:r>
              <a:rPr lang="en-US" altLang="zh-CN" sz="1600" dirty="0">
                <a:latin typeface="Courier New" pitchFamily="49" charset="0"/>
                <a:cs typeface="Courier New" pitchFamily="49" charset="0"/>
              </a:rPr>
              <a:t>, month, </a:t>
            </a:r>
            <a:r>
              <a:rPr lang="en-US" altLang="zh-CN" sz="1600" dirty="0" err="1">
                <a:latin typeface="Courier New" pitchFamily="49" charset="0"/>
                <a:cs typeface="Courier New" pitchFamily="49" charset="0"/>
              </a:rPr>
              <a:t>cid</a:t>
            </a:r>
            <a:r>
              <a:rPr lang="en-US" altLang="zh-CN" sz="1600" dirty="0">
                <a:latin typeface="Courier New" pitchFamily="49" charset="0"/>
                <a:cs typeface="Courier New" pitchFamily="49" charset="0"/>
              </a:rPr>
              <a:t>, aid, </a:t>
            </a:r>
            <a:r>
              <a:rPr lang="en-US" altLang="zh-CN" sz="1600" dirty="0" err="1">
                <a:latin typeface="Courier New" pitchFamily="49" charset="0"/>
                <a:cs typeface="Courier New" pitchFamily="49" charset="0"/>
              </a:rPr>
              <a:t>pid</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qty</a:t>
            </a:r>
            <a:r>
              <a:rPr lang="en-US" altLang="zh-CN" sz="1600" dirty="0">
                <a:latin typeface="Courier New" pitchFamily="49" charset="0"/>
                <a:cs typeface="Courier New" pitchFamily="49" charset="0"/>
              </a:rPr>
              <a:t>, dollars)</a:t>
            </a:r>
          </a:p>
          <a:p>
            <a:pPr marL="68580" indent="0">
              <a:buNone/>
            </a:pP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例</a:t>
            </a:r>
            <a:r>
              <a:rPr lang="en-US" altLang="zh-CN" sz="1600" dirty="0">
                <a:latin typeface="Courier New" pitchFamily="49" charset="0"/>
                <a:cs typeface="Courier New" pitchFamily="49" charset="0"/>
              </a:rPr>
              <a:t>】</a:t>
            </a:r>
            <a:r>
              <a:rPr lang="zh-CN" altLang="en-US" sz="1600" dirty="0" smtClean="0">
                <a:latin typeface="Courier New" pitchFamily="49" charset="0"/>
                <a:cs typeface="Courier New" pitchFamily="49" charset="0"/>
              </a:rPr>
              <a:t>查询</a:t>
            </a:r>
            <a:r>
              <a:rPr lang="zh-CN" altLang="en-US" sz="1600" dirty="0">
                <a:latin typeface="Courier New" pitchFamily="49" charset="0"/>
                <a:cs typeface="Courier New" pitchFamily="49" charset="0"/>
              </a:rPr>
              <a:t>所享受的折扣（</a:t>
            </a:r>
            <a:r>
              <a:rPr lang="en-US" altLang="zh-CN" sz="1600" dirty="0" err="1">
                <a:latin typeface="Courier New" pitchFamily="49" charset="0"/>
                <a:cs typeface="Courier New" pitchFamily="49" charset="0"/>
              </a:rPr>
              <a:t>discnt</a:t>
            </a:r>
            <a:r>
              <a:rPr lang="zh-CN" altLang="en-US" sz="1600" dirty="0">
                <a:latin typeface="Courier New" pitchFamily="49" charset="0"/>
                <a:cs typeface="Courier New" pitchFamily="49" charset="0"/>
              </a:rPr>
              <a:t>）并非最高的客户的编号（</a:t>
            </a:r>
            <a:r>
              <a:rPr lang="en-US" altLang="zh-CN" sz="1600" dirty="0" err="1">
                <a:latin typeface="Courier New" pitchFamily="49" charset="0"/>
                <a:cs typeface="Courier New" pitchFamily="49" charset="0"/>
              </a:rPr>
              <a:t>cid</a:t>
            </a:r>
            <a:r>
              <a:rPr lang="zh-CN" altLang="en-US" sz="1600" dirty="0">
                <a:latin typeface="Courier New" pitchFamily="49" charset="0"/>
                <a:cs typeface="Courier New" pitchFamily="49" charset="0"/>
              </a:rPr>
              <a:t>）</a:t>
            </a:r>
            <a:endParaRPr lang="en-US" altLang="zh-CN" sz="1600" dirty="0">
              <a:latin typeface="Courier New" pitchFamily="49" charset="0"/>
              <a:cs typeface="Courier New" pitchFamily="49" charset="0"/>
            </a:endParaRPr>
          </a:p>
          <a:p>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107</a:t>
            </a:fld>
            <a:endParaRPr lang="zh-CN" altLang="en-US"/>
          </a:p>
        </p:txBody>
      </p:sp>
      <p:sp>
        <p:nvSpPr>
          <p:cNvPr id="5" name="Rectangle 2"/>
          <p:cNvSpPr>
            <a:spLocks noChangeArrowheads="1"/>
          </p:cNvSpPr>
          <p:nvPr/>
        </p:nvSpPr>
        <p:spPr bwMode="auto">
          <a:xfrm>
            <a:off x="539552" y="4149080"/>
            <a:ext cx="8064896" cy="97809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lnSpc>
                <a:spcPct val="125000"/>
              </a:lnSpc>
              <a:buSzPct val="85000"/>
            </a:pPr>
            <a:r>
              <a:rPr lang="en-US" altLang="zh-CN" sz="1600" dirty="0">
                <a:solidFill>
                  <a:schemeClr val="accent2"/>
                </a:solidFill>
                <a:latin typeface="Courier New" pitchFamily="49" charset="0"/>
                <a:cs typeface="Courier New" pitchFamily="49" charset="0"/>
              </a:rPr>
              <a:t>SELECT</a:t>
            </a:r>
            <a:r>
              <a:rPr lang="en-US" altLang="zh-CN" sz="1600" dirty="0">
                <a:solidFill>
                  <a:srgbClr val="FF0000"/>
                </a:solidFill>
                <a:latin typeface="Courier New" pitchFamily="49" charset="0"/>
                <a:cs typeface="Courier New" pitchFamily="49" charset="0"/>
              </a:rPr>
              <a:t> </a:t>
            </a:r>
            <a:r>
              <a:rPr lang="en-US" altLang="zh-CN" sz="1600" dirty="0" err="1" smtClean="0">
                <a:solidFill>
                  <a:schemeClr val="accent2"/>
                </a:solidFill>
                <a:latin typeface="Courier New" pitchFamily="49" charset="0"/>
                <a:cs typeface="Courier New" pitchFamily="49" charset="0"/>
              </a:rPr>
              <a:t>cid</a:t>
            </a:r>
            <a:endParaRPr lang="en-US" altLang="zh-CN" sz="1600" dirty="0">
              <a:solidFill>
                <a:schemeClr val="accent2"/>
              </a:solidFill>
              <a:latin typeface="Courier New" pitchFamily="49" charset="0"/>
              <a:cs typeface="Courier New" pitchFamily="49" charset="0"/>
            </a:endParaRPr>
          </a:p>
          <a:p>
            <a:pPr marL="1143000" lvl="2" indent="-228600" algn="l">
              <a:lnSpc>
                <a:spcPct val="125000"/>
              </a:lnSpc>
              <a:buSzPct val="85000"/>
            </a:pPr>
            <a:r>
              <a:rPr lang="en-US" altLang="zh-CN" sz="1600" dirty="0" smtClean="0">
                <a:solidFill>
                  <a:schemeClr val="accent2"/>
                </a:solidFill>
                <a:latin typeface="Courier New" pitchFamily="49" charset="0"/>
                <a:cs typeface="Courier New" pitchFamily="49" charset="0"/>
              </a:rPr>
              <a:t>  FROM</a:t>
            </a:r>
            <a:r>
              <a:rPr lang="en-US" altLang="zh-CN" sz="1600" dirty="0" smtClean="0">
                <a:solidFill>
                  <a:srgbClr val="FF0000"/>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Customers</a:t>
            </a:r>
            <a:endParaRPr lang="en-US" altLang="zh-CN" sz="1600" dirty="0">
              <a:solidFill>
                <a:schemeClr val="accent2"/>
              </a:solidFill>
              <a:latin typeface="Courier New" pitchFamily="49" charset="0"/>
              <a:cs typeface="Courier New" pitchFamily="49" charset="0"/>
            </a:endParaRPr>
          </a:p>
          <a:p>
            <a:pPr marL="1143000" lvl="2" indent="-228600" algn="l">
              <a:lnSpc>
                <a:spcPct val="125000"/>
              </a:lnSpc>
              <a:buSzPct val="85000"/>
            </a:pPr>
            <a:r>
              <a:rPr lang="en-US" altLang="zh-CN" sz="1600" dirty="0" smtClean="0">
                <a:solidFill>
                  <a:schemeClr val="accent2"/>
                </a:solidFill>
                <a:latin typeface="Courier New" pitchFamily="49" charset="0"/>
                <a:cs typeface="Courier New" pitchFamily="49" charset="0"/>
              </a:rPr>
              <a:t> WHERE </a:t>
            </a:r>
            <a:r>
              <a:rPr lang="en-US" altLang="zh-CN" sz="1600" dirty="0" err="1" smtClean="0">
                <a:solidFill>
                  <a:schemeClr val="accent2"/>
                </a:solidFill>
                <a:latin typeface="Courier New" pitchFamily="49" charset="0"/>
                <a:cs typeface="Courier New" pitchFamily="49" charset="0"/>
              </a:rPr>
              <a:t>discnt</a:t>
            </a:r>
            <a:r>
              <a:rPr lang="en-US" altLang="zh-CN" sz="1600" dirty="0" smtClean="0">
                <a:solidFill>
                  <a:schemeClr val="accent2"/>
                </a:solidFill>
                <a:latin typeface="Courier New" pitchFamily="49" charset="0"/>
                <a:cs typeface="Courier New" pitchFamily="49" charset="0"/>
              </a:rPr>
              <a:t> </a:t>
            </a:r>
            <a:r>
              <a:rPr lang="en-US" altLang="zh-CN" sz="1600" dirty="0">
                <a:solidFill>
                  <a:schemeClr val="accent2"/>
                </a:solidFill>
                <a:latin typeface="Courier New" pitchFamily="49" charset="0"/>
                <a:cs typeface="Courier New" pitchFamily="49" charset="0"/>
              </a:rPr>
              <a:t>&lt; </a:t>
            </a:r>
            <a:r>
              <a:rPr lang="en-US" altLang="zh-CN" sz="1600" dirty="0" smtClean="0">
                <a:solidFill>
                  <a:schemeClr val="accent2"/>
                </a:solidFill>
                <a:latin typeface="Courier New" pitchFamily="49" charset="0"/>
                <a:cs typeface="Courier New" pitchFamily="49" charset="0"/>
              </a:rPr>
              <a:t>max(</a:t>
            </a:r>
            <a:r>
              <a:rPr lang="en-US" altLang="zh-CN" sz="1600" dirty="0" err="1" smtClean="0">
                <a:solidFill>
                  <a:schemeClr val="accent2"/>
                </a:solidFill>
                <a:latin typeface="Courier New" pitchFamily="49" charset="0"/>
                <a:cs typeface="Courier New" pitchFamily="49" charset="0"/>
              </a:rPr>
              <a:t>discnt</a:t>
            </a:r>
            <a:r>
              <a:rPr lang="en-US" altLang="zh-CN" sz="1600" dirty="0" smtClean="0">
                <a:solidFill>
                  <a:schemeClr val="accent2"/>
                </a:solidFill>
                <a:latin typeface="Courier New" pitchFamily="49" charset="0"/>
                <a:cs typeface="Courier New" pitchFamily="49" charset="0"/>
              </a:rPr>
              <a:t>)</a:t>
            </a:r>
            <a:endParaRPr lang="en-US" altLang="zh-CN" sz="1600" dirty="0">
              <a:solidFill>
                <a:schemeClr val="accent2"/>
              </a:solidFill>
              <a:latin typeface="Courier New" pitchFamily="49" charset="0"/>
              <a:cs typeface="Courier New" pitchFamily="49" charset="0"/>
            </a:endParaRPr>
          </a:p>
        </p:txBody>
      </p:sp>
      <p:sp>
        <p:nvSpPr>
          <p:cNvPr id="12" name="Rectangle 7"/>
          <p:cNvSpPr>
            <a:spLocks noChangeArrowheads="1"/>
          </p:cNvSpPr>
          <p:nvPr/>
        </p:nvSpPr>
        <p:spPr bwMode="auto">
          <a:xfrm>
            <a:off x="539552" y="5229200"/>
            <a:ext cx="8064896" cy="12241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lnSpc>
                <a:spcPct val="125000"/>
              </a:lnSpc>
              <a:buSzPct val="85000"/>
            </a:pPr>
            <a:r>
              <a:rPr lang="en-US" altLang="zh-CN" sz="1600" dirty="0">
                <a:solidFill>
                  <a:schemeClr val="accent2"/>
                </a:solidFill>
                <a:latin typeface="Courier New" pitchFamily="49" charset="0"/>
                <a:cs typeface="Courier New" pitchFamily="49" charset="0"/>
              </a:rPr>
              <a:t>SELECT</a:t>
            </a:r>
            <a:r>
              <a:rPr lang="en-US" altLang="zh-CN" sz="1600" dirty="0">
                <a:solidFill>
                  <a:srgbClr val="FF0000"/>
                </a:solidFill>
                <a:latin typeface="Courier New" pitchFamily="49" charset="0"/>
                <a:cs typeface="Courier New" pitchFamily="49" charset="0"/>
              </a:rPr>
              <a:t> </a:t>
            </a:r>
            <a:r>
              <a:rPr lang="en-US" altLang="zh-CN" sz="1600" dirty="0" err="1" smtClean="0">
                <a:solidFill>
                  <a:schemeClr val="accent2"/>
                </a:solidFill>
                <a:latin typeface="Courier New" pitchFamily="49" charset="0"/>
                <a:cs typeface="Courier New" pitchFamily="49" charset="0"/>
              </a:rPr>
              <a:t>cid</a:t>
            </a:r>
            <a:endParaRPr lang="en-US" altLang="zh-CN" sz="1600" dirty="0">
              <a:solidFill>
                <a:schemeClr val="accent2"/>
              </a:solidFill>
              <a:latin typeface="Courier New" pitchFamily="49" charset="0"/>
              <a:cs typeface="Courier New" pitchFamily="49" charset="0"/>
            </a:endParaRPr>
          </a:p>
          <a:p>
            <a:pPr marL="1143000" lvl="2" indent="-228600" algn="l">
              <a:lnSpc>
                <a:spcPct val="125000"/>
              </a:lnSpc>
              <a:buSzPct val="85000"/>
            </a:pPr>
            <a:r>
              <a:rPr lang="en-US" altLang="zh-CN" sz="1600" dirty="0" smtClean="0">
                <a:solidFill>
                  <a:schemeClr val="accent2"/>
                </a:solidFill>
                <a:latin typeface="Courier New" pitchFamily="49" charset="0"/>
                <a:cs typeface="Courier New" pitchFamily="49" charset="0"/>
              </a:rPr>
              <a:t>  FROM</a:t>
            </a:r>
            <a:r>
              <a:rPr lang="en-US" altLang="zh-CN" sz="1600" dirty="0" smtClean="0">
                <a:solidFill>
                  <a:srgbClr val="FF0000"/>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Customers c1</a:t>
            </a:r>
            <a:endParaRPr lang="en-US" altLang="zh-CN" sz="1600" dirty="0">
              <a:solidFill>
                <a:schemeClr val="accent2"/>
              </a:solidFill>
              <a:latin typeface="Courier New" pitchFamily="49" charset="0"/>
              <a:cs typeface="Courier New" pitchFamily="49" charset="0"/>
            </a:endParaRPr>
          </a:p>
          <a:p>
            <a:pPr marL="1143000" lvl="2" indent="-228600" algn="l">
              <a:lnSpc>
                <a:spcPct val="125000"/>
              </a:lnSpc>
              <a:buSzPct val="85000"/>
            </a:pPr>
            <a:r>
              <a:rPr lang="en-US" altLang="zh-CN" sz="1600" dirty="0" smtClean="0">
                <a:solidFill>
                  <a:schemeClr val="accent2"/>
                </a:solidFill>
                <a:latin typeface="Courier New" pitchFamily="49" charset="0"/>
                <a:cs typeface="Courier New" pitchFamily="49" charset="0"/>
              </a:rPr>
              <a:t> WHERE </a:t>
            </a:r>
            <a:r>
              <a:rPr lang="en-US" altLang="zh-CN" sz="1600" dirty="0" err="1" smtClean="0">
                <a:solidFill>
                  <a:schemeClr val="accent2"/>
                </a:solidFill>
                <a:latin typeface="Courier New" pitchFamily="49" charset="0"/>
                <a:cs typeface="Courier New" pitchFamily="49" charset="0"/>
              </a:rPr>
              <a:t>discnt</a:t>
            </a:r>
            <a:r>
              <a:rPr lang="en-US" altLang="zh-CN" sz="1600" dirty="0" smtClean="0">
                <a:solidFill>
                  <a:schemeClr val="accent2"/>
                </a:solidFill>
                <a:latin typeface="Courier New" pitchFamily="49" charset="0"/>
                <a:cs typeface="Courier New" pitchFamily="49" charset="0"/>
              </a:rPr>
              <a:t> </a:t>
            </a:r>
            <a:r>
              <a:rPr lang="en-US" altLang="zh-CN" sz="1600" dirty="0">
                <a:solidFill>
                  <a:schemeClr val="accent2"/>
                </a:solidFill>
                <a:latin typeface="Courier New" pitchFamily="49" charset="0"/>
                <a:cs typeface="Courier New" pitchFamily="49" charset="0"/>
              </a:rPr>
              <a:t>&lt; ALL ( </a:t>
            </a:r>
            <a:r>
              <a:rPr lang="en-US" altLang="zh-CN" sz="1600" dirty="0">
                <a:solidFill>
                  <a:srgbClr val="FF0000"/>
                </a:solidFill>
                <a:latin typeface="Courier New" pitchFamily="49" charset="0"/>
                <a:cs typeface="Courier New" pitchFamily="49" charset="0"/>
              </a:rPr>
              <a:t>SELECT </a:t>
            </a:r>
            <a:r>
              <a:rPr lang="en-US" altLang="zh-CN" sz="1600" dirty="0" smtClean="0">
                <a:solidFill>
                  <a:srgbClr val="FF0000"/>
                </a:solidFill>
                <a:latin typeface="Courier New" pitchFamily="49" charset="0"/>
                <a:cs typeface="Courier New" pitchFamily="49" charset="0"/>
              </a:rPr>
              <a:t>max(c2.discnt)</a:t>
            </a:r>
          </a:p>
          <a:p>
            <a:pPr marL="1143000" lvl="2" indent="-228600" algn="l">
              <a:lnSpc>
                <a:spcPct val="125000"/>
              </a:lnSpc>
              <a:buSzPct val="85000"/>
            </a:pPr>
            <a:r>
              <a:rPr lang="en-US" altLang="zh-CN" sz="1600" dirty="0">
                <a:solidFill>
                  <a:srgbClr val="FF0000"/>
                </a:solidFill>
                <a:latin typeface="Courier New" pitchFamily="49" charset="0"/>
                <a:cs typeface="Courier New" pitchFamily="49" charset="0"/>
              </a:rPr>
              <a:t> </a:t>
            </a:r>
            <a:r>
              <a:rPr lang="en-US" altLang="zh-CN" sz="1600" dirty="0" smtClean="0">
                <a:solidFill>
                  <a:srgbClr val="FF0000"/>
                </a:solidFill>
                <a:latin typeface="Courier New" pitchFamily="49" charset="0"/>
                <a:cs typeface="Courier New" pitchFamily="49" charset="0"/>
              </a:rPr>
              <a:t>                       FROM Customers c2</a:t>
            </a:r>
            <a:r>
              <a:rPr lang="en-US" altLang="zh-CN" sz="1600" dirty="0" smtClean="0">
                <a:solidFill>
                  <a:schemeClr val="accent2"/>
                </a:solidFill>
                <a:latin typeface="Courier New" pitchFamily="49" charset="0"/>
                <a:cs typeface="Courier New" pitchFamily="49" charset="0"/>
              </a:rPr>
              <a:t> </a:t>
            </a:r>
            <a:r>
              <a:rPr lang="en-US" altLang="zh-CN" sz="1600" dirty="0">
                <a:solidFill>
                  <a:schemeClr val="accent2"/>
                </a:solidFill>
                <a:latin typeface="Courier New" pitchFamily="49" charset="0"/>
                <a:cs typeface="Courier New" pitchFamily="49" charset="0"/>
              </a:rPr>
              <a:t>)</a:t>
            </a:r>
          </a:p>
        </p:txBody>
      </p:sp>
      <p:grpSp>
        <p:nvGrpSpPr>
          <p:cNvPr id="13" name="Group 13"/>
          <p:cNvGrpSpPr>
            <a:grpSpLocks/>
          </p:cNvGrpSpPr>
          <p:nvPr/>
        </p:nvGrpSpPr>
        <p:grpSpPr bwMode="auto">
          <a:xfrm>
            <a:off x="662608" y="5280248"/>
            <a:ext cx="381000" cy="381000"/>
            <a:chOff x="5136" y="3504"/>
            <a:chExt cx="240" cy="240"/>
          </a:xfrm>
        </p:grpSpPr>
        <p:sp>
          <p:nvSpPr>
            <p:cNvPr id="14" name="Line 14"/>
            <p:cNvSpPr>
              <a:spLocks noChangeShapeType="1"/>
            </p:cNvSpPr>
            <p:nvPr/>
          </p:nvSpPr>
          <p:spPr bwMode="auto">
            <a:xfrm>
              <a:off x="5136" y="3648"/>
              <a:ext cx="96" cy="96"/>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flipH="1">
              <a:off x="5232" y="3504"/>
              <a:ext cx="144"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7"/>
          <p:cNvGrpSpPr>
            <a:grpSpLocks/>
          </p:cNvGrpSpPr>
          <p:nvPr/>
        </p:nvGrpSpPr>
        <p:grpSpPr bwMode="auto">
          <a:xfrm>
            <a:off x="3180283" y="3717032"/>
            <a:ext cx="5064125" cy="1554162"/>
            <a:chOff x="2592" y="2093"/>
            <a:chExt cx="3190" cy="979"/>
          </a:xfrm>
        </p:grpSpPr>
        <p:sp>
          <p:nvSpPr>
            <p:cNvPr id="7" name="Oval 9"/>
            <p:cNvSpPr>
              <a:spLocks noChangeArrowheads="1"/>
            </p:cNvSpPr>
            <p:nvPr/>
          </p:nvSpPr>
          <p:spPr bwMode="auto">
            <a:xfrm>
              <a:off x="2592" y="2688"/>
              <a:ext cx="1440" cy="384"/>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 name="Group 10"/>
            <p:cNvGrpSpPr>
              <a:grpSpLocks/>
            </p:cNvGrpSpPr>
            <p:nvPr/>
          </p:nvGrpSpPr>
          <p:grpSpPr bwMode="auto">
            <a:xfrm>
              <a:off x="4128" y="2736"/>
              <a:ext cx="192" cy="240"/>
              <a:chOff x="5040" y="1008"/>
              <a:chExt cx="192" cy="192"/>
            </a:xfrm>
          </p:grpSpPr>
          <p:sp>
            <p:nvSpPr>
              <p:cNvPr id="10" name="Line 11"/>
              <p:cNvSpPr>
                <a:spLocks noChangeShapeType="1"/>
              </p:cNvSpPr>
              <p:nvPr/>
            </p:nvSpPr>
            <p:spPr bwMode="auto">
              <a:xfrm>
                <a:off x="5040" y="1008"/>
                <a:ext cx="192" cy="192"/>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2"/>
              <p:cNvSpPr>
                <a:spLocks noChangeShapeType="1"/>
              </p:cNvSpPr>
              <p:nvPr/>
            </p:nvSpPr>
            <p:spPr bwMode="auto">
              <a:xfrm flipH="1">
                <a:off x="5040" y="1008"/>
                <a:ext cx="192" cy="192"/>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AutoShape 16"/>
            <p:cNvSpPr>
              <a:spLocks noChangeArrowheads="1"/>
            </p:cNvSpPr>
            <p:nvPr/>
          </p:nvSpPr>
          <p:spPr bwMode="auto">
            <a:xfrm>
              <a:off x="3770" y="2093"/>
              <a:ext cx="2012" cy="470"/>
            </a:xfrm>
            <a:prstGeom prst="wedgeRoundRectCallout">
              <a:avLst>
                <a:gd name="adj1" fmla="val -43139"/>
                <a:gd name="adj2" fmla="val 71884"/>
                <a:gd name="adj3" fmla="val 16667"/>
              </a:avLst>
            </a:prstGeom>
            <a:solidFill>
              <a:srgbClr val="EAEAEA"/>
            </a:solidFill>
            <a:ln w="9525">
              <a:solidFill>
                <a:schemeClr val="tx1"/>
              </a:solidFill>
              <a:miter lim="800000"/>
              <a:headEnd/>
              <a:tailEnd/>
            </a:ln>
          </p:spPr>
          <p:txBody>
            <a:bodyPr>
              <a:spAutoFit/>
            </a:bodyPr>
            <a:lstStyle/>
            <a:p>
              <a:pPr>
                <a:lnSpc>
                  <a:spcPct val="125000"/>
                </a:lnSpc>
                <a:spcBef>
                  <a:spcPct val="50000"/>
                </a:spcBef>
              </a:pPr>
              <a:r>
                <a:rPr lang="zh-CN" altLang="en-US" sz="1600" dirty="0"/>
                <a:t>不能在</a:t>
              </a:r>
              <a:r>
                <a:rPr lang="en-US" altLang="zh-CN" sz="1600" dirty="0"/>
                <a:t>WHERE</a:t>
              </a:r>
              <a:r>
                <a:rPr lang="zh-CN" altLang="en-US" sz="1600" dirty="0"/>
                <a:t>子句中直接使用统计函数</a:t>
              </a:r>
            </a:p>
          </p:txBody>
        </p:sp>
      </p:grpSp>
    </p:spTree>
    <p:extLst>
      <p:ext uri="{BB962C8B-B14F-4D97-AF65-F5344CB8AC3E}">
        <p14:creationId xmlns:p14="http://schemas.microsoft.com/office/powerpoint/2010/main" val="116232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2"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统计查询的例子</a:t>
            </a:r>
          </a:p>
        </p:txBody>
      </p:sp>
      <p:sp>
        <p:nvSpPr>
          <p:cNvPr id="3" name="内容占位符 2"/>
          <p:cNvSpPr>
            <a:spLocks noGrp="1"/>
          </p:cNvSpPr>
          <p:nvPr>
            <p:ph idx="1"/>
          </p:nvPr>
        </p:nvSpPr>
        <p:spPr/>
        <p:txBody>
          <a:bodyPr>
            <a:normAutofit/>
          </a:bodyPr>
          <a:lstStyle/>
          <a:p>
            <a:pPr marL="68580" indent="0">
              <a:buNone/>
            </a:pPr>
            <a:r>
              <a:rPr lang="en-US" altLang="zh-CN" sz="1400" dirty="0" smtClean="0">
                <a:latin typeface="Courier New" pitchFamily="49" charset="0"/>
                <a:cs typeface="Courier New" pitchFamily="49" charset="0"/>
              </a:rPr>
              <a:t>Customers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cid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cname</a:t>
            </a:r>
            <a:r>
              <a:rPr lang="en-US" altLang="zh-CN" sz="1400" dirty="0">
                <a:latin typeface="Courier New" pitchFamily="49" charset="0"/>
                <a:cs typeface="Courier New" pitchFamily="49" charset="0"/>
              </a:rPr>
              <a:t>, city, </a:t>
            </a:r>
            <a:r>
              <a:rPr lang="en-US" altLang="zh-CN" sz="1400" dirty="0" err="1">
                <a:latin typeface="Courier New" pitchFamily="49" charset="0"/>
                <a:cs typeface="Courier New" pitchFamily="49" charset="0"/>
              </a:rPr>
              <a:t>discnt</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Agents </a:t>
            </a:r>
            <a:r>
              <a:rPr lang="en-US" altLang="zh-CN" sz="1400" dirty="0">
                <a:latin typeface="Courier New" pitchFamily="49" charset="0"/>
                <a:cs typeface="Courier New" pitchFamily="49" charset="0"/>
              </a:rPr>
              <a:t>(aid, </a:t>
            </a:r>
            <a:r>
              <a:rPr lang="en-US" altLang="zh-CN" sz="1400" dirty="0" err="1">
                <a:latin typeface="Courier New" pitchFamily="49" charset="0"/>
                <a:cs typeface="Courier New" pitchFamily="49" charset="0"/>
              </a:rPr>
              <a:t>aname</a:t>
            </a:r>
            <a:r>
              <a:rPr lang="en-US" altLang="zh-CN" sz="1400" dirty="0">
                <a:latin typeface="Courier New" pitchFamily="49" charset="0"/>
                <a:cs typeface="Courier New" pitchFamily="49" charset="0"/>
              </a:rPr>
              <a:t>, city, percent)</a:t>
            </a:r>
          </a:p>
          <a:p>
            <a:pPr marL="68580" indent="0">
              <a:buNone/>
            </a:pPr>
            <a:r>
              <a:rPr lang="en-US" altLang="zh-CN" sz="1400" dirty="0" smtClean="0">
                <a:latin typeface="Courier New" pitchFamily="49" charset="0"/>
                <a:cs typeface="Courier New" pitchFamily="49" charset="0"/>
              </a:rPr>
              <a:t>Products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pid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pname</a:t>
            </a:r>
            <a:r>
              <a:rPr lang="en-US" altLang="zh-CN" sz="1400" dirty="0">
                <a:latin typeface="Courier New" pitchFamily="49" charset="0"/>
                <a:cs typeface="Courier New" pitchFamily="49" charset="0"/>
              </a:rPr>
              <a:t>, city, quantity, price)</a:t>
            </a:r>
          </a:p>
          <a:p>
            <a:pPr marL="68580" indent="0">
              <a:buNone/>
            </a:pPr>
            <a:r>
              <a:rPr lang="en-US" altLang="zh-CN" sz="1400" dirty="0" smtClean="0">
                <a:latin typeface="Courier New" pitchFamily="49" charset="0"/>
                <a:cs typeface="Courier New" pitchFamily="49" charset="0"/>
              </a:rPr>
              <a:t>Orders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ordno</a:t>
            </a:r>
            <a:r>
              <a:rPr lang="en-US" altLang="zh-CN" sz="1400" dirty="0">
                <a:latin typeface="Courier New" pitchFamily="49" charset="0"/>
                <a:cs typeface="Courier New" pitchFamily="49" charset="0"/>
              </a:rPr>
              <a:t>, month, </a:t>
            </a:r>
            <a:r>
              <a:rPr lang="en-US" altLang="zh-CN" sz="1400" dirty="0" err="1">
                <a:latin typeface="Courier New" pitchFamily="49" charset="0"/>
                <a:cs typeface="Courier New" pitchFamily="49" charset="0"/>
              </a:rPr>
              <a:t>cid</a:t>
            </a:r>
            <a:r>
              <a:rPr lang="en-US" altLang="zh-CN" sz="1400" dirty="0">
                <a:latin typeface="Courier New" pitchFamily="49" charset="0"/>
                <a:cs typeface="Courier New" pitchFamily="49" charset="0"/>
              </a:rPr>
              <a:t>, aid, </a:t>
            </a:r>
            <a:r>
              <a:rPr lang="en-US" altLang="zh-CN" sz="1400" dirty="0" err="1">
                <a:latin typeface="Courier New" pitchFamily="49" charset="0"/>
                <a:cs typeface="Courier New" pitchFamily="49" charset="0"/>
              </a:rPr>
              <a:t>pid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qty</a:t>
            </a:r>
            <a:r>
              <a:rPr lang="en-US" altLang="zh-CN" sz="1400" dirty="0">
                <a:latin typeface="Courier New" pitchFamily="49" charset="0"/>
                <a:cs typeface="Courier New" pitchFamily="49" charset="0"/>
              </a:rPr>
              <a:t>, dollars)</a:t>
            </a:r>
          </a:p>
          <a:p>
            <a:pPr marL="68580" indent="0">
              <a:buNone/>
            </a:pP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例</a:t>
            </a:r>
            <a:r>
              <a:rPr lang="en-US" altLang="zh-CN" sz="1600" dirty="0">
                <a:latin typeface="Courier New" pitchFamily="49" charset="0"/>
                <a:cs typeface="Courier New" pitchFamily="49" charset="0"/>
              </a:rPr>
              <a:t>】</a:t>
            </a:r>
            <a:r>
              <a:rPr lang="zh-CN" altLang="en-US" sz="1600" dirty="0" smtClean="0">
                <a:latin typeface="Courier New" pitchFamily="49" charset="0"/>
                <a:cs typeface="Courier New" pitchFamily="49" charset="0"/>
              </a:rPr>
              <a:t>查询</a:t>
            </a:r>
            <a:r>
              <a:rPr lang="zh-CN" altLang="en-US" sz="1600" dirty="0">
                <a:latin typeface="Courier New" pitchFamily="49" charset="0"/>
                <a:cs typeface="Courier New" pitchFamily="49" charset="0"/>
              </a:rPr>
              <a:t>有两个或两个以上的客户订购过的商品的编号（</a:t>
            </a:r>
            <a:r>
              <a:rPr lang="en-US" altLang="zh-CN" sz="1600" dirty="0" err="1">
                <a:latin typeface="Courier New" pitchFamily="49" charset="0"/>
                <a:cs typeface="Courier New" pitchFamily="49" charset="0"/>
              </a:rPr>
              <a:t>pid</a:t>
            </a:r>
            <a:r>
              <a:rPr lang="zh-CN" altLang="en-US"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marL="68580" indent="0">
              <a:buNone/>
            </a:pPr>
            <a:r>
              <a:rPr lang="en-US" altLang="zh-CN" sz="1600" dirty="0">
                <a:latin typeface="Courier New" pitchFamily="49" charset="0"/>
                <a:cs typeface="Courier New" pitchFamily="49" charset="0"/>
              </a:rPr>
              <a:t>	SELECT </a:t>
            </a:r>
            <a:r>
              <a:rPr lang="en-US" altLang="zh-CN" sz="1600" dirty="0" err="1" smtClean="0">
                <a:latin typeface="Courier New" pitchFamily="49" charset="0"/>
                <a:cs typeface="Courier New" pitchFamily="49" charset="0"/>
              </a:rPr>
              <a:t>p.pid</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FROM products p</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WHERE 2 </a:t>
            </a:r>
            <a:r>
              <a:rPr lang="en-US" altLang="zh-CN" sz="1600" dirty="0">
                <a:latin typeface="Courier New" pitchFamily="49" charset="0"/>
                <a:cs typeface="Courier New" pitchFamily="49" charset="0"/>
              </a:rPr>
              <a:t>&lt;= ALL (SELECT count(distinct </a:t>
            </a:r>
            <a:r>
              <a:rPr lang="en-US" altLang="zh-CN" sz="1600" dirty="0" err="1">
                <a:latin typeface="Courier New" pitchFamily="49" charset="0"/>
                <a:cs typeface="Courier New" pitchFamily="49" charset="0"/>
              </a:rPr>
              <a:t>cid</a:t>
            </a:r>
            <a:r>
              <a:rPr lang="en-US" altLang="zh-CN" sz="1600" dirty="0">
                <a:latin typeface="Courier New" pitchFamily="49" charset="0"/>
                <a:cs typeface="Courier New" pitchFamily="49" charset="0"/>
              </a:rPr>
              <a:t>)</a:t>
            </a:r>
          </a:p>
          <a:p>
            <a:pPr marL="68580" indent="0">
              <a:buNone/>
            </a:pP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FROM orders o</a:t>
            </a:r>
            <a:endParaRPr lang="en-US" altLang="zh-CN" sz="1600" dirty="0">
              <a:latin typeface="Courier New" pitchFamily="49" charset="0"/>
              <a:cs typeface="Courier New" pitchFamily="49" charset="0"/>
            </a:endParaRPr>
          </a:p>
          <a:p>
            <a:pPr marL="68580" indent="0">
              <a:buNone/>
            </a:pP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WHERE </a:t>
            </a:r>
            <a:r>
              <a:rPr lang="en-US" altLang="zh-CN" sz="1600" dirty="0" err="1" smtClean="0">
                <a:latin typeface="Courier New" pitchFamily="49" charset="0"/>
                <a:cs typeface="Courier New" pitchFamily="49" charset="0"/>
              </a:rPr>
              <a:t>o.pid</a:t>
            </a:r>
            <a:r>
              <a:rPr lang="en-US" altLang="zh-CN" sz="1600" dirty="0" smtClean="0">
                <a:latin typeface="Courier New" pitchFamily="49" charset="0"/>
                <a:cs typeface="Courier New" pitchFamily="49" charset="0"/>
              </a:rPr>
              <a:t> = </a:t>
            </a:r>
            <a:r>
              <a:rPr lang="en-US" altLang="zh-CN" sz="1600" dirty="0" err="1" smtClean="0">
                <a:latin typeface="Courier New" pitchFamily="49" charset="0"/>
                <a:cs typeface="Courier New" pitchFamily="49" charset="0"/>
              </a:rPr>
              <a:t>p.pid</a:t>
            </a:r>
            <a:r>
              <a:rPr lang="en-US" altLang="zh-CN" sz="1600" dirty="0" smtClean="0">
                <a:latin typeface="Courier New" pitchFamily="49" charset="0"/>
                <a:cs typeface="Courier New" pitchFamily="49" charset="0"/>
              </a:rPr>
              <a:t> )</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108</a:t>
            </a:fld>
            <a:endParaRPr lang="zh-CN" altLang="en-US"/>
          </a:p>
        </p:txBody>
      </p:sp>
    </p:spTree>
    <p:extLst>
      <p:ext uri="{BB962C8B-B14F-4D97-AF65-F5344CB8AC3E}">
        <p14:creationId xmlns:p14="http://schemas.microsoft.com/office/powerpoint/2010/main" val="36772617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统计功能</a:t>
            </a:r>
          </a:p>
        </p:txBody>
      </p:sp>
      <p:sp>
        <p:nvSpPr>
          <p:cNvPr id="3" name="内容占位符 2"/>
          <p:cNvSpPr>
            <a:spLocks noGrp="1"/>
          </p:cNvSpPr>
          <p:nvPr>
            <p:ph idx="1"/>
          </p:nvPr>
        </p:nvSpPr>
        <p:spPr/>
        <p:txBody>
          <a:bodyPr>
            <a:normAutofit/>
          </a:bodyPr>
          <a:lstStyle/>
          <a:p>
            <a:r>
              <a:rPr lang="zh-CN" altLang="en-US" sz="2000" dirty="0"/>
              <a:t>空值（</a:t>
            </a:r>
            <a:r>
              <a:rPr lang="en-US" altLang="zh-CN" sz="2000" dirty="0"/>
              <a:t>NULL</a:t>
            </a:r>
            <a:r>
              <a:rPr lang="zh-CN" altLang="en-US" sz="2000" dirty="0"/>
              <a:t>）在统计函数中的处理</a:t>
            </a:r>
          </a:p>
          <a:p>
            <a:pPr lvl="1"/>
            <a:r>
              <a:rPr lang="zh-CN" altLang="en-US" sz="1800" dirty="0"/>
              <a:t>在使用统计函数对一个集合中的元素进行统计计算时，将忽略其中的‘空’值元素</a:t>
            </a:r>
          </a:p>
          <a:p>
            <a:pPr lvl="2"/>
            <a:r>
              <a:rPr lang="zh-CN" altLang="en-US" sz="1600" dirty="0"/>
              <a:t>在一个学生</a:t>
            </a:r>
            <a:r>
              <a:rPr lang="en-US" altLang="zh-CN" sz="1600" dirty="0"/>
              <a:t>S</a:t>
            </a:r>
            <a:r>
              <a:rPr lang="zh-CN" altLang="en-US" sz="1600" dirty="0"/>
              <a:t>元组集合上，可以执行如下的统计查询</a:t>
            </a:r>
          </a:p>
          <a:p>
            <a:pPr lvl="3"/>
            <a:r>
              <a:rPr lang="en-US" altLang="zh-CN" sz="1400" dirty="0">
                <a:latin typeface="Courier New" pitchFamily="49" charset="0"/>
                <a:cs typeface="Courier New" pitchFamily="49" charset="0"/>
              </a:rPr>
              <a:t>COUNT( * </a:t>
            </a:r>
            <a:r>
              <a:rPr lang="en-US" altLang="zh-CN" sz="1400" dirty="0" smtClean="0">
                <a:latin typeface="Courier New" pitchFamily="49" charset="0"/>
                <a:cs typeface="Courier New" pitchFamily="49" charset="0"/>
              </a:rPr>
              <a:t>)</a:t>
            </a:r>
            <a:r>
              <a:rPr lang="zh-CN" altLang="en-US" sz="1400" dirty="0" smtClean="0">
                <a:latin typeface="Courier New" pitchFamily="49" charset="0"/>
                <a:cs typeface="Courier New" pitchFamily="49" charset="0"/>
              </a:rPr>
              <a:t>、</a:t>
            </a:r>
            <a:r>
              <a:rPr lang="en-US" altLang="zh-CN" sz="1400" dirty="0" smtClean="0">
                <a:latin typeface="Courier New" pitchFamily="49" charset="0"/>
                <a:cs typeface="Courier New" pitchFamily="49" charset="0"/>
              </a:rPr>
              <a:t>COUNT</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sno</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zh-CN" altLang="en-US" sz="1400" dirty="0" smtClean="0">
                <a:latin typeface="Courier New" pitchFamily="49" charset="0"/>
                <a:cs typeface="Courier New" pitchFamily="49" charset="0"/>
              </a:rPr>
              <a:t>、</a:t>
            </a:r>
            <a:r>
              <a:rPr lang="en-US" altLang="zh-CN" sz="1400" dirty="0" smtClean="0">
                <a:latin typeface="Courier New" pitchFamily="49" charset="0"/>
                <a:cs typeface="Courier New" pitchFamily="49" charset="0"/>
              </a:rPr>
              <a:t>COUNT( </a:t>
            </a:r>
            <a:r>
              <a:rPr lang="en-US" altLang="zh-CN" sz="1400" dirty="0" err="1" smtClean="0">
                <a:latin typeface="Courier New" pitchFamily="49" charset="0"/>
                <a:cs typeface="Courier New" pitchFamily="49" charset="0"/>
              </a:rPr>
              <a:t>sd</a:t>
            </a:r>
            <a:r>
              <a:rPr lang="en-US" altLang="zh-CN" sz="1400" dirty="0" smtClean="0">
                <a:latin typeface="Courier New" pitchFamily="49" charset="0"/>
                <a:cs typeface="Courier New" pitchFamily="49" charset="0"/>
              </a:rPr>
              <a:t> )</a:t>
            </a:r>
            <a:endParaRPr lang="en-US" altLang="zh-CN" sz="1400" dirty="0">
              <a:latin typeface="Courier New" pitchFamily="49" charset="0"/>
              <a:cs typeface="Courier New" pitchFamily="49" charset="0"/>
            </a:endParaRPr>
          </a:p>
          <a:p>
            <a:pPr lvl="1"/>
            <a:r>
              <a:rPr lang="zh-CN" altLang="en-US" sz="1800" dirty="0"/>
              <a:t>在一个空集上进行统计计算时，其返回结果如下：</a:t>
            </a:r>
          </a:p>
          <a:p>
            <a:pPr lvl="2"/>
            <a:r>
              <a:rPr lang="en-US" altLang="zh-CN" sz="1600" dirty="0">
                <a:latin typeface="Courier New" pitchFamily="49" charset="0"/>
                <a:cs typeface="Courier New" pitchFamily="49" charset="0"/>
              </a:rPr>
              <a:t>COUNT( </a:t>
            </a:r>
            <a:r>
              <a:rPr lang="en-US" altLang="zh-CN" sz="1600" dirty="0" smtClean="0">
                <a:latin typeface="Courier New" pitchFamily="49" charset="0"/>
                <a:cs typeface="Courier New" pitchFamily="49" charset="0"/>
              </a:rPr>
              <a:t>)</a:t>
            </a:r>
            <a:r>
              <a:rPr lang="zh-CN" altLang="en-US" sz="1600" dirty="0" smtClean="0"/>
              <a:t>返回</a:t>
            </a:r>
            <a:r>
              <a:rPr lang="en-US" altLang="zh-CN" sz="1600" dirty="0" smtClean="0"/>
              <a:t>0</a:t>
            </a:r>
            <a:endParaRPr lang="en-US" altLang="zh-CN" sz="1600" dirty="0"/>
          </a:p>
          <a:p>
            <a:pPr lvl="2"/>
            <a:r>
              <a:rPr lang="zh-CN" altLang="en-US" sz="1600" dirty="0"/>
              <a:t>其它的统计函数均返回</a:t>
            </a:r>
            <a:r>
              <a:rPr lang="zh-CN" altLang="en-US" sz="1600" dirty="0" smtClean="0"/>
              <a:t>空值</a:t>
            </a:r>
            <a:r>
              <a:rPr lang="en-US" altLang="zh-CN" sz="1600" dirty="0" smtClean="0"/>
              <a:t>NULL</a:t>
            </a:r>
            <a:endParaRPr lang="en-US" altLang="zh-CN" sz="1600"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109</a:t>
            </a:fld>
            <a:endParaRPr lang="zh-CN" altLang="en-US"/>
          </a:p>
        </p:txBody>
      </p:sp>
    </p:spTree>
    <p:extLst>
      <p:ext uri="{BB962C8B-B14F-4D97-AF65-F5344CB8AC3E}">
        <p14:creationId xmlns:p14="http://schemas.microsoft.com/office/powerpoint/2010/main" val="2981475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itchFamily="18" charset="0"/>
              </a:rPr>
              <a:t>DB2 Express-C</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US" altLang="zh-CN" sz="2000" dirty="0">
                <a:cs typeface="Times New Roman" pitchFamily="18" charset="0"/>
              </a:rPr>
              <a:t>DB2 Express-C</a:t>
            </a:r>
            <a:r>
              <a:rPr lang="zh-CN" altLang="en-US" sz="2000" dirty="0">
                <a:cs typeface="Times New Roman" pitchFamily="18" charset="0"/>
              </a:rPr>
              <a:t>是当今世界上最高级的免费数据库管理系统之一，可以</a:t>
            </a:r>
            <a:r>
              <a:rPr lang="zh-CN" altLang="en-US" sz="2000" b="1" dirty="0">
                <a:solidFill>
                  <a:srgbClr val="FF0000"/>
                </a:solidFill>
                <a:cs typeface="Times New Roman" pitchFamily="18" charset="0"/>
              </a:rPr>
              <a:t>免费</a:t>
            </a:r>
            <a:r>
              <a:rPr lang="zh-CN" altLang="en-US" sz="2000" dirty="0">
                <a:cs typeface="Times New Roman" pitchFamily="18" charset="0"/>
              </a:rPr>
              <a:t>来开发、部署和发布</a:t>
            </a:r>
          </a:p>
          <a:p>
            <a:pPr lvl="1">
              <a:spcBef>
                <a:spcPts val="600"/>
              </a:spcBef>
            </a:pPr>
            <a:r>
              <a:rPr lang="zh-CN" altLang="en-US" sz="1800" dirty="0" smtClean="0">
                <a:cs typeface="Times New Roman" pitchFamily="18" charset="0"/>
              </a:rPr>
              <a:t>是</a:t>
            </a:r>
            <a:r>
              <a:rPr lang="zh-CN" altLang="en-US" sz="1800" dirty="0">
                <a:cs typeface="Times New Roman" pitchFamily="18" charset="0"/>
              </a:rPr>
              <a:t>一个快速，可靠，而且高度可伸缩的数据服务器，是大多数新创立和小</a:t>
            </a:r>
            <a:r>
              <a:rPr lang="en-US" altLang="zh-CN" sz="1800" dirty="0">
                <a:cs typeface="Times New Roman" pitchFamily="18" charset="0"/>
              </a:rPr>
              <a:t>/</a:t>
            </a:r>
            <a:r>
              <a:rPr lang="zh-CN" altLang="en-US" sz="1800" dirty="0">
                <a:cs typeface="Times New Roman" pitchFamily="18" charset="0"/>
              </a:rPr>
              <a:t>中型公司的理想选择</a:t>
            </a:r>
            <a:endParaRPr lang="en-US" altLang="zh-CN" sz="1800" dirty="0">
              <a:cs typeface="Times New Roman" pitchFamily="18" charset="0"/>
            </a:endParaRPr>
          </a:p>
          <a:p>
            <a:pPr lvl="1">
              <a:spcBef>
                <a:spcPts val="600"/>
              </a:spcBef>
            </a:pPr>
            <a:r>
              <a:rPr lang="zh-CN" altLang="en-US" sz="1800" dirty="0">
                <a:cs typeface="Times New Roman" pitchFamily="18" charset="0"/>
              </a:rPr>
              <a:t>可以安装在</a:t>
            </a:r>
            <a:r>
              <a:rPr lang="en-US" altLang="zh-CN" sz="1800" dirty="0">
                <a:cs typeface="Times New Roman" pitchFamily="18" charset="0"/>
              </a:rPr>
              <a:t>Linux</a:t>
            </a:r>
            <a:r>
              <a:rPr lang="zh-CN" altLang="en-US" sz="1800" dirty="0">
                <a:cs typeface="Times New Roman" pitchFamily="18" charset="0"/>
              </a:rPr>
              <a:t>、</a:t>
            </a:r>
            <a:r>
              <a:rPr lang="en-US" altLang="zh-CN" sz="1800" dirty="0">
                <a:cs typeface="Times New Roman" pitchFamily="18" charset="0"/>
              </a:rPr>
              <a:t>Unix</a:t>
            </a:r>
            <a:r>
              <a:rPr lang="zh-CN" altLang="en-US" sz="1800" dirty="0">
                <a:cs typeface="Times New Roman" pitchFamily="18" charset="0"/>
              </a:rPr>
              <a:t>、</a:t>
            </a:r>
            <a:r>
              <a:rPr lang="en-US" altLang="zh-CN" sz="1800" dirty="0">
                <a:cs typeface="Times New Roman" pitchFamily="18" charset="0"/>
              </a:rPr>
              <a:t>Windows</a:t>
            </a:r>
            <a:r>
              <a:rPr lang="zh-CN" altLang="en-US" sz="1800" dirty="0">
                <a:cs typeface="Times New Roman" pitchFamily="18" charset="0"/>
              </a:rPr>
              <a:t>以及现在的</a:t>
            </a:r>
            <a:r>
              <a:rPr lang="en-US" altLang="zh-CN" sz="1800" dirty="0">
                <a:cs typeface="Times New Roman" pitchFamily="18" charset="0"/>
              </a:rPr>
              <a:t>Mac OS X</a:t>
            </a:r>
            <a:r>
              <a:rPr lang="zh-CN" altLang="en-US" sz="1800" dirty="0" smtClean="0">
                <a:cs typeface="Times New Roman" pitchFamily="18" charset="0"/>
              </a:rPr>
              <a:t>！同样</a:t>
            </a:r>
            <a:r>
              <a:rPr lang="zh-CN" altLang="en-US" sz="1800" dirty="0">
                <a:cs typeface="Times New Roman" pitchFamily="18" charset="0"/>
              </a:rPr>
              <a:t>支持开发者通过叫做</a:t>
            </a:r>
            <a:r>
              <a:rPr lang="en-US" altLang="zh-CN" sz="1800" dirty="0" err="1">
                <a:cs typeface="Times New Roman" pitchFamily="18" charset="0"/>
              </a:rPr>
              <a:t>pureXML</a:t>
            </a:r>
            <a:r>
              <a:rPr lang="zh-CN" altLang="en-US" sz="1800" dirty="0">
                <a:cs typeface="Times New Roman" pitchFamily="18" charset="0"/>
              </a:rPr>
              <a:t>的原生存储技术来方便的处理</a:t>
            </a:r>
            <a:r>
              <a:rPr lang="en-US" altLang="zh-CN" sz="1800" dirty="0">
                <a:cs typeface="Times New Roman" pitchFamily="18" charset="0"/>
              </a:rPr>
              <a:t>XML</a:t>
            </a:r>
          </a:p>
          <a:p>
            <a:pPr lvl="1">
              <a:spcBef>
                <a:spcPts val="600"/>
              </a:spcBef>
            </a:pPr>
            <a:r>
              <a:rPr lang="zh-CN" altLang="en-US" sz="1800" dirty="0">
                <a:cs typeface="Times New Roman" pitchFamily="18" charset="0"/>
              </a:rPr>
              <a:t>不论你是在用</a:t>
            </a:r>
            <a:r>
              <a:rPr lang="en-US" altLang="zh-CN" sz="1800" dirty="0">
                <a:cs typeface="Times New Roman" pitchFamily="18" charset="0"/>
              </a:rPr>
              <a:t>Java</a:t>
            </a:r>
            <a:r>
              <a:rPr lang="zh-CN" altLang="en-US" sz="1800" dirty="0">
                <a:cs typeface="Times New Roman" pitchFamily="18" charset="0"/>
              </a:rPr>
              <a:t>、</a:t>
            </a:r>
            <a:r>
              <a:rPr lang="en-US" altLang="zh-CN" sz="1800" dirty="0" err="1">
                <a:cs typeface="Times New Roman" pitchFamily="18" charset="0"/>
              </a:rPr>
              <a:t>.Net</a:t>
            </a:r>
            <a:r>
              <a:rPr lang="zh-CN" altLang="en-US" sz="1800" dirty="0">
                <a:cs typeface="Times New Roman" pitchFamily="18" charset="0"/>
              </a:rPr>
              <a:t>、</a:t>
            </a:r>
            <a:r>
              <a:rPr lang="en-US" altLang="zh-CN" sz="1800" dirty="0">
                <a:cs typeface="Times New Roman" pitchFamily="18" charset="0"/>
              </a:rPr>
              <a:t>Ruby</a:t>
            </a:r>
            <a:r>
              <a:rPr lang="zh-CN" altLang="en-US" sz="1800" dirty="0">
                <a:cs typeface="Times New Roman" pitchFamily="18" charset="0"/>
              </a:rPr>
              <a:t>、</a:t>
            </a:r>
            <a:r>
              <a:rPr lang="en-US" altLang="zh-CN" sz="1800" dirty="0">
                <a:cs typeface="Times New Roman" pitchFamily="18" charset="0"/>
              </a:rPr>
              <a:t>Python</a:t>
            </a:r>
            <a:r>
              <a:rPr lang="zh-CN" altLang="en-US" sz="1800" dirty="0">
                <a:cs typeface="Times New Roman" pitchFamily="18" charset="0"/>
              </a:rPr>
              <a:t>、</a:t>
            </a:r>
            <a:r>
              <a:rPr lang="en-US" altLang="zh-CN" sz="1800" dirty="0">
                <a:cs typeface="Times New Roman" pitchFamily="18" charset="0"/>
              </a:rPr>
              <a:t>Perl</a:t>
            </a:r>
            <a:r>
              <a:rPr lang="zh-CN" altLang="en-US" sz="1800" dirty="0">
                <a:cs typeface="Times New Roman" pitchFamily="18" charset="0"/>
              </a:rPr>
              <a:t>或者是其它的相当多的编程语言，</a:t>
            </a:r>
            <a:r>
              <a:rPr lang="en-US" altLang="zh-CN" sz="1800" dirty="0">
                <a:cs typeface="Times New Roman" pitchFamily="18" charset="0"/>
              </a:rPr>
              <a:t>DB2</a:t>
            </a:r>
            <a:r>
              <a:rPr lang="zh-CN" altLang="en-US" sz="1800" dirty="0">
                <a:cs typeface="Times New Roman" pitchFamily="18" charset="0"/>
              </a:rPr>
              <a:t>可以是你的技术</a:t>
            </a:r>
            <a:r>
              <a:rPr lang="zh-CN" altLang="en-US" sz="1800" dirty="0" smtClean="0">
                <a:cs typeface="Times New Roman" pitchFamily="18" charset="0"/>
              </a:rPr>
              <a:t>优势</a:t>
            </a:r>
            <a:endParaRPr lang="zh-CN" altLang="en-US" sz="1800" dirty="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84238655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空值处理的例子</a:t>
            </a:r>
          </a:p>
        </p:txBody>
      </p:sp>
      <p:sp>
        <p:nvSpPr>
          <p:cNvPr id="3" name="内容占位符 2"/>
          <p:cNvSpPr>
            <a:spLocks noGrp="1"/>
          </p:cNvSpPr>
          <p:nvPr>
            <p:ph idx="1"/>
          </p:nvPr>
        </p:nvSpPr>
        <p:spPr/>
        <p:txBody>
          <a:bodyPr>
            <a:normAutofit/>
          </a:bodyPr>
          <a:lstStyle/>
          <a:p>
            <a:r>
              <a:rPr lang="zh-CN" altLang="en-US" sz="2000" dirty="0" smtClean="0">
                <a:latin typeface="Courier New" pitchFamily="49" charset="0"/>
                <a:cs typeface="Courier New" pitchFamily="49" charset="0"/>
              </a:rPr>
              <a:t>在</a:t>
            </a:r>
            <a:r>
              <a:rPr lang="en-US" altLang="zh-CN" sz="2000" dirty="0" smtClean="0">
                <a:latin typeface="Courier New" pitchFamily="49" charset="0"/>
                <a:cs typeface="Courier New" pitchFamily="49" charset="0"/>
              </a:rPr>
              <a:t>Customers</a:t>
            </a:r>
            <a:r>
              <a:rPr lang="zh-CN" altLang="en-US" sz="2000" dirty="0" smtClean="0">
                <a:latin typeface="Courier New" pitchFamily="49" charset="0"/>
                <a:cs typeface="Courier New" pitchFamily="49" charset="0"/>
              </a:rPr>
              <a:t>表</a:t>
            </a:r>
            <a:r>
              <a:rPr lang="zh-CN" altLang="en-US" sz="2000" dirty="0">
                <a:latin typeface="Courier New" pitchFamily="49" charset="0"/>
                <a:cs typeface="Courier New" pitchFamily="49" charset="0"/>
              </a:rPr>
              <a:t>中插入一条</a:t>
            </a:r>
            <a:r>
              <a:rPr lang="zh-CN" altLang="en-US" sz="2000" dirty="0" smtClean="0">
                <a:latin typeface="Courier New" pitchFamily="49" charset="0"/>
                <a:cs typeface="Courier New" pitchFamily="49" charset="0"/>
              </a:rPr>
              <a:t>记录</a:t>
            </a:r>
            <a:endParaRPr lang="en-US" altLang="zh-CN" sz="2000" dirty="0" smtClean="0">
              <a:latin typeface="Courier New" pitchFamily="49" charset="0"/>
              <a:cs typeface="Courier New" pitchFamily="49" charset="0"/>
            </a:endParaRP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c009’, ‘</a:t>
            </a:r>
            <a:r>
              <a:rPr lang="en-US" altLang="zh-CN" sz="1800" dirty="0" err="1">
                <a:latin typeface="Courier New" pitchFamily="49" charset="0"/>
                <a:cs typeface="Courier New" pitchFamily="49" charset="0"/>
              </a:rPr>
              <a:t>New_Customer</a:t>
            </a:r>
            <a:r>
              <a:rPr lang="en-US" altLang="zh-CN" sz="1800" dirty="0">
                <a:latin typeface="Courier New" pitchFamily="49" charset="0"/>
                <a:cs typeface="Courier New" pitchFamily="49" charset="0"/>
              </a:rPr>
              <a:t>’, ‘New York’)</a:t>
            </a:r>
          </a:p>
          <a:p>
            <a:pPr lvl="1"/>
            <a:r>
              <a:rPr lang="zh-CN" altLang="en-US" sz="1800" dirty="0" smtClean="0">
                <a:latin typeface="Courier New" pitchFamily="49" charset="0"/>
                <a:cs typeface="Courier New" pitchFamily="49" charset="0"/>
              </a:rPr>
              <a:t>没有</a:t>
            </a:r>
            <a:r>
              <a:rPr lang="zh-CN" altLang="en-US" sz="1800" dirty="0">
                <a:latin typeface="Courier New" pitchFamily="49" charset="0"/>
                <a:cs typeface="Courier New" pitchFamily="49" charset="0"/>
              </a:rPr>
              <a:t>给出</a:t>
            </a:r>
            <a:r>
              <a:rPr lang="en-US" altLang="zh-CN" sz="1800" dirty="0" err="1">
                <a:latin typeface="Courier New" pitchFamily="49" charset="0"/>
                <a:cs typeface="Courier New" pitchFamily="49" charset="0"/>
              </a:rPr>
              <a:t>discnt</a:t>
            </a:r>
            <a:r>
              <a:rPr lang="zh-CN" altLang="en-US" sz="1800" dirty="0">
                <a:latin typeface="Courier New" pitchFamily="49" charset="0"/>
                <a:cs typeface="Courier New" pitchFamily="49" charset="0"/>
              </a:rPr>
              <a:t>属性的取值（系统自动为该属性赋上空值</a:t>
            </a:r>
            <a:r>
              <a:rPr lang="zh-CN" altLang="en-US" sz="1800" dirty="0" smtClean="0">
                <a:latin typeface="Courier New" pitchFamily="49" charset="0"/>
                <a:cs typeface="Courier New" pitchFamily="49" charset="0"/>
              </a:rPr>
              <a:t>）</a:t>
            </a:r>
            <a:endParaRPr lang="en-US" altLang="zh-CN" sz="1800" dirty="0" smtClean="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endParaRPr lang="en-US" altLang="zh-CN" sz="2000" dirty="0" smtClean="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SELECT count</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count(</a:t>
            </a:r>
            <a:r>
              <a:rPr lang="en-US" altLang="zh-CN" sz="1800" dirty="0" err="1" smtClean="0">
                <a:latin typeface="Courier New" pitchFamily="49" charset="0"/>
                <a:cs typeface="Courier New" pitchFamily="49" charset="0"/>
              </a:rPr>
              <a:t>discnt</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count(distinct </a:t>
            </a:r>
            <a:r>
              <a:rPr lang="en-US" altLang="zh-CN" sz="1800" dirty="0" err="1">
                <a:latin typeface="Courier New" pitchFamily="49" charset="0"/>
                <a:cs typeface="Courier New" pitchFamily="49" charset="0"/>
              </a:rPr>
              <a:t>discnt</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err="1" smtClean="0">
                <a:latin typeface="Courier New" pitchFamily="49" charset="0"/>
                <a:cs typeface="Courier New" pitchFamily="49" charset="0"/>
              </a:rPr>
              <a:t>avg</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discnt</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sum(</a:t>
            </a:r>
            <a:r>
              <a:rPr lang="en-US" altLang="zh-CN" sz="1800" dirty="0" err="1" smtClean="0">
                <a:latin typeface="Courier New" pitchFamily="49" charset="0"/>
                <a:cs typeface="Courier New" pitchFamily="49" charset="0"/>
              </a:rPr>
              <a:t>discnt</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FROM customers;</a:t>
            </a:r>
            <a:endParaRPr lang="zh-CN" altLang="en-US" sz="1800" dirty="0">
              <a:latin typeface="Courier New" pitchFamily="49" charset="0"/>
              <a:cs typeface="Courier New" pitchFamily="49"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110</a:t>
            </a:fld>
            <a:endParaRPr lang="zh-CN" altLang="en-US"/>
          </a:p>
        </p:txBody>
      </p:sp>
      <p:sp>
        <p:nvSpPr>
          <p:cNvPr id="5" name="TextBox 4"/>
          <p:cNvSpPr txBox="1"/>
          <p:nvPr/>
        </p:nvSpPr>
        <p:spPr>
          <a:xfrm>
            <a:off x="467544" y="6217567"/>
            <a:ext cx="4104456" cy="307777"/>
          </a:xfrm>
          <a:prstGeom prst="rect">
            <a:avLst/>
          </a:prstGeom>
          <a:noFill/>
        </p:spPr>
        <p:txBody>
          <a:bodyPr wrap="square" rtlCol="0">
            <a:spAutoFit/>
          </a:bodyPr>
          <a:lstStyle/>
          <a:p>
            <a:r>
              <a:rPr lang="zh-CN" altLang="en-US"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(1, 0, 0, NULL, NULL)</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42287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计算功能</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给</a:t>
            </a:r>
            <a:r>
              <a:rPr lang="zh-CN" altLang="en-US" sz="2000" dirty="0">
                <a:latin typeface="Courier New" pitchFamily="49" charset="0"/>
                <a:cs typeface="Courier New" pitchFamily="49" charset="0"/>
              </a:rPr>
              <a:t>出修读了课程</a:t>
            </a:r>
            <a:r>
              <a:rPr lang="en-US" altLang="zh-CN" sz="2000" dirty="0">
                <a:latin typeface="Courier New" pitchFamily="49" charset="0"/>
                <a:cs typeface="Courier New" pitchFamily="49" charset="0"/>
              </a:rPr>
              <a:t>C7</a:t>
            </a:r>
            <a:r>
              <a:rPr lang="zh-CN" altLang="en-US" sz="2000" dirty="0">
                <a:latin typeface="Courier New" pitchFamily="49" charset="0"/>
                <a:cs typeface="Courier New" pitchFamily="49" charset="0"/>
              </a:rPr>
              <a:t>的学生在该课程上的学分绩（假设课程</a:t>
            </a:r>
            <a:r>
              <a:rPr lang="en-US" altLang="zh-CN" sz="2000" dirty="0">
                <a:latin typeface="Courier New" pitchFamily="49" charset="0"/>
                <a:cs typeface="Courier New" pitchFamily="49" charset="0"/>
              </a:rPr>
              <a:t>C7</a:t>
            </a:r>
            <a:r>
              <a:rPr lang="zh-CN" altLang="en-US" sz="2000" dirty="0">
                <a:latin typeface="Courier New" pitchFamily="49" charset="0"/>
                <a:cs typeface="Courier New" pitchFamily="49" charset="0"/>
              </a:rPr>
              <a:t>的学分数为</a:t>
            </a:r>
            <a:r>
              <a:rPr lang="en-US" altLang="zh-CN" sz="2000" dirty="0">
                <a:latin typeface="Courier New" pitchFamily="49" charset="0"/>
                <a:cs typeface="Courier New" pitchFamily="49" charset="0"/>
              </a:rPr>
              <a:t>3</a:t>
            </a:r>
            <a:r>
              <a:rPr lang="zh-CN" altLang="en-US" sz="2000" dirty="0">
                <a:latin typeface="Courier New" pitchFamily="49" charset="0"/>
                <a:cs typeface="Courier New" pitchFamily="49" charset="0"/>
              </a:rPr>
              <a:t>，成绩</a:t>
            </a:r>
            <a:r>
              <a:rPr lang="en-US" altLang="zh-CN" sz="2000" dirty="0">
                <a:latin typeface="Courier New" pitchFamily="49" charset="0"/>
                <a:cs typeface="Courier New" pitchFamily="49" charset="0"/>
              </a:rPr>
              <a:t>g</a:t>
            </a:r>
            <a:r>
              <a:rPr lang="zh-CN" altLang="en-US" sz="2000" dirty="0">
                <a:latin typeface="Courier New" pitchFamily="49" charset="0"/>
                <a:cs typeface="Courier New" pitchFamily="49" charset="0"/>
              </a:rPr>
              <a:t>采用</a:t>
            </a:r>
            <a:r>
              <a:rPr lang="en-US" altLang="zh-CN" sz="2000" dirty="0">
                <a:latin typeface="Courier New" pitchFamily="49" charset="0"/>
                <a:cs typeface="Courier New" pitchFamily="49" charset="0"/>
              </a:rPr>
              <a:t>5</a:t>
            </a:r>
            <a:r>
              <a:rPr lang="zh-CN" altLang="en-US" sz="2000" dirty="0">
                <a:latin typeface="Courier New" pitchFamily="49" charset="0"/>
                <a:cs typeface="Courier New" pitchFamily="49" charset="0"/>
              </a:rPr>
              <a:t>分制</a:t>
            </a:r>
            <a:r>
              <a:rPr lang="zh-CN" altLang="en-US" sz="2000" dirty="0" smtClean="0">
                <a:latin typeface="Courier New" pitchFamily="49" charset="0"/>
                <a:cs typeface="Courier New" pitchFamily="49" charset="0"/>
              </a:rPr>
              <a:t>）</a:t>
            </a:r>
            <a:endParaRPr lang="en-US" altLang="zh-CN" sz="2000" dirty="0" smtClean="0">
              <a:latin typeface="Courier New" pitchFamily="49" charset="0"/>
              <a:cs typeface="Courier New" pitchFamily="49" charset="0"/>
            </a:endParaRPr>
          </a:p>
          <a:p>
            <a:pPr lvl="2" indent="0">
              <a:lnSpc>
                <a:spcPct val="110000"/>
              </a:lnSpc>
              <a:buSzPct val="85000"/>
              <a:buNone/>
            </a:pP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sno</a:t>
            </a:r>
            <a:r>
              <a:rPr lang="en-US" altLang="zh-CN" sz="1800" dirty="0">
                <a:solidFill>
                  <a:srgbClr val="FF0000"/>
                </a:solidFill>
                <a:latin typeface="Courier New" pitchFamily="49" charset="0"/>
                <a:cs typeface="Courier New" pitchFamily="49" charset="0"/>
              </a:rPr>
              <a:t>, </a:t>
            </a:r>
            <a:r>
              <a:rPr lang="en-US" altLang="zh-CN" sz="1800" dirty="0" err="1">
                <a:solidFill>
                  <a:srgbClr val="FF0000"/>
                </a:solidFill>
                <a:latin typeface="Courier New" pitchFamily="49" charset="0"/>
                <a:cs typeface="Courier New" pitchFamily="49" charset="0"/>
              </a:rPr>
              <a:t>cno</a:t>
            </a:r>
            <a:r>
              <a:rPr lang="en-US" altLang="zh-CN" sz="1800" dirty="0">
                <a:solidFill>
                  <a:srgbClr val="FF0000"/>
                </a:solidFill>
                <a:latin typeface="Courier New" pitchFamily="49" charset="0"/>
                <a:cs typeface="Courier New" pitchFamily="49" charset="0"/>
              </a:rPr>
              <a:t>, </a:t>
            </a:r>
            <a:r>
              <a:rPr lang="en-US" altLang="zh-CN" sz="1800" dirty="0" smtClean="0">
                <a:solidFill>
                  <a:srgbClr val="FF0000"/>
                </a:solidFill>
                <a:latin typeface="Courier New" pitchFamily="49" charset="0"/>
                <a:cs typeface="Courier New" pitchFamily="49" charset="0"/>
              </a:rPr>
              <a:t>g*3</a:t>
            </a:r>
            <a:endParaRPr lang="en-US" altLang="zh-CN" sz="1800" dirty="0">
              <a:solidFill>
                <a:srgbClr val="FF0000"/>
              </a:solidFill>
              <a:latin typeface="Courier New" pitchFamily="49" charset="0"/>
              <a:cs typeface="Courier New" pitchFamily="49" charset="0"/>
            </a:endParaRPr>
          </a:p>
          <a:p>
            <a:pPr lvl="2" indent="0">
              <a:lnSpc>
                <a:spcPct val="110000"/>
              </a:lnSpc>
              <a:buSzPct val="85000"/>
              <a:buNone/>
            </a:pPr>
            <a:r>
              <a:rPr lang="en-US" altLang="zh-CN" sz="1800" dirty="0" smtClean="0">
                <a:solidFill>
                  <a:srgbClr val="FF0000"/>
                </a:solidFill>
                <a:latin typeface="Courier New" pitchFamily="49" charset="0"/>
                <a:cs typeface="Courier New" pitchFamily="49" charset="0"/>
              </a:rPr>
              <a:t>  FROM S</a:t>
            </a:r>
            <a:endParaRPr lang="en-US" altLang="zh-CN" sz="1800" dirty="0">
              <a:solidFill>
                <a:srgbClr val="FF0000"/>
              </a:solidFill>
              <a:latin typeface="Courier New" pitchFamily="49" charset="0"/>
              <a:cs typeface="Courier New" pitchFamily="49" charset="0"/>
            </a:endParaRPr>
          </a:p>
          <a:p>
            <a:pPr lvl="2" indent="0">
              <a:lnSpc>
                <a:spcPct val="110000"/>
              </a:lnSpc>
              <a:buSzPct val="85000"/>
              <a:buNone/>
            </a:pP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cno</a:t>
            </a:r>
            <a:r>
              <a:rPr lang="en-US" altLang="zh-CN" sz="1800" dirty="0" smtClean="0">
                <a:solidFill>
                  <a:srgbClr val="FF0000"/>
                </a:solidFill>
                <a:latin typeface="Courier New" pitchFamily="49" charset="0"/>
                <a:cs typeface="Courier New" pitchFamily="49" charset="0"/>
              </a:rPr>
              <a:t> = ‘</a:t>
            </a:r>
            <a:r>
              <a:rPr lang="en-US" altLang="zh-CN" sz="1800" dirty="0">
                <a:solidFill>
                  <a:srgbClr val="FF0000"/>
                </a:solidFill>
                <a:latin typeface="Courier New" pitchFamily="49" charset="0"/>
                <a:cs typeface="Courier New" pitchFamily="49" charset="0"/>
              </a:rPr>
              <a:t>C</a:t>
            </a:r>
            <a:r>
              <a:rPr lang="en-US" altLang="zh-CN" sz="1800" baseline="-25000" dirty="0">
                <a:solidFill>
                  <a:srgbClr val="FF0000"/>
                </a:solidFill>
                <a:latin typeface="Courier New" pitchFamily="49" charset="0"/>
                <a:cs typeface="Courier New" pitchFamily="49" charset="0"/>
              </a:rPr>
              <a:t>7</a:t>
            </a:r>
            <a:r>
              <a:rPr lang="en-US" altLang="zh-CN" sz="1800" dirty="0">
                <a:solidFill>
                  <a:srgbClr val="FF0000"/>
                </a:solidFill>
                <a:latin typeface="Courier New" pitchFamily="49" charset="0"/>
                <a:cs typeface="Courier New" pitchFamily="49" charset="0"/>
              </a:rPr>
              <a:t>’</a:t>
            </a:r>
          </a:p>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给</a:t>
            </a:r>
            <a:r>
              <a:rPr lang="zh-CN" altLang="en-US" sz="2000" dirty="0">
                <a:latin typeface="Courier New" pitchFamily="49" charset="0"/>
                <a:cs typeface="Courier New" pitchFamily="49" charset="0"/>
              </a:rPr>
              <a:t>出计算机系下一年度学生的年龄</a:t>
            </a:r>
          </a:p>
          <a:p>
            <a:pPr lvl="2" indent="0">
              <a:lnSpc>
                <a:spcPct val="110000"/>
              </a:lnSpc>
              <a:buNone/>
            </a:pP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a:t>
            </a:r>
            <a:r>
              <a:rPr lang="en-US" altLang="zh-CN" sz="1800" dirty="0">
                <a:solidFill>
                  <a:srgbClr val="FF0000"/>
                </a:solidFill>
                <a:latin typeface="Courier New" pitchFamily="49" charset="0"/>
                <a:cs typeface="Courier New" pitchFamily="49" charset="0"/>
              </a:rPr>
              <a:t>, </a:t>
            </a:r>
            <a:r>
              <a:rPr lang="en-US" altLang="zh-CN" sz="1800" dirty="0" smtClean="0">
                <a:solidFill>
                  <a:srgbClr val="FF0000"/>
                </a:solidFill>
                <a:latin typeface="Courier New" pitchFamily="49" charset="0"/>
                <a:cs typeface="Courier New" pitchFamily="49" charset="0"/>
              </a:rPr>
              <a:t>sa+1</a:t>
            </a:r>
            <a:endParaRPr lang="en-US" altLang="zh-CN" sz="1800" dirty="0">
              <a:solidFill>
                <a:srgbClr val="FF0000"/>
              </a:solidFill>
              <a:latin typeface="Courier New" pitchFamily="49" charset="0"/>
              <a:cs typeface="Courier New" pitchFamily="49" charset="0"/>
            </a:endParaRPr>
          </a:p>
          <a:p>
            <a:pPr lvl="2" indent="0">
              <a:lnSpc>
                <a:spcPct val="110000"/>
              </a:lnSpc>
              <a:buNone/>
            </a:pPr>
            <a:r>
              <a:rPr lang="en-US" altLang="zh-CN" sz="1800" dirty="0" smtClean="0">
                <a:solidFill>
                  <a:srgbClr val="FF0000"/>
                </a:solidFill>
                <a:latin typeface="Courier New" pitchFamily="49" charset="0"/>
                <a:cs typeface="Courier New" pitchFamily="49" charset="0"/>
              </a:rPr>
              <a:t>  FROM S</a:t>
            </a:r>
            <a:endParaRPr lang="en-US" altLang="zh-CN" sz="1800" dirty="0">
              <a:solidFill>
                <a:srgbClr val="FF0000"/>
              </a:solidFill>
              <a:latin typeface="Courier New" pitchFamily="49" charset="0"/>
              <a:cs typeface="Courier New" pitchFamily="49" charset="0"/>
            </a:endParaRPr>
          </a:p>
          <a:p>
            <a:pPr lvl="2" indent="0">
              <a:lnSpc>
                <a:spcPct val="110000"/>
              </a:lnSpc>
              <a:buNone/>
            </a:pP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sd</a:t>
            </a:r>
            <a:r>
              <a:rPr lang="en-US" altLang="zh-CN" sz="1800" dirty="0" smtClean="0">
                <a:solidFill>
                  <a:srgbClr val="FF0000"/>
                </a:solidFill>
                <a:latin typeface="Courier New" pitchFamily="49" charset="0"/>
                <a:cs typeface="Courier New" pitchFamily="49" charset="0"/>
              </a:rPr>
              <a:t> = ‘</a:t>
            </a:r>
            <a:r>
              <a:rPr lang="en-US" altLang="zh-CN" sz="1800" dirty="0">
                <a:solidFill>
                  <a:srgbClr val="FF0000"/>
                </a:solidFill>
                <a:latin typeface="Courier New" pitchFamily="49" charset="0"/>
                <a:cs typeface="Courier New" pitchFamily="49" charset="0"/>
              </a:rPr>
              <a:t>CS</a:t>
            </a:r>
            <a:r>
              <a:rPr lang="en-US" altLang="zh-CN" sz="1800" dirty="0" smtClean="0">
                <a:solidFill>
                  <a:srgbClr val="FF0000"/>
                </a:solidFill>
                <a:latin typeface="Courier New" pitchFamily="49" charset="0"/>
                <a:cs typeface="Courier New" pitchFamily="49" charset="0"/>
              </a:rPr>
              <a:t>’;</a:t>
            </a:r>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111</a:t>
            </a:fld>
            <a:endParaRPr lang="zh-CN" altLang="en-US"/>
          </a:p>
        </p:txBody>
      </p:sp>
    </p:spTree>
    <p:extLst>
      <p:ext uri="{BB962C8B-B14F-4D97-AF65-F5344CB8AC3E}">
        <p14:creationId xmlns:p14="http://schemas.microsoft.com/office/powerpoint/2010/main" val="66552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分类功能</a:t>
            </a:r>
          </a:p>
        </p:txBody>
      </p:sp>
      <p:sp>
        <p:nvSpPr>
          <p:cNvPr id="3" name="内容占位符 2"/>
          <p:cNvSpPr>
            <a:spLocks noGrp="1"/>
          </p:cNvSpPr>
          <p:nvPr>
            <p:ph idx="1"/>
          </p:nvPr>
        </p:nvSpPr>
        <p:spPr/>
        <p:txBody>
          <a:bodyPr>
            <a:normAutofit/>
          </a:bodyPr>
          <a:lstStyle/>
          <a:p>
            <a:r>
              <a:rPr lang="zh-CN" altLang="en-US" sz="2000" dirty="0">
                <a:latin typeface="Courier New" pitchFamily="49" charset="0"/>
                <a:cs typeface="Courier New" pitchFamily="49" charset="0"/>
              </a:rPr>
              <a:t>分类（组）统计查询</a:t>
            </a:r>
          </a:p>
          <a:p>
            <a:pPr lvl="1"/>
            <a:r>
              <a:rPr lang="zh-CN" altLang="en-US" sz="1800" dirty="0">
                <a:latin typeface="Courier New" pitchFamily="49" charset="0"/>
                <a:cs typeface="Courier New" pitchFamily="49" charset="0"/>
              </a:rPr>
              <a:t>分组查询子句 </a:t>
            </a:r>
            <a:endParaRPr lang="en-US" altLang="zh-CN" sz="1800" dirty="0" smtClean="0">
              <a:latin typeface="Courier New" pitchFamily="49" charset="0"/>
              <a:cs typeface="Courier New" pitchFamily="49" charset="0"/>
            </a:endParaRPr>
          </a:p>
          <a:p>
            <a:pPr marL="365760" lvl="1"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GROUP BY </a:t>
            </a:r>
            <a:r>
              <a:rPr lang="en-US" altLang="zh-CN" sz="1800" dirty="0" err="1">
                <a:latin typeface="Courier New" pitchFamily="49" charset="0"/>
                <a:cs typeface="Courier New" pitchFamily="49" charset="0"/>
              </a:rPr>
              <a:t>colname</a:t>
            </a:r>
            <a:r>
              <a:rPr lang="en-US" altLang="zh-CN" sz="1800" dirty="0">
                <a:latin typeface="Courier New" pitchFamily="49" charset="0"/>
                <a:cs typeface="Courier New" pitchFamily="49" charset="0"/>
              </a:rPr>
              <a:t> { , </a:t>
            </a:r>
            <a:r>
              <a:rPr lang="en-US" altLang="zh-CN" sz="1800" dirty="0" err="1">
                <a:latin typeface="Courier New" pitchFamily="49" charset="0"/>
                <a:cs typeface="Courier New" pitchFamily="49" charset="0"/>
              </a:rPr>
              <a:t>colname</a:t>
            </a:r>
            <a:r>
              <a:rPr lang="en-US" altLang="zh-CN" sz="1800" dirty="0">
                <a:latin typeface="Courier New" pitchFamily="49" charset="0"/>
                <a:cs typeface="Courier New" pitchFamily="49" charset="0"/>
              </a:rPr>
              <a:t> ... }</a:t>
            </a:r>
          </a:p>
          <a:p>
            <a:pPr lvl="2"/>
            <a:r>
              <a:rPr lang="zh-CN" altLang="en-US" sz="1600" dirty="0">
                <a:latin typeface="Courier New" pitchFamily="49" charset="0"/>
                <a:cs typeface="Courier New" pitchFamily="49" charset="0"/>
              </a:rPr>
              <a:t>根据属性</a:t>
            </a:r>
            <a:r>
              <a:rPr lang="en-US" altLang="zh-CN" sz="1600" dirty="0" err="1">
                <a:latin typeface="Courier New" pitchFamily="49" charset="0"/>
                <a:cs typeface="Courier New" pitchFamily="49" charset="0"/>
              </a:rPr>
              <a:t>colname</a:t>
            </a:r>
            <a:r>
              <a:rPr lang="zh-CN" altLang="en-US" sz="1600" dirty="0">
                <a:latin typeface="Courier New" pitchFamily="49" charset="0"/>
                <a:cs typeface="Courier New" pitchFamily="49" charset="0"/>
              </a:rPr>
              <a:t>的取值的不同，将满足</a:t>
            </a:r>
            <a:r>
              <a:rPr lang="en-US" altLang="zh-CN" sz="1600" dirty="0">
                <a:latin typeface="Courier New" pitchFamily="49" charset="0"/>
                <a:cs typeface="Courier New" pitchFamily="49" charset="0"/>
              </a:rPr>
              <a:t>WHERE</a:t>
            </a:r>
            <a:r>
              <a:rPr lang="zh-CN" altLang="en-US" sz="1600" dirty="0">
                <a:latin typeface="Courier New" pitchFamily="49" charset="0"/>
                <a:cs typeface="Courier New" pitchFamily="49" charset="0"/>
              </a:rPr>
              <a:t>条件的元组划分为不同的</a:t>
            </a:r>
            <a:r>
              <a:rPr lang="zh-CN" altLang="en-US" sz="1600" dirty="0" smtClean="0">
                <a:latin typeface="Courier New" pitchFamily="49" charset="0"/>
                <a:cs typeface="Courier New" pitchFamily="49" charset="0"/>
              </a:rPr>
              <a:t>集合</a:t>
            </a:r>
            <a:endParaRPr lang="zh-CN" altLang="en-US" sz="1600" dirty="0">
              <a:latin typeface="Courier New" pitchFamily="49" charset="0"/>
              <a:cs typeface="Courier New" pitchFamily="49" charset="0"/>
            </a:endParaRPr>
          </a:p>
          <a:p>
            <a:pPr lvl="1"/>
            <a:r>
              <a:rPr lang="zh-CN" altLang="en-US" sz="1800" dirty="0">
                <a:latin typeface="Courier New" pitchFamily="49" charset="0"/>
                <a:cs typeface="Courier New" pitchFamily="49" charset="0"/>
              </a:rPr>
              <a:t>使用</a:t>
            </a:r>
            <a:r>
              <a:rPr lang="en-US" altLang="zh-CN" sz="1800" dirty="0">
                <a:latin typeface="Courier New" pitchFamily="49" charset="0"/>
                <a:cs typeface="Courier New" pitchFamily="49" charset="0"/>
              </a:rPr>
              <a:t>GROUP </a:t>
            </a:r>
            <a:r>
              <a:rPr lang="en-US" altLang="zh-CN" sz="1800" dirty="0" smtClean="0">
                <a:latin typeface="Courier New" pitchFamily="49" charset="0"/>
                <a:cs typeface="Courier New" pitchFamily="49" charset="0"/>
              </a:rPr>
              <a:t>BY</a:t>
            </a:r>
            <a:r>
              <a:rPr lang="zh-CN" altLang="en-US" sz="1800" dirty="0">
                <a:latin typeface="Courier New" pitchFamily="49" charset="0"/>
                <a:cs typeface="Courier New" pitchFamily="49" charset="0"/>
              </a:rPr>
              <a:t>子句的目的</a:t>
            </a:r>
          </a:p>
          <a:p>
            <a:pPr lvl="2"/>
            <a:r>
              <a:rPr lang="zh-CN" altLang="en-US" sz="1600" dirty="0">
                <a:latin typeface="Courier New" pitchFamily="49" charset="0"/>
                <a:cs typeface="Courier New" pitchFamily="49" charset="0"/>
              </a:rPr>
              <a:t>可以在</a:t>
            </a:r>
            <a:r>
              <a:rPr lang="en-US" altLang="zh-CN" sz="1600" dirty="0">
                <a:latin typeface="Courier New" pitchFamily="49" charset="0"/>
                <a:cs typeface="Courier New" pitchFamily="49" charset="0"/>
              </a:rPr>
              <a:t>SELECT</a:t>
            </a:r>
            <a:r>
              <a:rPr lang="zh-CN" altLang="en-US" sz="1600" dirty="0">
                <a:latin typeface="Courier New" pitchFamily="49" charset="0"/>
                <a:cs typeface="Courier New" pitchFamily="49" charset="0"/>
              </a:rPr>
              <a:t>子句中针对不同的元组集合分别进行统计计算，实现分类统计查询</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112</a:t>
            </a:fld>
            <a:endParaRPr lang="zh-CN" altLang="en-US"/>
          </a:p>
        </p:txBody>
      </p:sp>
    </p:spTree>
    <p:extLst>
      <p:ext uri="{BB962C8B-B14F-4D97-AF65-F5344CB8AC3E}">
        <p14:creationId xmlns:p14="http://schemas.microsoft.com/office/powerpoint/2010/main" val="6131733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分类功能</a:t>
            </a:r>
          </a:p>
        </p:txBody>
      </p:sp>
      <p:sp>
        <p:nvSpPr>
          <p:cNvPr id="3" name="内容占位符 2"/>
          <p:cNvSpPr>
            <a:spLocks noGrp="1"/>
          </p:cNvSpPr>
          <p:nvPr>
            <p:ph idx="1"/>
          </p:nvPr>
        </p:nvSpPr>
        <p:spPr/>
        <p:txBody>
          <a:bodyPr>
            <a:normAutofit fontScale="92500"/>
          </a:bodyPr>
          <a:lstStyle/>
          <a:p>
            <a:pPr marL="68580" indent="0">
              <a:buNone/>
            </a:pPr>
            <a:r>
              <a:rPr lang="en-US" altLang="zh-CN" sz="2200" dirty="0" smtClean="0">
                <a:latin typeface="Courier New" pitchFamily="49" charset="0"/>
                <a:cs typeface="Courier New" pitchFamily="49" charset="0"/>
              </a:rPr>
              <a:t>【</a:t>
            </a:r>
            <a:r>
              <a:rPr lang="zh-CN" altLang="en-US" sz="2200" dirty="0" smtClean="0">
                <a:latin typeface="Courier New" pitchFamily="49" charset="0"/>
                <a:cs typeface="Courier New" pitchFamily="49" charset="0"/>
              </a:rPr>
              <a:t>例</a:t>
            </a:r>
            <a:r>
              <a:rPr lang="en-US" altLang="zh-CN" sz="2200" dirty="0">
                <a:latin typeface="Courier New" pitchFamily="49" charset="0"/>
                <a:cs typeface="Courier New" pitchFamily="49" charset="0"/>
              </a:rPr>
              <a:t>】</a:t>
            </a:r>
            <a:r>
              <a:rPr lang="zh-CN" altLang="en-US" sz="2200" dirty="0" smtClean="0">
                <a:latin typeface="Courier New" pitchFamily="49" charset="0"/>
                <a:cs typeface="Courier New" pitchFamily="49" charset="0"/>
              </a:rPr>
              <a:t>给</a:t>
            </a:r>
            <a:r>
              <a:rPr lang="zh-CN" altLang="en-US" sz="2200" dirty="0">
                <a:latin typeface="Courier New" pitchFamily="49" charset="0"/>
                <a:cs typeface="Courier New" pitchFamily="49" charset="0"/>
              </a:rPr>
              <a:t>出每个学生的平均</a:t>
            </a:r>
            <a:r>
              <a:rPr lang="zh-CN" altLang="en-US" sz="2200" dirty="0" smtClean="0">
                <a:latin typeface="Courier New" pitchFamily="49" charset="0"/>
                <a:cs typeface="Courier New" pitchFamily="49" charset="0"/>
              </a:rPr>
              <a:t>成绩</a:t>
            </a:r>
            <a:endParaRPr lang="en-US" altLang="zh-CN" sz="2200" dirty="0" smtClean="0">
              <a:latin typeface="Courier New" pitchFamily="49" charset="0"/>
              <a:cs typeface="Courier New" pitchFamily="49" charset="0"/>
            </a:endParaRPr>
          </a:p>
          <a:p>
            <a:pPr marL="68580" indent="0">
              <a:buNone/>
            </a:pPr>
            <a:r>
              <a:rPr lang="en-US" altLang="zh-CN" sz="2200" dirty="0">
                <a:solidFill>
                  <a:schemeClr val="accent2"/>
                </a:solidFill>
                <a:latin typeface="Courier New" pitchFamily="49" charset="0"/>
                <a:cs typeface="Courier New" pitchFamily="49" charset="0"/>
              </a:rPr>
              <a:t>	</a:t>
            </a:r>
            <a:r>
              <a:rPr lang="en-US" altLang="zh-CN" sz="2200" dirty="0" smtClean="0">
                <a:solidFill>
                  <a:schemeClr val="accent2"/>
                </a:solidFill>
                <a:latin typeface="Courier New" pitchFamily="49" charset="0"/>
                <a:cs typeface="Courier New" pitchFamily="49" charset="0"/>
              </a:rPr>
              <a:t>  SELECT </a:t>
            </a:r>
            <a:r>
              <a:rPr lang="en-US" altLang="zh-CN" sz="2200" dirty="0" err="1" smtClean="0">
                <a:solidFill>
                  <a:schemeClr val="accent2"/>
                </a:solidFill>
                <a:latin typeface="Courier New" pitchFamily="49" charset="0"/>
                <a:cs typeface="Courier New" pitchFamily="49" charset="0"/>
              </a:rPr>
              <a:t>sno</a:t>
            </a:r>
            <a:r>
              <a:rPr lang="en-US" altLang="zh-CN" sz="2200" dirty="0">
                <a:solidFill>
                  <a:schemeClr val="accent2"/>
                </a:solidFill>
                <a:latin typeface="Courier New" pitchFamily="49" charset="0"/>
                <a:cs typeface="Courier New" pitchFamily="49" charset="0"/>
              </a:rPr>
              <a:t>, </a:t>
            </a:r>
            <a:r>
              <a:rPr lang="en-US" altLang="zh-CN" sz="2200" dirty="0" smtClean="0">
                <a:solidFill>
                  <a:schemeClr val="accent2"/>
                </a:solidFill>
                <a:latin typeface="Courier New" pitchFamily="49" charset="0"/>
                <a:cs typeface="Courier New" pitchFamily="49" charset="0"/>
              </a:rPr>
              <a:t>AVG(G</a:t>
            </a:r>
            <a:r>
              <a:rPr lang="en-US" altLang="zh-CN" sz="2200" dirty="0">
                <a:solidFill>
                  <a:schemeClr val="accent2"/>
                </a:solidFill>
                <a:latin typeface="Courier New" pitchFamily="49" charset="0"/>
                <a:cs typeface="Courier New" pitchFamily="49" charset="0"/>
              </a:rPr>
              <a:t>)</a:t>
            </a:r>
          </a:p>
          <a:p>
            <a:pPr marL="742950" lvl="1" indent="-285750">
              <a:spcBef>
                <a:spcPct val="10000"/>
              </a:spcBef>
              <a:buClr>
                <a:srgbClr val="FF0066"/>
              </a:buClr>
              <a:buNone/>
            </a:pPr>
            <a:r>
              <a:rPr lang="en-US" altLang="zh-CN" dirty="0" smtClean="0">
                <a:solidFill>
                  <a:schemeClr val="accent2"/>
                </a:solidFill>
                <a:latin typeface="Courier New" pitchFamily="49" charset="0"/>
                <a:cs typeface="Courier New" pitchFamily="49" charset="0"/>
              </a:rPr>
              <a:t>		    FROM SC</a:t>
            </a:r>
            <a:endParaRPr lang="en-US" altLang="zh-CN" dirty="0">
              <a:solidFill>
                <a:schemeClr val="accent2"/>
              </a:solidFill>
              <a:latin typeface="Courier New" pitchFamily="49" charset="0"/>
              <a:cs typeface="Courier New" pitchFamily="49" charset="0"/>
            </a:endParaRPr>
          </a:p>
          <a:p>
            <a:pPr marL="742950" lvl="1" indent="-285750">
              <a:spcBef>
                <a:spcPct val="10000"/>
              </a:spcBef>
              <a:buClr>
                <a:srgbClr val="FF0066"/>
              </a:buClr>
              <a:buNone/>
            </a:pPr>
            <a:r>
              <a:rPr lang="en-US" altLang="zh-CN" dirty="0" smtClean="0">
                <a:solidFill>
                  <a:schemeClr val="accent2"/>
                </a:solidFill>
                <a:latin typeface="Courier New" pitchFamily="49" charset="0"/>
                <a:cs typeface="Courier New" pitchFamily="49" charset="0"/>
              </a:rPr>
              <a:t>		GROUP </a:t>
            </a:r>
            <a:r>
              <a:rPr lang="en-US" altLang="zh-CN" dirty="0">
                <a:solidFill>
                  <a:schemeClr val="accent2"/>
                </a:solidFill>
                <a:latin typeface="Courier New" pitchFamily="49" charset="0"/>
                <a:cs typeface="Courier New" pitchFamily="49" charset="0"/>
              </a:rPr>
              <a:t>BY </a:t>
            </a:r>
            <a:r>
              <a:rPr lang="en-US" altLang="zh-CN" dirty="0" err="1" smtClean="0">
                <a:solidFill>
                  <a:schemeClr val="accent2"/>
                </a:solidFill>
                <a:latin typeface="Courier New" pitchFamily="49" charset="0"/>
                <a:cs typeface="Courier New" pitchFamily="49" charset="0"/>
              </a:rPr>
              <a:t>sno</a:t>
            </a:r>
            <a:endParaRPr lang="en-US" altLang="zh-CN" baseline="30000" dirty="0">
              <a:solidFill>
                <a:schemeClr val="accent2"/>
              </a:solidFill>
              <a:latin typeface="Courier New" pitchFamily="49" charset="0"/>
              <a:cs typeface="Courier New" pitchFamily="49" charset="0"/>
            </a:endParaRPr>
          </a:p>
          <a:p>
            <a:pPr marL="68580" indent="0">
              <a:buNone/>
            </a:pPr>
            <a:r>
              <a:rPr lang="en-US" altLang="zh-CN" sz="2200" dirty="0" smtClean="0">
                <a:latin typeface="Courier New" pitchFamily="49" charset="0"/>
                <a:cs typeface="Courier New" pitchFamily="49" charset="0"/>
              </a:rPr>
              <a:t>【</a:t>
            </a:r>
            <a:r>
              <a:rPr lang="zh-CN" altLang="en-US" sz="2200" dirty="0" smtClean="0">
                <a:latin typeface="Courier New" pitchFamily="49" charset="0"/>
                <a:cs typeface="Courier New" pitchFamily="49" charset="0"/>
              </a:rPr>
              <a:t>例</a:t>
            </a:r>
            <a:r>
              <a:rPr lang="en-US" altLang="zh-CN" sz="2200" dirty="0">
                <a:latin typeface="Courier New" pitchFamily="49" charset="0"/>
                <a:cs typeface="Courier New" pitchFamily="49" charset="0"/>
              </a:rPr>
              <a:t>】</a:t>
            </a:r>
            <a:r>
              <a:rPr lang="zh-CN" altLang="en-US" sz="2200" dirty="0" smtClean="0">
                <a:latin typeface="Courier New" pitchFamily="49" charset="0"/>
                <a:cs typeface="Courier New" pitchFamily="49" charset="0"/>
              </a:rPr>
              <a:t>给</a:t>
            </a:r>
            <a:r>
              <a:rPr lang="zh-CN" altLang="en-US" sz="2200" dirty="0">
                <a:latin typeface="Courier New" pitchFamily="49" charset="0"/>
                <a:cs typeface="Courier New" pitchFamily="49" charset="0"/>
              </a:rPr>
              <a:t>出每个学生修读课程的门</a:t>
            </a:r>
            <a:r>
              <a:rPr lang="zh-CN" altLang="en-US" sz="2200" dirty="0" smtClean="0">
                <a:latin typeface="Courier New" pitchFamily="49" charset="0"/>
                <a:cs typeface="Courier New" pitchFamily="49" charset="0"/>
              </a:rPr>
              <a:t>数</a:t>
            </a:r>
            <a:endParaRPr lang="en-US" altLang="zh-CN" sz="2200" dirty="0" smtClean="0">
              <a:latin typeface="Courier New" pitchFamily="49" charset="0"/>
              <a:cs typeface="Courier New" pitchFamily="49" charset="0"/>
            </a:endParaRPr>
          </a:p>
          <a:p>
            <a:pPr marL="68580" indent="0">
              <a:buNone/>
            </a:pPr>
            <a:r>
              <a:rPr lang="en-US" altLang="zh-CN" sz="2200" dirty="0">
                <a:solidFill>
                  <a:schemeClr val="accent2"/>
                </a:solidFill>
                <a:latin typeface="Courier New" pitchFamily="49" charset="0"/>
                <a:cs typeface="Courier New" pitchFamily="49" charset="0"/>
              </a:rPr>
              <a:t>	</a:t>
            </a:r>
            <a:r>
              <a:rPr lang="en-US" altLang="zh-CN" sz="2200" dirty="0" smtClean="0">
                <a:solidFill>
                  <a:schemeClr val="accent2"/>
                </a:solidFill>
                <a:latin typeface="Courier New" pitchFamily="49" charset="0"/>
                <a:cs typeface="Courier New" pitchFamily="49" charset="0"/>
              </a:rPr>
              <a:t>  SELECT </a:t>
            </a:r>
            <a:r>
              <a:rPr lang="en-US" altLang="zh-CN" sz="2200" dirty="0" err="1" smtClean="0">
                <a:solidFill>
                  <a:schemeClr val="accent2"/>
                </a:solidFill>
                <a:latin typeface="Courier New" pitchFamily="49" charset="0"/>
                <a:cs typeface="Courier New" pitchFamily="49" charset="0"/>
              </a:rPr>
              <a:t>sno</a:t>
            </a:r>
            <a:r>
              <a:rPr lang="en-US" altLang="zh-CN" sz="2200" dirty="0" smtClean="0">
                <a:solidFill>
                  <a:schemeClr val="accent2"/>
                </a:solidFill>
                <a:latin typeface="Courier New" pitchFamily="49" charset="0"/>
                <a:cs typeface="Courier New" pitchFamily="49" charset="0"/>
              </a:rPr>
              <a:t>, </a:t>
            </a:r>
            <a:r>
              <a:rPr lang="en-US" altLang="zh-CN" sz="2200" dirty="0">
                <a:solidFill>
                  <a:schemeClr val="accent2"/>
                </a:solidFill>
                <a:latin typeface="Courier New" pitchFamily="49" charset="0"/>
                <a:cs typeface="Courier New" pitchFamily="49" charset="0"/>
              </a:rPr>
              <a:t>COUNT(</a:t>
            </a:r>
            <a:r>
              <a:rPr lang="en-US" altLang="zh-CN" sz="2200" dirty="0" err="1">
                <a:solidFill>
                  <a:schemeClr val="accent2"/>
                </a:solidFill>
                <a:latin typeface="Courier New" pitchFamily="49" charset="0"/>
                <a:cs typeface="Courier New" pitchFamily="49" charset="0"/>
              </a:rPr>
              <a:t>cno</a:t>
            </a:r>
            <a:r>
              <a:rPr lang="en-US" altLang="zh-CN" sz="2200" dirty="0">
                <a:solidFill>
                  <a:schemeClr val="accent2"/>
                </a:solidFill>
                <a:latin typeface="Courier New" pitchFamily="49" charset="0"/>
                <a:cs typeface="Courier New" pitchFamily="49" charset="0"/>
              </a:rPr>
              <a:t>)</a:t>
            </a:r>
          </a:p>
          <a:p>
            <a:pPr marL="742950" lvl="1" indent="-285750">
              <a:spcBef>
                <a:spcPct val="10000"/>
              </a:spcBef>
              <a:buClr>
                <a:srgbClr val="FF0066"/>
              </a:buClr>
              <a:buNone/>
            </a:pPr>
            <a:r>
              <a:rPr lang="en-US" altLang="zh-CN" dirty="0" smtClean="0">
                <a:solidFill>
                  <a:schemeClr val="accent2"/>
                </a:solidFill>
                <a:latin typeface="Courier New" pitchFamily="49" charset="0"/>
                <a:cs typeface="Courier New" pitchFamily="49" charset="0"/>
              </a:rPr>
              <a:t>		    FROM SC</a:t>
            </a:r>
            <a:endParaRPr lang="en-US" altLang="zh-CN" dirty="0">
              <a:solidFill>
                <a:schemeClr val="accent2"/>
              </a:solidFill>
              <a:latin typeface="Courier New" pitchFamily="49" charset="0"/>
              <a:cs typeface="Courier New" pitchFamily="49" charset="0"/>
            </a:endParaRPr>
          </a:p>
          <a:p>
            <a:pPr marL="742950" lvl="1" indent="-285750">
              <a:spcBef>
                <a:spcPct val="10000"/>
              </a:spcBef>
              <a:buClr>
                <a:srgbClr val="FF0066"/>
              </a:buClr>
              <a:buNone/>
            </a:pPr>
            <a:r>
              <a:rPr lang="en-US" altLang="zh-CN" dirty="0" smtClean="0">
                <a:solidFill>
                  <a:schemeClr val="accent2"/>
                </a:solidFill>
                <a:latin typeface="Courier New" pitchFamily="49" charset="0"/>
                <a:cs typeface="Courier New" pitchFamily="49" charset="0"/>
              </a:rPr>
              <a:t>		GROUP </a:t>
            </a:r>
            <a:r>
              <a:rPr lang="en-US" altLang="zh-CN" dirty="0">
                <a:solidFill>
                  <a:schemeClr val="accent2"/>
                </a:solidFill>
                <a:latin typeface="Courier New" pitchFamily="49" charset="0"/>
                <a:cs typeface="Courier New" pitchFamily="49" charset="0"/>
              </a:rPr>
              <a:t>BY </a:t>
            </a:r>
            <a:r>
              <a:rPr lang="en-US" altLang="zh-CN" dirty="0" err="1" smtClean="0">
                <a:solidFill>
                  <a:schemeClr val="accent2"/>
                </a:solidFill>
                <a:latin typeface="Courier New" pitchFamily="49" charset="0"/>
                <a:cs typeface="Courier New" pitchFamily="49" charset="0"/>
              </a:rPr>
              <a:t>sno</a:t>
            </a:r>
            <a:endParaRPr lang="en-US" altLang="zh-CN" baseline="30000" dirty="0">
              <a:solidFill>
                <a:schemeClr val="accent2"/>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113</a:t>
            </a:fld>
            <a:endParaRPr lang="zh-CN" altLang="en-US"/>
          </a:p>
        </p:txBody>
      </p:sp>
    </p:spTree>
    <p:extLst>
      <p:ext uri="{BB962C8B-B14F-4D97-AF65-F5344CB8AC3E}">
        <p14:creationId xmlns:p14="http://schemas.microsoft.com/office/powerpoint/2010/main" val="314913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分类功能</a:t>
            </a:r>
          </a:p>
        </p:txBody>
      </p:sp>
      <p:sp>
        <p:nvSpPr>
          <p:cNvPr id="3" name="内容占位符 2"/>
          <p:cNvSpPr>
            <a:spLocks noGrp="1"/>
          </p:cNvSpPr>
          <p:nvPr>
            <p:ph idx="1"/>
          </p:nvPr>
        </p:nvSpPr>
        <p:spPr/>
        <p:txBody>
          <a:bodyPr>
            <a:normAutofit/>
          </a:bodyPr>
          <a:lstStyle/>
          <a:p>
            <a:r>
              <a:rPr lang="zh-CN" altLang="en-US" sz="2000" dirty="0"/>
              <a:t>可以在同一条</a:t>
            </a:r>
            <a:r>
              <a:rPr lang="en-US" altLang="zh-CN" sz="2000" dirty="0"/>
              <a:t>SQL</a:t>
            </a:r>
            <a:r>
              <a:rPr lang="zh-CN" altLang="en-US" sz="2000" dirty="0"/>
              <a:t>语句中同时执行多个统计计算。例如：</a:t>
            </a:r>
          </a:p>
          <a:p>
            <a:pPr lvl="1"/>
            <a:r>
              <a:rPr lang="zh-CN" altLang="en-US" sz="1800" dirty="0"/>
              <a:t>统计查询每一个学生的课程选修情况：选修课程的门数，平均成绩，总成绩，最高成绩以及最低</a:t>
            </a:r>
            <a:r>
              <a:rPr lang="zh-CN" altLang="en-US" sz="1800" dirty="0" smtClean="0"/>
              <a:t>成绩</a:t>
            </a:r>
            <a:endParaRPr lang="en-US" altLang="zh-CN" sz="1800" dirty="0" smtClean="0"/>
          </a:p>
          <a:p>
            <a:pPr marL="365760" lvl="1"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SELECT </a:t>
            </a:r>
            <a:r>
              <a:rPr lang="en-US" altLang="zh-CN" sz="1800" dirty="0" err="1" smtClean="0">
                <a:solidFill>
                  <a:schemeClr val="accent2"/>
                </a:solidFill>
                <a:latin typeface="Courier New" pitchFamily="49" charset="0"/>
                <a:cs typeface="Courier New" pitchFamily="49" charset="0"/>
              </a:rPr>
              <a:t>sno</a:t>
            </a:r>
            <a:r>
              <a:rPr lang="en-US" altLang="zh-CN" sz="1800" dirty="0">
                <a:solidFill>
                  <a:schemeClr val="accent2"/>
                </a:solidFill>
                <a:latin typeface="Courier New" pitchFamily="49" charset="0"/>
                <a:cs typeface="Courier New" pitchFamily="49" charset="0"/>
              </a:rPr>
              <a:t>, COUNT(</a:t>
            </a:r>
            <a:r>
              <a:rPr lang="en-US" altLang="zh-CN" sz="1800" dirty="0" err="1">
                <a:solidFill>
                  <a:schemeClr val="accent2"/>
                </a:solidFill>
                <a:latin typeface="Courier New" pitchFamily="49" charset="0"/>
                <a:cs typeface="Courier New" pitchFamily="49" charset="0"/>
              </a:rPr>
              <a:t>cno</a:t>
            </a:r>
            <a:r>
              <a:rPr lang="en-US" altLang="zh-CN" sz="1800" dirty="0">
                <a:solidFill>
                  <a:schemeClr val="accent2"/>
                </a:solidFill>
                <a:latin typeface="Courier New" pitchFamily="49" charset="0"/>
                <a:cs typeface="Courier New" pitchFamily="49" charset="0"/>
              </a:rPr>
              <a:t>), AVG(G</a:t>
            </a:r>
            <a:r>
              <a:rPr lang="en-US" altLang="zh-CN" sz="1800" dirty="0" smtClean="0">
                <a:solidFill>
                  <a:schemeClr val="accent2"/>
                </a:solidFill>
                <a:latin typeface="Courier New" pitchFamily="49" charset="0"/>
                <a:cs typeface="Courier New" pitchFamily="49" charset="0"/>
              </a:rPr>
              <a:t>),</a:t>
            </a:r>
          </a:p>
          <a:p>
            <a:pPr marL="365760" lvl="1"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SUM(G</a:t>
            </a:r>
            <a:r>
              <a:rPr lang="en-US" altLang="zh-CN" sz="1800" dirty="0">
                <a:solidFill>
                  <a:schemeClr val="accent2"/>
                </a:solidFill>
                <a:latin typeface="Courier New" pitchFamily="49" charset="0"/>
                <a:cs typeface="Courier New" pitchFamily="49" charset="0"/>
              </a:rPr>
              <a:t>), MAX(G), </a:t>
            </a:r>
            <a:r>
              <a:rPr lang="en-US" altLang="zh-CN" sz="1800" dirty="0" smtClean="0">
                <a:solidFill>
                  <a:schemeClr val="accent2"/>
                </a:solidFill>
                <a:latin typeface="Courier New" pitchFamily="49" charset="0"/>
                <a:cs typeface="Courier New" pitchFamily="49" charset="0"/>
              </a:rPr>
              <a:t>MIN(G)</a:t>
            </a:r>
          </a:p>
          <a:p>
            <a:pPr indent="-342900">
              <a:spcBef>
                <a:spcPct val="10000"/>
              </a:spcBef>
              <a:buClr>
                <a:srgbClr val="FF0066"/>
              </a:buClr>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FROM SC</a:t>
            </a:r>
          </a:p>
          <a:p>
            <a:pPr indent="-342900">
              <a:spcBef>
                <a:spcPct val="10000"/>
              </a:spcBef>
              <a:buClr>
                <a:srgbClr val="FF0066"/>
              </a:buClr>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GROUP </a:t>
            </a:r>
            <a:r>
              <a:rPr lang="en-US" altLang="zh-CN" sz="1800" dirty="0">
                <a:solidFill>
                  <a:schemeClr val="accent2"/>
                </a:solidFill>
                <a:latin typeface="Courier New" pitchFamily="49" charset="0"/>
                <a:cs typeface="Courier New" pitchFamily="49" charset="0"/>
              </a:rPr>
              <a:t>BY </a:t>
            </a:r>
            <a:r>
              <a:rPr lang="en-US" altLang="zh-CN" sz="1800" dirty="0" err="1" smtClean="0">
                <a:solidFill>
                  <a:schemeClr val="accent2"/>
                </a:solidFill>
                <a:latin typeface="Courier New" pitchFamily="49" charset="0"/>
                <a:cs typeface="Courier New" pitchFamily="49" charset="0"/>
              </a:rPr>
              <a:t>sno</a:t>
            </a:r>
            <a:endParaRPr lang="en-US" altLang="zh-CN" sz="1800" baseline="30000" dirty="0">
              <a:solidFill>
                <a:schemeClr val="accent2"/>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114</a:t>
            </a:fld>
            <a:endParaRPr lang="zh-CN" altLang="en-US"/>
          </a:p>
        </p:txBody>
      </p:sp>
    </p:spTree>
    <p:extLst>
      <p:ext uri="{BB962C8B-B14F-4D97-AF65-F5344CB8AC3E}">
        <p14:creationId xmlns:p14="http://schemas.microsoft.com/office/powerpoint/2010/main" val="268236726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分类功能</a:t>
            </a:r>
          </a:p>
        </p:txBody>
      </p:sp>
      <p:sp>
        <p:nvSpPr>
          <p:cNvPr id="3" name="内容占位符 2"/>
          <p:cNvSpPr>
            <a:spLocks noGrp="1"/>
          </p:cNvSpPr>
          <p:nvPr>
            <p:ph idx="1"/>
          </p:nvPr>
        </p:nvSpPr>
        <p:spPr/>
        <p:txBody>
          <a:bodyPr>
            <a:normAutofit/>
          </a:bodyPr>
          <a:lstStyle/>
          <a:p>
            <a:r>
              <a:rPr lang="zh-CN" altLang="en-US" sz="2000" dirty="0">
                <a:latin typeface="Courier New" pitchFamily="49" charset="0"/>
                <a:cs typeface="Courier New" pitchFamily="49" charset="0"/>
              </a:rPr>
              <a:t>分组查询子句</a:t>
            </a:r>
            <a:r>
              <a:rPr lang="zh-CN" altLang="en-US" sz="2000" dirty="0" smtClean="0">
                <a:latin typeface="Courier New" pitchFamily="49" charset="0"/>
                <a:cs typeface="Courier New" pitchFamily="49" charset="0"/>
              </a:rPr>
              <a:t>：</a:t>
            </a:r>
            <a:r>
              <a:rPr lang="en-US" altLang="zh-CN" sz="2000" dirty="0" smtClean="0">
                <a:latin typeface="Courier New" pitchFamily="49" charset="0"/>
                <a:cs typeface="Courier New" pitchFamily="49" charset="0"/>
              </a:rPr>
              <a:t>HAVING </a:t>
            </a:r>
            <a:r>
              <a:rPr lang="en-US" altLang="zh-CN" sz="2000" dirty="0" err="1">
                <a:latin typeface="Courier New" pitchFamily="49" charset="0"/>
                <a:cs typeface="Courier New" pitchFamily="49" charset="0"/>
              </a:rPr>
              <a:t>group_condition</a:t>
            </a:r>
            <a:endParaRPr lang="en-US" altLang="zh-CN" sz="2000" dirty="0">
              <a:latin typeface="Courier New" pitchFamily="49" charset="0"/>
              <a:cs typeface="Courier New" pitchFamily="49" charset="0"/>
            </a:endParaRPr>
          </a:p>
          <a:p>
            <a:pPr lvl="1"/>
            <a:r>
              <a:rPr lang="zh-CN" altLang="en-US" sz="1800" dirty="0">
                <a:latin typeface="Courier New" pitchFamily="49" charset="0"/>
                <a:cs typeface="Courier New" pitchFamily="49" charset="0"/>
              </a:rPr>
              <a:t>根据</a:t>
            </a:r>
            <a:r>
              <a:rPr lang="en-US" altLang="zh-CN" sz="1800" dirty="0">
                <a:latin typeface="Courier New" pitchFamily="49" charset="0"/>
                <a:cs typeface="Courier New" pitchFamily="49" charset="0"/>
              </a:rPr>
              <a:t>GROUP BY</a:t>
            </a:r>
            <a:r>
              <a:rPr lang="zh-CN" altLang="en-US" sz="1800" dirty="0">
                <a:latin typeface="Courier New" pitchFamily="49" charset="0"/>
                <a:cs typeface="Courier New" pitchFamily="49" charset="0"/>
              </a:rPr>
              <a:t>子句的分组结果，定义分组查询条件</a:t>
            </a:r>
          </a:p>
          <a:p>
            <a:pPr lvl="2"/>
            <a:r>
              <a:rPr lang="zh-CN" altLang="en-US" sz="1600" dirty="0">
                <a:latin typeface="Courier New" pitchFamily="49" charset="0"/>
                <a:cs typeface="Courier New" pitchFamily="49" charset="0"/>
              </a:rPr>
              <a:t>在</a:t>
            </a:r>
            <a:r>
              <a:rPr lang="en-US" altLang="zh-CN" sz="1600" dirty="0">
                <a:latin typeface="Courier New" pitchFamily="49" charset="0"/>
                <a:cs typeface="Courier New" pitchFamily="49" charset="0"/>
              </a:rPr>
              <a:t>HAVING</a:t>
            </a:r>
            <a:r>
              <a:rPr lang="zh-CN" altLang="en-US" sz="1600" dirty="0">
                <a:latin typeface="Courier New" pitchFamily="49" charset="0"/>
                <a:cs typeface="Courier New" pitchFamily="49" charset="0"/>
              </a:rPr>
              <a:t>子句中给出的查询条件是定义在分组后的元组集合上的，通常是根据该集合上的某种统计计算的结果来定义查询</a:t>
            </a:r>
            <a:r>
              <a:rPr lang="zh-CN" altLang="en-US" sz="1600" dirty="0" smtClean="0">
                <a:latin typeface="Courier New" pitchFamily="49" charset="0"/>
                <a:cs typeface="Courier New" pitchFamily="49" charset="0"/>
              </a:rPr>
              <a:t>条件</a:t>
            </a:r>
            <a:endParaRPr lang="zh-CN" altLang="en-US" sz="1600" dirty="0">
              <a:latin typeface="Courier New" pitchFamily="49" charset="0"/>
              <a:cs typeface="Courier New" pitchFamily="49" charset="0"/>
            </a:endParaRPr>
          </a:p>
          <a:p>
            <a:pPr lvl="2"/>
            <a:r>
              <a:rPr lang="zh-CN" altLang="en-US" sz="1600" dirty="0">
                <a:latin typeface="Courier New" pitchFamily="49" charset="0"/>
                <a:cs typeface="Courier New" pitchFamily="49" charset="0"/>
              </a:rPr>
              <a:t>只有满足条件</a:t>
            </a:r>
            <a:r>
              <a:rPr lang="en-US" altLang="zh-CN" sz="1600" dirty="0" err="1">
                <a:latin typeface="Courier New" pitchFamily="49" charset="0"/>
                <a:cs typeface="Courier New" pitchFamily="49" charset="0"/>
              </a:rPr>
              <a:t>group_condition</a:t>
            </a:r>
            <a:r>
              <a:rPr lang="zh-CN" altLang="en-US" sz="1600" dirty="0">
                <a:latin typeface="Courier New" pitchFamily="49" charset="0"/>
                <a:cs typeface="Courier New" pitchFamily="49" charset="0"/>
              </a:rPr>
              <a:t>的元组集合才会被保留下来，用于生成最终的查询结果</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115</a:t>
            </a:fld>
            <a:endParaRPr lang="zh-CN" altLang="en-US"/>
          </a:p>
        </p:txBody>
      </p:sp>
    </p:spTree>
    <p:extLst>
      <p:ext uri="{BB962C8B-B14F-4D97-AF65-F5344CB8AC3E}">
        <p14:creationId xmlns:p14="http://schemas.microsoft.com/office/powerpoint/2010/main" val="305636018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分类功能</a:t>
            </a:r>
          </a:p>
        </p:txBody>
      </p:sp>
      <p:sp>
        <p:nvSpPr>
          <p:cNvPr id="3" name="内容占位符 2"/>
          <p:cNvSpPr>
            <a:spLocks noGrp="1"/>
          </p:cNvSpPr>
          <p:nvPr>
            <p:ph idx="1"/>
          </p:nvPr>
        </p:nvSpPr>
        <p:spPr/>
        <p:txBody>
          <a:bodyPr>
            <a:normAutofit/>
          </a:bodyPr>
          <a:lstStyle/>
          <a:p>
            <a:r>
              <a:rPr lang="en-US" altLang="zh-CN" sz="1800" dirty="0"/>
              <a:t>GROUP BY &amp; HAVING</a:t>
            </a:r>
            <a:r>
              <a:rPr lang="zh-CN" altLang="en-US" sz="1800" dirty="0"/>
              <a:t>此两子句可以对映像语句所得到的集合元组分组（用</a:t>
            </a:r>
            <a:r>
              <a:rPr lang="en-US" altLang="zh-CN" sz="1800" dirty="0"/>
              <a:t>GROUP BY</a:t>
            </a:r>
            <a:r>
              <a:rPr lang="zh-CN" altLang="en-US" sz="1800" dirty="0"/>
              <a:t>子句），并还可利用</a:t>
            </a:r>
            <a:r>
              <a:rPr lang="en-US" altLang="zh-CN" sz="1800" dirty="0"/>
              <a:t>HAVING</a:t>
            </a:r>
            <a:r>
              <a:rPr lang="zh-CN" altLang="en-US" sz="1800" dirty="0"/>
              <a:t>子句设置逻辑</a:t>
            </a:r>
            <a:r>
              <a:rPr lang="zh-CN" altLang="en-US" sz="1800" dirty="0" smtClean="0"/>
              <a:t>条件</a:t>
            </a:r>
            <a:endParaRPr lang="zh-CN" altLang="en-US" sz="1800" dirty="0"/>
          </a:p>
          <a:p>
            <a:pPr marL="68580" indent="0">
              <a:buNone/>
            </a:pPr>
            <a:r>
              <a:rPr lang="en-US" altLang="zh-CN" sz="1600" dirty="0" smtClean="0">
                <a:latin typeface="Courier New" pitchFamily="49" charset="0"/>
                <a:cs typeface="Courier New" pitchFamily="49" charset="0"/>
              </a:rPr>
              <a:t>	  SELECT </a:t>
            </a:r>
            <a:r>
              <a:rPr lang="en-US" altLang="zh-CN" sz="1600" dirty="0">
                <a:latin typeface="Courier New" pitchFamily="49" charset="0"/>
                <a:cs typeface="Courier New" pitchFamily="49" charset="0"/>
              </a:rPr>
              <a:t>DEP, JOB, AVG(SAL)</a:t>
            </a:r>
          </a:p>
          <a:p>
            <a:pPr marL="68580" indent="0">
              <a:buNone/>
            </a:pP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EMPL</a:t>
            </a:r>
          </a:p>
          <a:p>
            <a:pPr marL="68580" indent="0">
              <a:buNone/>
            </a:pPr>
            <a:r>
              <a:rPr lang="en-US" altLang="zh-CN" sz="1600" dirty="0" smtClean="0">
                <a:latin typeface="Courier New" pitchFamily="49" charset="0"/>
                <a:cs typeface="Courier New" pitchFamily="49" charset="0"/>
              </a:rPr>
              <a:t>	   WHERE </a:t>
            </a:r>
            <a:r>
              <a:rPr lang="en-US" altLang="zh-CN" sz="1600" dirty="0">
                <a:latin typeface="Courier New" pitchFamily="49" charset="0"/>
                <a:cs typeface="Courier New" pitchFamily="49" charset="0"/>
              </a:rPr>
              <a:t>JOB &lt;&gt; 'M'</a:t>
            </a:r>
          </a:p>
          <a:p>
            <a:pPr marL="68580" indent="0">
              <a:buNone/>
            </a:pPr>
            <a:r>
              <a:rPr lang="en-US" altLang="zh-CN" sz="1600" dirty="0" smtClean="0">
                <a:latin typeface="Courier New" pitchFamily="49" charset="0"/>
                <a:cs typeface="Courier New" pitchFamily="49" charset="0"/>
              </a:rPr>
              <a:t>	GROUP </a:t>
            </a:r>
            <a:r>
              <a:rPr lang="en-US" altLang="zh-CN" sz="1600" dirty="0">
                <a:latin typeface="Courier New" pitchFamily="49" charset="0"/>
                <a:cs typeface="Courier New" pitchFamily="49" charset="0"/>
              </a:rPr>
              <a:t>BY DEP, JOB</a:t>
            </a:r>
          </a:p>
          <a:p>
            <a:pPr marL="68580" indent="0">
              <a:buNone/>
            </a:pP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HAVING </a:t>
            </a:r>
            <a:r>
              <a:rPr lang="en-US" altLang="zh-CN" sz="1600" dirty="0">
                <a:latin typeface="Courier New" pitchFamily="49" charset="0"/>
                <a:cs typeface="Courier New" pitchFamily="49" charset="0"/>
              </a:rPr>
              <a:t>AVG(SAL) &gt; 28000</a:t>
            </a:r>
          </a:p>
          <a:p>
            <a:pPr marL="68580" indent="0">
              <a:buNone/>
            </a:pPr>
            <a:r>
              <a:rPr lang="en-US" altLang="zh-CN" sz="1600" dirty="0" smtClean="0">
                <a:latin typeface="Courier New" pitchFamily="49" charset="0"/>
                <a:cs typeface="Courier New" pitchFamily="49" charset="0"/>
              </a:rPr>
              <a:t>	ORDER </a:t>
            </a:r>
            <a:r>
              <a:rPr lang="en-US" altLang="zh-CN" sz="1600" dirty="0">
                <a:latin typeface="Courier New" pitchFamily="49" charset="0"/>
                <a:cs typeface="Courier New" pitchFamily="49" charset="0"/>
              </a:rPr>
              <a:t>BY AVG(SAL) </a:t>
            </a:r>
            <a:r>
              <a:rPr lang="en-US" altLang="zh-CN" sz="1600" dirty="0" smtClean="0">
                <a:latin typeface="Courier New" pitchFamily="49" charset="0"/>
                <a:cs typeface="Courier New" pitchFamily="49" charset="0"/>
              </a:rPr>
              <a:t>DESC</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116</a:t>
            </a:fld>
            <a:endParaRPr lang="zh-CN" altLang="en-US"/>
          </a:p>
        </p:txBody>
      </p:sp>
    </p:spTree>
    <p:extLst>
      <p:ext uri="{BB962C8B-B14F-4D97-AF65-F5344CB8AC3E}">
        <p14:creationId xmlns:p14="http://schemas.microsoft.com/office/powerpoint/2010/main" val="39070234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117</a:t>
            </a:fld>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9552" y="764704"/>
            <a:ext cx="8077200" cy="5702300"/>
          </a:xfrm>
          <a:prstGeom prst="rect">
            <a:avLst/>
          </a:prstGeom>
        </p:spPr>
      </p:pic>
    </p:spTree>
    <p:extLst>
      <p:ext uri="{BB962C8B-B14F-4D97-AF65-F5344CB8AC3E}">
        <p14:creationId xmlns:p14="http://schemas.microsoft.com/office/powerpoint/2010/main" val="101399374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118</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35" y="995511"/>
            <a:ext cx="7986713"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9991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分类功能</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给</a:t>
            </a:r>
            <a:r>
              <a:rPr lang="zh-CN" altLang="en-US" sz="2000" dirty="0">
                <a:latin typeface="Courier New" pitchFamily="49" charset="0"/>
                <a:cs typeface="Courier New" pitchFamily="49" charset="0"/>
              </a:rPr>
              <a:t>出选修人数超过</a:t>
            </a:r>
            <a:r>
              <a:rPr lang="en-US" altLang="zh-CN" sz="2000" dirty="0">
                <a:latin typeface="Courier New" pitchFamily="49" charset="0"/>
                <a:cs typeface="Courier New" pitchFamily="49" charset="0"/>
              </a:rPr>
              <a:t>5</a:t>
            </a:r>
            <a:r>
              <a:rPr lang="zh-CN" altLang="en-US" sz="2000" dirty="0">
                <a:latin typeface="Courier New" pitchFamily="49" charset="0"/>
                <a:cs typeface="Courier New" pitchFamily="49" charset="0"/>
              </a:rPr>
              <a:t>个的课程的课程号及其选修</a:t>
            </a:r>
            <a:r>
              <a:rPr lang="zh-CN" altLang="en-US" sz="2000" dirty="0" smtClean="0">
                <a:latin typeface="Courier New" pitchFamily="49" charset="0"/>
                <a:cs typeface="Courier New" pitchFamily="49" charset="0"/>
              </a:rPr>
              <a:t>人数</a:t>
            </a:r>
            <a:endParaRPr lang="en-US" altLang="zh-CN" sz="2000" dirty="0" smtClean="0">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SELECT </a:t>
            </a:r>
            <a:r>
              <a:rPr lang="en-US" altLang="zh-CN" sz="1800" dirty="0" err="1" smtClean="0">
                <a:solidFill>
                  <a:schemeClr val="accent2"/>
                </a:solidFill>
                <a:latin typeface="Courier New" pitchFamily="49" charset="0"/>
                <a:cs typeface="Courier New" pitchFamily="49" charset="0"/>
              </a:rPr>
              <a:t>cno</a:t>
            </a:r>
            <a:r>
              <a:rPr lang="en-US" altLang="zh-CN" sz="1800" dirty="0" smtClean="0">
                <a:solidFill>
                  <a:schemeClr val="accent2"/>
                </a:solidFill>
                <a:latin typeface="Courier New" pitchFamily="49" charset="0"/>
                <a:cs typeface="Courier New" pitchFamily="49" charset="0"/>
              </a:rPr>
              <a:t>, COUNT(</a:t>
            </a:r>
            <a:r>
              <a:rPr lang="en-US" altLang="zh-CN" sz="1800" dirty="0" err="1" smtClean="0">
                <a:solidFill>
                  <a:schemeClr val="accent2"/>
                </a:solidFill>
                <a:latin typeface="Courier New" pitchFamily="49" charset="0"/>
                <a:cs typeface="Courier New" pitchFamily="49" charset="0"/>
              </a:rPr>
              <a:t>sno</a:t>
            </a:r>
            <a:r>
              <a:rPr lang="en-US" altLang="zh-CN" sz="1800" dirty="0" smtClean="0">
                <a:solidFill>
                  <a:schemeClr val="accent2"/>
                </a:solidFill>
                <a:latin typeface="Courier New" pitchFamily="49" charset="0"/>
                <a:cs typeface="Courier New" pitchFamily="49" charset="0"/>
              </a:rPr>
              <a:t>)</a:t>
            </a: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FROM SC</a:t>
            </a:r>
            <a:endParaRPr lang="en-US" altLang="zh-CN" sz="1800" dirty="0">
              <a:solidFill>
                <a:schemeClr val="accent2"/>
              </a:solidFill>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GROUP </a:t>
            </a:r>
            <a:r>
              <a:rPr lang="en-US" altLang="zh-CN" sz="1800" dirty="0">
                <a:solidFill>
                  <a:schemeClr val="accent2"/>
                </a:solidFill>
                <a:latin typeface="Courier New" pitchFamily="49" charset="0"/>
                <a:cs typeface="Courier New" pitchFamily="49" charset="0"/>
              </a:rPr>
              <a:t>BY </a:t>
            </a:r>
            <a:r>
              <a:rPr lang="en-US" altLang="zh-CN" sz="1800" dirty="0" err="1" smtClean="0">
                <a:solidFill>
                  <a:schemeClr val="accent2"/>
                </a:solidFill>
                <a:latin typeface="Courier New" pitchFamily="49" charset="0"/>
                <a:cs typeface="Courier New" pitchFamily="49" charset="0"/>
              </a:rPr>
              <a:t>cno</a:t>
            </a:r>
            <a:endParaRPr lang="en-US" altLang="zh-CN" sz="1800" dirty="0">
              <a:solidFill>
                <a:schemeClr val="accent2"/>
              </a:solidFill>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HAVING COUNT(*) &gt; 5</a:t>
            </a:r>
            <a:endParaRPr lang="en-US" altLang="zh-CN" sz="1800" dirty="0">
              <a:solidFill>
                <a:schemeClr val="accent2"/>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119</a:t>
            </a:fld>
            <a:endParaRPr lang="zh-CN" altLang="en-US"/>
          </a:p>
        </p:txBody>
      </p:sp>
    </p:spTree>
    <p:extLst>
      <p:ext uri="{BB962C8B-B14F-4D97-AF65-F5344CB8AC3E}">
        <p14:creationId xmlns:p14="http://schemas.microsoft.com/office/powerpoint/2010/main" val="4214700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没有</a:t>
            </a:r>
            <a:r>
              <a:rPr lang="zh-CN" altLang="en-US" dirty="0" smtClean="0">
                <a:latin typeface="Times New Roman" pitchFamily="18" charset="0"/>
                <a:cs typeface="Times New Roman" pitchFamily="18" charset="0"/>
              </a:rPr>
              <a:t>数据</a:t>
            </a:r>
            <a:r>
              <a:rPr lang="zh-CN" altLang="en-US" dirty="0">
                <a:latin typeface="Times New Roman" pitchFamily="18" charset="0"/>
                <a:cs typeface="Times New Roman" pitchFamily="18" charset="0"/>
              </a:rPr>
              <a:t>大小</a:t>
            </a:r>
            <a:r>
              <a:rPr lang="zh-CN" altLang="en-US" dirty="0" smtClean="0">
                <a:latin typeface="Times New Roman" pitchFamily="18" charset="0"/>
                <a:cs typeface="Times New Roman" pitchFamily="18" charset="0"/>
              </a:rPr>
              <a:t>限制</a:t>
            </a:r>
            <a:endParaRPr lang="zh-CN" altLang="en-US" dirty="0"/>
          </a:p>
        </p:txBody>
      </p:sp>
      <p:sp>
        <p:nvSpPr>
          <p:cNvPr id="3" name="内容占位符 2"/>
          <p:cNvSpPr>
            <a:spLocks noGrp="1"/>
          </p:cNvSpPr>
          <p:nvPr>
            <p:ph idx="1"/>
          </p:nvPr>
        </p:nvSpPr>
        <p:spPr/>
        <p:txBody>
          <a:bodyPr>
            <a:normAutofit fontScale="70000" lnSpcReduction="20000"/>
          </a:bodyPr>
          <a:lstStyle/>
          <a:p>
            <a:pPr>
              <a:spcBef>
                <a:spcPts val="600"/>
              </a:spcBef>
            </a:pPr>
            <a:r>
              <a:rPr lang="en-US" altLang="zh-CN" sz="2900" dirty="0">
                <a:cs typeface="Times New Roman" pitchFamily="18" charset="0"/>
              </a:rPr>
              <a:t>DB2 Express-C</a:t>
            </a:r>
            <a:endParaRPr lang="en-US" altLang="zh-CN" sz="2900" dirty="0">
              <a:cs typeface="Times New Roman" pitchFamily="18" charset="0"/>
              <a:hlinkClick r:id="rId2"/>
            </a:endParaRPr>
          </a:p>
          <a:p>
            <a:pPr marL="365760" lvl="1" indent="0">
              <a:spcBef>
                <a:spcPts val="600"/>
              </a:spcBef>
              <a:buNone/>
            </a:pPr>
            <a:r>
              <a:rPr lang="en-US" altLang="zh-CN" sz="2000" dirty="0">
                <a:latin typeface="Courier New" pitchFamily="49" charset="0"/>
                <a:cs typeface="Courier New" pitchFamily="49" charset="0"/>
                <a:hlinkClick r:id="rId2"/>
              </a:rPr>
              <a:t>http://db2express.com</a:t>
            </a:r>
            <a:endParaRPr lang="en-US" altLang="zh-CN" sz="2000" dirty="0">
              <a:latin typeface="Courier New" pitchFamily="49" charset="0"/>
              <a:cs typeface="Courier New" pitchFamily="49" charset="0"/>
            </a:endParaRPr>
          </a:p>
          <a:p>
            <a:pPr marL="365760" lvl="1" indent="0">
              <a:spcBef>
                <a:spcPts val="600"/>
              </a:spcBef>
              <a:buNone/>
            </a:pPr>
            <a:r>
              <a:rPr lang="en-US" altLang="zh-CN" sz="2000" dirty="0">
                <a:latin typeface="Courier New" pitchFamily="49" charset="0"/>
                <a:cs typeface="Courier New" pitchFamily="49" charset="0"/>
                <a:hlinkClick r:id="rId3"/>
              </a:rPr>
              <a:t>http://www.ibm.com/developerworks/cn/downloads/im/udbexp</a:t>
            </a:r>
            <a:r>
              <a:rPr lang="en-US" altLang="zh-CN" sz="2000" dirty="0" smtClean="0">
                <a:latin typeface="Courier New" pitchFamily="49" charset="0"/>
                <a:cs typeface="Courier New" pitchFamily="49" charset="0"/>
                <a:hlinkClick r:id="rId3"/>
              </a:rPr>
              <a:t>/</a:t>
            </a:r>
            <a:r>
              <a:rPr lang="en-US" altLang="zh-CN" sz="2000" dirty="0" smtClean="0">
                <a:latin typeface="Courier New" pitchFamily="49" charset="0"/>
                <a:cs typeface="Courier New" pitchFamily="49" charset="0"/>
              </a:rPr>
              <a:t> </a:t>
            </a:r>
            <a:endParaRPr lang="en-US" altLang="zh-CN" sz="2000" dirty="0">
              <a:latin typeface="Courier New" pitchFamily="49" charset="0"/>
              <a:cs typeface="Courier New" pitchFamily="49" charset="0"/>
            </a:endParaRPr>
          </a:p>
          <a:p>
            <a:pPr>
              <a:spcBef>
                <a:spcPts val="600"/>
              </a:spcBef>
              <a:buNone/>
            </a:pPr>
            <a:endParaRPr lang="en-US" altLang="zh-CN" sz="2600" dirty="0">
              <a:latin typeface="Times New Roman" pitchFamily="18" charset="0"/>
              <a:cs typeface="Times New Roman" pitchFamily="18" charset="0"/>
            </a:endParaRPr>
          </a:p>
          <a:p>
            <a:pPr>
              <a:spcBef>
                <a:spcPts val="600"/>
              </a:spcBef>
              <a:buNone/>
            </a:pPr>
            <a:endParaRPr lang="en-US" altLang="zh-CN" sz="2600" dirty="0">
              <a:latin typeface="Times New Roman" pitchFamily="18" charset="0"/>
              <a:cs typeface="Times New Roman" pitchFamily="18" charset="0"/>
            </a:endParaRPr>
          </a:p>
          <a:p>
            <a:pPr>
              <a:spcBef>
                <a:spcPts val="600"/>
              </a:spcBef>
              <a:buNone/>
            </a:pPr>
            <a:endParaRPr lang="en-US" altLang="zh-CN" sz="2600" dirty="0">
              <a:latin typeface="Times New Roman" pitchFamily="18" charset="0"/>
              <a:cs typeface="Times New Roman" pitchFamily="18" charset="0"/>
            </a:endParaRPr>
          </a:p>
          <a:p>
            <a:pPr>
              <a:spcBef>
                <a:spcPts val="600"/>
              </a:spcBef>
              <a:buNone/>
            </a:pPr>
            <a:endParaRPr lang="en-US" altLang="zh-CN" sz="2600" dirty="0">
              <a:latin typeface="Times New Roman" pitchFamily="18" charset="0"/>
              <a:cs typeface="Times New Roman" pitchFamily="18" charset="0"/>
            </a:endParaRPr>
          </a:p>
          <a:p>
            <a:pPr>
              <a:spcBef>
                <a:spcPts val="600"/>
              </a:spcBef>
              <a:buNone/>
            </a:pPr>
            <a:endParaRPr lang="en-US" altLang="zh-CN" sz="2600" dirty="0">
              <a:latin typeface="Times New Roman" pitchFamily="18" charset="0"/>
              <a:cs typeface="Times New Roman" pitchFamily="18" charset="0"/>
            </a:endParaRPr>
          </a:p>
          <a:p>
            <a:pPr>
              <a:spcBef>
                <a:spcPts val="600"/>
              </a:spcBef>
            </a:pPr>
            <a:r>
              <a:rPr lang="en-US" altLang="zh-CN" sz="2900" dirty="0">
                <a:cs typeface="Times New Roman" pitchFamily="18" charset="0"/>
              </a:rPr>
              <a:t>MySQL Community </a:t>
            </a:r>
            <a:r>
              <a:rPr lang="en-US" altLang="zh-CN" sz="2900" dirty="0" smtClean="0">
                <a:cs typeface="Times New Roman" pitchFamily="18" charset="0"/>
              </a:rPr>
              <a:t>Server</a:t>
            </a:r>
            <a:endParaRPr lang="en-US" altLang="zh-CN" sz="2900" dirty="0">
              <a:cs typeface="Times New Roman"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147963283"/>
              </p:ext>
            </p:extLst>
          </p:nvPr>
        </p:nvGraphicFramePr>
        <p:xfrm>
          <a:off x="971600" y="3429000"/>
          <a:ext cx="7308534" cy="1645920"/>
        </p:xfrm>
        <a:graphic>
          <a:graphicData uri="http://schemas.openxmlformats.org/drawingml/2006/table">
            <a:tbl>
              <a:tblPr firstRow="1" bandRow="1">
                <a:tableStyleId>{5C22544A-7EE6-4342-B048-85BDC9FD1C3A}</a:tableStyleId>
              </a:tblPr>
              <a:tblGrid>
                <a:gridCol w="1081405"/>
                <a:gridCol w="1457643"/>
                <a:gridCol w="2270443"/>
                <a:gridCol w="2499043"/>
              </a:tblGrid>
              <a:tr h="144016">
                <a:tc>
                  <a:txBody>
                    <a:bodyPr/>
                    <a:lstStyle/>
                    <a:p>
                      <a:pPr algn="l"/>
                      <a:r>
                        <a:rPr lang="en-US" altLang="zh-CN" sz="1400" dirty="0" smtClean="0">
                          <a:latin typeface="+mn-lt"/>
                          <a:cs typeface="Times New Roman" pitchFamily="18" charset="0"/>
                        </a:rPr>
                        <a:t>Feature</a:t>
                      </a:r>
                      <a:endParaRPr lang="zh-CN" altLang="en-US" sz="1400" dirty="0">
                        <a:latin typeface="+mn-lt"/>
                        <a:cs typeface="Times New Roman" pitchFamily="18" charset="0"/>
                      </a:endParaRPr>
                    </a:p>
                  </a:txBody>
                  <a:tcPr/>
                </a:tc>
                <a:tc>
                  <a:txBody>
                    <a:bodyPr/>
                    <a:lstStyle/>
                    <a:p>
                      <a:pPr algn="l"/>
                      <a:r>
                        <a:rPr lang="en-US" altLang="zh-CN" sz="1400" dirty="0" smtClean="0">
                          <a:latin typeface="+mn-lt"/>
                          <a:cs typeface="Times New Roman" pitchFamily="18" charset="0"/>
                        </a:rPr>
                        <a:t>DB2 Express-C</a:t>
                      </a:r>
                      <a:endParaRPr lang="zh-CN" altLang="en-US" sz="1400" dirty="0">
                        <a:latin typeface="+mn-lt"/>
                        <a:cs typeface="Times New Roman" pitchFamily="18" charset="0"/>
                      </a:endParaRPr>
                    </a:p>
                  </a:txBody>
                  <a:tcPr/>
                </a:tc>
                <a:tc>
                  <a:txBody>
                    <a:bodyPr/>
                    <a:lstStyle/>
                    <a:p>
                      <a:pPr algn="l"/>
                      <a:r>
                        <a:rPr lang="en-US" altLang="zh-CN" sz="1400" dirty="0" smtClean="0">
                          <a:latin typeface="+mn-lt"/>
                          <a:cs typeface="Times New Roman" pitchFamily="18" charset="0"/>
                        </a:rPr>
                        <a:t>SQL Server 2005 Express</a:t>
                      </a:r>
                      <a:endParaRPr lang="zh-CN" altLang="en-US" sz="1400" dirty="0">
                        <a:latin typeface="+mn-lt"/>
                        <a:cs typeface="Times New Roman" pitchFamily="18" charset="0"/>
                      </a:endParaRPr>
                    </a:p>
                  </a:txBody>
                  <a:tcPr/>
                </a:tc>
                <a:tc>
                  <a:txBody>
                    <a:bodyPr/>
                    <a:lstStyle/>
                    <a:p>
                      <a:pPr algn="l"/>
                      <a:r>
                        <a:rPr lang="en-US" altLang="zh-CN" sz="1400" dirty="0" smtClean="0">
                          <a:latin typeface="+mn-lt"/>
                          <a:cs typeface="Times New Roman" pitchFamily="18" charset="0"/>
                        </a:rPr>
                        <a:t>Oracle 10g Express Edition</a:t>
                      </a:r>
                      <a:endParaRPr lang="zh-CN" altLang="en-US" sz="1400" dirty="0">
                        <a:latin typeface="+mn-lt"/>
                        <a:cs typeface="Times New Roman" pitchFamily="18" charset="0"/>
                      </a:endParaRPr>
                    </a:p>
                  </a:txBody>
                  <a:tcPr/>
                </a:tc>
              </a:tr>
              <a:tr h="144016">
                <a:tc>
                  <a:txBody>
                    <a:bodyPr/>
                    <a:lstStyle/>
                    <a:p>
                      <a:pPr algn="l"/>
                      <a:r>
                        <a:rPr lang="en-US" altLang="zh-CN" sz="1600" dirty="0" smtClean="0">
                          <a:latin typeface="+mn-lt"/>
                          <a:cs typeface="Times New Roman" pitchFamily="18" charset="0"/>
                        </a:rPr>
                        <a:t>CPUs</a:t>
                      </a:r>
                      <a:endParaRPr lang="zh-CN" altLang="en-US" sz="1600" dirty="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2 Cores</a:t>
                      </a:r>
                      <a:endParaRPr lang="zh-CN" altLang="en-US" sz="1600" dirty="0">
                        <a:latin typeface="+mn-lt"/>
                        <a:cs typeface="Times New Roman" pitchFamily="18" charset="0"/>
                      </a:endParaRPr>
                    </a:p>
                  </a:txBody>
                  <a:tcPr>
                    <a:solidFill>
                      <a:srgbClr val="92D050"/>
                    </a:solidFill>
                  </a:tcPr>
                </a:tc>
                <a:tc>
                  <a:txBody>
                    <a:bodyPr/>
                    <a:lstStyle/>
                    <a:p>
                      <a:pPr algn="l"/>
                      <a:r>
                        <a:rPr lang="en-US" altLang="zh-CN" sz="1600" dirty="0" smtClean="0">
                          <a:latin typeface="+mn-lt"/>
                          <a:cs typeface="Times New Roman" pitchFamily="18" charset="0"/>
                        </a:rPr>
                        <a:t>1</a:t>
                      </a:r>
                      <a:endParaRPr lang="zh-CN" altLang="en-US" sz="1600" dirty="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1</a:t>
                      </a:r>
                      <a:endParaRPr lang="zh-CN" altLang="en-US" sz="1600" dirty="0">
                        <a:latin typeface="+mn-lt"/>
                        <a:cs typeface="Times New Roman" pitchFamily="18" charset="0"/>
                      </a:endParaRPr>
                    </a:p>
                  </a:txBody>
                  <a:tcPr/>
                </a:tc>
              </a:tr>
              <a:tr h="144016">
                <a:tc>
                  <a:txBody>
                    <a:bodyPr/>
                    <a:lstStyle/>
                    <a:p>
                      <a:pPr algn="l"/>
                      <a:r>
                        <a:rPr lang="en-US" altLang="zh-CN" sz="1600" dirty="0" smtClean="0">
                          <a:latin typeface="+mn-lt"/>
                          <a:cs typeface="Times New Roman" pitchFamily="18" charset="0"/>
                        </a:rPr>
                        <a:t>RAMs</a:t>
                      </a:r>
                      <a:endParaRPr lang="zh-CN" altLang="en-US" sz="1600" dirty="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2 GB</a:t>
                      </a:r>
                      <a:endParaRPr lang="zh-CN" altLang="en-US" sz="1600" dirty="0">
                        <a:latin typeface="+mn-lt"/>
                        <a:cs typeface="Times New Roman" pitchFamily="18" charset="0"/>
                      </a:endParaRPr>
                    </a:p>
                  </a:txBody>
                  <a:tcPr>
                    <a:solidFill>
                      <a:srgbClr val="92D050"/>
                    </a:solidFill>
                  </a:tcPr>
                </a:tc>
                <a:tc>
                  <a:txBody>
                    <a:bodyPr/>
                    <a:lstStyle/>
                    <a:p>
                      <a:pPr algn="l"/>
                      <a:r>
                        <a:rPr lang="en-US" altLang="zh-CN" sz="1600" dirty="0" smtClean="0">
                          <a:latin typeface="+mn-lt"/>
                          <a:cs typeface="Times New Roman" pitchFamily="18" charset="0"/>
                        </a:rPr>
                        <a:t>1 GB</a:t>
                      </a:r>
                      <a:endParaRPr lang="zh-CN" altLang="en-US" sz="1600" dirty="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1 GB</a:t>
                      </a:r>
                      <a:endParaRPr lang="zh-CN" altLang="en-US" sz="1600" dirty="0">
                        <a:latin typeface="+mn-lt"/>
                        <a:cs typeface="Times New Roman" pitchFamily="18" charset="0"/>
                      </a:endParaRPr>
                    </a:p>
                  </a:txBody>
                  <a:tcPr/>
                </a:tc>
              </a:tr>
              <a:tr h="144016">
                <a:tc>
                  <a:txBody>
                    <a:bodyPr/>
                    <a:lstStyle/>
                    <a:p>
                      <a:pPr algn="l"/>
                      <a:r>
                        <a:rPr lang="en-US" altLang="zh-CN" sz="1600" dirty="0" smtClean="0">
                          <a:latin typeface="+mn-lt"/>
                          <a:cs typeface="Times New Roman" pitchFamily="18" charset="0"/>
                        </a:rPr>
                        <a:t>DB</a:t>
                      </a:r>
                      <a:r>
                        <a:rPr lang="zh-CN" altLang="en-US" sz="1600" baseline="0" dirty="0" smtClean="0">
                          <a:latin typeface="+mn-lt"/>
                          <a:cs typeface="Times New Roman" pitchFamily="18" charset="0"/>
                        </a:rPr>
                        <a:t> </a:t>
                      </a:r>
                      <a:r>
                        <a:rPr lang="en-US" altLang="zh-CN" sz="1600" baseline="0" dirty="0" smtClean="0">
                          <a:latin typeface="+mn-lt"/>
                          <a:cs typeface="Times New Roman" pitchFamily="18" charset="0"/>
                        </a:rPr>
                        <a:t>size</a:t>
                      </a:r>
                      <a:endParaRPr lang="en-US" altLang="zh-CN" sz="1600" dirty="0" smtClean="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No limit</a:t>
                      </a:r>
                      <a:endParaRPr lang="zh-CN" altLang="en-US" sz="1600" dirty="0">
                        <a:latin typeface="+mn-lt"/>
                        <a:cs typeface="Times New Roman" pitchFamily="18" charset="0"/>
                      </a:endParaRPr>
                    </a:p>
                  </a:txBody>
                  <a:tcPr>
                    <a:solidFill>
                      <a:srgbClr val="92D050"/>
                    </a:solidFill>
                  </a:tcPr>
                </a:tc>
                <a:tc>
                  <a:txBody>
                    <a:bodyPr/>
                    <a:lstStyle/>
                    <a:p>
                      <a:pPr algn="l"/>
                      <a:r>
                        <a:rPr lang="en-US" altLang="zh-CN" sz="1600" dirty="0" smtClean="0">
                          <a:latin typeface="+mn-lt"/>
                          <a:cs typeface="Times New Roman" pitchFamily="18" charset="0"/>
                        </a:rPr>
                        <a:t>4 GB</a:t>
                      </a:r>
                      <a:endParaRPr lang="zh-CN" altLang="en-US" sz="1600" dirty="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4 GB</a:t>
                      </a:r>
                      <a:endParaRPr lang="zh-CN" altLang="en-US" sz="1600" dirty="0">
                        <a:latin typeface="+mn-lt"/>
                        <a:cs typeface="Times New Roman" pitchFamily="18" charset="0"/>
                      </a:endParaRPr>
                    </a:p>
                  </a:txBody>
                  <a:tcPr/>
                </a:tc>
              </a:tr>
              <a:tr h="144016">
                <a:tc>
                  <a:txBody>
                    <a:bodyPr/>
                    <a:lstStyle/>
                    <a:p>
                      <a:pPr algn="l"/>
                      <a:r>
                        <a:rPr lang="en-US" altLang="zh-CN" sz="1600" dirty="0" smtClean="0">
                          <a:latin typeface="+mn-lt"/>
                          <a:cs typeface="Times New Roman" pitchFamily="18" charset="0"/>
                        </a:rPr>
                        <a:t>32/64</a:t>
                      </a:r>
                      <a:r>
                        <a:rPr lang="en-US" altLang="zh-CN" sz="1600" baseline="0" dirty="0" smtClean="0">
                          <a:latin typeface="+mn-lt"/>
                          <a:cs typeface="Times New Roman" pitchFamily="18" charset="0"/>
                        </a:rPr>
                        <a:t> bit</a:t>
                      </a:r>
                      <a:endParaRPr lang="zh-CN" altLang="en-US" sz="1600" dirty="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32/64 bit</a:t>
                      </a:r>
                      <a:endParaRPr lang="zh-CN" altLang="en-US" sz="1600" dirty="0">
                        <a:latin typeface="+mn-lt"/>
                        <a:cs typeface="Times New Roman" pitchFamily="18" charset="0"/>
                      </a:endParaRPr>
                    </a:p>
                  </a:txBody>
                  <a:tcPr>
                    <a:solidFill>
                      <a:srgbClr val="92D050"/>
                    </a:solidFill>
                  </a:tcPr>
                </a:tc>
                <a:tc>
                  <a:txBody>
                    <a:bodyPr/>
                    <a:lstStyle/>
                    <a:p>
                      <a:pPr algn="l"/>
                      <a:r>
                        <a:rPr lang="en-US" altLang="zh-CN" sz="1600" dirty="0" smtClean="0">
                          <a:latin typeface="+mn-lt"/>
                          <a:cs typeface="Times New Roman" pitchFamily="18" charset="0"/>
                        </a:rPr>
                        <a:t>32 bit</a:t>
                      </a:r>
                      <a:endParaRPr lang="zh-CN" altLang="en-US" sz="1600" dirty="0">
                        <a:latin typeface="+mn-lt"/>
                        <a:cs typeface="Times New Roman" pitchFamily="18" charset="0"/>
                      </a:endParaRPr>
                    </a:p>
                  </a:txBody>
                  <a:tcPr/>
                </a:tc>
                <a:tc>
                  <a:txBody>
                    <a:bodyPr/>
                    <a:lstStyle/>
                    <a:p>
                      <a:pPr algn="l"/>
                      <a:r>
                        <a:rPr lang="en-US" altLang="zh-CN" sz="1600" dirty="0" smtClean="0">
                          <a:latin typeface="+mn-lt"/>
                          <a:cs typeface="Times New Roman" pitchFamily="18" charset="0"/>
                        </a:rPr>
                        <a:t>32</a:t>
                      </a:r>
                      <a:r>
                        <a:rPr lang="en-US" altLang="zh-CN" sz="1600" baseline="0" dirty="0" smtClean="0">
                          <a:latin typeface="+mn-lt"/>
                          <a:cs typeface="Times New Roman" pitchFamily="18" charset="0"/>
                        </a:rPr>
                        <a:t> bit</a:t>
                      </a:r>
                      <a:endParaRPr lang="zh-CN" altLang="en-US" sz="1600" dirty="0">
                        <a:latin typeface="+mn-lt"/>
                        <a:cs typeface="Times New Roman" pitchFamily="18" charset="0"/>
                      </a:endParaRPr>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43518972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分类功能</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按</a:t>
            </a:r>
            <a:r>
              <a:rPr lang="zh-CN" altLang="en-US" sz="2000" dirty="0">
                <a:latin typeface="Courier New" pitchFamily="49" charset="0"/>
                <a:cs typeface="Courier New" pitchFamily="49" charset="0"/>
              </a:rPr>
              <a:t>总平均值降序给出所有课程均及格但不包括</a:t>
            </a:r>
            <a:r>
              <a:rPr lang="en-US" altLang="zh-CN" sz="2000" dirty="0">
                <a:latin typeface="Courier New" pitchFamily="49" charset="0"/>
                <a:cs typeface="Courier New" pitchFamily="49" charset="0"/>
              </a:rPr>
              <a:t>C</a:t>
            </a:r>
            <a:r>
              <a:rPr lang="en-US" altLang="zh-CN" sz="2000" baseline="-30000" dirty="0">
                <a:latin typeface="Courier New" pitchFamily="49" charset="0"/>
                <a:cs typeface="Courier New" pitchFamily="49" charset="0"/>
              </a:rPr>
              <a:t>8</a:t>
            </a:r>
            <a:r>
              <a:rPr lang="zh-CN" altLang="en-US" sz="2000" dirty="0">
                <a:latin typeface="Courier New" pitchFamily="49" charset="0"/>
                <a:cs typeface="Courier New" pitchFamily="49" charset="0"/>
              </a:rPr>
              <a:t>的所有学生总平均</a:t>
            </a:r>
            <a:r>
              <a:rPr lang="zh-CN" altLang="en-US" sz="2000" dirty="0" smtClean="0">
                <a:latin typeface="Courier New" pitchFamily="49" charset="0"/>
                <a:cs typeface="Courier New" pitchFamily="49" charset="0"/>
              </a:rPr>
              <a:t>成绩</a:t>
            </a:r>
            <a:endParaRPr lang="en-US" altLang="zh-CN" sz="2000" dirty="0" smtClean="0">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SELECT </a:t>
            </a:r>
            <a:r>
              <a:rPr lang="en-US" altLang="zh-CN" sz="1800" dirty="0" err="1" smtClean="0">
                <a:solidFill>
                  <a:schemeClr val="accent2"/>
                </a:solidFill>
                <a:latin typeface="Courier New" pitchFamily="49" charset="0"/>
                <a:cs typeface="Courier New" pitchFamily="49" charset="0"/>
              </a:rPr>
              <a:t>sno</a:t>
            </a:r>
            <a:r>
              <a:rPr lang="en-US" altLang="zh-CN" sz="1800" dirty="0" smtClean="0">
                <a:solidFill>
                  <a:schemeClr val="accent2"/>
                </a:solidFill>
                <a:latin typeface="Courier New" pitchFamily="49" charset="0"/>
                <a:cs typeface="Courier New" pitchFamily="49" charset="0"/>
              </a:rPr>
              <a:t>, AVG(G)</a:t>
            </a: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FROM SC</a:t>
            </a:r>
            <a:endParaRPr lang="en-US" altLang="zh-CN" sz="1800" dirty="0">
              <a:solidFill>
                <a:schemeClr val="accent2"/>
              </a:solidFill>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WHERE </a:t>
            </a:r>
            <a:r>
              <a:rPr lang="en-US" altLang="zh-CN" sz="1800" dirty="0" err="1" smtClean="0">
                <a:solidFill>
                  <a:schemeClr val="accent2"/>
                </a:solidFill>
                <a:latin typeface="Courier New" pitchFamily="49" charset="0"/>
                <a:cs typeface="Courier New" pitchFamily="49" charset="0"/>
              </a:rPr>
              <a:t>cno</a:t>
            </a:r>
            <a:r>
              <a:rPr lang="en-US" altLang="zh-CN" sz="1800" baseline="30000" dirty="0" smtClean="0">
                <a:solidFill>
                  <a:schemeClr val="accent2"/>
                </a:solidFill>
                <a:latin typeface="Courier New" pitchFamily="49" charset="0"/>
                <a:cs typeface="Courier New" pitchFamily="49" charset="0"/>
              </a:rPr>
              <a:t>  </a:t>
            </a:r>
            <a:r>
              <a:rPr lang="en-US" altLang="zh-CN" sz="1800" dirty="0">
                <a:solidFill>
                  <a:schemeClr val="accent2"/>
                </a:solidFill>
                <a:latin typeface="Courier New" pitchFamily="49" charset="0"/>
                <a:cs typeface="Courier New" pitchFamily="49" charset="0"/>
              </a:rPr>
              <a:t>&lt;&gt; </a:t>
            </a:r>
            <a:r>
              <a:rPr lang="en-US" altLang="zh-CN" sz="1800" dirty="0" smtClean="0">
                <a:solidFill>
                  <a:schemeClr val="accent2"/>
                </a:solidFill>
                <a:latin typeface="Courier New" pitchFamily="49" charset="0"/>
                <a:cs typeface="Courier New" pitchFamily="49" charset="0"/>
              </a:rPr>
              <a:t>C</a:t>
            </a:r>
            <a:r>
              <a:rPr lang="en-US" altLang="zh-CN" sz="1800" baseline="-30000" dirty="0" smtClean="0">
                <a:solidFill>
                  <a:schemeClr val="accent2"/>
                </a:solidFill>
                <a:latin typeface="Courier New" pitchFamily="49" charset="0"/>
                <a:cs typeface="Courier New" pitchFamily="49" charset="0"/>
              </a:rPr>
              <a:t>8</a:t>
            </a:r>
            <a:endParaRPr lang="en-US" altLang="zh-CN" sz="1800" dirty="0">
              <a:solidFill>
                <a:schemeClr val="accent2"/>
              </a:solidFill>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GROUP </a:t>
            </a:r>
            <a:r>
              <a:rPr lang="en-US" altLang="zh-CN" sz="1800" dirty="0">
                <a:solidFill>
                  <a:schemeClr val="accent2"/>
                </a:solidFill>
                <a:latin typeface="Courier New" pitchFamily="49" charset="0"/>
                <a:cs typeface="Courier New" pitchFamily="49" charset="0"/>
              </a:rPr>
              <a:t>BY </a:t>
            </a:r>
            <a:r>
              <a:rPr lang="en-US" altLang="zh-CN" sz="1800" dirty="0" err="1" smtClean="0">
                <a:solidFill>
                  <a:schemeClr val="accent2"/>
                </a:solidFill>
                <a:latin typeface="Courier New" pitchFamily="49" charset="0"/>
                <a:cs typeface="Courier New" pitchFamily="49" charset="0"/>
              </a:rPr>
              <a:t>sno</a:t>
            </a:r>
            <a:endParaRPr lang="en-US" altLang="zh-CN" sz="1800" dirty="0">
              <a:solidFill>
                <a:schemeClr val="accent2"/>
              </a:solidFill>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HAVING MIN(G) </a:t>
            </a:r>
            <a:r>
              <a:rPr lang="en-US" altLang="zh-CN" sz="1800" dirty="0">
                <a:solidFill>
                  <a:schemeClr val="accent2"/>
                </a:solidFill>
                <a:latin typeface="Courier New" pitchFamily="49" charset="0"/>
                <a:cs typeface="Courier New" pitchFamily="49" charset="0"/>
              </a:rPr>
              <a:t>&gt;= </a:t>
            </a:r>
            <a:r>
              <a:rPr lang="en-US" altLang="zh-CN" sz="1800" dirty="0" smtClean="0">
                <a:solidFill>
                  <a:schemeClr val="accent2"/>
                </a:solidFill>
                <a:latin typeface="Courier New" pitchFamily="49" charset="0"/>
                <a:cs typeface="Courier New" pitchFamily="49" charset="0"/>
              </a:rPr>
              <a:t>60</a:t>
            </a:r>
          </a:p>
          <a:p>
            <a:pPr marL="68580" indent="0">
              <a:buNone/>
            </a:pPr>
            <a:r>
              <a:rPr lang="en-US" altLang="zh-CN" sz="1800" dirty="0">
                <a:solidFill>
                  <a:schemeClr val="accent2"/>
                </a:solidFill>
                <a:latin typeface="Courier New" pitchFamily="49" charset="0"/>
                <a:cs typeface="Courier New" pitchFamily="49" charset="0"/>
              </a:rPr>
              <a:t> </a:t>
            </a:r>
            <a:r>
              <a:rPr lang="en-US" altLang="zh-CN" sz="1800" dirty="0" smtClean="0">
                <a:solidFill>
                  <a:schemeClr val="accent2"/>
                </a:solidFill>
                <a:latin typeface="Courier New" pitchFamily="49" charset="0"/>
                <a:cs typeface="Courier New" pitchFamily="49" charset="0"/>
              </a:rPr>
              <a:t>     ORDER </a:t>
            </a:r>
            <a:r>
              <a:rPr lang="en-US" altLang="zh-CN" sz="1800" dirty="0">
                <a:solidFill>
                  <a:schemeClr val="accent2"/>
                </a:solidFill>
                <a:latin typeface="Courier New" pitchFamily="49" charset="0"/>
                <a:cs typeface="Courier New" pitchFamily="49" charset="0"/>
              </a:rPr>
              <a:t>BY </a:t>
            </a:r>
            <a:r>
              <a:rPr lang="en-US" altLang="zh-CN" sz="1800" dirty="0" smtClean="0">
                <a:solidFill>
                  <a:schemeClr val="accent2"/>
                </a:solidFill>
                <a:latin typeface="Courier New" pitchFamily="49" charset="0"/>
                <a:cs typeface="Courier New" pitchFamily="49" charset="0"/>
              </a:rPr>
              <a:t>AVG(G) </a:t>
            </a:r>
            <a:r>
              <a:rPr lang="en-US" altLang="zh-CN" sz="1800" dirty="0">
                <a:solidFill>
                  <a:schemeClr val="accent2"/>
                </a:solidFill>
                <a:latin typeface="Courier New" pitchFamily="49" charset="0"/>
                <a:cs typeface="Courier New" pitchFamily="49" charset="0"/>
              </a:rPr>
              <a:t>DESC </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120</a:t>
            </a:fld>
            <a:endParaRPr lang="zh-CN" altLang="en-US"/>
          </a:p>
        </p:txBody>
      </p:sp>
    </p:spTree>
    <p:extLst>
      <p:ext uri="{BB962C8B-B14F-4D97-AF65-F5344CB8AC3E}">
        <p14:creationId xmlns:p14="http://schemas.microsoft.com/office/powerpoint/2010/main" val="51586230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pPr marL="68580" indent="0">
              <a:buNone/>
            </a:pPr>
            <a:r>
              <a:rPr lang="en-US" altLang="zh-CN" dirty="0"/>
              <a:t>3.1  SQL</a:t>
            </a:r>
            <a:r>
              <a:rPr lang="zh-CN" altLang="en-US" dirty="0"/>
              <a:t>的基本查询功能</a:t>
            </a:r>
          </a:p>
          <a:p>
            <a:pPr marL="68580" indent="0">
              <a:buNone/>
            </a:pPr>
            <a:r>
              <a:rPr lang="en-US" altLang="zh-CN" dirty="0"/>
              <a:t>3.2  </a:t>
            </a:r>
            <a:r>
              <a:rPr lang="zh-CN" altLang="en-US" dirty="0"/>
              <a:t>分层结构查询与集合谓词使用</a:t>
            </a:r>
          </a:p>
          <a:p>
            <a:pPr marL="68580" indent="0">
              <a:buNone/>
            </a:pPr>
            <a:r>
              <a:rPr lang="en-US" altLang="zh-CN" dirty="0"/>
              <a:t>3.3  SELECT</a:t>
            </a:r>
            <a:r>
              <a:rPr lang="zh-CN" altLang="en-US" dirty="0"/>
              <a:t>语句间的运算</a:t>
            </a:r>
          </a:p>
          <a:p>
            <a:pPr marL="68580" indent="0">
              <a:buNone/>
            </a:pPr>
            <a:r>
              <a:rPr lang="en-US" altLang="zh-CN" dirty="0"/>
              <a:t>3.4</a:t>
            </a:r>
            <a:r>
              <a:rPr lang="zh-CN" altLang="en-US" dirty="0"/>
              <a:t>  </a:t>
            </a:r>
            <a:r>
              <a:rPr lang="en-US" altLang="zh-CN" dirty="0"/>
              <a:t>SQL</a:t>
            </a:r>
            <a:r>
              <a:rPr lang="zh-CN" altLang="en-US" dirty="0"/>
              <a:t>计算、统计、分类的功能</a:t>
            </a:r>
          </a:p>
          <a:p>
            <a:pPr marL="68580" indent="0">
              <a:buNone/>
            </a:pPr>
            <a:r>
              <a:rPr lang="en-US" altLang="zh-CN" b="1" u="sng" dirty="0">
                <a:solidFill>
                  <a:srgbClr val="FF0000"/>
                </a:solidFill>
              </a:rPr>
              <a:t>3.5  SELECT</a:t>
            </a:r>
            <a:r>
              <a:rPr lang="zh-CN" altLang="en-US" b="1" u="sng" dirty="0">
                <a:solidFill>
                  <a:srgbClr val="FF0000"/>
                </a:solidFill>
              </a:rPr>
              <a:t>语句使用的一般规则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121</a:t>
            </a:fld>
            <a:endParaRPr lang="zh-CN" altLang="en-US"/>
          </a:p>
        </p:txBody>
      </p:sp>
    </p:spTree>
    <p:extLst>
      <p:ext uri="{BB962C8B-B14F-4D97-AF65-F5344CB8AC3E}">
        <p14:creationId xmlns:p14="http://schemas.microsoft.com/office/powerpoint/2010/main" val="21361195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3.5 SELECT</a:t>
            </a:r>
            <a:r>
              <a:rPr lang="zh-CN" altLang="en-US" dirty="0"/>
              <a:t>语句使用的一般规则</a:t>
            </a:r>
          </a:p>
        </p:txBody>
      </p:sp>
      <p:sp>
        <p:nvSpPr>
          <p:cNvPr id="3" name="内容占位符 2"/>
          <p:cNvSpPr>
            <a:spLocks noGrp="1"/>
          </p:cNvSpPr>
          <p:nvPr>
            <p:ph idx="1"/>
          </p:nvPr>
        </p:nvSpPr>
        <p:spPr/>
        <p:txBody>
          <a:bodyPr>
            <a:normAutofit/>
          </a:bodyPr>
          <a:lstStyle/>
          <a:p>
            <a:r>
              <a:rPr lang="zh-CN" altLang="en-US" sz="1800" dirty="0"/>
              <a:t>映像语句的处理顺序</a:t>
            </a:r>
          </a:p>
          <a:p>
            <a:pPr marL="822960" lvl="1" indent="-457200">
              <a:buFont typeface="+mj-lt"/>
              <a:buAutoNum type="arabicPeriod"/>
            </a:pPr>
            <a:r>
              <a:rPr lang="zh-CN" altLang="en-US" sz="1600" dirty="0"/>
              <a:t>合并</a:t>
            </a:r>
            <a:r>
              <a:rPr lang="en-US" altLang="zh-CN" sz="1600" dirty="0"/>
              <a:t>FROM</a:t>
            </a:r>
            <a:r>
              <a:rPr lang="zh-CN" altLang="en-US" sz="1600" dirty="0"/>
              <a:t>子句中的表（笛卡儿乘积）</a:t>
            </a:r>
          </a:p>
          <a:p>
            <a:pPr marL="822960" lvl="1" indent="-457200">
              <a:buFont typeface="+mj-lt"/>
              <a:buAutoNum type="arabicPeriod"/>
            </a:pPr>
            <a:r>
              <a:rPr lang="zh-CN" altLang="en-US" sz="1600" dirty="0"/>
              <a:t>利用</a:t>
            </a:r>
            <a:r>
              <a:rPr lang="en-US" altLang="zh-CN" sz="1600" dirty="0"/>
              <a:t>WHERE</a:t>
            </a:r>
            <a:r>
              <a:rPr lang="zh-CN" altLang="en-US" sz="1600" dirty="0"/>
              <a:t>子句中的条件进行元组选择，抛弃不满足</a:t>
            </a:r>
            <a:r>
              <a:rPr lang="en-US" altLang="zh-CN" sz="1600" dirty="0"/>
              <a:t>WHERE</a:t>
            </a:r>
            <a:r>
              <a:rPr lang="zh-CN" altLang="en-US" sz="1600" dirty="0"/>
              <a:t>条件的那些元组</a:t>
            </a:r>
          </a:p>
          <a:p>
            <a:pPr marL="822960" lvl="1" indent="-457200">
              <a:buFont typeface="+mj-lt"/>
              <a:buAutoNum type="arabicPeriod"/>
            </a:pPr>
            <a:r>
              <a:rPr lang="zh-CN" altLang="en-US" sz="1600" dirty="0"/>
              <a:t>根据</a:t>
            </a:r>
            <a:r>
              <a:rPr lang="en-US" altLang="zh-CN" sz="1600" dirty="0"/>
              <a:t>GROUP BY</a:t>
            </a:r>
            <a:r>
              <a:rPr lang="zh-CN" altLang="en-US" sz="1600" dirty="0"/>
              <a:t>子句对保留下来的元组进行分组</a:t>
            </a:r>
          </a:p>
          <a:p>
            <a:pPr marL="822960" lvl="1" indent="-457200">
              <a:buFont typeface="+mj-lt"/>
              <a:buAutoNum type="arabicPeriod"/>
            </a:pPr>
            <a:r>
              <a:rPr lang="zh-CN" altLang="en-US" sz="1600" dirty="0"/>
              <a:t>利用</a:t>
            </a:r>
            <a:r>
              <a:rPr lang="en-US" altLang="zh-CN" sz="1600" dirty="0"/>
              <a:t>HAVING</a:t>
            </a:r>
            <a:r>
              <a:rPr lang="zh-CN" altLang="en-US" sz="1600" dirty="0"/>
              <a:t>子句中的条件对分组后的元组集合（</a:t>
            </a:r>
            <a:r>
              <a:rPr lang="en-US" altLang="zh-CN" sz="1600" dirty="0"/>
              <a:t>group</a:t>
            </a:r>
            <a:r>
              <a:rPr lang="zh-CN" altLang="en-US" sz="1600" dirty="0"/>
              <a:t>）进行选择，抛弃不满足</a:t>
            </a:r>
            <a:r>
              <a:rPr lang="en-US" altLang="zh-CN" sz="1600" dirty="0"/>
              <a:t>HAVING</a:t>
            </a:r>
            <a:r>
              <a:rPr lang="zh-CN" altLang="en-US" sz="1600" dirty="0"/>
              <a:t>条件的那些元组集合</a:t>
            </a:r>
          </a:p>
          <a:p>
            <a:pPr marL="822960" lvl="1" indent="-457200">
              <a:buFont typeface="+mj-lt"/>
              <a:buAutoNum type="arabicPeriod"/>
            </a:pPr>
            <a:r>
              <a:rPr lang="zh-CN" altLang="en-US" sz="1600" dirty="0"/>
              <a:t>根据</a:t>
            </a:r>
            <a:r>
              <a:rPr lang="en-US" altLang="zh-CN" sz="1600" dirty="0"/>
              <a:t>SELECT</a:t>
            </a:r>
            <a:r>
              <a:rPr lang="zh-CN" altLang="en-US" sz="1600" dirty="0"/>
              <a:t>子句进行统计计算，生成结果关系中的元组：</a:t>
            </a:r>
            <a:r>
              <a:rPr lang="en-US" altLang="zh-CN" sz="1600" dirty="0"/>
              <a:t>a </a:t>
            </a:r>
            <a:r>
              <a:rPr lang="en-US" altLang="zh-CN" sz="1600" dirty="0" smtClean="0"/>
              <a:t>group </a:t>
            </a:r>
            <a:r>
              <a:rPr lang="en-US" altLang="zh-CN" sz="1600" dirty="0" smtClean="0">
                <a:sym typeface="Wingdings" pitchFamily="2" charset="2"/>
              </a:rPr>
              <a:t></a:t>
            </a:r>
            <a:r>
              <a:rPr lang="en-US" altLang="zh-CN" sz="1600" dirty="0" smtClean="0"/>
              <a:t> </a:t>
            </a:r>
            <a:r>
              <a:rPr lang="en-US" altLang="zh-CN" sz="1600" dirty="0"/>
              <a:t>a result row</a:t>
            </a:r>
          </a:p>
          <a:p>
            <a:pPr marL="822960" lvl="1" indent="-457200">
              <a:buFont typeface="+mj-lt"/>
              <a:buAutoNum type="arabicPeriod"/>
            </a:pPr>
            <a:r>
              <a:rPr lang="zh-CN" altLang="en-US" sz="1600" dirty="0"/>
              <a:t>根据</a:t>
            </a:r>
            <a:r>
              <a:rPr lang="en-US" altLang="zh-CN" sz="1600" dirty="0"/>
              <a:t>ORDER BY</a:t>
            </a:r>
            <a:r>
              <a:rPr lang="zh-CN" altLang="en-US" sz="1600" dirty="0"/>
              <a:t>子句对查询结果进行排序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122</a:t>
            </a:fld>
            <a:endParaRPr lang="zh-CN" altLang="en-US"/>
          </a:p>
        </p:txBody>
      </p:sp>
    </p:spTree>
    <p:extLst>
      <p:ext uri="{BB962C8B-B14F-4D97-AF65-F5344CB8AC3E}">
        <p14:creationId xmlns:p14="http://schemas.microsoft.com/office/powerpoint/2010/main" val="352590137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关系数据库系统数据子语言</a:t>
            </a:r>
            <a:r>
              <a:rPr lang="en-US" altLang="zh-CN" dirty="0"/>
              <a:t>SQL</a:t>
            </a:r>
            <a:endParaRPr lang="zh-CN" altLang="en-US" dirty="0"/>
          </a:p>
        </p:txBody>
      </p:sp>
      <p:sp>
        <p:nvSpPr>
          <p:cNvPr id="3" name="内容占位符 2"/>
          <p:cNvSpPr>
            <a:spLocks noGrp="1"/>
          </p:cNvSpPr>
          <p:nvPr>
            <p:ph idx="1"/>
          </p:nvPr>
        </p:nvSpPr>
        <p:spPr/>
        <p:txBody>
          <a:bodyPr/>
          <a:lstStyle/>
          <a:p>
            <a:pPr marL="525780" indent="-457200">
              <a:buFont typeface="+mj-lt"/>
              <a:buAutoNum type="arabicPeriod"/>
            </a:pPr>
            <a:r>
              <a:rPr lang="en-US" altLang="zh-CN" dirty="0"/>
              <a:t>SQL</a:t>
            </a:r>
            <a:r>
              <a:rPr lang="zh-CN" altLang="en-US" dirty="0"/>
              <a:t>概貌</a:t>
            </a:r>
          </a:p>
          <a:p>
            <a:pPr marL="525780" indent="-457200">
              <a:buFont typeface="+mj-lt"/>
              <a:buAutoNum type="arabicPeriod"/>
            </a:pPr>
            <a:r>
              <a:rPr lang="en-US" altLang="zh-CN" dirty="0"/>
              <a:t>SQL</a:t>
            </a:r>
            <a:r>
              <a:rPr lang="zh-CN" altLang="en-US" dirty="0"/>
              <a:t>数据定义功能</a:t>
            </a:r>
          </a:p>
          <a:p>
            <a:pPr marL="525780" indent="-457200">
              <a:buFont typeface="+mj-lt"/>
              <a:buAutoNum type="arabicPeriod"/>
            </a:pPr>
            <a:r>
              <a:rPr lang="en-US" altLang="zh-CN" dirty="0"/>
              <a:t>SQL</a:t>
            </a:r>
            <a:r>
              <a:rPr lang="zh-CN" altLang="en-US" dirty="0"/>
              <a:t>数据操纵功能</a:t>
            </a:r>
          </a:p>
          <a:p>
            <a:pPr marL="525780" indent="-457200">
              <a:buFont typeface="+mj-lt"/>
              <a:buAutoNum type="arabicPeriod"/>
            </a:pPr>
            <a:r>
              <a:rPr lang="en-US" altLang="zh-CN" b="1" u="sng" dirty="0">
                <a:solidFill>
                  <a:srgbClr val="FF0000"/>
                </a:solidFill>
              </a:rPr>
              <a:t>SQL</a:t>
            </a:r>
            <a:r>
              <a:rPr lang="zh-CN" altLang="en-US" b="1" u="sng" dirty="0">
                <a:solidFill>
                  <a:srgbClr val="FF0000"/>
                </a:solidFill>
              </a:rPr>
              <a:t>的更新功能</a:t>
            </a:r>
          </a:p>
          <a:p>
            <a:pPr marL="525780" indent="-457200">
              <a:buFont typeface="+mj-lt"/>
              <a:buAutoNum type="arabicPeriod"/>
            </a:pPr>
            <a:r>
              <a:rPr lang="zh-CN" altLang="en-US" dirty="0" smtClean="0"/>
              <a:t>视图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123</a:t>
            </a:fld>
            <a:endParaRPr lang="zh-CN" altLang="en-US"/>
          </a:p>
        </p:txBody>
      </p:sp>
    </p:spTree>
    <p:extLst>
      <p:ext uri="{BB962C8B-B14F-4D97-AF65-F5344CB8AC3E}">
        <p14:creationId xmlns:p14="http://schemas.microsoft.com/office/powerpoint/2010/main" val="30705681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SQL</a:t>
            </a:r>
            <a:r>
              <a:rPr lang="zh-CN" altLang="en-US" dirty="0"/>
              <a:t>的更新功能</a:t>
            </a:r>
          </a:p>
        </p:txBody>
      </p:sp>
      <p:sp>
        <p:nvSpPr>
          <p:cNvPr id="3" name="内容占位符 2"/>
          <p:cNvSpPr>
            <a:spLocks noGrp="1"/>
          </p:cNvSpPr>
          <p:nvPr>
            <p:ph idx="1"/>
          </p:nvPr>
        </p:nvSpPr>
        <p:spPr/>
        <p:txBody>
          <a:bodyPr>
            <a:normAutofit fontScale="92500"/>
          </a:bodyPr>
          <a:lstStyle/>
          <a:p>
            <a:r>
              <a:rPr lang="zh-CN" altLang="en-US" sz="2200" dirty="0"/>
              <a:t>删除功能</a:t>
            </a:r>
          </a:p>
          <a:p>
            <a:pPr marL="68580" indent="0">
              <a:buNone/>
            </a:pPr>
            <a:endParaRPr lang="zh-CN" altLang="en-US" dirty="0"/>
          </a:p>
          <a:p>
            <a:pPr marL="68580" indent="0">
              <a:buNone/>
            </a:pPr>
            <a:endParaRPr lang="zh-CN" altLang="en-US" dirty="0"/>
          </a:p>
          <a:p>
            <a:pPr lvl="1"/>
            <a:r>
              <a:rPr lang="zh-CN" altLang="en-US" sz="1900" dirty="0">
                <a:latin typeface="Courier New" pitchFamily="49" charset="0"/>
                <a:cs typeface="Courier New" pitchFamily="49" charset="0"/>
              </a:rPr>
              <a:t>在</a:t>
            </a:r>
            <a:r>
              <a:rPr lang="en-US" altLang="zh-CN" sz="1900" dirty="0" err="1">
                <a:latin typeface="Courier New" pitchFamily="49" charset="0"/>
                <a:cs typeface="Courier New" pitchFamily="49" charset="0"/>
              </a:rPr>
              <a:t>table_name</a:t>
            </a:r>
            <a:r>
              <a:rPr lang="zh-CN" altLang="en-US" sz="1900" dirty="0">
                <a:latin typeface="Courier New" pitchFamily="49" charset="0"/>
                <a:cs typeface="Courier New" pitchFamily="49" charset="0"/>
              </a:rPr>
              <a:t>表中删除符合</a:t>
            </a:r>
            <a:r>
              <a:rPr lang="zh-CN" altLang="en-US" sz="1900" dirty="0" smtClean="0">
                <a:latin typeface="Courier New" pitchFamily="49" charset="0"/>
                <a:cs typeface="Courier New" pitchFamily="49" charset="0"/>
              </a:rPr>
              <a:t>条件</a:t>
            </a:r>
            <a:r>
              <a:rPr lang="en-US" altLang="zh-CN" sz="1900" dirty="0" err="1" smtClean="0">
                <a:latin typeface="Courier New" pitchFamily="49" charset="0"/>
                <a:cs typeface="Courier New" pitchFamily="49" charset="0"/>
              </a:rPr>
              <a:t>search_condition</a:t>
            </a:r>
            <a:r>
              <a:rPr lang="zh-CN" altLang="en-US" sz="1900" dirty="0">
                <a:latin typeface="Courier New" pitchFamily="49" charset="0"/>
                <a:cs typeface="Courier New" pitchFamily="49" charset="0"/>
              </a:rPr>
              <a:t>的元组</a:t>
            </a:r>
          </a:p>
          <a:p>
            <a:pPr lvl="2"/>
            <a:r>
              <a:rPr lang="zh-CN" altLang="en-US" sz="1700" dirty="0">
                <a:latin typeface="Courier New" pitchFamily="49" charset="0"/>
                <a:cs typeface="Courier New" pitchFamily="49" charset="0"/>
              </a:rPr>
              <a:t>在省略</a:t>
            </a:r>
            <a:r>
              <a:rPr lang="en-US" altLang="zh-CN" sz="1700" dirty="0">
                <a:latin typeface="Courier New" pitchFamily="49" charset="0"/>
                <a:cs typeface="Courier New" pitchFamily="49" charset="0"/>
              </a:rPr>
              <a:t>WHERE</a:t>
            </a:r>
            <a:r>
              <a:rPr lang="zh-CN" altLang="en-US" sz="1700" dirty="0">
                <a:latin typeface="Courier New" pitchFamily="49" charset="0"/>
                <a:cs typeface="Courier New" pitchFamily="49" charset="0"/>
              </a:rPr>
              <a:t>子句的情况下，删除</a:t>
            </a:r>
            <a:r>
              <a:rPr lang="zh-CN" altLang="en-US" sz="1700" dirty="0" smtClean="0">
                <a:latin typeface="Courier New" pitchFamily="49" charset="0"/>
                <a:cs typeface="Courier New" pitchFamily="49" charset="0"/>
              </a:rPr>
              <a:t>表</a:t>
            </a:r>
            <a:r>
              <a:rPr lang="en-US" altLang="zh-CN" sz="1700" dirty="0" err="1" smtClean="0">
                <a:latin typeface="Courier New" pitchFamily="49" charset="0"/>
                <a:cs typeface="Courier New" pitchFamily="49" charset="0"/>
              </a:rPr>
              <a:t>table_name</a:t>
            </a:r>
            <a:r>
              <a:rPr lang="zh-CN" altLang="en-US" sz="1700" dirty="0" smtClean="0">
                <a:latin typeface="Courier New" pitchFamily="49" charset="0"/>
                <a:cs typeface="Courier New" pitchFamily="49" charset="0"/>
              </a:rPr>
              <a:t>中所有</a:t>
            </a:r>
            <a:r>
              <a:rPr lang="zh-CN" altLang="en-US" sz="1700" dirty="0">
                <a:latin typeface="Courier New" pitchFamily="49" charset="0"/>
                <a:cs typeface="Courier New" pitchFamily="49" charset="0"/>
              </a:rPr>
              <a:t>元组</a:t>
            </a:r>
          </a:p>
          <a:p>
            <a:pPr lvl="1"/>
            <a:r>
              <a:rPr lang="en-US" altLang="zh-CN" sz="1900" dirty="0"/>
              <a:t>WHERE</a:t>
            </a:r>
            <a:r>
              <a:rPr lang="zh-CN" altLang="en-US" sz="1900" dirty="0"/>
              <a:t>子句的构造方式与映像语句中的</a:t>
            </a:r>
            <a:r>
              <a:rPr lang="en-US" altLang="zh-CN" sz="1900" dirty="0"/>
              <a:t>WHERE</a:t>
            </a:r>
            <a:r>
              <a:rPr lang="zh-CN" altLang="en-US" sz="1900" dirty="0"/>
              <a:t>子句一样，也可以在其中嵌入子查询（</a:t>
            </a:r>
            <a:r>
              <a:rPr lang="en-US" altLang="zh-CN" sz="1900" dirty="0" err="1"/>
              <a:t>subquery</a:t>
            </a:r>
            <a:r>
              <a:rPr lang="zh-CN" altLang="en-US" sz="1900"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124</a:t>
            </a:fld>
            <a:endParaRPr lang="zh-CN" altLang="en-US"/>
          </a:p>
        </p:txBody>
      </p:sp>
      <p:sp>
        <p:nvSpPr>
          <p:cNvPr id="5" name="Rectangle 3"/>
          <p:cNvSpPr>
            <a:spLocks noChangeArrowheads="1"/>
          </p:cNvSpPr>
          <p:nvPr/>
        </p:nvSpPr>
        <p:spPr bwMode="auto">
          <a:xfrm>
            <a:off x="1524000" y="2886472"/>
            <a:ext cx="6096000" cy="758552"/>
          </a:xfrm>
          <a:prstGeom prst="rect">
            <a:avLst/>
          </a:prstGeom>
          <a:solidFill>
            <a:schemeClr val="accent6">
              <a:lumMod val="20000"/>
              <a:lumOff val="80000"/>
            </a:schemeClr>
          </a:solidFill>
          <a:ln>
            <a:noFill/>
          </a:ln>
          <a:extLst/>
        </p:spPr>
        <p:txBody>
          <a:bodyPr wrap="none" anchor="ctr"/>
          <a:lstStyle/>
          <a:p>
            <a:pPr lvl="1" algn="l">
              <a:lnSpc>
                <a:spcPct val="125000"/>
              </a:lnSpc>
            </a:pPr>
            <a:r>
              <a:rPr lang="en-US" altLang="zh-CN" dirty="0">
                <a:latin typeface="Courier New" pitchFamily="49" charset="0"/>
                <a:cs typeface="Courier New" pitchFamily="49" charset="0"/>
              </a:rPr>
              <a:t>DELETE </a:t>
            </a:r>
            <a:r>
              <a:rPr lang="en-US" altLang="zh-CN" dirty="0" smtClean="0">
                <a:latin typeface="Courier New" pitchFamily="49" charset="0"/>
                <a:cs typeface="Courier New" pitchFamily="49" charset="0"/>
              </a:rPr>
              <a:t>FROM </a:t>
            </a:r>
            <a:r>
              <a:rPr lang="en-US" altLang="zh-CN" dirty="0" err="1" smtClean="0">
                <a:latin typeface="Courier New" pitchFamily="49" charset="0"/>
                <a:cs typeface="Courier New" pitchFamily="49" charset="0"/>
              </a:rPr>
              <a:t>table_name</a:t>
            </a:r>
            <a:endParaRPr lang="en-US" altLang="zh-CN" dirty="0">
              <a:latin typeface="Courier New" pitchFamily="49" charset="0"/>
              <a:cs typeface="Courier New" pitchFamily="49" charset="0"/>
            </a:endParaRPr>
          </a:p>
          <a:p>
            <a:pPr lvl="1" algn="l">
              <a:lnSpc>
                <a:spcPct val="125000"/>
              </a:lnSpc>
            </a:pPr>
            <a:r>
              <a:rPr lang="en-US" altLang="zh-CN" dirty="0" smtClean="0">
                <a:solidFill>
                  <a:srgbClr val="FF0000"/>
                </a:solidFill>
                <a:latin typeface="Courier New" pitchFamily="49" charset="0"/>
                <a:cs typeface="Courier New" pitchFamily="49" charset="0"/>
              </a:rPr>
              <a:t>    [</a:t>
            </a:r>
            <a:r>
              <a:rPr lang="en-US" altLang="zh-CN" dirty="0" smtClean="0">
                <a:latin typeface="Courier New" pitchFamily="49" charset="0"/>
                <a:cs typeface="Courier New" pitchFamily="49" charset="0"/>
              </a:rPr>
              <a:t> </a:t>
            </a:r>
            <a:r>
              <a:rPr lang="en-US" altLang="zh-CN" dirty="0">
                <a:latin typeface="Courier New" pitchFamily="49" charset="0"/>
                <a:cs typeface="Courier New" pitchFamily="49" charset="0"/>
              </a:rPr>
              <a:t>WHERE </a:t>
            </a:r>
            <a:r>
              <a:rPr lang="en-US" altLang="zh-CN" dirty="0" err="1" smtClean="0">
                <a:latin typeface="Courier New" pitchFamily="49" charset="0"/>
                <a:cs typeface="Courier New" pitchFamily="49" charset="0"/>
              </a:rPr>
              <a:t>search_condition</a:t>
            </a:r>
            <a:r>
              <a:rPr lang="en-US" altLang="zh-CN" dirty="0" smtClean="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 ;</a:t>
            </a:r>
          </a:p>
        </p:txBody>
      </p:sp>
    </p:spTree>
    <p:extLst>
      <p:ext uri="{BB962C8B-B14F-4D97-AF65-F5344CB8AC3E}">
        <p14:creationId xmlns:p14="http://schemas.microsoft.com/office/powerpoint/2010/main" val="210707785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数据删除的例子</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删除</a:t>
            </a:r>
            <a:r>
              <a:rPr lang="zh-CN" altLang="en-US" sz="1800" dirty="0">
                <a:latin typeface="Courier New" pitchFamily="49" charset="0"/>
                <a:cs typeface="Courier New" pitchFamily="49" charset="0"/>
              </a:rPr>
              <a:t>姓名为</a:t>
            </a:r>
            <a:r>
              <a:rPr lang="en-US" altLang="zh-CN" sz="1800" dirty="0" err="1">
                <a:latin typeface="Courier New" pitchFamily="49" charset="0"/>
                <a:cs typeface="Courier New" pitchFamily="49" charset="0"/>
              </a:rPr>
              <a:t>wang</a:t>
            </a:r>
            <a:r>
              <a:rPr lang="zh-CN" altLang="en-US" sz="1800" dirty="0">
                <a:latin typeface="Courier New" pitchFamily="49" charset="0"/>
                <a:cs typeface="Courier New" pitchFamily="49" charset="0"/>
              </a:rPr>
              <a:t>的学生</a:t>
            </a:r>
            <a:r>
              <a:rPr lang="zh-CN" altLang="en-US" sz="1800" dirty="0" smtClean="0">
                <a:latin typeface="Courier New" pitchFamily="49" charset="0"/>
                <a:cs typeface="Courier New" pitchFamily="49" charset="0"/>
              </a:rPr>
              <a:t>记录</a:t>
            </a:r>
            <a:endParaRPr lang="en-US" altLang="zh-CN" sz="1800" dirty="0" smtClean="0">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DELETE FROM S</a:t>
            </a:r>
          </a:p>
          <a:p>
            <a:pPr marL="68580" indent="0">
              <a:buNone/>
            </a:pPr>
            <a:r>
              <a:rPr lang="en-US" altLang="zh-CN" sz="1600" dirty="0">
                <a:solidFill>
                  <a:schemeClr val="accent2"/>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      WHERE </a:t>
            </a:r>
            <a:r>
              <a:rPr lang="en-US" altLang="zh-CN" sz="1600" dirty="0" err="1" smtClean="0">
                <a:solidFill>
                  <a:schemeClr val="accent2"/>
                </a:solidFill>
                <a:latin typeface="Courier New" pitchFamily="49" charset="0"/>
                <a:cs typeface="Courier New" pitchFamily="49" charset="0"/>
              </a:rPr>
              <a:t>sn</a:t>
            </a:r>
            <a:r>
              <a:rPr lang="en-US" altLang="zh-CN" sz="1600" dirty="0" smtClean="0">
                <a:solidFill>
                  <a:schemeClr val="accent2"/>
                </a:solidFill>
                <a:latin typeface="Courier New" pitchFamily="49" charset="0"/>
                <a:cs typeface="Courier New" pitchFamily="49" charset="0"/>
              </a:rPr>
              <a:t> = ‘wang’</a:t>
            </a:r>
          </a:p>
          <a:p>
            <a:pPr marL="68580" indent="0">
              <a:buNone/>
            </a:pPr>
            <a:endParaRPr lang="en-US" altLang="zh-CN" sz="1000" baseline="30000" dirty="0" smtClean="0">
              <a:solidFill>
                <a:schemeClr val="accent2"/>
              </a:solidFill>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删除</a:t>
            </a:r>
            <a:r>
              <a:rPr lang="zh-CN" altLang="en-US" sz="1800" dirty="0">
                <a:latin typeface="Courier New" pitchFamily="49" charset="0"/>
                <a:cs typeface="Courier New" pitchFamily="49" charset="0"/>
              </a:rPr>
              <a:t>计算机系（</a:t>
            </a:r>
            <a:r>
              <a:rPr lang="en-US" altLang="zh-CN" sz="1800" dirty="0">
                <a:latin typeface="Courier New" pitchFamily="49" charset="0"/>
                <a:cs typeface="Courier New" pitchFamily="49" charset="0"/>
              </a:rPr>
              <a:t>CS</a:t>
            </a:r>
            <a:r>
              <a:rPr lang="zh-CN" altLang="en-US" sz="1800" dirty="0">
                <a:latin typeface="Courier New" pitchFamily="49" charset="0"/>
                <a:cs typeface="Courier New" pitchFamily="49" charset="0"/>
              </a:rPr>
              <a:t>）全体学生的选课</a:t>
            </a:r>
            <a:r>
              <a:rPr lang="zh-CN" altLang="en-US" sz="1800" dirty="0" smtClean="0">
                <a:latin typeface="Courier New" pitchFamily="49" charset="0"/>
                <a:cs typeface="Courier New" pitchFamily="49" charset="0"/>
              </a:rPr>
              <a:t>记录</a:t>
            </a:r>
            <a:endParaRPr lang="en-US" altLang="zh-CN" sz="1800" dirty="0" smtClean="0">
              <a:latin typeface="Courier New" pitchFamily="49" charset="0"/>
              <a:cs typeface="Courier New" pitchFamily="49" charset="0"/>
            </a:endParaRPr>
          </a:p>
          <a:p>
            <a:pPr marL="68580" indent="0">
              <a:buNone/>
            </a:pPr>
            <a:r>
              <a:rPr lang="en-US" altLang="zh-CN" sz="1800" dirty="0">
                <a:solidFill>
                  <a:schemeClr val="accent2"/>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DELETE FROM SC</a:t>
            </a:r>
            <a:endParaRPr lang="en-US" altLang="zh-CN" sz="1600" dirty="0">
              <a:solidFill>
                <a:schemeClr val="accent2"/>
              </a:solidFill>
              <a:latin typeface="Courier New" pitchFamily="49" charset="0"/>
              <a:cs typeface="Courier New" pitchFamily="49" charset="0"/>
            </a:endParaRPr>
          </a:p>
          <a:p>
            <a:pPr marL="68580" indent="0">
              <a:buNone/>
            </a:pPr>
            <a:r>
              <a:rPr lang="en-US" altLang="zh-CN" sz="1600" dirty="0" smtClean="0">
                <a:solidFill>
                  <a:schemeClr val="accent2"/>
                </a:solidFill>
                <a:latin typeface="Courier New" pitchFamily="49" charset="0"/>
                <a:cs typeface="Courier New" pitchFamily="49" charset="0"/>
              </a:rPr>
              <a:t>	      WHERE </a:t>
            </a:r>
            <a:r>
              <a:rPr lang="en-US" altLang="zh-CN" sz="1600" dirty="0" err="1" smtClean="0">
                <a:solidFill>
                  <a:schemeClr val="accent2"/>
                </a:solidFill>
                <a:latin typeface="Courier New" pitchFamily="49" charset="0"/>
                <a:cs typeface="Courier New" pitchFamily="49" charset="0"/>
              </a:rPr>
              <a:t>sno</a:t>
            </a:r>
            <a:r>
              <a:rPr lang="en-US" altLang="zh-CN" sz="1600" dirty="0" smtClean="0">
                <a:solidFill>
                  <a:schemeClr val="accent2"/>
                </a:solidFill>
                <a:latin typeface="Courier New" pitchFamily="49" charset="0"/>
                <a:cs typeface="Courier New" pitchFamily="49" charset="0"/>
              </a:rPr>
              <a:t> IN ( </a:t>
            </a:r>
            <a:r>
              <a:rPr lang="en-US" altLang="zh-CN" sz="1600" dirty="0">
                <a:solidFill>
                  <a:srgbClr val="FF0000"/>
                </a:solidFill>
                <a:latin typeface="Courier New" pitchFamily="49" charset="0"/>
                <a:cs typeface="Courier New" pitchFamily="49" charset="0"/>
              </a:rPr>
              <a:t>SELECT </a:t>
            </a:r>
            <a:r>
              <a:rPr lang="en-US" altLang="zh-CN" sz="1600" dirty="0" err="1" smtClean="0">
                <a:solidFill>
                  <a:srgbClr val="FF0000"/>
                </a:solidFill>
                <a:latin typeface="Courier New" pitchFamily="49" charset="0"/>
                <a:cs typeface="Courier New" pitchFamily="49" charset="0"/>
              </a:rPr>
              <a:t>sno</a:t>
            </a:r>
            <a:endParaRPr lang="en-US" altLang="zh-CN" sz="1600" baseline="30000" dirty="0">
              <a:solidFill>
                <a:srgbClr val="FF0000"/>
              </a:solidFill>
              <a:latin typeface="Courier New" pitchFamily="49" charset="0"/>
              <a:cs typeface="Courier New" pitchFamily="49" charset="0"/>
            </a:endParaRPr>
          </a:p>
          <a:p>
            <a:pPr marL="742950" lvl="1" indent="-285750">
              <a:spcBef>
                <a:spcPct val="10000"/>
              </a:spcBef>
              <a:buClr>
                <a:srgbClr val="FF0066"/>
              </a:buClr>
              <a:buNone/>
            </a:pPr>
            <a:r>
              <a:rPr lang="en-US" altLang="zh-CN" sz="1600" dirty="0">
                <a:solidFill>
                  <a:srgbClr val="FF0000"/>
                </a:solidFill>
                <a:latin typeface="Courier New" pitchFamily="49" charset="0"/>
                <a:cs typeface="Courier New" pitchFamily="49" charset="0"/>
              </a:rPr>
              <a:t>				 </a:t>
            </a:r>
            <a:r>
              <a:rPr lang="en-US" altLang="zh-CN" sz="1600" dirty="0" smtClean="0">
                <a:solidFill>
                  <a:srgbClr val="FF0000"/>
                </a:solidFill>
                <a:latin typeface="Courier New" pitchFamily="49" charset="0"/>
                <a:cs typeface="Courier New" pitchFamily="49" charset="0"/>
              </a:rPr>
              <a:t>       FROM S</a:t>
            </a:r>
            <a:endParaRPr lang="en-US" altLang="zh-CN" sz="1600" dirty="0">
              <a:solidFill>
                <a:srgbClr val="FF0000"/>
              </a:solidFill>
              <a:latin typeface="Courier New" pitchFamily="49" charset="0"/>
              <a:cs typeface="Courier New" pitchFamily="49" charset="0"/>
            </a:endParaRPr>
          </a:p>
          <a:p>
            <a:pPr marL="742950" lvl="1" indent="-285750">
              <a:spcBef>
                <a:spcPct val="10000"/>
              </a:spcBef>
              <a:buClr>
                <a:srgbClr val="FF0066"/>
              </a:buClr>
              <a:buNone/>
            </a:pPr>
            <a:r>
              <a:rPr lang="en-US" altLang="zh-CN" sz="1600" dirty="0">
                <a:solidFill>
                  <a:srgbClr val="FF0000"/>
                </a:solidFill>
                <a:latin typeface="Courier New" pitchFamily="49" charset="0"/>
                <a:cs typeface="Courier New" pitchFamily="49" charset="0"/>
              </a:rPr>
              <a:t>				</a:t>
            </a:r>
            <a:r>
              <a:rPr lang="en-US" altLang="zh-CN" sz="1600" dirty="0" smtClean="0">
                <a:solidFill>
                  <a:srgbClr val="FF0000"/>
                </a:solidFill>
                <a:latin typeface="Courier New" pitchFamily="49" charset="0"/>
                <a:cs typeface="Courier New" pitchFamily="49" charset="0"/>
              </a:rPr>
              <a:t>       WHERE </a:t>
            </a:r>
            <a:r>
              <a:rPr lang="en-US" altLang="zh-CN" sz="1600" dirty="0" err="1" smtClean="0">
                <a:solidFill>
                  <a:srgbClr val="FF0000"/>
                </a:solidFill>
                <a:latin typeface="Courier New" pitchFamily="49" charset="0"/>
                <a:cs typeface="Courier New" pitchFamily="49" charset="0"/>
              </a:rPr>
              <a:t>sd</a:t>
            </a:r>
            <a:r>
              <a:rPr lang="en-US" altLang="zh-CN" sz="1600" dirty="0" smtClean="0">
                <a:solidFill>
                  <a:srgbClr val="FF0000"/>
                </a:solidFill>
                <a:latin typeface="Courier New" pitchFamily="49" charset="0"/>
                <a:cs typeface="Courier New" pitchFamily="49" charset="0"/>
              </a:rPr>
              <a:t> </a:t>
            </a:r>
            <a:r>
              <a:rPr lang="en-US" altLang="zh-CN" sz="1600" dirty="0">
                <a:solidFill>
                  <a:srgbClr val="FF0000"/>
                </a:solidFill>
                <a:latin typeface="Courier New" pitchFamily="49" charset="0"/>
                <a:cs typeface="Courier New" pitchFamily="49" charset="0"/>
              </a:rPr>
              <a:t>= ‘CS’</a:t>
            </a:r>
            <a:r>
              <a:rPr lang="en-US" altLang="zh-CN" sz="1600" dirty="0">
                <a:solidFill>
                  <a:schemeClr val="accent2"/>
                </a:solidFill>
                <a:latin typeface="Courier New" pitchFamily="49" charset="0"/>
                <a:cs typeface="Courier New" pitchFamily="49" charset="0"/>
              </a:rPr>
              <a:t> ) </a:t>
            </a:r>
            <a:r>
              <a:rPr lang="en-US" altLang="zh-CN" sz="1600" dirty="0" smtClean="0">
                <a:solidFill>
                  <a:schemeClr val="accent2"/>
                </a:solidFill>
                <a:latin typeface="Courier New" pitchFamily="49" charset="0"/>
                <a:cs typeface="Courier New" pitchFamily="49" charset="0"/>
              </a:rPr>
              <a:t>;</a:t>
            </a:r>
            <a:endParaRPr lang="en-US" altLang="zh-CN" sz="1600" baseline="30000" dirty="0">
              <a:solidFill>
                <a:schemeClr val="accent2"/>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125</a:t>
            </a:fld>
            <a:endParaRPr lang="zh-CN" altLang="en-US"/>
          </a:p>
        </p:txBody>
      </p:sp>
    </p:spTree>
    <p:extLst>
      <p:ext uri="{BB962C8B-B14F-4D97-AF65-F5344CB8AC3E}">
        <p14:creationId xmlns:p14="http://schemas.microsoft.com/office/powerpoint/2010/main" val="16388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SQL</a:t>
            </a:r>
            <a:r>
              <a:rPr lang="zh-CN" altLang="en-US" dirty="0"/>
              <a:t>的更新功能</a:t>
            </a:r>
          </a:p>
        </p:txBody>
      </p:sp>
      <p:sp>
        <p:nvSpPr>
          <p:cNvPr id="3" name="内容占位符 2"/>
          <p:cNvSpPr>
            <a:spLocks noGrp="1"/>
          </p:cNvSpPr>
          <p:nvPr>
            <p:ph idx="1"/>
          </p:nvPr>
        </p:nvSpPr>
        <p:spPr/>
        <p:txBody>
          <a:bodyPr>
            <a:normAutofit/>
          </a:bodyPr>
          <a:lstStyle/>
          <a:p>
            <a:r>
              <a:rPr lang="zh-CN" altLang="en-US" sz="2000" dirty="0"/>
              <a:t>元组插入</a:t>
            </a:r>
            <a:r>
              <a:rPr lang="zh-CN" altLang="en-US" sz="2000" dirty="0" smtClean="0"/>
              <a:t>功能</a:t>
            </a:r>
            <a:endParaRPr lang="zh-CN" altLang="en-US" sz="2000" dirty="0">
              <a:solidFill>
                <a:schemeClr val="tx1"/>
              </a:solidFill>
              <a:latin typeface="Aria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126</a:t>
            </a:fld>
            <a:endParaRPr lang="zh-CN" altLang="en-US"/>
          </a:p>
        </p:txBody>
      </p:sp>
      <p:sp>
        <p:nvSpPr>
          <p:cNvPr id="5" name="Rectangle 3"/>
          <p:cNvSpPr>
            <a:spLocks noChangeArrowheads="1"/>
          </p:cNvSpPr>
          <p:nvPr/>
        </p:nvSpPr>
        <p:spPr bwMode="auto">
          <a:xfrm>
            <a:off x="685800" y="2780928"/>
            <a:ext cx="8229600" cy="1245096"/>
          </a:xfrm>
          <a:prstGeom prst="rect">
            <a:avLst/>
          </a:prstGeom>
          <a:solidFill>
            <a:schemeClr val="accent6">
              <a:lumMod val="20000"/>
              <a:lumOff val="80000"/>
            </a:schemeClr>
          </a:solidFill>
          <a:ln>
            <a:noFill/>
          </a:ln>
          <a:extLst/>
        </p:spPr>
        <p:txBody>
          <a:bodyPr wrap="none" anchor="ctr"/>
          <a:lstStyle/>
          <a:p>
            <a:pPr algn="l">
              <a:lnSpc>
                <a:spcPct val="125000"/>
              </a:lnSpc>
            </a:pPr>
            <a:r>
              <a:rPr lang="en-US" altLang="zh-CN" dirty="0">
                <a:latin typeface="Courier New" pitchFamily="49" charset="0"/>
                <a:cs typeface="Courier New" pitchFamily="49" charset="0"/>
              </a:rPr>
              <a:t>INSERT</a:t>
            </a:r>
          </a:p>
          <a:p>
            <a:pPr algn="l">
              <a:lnSpc>
                <a:spcPct val="125000"/>
              </a:lnSpc>
            </a:pPr>
            <a:r>
              <a:rPr lang="en-US" altLang="zh-CN" dirty="0" smtClean="0">
                <a:latin typeface="Courier New" pitchFamily="49" charset="0"/>
                <a:cs typeface="Courier New" pitchFamily="49" charset="0"/>
              </a:rPr>
              <a:t>  INTO </a:t>
            </a:r>
            <a:r>
              <a:rPr lang="en-US" altLang="zh-CN" dirty="0" err="1" smtClean="0">
                <a:latin typeface="Courier New" pitchFamily="49" charset="0"/>
                <a:cs typeface="Courier New" pitchFamily="49" charset="0"/>
              </a:rPr>
              <a:t>tabname</a:t>
            </a:r>
            <a:r>
              <a:rPr lang="en-US" altLang="zh-CN" dirty="0" smtClean="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colname</a:t>
            </a: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colname</a:t>
            </a:r>
            <a:r>
              <a:rPr lang="en-US" altLang="zh-CN" dirty="0">
                <a:latin typeface="Courier New" pitchFamily="49" charset="0"/>
                <a:cs typeface="Courier New" pitchFamily="49" charset="0"/>
              </a:rPr>
              <a:t> … </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 ) </a:t>
            </a:r>
            <a:r>
              <a:rPr lang="en-US" altLang="zh-CN" dirty="0">
                <a:solidFill>
                  <a:srgbClr val="FF0000"/>
                </a:solidFill>
                <a:latin typeface="Courier New" pitchFamily="49" charset="0"/>
                <a:cs typeface="Courier New" pitchFamily="49" charset="0"/>
              </a:rPr>
              <a:t>]</a:t>
            </a:r>
          </a:p>
          <a:p>
            <a:pPr algn="l">
              <a:lnSpc>
                <a:spcPct val="125000"/>
              </a:lnSpc>
            </a:pPr>
            <a:r>
              <a:rPr lang="en-US" altLang="zh-CN" dirty="0">
                <a:latin typeface="Courier New" pitchFamily="49" charset="0"/>
                <a:cs typeface="Courier New" pitchFamily="49" charset="0"/>
              </a:rPr>
              <a:t>VALUES </a:t>
            </a:r>
            <a:r>
              <a:rPr lang="en-US" altLang="zh-CN" dirty="0" smtClean="0">
                <a:latin typeface="Courier New" pitchFamily="49" charset="0"/>
                <a:cs typeface="Courier New" pitchFamily="49" charset="0"/>
              </a:rPr>
              <a:t>( </a:t>
            </a:r>
            <a:r>
              <a:rPr lang="en-US" altLang="zh-CN" dirty="0" err="1">
                <a:latin typeface="Courier New" pitchFamily="49" charset="0"/>
                <a:cs typeface="Courier New" pitchFamily="49" charset="0"/>
              </a:rPr>
              <a:t>expr</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 NULL </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expr</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 NULL … </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 ) </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subquery</a:t>
            </a:r>
            <a:r>
              <a:rPr lang="en-US" altLang="zh-CN" dirty="0">
                <a:latin typeface="Courier New" pitchFamily="49" charset="0"/>
                <a:cs typeface="Courier New" pitchFamily="49" charset="0"/>
              </a:rPr>
              <a:t>;</a:t>
            </a:r>
          </a:p>
        </p:txBody>
      </p:sp>
      <p:grpSp>
        <p:nvGrpSpPr>
          <p:cNvPr id="6" name="Group 5"/>
          <p:cNvGrpSpPr>
            <a:grpSpLocks/>
          </p:cNvGrpSpPr>
          <p:nvPr/>
        </p:nvGrpSpPr>
        <p:grpSpPr bwMode="auto">
          <a:xfrm>
            <a:off x="2771800" y="1300566"/>
            <a:ext cx="5943600" cy="2410786"/>
            <a:chOff x="1968" y="793"/>
            <a:chExt cx="3744" cy="1463"/>
          </a:xfrm>
        </p:grpSpPr>
        <p:sp>
          <p:nvSpPr>
            <p:cNvPr id="7" name="Line 6"/>
            <p:cNvSpPr>
              <a:spLocks noChangeShapeType="1"/>
            </p:cNvSpPr>
            <p:nvPr/>
          </p:nvSpPr>
          <p:spPr bwMode="auto">
            <a:xfrm flipV="1">
              <a:off x="2016" y="2160"/>
              <a:ext cx="244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a:off x="4224" y="2160"/>
              <a:ext cx="0"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flipH="1">
              <a:off x="4608" y="1248"/>
              <a:ext cx="336" cy="1008"/>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flipV="1">
              <a:off x="4224" y="2256"/>
              <a:ext cx="38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p:cNvSpPr txBox="1">
              <a:spLocks noChangeArrowheads="1"/>
            </p:cNvSpPr>
            <p:nvPr/>
          </p:nvSpPr>
          <p:spPr bwMode="auto">
            <a:xfrm>
              <a:off x="1968" y="793"/>
              <a:ext cx="3744" cy="491"/>
            </a:xfrm>
            <a:prstGeom prst="rect">
              <a:avLst/>
            </a:prstGeom>
            <a:solidFill>
              <a:srgbClr val="FFFFFF"/>
            </a:solidFill>
            <a:ln w="9525">
              <a:solidFill>
                <a:schemeClr val="accent2"/>
              </a:solidFill>
              <a:miter lim="800000"/>
              <a:headEnd/>
              <a:tailEnd/>
            </a:ln>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lnSpc>
                  <a:spcPct val="125000"/>
                </a:lnSpc>
                <a:spcBef>
                  <a:spcPct val="50000"/>
                </a:spcBef>
              </a:pPr>
              <a:r>
                <a:rPr lang="zh-CN" altLang="en-US" sz="2000" b="0" dirty="0">
                  <a:latin typeface="+mn-ea"/>
                  <a:ea typeface="+mn-ea"/>
                </a:rPr>
                <a:t>属性名列表可以被省略。在此情况下，属性的排列顺序采用基表定义中的顺序</a:t>
              </a:r>
            </a:p>
          </p:txBody>
        </p:sp>
      </p:grpSp>
      <p:grpSp>
        <p:nvGrpSpPr>
          <p:cNvPr id="12" name="Group 11"/>
          <p:cNvGrpSpPr>
            <a:grpSpLocks/>
          </p:cNvGrpSpPr>
          <p:nvPr/>
        </p:nvGrpSpPr>
        <p:grpSpPr bwMode="auto">
          <a:xfrm>
            <a:off x="35496" y="4029940"/>
            <a:ext cx="3733800" cy="814720"/>
            <a:chOff x="192" y="2592"/>
            <a:chExt cx="2352" cy="439"/>
          </a:xfrm>
        </p:grpSpPr>
        <p:sp>
          <p:nvSpPr>
            <p:cNvPr id="13" name="Line 12"/>
            <p:cNvSpPr>
              <a:spLocks noChangeShapeType="1"/>
            </p:cNvSpPr>
            <p:nvPr/>
          </p:nvSpPr>
          <p:spPr bwMode="auto">
            <a:xfrm flipV="1">
              <a:off x="1488" y="2592"/>
              <a:ext cx="1056"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V="1">
              <a:off x="1536" y="2592"/>
              <a:ext cx="384" cy="240"/>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4"/>
            <p:cNvSpPr txBox="1">
              <a:spLocks noChangeArrowheads="1"/>
            </p:cNvSpPr>
            <p:nvPr/>
          </p:nvSpPr>
          <p:spPr bwMode="auto">
            <a:xfrm>
              <a:off x="192" y="2832"/>
              <a:ext cx="2256" cy="199"/>
            </a:xfrm>
            <a:prstGeom prst="rect">
              <a:avLst/>
            </a:prstGeom>
            <a:solidFill>
              <a:srgbClr val="FFFFFF"/>
            </a:solidFill>
            <a:ln w="9525">
              <a:solidFill>
                <a:schemeClr val="accent2"/>
              </a:solidFill>
              <a:miter lim="800000"/>
              <a:headEnd/>
              <a:tailEnd/>
            </a:ln>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zh-CN" altLang="en-US" sz="1800" dirty="0">
                  <a:latin typeface="+mn-lt"/>
                  <a:ea typeface="+mn-ea"/>
                </a:rPr>
                <a:t>属性值，</a:t>
              </a:r>
              <a:r>
                <a:rPr lang="en-US" altLang="zh-CN" sz="1800" dirty="0">
                  <a:latin typeface="+mn-lt"/>
                  <a:ea typeface="+mn-ea"/>
                </a:rPr>
                <a:t>NULL</a:t>
              </a:r>
              <a:r>
                <a:rPr lang="zh-CN" altLang="en-US" sz="1800" dirty="0">
                  <a:latin typeface="+mn-lt"/>
                  <a:ea typeface="+mn-ea"/>
                </a:rPr>
                <a:t>表示空值</a:t>
              </a:r>
            </a:p>
          </p:txBody>
        </p:sp>
      </p:grpSp>
      <p:grpSp>
        <p:nvGrpSpPr>
          <p:cNvPr id="16" name="Group 19"/>
          <p:cNvGrpSpPr>
            <a:grpSpLocks/>
          </p:cNvGrpSpPr>
          <p:nvPr/>
        </p:nvGrpSpPr>
        <p:grpSpPr bwMode="auto">
          <a:xfrm>
            <a:off x="323528" y="3933056"/>
            <a:ext cx="6477000" cy="2251513"/>
            <a:chOff x="336" y="2352"/>
            <a:chExt cx="4080" cy="1378"/>
          </a:xfrm>
        </p:grpSpPr>
        <p:sp>
          <p:nvSpPr>
            <p:cNvPr id="17" name="Line 20"/>
            <p:cNvSpPr>
              <a:spLocks noChangeShapeType="1"/>
            </p:cNvSpPr>
            <p:nvPr/>
          </p:nvSpPr>
          <p:spPr bwMode="auto">
            <a:xfrm flipV="1">
              <a:off x="528" y="2352"/>
              <a:ext cx="38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flipH="1" flipV="1">
              <a:off x="1200" y="2352"/>
              <a:ext cx="0" cy="1152"/>
            </a:xfrm>
            <a:prstGeom prst="line">
              <a:avLst/>
            </a:prstGeom>
            <a:noFill/>
            <a:ln w="38100">
              <a:solidFill>
                <a:srgbClr val="FF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22"/>
            <p:cNvSpPr txBox="1">
              <a:spLocks noChangeArrowheads="1"/>
            </p:cNvSpPr>
            <p:nvPr/>
          </p:nvSpPr>
          <p:spPr bwMode="auto">
            <a:xfrm>
              <a:off x="336" y="3504"/>
              <a:ext cx="1680" cy="226"/>
            </a:xfrm>
            <a:prstGeom prst="rect">
              <a:avLst/>
            </a:prstGeom>
            <a:solidFill>
              <a:srgbClr val="FFFFFF"/>
            </a:solidFill>
            <a:ln w="9525">
              <a:solidFill>
                <a:srgbClr val="FF0000"/>
              </a:solidFill>
              <a:miter lim="800000"/>
              <a:headEnd/>
              <a:tailEnd/>
            </a:ln>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zh-CN" altLang="en-US" sz="1800" dirty="0">
                  <a:latin typeface="+mn-ea"/>
                  <a:ea typeface="+mn-ea"/>
                </a:rPr>
                <a:t>插入单个常量元组</a:t>
              </a:r>
            </a:p>
          </p:txBody>
        </p:sp>
      </p:grpSp>
      <p:grpSp>
        <p:nvGrpSpPr>
          <p:cNvPr id="20" name="Group 23"/>
          <p:cNvGrpSpPr>
            <a:grpSpLocks/>
          </p:cNvGrpSpPr>
          <p:nvPr/>
        </p:nvGrpSpPr>
        <p:grpSpPr bwMode="auto">
          <a:xfrm>
            <a:off x="3419303" y="3931617"/>
            <a:ext cx="5410200" cy="2514909"/>
            <a:chOff x="2349" y="2352"/>
            <a:chExt cx="3408" cy="1638"/>
          </a:xfrm>
          <a:solidFill>
            <a:schemeClr val="bg1"/>
          </a:solidFill>
        </p:grpSpPr>
        <p:sp>
          <p:nvSpPr>
            <p:cNvPr id="21" name="Line 24"/>
            <p:cNvSpPr>
              <a:spLocks noChangeShapeType="1"/>
            </p:cNvSpPr>
            <p:nvPr/>
          </p:nvSpPr>
          <p:spPr bwMode="auto">
            <a:xfrm flipV="1">
              <a:off x="4608" y="2352"/>
              <a:ext cx="816" cy="0"/>
            </a:xfrm>
            <a:prstGeom prst="line">
              <a:avLst/>
            </a:prstGeom>
            <a:grpFill/>
            <a:ln w="38100">
              <a:solidFill>
                <a:srgbClr val="FF0000"/>
              </a:solidFill>
              <a:round/>
              <a:headEnd/>
              <a:tailEnd/>
            </a:ln>
            <a:extLst/>
          </p:spPr>
          <p:txBody>
            <a:bodyPr/>
            <a:lstStyle/>
            <a:p>
              <a:endParaRPr lang="zh-CN" altLang="en-US"/>
            </a:p>
          </p:txBody>
        </p:sp>
        <p:sp>
          <p:nvSpPr>
            <p:cNvPr id="22" name="Line 25"/>
            <p:cNvSpPr>
              <a:spLocks noChangeShapeType="1"/>
            </p:cNvSpPr>
            <p:nvPr/>
          </p:nvSpPr>
          <p:spPr bwMode="auto">
            <a:xfrm flipH="1" flipV="1">
              <a:off x="4980" y="2352"/>
              <a:ext cx="0" cy="1152"/>
            </a:xfrm>
            <a:prstGeom prst="line">
              <a:avLst/>
            </a:prstGeom>
            <a:grpFill/>
            <a:ln w="38100">
              <a:solidFill>
                <a:srgbClr val="FF0000"/>
              </a:solidFill>
              <a:round/>
              <a:headEnd type="arrow" w="med" len="med"/>
              <a:tailEnd/>
            </a:ln>
            <a:extLst/>
          </p:spPr>
          <p:txBody>
            <a:bodyPr/>
            <a:lstStyle/>
            <a:p>
              <a:endParaRPr lang="zh-CN" altLang="en-US"/>
            </a:p>
          </p:txBody>
        </p:sp>
        <p:sp>
          <p:nvSpPr>
            <p:cNvPr id="23" name="Text Box 26"/>
            <p:cNvSpPr txBox="1">
              <a:spLocks noChangeArrowheads="1"/>
            </p:cNvSpPr>
            <p:nvPr/>
          </p:nvSpPr>
          <p:spPr bwMode="auto">
            <a:xfrm>
              <a:off x="2349" y="3504"/>
              <a:ext cx="3408" cy="486"/>
            </a:xfrm>
            <a:prstGeom prst="rect">
              <a:avLst/>
            </a:prstGeom>
            <a:grpFill/>
            <a:ln w="9525">
              <a:solidFill>
                <a:srgbClr val="FF0000"/>
              </a:solidFill>
              <a:miter lim="800000"/>
              <a:headEnd/>
              <a:tailEnd/>
            </a:ln>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lnSpc>
                  <a:spcPct val="125000"/>
                </a:lnSpc>
                <a:spcBef>
                  <a:spcPct val="50000"/>
                </a:spcBef>
              </a:pPr>
              <a:r>
                <a:rPr lang="zh-CN" altLang="en-US" sz="1800" dirty="0">
                  <a:latin typeface="+mn-lt"/>
                  <a:ea typeface="+mn-ea"/>
                  <a:cs typeface="Courier New" pitchFamily="49" charset="0"/>
                </a:rPr>
                <a:t>将子查询的查询结果插入到表</a:t>
              </a:r>
              <a:r>
                <a:rPr lang="en-US" altLang="zh-CN" sz="1800" dirty="0" err="1">
                  <a:latin typeface="+mn-lt"/>
                  <a:ea typeface="+mn-ea"/>
                  <a:cs typeface="Courier New" pitchFamily="49" charset="0"/>
                </a:rPr>
                <a:t>tabname</a:t>
              </a:r>
              <a:r>
                <a:rPr lang="zh-CN" altLang="en-US" sz="1800" dirty="0">
                  <a:latin typeface="+mn-lt"/>
                  <a:ea typeface="+mn-ea"/>
                  <a:cs typeface="Courier New" pitchFamily="49" charset="0"/>
                </a:rPr>
                <a:t>中。子查询结果属性的排列顺序必须与</a:t>
              </a:r>
              <a:r>
                <a:rPr lang="en-US" altLang="zh-CN" sz="1800" dirty="0">
                  <a:latin typeface="+mn-lt"/>
                  <a:ea typeface="+mn-ea"/>
                  <a:cs typeface="Courier New" pitchFamily="49" charset="0"/>
                </a:rPr>
                <a:t>INTO</a:t>
              </a:r>
              <a:r>
                <a:rPr lang="zh-CN" altLang="en-US" sz="1800" dirty="0">
                  <a:latin typeface="+mn-lt"/>
                  <a:ea typeface="+mn-ea"/>
                  <a:cs typeface="Courier New" pitchFamily="49" charset="0"/>
                </a:rPr>
                <a:t>子句中的顺序一致</a:t>
              </a:r>
            </a:p>
          </p:txBody>
        </p:sp>
      </p:grpSp>
      <p:grpSp>
        <p:nvGrpSpPr>
          <p:cNvPr id="24" name="Group 15"/>
          <p:cNvGrpSpPr>
            <a:grpSpLocks/>
          </p:cNvGrpSpPr>
          <p:nvPr/>
        </p:nvGrpSpPr>
        <p:grpSpPr bwMode="auto">
          <a:xfrm>
            <a:off x="2051720" y="4129883"/>
            <a:ext cx="6553200" cy="1482131"/>
            <a:chOff x="1440" y="2638"/>
            <a:chExt cx="4128" cy="1079"/>
          </a:xfrm>
        </p:grpSpPr>
        <p:sp>
          <p:nvSpPr>
            <p:cNvPr id="25" name="Line 16"/>
            <p:cNvSpPr>
              <a:spLocks noChangeShapeType="1"/>
            </p:cNvSpPr>
            <p:nvPr/>
          </p:nvSpPr>
          <p:spPr bwMode="auto">
            <a:xfrm flipV="1">
              <a:off x="1440" y="2638"/>
              <a:ext cx="2880" cy="1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p:cNvSpPr>
              <a:spLocks noChangeShapeType="1"/>
            </p:cNvSpPr>
            <p:nvPr/>
          </p:nvSpPr>
          <p:spPr bwMode="auto">
            <a:xfrm flipH="1" flipV="1">
              <a:off x="2928" y="2638"/>
              <a:ext cx="432" cy="256"/>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18"/>
            <p:cNvSpPr txBox="1">
              <a:spLocks noChangeArrowheads="1"/>
            </p:cNvSpPr>
            <p:nvPr/>
          </p:nvSpPr>
          <p:spPr bwMode="auto">
            <a:xfrm>
              <a:off x="2688" y="2894"/>
              <a:ext cx="2880" cy="823"/>
            </a:xfrm>
            <a:prstGeom prst="rect">
              <a:avLst/>
            </a:prstGeom>
            <a:solidFill>
              <a:srgbClr val="FFFFFF"/>
            </a:solidFill>
            <a:ln w="9525">
              <a:solidFill>
                <a:schemeClr val="accent2"/>
              </a:solidFill>
              <a:miter lim="800000"/>
              <a:headEnd/>
              <a:tailEnd/>
            </a:ln>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lnSpc>
                  <a:spcPct val="125000"/>
                </a:lnSpc>
                <a:spcBef>
                  <a:spcPct val="50000"/>
                </a:spcBef>
              </a:pPr>
              <a:r>
                <a:rPr lang="zh-CN" altLang="en-US" sz="1800" dirty="0">
                  <a:latin typeface="+mn-lt"/>
                  <a:ea typeface="+mn-ea"/>
                  <a:cs typeface="Courier New" pitchFamily="49" charset="0"/>
                </a:rPr>
                <a:t>被插入的常量元组值。其中属性值的数量及其排列顺序必须与</a:t>
              </a:r>
              <a:r>
                <a:rPr lang="en-US" altLang="zh-CN" sz="1800" dirty="0">
                  <a:latin typeface="+mn-lt"/>
                  <a:ea typeface="+mn-ea"/>
                  <a:cs typeface="Courier New" pitchFamily="49" charset="0"/>
                </a:rPr>
                <a:t>INTO</a:t>
              </a:r>
              <a:r>
                <a:rPr lang="zh-CN" altLang="en-US" sz="1800" dirty="0">
                  <a:latin typeface="+mn-lt"/>
                  <a:ea typeface="+mn-ea"/>
                  <a:cs typeface="Courier New" pitchFamily="49" charset="0"/>
                </a:rPr>
                <a:t>子句中的属性名列表一致</a:t>
              </a:r>
            </a:p>
          </p:txBody>
        </p:sp>
      </p:grpSp>
    </p:spTree>
    <p:extLst>
      <p:ext uri="{BB962C8B-B14F-4D97-AF65-F5344CB8AC3E}">
        <p14:creationId xmlns:p14="http://schemas.microsoft.com/office/powerpoint/2010/main" val="119537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1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1+#ppt_w/2"/>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linds(horizontal)">
                                      <p:cBhvr>
                                        <p:cTn id="29"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数据插入的例子</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插入</a:t>
            </a:r>
            <a:r>
              <a:rPr lang="zh-CN" altLang="en-US" sz="1800" dirty="0">
                <a:latin typeface="Courier New" pitchFamily="49" charset="0"/>
                <a:cs typeface="Courier New" pitchFamily="49" charset="0"/>
              </a:rPr>
              <a:t>一个选课记录（</a:t>
            </a:r>
            <a:r>
              <a:rPr lang="en-US" altLang="zh-CN" sz="1800" dirty="0">
                <a:latin typeface="Courier New" pitchFamily="49" charset="0"/>
                <a:cs typeface="Courier New" pitchFamily="49" charset="0"/>
              </a:rPr>
              <a:t>S</a:t>
            </a:r>
            <a:r>
              <a:rPr lang="en-US" altLang="zh-CN" sz="1800" baseline="-30000" dirty="0">
                <a:latin typeface="Courier New" pitchFamily="49" charset="0"/>
                <a:cs typeface="Courier New" pitchFamily="49" charset="0"/>
              </a:rPr>
              <a:t>10</a:t>
            </a:r>
            <a:r>
              <a:rPr lang="en-US" altLang="zh-CN" sz="1800" dirty="0">
                <a:latin typeface="Courier New" pitchFamily="49" charset="0"/>
                <a:cs typeface="Courier New" pitchFamily="49" charset="0"/>
              </a:rPr>
              <a:t>, C</a:t>
            </a:r>
            <a:r>
              <a:rPr lang="en-US" altLang="zh-CN" sz="1800" baseline="-30000" dirty="0">
                <a:latin typeface="Courier New" pitchFamily="49" charset="0"/>
                <a:cs typeface="Courier New" pitchFamily="49" charset="0"/>
              </a:rPr>
              <a:t>15</a:t>
            </a:r>
            <a:r>
              <a:rPr lang="en-US" altLang="zh-CN" sz="1800" dirty="0">
                <a:latin typeface="Courier New" pitchFamily="49" charset="0"/>
                <a:cs typeface="Courier New" pitchFamily="49" charset="0"/>
              </a:rPr>
              <a:t>, B</a:t>
            </a:r>
            <a:r>
              <a:rPr lang="zh-CN" altLang="en-US" sz="1800" dirty="0" smtClean="0">
                <a:latin typeface="Courier New" pitchFamily="49" charset="0"/>
                <a:cs typeface="Courier New" pitchFamily="49" charset="0"/>
              </a:rPr>
              <a:t>）</a:t>
            </a:r>
            <a:endParaRPr lang="en-US" altLang="zh-CN" sz="1800" dirty="0" smtClean="0">
              <a:latin typeface="Courier New" pitchFamily="49" charset="0"/>
              <a:cs typeface="Courier New" pitchFamily="49" charset="0"/>
            </a:endParaRPr>
          </a:p>
          <a:p>
            <a:pPr marL="68580" indent="0">
              <a:buNone/>
            </a:pPr>
            <a:r>
              <a:rPr lang="en-US" altLang="zh-CN" sz="1600" dirty="0" smtClean="0">
                <a:solidFill>
                  <a:schemeClr val="accent2"/>
                </a:solidFill>
                <a:latin typeface="Courier New" pitchFamily="49" charset="0"/>
                <a:cs typeface="Courier New" pitchFamily="49" charset="0"/>
              </a:rPr>
              <a:t>	INSERT INTO SC</a:t>
            </a:r>
          </a:p>
          <a:p>
            <a:pPr marL="445770" indent="-285750">
              <a:spcBef>
                <a:spcPct val="10000"/>
              </a:spcBef>
              <a:buClr>
                <a:srgbClr val="FF0066"/>
              </a:buClr>
              <a:buNone/>
            </a:pPr>
            <a:r>
              <a:rPr lang="en-US" altLang="zh-CN" sz="1600" dirty="0">
                <a:solidFill>
                  <a:schemeClr val="accent2"/>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          VALUES (‘</a:t>
            </a:r>
            <a:r>
              <a:rPr lang="en-US" altLang="zh-CN" sz="1600" dirty="0">
                <a:solidFill>
                  <a:schemeClr val="accent2"/>
                </a:solidFill>
                <a:latin typeface="Courier New" pitchFamily="49" charset="0"/>
                <a:cs typeface="Courier New" pitchFamily="49" charset="0"/>
              </a:rPr>
              <a:t>S</a:t>
            </a:r>
            <a:r>
              <a:rPr lang="en-US" altLang="zh-CN" sz="1600" baseline="-30000" dirty="0">
                <a:solidFill>
                  <a:schemeClr val="accent2"/>
                </a:solidFill>
                <a:latin typeface="Courier New" pitchFamily="49" charset="0"/>
                <a:cs typeface="Courier New" pitchFamily="49" charset="0"/>
              </a:rPr>
              <a:t>10</a:t>
            </a:r>
            <a:r>
              <a:rPr lang="en-US" altLang="zh-CN" sz="1600" dirty="0">
                <a:solidFill>
                  <a:schemeClr val="accent2"/>
                </a:solidFill>
                <a:latin typeface="Courier New" pitchFamily="49" charset="0"/>
                <a:cs typeface="Courier New" pitchFamily="49" charset="0"/>
              </a:rPr>
              <a:t>’, ’C</a:t>
            </a:r>
            <a:r>
              <a:rPr lang="en-US" altLang="zh-CN" sz="1600" baseline="-30000" dirty="0">
                <a:solidFill>
                  <a:schemeClr val="accent2"/>
                </a:solidFill>
                <a:latin typeface="Courier New" pitchFamily="49" charset="0"/>
                <a:cs typeface="Courier New" pitchFamily="49" charset="0"/>
              </a:rPr>
              <a:t>15</a:t>
            </a:r>
            <a:r>
              <a:rPr lang="en-US" altLang="zh-CN" sz="1600" dirty="0">
                <a:solidFill>
                  <a:schemeClr val="accent2"/>
                </a:solidFill>
                <a:latin typeface="Courier New" pitchFamily="49" charset="0"/>
                <a:cs typeface="Courier New" pitchFamily="49" charset="0"/>
              </a:rPr>
              <a:t>’, ’B</a:t>
            </a:r>
            <a:r>
              <a:rPr lang="en-US" altLang="zh-CN" sz="1600" dirty="0" smtClean="0">
                <a:solidFill>
                  <a:schemeClr val="accent2"/>
                </a:solidFill>
                <a:latin typeface="Courier New" pitchFamily="49" charset="0"/>
                <a:cs typeface="Courier New" pitchFamily="49" charset="0"/>
              </a:rPr>
              <a:t>’)</a:t>
            </a:r>
          </a:p>
          <a:p>
            <a:pPr marL="445770" indent="-285750">
              <a:spcBef>
                <a:spcPct val="10000"/>
              </a:spcBef>
              <a:buClr>
                <a:srgbClr val="FF0066"/>
              </a:buClr>
              <a:buNone/>
            </a:pPr>
            <a:endParaRPr lang="en-US" altLang="zh-CN" sz="1000" dirty="0">
              <a:solidFill>
                <a:schemeClr val="accent2"/>
              </a:solidFill>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插入</a:t>
            </a:r>
            <a:r>
              <a:rPr lang="zh-CN" altLang="en-US" sz="1800" dirty="0">
                <a:latin typeface="Courier New" pitchFamily="49" charset="0"/>
                <a:cs typeface="Courier New" pitchFamily="49" charset="0"/>
              </a:rPr>
              <a:t>计算机系（</a:t>
            </a:r>
            <a:r>
              <a:rPr lang="en-US" altLang="zh-CN" sz="1800" dirty="0">
                <a:latin typeface="Courier New" pitchFamily="49" charset="0"/>
                <a:cs typeface="Courier New" pitchFamily="49" charset="0"/>
              </a:rPr>
              <a:t>CS</a:t>
            </a:r>
            <a:r>
              <a:rPr lang="zh-CN" altLang="en-US" sz="1800" dirty="0">
                <a:latin typeface="Courier New" pitchFamily="49" charset="0"/>
                <a:cs typeface="Courier New" pitchFamily="49" charset="0"/>
              </a:rPr>
              <a:t>）学生选修数据库（</a:t>
            </a:r>
            <a:r>
              <a:rPr lang="en-US" altLang="zh-CN" sz="1800" dirty="0">
                <a:latin typeface="Courier New" pitchFamily="49" charset="0"/>
                <a:cs typeface="Courier New" pitchFamily="49" charset="0"/>
              </a:rPr>
              <a:t>Database</a:t>
            </a:r>
            <a:r>
              <a:rPr lang="zh-CN" altLang="en-US" sz="1800" dirty="0">
                <a:latin typeface="Courier New" pitchFamily="49" charset="0"/>
                <a:cs typeface="Courier New" pitchFamily="49" charset="0"/>
              </a:rPr>
              <a:t>）课的选课记录</a:t>
            </a:r>
          </a:p>
          <a:p>
            <a:pPr marL="742950" lvl="1" indent="-285750">
              <a:spcBef>
                <a:spcPct val="10000"/>
              </a:spcBef>
              <a:buClr>
                <a:srgbClr val="FF0066"/>
              </a:buClr>
              <a:buNone/>
            </a:pPr>
            <a:r>
              <a:rPr lang="en-US" altLang="zh-CN" sz="1400" dirty="0" smtClean="0">
                <a:solidFill>
                  <a:schemeClr val="accent2"/>
                </a:solidFill>
                <a:latin typeface="Courier New" pitchFamily="49" charset="0"/>
                <a:cs typeface="Courier New" pitchFamily="49" charset="0"/>
              </a:rPr>
              <a:t>INSERT INTO SC(</a:t>
            </a:r>
            <a:r>
              <a:rPr lang="en-US" altLang="zh-CN" sz="1400" dirty="0" err="1" smtClean="0">
                <a:solidFill>
                  <a:schemeClr val="accent2"/>
                </a:solidFill>
                <a:latin typeface="Courier New" pitchFamily="49" charset="0"/>
                <a:cs typeface="Courier New" pitchFamily="49" charset="0"/>
              </a:rPr>
              <a:t>sno</a:t>
            </a:r>
            <a:r>
              <a:rPr lang="en-US" altLang="zh-CN" sz="1400" dirty="0">
                <a:solidFill>
                  <a:schemeClr val="accent2"/>
                </a:solidFill>
                <a:latin typeface="Courier New" pitchFamily="49" charset="0"/>
                <a:cs typeface="Courier New" pitchFamily="49" charset="0"/>
              </a:rPr>
              <a:t>, </a:t>
            </a:r>
            <a:r>
              <a:rPr lang="en-US" altLang="zh-CN" sz="1400" dirty="0" err="1" smtClean="0">
                <a:solidFill>
                  <a:schemeClr val="accent2"/>
                </a:solidFill>
                <a:latin typeface="Courier New" pitchFamily="49" charset="0"/>
                <a:cs typeface="Courier New" pitchFamily="49" charset="0"/>
              </a:rPr>
              <a:t>cno</a:t>
            </a:r>
            <a:r>
              <a:rPr lang="en-US" altLang="zh-CN" sz="1400" dirty="0" smtClean="0">
                <a:solidFill>
                  <a:schemeClr val="accent2"/>
                </a:solidFill>
                <a:latin typeface="Courier New" pitchFamily="49" charset="0"/>
                <a:cs typeface="Courier New" pitchFamily="49" charset="0"/>
              </a:rPr>
              <a:t>)</a:t>
            </a:r>
          </a:p>
          <a:p>
            <a:pPr marL="742950" lvl="1" indent="-285750">
              <a:spcBef>
                <a:spcPct val="10000"/>
              </a:spcBef>
              <a:buClr>
                <a:srgbClr val="FF0066"/>
              </a:buClr>
              <a:buNone/>
            </a:pPr>
            <a:r>
              <a:rPr lang="en-US" altLang="zh-CN" sz="1400" dirty="0" smtClean="0">
                <a:solidFill>
                  <a:srgbClr val="FF0000"/>
                </a:solidFill>
                <a:latin typeface="Courier New" pitchFamily="49" charset="0"/>
                <a:cs typeface="Courier New" pitchFamily="49" charset="0"/>
              </a:rPr>
              <a:t>     SELECT </a:t>
            </a:r>
            <a:r>
              <a:rPr lang="en-US" altLang="zh-CN" sz="1400" dirty="0" err="1" smtClean="0">
                <a:solidFill>
                  <a:srgbClr val="FF0000"/>
                </a:solidFill>
                <a:latin typeface="Courier New" pitchFamily="49" charset="0"/>
                <a:cs typeface="Courier New" pitchFamily="49" charset="0"/>
              </a:rPr>
              <a:t>sno</a:t>
            </a:r>
            <a:r>
              <a:rPr lang="en-US" altLang="zh-CN" sz="1400" dirty="0">
                <a:solidFill>
                  <a:srgbClr val="FF0000"/>
                </a:solidFill>
                <a:latin typeface="Courier New" pitchFamily="49" charset="0"/>
                <a:cs typeface="Courier New" pitchFamily="49" charset="0"/>
              </a:rPr>
              <a:t>, </a:t>
            </a:r>
            <a:r>
              <a:rPr lang="en-US" altLang="zh-CN" sz="1400" dirty="0" err="1" smtClean="0">
                <a:solidFill>
                  <a:srgbClr val="FF0000"/>
                </a:solidFill>
                <a:latin typeface="Courier New" pitchFamily="49" charset="0"/>
                <a:cs typeface="Courier New" pitchFamily="49" charset="0"/>
              </a:rPr>
              <a:t>cno</a:t>
            </a:r>
            <a:endParaRPr lang="en-US" altLang="zh-CN" sz="1400" baseline="30000" dirty="0" smtClean="0">
              <a:solidFill>
                <a:srgbClr val="FF0000"/>
              </a:solidFill>
              <a:latin typeface="Courier New" pitchFamily="49" charset="0"/>
              <a:cs typeface="Courier New" pitchFamily="49" charset="0"/>
            </a:endParaRPr>
          </a:p>
          <a:p>
            <a:pPr marL="742950" lvl="1" indent="-285750">
              <a:spcBef>
                <a:spcPct val="10000"/>
              </a:spcBef>
              <a:buClr>
                <a:srgbClr val="FF0066"/>
              </a:buClr>
              <a:buNone/>
            </a:pPr>
            <a:r>
              <a:rPr lang="en-US" altLang="zh-CN" sz="1400" dirty="0" smtClean="0">
                <a:solidFill>
                  <a:srgbClr val="FF0000"/>
                </a:solidFill>
                <a:latin typeface="Courier New" pitchFamily="49" charset="0"/>
                <a:cs typeface="Courier New" pitchFamily="49" charset="0"/>
              </a:rPr>
              <a:t>       FROM S</a:t>
            </a:r>
            <a:r>
              <a:rPr lang="en-US" altLang="zh-CN" sz="1400" dirty="0">
                <a:solidFill>
                  <a:srgbClr val="FF0000"/>
                </a:solidFill>
                <a:latin typeface="Courier New" pitchFamily="49" charset="0"/>
                <a:cs typeface="Courier New" pitchFamily="49" charset="0"/>
              </a:rPr>
              <a:t>, </a:t>
            </a:r>
            <a:r>
              <a:rPr lang="en-US" altLang="zh-CN" sz="1400" dirty="0" smtClean="0">
                <a:solidFill>
                  <a:srgbClr val="FF0000"/>
                </a:solidFill>
                <a:latin typeface="Courier New" pitchFamily="49" charset="0"/>
                <a:cs typeface="Courier New" pitchFamily="49" charset="0"/>
              </a:rPr>
              <a:t>C</a:t>
            </a:r>
          </a:p>
          <a:p>
            <a:pPr marL="742950" lvl="1" indent="-285750">
              <a:spcBef>
                <a:spcPct val="10000"/>
              </a:spcBef>
              <a:buClr>
                <a:srgbClr val="FF0066"/>
              </a:buClr>
              <a:buNone/>
            </a:pPr>
            <a:r>
              <a:rPr lang="en-US" altLang="zh-CN" sz="1400" dirty="0" smtClean="0">
                <a:solidFill>
                  <a:srgbClr val="FF0000"/>
                </a:solidFill>
                <a:latin typeface="Courier New" pitchFamily="49" charset="0"/>
                <a:cs typeface="Courier New" pitchFamily="49" charset="0"/>
              </a:rPr>
              <a:t>      WHERE </a:t>
            </a:r>
            <a:r>
              <a:rPr lang="en-US" altLang="zh-CN" sz="1400" dirty="0" err="1" smtClean="0">
                <a:solidFill>
                  <a:srgbClr val="FF0000"/>
                </a:solidFill>
                <a:latin typeface="Courier New" pitchFamily="49" charset="0"/>
                <a:cs typeface="Courier New" pitchFamily="49" charset="0"/>
              </a:rPr>
              <a:t>sd</a:t>
            </a:r>
            <a:r>
              <a:rPr lang="en-US" altLang="zh-CN" sz="1400" dirty="0" smtClean="0">
                <a:solidFill>
                  <a:srgbClr val="FF0000"/>
                </a:solidFill>
                <a:latin typeface="Courier New" pitchFamily="49" charset="0"/>
                <a:cs typeface="Courier New" pitchFamily="49" charset="0"/>
              </a:rPr>
              <a:t> = ‘</a:t>
            </a:r>
            <a:r>
              <a:rPr lang="en-US" altLang="zh-CN" sz="1400" dirty="0">
                <a:solidFill>
                  <a:srgbClr val="FF0000"/>
                </a:solidFill>
                <a:latin typeface="Courier New" pitchFamily="49" charset="0"/>
                <a:cs typeface="Courier New" pitchFamily="49" charset="0"/>
              </a:rPr>
              <a:t>CS’ </a:t>
            </a:r>
            <a:r>
              <a:rPr lang="en-US" altLang="zh-CN" sz="1400" dirty="0" smtClean="0">
                <a:solidFill>
                  <a:srgbClr val="FF0000"/>
                </a:solidFill>
                <a:latin typeface="Courier New" pitchFamily="49" charset="0"/>
                <a:cs typeface="Courier New" pitchFamily="49" charset="0"/>
              </a:rPr>
              <a:t>AND </a:t>
            </a:r>
            <a:r>
              <a:rPr lang="en-US" altLang="zh-CN" sz="1400" dirty="0" err="1" smtClean="0">
                <a:solidFill>
                  <a:srgbClr val="FF0000"/>
                </a:solidFill>
                <a:latin typeface="Courier New" pitchFamily="49" charset="0"/>
                <a:cs typeface="Courier New" pitchFamily="49" charset="0"/>
              </a:rPr>
              <a:t>cn</a:t>
            </a:r>
            <a:r>
              <a:rPr lang="en-US" altLang="zh-CN" sz="1400" dirty="0" smtClean="0">
                <a:solidFill>
                  <a:srgbClr val="FF0000"/>
                </a:solidFill>
                <a:latin typeface="Courier New" pitchFamily="49" charset="0"/>
                <a:cs typeface="Courier New" pitchFamily="49" charset="0"/>
              </a:rPr>
              <a:t> = ‘</a:t>
            </a:r>
            <a:r>
              <a:rPr lang="en-US" altLang="zh-CN" sz="1400" dirty="0">
                <a:solidFill>
                  <a:srgbClr val="FF0000"/>
                </a:solidFill>
                <a:latin typeface="Courier New" pitchFamily="49" charset="0"/>
                <a:cs typeface="Courier New" pitchFamily="49" charset="0"/>
              </a:rPr>
              <a:t>Database</a:t>
            </a:r>
            <a:r>
              <a:rPr lang="en-US" altLang="zh-CN" sz="1400" dirty="0" smtClean="0">
                <a:solidFill>
                  <a:srgbClr val="FF0000"/>
                </a:solidFill>
                <a:latin typeface="Courier New" pitchFamily="49" charset="0"/>
                <a:cs typeface="Courier New" pitchFamily="49" charset="0"/>
              </a:rPr>
              <a:t>’</a:t>
            </a:r>
            <a:endParaRPr lang="en-US" altLang="zh-CN" sz="14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127</a:t>
            </a:fld>
            <a:endParaRPr lang="zh-CN" altLang="en-US"/>
          </a:p>
        </p:txBody>
      </p:sp>
    </p:spTree>
    <p:extLst>
      <p:ext uri="{BB962C8B-B14F-4D97-AF65-F5344CB8AC3E}">
        <p14:creationId xmlns:p14="http://schemas.microsoft.com/office/powerpoint/2010/main" val="7629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SQL</a:t>
            </a:r>
            <a:r>
              <a:rPr lang="zh-CN" altLang="en-US" dirty="0"/>
              <a:t>的更新功能</a:t>
            </a:r>
          </a:p>
        </p:txBody>
      </p:sp>
      <p:sp>
        <p:nvSpPr>
          <p:cNvPr id="3" name="内容占位符 2"/>
          <p:cNvSpPr>
            <a:spLocks noGrp="1"/>
          </p:cNvSpPr>
          <p:nvPr>
            <p:ph idx="1"/>
          </p:nvPr>
        </p:nvSpPr>
        <p:spPr/>
        <p:txBody>
          <a:bodyPr>
            <a:normAutofit/>
          </a:bodyPr>
          <a:lstStyle/>
          <a:p>
            <a:r>
              <a:rPr lang="zh-CN" altLang="en-US" dirty="0"/>
              <a:t>修改功能</a:t>
            </a:r>
          </a:p>
          <a:p>
            <a:pPr marL="68580" indent="0">
              <a:buNone/>
            </a:pPr>
            <a:endParaRPr lang="en-US" altLang="zh-CN" sz="2000" dirty="0" smtClean="0"/>
          </a:p>
          <a:p>
            <a:pPr marL="68580" indent="0">
              <a:buNone/>
            </a:pPr>
            <a:endParaRPr lang="zh-CN" altLang="en-US" sz="2000" dirty="0"/>
          </a:p>
          <a:p>
            <a:pPr marL="68580" indent="0">
              <a:buNone/>
            </a:pPr>
            <a:endParaRPr lang="zh-CN" altLang="en-US" sz="2000" dirty="0">
              <a:solidFill>
                <a:schemeClr val="tx1"/>
              </a:solidFill>
              <a:latin typeface="Arial" charset="0"/>
            </a:endParaRPr>
          </a:p>
          <a:p>
            <a:pPr lvl="1"/>
            <a:r>
              <a:rPr lang="zh-CN" altLang="en-US" sz="2000" dirty="0">
                <a:solidFill>
                  <a:schemeClr val="accent2"/>
                </a:solidFill>
              </a:rPr>
              <a:t>修改指定基表</a:t>
            </a:r>
            <a:r>
              <a:rPr lang="en-US" altLang="zh-CN" sz="2000" dirty="0" err="1">
                <a:solidFill>
                  <a:schemeClr val="accent2"/>
                </a:solidFill>
              </a:rPr>
              <a:t>table_name</a:t>
            </a:r>
            <a:r>
              <a:rPr lang="zh-CN" altLang="en-US" sz="2000" dirty="0">
                <a:solidFill>
                  <a:schemeClr val="accent2"/>
                </a:solidFill>
              </a:rPr>
              <a:t>中满足</a:t>
            </a:r>
            <a:r>
              <a:rPr lang="en-US" altLang="zh-CN" sz="2000" dirty="0">
                <a:solidFill>
                  <a:schemeClr val="accent2"/>
                </a:solidFill>
              </a:rPr>
              <a:t>WHERE</a:t>
            </a:r>
            <a:r>
              <a:rPr lang="zh-CN" altLang="en-US" sz="2000" dirty="0">
                <a:solidFill>
                  <a:schemeClr val="accent2"/>
                </a:solidFill>
              </a:rPr>
              <a:t>条件的元组</a:t>
            </a:r>
          </a:p>
          <a:p>
            <a:pPr lvl="2"/>
            <a:r>
              <a:rPr lang="zh-CN" altLang="en-US" sz="1800" dirty="0">
                <a:solidFill>
                  <a:schemeClr val="tx1"/>
                </a:solidFill>
              </a:rPr>
              <a:t>即：用</a:t>
            </a:r>
            <a:r>
              <a:rPr lang="en-US" altLang="zh-CN" sz="1800" dirty="0">
                <a:solidFill>
                  <a:schemeClr val="tx1"/>
                </a:solidFill>
              </a:rPr>
              <a:t>SET</a:t>
            </a:r>
            <a:r>
              <a:rPr lang="zh-CN" altLang="en-US" sz="1800" dirty="0">
                <a:solidFill>
                  <a:schemeClr val="tx1"/>
                </a:solidFill>
              </a:rPr>
              <a:t>子句中的赋值语句修改相关元组上的属性</a:t>
            </a:r>
            <a:r>
              <a:rPr lang="zh-CN" altLang="en-US" sz="1800" dirty="0" smtClean="0">
                <a:solidFill>
                  <a:schemeClr val="tx1"/>
                </a:solidFill>
              </a:rPr>
              <a:t>值</a:t>
            </a:r>
            <a:endParaRPr lang="zh-CN" altLang="en-US" sz="1800" dirty="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128</a:t>
            </a:fld>
            <a:endParaRPr lang="zh-CN" altLang="en-US"/>
          </a:p>
        </p:txBody>
      </p:sp>
      <p:sp>
        <p:nvSpPr>
          <p:cNvPr id="5" name="Rectangle 1027"/>
          <p:cNvSpPr>
            <a:spLocks noChangeArrowheads="1"/>
          </p:cNvSpPr>
          <p:nvPr/>
        </p:nvSpPr>
        <p:spPr bwMode="auto">
          <a:xfrm>
            <a:off x="755576" y="2852936"/>
            <a:ext cx="7620000" cy="1296144"/>
          </a:xfrm>
          <a:prstGeom prst="rect">
            <a:avLst/>
          </a:prstGeom>
          <a:solidFill>
            <a:schemeClr val="accent6">
              <a:lumMod val="20000"/>
              <a:lumOff val="80000"/>
            </a:schemeClr>
          </a:solidFill>
          <a:ln>
            <a:noFill/>
          </a:ln>
          <a:extLst/>
        </p:spPr>
        <p:txBody>
          <a:bodyPr wrap="none" anchor="ctr"/>
          <a:lstStyle/>
          <a:p>
            <a:pPr algn="l">
              <a:lnSpc>
                <a:spcPct val="125000"/>
              </a:lnSpc>
              <a:buClr>
                <a:schemeClr val="accent2"/>
              </a:buClr>
              <a:buFont typeface="Wingdings" pitchFamily="2" charset="2"/>
              <a:buNone/>
            </a:pPr>
            <a:r>
              <a:rPr kumimoji="0" lang="en-US" altLang="zh-CN" sz="2000" dirty="0" smtClean="0">
                <a:latin typeface="Courier New" pitchFamily="49" charset="0"/>
                <a:cs typeface="Courier New" pitchFamily="49" charset="0"/>
              </a:rPr>
              <a:t> UPDATE </a:t>
            </a:r>
            <a:r>
              <a:rPr kumimoji="0" lang="en-US" altLang="zh-CN" sz="2000" dirty="0" err="1" smtClean="0">
                <a:latin typeface="Courier New" pitchFamily="49" charset="0"/>
                <a:cs typeface="Courier New" pitchFamily="49" charset="0"/>
              </a:rPr>
              <a:t>table_name</a:t>
            </a:r>
            <a:endParaRPr kumimoji="0" lang="en-US" altLang="zh-CN" sz="2000" dirty="0">
              <a:latin typeface="Courier New" pitchFamily="49" charset="0"/>
              <a:cs typeface="Courier New" pitchFamily="49" charset="0"/>
            </a:endParaRPr>
          </a:p>
          <a:p>
            <a:pPr algn="l">
              <a:lnSpc>
                <a:spcPct val="125000"/>
              </a:lnSpc>
              <a:buClr>
                <a:schemeClr val="accent2"/>
              </a:buClr>
              <a:buFont typeface="Wingdings" pitchFamily="2" charset="2"/>
              <a:buNone/>
            </a:pPr>
            <a:r>
              <a:rPr kumimoji="0" lang="en-US" altLang="zh-CN" sz="2000" dirty="0" smtClean="0">
                <a:latin typeface="Courier New" pitchFamily="49" charset="0"/>
                <a:cs typeface="Courier New" pitchFamily="49" charset="0"/>
              </a:rPr>
              <a:t>    SET </a:t>
            </a:r>
            <a:r>
              <a:rPr kumimoji="0" lang="en-US" altLang="zh-CN" sz="2000" dirty="0" err="1" smtClean="0">
                <a:latin typeface="Courier New" pitchFamily="49" charset="0"/>
                <a:cs typeface="Courier New" pitchFamily="49" charset="0"/>
              </a:rPr>
              <a:t>colname</a:t>
            </a:r>
            <a:r>
              <a:rPr kumimoji="0" lang="en-US" altLang="zh-CN" sz="2000" dirty="0" smtClean="0">
                <a:latin typeface="Courier New" pitchFamily="49" charset="0"/>
                <a:cs typeface="Courier New" pitchFamily="49" charset="0"/>
              </a:rPr>
              <a:t> </a:t>
            </a:r>
            <a:r>
              <a:rPr kumimoji="0" lang="en-US" altLang="zh-CN" sz="2000" dirty="0">
                <a:latin typeface="Courier New" pitchFamily="49" charset="0"/>
                <a:cs typeface="Courier New" pitchFamily="49" charset="0"/>
              </a:rPr>
              <a:t>= </a:t>
            </a:r>
            <a:r>
              <a:rPr kumimoji="0" lang="en-US" altLang="zh-CN" sz="2000" dirty="0" err="1">
                <a:latin typeface="Courier New" pitchFamily="49" charset="0"/>
                <a:cs typeface="Courier New" pitchFamily="49" charset="0"/>
              </a:rPr>
              <a:t>expr</a:t>
            </a:r>
            <a:r>
              <a:rPr kumimoji="0" lang="en-US" altLang="zh-CN" sz="2000" dirty="0">
                <a:latin typeface="Courier New" pitchFamily="49" charset="0"/>
                <a:cs typeface="Courier New" pitchFamily="49" charset="0"/>
              </a:rPr>
              <a:t> | NULL | </a:t>
            </a:r>
            <a:r>
              <a:rPr kumimoji="0" lang="en-US" altLang="zh-CN" sz="2000" dirty="0" err="1">
                <a:latin typeface="Courier New" pitchFamily="49" charset="0"/>
                <a:cs typeface="Courier New" pitchFamily="49" charset="0"/>
              </a:rPr>
              <a:t>subquery</a:t>
            </a:r>
            <a:r>
              <a:rPr kumimoji="0" lang="en-US" altLang="zh-CN" sz="2000" dirty="0">
                <a:latin typeface="Courier New" pitchFamily="49" charset="0"/>
                <a:cs typeface="Courier New" pitchFamily="49" charset="0"/>
              </a:rPr>
              <a:t>, ......</a:t>
            </a:r>
          </a:p>
          <a:p>
            <a:pPr algn="l">
              <a:lnSpc>
                <a:spcPct val="125000"/>
              </a:lnSpc>
              <a:buClr>
                <a:schemeClr val="accent2"/>
              </a:buClr>
              <a:buFont typeface="Wingdings" pitchFamily="2" charset="2"/>
              <a:buNone/>
            </a:pPr>
            <a:r>
              <a:rPr kumimoji="0" lang="en-US" altLang="zh-CN" sz="2000" dirty="0">
                <a:solidFill>
                  <a:srgbClr val="FF0000"/>
                </a:solidFill>
                <a:latin typeface="Courier New" pitchFamily="49" charset="0"/>
                <a:cs typeface="Courier New" pitchFamily="49" charset="0"/>
              </a:rPr>
              <a:t>[</a:t>
            </a:r>
            <a:r>
              <a:rPr kumimoji="0" lang="en-US" altLang="zh-CN" sz="2000" dirty="0">
                <a:latin typeface="Courier New" pitchFamily="49" charset="0"/>
                <a:cs typeface="Courier New" pitchFamily="49" charset="0"/>
              </a:rPr>
              <a:t> WHERE </a:t>
            </a:r>
            <a:r>
              <a:rPr kumimoji="0" lang="en-US" altLang="zh-CN" sz="2000" dirty="0" err="1" smtClean="0">
                <a:latin typeface="Courier New" pitchFamily="49" charset="0"/>
                <a:cs typeface="Courier New" pitchFamily="49" charset="0"/>
              </a:rPr>
              <a:t>search_condition</a:t>
            </a:r>
            <a:r>
              <a:rPr kumimoji="0" lang="en-US" altLang="zh-CN" sz="2000" dirty="0" smtClean="0">
                <a:latin typeface="Courier New" pitchFamily="49" charset="0"/>
                <a:cs typeface="Courier New" pitchFamily="49" charset="0"/>
              </a:rPr>
              <a:t> </a:t>
            </a:r>
            <a:r>
              <a:rPr kumimoji="0" lang="en-US" altLang="zh-CN" sz="2000" dirty="0">
                <a:solidFill>
                  <a:srgbClr val="FF0000"/>
                </a:solidFill>
                <a:latin typeface="Courier New" pitchFamily="49" charset="0"/>
                <a:cs typeface="Courier New" pitchFamily="49" charset="0"/>
              </a:rPr>
              <a:t>]</a:t>
            </a:r>
            <a:r>
              <a:rPr kumimoji="0" lang="en-US"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a:t>
            </a:r>
          </a:p>
        </p:txBody>
      </p:sp>
    </p:spTree>
    <p:extLst>
      <p:ext uri="{BB962C8B-B14F-4D97-AF65-F5344CB8AC3E}">
        <p14:creationId xmlns:p14="http://schemas.microsoft.com/office/powerpoint/2010/main" val="152255318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数据更新的例子</a:t>
            </a:r>
          </a:p>
        </p:txBody>
      </p:sp>
      <p:sp>
        <p:nvSpPr>
          <p:cNvPr id="3" name="内容占位符 2"/>
          <p:cNvSpPr>
            <a:spLocks noGrp="1"/>
          </p:cNvSpPr>
          <p:nvPr>
            <p:ph idx="1"/>
          </p:nvPr>
        </p:nvSpPr>
        <p:spPr/>
        <p:txBody>
          <a:bodyPr>
            <a:normAutofit/>
          </a:bodyPr>
          <a:lstStyle/>
          <a:p>
            <a:pPr marL="68580" indent="0">
              <a:buNone/>
            </a:pPr>
            <a:r>
              <a:rPr lang="en-US"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将学号为</a:t>
            </a:r>
            <a:r>
              <a:rPr lang="en-US" altLang="zh-CN" sz="2000" dirty="0">
                <a:latin typeface="Courier New" pitchFamily="49" charset="0"/>
                <a:cs typeface="Courier New" pitchFamily="49" charset="0"/>
              </a:rPr>
              <a:t>S16</a:t>
            </a:r>
            <a:r>
              <a:rPr lang="zh-CN" altLang="en-US" sz="2000" dirty="0">
                <a:latin typeface="Courier New" pitchFamily="49" charset="0"/>
                <a:cs typeface="Courier New" pitchFamily="49" charset="0"/>
              </a:rPr>
              <a:t>的学生系别改为</a:t>
            </a:r>
            <a:r>
              <a:rPr lang="en-US" altLang="zh-CN" sz="2000" dirty="0">
                <a:latin typeface="Courier New" pitchFamily="49" charset="0"/>
                <a:cs typeface="Courier New" pitchFamily="49" charset="0"/>
              </a:rPr>
              <a:t>CS</a:t>
            </a:r>
          </a:p>
          <a:p>
            <a:pPr marL="672084" lvl="5" indent="0">
              <a:lnSpc>
                <a:spcPct val="125000"/>
              </a:lnSpc>
              <a:buNone/>
            </a:pPr>
            <a:r>
              <a:rPr lang="en-US" altLang="zh-CN" sz="1800" dirty="0" smtClean="0">
                <a:latin typeface="Courier New" pitchFamily="49" charset="0"/>
                <a:cs typeface="Courier New" pitchFamily="49" charset="0"/>
              </a:rPr>
              <a:t>	UPDATE </a:t>
            </a:r>
            <a:r>
              <a:rPr lang="en-US" altLang="zh-CN" sz="1800" dirty="0">
                <a:latin typeface="Courier New" pitchFamily="49" charset="0"/>
                <a:cs typeface="Courier New" pitchFamily="49" charset="0"/>
              </a:rPr>
              <a:t>S</a:t>
            </a:r>
          </a:p>
          <a:p>
            <a:pPr marL="672084" lvl="5" indent="0">
              <a:lnSpc>
                <a:spcPct val="125000"/>
              </a:lnSpc>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SET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 ‘CS’</a:t>
            </a:r>
          </a:p>
          <a:p>
            <a:pPr marL="672084" lvl="5" indent="0">
              <a:lnSpc>
                <a:spcPct val="125000"/>
              </a:lnSpc>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WHERE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 ‘S16’</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129</a:t>
            </a:fld>
            <a:endParaRPr lang="zh-CN" altLang="en-US"/>
          </a:p>
        </p:txBody>
      </p:sp>
    </p:spTree>
    <p:extLst>
      <p:ext uri="{BB962C8B-B14F-4D97-AF65-F5344CB8AC3E}">
        <p14:creationId xmlns:p14="http://schemas.microsoft.com/office/powerpoint/2010/main" val="18465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DB2</a:t>
            </a:r>
            <a:r>
              <a:rPr lang="zh-CN" altLang="en-US" dirty="0"/>
              <a:t>产品组件 </a:t>
            </a:r>
          </a:p>
        </p:txBody>
      </p:sp>
      <p:pic>
        <p:nvPicPr>
          <p:cNvPr id="5" name="Picture 5" descr="zujian"/>
          <p:cNvPicPr>
            <a:picLocks noChangeAspect="1" noChangeArrowheads="1"/>
          </p:cNvPicPr>
          <p:nvPr/>
        </p:nvPicPr>
        <p:blipFill>
          <a:blip r:embed="rId3" cstate="print"/>
          <a:srcRect/>
          <a:stretch>
            <a:fillRect/>
          </a:stretch>
        </p:blipFill>
        <p:spPr>
          <a:xfrm>
            <a:off x="1907704" y="2335993"/>
            <a:ext cx="5331778" cy="3600000"/>
          </a:xfrm>
          <a:prstGeom prst="rect">
            <a:avLst/>
          </a:prstGeom>
          <a:noFill/>
          <a:ln/>
        </p:spPr>
      </p:pic>
      <p:sp>
        <p:nvSpPr>
          <p:cNvPr id="6" name="灯片编号占位符 5"/>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3" name="TextBox 2"/>
          <p:cNvSpPr txBox="1"/>
          <p:nvPr/>
        </p:nvSpPr>
        <p:spPr>
          <a:xfrm>
            <a:off x="483119" y="6217566"/>
            <a:ext cx="4880969" cy="307777"/>
          </a:xfrm>
          <a:prstGeom prst="rect">
            <a:avLst/>
          </a:prstGeom>
          <a:noFill/>
        </p:spPr>
        <p:txBody>
          <a:bodyPr wrap="square" rtlCol="0">
            <a:spAutoFit/>
          </a:bodyPr>
          <a:lstStyle/>
          <a:p>
            <a:r>
              <a:rPr lang="en-US" altLang="zh-CN" sz="1400" dirty="0" smtClean="0"/>
              <a:t>* DRDA: Distributed </a:t>
            </a:r>
            <a:r>
              <a:rPr lang="en-US" altLang="zh-CN" sz="1400" dirty="0"/>
              <a:t>Relational Database Architecture</a:t>
            </a:r>
            <a:endParaRPr lang="zh-CN" altLang="en-US" dirty="0"/>
          </a:p>
        </p:txBody>
      </p:sp>
    </p:spTree>
    <p:extLst>
      <p:ext uri="{BB962C8B-B14F-4D97-AF65-F5344CB8AC3E}">
        <p14:creationId xmlns:p14="http://schemas.microsoft.com/office/powerpoint/2010/main" val="156111539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数据更新的例子</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将</a:t>
            </a:r>
            <a:r>
              <a:rPr lang="zh-CN" altLang="en-US" sz="2000" dirty="0">
                <a:latin typeface="Courier New" pitchFamily="49" charset="0"/>
                <a:cs typeface="Courier New" pitchFamily="49" charset="0"/>
              </a:rPr>
              <a:t>数学系学生的年龄均加</a:t>
            </a:r>
            <a:r>
              <a:rPr lang="en-US" altLang="zh-CN" sz="2000" dirty="0">
                <a:latin typeface="Courier New" pitchFamily="49" charset="0"/>
                <a:cs typeface="Courier New" pitchFamily="49" charset="0"/>
              </a:rPr>
              <a:t>1</a:t>
            </a:r>
            <a:r>
              <a:rPr lang="zh-CN" altLang="en-US" sz="2000" dirty="0">
                <a:latin typeface="Courier New" pitchFamily="49" charset="0"/>
                <a:cs typeface="Courier New" pitchFamily="49" charset="0"/>
              </a:rPr>
              <a:t>岁</a:t>
            </a: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UPDATE S</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SET </a:t>
            </a:r>
            <a:r>
              <a:rPr lang="en-US" altLang="zh-CN" sz="1800" dirty="0" err="1" smtClean="0">
                <a:latin typeface="Courier New" pitchFamily="49" charset="0"/>
                <a:cs typeface="Courier New" pitchFamily="49" charset="0"/>
              </a:rPr>
              <a:t>sa</a:t>
            </a:r>
            <a:r>
              <a:rPr lang="en-US" altLang="zh-CN" sz="1800" dirty="0" smtClean="0">
                <a:latin typeface="Courier New" pitchFamily="49" charset="0"/>
                <a:cs typeface="Courier New" pitchFamily="49" charset="0"/>
              </a:rPr>
              <a:t> = sa+1</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sd</a:t>
            </a: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MA</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130</a:t>
            </a:fld>
            <a:endParaRPr lang="zh-CN" altLang="en-US"/>
          </a:p>
        </p:txBody>
      </p:sp>
    </p:spTree>
    <p:extLst>
      <p:ext uri="{BB962C8B-B14F-4D97-AF65-F5344CB8AC3E}">
        <p14:creationId xmlns:p14="http://schemas.microsoft.com/office/powerpoint/2010/main" val="321751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数据更新的例子</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将</a:t>
            </a:r>
            <a:r>
              <a:rPr lang="zh-CN" altLang="en-US" sz="2000" dirty="0">
                <a:latin typeface="Courier New" pitchFamily="49" charset="0"/>
                <a:cs typeface="Courier New" pitchFamily="49" charset="0"/>
              </a:rPr>
              <a:t>计算机系学生的成绩全置零</a:t>
            </a: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UPDATE SC</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SET G </a:t>
            </a:r>
            <a:r>
              <a:rPr lang="en-US" altLang="zh-CN" sz="1800" dirty="0">
                <a:latin typeface="Courier New" pitchFamily="49" charset="0"/>
                <a:cs typeface="Courier New" pitchFamily="49" charset="0"/>
              </a:rPr>
              <a:t>= 0</a:t>
            </a: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sno</a:t>
            </a:r>
            <a:r>
              <a:rPr lang="en-US" altLang="zh-CN" sz="1800" dirty="0" smtClean="0">
                <a:latin typeface="Courier New" pitchFamily="49" charset="0"/>
                <a:cs typeface="Courier New" pitchFamily="49" charset="0"/>
              </a:rPr>
              <a:t> IN ( </a:t>
            </a:r>
            <a:r>
              <a:rPr lang="en-US" altLang="zh-CN" sz="1800" dirty="0">
                <a:latin typeface="Courier New" pitchFamily="49" charset="0"/>
                <a:cs typeface="Courier New" pitchFamily="49" charset="0"/>
              </a:rPr>
              <a:t>SELECT </a:t>
            </a:r>
            <a:r>
              <a:rPr lang="en-US" altLang="zh-CN" sz="1800" dirty="0" err="1" smtClean="0">
                <a:latin typeface="Courier New" pitchFamily="49" charset="0"/>
                <a:cs typeface="Courier New" pitchFamily="49" charset="0"/>
              </a:rPr>
              <a:t>sno</a:t>
            </a:r>
            <a:endParaRPr lang="en-US" altLang="zh-CN" sz="1800" dirty="0">
              <a:latin typeface="Courier New" pitchFamily="49" charset="0"/>
              <a:cs typeface="Courier New" pitchFamily="49" charset="0"/>
            </a:endParaRP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FROM S</a:t>
            </a:r>
            <a:endParaRPr lang="en-US" altLang="zh-CN" sz="1800" dirty="0">
              <a:latin typeface="Courier New" pitchFamily="49" charset="0"/>
              <a:cs typeface="Courier New" pitchFamily="49" charset="0"/>
            </a:endParaRP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sd</a:t>
            </a: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CS’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131</a:t>
            </a:fld>
            <a:endParaRPr lang="zh-CN" altLang="en-US"/>
          </a:p>
        </p:txBody>
      </p:sp>
    </p:spTree>
    <p:extLst>
      <p:ext uri="{BB962C8B-B14F-4D97-AF65-F5344CB8AC3E}">
        <p14:creationId xmlns:p14="http://schemas.microsoft.com/office/powerpoint/2010/main" val="40289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关系数据库系统数据子语言</a:t>
            </a:r>
            <a:r>
              <a:rPr lang="en-US" altLang="zh-CN" dirty="0"/>
              <a:t>SQL</a:t>
            </a:r>
            <a:endParaRPr lang="zh-CN" altLang="en-US" dirty="0"/>
          </a:p>
        </p:txBody>
      </p:sp>
      <p:sp>
        <p:nvSpPr>
          <p:cNvPr id="3" name="内容占位符 2"/>
          <p:cNvSpPr>
            <a:spLocks noGrp="1"/>
          </p:cNvSpPr>
          <p:nvPr>
            <p:ph idx="1"/>
          </p:nvPr>
        </p:nvSpPr>
        <p:spPr/>
        <p:txBody>
          <a:bodyPr/>
          <a:lstStyle/>
          <a:p>
            <a:pPr marL="525780" indent="-457200">
              <a:buFont typeface="+mj-lt"/>
              <a:buAutoNum type="arabicPeriod"/>
            </a:pPr>
            <a:r>
              <a:rPr lang="en-US" altLang="zh-CN" dirty="0"/>
              <a:t>SQL</a:t>
            </a:r>
            <a:r>
              <a:rPr lang="zh-CN" altLang="en-US" dirty="0"/>
              <a:t>概貌</a:t>
            </a:r>
          </a:p>
          <a:p>
            <a:pPr marL="525780" indent="-457200">
              <a:buFont typeface="+mj-lt"/>
              <a:buAutoNum type="arabicPeriod"/>
            </a:pPr>
            <a:r>
              <a:rPr lang="en-US" altLang="zh-CN" dirty="0"/>
              <a:t>SQL</a:t>
            </a:r>
            <a:r>
              <a:rPr lang="zh-CN" altLang="en-US" dirty="0"/>
              <a:t>数据定义功能</a:t>
            </a:r>
          </a:p>
          <a:p>
            <a:pPr marL="525780" indent="-457200">
              <a:buFont typeface="+mj-lt"/>
              <a:buAutoNum type="arabicPeriod"/>
            </a:pPr>
            <a:r>
              <a:rPr lang="en-US" altLang="zh-CN" dirty="0"/>
              <a:t>SQL</a:t>
            </a:r>
            <a:r>
              <a:rPr lang="zh-CN" altLang="en-US" dirty="0"/>
              <a:t>数据操纵功能</a:t>
            </a:r>
          </a:p>
          <a:p>
            <a:pPr marL="525780" indent="-457200">
              <a:buFont typeface="+mj-lt"/>
              <a:buAutoNum type="arabicPeriod"/>
            </a:pPr>
            <a:r>
              <a:rPr lang="en-US" altLang="zh-CN" dirty="0"/>
              <a:t>SQL</a:t>
            </a:r>
            <a:r>
              <a:rPr lang="zh-CN" altLang="en-US" dirty="0"/>
              <a:t>的更新功能</a:t>
            </a:r>
          </a:p>
          <a:p>
            <a:pPr marL="525780" indent="-457200">
              <a:buFont typeface="+mj-lt"/>
              <a:buAutoNum type="arabicPeriod"/>
            </a:pPr>
            <a:r>
              <a:rPr lang="zh-CN" altLang="en-US" b="1" u="sng" dirty="0">
                <a:solidFill>
                  <a:srgbClr val="FF0000"/>
                </a:solidFill>
              </a:rPr>
              <a:t>视图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132</a:t>
            </a:fld>
            <a:endParaRPr lang="zh-CN" altLang="en-US"/>
          </a:p>
        </p:txBody>
      </p:sp>
    </p:spTree>
    <p:extLst>
      <p:ext uri="{BB962C8B-B14F-4D97-AF65-F5344CB8AC3E}">
        <p14:creationId xmlns:p14="http://schemas.microsoft.com/office/powerpoint/2010/main" val="7124937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noAutofit/>
          </a:bodyPr>
          <a:lstStyle/>
          <a:p>
            <a:r>
              <a:rPr lang="zh-CN" altLang="en-US" sz="1800" dirty="0">
                <a:solidFill>
                  <a:srgbClr val="FF0000"/>
                </a:solidFill>
              </a:rPr>
              <a:t>视图</a:t>
            </a:r>
            <a:r>
              <a:rPr lang="zh-CN" altLang="en-US" sz="1800" dirty="0"/>
              <a:t>（</a:t>
            </a:r>
            <a:r>
              <a:rPr lang="en-US" altLang="zh-CN" sz="1800" dirty="0"/>
              <a:t>view</a:t>
            </a:r>
            <a:r>
              <a:rPr lang="zh-CN" altLang="en-US" sz="1800" dirty="0"/>
              <a:t>）</a:t>
            </a:r>
            <a:endParaRPr lang="en-US" altLang="zh-CN" sz="1800" dirty="0"/>
          </a:p>
          <a:p>
            <a:pPr lvl="1"/>
            <a:r>
              <a:rPr lang="zh-CN" altLang="en-US" sz="1600" dirty="0"/>
              <a:t>由若干张表经映像语句构筑而成的表</a:t>
            </a:r>
          </a:p>
          <a:p>
            <a:pPr lvl="1"/>
            <a:r>
              <a:rPr lang="zh-CN" altLang="en-US" sz="1600" dirty="0"/>
              <a:t>又称为：导出表（</a:t>
            </a:r>
            <a:r>
              <a:rPr lang="en-US" altLang="zh-CN" sz="1600" dirty="0" smtClean="0"/>
              <a:t>derived </a:t>
            </a:r>
            <a:r>
              <a:rPr lang="en-US" altLang="zh-CN" sz="1600" dirty="0"/>
              <a:t>table</a:t>
            </a:r>
            <a:r>
              <a:rPr lang="zh-CN" altLang="en-US" sz="1600" dirty="0"/>
              <a:t>）</a:t>
            </a:r>
            <a:endParaRPr lang="en-US" altLang="zh-CN" sz="1600" dirty="0"/>
          </a:p>
          <a:p>
            <a:pPr indent="-342900">
              <a:buFont typeface="Wingdings" pitchFamily="2" charset="2"/>
              <a:buChar char="q"/>
            </a:pPr>
            <a:r>
              <a:rPr lang="zh-CN" altLang="en-US" sz="1800" dirty="0">
                <a:solidFill>
                  <a:srgbClr val="FF0000"/>
                </a:solidFill>
              </a:rPr>
              <a:t>视图</a:t>
            </a:r>
            <a:r>
              <a:rPr lang="zh-CN" altLang="en-US" sz="1800" dirty="0">
                <a:solidFill>
                  <a:schemeClr val="accent2"/>
                </a:solidFill>
              </a:rPr>
              <a:t>（</a:t>
            </a:r>
            <a:r>
              <a:rPr lang="en-US" altLang="zh-CN" sz="1800" dirty="0">
                <a:solidFill>
                  <a:schemeClr val="accent2"/>
                </a:solidFill>
              </a:rPr>
              <a:t>view</a:t>
            </a:r>
            <a:r>
              <a:rPr lang="zh-CN" altLang="en-US" sz="1800" dirty="0">
                <a:solidFill>
                  <a:schemeClr val="accent2"/>
                </a:solidFill>
              </a:rPr>
              <a:t>）</a:t>
            </a:r>
            <a:r>
              <a:rPr lang="zh-CN" altLang="en-US" sz="1800" dirty="0"/>
              <a:t>与</a:t>
            </a:r>
            <a:r>
              <a:rPr lang="zh-CN" altLang="en-US" sz="1800" dirty="0">
                <a:solidFill>
                  <a:srgbClr val="FF0000"/>
                </a:solidFill>
              </a:rPr>
              <a:t>基表（</a:t>
            </a:r>
            <a:r>
              <a:rPr lang="en-US" altLang="zh-CN" sz="1800" dirty="0">
                <a:solidFill>
                  <a:schemeClr val="accent2"/>
                </a:solidFill>
              </a:rPr>
              <a:t>base table</a:t>
            </a:r>
            <a:r>
              <a:rPr lang="zh-CN" altLang="en-US" sz="1800" dirty="0">
                <a:solidFill>
                  <a:schemeClr val="accent2"/>
                </a:solidFill>
              </a:rPr>
              <a:t>）</a:t>
            </a:r>
            <a:r>
              <a:rPr lang="zh-CN" altLang="en-US" sz="1800" dirty="0"/>
              <a:t>的区别</a:t>
            </a:r>
          </a:p>
          <a:p>
            <a:pPr marL="742950" lvl="1" indent="-285750">
              <a:buFont typeface="Wingdings" pitchFamily="2" charset="2"/>
              <a:buChar char="Ø"/>
            </a:pPr>
            <a:r>
              <a:rPr lang="zh-CN" altLang="en-US" sz="1600" dirty="0"/>
              <a:t>被称为视图的二维表本身（结构与数据）并不实际存在于数据库内，而仅仅保留了其构造信息（有关视图的定义信息）。因此视图又被称为‘虚表’（</a:t>
            </a:r>
            <a:r>
              <a:rPr lang="en-US" altLang="zh-CN" sz="1600" dirty="0"/>
              <a:t>virtual table</a:t>
            </a:r>
            <a:r>
              <a:rPr lang="zh-CN" altLang="en-US" sz="1600" dirty="0"/>
              <a:t>）</a:t>
            </a:r>
            <a:endParaRPr lang="en-US" altLang="zh-CN" sz="1600" dirty="0"/>
          </a:p>
          <a:p>
            <a:pPr marL="742950" lvl="1" indent="-285750">
              <a:buFont typeface="Wingdings" pitchFamily="2" charset="2"/>
              <a:buChar char="Ø"/>
            </a:pPr>
            <a:r>
              <a:rPr lang="zh-CN" altLang="en-US" sz="1600" dirty="0"/>
              <a:t>当用户执行视图上的访问操作时，数据库管理系统将根据视图的定义命令将用户对于视图的访问操作转换成相应基表上的访问</a:t>
            </a:r>
            <a:r>
              <a:rPr lang="zh-CN" altLang="en-US" sz="1600" dirty="0" smtClean="0"/>
              <a:t>操作</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133</a:t>
            </a:fld>
            <a:endParaRPr lang="zh-CN" altLang="en-US"/>
          </a:p>
        </p:txBody>
      </p:sp>
    </p:spTree>
    <p:extLst>
      <p:ext uri="{BB962C8B-B14F-4D97-AF65-F5344CB8AC3E}">
        <p14:creationId xmlns:p14="http://schemas.microsoft.com/office/powerpoint/2010/main" val="41249148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normAutofit/>
          </a:bodyPr>
          <a:lstStyle/>
          <a:p>
            <a:r>
              <a:rPr lang="zh-CN" altLang="en-US" sz="1800" dirty="0" smtClean="0"/>
              <a:t>视图</a:t>
            </a:r>
            <a:r>
              <a:rPr lang="zh-CN" altLang="en-US" sz="1800" dirty="0"/>
              <a:t>定义</a:t>
            </a:r>
          </a:p>
          <a:p>
            <a:pPr marL="68580" indent="0">
              <a:buNone/>
            </a:pPr>
            <a:r>
              <a:rPr lang="en-US" altLang="zh-CN" sz="1600" dirty="0" smtClean="0">
                <a:latin typeface="Courier New" pitchFamily="49" charset="0"/>
                <a:cs typeface="Courier New" pitchFamily="49" charset="0"/>
              </a:rPr>
              <a:t>CREATE </a:t>
            </a:r>
            <a:r>
              <a:rPr lang="en-US" altLang="zh-CN" sz="1600" dirty="0">
                <a:latin typeface="Courier New" pitchFamily="49" charset="0"/>
                <a:cs typeface="Courier New" pitchFamily="49" charset="0"/>
              </a:rPr>
              <a:t>VIEW </a:t>
            </a:r>
            <a:r>
              <a:rPr lang="en-US" altLang="zh-CN" sz="1600" dirty="0" smtClean="0">
                <a:latin typeface="Courier New" pitchFamily="49" charset="0"/>
                <a:cs typeface="Courier New" pitchFamily="49" charset="0"/>
              </a:rPr>
              <a:t>&lt;</a:t>
            </a:r>
            <a:r>
              <a:rPr lang="zh-CN" altLang="en-US" sz="1600" dirty="0">
                <a:latin typeface="Courier New" pitchFamily="49" charset="0"/>
                <a:cs typeface="Courier New" pitchFamily="49" charset="0"/>
              </a:rPr>
              <a:t>视图名</a:t>
            </a:r>
            <a:r>
              <a:rPr lang="en-US" altLang="zh-CN" sz="1600" dirty="0">
                <a:latin typeface="Courier New" pitchFamily="49" charset="0"/>
                <a:cs typeface="Courier New" pitchFamily="49" charset="0"/>
              </a:rPr>
              <a:t>&gt; </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&lt;</a:t>
            </a:r>
            <a:r>
              <a:rPr lang="zh-CN" altLang="en-US" sz="1600" dirty="0">
                <a:latin typeface="Courier New" pitchFamily="49" charset="0"/>
                <a:cs typeface="Courier New" pitchFamily="49" charset="0"/>
              </a:rPr>
              <a:t>列名</a:t>
            </a:r>
            <a:r>
              <a:rPr lang="en-US" altLang="zh-CN" sz="1600" dirty="0">
                <a:latin typeface="Courier New" pitchFamily="49" charset="0"/>
                <a:cs typeface="Courier New" pitchFamily="49" charset="0"/>
              </a:rPr>
              <a:t>&gt; { , &lt;</a:t>
            </a:r>
            <a:r>
              <a:rPr lang="zh-CN" altLang="en-US" sz="1600" dirty="0">
                <a:latin typeface="Courier New" pitchFamily="49" charset="0"/>
                <a:cs typeface="Courier New" pitchFamily="49" charset="0"/>
              </a:rPr>
              <a:t>列名</a:t>
            </a:r>
            <a:r>
              <a:rPr lang="en-US" altLang="zh-CN" sz="1600" dirty="0">
                <a:latin typeface="Courier New" pitchFamily="49" charset="0"/>
                <a:cs typeface="Courier New" pitchFamily="49" charset="0"/>
              </a:rPr>
              <a:t>&gt; … } ) </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AS &lt;</a:t>
            </a:r>
            <a:r>
              <a:rPr lang="zh-CN" altLang="en-US" sz="1600" dirty="0">
                <a:latin typeface="Courier New" pitchFamily="49" charset="0"/>
                <a:cs typeface="Courier New" pitchFamily="49" charset="0"/>
              </a:rPr>
              <a:t>映像语句</a:t>
            </a:r>
            <a:r>
              <a:rPr lang="en-US" altLang="zh-CN" sz="1600" dirty="0">
                <a:latin typeface="Courier New" pitchFamily="49" charset="0"/>
                <a:cs typeface="Courier New" pitchFamily="49" charset="0"/>
              </a:rPr>
              <a:t>&gt; </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WITH  CHECK  OPTION ]</a:t>
            </a:r>
          </a:p>
          <a:p>
            <a:pPr marL="742950" lvl="1" indent="-285750">
              <a:buFont typeface="Wingdings" pitchFamily="2" charset="2"/>
              <a:buChar char="Ø"/>
            </a:pPr>
            <a:r>
              <a:rPr lang="zh-CN" altLang="en-US" sz="1400" dirty="0">
                <a:solidFill>
                  <a:schemeClr val="accent2"/>
                </a:solidFill>
                <a:latin typeface="Courier New" pitchFamily="49" charset="0"/>
                <a:cs typeface="Courier New" pitchFamily="49" charset="0"/>
              </a:rPr>
              <a:t>创建一个以</a:t>
            </a:r>
            <a:r>
              <a:rPr lang="en-US" altLang="zh-CN" sz="1400" dirty="0">
                <a:solidFill>
                  <a:schemeClr val="accent2"/>
                </a:solidFill>
                <a:latin typeface="Courier New" pitchFamily="49" charset="0"/>
                <a:cs typeface="Courier New" pitchFamily="49" charset="0"/>
              </a:rPr>
              <a:t>&lt;</a:t>
            </a:r>
            <a:r>
              <a:rPr lang="zh-CN" altLang="en-US" sz="1400" dirty="0">
                <a:solidFill>
                  <a:schemeClr val="accent2"/>
                </a:solidFill>
                <a:latin typeface="Courier New" pitchFamily="49" charset="0"/>
                <a:cs typeface="Courier New" pitchFamily="49" charset="0"/>
              </a:rPr>
              <a:t>视图名</a:t>
            </a:r>
            <a:r>
              <a:rPr lang="en-US" altLang="zh-CN" sz="1400" dirty="0">
                <a:solidFill>
                  <a:schemeClr val="accent2"/>
                </a:solidFill>
                <a:latin typeface="Courier New" pitchFamily="49" charset="0"/>
                <a:cs typeface="Courier New" pitchFamily="49" charset="0"/>
              </a:rPr>
              <a:t>&gt; </a:t>
            </a:r>
            <a:r>
              <a:rPr lang="zh-CN" altLang="en-US" sz="1400" dirty="0">
                <a:solidFill>
                  <a:schemeClr val="accent2"/>
                </a:solidFill>
                <a:latin typeface="Courier New" pitchFamily="49" charset="0"/>
                <a:cs typeface="Courier New" pitchFamily="49" charset="0"/>
              </a:rPr>
              <a:t>为表名的视图，对应的数据查询语句是</a:t>
            </a:r>
            <a:r>
              <a:rPr lang="en-US" altLang="zh-CN" sz="1400" dirty="0">
                <a:solidFill>
                  <a:schemeClr val="accent2"/>
                </a:solidFill>
                <a:latin typeface="Courier New" pitchFamily="49" charset="0"/>
                <a:cs typeface="Courier New" pitchFamily="49" charset="0"/>
              </a:rPr>
              <a:t>&lt;</a:t>
            </a:r>
            <a:r>
              <a:rPr lang="zh-CN" altLang="en-US" sz="1400" dirty="0">
                <a:solidFill>
                  <a:schemeClr val="accent2"/>
                </a:solidFill>
                <a:latin typeface="Courier New" pitchFamily="49" charset="0"/>
                <a:cs typeface="Courier New" pitchFamily="49" charset="0"/>
              </a:rPr>
              <a:t>映像语句</a:t>
            </a:r>
            <a:r>
              <a:rPr lang="en-US" altLang="zh-CN" sz="1400" dirty="0">
                <a:solidFill>
                  <a:schemeClr val="accent2"/>
                </a:solidFill>
                <a:latin typeface="Courier New" pitchFamily="49" charset="0"/>
                <a:cs typeface="Courier New" pitchFamily="49" charset="0"/>
              </a:rPr>
              <a:t>&gt;</a:t>
            </a:r>
            <a:r>
              <a:rPr lang="zh-CN" altLang="en-US" sz="1400" dirty="0">
                <a:solidFill>
                  <a:schemeClr val="accent2"/>
                </a:solidFill>
                <a:latin typeface="Courier New" pitchFamily="49" charset="0"/>
                <a:cs typeface="Courier New" pitchFamily="49" charset="0"/>
              </a:rPr>
              <a:t>。以</a:t>
            </a:r>
            <a:r>
              <a:rPr lang="en-US" altLang="zh-CN" sz="1400" dirty="0">
                <a:solidFill>
                  <a:schemeClr val="accent2"/>
                </a:solidFill>
                <a:latin typeface="Courier New" pitchFamily="49" charset="0"/>
                <a:cs typeface="Courier New" pitchFamily="49" charset="0"/>
              </a:rPr>
              <a:t>&lt;</a:t>
            </a:r>
            <a:r>
              <a:rPr lang="zh-CN" altLang="en-US" sz="1400" dirty="0">
                <a:solidFill>
                  <a:schemeClr val="accent2"/>
                </a:solidFill>
                <a:latin typeface="Courier New" pitchFamily="49" charset="0"/>
                <a:cs typeface="Courier New" pitchFamily="49" charset="0"/>
              </a:rPr>
              <a:t>映像语句</a:t>
            </a:r>
            <a:r>
              <a:rPr lang="en-US" altLang="zh-CN" sz="1400" dirty="0">
                <a:solidFill>
                  <a:schemeClr val="accent2"/>
                </a:solidFill>
                <a:latin typeface="Courier New" pitchFamily="49" charset="0"/>
                <a:cs typeface="Courier New" pitchFamily="49" charset="0"/>
              </a:rPr>
              <a:t>&gt;</a:t>
            </a:r>
            <a:r>
              <a:rPr lang="zh-CN" altLang="en-US" sz="1400" dirty="0">
                <a:solidFill>
                  <a:schemeClr val="accent2"/>
                </a:solidFill>
                <a:latin typeface="Courier New" pitchFamily="49" charset="0"/>
                <a:cs typeface="Courier New" pitchFamily="49" charset="0"/>
              </a:rPr>
              <a:t>作查询所得到的查询结果即是该视图中的</a:t>
            </a:r>
            <a:r>
              <a:rPr lang="zh-CN" altLang="en-US" sz="1400" dirty="0" smtClean="0">
                <a:solidFill>
                  <a:schemeClr val="accent2"/>
                </a:solidFill>
                <a:latin typeface="Courier New" pitchFamily="49" charset="0"/>
                <a:cs typeface="Courier New" pitchFamily="49" charset="0"/>
              </a:rPr>
              <a:t>元组</a:t>
            </a:r>
            <a:endParaRPr lang="zh-CN" altLang="en-US" sz="1400" dirty="0">
              <a:solidFill>
                <a:schemeClr val="accent2"/>
              </a:solidFill>
              <a:latin typeface="Courier New" pitchFamily="49" charset="0"/>
              <a:cs typeface="Courier New" pitchFamily="49" charset="0"/>
            </a:endParaRPr>
          </a:p>
          <a:p>
            <a:pPr marL="742950" lvl="1" indent="-285750">
              <a:buFont typeface="Wingdings" pitchFamily="2" charset="2"/>
              <a:buChar char="Ø"/>
            </a:pPr>
            <a:r>
              <a:rPr lang="zh-CN" altLang="en-US" sz="1400" dirty="0">
                <a:solidFill>
                  <a:schemeClr val="accent2"/>
                </a:solidFill>
                <a:latin typeface="Courier New" pitchFamily="49" charset="0"/>
                <a:cs typeface="Courier New" pitchFamily="49" charset="0"/>
              </a:rPr>
              <a:t>如果没有给视图中的属性命名，则用</a:t>
            </a:r>
            <a:r>
              <a:rPr lang="en-US" altLang="zh-CN" sz="1400" dirty="0">
                <a:solidFill>
                  <a:schemeClr val="accent2"/>
                </a:solidFill>
                <a:latin typeface="Courier New" pitchFamily="49" charset="0"/>
                <a:cs typeface="Courier New" pitchFamily="49" charset="0"/>
              </a:rPr>
              <a:t>&lt;</a:t>
            </a:r>
            <a:r>
              <a:rPr lang="zh-CN" altLang="en-US" sz="1400" dirty="0">
                <a:solidFill>
                  <a:schemeClr val="accent2"/>
                </a:solidFill>
                <a:latin typeface="Courier New" pitchFamily="49" charset="0"/>
                <a:cs typeface="Courier New" pitchFamily="49" charset="0"/>
              </a:rPr>
              <a:t>映像语句</a:t>
            </a:r>
            <a:r>
              <a:rPr lang="en-US" altLang="zh-CN" sz="1400" dirty="0">
                <a:solidFill>
                  <a:schemeClr val="accent2"/>
                </a:solidFill>
                <a:latin typeface="Courier New" pitchFamily="49" charset="0"/>
                <a:cs typeface="Courier New" pitchFamily="49" charset="0"/>
              </a:rPr>
              <a:t>&gt;</a:t>
            </a:r>
            <a:r>
              <a:rPr lang="zh-CN" altLang="en-US" sz="1400" dirty="0">
                <a:solidFill>
                  <a:schemeClr val="accent2"/>
                </a:solidFill>
                <a:latin typeface="Courier New" pitchFamily="49" charset="0"/>
                <a:cs typeface="Courier New" pitchFamily="49" charset="0"/>
              </a:rPr>
              <a:t>的</a:t>
            </a:r>
            <a:r>
              <a:rPr lang="en-US" altLang="zh-CN" sz="1400" dirty="0">
                <a:solidFill>
                  <a:schemeClr val="accent2"/>
                </a:solidFill>
                <a:latin typeface="Courier New" pitchFamily="49" charset="0"/>
                <a:cs typeface="Courier New" pitchFamily="49" charset="0"/>
              </a:rPr>
              <a:t>SELECT</a:t>
            </a:r>
            <a:r>
              <a:rPr lang="zh-CN" altLang="en-US" sz="1400" dirty="0">
                <a:solidFill>
                  <a:schemeClr val="accent2"/>
                </a:solidFill>
                <a:latin typeface="Courier New" pitchFamily="49" charset="0"/>
                <a:cs typeface="Courier New" pitchFamily="49" charset="0"/>
              </a:rPr>
              <a:t>子句中的属性名作为视图属性的属性名。否则视图中的属性必需与</a:t>
            </a:r>
            <a:r>
              <a:rPr lang="en-US" altLang="zh-CN" sz="1400" dirty="0">
                <a:solidFill>
                  <a:schemeClr val="accent2"/>
                </a:solidFill>
                <a:latin typeface="Courier New" pitchFamily="49" charset="0"/>
                <a:cs typeface="Courier New" pitchFamily="49" charset="0"/>
              </a:rPr>
              <a:t>&lt;</a:t>
            </a:r>
            <a:r>
              <a:rPr lang="zh-CN" altLang="en-US" sz="1400" dirty="0">
                <a:solidFill>
                  <a:schemeClr val="accent2"/>
                </a:solidFill>
                <a:latin typeface="Courier New" pitchFamily="49" charset="0"/>
                <a:cs typeface="Courier New" pitchFamily="49" charset="0"/>
              </a:rPr>
              <a:t>映像语句</a:t>
            </a:r>
            <a:r>
              <a:rPr lang="en-US" altLang="zh-CN" sz="1400" dirty="0">
                <a:solidFill>
                  <a:schemeClr val="accent2"/>
                </a:solidFill>
                <a:latin typeface="Courier New" pitchFamily="49" charset="0"/>
                <a:cs typeface="Courier New" pitchFamily="49" charset="0"/>
              </a:rPr>
              <a:t>&gt;</a:t>
            </a:r>
            <a:r>
              <a:rPr lang="zh-CN" altLang="en-US" sz="1400" dirty="0">
                <a:solidFill>
                  <a:schemeClr val="accent2"/>
                </a:solidFill>
                <a:latin typeface="Courier New" pitchFamily="49" charset="0"/>
                <a:cs typeface="Courier New" pitchFamily="49" charset="0"/>
              </a:rPr>
              <a:t>的</a:t>
            </a:r>
            <a:r>
              <a:rPr lang="en-US" altLang="zh-CN" sz="1400" dirty="0">
                <a:solidFill>
                  <a:schemeClr val="accent2"/>
                </a:solidFill>
                <a:latin typeface="Courier New" pitchFamily="49" charset="0"/>
                <a:cs typeface="Courier New" pitchFamily="49" charset="0"/>
              </a:rPr>
              <a:t>SELECT</a:t>
            </a:r>
            <a:r>
              <a:rPr lang="zh-CN" altLang="en-US" sz="1400" dirty="0">
                <a:solidFill>
                  <a:schemeClr val="accent2"/>
                </a:solidFill>
                <a:latin typeface="Courier New" pitchFamily="49" charset="0"/>
                <a:cs typeface="Courier New" pitchFamily="49" charset="0"/>
              </a:rPr>
              <a:t>子句中的结果属性</a:t>
            </a:r>
            <a:r>
              <a:rPr lang="zh-CN" altLang="en-US" sz="1400" dirty="0" smtClean="0">
                <a:solidFill>
                  <a:schemeClr val="accent2"/>
                </a:solidFill>
                <a:latin typeface="Courier New" pitchFamily="49" charset="0"/>
                <a:cs typeface="Courier New" pitchFamily="49" charset="0"/>
              </a:rPr>
              <a:t>一一对应</a:t>
            </a:r>
            <a:endParaRPr lang="zh-CN" altLang="en-US" sz="1400" dirty="0">
              <a:solidFill>
                <a:schemeClr val="accent2"/>
              </a:solidFill>
              <a:latin typeface="Courier New" pitchFamily="49" charset="0"/>
              <a:cs typeface="Courier New" pitchFamily="49" charset="0"/>
            </a:endParaRPr>
          </a:p>
          <a:p>
            <a:pPr marL="742950" lvl="1" indent="-285750">
              <a:buFont typeface="Wingdings" pitchFamily="2" charset="2"/>
              <a:buChar char="Ø"/>
            </a:pPr>
            <a:r>
              <a:rPr lang="en-US" altLang="zh-CN" sz="1400" dirty="0">
                <a:solidFill>
                  <a:schemeClr val="accent2"/>
                </a:solidFill>
                <a:latin typeface="Courier New" pitchFamily="49" charset="0"/>
                <a:cs typeface="Courier New" pitchFamily="49" charset="0"/>
              </a:rPr>
              <a:t>WITH CHECK OPTION</a:t>
            </a:r>
            <a:r>
              <a:rPr lang="zh-CN" altLang="en-US" sz="1400" dirty="0">
                <a:solidFill>
                  <a:schemeClr val="accent2"/>
                </a:solidFill>
                <a:latin typeface="Courier New" pitchFamily="49" charset="0"/>
                <a:cs typeface="Courier New" pitchFamily="49" charset="0"/>
              </a:rPr>
              <a:t>用于约束视图上的修改操作：</a:t>
            </a:r>
            <a:r>
              <a:rPr lang="zh-CN" altLang="en-US" sz="1400" u="sng" dirty="0">
                <a:solidFill>
                  <a:schemeClr val="accent2"/>
                </a:solidFill>
                <a:latin typeface="Courier New" pitchFamily="49" charset="0"/>
                <a:cs typeface="Courier New" pitchFamily="49" charset="0"/>
              </a:rPr>
              <a:t>如果允许在该视图上执行更新操作，则其更新后的结果元组仍然必需满足视图的定义条件。即通过该视图插入或修改后的新元组能够通过该视图上的查询操作</a:t>
            </a:r>
            <a:r>
              <a:rPr lang="zh-CN" altLang="en-US" sz="1400" u="sng" dirty="0" smtClean="0">
                <a:solidFill>
                  <a:schemeClr val="accent2"/>
                </a:solidFill>
                <a:latin typeface="Courier New" pitchFamily="49" charset="0"/>
                <a:cs typeface="Courier New" pitchFamily="49" charset="0"/>
              </a:rPr>
              <a:t>查出来</a:t>
            </a:r>
            <a:endParaRPr lang="zh-CN" altLang="en-US" sz="1400" u="sng" dirty="0">
              <a:solidFill>
                <a:schemeClr val="accent2"/>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134</a:t>
            </a:fld>
            <a:endParaRPr lang="zh-CN" altLang="en-US"/>
          </a:p>
        </p:txBody>
      </p:sp>
    </p:spTree>
    <p:extLst>
      <p:ext uri="{BB962C8B-B14F-4D97-AF65-F5344CB8AC3E}">
        <p14:creationId xmlns:p14="http://schemas.microsoft.com/office/powerpoint/2010/main" val="35221439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normAutofit/>
          </a:bodyPr>
          <a:lstStyle/>
          <a:p>
            <a:r>
              <a:rPr lang="zh-CN" altLang="en-US" sz="2000" dirty="0">
                <a:solidFill>
                  <a:srgbClr val="FF0000"/>
                </a:solidFill>
              </a:rPr>
              <a:t>视图定义的例子</a:t>
            </a:r>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定义</a:t>
            </a:r>
            <a:r>
              <a:rPr lang="zh-CN" altLang="en-US" sz="1800" dirty="0">
                <a:latin typeface="Courier New" pitchFamily="49" charset="0"/>
                <a:cs typeface="Courier New" pitchFamily="49" charset="0"/>
              </a:rPr>
              <a:t>一个计算机系学生的</a:t>
            </a:r>
            <a:r>
              <a:rPr lang="zh-CN" altLang="en-US" sz="1800" dirty="0" smtClean="0">
                <a:latin typeface="Courier New" pitchFamily="49" charset="0"/>
                <a:cs typeface="Courier New" pitchFamily="49" charset="0"/>
              </a:rPr>
              <a:t>视图</a:t>
            </a:r>
            <a:endParaRPr lang="en-US" altLang="zh-CN" sz="1800" dirty="0">
              <a:latin typeface="Courier New" pitchFamily="49" charset="0"/>
              <a:cs typeface="Courier New" pitchFamily="49" charset="0"/>
            </a:endParaRPr>
          </a:p>
          <a:p>
            <a:pPr marL="68580" indent="0">
              <a:buNone/>
            </a:pPr>
            <a:r>
              <a:rPr lang="en-US" altLang="zh-CN" sz="1600" dirty="0">
                <a:solidFill>
                  <a:schemeClr val="accent2"/>
                </a:solidFill>
                <a:latin typeface="Courier New" pitchFamily="49" charset="0"/>
                <a:cs typeface="Courier New" pitchFamily="49" charset="0"/>
              </a:rPr>
              <a:t>	</a:t>
            </a:r>
            <a:r>
              <a:rPr lang="en-US" altLang="zh-CN" sz="1400" dirty="0" smtClean="0">
                <a:solidFill>
                  <a:schemeClr val="accent2"/>
                </a:solidFill>
                <a:latin typeface="Courier New" pitchFamily="49" charset="0"/>
                <a:cs typeface="Courier New" pitchFamily="49" charset="0"/>
              </a:rPr>
              <a:t>CREATE VIEW CS_S</a:t>
            </a:r>
          </a:p>
          <a:p>
            <a:pPr marL="68580" indent="0">
              <a:buNone/>
            </a:pPr>
            <a:r>
              <a:rPr lang="en-US" altLang="zh-CN" sz="1400" dirty="0">
                <a:solidFill>
                  <a:schemeClr val="accent2"/>
                </a:solidFill>
                <a:latin typeface="Courier New" pitchFamily="49" charset="0"/>
                <a:cs typeface="Courier New" pitchFamily="49" charset="0"/>
              </a:rPr>
              <a:t> </a:t>
            </a:r>
            <a:r>
              <a:rPr lang="en-US" altLang="zh-CN" sz="1400" dirty="0" smtClean="0">
                <a:solidFill>
                  <a:schemeClr val="accent2"/>
                </a:solidFill>
                <a:latin typeface="Courier New" pitchFamily="49" charset="0"/>
                <a:cs typeface="Courier New" pitchFamily="49" charset="0"/>
              </a:rPr>
              <a:t>         AS SELECT *</a:t>
            </a:r>
          </a:p>
          <a:p>
            <a:pPr marL="68580" indent="0">
              <a:buNone/>
            </a:pPr>
            <a:r>
              <a:rPr lang="en-US" altLang="zh-CN" sz="1400" dirty="0">
                <a:solidFill>
                  <a:schemeClr val="accent2"/>
                </a:solidFill>
                <a:latin typeface="Courier New" pitchFamily="49" charset="0"/>
                <a:cs typeface="Courier New" pitchFamily="49" charset="0"/>
              </a:rPr>
              <a:t> </a:t>
            </a:r>
            <a:r>
              <a:rPr lang="en-US" altLang="zh-CN" sz="1400" dirty="0" smtClean="0">
                <a:solidFill>
                  <a:schemeClr val="accent2"/>
                </a:solidFill>
                <a:latin typeface="Courier New" pitchFamily="49" charset="0"/>
                <a:cs typeface="Courier New" pitchFamily="49" charset="0"/>
              </a:rPr>
              <a:t>              FROM S WHERE </a:t>
            </a:r>
            <a:r>
              <a:rPr lang="en-US" altLang="zh-CN" sz="1400" dirty="0" err="1" smtClean="0">
                <a:solidFill>
                  <a:schemeClr val="accent2"/>
                </a:solidFill>
                <a:latin typeface="Courier New" pitchFamily="49" charset="0"/>
                <a:cs typeface="Courier New" pitchFamily="49" charset="0"/>
              </a:rPr>
              <a:t>sd</a:t>
            </a:r>
            <a:r>
              <a:rPr lang="en-US" altLang="zh-CN" sz="1400" dirty="0" smtClean="0">
                <a:solidFill>
                  <a:schemeClr val="accent2"/>
                </a:solidFill>
                <a:latin typeface="Courier New" pitchFamily="49" charset="0"/>
                <a:cs typeface="Courier New" pitchFamily="49" charset="0"/>
              </a:rPr>
              <a:t> </a:t>
            </a:r>
            <a:r>
              <a:rPr lang="en-US" altLang="zh-CN" sz="1400" dirty="0">
                <a:solidFill>
                  <a:schemeClr val="accent2"/>
                </a:solidFill>
                <a:latin typeface="Courier New" pitchFamily="49" charset="0"/>
                <a:cs typeface="Courier New" pitchFamily="49" charset="0"/>
              </a:rPr>
              <a:t>= ‘CS’</a:t>
            </a:r>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定义</a:t>
            </a:r>
            <a:r>
              <a:rPr lang="zh-CN" altLang="en-US" sz="1800" dirty="0">
                <a:latin typeface="Courier New" pitchFamily="49" charset="0"/>
                <a:cs typeface="Courier New" pitchFamily="49" charset="0"/>
              </a:rPr>
              <a:t>学生姓名和他修读的课程名及其成绩的视图</a:t>
            </a:r>
          </a:p>
          <a:p>
            <a:pPr marL="68580" indent="0">
              <a:buNone/>
            </a:pPr>
            <a:r>
              <a:rPr lang="en-US" altLang="zh-CN" sz="1400" dirty="0" smtClean="0">
                <a:latin typeface="Courier New" pitchFamily="49" charset="0"/>
                <a:cs typeface="Courier New" pitchFamily="49" charset="0"/>
              </a:rPr>
              <a:t>	CREATE VIEW S_C_G(</a:t>
            </a:r>
            <a:r>
              <a:rPr lang="en-US" altLang="zh-CN" sz="1400" dirty="0" err="1" smtClean="0">
                <a:latin typeface="Courier New" pitchFamily="49" charset="0"/>
                <a:cs typeface="Courier New" pitchFamily="49" charset="0"/>
              </a:rPr>
              <a:t>sn</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cn</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G)</a:t>
            </a:r>
          </a:p>
          <a:p>
            <a:pPr marL="68580" indent="0">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AS SELECT </a:t>
            </a:r>
            <a:r>
              <a:rPr lang="en-US" altLang="zh-CN" sz="1400" dirty="0" err="1" smtClean="0">
                <a:latin typeface="Courier New" pitchFamily="49" charset="0"/>
                <a:cs typeface="Courier New" pitchFamily="49" charset="0"/>
              </a:rPr>
              <a:t>sn</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cn</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G FROM S</a:t>
            </a:r>
            <a:r>
              <a:rPr lang="en-US" altLang="zh-CN" sz="1400" dirty="0">
                <a:latin typeface="Courier New" pitchFamily="49" charset="0"/>
                <a:cs typeface="Courier New" pitchFamily="49" charset="0"/>
              </a:rPr>
              <a:t>, C, </a:t>
            </a:r>
            <a:r>
              <a:rPr lang="en-US" altLang="zh-CN" sz="1400" dirty="0" smtClean="0">
                <a:latin typeface="Courier New" pitchFamily="49" charset="0"/>
                <a:cs typeface="Courier New" pitchFamily="49" charset="0"/>
              </a:rPr>
              <a:t>SC</a:t>
            </a:r>
          </a:p>
          <a:p>
            <a:pPr marL="68580" indent="0">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WHERE </a:t>
            </a:r>
            <a:r>
              <a:rPr lang="en-US" altLang="zh-CN" sz="1400" dirty="0" err="1" smtClean="0">
                <a:latin typeface="Courier New" pitchFamily="49" charset="0"/>
                <a:cs typeface="Courier New" pitchFamily="49" charset="0"/>
              </a:rPr>
              <a:t>S.sno</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SC.sno</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AND </a:t>
            </a:r>
            <a:r>
              <a:rPr lang="en-US" altLang="zh-CN" sz="1400" dirty="0" err="1" smtClean="0">
                <a:latin typeface="Courier New" pitchFamily="49" charset="0"/>
                <a:cs typeface="Courier New" pitchFamily="49" charset="0"/>
              </a:rPr>
              <a:t>C.cno</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SC.cno</a:t>
            </a:r>
            <a:endParaRPr lang="en-US" altLang="zh-CN" sz="1400" dirty="0">
              <a:latin typeface="Courier New" pitchFamily="49" charset="0"/>
              <a:cs typeface="Courier New" pitchFamily="49" charset="0"/>
            </a:endParaRP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135</a:t>
            </a:fld>
            <a:endParaRPr lang="zh-CN" altLang="en-US"/>
          </a:p>
        </p:txBody>
      </p:sp>
    </p:spTree>
    <p:extLst>
      <p:ext uri="{BB962C8B-B14F-4D97-AF65-F5344CB8AC3E}">
        <p14:creationId xmlns:p14="http://schemas.microsoft.com/office/powerpoint/2010/main" val="6401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lstStyle/>
          <a:p>
            <a:r>
              <a:rPr lang="zh-CN" altLang="en-US" sz="2000" dirty="0"/>
              <a:t>视图定义的例子（</a:t>
            </a:r>
            <a:r>
              <a:rPr lang="en-US" altLang="zh-CN" sz="2000" dirty="0"/>
              <a:t>cont.</a:t>
            </a:r>
            <a:r>
              <a:rPr lang="zh-CN" altLang="en-US" dirty="0"/>
              <a:t>）</a:t>
            </a:r>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定义</a:t>
            </a:r>
            <a:r>
              <a:rPr lang="zh-CN" altLang="en-US" sz="1800" dirty="0">
                <a:latin typeface="Courier New" pitchFamily="49" charset="0"/>
                <a:cs typeface="Courier New" pitchFamily="49" charset="0"/>
              </a:rPr>
              <a:t>学生的学号、姓名及其平均成绩的视图 </a:t>
            </a:r>
            <a:endParaRPr lang="en-US" altLang="zh-CN" sz="1800" dirty="0" smtClean="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CREATE VIEW S_G (</a:t>
            </a:r>
            <a:r>
              <a:rPr lang="en-US" altLang="zh-CN" sz="1800" dirty="0" err="1" smtClean="0">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smtClean="0">
                <a:latin typeface="Courier New" pitchFamily="49" charset="0"/>
                <a:cs typeface="Courier New" pitchFamily="49" charset="0"/>
              </a:rPr>
              <a:t>Avg_G</a:t>
            </a:r>
            <a:r>
              <a:rPr lang="en-US" altLang="zh-CN" sz="1800" dirty="0" smtClean="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AS SELECT </a:t>
            </a:r>
            <a:r>
              <a:rPr lang="en-US" altLang="zh-CN" sz="1800" dirty="0" err="1" smtClean="0">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smtClean="0">
                <a:latin typeface="Courier New" pitchFamily="49" charset="0"/>
                <a:cs typeface="Courier New" pitchFamily="49" charset="0"/>
              </a:rPr>
              <a:t>sn</a:t>
            </a:r>
            <a:r>
              <a:rPr lang="en-US" altLang="zh-CN" sz="1800" dirty="0" smtClean="0">
                <a:latin typeface="Courier New" pitchFamily="49" charset="0"/>
                <a:cs typeface="Courier New" pitchFamily="49" charset="0"/>
              </a:rPr>
              <a:t>, AVG(G)</a:t>
            </a: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FROM S, SC</a:t>
            </a: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S.sno</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err="1" smtClean="0">
                <a:latin typeface="Courier New" pitchFamily="49" charset="0"/>
                <a:cs typeface="Courier New" pitchFamily="49" charset="0"/>
              </a:rPr>
              <a:t>SC.sno</a:t>
            </a:r>
            <a:endParaRPr lang="en-US" altLang="zh-CN" sz="1800" dirty="0">
              <a:latin typeface="Courier New" pitchFamily="49" charset="0"/>
              <a:cs typeface="Courier New" pitchFamily="49" charset="0"/>
            </a:endParaRP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GROUP </a:t>
            </a:r>
            <a:r>
              <a:rPr lang="en-US" altLang="zh-CN" sz="1800" dirty="0">
                <a:latin typeface="Courier New" pitchFamily="49" charset="0"/>
                <a:cs typeface="Courier New" pitchFamily="49" charset="0"/>
              </a:rPr>
              <a:t>BY </a:t>
            </a:r>
            <a:r>
              <a:rPr lang="en-US" altLang="zh-CN" sz="1800" dirty="0" err="1" smtClean="0">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smtClean="0">
                <a:latin typeface="Courier New" pitchFamily="49" charset="0"/>
                <a:cs typeface="Courier New" pitchFamily="49" charset="0"/>
              </a:rPr>
              <a:t>sn</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136</a:t>
            </a:fld>
            <a:endParaRPr lang="zh-CN" altLang="en-US"/>
          </a:p>
        </p:txBody>
      </p:sp>
    </p:spTree>
    <p:extLst>
      <p:ext uri="{BB962C8B-B14F-4D97-AF65-F5344CB8AC3E}">
        <p14:creationId xmlns:p14="http://schemas.microsoft.com/office/powerpoint/2010/main" val="22071789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lstStyle/>
          <a:p>
            <a:r>
              <a:rPr lang="zh-CN" altLang="en-US" sz="2000" dirty="0"/>
              <a:t>视图的嵌套定义</a:t>
            </a:r>
          </a:p>
          <a:p>
            <a:pPr lvl="1"/>
            <a:r>
              <a:rPr lang="zh-CN" altLang="en-US" sz="1800" dirty="0"/>
              <a:t>可以利用已有的视图定义新的视图</a:t>
            </a:r>
          </a:p>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定义</a:t>
            </a:r>
            <a:r>
              <a:rPr lang="zh-CN" altLang="en-US" sz="2000" dirty="0">
                <a:latin typeface="Courier New" pitchFamily="49" charset="0"/>
                <a:cs typeface="Courier New" pitchFamily="49" charset="0"/>
              </a:rPr>
              <a:t>一个由课程名及该课程的平均成绩构成的</a:t>
            </a:r>
            <a:r>
              <a:rPr lang="zh-CN" altLang="en-US" sz="2000" dirty="0" smtClean="0">
                <a:latin typeface="Courier New" pitchFamily="49" charset="0"/>
                <a:cs typeface="Courier New" pitchFamily="49" charset="0"/>
              </a:rPr>
              <a:t>视图</a:t>
            </a:r>
            <a:endParaRPr lang="zh-CN" altLang="en-US" sz="20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137</a:t>
            </a:fld>
            <a:endParaRPr lang="zh-CN" altLang="en-US"/>
          </a:p>
        </p:txBody>
      </p:sp>
      <p:sp>
        <p:nvSpPr>
          <p:cNvPr id="5" name="Rectangle 5"/>
          <p:cNvSpPr>
            <a:spLocks noChangeArrowheads="1"/>
          </p:cNvSpPr>
          <p:nvPr/>
        </p:nvSpPr>
        <p:spPr bwMode="auto">
          <a:xfrm>
            <a:off x="609600" y="3645024"/>
            <a:ext cx="7924800" cy="136815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25000"/>
              </a:lnSpc>
              <a:spcBef>
                <a:spcPct val="10000"/>
              </a:spcBef>
            </a:pPr>
            <a:r>
              <a:rPr lang="en-US" altLang="zh-CN" sz="1600" dirty="0" smtClean="0">
                <a:solidFill>
                  <a:schemeClr val="accent2"/>
                </a:solidFill>
                <a:latin typeface="Courier New" pitchFamily="49" charset="0"/>
                <a:ea typeface="幼圆" pitchFamily="49" charset="-122"/>
                <a:cs typeface="Courier New" pitchFamily="49" charset="0"/>
              </a:rPr>
              <a:t>CREATE VIEW C_G(</a:t>
            </a:r>
            <a:r>
              <a:rPr lang="en-US" altLang="zh-CN" sz="1600" dirty="0" err="1" smtClean="0">
                <a:solidFill>
                  <a:schemeClr val="accent2"/>
                </a:solidFill>
                <a:latin typeface="Courier New" pitchFamily="49" charset="0"/>
                <a:ea typeface="幼圆" pitchFamily="49" charset="-122"/>
                <a:cs typeface="Courier New" pitchFamily="49" charset="0"/>
              </a:rPr>
              <a:t>cn</a:t>
            </a:r>
            <a:r>
              <a:rPr lang="zh-CN" altLang="en-US" sz="1600" dirty="0">
                <a:solidFill>
                  <a:schemeClr val="accent2"/>
                </a:solidFill>
                <a:latin typeface="Courier New" pitchFamily="49" charset="0"/>
                <a:ea typeface="幼圆" pitchFamily="49" charset="-122"/>
                <a:cs typeface="Courier New" pitchFamily="49" charset="0"/>
              </a:rPr>
              <a:t>，</a:t>
            </a:r>
            <a:r>
              <a:rPr lang="en-US" altLang="zh-CN" sz="1600" dirty="0" err="1" smtClean="0">
                <a:solidFill>
                  <a:schemeClr val="accent2"/>
                </a:solidFill>
                <a:latin typeface="Courier New" pitchFamily="49" charset="0"/>
                <a:ea typeface="幼圆" pitchFamily="49" charset="-122"/>
                <a:cs typeface="Courier New" pitchFamily="49" charset="0"/>
              </a:rPr>
              <a:t>Cavg</a:t>
            </a:r>
            <a:r>
              <a:rPr lang="en-US" altLang="zh-CN" sz="1600" dirty="0" smtClean="0">
                <a:solidFill>
                  <a:schemeClr val="accent2"/>
                </a:solidFill>
                <a:latin typeface="Courier New" pitchFamily="49" charset="0"/>
                <a:ea typeface="幼圆" pitchFamily="49" charset="-122"/>
                <a:cs typeface="Courier New" pitchFamily="49" charset="0"/>
              </a:rPr>
              <a:t>)</a:t>
            </a:r>
            <a:endParaRPr lang="en-US" altLang="zh-CN" sz="1600" dirty="0">
              <a:solidFill>
                <a:schemeClr val="accent2"/>
              </a:solidFill>
              <a:latin typeface="Courier New" pitchFamily="49" charset="0"/>
              <a:ea typeface="幼圆" pitchFamily="49" charset="-122"/>
              <a:cs typeface="Courier New" pitchFamily="49" charset="0"/>
            </a:endParaRPr>
          </a:p>
          <a:p>
            <a:pPr marL="228600" indent="-228600">
              <a:lnSpc>
                <a:spcPct val="125000"/>
              </a:lnSpc>
              <a:spcBef>
                <a:spcPct val="10000"/>
              </a:spcBef>
            </a:pPr>
            <a:r>
              <a:rPr lang="en-US" altLang="zh-CN" sz="1600" dirty="0">
                <a:solidFill>
                  <a:schemeClr val="accent2"/>
                </a:solidFill>
                <a:latin typeface="Courier New" pitchFamily="49" charset="0"/>
                <a:ea typeface="幼圆" pitchFamily="49" charset="-122"/>
                <a:cs typeface="Courier New" pitchFamily="49" charset="0"/>
              </a:rPr>
              <a:t> </a:t>
            </a:r>
            <a:r>
              <a:rPr lang="en-US" altLang="zh-CN" sz="1600" dirty="0" smtClean="0">
                <a:solidFill>
                  <a:schemeClr val="accent2"/>
                </a:solidFill>
                <a:latin typeface="Courier New" pitchFamily="49" charset="0"/>
                <a:ea typeface="幼圆" pitchFamily="49" charset="-122"/>
                <a:cs typeface="Courier New" pitchFamily="49" charset="0"/>
              </a:rPr>
              <a:t>         AS SELECT </a:t>
            </a:r>
            <a:r>
              <a:rPr lang="en-US" altLang="zh-CN" sz="1600" dirty="0" err="1" smtClean="0">
                <a:solidFill>
                  <a:schemeClr val="accent2"/>
                </a:solidFill>
                <a:latin typeface="Courier New" pitchFamily="49" charset="0"/>
                <a:ea typeface="幼圆" pitchFamily="49" charset="-122"/>
                <a:cs typeface="Courier New" pitchFamily="49" charset="0"/>
              </a:rPr>
              <a:t>cn</a:t>
            </a:r>
            <a:r>
              <a:rPr lang="zh-CN" altLang="en-US" sz="1600" dirty="0">
                <a:solidFill>
                  <a:schemeClr val="accent2"/>
                </a:solidFill>
                <a:latin typeface="Courier New" pitchFamily="49" charset="0"/>
                <a:ea typeface="幼圆" pitchFamily="49" charset="-122"/>
                <a:cs typeface="Courier New" pitchFamily="49" charset="0"/>
              </a:rPr>
              <a:t>，</a:t>
            </a:r>
            <a:r>
              <a:rPr lang="en-US" altLang="zh-CN" sz="1600" dirty="0" smtClean="0">
                <a:solidFill>
                  <a:schemeClr val="accent2"/>
                </a:solidFill>
                <a:latin typeface="Courier New" pitchFamily="49" charset="0"/>
                <a:ea typeface="幼圆" pitchFamily="49" charset="-122"/>
                <a:cs typeface="Courier New" pitchFamily="49" charset="0"/>
              </a:rPr>
              <a:t>AVG(G)</a:t>
            </a:r>
          </a:p>
          <a:p>
            <a:pPr marL="228600" indent="-228600">
              <a:lnSpc>
                <a:spcPct val="125000"/>
              </a:lnSpc>
              <a:spcBef>
                <a:spcPct val="10000"/>
              </a:spcBef>
            </a:pPr>
            <a:r>
              <a:rPr lang="en-US" altLang="zh-CN" sz="1600" dirty="0" smtClean="0">
                <a:solidFill>
                  <a:schemeClr val="accent2"/>
                </a:solidFill>
                <a:latin typeface="Courier New" pitchFamily="49" charset="0"/>
                <a:ea typeface="幼圆" pitchFamily="49" charset="-122"/>
                <a:cs typeface="Courier New" pitchFamily="49" charset="0"/>
              </a:rPr>
              <a:t>               FROM S_C_G</a:t>
            </a:r>
          </a:p>
          <a:p>
            <a:pPr marL="228600" indent="-228600">
              <a:lnSpc>
                <a:spcPct val="125000"/>
              </a:lnSpc>
              <a:spcBef>
                <a:spcPct val="10000"/>
              </a:spcBef>
            </a:pPr>
            <a:r>
              <a:rPr lang="en-US" altLang="zh-CN" sz="1600" dirty="0" smtClean="0">
                <a:solidFill>
                  <a:schemeClr val="accent2"/>
                </a:solidFill>
                <a:latin typeface="Courier New" pitchFamily="49" charset="0"/>
                <a:cs typeface="Courier New" pitchFamily="49" charset="0"/>
              </a:rPr>
              <a:t>           GROUP BY </a:t>
            </a:r>
            <a:r>
              <a:rPr lang="en-US" altLang="zh-CN" sz="1600" dirty="0" err="1" smtClean="0">
                <a:solidFill>
                  <a:schemeClr val="accent2"/>
                </a:solidFill>
                <a:latin typeface="Courier New" pitchFamily="49" charset="0"/>
                <a:cs typeface="Courier New" pitchFamily="49" charset="0"/>
              </a:rPr>
              <a:t>cn</a:t>
            </a:r>
            <a:endParaRPr lang="en-US" altLang="zh-CN" sz="1600" dirty="0">
              <a:solidFill>
                <a:schemeClr val="accent2"/>
              </a:solidFill>
              <a:latin typeface="Courier New" pitchFamily="49" charset="0"/>
              <a:cs typeface="Courier New" pitchFamily="49" charset="0"/>
            </a:endParaRPr>
          </a:p>
        </p:txBody>
      </p:sp>
      <p:grpSp>
        <p:nvGrpSpPr>
          <p:cNvPr id="6" name="Group 6"/>
          <p:cNvGrpSpPr>
            <a:grpSpLocks/>
          </p:cNvGrpSpPr>
          <p:nvPr/>
        </p:nvGrpSpPr>
        <p:grpSpPr bwMode="auto">
          <a:xfrm>
            <a:off x="595313" y="4114799"/>
            <a:ext cx="8091487" cy="2266950"/>
            <a:chOff x="768" y="2592"/>
            <a:chExt cx="4656" cy="1428"/>
          </a:xfrm>
        </p:grpSpPr>
        <p:grpSp>
          <p:nvGrpSpPr>
            <p:cNvPr id="7" name="Group 7"/>
            <p:cNvGrpSpPr>
              <a:grpSpLocks/>
            </p:cNvGrpSpPr>
            <p:nvPr/>
          </p:nvGrpSpPr>
          <p:grpSpPr bwMode="auto">
            <a:xfrm>
              <a:off x="768" y="2886"/>
              <a:ext cx="4560" cy="1134"/>
              <a:chOff x="768" y="2886"/>
              <a:chExt cx="4560" cy="1134"/>
            </a:xfrm>
          </p:grpSpPr>
          <p:sp>
            <p:nvSpPr>
              <p:cNvPr id="9" name="AutoShape 8"/>
              <p:cNvSpPr>
                <a:spLocks noChangeArrowheads="1"/>
              </p:cNvSpPr>
              <p:nvPr/>
            </p:nvSpPr>
            <p:spPr bwMode="auto">
              <a:xfrm>
                <a:off x="768" y="3203"/>
                <a:ext cx="4560" cy="817"/>
              </a:xfrm>
              <a:prstGeom prst="flowChartProcess">
                <a:avLst/>
              </a:prstGeom>
              <a:solidFill>
                <a:schemeClr val="bg1"/>
              </a:solidFill>
              <a:ln w="38100">
                <a:solidFill>
                  <a:srgbClr val="FF0000"/>
                </a:solidFill>
                <a:miter lim="800000"/>
                <a:headEnd/>
                <a:tailEnd/>
              </a:ln>
            </p:spPr>
            <p:txBody>
              <a:bodyPr/>
              <a:lstStyle/>
              <a:p>
                <a:pPr marL="342900" indent="-342900" algn="l">
                  <a:lnSpc>
                    <a:spcPct val="125000"/>
                  </a:lnSpc>
                  <a:buClr>
                    <a:srgbClr val="FF0066"/>
                  </a:buClr>
                  <a:buFont typeface="Wingdings" pitchFamily="2" charset="2"/>
                  <a:buNone/>
                </a:pPr>
                <a:r>
                  <a:rPr kumimoji="0" lang="en-US" altLang="zh-CN" sz="1600" dirty="0" smtClean="0">
                    <a:solidFill>
                      <a:schemeClr val="accent2"/>
                    </a:solidFill>
                    <a:latin typeface="Courier New" pitchFamily="49" charset="0"/>
                    <a:cs typeface="Courier New" pitchFamily="49" charset="0"/>
                  </a:rPr>
                  <a:t>CREATE VIEW S_C_G(</a:t>
                </a:r>
                <a:r>
                  <a:rPr kumimoji="0" lang="en-US" altLang="zh-CN" sz="1600" dirty="0" err="1" smtClean="0">
                    <a:solidFill>
                      <a:schemeClr val="accent2"/>
                    </a:solidFill>
                    <a:latin typeface="Courier New" pitchFamily="49" charset="0"/>
                    <a:cs typeface="Courier New" pitchFamily="49" charset="0"/>
                  </a:rPr>
                  <a:t>sn</a:t>
                </a:r>
                <a:r>
                  <a:rPr kumimoji="0" lang="en-US" altLang="zh-CN" sz="1600" dirty="0">
                    <a:solidFill>
                      <a:schemeClr val="accent2"/>
                    </a:solidFill>
                    <a:latin typeface="Courier New" pitchFamily="49" charset="0"/>
                    <a:cs typeface="Courier New" pitchFamily="49" charset="0"/>
                  </a:rPr>
                  <a:t>, </a:t>
                </a:r>
                <a:r>
                  <a:rPr kumimoji="0" lang="en-US" altLang="zh-CN" sz="1600" dirty="0" err="1">
                    <a:solidFill>
                      <a:schemeClr val="accent2"/>
                    </a:solidFill>
                    <a:latin typeface="Courier New" pitchFamily="49" charset="0"/>
                    <a:cs typeface="Courier New" pitchFamily="49" charset="0"/>
                  </a:rPr>
                  <a:t>cn</a:t>
                </a:r>
                <a:r>
                  <a:rPr kumimoji="0" lang="en-US" altLang="zh-CN" sz="1600" dirty="0">
                    <a:solidFill>
                      <a:schemeClr val="accent2"/>
                    </a:solidFill>
                    <a:latin typeface="Courier New" pitchFamily="49" charset="0"/>
                    <a:cs typeface="Courier New" pitchFamily="49" charset="0"/>
                  </a:rPr>
                  <a:t>, </a:t>
                </a:r>
                <a:r>
                  <a:rPr kumimoji="0" lang="en-US" altLang="zh-CN" sz="1600" dirty="0" smtClean="0">
                    <a:solidFill>
                      <a:schemeClr val="accent2"/>
                    </a:solidFill>
                    <a:latin typeface="Courier New" pitchFamily="49" charset="0"/>
                    <a:cs typeface="Courier New" pitchFamily="49" charset="0"/>
                  </a:rPr>
                  <a:t>G)</a:t>
                </a:r>
                <a:endParaRPr kumimoji="0" lang="en-US" altLang="zh-CN" sz="1600" dirty="0">
                  <a:solidFill>
                    <a:schemeClr val="accent2"/>
                  </a:solidFill>
                  <a:latin typeface="Courier New" pitchFamily="49" charset="0"/>
                  <a:cs typeface="Courier New" pitchFamily="49" charset="0"/>
                </a:endParaRPr>
              </a:p>
              <a:p>
                <a:pPr marL="285750" indent="-285750">
                  <a:lnSpc>
                    <a:spcPct val="125000"/>
                  </a:lnSpc>
                  <a:buClr>
                    <a:srgbClr val="FF0066"/>
                  </a:buClr>
                  <a:buFont typeface="Wingdings" pitchFamily="2" charset="2"/>
                  <a:buNone/>
                </a:pPr>
                <a:r>
                  <a:rPr kumimoji="0" lang="en-US" altLang="zh-CN" sz="1600" dirty="0" smtClean="0">
                    <a:solidFill>
                      <a:schemeClr val="accent2"/>
                    </a:solidFill>
                    <a:latin typeface="Courier New" pitchFamily="49" charset="0"/>
                    <a:cs typeface="Courier New" pitchFamily="49" charset="0"/>
                  </a:rPr>
                  <a:t>          AS SELECT </a:t>
                </a:r>
                <a:r>
                  <a:rPr kumimoji="0" lang="en-US" altLang="zh-CN" sz="1600" dirty="0" err="1" smtClean="0">
                    <a:solidFill>
                      <a:schemeClr val="accent2"/>
                    </a:solidFill>
                    <a:latin typeface="Courier New" pitchFamily="49" charset="0"/>
                    <a:cs typeface="Courier New" pitchFamily="49" charset="0"/>
                  </a:rPr>
                  <a:t>sn</a:t>
                </a:r>
                <a:r>
                  <a:rPr kumimoji="0" lang="en-US" altLang="zh-CN" sz="1600" dirty="0">
                    <a:solidFill>
                      <a:schemeClr val="accent2"/>
                    </a:solidFill>
                    <a:latin typeface="Courier New" pitchFamily="49" charset="0"/>
                    <a:cs typeface="Courier New" pitchFamily="49" charset="0"/>
                  </a:rPr>
                  <a:t>, </a:t>
                </a:r>
                <a:r>
                  <a:rPr kumimoji="0" lang="en-US" altLang="zh-CN" sz="1600" dirty="0" err="1">
                    <a:solidFill>
                      <a:schemeClr val="accent2"/>
                    </a:solidFill>
                    <a:latin typeface="Courier New" pitchFamily="49" charset="0"/>
                    <a:cs typeface="Courier New" pitchFamily="49" charset="0"/>
                  </a:rPr>
                  <a:t>cn</a:t>
                </a:r>
                <a:r>
                  <a:rPr kumimoji="0" lang="en-US" altLang="zh-CN" sz="1600" dirty="0">
                    <a:solidFill>
                      <a:schemeClr val="accent2"/>
                    </a:solidFill>
                    <a:latin typeface="Courier New" pitchFamily="49" charset="0"/>
                    <a:cs typeface="Courier New" pitchFamily="49" charset="0"/>
                  </a:rPr>
                  <a:t>, </a:t>
                </a:r>
                <a:r>
                  <a:rPr kumimoji="0" lang="en-US" altLang="zh-CN" sz="1600" dirty="0" smtClean="0">
                    <a:solidFill>
                      <a:schemeClr val="accent2"/>
                    </a:solidFill>
                    <a:latin typeface="Courier New" pitchFamily="49" charset="0"/>
                    <a:cs typeface="Courier New" pitchFamily="49" charset="0"/>
                  </a:rPr>
                  <a:t>G</a:t>
                </a:r>
              </a:p>
              <a:p>
                <a:pPr marL="285750" indent="-285750">
                  <a:lnSpc>
                    <a:spcPct val="125000"/>
                  </a:lnSpc>
                  <a:buClr>
                    <a:srgbClr val="FF0066"/>
                  </a:buClr>
                  <a:buFont typeface="Wingdings" pitchFamily="2" charset="2"/>
                  <a:buNone/>
                </a:pPr>
                <a:r>
                  <a:rPr lang="en-US" altLang="zh-CN" sz="1600" dirty="0">
                    <a:solidFill>
                      <a:schemeClr val="accent2"/>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              </a:t>
                </a:r>
                <a:r>
                  <a:rPr kumimoji="0" lang="en-US" altLang="zh-CN" sz="1600" dirty="0" smtClean="0">
                    <a:solidFill>
                      <a:schemeClr val="accent2"/>
                    </a:solidFill>
                    <a:latin typeface="Courier New" pitchFamily="49" charset="0"/>
                    <a:cs typeface="Courier New" pitchFamily="49" charset="0"/>
                  </a:rPr>
                  <a:t>FROM </a:t>
                </a:r>
                <a:r>
                  <a:rPr kumimoji="0" lang="en-US" altLang="zh-CN" sz="1600" dirty="0">
                    <a:solidFill>
                      <a:schemeClr val="accent2"/>
                    </a:solidFill>
                    <a:latin typeface="Courier New" pitchFamily="49" charset="0"/>
                    <a:cs typeface="Courier New" pitchFamily="49" charset="0"/>
                  </a:rPr>
                  <a:t>S, C, </a:t>
                </a:r>
                <a:r>
                  <a:rPr kumimoji="0" lang="en-US" altLang="zh-CN" sz="1600" dirty="0" smtClean="0">
                    <a:solidFill>
                      <a:schemeClr val="accent2"/>
                    </a:solidFill>
                    <a:latin typeface="Courier New" pitchFamily="49" charset="0"/>
                    <a:cs typeface="Courier New" pitchFamily="49" charset="0"/>
                  </a:rPr>
                  <a:t>SC</a:t>
                </a:r>
              </a:p>
              <a:p>
                <a:pPr marL="285750" indent="-285750">
                  <a:lnSpc>
                    <a:spcPct val="125000"/>
                  </a:lnSpc>
                  <a:buClr>
                    <a:srgbClr val="FF0066"/>
                  </a:buClr>
                  <a:buFont typeface="Wingdings" pitchFamily="2" charset="2"/>
                  <a:buNone/>
                </a:pPr>
                <a:r>
                  <a:rPr lang="en-US" altLang="zh-CN" sz="1600" dirty="0">
                    <a:solidFill>
                      <a:schemeClr val="accent2"/>
                    </a:solidFill>
                    <a:latin typeface="Courier New" pitchFamily="49" charset="0"/>
                    <a:cs typeface="Courier New" pitchFamily="49" charset="0"/>
                  </a:rPr>
                  <a:t> </a:t>
                </a:r>
                <a:r>
                  <a:rPr lang="en-US" altLang="zh-CN" sz="1600" dirty="0" smtClean="0">
                    <a:solidFill>
                      <a:schemeClr val="accent2"/>
                    </a:solidFill>
                    <a:latin typeface="Courier New" pitchFamily="49" charset="0"/>
                    <a:cs typeface="Courier New" pitchFamily="49" charset="0"/>
                  </a:rPr>
                  <a:t>             </a:t>
                </a:r>
                <a:r>
                  <a:rPr kumimoji="0" lang="en-US" altLang="zh-CN" sz="1600" dirty="0" smtClean="0">
                    <a:solidFill>
                      <a:schemeClr val="accent2"/>
                    </a:solidFill>
                    <a:latin typeface="Courier New" pitchFamily="49" charset="0"/>
                    <a:cs typeface="Courier New" pitchFamily="49" charset="0"/>
                  </a:rPr>
                  <a:t>WHERE </a:t>
                </a:r>
                <a:r>
                  <a:rPr kumimoji="0" lang="en-US" altLang="zh-CN" sz="1600" dirty="0" err="1" smtClean="0">
                    <a:solidFill>
                      <a:schemeClr val="accent2"/>
                    </a:solidFill>
                    <a:latin typeface="Courier New" pitchFamily="49" charset="0"/>
                    <a:cs typeface="Courier New" pitchFamily="49" charset="0"/>
                  </a:rPr>
                  <a:t>S.sno</a:t>
                </a:r>
                <a:r>
                  <a:rPr kumimoji="0" lang="en-US" altLang="zh-CN" sz="1600" dirty="0" smtClean="0">
                    <a:solidFill>
                      <a:schemeClr val="accent2"/>
                    </a:solidFill>
                    <a:latin typeface="Courier New" pitchFamily="49" charset="0"/>
                    <a:cs typeface="Courier New" pitchFamily="49" charset="0"/>
                  </a:rPr>
                  <a:t> </a:t>
                </a:r>
                <a:r>
                  <a:rPr kumimoji="0" lang="en-US" altLang="zh-CN" sz="1600" dirty="0">
                    <a:solidFill>
                      <a:schemeClr val="accent2"/>
                    </a:solidFill>
                    <a:latin typeface="Courier New" pitchFamily="49" charset="0"/>
                    <a:cs typeface="Courier New" pitchFamily="49" charset="0"/>
                  </a:rPr>
                  <a:t>= </a:t>
                </a:r>
                <a:r>
                  <a:rPr kumimoji="0" lang="en-US" altLang="zh-CN" sz="1600" dirty="0" err="1">
                    <a:solidFill>
                      <a:schemeClr val="accent2"/>
                    </a:solidFill>
                    <a:latin typeface="Courier New" pitchFamily="49" charset="0"/>
                    <a:cs typeface="Courier New" pitchFamily="49" charset="0"/>
                  </a:rPr>
                  <a:t>SC.sno</a:t>
                </a:r>
                <a:r>
                  <a:rPr kumimoji="0" lang="en-US" altLang="zh-CN" sz="1600" dirty="0">
                    <a:solidFill>
                      <a:schemeClr val="accent2"/>
                    </a:solidFill>
                    <a:latin typeface="Courier New" pitchFamily="49" charset="0"/>
                    <a:cs typeface="Courier New" pitchFamily="49" charset="0"/>
                  </a:rPr>
                  <a:t> </a:t>
                </a:r>
                <a:r>
                  <a:rPr kumimoji="0" lang="en-US" altLang="zh-CN" sz="1600" dirty="0" smtClean="0">
                    <a:solidFill>
                      <a:schemeClr val="accent2"/>
                    </a:solidFill>
                    <a:latin typeface="Courier New" pitchFamily="49" charset="0"/>
                    <a:cs typeface="Courier New" pitchFamily="49" charset="0"/>
                  </a:rPr>
                  <a:t>AND </a:t>
                </a:r>
                <a:r>
                  <a:rPr kumimoji="0" lang="en-US" altLang="zh-CN" sz="1600" dirty="0" err="1" smtClean="0">
                    <a:solidFill>
                      <a:schemeClr val="accent2"/>
                    </a:solidFill>
                    <a:latin typeface="Courier New" pitchFamily="49" charset="0"/>
                    <a:cs typeface="Courier New" pitchFamily="49" charset="0"/>
                  </a:rPr>
                  <a:t>C.cno</a:t>
                </a:r>
                <a:r>
                  <a:rPr kumimoji="0" lang="en-US" altLang="zh-CN" sz="1600" dirty="0" smtClean="0">
                    <a:solidFill>
                      <a:schemeClr val="accent2"/>
                    </a:solidFill>
                    <a:latin typeface="Courier New" pitchFamily="49" charset="0"/>
                    <a:cs typeface="Courier New" pitchFamily="49" charset="0"/>
                  </a:rPr>
                  <a:t> </a:t>
                </a:r>
                <a:r>
                  <a:rPr kumimoji="0" lang="en-US" altLang="zh-CN" sz="1600" dirty="0">
                    <a:solidFill>
                      <a:schemeClr val="accent2"/>
                    </a:solidFill>
                    <a:latin typeface="Courier New" pitchFamily="49" charset="0"/>
                    <a:cs typeface="Courier New" pitchFamily="49" charset="0"/>
                  </a:rPr>
                  <a:t>= </a:t>
                </a:r>
                <a:r>
                  <a:rPr kumimoji="0" lang="en-US" altLang="zh-CN" sz="1600" dirty="0" err="1">
                    <a:solidFill>
                      <a:schemeClr val="accent2"/>
                    </a:solidFill>
                    <a:latin typeface="Courier New" pitchFamily="49" charset="0"/>
                    <a:cs typeface="Courier New" pitchFamily="49" charset="0"/>
                  </a:rPr>
                  <a:t>SC.cno</a:t>
                </a:r>
                <a:endParaRPr kumimoji="0" lang="en-US" altLang="zh-CN" sz="1600" baseline="30000" dirty="0">
                  <a:solidFill>
                    <a:schemeClr val="accent2"/>
                  </a:solidFill>
                  <a:latin typeface="Courier New" pitchFamily="49" charset="0"/>
                  <a:cs typeface="Courier New" pitchFamily="49" charset="0"/>
                </a:endParaRPr>
              </a:p>
            </p:txBody>
          </p:sp>
          <p:sp>
            <p:nvSpPr>
              <p:cNvPr id="10" name="Freeform 9"/>
              <p:cNvSpPr>
                <a:spLocks/>
              </p:cNvSpPr>
              <p:nvPr/>
            </p:nvSpPr>
            <p:spPr bwMode="auto">
              <a:xfrm>
                <a:off x="3263" y="2886"/>
                <a:ext cx="1161" cy="282"/>
              </a:xfrm>
              <a:custGeom>
                <a:avLst/>
                <a:gdLst>
                  <a:gd name="T0" fmla="*/ 0 w 848"/>
                  <a:gd name="T1" fmla="*/ 0 h 624"/>
                  <a:gd name="T2" fmla="*/ 720 w 848"/>
                  <a:gd name="T3" fmla="*/ 192 h 624"/>
                  <a:gd name="T4" fmla="*/ 768 w 848"/>
                  <a:gd name="T5" fmla="*/ 624 h 624"/>
                  <a:gd name="T6" fmla="*/ 0 60000 65536"/>
                  <a:gd name="T7" fmla="*/ 0 60000 65536"/>
                  <a:gd name="T8" fmla="*/ 0 60000 65536"/>
                  <a:gd name="T9" fmla="*/ 0 w 848"/>
                  <a:gd name="T10" fmla="*/ 0 h 624"/>
                  <a:gd name="T11" fmla="*/ 848 w 848"/>
                  <a:gd name="T12" fmla="*/ 624 h 624"/>
                </a:gdLst>
                <a:ahLst/>
                <a:cxnLst>
                  <a:cxn ang="T6">
                    <a:pos x="T0" y="T1"/>
                  </a:cxn>
                  <a:cxn ang="T7">
                    <a:pos x="T2" y="T3"/>
                  </a:cxn>
                  <a:cxn ang="T8">
                    <a:pos x="T4" y="T5"/>
                  </a:cxn>
                </a:cxnLst>
                <a:rect l="T9" t="T10" r="T11" b="T12"/>
                <a:pathLst>
                  <a:path w="848" h="624">
                    <a:moveTo>
                      <a:pt x="0" y="0"/>
                    </a:moveTo>
                    <a:cubicBezTo>
                      <a:pt x="296" y="44"/>
                      <a:pt x="592" y="88"/>
                      <a:pt x="720" y="192"/>
                    </a:cubicBezTo>
                    <a:cubicBezTo>
                      <a:pt x="848" y="296"/>
                      <a:pt x="808" y="460"/>
                      <a:pt x="768" y="624"/>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 name="Text Box 10"/>
            <p:cNvSpPr txBox="1">
              <a:spLocks noChangeArrowheads="1"/>
            </p:cNvSpPr>
            <p:nvPr/>
          </p:nvSpPr>
          <p:spPr bwMode="auto">
            <a:xfrm>
              <a:off x="4416" y="2592"/>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dirty="0">
                  <a:solidFill>
                    <a:srgbClr val="FF0000"/>
                  </a:solidFill>
                </a:rPr>
                <a:t>经定义已经存在的视图</a:t>
              </a:r>
            </a:p>
          </p:txBody>
        </p:sp>
      </p:grpSp>
    </p:spTree>
    <p:extLst>
      <p:ext uri="{BB962C8B-B14F-4D97-AF65-F5344CB8AC3E}">
        <p14:creationId xmlns:p14="http://schemas.microsoft.com/office/powerpoint/2010/main" val="230425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lstStyle/>
          <a:p>
            <a:r>
              <a:rPr lang="zh-CN" altLang="en-US" sz="1800" dirty="0" smtClean="0">
                <a:latin typeface="Courier New" pitchFamily="49" charset="0"/>
                <a:cs typeface="Courier New" pitchFamily="49" charset="0"/>
              </a:rPr>
              <a:t>视图</a:t>
            </a:r>
            <a:r>
              <a:rPr lang="zh-CN" altLang="en-US" sz="1800" dirty="0">
                <a:latin typeface="Courier New" pitchFamily="49" charset="0"/>
                <a:cs typeface="Courier New" pitchFamily="49" charset="0"/>
              </a:rPr>
              <a:t>的删除</a:t>
            </a:r>
          </a:p>
          <a:p>
            <a:pPr marL="68580" indent="0">
              <a:buNone/>
            </a:pPr>
            <a:r>
              <a:rPr lang="en-US" altLang="zh-CN" sz="1800" dirty="0" smtClean="0">
                <a:latin typeface="Courier New" pitchFamily="49" charset="0"/>
                <a:cs typeface="Courier New" pitchFamily="49" charset="0"/>
              </a:rPr>
              <a:t>	DROP VIEW </a:t>
            </a:r>
            <a:r>
              <a:rPr lang="en-US" altLang="zh-CN" sz="1800" dirty="0">
                <a:latin typeface="Courier New" pitchFamily="49" charset="0"/>
                <a:cs typeface="Courier New" pitchFamily="49" charset="0"/>
              </a:rPr>
              <a:t>&lt;</a:t>
            </a:r>
            <a:r>
              <a:rPr lang="zh-CN" altLang="en-US" sz="1800" dirty="0">
                <a:latin typeface="Courier New" pitchFamily="49" charset="0"/>
                <a:cs typeface="Courier New" pitchFamily="49" charset="0"/>
              </a:rPr>
              <a:t>视图名</a:t>
            </a:r>
            <a:r>
              <a:rPr lang="en-US" altLang="zh-CN" sz="1800" dirty="0" smtClean="0">
                <a:latin typeface="Courier New" pitchFamily="49" charset="0"/>
                <a:cs typeface="Courier New" pitchFamily="49" charset="0"/>
              </a:rPr>
              <a:t>&gt;</a:t>
            </a:r>
          </a:p>
          <a:p>
            <a:pPr lvl="1"/>
            <a:r>
              <a:rPr lang="zh-CN" altLang="en-US" sz="1600" dirty="0">
                <a:latin typeface="Courier New" pitchFamily="49" charset="0"/>
                <a:cs typeface="Courier New" pitchFamily="49" charset="0"/>
              </a:rPr>
              <a:t>在执行视图的删除操作时，将连带删除定义在该视图上的其它视图</a:t>
            </a:r>
          </a:p>
          <a:p>
            <a:pPr marL="365760" lvl="1" indent="0">
              <a:buNone/>
            </a:pP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例</a:t>
            </a:r>
            <a:r>
              <a:rPr lang="en-US" altLang="zh-CN" sz="1600" dirty="0">
                <a:latin typeface="Courier New" pitchFamily="49" charset="0"/>
                <a:cs typeface="Courier New" pitchFamily="49" charset="0"/>
              </a:rPr>
              <a:t>】</a:t>
            </a:r>
            <a:r>
              <a:rPr lang="zh-CN" altLang="en-US" sz="1600" dirty="0" smtClean="0">
                <a:latin typeface="Courier New" pitchFamily="49" charset="0"/>
                <a:cs typeface="Courier New" pitchFamily="49" charset="0"/>
              </a:rPr>
              <a:t>执行‘</a:t>
            </a:r>
            <a:r>
              <a:rPr lang="en-US" altLang="zh-CN" sz="1600" dirty="0" smtClean="0">
                <a:latin typeface="Courier New" pitchFamily="49" charset="0"/>
                <a:cs typeface="Courier New" pitchFamily="49" charset="0"/>
              </a:rPr>
              <a:t>DROP VIEW S_C_G</a:t>
            </a:r>
            <a:r>
              <a:rPr lang="en-US" altLang="zh-CN" sz="1600" dirty="0" smtClean="0">
                <a:latin typeface="+mn-ea"/>
                <a:cs typeface="Courier New" pitchFamily="49" charset="0"/>
              </a:rPr>
              <a:t>’</a:t>
            </a:r>
            <a:r>
              <a:rPr lang="zh-CN" altLang="en-US" sz="1600" dirty="0">
                <a:latin typeface="Courier New" pitchFamily="49" charset="0"/>
                <a:cs typeface="Courier New" pitchFamily="49" charset="0"/>
              </a:rPr>
              <a:t>命令将连带删除之前用下述命令创建的</a:t>
            </a:r>
            <a:r>
              <a:rPr lang="zh-CN" altLang="en-US" sz="1600" dirty="0" smtClean="0">
                <a:latin typeface="Courier New" pitchFamily="49" charset="0"/>
                <a:cs typeface="Courier New" pitchFamily="49" charset="0"/>
              </a:rPr>
              <a:t>视图</a:t>
            </a:r>
            <a:r>
              <a:rPr lang="en-US" altLang="zh-CN" sz="1600" dirty="0" smtClean="0">
                <a:latin typeface="Courier New" pitchFamily="49" charset="0"/>
                <a:cs typeface="Courier New" pitchFamily="49" charset="0"/>
              </a:rPr>
              <a:t>C_G</a:t>
            </a:r>
            <a:r>
              <a:rPr lang="zh-CN" altLang="en-US" sz="1600" dirty="0" smtClean="0">
                <a:latin typeface="Courier New" pitchFamily="49" charset="0"/>
                <a:cs typeface="Courier New" pitchFamily="49" charset="0"/>
              </a:rPr>
              <a:t>和视图</a:t>
            </a:r>
            <a:r>
              <a:rPr lang="en-US" altLang="zh-CN" sz="1600" dirty="0" smtClean="0">
                <a:latin typeface="Courier New" pitchFamily="49" charset="0"/>
                <a:cs typeface="Courier New" pitchFamily="49" charset="0"/>
              </a:rPr>
              <a:t>S_C_G</a:t>
            </a:r>
            <a:endParaRPr lang="en-US" altLang="zh-CN" sz="1600" dirty="0">
              <a:latin typeface="Courier New" pitchFamily="49" charset="0"/>
              <a:cs typeface="Courier New" pitchFamily="49" charset="0"/>
            </a:endParaRPr>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138</a:t>
            </a:fld>
            <a:endParaRPr lang="zh-CN" altLang="en-US"/>
          </a:p>
        </p:txBody>
      </p:sp>
      <p:sp>
        <p:nvSpPr>
          <p:cNvPr id="5" name="Rectangle 6"/>
          <p:cNvSpPr>
            <a:spLocks noChangeArrowheads="1"/>
          </p:cNvSpPr>
          <p:nvPr/>
        </p:nvSpPr>
        <p:spPr bwMode="auto">
          <a:xfrm>
            <a:off x="1094184" y="5589240"/>
            <a:ext cx="6934200" cy="1159470"/>
          </a:xfrm>
          <a:prstGeom prst="rect">
            <a:avLst/>
          </a:prstGeom>
          <a:solidFill>
            <a:srgbClr val="EAEAEA"/>
          </a:solidFill>
          <a:ln w="38100">
            <a:solidFill>
              <a:schemeClr val="accent2"/>
            </a:solidFill>
            <a:miter lim="800000"/>
            <a:headEnd/>
            <a:tailEnd/>
          </a:ln>
        </p:spPr>
        <p:txBody>
          <a:bodyPr/>
          <a:lstStyle/>
          <a:p>
            <a:pPr marL="342900" indent="-342900" algn="l">
              <a:lnSpc>
                <a:spcPct val="125000"/>
              </a:lnSpc>
            </a:pPr>
            <a:r>
              <a:rPr lang="en-US" altLang="zh-CN" sz="1400" dirty="0">
                <a:solidFill>
                  <a:schemeClr val="accent2"/>
                </a:solidFill>
                <a:latin typeface="Courier New" pitchFamily="49" charset="0"/>
                <a:ea typeface="幼圆" pitchFamily="49" charset="-122"/>
                <a:cs typeface="Courier New" pitchFamily="49" charset="0"/>
              </a:rPr>
              <a:t>CREATE </a:t>
            </a:r>
            <a:r>
              <a:rPr lang="en-US" altLang="zh-CN" sz="1400" dirty="0" smtClean="0">
                <a:solidFill>
                  <a:schemeClr val="accent2"/>
                </a:solidFill>
                <a:latin typeface="Courier New" pitchFamily="49" charset="0"/>
                <a:ea typeface="幼圆" pitchFamily="49" charset="-122"/>
                <a:cs typeface="Courier New" pitchFamily="49" charset="0"/>
              </a:rPr>
              <a:t>VIEW C_G(</a:t>
            </a:r>
            <a:r>
              <a:rPr lang="en-US" altLang="zh-CN" sz="1400" dirty="0" err="1" smtClean="0">
                <a:solidFill>
                  <a:schemeClr val="accent2"/>
                </a:solidFill>
                <a:latin typeface="Courier New" pitchFamily="49" charset="0"/>
                <a:ea typeface="幼圆" pitchFamily="49" charset="-122"/>
                <a:cs typeface="Courier New" pitchFamily="49" charset="0"/>
              </a:rPr>
              <a:t>cn</a:t>
            </a:r>
            <a:r>
              <a:rPr lang="zh-CN" altLang="en-US" sz="1400" dirty="0">
                <a:solidFill>
                  <a:schemeClr val="accent2"/>
                </a:solidFill>
                <a:latin typeface="Courier New" pitchFamily="49" charset="0"/>
                <a:ea typeface="幼圆" pitchFamily="49" charset="-122"/>
                <a:cs typeface="Courier New" pitchFamily="49" charset="0"/>
              </a:rPr>
              <a:t>，</a:t>
            </a:r>
            <a:r>
              <a:rPr lang="en-US" altLang="zh-CN" sz="1400" dirty="0" err="1" smtClean="0">
                <a:solidFill>
                  <a:schemeClr val="accent2"/>
                </a:solidFill>
                <a:latin typeface="Courier New" pitchFamily="49" charset="0"/>
                <a:ea typeface="幼圆" pitchFamily="49" charset="-122"/>
                <a:cs typeface="Courier New" pitchFamily="49" charset="0"/>
              </a:rPr>
              <a:t>Cavg</a:t>
            </a:r>
            <a:r>
              <a:rPr lang="en-US" altLang="zh-CN" sz="1400" dirty="0" smtClean="0">
                <a:solidFill>
                  <a:schemeClr val="accent2"/>
                </a:solidFill>
                <a:latin typeface="Courier New" pitchFamily="49" charset="0"/>
                <a:ea typeface="幼圆" pitchFamily="49" charset="-122"/>
                <a:cs typeface="Courier New" pitchFamily="49" charset="0"/>
              </a:rPr>
              <a:t>)</a:t>
            </a:r>
            <a:endParaRPr lang="en-US" altLang="zh-CN" sz="1400" dirty="0">
              <a:solidFill>
                <a:schemeClr val="accent2"/>
              </a:solidFill>
              <a:latin typeface="Courier New" pitchFamily="49" charset="0"/>
              <a:ea typeface="幼圆" pitchFamily="49" charset="-122"/>
              <a:cs typeface="Courier New" pitchFamily="49" charset="0"/>
            </a:endParaRPr>
          </a:p>
          <a:p>
            <a:pPr marL="285750" indent="-285750">
              <a:lnSpc>
                <a:spcPct val="125000"/>
              </a:lnSpc>
            </a:pPr>
            <a:r>
              <a:rPr lang="en-US" altLang="zh-CN" sz="1400" dirty="0">
                <a:solidFill>
                  <a:schemeClr val="accent2"/>
                </a:solidFill>
                <a:latin typeface="Courier New" pitchFamily="49" charset="0"/>
                <a:ea typeface="幼圆" pitchFamily="49" charset="-122"/>
                <a:cs typeface="Courier New" pitchFamily="49" charset="0"/>
              </a:rPr>
              <a:t> </a:t>
            </a:r>
            <a:r>
              <a:rPr lang="en-US" altLang="zh-CN" sz="1400" dirty="0" smtClean="0">
                <a:solidFill>
                  <a:schemeClr val="accent2"/>
                </a:solidFill>
                <a:latin typeface="Courier New" pitchFamily="49" charset="0"/>
                <a:ea typeface="幼圆" pitchFamily="49" charset="-122"/>
                <a:cs typeface="Courier New" pitchFamily="49" charset="0"/>
              </a:rPr>
              <a:t>         AS SELECT </a:t>
            </a:r>
            <a:r>
              <a:rPr lang="en-US" altLang="zh-CN" sz="1400" dirty="0" err="1" smtClean="0">
                <a:solidFill>
                  <a:schemeClr val="accent2"/>
                </a:solidFill>
                <a:latin typeface="Courier New" pitchFamily="49" charset="0"/>
                <a:ea typeface="幼圆" pitchFamily="49" charset="-122"/>
                <a:cs typeface="Courier New" pitchFamily="49" charset="0"/>
              </a:rPr>
              <a:t>cn</a:t>
            </a:r>
            <a:r>
              <a:rPr lang="zh-CN" altLang="en-US" sz="1400" dirty="0">
                <a:solidFill>
                  <a:schemeClr val="accent2"/>
                </a:solidFill>
                <a:latin typeface="Courier New" pitchFamily="49" charset="0"/>
                <a:ea typeface="幼圆" pitchFamily="49" charset="-122"/>
                <a:cs typeface="Courier New" pitchFamily="49" charset="0"/>
              </a:rPr>
              <a:t>，</a:t>
            </a:r>
            <a:r>
              <a:rPr lang="en-US" altLang="zh-CN" sz="1400" dirty="0" smtClean="0">
                <a:solidFill>
                  <a:schemeClr val="accent2"/>
                </a:solidFill>
                <a:latin typeface="Courier New" pitchFamily="49" charset="0"/>
                <a:ea typeface="幼圆" pitchFamily="49" charset="-122"/>
                <a:cs typeface="Courier New" pitchFamily="49" charset="0"/>
              </a:rPr>
              <a:t>AVG(G)</a:t>
            </a:r>
            <a:endParaRPr lang="en-US" altLang="zh-CN" sz="1400" dirty="0">
              <a:solidFill>
                <a:schemeClr val="accent2"/>
              </a:solidFill>
              <a:latin typeface="Courier New" pitchFamily="49" charset="0"/>
              <a:ea typeface="幼圆" pitchFamily="49" charset="-122"/>
              <a:cs typeface="Courier New" pitchFamily="49" charset="0"/>
            </a:endParaRPr>
          </a:p>
          <a:p>
            <a:pPr marL="228600" indent="-228600">
              <a:lnSpc>
                <a:spcPct val="125000"/>
              </a:lnSpc>
            </a:pPr>
            <a:r>
              <a:rPr lang="en-US" altLang="zh-CN" sz="1400" dirty="0" smtClean="0">
                <a:solidFill>
                  <a:schemeClr val="accent2"/>
                </a:solidFill>
                <a:latin typeface="Courier New" pitchFamily="49" charset="0"/>
                <a:ea typeface="幼圆" pitchFamily="49" charset="-122"/>
                <a:cs typeface="Courier New" pitchFamily="49" charset="0"/>
              </a:rPr>
              <a:t>               FROM S_C_G</a:t>
            </a:r>
          </a:p>
          <a:p>
            <a:pPr marL="228600" indent="-228600">
              <a:lnSpc>
                <a:spcPct val="125000"/>
              </a:lnSpc>
            </a:pPr>
            <a:r>
              <a:rPr lang="en-US" altLang="zh-CN" sz="1400" dirty="0" smtClean="0">
                <a:solidFill>
                  <a:schemeClr val="accent2"/>
                </a:solidFill>
                <a:latin typeface="Courier New" pitchFamily="49" charset="0"/>
                <a:cs typeface="Courier New" pitchFamily="49" charset="0"/>
              </a:rPr>
              <a:t>           GROUP BY </a:t>
            </a:r>
            <a:r>
              <a:rPr lang="en-US" altLang="zh-CN" sz="1400" dirty="0" err="1" smtClean="0">
                <a:solidFill>
                  <a:schemeClr val="accent2"/>
                </a:solidFill>
                <a:latin typeface="Courier New" pitchFamily="49" charset="0"/>
                <a:cs typeface="Courier New" pitchFamily="49" charset="0"/>
              </a:rPr>
              <a:t>cn</a:t>
            </a:r>
            <a:endParaRPr lang="en-US" altLang="zh-CN" sz="1400" dirty="0">
              <a:solidFill>
                <a:schemeClr val="accent2"/>
              </a:solidFill>
              <a:latin typeface="Courier New" pitchFamily="49" charset="0"/>
              <a:cs typeface="Courier New" pitchFamily="49" charset="0"/>
            </a:endParaRPr>
          </a:p>
        </p:txBody>
      </p:sp>
      <p:sp>
        <p:nvSpPr>
          <p:cNvPr id="6" name="AutoShape 7"/>
          <p:cNvSpPr>
            <a:spLocks noChangeArrowheads="1"/>
          </p:cNvSpPr>
          <p:nvPr/>
        </p:nvSpPr>
        <p:spPr bwMode="auto">
          <a:xfrm>
            <a:off x="1094184" y="4197722"/>
            <a:ext cx="6934200" cy="1175494"/>
          </a:xfrm>
          <a:prstGeom prst="flowChartProcess">
            <a:avLst/>
          </a:prstGeom>
          <a:solidFill>
            <a:schemeClr val="bg1"/>
          </a:solidFill>
          <a:ln w="38100">
            <a:solidFill>
              <a:srgbClr val="FF0000"/>
            </a:solidFill>
            <a:miter lim="800000"/>
            <a:headEnd/>
            <a:tailEnd/>
          </a:ln>
        </p:spPr>
        <p:txBody>
          <a:bodyPr/>
          <a:lstStyle/>
          <a:p>
            <a:pPr marL="342900" indent="-342900" algn="l">
              <a:lnSpc>
                <a:spcPct val="125000"/>
              </a:lnSpc>
              <a:buClr>
                <a:srgbClr val="FF0066"/>
              </a:buClr>
              <a:buFont typeface="Wingdings" pitchFamily="2" charset="2"/>
              <a:buNone/>
            </a:pPr>
            <a:r>
              <a:rPr kumimoji="0" lang="en-US" altLang="zh-CN" sz="1400" dirty="0" smtClean="0">
                <a:solidFill>
                  <a:schemeClr val="accent2"/>
                </a:solidFill>
                <a:latin typeface="Courier New" pitchFamily="49" charset="0"/>
                <a:cs typeface="Courier New" pitchFamily="49" charset="0"/>
              </a:rPr>
              <a:t>CREATE VIEW S_C_G(</a:t>
            </a:r>
            <a:r>
              <a:rPr kumimoji="0" lang="en-US" altLang="zh-CN" sz="1400" dirty="0" err="1" smtClean="0">
                <a:solidFill>
                  <a:schemeClr val="accent2"/>
                </a:solidFill>
                <a:latin typeface="Courier New" pitchFamily="49" charset="0"/>
                <a:cs typeface="Courier New" pitchFamily="49" charset="0"/>
              </a:rPr>
              <a:t>sn</a:t>
            </a:r>
            <a:r>
              <a:rPr kumimoji="0" lang="en-US" altLang="zh-CN" sz="1400" dirty="0">
                <a:solidFill>
                  <a:schemeClr val="accent2"/>
                </a:solidFill>
                <a:latin typeface="Courier New" pitchFamily="49" charset="0"/>
                <a:cs typeface="Courier New" pitchFamily="49" charset="0"/>
              </a:rPr>
              <a:t>, </a:t>
            </a:r>
            <a:r>
              <a:rPr kumimoji="0" lang="en-US" altLang="zh-CN" sz="1400" dirty="0" err="1">
                <a:solidFill>
                  <a:schemeClr val="accent2"/>
                </a:solidFill>
                <a:latin typeface="Courier New" pitchFamily="49" charset="0"/>
                <a:cs typeface="Courier New" pitchFamily="49" charset="0"/>
              </a:rPr>
              <a:t>cn</a:t>
            </a:r>
            <a:r>
              <a:rPr kumimoji="0" lang="en-US" altLang="zh-CN" sz="1400" dirty="0">
                <a:solidFill>
                  <a:schemeClr val="accent2"/>
                </a:solidFill>
                <a:latin typeface="Courier New" pitchFamily="49" charset="0"/>
                <a:cs typeface="Courier New" pitchFamily="49" charset="0"/>
              </a:rPr>
              <a:t>, </a:t>
            </a:r>
            <a:r>
              <a:rPr kumimoji="0" lang="en-US" altLang="zh-CN" sz="1400" dirty="0" smtClean="0">
                <a:solidFill>
                  <a:schemeClr val="accent2"/>
                </a:solidFill>
                <a:latin typeface="Courier New" pitchFamily="49" charset="0"/>
                <a:cs typeface="Courier New" pitchFamily="49" charset="0"/>
              </a:rPr>
              <a:t>G)</a:t>
            </a:r>
          </a:p>
          <a:p>
            <a:pPr marL="342900" indent="-342900" algn="l">
              <a:lnSpc>
                <a:spcPct val="125000"/>
              </a:lnSpc>
              <a:buClr>
                <a:srgbClr val="FF0066"/>
              </a:buClr>
              <a:buFont typeface="Wingdings" pitchFamily="2" charset="2"/>
              <a:buNone/>
            </a:pPr>
            <a:r>
              <a:rPr kumimoji="0" lang="en-US" altLang="zh-CN" sz="1400" dirty="0" smtClean="0">
                <a:solidFill>
                  <a:schemeClr val="accent2"/>
                </a:solidFill>
                <a:latin typeface="Courier New" pitchFamily="49" charset="0"/>
                <a:cs typeface="Courier New" pitchFamily="49" charset="0"/>
              </a:rPr>
              <a:t>          AS SELECT </a:t>
            </a:r>
            <a:r>
              <a:rPr kumimoji="0" lang="en-US" altLang="zh-CN" sz="1400" dirty="0" err="1" smtClean="0">
                <a:solidFill>
                  <a:schemeClr val="accent2"/>
                </a:solidFill>
                <a:latin typeface="Courier New" pitchFamily="49" charset="0"/>
                <a:cs typeface="Courier New" pitchFamily="49" charset="0"/>
              </a:rPr>
              <a:t>sn</a:t>
            </a:r>
            <a:r>
              <a:rPr kumimoji="0" lang="en-US" altLang="zh-CN" sz="1400" dirty="0">
                <a:solidFill>
                  <a:schemeClr val="accent2"/>
                </a:solidFill>
                <a:latin typeface="Courier New" pitchFamily="49" charset="0"/>
                <a:cs typeface="Courier New" pitchFamily="49" charset="0"/>
              </a:rPr>
              <a:t>, </a:t>
            </a:r>
            <a:r>
              <a:rPr kumimoji="0" lang="en-US" altLang="zh-CN" sz="1400" dirty="0" err="1">
                <a:solidFill>
                  <a:schemeClr val="accent2"/>
                </a:solidFill>
                <a:latin typeface="Courier New" pitchFamily="49" charset="0"/>
                <a:cs typeface="Courier New" pitchFamily="49" charset="0"/>
              </a:rPr>
              <a:t>cn</a:t>
            </a:r>
            <a:r>
              <a:rPr kumimoji="0" lang="en-US" altLang="zh-CN" sz="1400" dirty="0">
                <a:solidFill>
                  <a:schemeClr val="accent2"/>
                </a:solidFill>
                <a:latin typeface="Courier New" pitchFamily="49" charset="0"/>
                <a:cs typeface="Courier New" pitchFamily="49" charset="0"/>
              </a:rPr>
              <a:t>, G</a:t>
            </a:r>
          </a:p>
          <a:p>
            <a:pPr marL="285750" indent="-285750">
              <a:lnSpc>
                <a:spcPct val="125000"/>
              </a:lnSpc>
              <a:buClr>
                <a:srgbClr val="FF0066"/>
              </a:buClr>
              <a:buFont typeface="Wingdings" pitchFamily="2" charset="2"/>
              <a:buNone/>
            </a:pPr>
            <a:r>
              <a:rPr kumimoji="0" lang="en-US" altLang="zh-CN" sz="1400" dirty="0" smtClean="0">
                <a:solidFill>
                  <a:schemeClr val="accent2"/>
                </a:solidFill>
                <a:latin typeface="Courier New" pitchFamily="49" charset="0"/>
                <a:cs typeface="Courier New" pitchFamily="49" charset="0"/>
              </a:rPr>
              <a:t>               FROM S</a:t>
            </a:r>
            <a:r>
              <a:rPr kumimoji="0" lang="en-US" altLang="zh-CN" sz="1400" dirty="0">
                <a:solidFill>
                  <a:schemeClr val="accent2"/>
                </a:solidFill>
                <a:latin typeface="Courier New" pitchFamily="49" charset="0"/>
                <a:cs typeface="Courier New" pitchFamily="49" charset="0"/>
              </a:rPr>
              <a:t>, C, SC</a:t>
            </a:r>
          </a:p>
          <a:p>
            <a:pPr marL="285750" indent="-285750">
              <a:lnSpc>
                <a:spcPct val="125000"/>
              </a:lnSpc>
              <a:buClr>
                <a:srgbClr val="FF0066"/>
              </a:buClr>
              <a:buFont typeface="Wingdings" pitchFamily="2" charset="2"/>
              <a:buNone/>
            </a:pPr>
            <a:r>
              <a:rPr kumimoji="0" lang="en-US" altLang="zh-CN" sz="1400" dirty="0" smtClean="0">
                <a:solidFill>
                  <a:schemeClr val="accent2"/>
                </a:solidFill>
                <a:latin typeface="Courier New" pitchFamily="49" charset="0"/>
                <a:cs typeface="Courier New" pitchFamily="49" charset="0"/>
              </a:rPr>
              <a:t>              WHERE </a:t>
            </a:r>
            <a:r>
              <a:rPr kumimoji="0" lang="en-US" altLang="zh-CN" sz="1400" dirty="0" err="1" smtClean="0">
                <a:solidFill>
                  <a:schemeClr val="accent2"/>
                </a:solidFill>
                <a:latin typeface="Courier New" pitchFamily="49" charset="0"/>
                <a:cs typeface="Courier New" pitchFamily="49" charset="0"/>
              </a:rPr>
              <a:t>S.sno</a:t>
            </a:r>
            <a:r>
              <a:rPr kumimoji="0" lang="en-US" altLang="zh-CN" sz="1400" dirty="0" smtClean="0">
                <a:solidFill>
                  <a:schemeClr val="accent2"/>
                </a:solidFill>
                <a:latin typeface="Courier New" pitchFamily="49" charset="0"/>
                <a:cs typeface="Courier New" pitchFamily="49" charset="0"/>
              </a:rPr>
              <a:t> = </a:t>
            </a:r>
            <a:r>
              <a:rPr kumimoji="0" lang="en-US" altLang="zh-CN" sz="1400" dirty="0" err="1" smtClean="0">
                <a:solidFill>
                  <a:schemeClr val="accent2"/>
                </a:solidFill>
                <a:latin typeface="Courier New" pitchFamily="49" charset="0"/>
                <a:cs typeface="Courier New" pitchFamily="49" charset="0"/>
              </a:rPr>
              <a:t>SC.sno</a:t>
            </a:r>
            <a:r>
              <a:rPr kumimoji="0" lang="en-US" altLang="zh-CN" sz="1400" dirty="0" smtClean="0">
                <a:solidFill>
                  <a:schemeClr val="accent2"/>
                </a:solidFill>
                <a:latin typeface="Courier New" pitchFamily="49" charset="0"/>
                <a:cs typeface="Courier New" pitchFamily="49" charset="0"/>
              </a:rPr>
              <a:t> AND </a:t>
            </a:r>
            <a:r>
              <a:rPr kumimoji="0" lang="en-US" altLang="zh-CN" sz="1400" dirty="0" err="1" smtClean="0">
                <a:solidFill>
                  <a:schemeClr val="accent2"/>
                </a:solidFill>
                <a:latin typeface="Courier New" pitchFamily="49" charset="0"/>
                <a:cs typeface="Courier New" pitchFamily="49" charset="0"/>
              </a:rPr>
              <a:t>C.cno</a:t>
            </a:r>
            <a:r>
              <a:rPr kumimoji="0" lang="en-US" altLang="zh-CN" sz="1400" dirty="0" smtClean="0">
                <a:solidFill>
                  <a:schemeClr val="accent2"/>
                </a:solidFill>
                <a:latin typeface="Courier New" pitchFamily="49" charset="0"/>
                <a:cs typeface="Courier New" pitchFamily="49" charset="0"/>
              </a:rPr>
              <a:t> = </a:t>
            </a:r>
            <a:r>
              <a:rPr kumimoji="0" lang="en-US" altLang="zh-CN" sz="1400" dirty="0" err="1" smtClean="0">
                <a:solidFill>
                  <a:schemeClr val="accent2"/>
                </a:solidFill>
                <a:latin typeface="Courier New" pitchFamily="49" charset="0"/>
                <a:cs typeface="Courier New" pitchFamily="49" charset="0"/>
              </a:rPr>
              <a:t>SC.cno</a:t>
            </a:r>
            <a:endParaRPr kumimoji="0" lang="en-US" altLang="zh-CN" sz="1400" baseline="30000"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482786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normAutofit/>
          </a:bodyPr>
          <a:lstStyle/>
          <a:p>
            <a:r>
              <a:rPr lang="zh-CN" altLang="en-US" sz="2000" dirty="0" smtClean="0"/>
              <a:t>视图</a:t>
            </a:r>
            <a:r>
              <a:rPr lang="zh-CN" altLang="en-US" sz="2000" dirty="0"/>
              <a:t>上的</a:t>
            </a:r>
            <a:r>
              <a:rPr lang="zh-CN" altLang="en-US" sz="2000" dirty="0" smtClean="0"/>
              <a:t>操作</a:t>
            </a:r>
            <a:endParaRPr lang="zh-CN" altLang="en-US" sz="2000" dirty="0"/>
          </a:p>
          <a:p>
            <a:pPr lvl="1"/>
            <a:r>
              <a:rPr lang="zh-CN" altLang="en-US" sz="1800" dirty="0"/>
              <a:t>对视图可以作查询操作</a:t>
            </a:r>
          </a:p>
          <a:p>
            <a:pPr lvl="2"/>
            <a:r>
              <a:rPr lang="zh-CN" altLang="en-US" sz="1600" dirty="0"/>
              <a:t>视图上的查询操作将首先被改写为基表上的查询操作，然后才能得到</a:t>
            </a:r>
            <a:r>
              <a:rPr lang="zh-CN" altLang="en-US" sz="1600" dirty="0" smtClean="0"/>
              <a:t>执行</a:t>
            </a:r>
            <a:endParaRPr lang="zh-CN" altLang="en-US" sz="1600" dirty="0"/>
          </a:p>
          <a:p>
            <a:pPr lvl="1"/>
            <a:r>
              <a:rPr lang="zh-CN" altLang="en-US" sz="1800" dirty="0"/>
              <a:t>一般不允许执行视图上的更新操作，只有在特殊情况下才可以进行： </a:t>
            </a:r>
          </a:p>
          <a:p>
            <a:pPr lvl="2"/>
            <a:r>
              <a:rPr lang="zh-CN" altLang="en-US" sz="1600" dirty="0"/>
              <a:t>视图的每一行必须对应基表的惟一一行</a:t>
            </a:r>
          </a:p>
          <a:p>
            <a:pPr lvl="2"/>
            <a:r>
              <a:rPr lang="zh-CN" altLang="en-US" sz="1600" dirty="0"/>
              <a:t>视图的每一列必须对应基表的惟一一列</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139</a:t>
            </a:fld>
            <a:endParaRPr lang="zh-CN" altLang="en-US"/>
          </a:p>
        </p:txBody>
      </p:sp>
    </p:spTree>
    <p:extLst>
      <p:ext uri="{BB962C8B-B14F-4D97-AF65-F5344CB8AC3E}">
        <p14:creationId xmlns:p14="http://schemas.microsoft.com/office/powerpoint/2010/main" val="2141728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数据库引擎</a:t>
            </a:r>
          </a:p>
        </p:txBody>
      </p:sp>
      <p:sp>
        <p:nvSpPr>
          <p:cNvPr id="3" name="内容占位符 2"/>
          <p:cNvSpPr>
            <a:spLocks noGrp="1"/>
          </p:cNvSpPr>
          <p:nvPr>
            <p:ph idx="1"/>
          </p:nvPr>
        </p:nvSpPr>
        <p:spPr/>
        <p:txBody>
          <a:bodyPr>
            <a:normAutofit/>
          </a:bodyPr>
          <a:lstStyle/>
          <a:p>
            <a:r>
              <a:rPr lang="zh-CN" altLang="en-US" dirty="0" smtClean="0">
                <a:solidFill>
                  <a:srgbClr val="000000"/>
                </a:solidFill>
                <a:cs typeface="Arial" charset="0"/>
              </a:rPr>
              <a:t>负责 </a:t>
            </a:r>
            <a:endParaRPr lang="zh-CN" altLang="en-US" dirty="0">
              <a:solidFill>
                <a:srgbClr val="000000"/>
              </a:solidFill>
              <a:cs typeface="Arial" charset="0"/>
            </a:endParaRPr>
          </a:p>
          <a:p>
            <a:pPr lvl="1"/>
            <a:r>
              <a:rPr lang="zh-CN" altLang="en-US" sz="2000" dirty="0">
                <a:solidFill>
                  <a:srgbClr val="000000"/>
                </a:solidFill>
                <a:cs typeface="Arial" charset="0"/>
              </a:rPr>
              <a:t>管理并控制所有对数据的访问</a:t>
            </a:r>
          </a:p>
          <a:p>
            <a:pPr lvl="1"/>
            <a:r>
              <a:rPr lang="zh-CN" altLang="en-US" sz="2000" dirty="0">
                <a:solidFill>
                  <a:srgbClr val="000000"/>
                </a:solidFill>
                <a:cs typeface="Arial" charset="0"/>
              </a:rPr>
              <a:t>生成数据包（已存储的数据存取路径）</a:t>
            </a:r>
          </a:p>
          <a:p>
            <a:pPr lvl="1"/>
            <a:r>
              <a:rPr lang="zh-CN" altLang="en-US" sz="2000" dirty="0">
                <a:solidFill>
                  <a:srgbClr val="000000"/>
                </a:solidFill>
                <a:cs typeface="Arial" charset="0"/>
              </a:rPr>
              <a:t>提供事务管理</a:t>
            </a:r>
          </a:p>
          <a:p>
            <a:pPr lvl="1"/>
            <a:r>
              <a:rPr lang="zh-CN" altLang="en-US" sz="2000" dirty="0">
                <a:solidFill>
                  <a:srgbClr val="000000"/>
                </a:solidFill>
                <a:cs typeface="Arial" charset="0"/>
              </a:rPr>
              <a:t>确保数据完整性和数据保护</a:t>
            </a:r>
          </a:p>
          <a:p>
            <a:pPr lvl="1"/>
            <a:r>
              <a:rPr lang="zh-CN" altLang="en-US" sz="2000" dirty="0">
                <a:solidFill>
                  <a:srgbClr val="000000"/>
                </a:solidFill>
                <a:cs typeface="Arial" charset="0"/>
              </a:rPr>
              <a:t>提供</a:t>
            </a:r>
            <a:r>
              <a:rPr lang="zh-CN" altLang="en-US" sz="2000" dirty="0" smtClean="0">
                <a:solidFill>
                  <a:srgbClr val="000000"/>
                </a:solidFill>
                <a:cs typeface="Arial" charset="0"/>
              </a:rPr>
              <a:t>并发控制</a:t>
            </a:r>
            <a:endParaRPr lang="zh-CN" altLang="en-US" sz="2000" dirty="0">
              <a:solidFill>
                <a:srgbClr val="000000"/>
              </a:solidFill>
              <a:cs typeface="Aria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34566741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视图</a:t>
            </a:r>
          </a:p>
        </p:txBody>
      </p:sp>
      <p:sp>
        <p:nvSpPr>
          <p:cNvPr id="3" name="内容占位符 2"/>
          <p:cNvSpPr>
            <a:spLocks noGrp="1"/>
          </p:cNvSpPr>
          <p:nvPr>
            <p:ph idx="1"/>
          </p:nvPr>
        </p:nvSpPr>
        <p:spPr/>
        <p:txBody>
          <a:bodyPr/>
          <a:lstStyle/>
          <a:p>
            <a:r>
              <a:rPr lang="zh-CN" altLang="en-US" dirty="0"/>
              <a:t>视图的优点</a:t>
            </a:r>
          </a:p>
          <a:p>
            <a:pPr lvl="1"/>
            <a:r>
              <a:rPr lang="zh-CN" altLang="en-US" sz="2000" dirty="0"/>
              <a:t>提高了数据独立性</a:t>
            </a:r>
          </a:p>
          <a:p>
            <a:pPr lvl="1"/>
            <a:r>
              <a:rPr lang="zh-CN" altLang="en-US" sz="2000" dirty="0"/>
              <a:t>简化用户观点</a:t>
            </a:r>
          </a:p>
          <a:p>
            <a:pPr lvl="1"/>
            <a:r>
              <a:rPr lang="zh-CN" altLang="en-US" sz="2000" dirty="0"/>
              <a:t>提供自动的安全保护</a:t>
            </a:r>
            <a:r>
              <a:rPr lang="zh-CN" altLang="en-US" sz="2000" dirty="0" smtClean="0"/>
              <a:t>功能</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140</a:t>
            </a:fld>
            <a:endParaRPr lang="zh-CN" altLang="en-US"/>
          </a:p>
        </p:txBody>
      </p:sp>
    </p:spTree>
    <p:extLst>
      <p:ext uri="{BB962C8B-B14F-4D97-AF65-F5344CB8AC3E}">
        <p14:creationId xmlns:p14="http://schemas.microsoft.com/office/powerpoint/2010/main" val="398924034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补充：表的连接</a:t>
            </a:r>
          </a:p>
        </p:txBody>
      </p:sp>
      <p:sp>
        <p:nvSpPr>
          <p:cNvPr id="3" name="内容占位符 2"/>
          <p:cNvSpPr>
            <a:spLocks noGrp="1"/>
          </p:cNvSpPr>
          <p:nvPr>
            <p:ph idx="1"/>
          </p:nvPr>
        </p:nvSpPr>
        <p:spPr/>
        <p:txBody>
          <a:bodyPr>
            <a:normAutofit/>
          </a:bodyPr>
          <a:lstStyle/>
          <a:p>
            <a:pPr marL="68580" indent="0">
              <a:buNone/>
            </a:pPr>
            <a:endParaRPr lang="en-US" altLang="zh-CN" dirty="0" smtClean="0"/>
          </a:p>
          <a:p>
            <a:pPr marL="68580" indent="0">
              <a:buNone/>
            </a:pPr>
            <a:endParaRPr lang="en-US" altLang="zh-CN" dirty="0"/>
          </a:p>
          <a:p>
            <a:pPr marL="68580" indent="0">
              <a:buNone/>
            </a:pPr>
            <a:endParaRPr lang="en-US" altLang="zh-CN" dirty="0" smtClean="0"/>
          </a:p>
          <a:p>
            <a:pPr marL="68580" indent="0">
              <a:buNone/>
            </a:pPr>
            <a:endParaRPr lang="en-US" altLang="zh-CN" dirty="0" smtClean="0"/>
          </a:p>
          <a:p>
            <a:r>
              <a:rPr lang="en-US" altLang="zh-CN" sz="1600" dirty="0">
                <a:latin typeface="Courier New" pitchFamily="49" charset="0"/>
                <a:cs typeface="Courier New" pitchFamily="49" charset="0"/>
              </a:rPr>
              <a:t>SELECT * </a:t>
            </a:r>
            <a:r>
              <a:rPr lang="en-US" altLang="zh-CN" sz="1600" dirty="0" smtClean="0">
                <a:latin typeface="Courier New" pitchFamily="49" charset="0"/>
                <a:cs typeface="Courier New" pitchFamily="49" charset="0"/>
              </a:rPr>
              <a:t>FROM </a:t>
            </a:r>
            <a:r>
              <a:rPr lang="en-US" altLang="zh-CN" sz="1600" dirty="0">
                <a:latin typeface="Courier New" pitchFamily="49" charset="0"/>
                <a:cs typeface="Courier New" pitchFamily="49" charset="0"/>
              </a:rPr>
              <a:t>TAB1 INNER JOIN TAB2 ON C11=C21</a:t>
            </a:r>
          </a:p>
          <a:p>
            <a:r>
              <a:rPr lang="en-US" altLang="zh-CN" sz="1600" dirty="0">
                <a:latin typeface="Courier New" pitchFamily="49" charset="0"/>
                <a:cs typeface="Courier New" pitchFamily="49" charset="0"/>
              </a:rPr>
              <a:t>SELECT </a:t>
            </a: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TAB1 RIGHT OUTER JOIN TAB2 </a:t>
            </a:r>
            <a:r>
              <a:rPr lang="en-US" altLang="zh-CN" sz="1600" dirty="0" smtClean="0">
                <a:latin typeface="Courier New" pitchFamily="49" charset="0"/>
                <a:cs typeface="Courier New" pitchFamily="49" charset="0"/>
              </a:rPr>
              <a:t>ON </a:t>
            </a:r>
            <a:r>
              <a:rPr lang="en-US" altLang="zh-CN" sz="1600" dirty="0">
                <a:latin typeface="Courier New" pitchFamily="49" charset="0"/>
                <a:cs typeface="Courier New" pitchFamily="49" charset="0"/>
              </a:rPr>
              <a:t>C11=C21</a:t>
            </a:r>
          </a:p>
          <a:p>
            <a:r>
              <a:rPr lang="en-US" altLang="zh-CN" sz="1600" dirty="0">
                <a:latin typeface="Courier New" pitchFamily="49" charset="0"/>
                <a:cs typeface="Courier New" pitchFamily="49" charset="0"/>
              </a:rPr>
              <a:t>SELECT </a:t>
            </a: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TAB1 LEFT OUTER JOIN TAB2 </a:t>
            </a:r>
            <a:r>
              <a:rPr lang="en-US" altLang="zh-CN" sz="1600" dirty="0" smtClean="0">
                <a:latin typeface="Courier New" pitchFamily="49" charset="0"/>
                <a:cs typeface="Courier New" pitchFamily="49" charset="0"/>
              </a:rPr>
              <a:t>ON C11=C21</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141</a:t>
            </a:fld>
            <a:endParaRPr lang="zh-CN" altLang="en-US"/>
          </a:p>
        </p:txBody>
      </p:sp>
      <p:graphicFrame>
        <p:nvGraphicFramePr>
          <p:cNvPr id="5" name="内容占位符 6"/>
          <p:cNvGraphicFramePr>
            <a:graphicFrameLocks/>
          </p:cNvGraphicFramePr>
          <p:nvPr>
            <p:extLst>
              <p:ext uri="{D42A27DB-BD31-4B8C-83A1-F6EECF244321}">
                <p14:modId xmlns:p14="http://schemas.microsoft.com/office/powerpoint/2010/main" val="2097633172"/>
              </p:ext>
            </p:extLst>
          </p:nvPr>
        </p:nvGraphicFramePr>
        <p:xfrm>
          <a:off x="685800" y="2363738"/>
          <a:ext cx="3810000" cy="1584720"/>
        </p:xfrm>
        <a:graphic>
          <a:graphicData uri="http://schemas.openxmlformats.org/drawingml/2006/table">
            <a:tbl>
              <a:tblPr firstRow="1" bandRow="1">
                <a:tableStyleId>{5C22544A-7EE6-4342-B048-85BDC9FD1C3A}</a:tableStyleId>
              </a:tblPr>
              <a:tblGrid>
                <a:gridCol w="1905000"/>
                <a:gridCol w="1905000"/>
              </a:tblGrid>
              <a:tr h="0">
                <a:tc>
                  <a:txBody>
                    <a:bodyPr/>
                    <a:lstStyle/>
                    <a:p>
                      <a:pPr algn="ctr"/>
                      <a:r>
                        <a:rPr lang="en-US" altLang="zh-CN" sz="2000" dirty="0" smtClean="0"/>
                        <a:t>C11</a:t>
                      </a:r>
                      <a:endParaRPr lang="zh-CN" altLang="en-US" sz="2000" dirty="0"/>
                    </a:p>
                  </a:txBody>
                  <a:tcPr marT="45690" marB="45690"/>
                </a:tc>
                <a:tc>
                  <a:txBody>
                    <a:bodyPr/>
                    <a:lstStyle/>
                    <a:p>
                      <a:pPr algn="ctr"/>
                      <a:r>
                        <a:rPr lang="en-US" altLang="zh-CN" sz="2000" dirty="0" smtClean="0"/>
                        <a:t>C12</a:t>
                      </a:r>
                      <a:endParaRPr lang="zh-CN" altLang="en-US" sz="2000" dirty="0"/>
                    </a:p>
                  </a:txBody>
                  <a:tcPr marT="45690" marB="45690"/>
                </a:tc>
              </a:tr>
              <a:tr h="122734">
                <a:tc>
                  <a:txBody>
                    <a:bodyPr/>
                    <a:lstStyle/>
                    <a:p>
                      <a:pPr algn="ctr"/>
                      <a:r>
                        <a:rPr lang="en-US" altLang="zh-CN" sz="2000" dirty="0" smtClean="0"/>
                        <a:t>A</a:t>
                      </a:r>
                      <a:endParaRPr lang="zh-CN" altLang="en-US" sz="2000" dirty="0"/>
                    </a:p>
                  </a:txBody>
                  <a:tcPr marT="45690" marB="45690"/>
                </a:tc>
                <a:tc>
                  <a:txBody>
                    <a:bodyPr/>
                    <a:lstStyle/>
                    <a:p>
                      <a:pPr algn="ctr"/>
                      <a:r>
                        <a:rPr lang="en-US" altLang="zh-CN" sz="2000" dirty="0" smtClean="0"/>
                        <a:t>11</a:t>
                      </a:r>
                      <a:endParaRPr lang="zh-CN" altLang="en-US" sz="2000" dirty="0"/>
                    </a:p>
                  </a:txBody>
                  <a:tcPr marT="45690" marB="45690"/>
                </a:tc>
              </a:tr>
              <a:tr h="0">
                <a:tc>
                  <a:txBody>
                    <a:bodyPr/>
                    <a:lstStyle/>
                    <a:p>
                      <a:pPr algn="ctr"/>
                      <a:r>
                        <a:rPr lang="en-US" altLang="zh-CN" sz="2000" dirty="0" smtClean="0"/>
                        <a:t>B</a:t>
                      </a:r>
                      <a:endParaRPr lang="zh-CN" altLang="en-US" sz="2000" dirty="0"/>
                    </a:p>
                  </a:txBody>
                  <a:tcPr marT="45690" marB="45690"/>
                </a:tc>
                <a:tc>
                  <a:txBody>
                    <a:bodyPr/>
                    <a:lstStyle/>
                    <a:p>
                      <a:pPr algn="ctr"/>
                      <a:r>
                        <a:rPr lang="en-US" altLang="zh-CN" sz="2000" dirty="0" smtClean="0"/>
                        <a:t>12</a:t>
                      </a:r>
                      <a:endParaRPr lang="zh-CN" altLang="en-US" sz="2000" dirty="0"/>
                    </a:p>
                  </a:txBody>
                  <a:tcPr marT="45690" marB="45690"/>
                </a:tc>
              </a:tr>
              <a:tr h="0">
                <a:tc>
                  <a:txBody>
                    <a:bodyPr/>
                    <a:lstStyle/>
                    <a:p>
                      <a:pPr algn="ctr"/>
                      <a:r>
                        <a:rPr lang="en-US" altLang="zh-CN" sz="2000" dirty="0" smtClean="0"/>
                        <a:t>C</a:t>
                      </a:r>
                      <a:endParaRPr lang="zh-CN" altLang="en-US" sz="2000" dirty="0"/>
                    </a:p>
                  </a:txBody>
                  <a:tcPr marT="45690" marB="45690"/>
                </a:tc>
                <a:tc>
                  <a:txBody>
                    <a:bodyPr/>
                    <a:lstStyle/>
                    <a:p>
                      <a:pPr algn="ctr"/>
                      <a:r>
                        <a:rPr lang="en-US" altLang="zh-CN" sz="2000" dirty="0" smtClean="0"/>
                        <a:t>13</a:t>
                      </a:r>
                      <a:endParaRPr lang="zh-CN" altLang="en-US" sz="2000" dirty="0"/>
                    </a:p>
                  </a:txBody>
                  <a:tcPr marT="45690" marB="45690"/>
                </a:tc>
              </a:tr>
            </a:tbl>
          </a:graphicData>
        </a:graphic>
      </p:graphicFrame>
      <p:graphicFrame>
        <p:nvGraphicFramePr>
          <p:cNvPr id="6" name="内容占位符 7"/>
          <p:cNvGraphicFramePr>
            <a:graphicFrameLocks/>
          </p:cNvGraphicFramePr>
          <p:nvPr>
            <p:extLst>
              <p:ext uri="{D42A27DB-BD31-4B8C-83A1-F6EECF244321}">
                <p14:modId xmlns:p14="http://schemas.microsoft.com/office/powerpoint/2010/main" val="488544304"/>
              </p:ext>
            </p:extLst>
          </p:nvPr>
        </p:nvGraphicFramePr>
        <p:xfrm>
          <a:off x="4648200" y="2348880"/>
          <a:ext cx="3810000" cy="1584720"/>
        </p:xfrm>
        <a:graphic>
          <a:graphicData uri="http://schemas.openxmlformats.org/drawingml/2006/table">
            <a:tbl>
              <a:tblPr firstRow="1" bandRow="1">
                <a:tableStyleId>{5C22544A-7EE6-4342-B048-85BDC9FD1C3A}</a:tableStyleId>
              </a:tblPr>
              <a:tblGrid>
                <a:gridCol w="1905000"/>
                <a:gridCol w="1905000"/>
              </a:tblGrid>
              <a:tr h="0">
                <a:tc>
                  <a:txBody>
                    <a:bodyPr/>
                    <a:lstStyle/>
                    <a:p>
                      <a:pPr algn="ctr"/>
                      <a:r>
                        <a:rPr lang="en-US" altLang="zh-CN" sz="2000" dirty="0" smtClean="0"/>
                        <a:t>C21</a:t>
                      </a:r>
                      <a:endParaRPr lang="zh-CN" altLang="en-US" sz="2000" dirty="0"/>
                    </a:p>
                  </a:txBody>
                  <a:tcPr marT="45690" marB="45690"/>
                </a:tc>
                <a:tc>
                  <a:txBody>
                    <a:bodyPr/>
                    <a:lstStyle/>
                    <a:p>
                      <a:pPr algn="ctr"/>
                      <a:r>
                        <a:rPr lang="en-US" altLang="zh-CN" sz="2000" dirty="0" smtClean="0"/>
                        <a:t>C22</a:t>
                      </a:r>
                      <a:endParaRPr lang="zh-CN" altLang="en-US" sz="2000" dirty="0"/>
                    </a:p>
                  </a:txBody>
                  <a:tcPr marT="45690" marB="45690"/>
                </a:tc>
              </a:tr>
              <a:tr h="122734">
                <a:tc>
                  <a:txBody>
                    <a:bodyPr/>
                    <a:lstStyle/>
                    <a:p>
                      <a:pPr algn="ctr"/>
                      <a:r>
                        <a:rPr lang="en-US" altLang="zh-CN" sz="2000" dirty="0" smtClean="0"/>
                        <a:t>A</a:t>
                      </a:r>
                      <a:endParaRPr lang="zh-CN" altLang="en-US" sz="2000" dirty="0"/>
                    </a:p>
                  </a:txBody>
                  <a:tcPr marT="45690" marB="45690"/>
                </a:tc>
                <a:tc>
                  <a:txBody>
                    <a:bodyPr/>
                    <a:lstStyle/>
                    <a:p>
                      <a:pPr algn="ctr"/>
                      <a:r>
                        <a:rPr lang="en-US" altLang="zh-CN" sz="2000" dirty="0" smtClean="0"/>
                        <a:t>21</a:t>
                      </a:r>
                      <a:endParaRPr lang="zh-CN" altLang="en-US" sz="2000" dirty="0"/>
                    </a:p>
                  </a:txBody>
                  <a:tcPr marT="45690" marB="45690"/>
                </a:tc>
              </a:tr>
              <a:tr h="0">
                <a:tc>
                  <a:txBody>
                    <a:bodyPr/>
                    <a:lstStyle/>
                    <a:p>
                      <a:pPr algn="ctr"/>
                      <a:r>
                        <a:rPr lang="en-US" altLang="zh-CN" sz="2000" dirty="0" smtClean="0"/>
                        <a:t>C</a:t>
                      </a:r>
                      <a:endParaRPr lang="zh-CN" altLang="en-US" sz="2000" dirty="0"/>
                    </a:p>
                  </a:txBody>
                  <a:tcPr marT="45690" marB="45690"/>
                </a:tc>
                <a:tc>
                  <a:txBody>
                    <a:bodyPr/>
                    <a:lstStyle/>
                    <a:p>
                      <a:pPr algn="ctr"/>
                      <a:r>
                        <a:rPr lang="en-US" altLang="zh-CN" sz="2000" dirty="0" smtClean="0"/>
                        <a:t>22</a:t>
                      </a:r>
                      <a:endParaRPr lang="zh-CN" altLang="en-US" sz="2000" dirty="0"/>
                    </a:p>
                  </a:txBody>
                  <a:tcPr marT="45690" marB="45690"/>
                </a:tc>
              </a:tr>
              <a:tr h="0">
                <a:tc>
                  <a:txBody>
                    <a:bodyPr/>
                    <a:lstStyle/>
                    <a:p>
                      <a:pPr algn="ctr"/>
                      <a:r>
                        <a:rPr lang="en-US" altLang="zh-CN" sz="2000" dirty="0" smtClean="0"/>
                        <a:t>D</a:t>
                      </a:r>
                      <a:endParaRPr lang="zh-CN" altLang="en-US" sz="2000" dirty="0"/>
                    </a:p>
                  </a:txBody>
                  <a:tcPr marT="45690" marB="45690"/>
                </a:tc>
                <a:tc>
                  <a:txBody>
                    <a:bodyPr/>
                    <a:lstStyle/>
                    <a:p>
                      <a:pPr algn="ctr"/>
                      <a:r>
                        <a:rPr lang="en-US" altLang="zh-CN" sz="2000" dirty="0" smtClean="0"/>
                        <a:t>23</a:t>
                      </a:r>
                      <a:endParaRPr lang="zh-CN" altLang="en-US" sz="2000" dirty="0"/>
                    </a:p>
                  </a:txBody>
                  <a:tcPr marT="45690" marB="45690"/>
                </a:tc>
              </a:tr>
            </a:tbl>
          </a:graphicData>
        </a:graphic>
      </p:graphicFrame>
    </p:spTree>
    <p:extLst>
      <p:ext uri="{BB962C8B-B14F-4D97-AF65-F5344CB8AC3E}">
        <p14:creationId xmlns:p14="http://schemas.microsoft.com/office/powerpoint/2010/main" val="343806100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课外阅读</a:t>
            </a:r>
            <a:endParaRPr lang="zh-CN" altLang="en-US" dirty="0"/>
          </a:p>
        </p:txBody>
      </p:sp>
      <p:sp>
        <p:nvSpPr>
          <p:cNvPr id="3" name="内容占位符 2"/>
          <p:cNvSpPr>
            <a:spLocks noGrp="1"/>
          </p:cNvSpPr>
          <p:nvPr>
            <p:ph idx="1"/>
          </p:nvPr>
        </p:nvSpPr>
        <p:spPr/>
        <p:txBody>
          <a:bodyPr>
            <a:normAutofit/>
          </a:bodyPr>
          <a:lstStyle/>
          <a:p>
            <a:r>
              <a:rPr lang="en-US" altLang="zh-CN" sz="1800" dirty="0" smtClean="0"/>
              <a:t>E. F. </a:t>
            </a:r>
            <a:r>
              <a:rPr lang="en-US" altLang="zh-CN" sz="1800" dirty="0" err="1" smtClean="0"/>
              <a:t>Codd</a:t>
            </a:r>
            <a:r>
              <a:rPr lang="en-US" altLang="zh-CN" sz="1800" dirty="0" smtClean="0"/>
              <a:t>. </a:t>
            </a:r>
            <a:br>
              <a:rPr lang="en-US" altLang="zh-CN" sz="1800" dirty="0" smtClean="0"/>
            </a:br>
            <a:r>
              <a:rPr lang="en-US" altLang="zh-CN" sz="1800" dirty="0" smtClean="0"/>
              <a:t>A relational model of data for large shared data banks. </a:t>
            </a:r>
            <a:br>
              <a:rPr lang="en-US" altLang="zh-CN" sz="1800" dirty="0" smtClean="0"/>
            </a:br>
            <a:r>
              <a:rPr lang="en-US" altLang="zh-CN" sz="1800" dirty="0" smtClean="0"/>
              <a:t>Communications of the ACM. 13(6): 377-387, 1970</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142</a:t>
            </a:fld>
            <a:endParaRPr lang="zh-CN" altLang="en-US"/>
          </a:p>
        </p:txBody>
      </p:sp>
    </p:spTree>
    <p:extLst>
      <p:ext uri="{BB962C8B-B14F-4D97-AF65-F5344CB8AC3E}">
        <p14:creationId xmlns:p14="http://schemas.microsoft.com/office/powerpoint/2010/main" val="28960709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Tree>
    <p:extLst>
      <p:ext uri="{BB962C8B-B14F-4D97-AF65-F5344CB8AC3E}">
        <p14:creationId xmlns:p14="http://schemas.microsoft.com/office/powerpoint/2010/main" val="218272914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建立基本表</a:t>
            </a:r>
            <a:endParaRPr lang="en-US" altLang="zh-CN" sz="2000" dirty="0" smtClean="0"/>
          </a:p>
          <a:p>
            <a:r>
              <a:rPr lang="zh-CN" altLang="en-US" sz="2000" dirty="0" smtClean="0"/>
              <a:t>插入数据</a:t>
            </a:r>
            <a:endParaRPr lang="en-US" altLang="zh-CN" sz="2000" dirty="0" smtClean="0"/>
          </a:p>
          <a:p>
            <a:r>
              <a:rPr lang="zh-CN" altLang="en-US" sz="2000" dirty="0" smtClean="0"/>
              <a:t>修改数据</a:t>
            </a:r>
            <a:endParaRPr lang="en-US" altLang="zh-CN" sz="2000" dirty="0" smtClean="0"/>
          </a:p>
          <a:p>
            <a:r>
              <a:rPr lang="zh-CN" altLang="en-US" sz="2000" dirty="0" smtClean="0"/>
              <a:t>删除数据</a:t>
            </a:r>
            <a:endParaRPr lang="en-US" altLang="zh-CN" sz="2000" dirty="0" smtClean="0"/>
          </a:p>
          <a:p>
            <a:r>
              <a:rPr lang="zh-CN" altLang="en-US" sz="2000" dirty="0" smtClean="0"/>
              <a:t>查询数据</a:t>
            </a:r>
            <a:endParaRPr lang="en-US" altLang="zh-CN" sz="2000" dirty="0" smtClean="0"/>
          </a:p>
          <a:p>
            <a:r>
              <a:rPr lang="zh-CN" altLang="en-US" sz="2000" dirty="0" smtClean="0"/>
              <a:t>建立视图</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144</a:t>
            </a:fld>
            <a:endParaRPr lang="zh-CN" altLang="en-US"/>
          </a:p>
        </p:txBody>
      </p:sp>
    </p:spTree>
    <p:extLst>
      <p:ext uri="{BB962C8B-B14F-4D97-AF65-F5344CB8AC3E}">
        <p14:creationId xmlns:p14="http://schemas.microsoft.com/office/powerpoint/2010/main" val="323738323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作业情况</a:t>
            </a:r>
            <a:endParaRPr lang="zh-CN" altLang="en-US" dirty="0"/>
          </a:p>
        </p:txBody>
      </p:sp>
      <p:sp>
        <p:nvSpPr>
          <p:cNvPr id="3" name="内容占位符 2"/>
          <p:cNvSpPr>
            <a:spLocks noGrp="1"/>
          </p:cNvSpPr>
          <p:nvPr>
            <p:ph idx="1"/>
          </p:nvPr>
        </p:nvSpPr>
        <p:spPr/>
        <p:txBody>
          <a:bodyPr>
            <a:normAutofit/>
          </a:bodyPr>
          <a:lstStyle/>
          <a:p>
            <a:r>
              <a:rPr lang="zh-CN" altLang="en-US" sz="2000" dirty="0"/>
              <a:t>赵建</a:t>
            </a:r>
            <a:r>
              <a:rPr lang="zh-CN" altLang="en-US" sz="2000" dirty="0" smtClean="0"/>
              <a:t>荣：</a:t>
            </a:r>
            <a:r>
              <a:rPr lang="en-US" altLang="zh-CN" sz="2000" dirty="0" smtClean="0"/>
              <a:t>zip</a:t>
            </a:r>
            <a:r>
              <a:rPr lang="zh-CN" altLang="en-US" sz="2000" dirty="0" smtClean="0"/>
              <a:t>文件无法打开</a:t>
            </a:r>
            <a:endParaRPr lang="en-US" altLang="zh-CN" sz="2000" dirty="0" smtClean="0"/>
          </a:p>
          <a:p>
            <a:r>
              <a:rPr lang="zh-CN" altLang="en-US" sz="2000" dirty="0" smtClean="0"/>
              <a:t>未交（是不是拔尖班的同学了？）</a:t>
            </a:r>
            <a:endParaRPr lang="en-US" altLang="zh-CN" sz="2000" dirty="0" smtClean="0"/>
          </a:p>
          <a:p>
            <a:pPr lvl="1"/>
            <a:r>
              <a:rPr lang="zh-CN" altLang="en-US" sz="1800" dirty="0" smtClean="0"/>
              <a:t>胡祥月</a:t>
            </a:r>
            <a:endParaRPr lang="zh-CN" altLang="en-US" sz="1800" dirty="0"/>
          </a:p>
          <a:p>
            <a:pPr lvl="1"/>
            <a:r>
              <a:rPr lang="zh-CN" altLang="en-US" sz="1800" dirty="0"/>
              <a:t>黄菲</a:t>
            </a:r>
          </a:p>
          <a:p>
            <a:pPr lvl="1"/>
            <a:r>
              <a:rPr lang="zh-CN" altLang="en-US" sz="1800" dirty="0"/>
              <a:t>江雪</a:t>
            </a:r>
          </a:p>
          <a:p>
            <a:pPr lvl="1"/>
            <a:r>
              <a:rPr lang="zh-CN" altLang="en-US" sz="1800" dirty="0"/>
              <a:t>曲直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145</a:t>
            </a:fld>
            <a:endParaRPr lang="zh-CN" altLang="en-US"/>
          </a:p>
        </p:txBody>
      </p:sp>
    </p:spTree>
    <p:extLst>
      <p:ext uri="{BB962C8B-B14F-4D97-AF65-F5344CB8AC3E}">
        <p14:creationId xmlns:p14="http://schemas.microsoft.com/office/powerpoint/2010/main" val="16958082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建立基本</a:t>
            </a:r>
            <a:r>
              <a:rPr lang="zh-CN" altLang="en-US" dirty="0" smtClean="0"/>
              <a:t>表</a:t>
            </a:r>
            <a:endParaRPr lang="zh-CN" altLang="en-US" dirty="0"/>
          </a:p>
        </p:txBody>
      </p:sp>
      <p:sp>
        <p:nvSpPr>
          <p:cNvPr id="3" name="内容占位符 2"/>
          <p:cNvSpPr>
            <a:spLocks noGrp="1"/>
          </p:cNvSpPr>
          <p:nvPr>
            <p:ph idx="1"/>
          </p:nvPr>
        </p:nvSpPr>
        <p:spPr/>
        <p:txBody>
          <a:bodyPr>
            <a:normAutofit/>
          </a:bodyPr>
          <a:lstStyle/>
          <a:p>
            <a:r>
              <a:rPr lang="zh-CN" altLang="zh-CN" sz="1800" dirty="0"/>
              <a:t>创建学生表</a:t>
            </a:r>
            <a:r>
              <a:rPr lang="en-US" altLang="zh-CN" sz="1800" dirty="0"/>
              <a:t>Student</a:t>
            </a:r>
            <a:r>
              <a:rPr lang="zh-CN" altLang="zh-CN" sz="1800" dirty="0"/>
              <a:t>，由以下属性组成</a:t>
            </a:r>
            <a:r>
              <a:rPr lang="zh-CN" altLang="zh-CN" sz="1800" dirty="0" smtClean="0"/>
              <a:t>：</a:t>
            </a:r>
            <a:endParaRPr lang="en-US" altLang="zh-CN" sz="1800" dirty="0" smtClean="0"/>
          </a:p>
          <a:p>
            <a:pPr lvl="1"/>
            <a:r>
              <a:rPr lang="zh-CN" altLang="zh-CN" sz="1600" dirty="0" smtClean="0"/>
              <a:t>学</a:t>
            </a:r>
            <a:r>
              <a:rPr lang="zh-CN" altLang="zh-CN" sz="1600" dirty="0"/>
              <a:t>号</a:t>
            </a:r>
            <a:r>
              <a:rPr lang="en-US" altLang="zh-CN" sz="1600" dirty="0"/>
              <a:t>SNO</a:t>
            </a:r>
            <a:r>
              <a:rPr lang="zh-CN" altLang="zh-CN" sz="1600" dirty="0"/>
              <a:t>（</a:t>
            </a:r>
            <a:r>
              <a:rPr lang="en-US" altLang="zh-CN" sz="1600" dirty="0"/>
              <a:t>INT</a:t>
            </a:r>
            <a:r>
              <a:rPr lang="zh-CN" altLang="zh-CN" sz="1600" dirty="0"/>
              <a:t>型，主键），姓名</a:t>
            </a:r>
            <a:r>
              <a:rPr lang="en-US" altLang="zh-CN" sz="1600" dirty="0"/>
              <a:t>SNAME</a:t>
            </a:r>
            <a:r>
              <a:rPr lang="zh-CN" altLang="zh-CN" sz="1600" dirty="0"/>
              <a:t>（</a:t>
            </a:r>
            <a:r>
              <a:rPr lang="en-US" altLang="zh-CN" sz="1600" dirty="0"/>
              <a:t>CHAR</a:t>
            </a:r>
            <a:r>
              <a:rPr lang="zh-CN" altLang="zh-CN" sz="1600" dirty="0"/>
              <a:t>型，长度为</a:t>
            </a:r>
            <a:r>
              <a:rPr lang="en-US" altLang="zh-CN" sz="1600" dirty="0"/>
              <a:t>8</a:t>
            </a:r>
            <a:r>
              <a:rPr lang="zh-CN" altLang="zh-CN" sz="1600" dirty="0"/>
              <a:t>，非空），性别</a:t>
            </a:r>
            <a:r>
              <a:rPr lang="en-US" altLang="zh-CN" sz="1600" dirty="0"/>
              <a:t>SEX</a:t>
            </a:r>
            <a:r>
              <a:rPr lang="zh-CN" altLang="zh-CN" sz="1600" dirty="0"/>
              <a:t>（</a:t>
            </a:r>
            <a:r>
              <a:rPr lang="en-US" altLang="zh-CN" sz="1600" dirty="0"/>
              <a:t>CHAR</a:t>
            </a:r>
            <a:r>
              <a:rPr lang="zh-CN" altLang="zh-CN" sz="1600" dirty="0"/>
              <a:t>型，</a:t>
            </a:r>
            <a:r>
              <a:rPr lang="zh-CN" altLang="zh-CN" sz="1600" dirty="0" smtClean="0"/>
              <a:t>长度为</a:t>
            </a:r>
            <a:r>
              <a:rPr lang="en-US" altLang="zh-CN" sz="1600" dirty="0"/>
              <a:t>2</a:t>
            </a:r>
            <a:r>
              <a:rPr lang="zh-CN" altLang="zh-CN" sz="1600" dirty="0"/>
              <a:t>），所在系</a:t>
            </a:r>
            <a:r>
              <a:rPr lang="en-US" altLang="zh-CN" sz="1600" dirty="0"/>
              <a:t>DEPTNO</a:t>
            </a:r>
            <a:r>
              <a:rPr lang="zh-CN" altLang="zh-CN" sz="1600" dirty="0"/>
              <a:t>（</a:t>
            </a:r>
            <a:r>
              <a:rPr lang="en-US" altLang="zh-CN" sz="1600" dirty="0"/>
              <a:t>INT</a:t>
            </a:r>
            <a:r>
              <a:rPr lang="zh-CN" altLang="zh-CN" sz="1600" dirty="0"/>
              <a:t>型</a:t>
            </a:r>
            <a:r>
              <a:rPr lang="zh-CN" altLang="zh-CN" sz="1600" dirty="0" smtClean="0"/>
              <a:t>）</a:t>
            </a:r>
            <a:endParaRPr lang="en-US" altLang="zh-CN" sz="1600" dirty="0" smtClean="0"/>
          </a:p>
          <a:p>
            <a:pPr lvl="1"/>
            <a:r>
              <a:rPr lang="en-US" altLang="zh-CN" sz="1600" dirty="0">
                <a:latin typeface="Courier New" pitchFamily="49" charset="0"/>
                <a:cs typeface="Courier New" pitchFamily="49" charset="0"/>
              </a:rPr>
              <a:t>CREATE TABLE </a:t>
            </a:r>
            <a:r>
              <a:rPr lang="en-US" altLang="zh-CN" sz="1600" dirty="0" smtClean="0">
                <a:latin typeface="Courier New" pitchFamily="49" charset="0"/>
                <a:cs typeface="Courier New" pitchFamily="49" charset="0"/>
              </a:rPr>
              <a:t>Student(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sno</a:t>
            </a:r>
            <a:r>
              <a:rPr lang="en-US" altLang="zh-CN" sz="1600" dirty="0" smtClean="0">
                <a:latin typeface="Courier New" pitchFamily="49" charset="0"/>
                <a:cs typeface="Courier New" pitchFamily="49" charset="0"/>
              </a:rPr>
              <a:t>    INT </a:t>
            </a:r>
            <a:r>
              <a:rPr lang="en-US" altLang="zh-CN" sz="1600" dirty="0">
                <a:latin typeface="Courier New" pitchFamily="49" charset="0"/>
                <a:cs typeface="Courier New" pitchFamily="49" charset="0"/>
              </a:rPr>
              <a:t>NOT NULL </a:t>
            </a:r>
            <a:r>
              <a:rPr lang="en-US" altLang="zh-CN" sz="1600" i="1" dirty="0">
                <a:latin typeface="Courier New" pitchFamily="49" charset="0"/>
                <a:cs typeface="Courier New" pitchFamily="49" charset="0"/>
              </a:rPr>
              <a:t>PRIMARY KEY</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sname</a:t>
            </a:r>
            <a:r>
              <a:rPr lang="en-US" altLang="zh-CN" sz="1600" dirty="0" smtClean="0">
                <a:latin typeface="Courier New" pitchFamily="49" charset="0"/>
                <a:cs typeface="Courier New" pitchFamily="49" charset="0"/>
              </a:rPr>
              <a:t>  CHAR(8</a:t>
            </a:r>
            <a:r>
              <a:rPr lang="en-US" altLang="zh-CN" sz="1600" dirty="0">
                <a:latin typeface="Courier New" pitchFamily="49" charset="0"/>
                <a:cs typeface="Courier New" pitchFamily="49" charset="0"/>
              </a:rPr>
              <a:t>) NOT </a:t>
            </a:r>
            <a:r>
              <a:rPr lang="en-US" altLang="zh-CN" sz="1600" dirty="0" smtClean="0">
                <a:latin typeface="Courier New" pitchFamily="49" charset="0"/>
                <a:cs typeface="Courier New" pitchFamily="49" charset="0"/>
              </a:rPr>
              <a:t>NULL,</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sex    CHAR(2</a:t>
            </a:r>
            <a:r>
              <a:rPr lang="en-US" altLang="zh-CN" sz="1600" dirty="0">
                <a:latin typeface="Courier New" pitchFamily="49" charset="0"/>
                <a:cs typeface="Courier New" pitchFamily="49" charset="0"/>
              </a:rPr>
              <a:t>),  </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deptno</a:t>
            </a:r>
            <a:r>
              <a:rPr lang="en-US" altLang="zh-CN" sz="1600" dirty="0" smtClean="0">
                <a:latin typeface="Courier New" pitchFamily="49" charset="0"/>
                <a:cs typeface="Courier New" pitchFamily="49" charset="0"/>
              </a:rPr>
              <a:t> INT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146</a:t>
            </a:fld>
            <a:endParaRPr lang="zh-CN" altLang="en-US"/>
          </a:p>
        </p:txBody>
      </p:sp>
    </p:spTree>
    <p:extLst>
      <p:ext uri="{BB962C8B-B14F-4D97-AF65-F5344CB8AC3E}">
        <p14:creationId xmlns:p14="http://schemas.microsoft.com/office/powerpoint/2010/main" val="31847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修改</a:t>
            </a:r>
            <a:r>
              <a:rPr lang="zh-CN" altLang="en-US" dirty="0" smtClean="0"/>
              <a:t>、删除</a:t>
            </a:r>
            <a:r>
              <a:rPr lang="zh-CN" altLang="zh-CN" dirty="0" smtClean="0"/>
              <a:t>基本</a:t>
            </a:r>
            <a:r>
              <a:rPr lang="zh-CN" altLang="zh-CN" dirty="0"/>
              <a:t>表</a:t>
            </a:r>
            <a:endParaRPr lang="zh-CN" altLang="en-US" dirty="0"/>
          </a:p>
        </p:txBody>
      </p:sp>
      <p:sp>
        <p:nvSpPr>
          <p:cNvPr id="3" name="内容占位符 2"/>
          <p:cNvSpPr>
            <a:spLocks noGrp="1"/>
          </p:cNvSpPr>
          <p:nvPr>
            <p:ph idx="1"/>
          </p:nvPr>
        </p:nvSpPr>
        <p:spPr/>
        <p:txBody>
          <a:bodyPr>
            <a:normAutofit/>
          </a:bodyPr>
          <a:lstStyle/>
          <a:p>
            <a:r>
              <a:rPr lang="zh-CN" altLang="zh-CN" sz="2000" dirty="0"/>
              <a:t>在</a:t>
            </a:r>
            <a:r>
              <a:rPr lang="en-US" altLang="zh-CN" sz="2000" dirty="0"/>
              <a:t>Student</a:t>
            </a:r>
            <a:r>
              <a:rPr lang="zh-CN" altLang="zh-CN" sz="2000" dirty="0"/>
              <a:t>表中加入属性</a:t>
            </a:r>
            <a:r>
              <a:rPr lang="en-US" altLang="zh-CN" sz="2000" dirty="0"/>
              <a:t>AGE</a:t>
            </a:r>
            <a:r>
              <a:rPr lang="zh-CN" altLang="zh-CN" sz="2000" dirty="0"/>
              <a:t>（</a:t>
            </a:r>
            <a:r>
              <a:rPr lang="en-US" altLang="zh-CN" sz="2000" dirty="0"/>
              <a:t>INT</a:t>
            </a:r>
            <a:r>
              <a:rPr lang="zh-CN" altLang="zh-CN" sz="2000" dirty="0"/>
              <a:t>型</a:t>
            </a:r>
            <a:r>
              <a:rPr lang="zh-CN" altLang="zh-CN" sz="2000" dirty="0" smtClean="0"/>
              <a:t>）</a:t>
            </a:r>
            <a:endParaRPr lang="en-US" altLang="zh-CN" sz="2000" dirty="0" smtClean="0"/>
          </a:p>
          <a:p>
            <a:pPr lvl="1"/>
            <a:r>
              <a:rPr lang="en-US" altLang="zh-CN" sz="1800" dirty="0">
                <a:latin typeface="Courier New" pitchFamily="49" charset="0"/>
                <a:cs typeface="Courier New" pitchFamily="49" charset="0"/>
              </a:rPr>
              <a:t>ALTER TABLE Student ADD age </a:t>
            </a:r>
            <a:r>
              <a:rPr lang="en-US" altLang="zh-CN" sz="1800" dirty="0" err="1">
                <a:latin typeface="Courier New" pitchFamily="49" charset="0"/>
                <a:cs typeface="Courier New" pitchFamily="49" charset="0"/>
              </a:rPr>
              <a:t>int</a:t>
            </a:r>
            <a:r>
              <a:rPr lang="en-US" altLang="zh-CN" sz="1800" dirty="0" smtClean="0">
                <a:latin typeface="Courier New" pitchFamily="49" charset="0"/>
                <a:cs typeface="Courier New" pitchFamily="49" charset="0"/>
              </a:rPr>
              <a:t>;</a:t>
            </a:r>
          </a:p>
          <a:p>
            <a:pPr lvl="1"/>
            <a:r>
              <a:rPr lang="en-US" altLang="zh-CN" sz="1800" dirty="0">
                <a:latin typeface="Courier New" pitchFamily="49" charset="0"/>
                <a:cs typeface="Courier New" pitchFamily="49" charset="0"/>
              </a:rPr>
              <a:t>REORG TABLE Student;</a:t>
            </a:r>
            <a:br>
              <a:rPr lang="en-US" altLang="zh-CN" sz="18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DB2</a:t>
            </a:r>
            <a:r>
              <a:rPr lang="zh-CN" altLang="en-US" sz="1600" dirty="0" smtClean="0">
                <a:latin typeface="Courier New" pitchFamily="49" charset="0"/>
                <a:cs typeface="Courier New" pitchFamily="49" charset="0"/>
              </a:rPr>
              <a:t>中需要重组</a:t>
            </a:r>
            <a:r>
              <a:rPr lang="zh-CN" altLang="en-US" sz="1600" dirty="0">
                <a:latin typeface="Courier New" pitchFamily="49" charset="0"/>
                <a:cs typeface="Courier New" pitchFamily="49" charset="0"/>
              </a:rPr>
              <a:t>表，否则后续插入数据过程中的会报</a:t>
            </a:r>
            <a:r>
              <a:rPr lang="zh-CN" altLang="en-US" sz="1600" dirty="0" smtClean="0">
                <a:latin typeface="Courier New" pitchFamily="49" charset="0"/>
                <a:cs typeface="Courier New" pitchFamily="49" charset="0"/>
              </a:rPr>
              <a:t>错</a:t>
            </a:r>
            <a:endParaRPr lang="en-US" altLang="zh-CN" sz="1600" dirty="0" smtClean="0">
              <a:latin typeface="Courier New" pitchFamily="49" charset="0"/>
              <a:cs typeface="Courier New" pitchFamily="49" charset="0"/>
            </a:endParaRPr>
          </a:p>
          <a:p>
            <a:pPr marL="68580" indent="0">
              <a:buNone/>
            </a:pPr>
            <a:endParaRPr lang="en-US" altLang="zh-CN" sz="1000" dirty="0" smtClean="0">
              <a:latin typeface="Courier New" pitchFamily="49" charset="0"/>
              <a:cs typeface="Courier New" pitchFamily="49" charset="0"/>
            </a:endParaRPr>
          </a:p>
          <a:p>
            <a:r>
              <a:rPr lang="zh-CN" altLang="zh-CN" sz="2000" dirty="0"/>
              <a:t>在所有操作结束后删除</a:t>
            </a:r>
            <a:r>
              <a:rPr lang="en-US" altLang="zh-CN" sz="2000" dirty="0"/>
              <a:t>Student</a:t>
            </a:r>
            <a:r>
              <a:rPr lang="zh-CN" altLang="zh-CN" sz="2000" dirty="0" smtClean="0"/>
              <a:t>表</a:t>
            </a:r>
            <a:endParaRPr lang="en-US" altLang="zh-CN" sz="2000" dirty="0" smtClean="0"/>
          </a:p>
          <a:p>
            <a:pPr lvl="1"/>
            <a:r>
              <a:rPr lang="en-US" altLang="zh-CN" sz="1800" dirty="0" smtClean="0">
                <a:latin typeface="Courier New" pitchFamily="49" charset="0"/>
                <a:cs typeface="Courier New" pitchFamily="49" charset="0"/>
              </a:rPr>
              <a:t>DROP TABLE Student;</a:t>
            </a:r>
            <a:endParaRPr lang="zh-CN" altLang="en-US"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147</a:t>
            </a:fld>
            <a:endParaRPr lang="zh-CN" altLang="en-US"/>
          </a:p>
        </p:txBody>
      </p:sp>
    </p:spTree>
    <p:extLst>
      <p:ext uri="{BB962C8B-B14F-4D97-AF65-F5344CB8AC3E}">
        <p14:creationId xmlns:p14="http://schemas.microsoft.com/office/powerpoint/2010/main" val="220997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插入数据</a:t>
            </a:r>
            <a:endParaRPr lang="zh-CN" altLang="en-US" dirty="0"/>
          </a:p>
        </p:txBody>
      </p:sp>
      <p:sp>
        <p:nvSpPr>
          <p:cNvPr id="3" name="内容占位符 2"/>
          <p:cNvSpPr>
            <a:spLocks noGrp="1"/>
          </p:cNvSpPr>
          <p:nvPr>
            <p:ph idx="1"/>
          </p:nvPr>
        </p:nvSpPr>
        <p:spPr/>
        <p:txBody>
          <a:bodyPr>
            <a:normAutofit/>
          </a:bodyPr>
          <a:lstStyle/>
          <a:p>
            <a:r>
              <a:rPr lang="zh-CN" altLang="zh-CN" sz="1800" dirty="0"/>
              <a:t>向</a:t>
            </a:r>
            <a:r>
              <a:rPr lang="en-US" altLang="zh-CN" sz="1800" dirty="0"/>
              <a:t>Student</a:t>
            </a:r>
            <a:r>
              <a:rPr lang="zh-CN" altLang="zh-CN" sz="1800" dirty="0"/>
              <a:t>表插入下列数据：</a:t>
            </a:r>
          </a:p>
          <a:p>
            <a:pPr marL="365760" lvl="1" indent="0">
              <a:buNone/>
            </a:pPr>
            <a:r>
              <a:rPr lang="zh-CN" altLang="zh-CN" sz="1600" dirty="0" smtClean="0"/>
              <a:t>（</a:t>
            </a:r>
            <a:r>
              <a:rPr lang="en-US" altLang="zh-CN" sz="1600" dirty="0"/>
              <a:t>1001</a:t>
            </a:r>
            <a:r>
              <a:rPr lang="zh-CN" altLang="zh-CN" sz="1600" dirty="0"/>
              <a:t>，张天，</a:t>
            </a:r>
            <a:r>
              <a:rPr lang="en-US" altLang="zh-CN" sz="1600" dirty="0"/>
              <a:t>m</a:t>
            </a:r>
            <a:r>
              <a:rPr lang="zh-CN" altLang="zh-CN" sz="1600" dirty="0"/>
              <a:t>，</a:t>
            </a:r>
            <a:r>
              <a:rPr lang="en-US" altLang="zh-CN" sz="1600" dirty="0"/>
              <a:t>10</a:t>
            </a:r>
            <a:r>
              <a:rPr lang="zh-CN" altLang="zh-CN" sz="1600" dirty="0"/>
              <a:t>，</a:t>
            </a:r>
            <a:r>
              <a:rPr lang="en-US" altLang="zh-CN" sz="1600" dirty="0"/>
              <a:t>20</a:t>
            </a:r>
            <a:r>
              <a:rPr lang="zh-CN" altLang="zh-CN" sz="1600" dirty="0"/>
              <a:t>）、（</a:t>
            </a:r>
            <a:r>
              <a:rPr lang="en-US" altLang="zh-CN" sz="1600" dirty="0"/>
              <a:t>1002</a:t>
            </a:r>
            <a:r>
              <a:rPr lang="zh-CN" altLang="zh-CN" sz="1600" dirty="0"/>
              <a:t>，李兰，</a:t>
            </a:r>
            <a:r>
              <a:rPr lang="en-US" altLang="zh-CN" sz="1600" dirty="0"/>
              <a:t>f</a:t>
            </a:r>
            <a:r>
              <a:rPr lang="zh-CN" altLang="zh-CN" sz="1600" dirty="0"/>
              <a:t>，</a:t>
            </a:r>
            <a:r>
              <a:rPr lang="en-US" altLang="zh-CN" sz="1600" dirty="0"/>
              <a:t>10</a:t>
            </a:r>
            <a:r>
              <a:rPr lang="zh-CN" altLang="zh-CN" sz="1600" dirty="0"/>
              <a:t>，</a:t>
            </a:r>
            <a:r>
              <a:rPr lang="en-US" altLang="zh-CN" sz="1600" dirty="0"/>
              <a:t>21</a:t>
            </a:r>
            <a:r>
              <a:rPr lang="zh-CN" altLang="zh-CN" sz="1600" dirty="0"/>
              <a:t>）</a:t>
            </a:r>
            <a:r>
              <a:rPr lang="zh-CN" altLang="zh-CN" sz="1600" dirty="0" smtClean="0"/>
              <a:t>、</a:t>
            </a:r>
            <a:r>
              <a:rPr lang="en-US" altLang="zh-CN" sz="1600" dirty="0" smtClean="0"/>
              <a:t/>
            </a:r>
            <a:br>
              <a:rPr lang="en-US" altLang="zh-CN" sz="1600" dirty="0" smtClean="0"/>
            </a:br>
            <a:r>
              <a:rPr lang="zh-CN" altLang="zh-CN" sz="1600" dirty="0" smtClean="0"/>
              <a:t>（</a:t>
            </a:r>
            <a:r>
              <a:rPr lang="en-US" altLang="zh-CN" sz="1600" dirty="0"/>
              <a:t>1003</a:t>
            </a:r>
            <a:r>
              <a:rPr lang="zh-CN" altLang="zh-CN" sz="1600" dirty="0"/>
              <a:t>，陈铭，</a:t>
            </a:r>
            <a:r>
              <a:rPr lang="en-US" altLang="zh-CN" sz="1600" dirty="0"/>
              <a:t>m</a:t>
            </a:r>
            <a:r>
              <a:rPr lang="zh-CN" altLang="zh-CN" sz="1600" dirty="0"/>
              <a:t>，</a:t>
            </a:r>
            <a:r>
              <a:rPr lang="en-US" altLang="zh-CN" sz="1600" dirty="0"/>
              <a:t>10</a:t>
            </a:r>
            <a:r>
              <a:rPr lang="zh-CN" altLang="zh-CN" sz="1600" dirty="0"/>
              <a:t>，</a:t>
            </a:r>
            <a:r>
              <a:rPr lang="en-US" altLang="zh-CN" sz="1600" dirty="0"/>
              <a:t>21</a:t>
            </a:r>
            <a:r>
              <a:rPr lang="zh-CN" altLang="zh-CN" sz="1600" dirty="0"/>
              <a:t>）、（</a:t>
            </a:r>
            <a:r>
              <a:rPr lang="en-US" altLang="zh-CN" sz="1600" dirty="0"/>
              <a:t>1004</a:t>
            </a:r>
            <a:r>
              <a:rPr lang="zh-CN" altLang="zh-CN" sz="1600" dirty="0"/>
              <a:t>，刘茜，</a:t>
            </a:r>
            <a:r>
              <a:rPr lang="en-US" altLang="zh-CN" sz="1600" dirty="0"/>
              <a:t>f</a:t>
            </a:r>
            <a:r>
              <a:rPr lang="zh-CN" altLang="zh-CN" sz="1600" dirty="0"/>
              <a:t>，</a:t>
            </a:r>
            <a:r>
              <a:rPr lang="en-US" altLang="zh-CN" sz="1600" dirty="0"/>
              <a:t>20</a:t>
            </a:r>
            <a:r>
              <a:rPr lang="zh-CN" altLang="zh-CN" sz="1600" dirty="0"/>
              <a:t>，</a:t>
            </a:r>
            <a:r>
              <a:rPr lang="en-US" altLang="zh-CN" sz="1600" dirty="0"/>
              <a:t>21</a:t>
            </a:r>
            <a:r>
              <a:rPr lang="zh-CN" altLang="zh-CN" sz="1600" dirty="0"/>
              <a:t>）</a:t>
            </a:r>
            <a:r>
              <a:rPr lang="zh-CN" altLang="zh-CN" sz="1600" dirty="0" smtClean="0"/>
              <a:t>、</a:t>
            </a:r>
            <a:r>
              <a:rPr lang="en-US" altLang="zh-CN" sz="1600" dirty="0" smtClean="0"/>
              <a:t/>
            </a:r>
            <a:br>
              <a:rPr lang="en-US" altLang="zh-CN" sz="1600" dirty="0" smtClean="0"/>
            </a:br>
            <a:r>
              <a:rPr lang="zh-CN" altLang="zh-CN" sz="1600" dirty="0" smtClean="0"/>
              <a:t>（</a:t>
            </a:r>
            <a:r>
              <a:rPr lang="en-US" altLang="zh-CN" sz="1600" dirty="0"/>
              <a:t>1005</a:t>
            </a:r>
            <a:r>
              <a:rPr lang="zh-CN" altLang="zh-CN" sz="1600" dirty="0"/>
              <a:t>，马阳，</a:t>
            </a:r>
            <a:r>
              <a:rPr lang="en-US" altLang="zh-CN" sz="1600" dirty="0"/>
              <a:t>m</a:t>
            </a:r>
            <a:r>
              <a:rPr lang="zh-CN" altLang="zh-CN" sz="1600" dirty="0"/>
              <a:t>，</a:t>
            </a:r>
            <a:r>
              <a:rPr lang="en-US" altLang="zh-CN" sz="1600" dirty="0"/>
              <a:t>20</a:t>
            </a:r>
            <a:r>
              <a:rPr lang="zh-CN" altLang="zh-CN" sz="1600" dirty="0"/>
              <a:t>，</a:t>
            </a:r>
            <a:r>
              <a:rPr lang="en-US" altLang="zh-CN" sz="1600" dirty="0"/>
              <a:t>22</a:t>
            </a:r>
            <a:r>
              <a:rPr lang="zh-CN" altLang="zh-CN" sz="1600" dirty="0" smtClean="0"/>
              <a:t>）</a:t>
            </a:r>
            <a:endParaRPr lang="en-US" altLang="zh-CN" sz="1600" dirty="0" smtClean="0"/>
          </a:p>
          <a:p>
            <a:pPr lvl="1"/>
            <a:r>
              <a:rPr lang="en-US" altLang="zh-CN" sz="1600" dirty="0" smtClean="0">
                <a:latin typeface="Courier New" pitchFamily="49" charset="0"/>
                <a:cs typeface="Courier New" pitchFamily="49" charset="0"/>
              </a:rPr>
              <a:t>INSERT INTO Student(</a:t>
            </a:r>
            <a:r>
              <a:rPr lang="en-US" altLang="zh-CN" sz="1600" dirty="0" err="1" smtClean="0">
                <a:latin typeface="Courier New" pitchFamily="49" charset="0"/>
                <a:cs typeface="Courier New" pitchFamily="49" charset="0"/>
              </a:rPr>
              <a:t>sno</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sname</a:t>
            </a:r>
            <a:r>
              <a:rPr lang="en-US" altLang="zh-CN" sz="1600" dirty="0">
                <a:latin typeface="Courier New" pitchFamily="49" charset="0"/>
                <a:cs typeface="Courier New" pitchFamily="49" charset="0"/>
              </a:rPr>
              <a:t>, sex, </a:t>
            </a:r>
            <a:r>
              <a:rPr lang="en-US" altLang="zh-CN" sz="1600" dirty="0" err="1">
                <a:latin typeface="Courier New" pitchFamily="49" charset="0"/>
                <a:cs typeface="Courier New" pitchFamily="49" charset="0"/>
              </a:rPr>
              <a:t>deptno</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age)</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VALUES (1001</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张天</a:t>
            </a:r>
            <a:r>
              <a:rPr lang="en-US" altLang="zh-CN" sz="1600" dirty="0" smtClean="0">
                <a:latin typeface="Courier New" pitchFamily="49" charset="0"/>
                <a:cs typeface="Courier New" pitchFamily="49" charset="0"/>
              </a:rPr>
              <a:t>’, ‘m’, </a:t>
            </a:r>
            <a:r>
              <a:rPr lang="en-US" altLang="zh-CN" sz="1600" dirty="0">
                <a:latin typeface="Courier New" pitchFamily="49" charset="0"/>
                <a:cs typeface="Courier New" pitchFamily="49" charset="0"/>
              </a:rPr>
              <a:t>10, 20</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1002, </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李兰</a:t>
            </a:r>
            <a:r>
              <a:rPr lang="en-US" altLang="zh-CN" sz="1600" dirty="0" smtClean="0">
                <a:latin typeface="Courier New" pitchFamily="49" charset="0"/>
                <a:cs typeface="Courier New" pitchFamily="49" charset="0"/>
              </a:rPr>
              <a:t>’, ‘f’, </a:t>
            </a:r>
            <a:r>
              <a:rPr lang="en-US" altLang="zh-CN" sz="1600" dirty="0">
                <a:latin typeface="Courier New" pitchFamily="49" charset="0"/>
                <a:cs typeface="Courier New" pitchFamily="49" charset="0"/>
              </a:rPr>
              <a:t>10, 21</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1003, </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陈铭</a:t>
            </a:r>
            <a:r>
              <a:rPr lang="en-US" altLang="zh-CN" sz="1600" dirty="0" smtClean="0">
                <a:latin typeface="Courier New" pitchFamily="49" charset="0"/>
                <a:cs typeface="Courier New" pitchFamily="49" charset="0"/>
              </a:rPr>
              <a:t>’, ‘m’, </a:t>
            </a:r>
            <a:r>
              <a:rPr lang="en-US" altLang="zh-CN" sz="1600" dirty="0">
                <a:latin typeface="Courier New" pitchFamily="49" charset="0"/>
                <a:cs typeface="Courier New" pitchFamily="49" charset="0"/>
              </a:rPr>
              <a:t>10, 21</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1004, </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李茜</a:t>
            </a:r>
            <a:r>
              <a:rPr lang="en-US" altLang="zh-CN" sz="1600" dirty="0" smtClean="0">
                <a:latin typeface="Courier New" pitchFamily="49" charset="0"/>
                <a:cs typeface="Courier New" pitchFamily="49" charset="0"/>
              </a:rPr>
              <a:t>’, ‘f’, </a:t>
            </a:r>
            <a:r>
              <a:rPr lang="en-US" altLang="zh-CN" sz="1600" dirty="0">
                <a:latin typeface="Courier New" pitchFamily="49" charset="0"/>
                <a:cs typeface="Courier New" pitchFamily="49" charset="0"/>
              </a:rPr>
              <a:t>20, 21</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1005, </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马阳</a:t>
            </a:r>
            <a:r>
              <a:rPr lang="en-US" altLang="zh-CN" sz="1600" dirty="0" smtClean="0">
                <a:latin typeface="Courier New" pitchFamily="49" charset="0"/>
                <a:cs typeface="Courier New" pitchFamily="49" charset="0"/>
              </a:rPr>
              <a:t>’, ‘m’, </a:t>
            </a:r>
            <a:r>
              <a:rPr lang="en-US" altLang="zh-CN" sz="1600" dirty="0">
                <a:latin typeface="Courier New" pitchFamily="49" charset="0"/>
                <a:cs typeface="Courier New" pitchFamily="49" charset="0"/>
              </a:rPr>
              <a:t>20, 22</a:t>
            </a:r>
            <a:r>
              <a:rPr lang="en-US" altLang="zh-CN" sz="1600" dirty="0" smtClean="0">
                <a:latin typeface="Courier New" pitchFamily="49" charset="0"/>
                <a:cs typeface="Courier New" pitchFamily="49" charset="0"/>
              </a:rPr>
              <a:t>) ;</a:t>
            </a:r>
            <a:endParaRPr lang="zh-CN"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148</a:t>
            </a:fld>
            <a:endParaRPr lang="zh-CN" altLang="en-US"/>
          </a:p>
        </p:txBody>
      </p:sp>
    </p:spTree>
    <p:extLst>
      <p:ext uri="{BB962C8B-B14F-4D97-AF65-F5344CB8AC3E}">
        <p14:creationId xmlns:p14="http://schemas.microsoft.com/office/powerpoint/2010/main" val="27878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修改数据</a:t>
            </a:r>
            <a:endParaRPr lang="zh-CN" altLang="en-US" dirty="0"/>
          </a:p>
        </p:txBody>
      </p:sp>
      <p:sp>
        <p:nvSpPr>
          <p:cNvPr id="3" name="内容占位符 2"/>
          <p:cNvSpPr>
            <a:spLocks noGrp="1"/>
          </p:cNvSpPr>
          <p:nvPr>
            <p:ph idx="1"/>
          </p:nvPr>
        </p:nvSpPr>
        <p:spPr/>
        <p:txBody>
          <a:bodyPr>
            <a:normAutofit/>
          </a:bodyPr>
          <a:lstStyle/>
          <a:p>
            <a:r>
              <a:rPr lang="zh-CN" altLang="zh-CN" sz="1800" dirty="0"/>
              <a:t>将张星老师数据结构课的学生成绩全部加</a:t>
            </a:r>
            <a:r>
              <a:rPr lang="en-US" altLang="zh-CN" sz="1800" dirty="0"/>
              <a:t>2</a:t>
            </a:r>
            <a:r>
              <a:rPr lang="zh-CN" altLang="zh-CN" sz="1800" dirty="0"/>
              <a:t>分</a:t>
            </a:r>
            <a:endParaRPr lang="en-US" altLang="zh-CN" sz="1800" dirty="0" smtClean="0"/>
          </a:p>
          <a:p>
            <a:pPr lvl="1"/>
            <a:r>
              <a:rPr lang="en-US" altLang="zh-CN" sz="1600" dirty="0">
                <a:latin typeface="Courier New" pitchFamily="49" charset="0"/>
                <a:cs typeface="Courier New" pitchFamily="49" charset="0"/>
              </a:rPr>
              <a:t>UPDATE SC SET grade = grade + 2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cno</a:t>
            </a:r>
            <a:r>
              <a:rPr lang="en-US" altLang="zh-CN" sz="1600" dirty="0">
                <a:latin typeface="Courier New" pitchFamily="49" charset="0"/>
                <a:cs typeface="Courier New" pitchFamily="49" charset="0"/>
              </a:rPr>
              <a:t> = </a:t>
            </a:r>
            <a:r>
              <a:rPr lang="en-US" altLang="zh-CN" sz="1600" dirty="0" smtClean="0">
                <a:latin typeface="Courier New" pitchFamily="49" charset="0"/>
                <a:cs typeface="Courier New" pitchFamily="49" charset="0"/>
              </a:rPr>
              <a:t>(</a:t>
            </a:r>
            <a:r>
              <a:rPr lang="en-US" altLang="zh-CN" sz="1600" dirty="0">
                <a:latin typeface="Courier New" pitchFamily="49" charset="0"/>
                <a:cs typeface="Courier New" pitchFamily="49" charset="0"/>
              </a:rPr>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SELECT </a:t>
            </a:r>
            <a:r>
              <a:rPr lang="en-US" altLang="zh-CN" sz="1600" dirty="0" err="1">
                <a:latin typeface="Courier New" pitchFamily="49" charset="0"/>
                <a:cs typeface="Courier New" pitchFamily="49" charset="0"/>
              </a:rPr>
              <a:t>cno</a:t>
            </a:r>
            <a:r>
              <a:rPr lang="en-US" altLang="zh-CN" sz="1600" dirty="0">
                <a:latin typeface="Courier New" pitchFamily="49" charset="0"/>
                <a:cs typeface="Courier New" pitchFamily="49" charset="0"/>
              </a:rPr>
              <a:t> FROM Course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Course.cname</a:t>
            </a:r>
            <a:r>
              <a:rPr lang="en-US" altLang="zh-CN" sz="1600" dirty="0">
                <a:latin typeface="Courier New" pitchFamily="49" charset="0"/>
                <a:cs typeface="Courier New" pitchFamily="49" charset="0"/>
              </a:rPr>
              <a:t> = </a:t>
            </a:r>
            <a:r>
              <a:rPr lang="en-US" altLang="zh-CN" sz="1600" dirty="0" smtClean="0">
                <a:latin typeface="Courier New" pitchFamily="49" charset="0"/>
                <a:cs typeface="Courier New" pitchFamily="49" charset="0"/>
              </a:rPr>
              <a:t>‘</a:t>
            </a:r>
            <a:r>
              <a:rPr lang="zh-CN" altLang="zh-CN" sz="1600" dirty="0" smtClean="0">
                <a:latin typeface="Courier New" pitchFamily="49" charset="0"/>
                <a:cs typeface="Courier New" pitchFamily="49" charset="0"/>
              </a:rPr>
              <a:t>数据结构</a:t>
            </a:r>
            <a:r>
              <a:rPr lang="en-US" altLang="zh-CN" sz="1600" dirty="0" smtClean="0">
                <a:latin typeface="Courier New" pitchFamily="49" charset="0"/>
                <a:cs typeface="Courier New" pitchFamily="49" charset="0"/>
              </a:rPr>
              <a:t>’ AND</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Course.tno</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a:latin typeface="Courier New" pitchFamily="49" charset="0"/>
                <a:cs typeface="Courier New" pitchFamily="49" charset="0"/>
              </a:rPr>
              <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err="1">
                <a:latin typeface="Courier New" pitchFamily="49" charset="0"/>
                <a:cs typeface="Courier New" pitchFamily="49" charset="0"/>
              </a:rPr>
              <a:t>Teacher.tno</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Teacher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tname</a:t>
            </a:r>
            <a:r>
              <a:rPr lang="en-US" altLang="zh-CN" sz="1600" dirty="0">
                <a:latin typeface="Courier New" pitchFamily="49" charset="0"/>
                <a:cs typeface="Courier New" pitchFamily="49" charset="0"/>
              </a:rPr>
              <a:t> = </a:t>
            </a:r>
            <a:r>
              <a:rPr lang="en-US" altLang="zh-CN" sz="1600" dirty="0" smtClean="0">
                <a:latin typeface="Courier New" pitchFamily="49" charset="0"/>
                <a:cs typeface="Courier New" pitchFamily="49" charset="0"/>
              </a:rPr>
              <a:t>‘</a:t>
            </a:r>
            <a:r>
              <a:rPr lang="zh-CN" altLang="zh-CN" sz="1600" dirty="0" smtClean="0">
                <a:latin typeface="Courier New" pitchFamily="49" charset="0"/>
                <a:cs typeface="Courier New" pitchFamily="49" charset="0"/>
              </a:rPr>
              <a:t>张星</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149</a:t>
            </a:fld>
            <a:endParaRPr lang="zh-CN" altLang="en-US"/>
          </a:p>
        </p:txBody>
      </p:sp>
    </p:spTree>
    <p:extLst>
      <p:ext uri="{BB962C8B-B14F-4D97-AF65-F5344CB8AC3E}">
        <p14:creationId xmlns:p14="http://schemas.microsoft.com/office/powerpoint/2010/main" val="21007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DB2</a:t>
            </a:r>
            <a:r>
              <a:rPr lang="zh-CN" altLang="en-US" dirty="0"/>
              <a:t>的工具</a:t>
            </a:r>
          </a:p>
        </p:txBody>
      </p:sp>
      <p:sp>
        <p:nvSpPr>
          <p:cNvPr id="3" name="内容占位符 2"/>
          <p:cNvSpPr>
            <a:spLocks noGrp="1"/>
          </p:cNvSpPr>
          <p:nvPr>
            <p:ph idx="1"/>
          </p:nvPr>
        </p:nvSpPr>
        <p:spPr/>
        <p:txBody>
          <a:bodyPr>
            <a:normAutofit fontScale="70000" lnSpcReduction="20000"/>
          </a:bodyPr>
          <a:lstStyle/>
          <a:p>
            <a:pPr>
              <a:lnSpc>
                <a:spcPct val="145000"/>
              </a:lnSpc>
            </a:pPr>
            <a:r>
              <a:rPr lang="en-US" altLang="zh-CN" sz="2800" dirty="0"/>
              <a:t>DB2</a:t>
            </a:r>
            <a:r>
              <a:rPr lang="zh-CN" altLang="en-US" sz="2800" dirty="0"/>
              <a:t>的</a:t>
            </a:r>
            <a:r>
              <a:rPr lang="en-US" altLang="zh-CN" sz="2800" dirty="0"/>
              <a:t>GUI</a:t>
            </a:r>
            <a:r>
              <a:rPr lang="zh-CN" altLang="en-US" sz="2800" dirty="0"/>
              <a:t>工具是所谓的</a:t>
            </a:r>
            <a:r>
              <a:rPr lang="en-US" altLang="zh-CN" sz="2800" dirty="0"/>
              <a:t>DB2</a:t>
            </a:r>
            <a:r>
              <a:rPr lang="zh-CN" altLang="en-US" sz="2800" dirty="0"/>
              <a:t>管理客户机（</a:t>
            </a:r>
            <a:r>
              <a:rPr lang="en-US" altLang="zh-CN" sz="2800" dirty="0"/>
              <a:t>DB2 Administration Client</a:t>
            </a:r>
            <a:r>
              <a:rPr lang="zh-CN" altLang="en-US" sz="2800" dirty="0"/>
              <a:t>）的一部分。它们使用户能够象从命令行执行一样从图形用户界面（</a:t>
            </a:r>
            <a:r>
              <a:rPr lang="en-US" altLang="zh-CN" sz="2800" dirty="0"/>
              <a:t>GUI</a:t>
            </a:r>
            <a:r>
              <a:rPr lang="zh-CN" altLang="en-US" sz="2800" dirty="0"/>
              <a:t>）执行相同的功能	</a:t>
            </a:r>
            <a:endParaRPr lang="en-US" altLang="zh-CN" sz="2800" dirty="0"/>
          </a:p>
          <a:p>
            <a:pPr>
              <a:lnSpc>
                <a:spcPct val="145000"/>
              </a:lnSpc>
            </a:pPr>
            <a:r>
              <a:rPr lang="en-US" altLang="zh-CN" sz="2800" dirty="0"/>
              <a:t>DB2</a:t>
            </a:r>
            <a:r>
              <a:rPr lang="zh-CN" altLang="en-US" sz="2800" dirty="0"/>
              <a:t>工具实际上分为两个</a:t>
            </a:r>
            <a:r>
              <a:rPr lang="zh-CN" altLang="en-US" sz="2800" dirty="0" smtClean="0"/>
              <a:t>部分</a:t>
            </a:r>
            <a:endParaRPr lang="en-US" altLang="zh-CN" sz="2800" dirty="0"/>
          </a:p>
          <a:p>
            <a:pPr lvl="1">
              <a:lnSpc>
                <a:spcPct val="145000"/>
              </a:lnSpc>
            </a:pPr>
            <a:r>
              <a:rPr lang="zh-CN" altLang="en-US" sz="2600" b="1" dirty="0">
                <a:solidFill>
                  <a:srgbClr val="FF0000"/>
                </a:solidFill>
              </a:rPr>
              <a:t>控制中心</a:t>
            </a:r>
            <a:r>
              <a:rPr lang="zh-CN" altLang="en-US" sz="2600" dirty="0">
                <a:solidFill>
                  <a:schemeClr val="tx1"/>
                </a:solidFill>
              </a:rPr>
              <a:t>（</a:t>
            </a:r>
            <a:r>
              <a:rPr lang="en-US" altLang="zh-CN" sz="2600" dirty="0"/>
              <a:t>Control Center</a:t>
            </a:r>
            <a:r>
              <a:rPr lang="zh-CN" altLang="en-US" sz="2600" dirty="0" smtClean="0"/>
              <a:t>）：用于</a:t>
            </a:r>
            <a:r>
              <a:rPr lang="zh-CN" altLang="en-US" sz="2600" dirty="0"/>
              <a:t>管理</a:t>
            </a:r>
            <a:r>
              <a:rPr lang="en-US" altLang="zh-CN" sz="2600" dirty="0"/>
              <a:t>DB2</a:t>
            </a:r>
            <a:r>
              <a:rPr lang="zh-CN" altLang="en-US" sz="2600" dirty="0"/>
              <a:t>工作站</a:t>
            </a:r>
            <a:endParaRPr lang="en-US" altLang="zh-CN" sz="2600" dirty="0"/>
          </a:p>
          <a:p>
            <a:pPr lvl="1">
              <a:lnSpc>
                <a:spcPct val="145000"/>
              </a:lnSpc>
            </a:pPr>
            <a:r>
              <a:rPr lang="zh-CN" altLang="en-US" sz="2600" b="1" dirty="0">
                <a:solidFill>
                  <a:srgbClr val="FF0000"/>
                </a:solidFill>
              </a:rPr>
              <a:t>客户机配置助手</a:t>
            </a:r>
            <a:r>
              <a:rPr lang="zh-CN" altLang="en-US" sz="2600" dirty="0">
                <a:solidFill>
                  <a:schemeClr val="tx1"/>
                </a:solidFill>
              </a:rPr>
              <a:t>（</a:t>
            </a:r>
            <a:r>
              <a:rPr lang="en-US" altLang="zh-CN" sz="2600" dirty="0"/>
              <a:t>Client Configuration Assistant</a:t>
            </a:r>
            <a:r>
              <a:rPr lang="zh-CN" altLang="en-US" sz="2600" dirty="0"/>
              <a:t>，</a:t>
            </a:r>
            <a:r>
              <a:rPr lang="en-US" altLang="zh-CN" sz="2600" dirty="0"/>
              <a:t>CCA</a:t>
            </a:r>
            <a:r>
              <a:rPr lang="zh-CN" altLang="en-US" sz="2600" dirty="0" smtClean="0"/>
              <a:t>）：用于</a:t>
            </a:r>
            <a:r>
              <a:rPr lang="zh-CN" altLang="en-US" sz="2600" dirty="0"/>
              <a:t>设置客户机</a:t>
            </a:r>
            <a:r>
              <a:rPr lang="en-US" altLang="zh-CN" sz="2600" dirty="0"/>
              <a:t>/</a:t>
            </a:r>
            <a:r>
              <a:rPr lang="zh-CN" altLang="en-US" sz="2600" dirty="0"/>
              <a:t>服务器</a:t>
            </a:r>
            <a:r>
              <a:rPr lang="zh-CN" altLang="en-US" sz="2600" dirty="0" smtClean="0"/>
              <a:t>通信</a:t>
            </a:r>
            <a:endParaRPr lang="zh-CN" altLang="en-US" sz="2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50326245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r>
              <a:rPr lang="zh-CN" altLang="en-US" sz="2000" dirty="0"/>
              <a:t>映像语句各子句的</a:t>
            </a:r>
            <a:r>
              <a:rPr lang="zh-CN" altLang="en-US" sz="2000" dirty="0" smtClean="0"/>
              <a:t>执行顺序</a:t>
            </a:r>
            <a:endParaRPr lang="en-US" altLang="zh-CN" sz="2000" dirty="0" smtClean="0"/>
          </a:p>
          <a:p>
            <a:pPr marL="365760" lvl="1" indent="0">
              <a:buNone/>
            </a:pPr>
            <a:r>
              <a:rPr lang="en-US" altLang="zh-CN" sz="1800" dirty="0">
                <a:latin typeface="Courier New" pitchFamily="49" charset="0"/>
                <a:cs typeface="Courier New" pitchFamily="49" charset="0"/>
              </a:rPr>
              <a:t>SELECT </a:t>
            </a:r>
            <a:r>
              <a:rPr lang="en-US" altLang="zh-CN" sz="1800" dirty="0" smtClean="0">
                <a:solidFill>
                  <a:schemeClr val="accent1"/>
                </a:solidFill>
                <a:latin typeface="Courier New" pitchFamily="49" charset="0"/>
                <a:cs typeface="Courier New" pitchFamily="49" charset="0"/>
              </a:rPr>
              <a:t>*</a:t>
            </a:r>
            <a:r>
              <a:rPr lang="en-US" altLang="zh-CN" sz="1800" dirty="0" smtClean="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a:t>
            </a:r>
          </a:p>
          <a:p>
            <a:pPr marL="365760" lvl="1" indent="0">
              <a:buNone/>
            </a:pPr>
            <a:r>
              <a:rPr lang="en-US" altLang="zh-CN" sz="1800" dirty="0">
                <a:latin typeface="Courier New" pitchFamily="49" charset="0"/>
                <a:cs typeface="Courier New" pitchFamily="49" charset="0"/>
              </a:rPr>
              <a:t>FROM </a:t>
            </a:r>
            <a:r>
              <a:rPr lang="en-US" altLang="zh-CN" sz="1800" dirty="0" err="1" smtClean="0">
                <a:solidFill>
                  <a:schemeClr val="accent1"/>
                </a:solidFill>
                <a:latin typeface="Courier New" pitchFamily="49" charset="0"/>
                <a:cs typeface="Courier New" pitchFamily="49" charset="0"/>
              </a:rPr>
              <a:t>tablename</a:t>
            </a:r>
            <a:r>
              <a:rPr lang="en-US" altLang="zh-CN" sz="1800" dirty="0" smtClean="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 </a:t>
            </a:r>
            <a:r>
              <a:rPr lang="en-US" altLang="zh-CN" sz="1800" dirty="0" err="1">
                <a:solidFill>
                  <a:schemeClr val="accent1"/>
                </a:solidFill>
                <a:latin typeface="Courier New" pitchFamily="49" charset="0"/>
                <a:cs typeface="Courier New" pitchFamily="49" charset="0"/>
              </a:rPr>
              <a:t>tablename</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a:t>
            </a:r>
          </a:p>
          <a:p>
            <a:pPr marL="365760" lvl="1" indent="0">
              <a:buNone/>
            </a:pP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WHERE </a:t>
            </a:r>
            <a:r>
              <a:rPr lang="en-US" altLang="zh-CN" sz="1800" dirty="0" err="1">
                <a:solidFill>
                  <a:schemeClr val="accent1"/>
                </a:solidFill>
                <a:latin typeface="Courier New" pitchFamily="49" charset="0"/>
                <a:cs typeface="Courier New" pitchFamily="49" charset="0"/>
              </a:rPr>
              <a:t>search_condition</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endParaRPr lang="en-US" altLang="zh-CN" sz="1800" dirty="0">
              <a:latin typeface="Courier New" pitchFamily="49" charset="0"/>
              <a:cs typeface="Courier New" pitchFamily="49" charset="0"/>
            </a:endParaRPr>
          </a:p>
          <a:p>
            <a:pPr marL="365760" lvl="1" indent="0">
              <a:buNone/>
            </a:pP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GROUP </a:t>
            </a:r>
            <a:r>
              <a:rPr lang="en-US" altLang="zh-CN" sz="1800" dirty="0" smtClean="0">
                <a:latin typeface="Courier New" pitchFamily="49" charset="0"/>
                <a:cs typeface="Courier New" pitchFamily="49" charset="0"/>
              </a:rPr>
              <a:t>BY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 ]</a:t>
            </a:r>
            <a:endParaRPr lang="en-US" altLang="zh-CN" sz="1800" dirty="0">
              <a:latin typeface="Courier New" pitchFamily="49" charset="0"/>
              <a:cs typeface="Courier New" pitchFamily="49" charset="0"/>
            </a:endParaRPr>
          </a:p>
          <a:p>
            <a:pPr marL="365760" lvl="1" indent="0">
              <a:buNone/>
            </a:pPr>
            <a:r>
              <a:rPr lang="en-US" altLang="zh-CN" sz="1800" dirty="0" smtClean="0">
                <a:solidFill>
                  <a:srgbClr val="FF0066"/>
                </a:solidFill>
                <a:latin typeface="Courier New" pitchFamily="49" charset="0"/>
                <a:cs typeface="Courier New" pitchFamily="49" charset="0"/>
              </a:rPr>
              <a:t>	[</a:t>
            </a:r>
            <a:r>
              <a:rPr lang="en-US" altLang="zh-CN" sz="1800" dirty="0" smtClean="0">
                <a:latin typeface="Courier New" pitchFamily="49" charset="0"/>
                <a:cs typeface="Courier New" pitchFamily="49" charset="0"/>
              </a:rPr>
              <a:t> HAVING </a:t>
            </a:r>
            <a:r>
              <a:rPr lang="en-US" altLang="zh-CN" sz="1800" dirty="0" err="1">
                <a:solidFill>
                  <a:schemeClr val="accent1"/>
                </a:solidFill>
                <a:latin typeface="Courier New" pitchFamily="49" charset="0"/>
                <a:cs typeface="Courier New" pitchFamily="49" charset="0"/>
              </a:rPr>
              <a:t>group_condition</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 </a:t>
            </a:r>
            <a:r>
              <a:rPr lang="en-US" altLang="zh-CN" sz="1800" dirty="0" smtClean="0">
                <a:solidFill>
                  <a:srgbClr val="FF0066"/>
                </a:solidFill>
                <a:latin typeface="Courier New" pitchFamily="49" charset="0"/>
                <a:cs typeface="Courier New" pitchFamily="49" charset="0"/>
              </a:rPr>
              <a:t>]</a:t>
            </a:r>
            <a:endParaRPr lang="en-US" altLang="zh-CN" sz="1800" dirty="0" smtClean="0">
              <a:latin typeface="Courier New" pitchFamily="49" charset="0"/>
              <a:cs typeface="Courier New" pitchFamily="49" charset="0"/>
            </a:endParaRPr>
          </a:p>
          <a:p>
            <a:pPr marL="365760" lvl="1" indent="0">
              <a:buNone/>
            </a:pPr>
            <a:r>
              <a:rPr lang="en-US" altLang="zh-CN" sz="1800" dirty="0" smtClean="0">
                <a:solidFill>
                  <a:srgbClr val="FF0066"/>
                </a:solidFill>
                <a:latin typeface="Courier New" pitchFamily="49" charset="0"/>
                <a:cs typeface="Courier New" pitchFamily="49" charset="0"/>
              </a:rPr>
              <a:t>[</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ORDER BY </a:t>
            </a:r>
            <a:r>
              <a:rPr lang="en-US" altLang="zh-CN" sz="1800" dirty="0" err="1" smtClean="0">
                <a:solidFill>
                  <a:schemeClr val="accent1"/>
                </a:solidFill>
                <a:latin typeface="Courier New" pitchFamily="49" charset="0"/>
                <a:cs typeface="Courier New" pitchFamily="49" charset="0"/>
              </a:rPr>
              <a:t>colname</a:t>
            </a:r>
            <a:r>
              <a:rPr lang="en-US" altLang="zh-CN" sz="1800" dirty="0" smtClean="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ASC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DESC </a:t>
            </a:r>
            <a:r>
              <a:rPr lang="en-US" altLang="zh-CN" sz="1800" dirty="0" smtClean="0">
                <a:solidFill>
                  <a:srgbClr val="FF0066"/>
                </a:solidFill>
                <a:latin typeface="Courier New" pitchFamily="49" charset="0"/>
                <a:cs typeface="Courier New" pitchFamily="49" charset="0"/>
              </a:rPr>
              <a:t>]</a:t>
            </a:r>
          </a:p>
          <a:p>
            <a:pPr marL="365760" lvl="1" indent="0">
              <a:buNone/>
            </a:pPr>
            <a:r>
              <a:rPr lang="en-US" altLang="zh-CN" sz="1800" dirty="0">
                <a:solidFill>
                  <a:srgbClr val="FF0066"/>
                </a:solidFill>
                <a:latin typeface="Courier New" pitchFamily="49" charset="0"/>
                <a:cs typeface="Courier New" pitchFamily="49" charset="0"/>
              </a:rPr>
              <a:t>	</a:t>
            </a:r>
            <a:r>
              <a:rPr lang="en-US" altLang="zh-CN" sz="1800" dirty="0" smtClean="0">
                <a:solidFill>
                  <a:srgbClr val="FF0066"/>
                </a:solidFill>
                <a:latin typeface="Courier New" pitchFamily="49" charset="0"/>
                <a:cs typeface="Courier New" pitchFamily="49" charset="0"/>
              </a:rPr>
              <a:t>{</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 </a:t>
            </a:r>
            <a:r>
              <a:rPr lang="en-US" altLang="zh-CN" sz="1800" dirty="0">
                <a:latin typeface="Courier New" pitchFamily="49" charset="0"/>
                <a:cs typeface="Courier New" pitchFamily="49" charset="0"/>
              </a:rPr>
              <a:t>ASC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DESC</a:t>
            </a:r>
            <a:r>
              <a:rPr lang="en-US" altLang="zh-CN" sz="1800" dirty="0">
                <a:solidFill>
                  <a:srgbClr val="FF0066"/>
                </a:solidFill>
                <a:latin typeface="Courier New" pitchFamily="49" charset="0"/>
                <a:cs typeface="Courier New" pitchFamily="49" charset="0"/>
              </a:rPr>
              <a:t> ]</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a:t>
            </a:r>
            <a:r>
              <a:rPr lang="en-US" altLang="zh-CN" sz="1800" dirty="0" smtClean="0">
                <a:solidFill>
                  <a:srgbClr val="FF0066"/>
                </a:solidFill>
                <a:latin typeface="Courier New" pitchFamily="49" charset="0"/>
                <a:cs typeface="Courier New" pitchFamily="49" charset="0"/>
              </a:rPr>
              <a:t>]</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150</a:t>
            </a:fld>
            <a:endParaRPr lang="zh-CN" altLang="en-US"/>
          </a:p>
        </p:txBody>
      </p:sp>
    </p:spTree>
    <p:extLst>
      <p:ext uri="{BB962C8B-B14F-4D97-AF65-F5344CB8AC3E}">
        <p14:creationId xmlns:p14="http://schemas.microsoft.com/office/powerpoint/2010/main" val="250625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单表查询</a:t>
            </a:r>
            <a:endParaRPr lang="zh-CN" altLang="en-US" dirty="0"/>
          </a:p>
        </p:txBody>
      </p:sp>
      <p:sp>
        <p:nvSpPr>
          <p:cNvPr id="3" name="内容占位符 2"/>
          <p:cNvSpPr>
            <a:spLocks noGrp="1"/>
          </p:cNvSpPr>
          <p:nvPr>
            <p:ph idx="1"/>
          </p:nvPr>
        </p:nvSpPr>
        <p:spPr/>
        <p:txBody>
          <a:bodyPr>
            <a:normAutofit/>
          </a:bodyPr>
          <a:lstStyle/>
          <a:p>
            <a:r>
              <a:rPr lang="zh-CN" altLang="zh-CN" sz="1600" dirty="0"/>
              <a:t>查询所有学生的</a:t>
            </a:r>
            <a:r>
              <a:rPr lang="zh-CN" altLang="zh-CN" sz="1600" dirty="0" smtClean="0"/>
              <a:t>信息</a:t>
            </a:r>
            <a:endParaRPr lang="en-US" altLang="zh-CN" sz="1600" dirty="0" smtClean="0"/>
          </a:p>
          <a:p>
            <a:pPr lvl="1"/>
            <a:r>
              <a:rPr lang="en-US" altLang="zh-CN" sz="1400" dirty="0">
                <a:latin typeface="Courier New" pitchFamily="49" charset="0"/>
                <a:cs typeface="Courier New" pitchFamily="49" charset="0"/>
              </a:rPr>
              <a:t>SELECT * FROM Student;</a:t>
            </a:r>
            <a:endParaRPr lang="en-US" altLang="zh-CN" sz="1400" dirty="0" smtClean="0">
              <a:latin typeface="Courier New" pitchFamily="49" charset="0"/>
              <a:cs typeface="Courier New" pitchFamily="49" charset="0"/>
            </a:endParaRPr>
          </a:p>
          <a:p>
            <a:r>
              <a:rPr lang="zh-CN" altLang="zh-CN" sz="1600" dirty="0"/>
              <a:t>查询所有女生的</a:t>
            </a:r>
            <a:r>
              <a:rPr lang="zh-CN" altLang="zh-CN" sz="1600" dirty="0" smtClean="0"/>
              <a:t>姓名</a:t>
            </a:r>
            <a:endParaRPr lang="en-US" altLang="zh-CN" sz="1600" dirty="0" smtClean="0"/>
          </a:p>
          <a:p>
            <a:pPr lvl="1"/>
            <a:r>
              <a:rPr lang="en-US" altLang="zh-CN" sz="1400" dirty="0">
                <a:latin typeface="Courier New" pitchFamily="49" charset="0"/>
                <a:cs typeface="Courier New" pitchFamily="49" charset="0"/>
              </a:rPr>
              <a:t>SELECT </a:t>
            </a:r>
            <a:r>
              <a:rPr lang="en-US" altLang="zh-CN" sz="1400" dirty="0" err="1">
                <a:latin typeface="Courier New" pitchFamily="49" charset="0"/>
                <a:cs typeface="Courier New" pitchFamily="49" charset="0"/>
              </a:rPr>
              <a:t>sname</a:t>
            </a:r>
            <a:r>
              <a:rPr lang="en-US" altLang="zh-CN" sz="1400" dirty="0">
                <a:latin typeface="Courier New" pitchFamily="49" charset="0"/>
                <a:cs typeface="Courier New" pitchFamily="49" charset="0"/>
              </a:rPr>
              <a:t> FROM Student WHERE sex = 'f</a:t>
            </a:r>
            <a:r>
              <a:rPr lang="en-US" altLang="zh-CN" sz="1400" dirty="0" smtClean="0">
                <a:latin typeface="Courier New" pitchFamily="49" charset="0"/>
                <a:cs typeface="Courier New" pitchFamily="49" charset="0"/>
              </a:rPr>
              <a:t>';</a:t>
            </a:r>
          </a:p>
          <a:p>
            <a:r>
              <a:rPr lang="zh-CN" altLang="zh-CN" sz="1600" dirty="0"/>
              <a:t>查询成绩在</a:t>
            </a:r>
            <a:r>
              <a:rPr lang="en-US" altLang="zh-CN" sz="1600" dirty="0"/>
              <a:t>80</a:t>
            </a:r>
            <a:r>
              <a:rPr lang="zh-CN" altLang="zh-CN" sz="1600" dirty="0"/>
              <a:t>到</a:t>
            </a:r>
            <a:r>
              <a:rPr lang="en-US" altLang="zh-CN" sz="1600" dirty="0"/>
              <a:t>89</a:t>
            </a:r>
            <a:r>
              <a:rPr lang="zh-CN" altLang="zh-CN" sz="1600" dirty="0"/>
              <a:t>之间的所有学生的选课记录，查询结果按成绩的降序</a:t>
            </a:r>
            <a:r>
              <a:rPr lang="zh-CN" altLang="zh-CN" sz="1600" dirty="0" smtClean="0"/>
              <a:t>排列</a:t>
            </a:r>
            <a:endParaRPr lang="en-US" altLang="zh-CN" sz="1600" dirty="0" smtClean="0"/>
          </a:p>
          <a:p>
            <a:pPr lvl="1"/>
            <a:r>
              <a:rPr lang="en-US" altLang="zh-CN" sz="1400" dirty="0">
                <a:latin typeface="Courier New" pitchFamily="49" charset="0"/>
                <a:cs typeface="Courier New" pitchFamily="49" charset="0"/>
              </a:rPr>
              <a:t>SELECT * FROM SC WHERE grade BETWEEN 80 AND 89 </a:t>
            </a: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ORDER </a:t>
            </a:r>
            <a:r>
              <a:rPr lang="en-US" altLang="zh-CN" sz="1400" dirty="0">
                <a:latin typeface="Courier New" pitchFamily="49" charset="0"/>
                <a:cs typeface="Courier New" pitchFamily="49" charset="0"/>
              </a:rPr>
              <a:t>BY grade DESC;</a:t>
            </a:r>
            <a:endParaRPr lang="en-US" altLang="zh-CN" sz="1400" dirty="0" smtClean="0">
              <a:latin typeface="Courier New" pitchFamily="49" charset="0"/>
              <a:cs typeface="Courier New" pitchFamily="49" charset="0"/>
            </a:endParaRPr>
          </a:p>
          <a:p>
            <a:r>
              <a:rPr lang="zh-CN" altLang="zh-CN" sz="1600" dirty="0"/>
              <a:t>查询各个系的学生</a:t>
            </a:r>
            <a:r>
              <a:rPr lang="zh-CN" altLang="zh-CN" sz="1600" dirty="0" smtClean="0"/>
              <a:t>人数</a:t>
            </a:r>
            <a:endParaRPr lang="en-US" altLang="zh-CN" sz="1600" dirty="0" smtClean="0"/>
          </a:p>
          <a:p>
            <a:pPr lvl="1"/>
            <a:r>
              <a:rPr lang="en-US" altLang="zh-CN" sz="1400" dirty="0">
                <a:latin typeface="Courier New" pitchFamily="49" charset="0"/>
                <a:cs typeface="Courier New" pitchFamily="49" charset="0"/>
              </a:rPr>
              <a:t>SELECT </a:t>
            </a:r>
            <a:r>
              <a:rPr lang="en-US" altLang="zh-CN" sz="1400" dirty="0" err="1">
                <a:latin typeface="Courier New" pitchFamily="49" charset="0"/>
                <a:cs typeface="Courier New" pitchFamily="49" charset="0"/>
              </a:rPr>
              <a:t>deptno</a:t>
            </a:r>
            <a:r>
              <a:rPr lang="en-US" altLang="zh-CN" sz="1400" dirty="0">
                <a:latin typeface="Courier New" pitchFamily="49" charset="0"/>
                <a:cs typeface="Courier New" pitchFamily="49" charset="0"/>
              </a:rPr>
              <a:t>, COUNT(*) FROM Student GROUP BY </a:t>
            </a:r>
            <a:r>
              <a:rPr lang="en-US" altLang="zh-CN" sz="1400" dirty="0" err="1">
                <a:latin typeface="Courier New" pitchFamily="49" charset="0"/>
                <a:cs typeface="Courier New" pitchFamily="49" charset="0"/>
              </a:rPr>
              <a:t>deptno</a:t>
            </a:r>
            <a:r>
              <a:rPr lang="en-US" altLang="zh-CN"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151</a:t>
            </a:fld>
            <a:endParaRPr lang="zh-CN" altLang="en-US"/>
          </a:p>
        </p:txBody>
      </p:sp>
    </p:spTree>
    <p:extLst>
      <p:ext uri="{BB962C8B-B14F-4D97-AF65-F5344CB8AC3E}">
        <p14:creationId xmlns:p14="http://schemas.microsoft.com/office/powerpoint/2010/main" val="10624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连接查询</a:t>
            </a:r>
            <a:endParaRPr lang="zh-CN" altLang="en-US" dirty="0"/>
          </a:p>
        </p:txBody>
      </p:sp>
      <p:sp>
        <p:nvSpPr>
          <p:cNvPr id="3" name="内容占位符 2"/>
          <p:cNvSpPr>
            <a:spLocks noGrp="1"/>
          </p:cNvSpPr>
          <p:nvPr>
            <p:ph idx="1"/>
          </p:nvPr>
        </p:nvSpPr>
        <p:spPr/>
        <p:txBody>
          <a:bodyPr>
            <a:normAutofit/>
          </a:bodyPr>
          <a:lstStyle/>
          <a:p>
            <a:r>
              <a:rPr lang="zh-CN" altLang="zh-CN" sz="1800" dirty="0"/>
              <a:t>查询信息系年龄在</a:t>
            </a:r>
            <a:r>
              <a:rPr lang="en-US" altLang="zh-CN" sz="1800" dirty="0"/>
              <a:t>21</a:t>
            </a:r>
            <a:r>
              <a:rPr lang="zh-CN" altLang="zh-CN" sz="1800" dirty="0"/>
              <a:t>岁以下（含</a:t>
            </a:r>
            <a:r>
              <a:rPr lang="en-US" altLang="zh-CN" sz="1800" dirty="0"/>
              <a:t>21</a:t>
            </a:r>
            <a:r>
              <a:rPr lang="zh-CN" altLang="zh-CN" sz="1800" dirty="0"/>
              <a:t>岁）的女生姓名及其</a:t>
            </a:r>
            <a:r>
              <a:rPr lang="zh-CN" altLang="zh-CN" sz="1800" dirty="0" smtClean="0"/>
              <a:t>年龄</a:t>
            </a:r>
            <a:endParaRPr lang="en-US" altLang="zh-CN" sz="1800" dirty="0" smtClean="0"/>
          </a:p>
          <a:p>
            <a:pPr lvl="1"/>
            <a:r>
              <a:rPr lang="en-US" altLang="zh-CN" sz="1600" dirty="0">
                <a:latin typeface="Courier New" pitchFamily="49" charset="0"/>
                <a:cs typeface="Courier New" pitchFamily="49" charset="0"/>
              </a:rPr>
              <a:t>SELECT </a:t>
            </a:r>
            <a:r>
              <a:rPr lang="en-US" altLang="zh-CN" sz="1600" dirty="0" err="1">
                <a:latin typeface="Courier New" pitchFamily="49" charset="0"/>
                <a:cs typeface="Courier New" pitchFamily="49" charset="0"/>
              </a:rPr>
              <a:t>sname</a:t>
            </a:r>
            <a:r>
              <a:rPr lang="en-US" altLang="zh-CN" sz="1600" dirty="0">
                <a:latin typeface="Courier New" pitchFamily="49" charset="0"/>
                <a:cs typeface="Courier New" pitchFamily="49" charset="0"/>
              </a:rPr>
              <a:t>, age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Student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a:latin typeface="Courier New" pitchFamily="49" charset="0"/>
                <a:cs typeface="Courier New" pitchFamily="49" charset="0"/>
              </a:rPr>
              <a:t>age &lt;= 21 AND sex = </a:t>
            </a:r>
            <a:r>
              <a:rPr lang="en-US" altLang="zh-CN" sz="1600" dirty="0" smtClean="0">
                <a:latin typeface="Courier New" pitchFamily="49" charset="0"/>
                <a:cs typeface="Courier New" pitchFamily="49" charset="0"/>
              </a:rPr>
              <a:t>‘f’ </a:t>
            </a:r>
            <a:r>
              <a:rPr lang="en-US" altLang="zh-CN" sz="1600" dirty="0">
                <a:latin typeface="Courier New" pitchFamily="49" charset="0"/>
                <a:cs typeface="Courier New" pitchFamily="49" charset="0"/>
              </a:rPr>
              <a:t>AND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deptno</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err="1">
                <a:latin typeface="Courier New" pitchFamily="49" charset="0"/>
                <a:cs typeface="Courier New" pitchFamily="49" charset="0"/>
              </a:rPr>
              <a:t>deptno</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FROM </a:t>
            </a:r>
            <a:r>
              <a:rPr lang="en-US" altLang="zh-CN" sz="1600" dirty="0" err="1">
                <a:latin typeface="Courier New" pitchFamily="49" charset="0"/>
                <a:cs typeface="Courier New" pitchFamily="49" charset="0"/>
              </a:rPr>
              <a:t>Dept</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dname</a:t>
            </a:r>
            <a:r>
              <a:rPr lang="en-US" altLang="zh-CN" sz="1600" dirty="0">
                <a:latin typeface="Courier New" pitchFamily="49" charset="0"/>
                <a:cs typeface="Courier New" pitchFamily="49" charset="0"/>
              </a:rPr>
              <a:t> = </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信息</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152</a:t>
            </a:fld>
            <a:endParaRPr lang="zh-CN" altLang="en-US"/>
          </a:p>
        </p:txBody>
      </p:sp>
    </p:spTree>
    <p:extLst>
      <p:ext uri="{BB962C8B-B14F-4D97-AF65-F5344CB8AC3E}">
        <p14:creationId xmlns:p14="http://schemas.microsoft.com/office/powerpoint/2010/main" val="21494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嵌套查询</a:t>
            </a:r>
            <a:endParaRPr lang="zh-CN" altLang="en-US" dirty="0"/>
          </a:p>
        </p:txBody>
      </p:sp>
      <p:sp>
        <p:nvSpPr>
          <p:cNvPr id="3" name="内容占位符 2"/>
          <p:cNvSpPr>
            <a:spLocks noGrp="1"/>
          </p:cNvSpPr>
          <p:nvPr>
            <p:ph idx="1"/>
          </p:nvPr>
        </p:nvSpPr>
        <p:spPr/>
        <p:txBody>
          <a:bodyPr>
            <a:normAutofit/>
          </a:bodyPr>
          <a:lstStyle/>
          <a:p>
            <a:r>
              <a:rPr lang="zh-CN" altLang="zh-CN" sz="2000" dirty="0"/>
              <a:t>查询修课总学分在</a:t>
            </a:r>
            <a:r>
              <a:rPr lang="en-US" altLang="zh-CN" sz="2000" dirty="0"/>
              <a:t>10</a:t>
            </a:r>
            <a:r>
              <a:rPr lang="zh-CN" altLang="zh-CN" sz="2000" dirty="0"/>
              <a:t>分以下的学生</a:t>
            </a:r>
            <a:r>
              <a:rPr lang="zh-CN" altLang="zh-CN" sz="2000" dirty="0" smtClean="0"/>
              <a:t>姓名</a:t>
            </a:r>
            <a:endParaRPr lang="en-US" altLang="zh-CN" sz="2000" dirty="0" smtClean="0"/>
          </a:p>
          <a:p>
            <a:pPr lvl="1"/>
            <a:r>
              <a:rPr lang="en-US" altLang="zh-CN" sz="1600" dirty="0">
                <a:latin typeface="Courier New" pitchFamily="49" charset="0"/>
                <a:cs typeface="Courier New" pitchFamily="49" charset="0"/>
              </a:rPr>
              <a:t>SELECT </a:t>
            </a:r>
            <a:r>
              <a:rPr lang="en-US" altLang="zh-CN" sz="1600" dirty="0" err="1">
                <a:latin typeface="Courier New" pitchFamily="49" charset="0"/>
                <a:cs typeface="Courier New" pitchFamily="49" charset="0"/>
              </a:rPr>
              <a:t>sname</a:t>
            </a:r>
            <a:r>
              <a:rPr lang="en-US" altLang="zh-CN" sz="1600" dirty="0">
                <a:latin typeface="Courier New" pitchFamily="49" charset="0"/>
                <a:cs typeface="Courier New" pitchFamily="49" charset="0"/>
              </a:rPr>
              <a:t> FROM Student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sno</a:t>
            </a:r>
            <a:r>
              <a:rPr lang="en-US" altLang="zh-CN" sz="1600" dirty="0">
                <a:latin typeface="Courier New" pitchFamily="49" charset="0"/>
                <a:cs typeface="Courier New" pitchFamily="49" charset="0"/>
              </a:rPr>
              <a:t> IN </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err="1">
                <a:latin typeface="Courier New" pitchFamily="49" charset="0"/>
                <a:cs typeface="Courier New" pitchFamily="49" charset="0"/>
              </a:rPr>
              <a:t>sno</a:t>
            </a:r>
            <a:r>
              <a:rPr lang="en-US" altLang="zh-CN" sz="1600" dirty="0">
                <a:latin typeface="Courier New" pitchFamily="49" charset="0"/>
                <a:cs typeface="Courier New" pitchFamily="49" charset="0"/>
              </a:rPr>
              <a:t> FROM Course, SC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Student.sno</a:t>
            </a:r>
            <a:r>
              <a:rPr lang="en-US" altLang="zh-CN" sz="1600" dirty="0">
                <a:latin typeface="Courier New" pitchFamily="49" charset="0"/>
                <a:cs typeface="Courier New" pitchFamily="49" charset="0"/>
              </a:rPr>
              <a:t> = </a:t>
            </a:r>
            <a:r>
              <a:rPr lang="en-US" altLang="zh-CN" sz="1600" dirty="0" err="1">
                <a:latin typeface="Courier New" pitchFamily="49" charset="0"/>
                <a:cs typeface="Courier New" pitchFamily="49" charset="0"/>
              </a:rPr>
              <a:t>SC.sno</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AND</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Course.cno</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SC.cno</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GROUP </a:t>
            </a:r>
            <a:r>
              <a:rPr lang="en-US" altLang="zh-CN" sz="1600" dirty="0">
                <a:latin typeface="Courier New" pitchFamily="49" charset="0"/>
                <a:cs typeface="Courier New" pitchFamily="49" charset="0"/>
              </a:rPr>
              <a:t>BY </a:t>
            </a:r>
            <a:r>
              <a:rPr lang="en-US" altLang="zh-CN" sz="1600" dirty="0" err="1">
                <a:latin typeface="Courier New" pitchFamily="49" charset="0"/>
                <a:cs typeface="Courier New" pitchFamily="49" charset="0"/>
              </a:rPr>
              <a:t>SC.sno</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HAVING SUM(</a:t>
            </a:r>
            <a:r>
              <a:rPr lang="en-US" altLang="zh-CN" sz="1600" dirty="0" err="1" smtClean="0">
                <a:latin typeface="Courier New" pitchFamily="49" charset="0"/>
                <a:cs typeface="Courier New" pitchFamily="49" charset="0"/>
              </a:rPr>
              <a:t>Course.credit</a:t>
            </a:r>
            <a:r>
              <a:rPr lang="en-US" altLang="zh-CN" sz="1600" dirty="0">
                <a:latin typeface="Courier New" pitchFamily="49" charset="0"/>
                <a:cs typeface="Courier New" pitchFamily="49" charset="0"/>
              </a:rPr>
              <a:t>) &lt; 10);</a:t>
            </a:r>
          </a:p>
          <a:p>
            <a:pPr lvl="1"/>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153</a:t>
            </a:fld>
            <a:endParaRPr lang="zh-CN" altLang="en-US"/>
          </a:p>
        </p:txBody>
      </p:sp>
    </p:spTree>
    <p:extLst>
      <p:ext uri="{BB962C8B-B14F-4D97-AF65-F5344CB8AC3E}">
        <p14:creationId xmlns:p14="http://schemas.microsoft.com/office/powerpoint/2010/main" val="238892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嵌套查询</a:t>
            </a:r>
            <a:endParaRPr lang="zh-CN" altLang="en-US" dirty="0"/>
          </a:p>
        </p:txBody>
      </p:sp>
      <p:sp>
        <p:nvSpPr>
          <p:cNvPr id="3" name="内容占位符 2"/>
          <p:cNvSpPr>
            <a:spLocks noGrp="1"/>
          </p:cNvSpPr>
          <p:nvPr>
            <p:ph idx="1"/>
          </p:nvPr>
        </p:nvSpPr>
        <p:spPr/>
        <p:txBody>
          <a:bodyPr>
            <a:normAutofit/>
          </a:bodyPr>
          <a:lstStyle/>
          <a:p>
            <a:r>
              <a:rPr lang="zh-CN" altLang="zh-CN" sz="1800" dirty="0"/>
              <a:t>查询各门课程取得</a:t>
            </a:r>
            <a:r>
              <a:rPr lang="zh-CN" altLang="zh-CN" sz="1800" dirty="0" smtClean="0"/>
              <a:t>最高</a:t>
            </a:r>
            <a:r>
              <a:rPr lang="zh-CN" altLang="zh-CN" sz="1800" dirty="0"/>
              <a:t>成绩的学生姓名及其</a:t>
            </a:r>
            <a:r>
              <a:rPr lang="zh-CN" altLang="zh-CN" sz="1800" dirty="0" smtClean="0"/>
              <a:t>成绩</a:t>
            </a:r>
            <a:endParaRPr lang="en-US" altLang="zh-CN" sz="1800" dirty="0" smtClean="0"/>
          </a:p>
          <a:p>
            <a:pPr lvl="1"/>
            <a:r>
              <a:rPr lang="en-US" altLang="zh-CN" sz="1600" dirty="0">
                <a:latin typeface="Courier New" pitchFamily="49" charset="0"/>
                <a:cs typeface="Courier New" pitchFamily="49" charset="0"/>
              </a:rPr>
              <a:t>SELECT </a:t>
            </a:r>
            <a:r>
              <a:rPr lang="en-US" altLang="zh-CN" sz="1600" dirty="0" err="1">
                <a:latin typeface="Courier New" pitchFamily="49" charset="0"/>
                <a:cs typeface="Courier New" pitchFamily="49" charset="0"/>
              </a:rPr>
              <a:t>cno</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sname</a:t>
            </a:r>
            <a:r>
              <a:rPr lang="en-US" altLang="zh-CN" sz="1600" dirty="0">
                <a:latin typeface="Courier New" pitchFamily="49" charset="0"/>
                <a:cs typeface="Courier New" pitchFamily="49" charset="0"/>
              </a:rPr>
              <a:t>, grade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Student, SC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Student.sno</a:t>
            </a:r>
            <a:r>
              <a:rPr lang="en-US" altLang="zh-CN" sz="1600" dirty="0">
                <a:latin typeface="Courier New" pitchFamily="49" charset="0"/>
                <a:cs typeface="Courier New" pitchFamily="49" charset="0"/>
              </a:rPr>
              <a:t> = </a:t>
            </a:r>
            <a:r>
              <a:rPr lang="en-US" altLang="zh-CN" sz="1600" dirty="0" err="1">
                <a:latin typeface="Courier New" pitchFamily="49" charset="0"/>
                <a:cs typeface="Courier New" pitchFamily="49" charset="0"/>
              </a:rPr>
              <a:t>SC.sno</a:t>
            </a:r>
            <a:r>
              <a:rPr lang="en-US" altLang="zh-CN" sz="1600" dirty="0">
                <a:latin typeface="Courier New" pitchFamily="49" charset="0"/>
                <a:cs typeface="Courier New" pitchFamily="49" charset="0"/>
              </a:rPr>
              <a:t> AND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SC.grade</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IN (SELECT MAX(grade) </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SC SCX </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SC.cno</a:t>
            </a:r>
            <a:r>
              <a:rPr lang="en-US" altLang="zh-CN" sz="1600" dirty="0">
                <a:latin typeface="Courier New" pitchFamily="49" charset="0"/>
                <a:cs typeface="Courier New" pitchFamily="49" charset="0"/>
              </a:rPr>
              <a:t> = </a:t>
            </a:r>
            <a:r>
              <a:rPr lang="en-US" altLang="zh-CN" sz="1600" dirty="0" err="1" smtClean="0">
                <a:latin typeface="Courier New" pitchFamily="49" charset="0"/>
                <a:cs typeface="Courier New" pitchFamily="49" charset="0"/>
              </a:rPr>
              <a:t>SCX.cno</a:t>
            </a:r>
            <a:r>
              <a:rPr lang="en-US" altLang="zh-CN" sz="1600" dirty="0">
                <a:latin typeface="Courier New" pitchFamily="49" charset="0"/>
                <a:cs typeface="Courier New" pitchFamily="49" charset="0"/>
              </a:rPr>
              <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GROUP </a:t>
            </a:r>
            <a:r>
              <a:rPr lang="en-US" altLang="zh-CN" sz="1600" dirty="0">
                <a:latin typeface="Courier New" pitchFamily="49" charset="0"/>
                <a:cs typeface="Courier New" pitchFamily="49" charset="0"/>
              </a:rPr>
              <a:t>BY </a:t>
            </a:r>
            <a:r>
              <a:rPr lang="en-US" altLang="zh-CN" sz="1600" dirty="0" err="1">
                <a:latin typeface="Courier New" pitchFamily="49" charset="0"/>
                <a:cs typeface="Courier New" pitchFamily="49" charset="0"/>
              </a:rPr>
              <a:t>cno</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154</a:t>
            </a:fld>
            <a:endParaRPr lang="zh-CN" altLang="en-US"/>
          </a:p>
        </p:txBody>
      </p:sp>
    </p:spTree>
    <p:extLst>
      <p:ext uri="{BB962C8B-B14F-4D97-AF65-F5344CB8AC3E}">
        <p14:creationId xmlns:p14="http://schemas.microsoft.com/office/powerpoint/2010/main" val="145469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嵌套查询</a:t>
            </a:r>
            <a:endParaRPr lang="zh-CN" altLang="en-US" dirty="0"/>
          </a:p>
        </p:txBody>
      </p:sp>
      <p:sp>
        <p:nvSpPr>
          <p:cNvPr id="3" name="内容占位符 2"/>
          <p:cNvSpPr>
            <a:spLocks noGrp="1"/>
          </p:cNvSpPr>
          <p:nvPr>
            <p:ph idx="1"/>
          </p:nvPr>
        </p:nvSpPr>
        <p:spPr/>
        <p:txBody>
          <a:bodyPr>
            <a:normAutofit/>
          </a:bodyPr>
          <a:lstStyle/>
          <a:p>
            <a:r>
              <a:rPr lang="zh-CN" altLang="zh-CN" sz="1800" dirty="0">
                <a:latin typeface="Courier New" pitchFamily="49" charset="0"/>
                <a:cs typeface="Courier New" pitchFamily="49" charset="0"/>
              </a:rPr>
              <a:t>查询选修了</a:t>
            </a:r>
            <a:r>
              <a:rPr lang="en-US" altLang="zh-CN" sz="1800" dirty="0">
                <a:latin typeface="Courier New" pitchFamily="49" charset="0"/>
                <a:cs typeface="Courier New" pitchFamily="49" charset="0"/>
              </a:rPr>
              <a:t>1001</a:t>
            </a:r>
            <a:r>
              <a:rPr lang="zh-CN" altLang="zh-CN" sz="1800" dirty="0">
                <a:latin typeface="Courier New" pitchFamily="49" charset="0"/>
                <a:cs typeface="Courier New" pitchFamily="49" charset="0"/>
              </a:rPr>
              <a:t>学生选课的全部课程的学生学</a:t>
            </a:r>
            <a:r>
              <a:rPr lang="zh-CN" altLang="zh-CN" sz="1800" dirty="0" smtClean="0">
                <a:latin typeface="Courier New" pitchFamily="49" charset="0"/>
                <a:cs typeface="Courier New" pitchFamily="49" charset="0"/>
              </a:rPr>
              <a:t>号</a:t>
            </a:r>
            <a:endParaRPr lang="en-US" altLang="zh-CN" sz="1800" dirty="0">
              <a:latin typeface="Courier New" pitchFamily="49" charset="0"/>
              <a:cs typeface="Courier New" pitchFamily="49" charset="0"/>
            </a:endParaRPr>
          </a:p>
          <a:p>
            <a:pPr lvl="1"/>
            <a:r>
              <a:rPr lang="en-US" altLang="zh-CN" sz="1600" dirty="0">
                <a:latin typeface="Courier New" pitchFamily="49" charset="0"/>
                <a:cs typeface="Courier New" pitchFamily="49" charset="0"/>
              </a:rPr>
              <a:t>SELECT </a:t>
            </a:r>
            <a:r>
              <a:rPr lang="en-US" altLang="zh-CN" sz="1600" dirty="0" err="1">
                <a:latin typeface="Courier New" pitchFamily="49" charset="0"/>
                <a:cs typeface="Courier New" pitchFamily="49" charset="0"/>
              </a:rPr>
              <a:t>sno</a:t>
            </a:r>
            <a:r>
              <a:rPr lang="en-US" altLang="zh-CN" sz="1600" dirty="0">
                <a:latin typeface="Courier New" pitchFamily="49" charset="0"/>
                <a:cs typeface="Courier New" pitchFamily="49" charset="0"/>
              </a:rPr>
              <a:t> FROM Student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a:latin typeface="Courier New" pitchFamily="49" charset="0"/>
                <a:cs typeface="Courier New" pitchFamily="49" charset="0"/>
              </a:rPr>
              <a:t>NOT </a:t>
            </a:r>
            <a:r>
              <a:rPr lang="en-US" altLang="zh-CN" sz="1600" dirty="0" smtClean="0">
                <a:latin typeface="Courier New" pitchFamily="49" charset="0"/>
                <a:cs typeface="Courier New" pitchFamily="49" charset="0"/>
              </a:rPr>
              <a:t>EXISTS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a:latin typeface="Courier New" pitchFamily="49" charset="0"/>
                <a:cs typeface="Courier New" pitchFamily="49" charset="0"/>
              </a:rPr>
              <a:t>* FROM SC SCX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SCX.sno</a:t>
            </a:r>
            <a:r>
              <a:rPr lang="en-US" altLang="zh-CN" sz="1600" dirty="0">
                <a:latin typeface="Courier New" pitchFamily="49" charset="0"/>
                <a:cs typeface="Courier New" pitchFamily="49" charset="0"/>
              </a:rPr>
              <a:t> = '1001' AND NOT </a:t>
            </a:r>
            <a:r>
              <a:rPr lang="en-US" altLang="zh-CN" sz="1600" dirty="0" smtClean="0">
                <a:latin typeface="Courier New" pitchFamily="49" charset="0"/>
                <a:cs typeface="Courier New" pitchFamily="49" charset="0"/>
              </a:rPr>
              <a:t>EXISTS(</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a:latin typeface="Courier New" pitchFamily="49" charset="0"/>
                <a:cs typeface="Courier New" pitchFamily="49" charset="0"/>
              </a:rPr>
              <a:t>* FROM SC SCY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SCY.sno</a:t>
            </a:r>
            <a:r>
              <a:rPr lang="en-US" altLang="zh-CN" sz="1600" dirty="0">
                <a:latin typeface="Courier New" pitchFamily="49" charset="0"/>
                <a:cs typeface="Courier New" pitchFamily="49" charset="0"/>
              </a:rPr>
              <a:t> = </a:t>
            </a:r>
            <a:r>
              <a:rPr lang="en-US" altLang="zh-CN" sz="1600" dirty="0" err="1">
                <a:latin typeface="Courier New" pitchFamily="49" charset="0"/>
                <a:cs typeface="Courier New" pitchFamily="49" charset="0"/>
              </a:rPr>
              <a:t>Student.sno</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AND</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SCX.cno</a:t>
            </a:r>
            <a:r>
              <a:rPr lang="en-US" altLang="zh-CN" sz="1600" dirty="0" smtClean="0">
                <a:latin typeface="Courier New" pitchFamily="49" charset="0"/>
                <a:cs typeface="Courier New" pitchFamily="49" charset="0"/>
              </a:rPr>
              <a:t> = </a:t>
            </a:r>
            <a:r>
              <a:rPr lang="en-US" altLang="zh-CN" sz="1600" dirty="0" err="1" smtClean="0">
                <a:latin typeface="Courier New" pitchFamily="49" charset="0"/>
                <a:cs typeface="Courier New" pitchFamily="49" charset="0"/>
              </a:rPr>
              <a:t>SCY.cno</a:t>
            </a:r>
            <a:r>
              <a:rPr lang="en-US" altLang="zh-CN" sz="1600" dirty="0" smtClean="0">
                <a:latin typeface="Courier New" pitchFamily="49" charset="0"/>
                <a:cs typeface="Courier New" pitchFamily="49" charset="0"/>
              </a:rPr>
              <a:t>));</a:t>
            </a:r>
          </a:p>
          <a:p>
            <a:pPr marL="68580" indent="0">
              <a:buNone/>
            </a:pPr>
            <a:r>
              <a:rPr lang="en-US" altLang="zh-CN" sz="1600" dirty="0" smtClean="0">
                <a:cs typeface="Courier New" pitchFamily="49" charset="0"/>
              </a:rPr>
              <a:t>// </a:t>
            </a:r>
            <a:r>
              <a:rPr lang="zh-CN" altLang="en-US" sz="1600" dirty="0">
                <a:cs typeface="Courier New" pitchFamily="49" charset="0"/>
              </a:rPr>
              <a:t>排除与</a:t>
            </a:r>
            <a:r>
              <a:rPr lang="en-US" altLang="zh-CN" sz="1600" dirty="0">
                <a:cs typeface="Courier New" pitchFamily="49" charset="0"/>
              </a:rPr>
              <a:t>1001</a:t>
            </a:r>
            <a:r>
              <a:rPr lang="zh-CN" altLang="en-US" sz="1600" dirty="0">
                <a:cs typeface="Courier New" pitchFamily="49" charset="0"/>
              </a:rPr>
              <a:t>学生选的某门课程不一样的学生</a:t>
            </a:r>
            <a:r>
              <a:rPr lang="en-US" altLang="zh-CN" sz="1600" dirty="0">
                <a:cs typeface="Courier New" pitchFamily="49" charset="0"/>
              </a:rPr>
              <a:t/>
            </a:r>
            <a:br>
              <a:rPr lang="en-US" altLang="zh-CN" sz="1600" dirty="0">
                <a:cs typeface="Courier New" pitchFamily="49" charset="0"/>
              </a:rPr>
            </a:br>
            <a:r>
              <a:rPr lang="en-US" altLang="zh-CN" sz="1600" dirty="0">
                <a:cs typeface="Courier New" pitchFamily="49" charset="0"/>
              </a:rPr>
              <a:t>// </a:t>
            </a:r>
            <a:r>
              <a:rPr lang="zh-CN" altLang="en-US" sz="1600" dirty="0"/>
              <a:t>某个学生，</a:t>
            </a:r>
            <a:r>
              <a:rPr lang="en-US" altLang="zh-CN" sz="1600" dirty="0"/>
              <a:t>[</a:t>
            </a:r>
            <a:r>
              <a:rPr lang="zh-CN" altLang="en-US" sz="1600" b="1" dirty="0">
                <a:solidFill>
                  <a:srgbClr val="FF0000"/>
                </a:solidFill>
              </a:rPr>
              <a:t>不存在</a:t>
            </a:r>
            <a:r>
              <a:rPr lang="en-US" altLang="zh-CN" sz="1600" dirty="0"/>
              <a:t>]1001</a:t>
            </a:r>
            <a:r>
              <a:rPr lang="zh-CN" altLang="en-US" sz="1600" dirty="0"/>
              <a:t>选的课</a:t>
            </a:r>
            <a:r>
              <a:rPr lang="en-US" altLang="zh-CN" sz="1600" dirty="0"/>
              <a:t>[</a:t>
            </a:r>
            <a:r>
              <a:rPr lang="zh-CN" altLang="en-US" sz="1600" b="1" dirty="0">
                <a:solidFill>
                  <a:srgbClr val="FF0000"/>
                </a:solidFill>
              </a:rPr>
              <a:t>不存在于</a:t>
            </a:r>
            <a:r>
              <a:rPr lang="en-US" altLang="zh-CN" sz="1600" dirty="0"/>
              <a:t>]</a:t>
            </a:r>
            <a:r>
              <a:rPr lang="zh-CN" altLang="en-US" sz="1600" dirty="0"/>
              <a:t>该学生选的课 </a:t>
            </a:r>
            <a:endParaRPr lang="en-US" altLang="zh-CN" sz="1600" dirty="0">
              <a:latin typeface="Courier New" pitchFamily="49" charset="0"/>
              <a:cs typeface="Courier New" pitchFamily="49" charset="0"/>
            </a:endParaRPr>
          </a:p>
          <a:p>
            <a:pPr lvl="1"/>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155</a:t>
            </a:fld>
            <a:endParaRPr lang="zh-CN" altLang="en-US"/>
          </a:p>
        </p:txBody>
      </p:sp>
    </p:spTree>
    <p:extLst>
      <p:ext uri="{BB962C8B-B14F-4D97-AF65-F5344CB8AC3E}">
        <p14:creationId xmlns:p14="http://schemas.microsoft.com/office/powerpoint/2010/main" val="267562308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嵌套查询</a:t>
            </a:r>
            <a:endParaRPr lang="zh-CN" altLang="en-US" dirty="0"/>
          </a:p>
        </p:txBody>
      </p:sp>
      <p:sp>
        <p:nvSpPr>
          <p:cNvPr id="3" name="内容占位符 2"/>
          <p:cNvSpPr>
            <a:spLocks noGrp="1"/>
          </p:cNvSpPr>
          <p:nvPr>
            <p:ph idx="1"/>
          </p:nvPr>
        </p:nvSpPr>
        <p:spPr/>
        <p:txBody>
          <a:bodyPr>
            <a:normAutofit/>
          </a:bodyPr>
          <a:lstStyle/>
          <a:p>
            <a:r>
              <a:rPr lang="zh-CN" altLang="zh-CN" sz="1800" dirty="0"/>
              <a:t>查询选修了张星老师开设的全部课程的学生</a:t>
            </a:r>
            <a:r>
              <a:rPr lang="zh-CN" altLang="zh-CN" sz="1800" dirty="0" smtClean="0"/>
              <a:t>姓名</a:t>
            </a:r>
            <a:endParaRPr lang="en-US" altLang="zh-CN" sz="1800" dirty="0" smtClean="0"/>
          </a:p>
          <a:p>
            <a:pPr lvl="1"/>
            <a:r>
              <a:rPr lang="en-US" altLang="zh-CN" sz="1600" dirty="0">
                <a:latin typeface="Courier New" pitchFamily="49" charset="0"/>
                <a:cs typeface="Courier New" pitchFamily="49" charset="0"/>
              </a:rPr>
              <a:t>SELECT </a:t>
            </a:r>
            <a:r>
              <a:rPr lang="en-US" altLang="zh-CN" sz="1600" dirty="0" err="1">
                <a:latin typeface="Courier New" pitchFamily="49" charset="0"/>
                <a:cs typeface="Courier New" pitchFamily="49" charset="0"/>
              </a:rPr>
              <a:t>sname</a:t>
            </a:r>
            <a:r>
              <a:rPr lang="en-US" altLang="zh-CN" sz="1600" dirty="0">
                <a:latin typeface="Courier New" pitchFamily="49" charset="0"/>
                <a:cs typeface="Courier New" pitchFamily="49" charset="0"/>
              </a:rPr>
              <a:t> FROM Student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WHERE </a:t>
            </a:r>
            <a:r>
              <a:rPr lang="en-US" altLang="zh-CN" sz="1600" dirty="0">
                <a:latin typeface="Courier New" pitchFamily="49" charset="0"/>
                <a:cs typeface="Courier New" pitchFamily="49" charset="0"/>
              </a:rPr>
              <a:t>NOT EXISTS </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a:latin typeface="Courier New" pitchFamily="49" charset="0"/>
                <a:cs typeface="Courier New" pitchFamily="49" charset="0"/>
              </a:rPr>
              <a:t>* FROM Course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tno</a:t>
            </a:r>
            <a:r>
              <a:rPr lang="en-US" altLang="zh-CN" sz="1600" dirty="0">
                <a:latin typeface="Courier New" pitchFamily="49" charset="0"/>
                <a:cs typeface="Courier New" pitchFamily="49" charset="0"/>
              </a:rPr>
              <a:t> = </a:t>
            </a:r>
            <a:r>
              <a:rPr lang="en-US" altLang="zh-CN" sz="1600" dirty="0" smtClean="0">
                <a:latin typeface="Courier New" pitchFamily="49" charset="0"/>
                <a:cs typeface="Courier New" pitchFamily="49" charset="0"/>
              </a:rPr>
              <a: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err="1">
                <a:latin typeface="Courier New" pitchFamily="49" charset="0"/>
                <a:cs typeface="Courier New" pitchFamily="49" charset="0"/>
              </a:rPr>
              <a:t>tno</a:t>
            </a:r>
            <a:r>
              <a:rPr lang="en-US" altLang="zh-CN" sz="1600" dirty="0">
                <a:latin typeface="Courier New" pitchFamily="49" charset="0"/>
                <a:cs typeface="Courier New" pitchFamily="49" charset="0"/>
              </a:rPr>
              <a:t> FROM Teacher </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tname</a:t>
            </a:r>
            <a:r>
              <a:rPr lang="en-US" altLang="zh-CN" sz="1600" dirty="0">
                <a:latin typeface="Courier New" pitchFamily="49" charset="0"/>
                <a:cs typeface="Courier New" pitchFamily="49" charset="0"/>
              </a:rPr>
              <a:t> = </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张星</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AND NOT EXISTS </a:t>
            </a:r>
            <a:r>
              <a:rPr lang="en-US" altLang="zh-CN" sz="1600" dirty="0" smtClean="0">
                <a:latin typeface="Courier New" pitchFamily="49" charset="0"/>
                <a:cs typeface="Courier New" pitchFamily="49" charset="0"/>
              </a:rPr>
              <a:t>(</a:t>
            </a:r>
            <a:r>
              <a:rPr lang="en-US" altLang="zh-CN" sz="1600" dirty="0">
                <a:latin typeface="Courier New" pitchFamily="49" charset="0"/>
                <a:cs typeface="Courier New" pitchFamily="49" charset="0"/>
              </a:rPr>
              <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SELECT </a:t>
            </a:r>
            <a:r>
              <a:rPr lang="en-US" altLang="zh-CN" sz="1600" dirty="0">
                <a:latin typeface="Courier New" pitchFamily="49" charset="0"/>
                <a:cs typeface="Courier New" pitchFamily="49" charset="0"/>
              </a:rPr>
              <a:t>* FROM SC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SC.sno</a:t>
            </a:r>
            <a:r>
              <a:rPr lang="en-US" altLang="zh-CN" sz="1600" dirty="0">
                <a:latin typeface="Courier New" pitchFamily="49" charset="0"/>
                <a:cs typeface="Courier New" pitchFamily="49" charset="0"/>
              </a:rPr>
              <a:t> = </a:t>
            </a:r>
            <a:r>
              <a:rPr lang="en-US" altLang="zh-CN" sz="1600" dirty="0" err="1">
                <a:latin typeface="Courier New" pitchFamily="49" charset="0"/>
                <a:cs typeface="Courier New" pitchFamily="49" charset="0"/>
              </a:rPr>
              <a:t>Student.sno</a:t>
            </a:r>
            <a:r>
              <a:rPr lang="en-US" altLang="zh-CN" sz="1600" dirty="0">
                <a:latin typeface="Courier New" pitchFamily="49" charset="0"/>
                <a:cs typeface="Courier New" pitchFamily="49" charset="0"/>
              </a:rPr>
              <a:t> AND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SC.cno</a:t>
            </a:r>
            <a:r>
              <a:rPr lang="en-US" altLang="zh-CN" sz="1600" dirty="0" smtClean="0">
                <a:latin typeface="Courier New" pitchFamily="49" charset="0"/>
                <a:cs typeface="Courier New" pitchFamily="49" charset="0"/>
              </a:rPr>
              <a:t> </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Course.cno</a:t>
            </a:r>
            <a:r>
              <a:rPr lang="en-US" altLang="zh-CN" sz="1600" dirty="0">
                <a:latin typeface="Courier New" pitchFamily="49" charset="0"/>
                <a:cs typeface="Courier New" pitchFamily="49" charset="0"/>
              </a:rPr>
              <a:t>));</a:t>
            </a:r>
          </a:p>
          <a:p>
            <a:pPr lvl="1"/>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156</a:t>
            </a:fld>
            <a:endParaRPr lang="zh-CN" altLang="en-US"/>
          </a:p>
        </p:txBody>
      </p:sp>
    </p:spTree>
    <p:extLst>
      <p:ext uri="{BB962C8B-B14F-4D97-AF65-F5344CB8AC3E}">
        <p14:creationId xmlns:p14="http://schemas.microsoft.com/office/powerpoint/2010/main" val="69515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工具的基本功能</a:t>
            </a:r>
          </a:p>
        </p:txBody>
      </p:sp>
      <p:sp>
        <p:nvSpPr>
          <p:cNvPr id="3" name="内容占位符 2"/>
          <p:cNvSpPr>
            <a:spLocks noGrp="1"/>
          </p:cNvSpPr>
          <p:nvPr>
            <p:ph idx="1"/>
          </p:nvPr>
        </p:nvSpPr>
        <p:spPr/>
        <p:txBody>
          <a:bodyPr>
            <a:noAutofit/>
          </a:bodyPr>
          <a:lstStyle/>
          <a:p>
            <a:r>
              <a:rPr lang="zh-CN" altLang="en-US" sz="2000" dirty="0" smtClean="0"/>
              <a:t>任何</a:t>
            </a:r>
            <a:r>
              <a:rPr lang="zh-CN" altLang="en-US" sz="2000" dirty="0"/>
              <a:t>可应用的</a:t>
            </a:r>
            <a:r>
              <a:rPr lang="en-US" altLang="zh-CN" sz="2000" dirty="0"/>
              <a:t>DB2</a:t>
            </a:r>
            <a:r>
              <a:rPr lang="zh-CN" altLang="en-US" sz="2000" dirty="0"/>
              <a:t>工具中都能找到的基本功能大约</a:t>
            </a:r>
            <a:r>
              <a:rPr lang="zh-CN" altLang="en-US" sz="2000" dirty="0" smtClean="0"/>
              <a:t>有</a:t>
            </a:r>
            <a:r>
              <a:rPr lang="en-US" altLang="zh-CN" sz="2000" dirty="0" smtClean="0"/>
              <a:t>6</a:t>
            </a:r>
            <a:r>
              <a:rPr lang="zh-CN" altLang="en-US" sz="2000" dirty="0" smtClean="0"/>
              <a:t>个</a:t>
            </a:r>
            <a:endParaRPr lang="en-US" altLang="zh-CN" sz="2000" dirty="0"/>
          </a:p>
          <a:p>
            <a:pPr lvl="1"/>
            <a:r>
              <a:rPr lang="en-US" altLang="zh-CN" sz="1800" dirty="0"/>
              <a:t>Wizard</a:t>
            </a:r>
          </a:p>
          <a:p>
            <a:pPr lvl="1"/>
            <a:r>
              <a:rPr lang="en-US" altLang="zh-CN" sz="1800" dirty="0"/>
              <a:t>Generate DDL</a:t>
            </a:r>
          </a:p>
          <a:p>
            <a:pPr lvl="1"/>
            <a:r>
              <a:rPr lang="en-US" altLang="zh-CN" sz="1800" dirty="0"/>
              <a:t>Show </a:t>
            </a:r>
            <a:r>
              <a:rPr lang="en-US" altLang="zh-CN" sz="1800" dirty="0" smtClean="0"/>
              <a:t>SQL / Show </a:t>
            </a:r>
            <a:r>
              <a:rPr lang="en-US" altLang="zh-CN" sz="1800" dirty="0"/>
              <a:t>Command</a:t>
            </a:r>
          </a:p>
          <a:p>
            <a:pPr lvl="1"/>
            <a:r>
              <a:rPr lang="en-US" altLang="zh-CN" sz="1800" dirty="0"/>
              <a:t>Show Related</a:t>
            </a:r>
          </a:p>
          <a:p>
            <a:pPr lvl="1"/>
            <a:r>
              <a:rPr lang="en-US" altLang="zh-CN" sz="1800" dirty="0"/>
              <a:t>Filter </a:t>
            </a:r>
          </a:p>
          <a:p>
            <a:pPr lvl="1"/>
            <a:r>
              <a:rPr lang="en-US" altLang="zh-CN" sz="1800" dirty="0" smtClean="0"/>
              <a:t>Help</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423127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产品信息和文档</a:t>
            </a:r>
          </a:p>
        </p:txBody>
      </p:sp>
      <p:sp>
        <p:nvSpPr>
          <p:cNvPr id="3" name="内容占位符 2"/>
          <p:cNvSpPr>
            <a:spLocks noGrp="1"/>
          </p:cNvSpPr>
          <p:nvPr>
            <p:ph idx="1"/>
          </p:nvPr>
        </p:nvSpPr>
        <p:spPr/>
        <p:txBody>
          <a:bodyPr>
            <a:normAutofit/>
          </a:bodyPr>
          <a:lstStyle/>
          <a:p>
            <a:r>
              <a:rPr lang="zh-CN" altLang="en-US" sz="1800" dirty="0"/>
              <a:t>在信息中心（</a:t>
            </a:r>
            <a:r>
              <a:rPr lang="en-US" altLang="zh-CN" sz="1800" dirty="0"/>
              <a:t>Information Center</a:t>
            </a:r>
            <a:r>
              <a:rPr lang="zh-CN" altLang="en-US" sz="1800" dirty="0"/>
              <a:t>）中，我们可以按照以下几种方法获取相关信息：</a:t>
            </a:r>
          </a:p>
          <a:p>
            <a:pPr lvl="1"/>
            <a:r>
              <a:rPr lang="zh-CN" altLang="en-US" sz="1600" dirty="0"/>
              <a:t>任务：获取完成特定任务所需的信息</a:t>
            </a:r>
          </a:p>
          <a:p>
            <a:pPr lvl="1"/>
            <a:r>
              <a:rPr lang="zh-CN" altLang="en-US" sz="1600" dirty="0"/>
              <a:t>书籍：</a:t>
            </a:r>
            <a:r>
              <a:rPr lang="en-US" altLang="zh-CN" sz="1600" dirty="0"/>
              <a:t>UDB</a:t>
            </a:r>
            <a:r>
              <a:rPr lang="zh-CN" altLang="en-US" sz="1600" dirty="0"/>
              <a:t>随机提供了许多技术手册，如</a:t>
            </a:r>
            <a:r>
              <a:rPr lang="en-US" altLang="zh-CN" sz="1600" dirty="0"/>
              <a:t>《</a:t>
            </a:r>
            <a:r>
              <a:rPr lang="zh-CN" altLang="en-US" sz="1600" dirty="0"/>
              <a:t>管理员手册</a:t>
            </a:r>
            <a:r>
              <a:rPr lang="en-US" altLang="zh-CN" sz="1600" dirty="0"/>
              <a:t>》</a:t>
            </a:r>
            <a:r>
              <a:rPr lang="zh-CN" altLang="en-US" sz="1600" dirty="0"/>
              <a:t>、</a:t>
            </a:r>
            <a:r>
              <a:rPr lang="en-US" altLang="zh-CN" sz="1600" dirty="0"/>
              <a:t>《</a:t>
            </a:r>
            <a:r>
              <a:rPr lang="zh-CN" altLang="en-US" sz="1600" dirty="0"/>
              <a:t>开发人员手册</a:t>
            </a:r>
            <a:r>
              <a:rPr lang="en-US" altLang="zh-CN" sz="1600" dirty="0"/>
              <a:t>》</a:t>
            </a:r>
            <a:r>
              <a:rPr lang="zh-CN" altLang="en-US" sz="1600" dirty="0"/>
              <a:t>等等</a:t>
            </a:r>
          </a:p>
          <a:p>
            <a:pPr lvl="1"/>
            <a:r>
              <a:rPr lang="zh-CN" altLang="en-US" sz="1600" dirty="0"/>
              <a:t>疑难：可以根据你遇到的疑难错误来查找相应的解决方法</a:t>
            </a:r>
          </a:p>
          <a:p>
            <a:pPr lvl="1"/>
            <a:r>
              <a:rPr lang="zh-CN" altLang="en-US" sz="1600" dirty="0"/>
              <a:t>样例程序：可以查找到各种语言、各种接口进行数据库编程的例子</a:t>
            </a:r>
          </a:p>
          <a:p>
            <a:pPr lvl="1"/>
            <a:r>
              <a:rPr lang="en-US" altLang="zh-CN" sz="1600" dirty="0"/>
              <a:t>Web</a:t>
            </a:r>
            <a:r>
              <a:rPr lang="zh-CN" altLang="en-US" sz="1600" dirty="0"/>
              <a:t>信息：指引你到相关</a:t>
            </a:r>
            <a:r>
              <a:rPr lang="en-US" altLang="zh-CN" sz="1600" dirty="0"/>
              <a:t>Web</a:t>
            </a:r>
            <a:r>
              <a:rPr lang="zh-CN" altLang="en-US" sz="1600" dirty="0"/>
              <a:t>站点上获取相应的</a:t>
            </a:r>
            <a:r>
              <a:rPr lang="zh-CN" altLang="en-US" sz="1600" dirty="0" smtClean="0"/>
              <a:t>信息</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716" y="4869160"/>
            <a:ext cx="1356279"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10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pic>
        <p:nvPicPr>
          <p:cNvPr id="5" name="Picture 2"/>
          <p:cNvPicPr>
            <a:picLocks noChangeAspect="1" noChangeArrowheads="1"/>
          </p:cNvPicPr>
          <p:nvPr/>
        </p:nvPicPr>
        <p:blipFill>
          <a:blip r:embed="rId2" cstate="print"/>
          <a:srcRect/>
          <a:stretch>
            <a:fillRect/>
          </a:stretch>
        </p:blipFill>
        <p:spPr bwMode="auto">
          <a:xfrm>
            <a:off x="0" y="-27384"/>
            <a:ext cx="9144000" cy="6885384"/>
          </a:xfrm>
          <a:prstGeom prst="rect">
            <a:avLst/>
          </a:prstGeom>
          <a:noFill/>
          <a:ln w="9525">
            <a:noFill/>
            <a:miter lim="800000"/>
            <a:headEnd/>
            <a:tailEnd/>
          </a:ln>
        </p:spPr>
      </p:pic>
    </p:spTree>
    <p:extLst>
      <p:ext uri="{BB962C8B-B14F-4D97-AF65-F5344CB8AC3E}">
        <p14:creationId xmlns:p14="http://schemas.microsoft.com/office/powerpoint/2010/main" val="204009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命令中心（</a:t>
            </a:r>
            <a:r>
              <a:rPr lang="en-US" altLang="zh-CN" dirty="0"/>
              <a:t>Command Center</a:t>
            </a:r>
            <a:r>
              <a:rPr lang="zh-CN" altLang="en-US" dirty="0"/>
              <a:t>）</a:t>
            </a:r>
          </a:p>
        </p:txBody>
      </p:sp>
      <p:sp>
        <p:nvSpPr>
          <p:cNvPr id="3" name="内容占位符 2"/>
          <p:cNvSpPr>
            <a:spLocks noGrp="1"/>
          </p:cNvSpPr>
          <p:nvPr>
            <p:ph idx="1"/>
          </p:nvPr>
        </p:nvSpPr>
        <p:spPr/>
        <p:txBody>
          <a:bodyPr>
            <a:normAutofit/>
          </a:bodyPr>
          <a:lstStyle/>
          <a:p>
            <a:r>
              <a:rPr lang="zh-CN" altLang="en-US" sz="1800" dirty="0"/>
              <a:t>命令中心是用于输入</a:t>
            </a:r>
            <a:r>
              <a:rPr lang="en-US" altLang="zh-CN" sz="1800" dirty="0"/>
              <a:t>DB2</a:t>
            </a:r>
            <a:r>
              <a:rPr lang="zh-CN" altLang="en-US" sz="1800" dirty="0"/>
              <a:t>命令的</a:t>
            </a:r>
            <a:r>
              <a:rPr lang="zh-CN" altLang="en-US" sz="1800" b="1" dirty="0">
                <a:solidFill>
                  <a:srgbClr val="FF0000"/>
                </a:solidFill>
              </a:rPr>
              <a:t>图形化工具</a:t>
            </a:r>
            <a:r>
              <a:rPr lang="zh-CN" altLang="en-US" sz="1800" dirty="0"/>
              <a:t>。它可以保存当前会话状态下所有的会话记录</a:t>
            </a:r>
          </a:p>
          <a:p>
            <a:r>
              <a:rPr lang="zh-CN" altLang="en-US" sz="1800" dirty="0"/>
              <a:t>命令中心可以将已输入的命令作为脚本保存在脚本中心中，也可以对保存在脚本中心中的脚本加以</a:t>
            </a:r>
            <a:r>
              <a:rPr lang="zh-CN" altLang="en-US" sz="1800" dirty="0" smtClean="0"/>
              <a:t>调度</a:t>
            </a:r>
            <a:endParaRPr lang="en-US" altLang="zh-CN" sz="1800" dirty="0" smtClean="0"/>
          </a:p>
          <a:p>
            <a:r>
              <a:rPr lang="zh-CN" altLang="en-US" sz="1800" dirty="0"/>
              <a:t>命令中心一个非常有用的功能是允许用户通过它查看</a:t>
            </a:r>
            <a:r>
              <a:rPr lang="en-US" altLang="zh-CN" sz="1800" dirty="0"/>
              <a:t>SQL</a:t>
            </a:r>
            <a:r>
              <a:rPr lang="zh-CN" altLang="en-US" sz="1800" dirty="0"/>
              <a:t>语句的存取计划，存取计划中包含着</a:t>
            </a:r>
            <a:r>
              <a:rPr lang="en-US" altLang="zh-CN" sz="1800" dirty="0"/>
              <a:t>SQL</a:t>
            </a:r>
            <a:r>
              <a:rPr lang="zh-CN" altLang="en-US" sz="1800" dirty="0"/>
              <a:t>语句执行情况的统计结果，用户可以通过命令中心为</a:t>
            </a:r>
            <a:r>
              <a:rPr lang="en-US" altLang="zh-CN" sz="1800" dirty="0"/>
              <a:t>SQL</a:t>
            </a:r>
            <a:r>
              <a:rPr lang="zh-CN" altLang="en-US" sz="1800" dirty="0"/>
              <a:t>语句生成存取计划，并以可视化的形式表现</a:t>
            </a:r>
            <a:r>
              <a:rPr lang="zh-CN" altLang="en-US" sz="1800" dirty="0" smtClean="0"/>
              <a:t>出来</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105692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自我介绍</a:t>
            </a:r>
            <a:endParaRPr lang="zh-CN" altLang="en-US" b="1" dirty="0"/>
          </a:p>
        </p:txBody>
      </p:sp>
      <p:sp>
        <p:nvSpPr>
          <p:cNvPr id="3" name="内容占位符 2"/>
          <p:cNvSpPr>
            <a:spLocks noGrp="1"/>
          </p:cNvSpPr>
          <p:nvPr>
            <p:ph idx="1"/>
          </p:nvPr>
        </p:nvSpPr>
        <p:spPr/>
        <p:txBody>
          <a:bodyPr/>
          <a:lstStyle/>
          <a:p>
            <a:r>
              <a:rPr lang="zh-CN" altLang="en-US" sz="2000" dirty="0"/>
              <a:t>邮箱：</a:t>
            </a:r>
            <a:r>
              <a:rPr lang="en-US" altLang="zh-CN" sz="2000" dirty="0" smtClean="0">
                <a:hlinkClick r:id="rId2"/>
              </a:rPr>
              <a:t>whu@nju.edu.cn</a:t>
            </a:r>
            <a:endParaRPr lang="en-US" altLang="zh-CN" sz="2000" dirty="0" smtClean="0"/>
          </a:p>
          <a:p>
            <a:r>
              <a:rPr lang="zh-CN" altLang="en-US" sz="2000" dirty="0" smtClean="0"/>
              <a:t>电话：</a:t>
            </a:r>
            <a:r>
              <a:rPr lang="en-US" altLang="zh-CN" sz="2000" dirty="0" smtClean="0"/>
              <a:t>025-89680923</a:t>
            </a:r>
            <a:endParaRPr lang="zh-CN" altLang="en-US" sz="2000" dirty="0"/>
          </a:p>
          <a:p>
            <a:r>
              <a:rPr lang="zh-CN" altLang="en-US" sz="2000" dirty="0" smtClean="0"/>
              <a:t>办公室：计算机科学技术楼</a:t>
            </a:r>
            <a:r>
              <a:rPr lang="en-US" altLang="zh-CN" sz="2000" dirty="0" smtClean="0"/>
              <a:t>819</a:t>
            </a:r>
            <a:r>
              <a:rPr lang="zh-CN" altLang="en-US" sz="2000" dirty="0" smtClean="0"/>
              <a:t>室</a:t>
            </a:r>
            <a:endParaRPr lang="en-US" altLang="zh-CN" sz="2000" dirty="0" smtClean="0"/>
          </a:p>
          <a:p>
            <a:r>
              <a:rPr lang="zh-CN" altLang="en-US" sz="2000" dirty="0"/>
              <a:t>个人</a:t>
            </a:r>
            <a:r>
              <a:rPr lang="zh-CN" altLang="en-US" sz="2000" dirty="0" smtClean="0"/>
              <a:t>主页</a:t>
            </a:r>
            <a:r>
              <a:rPr lang="zh-CN" altLang="en-US" sz="2000" dirty="0"/>
              <a:t>：</a:t>
            </a:r>
            <a:r>
              <a:rPr lang="en-US" altLang="zh-CN" sz="2000" dirty="0">
                <a:hlinkClick r:id="rId3"/>
              </a:rPr>
              <a:t>http://ws.nju.edu.cn/~whu</a:t>
            </a:r>
            <a:endParaRPr lang="en-US" altLang="zh-CN" sz="2000" dirty="0"/>
          </a:p>
          <a:p>
            <a:pPr lvl="1"/>
            <a:r>
              <a:rPr lang="zh-CN" altLang="en-US" sz="1800" dirty="0"/>
              <a:t>课件</a:t>
            </a:r>
            <a:r>
              <a:rPr lang="zh-CN" altLang="en-US" sz="1800" dirty="0" smtClean="0"/>
              <a:t>、数据库软件、论文阅读</a:t>
            </a:r>
            <a:r>
              <a:rPr lang="en-US" altLang="zh-CN" sz="1800" dirty="0" smtClean="0"/>
              <a:t>……</a:t>
            </a:r>
          </a:p>
          <a:p>
            <a:pPr lvl="2"/>
            <a:r>
              <a:rPr lang="en-US" altLang="zh-CN" sz="1600" dirty="0" smtClean="0">
                <a:hlinkClick r:id="rId4"/>
              </a:rPr>
              <a:t>csadvanced@sohu.com</a:t>
            </a:r>
            <a:r>
              <a:rPr lang="en-US" altLang="zh-CN" sz="1600" dirty="0" smtClean="0"/>
              <a:t>? </a:t>
            </a:r>
            <a:endParaRPr lang="en-US" altLang="zh-CN"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535543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pic>
        <p:nvPicPr>
          <p:cNvPr id="5" name="Picture 5"/>
          <p:cNvPicPr>
            <a:picLocks noChangeArrowheads="1"/>
          </p:cNvPicPr>
          <p:nvPr/>
        </p:nvPicPr>
        <p:blipFill>
          <a:blip r:embed="rId2" cstate="print"/>
          <a:srcRect/>
          <a:stretch>
            <a:fillRect/>
          </a:stretch>
        </p:blipFill>
        <p:spPr bwMode="auto">
          <a:xfrm>
            <a:off x="5198" y="-27384"/>
            <a:ext cx="9144000" cy="6886800"/>
          </a:xfrm>
          <a:prstGeom prst="rect">
            <a:avLst/>
          </a:prstGeom>
          <a:noFill/>
          <a:ln w="9525">
            <a:noFill/>
            <a:miter lim="800000"/>
            <a:headEnd/>
            <a:tailEnd/>
          </a:ln>
        </p:spPr>
      </p:pic>
      <p:sp>
        <p:nvSpPr>
          <p:cNvPr id="6" name="流程图: 可选过程 5"/>
          <p:cNvSpPr/>
          <p:nvPr/>
        </p:nvSpPr>
        <p:spPr>
          <a:xfrm>
            <a:off x="107504" y="980728"/>
            <a:ext cx="1368152" cy="432048"/>
          </a:xfrm>
          <a:prstGeom prst="flowChartAlternateProcess">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08739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控制中心（</a:t>
            </a:r>
            <a:r>
              <a:rPr lang="en-US" altLang="zh-CN" dirty="0"/>
              <a:t>Control Center</a:t>
            </a:r>
            <a:r>
              <a:rPr lang="zh-CN" altLang="en-US" dirty="0"/>
              <a:t>）</a:t>
            </a:r>
          </a:p>
        </p:txBody>
      </p:sp>
      <p:sp>
        <p:nvSpPr>
          <p:cNvPr id="3" name="内容占位符 2"/>
          <p:cNvSpPr>
            <a:spLocks noGrp="1"/>
          </p:cNvSpPr>
          <p:nvPr>
            <p:ph idx="1"/>
          </p:nvPr>
        </p:nvSpPr>
        <p:spPr/>
        <p:txBody>
          <a:bodyPr>
            <a:normAutofit/>
          </a:bodyPr>
          <a:lstStyle/>
          <a:p>
            <a:r>
              <a:rPr lang="zh-CN" altLang="en-US" sz="2000" dirty="0"/>
              <a:t>控制中心是</a:t>
            </a:r>
            <a:r>
              <a:rPr lang="en-US" altLang="zh-CN" sz="2000" dirty="0" smtClean="0"/>
              <a:t>UDB</a:t>
            </a:r>
            <a:r>
              <a:rPr lang="zh-CN" altLang="en-US" sz="2000" b="1" dirty="0" smtClean="0">
                <a:solidFill>
                  <a:srgbClr val="FF0000"/>
                </a:solidFill>
              </a:rPr>
              <a:t>管理</a:t>
            </a:r>
            <a:r>
              <a:rPr lang="zh-CN" altLang="en-US" sz="2000" b="1" dirty="0">
                <a:solidFill>
                  <a:srgbClr val="FF0000"/>
                </a:solidFill>
              </a:rPr>
              <a:t>工具的核心</a:t>
            </a:r>
            <a:r>
              <a:rPr lang="zh-CN" altLang="en-US" sz="2000" dirty="0"/>
              <a:t>，绝大多数的管理任务和对其他管理工具的存取都可以通过控制中心来完成</a:t>
            </a:r>
          </a:p>
          <a:p>
            <a:pPr lvl="1"/>
            <a:r>
              <a:rPr lang="zh-CN" altLang="en-US" sz="1800" dirty="0">
                <a:solidFill>
                  <a:srgbClr val="000000"/>
                </a:solidFill>
                <a:cs typeface="Arial" charset="0"/>
              </a:rPr>
              <a:t>管理系统 </a:t>
            </a:r>
          </a:p>
          <a:p>
            <a:pPr lvl="1"/>
            <a:r>
              <a:rPr lang="zh-CN" altLang="en-US" sz="1800" dirty="0">
                <a:solidFill>
                  <a:srgbClr val="000000"/>
                </a:solidFill>
                <a:cs typeface="Arial" charset="0"/>
              </a:rPr>
              <a:t>管理</a:t>
            </a:r>
            <a:r>
              <a:rPr lang="en-US" altLang="zh-CN" sz="1800" dirty="0">
                <a:solidFill>
                  <a:srgbClr val="000000"/>
                </a:solidFill>
                <a:cs typeface="Arial" charset="0"/>
              </a:rPr>
              <a:t>DB2</a:t>
            </a:r>
            <a:r>
              <a:rPr lang="zh-CN" altLang="en-US" sz="1800" dirty="0">
                <a:solidFill>
                  <a:srgbClr val="000000"/>
                </a:solidFill>
                <a:cs typeface="Arial" charset="0"/>
              </a:rPr>
              <a:t>实例 </a:t>
            </a:r>
          </a:p>
          <a:p>
            <a:pPr lvl="1"/>
            <a:r>
              <a:rPr lang="zh-CN" altLang="en-US" sz="1800" dirty="0">
                <a:solidFill>
                  <a:srgbClr val="000000"/>
                </a:solidFill>
                <a:cs typeface="Arial" charset="0"/>
              </a:rPr>
              <a:t>管理数据库 </a:t>
            </a:r>
          </a:p>
          <a:p>
            <a:pPr lvl="1"/>
            <a:r>
              <a:rPr lang="zh-CN" altLang="en-US" sz="1800" dirty="0">
                <a:solidFill>
                  <a:srgbClr val="000000"/>
                </a:solidFill>
                <a:cs typeface="Arial" charset="0"/>
              </a:rPr>
              <a:t>管理数据库对象（例如表、视图和用户组） </a:t>
            </a:r>
          </a:p>
          <a:p>
            <a:pPr lvl="1"/>
            <a:r>
              <a:rPr lang="zh-CN" altLang="en-US" sz="1800" dirty="0">
                <a:solidFill>
                  <a:srgbClr val="000000"/>
                </a:solidFill>
                <a:cs typeface="Arial" charset="0"/>
              </a:rPr>
              <a:t>为</a:t>
            </a:r>
            <a:r>
              <a:rPr lang="en-US" altLang="zh-CN" sz="1800" dirty="0">
                <a:solidFill>
                  <a:srgbClr val="000000"/>
                </a:solidFill>
                <a:cs typeface="Arial" charset="0"/>
              </a:rPr>
              <a:t>OS/390</a:t>
            </a:r>
            <a:r>
              <a:rPr lang="zh-CN" altLang="en-US" sz="1800" dirty="0">
                <a:solidFill>
                  <a:srgbClr val="000000"/>
                </a:solidFill>
                <a:cs typeface="Arial" charset="0"/>
              </a:rPr>
              <a:t>子系统访问</a:t>
            </a:r>
            <a:r>
              <a:rPr lang="en-US" altLang="zh-CN" sz="1800" dirty="0" smtClean="0">
                <a:solidFill>
                  <a:srgbClr val="000000"/>
                </a:solidFill>
                <a:cs typeface="Arial" charset="0"/>
              </a:rPr>
              <a:t>DB2</a:t>
            </a:r>
            <a:endParaRPr lang="en-US" altLang="zh-CN" sz="1800" dirty="0">
              <a:solidFill>
                <a:srgbClr val="000000"/>
              </a:solidFill>
              <a:cs typeface="Aria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490630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5" name="Picture 2"/>
          <p:cNvPicPr>
            <a:picLocks noChangeArrowheads="1"/>
          </p:cNvPicPr>
          <p:nvPr/>
        </p:nvPicPr>
        <p:blipFill>
          <a:blip r:embed="rId2" cstate="print"/>
          <a:srcRect/>
          <a:stretch>
            <a:fillRect/>
          </a:stretch>
        </p:blipFill>
        <p:spPr bwMode="auto">
          <a:xfrm>
            <a:off x="0" y="-1416"/>
            <a:ext cx="9144000" cy="6886800"/>
          </a:xfrm>
          <a:prstGeom prst="rect">
            <a:avLst/>
          </a:prstGeom>
          <a:noFill/>
          <a:ln w="9525">
            <a:noFill/>
            <a:miter lim="800000"/>
            <a:headEnd/>
            <a:tailEnd/>
          </a:ln>
        </p:spPr>
      </p:pic>
    </p:spTree>
    <p:extLst>
      <p:ext uri="{BB962C8B-B14F-4D97-AF65-F5344CB8AC3E}">
        <p14:creationId xmlns:p14="http://schemas.microsoft.com/office/powerpoint/2010/main" val="3304258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normAutofit/>
          </a:bodyPr>
          <a:lstStyle/>
          <a:p>
            <a:r>
              <a:rPr lang="en-US" altLang="zh-CN" sz="2000" dirty="0"/>
              <a:t>MySQL</a:t>
            </a:r>
            <a:r>
              <a:rPr lang="zh-CN" altLang="en-US" sz="2000" dirty="0"/>
              <a:t>是</a:t>
            </a:r>
            <a:r>
              <a:rPr lang="zh-CN" altLang="en-US" sz="2000" b="1" dirty="0">
                <a:solidFill>
                  <a:srgbClr val="FF0000"/>
                </a:solidFill>
              </a:rPr>
              <a:t>一个</a:t>
            </a:r>
            <a:r>
              <a:rPr lang="zh-CN" altLang="en-US" sz="2000" dirty="0"/>
              <a:t>关系数据库</a:t>
            </a:r>
            <a:r>
              <a:rPr lang="zh-CN" altLang="en-US" sz="2000" dirty="0" smtClean="0"/>
              <a:t>管理系统</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5" name="Picture 5" descr="C:\Users\whu\Desktop\200px-MySQ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5544269"/>
            <a:ext cx="1905000" cy="981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a:graphicFrameLocks noGrp="1"/>
          </p:cNvGraphicFramePr>
          <p:nvPr>
            <p:extLst>
              <p:ext uri="{D42A27DB-BD31-4B8C-83A1-F6EECF244321}">
                <p14:modId xmlns:p14="http://schemas.microsoft.com/office/powerpoint/2010/main" val="121243060"/>
              </p:ext>
            </p:extLst>
          </p:nvPr>
        </p:nvGraphicFramePr>
        <p:xfrm>
          <a:off x="564232" y="2996952"/>
          <a:ext cx="6096000" cy="3307080"/>
        </p:xfrm>
        <a:graphic>
          <a:graphicData uri="http://schemas.openxmlformats.org/drawingml/2006/table">
            <a:tbl>
              <a:tblPr firstRow="1">
                <a:tableStyleId>{93296810-A885-4BE3-A3E7-6D5BEEA58F35}</a:tableStyleId>
              </a:tblPr>
              <a:tblGrid>
                <a:gridCol w="6096000"/>
              </a:tblGrid>
              <a:tr h="370840">
                <a:tc>
                  <a:txBody>
                    <a:bodyPr/>
                    <a:lstStyle/>
                    <a:p>
                      <a:pPr>
                        <a:lnSpc>
                          <a:spcPct val="125000"/>
                        </a:lnSpc>
                      </a:pPr>
                      <a:r>
                        <a:rPr lang="en-US" altLang="zh-CN" sz="2000" dirty="0" smtClean="0"/>
                        <a:t>MySQL</a:t>
                      </a:r>
                      <a:r>
                        <a:rPr lang="zh-CN" altLang="en-US" sz="2000" dirty="0" smtClean="0"/>
                        <a:t>创始人寻求中国帮助</a:t>
                      </a:r>
                      <a:endParaRPr lang="zh-CN" altLang="en-US" sz="2000" dirty="0"/>
                    </a:p>
                  </a:txBody>
                  <a:tcPr/>
                </a:tc>
              </a:tr>
              <a:tr h="370840">
                <a:tc>
                  <a:txBody>
                    <a:bodyPr/>
                    <a:lstStyle/>
                    <a:p>
                      <a:pPr>
                        <a:lnSpc>
                          <a:spcPct val="125000"/>
                        </a:lnSpc>
                      </a:pPr>
                      <a:r>
                        <a:rPr lang="zh-CN" altLang="en-US" dirty="0" smtClean="0"/>
                        <a:t>亲爱的拯救</a:t>
                      </a:r>
                      <a:r>
                        <a:rPr lang="en-US" altLang="zh-CN" dirty="0" smtClean="0"/>
                        <a:t>MySQL</a:t>
                      </a:r>
                      <a:r>
                        <a:rPr lang="zh-CN" altLang="en-US" dirty="0" smtClean="0"/>
                        <a:t>的中国签名支持者，</a:t>
                      </a:r>
                    </a:p>
                    <a:p>
                      <a:pPr>
                        <a:lnSpc>
                          <a:spcPct val="125000"/>
                        </a:lnSpc>
                      </a:pPr>
                      <a:endParaRPr lang="zh-CN" altLang="en-US" dirty="0" smtClean="0"/>
                    </a:p>
                    <a:p>
                      <a:pPr>
                        <a:lnSpc>
                          <a:spcPct val="125000"/>
                        </a:lnSpc>
                      </a:pPr>
                      <a:r>
                        <a:rPr lang="zh-CN" altLang="en-US" dirty="0" smtClean="0"/>
                        <a:t>        欧盟可能无法拯救</a:t>
                      </a:r>
                      <a:r>
                        <a:rPr lang="en-US" altLang="zh-CN" dirty="0" smtClean="0"/>
                        <a:t>MySQL, </a:t>
                      </a:r>
                      <a:r>
                        <a:rPr lang="zh-CN" altLang="en-US" b="1" dirty="0" smtClean="0">
                          <a:solidFill>
                            <a:srgbClr val="FF0000"/>
                          </a:solidFill>
                        </a:rPr>
                        <a:t>中国和俄罗斯</a:t>
                      </a:r>
                      <a:r>
                        <a:rPr lang="zh-CN" altLang="en-US" dirty="0" smtClean="0"/>
                        <a:t>可能是拯救</a:t>
                      </a:r>
                      <a:r>
                        <a:rPr lang="en-US" altLang="zh-CN" dirty="0" smtClean="0"/>
                        <a:t>MySQL</a:t>
                      </a:r>
                      <a:r>
                        <a:rPr lang="zh-CN" altLang="en-US" dirty="0" smtClean="0"/>
                        <a:t>的希望之所在。中国拥有强大、独立以及自信的反垄断主管机关，因此，我本人在此请求您的帮助。对于您在</a:t>
                      </a:r>
                      <a:r>
                        <a:rPr lang="en-US" altLang="zh-CN" dirty="0" smtClean="0"/>
                        <a:t>http://www.helpmysql.org/</a:t>
                      </a:r>
                      <a:r>
                        <a:rPr lang="zh-CN" altLang="en-US" dirty="0" smtClean="0"/>
                        <a:t>的签名，我们深表感谢。如果可以的话，我们需要您的进一步帮助：</a:t>
                      </a:r>
                    </a:p>
                    <a:p>
                      <a:pPr>
                        <a:lnSpc>
                          <a:spcPct val="125000"/>
                        </a:lnSpc>
                      </a:pPr>
                      <a:r>
                        <a:rPr lang="zh-CN" altLang="en-US" dirty="0" smtClean="0"/>
                        <a:t>        </a:t>
                      </a:r>
                      <a:r>
                        <a:rPr lang="en-US" altLang="zh-CN" dirty="0" smtClean="0"/>
                        <a:t>……</a:t>
                      </a:r>
                    </a:p>
                  </a:txBody>
                  <a:tcPr/>
                </a:tc>
              </a:tr>
            </a:tbl>
          </a:graphicData>
        </a:graphic>
      </p:graphicFrame>
    </p:spTree>
    <p:extLst>
      <p:ext uri="{BB962C8B-B14F-4D97-AF65-F5344CB8AC3E}">
        <p14:creationId xmlns:p14="http://schemas.microsoft.com/office/powerpoint/2010/main" val="161065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normAutofit/>
          </a:bodyPr>
          <a:lstStyle/>
          <a:p>
            <a:r>
              <a:rPr lang="en-US" altLang="zh-CN" sz="2000" dirty="0"/>
              <a:t>MySQL Community Server</a:t>
            </a:r>
          </a:p>
          <a:p>
            <a:pPr lvl="1"/>
            <a:r>
              <a:rPr lang="zh-CN" altLang="en-US" sz="1800" dirty="0"/>
              <a:t>最新版本为</a:t>
            </a:r>
            <a:r>
              <a:rPr lang="en-US" altLang="zh-CN" sz="1800" dirty="0" smtClean="0"/>
              <a:t>5.5.16</a:t>
            </a:r>
            <a:r>
              <a:rPr lang="zh-CN" altLang="en-US" sz="1800" dirty="0" smtClean="0"/>
              <a:t>，</a:t>
            </a:r>
            <a:r>
              <a:rPr lang="zh-CN" altLang="en-US" sz="1800" dirty="0"/>
              <a:t>常用</a:t>
            </a:r>
            <a:r>
              <a:rPr lang="en-US" altLang="zh-CN" sz="1800" dirty="0"/>
              <a:t>5.0.x</a:t>
            </a:r>
            <a:r>
              <a:rPr lang="zh-CN" altLang="en-US" sz="1800" dirty="0"/>
              <a:t>以及</a:t>
            </a:r>
            <a:r>
              <a:rPr lang="en-US" altLang="zh-CN" sz="1800" dirty="0"/>
              <a:t>5.1.x</a:t>
            </a:r>
          </a:p>
          <a:p>
            <a:pPr lvl="1"/>
            <a:r>
              <a:rPr lang="en-US" altLang="zh-CN" sz="1800" dirty="0"/>
              <a:t>Linux</a:t>
            </a:r>
            <a:r>
              <a:rPr lang="zh-CN" altLang="en-US" sz="1800" dirty="0"/>
              <a:t>需要安装</a:t>
            </a:r>
            <a:r>
              <a:rPr lang="en-US" altLang="zh-CN" sz="1800" dirty="0"/>
              <a:t>server</a:t>
            </a:r>
            <a:r>
              <a:rPr lang="zh-CN" altLang="en-US" sz="1800" dirty="0"/>
              <a:t>和</a:t>
            </a:r>
            <a:r>
              <a:rPr lang="en-US" altLang="zh-CN" sz="1800" dirty="0"/>
              <a:t>client</a:t>
            </a:r>
            <a:r>
              <a:rPr lang="zh-CN" altLang="en-US" sz="1800" dirty="0"/>
              <a:t>两个</a:t>
            </a:r>
            <a:r>
              <a:rPr lang="en-US" altLang="zh-CN" sz="1800" dirty="0"/>
              <a:t>rpm</a:t>
            </a:r>
            <a:r>
              <a:rPr lang="zh-CN" altLang="en-US" sz="1800" dirty="0"/>
              <a:t>包</a:t>
            </a:r>
          </a:p>
          <a:p>
            <a:r>
              <a:rPr lang="en-US" altLang="zh-CN" sz="2000" dirty="0"/>
              <a:t>MySQL Enterprise Edition</a:t>
            </a:r>
          </a:p>
          <a:p>
            <a:r>
              <a:rPr lang="en-US" altLang="zh-CN" sz="2000" dirty="0"/>
              <a:t>MySQL Cluster &amp; Cluster CGE</a:t>
            </a:r>
          </a:p>
          <a:p>
            <a:r>
              <a:rPr lang="en-US" altLang="zh-CN" sz="2000" dirty="0"/>
              <a:t>MySQL Workbench </a:t>
            </a:r>
            <a:r>
              <a:rPr lang="en-US" altLang="zh-CN" sz="2000" dirty="0" smtClean="0"/>
              <a:t>(GUI Tool)</a:t>
            </a:r>
            <a:endParaRPr lang="en-US" altLang="zh-CN" sz="2000" dirty="0"/>
          </a:p>
          <a:p>
            <a:pPr lvl="1"/>
            <a:r>
              <a:rPr lang="zh-CN" altLang="en-US" sz="1800" dirty="0"/>
              <a:t>早期为</a:t>
            </a:r>
            <a:r>
              <a:rPr lang="en-US" altLang="zh-CN" sz="1800" b="1" dirty="0">
                <a:solidFill>
                  <a:srgbClr val="FF0000"/>
                </a:solidFill>
              </a:rPr>
              <a:t>Administrator</a:t>
            </a:r>
            <a:r>
              <a:rPr lang="zh-CN" altLang="en-US" sz="1800" dirty="0"/>
              <a:t>和</a:t>
            </a:r>
            <a:r>
              <a:rPr lang="en-US" altLang="zh-CN" sz="1800" b="1" dirty="0">
                <a:solidFill>
                  <a:srgbClr val="FF0000"/>
                </a:solidFill>
              </a:rPr>
              <a:t>Query Browser</a:t>
            </a:r>
            <a:r>
              <a:rPr lang="zh-CN" altLang="en-US" sz="1800" dirty="0"/>
              <a:t>，相对易用</a:t>
            </a:r>
          </a:p>
          <a:p>
            <a:r>
              <a:rPr lang="en-US" altLang="zh-CN" sz="2000" dirty="0"/>
              <a:t>MySQL </a:t>
            </a:r>
            <a:r>
              <a:rPr lang="en-US" altLang="zh-CN" sz="2000" dirty="0" smtClean="0"/>
              <a:t>Connectors</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988278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 Workbench</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76" y="2348880"/>
            <a:ext cx="7578948" cy="45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063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课外实验</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下载并安装</a:t>
            </a:r>
            <a:r>
              <a:rPr lang="en-US" altLang="zh-CN" sz="2000" dirty="0" smtClean="0"/>
              <a:t>DB2 Express-C 9.7.x</a:t>
            </a:r>
          </a:p>
          <a:p>
            <a:r>
              <a:rPr lang="zh-CN" altLang="en-US" sz="2000" dirty="0" smtClean="0"/>
              <a:t>下载并安装</a:t>
            </a:r>
            <a:r>
              <a:rPr lang="en-US" altLang="zh-CN" sz="2000" dirty="0" smtClean="0"/>
              <a:t>MySQL 5.5.x</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4226977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关系数据库语言</a:t>
            </a:r>
            <a:r>
              <a:rPr lang="en-US" altLang="zh-CN" dirty="0"/>
              <a:t>SQL’92</a:t>
            </a:r>
            <a:endParaRPr lang="zh-CN" altLang="en-US" dirty="0"/>
          </a:p>
        </p:txBody>
      </p:sp>
      <p:sp>
        <p:nvSpPr>
          <p:cNvPr id="3" name="内容占位符 2"/>
          <p:cNvSpPr>
            <a:spLocks noGrp="1"/>
          </p:cNvSpPr>
          <p:nvPr>
            <p:ph idx="1"/>
          </p:nvPr>
        </p:nvSpPr>
        <p:spPr/>
        <p:txBody>
          <a:bodyPr/>
          <a:lstStyle/>
          <a:p>
            <a:pPr marL="525780" indent="-457200">
              <a:buFont typeface="+mj-lt"/>
              <a:buAutoNum type="arabicPeriod"/>
            </a:pPr>
            <a:r>
              <a:rPr lang="en-US" altLang="zh-CN" b="1" u="sng" dirty="0" smtClean="0">
                <a:solidFill>
                  <a:srgbClr val="FF0000"/>
                </a:solidFill>
              </a:rPr>
              <a:t>SQL</a:t>
            </a:r>
            <a:r>
              <a:rPr lang="zh-CN" altLang="en-US" b="1" u="sng" dirty="0">
                <a:solidFill>
                  <a:srgbClr val="FF0000"/>
                </a:solidFill>
              </a:rPr>
              <a:t>概貌</a:t>
            </a:r>
          </a:p>
          <a:p>
            <a:pPr marL="525780" indent="-457200">
              <a:buFont typeface="+mj-lt"/>
              <a:buAutoNum type="arabicPeriod"/>
            </a:pPr>
            <a:r>
              <a:rPr lang="en-US" altLang="zh-CN" dirty="0" smtClean="0"/>
              <a:t>SQL</a:t>
            </a:r>
            <a:r>
              <a:rPr lang="zh-CN" altLang="en-US" dirty="0"/>
              <a:t>数据定义功能</a:t>
            </a:r>
          </a:p>
          <a:p>
            <a:pPr marL="525780" indent="-457200">
              <a:buFont typeface="+mj-lt"/>
              <a:buAutoNum type="arabicPeriod"/>
            </a:pPr>
            <a:r>
              <a:rPr lang="en-US" altLang="zh-CN" dirty="0" smtClean="0"/>
              <a:t>SQL</a:t>
            </a:r>
            <a:r>
              <a:rPr lang="zh-CN" altLang="en-US" dirty="0"/>
              <a:t>数据操纵功能</a:t>
            </a:r>
          </a:p>
          <a:p>
            <a:pPr marL="525780" indent="-457200">
              <a:buFont typeface="+mj-lt"/>
              <a:buAutoNum type="arabicPeriod"/>
            </a:pPr>
            <a:r>
              <a:rPr lang="en-US" altLang="zh-CN" dirty="0" smtClean="0"/>
              <a:t>SQL</a:t>
            </a:r>
            <a:r>
              <a:rPr lang="zh-CN" altLang="en-US" dirty="0"/>
              <a:t>的更新功能</a:t>
            </a:r>
          </a:p>
          <a:p>
            <a:pPr marL="525780" indent="-457200">
              <a:buFont typeface="+mj-lt"/>
              <a:buAutoNum type="arabicPeriod"/>
            </a:pPr>
            <a:r>
              <a:rPr lang="zh-CN" altLang="en-US" dirty="0" smtClean="0"/>
              <a:t>视图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853593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altLang="zh-CN" dirty="0"/>
              <a:t>SQL</a:t>
            </a:r>
            <a:r>
              <a:rPr lang="zh-CN" altLang="en-US" dirty="0"/>
              <a:t>概貌</a:t>
            </a:r>
          </a:p>
        </p:txBody>
      </p:sp>
      <p:sp>
        <p:nvSpPr>
          <p:cNvPr id="3" name="内容占位符 2"/>
          <p:cNvSpPr>
            <a:spLocks noGrp="1"/>
          </p:cNvSpPr>
          <p:nvPr>
            <p:ph idx="1"/>
          </p:nvPr>
        </p:nvSpPr>
        <p:spPr/>
        <p:txBody>
          <a:bodyPr>
            <a:normAutofit/>
          </a:bodyPr>
          <a:lstStyle/>
          <a:p>
            <a:pPr>
              <a:defRPr/>
            </a:pPr>
            <a:r>
              <a:rPr lang="en-US" altLang="zh-CN" sz="1800" dirty="0"/>
              <a:t>SQL history</a:t>
            </a:r>
          </a:p>
          <a:p>
            <a:pPr lvl="1">
              <a:defRPr/>
            </a:pPr>
            <a:r>
              <a:rPr lang="en-US" altLang="zh-CN" sz="1600" dirty="0"/>
              <a:t>SEQUEL</a:t>
            </a:r>
            <a:r>
              <a:rPr lang="zh-CN" altLang="en-US" sz="1600" dirty="0"/>
              <a:t>（</a:t>
            </a:r>
            <a:r>
              <a:rPr lang="en-US" altLang="zh-CN" sz="1600" dirty="0"/>
              <a:t>IBM, 1970</a:t>
            </a:r>
            <a:r>
              <a:rPr lang="zh-CN" altLang="en-US" sz="1600" dirty="0" smtClean="0"/>
              <a:t>）</a:t>
            </a:r>
            <a:endParaRPr lang="zh-CN" altLang="en-US" sz="1600" dirty="0"/>
          </a:p>
          <a:p>
            <a:pPr lvl="1">
              <a:defRPr/>
            </a:pPr>
            <a:r>
              <a:rPr lang="en-US" altLang="zh-CN" sz="1600" dirty="0"/>
              <a:t>SQL-86</a:t>
            </a:r>
            <a:r>
              <a:rPr lang="zh-CN" altLang="en-US" sz="1600" dirty="0"/>
              <a:t>（</a:t>
            </a:r>
            <a:r>
              <a:rPr lang="en-US" altLang="zh-CN" sz="1600" b="1" dirty="0">
                <a:solidFill>
                  <a:srgbClr val="FF0000"/>
                </a:solidFill>
              </a:rPr>
              <a:t>SQL1</a:t>
            </a:r>
            <a:r>
              <a:rPr lang="zh-CN" altLang="en-US" sz="1600" dirty="0"/>
              <a:t>）（</a:t>
            </a:r>
            <a:r>
              <a:rPr lang="en-US" altLang="zh-CN" sz="1600" dirty="0"/>
              <a:t>ANSI, 1986</a:t>
            </a:r>
            <a:r>
              <a:rPr lang="zh-CN" altLang="en-US" sz="1600" dirty="0" smtClean="0"/>
              <a:t>）</a:t>
            </a:r>
            <a:endParaRPr lang="zh-CN" altLang="en-US" sz="1600" dirty="0"/>
          </a:p>
          <a:p>
            <a:pPr lvl="1">
              <a:defRPr/>
            </a:pPr>
            <a:r>
              <a:rPr lang="en-US" altLang="zh-CN" sz="1600" dirty="0"/>
              <a:t>SQL-89</a:t>
            </a:r>
            <a:r>
              <a:rPr lang="zh-CN" altLang="en-US" sz="1600" dirty="0"/>
              <a:t>（</a:t>
            </a:r>
            <a:r>
              <a:rPr lang="en-US" altLang="zh-CN" sz="1600" dirty="0"/>
              <a:t>ANSI/ISO, 1989</a:t>
            </a:r>
            <a:r>
              <a:rPr lang="zh-CN" altLang="en-US" sz="1600" dirty="0"/>
              <a:t>）</a:t>
            </a:r>
          </a:p>
          <a:p>
            <a:pPr lvl="2">
              <a:defRPr/>
            </a:pPr>
            <a:r>
              <a:rPr lang="en-US" altLang="zh-CN" sz="1400" b="1" dirty="0">
                <a:solidFill>
                  <a:srgbClr val="FF0000"/>
                </a:solidFill>
              </a:rPr>
              <a:t>SQL-92</a:t>
            </a:r>
            <a:r>
              <a:rPr lang="zh-CN" altLang="en-US" sz="1400" b="1" dirty="0">
                <a:solidFill>
                  <a:srgbClr val="FF0000"/>
                </a:solidFill>
              </a:rPr>
              <a:t>（</a:t>
            </a:r>
            <a:r>
              <a:rPr lang="en-US" altLang="zh-CN" sz="1400" b="1" dirty="0">
                <a:solidFill>
                  <a:srgbClr val="FF0000"/>
                </a:solidFill>
              </a:rPr>
              <a:t>SQL2</a:t>
            </a:r>
            <a:r>
              <a:rPr lang="zh-CN" altLang="en-US" sz="1400" b="1" dirty="0">
                <a:solidFill>
                  <a:srgbClr val="FF0000"/>
                </a:solidFill>
              </a:rPr>
              <a:t>）</a:t>
            </a:r>
            <a:r>
              <a:rPr lang="zh-CN" altLang="en-US" sz="1400" dirty="0"/>
              <a:t>（</a:t>
            </a:r>
            <a:r>
              <a:rPr lang="en-US" altLang="zh-CN" sz="1400" dirty="0"/>
              <a:t>ANSI/ISO, 1992</a:t>
            </a:r>
            <a:r>
              <a:rPr lang="zh-CN" altLang="en-US" sz="1400" dirty="0" smtClean="0"/>
              <a:t>）</a:t>
            </a:r>
            <a:endParaRPr lang="zh-CN" altLang="en-US" sz="1400" dirty="0"/>
          </a:p>
          <a:p>
            <a:pPr lvl="1">
              <a:defRPr/>
            </a:pPr>
            <a:r>
              <a:rPr lang="en-US" altLang="zh-CN" sz="1600" dirty="0"/>
              <a:t>SQL-93</a:t>
            </a:r>
            <a:r>
              <a:rPr lang="zh-CN" altLang="en-US" sz="1600" dirty="0"/>
              <a:t>（</a:t>
            </a:r>
            <a:r>
              <a:rPr lang="en-US" altLang="zh-CN" sz="1600" dirty="0"/>
              <a:t>ANSI/ISO, 1993</a:t>
            </a:r>
            <a:r>
              <a:rPr lang="zh-CN" altLang="en-US" sz="1600" dirty="0"/>
              <a:t>）</a:t>
            </a:r>
          </a:p>
          <a:p>
            <a:pPr lvl="2">
              <a:defRPr/>
            </a:pPr>
            <a:r>
              <a:rPr lang="en-US" altLang="zh-CN" sz="1400" dirty="0"/>
              <a:t>SQL-99</a:t>
            </a:r>
            <a:r>
              <a:rPr lang="zh-CN" altLang="en-US" sz="1400" dirty="0"/>
              <a:t>（</a:t>
            </a:r>
            <a:r>
              <a:rPr lang="en-US" altLang="zh-CN" sz="1400" b="1" dirty="0">
                <a:solidFill>
                  <a:srgbClr val="FF0000"/>
                </a:solidFill>
              </a:rPr>
              <a:t>SQL3</a:t>
            </a:r>
            <a:r>
              <a:rPr lang="zh-CN" altLang="en-US" sz="1400" dirty="0"/>
              <a:t>）（</a:t>
            </a:r>
            <a:r>
              <a:rPr lang="en-US" altLang="zh-CN" sz="1400" dirty="0"/>
              <a:t>ANSI/ISO, 1999</a:t>
            </a:r>
            <a:r>
              <a:rPr lang="zh-CN" altLang="en-US" sz="1400" dirty="0" smtClean="0"/>
              <a:t>）</a:t>
            </a:r>
            <a:endParaRPr lang="zh-CN" altLang="en-US" sz="1400" dirty="0"/>
          </a:p>
          <a:p>
            <a:pPr lvl="1">
              <a:defRPr/>
            </a:pPr>
            <a:r>
              <a:rPr lang="en-US" altLang="zh-CN" sz="1600" dirty="0"/>
              <a:t>SQL-2000</a:t>
            </a:r>
          </a:p>
          <a:p>
            <a:pPr lvl="1">
              <a:defRPr/>
            </a:pPr>
            <a:r>
              <a:rPr lang="en-US" altLang="zh-CN" sz="1600" dirty="0"/>
              <a:t>SQL-2003</a:t>
            </a:r>
          </a:p>
          <a:p>
            <a:pPr>
              <a:defRPr/>
            </a:pP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452785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SQL</a:t>
            </a:r>
            <a:r>
              <a:rPr lang="zh-CN" altLang="en-US" dirty="0"/>
              <a:t>概貌</a:t>
            </a:r>
          </a:p>
        </p:txBody>
      </p:sp>
      <p:sp>
        <p:nvSpPr>
          <p:cNvPr id="3" name="内容占位符 2"/>
          <p:cNvSpPr>
            <a:spLocks noGrp="1"/>
          </p:cNvSpPr>
          <p:nvPr>
            <p:ph idx="1"/>
          </p:nvPr>
        </p:nvSpPr>
        <p:spPr/>
        <p:txBody>
          <a:bodyPr>
            <a:normAutofit/>
          </a:bodyPr>
          <a:lstStyle/>
          <a:p>
            <a:r>
              <a:rPr lang="zh-CN" altLang="en-US" sz="2000" dirty="0" smtClean="0"/>
              <a:t>基本概念的变化</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graphicFrame>
        <p:nvGraphicFramePr>
          <p:cNvPr id="5" name="Group 47"/>
          <p:cNvGraphicFramePr>
            <a:graphicFrameLocks noGrp="1"/>
          </p:cNvGraphicFramePr>
          <p:nvPr>
            <p:extLst>
              <p:ext uri="{D42A27DB-BD31-4B8C-83A1-F6EECF244321}">
                <p14:modId xmlns:p14="http://schemas.microsoft.com/office/powerpoint/2010/main" val="3607244072"/>
              </p:ext>
            </p:extLst>
          </p:nvPr>
        </p:nvGraphicFramePr>
        <p:xfrm>
          <a:off x="1019968" y="3013192"/>
          <a:ext cx="7104063" cy="1211580"/>
        </p:xfrm>
        <a:graphic>
          <a:graphicData uri="http://schemas.openxmlformats.org/drawingml/2006/table">
            <a:tbl>
              <a:tblPr/>
              <a:tblGrid>
                <a:gridCol w="1167130"/>
                <a:gridCol w="1889443"/>
                <a:gridCol w="1397317"/>
                <a:gridCol w="1541780"/>
                <a:gridCol w="1108393"/>
              </a:tblGrid>
              <a:tr h="292032">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rgbClr val="FF0000"/>
                          </a:solidFill>
                          <a:effectLst/>
                          <a:latin typeface="+mn-lt"/>
                          <a:ea typeface="+mn-ea"/>
                        </a:rPr>
                        <a:t>关系模型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关系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关系子模式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属性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smtClean="0">
                          <a:ln>
                            <a:noFill/>
                          </a:ln>
                          <a:solidFill>
                            <a:schemeClr val="accent2"/>
                          </a:solidFill>
                          <a:effectLst/>
                          <a:latin typeface="+mn-lt"/>
                          <a:ea typeface="+mn-ea"/>
                        </a:rPr>
                        <a:t>元组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65702">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en-US" altLang="zh-CN" sz="1800" b="1" i="0" u="none" strike="noStrike" cap="none" normalizeH="0" baseline="0" dirty="0" smtClean="0">
                          <a:ln>
                            <a:noFill/>
                          </a:ln>
                          <a:solidFill>
                            <a:srgbClr val="FF0000"/>
                          </a:solidFill>
                          <a:effectLst/>
                          <a:latin typeface="+mn-lt"/>
                          <a:ea typeface="+mn-ea"/>
                        </a:rPr>
                        <a:t>SQL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基表</a:t>
                      </a:r>
                    </a:p>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a:t>
                      </a:r>
                      <a:r>
                        <a:rPr kumimoji="1" lang="en-US" altLang="zh-CN" sz="1800" b="1" i="0" u="none" strike="noStrike" cap="none" normalizeH="0" baseline="0" dirty="0" smtClean="0">
                          <a:ln>
                            <a:noFill/>
                          </a:ln>
                          <a:solidFill>
                            <a:schemeClr val="accent2"/>
                          </a:solidFill>
                          <a:effectLst/>
                          <a:latin typeface="+mn-lt"/>
                          <a:ea typeface="+mn-ea"/>
                        </a:rPr>
                        <a:t>base table</a:t>
                      </a:r>
                      <a:r>
                        <a:rPr kumimoji="1" lang="zh-CN" altLang="en-US" sz="1800" b="1" i="0" u="none" strike="noStrike" cap="none" normalizeH="0" baseline="0" dirty="0" smtClean="0">
                          <a:ln>
                            <a:noFill/>
                          </a:ln>
                          <a:solidFill>
                            <a:schemeClr val="accent2"/>
                          </a:solidFill>
                          <a:effectLst/>
                          <a:latin typeface="+mn-lt"/>
                          <a:ea typeface="+mn-ea"/>
                        </a:rPr>
                        <a:t>）</a:t>
                      </a:r>
                      <a:endParaRPr kumimoji="1" lang="en-US" altLang="zh-CN" sz="1800" b="1" i="0" u="none" strike="noStrike" cap="none" normalizeH="0" baseline="0" dirty="0" smtClean="0">
                        <a:ln>
                          <a:noFill/>
                        </a:ln>
                        <a:solidFill>
                          <a:schemeClr val="accent2"/>
                        </a:solidFill>
                        <a:effectLst/>
                        <a:latin typeface="+mn-lt"/>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视图</a:t>
                      </a:r>
                    </a:p>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a:t>
                      </a:r>
                      <a:r>
                        <a:rPr kumimoji="1" lang="en-US" altLang="zh-CN" sz="1800" b="1" i="0" u="none" strike="noStrike" cap="none" normalizeH="0" baseline="0" dirty="0" smtClean="0">
                          <a:ln>
                            <a:noFill/>
                          </a:ln>
                          <a:solidFill>
                            <a:schemeClr val="accent2"/>
                          </a:solidFill>
                          <a:effectLst/>
                          <a:latin typeface="+mn-lt"/>
                          <a:ea typeface="+mn-ea"/>
                        </a:rPr>
                        <a:t>view</a:t>
                      </a:r>
                      <a:r>
                        <a:rPr kumimoji="1" lang="zh-CN" altLang="en-US" sz="1800" b="1" i="0" u="none" strike="noStrike" cap="none" normalizeH="0" baseline="0" dirty="0" smtClean="0">
                          <a:ln>
                            <a:noFill/>
                          </a:ln>
                          <a:solidFill>
                            <a:schemeClr val="accent2"/>
                          </a:solidFill>
                          <a:effectLst/>
                          <a:latin typeface="+mn-lt"/>
                          <a:ea typeface="+mn-ea"/>
                        </a:rPr>
                        <a:t>）</a:t>
                      </a:r>
                      <a:endParaRPr kumimoji="1" lang="en-US" altLang="zh-CN" sz="1800" b="1" i="0" u="none" strike="noStrike" cap="none" normalizeH="0" baseline="0" dirty="0" smtClean="0">
                        <a:ln>
                          <a:noFill/>
                        </a:ln>
                        <a:solidFill>
                          <a:schemeClr val="accent2"/>
                        </a:solidFill>
                        <a:effectLst/>
                        <a:latin typeface="+mn-lt"/>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列</a:t>
                      </a:r>
                    </a:p>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a:t>
                      </a:r>
                      <a:r>
                        <a:rPr kumimoji="1" lang="en-US" altLang="zh-CN" sz="1800" b="1" i="0" u="none" strike="noStrike" cap="none" normalizeH="0" baseline="0" dirty="0" smtClean="0">
                          <a:ln>
                            <a:noFill/>
                          </a:ln>
                          <a:solidFill>
                            <a:schemeClr val="accent2"/>
                          </a:solidFill>
                          <a:effectLst/>
                          <a:latin typeface="+mn-lt"/>
                          <a:ea typeface="+mn-ea"/>
                        </a:rPr>
                        <a:t>column</a:t>
                      </a:r>
                      <a:r>
                        <a:rPr kumimoji="1" lang="zh-CN" altLang="en-US" sz="1800" b="1" i="0" u="none" strike="noStrike" cap="none" normalizeH="0" baseline="0" dirty="0" smtClean="0">
                          <a:ln>
                            <a:noFill/>
                          </a:ln>
                          <a:solidFill>
                            <a:schemeClr val="accent2"/>
                          </a:solidFill>
                          <a:effectLst/>
                          <a:latin typeface="+mn-lt"/>
                          <a:ea typeface="+mn-ea"/>
                        </a:rPr>
                        <a:t>）</a:t>
                      </a:r>
                      <a:endParaRPr kumimoji="1" lang="en-US" altLang="zh-CN" sz="1800" b="1" i="0" u="none" strike="noStrike" cap="none" normalizeH="0" baseline="0" dirty="0" smtClean="0">
                        <a:ln>
                          <a:noFill/>
                        </a:ln>
                        <a:solidFill>
                          <a:schemeClr val="accent2"/>
                        </a:solidFill>
                        <a:effectLst/>
                        <a:latin typeface="+mn-lt"/>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行</a:t>
                      </a:r>
                    </a:p>
                    <a:p>
                      <a:pPr marL="0" marR="0" lvl="0" indent="0" algn="ctr" defTabSz="914400" rtl="0" eaLnBrk="1" fontAlgn="base" latinLnBrk="0" hangingPunct="1">
                        <a:lnSpc>
                          <a:spcPct val="125000"/>
                        </a:lnSpc>
                        <a:spcBef>
                          <a:spcPts val="0"/>
                        </a:spcBef>
                        <a:spcAft>
                          <a:spcPct val="0"/>
                        </a:spcAft>
                        <a:buClrTx/>
                        <a:buSzTx/>
                        <a:buFont typeface="Wingdings" pitchFamily="2" charset="2"/>
                        <a:buNone/>
                        <a:tabLst/>
                      </a:pPr>
                      <a:r>
                        <a:rPr kumimoji="1" lang="zh-CN" altLang="en-US" sz="1800" b="1" i="0" u="none" strike="noStrike" cap="none" normalizeH="0" baseline="0" dirty="0" smtClean="0">
                          <a:ln>
                            <a:noFill/>
                          </a:ln>
                          <a:solidFill>
                            <a:schemeClr val="accent2"/>
                          </a:solidFill>
                          <a:effectLst/>
                          <a:latin typeface="+mn-lt"/>
                          <a:ea typeface="+mn-ea"/>
                        </a:rPr>
                        <a:t>（</a:t>
                      </a:r>
                      <a:r>
                        <a:rPr kumimoji="1" lang="en-US" altLang="zh-CN" sz="1800" b="1" i="0" u="none" strike="noStrike" cap="none" normalizeH="0" baseline="0" dirty="0" smtClean="0">
                          <a:ln>
                            <a:noFill/>
                          </a:ln>
                          <a:solidFill>
                            <a:schemeClr val="accent2"/>
                          </a:solidFill>
                          <a:effectLst/>
                          <a:latin typeface="+mn-lt"/>
                          <a:ea typeface="+mn-ea"/>
                        </a:rPr>
                        <a:t>row</a:t>
                      </a:r>
                      <a:r>
                        <a:rPr kumimoji="1" lang="zh-CN" altLang="en-US" sz="1800" b="1" i="0" u="none" strike="noStrike" cap="none" normalizeH="0" baseline="0" dirty="0" smtClean="0">
                          <a:ln>
                            <a:noFill/>
                          </a:ln>
                          <a:solidFill>
                            <a:schemeClr val="accent2"/>
                          </a:solidFill>
                          <a:effectLst/>
                          <a:latin typeface="+mn-lt"/>
                          <a:ea typeface="+mn-ea"/>
                        </a:rPr>
                        <a:t>）</a:t>
                      </a:r>
                      <a:endParaRPr kumimoji="1" lang="en-US" altLang="zh-CN" sz="1800" b="1" i="0" u="none" strike="noStrike" cap="none" normalizeH="0" baseline="0" dirty="0" smtClean="0">
                        <a:ln>
                          <a:noFill/>
                        </a:ln>
                        <a:solidFill>
                          <a:schemeClr val="accent2"/>
                        </a:solidFill>
                        <a:effectLst/>
                        <a:latin typeface="+mn-lt"/>
                        <a:ea typeface="+mn-ea"/>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35"/>
          <p:cNvSpPr>
            <a:spLocks/>
          </p:cNvSpPr>
          <p:nvPr/>
        </p:nvSpPr>
        <p:spPr bwMode="auto">
          <a:xfrm>
            <a:off x="5334000" y="4789140"/>
            <a:ext cx="3124200" cy="674031"/>
          </a:xfrm>
          <a:prstGeom prst="borderCallout2">
            <a:avLst>
              <a:gd name="adj1" fmla="val 12926"/>
              <a:gd name="adj2" fmla="val -2440"/>
              <a:gd name="adj3" fmla="val 12926"/>
              <a:gd name="adj4" fmla="val -6708"/>
              <a:gd name="adj5" fmla="val -54398"/>
              <a:gd name="adj6" fmla="val -11028"/>
            </a:avLst>
          </a:prstGeom>
          <a:solidFill>
            <a:srgbClr val="EAEAEA"/>
          </a:solidFill>
          <a:ln w="25400">
            <a:solidFill>
              <a:schemeClr val="accent1"/>
            </a:solidFill>
            <a:miter lim="800000"/>
            <a:headEnd/>
            <a:tailEnd type="arrow" w="med" len="med"/>
          </a:ln>
        </p:spPr>
        <p:txBody>
          <a:bodyPr>
            <a:spAutoFit/>
          </a:bodyPr>
          <a:lstStyle/>
          <a:p>
            <a:pPr>
              <a:spcBef>
                <a:spcPct val="10000"/>
              </a:spcBef>
            </a:pPr>
            <a:r>
              <a:rPr lang="zh-CN" altLang="en-US" dirty="0"/>
              <a:t>视图也被称为‘虚表’</a:t>
            </a:r>
          </a:p>
          <a:p>
            <a:pPr>
              <a:spcBef>
                <a:spcPct val="10000"/>
              </a:spcBef>
            </a:pPr>
            <a:r>
              <a:rPr lang="zh-CN" altLang="en-US" dirty="0"/>
              <a:t>（</a:t>
            </a:r>
            <a:r>
              <a:rPr lang="en-US" altLang="zh-CN" dirty="0"/>
              <a:t>virtual table</a:t>
            </a:r>
            <a:r>
              <a:rPr lang="zh-CN" altLang="en-US" dirty="0"/>
              <a:t>）</a:t>
            </a:r>
            <a:endParaRPr lang="en-US" altLang="zh-CN" dirty="0"/>
          </a:p>
        </p:txBody>
      </p:sp>
      <p:grpSp>
        <p:nvGrpSpPr>
          <p:cNvPr id="7" name="Group 42"/>
          <p:cNvGrpSpPr>
            <a:grpSpLocks/>
          </p:cNvGrpSpPr>
          <p:nvPr/>
        </p:nvGrpSpPr>
        <p:grpSpPr bwMode="auto">
          <a:xfrm>
            <a:off x="2367136" y="4285553"/>
            <a:ext cx="3429000" cy="1879751"/>
            <a:chOff x="1392" y="2016"/>
            <a:chExt cx="2160" cy="538"/>
          </a:xfrm>
        </p:grpSpPr>
        <p:sp>
          <p:nvSpPr>
            <p:cNvPr id="8" name="Freeform 36"/>
            <p:cNvSpPr>
              <a:spLocks/>
            </p:cNvSpPr>
            <p:nvPr/>
          </p:nvSpPr>
          <p:spPr bwMode="auto">
            <a:xfrm>
              <a:off x="1872" y="2016"/>
              <a:ext cx="1104" cy="240"/>
            </a:xfrm>
            <a:custGeom>
              <a:avLst/>
              <a:gdLst>
                <a:gd name="T0" fmla="*/ 0 w 1104"/>
                <a:gd name="T1" fmla="*/ 0 h 240"/>
                <a:gd name="T2" fmla="*/ 576 w 1104"/>
                <a:gd name="T3" fmla="*/ 240 h 240"/>
                <a:gd name="T4" fmla="*/ 1104 w 1104"/>
                <a:gd name="T5" fmla="*/ 0 h 240"/>
                <a:gd name="T6" fmla="*/ 0 60000 65536"/>
                <a:gd name="T7" fmla="*/ 0 60000 65536"/>
                <a:gd name="T8" fmla="*/ 0 60000 65536"/>
                <a:gd name="T9" fmla="*/ 0 w 1104"/>
                <a:gd name="T10" fmla="*/ 0 h 240"/>
                <a:gd name="T11" fmla="*/ 1104 w 1104"/>
                <a:gd name="T12" fmla="*/ 240 h 240"/>
              </a:gdLst>
              <a:ahLst/>
              <a:cxnLst>
                <a:cxn ang="T6">
                  <a:pos x="T0" y="T1"/>
                </a:cxn>
                <a:cxn ang="T7">
                  <a:pos x="T2" y="T3"/>
                </a:cxn>
                <a:cxn ang="T8">
                  <a:pos x="T4" y="T5"/>
                </a:cxn>
              </a:cxnLst>
              <a:rect l="T9" t="T10" r="T11" b="T12"/>
              <a:pathLst>
                <a:path w="1104" h="240">
                  <a:moveTo>
                    <a:pt x="0" y="0"/>
                  </a:moveTo>
                  <a:cubicBezTo>
                    <a:pt x="196" y="120"/>
                    <a:pt x="392" y="240"/>
                    <a:pt x="576" y="240"/>
                  </a:cubicBezTo>
                  <a:cubicBezTo>
                    <a:pt x="760" y="240"/>
                    <a:pt x="932" y="120"/>
                    <a:pt x="1104"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Line 37"/>
            <p:cNvSpPr>
              <a:spLocks noChangeShapeType="1"/>
            </p:cNvSpPr>
            <p:nvPr/>
          </p:nvSpPr>
          <p:spPr bwMode="auto">
            <a:xfrm>
              <a:off x="2448" y="2256"/>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38"/>
            <p:cNvSpPr txBox="1">
              <a:spLocks noChangeArrowheads="1"/>
            </p:cNvSpPr>
            <p:nvPr/>
          </p:nvSpPr>
          <p:spPr bwMode="auto">
            <a:xfrm>
              <a:off x="1392" y="2448"/>
              <a:ext cx="21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zh-CN" altLang="en-US" sz="1800" dirty="0">
                  <a:latin typeface="+mn-lt"/>
                  <a:ea typeface="+mn-ea"/>
                </a:rPr>
                <a:t>两者统称为 ‘表’ （</a:t>
              </a:r>
              <a:r>
                <a:rPr lang="en-US" altLang="zh-CN" sz="1800" dirty="0">
                  <a:latin typeface="+mn-lt"/>
                  <a:ea typeface="+mn-ea"/>
                </a:rPr>
                <a:t>table</a:t>
              </a:r>
              <a:r>
                <a:rPr lang="zh-CN" altLang="en-US" sz="1800" dirty="0">
                  <a:latin typeface="+mn-lt"/>
                  <a:ea typeface="+mn-ea"/>
                </a:rPr>
                <a:t>）</a:t>
              </a:r>
              <a:endParaRPr lang="en-US" altLang="zh-CN" sz="1800" dirty="0">
                <a:latin typeface="+mn-lt"/>
                <a:ea typeface="+mn-ea"/>
              </a:endParaRPr>
            </a:p>
          </p:txBody>
        </p:sp>
      </p:grpSp>
    </p:spTree>
    <p:extLst>
      <p:ext uri="{BB962C8B-B14F-4D97-AF65-F5344CB8AC3E}">
        <p14:creationId xmlns:p14="http://schemas.microsoft.com/office/powerpoint/2010/main" val="1467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调查：你接触过的数据库？</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MS Access</a:t>
            </a:r>
          </a:p>
          <a:p>
            <a:r>
              <a:rPr lang="en-US" altLang="zh-CN" sz="2000" dirty="0" smtClean="0"/>
              <a:t>MySQL</a:t>
            </a:r>
            <a:r>
              <a:rPr lang="zh-CN" altLang="en-US" sz="2000" dirty="0" smtClean="0"/>
              <a:t>、</a:t>
            </a:r>
            <a:r>
              <a:rPr lang="en-US" altLang="zh-CN" sz="2000" dirty="0" err="1" smtClean="0"/>
              <a:t>PostgreSQL</a:t>
            </a:r>
            <a:endParaRPr lang="en-US" altLang="zh-CN" sz="2000" dirty="0" smtClean="0"/>
          </a:p>
          <a:p>
            <a:r>
              <a:rPr lang="en-US" altLang="zh-CN" sz="2000" dirty="0" smtClean="0"/>
              <a:t>MS SQL Server</a:t>
            </a:r>
            <a:r>
              <a:rPr lang="zh-CN" altLang="en-US" sz="2000" dirty="0" smtClean="0"/>
              <a:t>、</a:t>
            </a:r>
            <a:r>
              <a:rPr lang="en-US" altLang="zh-CN" sz="2000" dirty="0" smtClean="0"/>
              <a:t>IBM DB2</a:t>
            </a:r>
            <a:r>
              <a:rPr lang="zh-CN" altLang="en-US" sz="2000" dirty="0" smtClean="0"/>
              <a:t>、</a:t>
            </a:r>
            <a:r>
              <a:rPr lang="en-US" altLang="zh-CN" sz="2000" dirty="0" smtClean="0"/>
              <a:t>Oracle</a:t>
            </a:r>
          </a:p>
          <a:p>
            <a:r>
              <a:rPr lang="en-US" altLang="zh-CN" sz="2000" dirty="0" smtClean="0"/>
              <a:t>SQLite</a:t>
            </a:r>
            <a:r>
              <a:rPr lang="zh-CN" altLang="en-US" sz="2000" dirty="0" smtClean="0"/>
              <a:t>、</a:t>
            </a:r>
            <a:r>
              <a:rPr lang="en-US" altLang="zh-CN" sz="2000" dirty="0" smtClean="0"/>
              <a:t>Jena SDB</a:t>
            </a:r>
            <a:r>
              <a:rPr lang="zh-CN" altLang="en-US" sz="2000" dirty="0" smtClean="0"/>
              <a:t>、</a:t>
            </a:r>
            <a:r>
              <a:rPr lang="en-US" altLang="zh-CN" sz="2000" dirty="0" err="1" smtClean="0"/>
              <a:t>NoSQL</a:t>
            </a:r>
            <a:endParaRPr lang="en-US" altLang="zh-CN" sz="2000" dirty="0" smtClean="0"/>
          </a:p>
          <a:p>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31542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SQL</a:t>
            </a:r>
            <a:r>
              <a:rPr lang="zh-CN" altLang="en-US" dirty="0"/>
              <a:t>概貌</a:t>
            </a:r>
          </a:p>
        </p:txBody>
      </p:sp>
      <p:sp>
        <p:nvSpPr>
          <p:cNvPr id="3" name="内容占位符 2"/>
          <p:cNvSpPr>
            <a:spLocks noGrp="1"/>
          </p:cNvSpPr>
          <p:nvPr>
            <p:ph idx="1"/>
          </p:nvPr>
        </p:nvSpPr>
        <p:spPr/>
        <p:txBody>
          <a:bodyPr>
            <a:normAutofit/>
          </a:bodyPr>
          <a:lstStyle/>
          <a:p>
            <a:r>
              <a:rPr lang="en-US" altLang="zh-CN" sz="2000" dirty="0"/>
              <a:t>SQL</a:t>
            </a:r>
            <a:r>
              <a:rPr lang="zh-CN" altLang="en-US" sz="2000" dirty="0"/>
              <a:t>语言的两种使用方式</a:t>
            </a:r>
          </a:p>
          <a:p>
            <a:pPr lvl="1"/>
            <a:r>
              <a:rPr lang="zh-CN" altLang="en-US" sz="1800" dirty="0"/>
              <a:t>自含式</a:t>
            </a:r>
          </a:p>
          <a:p>
            <a:pPr lvl="2"/>
            <a:r>
              <a:rPr lang="zh-CN" altLang="en-US" sz="1600" dirty="0"/>
              <a:t>独立的交互式命令行</a:t>
            </a:r>
            <a:r>
              <a:rPr lang="zh-CN" altLang="en-US" sz="1600" dirty="0" smtClean="0"/>
              <a:t>语言</a:t>
            </a:r>
            <a:endParaRPr lang="zh-CN" altLang="en-US" sz="1600" dirty="0"/>
          </a:p>
          <a:p>
            <a:pPr lvl="1"/>
            <a:r>
              <a:rPr lang="zh-CN" altLang="en-US" sz="1800" dirty="0"/>
              <a:t>嵌入式</a:t>
            </a:r>
          </a:p>
          <a:p>
            <a:pPr lvl="2"/>
            <a:r>
              <a:rPr lang="zh-CN" altLang="en-US" sz="1600" dirty="0"/>
              <a:t>嵌入到某种高级程序设计语言（被</a:t>
            </a:r>
            <a:r>
              <a:rPr lang="zh-CN" altLang="en-US" sz="1600" dirty="0" smtClean="0"/>
              <a:t>称为‘主语言’</a:t>
            </a:r>
            <a:r>
              <a:rPr lang="zh-CN" altLang="en-US" sz="1600" dirty="0"/>
              <a:t>）中</a:t>
            </a:r>
            <a:r>
              <a:rPr lang="zh-CN" altLang="en-US" sz="1600" dirty="0" smtClean="0"/>
              <a:t>使用</a:t>
            </a:r>
            <a:endParaRPr lang="zh-CN" altLang="en-US" sz="1600" dirty="0"/>
          </a:p>
          <a:p>
            <a:pPr lvl="2"/>
            <a:r>
              <a:rPr lang="zh-CN" altLang="en-US" sz="1600" dirty="0"/>
              <a:t>嵌入方式</a:t>
            </a:r>
          </a:p>
          <a:p>
            <a:pPr lvl="3"/>
            <a:r>
              <a:rPr lang="zh-CN" altLang="en-US" sz="1400" dirty="0"/>
              <a:t>嵌入式</a:t>
            </a:r>
            <a:r>
              <a:rPr lang="en-US" altLang="zh-CN" sz="1400" dirty="0"/>
              <a:t>SQL</a:t>
            </a:r>
            <a:r>
              <a:rPr lang="zh-CN" altLang="en-US" sz="1400" dirty="0"/>
              <a:t>（</a:t>
            </a:r>
            <a:r>
              <a:rPr lang="en-US" altLang="zh-CN" sz="1400" dirty="0"/>
              <a:t>ESQL</a:t>
            </a:r>
            <a:r>
              <a:rPr lang="zh-CN" altLang="en-US" sz="1400" dirty="0"/>
              <a:t>）</a:t>
            </a:r>
          </a:p>
          <a:p>
            <a:pPr lvl="3"/>
            <a:r>
              <a:rPr lang="zh-CN" altLang="en-US" sz="1400" dirty="0"/>
              <a:t>函数调用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293336"/>
            <a:ext cx="2017358"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27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SQL</a:t>
            </a:r>
            <a:r>
              <a:rPr lang="zh-CN" altLang="en-US" dirty="0"/>
              <a:t>概貌</a:t>
            </a:r>
          </a:p>
        </p:txBody>
      </p:sp>
      <p:sp>
        <p:nvSpPr>
          <p:cNvPr id="3" name="内容占位符 2"/>
          <p:cNvSpPr>
            <a:spLocks noGrp="1"/>
          </p:cNvSpPr>
          <p:nvPr>
            <p:ph idx="1"/>
          </p:nvPr>
        </p:nvSpPr>
        <p:spPr/>
        <p:txBody>
          <a:bodyPr>
            <a:normAutofit/>
          </a:bodyPr>
          <a:lstStyle/>
          <a:p>
            <a:r>
              <a:rPr lang="en-US" altLang="zh-CN" sz="1800" dirty="0"/>
              <a:t>SQL</a:t>
            </a:r>
            <a:r>
              <a:rPr lang="zh-CN" altLang="en-US" sz="1800" dirty="0"/>
              <a:t>的功能</a:t>
            </a:r>
          </a:p>
          <a:p>
            <a:pPr lvl="1"/>
            <a:r>
              <a:rPr lang="zh-CN" altLang="en-US" sz="1600" dirty="0"/>
              <a:t>数据定义功能</a:t>
            </a:r>
          </a:p>
          <a:p>
            <a:pPr lvl="2"/>
            <a:r>
              <a:rPr lang="zh-CN" altLang="en-US" sz="1400" dirty="0"/>
              <a:t>基表</a:t>
            </a:r>
            <a:r>
              <a:rPr lang="en-US" altLang="zh-CN" sz="1400" dirty="0"/>
              <a:t>/</a:t>
            </a:r>
            <a:r>
              <a:rPr lang="zh-CN" altLang="en-US" sz="1400" dirty="0"/>
              <a:t>视图的定义与</a:t>
            </a:r>
            <a:r>
              <a:rPr lang="zh-CN" altLang="en-US" sz="1400" dirty="0" smtClean="0"/>
              <a:t>删除、索引</a:t>
            </a:r>
            <a:r>
              <a:rPr lang="en-US" altLang="zh-CN" sz="1400" dirty="0"/>
              <a:t>/</a:t>
            </a:r>
            <a:r>
              <a:rPr lang="zh-CN" altLang="en-US" sz="1400" dirty="0"/>
              <a:t>集簇的定义与删除</a:t>
            </a:r>
          </a:p>
          <a:p>
            <a:pPr lvl="1"/>
            <a:r>
              <a:rPr lang="zh-CN" altLang="en-US" sz="1600" dirty="0"/>
              <a:t>数据操纵功能</a:t>
            </a:r>
          </a:p>
          <a:p>
            <a:pPr lvl="2"/>
            <a:r>
              <a:rPr lang="zh-CN" altLang="en-US" sz="1400" dirty="0"/>
              <a:t>数据的查询</a:t>
            </a:r>
            <a:r>
              <a:rPr lang="en-US" altLang="zh-CN" sz="1400" dirty="0"/>
              <a:t>/</a:t>
            </a:r>
            <a:r>
              <a:rPr lang="zh-CN" altLang="en-US" sz="1400" dirty="0"/>
              <a:t>插入</a:t>
            </a:r>
            <a:r>
              <a:rPr lang="en-US" altLang="zh-CN" sz="1400" dirty="0"/>
              <a:t>/</a:t>
            </a:r>
            <a:r>
              <a:rPr lang="zh-CN" altLang="en-US" sz="1400" dirty="0"/>
              <a:t>删除</a:t>
            </a:r>
            <a:r>
              <a:rPr lang="en-US" altLang="zh-CN" sz="1400" dirty="0"/>
              <a:t>/</a:t>
            </a:r>
            <a:r>
              <a:rPr lang="zh-CN" altLang="en-US" sz="1400" dirty="0" smtClean="0"/>
              <a:t>修改、简单</a:t>
            </a:r>
            <a:r>
              <a:rPr lang="zh-CN" altLang="en-US" sz="1400" dirty="0"/>
              <a:t>的数值计算与统计功能</a:t>
            </a:r>
          </a:p>
          <a:p>
            <a:pPr lvl="1"/>
            <a:r>
              <a:rPr lang="zh-CN" altLang="en-US" sz="1600" dirty="0"/>
              <a:t>数据控制功能</a:t>
            </a:r>
          </a:p>
          <a:p>
            <a:pPr lvl="2"/>
            <a:r>
              <a:rPr lang="zh-CN" altLang="en-US" sz="1400" dirty="0"/>
              <a:t>数据的完整性、安全性、并发控制、故障恢复等</a:t>
            </a:r>
          </a:p>
          <a:p>
            <a:pPr lvl="1"/>
            <a:r>
              <a:rPr lang="zh-CN" altLang="en-US" sz="1600" dirty="0"/>
              <a:t>数据交换功能</a:t>
            </a:r>
          </a:p>
          <a:p>
            <a:pPr lvl="2"/>
            <a:r>
              <a:rPr lang="zh-CN" altLang="en-US" sz="1400" dirty="0"/>
              <a:t>会话、连接、游标、诊断、动态</a:t>
            </a:r>
            <a:r>
              <a:rPr lang="en-US" altLang="zh-CN" sz="1400" dirty="0"/>
              <a:t>SQL</a:t>
            </a:r>
          </a:p>
          <a:p>
            <a:pPr lvl="1"/>
            <a:r>
              <a:rPr lang="zh-CN" altLang="en-US" sz="1600" dirty="0"/>
              <a:t>扩展功能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2268381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关系数据库系统数据子语言</a:t>
            </a:r>
            <a:r>
              <a:rPr lang="en-US" altLang="zh-CN" sz="3600" dirty="0"/>
              <a:t>SQL</a:t>
            </a:r>
            <a:endParaRPr lang="zh-CN" altLang="en-US" sz="3600" dirty="0"/>
          </a:p>
        </p:txBody>
      </p:sp>
      <p:sp>
        <p:nvSpPr>
          <p:cNvPr id="3" name="内容占位符 2"/>
          <p:cNvSpPr>
            <a:spLocks noGrp="1"/>
          </p:cNvSpPr>
          <p:nvPr>
            <p:ph idx="1"/>
          </p:nvPr>
        </p:nvSpPr>
        <p:spPr/>
        <p:txBody>
          <a:bodyPr/>
          <a:lstStyle/>
          <a:p>
            <a:pPr marL="525780" indent="-457200">
              <a:buFont typeface="+mj-lt"/>
              <a:buAutoNum type="arabicPeriod"/>
            </a:pPr>
            <a:r>
              <a:rPr lang="en-US" altLang="zh-CN" dirty="0"/>
              <a:t>SQL</a:t>
            </a:r>
            <a:r>
              <a:rPr lang="zh-CN" altLang="en-US" dirty="0"/>
              <a:t>概貌</a:t>
            </a:r>
          </a:p>
          <a:p>
            <a:pPr marL="525780" indent="-457200">
              <a:buFont typeface="+mj-lt"/>
              <a:buAutoNum type="arabicPeriod"/>
            </a:pPr>
            <a:r>
              <a:rPr lang="en-US" altLang="zh-CN" b="1" u="sng" dirty="0">
                <a:solidFill>
                  <a:srgbClr val="FF0000"/>
                </a:solidFill>
              </a:rPr>
              <a:t>SQL</a:t>
            </a:r>
            <a:r>
              <a:rPr lang="zh-CN" altLang="en-US" b="1" u="sng" dirty="0">
                <a:solidFill>
                  <a:srgbClr val="FF0000"/>
                </a:solidFill>
              </a:rPr>
              <a:t>数据定义功能</a:t>
            </a:r>
          </a:p>
          <a:p>
            <a:pPr marL="525780" indent="-457200">
              <a:buFont typeface="+mj-lt"/>
              <a:buAutoNum type="arabicPeriod"/>
            </a:pPr>
            <a:r>
              <a:rPr lang="en-US" altLang="zh-CN" dirty="0"/>
              <a:t>SQL</a:t>
            </a:r>
            <a:r>
              <a:rPr lang="zh-CN" altLang="en-US" dirty="0"/>
              <a:t>数据操纵功能</a:t>
            </a:r>
          </a:p>
          <a:p>
            <a:pPr marL="525780" indent="-457200">
              <a:buFont typeface="+mj-lt"/>
              <a:buAutoNum type="arabicPeriod"/>
            </a:pPr>
            <a:r>
              <a:rPr lang="en-US" altLang="zh-CN" dirty="0"/>
              <a:t>SQL</a:t>
            </a:r>
            <a:r>
              <a:rPr lang="zh-CN" altLang="en-US" dirty="0"/>
              <a:t>的更新功能</a:t>
            </a:r>
          </a:p>
          <a:p>
            <a:pPr marL="525780" indent="-457200">
              <a:buFont typeface="+mj-lt"/>
              <a:buAutoNum type="arabicPeriod"/>
            </a:pPr>
            <a:r>
              <a:rPr lang="zh-CN" altLang="en-US" dirty="0" smtClean="0"/>
              <a:t>视图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925054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zh-CN" altLang="en-US" sz="2000" dirty="0"/>
              <a:t>在本节我们只介绍简单的基表创建与删除功能</a:t>
            </a:r>
          </a:p>
          <a:p>
            <a:pPr lvl="1"/>
            <a:r>
              <a:rPr lang="zh-CN" altLang="en-US" sz="1800" dirty="0"/>
              <a:t>其它的数据定义功能我们放在以后的相关章节中再去</a:t>
            </a:r>
            <a:r>
              <a:rPr lang="zh-CN" altLang="en-US" sz="1800" dirty="0" smtClean="0"/>
              <a:t>介绍</a:t>
            </a:r>
            <a:endParaRPr lang="zh-CN" altLang="en-US" sz="1800" dirty="0"/>
          </a:p>
          <a:p>
            <a:pPr lvl="1"/>
            <a:r>
              <a:rPr lang="zh-CN" altLang="en-US" sz="1800" dirty="0"/>
              <a:t>本节内容</a:t>
            </a:r>
          </a:p>
          <a:p>
            <a:pPr lvl="2"/>
            <a:r>
              <a:rPr lang="en-US" altLang="zh-CN" sz="1600" dirty="0"/>
              <a:t>SQL</a:t>
            </a:r>
            <a:r>
              <a:rPr lang="zh-CN" altLang="en-US" sz="1600" dirty="0"/>
              <a:t>数据类型</a:t>
            </a:r>
          </a:p>
          <a:p>
            <a:pPr lvl="2"/>
            <a:r>
              <a:rPr lang="zh-CN" altLang="en-US" sz="1600" dirty="0"/>
              <a:t>基表的创建</a:t>
            </a:r>
          </a:p>
          <a:p>
            <a:pPr lvl="2"/>
            <a:r>
              <a:rPr lang="zh-CN" altLang="en-US" sz="1600" dirty="0"/>
              <a:t>基表的修改</a:t>
            </a:r>
          </a:p>
          <a:p>
            <a:pPr lvl="2"/>
            <a:r>
              <a:rPr lang="zh-CN" altLang="en-US" sz="1600" dirty="0"/>
              <a:t>基表的删除</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792112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en-US" altLang="zh-CN" sz="2000" dirty="0"/>
              <a:t>SQL</a:t>
            </a:r>
            <a:r>
              <a:rPr lang="zh-CN" altLang="en-US" sz="2000" dirty="0"/>
              <a:t>基本</a:t>
            </a:r>
            <a:r>
              <a:rPr lang="zh-CN" altLang="en-US" sz="2000" dirty="0" smtClean="0"/>
              <a:t>数据类型</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53398259"/>
              </p:ext>
            </p:extLst>
          </p:nvPr>
        </p:nvGraphicFramePr>
        <p:xfrm>
          <a:off x="4656473" y="2348880"/>
          <a:ext cx="3083879" cy="4384040"/>
        </p:xfrm>
        <a:graphic>
          <a:graphicData uri="http://schemas.openxmlformats.org/drawingml/2006/table">
            <a:tbl>
              <a:tblPr firstRow="1" bandRow="1">
                <a:tableStyleId>{5C22544A-7EE6-4342-B048-85BDC9FD1C3A}</a:tableStyleId>
              </a:tblPr>
              <a:tblGrid>
                <a:gridCol w="428943"/>
                <a:gridCol w="1533843"/>
                <a:gridCol w="1121093"/>
              </a:tblGrid>
              <a:tr h="370840">
                <a:tc>
                  <a:txBody>
                    <a:bodyPr/>
                    <a:lstStyle/>
                    <a:p>
                      <a:endParaRPr lang="zh-CN" altLang="en-US" sz="1400" dirty="0"/>
                    </a:p>
                  </a:txBody>
                  <a:tcPr/>
                </a:tc>
                <a:tc>
                  <a:txBody>
                    <a:bodyPr/>
                    <a:lstStyle/>
                    <a:p>
                      <a:r>
                        <a:rPr lang="zh-CN" altLang="en-US" sz="1400" dirty="0" smtClean="0"/>
                        <a:t>符号</a:t>
                      </a:r>
                      <a:endParaRPr lang="zh-CN" altLang="en-US" sz="1400" dirty="0"/>
                    </a:p>
                  </a:txBody>
                  <a:tcPr/>
                </a:tc>
                <a:tc>
                  <a:txBody>
                    <a:bodyPr/>
                    <a:lstStyle/>
                    <a:p>
                      <a:r>
                        <a:rPr lang="zh-CN" altLang="en-US" sz="1400" dirty="0" smtClean="0"/>
                        <a:t>数据类型</a:t>
                      </a:r>
                      <a:endParaRPr lang="zh-CN" altLang="en-US" sz="1400" dirty="0"/>
                    </a:p>
                  </a:txBody>
                  <a:tcPr/>
                </a:tc>
              </a:tr>
              <a:tr h="370840">
                <a:tc>
                  <a:txBody>
                    <a:bodyPr/>
                    <a:lstStyle/>
                    <a:p>
                      <a:r>
                        <a:rPr lang="en-US" altLang="zh-CN" sz="1400" dirty="0" smtClean="0"/>
                        <a:t>1</a:t>
                      </a:r>
                      <a:endParaRPr lang="zh-CN" altLang="en-US" sz="1400" dirty="0"/>
                    </a:p>
                  </a:txBody>
                  <a:tcPr/>
                </a:tc>
                <a:tc>
                  <a:txBody>
                    <a:bodyPr/>
                    <a:lstStyle/>
                    <a:p>
                      <a:r>
                        <a:rPr lang="en-US" altLang="zh-CN" sz="1400" dirty="0" smtClean="0"/>
                        <a:t>INT</a:t>
                      </a:r>
                      <a:endParaRPr lang="zh-CN" altLang="en-US" sz="1400" dirty="0"/>
                    </a:p>
                  </a:txBody>
                  <a:tcPr/>
                </a:tc>
                <a:tc>
                  <a:txBody>
                    <a:bodyPr/>
                    <a:lstStyle/>
                    <a:p>
                      <a:r>
                        <a:rPr lang="zh-CN" altLang="en-US" sz="1400" dirty="0" smtClean="0"/>
                        <a:t>整数</a:t>
                      </a:r>
                      <a:endParaRPr lang="zh-CN" altLang="en-US" sz="1400" dirty="0"/>
                    </a:p>
                  </a:txBody>
                  <a:tcPr/>
                </a:tc>
              </a:tr>
              <a:tr h="370840">
                <a:tc>
                  <a:txBody>
                    <a:bodyPr/>
                    <a:lstStyle/>
                    <a:p>
                      <a:r>
                        <a:rPr lang="en-US" altLang="zh-CN" sz="1400" dirty="0" smtClean="0"/>
                        <a:t>2</a:t>
                      </a:r>
                      <a:endParaRPr lang="zh-CN" altLang="en-US" sz="1400" dirty="0"/>
                    </a:p>
                  </a:txBody>
                  <a:tcPr/>
                </a:tc>
                <a:tc>
                  <a:txBody>
                    <a:bodyPr/>
                    <a:lstStyle/>
                    <a:p>
                      <a:r>
                        <a:rPr lang="en-US" altLang="zh-CN" sz="1400" dirty="0" smtClean="0"/>
                        <a:t>SMALLINT</a:t>
                      </a:r>
                      <a:endParaRPr lang="zh-CN" altLang="en-US" sz="1400" dirty="0"/>
                    </a:p>
                  </a:txBody>
                  <a:tcPr/>
                </a:tc>
                <a:tc>
                  <a:txBody>
                    <a:bodyPr/>
                    <a:lstStyle/>
                    <a:p>
                      <a:r>
                        <a:rPr lang="zh-CN" altLang="en-US" sz="1400" dirty="0" smtClean="0"/>
                        <a:t>短整数</a:t>
                      </a:r>
                      <a:endParaRPr lang="zh-CN" altLang="en-US" sz="1400" dirty="0"/>
                    </a:p>
                  </a:txBody>
                  <a:tcPr/>
                </a:tc>
              </a:tr>
              <a:tr h="370840">
                <a:tc>
                  <a:txBody>
                    <a:bodyPr/>
                    <a:lstStyle/>
                    <a:p>
                      <a:r>
                        <a:rPr lang="en-US" altLang="zh-CN" sz="1400" dirty="0" smtClean="0"/>
                        <a:t>3</a:t>
                      </a:r>
                      <a:endParaRPr lang="zh-CN" altLang="en-US" sz="1400" dirty="0"/>
                    </a:p>
                  </a:txBody>
                  <a:tcPr/>
                </a:tc>
                <a:tc>
                  <a:txBody>
                    <a:bodyPr/>
                    <a:lstStyle/>
                    <a:p>
                      <a:r>
                        <a:rPr lang="en-US" altLang="zh-CN" sz="1400" dirty="0" smtClean="0"/>
                        <a:t>DEC(</a:t>
                      </a:r>
                      <a:r>
                        <a:rPr lang="en-US" altLang="zh-CN" sz="1400" dirty="0" err="1" smtClean="0"/>
                        <a:t>m,n</a:t>
                      </a:r>
                      <a:r>
                        <a:rPr lang="en-US" altLang="zh-CN" sz="1400" dirty="0" smtClean="0"/>
                        <a:t>)</a:t>
                      </a:r>
                      <a:endParaRPr lang="zh-CN" altLang="en-US" sz="1400" dirty="0"/>
                    </a:p>
                  </a:txBody>
                  <a:tcPr/>
                </a:tc>
                <a:tc>
                  <a:txBody>
                    <a:bodyPr/>
                    <a:lstStyle/>
                    <a:p>
                      <a:r>
                        <a:rPr lang="zh-CN" altLang="en-US" sz="1400" dirty="0" smtClean="0"/>
                        <a:t>十进制数</a:t>
                      </a:r>
                      <a:endParaRPr lang="zh-CN" altLang="en-US" sz="1400" dirty="0"/>
                    </a:p>
                  </a:txBody>
                  <a:tcPr/>
                </a:tc>
              </a:tr>
              <a:tr h="370840">
                <a:tc>
                  <a:txBody>
                    <a:bodyPr/>
                    <a:lstStyle/>
                    <a:p>
                      <a:r>
                        <a:rPr lang="en-US" altLang="zh-CN" sz="1400" dirty="0" smtClean="0"/>
                        <a:t>4</a:t>
                      </a:r>
                      <a:endParaRPr lang="zh-CN" altLang="en-US" sz="1400" dirty="0"/>
                    </a:p>
                  </a:txBody>
                  <a:tcPr/>
                </a:tc>
                <a:tc>
                  <a:txBody>
                    <a:bodyPr/>
                    <a:lstStyle/>
                    <a:p>
                      <a:r>
                        <a:rPr lang="en-US" altLang="zh-CN" sz="1400" dirty="0" smtClean="0"/>
                        <a:t>FLOAT</a:t>
                      </a:r>
                      <a:endParaRPr lang="zh-CN" altLang="en-US" sz="1400" dirty="0"/>
                    </a:p>
                  </a:txBody>
                  <a:tcPr/>
                </a:tc>
                <a:tc>
                  <a:txBody>
                    <a:bodyPr/>
                    <a:lstStyle/>
                    <a:p>
                      <a:r>
                        <a:rPr lang="zh-CN" altLang="en-US" sz="1400" dirty="0" smtClean="0"/>
                        <a:t>浮点数</a:t>
                      </a:r>
                      <a:endParaRPr lang="zh-CN" altLang="en-US" sz="1400" dirty="0"/>
                    </a:p>
                  </a:txBody>
                  <a:tcPr/>
                </a:tc>
              </a:tr>
              <a:tr h="370840">
                <a:tc>
                  <a:txBody>
                    <a:bodyPr/>
                    <a:lstStyle/>
                    <a:p>
                      <a:r>
                        <a:rPr lang="en-US" altLang="zh-CN" sz="1400" dirty="0" smtClean="0"/>
                        <a:t>5</a:t>
                      </a:r>
                      <a:endParaRPr lang="zh-CN" altLang="en-US" sz="1400" dirty="0"/>
                    </a:p>
                  </a:txBody>
                  <a:tcPr/>
                </a:tc>
                <a:tc>
                  <a:txBody>
                    <a:bodyPr/>
                    <a:lstStyle/>
                    <a:p>
                      <a:r>
                        <a:rPr lang="en-US" altLang="zh-CN" sz="1400" dirty="0" smtClean="0"/>
                        <a:t>CHAR(n)</a:t>
                      </a:r>
                      <a:endParaRPr lang="zh-CN" altLang="en-US" sz="1400" dirty="0"/>
                    </a:p>
                  </a:txBody>
                  <a:tcPr/>
                </a:tc>
                <a:tc>
                  <a:txBody>
                    <a:bodyPr/>
                    <a:lstStyle/>
                    <a:p>
                      <a:r>
                        <a:rPr lang="zh-CN" altLang="en-US" sz="1400" dirty="0" smtClean="0"/>
                        <a:t>定长字符串</a:t>
                      </a:r>
                      <a:endParaRPr lang="zh-CN" altLang="en-US" sz="1400" dirty="0"/>
                    </a:p>
                  </a:txBody>
                  <a:tcPr/>
                </a:tc>
              </a:tr>
              <a:tr h="370840">
                <a:tc>
                  <a:txBody>
                    <a:bodyPr/>
                    <a:lstStyle/>
                    <a:p>
                      <a:r>
                        <a:rPr lang="en-US" altLang="zh-CN" sz="1400" dirty="0" smtClean="0"/>
                        <a:t>6</a:t>
                      </a:r>
                      <a:endParaRPr lang="zh-CN" altLang="en-US" sz="1400" dirty="0"/>
                    </a:p>
                  </a:txBody>
                  <a:tcPr/>
                </a:tc>
                <a:tc>
                  <a:txBody>
                    <a:bodyPr/>
                    <a:lstStyle/>
                    <a:p>
                      <a:r>
                        <a:rPr lang="en-US" altLang="zh-CN" sz="1400" dirty="0" smtClean="0"/>
                        <a:t>VARCHAR(n)</a:t>
                      </a:r>
                      <a:endParaRPr lang="zh-CN" altLang="en-US" sz="1400" dirty="0"/>
                    </a:p>
                  </a:txBody>
                  <a:tcPr/>
                </a:tc>
                <a:tc>
                  <a:txBody>
                    <a:bodyPr/>
                    <a:lstStyle/>
                    <a:p>
                      <a:r>
                        <a:rPr lang="zh-CN" altLang="en-US" sz="1400" dirty="0" smtClean="0"/>
                        <a:t>变长字符串</a:t>
                      </a:r>
                      <a:endParaRPr lang="zh-CN" altLang="en-US" sz="1400" dirty="0"/>
                    </a:p>
                  </a:txBody>
                  <a:tcPr/>
                </a:tc>
              </a:tr>
              <a:tr h="370840">
                <a:tc>
                  <a:txBody>
                    <a:bodyPr/>
                    <a:lstStyle/>
                    <a:p>
                      <a:r>
                        <a:rPr lang="en-US" altLang="zh-CN" sz="1400" dirty="0" smtClean="0"/>
                        <a:t>7</a:t>
                      </a:r>
                      <a:endParaRPr lang="zh-CN" altLang="en-US" sz="1400" dirty="0"/>
                    </a:p>
                  </a:txBody>
                  <a:tcPr/>
                </a:tc>
                <a:tc>
                  <a:txBody>
                    <a:bodyPr/>
                    <a:lstStyle/>
                    <a:p>
                      <a:r>
                        <a:rPr lang="en-US" altLang="zh-CN" sz="1400" dirty="0" smtClean="0"/>
                        <a:t>BIT(n)</a:t>
                      </a:r>
                      <a:endParaRPr lang="zh-CN" altLang="en-US" sz="1400" dirty="0"/>
                    </a:p>
                  </a:txBody>
                  <a:tcPr/>
                </a:tc>
                <a:tc>
                  <a:txBody>
                    <a:bodyPr/>
                    <a:lstStyle/>
                    <a:p>
                      <a:r>
                        <a:rPr lang="zh-CN" altLang="en-US" sz="1400" dirty="0" smtClean="0"/>
                        <a:t>定长位串</a:t>
                      </a:r>
                      <a:endParaRPr lang="zh-CN" altLang="en-US" sz="1400" dirty="0"/>
                    </a:p>
                  </a:txBody>
                  <a:tcPr/>
                </a:tc>
              </a:tr>
              <a:tr h="370840">
                <a:tc>
                  <a:txBody>
                    <a:bodyPr/>
                    <a:lstStyle/>
                    <a:p>
                      <a:r>
                        <a:rPr lang="en-US" altLang="zh-CN" sz="1400" dirty="0" smtClean="0"/>
                        <a:t>8</a:t>
                      </a:r>
                      <a:endParaRPr lang="zh-CN" altLang="en-US" sz="1400" dirty="0"/>
                    </a:p>
                  </a:txBody>
                  <a:tcPr/>
                </a:tc>
                <a:tc>
                  <a:txBody>
                    <a:bodyPr/>
                    <a:lstStyle/>
                    <a:p>
                      <a:r>
                        <a:rPr lang="en-US" altLang="zh-CN" sz="1400" dirty="0" smtClean="0"/>
                        <a:t>BIT VARYING(n)</a:t>
                      </a:r>
                      <a:endParaRPr lang="zh-CN" altLang="en-US" sz="1400" dirty="0"/>
                    </a:p>
                  </a:txBody>
                  <a:tcPr/>
                </a:tc>
                <a:tc>
                  <a:txBody>
                    <a:bodyPr/>
                    <a:lstStyle/>
                    <a:p>
                      <a:r>
                        <a:rPr lang="zh-CN" altLang="en-US" sz="1400" dirty="0" smtClean="0"/>
                        <a:t>变长位串</a:t>
                      </a:r>
                      <a:endParaRPr lang="zh-CN" altLang="en-US" sz="1400" dirty="0"/>
                    </a:p>
                  </a:txBody>
                  <a:tcPr/>
                </a:tc>
              </a:tr>
              <a:tr h="370840">
                <a:tc>
                  <a:txBody>
                    <a:bodyPr/>
                    <a:lstStyle/>
                    <a:p>
                      <a:r>
                        <a:rPr lang="en-US" altLang="zh-CN" sz="1400" dirty="0" smtClean="0"/>
                        <a:t>9</a:t>
                      </a:r>
                      <a:endParaRPr lang="zh-CN" altLang="en-US" sz="1400" dirty="0"/>
                    </a:p>
                  </a:txBody>
                  <a:tcPr/>
                </a:tc>
                <a:tc>
                  <a:txBody>
                    <a:bodyPr/>
                    <a:lstStyle/>
                    <a:p>
                      <a:r>
                        <a:rPr lang="en-US" altLang="zh-CN" sz="1400" dirty="0" smtClean="0"/>
                        <a:t>DATE</a:t>
                      </a:r>
                      <a:endParaRPr lang="zh-CN" altLang="en-US" sz="1400" dirty="0"/>
                    </a:p>
                  </a:txBody>
                  <a:tcPr/>
                </a:tc>
                <a:tc>
                  <a:txBody>
                    <a:bodyPr/>
                    <a:lstStyle/>
                    <a:p>
                      <a:r>
                        <a:rPr lang="zh-CN" altLang="en-US" sz="1400" dirty="0" smtClean="0"/>
                        <a:t>日期</a:t>
                      </a:r>
                      <a:endParaRPr lang="zh-CN" altLang="en-US" sz="1400" dirty="0"/>
                    </a:p>
                  </a:txBody>
                  <a:tcPr/>
                </a:tc>
              </a:tr>
              <a:tr h="370840">
                <a:tc>
                  <a:txBody>
                    <a:bodyPr/>
                    <a:lstStyle/>
                    <a:p>
                      <a:r>
                        <a:rPr lang="en-US" altLang="zh-CN" sz="1400" dirty="0" smtClean="0"/>
                        <a:t>10</a:t>
                      </a:r>
                      <a:endParaRPr lang="zh-CN" altLang="en-US" sz="1400" dirty="0"/>
                    </a:p>
                  </a:txBody>
                  <a:tcPr/>
                </a:tc>
                <a:tc>
                  <a:txBody>
                    <a:bodyPr/>
                    <a:lstStyle/>
                    <a:p>
                      <a:r>
                        <a:rPr lang="en-US" altLang="zh-CN" sz="1400" dirty="0" smtClean="0"/>
                        <a:t>TIME</a:t>
                      </a:r>
                      <a:endParaRPr lang="zh-CN" altLang="en-US" sz="1400" dirty="0"/>
                    </a:p>
                  </a:txBody>
                  <a:tcPr/>
                </a:tc>
                <a:tc>
                  <a:txBody>
                    <a:bodyPr/>
                    <a:lstStyle/>
                    <a:p>
                      <a:r>
                        <a:rPr lang="zh-CN" altLang="en-US" sz="1400" dirty="0" smtClean="0"/>
                        <a:t>时间</a:t>
                      </a:r>
                      <a:endParaRPr lang="zh-CN" altLang="en-US" sz="1400" dirty="0"/>
                    </a:p>
                  </a:txBody>
                  <a:tcPr/>
                </a:tc>
              </a:tr>
              <a:tr h="118824">
                <a:tc>
                  <a:txBody>
                    <a:bodyPr/>
                    <a:lstStyle/>
                    <a:p>
                      <a:r>
                        <a:rPr lang="en-US" altLang="zh-CN" sz="1400" dirty="0" smtClean="0"/>
                        <a:t>11</a:t>
                      </a:r>
                      <a:endParaRPr lang="zh-CN" altLang="en-US" sz="1400" dirty="0"/>
                    </a:p>
                  </a:txBody>
                  <a:tcPr/>
                </a:tc>
                <a:tc>
                  <a:txBody>
                    <a:bodyPr/>
                    <a:lstStyle/>
                    <a:p>
                      <a:r>
                        <a:rPr lang="en-US" altLang="zh-CN" sz="1400" dirty="0" smtClean="0"/>
                        <a:t>TIMESTAMP</a:t>
                      </a:r>
                      <a:endParaRPr lang="zh-CN" altLang="en-US" sz="1400" dirty="0"/>
                    </a:p>
                  </a:txBody>
                  <a:tcPr/>
                </a:tc>
                <a:tc>
                  <a:txBody>
                    <a:bodyPr/>
                    <a:lstStyle/>
                    <a:p>
                      <a:r>
                        <a:rPr lang="zh-CN" altLang="en-US" sz="1400" dirty="0" smtClean="0"/>
                        <a:t>时间戳</a:t>
                      </a:r>
                      <a:endParaRPr lang="zh-CN" altLang="en-US" sz="1400" dirty="0"/>
                    </a:p>
                  </a:txBody>
                  <a:tcPr/>
                </a:tc>
              </a:tr>
            </a:tbl>
          </a:graphicData>
        </a:graphic>
      </p:graphicFrame>
    </p:spTree>
    <p:extLst>
      <p:ext uri="{BB962C8B-B14F-4D97-AF65-F5344CB8AC3E}">
        <p14:creationId xmlns:p14="http://schemas.microsoft.com/office/powerpoint/2010/main" val="2532156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zh-CN" altLang="en-US" sz="1800" dirty="0"/>
              <a:t>小整型，</a:t>
            </a:r>
            <a:r>
              <a:rPr lang="en-US" altLang="zh-CN" sz="1800" dirty="0"/>
              <a:t>SMALLINT</a:t>
            </a:r>
          </a:p>
          <a:p>
            <a:pPr lvl="1"/>
            <a:r>
              <a:rPr lang="zh-CN" altLang="en-US" sz="1600" dirty="0"/>
              <a:t>小整型是两个字节的整数，精度为</a:t>
            </a:r>
            <a:r>
              <a:rPr lang="en-US" altLang="zh-CN" sz="1600" dirty="0"/>
              <a:t>5</a:t>
            </a:r>
            <a:r>
              <a:rPr lang="zh-CN" altLang="en-US" sz="1600" dirty="0"/>
              <a:t>位。小整型的范围是从</a:t>
            </a:r>
            <a:r>
              <a:rPr lang="en-US" altLang="zh-CN" sz="1600" dirty="0"/>
              <a:t>-32,768</a:t>
            </a:r>
            <a:r>
              <a:rPr lang="zh-CN" altLang="en-US" sz="1600" dirty="0"/>
              <a:t>到</a:t>
            </a:r>
            <a:r>
              <a:rPr lang="en-US" altLang="zh-CN" sz="1600" dirty="0"/>
              <a:t>32,767</a:t>
            </a:r>
          </a:p>
          <a:p>
            <a:r>
              <a:rPr lang="zh-CN" altLang="en-US" sz="1800" dirty="0"/>
              <a:t>大整型，</a:t>
            </a:r>
            <a:r>
              <a:rPr lang="en-US" altLang="zh-CN" sz="1800" dirty="0"/>
              <a:t>INTEGER</a:t>
            </a:r>
            <a:r>
              <a:rPr lang="zh-CN" altLang="en-US" sz="1800" dirty="0"/>
              <a:t>或</a:t>
            </a:r>
            <a:r>
              <a:rPr lang="en-US" altLang="zh-CN" sz="1800" dirty="0"/>
              <a:t>INT</a:t>
            </a:r>
          </a:p>
          <a:p>
            <a:pPr lvl="1"/>
            <a:r>
              <a:rPr lang="zh-CN" altLang="en-US" sz="1600" dirty="0"/>
              <a:t>大整型是四个字节的整数，精度为</a:t>
            </a:r>
            <a:r>
              <a:rPr lang="en-US" altLang="zh-CN" sz="1600" dirty="0"/>
              <a:t>10</a:t>
            </a:r>
            <a:r>
              <a:rPr lang="zh-CN" altLang="en-US" sz="1600" dirty="0"/>
              <a:t>位。大整型的范围是从</a:t>
            </a:r>
            <a:r>
              <a:rPr lang="en-US" altLang="zh-CN" sz="1600" dirty="0"/>
              <a:t>-2,147,483,648</a:t>
            </a:r>
            <a:r>
              <a:rPr lang="zh-CN" altLang="en-US" sz="1600" dirty="0"/>
              <a:t>到</a:t>
            </a:r>
            <a:r>
              <a:rPr lang="en-US" altLang="zh-CN" sz="1600" dirty="0"/>
              <a:t>2,147,483,647</a:t>
            </a:r>
          </a:p>
          <a:p>
            <a:r>
              <a:rPr lang="zh-CN" altLang="en-US" sz="1800" dirty="0"/>
              <a:t>巨整型，</a:t>
            </a:r>
            <a:r>
              <a:rPr lang="en-US" altLang="zh-CN" sz="1800" dirty="0"/>
              <a:t>BIGINT</a:t>
            </a:r>
          </a:p>
          <a:p>
            <a:pPr lvl="1"/>
            <a:r>
              <a:rPr lang="zh-CN" altLang="en-US" sz="1600" dirty="0"/>
              <a:t>巨整型是八个字节的整型，精度为</a:t>
            </a:r>
            <a:r>
              <a:rPr lang="en-US" altLang="zh-CN" sz="1600" dirty="0"/>
              <a:t>19</a:t>
            </a:r>
            <a:r>
              <a:rPr lang="zh-CN" altLang="en-US" sz="1600" dirty="0"/>
              <a:t>位。巨整型的范围是从</a:t>
            </a:r>
            <a:r>
              <a:rPr lang="en-US" altLang="zh-CN" sz="1600" dirty="0"/>
              <a:t>-9,223,372,036,854,755,808</a:t>
            </a:r>
            <a:r>
              <a:rPr lang="zh-CN" altLang="en-US" sz="1600" dirty="0"/>
              <a:t>到</a:t>
            </a:r>
            <a:r>
              <a:rPr lang="en-US" altLang="zh-CN" sz="1600" dirty="0" smtClean="0"/>
              <a:t>9,223,372,036,854,775,807</a:t>
            </a:r>
            <a:endParaRPr lang="en-US" altLang="zh-CN"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974846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zh-CN" altLang="en-US" sz="1800" dirty="0"/>
              <a:t>小数，</a:t>
            </a:r>
            <a:r>
              <a:rPr lang="en-US" altLang="zh-CN" sz="1800" dirty="0"/>
              <a:t>DECIMAL(p, s)</a:t>
            </a:r>
            <a:r>
              <a:rPr lang="zh-CN" altLang="en-US" sz="1800" dirty="0"/>
              <a:t>、</a:t>
            </a:r>
            <a:r>
              <a:rPr lang="en-US" altLang="zh-CN" sz="1800" dirty="0"/>
              <a:t>DEC(p, s)</a:t>
            </a:r>
            <a:r>
              <a:rPr lang="zh-CN" altLang="en-US" sz="1800" dirty="0"/>
              <a:t>、</a:t>
            </a:r>
            <a:r>
              <a:rPr lang="en-US" altLang="zh-CN" sz="1800" dirty="0"/>
              <a:t>NUMERIC(p, s)</a:t>
            </a:r>
            <a:r>
              <a:rPr lang="zh-CN" altLang="en-US" sz="1800" dirty="0"/>
              <a:t>或</a:t>
            </a:r>
            <a:r>
              <a:rPr lang="en-US" altLang="zh-CN" sz="1800" dirty="0"/>
              <a:t>NUM(p, s)</a:t>
            </a:r>
          </a:p>
          <a:p>
            <a:pPr lvl="1"/>
            <a:r>
              <a:rPr lang="zh-CN" altLang="en-US" sz="1600" dirty="0"/>
              <a:t>小数类型的值是一种紧凑的十进制数，它有一个隐含的小数点。紧凑十进制数将以千变万化的二十一进制编码（</a:t>
            </a:r>
            <a:r>
              <a:rPr lang="en-US" altLang="zh-CN" sz="1600" dirty="0"/>
              <a:t>binary-coded decimal</a:t>
            </a:r>
            <a:r>
              <a:rPr lang="zh-CN" altLang="en-US" sz="1600" dirty="0"/>
              <a:t>，</a:t>
            </a:r>
            <a:r>
              <a:rPr lang="en-US" altLang="zh-CN" sz="1600" dirty="0"/>
              <a:t>BCD</a:t>
            </a:r>
            <a:r>
              <a:rPr lang="zh-CN" altLang="en-US" sz="1600" dirty="0"/>
              <a:t>）记法来存储</a:t>
            </a:r>
          </a:p>
          <a:p>
            <a:pPr lvl="1"/>
            <a:r>
              <a:rPr lang="zh-CN" altLang="en-US" sz="1600" dirty="0"/>
              <a:t>小数点的位置取决于数字的精度（</a:t>
            </a:r>
            <a:r>
              <a:rPr lang="en-US" altLang="zh-CN" sz="1600" dirty="0"/>
              <a:t>p</a:t>
            </a:r>
            <a:r>
              <a:rPr lang="zh-CN" altLang="en-US" sz="1600" dirty="0"/>
              <a:t>）和小数位（</a:t>
            </a:r>
            <a:r>
              <a:rPr lang="en-US" altLang="zh-CN" sz="1600" dirty="0"/>
              <a:t>s</a:t>
            </a:r>
            <a:r>
              <a:rPr lang="zh-CN" altLang="en-US" sz="1600" dirty="0"/>
              <a:t>）</a:t>
            </a:r>
          </a:p>
          <a:p>
            <a:pPr lvl="2"/>
            <a:r>
              <a:rPr lang="zh-CN" altLang="en-US" sz="1400" dirty="0"/>
              <a:t>小数位是指数字的小数部分的位数，它不可以是负数，也不能大于精度</a:t>
            </a:r>
          </a:p>
          <a:p>
            <a:pPr lvl="2"/>
            <a:r>
              <a:rPr lang="zh-CN" altLang="en-US" sz="1400" dirty="0"/>
              <a:t>最大精度是</a:t>
            </a:r>
            <a:r>
              <a:rPr lang="en-US" altLang="zh-CN" sz="1400" dirty="0"/>
              <a:t>31</a:t>
            </a:r>
            <a:r>
              <a:rPr lang="zh-CN" altLang="en-US" sz="1400" dirty="0"/>
              <a:t>位</a:t>
            </a:r>
          </a:p>
          <a:p>
            <a:pPr lvl="2"/>
            <a:r>
              <a:rPr lang="zh-CN" altLang="en-US" sz="1400" dirty="0"/>
              <a:t>十进制数的范围是从</a:t>
            </a:r>
            <a:r>
              <a:rPr lang="en-US" altLang="zh-CN" sz="1400" dirty="0"/>
              <a:t>-10**31+1</a:t>
            </a:r>
            <a:r>
              <a:rPr lang="zh-CN" altLang="en-US" sz="1400" dirty="0"/>
              <a:t>到</a:t>
            </a:r>
            <a:r>
              <a:rPr lang="en-US" altLang="zh-CN" sz="1400" dirty="0"/>
              <a:t>10**31-1</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696578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zh-CN" altLang="en-US" sz="1600" dirty="0"/>
              <a:t>字符大对象字符串，</a:t>
            </a:r>
            <a:r>
              <a:rPr lang="en-US" altLang="zh-CN" sz="1600" dirty="0"/>
              <a:t>CLOB(n[K|M|G])</a:t>
            </a:r>
          </a:p>
          <a:p>
            <a:pPr lvl="1"/>
            <a:r>
              <a:rPr lang="zh-CN" altLang="en-US" sz="1400" dirty="0"/>
              <a:t>字符大对象的长度可变的字符串，最长可以达到</a:t>
            </a:r>
            <a:r>
              <a:rPr lang="en-US" altLang="zh-CN" sz="1400" dirty="0"/>
              <a:t>2,147,483,647</a:t>
            </a:r>
            <a:r>
              <a:rPr lang="zh-CN" altLang="en-US" sz="1400" dirty="0"/>
              <a:t>字节</a:t>
            </a:r>
            <a:endParaRPr lang="en-US" altLang="zh-CN" sz="1400" dirty="0"/>
          </a:p>
          <a:p>
            <a:pPr lvl="1"/>
            <a:r>
              <a:rPr lang="zh-CN" altLang="en-US" sz="1400" dirty="0"/>
              <a:t>只要指定了</a:t>
            </a:r>
            <a:r>
              <a:rPr lang="en-US" altLang="zh-CN" sz="1400" dirty="0"/>
              <a:t>n</a:t>
            </a:r>
            <a:r>
              <a:rPr lang="zh-CN" altLang="en-US" sz="1400" dirty="0"/>
              <a:t>，那么</a:t>
            </a:r>
            <a:r>
              <a:rPr lang="en-US" altLang="zh-CN" sz="1400" dirty="0"/>
              <a:t>n</a:t>
            </a:r>
            <a:r>
              <a:rPr lang="zh-CN" altLang="en-US" sz="1400" dirty="0"/>
              <a:t>的值就是最大长度</a:t>
            </a:r>
            <a:endParaRPr lang="en-US" altLang="zh-CN" sz="1400" dirty="0"/>
          </a:p>
          <a:p>
            <a:pPr lvl="1"/>
            <a:r>
              <a:rPr lang="zh-CN" altLang="en-US" sz="1400" dirty="0"/>
              <a:t>如果指定了</a:t>
            </a:r>
            <a:r>
              <a:rPr lang="en-US" altLang="zh-CN" sz="1400" dirty="0" err="1"/>
              <a:t>nK</a:t>
            </a:r>
            <a:r>
              <a:rPr lang="zh-CN" altLang="en-US" sz="1400" dirty="0"/>
              <a:t>，那么最大长度就是</a:t>
            </a:r>
            <a:r>
              <a:rPr lang="en-US" altLang="zh-CN" sz="1400" dirty="0"/>
              <a:t>n*1024</a:t>
            </a:r>
            <a:r>
              <a:rPr lang="zh-CN" altLang="en-US" sz="1400" dirty="0"/>
              <a:t>（</a:t>
            </a:r>
            <a:r>
              <a:rPr lang="en-US" altLang="zh-CN" sz="1400" dirty="0"/>
              <a:t>n</a:t>
            </a:r>
            <a:r>
              <a:rPr lang="zh-CN" altLang="en-US" sz="1400" dirty="0"/>
              <a:t>的最大值为</a:t>
            </a:r>
            <a:r>
              <a:rPr lang="en-US" altLang="zh-CN" sz="1400" dirty="0"/>
              <a:t>2,097,152</a:t>
            </a:r>
            <a:r>
              <a:rPr lang="zh-CN" altLang="en-US" sz="1400" dirty="0"/>
              <a:t>）</a:t>
            </a:r>
            <a:endParaRPr lang="en-US" altLang="zh-CN" sz="1400" dirty="0"/>
          </a:p>
          <a:p>
            <a:pPr lvl="1"/>
            <a:r>
              <a:rPr lang="zh-CN" altLang="en-US" sz="1400" dirty="0"/>
              <a:t>如果指定了</a:t>
            </a:r>
            <a:r>
              <a:rPr lang="en-US" altLang="zh-CN" sz="1400" dirty="0" err="1"/>
              <a:t>nM</a:t>
            </a:r>
            <a:r>
              <a:rPr lang="zh-CN" altLang="en-US" sz="1400" dirty="0"/>
              <a:t>，那么最大长度就是</a:t>
            </a:r>
            <a:r>
              <a:rPr lang="en-US" altLang="zh-CN" sz="1400" dirty="0"/>
              <a:t>n*1,048,576</a:t>
            </a:r>
            <a:r>
              <a:rPr lang="zh-CN" altLang="en-US" sz="1400" dirty="0"/>
              <a:t>（</a:t>
            </a:r>
            <a:r>
              <a:rPr lang="en-US" altLang="zh-CN" sz="1400" dirty="0"/>
              <a:t>n</a:t>
            </a:r>
            <a:r>
              <a:rPr lang="zh-CN" altLang="en-US" sz="1400" dirty="0"/>
              <a:t>的最大值为</a:t>
            </a:r>
            <a:r>
              <a:rPr lang="en-US" altLang="zh-CN" sz="1400" dirty="0"/>
              <a:t>2048</a:t>
            </a:r>
            <a:r>
              <a:rPr lang="zh-CN" altLang="en-US" sz="1400" dirty="0"/>
              <a:t>）</a:t>
            </a:r>
            <a:endParaRPr lang="en-US" altLang="zh-CN" sz="1400" dirty="0"/>
          </a:p>
          <a:p>
            <a:pPr lvl="1"/>
            <a:r>
              <a:rPr lang="zh-CN" altLang="en-US" sz="1400" dirty="0"/>
              <a:t>如果指定了</a:t>
            </a:r>
            <a:r>
              <a:rPr lang="en-US" altLang="zh-CN" sz="1400" dirty="0" err="1"/>
              <a:t>nG</a:t>
            </a:r>
            <a:r>
              <a:rPr lang="zh-CN" altLang="en-US" sz="1400" dirty="0"/>
              <a:t>，那么最大长度就是</a:t>
            </a:r>
            <a:r>
              <a:rPr lang="en-US" altLang="zh-CN" sz="1400" dirty="0"/>
              <a:t>n*1,073,741,824</a:t>
            </a:r>
            <a:r>
              <a:rPr lang="zh-CN" altLang="en-US" sz="1400" dirty="0"/>
              <a:t>（</a:t>
            </a:r>
            <a:r>
              <a:rPr lang="en-US" altLang="zh-CN" sz="1400" dirty="0"/>
              <a:t>n</a:t>
            </a:r>
            <a:r>
              <a:rPr lang="zh-CN" altLang="en-US" sz="1400" dirty="0"/>
              <a:t>的最大值为</a:t>
            </a:r>
            <a:r>
              <a:rPr lang="en-US" altLang="zh-CN" sz="1400" dirty="0"/>
              <a:t>2</a:t>
            </a:r>
            <a:r>
              <a:rPr lang="zh-CN" altLang="en-US" sz="1400" dirty="0"/>
              <a:t>）</a:t>
            </a:r>
            <a:endParaRPr lang="en-US" altLang="zh-CN" sz="1400" dirty="0"/>
          </a:p>
          <a:p>
            <a:pPr lvl="1"/>
            <a:r>
              <a:rPr lang="en-US" altLang="zh-CN" sz="1400" dirty="0"/>
              <a:t>CLOB</a:t>
            </a:r>
            <a:r>
              <a:rPr lang="zh-CN" altLang="en-US" sz="1400" dirty="0"/>
              <a:t>用与存储基于大单字节字符集字符的数据或基于混合（与多字节字符集）字符的</a:t>
            </a:r>
            <a:r>
              <a:rPr lang="zh-CN" altLang="en-US" sz="1400" dirty="0" smtClean="0"/>
              <a:t>数据</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812209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zh-CN" altLang="en-US" sz="2000" dirty="0"/>
              <a:t>图形字符串是代表双字节字符数据的字节序列。图形字符串包括类型为</a:t>
            </a:r>
            <a:r>
              <a:rPr lang="en-US" altLang="zh-CN" sz="2000" dirty="0"/>
              <a:t>GRAPHIC(n)</a:t>
            </a:r>
            <a:r>
              <a:rPr lang="zh-CN" altLang="en-US" sz="2000" dirty="0"/>
              <a:t>的定长图形字符串和类型为</a:t>
            </a:r>
            <a:r>
              <a:rPr lang="en-US" altLang="zh-CN" sz="2000" dirty="0"/>
              <a:t>VARGRAPHIC(n)</a:t>
            </a:r>
            <a:r>
              <a:rPr lang="zh-CN" altLang="en-US" sz="2000" dirty="0"/>
              <a:t>、</a:t>
            </a:r>
            <a:r>
              <a:rPr lang="en-US" altLang="zh-CN" sz="2000" dirty="0"/>
              <a:t>LONG VARGRAPHIC</a:t>
            </a:r>
            <a:r>
              <a:rPr lang="zh-CN" altLang="en-US" sz="2000" dirty="0"/>
              <a:t>和</a:t>
            </a:r>
            <a:r>
              <a:rPr lang="en-US" altLang="zh-CN" sz="2000" dirty="0"/>
              <a:t>DBCLOB(n)</a:t>
            </a:r>
            <a:r>
              <a:rPr lang="zh-CN" altLang="en-US" sz="2000" dirty="0"/>
              <a:t>的变长图形字符串。字符串的长度就是序列中双字节字符的</a:t>
            </a:r>
            <a:r>
              <a:rPr lang="zh-CN" altLang="en-US" sz="2000" dirty="0" smtClean="0"/>
              <a:t>数目</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74532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zh-CN" altLang="en-US" sz="1400" dirty="0"/>
              <a:t>定长图形字符串</a:t>
            </a:r>
          </a:p>
          <a:p>
            <a:pPr lvl="1"/>
            <a:r>
              <a:rPr lang="zh-CN" altLang="en-US" sz="1200" dirty="0"/>
              <a:t>定长图形字符串的长度介于</a:t>
            </a:r>
            <a:r>
              <a:rPr lang="en-US" altLang="zh-CN" sz="1200" dirty="0"/>
              <a:t>1</a:t>
            </a:r>
            <a:r>
              <a:rPr lang="zh-CN" altLang="en-US" sz="1200" dirty="0"/>
              <a:t>到</a:t>
            </a:r>
            <a:r>
              <a:rPr lang="en-US" altLang="zh-CN" sz="1200" dirty="0"/>
              <a:t>127</a:t>
            </a:r>
            <a:r>
              <a:rPr lang="zh-CN" altLang="en-US" sz="1200" dirty="0"/>
              <a:t>个双字节字符之间。如果没有指定长度，就认为是</a:t>
            </a:r>
            <a:r>
              <a:rPr lang="en-US" altLang="zh-CN" sz="1200" dirty="0"/>
              <a:t>1</a:t>
            </a:r>
            <a:r>
              <a:rPr lang="zh-CN" altLang="en-US" sz="1200" dirty="0"/>
              <a:t>个字节</a:t>
            </a:r>
          </a:p>
          <a:p>
            <a:r>
              <a:rPr lang="zh-CN" altLang="en-US" sz="1400" dirty="0"/>
              <a:t>变长图形字符串</a:t>
            </a:r>
          </a:p>
          <a:p>
            <a:pPr lvl="1"/>
            <a:r>
              <a:rPr lang="en-US" altLang="zh-CN" sz="1200" dirty="0"/>
              <a:t>VARGRAPHIC(n)</a:t>
            </a:r>
            <a:r>
              <a:rPr lang="zh-CN" altLang="en-US" sz="1200" dirty="0"/>
              <a:t>类型的字符串是变长图形字符串，最大长度可达</a:t>
            </a:r>
            <a:r>
              <a:rPr lang="en-US" altLang="zh-CN" sz="1200" dirty="0"/>
              <a:t>16,336</a:t>
            </a:r>
            <a:r>
              <a:rPr lang="zh-CN" altLang="en-US" sz="1200" dirty="0"/>
              <a:t>个双字节</a:t>
            </a:r>
            <a:r>
              <a:rPr lang="zh-CN" altLang="en-US" sz="1200" dirty="0" smtClean="0"/>
              <a:t>字符</a:t>
            </a:r>
            <a:endParaRPr lang="en-US" altLang="zh-CN" sz="1200" dirty="0" smtClean="0"/>
          </a:p>
          <a:p>
            <a:r>
              <a:rPr lang="en-US" altLang="zh-CN" sz="1400" dirty="0"/>
              <a:t>LONG VARGRAPHIC</a:t>
            </a:r>
          </a:p>
          <a:p>
            <a:pPr lvl="1"/>
            <a:r>
              <a:rPr lang="en-US" altLang="zh-CN" sz="1200" dirty="0"/>
              <a:t>LONG VARGRAPHIC</a:t>
            </a:r>
            <a:r>
              <a:rPr lang="zh-CN" altLang="en-US" sz="1200" dirty="0"/>
              <a:t>类型的字符串是变长图形字符串，最大长度可达</a:t>
            </a:r>
            <a:r>
              <a:rPr lang="en-US" altLang="zh-CN" sz="1200" dirty="0"/>
              <a:t>16,350</a:t>
            </a:r>
            <a:r>
              <a:rPr lang="zh-CN" altLang="en-US" sz="1200" dirty="0"/>
              <a:t>个双字节字符</a:t>
            </a:r>
            <a:endParaRPr lang="en-US" altLang="zh-CN" sz="1200" dirty="0"/>
          </a:p>
          <a:p>
            <a:r>
              <a:rPr lang="zh-CN" altLang="en-US" sz="1400" dirty="0"/>
              <a:t>双字节字符大对象字符串</a:t>
            </a:r>
            <a:endParaRPr lang="en-US" altLang="zh-CN" sz="1400" dirty="0"/>
          </a:p>
          <a:p>
            <a:pPr lvl="1"/>
            <a:r>
              <a:rPr lang="zh-CN" altLang="en-US" sz="1200" dirty="0"/>
              <a:t>双字节字符大对象是变长双字节字符图形字符串，最大可达</a:t>
            </a:r>
            <a:r>
              <a:rPr lang="en-US" altLang="zh-CN" sz="1200" dirty="0"/>
              <a:t>1,073,741,823</a:t>
            </a:r>
            <a:r>
              <a:rPr lang="zh-CN" altLang="en-US" sz="1200" dirty="0"/>
              <a:t>字符</a:t>
            </a:r>
            <a:endParaRPr lang="en-US" altLang="zh-CN" sz="1200" dirty="0"/>
          </a:p>
          <a:p>
            <a:pPr lvl="1"/>
            <a:r>
              <a:rPr lang="en-US" altLang="zh-CN" sz="1200" dirty="0"/>
              <a:t>DBCLOB</a:t>
            </a:r>
            <a:r>
              <a:rPr lang="zh-CN" altLang="en-US" sz="1200" dirty="0"/>
              <a:t>用于存储基于大</a:t>
            </a:r>
            <a:r>
              <a:rPr lang="en-US" altLang="zh-CN" sz="1200" dirty="0"/>
              <a:t>DBCS</a:t>
            </a:r>
            <a:r>
              <a:rPr lang="zh-CN" altLang="en-US" sz="1200" dirty="0"/>
              <a:t>字符的</a:t>
            </a:r>
            <a:r>
              <a:rPr lang="zh-CN" altLang="en-US" sz="1200" dirty="0" smtClean="0"/>
              <a:t>数据</a:t>
            </a:r>
            <a:endParaRPr lang="zh-CN" altLang="en-US" sz="1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170941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DB2</a:t>
            </a:r>
            <a:endParaRPr lang="zh-CN" altLang="en-US" dirty="0"/>
          </a:p>
        </p:txBody>
      </p:sp>
      <p:sp>
        <p:nvSpPr>
          <p:cNvPr id="3" name="内容占位符 2"/>
          <p:cNvSpPr>
            <a:spLocks noGrp="1"/>
          </p:cNvSpPr>
          <p:nvPr>
            <p:ph idx="1"/>
          </p:nvPr>
        </p:nvSpPr>
        <p:spPr/>
        <p:txBody>
          <a:bodyPr>
            <a:normAutofit/>
          </a:bodyPr>
          <a:lstStyle/>
          <a:p>
            <a:r>
              <a:rPr lang="en-US" altLang="zh-CN" sz="2000" dirty="0"/>
              <a:t>DB2</a:t>
            </a:r>
            <a:r>
              <a:rPr lang="zh-CN" altLang="en-US" sz="2000" dirty="0"/>
              <a:t>是</a:t>
            </a:r>
            <a:r>
              <a:rPr lang="en-US" altLang="zh-CN" sz="2000" dirty="0"/>
              <a:t>IBM</a:t>
            </a:r>
            <a:r>
              <a:rPr lang="zh-CN" altLang="en-US" sz="2000" dirty="0"/>
              <a:t>出口的</a:t>
            </a:r>
            <a:r>
              <a:rPr lang="zh-CN" altLang="en-US" sz="2000" b="1" dirty="0">
                <a:solidFill>
                  <a:srgbClr val="FF0000"/>
                </a:solidFill>
              </a:rPr>
              <a:t>一系列</a:t>
            </a:r>
            <a:r>
              <a:rPr lang="zh-CN" altLang="en-US" sz="2000" dirty="0"/>
              <a:t>关系型数据库管理系统，分别在不同的操作系统平台上</a:t>
            </a:r>
            <a:r>
              <a:rPr lang="zh-CN" altLang="en-US" sz="2000" dirty="0" smtClean="0"/>
              <a:t>服务</a:t>
            </a:r>
            <a:endParaRPr lang="en-US" altLang="zh-CN" sz="2000" dirty="0" smtClean="0"/>
          </a:p>
          <a:p>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1971491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二进制数据类型</a:t>
            </a:r>
          </a:p>
        </p:txBody>
      </p:sp>
      <p:sp>
        <p:nvSpPr>
          <p:cNvPr id="3" name="内容占位符 2"/>
          <p:cNvSpPr>
            <a:spLocks noGrp="1"/>
          </p:cNvSpPr>
          <p:nvPr>
            <p:ph idx="1"/>
          </p:nvPr>
        </p:nvSpPr>
        <p:spPr/>
        <p:txBody>
          <a:bodyPr>
            <a:normAutofit/>
          </a:bodyPr>
          <a:lstStyle/>
          <a:p>
            <a:r>
              <a:rPr lang="zh-CN" altLang="en-US" sz="2000" dirty="0"/>
              <a:t>二进制串是字节序列</a:t>
            </a:r>
            <a:endParaRPr lang="en-US" altLang="zh-CN" sz="2000" dirty="0"/>
          </a:p>
          <a:p>
            <a:r>
              <a:rPr lang="zh-CN" altLang="en-US" sz="2000" dirty="0"/>
              <a:t>二进制串包括可变长度的</a:t>
            </a:r>
            <a:r>
              <a:rPr lang="en-US" altLang="zh-CN" sz="2000" dirty="0"/>
              <a:t>BLOB(n)</a:t>
            </a:r>
            <a:r>
              <a:rPr lang="zh-CN" altLang="en-US" sz="2000" dirty="0"/>
              <a:t>类型，它用于容纳非传统型的数据，诸如图片、语音或混合媒体等，还可以容纳用户定义类型及函数的结构化数据</a:t>
            </a:r>
            <a:endParaRPr lang="en-US" altLang="zh-CN" sz="2000" dirty="0"/>
          </a:p>
          <a:p>
            <a:r>
              <a:rPr lang="zh-CN" altLang="en-US" sz="2000" dirty="0"/>
              <a:t>二进制大对象，</a:t>
            </a:r>
            <a:r>
              <a:rPr lang="en-US" altLang="zh-CN" sz="2000" dirty="0"/>
              <a:t>BLOB(n[K|M|G])</a:t>
            </a:r>
            <a:r>
              <a:rPr lang="zh-CN" altLang="en-US" sz="2000" dirty="0"/>
              <a:t>：最长可达</a:t>
            </a:r>
            <a:r>
              <a:rPr lang="en-US" altLang="zh-CN" sz="2000" dirty="0"/>
              <a:t>2,147,483,647</a:t>
            </a:r>
            <a:r>
              <a:rPr lang="zh-CN" altLang="en-US" sz="2000" dirty="0" smtClean="0"/>
              <a:t>字节</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431994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日期时间数据类型</a:t>
            </a:r>
          </a:p>
        </p:txBody>
      </p:sp>
      <p:sp>
        <p:nvSpPr>
          <p:cNvPr id="3" name="内容占位符 2"/>
          <p:cNvSpPr>
            <a:spLocks noGrp="1"/>
          </p:cNvSpPr>
          <p:nvPr>
            <p:ph idx="1"/>
          </p:nvPr>
        </p:nvSpPr>
        <p:spPr/>
        <p:txBody>
          <a:bodyPr>
            <a:normAutofit/>
          </a:bodyPr>
          <a:lstStyle/>
          <a:p>
            <a:r>
              <a:rPr lang="en-US" altLang="zh-CN" sz="1800" dirty="0"/>
              <a:t>DATE</a:t>
            </a:r>
            <a:r>
              <a:rPr lang="zh-CN" altLang="en-US" sz="1800" dirty="0"/>
              <a:t>是一个由三部分组成的值（年、月和日）。年份部分的范围是从</a:t>
            </a:r>
            <a:r>
              <a:rPr lang="en-US" altLang="zh-CN" sz="1800" dirty="0"/>
              <a:t>0001</a:t>
            </a:r>
            <a:r>
              <a:rPr lang="zh-CN" altLang="en-US" sz="1800" dirty="0"/>
              <a:t>到</a:t>
            </a:r>
            <a:r>
              <a:rPr lang="en-US" altLang="zh-CN" sz="1800" dirty="0"/>
              <a:t>9999</a:t>
            </a:r>
            <a:r>
              <a:rPr lang="zh-CN" altLang="en-US" sz="1800" dirty="0"/>
              <a:t>。月份部分的范围是从</a:t>
            </a:r>
            <a:r>
              <a:rPr lang="en-US" altLang="zh-CN" sz="1800" dirty="0"/>
              <a:t>1</a:t>
            </a:r>
            <a:r>
              <a:rPr lang="zh-CN" altLang="en-US" sz="1800" dirty="0"/>
              <a:t>到</a:t>
            </a:r>
            <a:r>
              <a:rPr lang="en-US" altLang="zh-CN" sz="1800" dirty="0"/>
              <a:t>12</a:t>
            </a:r>
            <a:r>
              <a:rPr lang="zh-CN" altLang="en-US" sz="1800" dirty="0"/>
              <a:t>。日部分的范围是从</a:t>
            </a:r>
            <a:r>
              <a:rPr lang="en-US" altLang="zh-CN" sz="1800" dirty="0"/>
              <a:t>1</a:t>
            </a:r>
            <a:r>
              <a:rPr lang="zh-CN" altLang="en-US" sz="1800" dirty="0"/>
              <a:t>到</a:t>
            </a:r>
            <a:r>
              <a:rPr lang="en-US" altLang="zh-CN" sz="1800" dirty="0"/>
              <a:t>n</a:t>
            </a:r>
            <a:r>
              <a:rPr lang="zh-CN" altLang="en-US" sz="1800" dirty="0"/>
              <a:t>，</a:t>
            </a:r>
            <a:r>
              <a:rPr lang="en-US" altLang="zh-CN" sz="1800" dirty="0"/>
              <a:t>n</a:t>
            </a:r>
            <a:r>
              <a:rPr lang="zh-CN" altLang="en-US" sz="1800" dirty="0"/>
              <a:t>的值取决于月份。</a:t>
            </a:r>
            <a:r>
              <a:rPr lang="en-US" altLang="zh-CN" sz="1800" dirty="0"/>
              <a:t>DATE</a:t>
            </a:r>
            <a:r>
              <a:rPr lang="zh-CN" altLang="en-US" sz="1800" dirty="0"/>
              <a:t>列长</a:t>
            </a:r>
            <a:r>
              <a:rPr lang="en-US" altLang="zh-CN" sz="1800" dirty="0"/>
              <a:t>10</a:t>
            </a:r>
            <a:r>
              <a:rPr lang="zh-CN" altLang="en-US" sz="1800" dirty="0"/>
              <a:t>个字节</a:t>
            </a:r>
            <a:endParaRPr lang="en-US" altLang="zh-CN" sz="1800" dirty="0"/>
          </a:p>
          <a:p>
            <a:r>
              <a:rPr lang="en-US" altLang="zh-CN" sz="1800" dirty="0"/>
              <a:t>TIME</a:t>
            </a:r>
            <a:r>
              <a:rPr lang="zh-CN" altLang="en-US" sz="1800" dirty="0"/>
              <a:t>是一个由三部分组成的值（小时、分和秒）。小时部分的范围是从</a:t>
            </a:r>
            <a:r>
              <a:rPr lang="en-US" altLang="zh-CN" sz="1800" dirty="0"/>
              <a:t>0</a:t>
            </a:r>
            <a:r>
              <a:rPr lang="zh-CN" altLang="en-US" sz="1800" dirty="0"/>
              <a:t>到</a:t>
            </a:r>
            <a:r>
              <a:rPr lang="en-US" altLang="zh-CN" sz="1800" dirty="0"/>
              <a:t>24</a:t>
            </a:r>
            <a:r>
              <a:rPr lang="zh-CN" altLang="en-US" sz="1800" dirty="0"/>
              <a:t>。分和秒部分的范围都是从</a:t>
            </a:r>
            <a:r>
              <a:rPr lang="en-US" altLang="zh-CN" sz="1800" dirty="0"/>
              <a:t>0</a:t>
            </a:r>
            <a:r>
              <a:rPr lang="zh-CN" altLang="en-US" sz="1800" dirty="0"/>
              <a:t>到</a:t>
            </a:r>
            <a:r>
              <a:rPr lang="en-US" altLang="zh-CN" sz="1800" dirty="0"/>
              <a:t>59</a:t>
            </a:r>
            <a:r>
              <a:rPr lang="zh-CN" altLang="en-US" sz="1800" dirty="0"/>
              <a:t>。如果小时为</a:t>
            </a:r>
            <a:r>
              <a:rPr lang="en-US" altLang="zh-CN" sz="1800" dirty="0"/>
              <a:t>24</a:t>
            </a:r>
            <a:r>
              <a:rPr lang="zh-CN" altLang="en-US" sz="1800" dirty="0"/>
              <a:t>，分和秒的值都是</a:t>
            </a:r>
            <a:r>
              <a:rPr lang="en-US" altLang="zh-CN" sz="1800" dirty="0"/>
              <a:t>0</a:t>
            </a:r>
            <a:r>
              <a:rPr lang="zh-CN" altLang="en-US" sz="1800" dirty="0"/>
              <a:t>。</a:t>
            </a:r>
            <a:r>
              <a:rPr lang="en-US" altLang="zh-CN" sz="1800" dirty="0"/>
              <a:t>TIME</a:t>
            </a:r>
            <a:r>
              <a:rPr lang="zh-CN" altLang="en-US" sz="1800" dirty="0"/>
              <a:t>列长</a:t>
            </a:r>
            <a:r>
              <a:rPr lang="en-US" altLang="zh-CN" sz="1800" dirty="0"/>
              <a:t>8</a:t>
            </a:r>
            <a:r>
              <a:rPr lang="zh-CN" altLang="en-US" sz="1800" dirty="0"/>
              <a:t>个字节</a:t>
            </a:r>
            <a:endParaRPr lang="en-US" altLang="zh-CN" sz="1800" dirty="0"/>
          </a:p>
          <a:p>
            <a:r>
              <a:rPr lang="en-US" altLang="zh-CN" sz="1800" dirty="0"/>
              <a:t>TIMESTAMP</a:t>
            </a:r>
            <a:r>
              <a:rPr lang="zh-CN" altLang="en-US" sz="1800" dirty="0"/>
              <a:t>是一个由七部分组成的值（年、月、日、小时、分钟、秒和微秒）。微秒部分的范围是从</a:t>
            </a:r>
            <a:r>
              <a:rPr lang="en-US" altLang="zh-CN" sz="1800" dirty="0"/>
              <a:t>000000</a:t>
            </a:r>
            <a:r>
              <a:rPr lang="zh-CN" altLang="en-US" sz="1800" dirty="0"/>
              <a:t>到</a:t>
            </a:r>
            <a:r>
              <a:rPr lang="en-US" altLang="zh-CN" sz="1800" dirty="0"/>
              <a:t>999999</a:t>
            </a:r>
            <a:r>
              <a:rPr lang="zh-CN" altLang="en-US" sz="1800" dirty="0"/>
              <a:t>。</a:t>
            </a:r>
            <a:r>
              <a:rPr lang="en-US" altLang="zh-CN" sz="1800" dirty="0"/>
              <a:t>TIMESTAMP</a:t>
            </a:r>
            <a:r>
              <a:rPr lang="zh-CN" altLang="en-US" sz="1800" dirty="0"/>
              <a:t>列的长度是</a:t>
            </a:r>
            <a:r>
              <a:rPr lang="en-US" altLang="zh-CN" sz="1800" dirty="0"/>
              <a:t>26</a:t>
            </a:r>
            <a:r>
              <a:rPr lang="zh-CN" altLang="en-US" sz="1800" dirty="0" smtClean="0"/>
              <a:t>字节</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31214573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日期时间类型的值的字符串表示</a:t>
            </a:r>
          </a:p>
        </p:txBody>
      </p:sp>
      <p:sp>
        <p:nvSpPr>
          <p:cNvPr id="3" name="内容占位符 2"/>
          <p:cNvSpPr>
            <a:spLocks noGrp="1"/>
          </p:cNvSpPr>
          <p:nvPr>
            <p:ph idx="1"/>
          </p:nvPr>
        </p:nvSpPr>
        <p:spPr/>
        <p:txBody>
          <a:bodyPr>
            <a:normAutofit/>
          </a:bodyPr>
          <a:lstStyle/>
          <a:p>
            <a:r>
              <a:rPr lang="zh-CN" altLang="en-US" sz="1600" dirty="0"/>
              <a:t>日期、时间和时间戳也可以用字符串来表示，</a:t>
            </a:r>
            <a:r>
              <a:rPr lang="en-US" altLang="zh-CN" sz="1600" dirty="0"/>
              <a:t>CHAR</a:t>
            </a:r>
            <a:r>
              <a:rPr lang="zh-CN" altLang="en-US" sz="1600" dirty="0"/>
              <a:t>标量函数可用来创建日期时间类型的值的字符串表示</a:t>
            </a:r>
            <a:endParaRPr lang="en-US" altLang="zh-CN" sz="1600" dirty="0"/>
          </a:p>
          <a:p>
            <a:r>
              <a:rPr lang="zh-CN" altLang="en-US" sz="1600" dirty="0"/>
              <a:t>日期值的字符串表示是一个以数字开始，长度不少于</a:t>
            </a:r>
            <a:r>
              <a:rPr lang="en-US" altLang="zh-CN" sz="1600" dirty="0"/>
              <a:t>8</a:t>
            </a:r>
            <a:r>
              <a:rPr lang="zh-CN" altLang="en-US" sz="1600" dirty="0"/>
              <a:t>个字符的字符串。日期值的月份和日部分中前面的零可以略去</a:t>
            </a:r>
            <a:endParaRPr lang="en-US" altLang="zh-CN" sz="1600" dirty="0"/>
          </a:p>
          <a:p>
            <a:r>
              <a:rPr lang="zh-CN" altLang="en-US" sz="1600" dirty="0"/>
              <a:t>时间值的字符串表示是以数字开头，长度不少于</a:t>
            </a:r>
            <a:r>
              <a:rPr lang="en-US" altLang="zh-CN" sz="1600" dirty="0"/>
              <a:t>4</a:t>
            </a:r>
            <a:r>
              <a:rPr lang="zh-CN" altLang="en-US" sz="1600" dirty="0"/>
              <a:t>个字符的字符串。时间值的小时部分前面的零可以省略，秒部分可以完全省略</a:t>
            </a:r>
            <a:endParaRPr lang="en-US" altLang="zh-CN" sz="1600" dirty="0"/>
          </a:p>
          <a:p>
            <a:r>
              <a:rPr lang="zh-CN" altLang="en-US" sz="1600" dirty="0"/>
              <a:t>时间戳值的字符串表示是以数字开头，长度不少于</a:t>
            </a:r>
            <a:r>
              <a:rPr lang="en-US" altLang="zh-CN" sz="1600" dirty="0"/>
              <a:t>16</a:t>
            </a:r>
            <a:r>
              <a:rPr lang="zh-CN" altLang="en-US" sz="1600" dirty="0"/>
              <a:t>个字符的字符串。完整的时间戳字符串表示形式为</a:t>
            </a:r>
            <a:r>
              <a:rPr lang="en-US" altLang="zh-CN" sz="1600" dirty="0" err="1"/>
              <a:t>yyyy</a:t>
            </a:r>
            <a:r>
              <a:rPr lang="en-US" altLang="zh-CN" sz="1600" dirty="0"/>
              <a:t>-mm-</a:t>
            </a:r>
            <a:r>
              <a:rPr lang="en-US" altLang="zh-CN" sz="1600" dirty="0" err="1"/>
              <a:t>dd</a:t>
            </a:r>
            <a:r>
              <a:rPr lang="en-US" altLang="zh-CN" sz="1600" dirty="0"/>
              <a:t>-</a:t>
            </a:r>
            <a:r>
              <a:rPr lang="en-US" altLang="zh-CN" sz="1600" dirty="0" err="1"/>
              <a:t>hh.mm.ss.nnnnnn</a:t>
            </a:r>
            <a:r>
              <a:rPr lang="zh-CN" altLang="en-US" sz="1600" dirty="0"/>
              <a:t>。时间戳的月、日或小时等几部分前面的零可省略，微秒可截断或完全</a:t>
            </a:r>
            <a:r>
              <a:rPr lang="zh-CN" altLang="en-US" sz="1600" dirty="0" smtClean="0"/>
              <a:t>省略</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4288278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fontScale="70000" lnSpcReduction="20000"/>
          </a:bodyPr>
          <a:lstStyle/>
          <a:p>
            <a:pPr>
              <a:defRPr/>
            </a:pPr>
            <a:r>
              <a:rPr lang="zh-CN" altLang="en-US" sz="2600" dirty="0"/>
              <a:t>基表的创建命令</a:t>
            </a:r>
          </a:p>
          <a:p>
            <a:pPr marL="0" indent="0">
              <a:buNone/>
              <a:defRPr/>
            </a:pPr>
            <a:endParaRPr lang="zh-CN" altLang="en-US" dirty="0"/>
          </a:p>
          <a:p>
            <a:pPr marL="0" indent="0">
              <a:buNone/>
              <a:defRPr/>
            </a:pPr>
            <a:endParaRPr lang="zh-CN" altLang="en-US" dirty="0"/>
          </a:p>
          <a:p>
            <a:pPr marL="0" indent="0">
              <a:buNone/>
              <a:defRPr/>
            </a:pPr>
            <a:endParaRPr lang="zh-CN" altLang="en-US" dirty="0"/>
          </a:p>
          <a:p>
            <a:pPr marL="0" indent="0">
              <a:buNone/>
              <a:defRPr/>
            </a:pPr>
            <a:endParaRPr lang="zh-CN" altLang="en-US" dirty="0"/>
          </a:p>
          <a:p>
            <a:pPr marL="0" indent="0">
              <a:buNone/>
              <a:defRPr/>
            </a:pPr>
            <a:endParaRPr lang="zh-CN" altLang="en-US" dirty="0"/>
          </a:p>
          <a:p>
            <a:pPr marL="914400" lvl="1" indent="-457200">
              <a:defRPr/>
            </a:pPr>
            <a:r>
              <a:rPr lang="zh-CN" altLang="en-US" sz="2300" dirty="0"/>
              <a:t>命令的格式定义符号</a:t>
            </a:r>
          </a:p>
          <a:p>
            <a:pPr marL="1344168" lvl="1" indent="-457200">
              <a:buClr>
                <a:srgbClr val="CC6600"/>
              </a:buClr>
              <a:buFontTx/>
              <a:buAutoNum type="arabicParenR"/>
              <a:defRPr/>
            </a:pPr>
            <a:r>
              <a:rPr lang="en-US" altLang="zh-CN" sz="2000" dirty="0">
                <a:solidFill>
                  <a:srgbClr val="FF0066"/>
                </a:solidFill>
              </a:rPr>
              <a:t>[</a:t>
            </a:r>
            <a:r>
              <a:rPr lang="en-US" altLang="zh-CN" sz="2000" dirty="0"/>
              <a:t> ... </a:t>
            </a:r>
            <a:r>
              <a:rPr lang="en-US" altLang="zh-CN" sz="2000" dirty="0">
                <a:solidFill>
                  <a:srgbClr val="FF0066"/>
                </a:solidFill>
              </a:rPr>
              <a:t>]    /* 0</a:t>
            </a:r>
            <a:r>
              <a:rPr lang="zh-CN" altLang="en-US" sz="2000" dirty="0">
                <a:solidFill>
                  <a:srgbClr val="FF0066"/>
                </a:solidFill>
              </a:rPr>
              <a:t>或</a:t>
            </a:r>
            <a:r>
              <a:rPr lang="en-US" altLang="zh-CN" sz="2000" dirty="0">
                <a:solidFill>
                  <a:srgbClr val="FF0066"/>
                </a:solidFill>
              </a:rPr>
              <a:t>1</a:t>
            </a:r>
            <a:r>
              <a:rPr lang="zh-CN" altLang="en-US" sz="2000" dirty="0">
                <a:solidFill>
                  <a:srgbClr val="FF0066"/>
                </a:solidFill>
              </a:rPr>
              <a:t>个 </a:t>
            </a:r>
            <a:r>
              <a:rPr lang="en-US" altLang="zh-CN" sz="2000" dirty="0">
                <a:solidFill>
                  <a:srgbClr val="FF0066"/>
                </a:solidFill>
              </a:rPr>
              <a:t>*/</a:t>
            </a:r>
          </a:p>
          <a:p>
            <a:pPr marL="1344168" lvl="1" indent="-457200">
              <a:buClr>
                <a:srgbClr val="CC6600"/>
              </a:buClr>
              <a:buFontTx/>
              <a:buAutoNum type="arabicParenR"/>
              <a:defRPr/>
            </a:pPr>
            <a:r>
              <a:rPr lang="en-US" altLang="zh-CN" sz="2000" dirty="0">
                <a:solidFill>
                  <a:srgbClr val="FF0066"/>
                </a:solidFill>
              </a:rPr>
              <a:t>{</a:t>
            </a:r>
            <a:r>
              <a:rPr lang="en-US" altLang="zh-CN" sz="2000" dirty="0"/>
              <a:t> ... </a:t>
            </a:r>
            <a:r>
              <a:rPr lang="en-US" altLang="zh-CN" sz="2000" dirty="0">
                <a:solidFill>
                  <a:srgbClr val="FF0066"/>
                </a:solidFill>
              </a:rPr>
              <a:t>}    /* 0</a:t>
            </a:r>
            <a:r>
              <a:rPr lang="zh-CN" altLang="en-US" sz="2000" dirty="0">
                <a:solidFill>
                  <a:srgbClr val="FF0066"/>
                </a:solidFill>
              </a:rPr>
              <a:t>到若干个</a:t>
            </a:r>
            <a:r>
              <a:rPr lang="en-US" altLang="zh-CN" sz="2000" dirty="0">
                <a:solidFill>
                  <a:srgbClr val="FF0066"/>
                </a:solidFill>
              </a:rPr>
              <a:t> */</a:t>
            </a:r>
          </a:p>
          <a:p>
            <a:pPr marL="1344168" lvl="1" indent="-457200">
              <a:buClr>
                <a:srgbClr val="CC6600"/>
              </a:buClr>
              <a:buFontTx/>
              <a:buAutoNum type="arabicParenR"/>
              <a:defRPr/>
            </a:pPr>
            <a:r>
              <a:rPr lang="en-US" altLang="zh-CN" sz="2000" dirty="0">
                <a:solidFill>
                  <a:schemeClr val="accent2"/>
                </a:solidFill>
              </a:rPr>
              <a:t>CREATE  TABLE</a:t>
            </a:r>
          </a:p>
          <a:p>
            <a:pPr marL="1344168" lvl="1" indent="-457200">
              <a:buClr>
                <a:srgbClr val="CC6600"/>
              </a:buClr>
              <a:buFontTx/>
              <a:buAutoNum type="arabicParenR"/>
              <a:defRPr/>
            </a:pPr>
            <a:r>
              <a:rPr lang="en-US" altLang="zh-CN" sz="2000" dirty="0">
                <a:solidFill>
                  <a:schemeClr val="accent2"/>
                </a:solidFill>
              </a:rPr>
              <a:t>NOT  </a:t>
            </a:r>
            <a:r>
              <a:rPr lang="en-US" altLang="zh-CN" sz="2000" dirty="0" smtClean="0">
                <a:solidFill>
                  <a:schemeClr val="accent2"/>
                </a:solidFill>
              </a:rPr>
              <a:t>NULL</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
        <p:nvSpPr>
          <p:cNvPr id="5" name="Text Box 4"/>
          <p:cNvSpPr txBox="1">
            <a:spLocks noChangeArrowheads="1"/>
          </p:cNvSpPr>
          <p:nvPr/>
        </p:nvSpPr>
        <p:spPr bwMode="auto">
          <a:xfrm>
            <a:off x="1371600" y="2708920"/>
            <a:ext cx="6400800" cy="1477328"/>
          </a:xfrm>
          <a:prstGeom prst="rect">
            <a:avLst/>
          </a:prstGeom>
          <a:solidFill>
            <a:schemeClr val="accent6">
              <a:lumMod val="20000"/>
              <a:lumOff val="80000"/>
            </a:schemeClr>
          </a:solidFill>
          <a:ln>
            <a:noFill/>
          </a:ln>
          <a:extLst/>
        </p:spPr>
        <p:txBody>
          <a:bodyPr>
            <a:spAutoFit/>
          </a:bodyPr>
          <a:lstStyle>
            <a:lvl1pPr eaLnBrk="0" hangingPunct="0">
              <a:defRPr kumimoji="1" sz="2400" b="1">
                <a:solidFill>
                  <a:schemeClr val="tx1"/>
                </a:solidFill>
                <a:latin typeface="Times New Roman" pitchFamily="18" charset="0"/>
                <a:ea typeface="宋体" charset="-122"/>
              </a:defRPr>
            </a:lvl1pPr>
            <a:lvl2pPr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lnSpc>
                <a:spcPct val="125000"/>
              </a:lnSpc>
            </a:pPr>
            <a:r>
              <a:rPr kumimoji="0" lang="en-US" altLang="zh-CN" sz="1800" dirty="0">
                <a:solidFill>
                  <a:srgbClr val="FF0000"/>
                </a:solidFill>
                <a:latin typeface="Courier New" pitchFamily="49" charset="0"/>
                <a:cs typeface="Courier New" pitchFamily="49" charset="0"/>
              </a:rPr>
              <a:t>CREATE TABLE </a:t>
            </a:r>
            <a:r>
              <a:rPr kumimoji="0" lang="en-US" altLang="zh-CN" sz="1800" dirty="0" err="1">
                <a:latin typeface="Courier New" pitchFamily="49" charset="0"/>
                <a:cs typeface="Courier New" pitchFamily="49" charset="0"/>
              </a:rPr>
              <a:t>tablename</a:t>
            </a:r>
            <a:r>
              <a:rPr kumimoji="0" lang="en-US" altLang="zh-CN" sz="1800" dirty="0">
                <a:latin typeface="Courier New" pitchFamily="49" charset="0"/>
                <a:cs typeface="Courier New" pitchFamily="49" charset="0"/>
              </a:rPr>
              <a:t> </a:t>
            </a:r>
            <a:r>
              <a:rPr kumimoji="0" lang="en-US" altLang="zh-CN" sz="1800" dirty="0" smtClean="0">
                <a:latin typeface="Courier New" pitchFamily="49" charset="0"/>
                <a:cs typeface="Courier New" pitchFamily="49" charset="0"/>
              </a:rPr>
              <a:t>(</a:t>
            </a:r>
          </a:p>
          <a:p>
            <a:pPr algn="l" eaLnBrk="1" hangingPunct="1">
              <a:lnSpc>
                <a:spcPct val="125000"/>
              </a:lnSpc>
            </a:pPr>
            <a:r>
              <a:rPr kumimoji="0" lang="en-US" altLang="zh-CN" sz="1800" dirty="0">
                <a:latin typeface="Courier New" pitchFamily="49" charset="0"/>
                <a:cs typeface="Courier New" pitchFamily="49" charset="0"/>
              </a:rPr>
              <a:t> </a:t>
            </a:r>
            <a:r>
              <a:rPr kumimoji="0" lang="en-US" altLang="zh-CN" sz="1800" dirty="0" smtClean="0">
                <a:latin typeface="Courier New" pitchFamily="49" charset="0"/>
                <a:cs typeface="Courier New" pitchFamily="49" charset="0"/>
              </a:rPr>
              <a:t>    </a:t>
            </a:r>
            <a:r>
              <a:rPr kumimoji="0" lang="en-US" altLang="zh-CN" sz="1800" dirty="0" err="1" smtClean="0">
                <a:latin typeface="Courier New" pitchFamily="49" charset="0"/>
                <a:cs typeface="Courier New" pitchFamily="49" charset="0"/>
              </a:rPr>
              <a:t>colname</a:t>
            </a:r>
            <a:r>
              <a:rPr kumimoji="0" lang="en-US" altLang="zh-CN" sz="1800" dirty="0" smtClean="0">
                <a:latin typeface="Courier New" pitchFamily="49" charset="0"/>
                <a:cs typeface="Courier New" pitchFamily="49" charset="0"/>
              </a:rPr>
              <a:t>  </a:t>
            </a:r>
            <a:r>
              <a:rPr kumimoji="0" lang="en-US" altLang="zh-CN" sz="1800" dirty="0" err="1">
                <a:latin typeface="Courier New" pitchFamily="49" charset="0"/>
                <a:cs typeface="Courier New" pitchFamily="49" charset="0"/>
              </a:rPr>
              <a:t>datatype</a:t>
            </a:r>
            <a:r>
              <a:rPr kumimoji="0" lang="en-US" altLang="zh-CN" sz="1800" dirty="0">
                <a:latin typeface="Courier New" pitchFamily="49" charset="0"/>
                <a:cs typeface="Courier New" pitchFamily="49" charset="0"/>
              </a:rPr>
              <a:t> </a:t>
            </a:r>
            <a:r>
              <a:rPr kumimoji="0" lang="en-US" altLang="zh-CN" sz="1800" dirty="0">
                <a:solidFill>
                  <a:srgbClr val="FF0066"/>
                </a:solidFill>
                <a:latin typeface="Courier New" pitchFamily="49" charset="0"/>
                <a:cs typeface="Courier New" pitchFamily="49" charset="0"/>
              </a:rPr>
              <a:t>[</a:t>
            </a:r>
            <a:r>
              <a:rPr kumimoji="0" lang="en-US" altLang="zh-CN" sz="1800" dirty="0">
                <a:latin typeface="Courier New" pitchFamily="49" charset="0"/>
                <a:cs typeface="Courier New" pitchFamily="49" charset="0"/>
              </a:rPr>
              <a:t> </a:t>
            </a:r>
            <a:r>
              <a:rPr kumimoji="0" lang="en-US" altLang="zh-CN" sz="1800" dirty="0">
                <a:solidFill>
                  <a:srgbClr val="FF0000"/>
                </a:solidFill>
                <a:latin typeface="Courier New" pitchFamily="49" charset="0"/>
                <a:cs typeface="Courier New" pitchFamily="49" charset="0"/>
              </a:rPr>
              <a:t>NOT NULL </a:t>
            </a:r>
            <a:r>
              <a:rPr kumimoji="0" lang="en-US" altLang="zh-CN" sz="1800" dirty="0" smtClean="0">
                <a:solidFill>
                  <a:srgbClr val="FF0066"/>
                </a:solidFill>
                <a:latin typeface="Courier New" pitchFamily="49" charset="0"/>
                <a:cs typeface="Courier New" pitchFamily="49" charset="0"/>
              </a:rPr>
              <a:t>]</a:t>
            </a:r>
          </a:p>
          <a:p>
            <a:pPr algn="l" eaLnBrk="1" hangingPunct="1">
              <a:lnSpc>
                <a:spcPct val="125000"/>
              </a:lnSpc>
            </a:pPr>
            <a:r>
              <a:rPr kumimoji="0" lang="en-US" altLang="zh-CN" sz="1800" dirty="0">
                <a:solidFill>
                  <a:srgbClr val="FF0066"/>
                </a:solidFill>
                <a:latin typeface="Courier New" pitchFamily="49" charset="0"/>
                <a:cs typeface="Courier New" pitchFamily="49" charset="0"/>
              </a:rPr>
              <a:t> </a:t>
            </a:r>
            <a:r>
              <a:rPr kumimoji="0" lang="en-US" altLang="zh-CN" sz="1800" dirty="0" smtClean="0">
                <a:solidFill>
                  <a:srgbClr val="FF0066"/>
                </a:solidFill>
                <a:latin typeface="Courier New" pitchFamily="49" charset="0"/>
                <a:cs typeface="Courier New" pitchFamily="49" charset="0"/>
              </a:rPr>
              <a:t>    { </a:t>
            </a:r>
            <a:r>
              <a:rPr kumimoji="0" lang="en-US" altLang="zh-CN" sz="1800" dirty="0">
                <a:latin typeface="Courier New" pitchFamily="49" charset="0"/>
                <a:cs typeface="Courier New" pitchFamily="49" charset="0"/>
              </a:rPr>
              <a:t>, </a:t>
            </a:r>
            <a:r>
              <a:rPr kumimoji="0" lang="en-US" altLang="zh-CN" sz="1800" dirty="0" err="1">
                <a:latin typeface="Courier New" pitchFamily="49" charset="0"/>
                <a:cs typeface="Courier New" pitchFamily="49" charset="0"/>
              </a:rPr>
              <a:t>colname</a:t>
            </a:r>
            <a:r>
              <a:rPr kumimoji="0" lang="en-US" altLang="zh-CN" sz="1800" dirty="0">
                <a:latin typeface="Courier New" pitchFamily="49" charset="0"/>
                <a:cs typeface="Courier New" pitchFamily="49" charset="0"/>
              </a:rPr>
              <a:t>  </a:t>
            </a:r>
            <a:r>
              <a:rPr kumimoji="0" lang="en-US" altLang="zh-CN" sz="1800" dirty="0" err="1">
                <a:latin typeface="Courier New" pitchFamily="49" charset="0"/>
                <a:cs typeface="Courier New" pitchFamily="49" charset="0"/>
              </a:rPr>
              <a:t>datatype</a:t>
            </a:r>
            <a:r>
              <a:rPr kumimoji="0" lang="en-US" altLang="zh-CN" sz="1800" dirty="0">
                <a:latin typeface="Courier New" pitchFamily="49" charset="0"/>
                <a:cs typeface="Courier New" pitchFamily="49" charset="0"/>
              </a:rPr>
              <a:t> </a:t>
            </a:r>
            <a:r>
              <a:rPr kumimoji="0" lang="en-US" altLang="zh-CN" sz="1800" dirty="0">
                <a:solidFill>
                  <a:srgbClr val="FF0066"/>
                </a:solidFill>
                <a:latin typeface="Courier New" pitchFamily="49" charset="0"/>
                <a:cs typeface="Courier New" pitchFamily="49" charset="0"/>
              </a:rPr>
              <a:t>[</a:t>
            </a:r>
            <a:r>
              <a:rPr kumimoji="0" lang="en-US" altLang="zh-CN" sz="1800" dirty="0">
                <a:latin typeface="Courier New" pitchFamily="49" charset="0"/>
                <a:cs typeface="Courier New" pitchFamily="49" charset="0"/>
              </a:rPr>
              <a:t> </a:t>
            </a:r>
            <a:r>
              <a:rPr kumimoji="0" lang="en-US" altLang="zh-CN" sz="1800" dirty="0">
                <a:solidFill>
                  <a:srgbClr val="FF0000"/>
                </a:solidFill>
                <a:latin typeface="Courier New" pitchFamily="49" charset="0"/>
                <a:cs typeface="Courier New" pitchFamily="49" charset="0"/>
              </a:rPr>
              <a:t>NOT NULL </a:t>
            </a:r>
            <a:r>
              <a:rPr kumimoji="0" lang="en-US" altLang="zh-CN" sz="1800" dirty="0">
                <a:solidFill>
                  <a:srgbClr val="FF0066"/>
                </a:solidFill>
                <a:latin typeface="Courier New" pitchFamily="49" charset="0"/>
                <a:cs typeface="Courier New" pitchFamily="49" charset="0"/>
              </a:rPr>
              <a:t>]</a:t>
            </a:r>
            <a:r>
              <a:rPr kumimoji="0" lang="en-US" altLang="zh-CN" sz="1800" dirty="0">
                <a:latin typeface="Courier New" pitchFamily="49" charset="0"/>
                <a:cs typeface="Courier New" pitchFamily="49" charset="0"/>
              </a:rPr>
              <a:t> </a:t>
            </a:r>
            <a:r>
              <a:rPr kumimoji="0" lang="en-US" altLang="zh-CN" sz="1800" dirty="0">
                <a:solidFill>
                  <a:srgbClr val="FF0066"/>
                </a:solidFill>
                <a:latin typeface="Courier New" pitchFamily="49" charset="0"/>
                <a:cs typeface="Courier New" pitchFamily="49" charset="0"/>
              </a:rPr>
              <a:t>}</a:t>
            </a:r>
          </a:p>
          <a:p>
            <a:pPr algn="l" eaLnBrk="1" hangingPunct="1">
              <a:lnSpc>
                <a:spcPct val="125000"/>
              </a:lnSpc>
            </a:pPr>
            <a:r>
              <a:rPr kumimoji="0" lang="en-US" altLang="zh-CN" sz="1800" dirty="0">
                <a:latin typeface="Courier New" pitchFamily="49" charset="0"/>
                <a:cs typeface="Courier New" pitchFamily="49" charset="0"/>
              </a:rPr>
              <a:t>) ;</a:t>
            </a:r>
          </a:p>
        </p:txBody>
      </p:sp>
    </p:spTree>
    <p:extLst>
      <p:ext uri="{BB962C8B-B14F-4D97-AF65-F5344CB8AC3E}">
        <p14:creationId xmlns:p14="http://schemas.microsoft.com/office/powerpoint/2010/main" val="2939860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lstStyle/>
          <a:p>
            <a:pPr>
              <a:buNone/>
            </a:pPr>
            <a:r>
              <a:rPr lang="en-US" altLang="zh-CN" sz="2000" dirty="0"/>
              <a:t>【</a:t>
            </a:r>
            <a:r>
              <a:rPr lang="zh-CN" altLang="en-US" sz="2000" dirty="0"/>
              <a:t>例</a:t>
            </a:r>
            <a:r>
              <a:rPr lang="en-US" altLang="zh-CN" sz="2000" dirty="0"/>
              <a:t>】</a:t>
            </a:r>
            <a:r>
              <a:rPr lang="zh-CN" altLang="en-US" sz="2000" dirty="0"/>
              <a:t>创建‘学生’基表</a:t>
            </a:r>
            <a:r>
              <a:rPr lang="en-US" altLang="zh-CN" sz="2000" dirty="0" smtClean="0"/>
              <a:t>S</a:t>
            </a:r>
          </a:p>
          <a:p>
            <a:pPr>
              <a:buNone/>
            </a:pPr>
            <a:endParaRPr lang="en-US" altLang="zh-CN" sz="1000" dirty="0" smtClean="0"/>
          </a:p>
          <a:p>
            <a:pPr lvl="2">
              <a:buNone/>
            </a:pPr>
            <a:r>
              <a:rPr lang="en-US" altLang="zh-CN" sz="1800" dirty="0" smtClean="0">
                <a:latin typeface="Courier New" pitchFamily="49" charset="0"/>
                <a:cs typeface="Courier New" pitchFamily="49" charset="0"/>
              </a:rPr>
              <a:t>CREATE TABLE S (</a:t>
            </a:r>
          </a:p>
          <a:p>
            <a:pPr lvl="3">
              <a:buNone/>
            </a:pPr>
            <a:r>
              <a:rPr lang="en-US" altLang="zh-CN" dirty="0" err="1" smtClean="0">
                <a:latin typeface="Courier New" pitchFamily="49" charset="0"/>
                <a:cs typeface="Courier New" pitchFamily="49" charset="0"/>
              </a:rPr>
              <a:t>sno</a:t>
            </a:r>
            <a:r>
              <a:rPr lang="en-US" altLang="zh-CN" dirty="0" smtClean="0">
                <a:latin typeface="Courier New" pitchFamily="49" charset="0"/>
                <a:cs typeface="Courier New" pitchFamily="49" charset="0"/>
              </a:rPr>
              <a:t> CHAR(5</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NOT </a:t>
            </a:r>
            <a:r>
              <a:rPr lang="en-US" altLang="zh-CN" dirty="0">
                <a:latin typeface="Courier New" pitchFamily="49" charset="0"/>
                <a:cs typeface="Courier New" pitchFamily="49" charset="0"/>
              </a:rPr>
              <a:t>NULL,</a:t>
            </a:r>
          </a:p>
          <a:p>
            <a:pPr lvl="3">
              <a:buNone/>
            </a:pPr>
            <a:r>
              <a:rPr lang="en-US" altLang="zh-CN" dirty="0" err="1">
                <a:latin typeface="Courier New" pitchFamily="49" charset="0"/>
                <a:cs typeface="Courier New" pitchFamily="49" charset="0"/>
              </a:rPr>
              <a:t>sn</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CHAR(20</a:t>
            </a:r>
            <a:r>
              <a:rPr lang="en-US" altLang="zh-CN" dirty="0">
                <a:latin typeface="Courier New" pitchFamily="49" charset="0"/>
                <a:cs typeface="Courier New" pitchFamily="49" charset="0"/>
              </a:rPr>
              <a:t>),</a:t>
            </a:r>
          </a:p>
          <a:p>
            <a:pPr lvl="3">
              <a:buNone/>
            </a:pPr>
            <a:r>
              <a:rPr lang="en-US" altLang="zh-CN" dirty="0" err="1">
                <a:latin typeface="Courier New" pitchFamily="49" charset="0"/>
                <a:cs typeface="Courier New" pitchFamily="49" charset="0"/>
              </a:rPr>
              <a:t>sd</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CHAR(2</a:t>
            </a:r>
            <a:r>
              <a:rPr lang="en-US" altLang="zh-CN" dirty="0">
                <a:latin typeface="Courier New" pitchFamily="49" charset="0"/>
                <a:cs typeface="Courier New" pitchFamily="49" charset="0"/>
              </a:rPr>
              <a:t>),</a:t>
            </a:r>
          </a:p>
          <a:p>
            <a:pPr lvl="3">
              <a:buNone/>
            </a:pPr>
            <a:r>
              <a:rPr lang="en-US" altLang="zh-CN" dirty="0" err="1">
                <a:latin typeface="Courier New" pitchFamily="49" charset="0"/>
                <a:cs typeface="Courier New" pitchFamily="49" charset="0"/>
              </a:rPr>
              <a:t>sa</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SMALLINT</a:t>
            </a:r>
            <a:endParaRPr lang="en-US" altLang="zh-CN" dirty="0">
              <a:latin typeface="Courier New" pitchFamily="49" charset="0"/>
              <a:cs typeface="Courier New" pitchFamily="49" charset="0"/>
            </a:endParaRPr>
          </a:p>
          <a:p>
            <a:pPr lvl="2">
              <a:buNone/>
            </a:pP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865264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lstStyle/>
          <a:p>
            <a:pPr>
              <a:buNone/>
            </a:pPr>
            <a:r>
              <a:rPr lang="en-US" altLang="zh-CN" sz="2000" dirty="0"/>
              <a:t>【</a:t>
            </a:r>
            <a:r>
              <a:rPr lang="zh-CN" altLang="en-US" sz="2000" dirty="0"/>
              <a:t>例</a:t>
            </a:r>
            <a:r>
              <a:rPr lang="en-US" altLang="zh-CN" sz="2000" dirty="0"/>
              <a:t>】</a:t>
            </a:r>
            <a:r>
              <a:rPr lang="zh-CN" altLang="en-US" sz="2000" dirty="0"/>
              <a:t>创建‘课程’基表</a:t>
            </a:r>
            <a:r>
              <a:rPr lang="en-US" altLang="zh-CN" sz="2000" dirty="0"/>
              <a:t>C</a:t>
            </a:r>
          </a:p>
          <a:p>
            <a:pPr>
              <a:buNone/>
            </a:pPr>
            <a:endParaRPr lang="en-US" altLang="zh-CN" sz="1000" dirty="0"/>
          </a:p>
          <a:p>
            <a:pPr lvl="2">
              <a:buNone/>
            </a:pPr>
            <a:r>
              <a:rPr lang="en-US" altLang="zh-CN" sz="1800" dirty="0">
                <a:latin typeface="Courier New" pitchFamily="49" charset="0"/>
                <a:cs typeface="Courier New" pitchFamily="49" charset="0"/>
              </a:rPr>
              <a:t>CREATE </a:t>
            </a:r>
            <a:r>
              <a:rPr lang="en-US" altLang="zh-CN" sz="1800" dirty="0" smtClean="0">
                <a:latin typeface="Courier New" pitchFamily="49" charset="0"/>
                <a:cs typeface="Courier New" pitchFamily="49" charset="0"/>
              </a:rPr>
              <a:t>TABLE </a:t>
            </a:r>
            <a:r>
              <a:rPr lang="en-US" altLang="zh-CN" sz="1800" dirty="0">
                <a:latin typeface="Courier New" pitchFamily="49" charset="0"/>
                <a:cs typeface="Courier New" pitchFamily="49" charset="0"/>
              </a:rPr>
              <a:t>C (</a:t>
            </a:r>
          </a:p>
          <a:p>
            <a:pPr lvl="3">
              <a:buNone/>
            </a:pPr>
            <a:r>
              <a:rPr lang="en-US" altLang="zh-CN" dirty="0" err="1" smtClean="0">
                <a:latin typeface="Courier New" pitchFamily="49" charset="0"/>
                <a:cs typeface="Courier New" pitchFamily="49" charset="0"/>
              </a:rPr>
              <a:t>Cno</a:t>
            </a:r>
            <a:r>
              <a:rPr lang="en-US" altLang="zh-CN" dirty="0" smtClean="0">
                <a:latin typeface="Courier New" pitchFamily="49" charset="0"/>
                <a:cs typeface="Courier New" pitchFamily="49" charset="0"/>
              </a:rPr>
              <a:t>  CHAR(4) NOT </a:t>
            </a:r>
            <a:r>
              <a:rPr lang="en-US" altLang="zh-CN" dirty="0">
                <a:latin typeface="Courier New" pitchFamily="49" charset="0"/>
                <a:cs typeface="Courier New" pitchFamily="49" charset="0"/>
              </a:rPr>
              <a:t>NULL,</a:t>
            </a:r>
          </a:p>
          <a:p>
            <a:pPr lvl="3">
              <a:buNone/>
            </a:pPr>
            <a:r>
              <a:rPr lang="en-US" altLang="zh-CN" dirty="0" err="1">
                <a:latin typeface="Courier New" pitchFamily="49" charset="0"/>
                <a:cs typeface="Courier New" pitchFamily="49" charset="0"/>
              </a:rPr>
              <a:t>cn</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 CHAR(30</a:t>
            </a:r>
            <a:r>
              <a:rPr lang="en-US" altLang="zh-CN" dirty="0">
                <a:latin typeface="Courier New" pitchFamily="49" charset="0"/>
                <a:cs typeface="Courier New" pitchFamily="49" charset="0"/>
              </a:rPr>
              <a:t>),</a:t>
            </a:r>
          </a:p>
          <a:p>
            <a:pPr lvl="3">
              <a:buNone/>
            </a:pPr>
            <a:r>
              <a:rPr lang="en-US" altLang="zh-CN" dirty="0" err="1" smtClean="0">
                <a:latin typeface="Courier New" pitchFamily="49" charset="0"/>
                <a:cs typeface="Courier New" pitchFamily="49" charset="0"/>
              </a:rPr>
              <a:t>pcno</a:t>
            </a:r>
            <a:r>
              <a:rPr lang="en-US" altLang="zh-CN" dirty="0" smtClean="0">
                <a:latin typeface="Courier New" pitchFamily="49" charset="0"/>
                <a:cs typeface="Courier New" pitchFamily="49" charset="0"/>
              </a:rPr>
              <a:t> </a:t>
            </a:r>
            <a:r>
              <a:rPr lang="en-US" altLang="zh-CN" dirty="0">
                <a:latin typeface="Courier New" pitchFamily="49" charset="0"/>
                <a:cs typeface="Courier New" pitchFamily="49" charset="0"/>
              </a:rPr>
              <a:t>CHAR(4)</a:t>
            </a:r>
          </a:p>
          <a:p>
            <a:pPr lvl="2">
              <a:buNone/>
            </a:pP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360382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lstStyle/>
          <a:p>
            <a:pPr>
              <a:buNone/>
            </a:pPr>
            <a:r>
              <a:rPr lang="en-US" altLang="zh-CN" sz="2000" dirty="0"/>
              <a:t>【</a:t>
            </a:r>
            <a:r>
              <a:rPr lang="zh-CN" altLang="en-US" sz="2000" dirty="0"/>
              <a:t>例</a:t>
            </a:r>
            <a:r>
              <a:rPr lang="en-US" altLang="zh-CN" sz="2000" dirty="0"/>
              <a:t>】</a:t>
            </a:r>
            <a:r>
              <a:rPr lang="zh-CN" altLang="en-US" sz="2000" dirty="0"/>
              <a:t>创建‘选课’基表</a:t>
            </a:r>
            <a:r>
              <a:rPr lang="en-US" altLang="zh-CN" sz="2000" dirty="0"/>
              <a:t>SC</a:t>
            </a:r>
          </a:p>
          <a:p>
            <a:pPr>
              <a:buNone/>
            </a:pPr>
            <a:endParaRPr lang="en-US" altLang="zh-CN" sz="1000" dirty="0"/>
          </a:p>
          <a:p>
            <a:pPr lvl="2">
              <a:buNone/>
            </a:pPr>
            <a:r>
              <a:rPr lang="en-US" altLang="zh-CN" sz="1800" dirty="0" smtClean="0">
                <a:latin typeface="Courier New" pitchFamily="49" charset="0"/>
                <a:cs typeface="Courier New" pitchFamily="49" charset="0"/>
              </a:rPr>
              <a:t>CREATE TABLE </a:t>
            </a:r>
            <a:r>
              <a:rPr lang="en-US" altLang="zh-CN" sz="1800" dirty="0">
                <a:latin typeface="Courier New" pitchFamily="49" charset="0"/>
                <a:cs typeface="Courier New" pitchFamily="49" charset="0"/>
              </a:rPr>
              <a:t>SC (</a:t>
            </a:r>
          </a:p>
          <a:p>
            <a:pPr lvl="3">
              <a:buNone/>
            </a:pPr>
            <a:r>
              <a:rPr lang="en-US" altLang="zh-CN" dirty="0" err="1">
                <a:latin typeface="Courier New" pitchFamily="49" charset="0"/>
                <a:cs typeface="Courier New" pitchFamily="49" charset="0"/>
              </a:rPr>
              <a:t>sno</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CHAR(5</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NOT </a:t>
            </a:r>
            <a:r>
              <a:rPr lang="en-US" altLang="zh-CN" dirty="0">
                <a:latin typeface="Courier New" pitchFamily="49" charset="0"/>
                <a:cs typeface="Courier New" pitchFamily="49" charset="0"/>
              </a:rPr>
              <a:t>NULL,</a:t>
            </a:r>
          </a:p>
          <a:p>
            <a:pPr lvl="3">
              <a:buNone/>
            </a:pPr>
            <a:r>
              <a:rPr lang="en-US" altLang="zh-CN" dirty="0" err="1">
                <a:latin typeface="Courier New" pitchFamily="49" charset="0"/>
                <a:cs typeface="Courier New" pitchFamily="49" charset="0"/>
              </a:rPr>
              <a:t>cno</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CHAR(4</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NOT </a:t>
            </a:r>
            <a:r>
              <a:rPr lang="en-US" altLang="zh-CN" dirty="0">
                <a:latin typeface="Courier New" pitchFamily="49" charset="0"/>
                <a:cs typeface="Courier New" pitchFamily="49" charset="0"/>
              </a:rPr>
              <a:t>NULL,</a:t>
            </a:r>
          </a:p>
          <a:p>
            <a:pPr lvl="3">
              <a:buNone/>
            </a:pPr>
            <a:r>
              <a:rPr lang="en-US" altLang="zh-CN" dirty="0">
                <a:latin typeface="Courier New" pitchFamily="49" charset="0"/>
                <a:cs typeface="Courier New" pitchFamily="49" charset="0"/>
              </a:rPr>
              <a:t>g  </a:t>
            </a:r>
            <a:r>
              <a:rPr lang="en-US" altLang="zh-CN" dirty="0" smtClean="0">
                <a:latin typeface="Courier New" pitchFamily="49" charset="0"/>
                <a:cs typeface="Courier New" pitchFamily="49" charset="0"/>
              </a:rPr>
              <a:t> CHAR(1</a:t>
            </a:r>
            <a:r>
              <a:rPr lang="en-US" altLang="zh-CN" dirty="0">
                <a:latin typeface="Courier New" pitchFamily="49" charset="0"/>
                <a:cs typeface="Courier New" pitchFamily="49" charset="0"/>
              </a:rPr>
              <a:t>)</a:t>
            </a:r>
          </a:p>
          <a:p>
            <a:pPr lvl="2">
              <a:buNone/>
            </a:pP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1437875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pPr>
              <a:defRPr/>
            </a:pPr>
            <a:r>
              <a:rPr lang="zh-CN" altLang="en-US" sz="2000" dirty="0"/>
              <a:t>基表的修改命令</a:t>
            </a:r>
          </a:p>
          <a:p>
            <a:pPr lvl="1">
              <a:defRPr/>
            </a:pPr>
            <a:r>
              <a:rPr lang="zh-CN" altLang="en-US" sz="1800" dirty="0"/>
              <a:t>是对基表定义信息的修改，包括：</a:t>
            </a:r>
          </a:p>
          <a:p>
            <a:pPr lvl="2" indent="0">
              <a:buClr>
                <a:srgbClr val="CC6600"/>
              </a:buClr>
              <a:buNone/>
              <a:defRPr/>
            </a:pPr>
            <a:r>
              <a:rPr lang="en-US" altLang="zh-CN" sz="1600" dirty="0"/>
              <a:t>1) </a:t>
            </a:r>
            <a:r>
              <a:rPr lang="zh-CN" altLang="en-US" sz="1600" dirty="0"/>
              <a:t>对基表结构的修改</a:t>
            </a:r>
          </a:p>
          <a:p>
            <a:pPr lvl="4">
              <a:buFont typeface="Arial" pitchFamily="34" charset="0"/>
              <a:buChar char="•"/>
              <a:defRPr/>
            </a:pPr>
            <a:r>
              <a:rPr lang="zh-CN" altLang="en-US" sz="1400" dirty="0"/>
              <a:t>表中属性的增加</a:t>
            </a:r>
            <a:r>
              <a:rPr lang="en-US" altLang="zh-CN" sz="1400" dirty="0"/>
              <a:t>/</a:t>
            </a:r>
            <a:r>
              <a:rPr lang="zh-CN" altLang="en-US" sz="1400" dirty="0" smtClean="0"/>
              <a:t>删除</a:t>
            </a:r>
            <a:endParaRPr lang="en-US" altLang="zh-CN" dirty="0" smtClean="0">
              <a:latin typeface="Arial" charset="0"/>
            </a:endParaRPr>
          </a:p>
          <a:p>
            <a:pPr marL="1097280" lvl="4" indent="0">
              <a:buNone/>
              <a:defRPr/>
            </a:pPr>
            <a:endParaRPr lang="en-US" altLang="zh-CN" dirty="0" smtClean="0">
              <a:solidFill>
                <a:schemeClr val="accent2"/>
              </a:solidFill>
              <a:latin typeface="Arial" charset="0"/>
            </a:endParaRPr>
          </a:p>
          <a:p>
            <a:pPr marL="1097280" lvl="4" indent="0">
              <a:buNone/>
              <a:defRPr/>
            </a:pPr>
            <a:endParaRPr lang="en-US" altLang="zh-CN" dirty="0">
              <a:solidFill>
                <a:schemeClr val="accent2"/>
              </a:solidFill>
              <a:latin typeface="Arial" charset="0"/>
            </a:endParaRPr>
          </a:p>
          <a:p>
            <a:pPr marL="1097280" lvl="4" indent="0">
              <a:buNone/>
              <a:defRPr/>
            </a:pPr>
            <a:endParaRPr lang="zh-CN" altLang="en-US" dirty="0">
              <a:solidFill>
                <a:schemeClr val="accent2"/>
              </a:solidFill>
              <a:latin typeface="Arial" charset="0"/>
            </a:endParaRPr>
          </a:p>
          <a:p>
            <a:pPr lvl="2" indent="0">
              <a:buClr>
                <a:srgbClr val="CC6600"/>
              </a:buClr>
              <a:buNone/>
              <a:defRPr/>
            </a:pPr>
            <a:r>
              <a:rPr lang="en-US" altLang="zh-CN" sz="1600" dirty="0"/>
              <a:t>2) </a:t>
            </a:r>
            <a:r>
              <a:rPr lang="zh-CN" altLang="en-US" sz="1600" dirty="0"/>
              <a:t>数据完整性约束的</a:t>
            </a:r>
            <a:r>
              <a:rPr lang="zh-CN" altLang="en-US" sz="1600" dirty="0" smtClean="0"/>
              <a:t>修改</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
        <p:nvSpPr>
          <p:cNvPr id="5" name="Text Box 4"/>
          <p:cNvSpPr txBox="1">
            <a:spLocks noChangeArrowheads="1"/>
          </p:cNvSpPr>
          <p:nvPr/>
        </p:nvSpPr>
        <p:spPr bwMode="auto">
          <a:xfrm>
            <a:off x="755576" y="3915053"/>
            <a:ext cx="7620000" cy="838115"/>
          </a:xfrm>
          <a:prstGeom prst="rect">
            <a:avLst/>
          </a:prstGeom>
          <a:solidFill>
            <a:schemeClr val="accent6">
              <a:lumMod val="20000"/>
              <a:lumOff val="80000"/>
            </a:schemeClr>
          </a:solidFill>
          <a:ln>
            <a:noFill/>
          </a:ln>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lnSpc>
                <a:spcPct val="125000"/>
              </a:lnSpc>
            </a:pPr>
            <a:r>
              <a:rPr lang="en-US" altLang="zh-CN" sz="2000" dirty="0">
                <a:solidFill>
                  <a:srgbClr val="FF0000"/>
                </a:solidFill>
                <a:latin typeface="Courier New" pitchFamily="49" charset="0"/>
                <a:cs typeface="Courier New" pitchFamily="49" charset="0"/>
                <a:sym typeface="Wingdings 3" pitchFamily="18" charset="2"/>
              </a:rPr>
              <a:t>ALTER TABLE </a:t>
            </a:r>
            <a:r>
              <a:rPr lang="en-US" altLang="zh-CN" sz="2000" dirty="0">
                <a:latin typeface="Courier New" pitchFamily="49" charset="0"/>
                <a:cs typeface="Courier New" pitchFamily="49" charset="0"/>
                <a:sym typeface="Wingdings 3" pitchFamily="18" charset="2"/>
              </a:rPr>
              <a:t>&lt;</a:t>
            </a:r>
            <a:r>
              <a:rPr lang="zh-CN" altLang="en-US" sz="2000" dirty="0">
                <a:latin typeface="Courier New" pitchFamily="49" charset="0"/>
                <a:cs typeface="Courier New" pitchFamily="49" charset="0"/>
                <a:sym typeface="Wingdings 3" pitchFamily="18" charset="2"/>
              </a:rPr>
              <a:t>基表名</a:t>
            </a:r>
            <a:r>
              <a:rPr lang="en-US" altLang="zh-CN" sz="2000" dirty="0">
                <a:latin typeface="Courier New" pitchFamily="49" charset="0"/>
                <a:cs typeface="Courier New" pitchFamily="49" charset="0"/>
                <a:sym typeface="Wingdings 3" pitchFamily="18" charset="2"/>
              </a:rPr>
              <a:t>&gt; </a:t>
            </a:r>
            <a:r>
              <a:rPr lang="en-US" altLang="zh-CN" sz="2000" dirty="0">
                <a:solidFill>
                  <a:srgbClr val="FF0000"/>
                </a:solidFill>
                <a:latin typeface="Courier New" pitchFamily="49" charset="0"/>
                <a:cs typeface="Courier New" pitchFamily="49" charset="0"/>
                <a:sym typeface="Wingdings 3" pitchFamily="18" charset="2"/>
              </a:rPr>
              <a:t>ADD</a:t>
            </a:r>
            <a:r>
              <a:rPr lang="en-US" altLang="zh-CN" sz="2000" dirty="0">
                <a:latin typeface="Courier New" pitchFamily="49" charset="0"/>
                <a:cs typeface="Courier New" pitchFamily="49" charset="0"/>
                <a:sym typeface="Wingdings 3" pitchFamily="18" charset="2"/>
              </a:rPr>
              <a:t> &lt;</a:t>
            </a:r>
            <a:r>
              <a:rPr lang="zh-CN" altLang="en-US" sz="2000" dirty="0">
                <a:latin typeface="Courier New" pitchFamily="49" charset="0"/>
                <a:cs typeface="Courier New" pitchFamily="49" charset="0"/>
                <a:sym typeface="Wingdings 3" pitchFamily="18" charset="2"/>
              </a:rPr>
              <a:t>列名</a:t>
            </a:r>
            <a:r>
              <a:rPr lang="en-US" altLang="zh-CN" sz="2000" dirty="0">
                <a:latin typeface="Courier New" pitchFamily="49" charset="0"/>
                <a:cs typeface="Courier New" pitchFamily="49" charset="0"/>
                <a:sym typeface="Wingdings 3" pitchFamily="18" charset="2"/>
              </a:rPr>
              <a:t>&gt; &lt;</a:t>
            </a:r>
            <a:r>
              <a:rPr lang="zh-CN" altLang="en-US" sz="2000" dirty="0">
                <a:latin typeface="Courier New" pitchFamily="49" charset="0"/>
                <a:cs typeface="Courier New" pitchFamily="49" charset="0"/>
                <a:sym typeface="Wingdings 3" pitchFamily="18" charset="2"/>
              </a:rPr>
              <a:t>数据类型</a:t>
            </a:r>
            <a:r>
              <a:rPr lang="en-US" altLang="zh-CN" sz="2000" dirty="0">
                <a:latin typeface="Courier New" pitchFamily="49" charset="0"/>
                <a:cs typeface="Courier New" pitchFamily="49" charset="0"/>
                <a:sym typeface="Wingdings 3" pitchFamily="18" charset="2"/>
              </a:rPr>
              <a:t>&gt;;</a:t>
            </a:r>
          </a:p>
          <a:p>
            <a:pPr algn="l">
              <a:lnSpc>
                <a:spcPct val="125000"/>
              </a:lnSpc>
            </a:pPr>
            <a:r>
              <a:rPr lang="en-US" altLang="zh-CN" sz="2000" dirty="0">
                <a:solidFill>
                  <a:srgbClr val="FF0000"/>
                </a:solidFill>
                <a:latin typeface="Courier New" pitchFamily="49" charset="0"/>
                <a:cs typeface="Courier New" pitchFamily="49" charset="0"/>
                <a:sym typeface="Wingdings 3" pitchFamily="18" charset="2"/>
              </a:rPr>
              <a:t>ALTER TABLE </a:t>
            </a:r>
            <a:r>
              <a:rPr lang="en-US" altLang="zh-CN" sz="2000" dirty="0">
                <a:latin typeface="Courier New" pitchFamily="49" charset="0"/>
                <a:cs typeface="Courier New" pitchFamily="49" charset="0"/>
                <a:sym typeface="Wingdings 3" pitchFamily="18" charset="2"/>
              </a:rPr>
              <a:t>&lt;</a:t>
            </a:r>
            <a:r>
              <a:rPr lang="zh-CN" altLang="en-US" sz="2000" dirty="0">
                <a:latin typeface="Courier New" pitchFamily="49" charset="0"/>
                <a:cs typeface="Courier New" pitchFamily="49" charset="0"/>
                <a:sym typeface="Wingdings 3" pitchFamily="18" charset="2"/>
              </a:rPr>
              <a:t>基表名</a:t>
            </a:r>
            <a:r>
              <a:rPr lang="en-US" altLang="zh-CN" sz="2000" dirty="0">
                <a:latin typeface="Courier New" pitchFamily="49" charset="0"/>
                <a:cs typeface="Courier New" pitchFamily="49" charset="0"/>
                <a:sym typeface="Wingdings 3" pitchFamily="18" charset="2"/>
              </a:rPr>
              <a:t>&gt; </a:t>
            </a:r>
            <a:r>
              <a:rPr lang="en-US" altLang="zh-CN" sz="2000" dirty="0">
                <a:solidFill>
                  <a:srgbClr val="FF0000"/>
                </a:solidFill>
                <a:latin typeface="Courier New" pitchFamily="49" charset="0"/>
                <a:cs typeface="Courier New" pitchFamily="49" charset="0"/>
                <a:sym typeface="Wingdings 3" pitchFamily="18" charset="2"/>
              </a:rPr>
              <a:t>DROP</a:t>
            </a:r>
            <a:r>
              <a:rPr lang="en-US" altLang="zh-CN" sz="2000" dirty="0">
                <a:latin typeface="Courier New" pitchFamily="49" charset="0"/>
                <a:cs typeface="Courier New" pitchFamily="49" charset="0"/>
                <a:sym typeface="Wingdings 3" pitchFamily="18" charset="2"/>
              </a:rPr>
              <a:t> &lt;</a:t>
            </a:r>
            <a:r>
              <a:rPr lang="zh-CN" altLang="en-US" sz="2000" dirty="0">
                <a:latin typeface="Courier New" pitchFamily="49" charset="0"/>
                <a:cs typeface="Courier New" pitchFamily="49" charset="0"/>
                <a:sym typeface="Wingdings 3" pitchFamily="18" charset="2"/>
              </a:rPr>
              <a:t>列名</a:t>
            </a:r>
            <a:r>
              <a:rPr lang="en-US" altLang="zh-CN" sz="2000" dirty="0">
                <a:latin typeface="Courier New" pitchFamily="49" charset="0"/>
                <a:cs typeface="Courier New" pitchFamily="49" charset="0"/>
                <a:sym typeface="Wingdings 3" pitchFamily="18" charset="2"/>
              </a:rPr>
              <a:t>&gt; ;</a:t>
            </a:r>
          </a:p>
        </p:txBody>
      </p:sp>
    </p:spTree>
    <p:extLst>
      <p:ext uri="{BB962C8B-B14F-4D97-AF65-F5344CB8AC3E}">
        <p14:creationId xmlns:p14="http://schemas.microsoft.com/office/powerpoint/2010/main" val="13461418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SQL</a:t>
            </a:r>
            <a:r>
              <a:rPr lang="zh-CN" altLang="en-US" dirty="0"/>
              <a:t>数据定义功能</a:t>
            </a:r>
          </a:p>
        </p:txBody>
      </p:sp>
      <p:sp>
        <p:nvSpPr>
          <p:cNvPr id="3" name="内容占位符 2"/>
          <p:cNvSpPr>
            <a:spLocks noGrp="1"/>
          </p:cNvSpPr>
          <p:nvPr>
            <p:ph idx="1"/>
          </p:nvPr>
        </p:nvSpPr>
        <p:spPr/>
        <p:txBody>
          <a:bodyPr>
            <a:normAutofit/>
          </a:bodyPr>
          <a:lstStyle/>
          <a:p>
            <a:r>
              <a:rPr lang="zh-CN" altLang="en-US" dirty="0"/>
              <a:t>基表的删除命令</a:t>
            </a:r>
          </a:p>
          <a:p>
            <a:pPr lvl="1"/>
            <a:r>
              <a:rPr lang="zh-CN" altLang="en-US" sz="2000" dirty="0"/>
              <a:t>删除指定的表及其</a:t>
            </a:r>
            <a:r>
              <a:rPr lang="zh-CN" altLang="en-US" sz="2000" dirty="0" smtClean="0"/>
              <a:t>数据</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5" name="Text Box 4"/>
          <p:cNvSpPr txBox="1">
            <a:spLocks noChangeArrowheads="1"/>
          </p:cNvSpPr>
          <p:nvPr/>
        </p:nvSpPr>
        <p:spPr bwMode="auto">
          <a:xfrm>
            <a:off x="2667000" y="3429000"/>
            <a:ext cx="3810000" cy="453394"/>
          </a:xfrm>
          <a:prstGeom prst="rect">
            <a:avLst/>
          </a:prstGeom>
          <a:solidFill>
            <a:schemeClr val="accent6">
              <a:lumMod val="20000"/>
              <a:lumOff val="80000"/>
            </a:schemeClr>
          </a:solidFill>
          <a:ln>
            <a:noFill/>
          </a:ln>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lnSpc>
                <a:spcPct val="125000"/>
              </a:lnSpc>
            </a:pPr>
            <a:r>
              <a:rPr lang="en-US" altLang="zh-CN" sz="2000" dirty="0">
                <a:solidFill>
                  <a:srgbClr val="FF0000"/>
                </a:solidFill>
                <a:latin typeface="Courier New" pitchFamily="49" charset="0"/>
                <a:cs typeface="Courier New" pitchFamily="49" charset="0"/>
                <a:sym typeface="Wingdings 3" pitchFamily="18" charset="2"/>
              </a:rPr>
              <a:t>DROP TABLE </a:t>
            </a:r>
            <a:r>
              <a:rPr lang="en-US" altLang="zh-CN" sz="2000" dirty="0">
                <a:latin typeface="Courier New" pitchFamily="49" charset="0"/>
                <a:cs typeface="Courier New" pitchFamily="49" charset="0"/>
                <a:sym typeface="Wingdings 3" pitchFamily="18" charset="2"/>
              </a:rPr>
              <a:t>&lt;</a:t>
            </a:r>
            <a:r>
              <a:rPr lang="zh-CN" altLang="en-US" sz="2000" dirty="0">
                <a:latin typeface="Courier New" pitchFamily="49" charset="0"/>
                <a:cs typeface="Courier New" pitchFamily="49" charset="0"/>
                <a:sym typeface="Wingdings 3" pitchFamily="18" charset="2"/>
              </a:rPr>
              <a:t>基表名</a:t>
            </a:r>
            <a:r>
              <a:rPr lang="en-US" altLang="zh-CN" sz="2000" dirty="0">
                <a:latin typeface="Courier New" pitchFamily="49" charset="0"/>
                <a:cs typeface="Courier New" pitchFamily="49" charset="0"/>
                <a:sym typeface="Wingdings 3" pitchFamily="18" charset="2"/>
              </a:rPr>
              <a:t>&gt;;</a:t>
            </a:r>
          </a:p>
        </p:txBody>
      </p:sp>
    </p:spTree>
    <p:extLst>
      <p:ext uri="{BB962C8B-B14F-4D97-AF65-F5344CB8AC3E}">
        <p14:creationId xmlns:p14="http://schemas.microsoft.com/office/powerpoint/2010/main" val="6949950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关系数据库系统数据子语言</a:t>
            </a:r>
            <a:r>
              <a:rPr lang="en-US" altLang="zh-CN" dirty="0"/>
              <a:t>SQL</a:t>
            </a:r>
            <a:endParaRPr lang="zh-CN" altLang="en-US" dirty="0"/>
          </a:p>
        </p:txBody>
      </p:sp>
      <p:sp>
        <p:nvSpPr>
          <p:cNvPr id="3" name="内容占位符 2"/>
          <p:cNvSpPr>
            <a:spLocks noGrp="1"/>
          </p:cNvSpPr>
          <p:nvPr>
            <p:ph idx="1"/>
          </p:nvPr>
        </p:nvSpPr>
        <p:spPr/>
        <p:txBody>
          <a:bodyPr/>
          <a:lstStyle/>
          <a:p>
            <a:pPr marL="525780" indent="-457200">
              <a:buFont typeface="+mj-lt"/>
              <a:buAutoNum type="arabicPeriod"/>
            </a:pPr>
            <a:r>
              <a:rPr lang="en-US" altLang="zh-CN" dirty="0"/>
              <a:t>SQL</a:t>
            </a:r>
            <a:r>
              <a:rPr lang="zh-CN" altLang="en-US" dirty="0"/>
              <a:t>概貌</a:t>
            </a:r>
          </a:p>
          <a:p>
            <a:pPr marL="525780" indent="-457200">
              <a:buFont typeface="+mj-lt"/>
              <a:buAutoNum type="arabicPeriod"/>
            </a:pPr>
            <a:r>
              <a:rPr lang="en-US" altLang="zh-CN" dirty="0"/>
              <a:t>SQL</a:t>
            </a:r>
            <a:r>
              <a:rPr lang="zh-CN" altLang="en-US" dirty="0"/>
              <a:t>数据定义功能</a:t>
            </a:r>
          </a:p>
          <a:p>
            <a:pPr marL="525780" indent="-457200">
              <a:buFont typeface="+mj-lt"/>
              <a:buAutoNum type="arabicPeriod"/>
            </a:pPr>
            <a:r>
              <a:rPr lang="en-US" altLang="zh-CN" b="1" u="sng" dirty="0">
                <a:solidFill>
                  <a:srgbClr val="FF0000"/>
                </a:solidFill>
              </a:rPr>
              <a:t>SQL</a:t>
            </a:r>
            <a:r>
              <a:rPr lang="zh-CN" altLang="en-US" b="1" u="sng" dirty="0">
                <a:solidFill>
                  <a:srgbClr val="FF0000"/>
                </a:solidFill>
              </a:rPr>
              <a:t>数据操纵功能</a:t>
            </a:r>
          </a:p>
          <a:p>
            <a:pPr marL="525780" indent="-457200">
              <a:buFont typeface="+mj-lt"/>
              <a:buAutoNum type="arabicPeriod"/>
            </a:pPr>
            <a:r>
              <a:rPr lang="en-US" altLang="zh-CN" dirty="0"/>
              <a:t>SQL</a:t>
            </a:r>
            <a:r>
              <a:rPr lang="zh-CN" altLang="en-US" dirty="0"/>
              <a:t>的更新功能</a:t>
            </a:r>
          </a:p>
          <a:p>
            <a:pPr marL="525780" indent="-457200">
              <a:buFont typeface="+mj-lt"/>
              <a:buAutoNum type="arabicPeriod"/>
            </a:pPr>
            <a:r>
              <a:rPr lang="zh-CN" altLang="en-US" dirty="0" smtClean="0"/>
              <a:t>视图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3505360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rrowheads="1"/>
          </p:cNvPicPr>
          <p:nvPr/>
        </p:nvPicPr>
        <p:blipFill>
          <a:blip r:embed="rId2" cstate="print"/>
          <a:srcRect/>
          <a:stretch>
            <a:fillRect/>
          </a:stretch>
        </p:blipFill>
        <p:spPr bwMode="auto">
          <a:xfrm>
            <a:off x="-7276" y="-27384"/>
            <a:ext cx="9144567" cy="688680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1951027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r>
              <a:rPr lang="zh-CN" altLang="en-US" sz="1800" dirty="0"/>
              <a:t>数据查询</a:t>
            </a:r>
          </a:p>
          <a:p>
            <a:r>
              <a:rPr lang="zh-CN" altLang="en-US" sz="1800" dirty="0"/>
              <a:t>插入、删除、修改</a:t>
            </a:r>
          </a:p>
          <a:p>
            <a:r>
              <a:rPr lang="zh-CN" altLang="en-US" sz="1800" dirty="0"/>
              <a:t>作为自含式语言还具有如下</a:t>
            </a:r>
            <a:r>
              <a:rPr lang="zh-CN" altLang="en-US" sz="1800" dirty="0" smtClean="0"/>
              <a:t>功能</a:t>
            </a:r>
            <a:endParaRPr lang="zh-CN" altLang="en-US" sz="1800" dirty="0"/>
          </a:p>
          <a:p>
            <a:pPr lvl="1"/>
            <a:r>
              <a:rPr lang="zh-CN" altLang="en-US" sz="1600" dirty="0"/>
              <a:t>赋值功能</a:t>
            </a:r>
          </a:p>
          <a:p>
            <a:pPr lvl="1"/>
            <a:r>
              <a:rPr lang="zh-CN" altLang="en-US" sz="1600" dirty="0"/>
              <a:t>计算功能</a:t>
            </a:r>
          </a:p>
          <a:p>
            <a:pPr lvl="2"/>
            <a:r>
              <a:rPr lang="zh-CN" altLang="en-US" sz="1400" dirty="0"/>
              <a:t>简单的四则运算</a:t>
            </a:r>
          </a:p>
          <a:p>
            <a:pPr lvl="2"/>
            <a:r>
              <a:rPr lang="zh-CN" altLang="en-US" sz="1400" dirty="0"/>
              <a:t>统计计算</a:t>
            </a:r>
          </a:p>
          <a:p>
            <a:pPr lvl="3"/>
            <a:r>
              <a:rPr lang="zh-CN" altLang="en-US" sz="1200" dirty="0"/>
              <a:t>求</a:t>
            </a:r>
            <a:r>
              <a:rPr lang="zh-CN" altLang="en-US" sz="1200" dirty="0" smtClean="0"/>
              <a:t>总数</a:t>
            </a:r>
            <a:r>
              <a:rPr lang="en-US" altLang="zh-CN" sz="1200" dirty="0"/>
              <a:t> </a:t>
            </a:r>
            <a:r>
              <a:rPr lang="en-US" altLang="zh-CN" sz="1200" dirty="0" smtClean="0"/>
              <a:t>/ </a:t>
            </a:r>
            <a:r>
              <a:rPr lang="zh-CN" altLang="en-US" sz="1200" dirty="0" smtClean="0"/>
              <a:t>求和</a:t>
            </a:r>
            <a:r>
              <a:rPr lang="zh-CN" altLang="en-US" sz="1200" dirty="0"/>
              <a:t>、求</a:t>
            </a:r>
            <a:r>
              <a:rPr lang="zh-CN" altLang="en-US" sz="1200" dirty="0" smtClean="0"/>
              <a:t>平均值 </a:t>
            </a:r>
            <a:r>
              <a:rPr lang="en-US" altLang="zh-CN" sz="1200" dirty="0" smtClean="0"/>
              <a:t>/ </a:t>
            </a:r>
            <a:r>
              <a:rPr lang="zh-CN" altLang="en-US" sz="1200" dirty="0" smtClean="0"/>
              <a:t>求</a:t>
            </a:r>
            <a:r>
              <a:rPr lang="zh-CN" altLang="en-US" sz="1200" dirty="0"/>
              <a:t>最大值、求最小值</a:t>
            </a:r>
          </a:p>
          <a:p>
            <a:pPr lvl="2"/>
            <a:r>
              <a:rPr lang="zh-CN" altLang="en-US" sz="1400" dirty="0"/>
              <a:t>分组统计</a:t>
            </a:r>
          </a:p>
          <a:p>
            <a:pPr lvl="1"/>
            <a:r>
              <a:rPr lang="zh-CN" altLang="en-US" sz="1600" dirty="0"/>
              <a:t>输入</a:t>
            </a:r>
            <a:r>
              <a:rPr lang="en-US" altLang="zh-CN" sz="1600" dirty="0"/>
              <a:t>/</a:t>
            </a:r>
            <a:r>
              <a:rPr lang="zh-CN" altLang="en-US" sz="1600" dirty="0"/>
              <a:t>出功能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7065343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r>
              <a:rPr lang="zh-CN" altLang="en-US" sz="2000" dirty="0"/>
              <a:t>数据查询功能</a:t>
            </a:r>
          </a:p>
          <a:p>
            <a:pPr lvl="1"/>
            <a:r>
              <a:rPr lang="en-US" altLang="zh-CN" sz="1800" dirty="0"/>
              <a:t>SQL</a:t>
            </a:r>
            <a:r>
              <a:rPr lang="zh-CN" altLang="en-US" sz="1800" dirty="0"/>
              <a:t>语言数据查询功能的数学基础来源于</a:t>
            </a:r>
            <a:r>
              <a:rPr lang="zh-CN" altLang="en-US" sz="1800" dirty="0" smtClean="0"/>
              <a:t>关系代数</a:t>
            </a:r>
            <a:endParaRPr lang="en-US" altLang="zh-CN" sz="1800" dirty="0" smtClean="0"/>
          </a:p>
          <a:p>
            <a:pPr lvl="1"/>
            <a:r>
              <a:rPr lang="zh-CN" altLang="en-US" sz="1800" dirty="0" smtClean="0">
                <a:latin typeface="Arial" charset="0"/>
              </a:rPr>
              <a:t>关系代数</a:t>
            </a:r>
            <a:endParaRPr lang="en-US" altLang="zh-CN" sz="1800" dirty="0">
              <a:latin typeface="Arial" charset="0"/>
            </a:endParaRPr>
          </a:p>
          <a:p>
            <a:pPr marL="68580" indent="0" algn="ctr">
              <a:buNone/>
            </a:pPr>
            <a:r>
              <a:rPr lang="zh-CN" altLang="en-US" sz="1800" dirty="0" smtClean="0">
                <a:solidFill>
                  <a:schemeClr val="accent2"/>
                </a:solidFill>
                <a:latin typeface="Cambria" pitchFamily="18" charset="0"/>
                <a:sym typeface="Symbol" pitchFamily="18" charset="2"/>
              </a:rPr>
              <a:t></a:t>
            </a:r>
            <a:r>
              <a:rPr lang="en-US" altLang="zh-CN" sz="1800" baseline="-25000" dirty="0">
                <a:solidFill>
                  <a:srgbClr val="FF0000"/>
                </a:solidFill>
                <a:latin typeface="Cambria" pitchFamily="18" charset="0"/>
                <a:sym typeface="Symbol" pitchFamily="18" charset="2"/>
              </a:rPr>
              <a:t>A1, A2, ..., Am</a:t>
            </a:r>
            <a:r>
              <a:rPr lang="en-US" altLang="zh-CN" sz="1800" baseline="-25000" dirty="0">
                <a:solidFill>
                  <a:schemeClr val="accent2"/>
                </a:solidFill>
                <a:latin typeface="Cambria" pitchFamily="18" charset="0"/>
                <a:sym typeface="Symbol" pitchFamily="18" charset="2"/>
              </a:rPr>
              <a:t> </a:t>
            </a:r>
            <a:r>
              <a:rPr lang="en-US" altLang="zh-CN" sz="1800" dirty="0">
                <a:solidFill>
                  <a:schemeClr val="accent2"/>
                </a:solidFill>
                <a:latin typeface="Cambria" pitchFamily="18" charset="0"/>
              </a:rPr>
              <a:t>(</a:t>
            </a:r>
            <a:r>
              <a:rPr lang="en-US" altLang="zh-CN" sz="1800" baseline="-25000" dirty="0">
                <a:solidFill>
                  <a:schemeClr val="accent2"/>
                </a:solidFill>
                <a:latin typeface="Cambria" pitchFamily="18" charset="0"/>
                <a:sym typeface="Symbol" pitchFamily="18" charset="2"/>
              </a:rPr>
              <a:t> </a:t>
            </a:r>
            <a:r>
              <a:rPr lang="en-US" altLang="zh-CN" sz="1800" dirty="0">
                <a:solidFill>
                  <a:schemeClr val="accent2"/>
                </a:solidFill>
                <a:latin typeface="Cambria" pitchFamily="18" charset="0"/>
                <a:sym typeface="Symbol" pitchFamily="18" charset="2"/>
              </a:rPr>
              <a:t></a:t>
            </a:r>
            <a:r>
              <a:rPr lang="en-US" altLang="zh-CN" sz="1800" baseline="-25000" dirty="0">
                <a:solidFill>
                  <a:srgbClr val="FF0000"/>
                </a:solidFill>
                <a:latin typeface="Cambria" pitchFamily="18" charset="0"/>
                <a:sym typeface="Symbol" pitchFamily="18" charset="2"/>
              </a:rPr>
              <a:t>F</a:t>
            </a:r>
            <a:r>
              <a:rPr lang="en-US" altLang="zh-CN" sz="1800" baseline="-25000" dirty="0">
                <a:solidFill>
                  <a:schemeClr val="accent2"/>
                </a:solidFill>
                <a:latin typeface="Cambria" pitchFamily="18" charset="0"/>
                <a:sym typeface="Symbol" pitchFamily="18" charset="2"/>
              </a:rPr>
              <a:t> </a:t>
            </a:r>
            <a:r>
              <a:rPr lang="en-US" altLang="zh-CN" sz="1800" dirty="0">
                <a:solidFill>
                  <a:schemeClr val="accent2"/>
                </a:solidFill>
                <a:latin typeface="Cambria" pitchFamily="18" charset="0"/>
              </a:rPr>
              <a:t>( </a:t>
            </a:r>
            <a:r>
              <a:rPr lang="en-US" altLang="zh-CN" sz="1800" dirty="0">
                <a:solidFill>
                  <a:srgbClr val="FF0000"/>
                </a:solidFill>
                <a:latin typeface="Cambria" pitchFamily="18" charset="0"/>
              </a:rPr>
              <a:t>R</a:t>
            </a:r>
            <a:r>
              <a:rPr lang="en-US" altLang="zh-CN" sz="1800" baseline="-25000" dirty="0">
                <a:solidFill>
                  <a:srgbClr val="FF0000"/>
                </a:solidFill>
                <a:latin typeface="Cambria" pitchFamily="18" charset="0"/>
              </a:rPr>
              <a:t>1</a:t>
            </a:r>
            <a:r>
              <a:rPr lang="en-US" altLang="zh-CN" sz="1800" dirty="0">
                <a:solidFill>
                  <a:schemeClr val="accent2"/>
                </a:solidFill>
                <a:latin typeface="Cambria" pitchFamily="18" charset="0"/>
              </a:rPr>
              <a:t>×</a:t>
            </a:r>
            <a:r>
              <a:rPr lang="en-US" altLang="zh-CN" sz="1800" dirty="0">
                <a:solidFill>
                  <a:srgbClr val="FF0000"/>
                </a:solidFill>
                <a:latin typeface="Cambria" pitchFamily="18" charset="0"/>
              </a:rPr>
              <a:t>R</a:t>
            </a:r>
            <a:r>
              <a:rPr lang="en-US" altLang="zh-CN" sz="1800" baseline="-25000" dirty="0">
                <a:solidFill>
                  <a:srgbClr val="FF0000"/>
                </a:solidFill>
                <a:latin typeface="Cambria" pitchFamily="18" charset="0"/>
              </a:rPr>
              <a:t>2</a:t>
            </a:r>
            <a:r>
              <a:rPr lang="en-US" altLang="zh-CN" sz="1800" dirty="0">
                <a:solidFill>
                  <a:schemeClr val="accent2"/>
                </a:solidFill>
                <a:latin typeface="Cambria" pitchFamily="18" charset="0"/>
              </a:rPr>
              <a:t>×……×</a:t>
            </a:r>
            <a:r>
              <a:rPr lang="en-US" altLang="zh-CN" sz="1800" dirty="0" err="1">
                <a:solidFill>
                  <a:srgbClr val="FF0000"/>
                </a:solidFill>
                <a:latin typeface="Cambria" pitchFamily="18" charset="0"/>
              </a:rPr>
              <a:t>R</a:t>
            </a:r>
            <a:r>
              <a:rPr lang="en-US" altLang="zh-CN" sz="1800" baseline="-25000" dirty="0" err="1">
                <a:solidFill>
                  <a:srgbClr val="FF0000"/>
                </a:solidFill>
                <a:latin typeface="Cambria" pitchFamily="18" charset="0"/>
              </a:rPr>
              <a:t>n</a:t>
            </a:r>
            <a:r>
              <a:rPr lang="en-US" altLang="zh-CN" sz="1800" baseline="-25000" dirty="0">
                <a:solidFill>
                  <a:srgbClr val="FF0000"/>
                </a:solidFill>
                <a:latin typeface="Cambria" pitchFamily="18" charset="0"/>
              </a:rPr>
              <a:t> </a:t>
            </a:r>
            <a:r>
              <a:rPr lang="en-US" altLang="zh-CN" sz="1800" dirty="0">
                <a:solidFill>
                  <a:schemeClr val="accent2"/>
                </a:solidFill>
                <a:latin typeface="Cambria" pitchFamily="18" charset="0"/>
              </a:rPr>
              <a:t>) </a:t>
            </a:r>
            <a:r>
              <a:rPr lang="en-US" altLang="zh-CN" sz="1800" dirty="0" smtClean="0">
                <a:solidFill>
                  <a:schemeClr val="accent2"/>
                </a:solidFill>
                <a:latin typeface="Cambria" pitchFamily="18" charset="0"/>
              </a:rPr>
              <a:t>)</a:t>
            </a:r>
          </a:p>
          <a:p>
            <a:pPr lvl="1"/>
            <a:r>
              <a:rPr lang="en-US" altLang="zh-CN" sz="1800" dirty="0">
                <a:sym typeface="Symbol" pitchFamily="18" charset="2"/>
              </a:rPr>
              <a:t>SQL</a:t>
            </a:r>
            <a:r>
              <a:rPr lang="zh-CN" altLang="en-US" sz="1800" dirty="0" smtClean="0">
                <a:sym typeface="Symbol" pitchFamily="18" charset="2"/>
              </a:rPr>
              <a:t>语言</a:t>
            </a:r>
            <a:endParaRPr lang="en-US" altLang="zh-CN" sz="1800" dirty="0" smtClean="0">
              <a:sym typeface="Symbol" pitchFamily="18" charset="2"/>
            </a:endParaRPr>
          </a:p>
          <a:p>
            <a:pPr marL="1600200" lvl="3">
              <a:lnSpc>
                <a:spcPct val="110000"/>
              </a:lnSpc>
              <a:buNone/>
            </a:pPr>
            <a:r>
              <a:rPr lang="en-US" altLang="zh-CN" dirty="0" smtClean="0">
                <a:solidFill>
                  <a:schemeClr val="accent2"/>
                </a:solidFill>
                <a:latin typeface="Courier New" pitchFamily="49" charset="0"/>
                <a:cs typeface="Courier New" pitchFamily="49" charset="0"/>
                <a:sym typeface="Symbol" pitchFamily="18" charset="2"/>
              </a:rPr>
              <a:t>SELECT   </a:t>
            </a:r>
            <a:r>
              <a:rPr lang="en-US" altLang="zh-CN" dirty="0" smtClean="0">
                <a:solidFill>
                  <a:srgbClr val="FF0000"/>
                </a:solidFill>
                <a:latin typeface="Courier New" pitchFamily="49" charset="0"/>
                <a:cs typeface="Courier New" pitchFamily="49" charset="0"/>
                <a:sym typeface="Symbol" pitchFamily="18" charset="2"/>
              </a:rPr>
              <a:t>A</a:t>
            </a:r>
            <a:r>
              <a:rPr lang="en-US" altLang="zh-CN" baseline="-25000" dirty="0" smtClean="0">
                <a:solidFill>
                  <a:srgbClr val="FF0000"/>
                </a:solidFill>
                <a:latin typeface="Courier New" pitchFamily="49" charset="0"/>
                <a:cs typeface="Courier New" pitchFamily="49" charset="0"/>
                <a:sym typeface="Symbol" pitchFamily="18" charset="2"/>
              </a:rPr>
              <a:t>1</a:t>
            </a:r>
            <a:r>
              <a:rPr lang="en-US" altLang="zh-CN" dirty="0" smtClean="0">
                <a:solidFill>
                  <a:srgbClr val="FF0000"/>
                </a:solidFill>
                <a:latin typeface="Courier New" pitchFamily="49" charset="0"/>
                <a:cs typeface="Courier New" pitchFamily="49" charset="0"/>
                <a:sym typeface="Symbol" pitchFamily="18" charset="2"/>
              </a:rPr>
              <a:t>, A</a:t>
            </a:r>
            <a:r>
              <a:rPr lang="en-US" altLang="zh-CN" baseline="-25000" dirty="0" smtClean="0">
                <a:solidFill>
                  <a:srgbClr val="FF0000"/>
                </a:solidFill>
                <a:latin typeface="Courier New" pitchFamily="49" charset="0"/>
                <a:cs typeface="Courier New" pitchFamily="49" charset="0"/>
                <a:sym typeface="Symbol" pitchFamily="18" charset="2"/>
              </a:rPr>
              <a:t>2</a:t>
            </a:r>
            <a:r>
              <a:rPr lang="en-US" altLang="zh-CN" dirty="0" smtClean="0">
                <a:solidFill>
                  <a:srgbClr val="FF0000"/>
                </a:solidFill>
                <a:latin typeface="Courier New" pitchFamily="49" charset="0"/>
                <a:cs typeface="Courier New" pitchFamily="49" charset="0"/>
                <a:sym typeface="Symbol" pitchFamily="18" charset="2"/>
              </a:rPr>
              <a:t>, ..., A</a:t>
            </a:r>
            <a:r>
              <a:rPr lang="en-US" altLang="zh-CN" baseline="-25000" dirty="0" smtClean="0">
                <a:solidFill>
                  <a:srgbClr val="FF0000"/>
                </a:solidFill>
                <a:latin typeface="Courier New" pitchFamily="49" charset="0"/>
                <a:cs typeface="Courier New" pitchFamily="49" charset="0"/>
                <a:sym typeface="Symbol" pitchFamily="18" charset="2"/>
              </a:rPr>
              <a:t>m</a:t>
            </a:r>
            <a:endParaRPr lang="en-US" altLang="zh-CN" dirty="0" smtClean="0">
              <a:solidFill>
                <a:srgbClr val="FF0000"/>
              </a:solidFill>
              <a:latin typeface="Courier New" pitchFamily="49" charset="0"/>
              <a:cs typeface="Courier New" pitchFamily="49" charset="0"/>
              <a:sym typeface="Symbol" pitchFamily="18" charset="2"/>
            </a:endParaRPr>
          </a:p>
          <a:p>
            <a:pPr marL="1600200" lvl="3">
              <a:lnSpc>
                <a:spcPct val="110000"/>
              </a:lnSpc>
              <a:buNone/>
            </a:pPr>
            <a:r>
              <a:rPr lang="en-US" altLang="zh-CN" dirty="0" smtClean="0">
                <a:solidFill>
                  <a:schemeClr val="accent2"/>
                </a:solidFill>
                <a:latin typeface="Courier New" pitchFamily="49" charset="0"/>
                <a:cs typeface="Courier New" pitchFamily="49" charset="0"/>
                <a:sym typeface="Symbol" pitchFamily="18" charset="2"/>
              </a:rPr>
              <a:t>FROM     </a:t>
            </a:r>
            <a:r>
              <a:rPr lang="en-US" altLang="zh-CN" dirty="0" smtClean="0">
                <a:solidFill>
                  <a:srgbClr val="FF0000"/>
                </a:solidFill>
                <a:latin typeface="Courier New" pitchFamily="49" charset="0"/>
                <a:cs typeface="Courier New" pitchFamily="49" charset="0"/>
              </a:rPr>
              <a:t>R</a:t>
            </a:r>
            <a:r>
              <a:rPr lang="en-US" altLang="zh-CN" baseline="-25000" dirty="0" smtClean="0">
                <a:solidFill>
                  <a:srgbClr val="FF0000"/>
                </a:solidFill>
                <a:latin typeface="Courier New" pitchFamily="49" charset="0"/>
                <a:cs typeface="Courier New" pitchFamily="49" charset="0"/>
              </a:rPr>
              <a:t>1</a:t>
            </a:r>
            <a:r>
              <a:rPr lang="en-US" altLang="zh-CN" dirty="0">
                <a:solidFill>
                  <a:srgbClr val="FF0000"/>
                </a:solidFill>
                <a:latin typeface="Courier New" pitchFamily="49" charset="0"/>
                <a:cs typeface="Courier New" pitchFamily="49" charset="0"/>
              </a:rPr>
              <a:t>, R</a:t>
            </a:r>
            <a:r>
              <a:rPr lang="en-US" altLang="zh-CN" baseline="-25000" dirty="0">
                <a:solidFill>
                  <a:srgbClr val="FF0000"/>
                </a:solidFill>
                <a:latin typeface="Courier New" pitchFamily="49" charset="0"/>
                <a:cs typeface="Courier New" pitchFamily="49" charset="0"/>
              </a:rPr>
              <a:t>2</a:t>
            </a:r>
            <a:r>
              <a:rPr lang="en-US" altLang="zh-CN" dirty="0">
                <a:solidFill>
                  <a:srgbClr val="FF0000"/>
                </a:solidFill>
                <a:latin typeface="Courier New" pitchFamily="49" charset="0"/>
                <a:cs typeface="Courier New" pitchFamily="49" charset="0"/>
              </a:rPr>
              <a:t>, ……, </a:t>
            </a:r>
            <a:r>
              <a:rPr lang="en-US" altLang="zh-CN" dirty="0" err="1">
                <a:solidFill>
                  <a:srgbClr val="FF0000"/>
                </a:solidFill>
                <a:latin typeface="Courier New" pitchFamily="49" charset="0"/>
                <a:cs typeface="Courier New" pitchFamily="49" charset="0"/>
              </a:rPr>
              <a:t>R</a:t>
            </a:r>
            <a:r>
              <a:rPr lang="en-US" altLang="zh-CN" baseline="-25000" dirty="0" err="1">
                <a:solidFill>
                  <a:srgbClr val="FF0000"/>
                </a:solidFill>
                <a:latin typeface="Courier New" pitchFamily="49" charset="0"/>
                <a:cs typeface="Courier New" pitchFamily="49" charset="0"/>
              </a:rPr>
              <a:t>n</a:t>
            </a:r>
            <a:endParaRPr lang="en-US" altLang="zh-CN" baseline="-25000" dirty="0">
              <a:solidFill>
                <a:srgbClr val="FF0000"/>
              </a:solidFill>
              <a:latin typeface="Courier New" pitchFamily="49" charset="0"/>
              <a:cs typeface="Courier New" pitchFamily="49" charset="0"/>
              <a:sym typeface="Symbol" pitchFamily="18" charset="2"/>
            </a:endParaRPr>
          </a:p>
          <a:p>
            <a:pPr marL="1600200" lvl="3">
              <a:lnSpc>
                <a:spcPct val="110000"/>
              </a:lnSpc>
              <a:buNone/>
            </a:pPr>
            <a:r>
              <a:rPr lang="en-US" altLang="zh-CN" dirty="0">
                <a:solidFill>
                  <a:schemeClr val="accent2"/>
                </a:solidFill>
                <a:latin typeface="Courier New" pitchFamily="49" charset="0"/>
                <a:cs typeface="Courier New" pitchFamily="49" charset="0"/>
                <a:sym typeface="Symbol" pitchFamily="18" charset="2"/>
              </a:rPr>
              <a:t>WHERE   </a:t>
            </a:r>
            <a:r>
              <a:rPr lang="en-US" altLang="zh-CN" dirty="0" smtClean="0">
                <a:solidFill>
                  <a:schemeClr val="accent2"/>
                </a:solidFill>
                <a:latin typeface="Courier New" pitchFamily="49" charset="0"/>
                <a:cs typeface="Courier New" pitchFamily="49" charset="0"/>
                <a:sym typeface="Symbol" pitchFamily="18" charset="2"/>
              </a:rPr>
              <a:t> </a:t>
            </a:r>
            <a:r>
              <a:rPr lang="en-US" altLang="zh-CN" dirty="0" smtClean="0">
                <a:solidFill>
                  <a:srgbClr val="FF0000"/>
                </a:solidFill>
                <a:latin typeface="Courier New" pitchFamily="49" charset="0"/>
                <a:cs typeface="Courier New" pitchFamily="49" charset="0"/>
                <a:sym typeface="Symbol" pitchFamily="18" charset="2"/>
              </a:rPr>
              <a:t>F</a:t>
            </a: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3501786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fontScale="92500" lnSpcReduction="10000"/>
          </a:bodyPr>
          <a:lstStyle/>
          <a:p>
            <a:r>
              <a:rPr lang="zh-CN" altLang="en-US" sz="1900" dirty="0" smtClean="0"/>
              <a:t>假设</a:t>
            </a:r>
            <a:r>
              <a:rPr lang="zh-CN" altLang="en-US" sz="1900" dirty="0"/>
              <a:t>：</a:t>
            </a:r>
            <a:r>
              <a:rPr lang="en-US" altLang="zh-CN" sz="1900" dirty="0" smtClean="0"/>
              <a:t>Head(R</a:t>
            </a:r>
            <a:r>
              <a:rPr lang="en-US" altLang="zh-CN" sz="1900" dirty="0"/>
              <a:t>) = { A1, …, An, B1, …, </a:t>
            </a:r>
            <a:r>
              <a:rPr lang="en-US" altLang="zh-CN" sz="1900" dirty="0" err="1"/>
              <a:t>Bk</a:t>
            </a:r>
            <a:r>
              <a:rPr lang="en-US" altLang="zh-CN" sz="1900" dirty="0"/>
              <a:t> }</a:t>
            </a:r>
          </a:p>
          <a:p>
            <a:pPr marL="68580" indent="0">
              <a:buNone/>
            </a:pPr>
            <a:r>
              <a:rPr lang="en-US" altLang="zh-CN" sz="1900" dirty="0" smtClean="0"/>
              <a:t>               </a:t>
            </a:r>
            <a:r>
              <a:rPr lang="en-US" altLang="zh-CN" sz="1300" dirty="0" smtClean="0"/>
              <a:t> </a:t>
            </a:r>
            <a:r>
              <a:rPr lang="en-US" altLang="zh-CN" sz="1900" dirty="0" smtClean="0"/>
              <a:t>Head(S</a:t>
            </a:r>
            <a:r>
              <a:rPr lang="en-US" altLang="zh-CN" sz="1900" dirty="0"/>
              <a:t>) = { B1, …, </a:t>
            </a:r>
            <a:r>
              <a:rPr lang="en-US" altLang="zh-CN" sz="1900" dirty="0" err="1"/>
              <a:t>Bk</a:t>
            </a:r>
            <a:r>
              <a:rPr lang="en-US" altLang="zh-CN" sz="1900" dirty="0"/>
              <a:t>, C1, …, Cm }</a:t>
            </a:r>
          </a:p>
          <a:p>
            <a:pPr lvl="1"/>
            <a:r>
              <a:rPr lang="zh-CN" altLang="en-US" sz="1900" dirty="0" smtClean="0">
                <a:latin typeface="Arial" charset="0"/>
              </a:rPr>
              <a:t>关系代数</a:t>
            </a:r>
            <a:endParaRPr lang="en-US" altLang="zh-CN" sz="1900" dirty="0" smtClean="0">
              <a:latin typeface="Arial" charset="0"/>
            </a:endParaRPr>
          </a:p>
          <a:p>
            <a:pPr marL="68580" indent="0" algn="ctr">
              <a:buNone/>
            </a:pPr>
            <a:r>
              <a:rPr lang="zh-CN" altLang="en-US" sz="1900" dirty="0" smtClean="0">
                <a:solidFill>
                  <a:schemeClr val="accent2"/>
                </a:solidFill>
                <a:latin typeface="Cambria" pitchFamily="18" charset="0"/>
                <a:sym typeface="Symbol" pitchFamily="18" charset="2"/>
              </a:rPr>
              <a:t></a:t>
            </a:r>
            <a:r>
              <a:rPr lang="en-US" altLang="zh-CN" sz="1900" baseline="-25000" dirty="0">
                <a:solidFill>
                  <a:srgbClr val="FF0000"/>
                </a:solidFill>
                <a:latin typeface="Cambria" pitchFamily="18" charset="0"/>
                <a:sym typeface="Symbol" pitchFamily="18" charset="2"/>
              </a:rPr>
              <a:t>A1, A2, ..., Am</a:t>
            </a:r>
            <a:r>
              <a:rPr lang="en-US" altLang="zh-CN" sz="1900" baseline="-25000" dirty="0">
                <a:solidFill>
                  <a:schemeClr val="accent2"/>
                </a:solidFill>
                <a:latin typeface="Cambria" pitchFamily="18" charset="0"/>
                <a:sym typeface="Symbol" pitchFamily="18" charset="2"/>
              </a:rPr>
              <a:t> </a:t>
            </a:r>
            <a:r>
              <a:rPr lang="en-US" altLang="zh-CN" sz="1900" dirty="0">
                <a:solidFill>
                  <a:schemeClr val="accent2"/>
                </a:solidFill>
                <a:latin typeface="Cambria" pitchFamily="18" charset="0"/>
              </a:rPr>
              <a:t>(</a:t>
            </a:r>
            <a:r>
              <a:rPr lang="en-US" altLang="zh-CN" sz="1900" baseline="-25000" dirty="0">
                <a:solidFill>
                  <a:schemeClr val="accent2"/>
                </a:solidFill>
                <a:latin typeface="Cambria" pitchFamily="18" charset="0"/>
                <a:sym typeface="Symbol" pitchFamily="18" charset="2"/>
              </a:rPr>
              <a:t> </a:t>
            </a:r>
            <a:r>
              <a:rPr lang="en-US" altLang="zh-CN" sz="1900" dirty="0">
                <a:solidFill>
                  <a:schemeClr val="accent2"/>
                </a:solidFill>
                <a:latin typeface="Cambria" pitchFamily="18" charset="0"/>
                <a:sym typeface="Symbol" pitchFamily="18" charset="2"/>
              </a:rPr>
              <a:t></a:t>
            </a:r>
            <a:r>
              <a:rPr lang="en-US" altLang="zh-CN" sz="1900" baseline="-25000" dirty="0">
                <a:solidFill>
                  <a:srgbClr val="FF0000"/>
                </a:solidFill>
                <a:latin typeface="Cambria" pitchFamily="18" charset="0"/>
                <a:sym typeface="Symbol" pitchFamily="18" charset="2"/>
              </a:rPr>
              <a:t>F</a:t>
            </a:r>
            <a:r>
              <a:rPr lang="en-US" altLang="zh-CN" sz="1900" baseline="-25000" dirty="0">
                <a:solidFill>
                  <a:schemeClr val="accent2"/>
                </a:solidFill>
                <a:latin typeface="Cambria" pitchFamily="18" charset="0"/>
                <a:sym typeface="Symbol" pitchFamily="18" charset="2"/>
              </a:rPr>
              <a:t> </a:t>
            </a:r>
            <a:r>
              <a:rPr lang="en-US" altLang="zh-CN" sz="1900" dirty="0">
                <a:solidFill>
                  <a:schemeClr val="accent2"/>
                </a:solidFill>
                <a:latin typeface="Cambria" pitchFamily="18" charset="0"/>
              </a:rPr>
              <a:t>( </a:t>
            </a:r>
            <a:r>
              <a:rPr lang="en-US" altLang="zh-CN" sz="1900" dirty="0">
                <a:solidFill>
                  <a:srgbClr val="FF0000"/>
                </a:solidFill>
                <a:latin typeface="Cambria" pitchFamily="18" charset="0"/>
              </a:rPr>
              <a:t>R         </a:t>
            </a:r>
            <a:r>
              <a:rPr lang="en-US" altLang="zh-CN" sz="1900" dirty="0" smtClean="0">
                <a:solidFill>
                  <a:srgbClr val="FF0000"/>
                </a:solidFill>
                <a:latin typeface="Cambria" pitchFamily="18" charset="0"/>
              </a:rPr>
              <a:t>  S</a:t>
            </a:r>
            <a:r>
              <a:rPr lang="en-US" altLang="zh-CN" sz="1900" baseline="-25000" dirty="0" smtClean="0">
                <a:solidFill>
                  <a:srgbClr val="FF0000"/>
                </a:solidFill>
                <a:latin typeface="Cambria" pitchFamily="18" charset="0"/>
              </a:rPr>
              <a:t> </a:t>
            </a:r>
            <a:r>
              <a:rPr lang="en-US" altLang="zh-CN" sz="1900" dirty="0">
                <a:solidFill>
                  <a:schemeClr val="accent2"/>
                </a:solidFill>
                <a:latin typeface="Cambria" pitchFamily="18" charset="0"/>
              </a:rPr>
              <a:t>) )</a:t>
            </a:r>
          </a:p>
          <a:p>
            <a:pPr lvl="1"/>
            <a:r>
              <a:rPr lang="en-US" altLang="zh-CN" sz="1900" dirty="0"/>
              <a:t>SQL</a:t>
            </a:r>
            <a:r>
              <a:rPr lang="zh-CN" altLang="en-US" sz="1900" dirty="0" smtClean="0"/>
              <a:t>语言</a:t>
            </a:r>
            <a:endParaRPr lang="en-US" altLang="zh-CN" sz="1900" dirty="0" smtClean="0"/>
          </a:p>
          <a:p>
            <a:pPr lvl="3">
              <a:buNone/>
            </a:pPr>
            <a:r>
              <a:rPr lang="en-US" altLang="zh-CN" sz="1900" dirty="0">
                <a:solidFill>
                  <a:schemeClr val="accent2"/>
                </a:solidFill>
                <a:latin typeface="Courier New" pitchFamily="49" charset="0"/>
                <a:cs typeface="Courier New" pitchFamily="49" charset="0"/>
                <a:sym typeface="Symbol" pitchFamily="18" charset="2"/>
              </a:rPr>
              <a:t>SELECT  </a:t>
            </a:r>
            <a:r>
              <a:rPr lang="en-US" altLang="zh-CN" sz="1900" dirty="0">
                <a:solidFill>
                  <a:srgbClr val="FF0000"/>
                </a:solidFill>
                <a:latin typeface="Courier New" pitchFamily="49" charset="0"/>
                <a:cs typeface="Courier New" pitchFamily="49" charset="0"/>
                <a:sym typeface="Symbol" pitchFamily="18" charset="2"/>
              </a:rPr>
              <a:t>A</a:t>
            </a:r>
            <a:r>
              <a:rPr lang="en-US" altLang="zh-CN" sz="1900" baseline="-25000" dirty="0">
                <a:solidFill>
                  <a:srgbClr val="FF0000"/>
                </a:solidFill>
                <a:latin typeface="Courier New" pitchFamily="49" charset="0"/>
                <a:cs typeface="Courier New" pitchFamily="49" charset="0"/>
                <a:sym typeface="Symbol" pitchFamily="18" charset="2"/>
              </a:rPr>
              <a:t>1</a:t>
            </a:r>
            <a:r>
              <a:rPr lang="en-US" altLang="zh-CN" sz="1900" dirty="0">
                <a:solidFill>
                  <a:srgbClr val="FF0000"/>
                </a:solidFill>
                <a:latin typeface="Courier New" pitchFamily="49" charset="0"/>
                <a:cs typeface="Courier New" pitchFamily="49" charset="0"/>
                <a:sym typeface="Symbol" pitchFamily="18" charset="2"/>
              </a:rPr>
              <a:t>, A</a:t>
            </a:r>
            <a:r>
              <a:rPr lang="en-US" altLang="zh-CN" sz="1900" baseline="-25000" dirty="0">
                <a:solidFill>
                  <a:srgbClr val="FF0000"/>
                </a:solidFill>
                <a:latin typeface="Courier New" pitchFamily="49" charset="0"/>
                <a:cs typeface="Courier New" pitchFamily="49" charset="0"/>
                <a:sym typeface="Symbol" pitchFamily="18" charset="2"/>
              </a:rPr>
              <a:t>2</a:t>
            </a:r>
            <a:r>
              <a:rPr lang="en-US" altLang="zh-CN" sz="1900" dirty="0">
                <a:solidFill>
                  <a:srgbClr val="FF0000"/>
                </a:solidFill>
                <a:latin typeface="Courier New" pitchFamily="49" charset="0"/>
                <a:cs typeface="Courier New" pitchFamily="49" charset="0"/>
                <a:sym typeface="Symbol" pitchFamily="18" charset="2"/>
              </a:rPr>
              <a:t>, ..., A</a:t>
            </a:r>
            <a:r>
              <a:rPr lang="en-US" altLang="zh-CN" sz="1900" baseline="-25000" dirty="0">
                <a:solidFill>
                  <a:srgbClr val="FF0000"/>
                </a:solidFill>
                <a:latin typeface="Courier New" pitchFamily="49" charset="0"/>
                <a:cs typeface="Courier New" pitchFamily="49" charset="0"/>
                <a:sym typeface="Symbol" pitchFamily="18" charset="2"/>
              </a:rPr>
              <a:t>m</a:t>
            </a:r>
            <a:endParaRPr lang="en-US" altLang="zh-CN" sz="1900" dirty="0">
              <a:solidFill>
                <a:srgbClr val="FF0000"/>
              </a:solidFill>
              <a:latin typeface="Courier New" pitchFamily="49" charset="0"/>
              <a:cs typeface="Courier New" pitchFamily="49" charset="0"/>
              <a:sym typeface="Symbol" pitchFamily="18" charset="2"/>
            </a:endParaRPr>
          </a:p>
          <a:p>
            <a:pPr lvl="3">
              <a:buNone/>
            </a:pPr>
            <a:r>
              <a:rPr lang="en-US" altLang="zh-CN" sz="1900" dirty="0">
                <a:solidFill>
                  <a:schemeClr val="accent2"/>
                </a:solidFill>
                <a:latin typeface="Courier New" pitchFamily="49" charset="0"/>
                <a:cs typeface="Courier New" pitchFamily="49" charset="0"/>
                <a:sym typeface="Symbol" pitchFamily="18" charset="2"/>
              </a:rPr>
              <a:t>FROM    </a:t>
            </a:r>
            <a:r>
              <a:rPr lang="en-US" altLang="zh-CN" sz="1900" dirty="0" smtClean="0">
                <a:solidFill>
                  <a:srgbClr val="FF0000"/>
                </a:solidFill>
                <a:latin typeface="Courier New" pitchFamily="49" charset="0"/>
                <a:cs typeface="Courier New" pitchFamily="49" charset="0"/>
              </a:rPr>
              <a:t>R</a:t>
            </a:r>
            <a:r>
              <a:rPr lang="en-US" altLang="zh-CN" sz="1900" dirty="0">
                <a:solidFill>
                  <a:srgbClr val="FF0000"/>
                </a:solidFill>
                <a:latin typeface="Courier New" pitchFamily="49" charset="0"/>
                <a:cs typeface="Courier New" pitchFamily="49" charset="0"/>
              </a:rPr>
              <a:t>, S</a:t>
            </a:r>
            <a:endParaRPr lang="en-US" altLang="zh-CN" sz="1900" baseline="-25000" dirty="0">
              <a:solidFill>
                <a:srgbClr val="FF0000"/>
              </a:solidFill>
              <a:latin typeface="Courier New" pitchFamily="49" charset="0"/>
              <a:cs typeface="Courier New" pitchFamily="49" charset="0"/>
              <a:sym typeface="Symbol" pitchFamily="18" charset="2"/>
            </a:endParaRPr>
          </a:p>
          <a:p>
            <a:pPr lvl="3">
              <a:buNone/>
            </a:pPr>
            <a:r>
              <a:rPr lang="en-US" altLang="zh-CN" sz="1900" dirty="0">
                <a:solidFill>
                  <a:schemeClr val="accent2"/>
                </a:solidFill>
                <a:latin typeface="Courier New" pitchFamily="49" charset="0"/>
                <a:cs typeface="Courier New" pitchFamily="49" charset="0"/>
                <a:sym typeface="Symbol" pitchFamily="18" charset="2"/>
              </a:rPr>
              <a:t>WHERE   </a:t>
            </a:r>
            <a:r>
              <a:rPr lang="en-US" altLang="zh-CN" sz="1900" dirty="0">
                <a:solidFill>
                  <a:srgbClr val="FF0000"/>
                </a:solidFill>
                <a:latin typeface="Courier New" pitchFamily="49" charset="0"/>
                <a:cs typeface="Courier New" pitchFamily="49" charset="0"/>
                <a:sym typeface="Symbol" pitchFamily="18" charset="2"/>
              </a:rPr>
              <a:t>F </a:t>
            </a:r>
            <a:r>
              <a:rPr lang="en-US" altLang="zh-CN" sz="1900" dirty="0">
                <a:latin typeface="Courier New" pitchFamily="49" charset="0"/>
                <a:cs typeface="Courier New" pitchFamily="49" charset="0"/>
                <a:sym typeface="Symbol" pitchFamily="18" charset="2"/>
              </a:rPr>
              <a:t>and</a:t>
            </a:r>
            <a:r>
              <a:rPr lang="en-US" altLang="zh-CN" sz="1900" dirty="0">
                <a:solidFill>
                  <a:schemeClr val="accent1"/>
                </a:solidFill>
                <a:latin typeface="Courier New" pitchFamily="49" charset="0"/>
                <a:cs typeface="Courier New" pitchFamily="49" charset="0"/>
                <a:sym typeface="Symbol" pitchFamily="18" charset="2"/>
              </a:rPr>
              <a:t> </a:t>
            </a:r>
            <a:r>
              <a:rPr lang="en-US" altLang="zh-CN" sz="1900" dirty="0">
                <a:solidFill>
                  <a:srgbClr val="FF0000"/>
                </a:solidFill>
                <a:latin typeface="Courier New" pitchFamily="49" charset="0"/>
                <a:cs typeface="Courier New" pitchFamily="49" charset="0"/>
                <a:sym typeface="Symbol" pitchFamily="18" charset="2"/>
              </a:rPr>
              <a:t>R.</a:t>
            </a:r>
            <a:r>
              <a:rPr lang="en-US" altLang="zh-CN" sz="1900" dirty="0">
                <a:solidFill>
                  <a:srgbClr val="FF0000"/>
                </a:solidFill>
                <a:latin typeface="Courier New" pitchFamily="49" charset="0"/>
                <a:cs typeface="Courier New" pitchFamily="49" charset="0"/>
              </a:rPr>
              <a:t>B</a:t>
            </a:r>
            <a:r>
              <a:rPr lang="en-US" altLang="zh-CN" sz="1900" baseline="-25000" dirty="0">
                <a:solidFill>
                  <a:srgbClr val="FF0000"/>
                </a:solidFill>
                <a:latin typeface="Courier New" pitchFamily="49" charset="0"/>
                <a:cs typeface="Courier New" pitchFamily="49" charset="0"/>
              </a:rPr>
              <a:t>1</a:t>
            </a:r>
            <a:r>
              <a:rPr lang="en-US" altLang="zh-CN" sz="1900" dirty="0">
                <a:solidFill>
                  <a:srgbClr val="FF0000"/>
                </a:solidFill>
                <a:latin typeface="Courier New" pitchFamily="49" charset="0"/>
                <a:cs typeface="Courier New" pitchFamily="49" charset="0"/>
                <a:sym typeface="Symbol" pitchFamily="18" charset="2"/>
              </a:rPr>
              <a:t>=S.</a:t>
            </a:r>
            <a:r>
              <a:rPr lang="en-US" altLang="zh-CN" sz="1900" dirty="0">
                <a:solidFill>
                  <a:srgbClr val="FF0000"/>
                </a:solidFill>
                <a:latin typeface="Courier New" pitchFamily="49" charset="0"/>
                <a:cs typeface="Courier New" pitchFamily="49" charset="0"/>
              </a:rPr>
              <a:t>B</a:t>
            </a:r>
            <a:r>
              <a:rPr lang="en-US" altLang="zh-CN" sz="1900" baseline="-25000" dirty="0">
                <a:solidFill>
                  <a:srgbClr val="FF0000"/>
                </a:solidFill>
                <a:latin typeface="Courier New" pitchFamily="49" charset="0"/>
                <a:cs typeface="Courier New" pitchFamily="49" charset="0"/>
              </a:rPr>
              <a:t>1</a:t>
            </a:r>
            <a:r>
              <a:rPr lang="en-US" altLang="zh-CN" sz="1900" dirty="0">
                <a:solidFill>
                  <a:schemeClr val="accent1"/>
                </a:solidFill>
                <a:latin typeface="Courier New" pitchFamily="49" charset="0"/>
                <a:cs typeface="Courier New" pitchFamily="49" charset="0"/>
                <a:sym typeface="Symbol" pitchFamily="18" charset="2"/>
              </a:rPr>
              <a:t> </a:t>
            </a:r>
            <a:r>
              <a:rPr lang="en-US" altLang="zh-CN" sz="1900" dirty="0">
                <a:latin typeface="Courier New" pitchFamily="49" charset="0"/>
                <a:cs typeface="Courier New" pitchFamily="49" charset="0"/>
                <a:sym typeface="Symbol" pitchFamily="18" charset="2"/>
              </a:rPr>
              <a:t>and</a:t>
            </a:r>
            <a:r>
              <a:rPr lang="en-US" altLang="zh-CN" sz="1900" dirty="0">
                <a:solidFill>
                  <a:schemeClr val="accent1"/>
                </a:solidFill>
                <a:latin typeface="Courier New" pitchFamily="49" charset="0"/>
                <a:cs typeface="Courier New" pitchFamily="49" charset="0"/>
                <a:sym typeface="Symbol" pitchFamily="18" charset="2"/>
              </a:rPr>
              <a:t> </a:t>
            </a:r>
            <a:r>
              <a:rPr lang="en-US" altLang="zh-CN" sz="1900" dirty="0">
                <a:solidFill>
                  <a:srgbClr val="FF0000"/>
                </a:solidFill>
                <a:latin typeface="Courier New" pitchFamily="49" charset="0"/>
                <a:cs typeface="Courier New" pitchFamily="49" charset="0"/>
                <a:sym typeface="Symbol" pitchFamily="18" charset="2"/>
              </a:rPr>
              <a:t>R.</a:t>
            </a:r>
            <a:r>
              <a:rPr lang="en-US" altLang="zh-CN" sz="1900" dirty="0">
                <a:solidFill>
                  <a:srgbClr val="FF0000"/>
                </a:solidFill>
                <a:latin typeface="Courier New" pitchFamily="49" charset="0"/>
                <a:cs typeface="Courier New" pitchFamily="49" charset="0"/>
              </a:rPr>
              <a:t>B</a:t>
            </a:r>
            <a:r>
              <a:rPr lang="en-US" altLang="zh-CN" sz="1900" baseline="-25000" dirty="0">
                <a:solidFill>
                  <a:srgbClr val="FF0000"/>
                </a:solidFill>
                <a:latin typeface="Courier New" pitchFamily="49" charset="0"/>
                <a:cs typeface="Courier New" pitchFamily="49" charset="0"/>
              </a:rPr>
              <a:t>2</a:t>
            </a:r>
            <a:r>
              <a:rPr lang="en-US" altLang="zh-CN" sz="1900" dirty="0">
                <a:solidFill>
                  <a:srgbClr val="FF0000"/>
                </a:solidFill>
                <a:latin typeface="Courier New" pitchFamily="49" charset="0"/>
                <a:cs typeface="Courier New" pitchFamily="49" charset="0"/>
                <a:sym typeface="Symbol" pitchFamily="18" charset="2"/>
              </a:rPr>
              <a:t>=S.</a:t>
            </a:r>
            <a:r>
              <a:rPr lang="en-US" altLang="zh-CN" sz="1900" dirty="0">
                <a:solidFill>
                  <a:srgbClr val="FF0000"/>
                </a:solidFill>
                <a:latin typeface="Courier New" pitchFamily="49" charset="0"/>
                <a:cs typeface="Courier New" pitchFamily="49" charset="0"/>
              </a:rPr>
              <a:t>B</a:t>
            </a:r>
            <a:r>
              <a:rPr lang="en-US" altLang="zh-CN" sz="1900" baseline="-25000" dirty="0">
                <a:solidFill>
                  <a:srgbClr val="FF0000"/>
                </a:solidFill>
                <a:latin typeface="Courier New" pitchFamily="49" charset="0"/>
                <a:cs typeface="Courier New" pitchFamily="49" charset="0"/>
              </a:rPr>
              <a:t>2</a:t>
            </a:r>
          </a:p>
          <a:p>
            <a:pPr lvl="3">
              <a:buNone/>
            </a:pPr>
            <a:r>
              <a:rPr lang="en-US" altLang="zh-CN" sz="1900" dirty="0">
                <a:solidFill>
                  <a:schemeClr val="accent1"/>
                </a:solidFill>
                <a:latin typeface="Courier New" pitchFamily="49" charset="0"/>
                <a:cs typeface="Courier New" pitchFamily="49" charset="0"/>
                <a:sym typeface="Symbol" pitchFamily="18" charset="2"/>
              </a:rPr>
              <a:t>          </a:t>
            </a:r>
            <a:r>
              <a:rPr lang="en-US" altLang="zh-CN" sz="1900" dirty="0" smtClean="0">
                <a:latin typeface="Courier New" pitchFamily="49" charset="0"/>
                <a:cs typeface="Courier New" pitchFamily="49" charset="0"/>
                <a:sym typeface="Symbol" pitchFamily="18" charset="2"/>
              </a:rPr>
              <a:t>and</a:t>
            </a:r>
            <a:r>
              <a:rPr lang="en-US" altLang="zh-CN" sz="1900" dirty="0" smtClean="0">
                <a:solidFill>
                  <a:schemeClr val="accent1"/>
                </a:solidFill>
                <a:latin typeface="Courier New" pitchFamily="49" charset="0"/>
                <a:cs typeface="Courier New" pitchFamily="49" charset="0"/>
                <a:sym typeface="Symbol" pitchFamily="18" charset="2"/>
              </a:rPr>
              <a:t> </a:t>
            </a:r>
            <a:r>
              <a:rPr lang="en-US" altLang="zh-CN" sz="1900" dirty="0">
                <a:latin typeface="Courier New" pitchFamily="49" charset="0"/>
                <a:cs typeface="Courier New" pitchFamily="49" charset="0"/>
                <a:sym typeface="Symbol" pitchFamily="18" charset="2"/>
              </a:rPr>
              <a:t>……</a:t>
            </a:r>
            <a:r>
              <a:rPr lang="en-US" altLang="zh-CN" sz="1900" dirty="0">
                <a:solidFill>
                  <a:schemeClr val="accent1"/>
                </a:solidFill>
                <a:latin typeface="Courier New" pitchFamily="49" charset="0"/>
                <a:cs typeface="Courier New" pitchFamily="49" charset="0"/>
                <a:sym typeface="Symbol" pitchFamily="18" charset="2"/>
              </a:rPr>
              <a:t> </a:t>
            </a:r>
            <a:r>
              <a:rPr lang="en-US" altLang="zh-CN" sz="1900" dirty="0">
                <a:latin typeface="Courier New" pitchFamily="49" charset="0"/>
                <a:cs typeface="Courier New" pitchFamily="49" charset="0"/>
                <a:sym typeface="Symbol" pitchFamily="18" charset="2"/>
              </a:rPr>
              <a:t>and</a:t>
            </a:r>
            <a:r>
              <a:rPr lang="en-US" altLang="zh-CN" sz="1900" dirty="0">
                <a:solidFill>
                  <a:schemeClr val="accent1"/>
                </a:solidFill>
                <a:latin typeface="Courier New" pitchFamily="49" charset="0"/>
                <a:cs typeface="Courier New" pitchFamily="49" charset="0"/>
                <a:sym typeface="Symbol" pitchFamily="18" charset="2"/>
              </a:rPr>
              <a:t> </a:t>
            </a:r>
            <a:r>
              <a:rPr lang="en-US" altLang="zh-CN" sz="1900" dirty="0" err="1">
                <a:solidFill>
                  <a:srgbClr val="FF0000"/>
                </a:solidFill>
                <a:latin typeface="Courier New" pitchFamily="49" charset="0"/>
                <a:cs typeface="Courier New" pitchFamily="49" charset="0"/>
                <a:sym typeface="Symbol" pitchFamily="18" charset="2"/>
              </a:rPr>
              <a:t>R.</a:t>
            </a:r>
            <a:r>
              <a:rPr lang="en-US" altLang="zh-CN" sz="1900" dirty="0" err="1">
                <a:solidFill>
                  <a:srgbClr val="FF0000"/>
                </a:solidFill>
                <a:latin typeface="Courier New" pitchFamily="49" charset="0"/>
                <a:cs typeface="Courier New" pitchFamily="49" charset="0"/>
              </a:rPr>
              <a:t>B</a:t>
            </a:r>
            <a:r>
              <a:rPr lang="en-US" altLang="zh-CN" sz="1900" baseline="-25000" dirty="0" err="1">
                <a:solidFill>
                  <a:srgbClr val="FF0000"/>
                </a:solidFill>
                <a:latin typeface="Courier New" pitchFamily="49" charset="0"/>
                <a:cs typeface="Courier New" pitchFamily="49" charset="0"/>
              </a:rPr>
              <a:t>k</a:t>
            </a:r>
            <a:r>
              <a:rPr lang="en-US" altLang="zh-CN" sz="1900" dirty="0">
                <a:solidFill>
                  <a:srgbClr val="FF0000"/>
                </a:solidFill>
                <a:latin typeface="Courier New" pitchFamily="49" charset="0"/>
                <a:cs typeface="Courier New" pitchFamily="49" charset="0"/>
                <a:sym typeface="Symbol" pitchFamily="18" charset="2"/>
              </a:rPr>
              <a:t>=</a:t>
            </a:r>
            <a:r>
              <a:rPr lang="en-US" altLang="zh-CN" sz="1900" dirty="0" err="1">
                <a:solidFill>
                  <a:srgbClr val="FF0000"/>
                </a:solidFill>
                <a:latin typeface="Courier New" pitchFamily="49" charset="0"/>
                <a:cs typeface="Courier New" pitchFamily="49" charset="0"/>
                <a:sym typeface="Symbol" pitchFamily="18" charset="2"/>
              </a:rPr>
              <a:t>S.</a:t>
            </a:r>
            <a:r>
              <a:rPr lang="en-US" altLang="zh-CN" sz="1900" dirty="0" err="1">
                <a:solidFill>
                  <a:srgbClr val="FF0000"/>
                </a:solidFill>
                <a:latin typeface="Courier New" pitchFamily="49" charset="0"/>
                <a:cs typeface="Courier New" pitchFamily="49" charset="0"/>
              </a:rPr>
              <a:t>B</a:t>
            </a:r>
            <a:r>
              <a:rPr lang="en-US" altLang="zh-CN" sz="1900" baseline="-25000" dirty="0" err="1">
                <a:solidFill>
                  <a:srgbClr val="FF0000"/>
                </a:solidFill>
                <a:latin typeface="Courier New" pitchFamily="49" charset="0"/>
                <a:cs typeface="Courier New" pitchFamily="49" charset="0"/>
              </a:rPr>
              <a:t>k</a:t>
            </a:r>
            <a:endParaRPr lang="en-US" altLang="zh-CN" sz="1900" dirty="0">
              <a:solidFill>
                <a:srgbClr val="FF0000"/>
              </a:solidFill>
              <a:latin typeface="Courier New" pitchFamily="49" charset="0"/>
              <a:cs typeface="Courier New" pitchFamily="49" charset="0"/>
            </a:endParaRPr>
          </a:p>
          <a:p>
            <a:pPr marL="68580" indent="0">
              <a:buNone/>
            </a:pPr>
            <a:endParaRPr lang="zh-CN" altLang="en-US" sz="19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66105998"/>
              </p:ext>
            </p:extLst>
          </p:nvPr>
        </p:nvGraphicFramePr>
        <p:xfrm>
          <a:off x="4824000" y="3573016"/>
          <a:ext cx="566936" cy="190955"/>
        </p:xfrm>
        <a:graphic>
          <a:graphicData uri="http://schemas.openxmlformats.org/presentationml/2006/ole">
            <mc:AlternateContent xmlns:mc="http://schemas.openxmlformats.org/markup-compatibility/2006">
              <mc:Choice xmlns:v="urn:schemas-microsoft-com:vml" Requires="v">
                <p:oleObj spid="_x0000_s3257" name="Picture2" r:id="rId3" imgW="528828" imgH="198120" progId="Word.Picture.8">
                  <p:embed/>
                </p:oleObj>
              </mc:Choice>
              <mc:Fallback>
                <p:oleObj name="Picture2" r:id="rId3" imgW="528828" imgH="19812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000" y="3573016"/>
                        <a:ext cx="566936" cy="19095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91188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r>
              <a:rPr lang="zh-CN" altLang="en-US" sz="2000" dirty="0"/>
              <a:t>映像语句</a:t>
            </a:r>
          </a:p>
          <a:p>
            <a:pPr lvl="1" indent="-342900">
              <a:lnSpc>
                <a:spcPct val="140000"/>
              </a:lnSpc>
            </a:pPr>
            <a:r>
              <a:rPr lang="zh-CN" altLang="en-US" sz="1800" dirty="0" smtClean="0">
                <a:latin typeface="Arial" charset="0"/>
              </a:rPr>
              <a:t>目标子句：</a:t>
            </a:r>
            <a:r>
              <a:rPr lang="en-US" altLang="zh-CN" sz="1600" dirty="0" smtClean="0">
                <a:solidFill>
                  <a:schemeClr val="accent2"/>
                </a:solidFill>
                <a:latin typeface="Courier New" pitchFamily="49" charset="0"/>
                <a:cs typeface="Courier New" pitchFamily="49" charset="0"/>
              </a:rPr>
              <a:t>SELECT </a:t>
            </a:r>
            <a:r>
              <a:rPr lang="en-US" altLang="zh-CN" sz="1600" dirty="0">
                <a:solidFill>
                  <a:schemeClr val="accent1"/>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a:t>
            </a:r>
            <a:r>
              <a:rPr lang="en-US" altLang="zh-CN" sz="1600" dirty="0" err="1">
                <a:solidFill>
                  <a:schemeClr val="accent1"/>
                </a:solidFill>
                <a:latin typeface="Courier New" pitchFamily="49" charset="0"/>
                <a:cs typeface="Courier New" pitchFamily="49" charset="0"/>
              </a:rPr>
              <a:t>colname</a:t>
            </a:r>
            <a:r>
              <a:rPr lang="en-US" altLang="zh-CN" sz="1600" dirty="0">
                <a:solidFill>
                  <a:schemeClr val="accent2"/>
                </a:solidFill>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 </a:t>
            </a:r>
            <a:r>
              <a:rPr lang="en-US" altLang="zh-CN" sz="1600" dirty="0" err="1">
                <a:solidFill>
                  <a:schemeClr val="accent1"/>
                </a:solidFill>
                <a:latin typeface="Courier New" pitchFamily="49" charset="0"/>
                <a:cs typeface="Courier New" pitchFamily="49" charset="0"/>
              </a:rPr>
              <a:t>colname</a:t>
            </a:r>
            <a:r>
              <a:rPr lang="en-US" altLang="zh-CN" sz="1600" dirty="0">
                <a:solidFill>
                  <a:schemeClr val="accent2"/>
                </a:solidFill>
                <a:latin typeface="Courier New" pitchFamily="49" charset="0"/>
                <a:cs typeface="Courier New" pitchFamily="49" charset="0"/>
              </a:rPr>
              <a:t> ... </a:t>
            </a:r>
            <a:r>
              <a:rPr lang="en-US" altLang="zh-CN" sz="1600" dirty="0" smtClean="0">
                <a:solidFill>
                  <a:srgbClr val="FF0066"/>
                </a:solidFill>
                <a:latin typeface="Courier New" pitchFamily="49" charset="0"/>
                <a:cs typeface="Courier New" pitchFamily="49" charset="0"/>
              </a:rPr>
              <a:t>}</a:t>
            </a:r>
            <a:endParaRPr lang="zh-CN" altLang="en-US" sz="1600" dirty="0">
              <a:latin typeface="Courier New" pitchFamily="49" charset="0"/>
              <a:cs typeface="Courier New" pitchFamily="49" charset="0"/>
            </a:endParaRPr>
          </a:p>
          <a:p>
            <a:pPr lvl="1" indent="-342900">
              <a:lnSpc>
                <a:spcPct val="140000"/>
              </a:lnSpc>
            </a:pPr>
            <a:r>
              <a:rPr lang="zh-CN" altLang="en-US" sz="1800" dirty="0" smtClean="0">
                <a:latin typeface="Arial" charset="0"/>
              </a:rPr>
              <a:t>范围子句：</a:t>
            </a:r>
            <a:r>
              <a:rPr lang="en-US" altLang="zh-CN" sz="1600" dirty="0">
                <a:solidFill>
                  <a:schemeClr val="accent2"/>
                </a:solidFill>
                <a:latin typeface="Courier New" pitchFamily="49" charset="0"/>
                <a:cs typeface="Courier New" pitchFamily="49" charset="0"/>
              </a:rPr>
              <a:t>FROM </a:t>
            </a:r>
            <a:r>
              <a:rPr lang="en-US" altLang="zh-CN" sz="1600" dirty="0" err="1" smtClean="0">
                <a:solidFill>
                  <a:schemeClr val="accent1"/>
                </a:solidFill>
                <a:latin typeface="Courier New" pitchFamily="49" charset="0"/>
                <a:cs typeface="Courier New" pitchFamily="49" charset="0"/>
              </a:rPr>
              <a:t>tablename</a:t>
            </a:r>
            <a:r>
              <a:rPr lang="en-US" altLang="zh-CN" sz="1600" dirty="0" smtClean="0">
                <a:solidFill>
                  <a:schemeClr val="accent2"/>
                </a:solidFill>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 </a:t>
            </a:r>
            <a:r>
              <a:rPr lang="en-US" altLang="zh-CN" sz="1600" dirty="0" err="1">
                <a:solidFill>
                  <a:schemeClr val="accent1"/>
                </a:solidFill>
                <a:latin typeface="Courier New" pitchFamily="49" charset="0"/>
                <a:cs typeface="Courier New" pitchFamily="49" charset="0"/>
              </a:rPr>
              <a:t>tablename</a:t>
            </a:r>
            <a:r>
              <a:rPr lang="en-US" altLang="zh-CN" sz="1600" dirty="0">
                <a:solidFill>
                  <a:schemeClr val="accent2"/>
                </a:solidFill>
                <a:latin typeface="Courier New" pitchFamily="49" charset="0"/>
                <a:cs typeface="Courier New" pitchFamily="49" charset="0"/>
              </a:rPr>
              <a:t> ... </a:t>
            </a:r>
            <a:r>
              <a:rPr lang="en-US" altLang="zh-CN" sz="1600" dirty="0" smtClean="0">
                <a:solidFill>
                  <a:srgbClr val="FF0066"/>
                </a:solidFill>
                <a:latin typeface="Courier New" pitchFamily="49" charset="0"/>
                <a:cs typeface="Courier New" pitchFamily="49" charset="0"/>
              </a:rPr>
              <a:t>}</a:t>
            </a:r>
            <a:endParaRPr lang="zh-CN" altLang="en-US" sz="1600" dirty="0">
              <a:latin typeface="Courier New" pitchFamily="49" charset="0"/>
              <a:cs typeface="Courier New" pitchFamily="49" charset="0"/>
            </a:endParaRPr>
          </a:p>
          <a:p>
            <a:pPr lvl="1" indent="-342900">
              <a:lnSpc>
                <a:spcPct val="140000"/>
              </a:lnSpc>
            </a:pPr>
            <a:r>
              <a:rPr lang="zh-CN" altLang="en-US" sz="1800" dirty="0" smtClean="0">
                <a:latin typeface="Arial" charset="0"/>
              </a:rPr>
              <a:t>条件子句：</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WHERE </a:t>
            </a:r>
            <a:r>
              <a:rPr lang="en-US" altLang="zh-CN" sz="1600" dirty="0" err="1" smtClean="0">
                <a:solidFill>
                  <a:schemeClr val="accent1"/>
                </a:solidFill>
                <a:latin typeface="Courier New" pitchFamily="49" charset="0"/>
                <a:cs typeface="Courier New" pitchFamily="49" charset="0"/>
              </a:rPr>
              <a:t>search_condition</a:t>
            </a:r>
            <a:r>
              <a:rPr lang="en-US" altLang="zh-CN" sz="1600" dirty="0" smtClean="0">
                <a:solidFill>
                  <a:schemeClr val="accent2"/>
                </a:solidFill>
                <a:latin typeface="Courier New" pitchFamily="49" charset="0"/>
                <a:cs typeface="Courier New" pitchFamily="49" charset="0"/>
              </a:rPr>
              <a:t> </a:t>
            </a:r>
            <a:r>
              <a:rPr lang="en-US" altLang="zh-CN" sz="1600" dirty="0" smtClean="0">
                <a:solidFill>
                  <a:srgbClr val="FF0066"/>
                </a:solidFill>
                <a:latin typeface="Courier New" pitchFamily="49" charset="0"/>
                <a:cs typeface="Courier New" pitchFamily="49" charset="0"/>
              </a:rPr>
              <a:t>]</a:t>
            </a:r>
            <a:endParaRPr lang="zh-CN" altLang="en-US" sz="1600" dirty="0">
              <a:latin typeface="Courier New" pitchFamily="49" charset="0"/>
              <a:cs typeface="Courier New" pitchFamily="49" charset="0"/>
            </a:endParaRPr>
          </a:p>
          <a:p>
            <a:pPr lvl="1" indent="-342900">
              <a:lnSpc>
                <a:spcPct val="140000"/>
              </a:lnSpc>
            </a:pPr>
            <a:r>
              <a:rPr lang="zh-CN" altLang="en-US" sz="1800" dirty="0" smtClean="0">
                <a:latin typeface="Arial" charset="0"/>
              </a:rPr>
              <a:t>分组子句：</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GROUP </a:t>
            </a:r>
            <a:r>
              <a:rPr lang="en-US" altLang="zh-CN" sz="1600" dirty="0" smtClean="0">
                <a:solidFill>
                  <a:schemeClr val="accent2"/>
                </a:solidFill>
                <a:latin typeface="Courier New" pitchFamily="49" charset="0"/>
                <a:cs typeface="Courier New" pitchFamily="49" charset="0"/>
              </a:rPr>
              <a:t>BY </a:t>
            </a:r>
            <a:r>
              <a:rPr lang="en-US" altLang="zh-CN" sz="1600" dirty="0" err="1">
                <a:solidFill>
                  <a:schemeClr val="accent1"/>
                </a:solidFill>
                <a:latin typeface="Courier New" pitchFamily="49" charset="0"/>
                <a:cs typeface="Courier New" pitchFamily="49" charset="0"/>
              </a:rPr>
              <a:t>colname</a:t>
            </a:r>
            <a:r>
              <a:rPr lang="en-US" altLang="zh-CN" sz="1600" dirty="0">
                <a:solidFill>
                  <a:schemeClr val="accent2"/>
                </a:solidFill>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 </a:t>
            </a:r>
            <a:r>
              <a:rPr lang="en-US" altLang="zh-CN" sz="1600" dirty="0" err="1">
                <a:solidFill>
                  <a:schemeClr val="accent1"/>
                </a:solidFill>
                <a:latin typeface="Courier New" pitchFamily="49" charset="0"/>
                <a:cs typeface="Courier New" pitchFamily="49" charset="0"/>
              </a:rPr>
              <a:t>colname</a:t>
            </a:r>
            <a:r>
              <a:rPr lang="en-US" altLang="zh-CN" sz="1600" dirty="0">
                <a:solidFill>
                  <a:schemeClr val="accent2"/>
                </a:solidFill>
                <a:latin typeface="Courier New" pitchFamily="49" charset="0"/>
                <a:cs typeface="Courier New" pitchFamily="49" charset="0"/>
              </a:rPr>
              <a:t> ... </a:t>
            </a:r>
            <a:r>
              <a:rPr lang="en-US" altLang="zh-CN" sz="1600" dirty="0" smtClean="0">
                <a:solidFill>
                  <a:srgbClr val="FF0066"/>
                </a:solidFill>
                <a:latin typeface="Courier New" pitchFamily="49" charset="0"/>
                <a:cs typeface="Courier New" pitchFamily="49" charset="0"/>
              </a:rPr>
              <a:t>}</a:t>
            </a:r>
            <a:endParaRPr lang="zh-CN" altLang="en-US" sz="1600" dirty="0">
              <a:latin typeface="Courier New" pitchFamily="49" charset="0"/>
              <a:cs typeface="Courier New" pitchFamily="49" charset="0"/>
            </a:endParaRPr>
          </a:p>
          <a:p>
            <a:pPr lvl="1" indent="-342900">
              <a:lnSpc>
                <a:spcPct val="140000"/>
              </a:lnSpc>
            </a:pPr>
            <a:r>
              <a:rPr lang="zh-CN" altLang="en-US" sz="1800" dirty="0">
                <a:latin typeface="Arial" charset="0"/>
              </a:rPr>
              <a:t>分组查询子句</a:t>
            </a:r>
            <a:r>
              <a:rPr lang="zh-CN" altLang="en-US" sz="1800" dirty="0" smtClean="0">
                <a:latin typeface="Arial" charset="0"/>
              </a:rPr>
              <a:t>：</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HAVING </a:t>
            </a:r>
            <a:r>
              <a:rPr lang="en-US" altLang="zh-CN" sz="1600" dirty="0" err="1" smtClean="0">
                <a:solidFill>
                  <a:schemeClr val="accent1"/>
                </a:solidFill>
                <a:latin typeface="Courier New" pitchFamily="49" charset="0"/>
                <a:cs typeface="Courier New" pitchFamily="49" charset="0"/>
              </a:rPr>
              <a:t>group_condition</a:t>
            </a:r>
            <a:r>
              <a:rPr lang="en-US" altLang="zh-CN" sz="1600" dirty="0" smtClean="0">
                <a:solidFill>
                  <a:schemeClr val="accent2"/>
                </a:solidFill>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 </a:t>
            </a:r>
            <a:r>
              <a:rPr lang="en-US" altLang="zh-CN" sz="1600" dirty="0" smtClean="0">
                <a:solidFill>
                  <a:srgbClr val="FF0066"/>
                </a:solidFill>
                <a:latin typeface="Courier New" pitchFamily="49" charset="0"/>
                <a:cs typeface="Courier New" pitchFamily="49" charset="0"/>
              </a:rPr>
              <a:t>]</a:t>
            </a:r>
            <a:endParaRPr lang="zh-CN" altLang="en-US" sz="1600" dirty="0">
              <a:latin typeface="Courier New" pitchFamily="49" charset="0"/>
              <a:cs typeface="Courier New" pitchFamily="49" charset="0"/>
            </a:endParaRPr>
          </a:p>
          <a:p>
            <a:pPr lvl="1" indent="-342900">
              <a:lnSpc>
                <a:spcPct val="140000"/>
              </a:lnSpc>
            </a:pPr>
            <a:r>
              <a:rPr lang="zh-CN" altLang="en-US" sz="1800" dirty="0">
                <a:latin typeface="Arial" charset="0"/>
              </a:rPr>
              <a:t>排序输出子句</a:t>
            </a:r>
            <a:r>
              <a:rPr lang="zh-CN" altLang="en-US" sz="1800" dirty="0" smtClean="0">
                <a:latin typeface="Arial" charset="0"/>
              </a:rPr>
              <a:t>：</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ORDER </a:t>
            </a:r>
            <a:r>
              <a:rPr lang="en-US" altLang="zh-CN" sz="1600" dirty="0" smtClean="0">
                <a:solidFill>
                  <a:schemeClr val="accent2"/>
                </a:solidFill>
                <a:latin typeface="Courier New" pitchFamily="49" charset="0"/>
                <a:cs typeface="Courier New" pitchFamily="49" charset="0"/>
              </a:rPr>
              <a:t>BY </a:t>
            </a:r>
            <a:r>
              <a:rPr lang="en-US" altLang="zh-CN" sz="1600" dirty="0" err="1">
                <a:solidFill>
                  <a:schemeClr val="accent1"/>
                </a:solidFill>
                <a:latin typeface="Courier New" pitchFamily="49" charset="0"/>
                <a:cs typeface="Courier New" pitchFamily="49" charset="0"/>
              </a:rPr>
              <a:t>colname</a:t>
            </a:r>
            <a:r>
              <a:rPr lang="en-US" altLang="zh-CN" sz="1600" dirty="0">
                <a:solidFill>
                  <a:schemeClr val="accent2"/>
                </a:solidFill>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ASC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DESC </a:t>
            </a:r>
            <a:r>
              <a:rPr lang="en-US" altLang="zh-CN" sz="1600" dirty="0">
                <a:solidFill>
                  <a:srgbClr val="FF0066"/>
                </a:solidFill>
                <a:latin typeface="Courier New" pitchFamily="49" charset="0"/>
                <a:cs typeface="Courier New" pitchFamily="49" charset="0"/>
              </a:rPr>
              <a:t>]</a:t>
            </a:r>
          </a:p>
          <a:p>
            <a:pPr lvl="2" indent="0">
              <a:lnSpc>
                <a:spcPct val="140000"/>
              </a:lnSpc>
              <a:buNone/>
            </a:pPr>
            <a:r>
              <a:rPr lang="en-US" altLang="zh-CN" sz="1600" dirty="0" smtClean="0">
                <a:solidFill>
                  <a:schemeClr val="accent2"/>
                </a:solidFill>
                <a:latin typeface="Courier New" pitchFamily="49" charset="0"/>
                <a:cs typeface="Courier New" pitchFamily="49" charset="0"/>
              </a:rPr>
              <a:t>	    </a:t>
            </a:r>
            <a:r>
              <a:rPr lang="en-US" altLang="zh-CN" sz="1600" dirty="0" smtClean="0">
                <a:solidFill>
                  <a:srgbClr val="FF0066"/>
                </a:solidFill>
                <a:latin typeface="Courier New" pitchFamily="49" charset="0"/>
                <a:cs typeface="Courier New" pitchFamily="49" charset="0"/>
              </a:rPr>
              <a:t>{</a:t>
            </a:r>
            <a:r>
              <a:rPr lang="en-US" altLang="zh-CN" sz="1600" dirty="0" smtClean="0">
                <a:solidFill>
                  <a:schemeClr val="accent2"/>
                </a:solidFill>
                <a:latin typeface="Courier New" pitchFamily="49" charset="0"/>
                <a:cs typeface="Courier New" pitchFamily="49" charset="0"/>
              </a:rPr>
              <a:t> </a:t>
            </a:r>
            <a:r>
              <a:rPr lang="en-US" altLang="zh-CN" sz="1600" dirty="0">
                <a:solidFill>
                  <a:schemeClr val="accent2"/>
                </a:solidFill>
                <a:latin typeface="Courier New" pitchFamily="49" charset="0"/>
                <a:cs typeface="Courier New" pitchFamily="49" charset="0"/>
              </a:rPr>
              <a:t>, </a:t>
            </a:r>
            <a:r>
              <a:rPr lang="en-US" altLang="zh-CN" sz="1600" dirty="0" err="1">
                <a:solidFill>
                  <a:schemeClr val="accent1"/>
                </a:solidFill>
                <a:latin typeface="Courier New" pitchFamily="49" charset="0"/>
                <a:cs typeface="Courier New" pitchFamily="49" charset="0"/>
              </a:rPr>
              <a:t>colname</a:t>
            </a:r>
            <a:r>
              <a:rPr lang="en-US" altLang="zh-CN" sz="1600" dirty="0">
                <a:solidFill>
                  <a:schemeClr val="accent2"/>
                </a:solidFill>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 </a:t>
            </a:r>
            <a:r>
              <a:rPr lang="en-US" altLang="zh-CN" sz="1600" dirty="0">
                <a:solidFill>
                  <a:schemeClr val="accent2"/>
                </a:solidFill>
                <a:latin typeface="Courier New" pitchFamily="49" charset="0"/>
                <a:cs typeface="Courier New" pitchFamily="49" charset="0"/>
              </a:rPr>
              <a:t>ASC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DESC</a:t>
            </a:r>
            <a:r>
              <a:rPr lang="en-US" altLang="zh-CN" sz="1600" dirty="0">
                <a:solidFill>
                  <a:srgbClr val="FF0066"/>
                </a:solidFill>
                <a:latin typeface="Courier New" pitchFamily="49" charset="0"/>
                <a:cs typeface="Courier New" pitchFamily="49" charset="0"/>
              </a:rPr>
              <a:t> ]</a:t>
            </a:r>
            <a:r>
              <a:rPr lang="en-US" altLang="zh-CN" sz="1600" dirty="0">
                <a:solidFill>
                  <a:schemeClr val="accent2"/>
                </a:solidFill>
                <a:latin typeface="Courier New" pitchFamily="49" charset="0"/>
                <a:cs typeface="Courier New" pitchFamily="49" charset="0"/>
              </a:rPr>
              <a:t> ... </a:t>
            </a:r>
            <a:r>
              <a:rPr lang="en-US" altLang="zh-CN" sz="1600" dirty="0">
                <a:solidFill>
                  <a:srgbClr val="FF0066"/>
                </a:solidFill>
                <a:latin typeface="Courier New" pitchFamily="49" charset="0"/>
                <a:cs typeface="Courier New" pitchFamily="49" charset="0"/>
              </a:rPr>
              <a:t>}</a:t>
            </a:r>
            <a:r>
              <a:rPr lang="en-US" altLang="zh-CN" sz="1600" dirty="0">
                <a:solidFill>
                  <a:schemeClr val="accent2"/>
                </a:solidFill>
                <a:latin typeface="Courier New" pitchFamily="49" charset="0"/>
                <a:cs typeface="Courier New" pitchFamily="49" charset="0"/>
              </a:rPr>
              <a:t> </a:t>
            </a:r>
            <a:r>
              <a:rPr lang="en-US" altLang="zh-CN" sz="1600" dirty="0" smtClean="0">
                <a:solidFill>
                  <a:srgbClr val="FF0066"/>
                </a:solidFill>
                <a:latin typeface="Courier New" pitchFamily="49" charset="0"/>
                <a:cs typeface="Courier New" pitchFamily="49" charset="0"/>
              </a:rPr>
              <a:t>]</a:t>
            </a:r>
            <a:r>
              <a:rPr lang="en-US" altLang="zh-CN" sz="1600" dirty="0" smtClean="0">
                <a:solidFill>
                  <a:schemeClr val="accent2"/>
                </a:solidFill>
                <a:latin typeface="Courier New" pitchFamily="49" charset="0"/>
                <a:cs typeface="Courier New" pitchFamily="49" charset="0"/>
              </a:rPr>
              <a:t>;</a:t>
            </a:r>
            <a:endParaRPr lang="en-US" altLang="zh-CN" sz="1600" dirty="0">
              <a:solidFill>
                <a:schemeClr val="accent2"/>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15476869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r>
              <a:rPr lang="zh-CN" altLang="en-US" sz="2000" dirty="0"/>
              <a:t>映像语句各子句的</a:t>
            </a:r>
            <a:r>
              <a:rPr lang="zh-CN" altLang="en-US" sz="2000" dirty="0" smtClean="0"/>
              <a:t>执行顺序</a:t>
            </a:r>
            <a:endParaRPr lang="en-US" altLang="zh-CN" sz="2000" dirty="0" smtClean="0"/>
          </a:p>
          <a:p>
            <a:pPr marL="365760" lvl="1" indent="0">
              <a:buNone/>
            </a:pPr>
            <a:r>
              <a:rPr lang="en-US" altLang="zh-CN" sz="1800" dirty="0" smtClean="0">
                <a:latin typeface="Courier New" pitchFamily="49" charset="0"/>
                <a:cs typeface="Courier New" pitchFamily="49" charset="0"/>
              </a:rPr>
              <a:t>SELECT </a:t>
            </a:r>
            <a:r>
              <a:rPr lang="en-US" altLang="zh-CN" sz="1800" dirty="0">
                <a:solidFill>
                  <a:schemeClr val="accent1"/>
                </a:solidFill>
                <a:latin typeface="Courier New" pitchFamily="49" charset="0"/>
                <a:cs typeface="Courier New" pitchFamily="49" charset="0"/>
              </a:rPr>
              <a:t>*</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a:t>
            </a:r>
          </a:p>
          <a:p>
            <a:pPr marL="365760" lvl="1" indent="0">
              <a:buNone/>
            </a:pPr>
            <a:r>
              <a:rPr lang="en-US" altLang="zh-CN" sz="1800" dirty="0">
                <a:latin typeface="Courier New" pitchFamily="49" charset="0"/>
                <a:cs typeface="Courier New" pitchFamily="49" charset="0"/>
              </a:rPr>
              <a:t>FROM </a:t>
            </a:r>
            <a:r>
              <a:rPr lang="en-US" altLang="zh-CN" sz="1800" dirty="0" err="1" smtClean="0">
                <a:solidFill>
                  <a:schemeClr val="accent1"/>
                </a:solidFill>
                <a:latin typeface="Courier New" pitchFamily="49" charset="0"/>
                <a:cs typeface="Courier New" pitchFamily="49" charset="0"/>
              </a:rPr>
              <a:t>tablename</a:t>
            </a:r>
            <a:r>
              <a:rPr lang="en-US" altLang="zh-CN" sz="1800" dirty="0" smtClean="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 </a:t>
            </a:r>
            <a:r>
              <a:rPr lang="en-US" altLang="zh-CN" sz="1800" dirty="0" err="1">
                <a:solidFill>
                  <a:schemeClr val="accent1"/>
                </a:solidFill>
                <a:latin typeface="Courier New" pitchFamily="49" charset="0"/>
                <a:cs typeface="Courier New" pitchFamily="49" charset="0"/>
              </a:rPr>
              <a:t>tablename</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a:t>
            </a:r>
          </a:p>
          <a:p>
            <a:pPr marL="365760" lvl="1" indent="0">
              <a:buNone/>
            </a:pP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WHERE </a:t>
            </a:r>
            <a:r>
              <a:rPr lang="en-US" altLang="zh-CN" sz="1800" dirty="0" err="1" smtClean="0">
                <a:solidFill>
                  <a:schemeClr val="accent1"/>
                </a:solidFill>
                <a:latin typeface="Courier New" pitchFamily="49" charset="0"/>
                <a:cs typeface="Courier New" pitchFamily="49" charset="0"/>
              </a:rPr>
              <a:t>search_condition</a:t>
            </a:r>
            <a:r>
              <a:rPr lang="en-US" altLang="zh-CN" sz="1800" dirty="0" smtClean="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endParaRPr lang="en-US" altLang="zh-CN" sz="1800" dirty="0">
              <a:latin typeface="Courier New" pitchFamily="49" charset="0"/>
              <a:cs typeface="Courier New" pitchFamily="49" charset="0"/>
            </a:endParaRPr>
          </a:p>
          <a:p>
            <a:pPr marL="365760" lvl="1" indent="0">
              <a:buNone/>
            </a:pP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GROUP </a:t>
            </a:r>
            <a:r>
              <a:rPr lang="en-US" altLang="zh-CN" sz="1800" dirty="0" smtClean="0">
                <a:latin typeface="Courier New" pitchFamily="49" charset="0"/>
                <a:cs typeface="Courier New" pitchFamily="49" charset="0"/>
              </a:rPr>
              <a:t>BY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 ]</a:t>
            </a:r>
            <a:endParaRPr lang="en-US" altLang="zh-CN" sz="1800" dirty="0">
              <a:latin typeface="Courier New" pitchFamily="49" charset="0"/>
              <a:cs typeface="Courier New" pitchFamily="49" charset="0"/>
            </a:endParaRPr>
          </a:p>
          <a:p>
            <a:pPr marL="365760" lvl="1" indent="0">
              <a:buNone/>
            </a:pPr>
            <a:r>
              <a:rPr lang="en-US" altLang="zh-CN" sz="1800" dirty="0" smtClean="0">
                <a:solidFill>
                  <a:srgbClr val="FF0066"/>
                </a:solidFill>
                <a:latin typeface="Courier New" pitchFamily="49" charset="0"/>
                <a:cs typeface="Courier New" pitchFamily="49" charset="0"/>
              </a:rPr>
              <a:t>	[</a:t>
            </a:r>
            <a:r>
              <a:rPr lang="en-US" altLang="zh-CN" sz="1800" dirty="0" smtClean="0">
                <a:latin typeface="Courier New" pitchFamily="49" charset="0"/>
                <a:cs typeface="Courier New" pitchFamily="49" charset="0"/>
              </a:rPr>
              <a:t> HAVING </a:t>
            </a:r>
            <a:r>
              <a:rPr lang="en-US" altLang="zh-CN" sz="1800" dirty="0" err="1">
                <a:solidFill>
                  <a:schemeClr val="accent1"/>
                </a:solidFill>
                <a:latin typeface="Courier New" pitchFamily="49" charset="0"/>
                <a:cs typeface="Courier New" pitchFamily="49" charset="0"/>
              </a:rPr>
              <a:t>group_condition</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 </a:t>
            </a:r>
            <a:r>
              <a:rPr lang="en-US" altLang="zh-CN" sz="1800" dirty="0" smtClean="0">
                <a:solidFill>
                  <a:srgbClr val="FF0066"/>
                </a:solidFill>
                <a:latin typeface="Courier New" pitchFamily="49" charset="0"/>
                <a:cs typeface="Courier New" pitchFamily="49" charset="0"/>
              </a:rPr>
              <a:t>]</a:t>
            </a:r>
            <a:endParaRPr lang="en-US" altLang="zh-CN" sz="1800" dirty="0" smtClean="0">
              <a:latin typeface="Courier New" pitchFamily="49" charset="0"/>
              <a:cs typeface="Courier New" pitchFamily="49" charset="0"/>
            </a:endParaRPr>
          </a:p>
          <a:p>
            <a:pPr marL="365760" lvl="1" indent="0">
              <a:buNone/>
            </a:pPr>
            <a:r>
              <a:rPr lang="en-US" altLang="zh-CN" sz="1800" dirty="0" smtClean="0">
                <a:solidFill>
                  <a:srgbClr val="FF0066"/>
                </a:solidFill>
                <a:latin typeface="Courier New" pitchFamily="49" charset="0"/>
                <a:cs typeface="Courier New" pitchFamily="49" charset="0"/>
              </a:rPr>
              <a:t>[</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ORDER BY </a:t>
            </a:r>
            <a:r>
              <a:rPr lang="en-US" altLang="zh-CN" sz="1800" dirty="0" err="1" smtClean="0">
                <a:solidFill>
                  <a:schemeClr val="accent1"/>
                </a:solidFill>
                <a:latin typeface="Courier New" pitchFamily="49" charset="0"/>
                <a:cs typeface="Courier New" pitchFamily="49" charset="0"/>
              </a:rPr>
              <a:t>colname</a:t>
            </a:r>
            <a:r>
              <a:rPr lang="en-US" altLang="zh-CN" sz="1800" dirty="0" smtClean="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ASC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DESC </a:t>
            </a:r>
            <a:r>
              <a:rPr lang="en-US" altLang="zh-CN" sz="1800" dirty="0" smtClean="0">
                <a:solidFill>
                  <a:srgbClr val="FF0066"/>
                </a:solidFill>
                <a:latin typeface="Courier New" pitchFamily="49" charset="0"/>
                <a:cs typeface="Courier New" pitchFamily="49" charset="0"/>
              </a:rPr>
              <a:t>]</a:t>
            </a:r>
          </a:p>
          <a:p>
            <a:pPr marL="365760" lvl="1" indent="0">
              <a:buNone/>
            </a:pPr>
            <a:r>
              <a:rPr lang="en-US" altLang="zh-CN" sz="1800" dirty="0">
                <a:solidFill>
                  <a:srgbClr val="FF0066"/>
                </a:solidFill>
                <a:latin typeface="Courier New" pitchFamily="49" charset="0"/>
                <a:cs typeface="Courier New" pitchFamily="49" charset="0"/>
              </a:rPr>
              <a:t>	</a:t>
            </a:r>
            <a:r>
              <a:rPr lang="en-US" altLang="zh-CN" sz="1800" dirty="0" smtClean="0">
                <a:solidFill>
                  <a:srgbClr val="FF0066"/>
                </a:solidFill>
                <a:latin typeface="Courier New" pitchFamily="49" charset="0"/>
                <a:cs typeface="Courier New" pitchFamily="49" charset="0"/>
              </a:rPr>
              <a:t>{</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err="1">
                <a:solidFill>
                  <a:schemeClr val="accent1"/>
                </a:solidFill>
                <a:latin typeface="Courier New" pitchFamily="49" charset="0"/>
                <a:cs typeface="Courier New" pitchFamily="49" charset="0"/>
              </a:rPr>
              <a:t>colname</a:t>
            </a:r>
            <a:r>
              <a:rPr lang="en-US" altLang="zh-CN" sz="1800" dirty="0">
                <a:latin typeface="Courier New" pitchFamily="49" charset="0"/>
                <a:cs typeface="Courier New" pitchFamily="49" charset="0"/>
              </a:rPr>
              <a:t> </a:t>
            </a:r>
            <a:r>
              <a:rPr lang="en-US" altLang="zh-CN" sz="1800" dirty="0">
                <a:solidFill>
                  <a:srgbClr val="FF0066"/>
                </a:solidFill>
                <a:latin typeface="Courier New" pitchFamily="49" charset="0"/>
                <a:cs typeface="Courier New" pitchFamily="49" charset="0"/>
              </a:rPr>
              <a:t>[ </a:t>
            </a:r>
            <a:r>
              <a:rPr lang="en-US" altLang="zh-CN" sz="1800" dirty="0">
                <a:latin typeface="Courier New" pitchFamily="49" charset="0"/>
                <a:cs typeface="Courier New" pitchFamily="49" charset="0"/>
              </a:rPr>
              <a:t>ASC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DESC</a:t>
            </a:r>
            <a:r>
              <a:rPr lang="en-US" altLang="zh-CN" sz="1800" dirty="0">
                <a:solidFill>
                  <a:srgbClr val="FF0066"/>
                </a:solidFill>
                <a:latin typeface="Courier New" pitchFamily="49" charset="0"/>
                <a:cs typeface="Courier New" pitchFamily="49" charset="0"/>
              </a:rPr>
              <a:t> ]</a:t>
            </a:r>
            <a:r>
              <a:rPr lang="en-US" altLang="zh-CN" sz="1800" dirty="0">
                <a:latin typeface="Courier New" pitchFamily="49" charset="0"/>
                <a:cs typeface="Courier New" pitchFamily="49" charset="0"/>
              </a:rPr>
              <a:t> ... </a:t>
            </a:r>
            <a:r>
              <a:rPr lang="en-US" altLang="zh-CN" sz="1800" dirty="0">
                <a:solidFill>
                  <a:srgbClr val="FF0066"/>
                </a:solidFill>
                <a:latin typeface="Courier New" pitchFamily="49" charset="0"/>
                <a:cs typeface="Courier New" pitchFamily="49" charset="0"/>
              </a:rPr>
              <a:t>}</a:t>
            </a:r>
            <a:r>
              <a:rPr lang="en-US" altLang="zh-CN" sz="1800" dirty="0">
                <a:latin typeface="Courier New" pitchFamily="49" charset="0"/>
                <a:cs typeface="Courier New" pitchFamily="49" charset="0"/>
              </a:rPr>
              <a:t> </a:t>
            </a:r>
            <a:r>
              <a:rPr lang="en-US" altLang="zh-CN" sz="1800" dirty="0" smtClean="0">
                <a:solidFill>
                  <a:srgbClr val="FF0066"/>
                </a:solidFill>
                <a:latin typeface="Courier New" pitchFamily="49" charset="0"/>
                <a:cs typeface="Courier New" pitchFamily="49" charset="0"/>
              </a:rPr>
              <a:t>]</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212311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pPr marL="68580" indent="0">
              <a:buNone/>
            </a:pPr>
            <a:r>
              <a:rPr lang="en-US" altLang="zh-CN" b="1" u="sng" dirty="0">
                <a:solidFill>
                  <a:srgbClr val="FF0000"/>
                </a:solidFill>
              </a:rPr>
              <a:t>3.1  SQL</a:t>
            </a:r>
            <a:r>
              <a:rPr lang="zh-CN" altLang="en-US" b="1" u="sng" dirty="0">
                <a:solidFill>
                  <a:srgbClr val="FF0000"/>
                </a:solidFill>
              </a:rPr>
              <a:t>的基本查询功能</a:t>
            </a:r>
          </a:p>
          <a:p>
            <a:pPr marL="68580" indent="0">
              <a:buNone/>
            </a:pPr>
            <a:r>
              <a:rPr lang="en-US" altLang="zh-CN" dirty="0"/>
              <a:t>3.2  </a:t>
            </a:r>
            <a:r>
              <a:rPr lang="zh-CN" altLang="en-US" dirty="0"/>
              <a:t>分层结构查询与集合谓词使用</a:t>
            </a:r>
          </a:p>
          <a:p>
            <a:pPr marL="68580" indent="0">
              <a:buNone/>
            </a:pPr>
            <a:r>
              <a:rPr lang="en-US" altLang="zh-CN" dirty="0"/>
              <a:t>3.3  SELECT</a:t>
            </a:r>
            <a:r>
              <a:rPr lang="zh-CN" altLang="en-US" dirty="0"/>
              <a:t>语句间的运算</a:t>
            </a:r>
          </a:p>
          <a:p>
            <a:pPr marL="68580" indent="0">
              <a:buNone/>
            </a:pPr>
            <a:r>
              <a:rPr lang="en-US" altLang="zh-CN" dirty="0"/>
              <a:t>3.4</a:t>
            </a:r>
            <a:r>
              <a:rPr lang="zh-CN" altLang="en-US" dirty="0"/>
              <a:t>  </a:t>
            </a:r>
            <a:r>
              <a:rPr lang="en-US" altLang="zh-CN" dirty="0"/>
              <a:t>SQL</a:t>
            </a:r>
            <a:r>
              <a:rPr lang="zh-CN" altLang="en-US" dirty="0"/>
              <a:t>计算、统计、分类的功能</a:t>
            </a:r>
          </a:p>
          <a:p>
            <a:pPr marL="68580" indent="0">
              <a:buNone/>
            </a:pPr>
            <a:r>
              <a:rPr lang="en-US" altLang="zh-CN" dirty="0"/>
              <a:t>3.5  SELECT</a:t>
            </a:r>
            <a:r>
              <a:rPr lang="zh-CN" altLang="en-US" dirty="0"/>
              <a:t>语句使用的一般规则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451047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SQL</a:t>
            </a:r>
            <a:r>
              <a:rPr lang="zh-CN" altLang="en-US" dirty="0"/>
              <a:t>的基本查询功能</a:t>
            </a:r>
          </a:p>
        </p:txBody>
      </p:sp>
      <p:sp>
        <p:nvSpPr>
          <p:cNvPr id="3" name="内容占位符 2"/>
          <p:cNvSpPr>
            <a:spLocks noGrp="1"/>
          </p:cNvSpPr>
          <p:nvPr>
            <p:ph idx="1"/>
          </p:nvPr>
        </p:nvSpPr>
        <p:spPr/>
        <p:txBody>
          <a:bodyPr>
            <a:normAutofit/>
          </a:bodyPr>
          <a:lstStyle/>
          <a:p>
            <a:pPr marL="457200" indent="-457200"/>
            <a:r>
              <a:rPr lang="zh-CN" altLang="en-US" sz="1800" dirty="0"/>
              <a:t>映像语句的组成</a:t>
            </a:r>
          </a:p>
          <a:p>
            <a:pPr marL="800100" lvl="1" indent="-342900">
              <a:buFont typeface="+mj-lt"/>
              <a:buAutoNum type="arabicPeriod"/>
            </a:pPr>
            <a:r>
              <a:rPr lang="zh-CN" altLang="en-US" sz="1600" dirty="0"/>
              <a:t>目标子句</a:t>
            </a:r>
            <a:r>
              <a:rPr lang="zh-CN" altLang="en-US" sz="1600" dirty="0" smtClean="0"/>
              <a:t>：</a:t>
            </a:r>
            <a:r>
              <a:rPr lang="en-US" altLang="zh-CN" sz="1600" b="1" dirty="0" smtClean="0">
                <a:solidFill>
                  <a:srgbClr val="FF0000"/>
                </a:solidFill>
                <a:latin typeface="Courier New" pitchFamily="49" charset="0"/>
                <a:cs typeface="Courier New" pitchFamily="49" charset="0"/>
              </a:rPr>
              <a:t>SELECT</a:t>
            </a:r>
            <a:r>
              <a:rPr lang="en-US" altLang="zh-CN" sz="1600" dirty="0" smtClean="0">
                <a:solidFill>
                  <a:srgbClr val="FF0000"/>
                </a:solidFill>
                <a:latin typeface="Courier New" pitchFamily="49" charset="0"/>
                <a:cs typeface="Courier New" pitchFamily="49" charset="0"/>
              </a:rPr>
              <a:t> </a:t>
            </a:r>
            <a:r>
              <a:rPr lang="en-US" altLang="zh-CN" sz="1600" dirty="0" smtClean="0">
                <a:solidFill>
                  <a:schemeClr val="accent1"/>
                </a:solidFill>
                <a:latin typeface="Courier New" pitchFamily="49" charset="0"/>
                <a:cs typeface="Courier New" pitchFamily="49" charset="0"/>
              </a:rPr>
              <a:t>*</a:t>
            </a:r>
            <a:r>
              <a:rPr lang="en-US" altLang="zh-CN" sz="1600" dirty="0" smtClean="0">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latin typeface="Courier New" pitchFamily="49" charset="0"/>
                <a:cs typeface="Courier New" pitchFamily="49" charset="0"/>
              </a:rPr>
              <a:t> </a:t>
            </a:r>
            <a:r>
              <a:rPr lang="en-US" altLang="zh-CN" sz="1600" dirty="0" err="1">
                <a:solidFill>
                  <a:schemeClr val="accent1"/>
                </a:solidFill>
                <a:latin typeface="Courier New" pitchFamily="49" charset="0"/>
                <a:cs typeface="Courier New" pitchFamily="49" charset="0"/>
              </a:rPr>
              <a:t>colname</a:t>
            </a:r>
            <a:r>
              <a:rPr lang="en-US" altLang="zh-CN" sz="1600" dirty="0">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latin typeface="Courier New" pitchFamily="49" charset="0"/>
                <a:cs typeface="Courier New" pitchFamily="49" charset="0"/>
              </a:rPr>
              <a:t> , </a:t>
            </a:r>
            <a:r>
              <a:rPr lang="en-US" altLang="zh-CN" sz="1600" dirty="0" err="1">
                <a:solidFill>
                  <a:schemeClr val="accent1"/>
                </a:solidFill>
                <a:latin typeface="Courier New" pitchFamily="49" charset="0"/>
                <a:cs typeface="Courier New" pitchFamily="49" charset="0"/>
              </a:rPr>
              <a:t>colname</a:t>
            </a:r>
            <a:r>
              <a:rPr lang="en-US" altLang="zh-CN" sz="1600" dirty="0">
                <a:latin typeface="Courier New" pitchFamily="49" charset="0"/>
                <a:cs typeface="Courier New" pitchFamily="49" charset="0"/>
              </a:rPr>
              <a:t> ... </a:t>
            </a:r>
            <a:r>
              <a:rPr lang="en-US" altLang="zh-CN" sz="1600" dirty="0" smtClean="0">
                <a:solidFill>
                  <a:srgbClr val="FF0066"/>
                </a:solidFill>
                <a:latin typeface="Courier New" pitchFamily="49" charset="0"/>
                <a:cs typeface="Courier New" pitchFamily="49" charset="0"/>
              </a:rPr>
              <a:t>}</a:t>
            </a:r>
          </a:p>
          <a:p>
            <a:pPr marL="1074420" lvl="2" indent="-342900"/>
            <a:r>
              <a:rPr lang="zh-CN" altLang="en-US" sz="1400" dirty="0" smtClean="0">
                <a:latin typeface="Arial" charset="0"/>
              </a:rPr>
              <a:t>定义</a:t>
            </a:r>
            <a:r>
              <a:rPr lang="zh-CN" altLang="en-US" sz="1400" dirty="0">
                <a:latin typeface="Arial" charset="0"/>
              </a:rPr>
              <a:t>结果关系所需要的属性</a:t>
            </a:r>
          </a:p>
          <a:p>
            <a:pPr marL="742950" lvl="1" indent="-285750"/>
            <a:r>
              <a:rPr lang="zh-CN" altLang="en-US" sz="1600" dirty="0">
                <a:latin typeface="Arial" charset="0"/>
              </a:rPr>
              <a:t>目标子句的构造</a:t>
            </a:r>
            <a:r>
              <a:rPr lang="zh-CN" altLang="en-US" sz="1600" dirty="0" smtClean="0">
                <a:latin typeface="Arial" charset="0"/>
              </a:rPr>
              <a:t>方式</a:t>
            </a:r>
            <a:endParaRPr lang="en-US" altLang="zh-CN" sz="1600" dirty="0" smtClean="0">
              <a:latin typeface="Arial" charset="0"/>
            </a:endParaRPr>
          </a:p>
          <a:p>
            <a:pPr marL="1017270" lvl="2" indent="-285750"/>
            <a:r>
              <a:rPr lang="zh-CN" altLang="en-US" sz="1400" dirty="0" smtClean="0">
                <a:solidFill>
                  <a:schemeClr val="accent2"/>
                </a:solidFill>
                <a:latin typeface="Arial" charset="0"/>
              </a:rPr>
              <a:t>给</a:t>
            </a:r>
            <a:r>
              <a:rPr lang="zh-CN" altLang="en-US" sz="1400" dirty="0">
                <a:solidFill>
                  <a:schemeClr val="accent2"/>
                </a:solidFill>
                <a:latin typeface="Arial" charset="0"/>
              </a:rPr>
              <a:t>出结果属性的属性</a:t>
            </a:r>
            <a:r>
              <a:rPr lang="zh-CN" altLang="en-US" sz="1400" dirty="0" smtClean="0">
                <a:solidFill>
                  <a:schemeClr val="accent2"/>
                </a:solidFill>
                <a:latin typeface="Arial" charset="0"/>
              </a:rPr>
              <a:t>名</a:t>
            </a:r>
            <a:endParaRPr lang="en-US" altLang="zh-CN" sz="1400" dirty="0" smtClean="0">
              <a:solidFill>
                <a:schemeClr val="accent2"/>
              </a:solidFill>
              <a:latin typeface="Arial" charset="0"/>
            </a:endParaRPr>
          </a:p>
          <a:p>
            <a:pPr marL="1227582" lvl="3" indent="-285750"/>
            <a:r>
              <a:rPr lang="zh-CN" altLang="en-US" sz="1200" dirty="0" smtClean="0">
                <a:latin typeface="Arial" charset="0"/>
              </a:rPr>
              <a:t>可以</a:t>
            </a:r>
            <a:r>
              <a:rPr lang="zh-CN" altLang="en-US" sz="1200" dirty="0">
                <a:latin typeface="Arial" charset="0"/>
              </a:rPr>
              <a:t>通过‘</a:t>
            </a:r>
            <a:r>
              <a:rPr lang="zh-CN" altLang="en-US" sz="1200" dirty="0">
                <a:solidFill>
                  <a:srgbClr val="FF0000"/>
                </a:solidFill>
                <a:latin typeface="Arial" charset="0"/>
              </a:rPr>
              <a:t>表名</a:t>
            </a:r>
            <a:r>
              <a:rPr lang="en-US" altLang="zh-CN" sz="1200" dirty="0">
                <a:solidFill>
                  <a:srgbClr val="FF0000"/>
                </a:solidFill>
                <a:latin typeface="Arial" charset="0"/>
              </a:rPr>
              <a:t>.</a:t>
            </a:r>
            <a:r>
              <a:rPr lang="zh-CN" altLang="en-US" sz="1200" dirty="0">
                <a:solidFill>
                  <a:srgbClr val="FF0000"/>
                </a:solidFill>
                <a:latin typeface="Arial" charset="0"/>
              </a:rPr>
              <a:t>属性名</a:t>
            </a:r>
            <a:r>
              <a:rPr lang="zh-CN" altLang="en-US" sz="1200" dirty="0">
                <a:latin typeface="Arial" charset="0"/>
              </a:rPr>
              <a:t>’的方式来表明是哪一张表中的</a:t>
            </a:r>
            <a:r>
              <a:rPr lang="zh-CN" altLang="en-US" sz="1200" dirty="0" smtClean="0">
                <a:latin typeface="Arial" charset="0"/>
              </a:rPr>
              <a:t>属性</a:t>
            </a:r>
            <a:endParaRPr lang="en-US" altLang="zh-CN" sz="1200" dirty="0" smtClean="0">
              <a:latin typeface="Arial" charset="0"/>
            </a:endParaRPr>
          </a:p>
          <a:p>
            <a:pPr marL="1227582" lvl="3" indent="-285750"/>
            <a:r>
              <a:rPr lang="zh-CN" altLang="en-US" sz="1200" dirty="0" smtClean="0">
                <a:latin typeface="Arial" charset="0"/>
              </a:rPr>
              <a:t>结果</a:t>
            </a:r>
            <a:r>
              <a:rPr lang="zh-CN" altLang="en-US" sz="1200" dirty="0">
                <a:latin typeface="Arial" charset="0"/>
              </a:rPr>
              <a:t>属性的</a:t>
            </a:r>
            <a:r>
              <a:rPr lang="zh-CN" altLang="en-US" sz="1200" dirty="0" smtClean="0">
                <a:latin typeface="Arial" charset="0"/>
              </a:rPr>
              <a:t>重命名</a:t>
            </a:r>
            <a:endParaRPr lang="en-US" altLang="zh-CN" sz="1200" dirty="0" smtClean="0">
              <a:latin typeface="Arial" charset="0"/>
            </a:endParaRPr>
          </a:p>
          <a:p>
            <a:pPr marL="1428750" lvl="4" indent="-285750"/>
            <a:r>
              <a:rPr lang="en-US" altLang="zh-CN" sz="1200" dirty="0" smtClean="0">
                <a:solidFill>
                  <a:schemeClr val="accent2"/>
                </a:solidFill>
                <a:latin typeface="Courier New" pitchFamily="49" charset="0"/>
                <a:cs typeface="Courier New" pitchFamily="49" charset="0"/>
              </a:rPr>
              <a:t>&lt;</a:t>
            </a:r>
            <a:r>
              <a:rPr lang="en-US" altLang="zh-CN" sz="1200" dirty="0" err="1">
                <a:solidFill>
                  <a:schemeClr val="accent2"/>
                </a:solidFill>
                <a:latin typeface="Courier New" pitchFamily="49" charset="0"/>
                <a:cs typeface="Courier New" pitchFamily="49" charset="0"/>
              </a:rPr>
              <a:t>column_expression</a:t>
            </a:r>
            <a:r>
              <a:rPr lang="en-US" altLang="zh-CN" sz="1200" dirty="0" smtClean="0">
                <a:solidFill>
                  <a:schemeClr val="accent2"/>
                </a:solidFill>
                <a:latin typeface="Courier New" pitchFamily="49" charset="0"/>
                <a:cs typeface="Courier New" pitchFamily="49" charset="0"/>
              </a:rPr>
              <a:t>&gt; </a:t>
            </a:r>
            <a:r>
              <a:rPr lang="en-US" altLang="zh-CN" sz="1200" dirty="0" smtClean="0">
                <a:solidFill>
                  <a:srgbClr val="FF0000"/>
                </a:solidFill>
                <a:latin typeface="Courier New" pitchFamily="49" charset="0"/>
                <a:cs typeface="Courier New" pitchFamily="49" charset="0"/>
              </a:rPr>
              <a:t>AS</a:t>
            </a:r>
            <a:r>
              <a:rPr lang="en-US" altLang="zh-CN" sz="1200" dirty="0" smtClean="0">
                <a:solidFill>
                  <a:schemeClr val="accent2"/>
                </a:solidFill>
                <a:latin typeface="Courier New" pitchFamily="49" charset="0"/>
                <a:cs typeface="Courier New" pitchFamily="49" charset="0"/>
              </a:rPr>
              <a:t> </a:t>
            </a:r>
            <a:r>
              <a:rPr lang="en-US" altLang="zh-CN" sz="1200" dirty="0">
                <a:solidFill>
                  <a:schemeClr val="accent2"/>
                </a:solidFill>
                <a:latin typeface="Courier New" pitchFamily="49" charset="0"/>
                <a:cs typeface="Courier New" pitchFamily="49" charset="0"/>
              </a:rPr>
              <a:t>&lt;</a:t>
            </a:r>
            <a:r>
              <a:rPr lang="en-US" altLang="zh-CN" sz="1200" dirty="0" err="1">
                <a:solidFill>
                  <a:schemeClr val="accent2"/>
                </a:solidFill>
                <a:latin typeface="Courier New" pitchFamily="49" charset="0"/>
                <a:cs typeface="Courier New" pitchFamily="49" charset="0"/>
              </a:rPr>
              <a:t>colname</a:t>
            </a:r>
            <a:r>
              <a:rPr lang="en-US" altLang="zh-CN" sz="1200" dirty="0">
                <a:solidFill>
                  <a:schemeClr val="accent2"/>
                </a:solidFill>
                <a:latin typeface="Courier New" pitchFamily="49" charset="0"/>
                <a:cs typeface="Courier New" pitchFamily="49" charset="0"/>
              </a:rPr>
              <a:t>&gt;</a:t>
            </a:r>
          </a:p>
          <a:p>
            <a:pPr marL="1200150" lvl="2" indent="-285750"/>
            <a:r>
              <a:rPr lang="zh-CN" altLang="en-US" sz="1400" dirty="0">
                <a:solidFill>
                  <a:schemeClr val="accent2"/>
                </a:solidFill>
                <a:latin typeface="Arial" charset="0"/>
              </a:rPr>
              <a:t>可用</a:t>
            </a:r>
            <a:r>
              <a:rPr lang="zh-CN" altLang="en-US" sz="1400" dirty="0" smtClean="0">
                <a:solidFill>
                  <a:schemeClr val="accent2"/>
                </a:solidFill>
                <a:latin typeface="Arial" charset="0"/>
              </a:rPr>
              <a:t>‘</a:t>
            </a:r>
            <a:r>
              <a:rPr lang="zh-CN" altLang="en-US" sz="1400" dirty="0" smtClean="0">
                <a:solidFill>
                  <a:srgbClr val="FF0000"/>
                </a:solidFill>
                <a:latin typeface="Arial" charset="0"/>
              </a:rPr>
              <a:t>*</a:t>
            </a:r>
            <a:r>
              <a:rPr lang="zh-CN" altLang="en-US" sz="1400" dirty="0" smtClean="0">
                <a:solidFill>
                  <a:schemeClr val="accent2"/>
                </a:solidFill>
                <a:latin typeface="Arial" charset="0"/>
              </a:rPr>
              <a:t>’</a:t>
            </a:r>
            <a:r>
              <a:rPr lang="zh-CN" altLang="en-US" sz="1400" dirty="0">
                <a:solidFill>
                  <a:schemeClr val="accent2"/>
                </a:solidFill>
                <a:latin typeface="Arial" charset="0"/>
              </a:rPr>
              <a:t>来代替表中的所有属性</a:t>
            </a:r>
          </a:p>
          <a:p>
            <a:pPr marL="1200150" lvl="2" indent="-285750"/>
            <a:r>
              <a:rPr lang="zh-CN" altLang="en-US" sz="1400" dirty="0">
                <a:solidFill>
                  <a:schemeClr val="accent2"/>
                </a:solidFill>
                <a:latin typeface="Arial" charset="0"/>
              </a:rPr>
              <a:t>可使用保留字‘</a:t>
            </a:r>
            <a:r>
              <a:rPr lang="en-US" altLang="zh-CN" sz="1400" dirty="0">
                <a:solidFill>
                  <a:srgbClr val="FF0000"/>
                </a:solidFill>
                <a:latin typeface="Courier New" pitchFamily="49" charset="0"/>
                <a:cs typeface="Courier New" pitchFamily="49" charset="0"/>
              </a:rPr>
              <a:t>distinct</a:t>
            </a:r>
            <a:r>
              <a:rPr lang="zh-CN" altLang="en-US" sz="1400" dirty="0">
                <a:solidFill>
                  <a:schemeClr val="accent2"/>
                </a:solidFill>
                <a:latin typeface="Arial" charset="0"/>
              </a:rPr>
              <a:t>’来消除结果关系中的重复</a:t>
            </a:r>
            <a:r>
              <a:rPr lang="zh-CN" altLang="en-US" sz="1400" dirty="0" smtClean="0">
                <a:solidFill>
                  <a:schemeClr val="accent2"/>
                </a:solidFill>
                <a:latin typeface="Arial" charset="0"/>
              </a:rPr>
              <a:t>元组</a:t>
            </a:r>
            <a:endParaRPr lang="zh-CN" altLang="en-US" sz="1400" dirty="0">
              <a:solidFill>
                <a:schemeClr val="accent2"/>
              </a:solidFill>
              <a:latin typeface="Aria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1730111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SQL</a:t>
            </a:r>
            <a:r>
              <a:rPr lang="zh-CN" altLang="en-US" dirty="0"/>
              <a:t>的基本查询功能</a:t>
            </a:r>
          </a:p>
        </p:txBody>
      </p:sp>
      <p:sp>
        <p:nvSpPr>
          <p:cNvPr id="3" name="内容占位符 2"/>
          <p:cNvSpPr>
            <a:spLocks noGrp="1"/>
          </p:cNvSpPr>
          <p:nvPr>
            <p:ph idx="1"/>
          </p:nvPr>
        </p:nvSpPr>
        <p:spPr/>
        <p:txBody>
          <a:bodyPr>
            <a:normAutofit/>
          </a:bodyPr>
          <a:lstStyle/>
          <a:p>
            <a:pPr marL="285750" indent="-285750"/>
            <a:r>
              <a:rPr lang="zh-CN" altLang="en-US" sz="1800" dirty="0"/>
              <a:t>映像语句的组成（</a:t>
            </a:r>
            <a:r>
              <a:rPr lang="en-US" altLang="zh-CN" sz="1800" dirty="0"/>
              <a:t>cont.</a:t>
            </a:r>
            <a:r>
              <a:rPr lang="zh-CN" altLang="en-US" sz="1800" dirty="0"/>
              <a:t>）</a:t>
            </a:r>
            <a:endParaRPr lang="en-US" altLang="zh-CN" sz="1800" dirty="0"/>
          </a:p>
          <a:p>
            <a:pPr marL="800100" lvl="1" indent="-342900">
              <a:buFont typeface="+mj-lt"/>
              <a:buAutoNum type="arabicPeriod" startAt="2"/>
            </a:pPr>
            <a:r>
              <a:rPr lang="zh-CN" altLang="en-US" sz="1600" dirty="0"/>
              <a:t>范围子句</a:t>
            </a:r>
            <a:r>
              <a:rPr lang="zh-CN" altLang="en-US" sz="1600" dirty="0" smtClean="0"/>
              <a:t>：</a:t>
            </a:r>
            <a:r>
              <a:rPr lang="en-US" altLang="zh-CN" sz="1600" dirty="0" smtClean="0">
                <a:solidFill>
                  <a:schemeClr val="accent2"/>
                </a:solidFill>
                <a:latin typeface="Courier New" pitchFamily="49" charset="0"/>
                <a:cs typeface="Courier New" pitchFamily="49" charset="0"/>
              </a:rPr>
              <a:t>FROM</a:t>
            </a:r>
            <a:r>
              <a:rPr lang="en-US" altLang="zh-CN" sz="1600" dirty="0" smtClean="0">
                <a:latin typeface="Courier New" pitchFamily="49" charset="0"/>
                <a:cs typeface="Courier New" pitchFamily="49" charset="0"/>
              </a:rPr>
              <a:t> </a:t>
            </a:r>
            <a:r>
              <a:rPr lang="en-US" altLang="zh-CN" sz="1600" dirty="0" err="1" smtClean="0">
                <a:solidFill>
                  <a:schemeClr val="accent1"/>
                </a:solidFill>
                <a:latin typeface="Courier New" pitchFamily="49" charset="0"/>
                <a:cs typeface="Courier New" pitchFamily="49" charset="0"/>
              </a:rPr>
              <a:t>tablename</a:t>
            </a:r>
            <a:r>
              <a:rPr lang="en-US" altLang="zh-CN" sz="1600" dirty="0" smtClean="0">
                <a:latin typeface="Courier New" pitchFamily="49" charset="0"/>
                <a:cs typeface="Courier New" pitchFamily="49" charset="0"/>
              </a:rPr>
              <a:t> </a:t>
            </a:r>
            <a:r>
              <a:rPr lang="en-US" altLang="zh-CN" sz="1600" dirty="0">
                <a:solidFill>
                  <a:srgbClr val="FF0066"/>
                </a:solidFill>
                <a:latin typeface="Courier New" pitchFamily="49" charset="0"/>
                <a:cs typeface="Courier New" pitchFamily="49" charset="0"/>
              </a:rPr>
              <a:t>{</a:t>
            </a:r>
            <a:r>
              <a:rPr lang="en-US" altLang="zh-CN" sz="1600" dirty="0">
                <a:latin typeface="Courier New" pitchFamily="49" charset="0"/>
                <a:cs typeface="Courier New" pitchFamily="49" charset="0"/>
              </a:rPr>
              <a:t> , </a:t>
            </a:r>
            <a:r>
              <a:rPr lang="en-US" altLang="zh-CN" sz="1600" dirty="0" err="1">
                <a:solidFill>
                  <a:schemeClr val="accent1"/>
                </a:solidFill>
                <a:latin typeface="Courier New" pitchFamily="49" charset="0"/>
                <a:cs typeface="Courier New" pitchFamily="49" charset="0"/>
              </a:rPr>
              <a:t>tablename</a:t>
            </a:r>
            <a:r>
              <a:rPr lang="en-US" altLang="zh-CN" sz="1600" dirty="0">
                <a:latin typeface="Courier New" pitchFamily="49" charset="0"/>
                <a:cs typeface="Courier New" pitchFamily="49" charset="0"/>
              </a:rPr>
              <a:t> ... </a:t>
            </a:r>
            <a:r>
              <a:rPr lang="en-US" altLang="zh-CN" sz="1600" dirty="0" smtClean="0">
                <a:solidFill>
                  <a:srgbClr val="FF0066"/>
                </a:solidFill>
                <a:latin typeface="Courier New" pitchFamily="49" charset="0"/>
                <a:cs typeface="Courier New" pitchFamily="49" charset="0"/>
              </a:rPr>
              <a:t>}</a:t>
            </a:r>
          </a:p>
          <a:p>
            <a:pPr marL="1074420" lvl="2" indent="-342900"/>
            <a:r>
              <a:rPr lang="zh-CN" altLang="en-US" sz="1600" dirty="0" smtClean="0">
                <a:solidFill>
                  <a:schemeClr val="tx1"/>
                </a:solidFill>
                <a:latin typeface="Arial" charset="0"/>
              </a:rPr>
              <a:t>指定</a:t>
            </a:r>
            <a:r>
              <a:rPr lang="zh-CN" altLang="en-US" sz="1600" dirty="0">
                <a:solidFill>
                  <a:schemeClr val="tx1"/>
                </a:solidFill>
                <a:latin typeface="Arial" charset="0"/>
              </a:rPr>
              <a:t>操作对象（被访问的关系</a:t>
            </a:r>
            <a:r>
              <a:rPr lang="zh-CN" altLang="en-US" sz="1600" dirty="0" smtClean="0">
                <a:solidFill>
                  <a:schemeClr val="tx1"/>
                </a:solidFill>
                <a:latin typeface="Arial" charset="0"/>
              </a:rPr>
              <a:t>）</a:t>
            </a:r>
            <a:endParaRPr lang="zh-CN" altLang="en-US" sz="1600" dirty="0">
              <a:latin typeface="Arial" charset="0"/>
            </a:endParaRPr>
          </a:p>
          <a:p>
            <a:pPr marL="742950" lvl="1" indent="-285750"/>
            <a:r>
              <a:rPr lang="zh-CN" altLang="en-US" sz="1600" dirty="0">
                <a:latin typeface="Arial" charset="0"/>
              </a:rPr>
              <a:t>可以在</a:t>
            </a:r>
            <a:r>
              <a:rPr lang="en-US" altLang="zh-CN" sz="1600" dirty="0">
                <a:latin typeface="Courier New" pitchFamily="49" charset="0"/>
                <a:cs typeface="Courier New" pitchFamily="49" charset="0"/>
              </a:rPr>
              <a:t>FROM</a:t>
            </a:r>
            <a:r>
              <a:rPr lang="zh-CN" altLang="en-US" sz="1600" dirty="0">
                <a:latin typeface="Arial" charset="0"/>
              </a:rPr>
              <a:t>子句中对一个关系重新命名（即定义一</a:t>
            </a:r>
            <a:r>
              <a:rPr lang="zh-CN" altLang="en-US" sz="1600" dirty="0" smtClean="0">
                <a:latin typeface="Arial" charset="0"/>
              </a:rPr>
              <a:t>个别名）</a:t>
            </a:r>
            <a:endParaRPr lang="en-US" altLang="zh-CN" sz="1600" dirty="0">
              <a:latin typeface="Arial" charset="0"/>
            </a:endParaRPr>
          </a:p>
          <a:p>
            <a:pPr marL="1017270" lvl="2" indent="-285750"/>
            <a:r>
              <a:rPr lang="en-US" altLang="zh-CN" sz="1400" dirty="0" smtClean="0">
                <a:solidFill>
                  <a:srgbClr val="FF0000"/>
                </a:solidFill>
                <a:latin typeface="Courier New" pitchFamily="49" charset="0"/>
                <a:cs typeface="Courier New" pitchFamily="49" charset="0"/>
              </a:rPr>
              <a:t>&lt;</a:t>
            </a:r>
            <a:r>
              <a:rPr lang="en-US" altLang="zh-CN" sz="1400" dirty="0" err="1" smtClean="0">
                <a:solidFill>
                  <a:srgbClr val="FF0000"/>
                </a:solidFill>
                <a:latin typeface="Courier New" pitchFamily="49" charset="0"/>
                <a:cs typeface="Courier New" pitchFamily="49" charset="0"/>
              </a:rPr>
              <a:t>table_name</a:t>
            </a:r>
            <a:r>
              <a:rPr lang="en-US" altLang="zh-CN" sz="1400" dirty="0" smtClean="0">
                <a:solidFill>
                  <a:srgbClr val="FF0000"/>
                </a:solidFill>
                <a:latin typeface="Courier New" pitchFamily="49" charset="0"/>
                <a:cs typeface="Courier New" pitchFamily="49" charset="0"/>
              </a:rPr>
              <a:t>&gt; &lt;</a:t>
            </a:r>
            <a:r>
              <a:rPr lang="en-US" altLang="zh-CN" sz="1400" dirty="0" err="1" smtClean="0">
                <a:solidFill>
                  <a:srgbClr val="FF0000"/>
                </a:solidFill>
                <a:latin typeface="Courier New" pitchFamily="49" charset="0"/>
                <a:cs typeface="Courier New" pitchFamily="49" charset="0"/>
              </a:rPr>
              <a:t>alias_name</a:t>
            </a:r>
            <a:r>
              <a:rPr lang="en-US" altLang="zh-CN" sz="1400" dirty="0" smtClean="0">
                <a:solidFill>
                  <a:srgbClr val="FF0000"/>
                </a:solidFill>
                <a:latin typeface="Courier New" pitchFamily="49" charset="0"/>
                <a:cs typeface="Courier New" pitchFamily="49" charset="0"/>
              </a:rPr>
              <a:t>&gt;</a:t>
            </a:r>
            <a:endParaRPr lang="en-US" altLang="zh-CN" sz="1200" dirty="0" smtClean="0">
              <a:latin typeface="Arial" charset="0"/>
            </a:endParaRPr>
          </a:p>
          <a:p>
            <a:pPr marL="1017270" lvl="2" indent="-285750"/>
            <a:r>
              <a:rPr lang="zh-CN" altLang="en-US" sz="1400" dirty="0" smtClean="0">
                <a:latin typeface="Arial" charset="0"/>
              </a:rPr>
              <a:t>主要</a:t>
            </a:r>
            <a:r>
              <a:rPr lang="zh-CN" altLang="en-US" sz="1400" dirty="0">
                <a:latin typeface="Arial" charset="0"/>
              </a:rPr>
              <a:t>用于关系自身的联接</a:t>
            </a:r>
            <a:r>
              <a:rPr lang="zh-CN" altLang="en-US" sz="1400" dirty="0" smtClean="0">
                <a:latin typeface="Arial" charset="0"/>
              </a:rPr>
              <a:t>运算</a:t>
            </a:r>
            <a:endParaRPr lang="en-US" altLang="zh-CN" sz="1400" dirty="0">
              <a:latin typeface="Arial" charset="0"/>
            </a:endParaRPr>
          </a:p>
          <a:p>
            <a:pPr marL="731520" lvl="2" indent="0">
              <a:buNone/>
            </a:pPr>
            <a:endParaRPr lang="en-US" altLang="zh-CN" sz="1000" dirty="0" smtClean="0">
              <a:latin typeface="Arial" charset="0"/>
            </a:endParaRPr>
          </a:p>
          <a:p>
            <a:pPr marL="160020" indent="0">
              <a:buNone/>
            </a:pPr>
            <a:r>
              <a:rPr lang="en-US" altLang="zh-CN" sz="2000" b="1" dirty="0" smtClean="0">
                <a:ea typeface="宋体" pitchFamily="2" charset="-122"/>
              </a:rPr>
              <a:t>‘</a:t>
            </a:r>
            <a:r>
              <a:rPr lang="en-US" altLang="zh-CN" sz="2000" b="1" dirty="0">
                <a:solidFill>
                  <a:srgbClr val="FF0000"/>
                </a:solidFill>
                <a:latin typeface="Courier New" pitchFamily="49" charset="0"/>
                <a:ea typeface="宋体" pitchFamily="2" charset="-122"/>
                <a:cs typeface="Courier New" pitchFamily="49" charset="0"/>
              </a:rPr>
              <a:t>SELECT</a:t>
            </a:r>
            <a:r>
              <a:rPr lang="zh-CN" altLang="en-US" sz="2000" b="1" dirty="0">
                <a:solidFill>
                  <a:srgbClr val="FF0000"/>
                </a:solidFill>
                <a:ea typeface="宋体" pitchFamily="2" charset="-122"/>
              </a:rPr>
              <a:t>子句</a:t>
            </a:r>
            <a:r>
              <a:rPr lang="zh-CN" altLang="en-US" sz="2000" b="1" dirty="0">
                <a:ea typeface="宋体" pitchFamily="2" charset="-122"/>
              </a:rPr>
              <a:t>’和‘</a:t>
            </a:r>
            <a:r>
              <a:rPr lang="en-US" altLang="zh-CN" sz="2000" b="1" dirty="0">
                <a:solidFill>
                  <a:srgbClr val="FF0000"/>
                </a:solidFill>
                <a:latin typeface="Courier New" pitchFamily="49" charset="0"/>
                <a:ea typeface="宋体" pitchFamily="2" charset="-122"/>
                <a:cs typeface="Courier New" pitchFamily="49" charset="0"/>
              </a:rPr>
              <a:t>FROM</a:t>
            </a:r>
            <a:r>
              <a:rPr lang="zh-CN" altLang="en-US" sz="2000" b="1" dirty="0">
                <a:solidFill>
                  <a:srgbClr val="FF0000"/>
                </a:solidFill>
                <a:ea typeface="宋体" pitchFamily="2" charset="-122"/>
              </a:rPr>
              <a:t>子句</a:t>
            </a:r>
            <a:r>
              <a:rPr lang="zh-CN" altLang="en-US" sz="2000" b="1" dirty="0">
                <a:ea typeface="宋体" pitchFamily="2" charset="-122"/>
              </a:rPr>
              <a:t>’是一条映像语句中必不可少的两个组成部分</a:t>
            </a:r>
          </a:p>
          <a:p>
            <a:pPr marL="731520" lvl="2" indent="0">
              <a:buNone/>
            </a:pPr>
            <a:endParaRPr lang="zh-CN" altLang="en-US" sz="1400" dirty="0">
              <a:latin typeface="Aria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9988431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SQL</a:t>
            </a:r>
            <a:r>
              <a:rPr lang="zh-CN" altLang="en-US" dirty="0"/>
              <a:t>的基本查询功能</a:t>
            </a:r>
          </a:p>
        </p:txBody>
      </p:sp>
      <p:sp>
        <p:nvSpPr>
          <p:cNvPr id="3" name="内容占位符 2"/>
          <p:cNvSpPr>
            <a:spLocks noGrp="1"/>
          </p:cNvSpPr>
          <p:nvPr>
            <p:ph idx="1"/>
          </p:nvPr>
        </p:nvSpPr>
        <p:spPr/>
        <p:txBody>
          <a:bodyPr>
            <a:normAutofit/>
          </a:bodyPr>
          <a:lstStyle/>
          <a:p>
            <a:r>
              <a:rPr lang="zh-CN" altLang="en-US" sz="1800" dirty="0"/>
              <a:t>映像语句的组成 （</a:t>
            </a:r>
            <a:r>
              <a:rPr lang="en-US" altLang="zh-CN" sz="1800" dirty="0"/>
              <a:t>cont.</a:t>
            </a:r>
            <a:r>
              <a:rPr lang="zh-CN" altLang="en-US" sz="1800" dirty="0"/>
              <a:t>）</a:t>
            </a:r>
          </a:p>
          <a:p>
            <a:pPr marL="822960" lvl="1" indent="-457200">
              <a:buFont typeface="+mj-lt"/>
              <a:buAutoNum type="arabicPeriod" startAt="3"/>
            </a:pPr>
            <a:r>
              <a:rPr lang="zh-CN" altLang="en-US" sz="1600" dirty="0"/>
              <a:t>条件子句</a:t>
            </a:r>
            <a:r>
              <a:rPr lang="zh-CN" altLang="en-US" sz="1600" dirty="0" smtClean="0"/>
              <a:t>：</a:t>
            </a:r>
            <a:r>
              <a:rPr lang="en-US" altLang="zh-CN" sz="1600" dirty="0" smtClean="0">
                <a:latin typeface="Courier New" pitchFamily="49" charset="0"/>
                <a:cs typeface="Courier New" pitchFamily="49" charset="0"/>
              </a:rPr>
              <a:t>WHERE </a:t>
            </a:r>
            <a:r>
              <a:rPr lang="en-US" altLang="zh-CN" sz="1600" dirty="0" err="1" smtClean="0">
                <a:latin typeface="Courier New" pitchFamily="49" charset="0"/>
                <a:cs typeface="Courier New" pitchFamily="49" charset="0"/>
              </a:rPr>
              <a:t>search_condition</a:t>
            </a:r>
            <a:endParaRPr lang="en-US" altLang="zh-CN" sz="1600" dirty="0">
              <a:latin typeface="Courier New" pitchFamily="49" charset="0"/>
              <a:cs typeface="Courier New" pitchFamily="49" charset="0"/>
            </a:endParaRPr>
          </a:p>
          <a:p>
            <a:pPr lvl="2"/>
            <a:r>
              <a:rPr lang="zh-CN" altLang="en-US" sz="1400" dirty="0"/>
              <a:t>是映像语句中的可选成分，用于定义查询条件（即结果关系中的元组必须满足的条件</a:t>
            </a:r>
            <a:r>
              <a:rPr lang="zh-CN" altLang="en-US" sz="1400" dirty="0" smtClean="0"/>
              <a:t>）</a:t>
            </a:r>
            <a:endParaRPr lang="zh-CN" altLang="en-US" sz="1400" dirty="0"/>
          </a:p>
          <a:p>
            <a:pPr lvl="2"/>
            <a:r>
              <a:rPr lang="zh-CN" altLang="en-US" sz="1400" dirty="0"/>
              <a:t>包括‘</a:t>
            </a:r>
            <a:r>
              <a:rPr lang="zh-CN" altLang="en-US" sz="1400" b="1" dirty="0">
                <a:solidFill>
                  <a:srgbClr val="FF0000"/>
                </a:solidFill>
              </a:rPr>
              <a:t>单个关系中的元组选择条件</a:t>
            </a:r>
            <a:r>
              <a:rPr lang="zh-CN" altLang="en-US" sz="1400" dirty="0"/>
              <a:t>’以及‘</a:t>
            </a:r>
            <a:r>
              <a:rPr lang="zh-CN" altLang="en-US" sz="1400" b="1" dirty="0">
                <a:solidFill>
                  <a:srgbClr val="FF0000"/>
                </a:solidFill>
              </a:rPr>
              <a:t>关系与关系之间的联接条件</a:t>
            </a:r>
            <a:r>
              <a:rPr lang="zh-CN" altLang="en-US" sz="1400" dirty="0"/>
              <a:t>’都需要在</a:t>
            </a:r>
            <a:r>
              <a:rPr lang="en-US" altLang="zh-CN" sz="1400" dirty="0">
                <a:latin typeface="Courier New" pitchFamily="49" charset="0"/>
                <a:cs typeface="Courier New" pitchFamily="49" charset="0"/>
              </a:rPr>
              <a:t>WHERE</a:t>
            </a:r>
            <a:r>
              <a:rPr lang="zh-CN" altLang="en-US" sz="1400" dirty="0"/>
              <a:t>子句中通过一定的逻辑表达式显式地表示出来。</a:t>
            </a:r>
          </a:p>
          <a:p>
            <a:pPr lvl="3"/>
            <a:r>
              <a:rPr lang="zh-CN" altLang="en-US" sz="1200" dirty="0"/>
              <a:t>在</a:t>
            </a:r>
            <a:r>
              <a:rPr lang="en-US" altLang="zh-CN" sz="1200" dirty="0">
                <a:latin typeface="Courier New" pitchFamily="49" charset="0"/>
                <a:cs typeface="Courier New" pitchFamily="49" charset="0"/>
              </a:rPr>
              <a:t>FROM</a:t>
            </a:r>
            <a:r>
              <a:rPr lang="zh-CN" altLang="en-US" sz="1200" dirty="0"/>
              <a:t>子句中给出的关系只是表明此次查询需要访问这些关系，它们之间是通过</a:t>
            </a:r>
            <a:r>
              <a:rPr lang="zh-CN" altLang="en-US" sz="1200" b="1" dirty="0">
                <a:solidFill>
                  <a:srgbClr val="FF0000"/>
                </a:solidFill>
              </a:rPr>
              <a:t>笛卡儿乘积</a:t>
            </a:r>
            <a:r>
              <a:rPr lang="zh-CN" altLang="en-US" sz="1200" dirty="0"/>
              <a:t>运算进行合并的</a:t>
            </a:r>
          </a:p>
          <a:p>
            <a:pPr lvl="3"/>
            <a:r>
              <a:rPr lang="zh-CN" altLang="en-US" sz="1200" dirty="0"/>
              <a:t>如果需要执行它们之间的</a:t>
            </a:r>
            <a:r>
              <a:rPr lang="zh-CN" altLang="en-US" sz="1200" dirty="0" smtClean="0"/>
              <a:t>‘</a:t>
            </a:r>
            <a:r>
              <a:rPr lang="zh-CN" altLang="en-US" sz="1200" b="1" dirty="0">
                <a:solidFill>
                  <a:srgbClr val="FF0000"/>
                </a:solidFill>
                <a:latin typeface="Arial" charset="0"/>
                <a:sym typeface="Symbol" pitchFamily="18" charset="2"/>
              </a:rPr>
              <a:t> </a:t>
            </a:r>
            <a:r>
              <a:rPr lang="en-US" altLang="zh-CN" sz="1200" b="1" dirty="0" smtClean="0">
                <a:solidFill>
                  <a:srgbClr val="FF0000"/>
                </a:solidFill>
              </a:rPr>
              <a:t>-</a:t>
            </a:r>
            <a:r>
              <a:rPr lang="zh-CN" altLang="en-US" sz="1200" b="1" dirty="0">
                <a:solidFill>
                  <a:srgbClr val="FF0000"/>
                </a:solidFill>
              </a:rPr>
              <a:t>联接</a:t>
            </a:r>
            <a:r>
              <a:rPr lang="zh-CN" altLang="en-US" sz="1200" dirty="0"/>
              <a:t>’或‘</a:t>
            </a:r>
            <a:r>
              <a:rPr lang="zh-CN" altLang="en-US" sz="1200" b="1" dirty="0">
                <a:solidFill>
                  <a:srgbClr val="FF0000"/>
                </a:solidFill>
              </a:rPr>
              <a:t>自然联接</a:t>
            </a:r>
            <a:r>
              <a:rPr lang="zh-CN" altLang="en-US" sz="1200" dirty="0"/>
              <a:t>’运算，则需要在</a:t>
            </a:r>
            <a:r>
              <a:rPr lang="en-US" altLang="zh-CN" sz="1200" dirty="0">
                <a:latin typeface="Courier New" pitchFamily="49" charset="0"/>
                <a:cs typeface="Courier New" pitchFamily="49" charset="0"/>
              </a:rPr>
              <a:t>WHERE</a:t>
            </a:r>
            <a:r>
              <a:rPr lang="zh-CN" altLang="en-US" sz="1200" dirty="0"/>
              <a:t>子句中显式地给出它们的联接条件</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20617118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SQL</a:t>
            </a:r>
            <a:r>
              <a:rPr lang="zh-CN" altLang="en-US" dirty="0"/>
              <a:t>的基本查询功能</a:t>
            </a:r>
          </a:p>
        </p:txBody>
      </p:sp>
      <p:sp>
        <p:nvSpPr>
          <p:cNvPr id="3" name="内容占位符 2"/>
          <p:cNvSpPr>
            <a:spLocks noGrp="1"/>
          </p:cNvSpPr>
          <p:nvPr>
            <p:ph idx="1"/>
          </p:nvPr>
        </p:nvSpPr>
        <p:spPr/>
        <p:txBody>
          <a:bodyPr/>
          <a:lstStyle/>
          <a:p>
            <a:r>
              <a:rPr lang="en-US" altLang="zh-CN" dirty="0"/>
              <a:t>SQL</a:t>
            </a:r>
            <a:r>
              <a:rPr lang="zh-CN" altLang="en-US" dirty="0"/>
              <a:t>查询功能的</a:t>
            </a:r>
            <a:r>
              <a:rPr lang="zh-CN" altLang="en-US" dirty="0" smtClean="0"/>
              <a:t>例子</a:t>
            </a:r>
            <a:endParaRPr lang="zh-CN" altLang="en-US" dirty="0"/>
          </a:p>
          <a:p>
            <a:pPr marL="68580" indent="0">
              <a:buNone/>
            </a:pPr>
            <a:r>
              <a:rPr lang="en-US" altLang="zh-CN" sz="2000" dirty="0" smtClean="0">
                <a:latin typeface="Courier New" pitchFamily="49" charset="0"/>
                <a:cs typeface="Courier New" pitchFamily="49" charset="0"/>
              </a:rPr>
              <a:t>	S  (</a:t>
            </a:r>
            <a:r>
              <a:rPr lang="en-US" altLang="zh-CN" sz="2000" dirty="0" err="1">
                <a:latin typeface="Courier New" pitchFamily="49" charset="0"/>
                <a:cs typeface="Courier New" pitchFamily="49" charset="0"/>
              </a:rPr>
              <a:t>sno</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sn</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sd</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sa</a:t>
            </a:r>
            <a:r>
              <a:rPr lang="en-US" altLang="zh-CN" sz="2000" dirty="0">
                <a:latin typeface="Courier New" pitchFamily="49" charset="0"/>
                <a:cs typeface="Courier New" pitchFamily="49" charset="0"/>
              </a:rPr>
              <a:t>)</a:t>
            </a:r>
          </a:p>
          <a:p>
            <a:pPr marL="68580" indent="0">
              <a:buNone/>
            </a:pPr>
            <a:r>
              <a:rPr lang="en-US" altLang="zh-CN" sz="2000" dirty="0" smtClean="0">
                <a:latin typeface="Courier New" pitchFamily="49" charset="0"/>
                <a:cs typeface="Courier New" pitchFamily="49" charset="0"/>
              </a:rPr>
              <a:t>	C  (</a:t>
            </a:r>
            <a:r>
              <a:rPr lang="en-US" altLang="zh-CN" sz="2000" dirty="0" err="1">
                <a:latin typeface="Courier New" pitchFamily="49" charset="0"/>
                <a:cs typeface="Courier New" pitchFamily="49" charset="0"/>
              </a:rPr>
              <a:t>cno</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cn</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pno</a:t>
            </a:r>
            <a:r>
              <a:rPr lang="en-US" altLang="zh-CN" sz="2000" dirty="0">
                <a:latin typeface="Courier New" pitchFamily="49" charset="0"/>
                <a:cs typeface="Courier New" pitchFamily="49" charset="0"/>
              </a:rPr>
              <a:t>)</a:t>
            </a:r>
          </a:p>
          <a:p>
            <a:pPr marL="68580" indent="0">
              <a:buNone/>
            </a:pPr>
            <a:r>
              <a:rPr lang="en-US" altLang="zh-CN" sz="2000" dirty="0" smtClean="0">
                <a:latin typeface="Courier New" pitchFamily="49" charset="0"/>
                <a:cs typeface="Courier New" pitchFamily="49" charset="0"/>
              </a:rPr>
              <a:t>	SC </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sno</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cno</a:t>
            </a:r>
            <a:r>
              <a:rPr lang="en-US" altLang="zh-CN" sz="2000" dirty="0">
                <a:latin typeface="Courier New" pitchFamily="49" charset="0"/>
                <a:cs typeface="Courier New" pitchFamily="49" charset="0"/>
              </a:rPr>
              <a:t>, g</a:t>
            </a:r>
            <a:r>
              <a:rPr lang="en-US" altLang="zh-CN" sz="2000" dirty="0" smtClean="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2618983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UDB</a:t>
            </a:r>
            <a:r>
              <a:rPr lang="zh-CN" altLang="en-US" dirty="0"/>
              <a:t>卫星版</a:t>
            </a:r>
          </a:p>
        </p:txBody>
      </p:sp>
      <p:sp>
        <p:nvSpPr>
          <p:cNvPr id="3" name="内容占位符 2"/>
          <p:cNvSpPr>
            <a:spLocks noGrp="1"/>
          </p:cNvSpPr>
          <p:nvPr>
            <p:ph idx="1"/>
          </p:nvPr>
        </p:nvSpPr>
        <p:spPr/>
        <p:txBody>
          <a:bodyPr>
            <a:normAutofit/>
          </a:bodyPr>
          <a:lstStyle/>
          <a:p>
            <a:r>
              <a:rPr lang="zh-CN" altLang="en-US" sz="2000" dirty="0"/>
              <a:t>是专门为移动用户设计的小型数据库产品。适合于偶尔</a:t>
            </a:r>
            <a:r>
              <a:rPr lang="zh-CN" altLang="en-US" sz="2000" dirty="0" smtClean="0"/>
              <a:t>连接</a:t>
            </a:r>
            <a:r>
              <a:rPr lang="en-US" altLang="zh-CN" sz="2000" dirty="0" smtClean="0"/>
              <a:t>DB2</a:t>
            </a:r>
            <a:r>
              <a:rPr lang="zh-CN" altLang="en-US" sz="2000" dirty="0"/>
              <a:t>控制服务器，来与公司系统交换数据的单用户系统		</a:t>
            </a:r>
            <a:endParaRPr lang="en-US" altLang="zh-CN" sz="2000" dirty="0"/>
          </a:p>
          <a:p>
            <a:r>
              <a:rPr lang="zh-CN" altLang="en-US" sz="2000" dirty="0" smtClean="0"/>
              <a:t>既</a:t>
            </a:r>
            <a:r>
              <a:rPr lang="zh-CN" altLang="en-US" sz="2000" dirty="0"/>
              <a:t>能允许用户对本地数据进行各种修改，又可以接受远程卫星控制器的集中管理，减轻本地用户的管理负担</a:t>
            </a:r>
            <a:endParaRPr lang="en-US" altLang="zh-CN" sz="2000" dirty="0"/>
          </a:p>
          <a:p>
            <a:r>
              <a:rPr lang="zh-CN" altLang="en-US" sz="2000" dirty="0" smtClean="0"/>
              <a:t>只能</a:t>
            </a:r>
            <a:r>
              <a:rPr lang="zh-CN" altLang="en-US" sz="2000" dirty="0"/>
              <a:t>运行在</a:t>
            </a:r>
            <a:r>
              <a:rPr lang="en-US" altLang="zh-CN" sz="2000" dirty="0"/>
              <a:t>Windows</a:t>
            </a:r>
            <a:r>
              <a:rPr lang="zh-CN" altLang="en-US" sz="2000" dirty="0" smtClean="0"/>
              <a:t>平台</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881866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latin typeface="Arial" charset="0"/>
              </a:rPr>
              <a:t>单表简单查询</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en-US" altLang="zh-CN" sz="2000" dirty="0">
                <a:solidFill>
                  <a:schemeClr val="accent2"/>
                </a:solidFill>
                <a:latin typeface="Courier New" pitchFamily="49" charset="0"/>
                <a:cs typeface="Courier New" pitchFamily="49" charset="0"/>
              </a:rPr>
              <a:t>S</a:t>
            </a:r>
            <a:r>
              <a:rPr lang="zh-CN" altLang="en-US" sz="2000" dirty="0">
                <a:solidFill>
                  <a:schemeClr val="accent2"/>
                </a:solidFill>
                <a:latin typeface="Courier New" pitchFamily="49" charset="0"/>
                <a:cs typeface="Courier New" pitchFamily="49" charset="0"/>
              </a:rPr>
              <a:t>的所有</a:t>
            </a:r>
            <a:r>
              <a:rPr lang="zh-CN" altLang="en-US" sz="2000" dirty="0" smtClean="0">
                <a:solidFill>
                  <a:schemeClr val="accent2"/>
                </a:solidFill>
                <a:latin typeface="Courier New" pitchFamily="49" charset="0"/>
                <a:cs typeface="Courier New" pitchFamily="49" charset="0"/>
              </a:rPr>
              <a:t>情况</a:t>
            </a:r>
            <a:endParaRPr lang="en-US" altLang="zh-CN" sz="2000" dirty="0" smtClean="0">
              <a:solidFill>
                <a:schemeClr val="accent2"/>
              </a:solidFill>
              <a:latin typeface="Courier New" pitchFamily="49" charset="0"/>
              <a:cs typeface="Courier New" pitchFamily="49" charset="0"/>
            </a:endParaRP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sno</a:t>
            </a:r>
            <a:r>
              <a:rPr lang="en-US" altLang="zh-CN" sz="1800" dirty="0">
                <a:solidFill>
                  <a:srgbClr val="FF0000"/>
                </a:solidFill>
                <a:latin typeface="Courier New" pitchFamily="49" charset="0"/>
                <a:cs typeface="Courier New" pitchFamily="49" charset="0"/>
              </a:rPr>
              <a:t>, </a:t>
            </a:r>
            <a:r>
              <a:rPr lang="en-US" altLang="zh-CN" sz="1800" dirty="0" err="1">
                <a:solidFill>
                  <a:srgbClr val="FF0000"/>
                </a:solidFill>
                <a:latin typeface="Courier New" pitchFamily="49" charset="0"/>
                <a:cs typeface="Courier New" pitchFamily="49" charset="0"/>
              </a:rPr>
              <a:t>sn</a:t>
            </a:r>
            <a:r>
              <a:rPr lang="en-US" altLang="zh-CN" sz="1800" dirty="0">
                <a:solidFill>
                  <a:srgbClr val="FF0000"/>
                </a:solidFill>
                <a:latin typeface="Courier New" pitchFamily="49" charset="0"/>
                <a:cs typeface="Courier New" pitchFamily="49" charset="0"/>
              </a:rPr>
              <a:t>, </a:t>
            </a:r>
            <a:r>
              <a:rPr lang="en-US" altLang="zh-CN" sz="1800" dirty="0" err="1">
                <a:solidFill>
                  <a:srgbClr val="FF0000"/>
                </a:solidFill>
                <a:latin typeface="Courier New" pitchFamily="49" charset="0"/>
                <a:cs typeface="Courier New" pitchFamily="49" charset="0"/>
              </a:rPr>
              <a:t>sd</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a:t>
            </a:r>
            <a:r>
              <a:rPr lang="en-US" altLang="zh-CN" sz="1800" dirty="0">
                <a:solidFill>
                  <a:srgbClr val="FF0000"/>
                </a:solidFill>
                <a:latin typeface="Courier New" pitchFamily="49" charset="0"/>
                <a:cs typeface="Courier New" pitchFamily="49" charset="0"/>
              </a:rPr>
              <a:t>FROM </a:t>
            </a:r>
            <a:r>
              <a:rPr lang="en-US" altLang="zh-CN" sz="1800" dirty="0" smtClean="0">
                <a:solidFill>
                  <a:srgbClr val="FF0000"/>
                </a:solidFill>
                <a:latin typeface="Courier New" pitchFamily="49" charset="0"/>
                <a:cs typeface="Courier New" pitchFamily="49" charset="0"/>
              </a:rPr>
              <a:t>S;</a:t>
            </a:r>
          </a:p>
          <a:p>
            <a:pPr lvl="1"/>
            <a:r>
              <a:rPr lang="en-US" altLang="zh-CN" sz="1800" dirty="0" smtClean="0"/>
              <a:t>【answer 2】</a:t>
            </a:r>
            <a:r>
              <a:rPr lang="en-US" altLang="zh-CN" sz="1800" dirty="0" smtClean="0">
                <a:solidFill>
                  <a:srgbClr val="FF0000"/>
                </a:solidFill>
                <a:latin typeface="Courier New" pitchFamily="49" charset="0"/>
                <a:cs typeface="Courier New" pitchFamily="49" charset="0"/>
              </a:rPr>
              <a:t>SELECT * FROM S;</a:t>
            </a:r>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194503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latin typeface="Arial" charset="0"/>
              </a:rPr>
              <a:t>单表简单查询</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全体学生名单</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a:t>
            </a:r>
            <a:r>
              <a:rPr lang="en-US" altLang="zh-CN" sz="1800" dirty="0" smtClean="0">
                <a:solidFill>
                  <a:srgbClr val="FF0000"/>
                </a:solidFill>
                <a:latin typeface="Courier New" pitchFamily="49" charset="0"/>
                <a:cs typeface="Courier New" pitchFamily="49" charset="0"/>
              </a:rPr>
              <a:t> FROM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26718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latin typeface="Arial" charset="0"/>
              </a:rPr>
              <a:t>单表简单查询</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学号为</a:t>
            </a:r>
            <a:r>
              <a:rPr lang="en-US" altLang="zh-CN" sz="2000" dirty="0">
                <a:solidFill>
                  <a:schemeClr val="accent2"/>
                </a:solidFill>
                <a:latin typeface="Courier New" pitchFamily="49" charset="0"/>
                <a:cs typeface="Courier New" pitchFamily="49" charset="0"/>
              </a:rPr>
              <a:t>990137</a:t>
            </a:r>
            <a:r>
              <a:rPr lang="zh-CN" altLang="en-US" sz="2000" dirty="0">
                <a:solidFill>
                  <a:schemeClr val="accent2"/>
                </a:solidFill>
                <a:latin typeface="Courier New" pitchFamily="49" charset="0"/>
                <a:cs typeface="Courier New" pitchFamily="49" charset="0"/>
              </a:rPr>
              <a:t>的学生学号与姓名</a:t>
            </a:r>
          </a:p>
          <a:p>
            <a:pPr lvl="1"/>
            <a:r>
              <a:rPr lang="en-US" altLang="zh-CN" sz="1800" dirty="0" smtClean="0"/>
              <a:t>【</a:t>
            </a:r>
            <a:r>
              <a:rPr lang="en-US" altLang="zh-CN" sz="1800" dirty="0"/>
              <a:t>answer </a:t>
            </a:r>
            <a:r>
              <a:rPr lang="en-US" altLang="zh-CN" sz="1800" dirty="0" smtClean="0"/>
              <a:t>1】</a:t>
            </a:r>
            <a:r>
              <a:rPr lang="en-US" altLang="zh-CN" sz="1800" dirty="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sno</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sn</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sno</a:t>
            </a:r>
            <a:r>
              <a:rPr lang="en-US" altLang="zh-CN" sz="1800" dirty="0" smtClean="0">
                <a:solidFill>
                  <a:srgbClr val="FF0000"/>
                </a:solidFill>
                <a:latin typeface="Courier New" pitchFamily="49" charset="0"/>
                <a:cs typeface="Courier New" pitchFamily="49" charset="0"/>
              </a:rPr>
              <a:t>=‘</a:t>
            </a:r>
            <a:r>
              <a:rPr lang="en-US" altLang="zh-CN" sz="1800" dirty="0">
                <a:solidFill>
                  <a:srgbClr val="FF0000"/>
                </a:solidFill>
                <a:latin typeface="Courier New" pitchFamily="49" charset="0"/>
                <a:cs typeface="Courier New" pitchFamily="49" charset="0"/>
              </a:rPr>
              <a:t>990137’;</a:t>
            </a:r>
          </a:p>
          <a:p>
            <a:pPr lvl="1"/>
            <a:r>
              <a:rPr lang="zh-CN" altLang="en-US" sz="1800" b="1" dirty="0">
                <a:solidFill>
                  <a:srgbClr val="FF0000"/>
                </a:solidFill>
                <a:latin typeface="Courier New" pitchFamily="49" charset="0"/>
                <a:cs typeface="Courier New" pitchFamily="49" charset="0"/>
              </a:rPr>
              <a:t>常用的比较谓词是一些算术比较</a:t>
            </a:r>
            <a:r>
              <a:rPr lang="zh-CN" altLang="en-US" sz="1800" b="1" dirty="0" smtClean="0">
                <a:solidFill>
                  <a:srgbClr val="FF0000"/>
                </a:solidFill>
                <a:latin typeface="Courier New" pitchFamily="49" charset="0"/>
                <a:cs typeface="Courier New" pitchFamily="49" charset="0"/>
              </a:rPr>
              <a:t>运算符</a:t>
            </a:r>
            <a:endParaRPr lang="zh-CN" altLang="en-US" sz="1800" b="1"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378263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latin typeface="Arial" charset="0"/>
              </a:rPr>
              <a:t>单表简单查询</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所有年龄大于</a:t>
            </a:r>
            <a:r>
              <a:rPr lang="en-US" altLang="zh-CN" sz="2000" dirty="0">
                <a:solidFill>
                  <a:schemeClr val="accent2"/>
                </a:solidFill>
                <a:latin typeface="Courier New" pitchFamily="49" charset="0"/>
                <a:cs typeface="Courier New" pitchFamily="49" charset="0"/>
              </a:rPr>
              <a:t>20</a:t>
            </a:r>
            <a:r>
              <a:rPr lang="zh-CN" altLang="en-US" sz="2000" dirty="0">
                <a:solidFill>
                  <a:schemeClr val="accent2"/>
                </a:solidFill>
                <a:latin typeface="Courier New" pitchFamily="49" charset="0"/>
                <a:cs typeface="Courier New" pitchFamily="49" charset="0"/>
              </a:rPr>
              <a:t>岁的学生的姓名与学号</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sno</a:t>
            </a:r>
            <a:r>
              <a:rPr lang="en-US" altLang="zh-CN" sz="1800" dirty="0">
                <a:solidFill>
                  <a:srgbClr val="FF0000"/>
                </a:solidFill>
                <a:latin typeface="Courier New" pitchFamily="49" charset="0"/>
                <a:cs typeface="Courier New" pitchFamily="49" charset="0"/>
              </a:rPr>
              <a:t/>
            </a:r>
            <a:br>
              <a:rPr lang="en-US" altLang="zh-CN" sz="1800" dirty="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a:t>
            </a:r>
            <a:r>
              <a:rPr lang="en-US" altLang="zh-CN" sz="1800" dirty="0">
                <a:solidFill>
                  <a:srgbClr val="FF0000"/>
                </a:solidFill>
                <a:latin typeface="Courier New" pitchFamily="49" charset="0"/>
                <a:cs typeface="Courier New" pitchFamily="49" charset="0"/>
              </a:rPr>
              <a:t>&gt; 20</a:t>
            </a:r>
            <a:r>
              <a:rPr lang="en-US" altLang="zh-CN" sz="1800" dirty="0" smtClean="0">
                <a:solidFill>
                  <a:srgbClr val="FF0000"/>
                </a:solidFill>
                <a:latin typeface="Courier New" pitchFamily="49" charset="0"/>
                <a:cs typeface="Courier New" pitchFamily="49" charset="0"/>
              </a:rPr>
              <a:t>;</a:t>
            </a:r>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320334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r>
              <a:rPr lang="zh-CN" altLang="en-US" sz="1800" dirty="0"/>
              <a:t>除常用的算术比较运算符外，</a:t>
            </a:r>
            <a:r>
              <a:rPr lang="en-US" altLang="zh-CN" sz="1800" dirty="0"/>
              <a:t>SQL</a:t>
            </a:r>
            <a:r>
              <a:rPr lang="zh-CN" altLang="en-US" sz="1800" dirty="0"/>
              <a:t>语言还提供了若干比较谓词，以增强查询语句的表达能力</a:t>
            </a:r>
          </a:p>
          <a:p>
            <a:pPr lvl="1"/>
            <a:r>
              <a:rPr lang="en-US" altLang="zh-CN" sz="1600" dirty="0">
                <a:latin typeface="Courier New" pitchFamily="49" charset="0"/>
                <a:cs typeface="Courier New" pitchFamily="49" charset="0"/>
              </a:rPr>
              <a:t>DISTINCT</a:t>
            </a:r>
          </a:p>
          <a:p>
            <a:pPr lvl="1"/>
            <a:r>
              <a:rPr lang="en-US" altLang="zh-CN" sz="1600" dirty="0">
                <a:latin typeface="Courier New" pitchFamily="49" charset="0"/>
                <a:cs typeface="Courier New" pitchFamily="49" charset="0"/>
              </a:rPr>
              <a:t>BETWEEN … AND …</a:t>
            </a:r>
          </a:p>
          <a:p>
            <a:pPr lvl="1"/>
            <a:r>
              <a:rPr lang="en-US" altLang="zh-CN" sz="1600" dirty="0">
                <a:latin typeface="Courier New" pitchFamily="49" charset="0"/>
                <a:cs typeface="Courier New" pitchFamily="49" charset="0"/>
              </a:rPr>
              <a:t>NOT </a:t>
            </a:r>
            <a:r>
              <a:rPr lang="en-US" altLang="zh-CN" sz="1600" dirty="0" smtClean="0">
                <a:latin typeface="Courier New" pitchFamily="49" charset="0"/>
                <a:cs typeface="Courier New" pitchFamily="49" charset="0"/>
              </a:rPr>
              <a:t>BETWEEN </a:t>
            </a:r>
            <a:r>
              <a:rPr lang="en-US" altLang="zh-CN" sz="1600" dirty="0">
                <a:latin typeface="Courier New" pitchFamily="49" charset="0"/>
                <a:cs typeface="Courier New" pitchFamily="49" charset="0"/>
              </a:rPr>
              <a:t>… AND …</a:t>
            </a:r>
          </a:p>
          <a:p>
            <a:pPr lvl="1"/>
            <a:r>
              <a:rPr lang="en-US" altLang="zh-CN" sz="1600" dirty="0">
                <a:latin typeface="Courier New" pitchFamily="49" charset="0"/>
                <a:cs typeface="Courier New" pitchFamily="49" charset="0"/>
              </a:rPr>
              <a:t>LIKE</a:t>
            </a:r>
          </a:p>
          <a:p>
            <a:pPr lvl="1"/>
            <a:r>
              <a:rPr lang="en-US" altLang="zh-CN" sz="1600" dirty="0">
                <a:latin typeface="Courier New" pitchFamily="49" charset="0"/>
                <a:cs typeface="Courier New" pitchFamily="49" charset="0"/>
              </a:rPr>
              <a:t>NOT </a:t>
            </a:r>
            <a:r>
              <a:rPr lang="en-US" altLang="zh-CN" sz="1600" dirty="0" smtClean="0">
                <a:latin typeface="Courier New" pitchFamily="49" charset="0"/>
                <a:cs typeface="Courier New" pitchFamily="49" charset="0"/>
              </a:rPr>
              <a:t>LIKE</a:t>
            </a:r>
            <a:endParaRPr lang="en-US" altLang="zh-CN" sz="1600" dirty="0">
              <a:latin typeface="Courier New" pitchFamily="49" charset="0"/>
              <a:cs typeface="Courier New" pitchFamily="49" charset="0"/>
            </a:endParaRPr>
          </a:p>
          <a:p>
            <a:pPr lvl="1"/>
            <a:r>
              <a:rPr lang="en-US" altLang="zh-CN" sz="1600" dirty="0">
                <a:latin typeface="Courier New" pitchFamily="49" charset="0"/>
                <a:cs typeface="Courier New" pitchFamily="49" charset="0"/>
              </a:rPr>
              <a:t>IS </a:t>
            </a:r>
            <a:r>
              <a:rPr lang="en-US" altLang="zh-CN" sz="1600" dirty="0" smtClean="0">
                <a:latin typeface="Courier New" pitchFamily="49" charset="0"/>
                <a:cs typeface="Courier New" pitchFamily="49" charset="0"/>
              </a:rPr>
              <a:t>NULL</a:t>
            </a:r>
            <a:endParaRPr lang="en-US" altLang="zh-CN" sz="1600" dirty="0">
              <a:latin typeface="Courier New" pitchFamily="49" charset="0"/>
              <a:cs typeface="Courier New" pitchFamily="49" charset="0"/>
            </a:endParaRPr>
          </a:p>
          <a:p>
            <a:pPr lvl="1"/>
            <a:r>
              <a:rPr lang="en-US" altLang="zh-CN" sz="1600" dirty="0">
                <a:latin typeface="Courier New" pitchFamily="49" charset="0"/>
                <a:cs typeface="Courier New" pitchFamily="49" charset="0"/>
              </a:rPr>
              <a:t>IS </a:t>
            </a:r>
            <a:r>
              <a:rPr lang="en-US" altLang="zh-CN" sz="1600" dirty="0" smtClean="0">
                <a:latin typeface="Courier New" pitchFamily="49" charset="0"/>
                <a:cs typeface="Courier New" pitchFamily="49" charset="0"/>
              </a:rPr>
              <a:t>NOT NULL</a:t>
            </a:r>
            <a:endParaRPr lang="en-US" altLang="zh-CN" sz="1600" dirty="0">
              <a:latin typeface="Courier New" pitchFamily="49" charset="0"/>
              <a:cs typeface="Courier New" pitchFamily="49"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
        <p:nvSpPr>
          <p:cNvPr id="5" name="Rectangle 4"/>
          <p:cNvSpPr>
            <a:spLocks noChangeArrowheads="1"/>
          </p:cNvSpPr>
          <p:nvPr/>
        </p:nvSpPr>
        <p:spPr bwMode="auto">
          <a:xfrm>
            <a:off x="4644008" y="5229200"/>
            <a:ext cx="3960000" cy="1222835"/>
          </a:xfrm>
          <a:prstGeom prst="rect">
            <a:avLst/>
          </a:prstGeom>
          <a:solidFill>
            <a:srgbClr val="EAEAEA"/>
          </a:solidFill>
          <a:ln w="9525">
            <a:solidFill>
              <a:schemeClr val="tx1"/>
            </a:solidFill>
            <a:miter lim="800000"/>
            <a:headEnd/>
            <a:tailEnd/>
          </a:ln>
        </p:spPr>
        <p:txBody>
          <a:bodyPr wrap="square">
            <a:spAutoFit/>
          </a:bodyPr>
          <a:lstStyle/>
          <a:p>
            <a:pPr algn="l">
              <a:lnSpc>
                <a:spcPct val="125000"/>
              </a:lnSpc>
            </a:pPr>
            <a:r>
              <a:rPr lang="en-US" altLang="zh-CN" sz="2000" dirty="0">
                <a:latin typeface="Courier New" pitchFamily="49" charset="0"/>
                <a:cs typeface="Courier New" pitchFamily="49" charset="0"/>
              </a:rPr>
              <a:t>DISTINCT</a:t>
            </a:r>
            <a:r>
              <a:rPr lang="zh-CN" altLang="en-US" sz="2000" dirty="0">
                <a:latin typeface="Courier New" pitchFamily="49" charset="0"/>
                <a:cs typeface="Courier New" pitchFamily="49" charset="0"/>
              </a:rPr>
              <a:t>仅用于</a:t>
            </a:r>
            <a:r>
              <a:rPr lang="en-US" altLang="zh-CN" sz="2000" dirty="0">
                <a:latin typeface="Courier New" pitchFamily="49" charset="0"/>
                <a:cs typeface="Courier New" pitchFamily="49" charset="0"/>
              </a:rPr>
              <a:t>SELECT</a:t>
            </a:r>
            <a:r>
              <a:rPr lang="zh-CN" altLang="en-US" sz="2000" dirty="0">
                <a:latin typeface="Courier New" pitchFamily="49" charset="0"/>
                <a:cs typeface="Courier New" pitchFamily="49" charset="0"/>
              </a:rPr>
              <a:t>子句中，而其它谓词一般用于</a:t>
            </a:r>
            <a:r>
              <a:rPr lang="en-US" altLang="zh-CN" sz="2000" dirty="0">
                <a:latin typeface="Courier New" pitchFamily="49" charset="0"/>
                <a:cs typeface="Courier New" pitchFamily="49" charset="0"/>
              </a:rPr>
              <a:t>WHERE</a:t>
            </a:r>
            <a:r>
              <a:rPr lang="zh-CN" altLang="en-US" sz="2000" dirty="0">
                <a:latin typeface="Courier New" pitchFamily="49" charset="0"/>
                <a:cs typeface="Courier New" pitchFamily="49" charset="0"/>
              </a:rPr>
              <a:t>子句中，用于构造查询条件</a:t>
            </a:r>
            <a:endParaRPr lang="en-US" altLang="zh-CN" sz="2000" dirty="0">
              <a:latin typeface="Courier New" pitchFamily="49" charset="0"/>
              <a:cs typeface="Courier New" pitchFamily="49" charset="0"/>
            </a:endParaRPr>
          </a:p>
        </p:txBody>
      </p:sp>
    </p:spTree>
    <p:extLst>
      <p:ext uri="{BB962C8B-B14F-4D97-AF65-F5344CB8AC3E}">
        <p14:creationId xmlns:p14="http://schemas.microsoft.com/office/powerpoint/2010/main" val="236246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所有选修了课程的学生的学号</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DISTINCT </a:t>
            </a:r>
            <a:r>
              <a:rPr lang="en-US" altLang="zh-CN" sz="1800" dirty="0" err="1" smtClean="0">
                <a:solidFill>
                  <a:srgbClr val="FF0000"/>
                </a:solidFill>
                <a:latin typeface="Courier New" pitchFamily="49" charset="0"/>
                <a:cs typeface="Courier New" pitchFamily="49" charset="0"/>
              </a:rPr>
              <a:t>sno</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SC</a:t>
            </a:r>
            <a:r>
              <a:rPr lang="en-US" altLang="zh-CN" sz="1800" dirty="0">
                <a:solidFill>
                  <a:srgbClr val="FF0000"/>
                </a:solidFill>
                <a:latin typeface="Courier New" pitchFamily="49" charset="0"/>
                <a:cs typeface="Courier New" pitchFamily="49"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121914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年龄在</a:t>
            </a:r>
            <a:r>
              <a:rPr lang="en-US" altLang="zh-CN" sz="2000" dirty="0">
                <a:solidFill>
                  <a:schemeClr val="accent2"/>
                </a:solidFill>
                <a:latin typeface="Courier New" pitchFamily="49" charset="0"/>
                <a:cs typeface="Courier New" pitchFamily="49" charset="0"/>
              </a:rPr>
              <a:t>18</a:t>
            </a:r>
            <a:r>
              <a:rPr lang="zh-CN" altLang="en-US" sz="2000" dirty="0">
                <a:solidFill>
                  <a:schemeClr val="accent2"/>
                </a:solidFill>
                <a:latin typeface="Courier New" pitchFamily="49" charset="0"/>
                <a:cs typeface="Courier New" pitchFamily="49" charset="0"/>
              </a:rPr>
              <a:t>至</a:t>
            </a:r>
            <a:r>
              <a:rPr lang="en-US" altLang="zh-CN" sz="2000" dirty="0">
                <a:solidFill>
                  <a:schemeClr val="accent2"/>
                </a:solidFill>
                <a:latin typeface="Courier New" pitchFamily="49" charset="0"/>
                <a:cs typeface="Courier New" pitchFamily="49" charset="0"/>
              </a:rPr>
              <a:t>21</a:t>
            </a:r>
            <a:r>
              <a:rPr lang="zh-CN" altLang="en-US" sz="2000" dirty="0">
                <a:solidFill>
                  <a:schemeClr val="accent2"/>
                </a:solidFill>
                <a:latin typeface="Courier New" pitchFamily="49" charset="0"/>
                <a:cs typeface="Courier New" pitchFamily="49" charset="0"/>
              </a:rPr>
              <a:t>岁（包括</a:t>
            </a:r>
            <a:r>
              <a:rPr lang="en-US" altLang="zh-CN" sz="2000" dirty="0">
                <a:solidFill>
                  <a:schemeClr val="accent2"/>
                </a:solidFill>
                <a:latin typeface="Courier New" pitchFamily="49" charset="0"/>
                <a:cs typeface="Courier New" pitchFamily="49" charset="0"/>
              </a:rPr>
              <a:t>18</a:t>
            </a:r>
            <a:r>
              <a:rPr lang="zh-CN" altLang="en-US" sz="2000" dirty="0">
                <a:solidFill>
                  <a:schemeClr val="accent2"/>
                </a:solidFill>
                <a:latin typeface="Courier New" pitchFamily="49" charset="0"/>
                <a:cs typeface="Courier New" pitchFamily="49" charset="0"/>
              </a:rPr>
              <a:t>与</a:t>
            </a:r>
            <a:r>
              <a:rPr lang="en-US" altLang="zh-CN" sz="2000" dirty="0">
                <a:solidFill>
                  <a:schemeClr val="accent2"/>
                </a:solidFill>
                <a:latin typeface="Courier New" pitchFamily="49" charset="0"/>
                <a:cs typeface="Courier New" pitchFamily="49" charset="0"/>
              </a:rPr>
              <a:t>21</a:t>
            </a:r>
            <a:r>
              <a:rPr lang="zh-CN" altLang="en-US" sz="2000" dirty="0">
                <a:solidFill>
                  <a:schemeClr val="accent2"/>
                </a:solidFill>
                <a:latin typeface="Courier New" pitchFamily="49" charset="0"/>
                <a:cs typeface="Courier New" pitchFamily="49" charset="0"/>
              </a:rPr>
              <a:t>岁）的学生姓名与年龄</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a:t>
            </a:r>
            <a:r>
              <a:rPr lang="en-US" altLang="zh-CN" sz="1800" dirty="0">
                <a:solidFill>
                  <a:srgbClr val="FF0000"/>
                </a:solidFill>
                <a:latin typeface="Courier New" pitchFamily="49" charset="0"/>
                <a:cs typeface="Courier New" pitchFamily="49" charset="0"/>
              </a:rPr>
              <a:t>BETWEEN 18 AND 21;</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9622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年龄不在</a:t>
            </a:r>
            <a:r>
              <a:rPr lang="en-US" altLang="zh-CN" sz="2000" dirty="0">
                <a:solidFill>
                  <a:schemeClr val="accent2"/>
                </a:solidFill>
                <a:latin typeface="Courier New" pitchFamily="49" charset="0"/>
                <a:cs typeface="Courier New" pitchFamily="49" charset="0"/>
              </a:rPr>
              <a:t>18</a:t>
            </a:r>
            <a:r>
              <a:rPr lang="zh-CN" altLang="en-US" sz="2000" dirty="0">
                <a:solidFill>
                  <a:schemeClr val="accent2"/>
                </a:solidFill>
                <a:latin typeface="Courier New" pitchFamily="49" charset="0"/>
                <a:cs typeface="Courier New" pitchFamily="49" charset="0"/>
              </a:rPr>
              <a:t>至</a:t>
            </a:r>
            <a:r>
              <a:rPr lang="en-US" altLang="zh-CN" sz="2000" dirty="0">
                <a:solidFill>
                  <a:schemeClr val="accent2"/>
                </a:solidFill>
                <a:latin typeface="Courier New" pitchFamily="49" charset="0"/>
                <a:cs typeface="Courier New" pitchFamily="49" charset="0"/>
              </a:rPr>
              <a:t>21</a:t>
            </a:r>
            <a:r>
              <a:rPr lang="zh-CN" altLang="en-US" sz="2000" dirty="0">
                <a:solidFill>
                  <a:schemeClr val="accent2"/>
                </a:solidFill>
                <a:latin typeface="Courier New" pitchFamily="49" charset="0"/>
                <a:cs typeface="Courier New" pitchFamily="49" charset="0"/>
              </a:rPr>
              <a:t>岁的学生姓名与年龄</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a:t>
            </a:r>
            <a:r>
              <a:rPr lang="en-US" altLang="zh-CN" sz="1800" dirty="0">
                <a:solidFill>
                  <a:srgbClr val="FF0000"/>
                </a:solidFill>
                <a:latin typeface="Courier New" pitchFamily="49" charset="0"/>
                <a:cs typeface="Courier New" pitchFamily="49" charset="0"/>
              </a:rPr>
              <a:t>NOT BETWEEN 18 AND 21;</a:t>
            </a:r>
          </a:p>
          <a:p>
            <a:pPr lvl="1"/>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337446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r>
              <a:rPr lang="en-US" altLang="zh-CN" sz="1800" dirty="0">
                <a:latin typeface="Courier New" pitchFamily="49" charset="0"/>
                <a:cs typeface="Courier New" pitchFamily="49" charset="0"/>
              </a:rPr>
              <a:t>LIKE</a:t>
            </a:r>
            <a:r>
              <a:rPr lang="zh-CN" altLang="en-US" sz="1800" dirty="0">
                <a:latin typeface="Courier New" pitchFamily="49" charset="0"/>
                <a:cs typeface="Courier New" pitchFamily="49" charset="0"/>
              </a:rPr>
              <a:t>谓词的使用</a:t>
            </a:r>
            <a:r>
              <a:rPr lang="zh-CN" altLang="en-US" sz="1800" dirty="0" smtClean="0">
                <a:latin typeface="Courier New" pitchFamily="49" charset="0"/>
                <a:cs typeface="Courier New" pitchFamily="49" charset="0"/>
              </a:rPr>
              <a:t>方法</a:t>
            </a:r>
            <a:endParaRPr lang="en-US" altLang="zh-CN" sz="1800" dirty="0" smtClean="0">
              <a:latin typeface="Courier New" pitchFamily="49" charset="0"/>
              <a:cs typeface="Courier New" pitchFamily="49" charset="0"/>
            </a:endParaRP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column </a:t>
            </a:r>
            <a:r>
              <a:rPr lang="en-US" altLang="zh-CN" sz="1800" dirty="0">
                <a:latin typeface="Courier New" pitchFamily="49" charset="0"/>
                <a:cs typeface="Courier New" pitchFamily="49" charset="0"/>
              </a:rPr>
              <a:t>[NOT] LIKE val1 [ ESCAPE val2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zh-CN" altLang="en-US" sz="1600" dirty="0">
                <a:latin typeface="Courier New" pitchFamily="49" charset="0"/>
                <a:cs typeface="Courier New" pitchFamily="49" charset="0"/>
              </a:rPr>
              <a:t>模版</a:t>
            </a:r>
            <a:r>
              <a:rPr lang="zh-CN" altLang="en-US" sz="1600" dirty="0">
                <a:cs typeface="Courier New" pitchFamily="49" charset="0"/>
              </a:rPr>
              <a:t>（</a:t>
            </a:r>
            <a:r>
              <a:rPr lang="en-US" altLang="zh-CN" sz="1600" dirty="0">
                <a:cs typeface="Courier New" pitchFamily="49" charset="0"/>
              </a:rPr>
              <a:t>pattern</a:t>
            </a:r>
            <a:r>
              <a:rPr lang="zh-CN" altLang="en-US" sz="1600" dirty="0">
                <a:cs typeface="Courier New" pitchFamily="49" charset="0"/>
              </a:rPr>
              <a:t>）</a:t>
            </a:r>
            <a:r>
              <a:rPr lang="zh-CN" altLang="en-US" sz="1600" dirty="0">
                <a:latin typeface="Courier New" pitchFamily="49" charset="0"/>
                <a:cs typeface="Courier New" pitchFamily="49" charset="0"/>
              </a:rPr>
              <a:t>：</a:t>
            </a:r>
            <a:r>
              <a:rPr lang="en-US" altLang="zh-CN" sz="1600" dirty="0">
                <a:latin typeface="Courier New" pitchFamily="49" charset="0"/>
                <a:cs typeface="Courier New" pitchFamily="49" charset="0"/>
              </a:rPr>
              <a:t>val1</a:t>
            </a:r>
          </a:p>
          <a:p>
            <a:pPr lvl="2"/>
            <a:r>
              <a:rPr lang="zh-CN" altLang="en-US" sz="1400" dirty="0">
                <a:latin typeface="Courier New" pitchFamily="49" charset="0"/>
                <a:cs typeface="Courier New" pitchFamily="49" charset="0"/>
              </a:rPr>
              <a:t>下划线（</a:t>
            </a:r>
            <a:r>
              <a:rPr lang="en-US" altLang="zh-CN" sz="1400" dirty="0">
                <a:latin typeface="Courier New" pitchFamily="49" charset="0"/>
                <a:cs typeface="Courier New" pitchFamily="49" charset="0"/>
              </a:rPr>
              <a:t>_</a:t>
            </a:r>
            <a:r>
              <a:rPr lang="zh-CN" altLang="en-US" sz="1400" dirty="0">
                <a:latin typeface="Courier New" pitchFamily="49" charset="0"/>
                <a:cs typeface="Courier New" pitchFamily="49" charset="0"/>
              </a:rPr>
              <a:t>）：可以匹配任意一个字符</a:t>
            </a:r>
          </a:p>
          <a:p>
            <a:pPr lvl="2"/>
            <a:r>
              <a:rPr lang="zh-CN" altLang="en-US" sz="1400" dirty="0">
                <a:latin typeface="Courier New" pitchFamily="49" charset="0"/>
                <a:cs typeface="Courier New" pitchFamily="49" charset="0"/>
              </a:rPr>
              <a:t>百分号（</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）：可以匹配任意一个字符串（包括长度为</a:t>
            </a:r>
            <a:r>
              <a:rPr lang="en-US" altLang="zh-CN" sz="1400" dirty="0">
                <a:latin typeface="Courier New" pitchFamily="49" charset="0"/>
                <a:cs typeface="Courier New" pitchFamily="49" charset="0"/>
              </a:rPr>
              <a:t>0</a:t>
            </a:r>
            <a:r>
              <a:rPr lang="zh-CN" altLang="en-US" sz="1400" dirty="0">
                <a:latin typeface="Courier New" pitchFamily="49" charset="0"/>
                <a:cs typeface="Courier New" pitchFamily="49" charset="0"/>
              </a:rPr>
              <a:t>的空字符串）</a:t>
            </a:r>
          </a:p>
          <a:p>
            <a:pPr lvl="2"/>
            <a:r>
              <a:rPr lang="zh-CN" altLang="en-US" sz="1400" dirty="0">
                <a:latin typeface="Courier New" pitchFamily="49" charset="0"/>
                <a:cs typeface="Courier New" pitchFamily="49" charset="0"/>
              </a:rPr>
              <a:t>其它字符：只能匹配其</a:t>
            </a:r>
            <a:r>
              <a:rPr lang="zh-CN" altLang="en-US" sz="1400" dirty="0" smtClean="0">
                <a:latin typeface="Courier New" pitchFamily="49" charset="0"/>
                <a:cs typeface="Courier New" pitchFamily="49" charset="0"/>
              </a:rPr>
              <a:t>自身</a:t>
            </a:r>
            <a:endParaRPr lang="zh-CN" altLang="en-US" sz="1400" dirty="0">
              <a:latin typeface="Courier New" pitchFamily="49" charset="0"/>
              <a:cs typeface="Courier New" pitchFamily="49" charset="0"/>
            </a:endParaRPr>
          </a:p>
          <a:p>
            <a:pPr lvl="1"/>
            <a:r>
              <a:rPr lang="zh-CN" altLang="en-US" sz="1600" dirty="0">
                <a:latin typeface="Courier New" pitchFamily="49" charset="0"/>
                <a:cs typeface="Courier New" pitchFamily="49" charset="0"/>
              </a:rPr>
              <a:t>转义指示字符：</a:t>
            </a:r>
            <a:r>
              <a:rPr lang="en-US" altLang="zh-CN" sz="1600" dirty="0">
                <a:latin typeface="Courier New" pitchFamily="49" charset="0"/>
                <a:cs typeface="Courier New" pitchFamily="49" charset="0"/>
              </a:rPr>
              <a:t>val2</a:t>
            </a:r>
          </a:p>
          <a:p>
            <a:pPr lvl="2"/>
            <a:r>
              <a:rPr lang="zh-CN" altLang="en-US" sz="1400" dirty="0">
                <a:latin typeface="Courier New" pitchFamily="49" charset="0"/>
                <a:cs typeface="Courier New" pitchFamily="49" charset="0"/>
              </a:rPr>
              <a:t>紧跟在转义指示字符</a:t>
            </a:r>
            <a:r>
              <a:rPr lang="en-US" altLang="zh-CN" sz="1400" dirty="0">
                <a:latin typeface="Courier New" pitchFamily="49" charset="0"/>
                <a:cs typeface="Courier New" pitchFamily="49" charset="0"/>
              </a:rPr>
              <a:t>val2</a:t>
            </a:r>
            <a:r>
              <a:rPr lang="zh-CN" altLang="en-US" sz="1400" dirty="0">
                <a:latin typeface="Courier New" pitchFamily="49" charset="0"/>
                <a:cs typeface="Courier New" pitchFamily="49" charset="0"/>
              </a:rPr>
              <a:t>之后的‘</a:t>
            </a:r>
            <a:r>
              <a:rPr lang="en-US" altLang="zh-CN" sz="1400" dirty="0">
                <a:latin typeface="Courier New" pitchFamily="49" charset="0"/>
                <a:cs typeface="Courier New" pitchFamily="49" charset="0"/>
              </a:rPr>
              <a:t>_’</a:t>
            </a:r>
            <a:r>
              <a:rPr lang="zh-CN" altLang="en-US" sz="1400" dirty="0">
                <a:latin typeface="Courier New" pitchFamily="49" charset="0"/>
                <a:cs typeface="Courier New" pitchFamily="49" charset="0"/>
              </a:rPr>
              <a:t>或‘</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（包括转义字符自身）不再是通配符，而是其自身</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sp>
        <p:nvSpPr>
          <p:cNvPr id="5" name="TextBox 4"/>
          <p:cNvSpPr txBox="1"/>
          <p:nvPr/>
        </p:nvSpPr>
        <p:spPr>
          <a:xfrm>
            <a:off x="467544" y="6217567"/>
            <a:ext cx="4104456" cy="307777"/>
          </a:xfrm>
          <a:prstGeom prst="rect">
            <a:avLst/>
          </a:prstGeom>
          <a:noFill/>
        </p:spPr>
        <p:txBody>
          <a:bodyPr wrap="square" rtlCol="0">
            <a:spAutoFit/>
          </a:bodyPr>
          <a:lstStyle/>
          <a:p>
            <a:r>
              <a:rPr lang="zh-CN" altLang="en-US" sz="1400" dirty="0" smtClean="0"/>
              <a:t>* 如果</a:t>
            </a:r>
            <a:r>
              <a:rPr lang="zh-CN" altLang="en-US" sz="1400" dirty="0"/>
              <a:t>全</a:t>
            </a:r>
            <a:r>
              <a:rPr lang="zh-CN" altLang="en-US" sz="1400" dirty="0" smtClean="0"/>
              <a:t>是‘</a:t>
            </a:r>
            <a:r>
              <a:rPr lang="en-US" altLang="zh-CN" sz="1400" dirty="0" smtClean="0"/>
              <a:t>%</a:t>
            </a:r>
            <a:r>
              <a:rPr lang="zh-CN" altLang="en-US" sz="1400" dirty="0" smtClean="0"/>
              <a:t>’或者‘</a:t>
            </a:r>
            <a:r>
              <a:rPr lang="en-US" altLang="zh-CN" sz="1400" dirty="0" smtClean="0"/>
              <a:t>_</a:t>
            </a:r>
            <a:r>
              <a:rPr lang="zh-CN" altLang="en-US" sz="1400" dirty="0" smtClean="0"/>
              <a:t>’怎么办？</a:t>
            </a:r>
            <a:endParaRPr lang="zh-CN" altLang="en-US" sz="1400" dirty="0"/>
          </a:p>
        </p:txBody>
      </p:sp>
    </p:spTree>
    <p:extLst>
      <p:ext uri="{BB962C8B-B14F-4D97-AF65-F5344CB8AC3E}">
        <p14:creationId xmlns:p14="http://schemas.microsoft.com/office/powerpoint/2010/main" val="318385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姓名以</a:t>
            </a:r>
            <a:r>
              <a:rPr lang="en-US" altLang="zh-CN" sz="2000" dirty="0">
                <a:solidFill>
                  <a:schemeClr val="accent2"/>
                </a:solidFill>
                <a:latin typeface="Courier New" pitchFamily="49" charset="0"/>
                <a:cs typeface="Courier New" pitchFamily="49" charset="0"/>
              </a:rPr>
              <a:t>A</a:t>
            </a:r>
            <a:r>
              <a:rPr lang="zh-CN" altLang="en-US" sz="2000" dirty="0">
                <a:solidFill>
                  <a:schemeClr val="accent2"/>
                </a:solidFill>
                <a:latin typeface="Courier New" pitchFamily="49" charset="0"/>
                <a:cs typeface="Courier New" pitchFamily="49" charset="0"/>
              </a:rPr>
              <a:t>开头的学生的姓名与所在系别</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sd</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sn</a:t>
            </a:r>
            <a:r>
              <a:rPr lang="en-US" altLang="zh-CN" sz="1800" dirty="0" smtClean="0">
                <a:solidFill>
                  <a:srgbClr val="FF0000"/>
                </a:solidFill>
                <a:latin typeface="Courier New" pitchFamily="49" charset="0"/>
                <a:cs typeface="Courier New" pitchFamily="49" charset="0"/>
              </a:rPr>
              <a:t>  </a:t>
            </a:r>
            <a:r>
              <a:rPr lang="en-US" altLang="zh-CN" sz="1800" dirty="0">
                <a:solidFill>
                  <a:srgbClr val="FF0000"/>
                </a:solidFill>
                <a:latin typeface="Courier New" pitchFamily="49" charset="0"/>
                <a:cs typeface="Courier New" pitchFamily="49" charset="0"/>
              </a:rPr>
              <a:t>LIKE  ‘A</a:t>
            </a:r>
            <a:r>
              <a:rPr lang="zh-CN" altLang="en-US" sz="1800" dirty="0">
                <a:solidFill>
                  <a:srgbClr val="FF0000"/>
                </a:solidFill>
                <a:latin typeface="Courier New" pitchFamily="49" charset="0"/>
                <a:cs typeface="Courier New" pitchFamily="49" charset="0"/>
              </a:rPr>
              <a:t>％’</a:t>
            </a:r>
            <a:r>
              <a:rPr lang="en-US" altLang="zh-CN" sz="1800" dirty="0">
                <a:solidFill>
                  <a:srgbClr val="FF0000"/>
                </a:solidFill>
                <a:latin typeface="Courier New" pitchFamily="49" charset="0"/>
                <a:cs typeface="Courier New" pitchFamily="49" charset="0"/>
              </a:rPr>
              <a:t>;</a:t>
            </a:r>
          </a:p>
          <a:p>
            <a:pPr lvl="1"/>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5393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UDB</a:t>
            </a:r>
            <a:r>
              <a:rPr lang="zh-CN" altLang="en-US" dirty="0"/>
              <a:t>个人版</a:t>
            </a:r>
          </a:p>
        </p:txBody>
      </p:sp>
      <p:sp>
        <p:nvSpPr>
          <p:cNvPr id="3" name="内容占位符 2"/>
          <p:cNvSpPr>
            <a:spLocks noGrp="1"/>
          </p:cNvSpPr>
          <p:nvPr>
            <p:ph idx="1"/>
          </p:nvPr>
        </p:nvSpPr>
        <p:spPr/>
        <p:txBody>
          <a:bodyPr>
            <a:noAutofit/>
          </a:bodyPr>
          <a:lstStyle/>
          <a:p>
            <a:r>
              <a:rPr lang="zh-CN" altLang="en-US" sz="2000" dirty="0"/>
              <a:t>是专门为个人用户设计的功能完备的个人数据库产品，允许用户在本地建立数据库、更改数据、开发应用程序从本地对数据库管理系统进行存取以及通过内置的客户端对远程数据库服务器进行管理</a:t>
            </a:r>
          </a:p>
          <a:p>
            <a:r>
              <a:rPr lang="zh-CN" altLang="en-US" sz="2000" dirty="0" smtClean="0"/>
              <a:t>限制</a:t>
            </a:r>
            <a:r>
              <a:rPr lang="zh-CN" altLang="en-US" sz="2000" dirty="0"/>
              <a:t>在于不能对远程应用程序提供全面支持</a:t>
            </a:r>
            <a:endParaRPr lang="en-US" altLang="zh-CN" sz="2000" dirty="0"/>
          </a:p>
          <a:p>
            <a:r>
              <a:rPr lang="zh-CN" altLang="en-US" sz="2000" dirty="0" smtClean="0"/>
              <a:t>可以</a:t>
            </a:r>
            <a:r>
              <a:rPr lang="zh-CN" altLang="en-US" sz="2000" dirty="0"/>
              <a:t>运行在</a:t>
            </a:r>
            <a:r>
              <a:rPr lang="en-US" altLang="zh-CN" sz="2000" dirty="0"/>
              <a:t>Windows</a:t>
            </a:r>
            <a:r>
              <a:rPr lang="zh-CN" altLang="en-US" sz="2000" dirty="0"/>
              <a:t>、</a:t>
            </a:r>
            <a:r>
              <a:rPr lang="en-US" altLang="zh-CN" sz="2000" dirty="0"/>
              <a:t>OS/2</a:t>
            </a:r>
            <a:r>
              <a:rPr lang="zh-CN" altLang="en-US" sz="2000" dirty="0"/>
              <a:t>以及</a:t>
            </a:r>
            <a:r>
              <a:rPr lang="en-US" altLang="zh-CN" sz="2000" dirty="0"/>
              <a:t>Linux</a:t>
            </a:r>
            <a:r>
              <a:rPr lang="zh-CN" altLang="en-US" sz="2000" dirty="0"/>
              <a:t>平台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4687248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姓名以字母</a:t>
            </a:r>
            <a:r>
              <a:rPr lang="en-US" altLang="zh-CN" sz="2000" dirty="0">
                <a:solidFill>
                  <a:schemeClr val="accent2"/>
                </a:solidFill>
                <a:latin typeface="Courier New" pitchFamily="49" charset="0"/>
                <a:cs typeface="Courier New" pitchFamily="49" charset="0"/>
              </a:rPr>
              <a:t>A</a:t>
            </a:r>
            <a:r>
              <a:rPr lang="zh-CN" altLang="en-US" sz="2000" dirty="0">
                <a:solidFill>
                  <a:schemeClr val="accent2"/>
                </a:solidFill>
                <a:latin typeface="Courier New" pitchFamily="49" charset="0"/>
                <a:cs typeface="Courier New" pitchFamily="49" charset="0"/>
              </a:rPr>
              <a:t>开始，且第三个字符必为</a:t>
            </a:r>
            <a:r>
              <a:rPr lang="en-US" altLang="zh-CN" sz="2000" dirty="0">
                <a:solidFill>
                  <a:schemeClr val="accent2"/>
                </a:solidFill>
                <a:latin typeface="Courier New" pitchFamily="49" charset="0"/>
                <a:cs typeface="Courier New" pitchFamily="49" charset="0"/>
              </a:rPr>
              <a:t>P</a:t>
            </a:r>
            <a:r>
              <a:rPr lang="zh-CN" altLang="en-US" sz="2000" dirty="0">
                <a:solidFill>
                  <a:schemeClr val="accent2"/>
                </a:solidFill>
                <a:latin typeface="Courier New" pitchFamily="49" charset="0"/>
                <a:cs typeface="Courier New" pitchFamily="49" charset="0"/>
              </a:rPr>
              <a:t>的学生的姓名与系别</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a:solidFill>
                  <a:srgbClr val="FF0000"/>
                </a:solidFill>
                <a:latin typeface="Courier New" pitchFamily="49" charset="0"/>
                <a:cs typeface="Courier New" pitchFamily="49" charset="0"/>
              </a:rPr>
              <a:t>sn</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sd</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sn</a:t>
            </a:r>
            <a:r>
              <a:rPr lang="en-US" altLang="zh-CN" sz="1800" dirty="0" smtClean="0">
                <a:solidFill>
                  <a:srgbClr val="FF0000"/>
                </a:solidFill>
                <a:latin typeface="Courier New" pitchFamily="49" charset="0"/>
                <a:cs typeface="Courier New" pitchFamily="49" charset="0"/>
              </a:rPr>
              <a:t> LIKE </a:t>
            </a:r>
            <a:r>
              <a:rPr lang="en-US" altLang="zh-CN" sz="1800" dirty="0">
                <a:solidFill>
                  <a:srgbClr val="FF0000"/>
                </a:solidFill>
                <a:latin typeface="Courier New" pitchFamily="49" charset="0"/>
                <a:cs typeface="Courier New" pitchFamily="49" charset="0"/>
              </a:rPr>
              <a:t>‘A_P</a:t>
            </a:r>
            <a:r>
              <a:rPr lang="zh-CN" altLang="en-US" sz="1800" dirty="0">
                <a:solidFill>
                  <a:srgbClr val="FF0000"/>
                </a:solidFill>
                <a:latin typeface="Courier New" pitchFamily="49" charset="0"/>
                <a:cs typeface="Courier New" pitchFamily="49" charset="0"/>
              </a:rPr>
              <a:t>％’</a:t>
            </a:r>
            <a:r>
              <a:rPr lang="en-US" altLang="zh-CN" sz="1800" dirty="0">
                <a:solidFill>
                  <a:srgbClr val="FF0000"/>
                </a:solidFill>
                <a:latin typeface="Courier New" pitchFamily="49" charset="0"/>
                <a:cs typeface="Courier New" pitchFamily="49" charset="0"/>
              </a:rPr>
              <a:t>;</a:t>
            </a:r>
          </a:p>
          <a:p>
            <a:pPr lvl="1"/>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95355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r>
              <a:rPr lang="zh-CN" altLang="en-US" sz="2000" dirty="0"/>
              <a:t>转义字符使用的例子</a:t>
            </a:r>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查询</a:t>
            </a:r>
            <a:r>
              <a:rPr lang="zh-CN" altLang="en-US" sz="1800" dirty="0">
                <a:latin typeface="Courier New" pitchFamily="49" charset="0"/>
                <a:cs typeface="Courier New" pitchFamily="49" charset="0"/>
              </a:rPr>
              <a:t>在课程名中含有下划线（</a:t>
            </a:r>
            <a:r>
              <a:rPr lang="en-US" altLang="zh-CN" sz="1800" dirty="0">
                <a:latin typeface="Courier New" pitchFamily="49" charset="0"/>
                <a:cs typeface="Courier New" pitchFamily="49" charset="0"/>
              </a:rPr>
              <a:t>_</a:t>
            </a:r>
            <a:r>
              <a:rPr lang="zh-CN" altLang="en-US" sz="1800" dirty="0">
                <a:latin typeface="Courier New" pitchFamily="49" charset="0"/>
                <a:cs typeface="Courier New" pitchFamily="49" charset="0"/>
              </a:rPr>
              <a:t>）的课程的课程号</a:t>
            </a:r>
          </a:p>
          <a:p>
            <a:pPr marL="68580" indent="0">
              <a:buNone/>
            </a:pP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SELECT </a:t>
            </a:r>
            <a:r>
              <a:rPr lang="en-US" altLang="zh-CN" sz="1600" dirty="0" err="1" smtClean="0">
                <a:latin typeface="Courier New" pitchFamily="49" charset="0"/>
                <a:cs typeface="Courier New" pitchFamily="49" charset="0"/>
              </a:rPr>
              <a:t>cno</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FROM C</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WHERE </a:t>
            </a:r>
            <a:r>
              <a:rPr lang="en-US" altLang="zh-CN" sz="1600" dirty="0" err="1" smtClean="0">
                <a:latin typeface="Courier New" pitchFamily="49" charset="0"/>
                <a:cs typeface="Courier New" pitchFamily="49" charset="0"/>
              </a:rPr>
              <a:t>cn</a:t>
            </a:r>
            <a:r>
              <a:rPr lang="en-US" altLang="zh-CN" sz="1600" dirty="0" smtClean="0">
                <a:latin typeface="Courier New" pitchFamily="49" charset="0"/>
                <a:cs typeface="Courier New" pitchFamily="49" charset="0"/>
              </a:rPr>
              <a:t> LIKE ‘%</a:t>
            </a:r>
            <a:r>
              <a:rPr lang="en-US" altLang="zh-CN" sz="1600" dirty="0">
                <a:latin typeface="Courier New" pitchFamily="49" charset="0"/>
                <a:cs typeface="Courier New" pitchFamily="49" charset="0"/>
              </a:rPr>
              <a:t>A</a:t>
            </a:r>
            <a:r>
              <a:rPr lang="en-US" altLang="zh-CN" sz="1600" dirty="0" smtClean="0">
                <a:latin typeface="Courier New" pitchFamily="49" charset="0"/>
                <a:cs typeface="Courier New" pitchFamily="49" charset="0"/>
              </a:rPr>
              <a:t>_%’ ESCAPE </a:t>
            </a:r>
            <a:r>
              <a:rPr lang="en-US" altLang="zh-CN" sz="1600" dirty="0">
                <a:latin typeface="Courier New" pitchFamily="49" charset="0"/>
                <a:cs typeface="Courier New" pitchFamily="49" charset="0"/>
              </a:rPr>
              <a:t>‘A</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查询</a:t>
            </a:r>
            <a:r>
              <a:rPr lang="zh-CN" altLang="en-US" sz="1800" dirty="0">
                <a:latin typeface="Courier New" pitchFamily="49" charset="0"/>
                <a:cs typeface="Courier New" pitchFamily="49" charset="0"/>
              </a:rPr>
              <a:t>在课程名中含有百分号（</a:t>
            </a:r>
            <a:r>
              <a:rPr lang="en-US" altLang="zh-CN" sz="1800" dirty="0">
                <a:latin typeface="Courier New" pitchFamily="49" charset="0"/>
                <a:cs typeface="Courier New" pitchFamily="49" charset="0"/>
              </a:rPr>
              <a:t>%</a:t>
            </a:r>
            <a:r>
              <a:rPr lang="zh-CN" altLang="en-US" sz="1800" dirty="0">
                <a:latin typeface="Courier New" pitchFamily="49" charset="0"/>
                <a:cs typeface="Courier New" pitchFamily="49" charset="0"/>
              </a:rPr>
              <a:t>）的课程的课程号</a:t>
            </a:r>
          </a:p>
          <a:p>
            <a:pPr marL="68580" indent="0">
              <a:buNone/>
            </a:pPr>
            <a:r>
              <a:rPr lang="en-US" altLang="zh-CN" sz="1600" dirty="0" smtClean="0">
                <a:latin typeface="Courier New" pitchFamily="49" charset="0"/>
                <a:cs typeface="Courier New" pitchFamily="49" charset="0"/>
              </a:rPr>
              <a:t>	SELECT </a:t>
            </a:r>
            <a:r>
              <a:rPr lang="en-US" altLang="zh-CN" sz="1600" dirty="0" err="1" smtClean="0">
                <a:latin typeface="Courier New" pitchFamily="49" charset="0"/>
                <a:cs typeface="Courier New" pitchFamily="49" charset="0"/>
              </a:rPr>
              <a:t>cno</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FROM C</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WHERE </a:t>
            </a:r>
            <a:r>
              <a:rPr lang="en-US" altLang="zh-CN" sz="1600" dirty="0" err="1" smtClean="0">
                <a:latin typeface="Courier New" pitchFamily="49" charset="0"/>
                <a:cs typeface="Courier New" pitchFamily="49" charset="0"/>
              </a:rPr>
              <a:t>cn</a:t>
            </a:r>
            <a:r>
              <a:rPr lang="en-US" altLang="zh-CN" sz="1600" dirty="0" smtClean="0">
                <a:latin typeface="Courier New" pitchFamily="49" charset="0"/>
                <a:cs typeface="Courier New" pitchFamily="49" charset="0"/>
              </a:rPr>
              <a:t> LIKE ‘%</a:t>
            </a:r>
            <a:r>
              <a:rPr lang="en-US" altLang="zh-CN" sz="1600" dirty="0">
                <a:latin typeface="Courier New" pitchFamily="49" charset="0"/>
                <a:cs typeface="Courier New" pitchFamily="49" charset="0"/>
              </a:rPr>
              <a:t>A%%’ </a:t>
            </a:r>
            <a:r>
              <a:rPr lang="en-US" altLang="zh-CN" sz="1600" dirty="0" smtClean="0">
                <a:latin typeface="Courier New" pitchFamily="49" charset="0"/>
                <a:cs typeface="Courier New" pitchFamily="49" charset="0"/>
              </a:rPr>
              <a:t>ESCAPE </a:t>
            </a:r>
            <a:r>
              <a:rPr lang="en-US" altLang="zh-CN" sz="1600" dirty="0">
                <a:latin typeface="Courier New" pitchFamily="49" charset="0"/>
                <a:cs typeface="Courier New" pitchFamily="49" charset="0"/>
              </a:rPr>
              <a:t>‘A’;</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189750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无课程分数的选课记录中的学号与课程号</a:t>
            </a:r>
          </a:p>
          <a:p>
            <a:pPr lvl="1"/>
            <a:r>
              <a:rPr lang="en-US" altLang="zh-CN" sz="1800" dirty="0" smtClean="0"/>
              <a:t>【</a:t>
            </a:r>
            <a:r>
              <a:rPr lang="en-US" altLang="zh-CN" sz="1800" dirty="0"/>
              <a:t>answer </a:t>
            </a:r>
            <a:r>
              <a:rPr lang="en-US" altLang="zh-CN" sz="1800" dirty="0" smtClean="0"/>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sno</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cno</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SC</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g IS NULL</a:t>
            </a:r>
            <a:r>
              <a:rPr lang="en-US" altLang="zh-CN" sz="1800" dirty="0">
                <a:solidFill>
                  <a:srgbClr val="FF0000"/>
                </a:solidFill>
                <a:latin typeface="Courier New" pitchFamily="49" charset="0"/>
                <a:cs typeface="Courier New" pitchFamily="49" charset="0"/>
              </a:rPr>
              <a:t>;</a:t>
            </a:r>
          </a:p>
          <a:p>
            <a:pPr lvl="1"/>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133197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常用谓词</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预修课程号不为空的课程的课程号</a:t>
            </a:r>
          </a:p>
          <a:p>
            <a:pPr lvl="1"/>
            <a:r>
              <a:rPr lang="en-US" altLang="zh-CN" sz="1800" dirty="0" smtClean="0">
                <a:cs typeface="Courier New" pitchFamily="49" charset="0"/>
              </a:rPr>
              <a:t>【</a:t>
            </a:r>
            <a:r>
              <a:rPr lang="en-US" altLang="zh-CN" sz="1800" dirty="0">
                <a:cs typeface="Courier New" pitchFamily="49" charset="0"/>
              </a:rPr>
              <a:t>answer </a:t>
            </a:r>
            <a:r>
              <a:rPr lang="en-US" altLang="zh-CN" sz="1800" dirty="0" smtClean="0">
                <a:cs typeface="Courier New" pitchFamily="49" charset="0"/>
              </a:rPr>
              <a:t>1】</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cno</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C</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pno</a:t>
            </a:r>
            <a:r>
              <a:rPr lang="en-US" altLang="zh-CN" sz="1800" dirty="0" smtClean="0">
                <a:solidFill>
                  <a:srgbClr val="FF0000"/>
                </a:solidFill>
                <a:latin typeface="Courier New" pitchFamily="49" charset="0"/>
                <a:cs typeface="Courier New" pitchFamily="49" charset="0"/>
              </a:rPr>
              <a:t> IS NOT </a:t>
            </a:r>
            <a:r>
              <a:rPr lang="en-US" altLang="zh-CN" sz="1800" dirty="0">
                <a:solidFill>
                  <a:srgbClr val="FF0000"/>
                </a:solidFill>
                <a:latin typeface="Courier New" pitchFamily="49" charset="0"/>
                <a:cs typeface="Courier New" pitchFamily="49" charset="0"/>
              </a:rPr>
              <a:t>NULL;</a:t>
            </a:r>
          </a:p>
          <a:p>
            <a:pPr lvl="1"/>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145426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布尔表达式</a:t>
            </a:r>
          </a:p>
        </p:txBody>
      </p:sp>
      <p:sp>
        <p:nvSpPr>
          <p:cNvPr id="3" name="内容占位符 2"/>
          <p:cNvSpPr>
            <a:spLocks noGrp="1"/>
          </p:cNvSpPr>
          <p:nvPr>
            <p:ph idx="1"/>
          </p:nvPr>
        </p:nvSpPr>
        <p:spPr/>
        <p:txBody>
          <a:bodyPr/>
          <a:lstStyle/>
          <a:p>
            <a:r>
              <a:rPr lang="zh-CN" altLang="en-US" sz="2000" dirty="0">
                <a:latin typeface="Courier New" pitchFamily="49" charset="0"/>
                <a:cs typeface="Courier New" pitchFamily="49" charset="0"/>
              </a:rPr>
              <a:t>在</a:t>
            </a:r>
            <a:r>
              <a:rPr lang="en-US" altLang="zh-CN" sz="2000" dirty="0">
                <a:latin typeface="Courier New" pitchFamily="49" charset="0"/>
                <a:cs typeface="Courier New" pitchFamily="49" charset="0"/>
              </a:rPr>
              <a:t>WHERE</a:t>
            </a:r>
            <a:r>
              <a:rPr lang="zh-CN" altLang="en-US" sz="2000" dirty="0">
                <a:latin typeface="Courier New" pitchFamily="49" charset="0"/>
                <a:cs typeface="Courier New" pitchFamily="49" charset="0"/>
              </a:rPr>
              <a:t>子句中，可以使用</a:t>
            </a:r>
            <a:r>
              <a:rPr lang="en-US" altLang="zh-CN" sz="2000" dirty="0">
                <a:latin typeface="Courier New" pitchFamily="49" charset="0"/>
                <a:cs typeface="Courier New" pitchFamily="49" charset="0"/>
              </a:rPr>
              <a:t>NOT</a:t>
            </a:r>
            <a:r>
              <a:rPr lang="zh-CN" altLang="en-US" sz="2000" dirty="0">
                <a:latin typeface="Courier New" pitchFamily="49" charset="0"/>
                <a:cs typeface="Courier New" pitchFamily="49" charset="0"/>
              </a:rPr>
              <a:t>、</a:t>
            </a:r>
            <a:r>
              <a:rPr lang="en-US" altLang="zh-CN" sz="2000" dirty="0">
                <a:latin typeface="Courier New" pitchFamily="49" charset="0"/>
                <a:cs typeface="Courier New" pitchFamily="49" charset="0"/>
              </a:rPr>
              <a:t>AND</a:t>
            </a:r>
            <a:r>
              <a:rPr lang="zh-CN" altLang="en-US" sz="2000" dirty="0">
                <a:latin typeface="Courier New" pitchFamily="49" charset="0"/>
                <a:cs typeface="Courier New" pitchFamily="49" charset="0"/>
              </a:rPr>
              <a:t>与</a:t>
            </a:r>
            <a:r>
              <a:rPr lang="en-US" altLang="zh-CN" sz="2000" dirty="0">
                <a:latin typeface="Courier New" pitchFamily="49" charset="0"/>
                <a:cs typeface="Courier New" pitchFamily="49" charset="0"/>
              </a:rPr>
              <a:t>OR</a:t>
            </a:r>
            <a:r>
              <a:rPr lang="zh-CN" altLang="en-US" sz="2000" dirty="0">
                <a:latin typeface="Courier New" pitchFamily="49" charset="0"/>
                <a:cs typeface="Courier New" pitchFamily="49" charset="0"/>
              </a:rPr>
              <a:t>这三个逻辑运算符构造出复杂的查询条件，称之为布尔表达式</a:t>
            </a:r>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查询</a:t>
            </a:r>
            <a:r>
              <a:rPr lang="zh-CN" altLang="en-US" sz="1800" dirty="0">
                <a:latin typeface="Courier New" pitchFamily="49" charset="0"/>
                <a:cs typeface="Courier New" pitchFamily="49" charset="0"/>
              </a:rPr>
              <a:t>计算机系（</a:t>
            </a:r>
            <a:r>
              <a:rPr lang="en-US" altLang="zh-CN" sz="1800" dirty="0">
                <a:latin typeface="Courier New" pitchFamily="49" charset="0"/>
                <a:cs typeface="Courier New" pitchFamily="49" charset="0"/>
              </a:rPr>
              <a:t>CS</a:t>
            </a:r>
            <a:r>
              <a:rPr lang="zh-CN" altLang="en-US" sz="1800" dirty="0">
                <a:latin typeface="Courier New" pitchFamily="49" charset="0"/>
                <a:cs typeface="Courier New" pitchFamily="49" charset="0"/>
              </a:rPr>
              <a:t>）年龄小于或等于</a:t>
            </a:r>
            <a:r>
              <a:rPr lang="en-US" altLang="zh-CN" sz="1800" dirty="0">
                <a:latin typeface="Courier New" pitchFamily="49" charset="0"/>
                <a:cs typeface="Courier New" pitchFamily="49" charset="0"/>
              </a:rPr>
              <a:t>20</a:t>
            </a:r>
            <a:r>
              <a:rPr lang="zh-CN" altLang="en-US" sz="1800" dirty="0">
                <a:latin typeface="Courier New" pitchFamily="49" charset="0"/>
                <a:cs typeface="Courier New" pitchFamily="49" charset="0"/>
              </a:rPr>
              <a:t>岁的学生的姓名</a:t>
            </a:r>
          </a:p>
          <a:p>
            <a:pPr marL="365760" lvl="1" indent="0">
              <a:buNone/>
            </a:pPr>
            <a:r>
              <a:rPr lang="en-US" altLang="zh-CN" sz="1800" dirty="0">
                <a:solidFill>
                  <a:srgbClr val="FF0000"/>
                </a:solidFill>
                <a:latin typeface="Courier New" pitchFamily="49" charset="0"/>
                <a:cs typeface="Courier New" pitchFamily="49" charset="0"/>
              </a:rPr>
              <a:t>	SELECT </a:t>
            </a:r>
            <a:r>
              <a:rPr lang="en-US" altLang="zh-CN" sz="1800" dirty="0" err="1" smtClean="0">
                <a:solidFill>
                  <a:srgbClr val="FF0000"/>
                </a:solidFill>
                <a:latin typeface="Courier New" pitchFamily="49" charset="0"/>
                <a:cs typeface="Courier New" pitchFamily="49" charset="0"/>
              </a:rPr>
              <a:t>sn</a:t>
            </a:r>
            <a:endParaRPr lang="en-US" altLang="zh-CN" sz="1800" dirty="0">
              <a:solidFill>
                <a:srgbClr val="FF0000"/>
              </a:solidFill>
              <a:latin typeface="Courier New" pitchFamily="49" charset="0"/>
              <a:cs typeface="Courier New" pitchFamily="49" charset="0"/>
            </a:endParaRPr>
          </a:p>
          <a:p>
            <a:pPr marL="365760" lvl="1" indent="0">
              <a:buNone/>
            </a:pPr>
            <a:r>
              <a:rPr lang="en-US" altLang="zh-CN" sz="1800" dirty="0" smtClean="0">
                <a:solidFill>
                  <a:srgbClr val="FF0000"/>
                </a:solidFill>
                <a:latin typeface="Courier New" pitchFamily="49" charset="0"/>
                <a:cs typeface="Courier New" pitchFamily="49" charset="0"/>
              </a:rPr>
              <a:t>	  FROM S</a:t>
            </a:r>
            <a:endParaRPr lang="en-US" altLang="zh-CN" sz="1800" dirty="0">
              <a:solidFill>
                <a:srgbClr val="FF0000"/>
              </a:solidFill>
              <a:latin typeface="Courier New" pitchFamily="49" charset="0"/>
              <a:cs typeface="Courier New" pitchFamily="49" charset="0"/>
            </a:endParaRPr>
          </a:p>
          <a:p>
            <a:pPr marL="365760" lvl="1" indent="0">
              <a:buNone/>
            </a:pP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sd</a:t>
            </a:r>
            <a:r>
              <a:rPr lang="en-US" altLang="zh-CN" sz="1800" dirty="0" smtClean="0">
                <a:solidFill>
                  <a:srgbClr val="FF0000"/>
                </a:solidFill>
                <a:latin typeface="Courier New" pitchFamily="49" charset="0"/>
                <a:cs typeface="Courier New" pitchFamily="49" charset="0"/>
              </a:rPr>
              <a:t> = ‘</a:t>
            </a:r>
            <a:r>
              <a:rPr lang="en-US" altLang="zh-CN" sz="1800" dirty="0">
                <a:solidFill>
                  <a:srgbClr val="FF0000"/>
                </a:solidFill>
                <a:latin typeface="Courier New" pitchFamily="49" charset="0"/>
                <a:cs typeface="Courier New" pitchFamily="49" charset="0"/>
              </a:rPr>
              <a:t>CS</a:t>
            </a:r>
            <a:r>
              <a:rPr lang="en-US" altLang="zh-CN" sz="1800" dirty="0" smtClean="0">
                <a:solidFill>
                  <a:srgbClr val="FF0000"/>
                </a:solidFill>
                <a:latin typeface="Courier New" pitchFamily="49" charset="0"/>
                <a:cs typeface="Courier New" pitchFamily="49" charset="0"/>
              </a:rPr>
              <a:t>’ AND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&lt;= 20;</a:t>
            </a:r>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66935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布尔表达式</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1800" dirty="0" smtClean="0">
                <a:solidFill>
                  <a:schemeClr val="accent2"/>
                </a:solidFill>
                <a:latin typeface="Courier New" pitchFamily="49" charset="0"/>
                <a:cs typeface="Courier New" pitchFamily="49" charset="0"/>
              </a:rPr>
              <a:t>【</a:t>
            </a:r>
            <a:r>
              <a:rPr lang="zh-CN" altLang="en-US" sz="1800" dirty="0" smtClean="0">
                <a:solidFill>
                  <a:schemeClr val="accent2"/>
                </a:solidFill>
                <a:latin typeface="Courier New" pitchFamily="49" charset="0"/>
                <a:cs typeface="Courier New" pitchFamily="49" charset="0"/>
              </a:rPr>
              <a:t>例</a:t>
            </a:r>
            <a:r>
              <a:rPr lang="en-US" altLang="zh-CN" sz="1800" dirty="0">
                <a:solidFill>
                  <a:schemeClr val="accent2"/>
                </a:solidFill>
                <a:latin typeface="Courier New" pitchFamily="49" charset="0"/>
                <a:cs typeface="Courier New" pitchFamily="49" charset="0"/>
              </a:rPr>
              <a:t>】</a:t>
            </a:r>
            <a:r>
              <a:rPr lang="zh-CN" altLang="en-US" sz="1800" dirty="0" smtClean="0">
                <a:solidFill>
                  <a:schemeClr val="accent2"/>
                </a:solidFill>
                <a:latin typeface="Courier New" pitchFamily="49" charset="0"/>
                <a:cs typeface="Courier New" pitchFamily="49" charset="0"/>
              </a:rPr>
              <a:t>查询</a:t>
            </a:r>
            <a:r>
              <a:rPr lang="zh-CN" altLang="en-US" sz="1800" dirty="0">
                <a:solidFill>
                  <a:schemeClr val="accent2"/>
                </a:solidFill>
                <a:latin typeface="Courier New" pitchFamily="49" charset="0"/>
                <a:cs typeface="Courier New" pitchFamily="49" charset="0"/>
              </a:rPr>
              <a:t>非计算机系或年龄不为</a:t>
            </a:r>
            <a:r>
              <a:rPr lang="en-US" altLang="zh-CN" sz="1800" dirty="0">
                <a:solidFill>
                  <a:schemeClr val="accent2"/>
                </a:solidFill>
                <a:latin typeface="Courier New" pitchFamily="49" charset="0"/>
                <a:cs typeface="Courier New" pitchFamily="49" charset="0"/>
              </a:rPr>
              <a:t>18</a:t>
            </a:r>
            <a:r>
              <a:rPr lang="zh-CN" altLang="en-US" sz="1800" dirty="0">
                <a:solidFill>
                  <a:schemeClr val="accent2"/>
                </a:solidFill>
                <a:latin typeface="Courier New" pitchFamily="49" charset="0"/>
                <a:cs typeface="Courier New" pitchFamily="49" charset="0"/>
              </a:rPr>
              <a:t>岁的学生的姓名</a:t>
            </a:r>
          </a:p>
          <a:p>
            <a:pPr lvl="1"/>
            <a:r>
              <a:rPr lang="en-US" altLang="zh-CN" sz="1600" dirty="0" smtClean="0"/>
              <a:t>【</a:t>
            </a:r>
            <a:r>
              <a:rPr lang="en-US" altLang="zh-CN" sz="1600" dirty="0"/>
              <a:t>answer </a:t>
            </a:r>
            <a:r>
              <a:rPr lang="en-US" altLang="zh-CN" sz="1600" dirty="0" smtClean="0"/>
              <a:t>1】</a:t>
            </a:r>
            <a:r>
              <a:rPr lang="en-US" altLang="zh-CN" sz="1600" dirty="0" smtClean="0">
                <a:solidFill>
                  <a:srgbClr val="FF0000"/>
                </a:solidFill>
                <a:latin typeface="Courier New" pitchFamily="49" charset="0"/>
                <a:cs typeface="Courier New" pitchFamily="49" charset="0"/>
              </a:rPr>
              <a:t>SELECT </a:t>
            </a:r>
            <a:r>
              <a:rPr lang="en-US" altLang="zh-CN" sz="1600" dirty="0" err="1" smtClean="0">
                <a:solidFill>
                  <a:srgbClr val="FF0000"/>
                </a:solidFill>
                <a:latin typeface="Courier New" pitchFamily="49" charset="0"/>
                <a:cs typeface="Courier New" pitchFamily="49" charset="0"/>
              </a:rPr>
              <a:t>sn</a:t>
            </a:r>
            <a:r>
              <a:rPr lang="en-US" altLang="zh-CN" sz="1600" dirty="0" smtClean="0">
                <a:solidFill>
                  <a:srgbClr val="FF0000"/>
                </a:solidFill>
                <a:latin typeface="Courier New" pitchFamily="49" charset="0"/>
                <a:cs typeface="Courier New" pitchFamily="49" charset="0"/>
              </a:rPr>
              <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FROM S</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WHERE NOT </a:t>
            </a:r>
            <a:r>
              <a:rPr lang="en-US" altLang="zh-CN" sz="1600" dirty="0" err="1" smtClean="0">
                <a:solidFill>
                  <a:srgbClr val="FF0000"/>
                </a:solidFill>
                <a:latin typeface="Courier New" pitchFamily="49" charset="0"/>
                <a:cs typeface="Courier New" pitchFamily="49" charset="0"/>
              </a:rPr>
              <a:t>sd</a:t>
            </a:r>
            <a:r>
              <a:rPr lang="en-US" altLang="zh-CN" sz="1600" dirty="0" smtClean="0">
                <a:solidFill>
                  <a:srgbClr val="FF0000"/>
                </a:solidFill>
                <a:latin typeface="Courier New" pitchFamily="49" charset="0"/>
                <a:cs typeface="Courier New" pitchFamily="49" charset="0"/>
              </a:rPr>
              <a:t> = ‘</a:t>
            </a:r>
            <a:r>
              <a:rPr lang="en-US" altLang="zh-CN" sz="1600" dirty="0">
                <a:solidFill>
                  <a:srgbClr val="FF0000"/>
                </a:solidFill>
                <a:latin typeface="Courier New" pitchFamily="49" charset="0"/>
                <a:cs typeface="Courier New" pitchFamily="49" charset="0"/>
              </a:rPr>
              <a:t>CS’ </a:t>
            </a:r>
            <a:r>
              <a:rPr lang="en-US" altLang="zh-CN" sz="1600" dirty="0" smtClean="0">
                <a:solidFill>
                  <a:srgbClr val="FF0000"/>
                </a:solidFill>
                <a:latin typeface="Courier New" pitchFamily="49" charset="0"/>
                <a:cs typeface="Courier New" pitchFamily="49" charset="0"/>
              </a:rPr>
              <a:t>OR </a:t>
            </a:r>
            <a:r>
              <a:rPr lang="en-US" altLang="zh-CN" sz="1600" dirty="0">
                <a:solidFill>
                  <a:srgbClr val="FF0000"/>
                </a:solidFill>
                <a:latin typeface="Courier New" pitchFamily="49" charset="0"/>
                <a:cs typeface="Courier New" pitchFamily="49" charset="0"/>
              </a:rPr>
              <a:t>NOT </a:t>
            </a:r>
            <a:r>
              <a:rPr lang="en-US" altLang="zh-CN" sz="1600" dirty="0" err="1" smtClean="0">
                <a:solidFill>
                  <a:srgbClr val="FF0000"/>
                </a:solidFill>
                <a:latin typeface="Courier New" pitchFamily="49" charset="0"/>
                <a:cs typeface="Courier New" pitchFamily="49" charset="0"/>
              </a:rPr>
              <a:t>sa</a:t>
            </a:r>
            <a:r>
              <a:rPr lang="en-US" altLang="zh-CN" sz="1600" dirty="0" smtClean="0">
                <a:solidFill>
                  <a:srgbClr val="FF0000"/>
                </a:solidFill>
                <a:latin typeface="Courier New" pitchFamily="49" charset="0"/>
                <a:cs typeface="Courier New" pitchFamily="49" charset="0"/>
              </a:rPr>
              <a:t> = 18</a:t>
            </a:r>
            <a:r>
              <a:rPr lang="en-US" altLang="zh-CN" sz="1600" dirty="0">
                <a:solidFill>
                  <a:srgbClr val="FF0000"/>
                </a:solidFill>
                <a:latin typeface="Courier New" pitchFamily="49" charset="0"/>
                <a:cs typeface="Courier New" pitchFamily="49" charset="0"/>
              </a:rPr>
              <a:t>;</a:t>
            </a:r>
          </a:p>
          <a:p>
            <a:pPr lvl="1"/>
            <a:endParaRPr lang="en-US" altLang="zh-CN" sz="18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16753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简单连接</a:t>
            </a:r>
          </a:p>
        </p:txBody>
      </p:sp>
      <p:sp>
        <p:nvSpPr>
          <p:cNvPr id="3" name="内容占位符 2"/>
          <p:cNvSpPr>
            <a:spLocks noGrp="1"/>
          </p:cNvSpPr>
          <p:nvPr>
            <p:ph idx="1"/>
          </p:nvPr>
        </p:nvSpPr>
        <p:spPr/>
        <p:txBody>
          <a:bodyPr/>
          <a:lstStyle/>
          <a:p>
            <a:r>
              <a:rPr lang="zh-CN" altLang="en-US" sz="2000" dirty="0">
                <a:latin typeface="Courier New" pitchFamily="49" charset="0"/>
                <a:cs typeface="Courier New" pitchFamily="49" charset="0"/>
              </a:rPr>
              <a:t>在</a:t>
            </a:r>
            <a:r>
              <a:rPr lang="en-US" altLang="zh-CN" sz="2000" dirty="0">
                <a:latin typeface="Courier New" pitchFamily="49" charset="0"/>
                <a:cs typeface="Courier New" pitchFamily="49" charset="0"/>
              </a:rPr>
              <a:t>WHERE</a:t>
            </a:r>
            <a:r>
              <a:rPr lang="zh-CN" altLang="en-US" sz="2000" dirty="0">
                <a:latin typeface="Courier New" pitchFamily="49" charset="0"/>
                <a:cs typeface="Courier New" pitchFamily="49" charset="0"/>
              </a:rPr>
              <a:t>子句中，通过两个属性之间的相等比较实现表与表之间的连接</a:t>
            </a:r>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查询</a:t>
            </a:r>
            <a:r>
              <a:rPr lang="zh-CN" altLang="en-US" sz="1800" dirty="0">
                <a:latin typeface="Courier New" pitchFamily="49" charset="0"/>
                <a:cs typeface="Courier New" pitchFamily="49" charset="0"/>
              </a:rPr>
              <a:t>修读课程号为</a:t>
            </a:r>
            <a:r>
              <a:rPr lang="en-US" altLang="zh-CN" sz="1800" dirty="0">
                <a:latin typeface="Courier New" pitchFamily="49" charset="0"/>
                <a:cs typeface="Courier New" pitchFamily="49" charset="0"/>
              </a:rPr>
              <a:t>C1</a:t>
            </a:r>
            <a:r>
              <a:rPr lang="zh-CN" altLang="en-US" sz="1800" dirty="0">
                <a:latin typeface="Courier New" pitchFamily="49" charset="0"/>
                <a:cs typeface="Courier New" pitchFamily="49" charset="0"/>
              </a:rPr>
              <a:t>的所有学生的姓名</a:t>
            </a:r>
          </a:p>
          <a:p>
            <a:pPr marL="365760" lvl="1" indent="0">
              <a:buNone/>
            </a:pPr>
            <a:r>
              <a:rPr lang="en-US" altLang="zh-CN" sz="1800" dirty="0" smtClean="0">
                <a:latin typeface="Courier New" pitchFamily="49" charset="0"/>
                <a:cs typeface="Courier New" pitchFamily="49" charset="0"/>
              </a:rPr>
              <a:t>	SELECT S.sn</a:t>
            </a:r>
            <a:endParaRPr lang="en-US" altLang="zh-CN" sz="1800" dirty="0">
              <a:latin typeface="Courier New" pitchFamily="49" charset="0"/>
              <a:cs typeface="Courier New" pitchFamily="49" charset="0"/>
            </a:endParaRPr>
          </a:p>
          <a:p>
            <a:pPr marL="365760" lvl="1" indent="0">
              <a:buNone/>
            </a:pPr>
            <a:r>
              <a:rPr lang="en-US" altLang="zh-CN" sz="1800" dirty="0" smtClean="0">
                <a:latin typeface="Courier New" pitchFamily="49" charset="0"/>
                <a:cs typeface="Courier New" pitchFamily="49" charset="0"/>
              </a:rPr>
              <a:t>	  FROM S</a:t>
            </a:r>
            <a:r>
              <a:rPr lang="en-US" altLang="zh-CN" sz="1800" dirty="0">
                <a:latin typeface="Courier New" pitchFamily="49" charset="0"/>
                <a:cs typeface="Courier New" pitchFamily="49" charset="0"/>
              </a:rPr>
              <a:t>, SC</a:t>
            </a:r>
          </a:p>
          <a:p>
            <a:pPr marL="365760" lvl="1" indent="0">
              <a:buNone/>
            </a:pP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SC.sno</a:t>
            </a:r>
            <a:r>
              <a:rPr lang="en-US" altLang="zh-CN" sz="1800" dirty="0" smtClean="0">
                <a:latin typeface="Courier New" pitchFamily="49" charset="0"/>
                <a:cs typeface="Courier New" pitchFamily="49" charset="0"/>
              </a:rPr>
              <a:t> = </a:t>
            </a:r>
            <a:r>
              <a:rPr lang="en-US" altLang="zh-CN" sz="1800" dirty="0" err="1" smtClean="0">
                <a:latin typeface="Courier New" pitchFamily="49" charset="0"/>
                <a:cs typeface="Courier New" pitchFamily="49" charset="0"/>
              </a:rPr>
              <a:t>S.sno</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AND </a:t>
            </a:r>
            <a:r>
              <a:rPr lang="en-US" altLang="zh-CN" sz="1800" dirty="0" err="1" smtClean="0">
                <a:latin typeface="Courier New" pitchFamily="49" charset="0"/>
                <a:cs typeface="Courier New" pitchFamily="49" charset="0"/>
              </a:rPr>
              <a:t>SC.cno</a:t>
            </a: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C1</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102471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简单连接</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1800" dirty="0" smtClean="0">
                <a:solidFill>
                  <a:schemeClr val="accent2"/>
                </a:solidFill>
                <a:latin typeface="Courier New" pitchFamily="49" charset="0"/>
                <a:cs typeface="Courier New" pitchFamily="49" charset="0"/>
              </a:rPr>
              <a:t>【</a:t>
            </a:r>
            <a:r>
              <a:rPr lang="zh-CN" altLang="en-US" sz="1800" dirty="0" smtClean="0">
                <a:solidFill>
                  <a:schemeClr val="accent2"/>
                </a:solidFill>
                <a:latin typeface="Courier New" pitchFamily="49" charset="0"/>
                <a:cs typeface="Courier New" pitchFamily="49" charset="0"/>
              </a:rPr>
              <a:t>例</a:t>
            </a:r>
            <a:r>
              <a:rPr lang="en-US" altLang="zh-CN" sz="1800" dirty="0">
                <a:solidFill>
                  <a:schemeClr val="accent2"/>
                </a:solidFill>
                <a:latin typeface="Courier New" pitchFamily="49" charset="0"/>
                <a:cs typeface="Courier New" pitchFamily="49" charset="0"/>
              </a:rPr>
              <a:t>】</a:t>
            </a:r>
            <a:r>
              <a:rPr lang="zh-CN" altLang="en-US" sz="1800" dirty="0" smtClean="0">
                <a:solidFill>
                  <a:schemeClr val="accent2"/>
                </a:solidFill>
                <a:latin typeface="Courier New" pitchFamily="49" charset="0"/>
                <a:cs typeface="Courier New" pitchFamily="49" charset="0"/>
              </a:rPr>
              <a:t>查询</a:t>
            </a:r>
            <a:r>
              <a:rPr lang="zh-CN" altLang="en-US" sz="1800" dirty="0">
                <a:solidFill>
                  <a:schemeClr val="accent2"/>
                </a:solidFill>
                <a:latin typeface="Courier New" pitchFamily="49" charset="0"/>
                <a:cs typeface="Courier New" pitchFamily="49" charset="0"/>
              </a:rPr>
              <a:t>修读课程名为</a:t>
            </a:r>
            <a:r>
              <a:rPr lang="en-US" altLang="zh-CN" sz="1800" dirty="0">
                <a:solidFill>
                  <a:schemeClr val="accent2"/>
                </a:solidFill>
                <a:latin typeface="Courier New" pitchFamily="49" charset="0"/>
                <a:cs typeface="Courier New" pitchFamily="49" charset="0"/>
              </a:rPr>
              <a:t>DATABASE</a:t>
            </a:r>
            <a:r>
              <a:rPr lang="zh-CN" altLang="en-US" sz="1800" dirty="0">
                <a:solidFill>
                  <a:schemeClr val="accent2"/>
                </a:solidFill>
                <a:latin typeface="Courier New" pitchFamily="49" charset="0"/>
                <a:cs typeface="Courier New" pitchFamily="49" charset="0"/>
              </a:rPr>
              <a:t>的所有学生的姓名</a:t>
            </a:r>
          </a:p>
          <a:p>
            <a:pPr lvl="1"/>
            <a:r>
              <a:rPr lang="en-US" altLang="zh-CN" sz="1600" dirty="0" smtClean="0">
                <a:latin typeface="Courier New" pitchFamily="49" charset="0"/>
                <a:cs typeface="Courier New" pitchFamily="49" charset="0"/>
              </a:rPr>
              <a:t>【</a:t>
            </a:r>
            <a:r>
              <a:rPr lang="en-US" altLang="zh-CN" sz="1600" dirty="0"/>
              <a:t>answer 1</a:t>
            </a:r>
            <a:r>
              <a:rPr lang="en-US" altLang="zh-CN" sz="1600" dirty="0" smtClean="0">
                <a:latin typeface="Courier New" pitchFamily="49" charset="0"/>
                <a:cs typeface="Courier New" pitchFamily="49" charset="0"/>
              </a:rPr>
              <a:t>】</a:t>
            </a:r>
            <a:r>
              <a:rPr lang="en-US" altLang="zh-CN" sz="1600" dirty="0" smtClean="0">
                <a:solidFill>
                  <a:srgbClr val="FF0000"/>
                </a:solidFill>
                <a:latin typeface="Courier New" pitchFamily="49" charset="0"/>
                <a:cs typeface="Courier New" pitchFamily="49" charset="0"/>
              </a:rPr>
              <a:t>SELECT S.sn</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FROM S</a:t>
            </a:r>
            <a:r>
              <a:rPr lang="en-US" altLang="zh-CN" sz="1600" dirty="0">
                <a:solidFill>
                  <a:srgbClr val="FF0000"/>
                </a:solidFill>
                <a:latin typeface="Courier New" pitchFamily="49" charset="0"/>
                <a:cs typeface="Courier New" pitchFamily="49" charset="0"/>
              </a:rPr>
              <a:t>, SC, </a:t>
            </a:r>
            <a:r>
              <a:rPr lang="en-US" altLang="zh-CN" sz="1600" dirty="0" smtClean="0">
                <a:solidFill>
                  <a:srgbClr val="FF0000"/>
                </a:solidFill>
                <a:latin typeface="Courier New" pitchFamily="49" charset="0"/>
                <a:cs typeface="Courier New" pitchFamily="49" charset="0"/>
              </a:rPr>
              <a:t>C</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WHERE </a:t>
            </a:r>
            <a:r>
              <a:rPr lang="en-US" altLang="zh-CN" sz="1600" dirty="0" err="1" smtClean="0">
                <a:solidFill>
                  <a:srgbClr val="FF0000"/>
                </a:solidFill>
                <a:latin typeface="Courier New" pitchFamily="49" charset="0"/>
                <a:cs typeface="Courier New" pitchFamily="49" charset="0"/>
              </a:rPr>
              <a:t>S.sno</a:t>
            </a:r>
            <a:r>
              <a:rPr lang="en-US" altLang="zh-CN" sz="1600" dirty="0" smtClean="0">
                <a:solidFill>
                  <a:srgbClr val="FF0000"/>
                </a:solidFill>
                <a:latin typeface="Courier New" pitchFamily="49" charset="0"/>
                <a:cs typeface="Courier New" pitchFamily="49" charset="0"/>
              </a:rPr>
              <a:t> = </a:t>
            </a:r>
            <a:r>
              <a:rPr lang="en-US" altLang="zh-CN" sz="1600" dirty="0" err="1" smtClean="0">
                <a:solidFill>
                  <a:srgbClr val="FF0000"/>
                </a:solidFill>
                <a:latin typeface="Courier New" pitchFamily="49" charset="0"/>
                <a:cs typeface="Courier New" pitchFamily="49" charset="0"/>
              </a:rPr>
              <a:t>SC.sno</a:t>
            </a:r>
            <a:r>
              <a:rPr lang="en-US" altLang="zh-CN" sz="1600" dirty="0" smtClean="0">
                <a:solidFill>
                  <a:srgbClr val="FF0000"/>
                </a:solidFill>
                <a:latin typeface="Courier New" pitchFamily="49" charset="0"/>
                <a:cs typeface="Courier New" pitchFamily="49" charset="0"/>
              </a:rPr>
              <a:t> AND</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a:t>
            </a:r>
            <a:r>
              <a:rPr lang="en-US" altLang="zh-CN" sz="1600" dirty="0" err="1" smtClean="0">
                <a:solidFill>
                  <a:srgbClr val="FF0000"/>
                </a:solidFill>
                <a:latin typeface="Courier New" pitchFamily="49" charset="0"/>
                <a:cs typeface="Courier New" pitchFamily="49" charset="0"/>
              </a:rPr>
              <a:t>SC.cno</a:t>
            </a:r>
            <a:r>
              <a:rPr lang="en-US" altLang="zh-CN" sz="1600" dirty="0" smtClean="0">
                <a:solidFill>
                  <a:srgbClr val="FF0000"/>
                </a:solidFill>
                <a:latin typeface="Courier New" pitchFamily="49" charset="0"/>
                <a:cs typeface="Courier New" pitchFamily="49" charset="0"/>
              </a:rPr>
              <a:t> = </a:t>
            </a:r>
            <a:r>
              <a:rPr lang="en-US" altLang="zh-CN" sz="1600" dirty="0" err="1" smtClean="0">
                <a:solidFill>
                  <a:srgbClr val="FF0000"/>
                </a:solidFill>
                <a:latin typeface="Courier New" pitchFamily="49" charset="0"/>
                <a:cs typeface="Courier New" pitchFamily="49" charset="0"/>
              </a:rPr>
              <a:t>C.cno</a:t>
            </a:r>
            <a:r>
              <a:rPr lang="en-US" altLang="zh-CN" sz="1600" dirty="0" smtClean="0">
                <a:solidFill>
                  <a:srgbClr val="FF0000"/>
                </a:solidFill>
                <a:latin typeface="Courier New" pitchFamily="49" charset="0"/>
                <a:cs typeface="Courier New" pitchFamily="49" charset="0"/>
              </a:rPr>
              <a:t> </a:t>
            </a:r>
            <a:r>
              <a:rPr lang="en-US" altLang="zh-CN" sz="1600" dirty="0">
                <a:solidFill>
                  <a:srgbClr val="FF0000"/>
                </a:solidFill>
                <a:latin typeface="Courier New" pitchFamily="49" charset="0"/>
                <a:cs typeface="Courier New" pitchFamily="49" charset="0"/>
              </a:rPr>
              <a:t>AND </a:t>
            </a:r>
            <a:r>
              <a:rPr lang="en-US" altLang="zh-CN" sz="1600" dirty="0" smtClean="0">
                <a:solidFill>
                  <a:srgbClr val="FF0000"/>
                </a:solidFill>
                <a:latin typeface="Courier New" pitchFamily="49" charset="0"/>
                <a:cs typeface="Courier New" pitchFamily="49" charset="0"/>
              </a:rPr>
              <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C.cn = ‘</a:t>
            </a:r>
            <a:r>
              <a:rPr lang="en-US" altLang="zh-CN" sz="1600" dirty="0">
                <a:solidFill>
                  <a:srgbClr val="FF0000"/>
                </a:solidFill>
                <a:latin typeface="Courier New" pitchFamily="49" charset="0"/>
                <a:cs typeface="Courier New" pitchFamily="49" charset="0"/>
              </a:rPr>
              <a:t>DATABASE</a:t>
            </a:r>
            <a:r>
              <a:rPr lang="en-US" altLang="zh-CN" sz="1600" dirty="0" smtClean="0">
                <a:solidFill>
                  <a:srgbClr val="FF0000"/>
                </a:solidFill>
                <a:latin typeface="Courier New" pitchFamily="49" charset="0"/>
                <a:cs typeface="Courier New" pitchFamily="49" charset="0"/>
              </a:rPr>
              <a:t>’;</a:t>
            </a:r>
            <a:endParaRPr lang="en-US" altLang="zh-CN" sz="16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77</a:t>
            </a:fld>
            <a:endParaRPr lang="zh-CN" altLang="en-US"/>
          </a:p>
        </p:txBody>
      </p:sp>
    </p:spTree>
    <p:extLst>
      <p:ext uri="{BB962C8B-B14F-4D97-AF65-F5344CB8AC3E}">
        <p14:creationId xmlns:p14="http://schemas.microsoft.com/office/powerpoint/2010/main" val="63934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自连接</a:t>
            </a:r>
          </a:p>
        </p:txBody>
      </p:sp>
      <p:sp>
        <p:nvSpPr>
          <p:cNvPr id="3" name="内容占位符 2"/>
          <p:cNvSpPr>
            <a:spLocks noGrp="1"/>
          </p:cNvSpPr>
          <p:nvPr>
            <p:ph idx="1"/>
          </p:nvPr>
        </p:nvSpPr>
        <p:spPr/>
        <p:txBody>
          <a:bodyPr>
            <a:normAutofit/>
          </a:bodyPr>
          <a:lstStyle/>
          <a:p>
            <a:r>
              <a:rPr lang="zh-CN" altLang="en-US" sz="2000" dirty="0"/>
              <a:t>在查询中，有时需要对相同的表进行连接。为了区分两张相同的表，必须在</a:t>
            </a:r>
            <a:r>
              <a:rPr lang="en-US" altLang="zh-CN" sz="2000" dirty="0"/>
              <a:t>FROM</a:t>
            </a:r>
            <a:r>
              <a:rPr lang="zh-CN" altLang="en-US" sz="2000" dirty="0"/>
              <a:t>子句中至少对其中之一进行换名（即定义别名），以区分开这两张</a:t>
            </a:r>
            <a:r>
              <a:rPr lang="zh-CN" altLang="en-US" sz="2000" dirty="0" smtClean="0"/>
              <a:t>表</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spTree>
    <p:extLst>
      <p:ext uri="{BB962C8B-B14F-4D97-AF65-F5344CB8AC3E}">
        <p14:creationId xmlns:p14="http://schemas.microsoft.com/office/powerpoint/2010/main" val="42892210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自连接</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至少修读学号为</a:t>
            </a:r>
            <a:r>
              <a:rPr lang="en-US" altLang="zh-CN" sz="2000" dirty="0">
                <a:latin typeface="Courier New" pitchFamily="49" charset="0"/>
                <a:cs typeface="Courier New" pitchFamily="49" charset="0"/>
              </a:rPr>
              <a:t>S5</a:t>
            </a:r>
            <a:r>
              <a:rPr lang="zh-CN" altLang="en-US" sz="2000" dirty="0">
                <a:latin typeface="Courier New" pitchFamily="49" charset="0"/>
                <a:cs typeface="Courier New" pitchFamily="49" charset="0"/>
              </a:rPr>
              <a:t>的学生所修读的一门课程的学生的学</a:t>
            </a:r>
            <a:r>
              <a:rPr lang="zh-CN" altLang="en-US" sz="2000" dirty="0" smtClean="0">
                <a:latin typeface="Courier New" pitchFamily="49" charset="0"/>
                <a:cs typeface="Courier New" pitchFamily="49" charset="0"/>
              </a:rPr>
              <a:t>号</a:t>
            </a:r>
            <a:endParaRPr lang="en-US" altLang="zh-CN" sz="2000" dirty="0" smtClean="0">
              <a:latin typeface="Courier New" pitchFamily="49" charset="0"/>
              <a:cs typeface="Courier New" pitchFamily="49" charset="0"/>
            </a:endParaRPr>
          </a:p>
          <a:p>
            <a:pPr lvl="1"/>
            <a:r>
              <a:rPr lang="zh-CN" altLang="en-US" sz="1800" dirty="0">
                <a:latin typeface="Courier New" pitchFamily="49" charset="0"/>
                <a:cs typeface="Courier New" pitchFamily="49" charset="0"/>
              </a:rPr>
              <a:t>首先从选课（</a:t>
            </a:r>
            <a:r>
              <a:rPr lang="en-US" altLang="zh-CN" sz="1800" dirty="0">
                <a:latin typeface="Courier New" pitchFamily="49" charset="0"/>
                <a:cs typeface="Courier New" pitchFamily="49" charset="0"/>
              </a:rPr>
              <a:t>SC</a:t>
            </a:r>
            <a:r>
              <a:rPr lang="zh-CN" altLang="en-US" sz="1800" dirty="0">
                <a:latin typeface="Courier New" pitchFamily="49" charset="0"/>
                <a:cs typeface="Courier New" pitchFamily="49" charset="0"/>
              </a:rPr>
              <a:t>）关系中查到</a:t>
            </a:r>
            <a:r>
              <a:rPr lang="en-US" altLang="zh-CN" sz="1800" dirty="0">
                <a:latin typeface="Courier New" pitchFamily="49" charset="0"/>
                <a:cs typeface="Courier New" pitchFamily="49" charset="0"/>
              </a:rPr>
              <a:t>S5</a:t>
            </a:r>
            <a:r>
              <a:rPr lang="zh-CN" altLang="en-US" sz="1800" dirty="0">
                <a:latin typeface="Courier New" pitchFamily="49" charset="0"/>
                <a:cs typeface="Courier New" pitchFamily="49" charset="0"/>
              </a:rPr>
              <a:t>所修过课程的课程号，然后再用这些课程号到选课（</a:t>
            </a:r>
            <a:r>
              <a:rPr lang="en-US" altLang="zh-CN" sz="1800" dirty="0">
                <a:latin typeface="Courier New" pitchFamily="49" charset="0"/>
                <a:cs typeface="Courier New" pitchFamily="49" charset="0"/>
              </a:rPr>
              <a:t>SC</a:t>
            </a:r>
            <a:r>
              <a:rPr lang="zh-CN" altLang="en-US" sz="1800" dirty="0">
                <a:latin typeface="Courier New" pitchFamily="49" charset="0"/>
                <a:cs typeface="Courier New" pitchFamily="49" charset="0"/>
              </a:rPr>
              <a:t>）关系中查出有哪些学生修过其中的课程</a:t>
            </a:r>
          </a:p>
          <a:p>
            <a:pPr lvl="1"/>
            <a:r>
              <a:rPr lang="zh-CN" altLang="en-US" sz="1800" dirty="0">
                <a:latin typeface="Courier New" pitchFamily="49" charset="0"/>
                <a:cs typeface="Courier New" pitchFamily="49" charset="0"/>
              </a:rPr>
              <a:t>因此，这是一个表与表自身进行联接的查询，同一个表名（</a:t>
            </a:r>
            <a:r>
              <a:rPr lang="en-US" altLang="zh-CN" sz="1800" dirty="0">
                <a:latin typeface="Courier New" pitchFamily="49" charset="0"/>
                <a:cs typeface="Courier New" pitchFamily="49" charset="0"/>
              </a:rPr>
              <a:t>SC</a:t>
            </a:r>
            <a:r>
              <a:rPr lang="zh-CN" altLang="en-US" sz="1800" dirty="0">
                <a:latin typeface="Courier New" pitchFamily="49" charset="0"/>
                <a:cs typeface="Courier New" pitchFamily="49" charset="0"/>
              </a:rPr>
              <a:t>）需要在</a:t>
            </a:r>
            <a:r>
              <a:rPr lang="en-US" altLang="zh-CN" sz="1800" dirty="0">
                <a:latin typeface="Courier New" pitchFamily="49" charset="0"/>
                <a:cs typeface="Courier New" pitchFamily="49" charset="0"/>
              </a:rPr>
              <a:t>FROM</a:t>
            </a:r>
            <a:r>
              <a:rPr lang="zh-CN" altLang="en-US" sz="1800" dirty="0">
                <a:latin typeface="Courier New" pitchFamily="49" charset="0"/>
                <a:cs typeface="Courier New" pitchFamily="49" charset="0"/>
              </a:rPr>
              <a:t>子句中出现两次</a:t>
            </a:r>
          </a:p>
          <a:p>
            <a:pPr lvl="1"/>
            <a:r>
              <a:rPr lang="zh-CN" altLang="en-US" sz="1800" dirty="0">
                <a:latin typeface="Courier New" pitchFamily="49" charset="0"/>
                <a:cs typeface="Courier New" pitchFamily="49" charset="0"/>
              </a:rPr>
              <a:t>为了区分开它们，必须至少对其中的一个（</a:t>
            </a:r>
            <a:r>
              <a:rPr lang="en-US" altLang="zh-CN" sz="1800" dirty="0">
                <a:latin typeface="Courier New" pitchFamily="49" charset="0"/>
                <a:cs typeface="Courier New" pitchFamily="49" charset="0"/>
              </a:rPr>
              <a:t>SC</a:t>
            </a:r>
            <a:r>
              <a:rPr lang="zh-CN" altLang="en-US" sz="1800" dirty="0">
                <a:latin typeface="Courier New" pitchFamily="49" charset="0"/>
                <a:cs typeface="Courier New" pitchFamily="49" charset="0"/>
              </a:rPr>
              <a:t>）进行</a:t>
            </a:r>
            <a:r>
              <a:rPr lang="zh-CN" altLang="en-US" sz="1800" dirty="0" smtClean="0">
                <a:latin typeface="Courier New" pitchFamily="49" charset="0"/>
                <a:cs typeface="Courier New" pitchFamily="49" charset="0"/>
              </a:rPr>
              <a:t>换名</a:t>
            </a:r>
            <a:endParaRPr lang="zh-CN" altLang="en-US"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109476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UDB</a:t>
            </a:r>
            <a:r>
              <a:rPr lang="zh-CN" altLang="en-US" dirty="0"/>
              <a:t>工作组版</a:t>
            </a:r>
          </a:p>
        </p:txBody>
      </p:sp>
      <p:sp>
        <p:nvSpPr>
          <p:cNvPr id="3" name="内容占位符 2"/>
          <p:cNvSpPr>
            <a:spLocks noGrp="1"/>
          </p:cNvSpPr>
          <p:nvPr>
            <p:ph idx="1"/>
          </p:nvPr>
        </p:nvSpPr>
        <p:spPr/>
        <p:txBody>
          <a:bodyPr>
            <a:normAutofit/>
          </a:bodyPr>
          <a:lstStyle/>
          <a:p>
            <a:r>
              <a:rPr lang="zh-CN" altLang="en-US" sz="2000" dirty="0"/>
              <a:t>适用于小型局域网的数据管理需求。具有</a:t>
            </a:r>
            <a:r>
              <a:rPr lang="en-US" altLang="zh-CN" sz="2000" dirty="0"/>
              <a:t>UDB</a:t>
            </a:r>
            <a:r>
              <a:rPr lang="zh-CN" altLang="en-US" sz="2000" dirty="0"/>
              <a:t>个人版的全部功能，并能够对远程应用程序提供全面支持</a:t>
            </a:r>
          </a:p>
          <a:p>
            <a:r>
              <a:rPr lang="zh-CN" altLang="en-US" sz="2000" dirty="0"/>
              <a:t>不支持需要存取在</a:t>
            </a:r>
            <a:r>
              <a:rPr lang="en-US" altLang="zh-CN" sz="2000" dirty="0"/>
              <a:t>OS/400</a:t>
            </a:r>
            <a:r>
              <a:rPr lang="zh-CN" altLang="en-US" sz="2000" dirty="0"/>
              <a:t>、</a:t>
            </a:r>
            <a:r>
              <a:rPr lang="en-US" altLang="zh-CN" sz="2000" dirty="0"/>
              <a:t>VM/VSE</a:t>
            </a:r>
            <a:r>
              <a:rPr lang="zh-CN" altLang="en-US" sz="2000" dirty="0"/>
              <a:t>和</a:t>
            </a:r>
            <a:r>
              <a:rPr lang="en-US" altLang="zh-CN" sz="2000" dirty="0"/>
              <a:t>OS/390</a:t>
            </a:r>
            <a:r>
              <a:rPr lang="zh-CN" altLang="en-US" sz="2000" dirty="0"/>
              <a:t>上的远程数据库应用程序</a:t>
            </a:r>
          </a:p>
          <a:p>
            <a:r>
              <a:rPr lang="zh-CN" altLang="en-US" sz="2000" dirty="0" smtClean="0"/>
              <a:t>可以</a:t>
            </a:r>
            <a:r>
              <a:rPr lang="zh-CN" altLang="en-US" sz="2000" dirty="0"/>
              <a:t>运行在</a:t>
            </a:r>
            <a:r>
              <a:rPr lang="en-US" altLang="zh-CN" sz="2000" dirty="0"/>
              <a:t>Windows</a:t>
            </a:r>
            <a:r>
              <a:rPr lang="zh-CN" altLang="en-US" sz="2000" dirty="0"/>
              <a:t>、</a:t>
            </a:r>
            <a:r>
              <a:rPr lang="en-US" altLang="zh-CN" sz="2000" dirty="0" smtClean="0"/>
              <a:t>OS/2</a:t>
            </a:r>
            <a:r>
              <a:rPr lang="zh-CN" altLang="en-US" sz="2000" dirty="0" smtClean="0"/>
              <a:t>、</a:t>
            </a:r>
            <a:r>
              <a:rPr lang="en-US" altLang="zh-CN" sz="2000" dirty="0" smtClean="0"/>
              <a:t>Linux</a:t>
            </a:r>
            <a:r>
              <a:rPr lang="zh-CN" altLang="en-US" sz="2000" dirty="0"/>
              <a:t>以及</a:t>
            </a:r>
            <a:r>
              <a:rPr lang="en-US" altLang="zh-CN" sz="2000" dirty="0" smtClean="0"/>
              <a:t>UNIX</a:t>
            </a:r>
            <a:r>
              <a:rPr lang="zh-CN" altLang="en-US" sz="2000" dirty="0" smtClean="0"/>
              <a:t>平台</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17955825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自连接</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1800" dirty="0" smtClean="0">
                <a:solidFill>
                  <a:schemeClr val="accent2"/>
                </a:solidFill>
                <a:latin typeface="Courier New" pitchFamily="49" charset="0"/>
                <a:cs typeface="Courier New" pitchFamily="49" charset="0"/>
              </a:rPr>
              <a:t>【</a:t>
            </a:r>
            <a:r>
              <a:rPr lang="zh-CN" altLang="en-US" sz="1800" dirty="0" smtClean="0">
                <a:solidFill>
                  <a:schemeClr val="accent2"/>
                </a:solidFill>
                <a:latin typeface="Courier New" pitchFamily="49" charset="0"/>
                <a:cs typeface="Courier New" pitchFamily="49" charset="0"/>
              </a:rPr>
              <a:t>例</a:t>
            </a:r>
            <a:r>
              <a:rPr lang="en-US" altLang="zh-CN" sz="1800" dirty="0">
                <a:solidFill>
                  <a:schemeClr val="accent2"/>
                </a:solidFill>
                <a:latin typeface="Courier New" pitchFamily="49" charset="0"/>
                <a:cs typeface="Courier New" pitchFamily="49" charset="0"/>
              </a:rPr>
              <a:t>】</a:t>
            </a:r>
            <a:r>
              <a:rPr lang="zh-CN" altLang="en-US" sz="1800" dirty="0" smtClean="0">
                <a:solidFill>
                  <a:schemeClr val="accent2"/>
                </a:solidFill>
                <a:latin typeface="Courier New" pitchFamily="49" charset="0"/>
                <a:cs typeface="Courier New" pitchFamily="49" charset="0"/>
              </a:rPr>
              <a:t>查询</a:t>
            </a:r>
            <a:r>
              <a:rPr lang="zh-CN" altLang="en-US" sz="1800" dirty="0">
                <a:solidFill>
                  <a:schemeClr val="accent2"/>
                </a:solidFill>
                <a:latin typeface="Courier New" pitchFamily="49" charset="0"/>
                <a:cs typeface="Courier New" pitchFamily="49" charset="0"/>
              </a:rPr>
              <a:t>至少修读学号为</a:t>
            </a:r>
            <a:r>
              <a:rPr lang="en-US" altLang="zh-CN" sz="1800" dirty="0">
                <a:solidFill>
                  <a:schemeClr val="accent2"/>
                </a:solidFill>
                <a:latin typeface="Courier New" pitchFamily="49" charset="0"/>
                <a:cs typeface="Courier New" pitchFamily="49" charset="0"/>
              </a:rPr>
              <a:t>S5</a:t>
            </a:r>
            <a:r>
              <a:rPr lang="zh-CN" altLang="en-US" sz="1800" dirty="0">
                <a:solidFill>
                  <a:schemeClr val="accent2"/>
                </a:solidFill>
                <a:latin typeface="Courier New" pitchFamily="49" charset="0"/>
                <a:cs typeface="Courier New" pitchFamily="49" charset="0"/>
              </a:rPr>
              <a:t>的学生所修读的一门课程的学生的学号</a:t>
            </a:r>
          </a:p>
          <a:p>
            <a:pPr lvl="1"/>
            <a:r>
              <a:rPr lang="en-US" altLang="zh-CN" sz="1600" dirty="0" smtClean="0"/>
              <a:t>【</a:t>
            </a:r>
            <a:r>
              <a:rPr lang="en-US" altLang="zh-CN" sz="1600" dirty="0"/>
              <a:t>answer </a:t>
            </a:r>
            <a:r>
              <a:rPr lang="en-US" altLang="zh-CN" sz="1600" dirty="0" smtClean="0"/>
              <a:t>1】</a:t>
            </a:r>
            <a:r>
              <a:rPr lang="en-US" altLang="zh-CN" sz="1600" dirty="0" smtClean="0">
                <a:solidFill>
                  <a:srgbClr val="FF0000"/>
                </a:solidFill>
                <a:latin typeface="Courier New" pitchFamily="49" charset="0"/>
                <a:cs typeface="Courier New" pitchFamily="49" charset="0"/>
              </a:rPr>
              <a:t>SELECT SC1.sno</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FROM SC SC1, SC SC2</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WHERE SC1.cno = SC2.cno </a:t>
            </a:r>
            <a:r>
              <a:rPr lang="en-US" altLang="zh-CN" sz="1600" dirty="0">
                <a:solidFill>
                  <a:srgbClr val="FF0000"/>
                </a:solidFill>
                <a:latin typeface="Courier New" pitchFamily="49" charset="0"/>
                <a:cs typeface="Courier New" pitchFamily="49" charset="0"/>
              </a:rPr>
              <a:t>AND </a:t>
            </a:r>
            <a:r>
              <a:rPr lang="en-US" altLang="zh-CN" sz="1600" dirty="0" smtClean="0">
                <a:solidFill>
                  <a:srgbClr val="FF0000"/>
                </a:solidFill>
                <a:latin typeface="Courier New" pitchFamily="49" charset="0"/>
                <a:cs typeface="Courier New" pitchFamily="49" charset="0"/>
              </a:rPr>
              <a:t/>
            </a:r>
            <a:br>
              <a:rPr lang="en-US" altLang="zh-CN" sz="1600" dirty="0" smtClean="0">
                <a:solidFill>
                  <a:srgbClr val="FF0000"/>
                </a:solidFill>
                <a:latin typeface="Courier New" pitchFamily="49" charset="0"/>
                <a:cs typeface="Courier New" pitchFamily="49" charset="0"/>
              </a:rPr>
            </a:br>
            <a:r>
              <a:rPr lang="en-US" altLang="zh-CN" sz="1600" dirty="0" smtClean="0">
                <a:solidFill>
                  <a:srgbClr val="FF0000"/>
                </a:solidFill>
                <a:latin typeface="Courier New" pitchFamily="49" charset="0"/>
                <a:cs typeface="Courier New" pitchFamily="49" charset="0"/>
              </a:rPr>
              <a:t>			</a:t>
            </a:r>
            <a:r>
              <a:rPr lang="en-US" altLang="zh-CN" sz="1600" dirty="0">
                <a:solidFill>
                  <a:srgbClr val="FF0000"/>
                </a:solidFill>
                <a:latin typeface="Courier New" pitchFamily="49" charset="0"/>
                <a:cs typeface="Courier New" pitchFamily="49" charset="0"/>
              </a:rPr>
              <a:t> </a:t>
            </a:r>
            <a:r>
              <a:rPr lang="en-US" altLang="zh-CN" sz="1600" dirty="0" smtClean="0">
                <a:solidFill>
                  <a:srgbClr val="FF0000"/>
                </a:solidFill>
                <a:latin typeface="Courier New" pitchFamily="49" charset="0"/>
                <a:cs typeface="Courier New" pitchFamily="49" charset="0"/>
              </a:rPr>
              <a:t>  SC2.sno = ‘</a:t>
            </a:r>
            <a:r>
              <a:rPr lang="en-US" altLang="zh-CN" sz="1600" dirty="0">
                <a:solidFill>
                  <a:srgbClr val="FF0000"/>
                </a:solidFill>
                <a:latin typeface="Courier New" pitchFamily="49" charset="0"/>
                <a:cs typeface="Courier New" pitchFamily="49" charset="0"/>
              </a:rPr>
              <a:t>S5</a:t>
            </a:r>
            <a:r>
              <a:rPr lang="en-US" altLang="zh-CN" sz="1600" dirty="0" smtClean="0">
                <a:solidFill>
                  <a:srgbClr val="FF0000"/>
                </a:solidFill>
                <a:latin typeface="Courier New" pitchFamily="49" charset="0"/>
                <a:cs typeface="Courier New" pitchFamily="49" charset="0"/>
              </a:rPr>
              <a:t>’</a:t>
            </a:r>
            <a:r>
              <a:rPr lang="en-US" altLang="zh-CN" sz="1600" dirty="0">
                <a:solidFill>
                  <a:srgbClr val="FF0000"/>
                </a:solidFill>
                <a:latin typeface="Courier New" pitchFamily="49" charset="0"/>
                <a:cs typeface="Courier New" pitchFamily="49" charset="0"/>
              </a:rPr>
              <a:t>;</a:t>
            </a:r>
            <a:endParaRPr lang="zh-CN" altLang="en-US" sz="16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404892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结果排序</a:t>
            </a:r>
          </a:p>
        </p:txBody>
      </p:sp>
      <p:sp>
        <p:nvSpPr>
          <p:cNvPr id="3" name="内容占位符 2"/>
          <p:cNvSpPr>
            <a:spLocks noGrp="1"/>
          </p:cNvSpPr>
          <p:nvPr>
            <p:ph idx="1"/>
          </p:nvPr>
        </p:nvSpPr>
        <p:spPr/>
        <p:txBody>
          <a:bodyPr>
            <a:normAutofit/>
          </a:bodyPr>
          <a:lstStyle/>
          <a:p>
            <a:pPr>
              <a:lnSpc>
                <a:spcPct val="120000"/>
              </a:lnSpc>
            </a:pPr>
            <a:r>
              <a:rPr lang="zh-CN" altLang="en-US" sz="2000" dirty="0">
                <a:latin typeface="Arial" charset="0"/>
              </a:rPr>
              <a:t>有时，希望查询结果能按某种顺序显示，此时须在语句后加一个排序子句</a:t>
            </a:r>
            <a:r>
              <a:rPr lang="en-US" altLang="zh-CN" sz="2000" b="1" dirty="0">
                <a:solidFill>
                  <a:srgbClr val="FF0000"/>
                </a:solidFill>
                <a:latin typeface="Courier New" pitchFamily="49" charset="0"/>
                <a:cs typeface="Courier New" pitchFamily="49" charset="0"/>
              </a:rPr>
              <a:t>ORDER BY</a:t>
            </a:r>
            <a:r>
              <a:rPr lang="zh-CN" altLang="en-US" sz="2000" dirty="0">
                <a:latin typeface="Arial" charset="0"/>
              </a:rPr>
              <a:t>，该子句具有下面的</a:t>
            </a:r>
            <a:r>
              <a:rPr lang="zh-CN" altLang="en-US" sz="2000" dirty="0" smtClean="0">
                <a:latin typeface="Arial" charset="0"/>
              </a:rPr>
              <a:t>形式</a:t>
            </a:r>
            <a:endParaRPr lang="zh-CN" altLang="en-US" sz="2000" dirty="0">
              <a:latin typeface="Arial" charset="0"/>
            </a:endParaRPr>
          </a:p>
          <a:p>
            <a:pPr lvl="1">
              <a:lnSpc>
                <a:spcPct val="120000"/>
              </a:lnSpc>
              <a:buNone/>
            </a:pPr>
            <a:r>
              <a:rPr lang="en-US" altLang="zh-CN" sz="2000" dirty="0" smtClean="0">
                <a:latin typeface="Courier New" pitchFamily="49" charset="0"/>
                <a:cs typeface="Courier New" pitchFamily="49" charset="0"/>
              </a:rPr>
              <a:t>	ORDER </a:t>
            </a:r>
            <a:r>
              <a:rPr lang="en-US" altLang="zh-CN" sz="2000" dirty="0">
                <a:latin typeface="Courier New" pitchFamily="49" charset="0"/>
                <a:cs typeface="Courier New" pitchFamily="49" charset="0"/>
              </a:rPr>
              <a:t>BY &lt;</a:t>
            </a:r>
            <a:r>
              <a:rPr lang="zh-CN" altLang="en-US" sz="2000" dirty="0">
                <a:latin typeface="Courier New" pitchFamily="49" charset="0"/>
                <a:cs typeface="Courier New" pitchFamily="49" charset="0"/>
              </a:rPr>
              <a:t>列名</a:t>
            </a:r>
            <a:r>
              <a:rPr lang="en-US" altLang="zh-CN" sz="2000" dirty="0">
                <a:latin typeface="Courier New" pitchFamily="49" charset="0"/>
                <a:cs typeface="Courier New" pitchFamily="49" charset="0"/>
              </a:rPr>
              <a:t>&gt; [ ASC | DESC ] { , … </a:t>
            </a:r>
            <a:r>
              <a:rPr lang="en-US" altLang="zh-CN" sz="2000" dirty="0" smtClean="0">
                <a:latin typeface="Courier New" pitchFamily="49" charset="0"/>
                <a:cs typeface="Courier New" pitchFamily="49" charset="0"/>
              </a:rPr>
              <a:t>}</a:t>
            </a:r>
            <a:endParaRPr lang="en-US" altLang="zh-CN" sz="2000" dirty="0">
              <a:latin typeface="Courier New" pitchFamily="49" charset="0"/>
              <a:cs typeface="Courier New" pitchFamily="49" charset="0"/>
            </a:endParaRPr>
          </a:p>
          <a:p>
            <a:pPr lvl="1">
              <a:lnSpc>
                <a:spcPct val="120000"/>
              </a:lnSpc>
            </a:pPr>
            <a:r>
              <a:rPr lang="zh-CN" altLang="en-US" sz="1800" dirty="0" smtClean="0">
                <a:latin typeface="Arial" charset="0"/>
              </a:rPr>
              <a:t>其中</a:t>
            </a:r>
            <a:endParaRPr lang="zh-CN" altLang="en-US" sz="1800" dirty="0">
              <a:latin typeface="Arial" charset="0"/>
            </a:endParaRPr>
          </a:p>
          <a:p>
            <a:pPr lvl="2">
              <a:lnSpc>
                <a:spcPct val="120000"/>
              </a:lnSpc>
            </a:pPr>
            <a:r>
              <a:rPr lang="en-US" altLang="zh-CN" sz="1600" dirty="0">
                <a:latin typeface="Arial" charset="0"/>
              </a:rPr>
              <a:t>&lt;</a:t>
            </a:r>
            <a:r>
              <a:rPr lang="zh-CN" altLang="en-US" sz="1600" dirty="0">
                <a:latin typeface="Arial" charset="0"/>
              </a:rPr>
              <a:t>列名</a:t>
            </a:r>
            <a:r>
              <a:rPr lang="en-US" altLang="zh-CN" sz="1600" dirty="0">
                <a:latin typeface="Arial" charset="0"/>
              </a:rPr>
              <a:t>&gt;</a:t>
            </a:r>
            <a:r>
              <a:rPr lang="zh-CN" altLang="en-US" sz="1600" dirty="0">
                <a:latin typeface="Arial" charset="0"/>
              </a:rPr>
              <a:t>给出了所需排序的列的列名</a:t>
            </a:r>
          </a:p>
          <a:p>
            <a:pPr lvl="2">
              <a:lnSpc>
                <a:spcPct val="120000"/>
              </a:lnSpc>
            </a:pPr>
            <a:r>
              <a:rPr lang="en-US" altLang="zh-CN" sz="1600" dirty="0">
                <a:latin typeface="Courier New" pitchFamily="49" charset="0"/>
                <a:cs typeface="Courier New" pitchFamily="49" charset="0"/>
              </a:rPr>
              <a:t>ASC | DESC</a:t>
            </a:r>
            <a:r>
              <a:rPr lang="zh-CN" altLang="en-US" sz="1600" dirty="0">
                <a:latin typeface="Courier New" pitchFamily="49" charset="0"/>
                <a:cs typeface="Courier New" pitchFamily="49" charset="0"/>
              </a:rPr>
              <a:t>则给出了排序的升序</a:t>
            </a:r>
            <a:r>
              <a:rPr lang="en-US" altLang="zh-CN" sz="1600" dirty="0">
                <a:latin typeface="Courier New" pitchFamily="49" charset="0"/>
                <a:cs typeface="Courier New" pitchFamily="49" charset="0"/>
              </a:rPr>
              <a:t>ASC</a:t>
            </a:r>
            <a:r>
              <a:rPr lang="zh-CN" altLang="en-US" sz="1600" dirty="0">
                <a:latin typeface="Courier New" pitchFamily="49" charset="0"/>
                <a:cs typeface="Courier New" pitchFamily="49" charset="0"/>
              </a:rPr>
              <a:t>或降序</a:t>
            </a:r>
            <a:r>
              <a:rPr lang="en-US" altLang="zh-CN" sz="1600" dirty="0">
                <a:latin typeface="Courier New" pitchFamily="49" charset="0"/>
                <a:cs typeface="Courier New" pitchFamily="49" charset="0"/>
              </a:rPr>
              <a:t>DESC</a:t>
            </a:r>
            <a:r>
              <a:rPr lang="zh-CN" altLang="en-US" sz="1600" dirty="0">
                <a:latin typeface="Courier New" pitchFamily="49" charset="0"/>
                <a:cs typeface="Courier New" pitchFamily="49" charset="0"/>
              </a:rPr>
              <a:t>，</a:t>
            </a:r>
            <a:r>
              <a:rPr lang="zh-CN" altLang="en-US" sz="1600" b="1" dirty="0">
                <a:latin typeface="Courier New" pitchFamily="49" charset="0"/>
                <a:cs typeface="Courier New" pitchFamily="49" charset="0"/>
              </a:rPr>
              <a:t>缺省值是</a:t>
            </a:r>
            <a:r>
              <a:rPr lang="zh-CN" altLang="en-US" sz="1600" b="1" dirty="0" smtClean="0">
                <a:latin typeface="Courier New" pitchFamily="49" charset="0"/>
                <a:cs typeface="Courier New" pitchFamily="49" charset="0"/>
              </a:rPr>
              <a:t>升序</a:t>
            </a:r>
            <a:endParaRPr lang="zh-CN" altLang="en-US" sz="1600" b="1"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19098722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结果排序</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计算机系所有学生名单并按学号顺序升序显示</a:t>
            </a:r>
          </a:p>
          <a:p>
            <a:pPr lvl="1"/>
            <a:r>
              <a:rPr lang="en-US" altLang="zh-CN" sz="1800" dirty="0" smtClean="0"/>
              <a:t>【</a:t>
            </a:r>
            <a:r>
              <a:rPr lang="en-US" altLang="zh-CN" sz="1800" dirty="0"/>
              <a:t>answer </a:t>
            </a:r>
            <a:r>
              <a:rPr lang="en-US" altLang="zh-CN" sz="1800" dirty="0" smtClean="0"/>
              <a:t>1】</a:t>
            </a:r>
            <a:r>
              <a:rPr lang="en-US" altLang="zh-CN" sz="1800" dirty="0" smtClean="0">
                <a:latin typeface="Courier New" pitchFamily="49" charset="0"/>
                <a:cs typeface="Courier New" pitchFamily="49" charset="0"/>
              </a:rPr>
              <a:t>  </a:t>
            </a:r>
            <a:r>
              <a:rPr lang="en-US" altLang="zh-CN" sz="1800" dirty="0" smtClean="0">
                <a:solidFill>
                  <a:srgbClr val="FF0000"/>
                </a:solidFill>
                <a:latin typeface="Courier New" pitchFamily="49" charset="0"/>
                <a:cs typeface="Courier New" pitchFamily="49" charset="0"/>
              </a:rPr>
              <a:t>SELECT </a:t>
            </a:r>
            <a:r>
              <a:rPr lang="en-US" altLang="zh-CN" sz="1800" dirty="0" err="1" smtClean="0">
                <a:solidFill>
                  <a:srgbClr val="FF0000"/>
                </a:solidFill>
                <a:latin typeface="Courier New" pitchFamily="49" charset="0"/>
                <a:cs typeface="Courier New" pitchFamily="49" charset="0"/>
              </a:rPr>
              <a:t>sno</a:t>
            </a:r>
            <a:r>
              <a:rPr lang="en-US" altLang="zh-CN" sz="1800" dirty="0">
                <a:solidFill>
                  <a:srgbClr val="FF0000"/>
                </a:solidFill>
                <a:latin typeface="Courier New" pitchFamily="49" charset="0"/>
                <a:cs typeface="Courier New" pitchFamily="49" charset="0"/>
              </a:rPr>
              <a:t>, </a:t>
            </a:r>
            <a:r>
              <a:rPr lang="en-US" altLang="zh-CN" sz="1800" dirty="0" err="1" smtClean="0">
                <a:solidFill>
                  <a:srgbClr val="FF0000"/>
                </a:solidFill>
                <a:latin typeface="Courier New" pitchFamily="49" charset="0"/>
                <a:cs typeface="Courier New" pitchFamily="49" charset="0"/>
              </a:rPr>
              <a:t>sn</a:t>
            </a:r>
            <a:r>
              <a:rPr lang="en-US" altLang="zh-CN" sz="1800" dirty="0" smtClean="0">
                <a:solidFill>
                  <a:srgbClr val="FF0000"/>
                </a:solidFill>
                <a:latin typeface="Courier New" pitchFamily="49" charset="0"/>
                <a:cs typeface="Courier New" pitchFamily="49" charset="0"/>
              </a:rPr>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WHERE </a:t>
            </a:r>
            <a:r>
              <a:rPr lang="en-US" altLang="zh-CN" sz="1800" dirty="0" err="1" smtClean="0">
                <a:solidFill>
                  <a:srgbClr val="FF0000"/>
                </a:solidFill>
                <a:latin typeface="Courier New" pitchFamily="49" charset="0"/>
                <a:cs typeface="Courier New" pitchFamily="49" charset="0"/>
              </a:rPr>
              <a:t>sd</a:t>
            </a:r>
            <a:r>
              <a:rPr lang="en-US" altLang="zh-CN" sz="1800" dirty="0" smtClean="0">
                <a:solidFill>
                  <a:srgbClr val="FF0000"/>
                </a:solidFill>
                <a:latin typeface="Courier New" pitchFamily="49" charset="0"/>
                <a:cs typeface="Courier New" pitchFamily="49" charset="0"/>
              </a:rPr>
              <a:t> = ‘CS’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ORDER BY </a:t>
            </a:r>
            <a:r>
              <a:rPr lang="en-US" altLang="zh-CN" sz="1800" dirty="0" err="1" smtClean="0">
                <a:solidFill>
                  <a:srgbClr val="FF0000"/>
                </a:solidFill>
                <a:latin typeface="Courier New" pitchFamily="49" charset="0"/>
                <a:cs typeface="Courier New" pitchFamily="49" charset="0"/>
              </a:rPr>
              <a:t>sno</a:t>
            </a:r>
            <a:r>
              <a:rPr lang="en-US" altLang="zh-CN" sz="1800" dirty="0" smtClean="0">
                <a:solidFill>
                  <a:srgbClr val="FF0000"/>
                </a:solidFill>
                <a:latin typeface="Courier New" pitchFamily="49" charset="0"/>
                <a:cs typeface="Courier New" pitchFamily="49" charset="0"/>
              </a:rPr>
              <a:t> ASC</a:t>
            </a:r>
            <a:r>
              <a:rPr lang="en-US" altLang="zh-CN" sz="1800" dirty="0">
                <a:solidFill>
                  <a:srgbClr val="FF0000"/>
                </a:solidFill>
                <a:latin typeface="Courier New" pitchFamily="49" charset="0"/>
                <a:cs typeface="Courier New" pitchFamily="49"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22429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结果排序</a:t>
            </a:r>
          </a:p>
        </p:txBody>
      </p:sp>
      <p:sp>
        <p:nvSpPr>
          <p:cNvPr id="3" name="内容占位符 2"/>
          <p:cNvSpPr>
            <a:spLocks noGrp="1"/>
          </p:cNvSpPr>
          <p:nvPr>
            <p:ph idx="1"/>
          </p:nvPr>
        </p:nvSpPr>
        <p:spPr/>
        <p:txBody>
          <a:bodyPr>
            <a:normAutofit/>
          </a:bodyPr>
          <a:lstStyle/>
          <a:p>
            <a:pPr marL="68580" indent="0">
              <a:buNone/>
            </a:pPr>
            <a:r>
              <a:rPr lang="en-US" altLang="zh-CN" sz="1800" dirty="0" smtClean="0">
                <a:latin typeface="Courier New" pitchFamily="49" charset="0"/>
                <a:cs typeface="Courier New" pitchFamily="49" charset="0"/>
              </a:rPr>
              <a:t>	S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sa</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C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pno</a:t>
            </a:r>
            <a:r>
              <a:rPr lang="en-US" altLang="zh-CN" sz="1800" dirty="0">
                <a:latin typeface="Courier New" pitchFamily="49" charset="0"/>
                <a:cs typeface="Courier New" pitchFamily="49" charset="0"/>
              </a:rPr>
              <a:t>)</a:t>
            </a:r>
          </a:p>
          <a:p>
            <a:pPr marL="68580" indent="0">
              <a:buNone/>
            </a:pPr>
            <a:r>
              <a:rPr lang="en-US" altLang="zh-CN" sz="1800" dirty="0">
                <a:latin typeface="Courier New" pitchFamily="49" charset="0"/>
                <a:cs typeface="Courier New" pitchFamily="49" charset="0"/>
              </a:rPr>
              <a:t>	SC (</a:t>
            </a:r>
            <a:r>
              <a:rPr lang="en-US" altLang="zh-CN" sz="1800" dirty="0" err="1">
                <a:latin typeface="Courier New" pitchFamily="49" charset="0"/>
                <a:cs typeface="Courier New" pitchFamily="49" charset="0"/>
              </a:rPr>
              <a:t>sno</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cno</a:t>
            </a:r>
            <a:r>
              <a:rPr lang="en-US" altLang="zh-CN" sz="1800" dirty="0">
                <a:latin typeface="Courier New" pitchFamily="49" charset="0"/>
                <a:cs typeface="Courier New" pitchFamily="49" charset="0"/>
              </a:rPr>
              <a:t>, g)</a:t>
            </a:r>
          </a:p>
          <a:p>
            <a:pPr marL="68580" indent="0">
              <a:buNone/>
            </a:pPr>
            <a:r>
              <a:rPr lang="en-US" altLang="zh-CN" sz="2000" dirty="0" smtClean="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例</a:t>
            </a:r>
            <a:r>
              <a:rPr lang="en-US" altLang="zh-CN" sz="2000" dirty="0">
                <a:solidFill>
                  <a:schemeClr val="accent2"/>
                </a:solidFill>
                <a:latin typeface="Courier New" pitchFamily="49" charset="0"/>
                <a:cs typeface="Courier New" pitchFamily="49" charset="0"/>
              </a:rPr>
              <a:t>】</a:t>
            </a:r>
            <a:r>
              <a:rPr lang="zh-CN" altLang="en-US" sz="2000" dirty="0" smtClean="0">
                <a:solidFill>
                  <a:schemeClr val="accent2"/>
                </a:solidFill>
                <a:latin typeface="Courier New" pitchFamily="49" charset="0"/>
                <a:cs typeface="Courier New" pitchFamily="49" charset="0"/>
              </a:rPr>
              <a:t>查询</a:t>
            </a:r>
            <a:r>
              <a:rPr lang="zh-CN" altLang="en-US" sz="2000" dirty="0">
                <a:solidFill>
                  <a:schemeClr val="accent2"/>
                </a:solidFill>
                <a:latin typeface="Courier New" pitchFamily="49" charset="0"/>
                <a:cs typeface="Courier New" pitchFamily="49" charset="0"/>
              </a:rPr>
              <a:t>全体学生情况，结果按学生年龄降序</a:t>
            </a:r>
            <a:r>
              <a:rPr lang="zh-CN" altLang="en-US" sz="2000" dirty="0" smtClean="0">
                <a:solidFill>
                  <a:schemeClr val="accent2"/>
                </a:solidFill>
                <a:latin typeface="Courier New" pitchFamily="49" charset="0"/>
                <a:cs typeface="Courier New" pitchFamily="49" charset="0"/>
              </a:rPr>
              <a:t>排</a:t>
            </a:r>
            <a:r>
              <a:rPr lang="zh-CN" altLang="en-US" sz="2000" dirty="0">
                <a:solidFill>
                  <a:schemeClr val="accent2"/>
                </a:solidFill>
                <a:latin typeface="Courier New" pitchFamily="49" charset="0"/>
                <a:cs typeface="Courier New" pitchFamily="49" charset="0"/>
              </a:rPr>
              <a:t>列</a:t>
            </a:r>
          </a:p>
          <a:p>
            <a:pPr lvl="1"/>
            <a:r>
              <a:rPr lang="en-US" altLang="zh-CN" sz="1800" dirty="0" smtClean="0"/>
              <a:t>【</a:t>
            </a:r>
            <a:r>
              <a:rPr lang="en-US" altLang="zh-CN" sz="1800" dirty="0"/>
              <a:t>answer </a:t>
            </a:r>
            <a:r>
              <a:rPr lang="en-US" altLang="zh-CN" sz="1800" dirty="0" smtClean="0"/>
              <a:t>1</a:t>
            </a:r>
            <a:r>
              <a:rPr lang="en-US" altLang="zh-CN" sz="1800" dirty="0" smtClean="0">
                <a:latin typeface="Courier New" pitchFamily="49" charset="0"/>
                <a:cs typeface="Courier New" pitchFamily="49" charset="0"/>
              </a:rPr>
              <a:t>】  </a:t>
            </a:r>
            <a:r>
              <a:rPr lang="en-US" altLang="zh-CN" sz="1800" dirty="0" smtClean="0">
                <a:solidFill>
                  <a:srgbClr val="FF0000"/>
                </a:solidFill>
                <a:latin typeface="Courier New" pitchFamily="49" charset="0"/>
                <a:cs typeface="Courier New" pitchFamily="49" charset="0"/>
              </a:rPr>
              <a:t>SELECT *</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FROM S</a:t>
            </a:r>
            <a:br>
              <a:rPr lang="en-US" altLang="zh-CN" sz="1800" dirty="0" smtClean="0">
                <a:solidFill>
                  <a:srgbClr val="FF0000"/>
                </a:solidFill>
                <a:latin typeface="Courier New" pitchFamily="49" charset="0"/>
                <a:cs typeface="Courier New" pitchFamily="49" charset="0"/>
              </a:rPr>
            </a:br>
            <a:r>
              <a:rPr lang="en-US" altLang="zh-CN" sz="1800" dirty="0" smtClean="0">
                <a:solidFill>
                  <a:srgbClr val="FF0000"/>
                </a:solidFill>
                <a:latin typeface="Courier New" pitchFamily="49" charset="0"/>
                <a:cs typeface="Courier New" pitchFamily="49" charset="0"/>
              </a:rPr>
              <a:t>		  ORDER </a:t>
            </a:r>
            <a:r>
              <a:rPr lang="en-US" altLang="zh-CN" sz="1800" dirty="0">
                <a:solidFill>
                  <a:srgbClr val="FF0000"/>
                </a:solidFill>
                <a:latin typeface="Courier New" pitchFamily="49" charset="0"/>
                <a:cs typeface="Courier New" pitchFamily="49" charset="0"/>
              </a:rPr>
              <a:t>BY </a:t>
            </a:r>
            <a:r>
              <a:rPr lang="en-US" altLang="zh-CN" sz="1800" dirty="0" err="1" smtClean="0">
                <a:solidFill>
                  <a:srgbClr val="FF0000"/>
                </a:solidFill>
                <a:latin typeface="Courier New" pitchFamily="49" charset="0"/>
                <a:cs typeface="Courier New" pitchFamily="49" charset="0"/>
              </a:rPr>
              <a:t>sa</a:t>
            </a:r>
            <a:r>
              <a:rPr lang="en-US" altLang="zh-CN" sz="1800" dirty="0" smtClean="0">
                <a:solidFill>
                  <a:srgbClr val="FF0000"/>
                </a:solidFill>
                <a:latin typeface="Courier New" pitchFamily="49" charset="0"/>
                <a:cs typeface="Courier New" pitchFamily="49" charset="0"/>
              </a:rPr>
              <a:t> DESC</a:t>
            </a:r>
            <a:r>
              <a:rPr lang="en-US" altLang="zh-CN" sz="1800" dirty="0">
                <a:solidFill>
                  <a:srgbClr val="FF0000"/>
                </a:solidFill>
                <a:latin typeface="Courier New" pitchFamily="49" charset="0"/>
                <a:cs typeface="Courier New" pitchFamily="49"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225123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SQL</a:t>
            </a:r>
            <a:r>
              <a:rPr lang="zh-CN" altLang="en-US" dirty="0"/>
              <a:t>数据操纵功能</a:t>
            </a:r>
          </a:p>
        </p:txBody>
      </p:sp>
      <p:sp>
        <p:nvSpPr>
          <p:cNvPr id="3" name="内容占位符 2"/>
          <p:cNvSpPr>
            <a:spLocks noGrp="1"/>
          </p:cNvSpPr>
          <p:nvPr>
            <p:ph idx="1"/>
          </p:nvPr>
        </p:nvSpPr>
        <p:spPr/>
        <p:txBody>
          <a:bodyPr>
            <a:normAutofit/>
          </a:bodyPr>
          <a:lstStyle/>
          <a:p>
            <a:pPr marL="68580" indent="0">
              <a:buNone/>
            </a:pPr>
            <a:r>
              <a:rPr lang="en-US" altLang="zh-CN" dirty="0"/>
              <a:t>3.1  SQL</a:t>
            </a:r>
            <a:r>
              <a:rPr lang="zh-CN" altLang="en-US" dirty="0"/>
              <a:t>的基本查询功能</a:t>
            </a:r>
          </a:p>
          <a:p>
            <a:pPr marL="68580" indent="0">
              <a:buNone/>
            </a:pPr>
            <a:r>
              <a:rPr lang="en-US" altLang="zh-CN" b="1" u="sng" dirty="0">
                <a:solidFill>
                  <a:srgbClr val="FF0000"/>
                </a:solidFill>
              </a:rPr>
              <a:t>3.2  </a:t>
            </a:r>
            <a:r>
              <a:rPr lang="zh-CN" altLang="en-US" b="1" u="sng" dirty="0">
                <a:solidFill>
                  <a:srgbClr val="FF0000"/>
                </a:solidFill>
              </a:rPr>
              <a:t>分层结构查询与集合谓词使用</a:t>
            </a:r>
          </a:p>
          <a:p>
            <a:pPr marL="68580" indent="0">
              <a:buNone/>
            </a:pPr>
            <a:r>
              <a:rPr lang="en-US" altLang="zh-CN" dirty="0"/>
              <a:t>3.3  SELECT</a:t>
            </a:r>
            <a:r>
              <a:rPr lang="zh-CN" altLang="en-US" dirty="0"/>
              <a:t>语句间的运算</a:t>
            </a:r>
          </a:p>
          <a:p>
            <a:pPr marL="68580" indent="0">
              <a:buNone/>
            </a:pPr>
            <a:r>
              <a:rPr lang="en-US" altLang="zh-CN" dirty="0"/>
              <a:t>3.4</a:t>
            </a:r>
            <a:r>
              <a:rPr lang="zh-CN" altLang="en-US" dirty="0"/>
              <a:t>  </a:t>
            </a:r>
            <a:r>
              <a:rPr lang="en-US" altLang="zh-CN" dirty="0"/>
              <a:t>SQL</a:t>
            </a:r>
            <a:r>
              <a:rPr lang="zh-CN" altLang="en-US" dirty="0"/>
              <a:t>计算、统计、分类的功能</a:t>
            </a:r>
          </a:p>
          <a:p>
            <a:pPr marL="68580" indent="0">
              <a:buNone/>
            </a:pPr>
            <a:r>
              <a:rPr lang="en-US" altLang="zh-CN" dirty="0"/>
              <a:t>3.5  SELECT</a:t>
            </a:r>
            <a:r>
              <a:rPr lang="zh-CN" altLang="en-US" dirty="0"/>
              <a:t>语句使用的一般规则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25449574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 </a:t>
            </a:r>
            <a:r>
              <a:rPr lang="zh-CN" altLang="en-US" dirty="0"/>
              <a:t>分层结构查询与集合谓词使用</a:t>
            </a:r>
          </a:p>
        </p:txBody>
      </p:sp>
      <p:sp>
        <p:nvSpPr>
          <p:cNvPr id="3" name="内容占位符 2"/>
          <p:cNvSpPr>
            <a:spLocks noGrp="1"/>
          </p:cNvSpPr>
          <p:nvPr>
            <p:ph idx="1"/>
          </p:nvPr>
        </p:nvSpPr>
        <p:spPr/>
        <p:txBody>
          <a:bodyPr/>
          <a:lstStyle/>
          <a:p>
            <a:r>
              <a:rPr lang="zh-CN" altLang="en-US" sz="2000" dirty="0"/>
              <a:t>分层结构指的是在一条映像语句的某个子句中嵌入另一条映像语句，被嵌入的映像语句通常称为</a:t>
            </a:r>
            <a:r>
              <a:rPr lang="zh-CN" altLang="en-US" sz="2000" dirty="0" smtClean="0"/>
              <a:t>‘子查询’</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85</a:t>
            </a:fld>
            <a:endParaRPr lang="zh-CN" altLang="en-US"/>
          </a:p>
        </p:txBody>
      </p:sp>
      <p:grpSp>
        <p:nvGrpSpPr>
          <p:cNvPr id="5" name="Group 12"/>
          <p:cNvGrpSpPr>
            <a:grpSpLocks/>
          </p:cNvGrpSpPr>
          <p:nvPr/>
        </p:nvGrpSpPr>
        <p:grpSpPr bwMode="auto">
          <a:xfrm>
            <a:off x="1066800" y="3356993"/>
            <a:ext cx="2590800" cy="1757363"/>
            <a:chOff x="768" y="1646"/>
            <a:chExt cx="1632" cy="1107"/>
          </a:xfrm>
        </p:grpSpPr>
        <p:sp>
          <p:nvSpPr>
            <p:cNvPr id="6" name="Text Box 5"/>
            <p:cNvSpPr txBox="1">
              <a:spLocks noChangeArrowheads="1"/>
            </p:cNvSpPr>
            <p:nvPr/>
          </p:nvSpPr>
          <p:spPr bwMode="auto">
            <a:xfrm>
              <a:off x="768" y="1968"/>
              <a:ext cx="1632" cy="7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lnSpc>
                  <a:spcPct val="125000"/>
                </a:lnSpc>
              </a:pPr>
              <a:r>
                <a:rPr lang="en-US" altLang="zh-CN" sz="2000" dirty="0" smtClean="0">
                  <a:latin typeface="Courier New" pitchFamily="49" charset="0"/>
                  <a:cs typeface="Courier New" pitchFamily="49" charset="0"/>
                </a:rPr>
                <a:t>SELECT </a:t>
              </a:r>
              <a:r>
                <a:rPr lang="en-US" altLang="zh-CN" sz="2000" dirty="0">
                  <a:latin typeface="Courier New" pitchFamily="49" charset="0"/>
                  <a:cs typeface="Courier New" pitchFamily="49" charset="0"/>
                </a:rPr>
                <a:t>……</a:t>
              </a:r>
            </a:p>
            <a:p>
              <a:pPr algn="l" eaLnBrk="1" hangingPunct="1">
                <a:lnSpc>
                  <a:spcPct val="125000"/>
                </a:lnSpc>
              </a:pPr>
              <a:r>
                <a:rPr lang="en-US" altLang="zh-CN" sz="2000" dirty="0" smtClean="0">
                  <a:latin typeface="Courier New" pitchFamily="49" charset="0"/>
                  <a:cs typeface="Courier New" pitchFamily="49" charset="0"/>
                </a:rPr>
                <a:t>  FROM ……</a:t>
              </a:r>
              <a:endParaRPr lang="en-US" altLang="zh-CN" sz="2000" dirty="0">
                <a:latin typeface="Courier New" pitchFamily="49" charset="0"/>
                <a:cs typeface="Courier New" pitchFamily="49" charset="0"/>
              </a:endParaRPr>
            </a:p>
            <a:p>
              <a:pPr algn="l" eaLnBrk="1" hangingPunct="1">
                <a:lnSpc>
                  <a:spcPct val="125000"/>
                </a:lnSpc>
              </a:pPr>
              <a:r>
                <a:rPr lang="en-US" altLang="zh-CN" sz="2000" dirty="0" smtClean="0">
                  <a:latin typeface="Courier New" pitchFamily="49" charset="0"/>
                  <a:cs typeface="Courier New" pitchFamily="49" charset="0"/>
                </a:rPr>
                <a:t> WHERE </a:t>
              </a:r>
              <a:r>
                <a:rPr lang="en-US" altLang="zh-CN" sz="2000" dirty="0">
                  <a:latin typeface="Courier New" pitchFamily="49" charset="0"/>
                  <a:cs typeface="Courier New" pitchFamily="49" charset="0"/>
                </a:rPr>
                <a:t>……</a:t>
              </a:r>
            </a:p>
          </p:txBody>
        </p:sp>
        <p:sp>
          <p:nvSpPr>
            <p:cNvPr id="7" name="Text Box 6"/>
            <p:cNvSpPr txBox="1">
              <a:spLocks noChangeArrowheads="1"/>
            </p:cNvSpPr>
            <p:nvPr/>
          </p:nvSpPr>
          <p:spPr bwMode="auto">
            <a:xfrm>
              <a:off x="768" y="1646"/>
              <a:ext cx="1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spcBef>
                  <a:spcPct val="50000"/>
                </a:spcBef>
              </a:pPr>
              <a:r>
                <a:rPr lang="zh-CN" altLang="en-US" sz="2000" dirty="0">
                  <a:solidFill>
                    <a:schemeClr val="accent2"/>
                  </a:solidFill>
                  <a:latin typeface="+mn-lt"/>
                </a:rPr>
                <a:t>查询 </a:t>
              </a:r>
              <a:r>
                <a:rPr lang="en-US" altLang="zh-CN" sz="2000" dirty="0">
                  <a:solidFill>
                    <a:schemeClr val="accent2"/>
                  </a:solidFill>
                  <a:latin typeface="+mn-lt"/>
                </a:rPr>
                <a:t>Q</a:t>
              </a:r>
              <a:r>
                <a:rPr lang="en-US" altLang="zh-CN" sz="2000" baseline="-25000" dirty="0">
                  <a:solidFill>
                    <a:schemeClr val="accent2"/>
                  </a:solidFill>
                  <a:latin typeface="+mn-lt"/>
                </a:rPr>
                <a:t>1</a:t>
              </a:r>
            </a:p>
          </p:txBody>
        </p:sp>
      </p:grpSp>
      <p:grpSp>
        <p:nvGrpSpPr>
          <p:cNvPr id="8" name="Group 15"/>
          <p:cNvGrpSpPr>
            <a:grpSpLocks/>
          </p:cNvGrpSpPr>
          <p:nvPr/>
        </p:nvGrpSpPr>
        <p:grpSpPr bwMode="auto">
          <a:xfrm>
            <a:off x="3200400" y="4441253"/>
            <a:ext cx="5181600" cy="1817688"/>
            <a:chOff x="2016" y="2448"/>
            <a:chExt cx="3264" cy="1145"/>
          </a:xfrm>
        </p:grpSpPr>
        <p:grpSp>
          <p:nvGrpSpPr>
            <p:cNvPr id="9" name="Group 13"/>
            <p:cNvGrpSpPr>
              <a:grpSpLocks/>
            </p:cNvGrpSpPr>
            <p:nvPr/>
          </p:nvGrpSpPr>
          <p:grpSpPr bwMode="auto">
            <a:xfrm>
              <a:off x="3696" y="2448"/>
              <a:ext cx="1584" cy="1145"/>
              <a:chOff x="3936" y="2448"/>
              <a:chExt cx="1584" cy="1145"/>
            </a:xfrm>
          </p:grpSpPr>
          <p:sp>
            <p:nvSpPr>
              <p:cNvPr id="11" name="Text Box 9"/>
              <p:cNvSpPr txBox="1">
                <a:spLocks noChangeArrowheads="1"/>
              </p:cNvSpPr>
              <p:nvPr/>
            </p:nvSpPr>
            <p:spPr bwMode="auto">
              <a:xfrm>
                <a:off x="3936" y="2808"/>
                <a:ext cx="1584" cy="785"/>
              </a:xfrm>
              <a:prstGeom prst="rect">
                <a:avLst/>
              </a:prstGeom>
              <a:solidFill>
                <a:schemeClr val="accent6">
                  <a:lumMod val="20000"/>
                  <a:lumOff val="80000"/>
                </a:schemeClr>
              </a:solidFill>
              <a:ln w="9525">
                <a:solidFill>
                  <a:schemeClr val="accent6">
                    <a:lumMod val="20000"/>
                    <a:lumOff val="80000"/>
                  </a:schemeClr>
                </a:solidFill>
                <a:miter lim="800000"/>
                <a:headEnd/>
                <a:tailEnd/>
              </a:ln>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lnSpc>
                    <a:spcPct val="125000"/>
                  </a:lnSpc>
                </a:pPr>
                <a:r>
                  <a:rPr lang="en-US" altLang="zh-CN" sz="2000" dirty="0">
                    <a:latin typeface="Courier New" pitchFamily="49" charset="0"/>
                    <a:cs typeface="Courier New" pitchFamily="49" charset="0"/>
                  </a:rPr>
                  <a:t>SELECT </a:t>
                </a:r>
                <a:r>
                  <a:rPr lang="en-US" altLang="zh-CN" sz="2000" dirty="0" smtClean="0">
                    <a:latin typeface="Courier New" pitchFamily="49" charset="0"/>
                    <a:cs typeface="Courier New" pitchFamily="49" charset="0"/>
                  </a:rPr>
                  <a:t>……</a:t>
                </a:r>
                <a:endParaRPr lang="en-US" altLang="zh-CN" sz="2000" dirty="0">
                  <a:latin typeface="Courier New" pitchFamily="49" charset="0"/>
                  <a:cs typeface="Courier New" pitchFamily="49" charset="0"/>
                </a:endParaRPr>
              </a:p>
              <a:p>
                <a:pPr algn="l" eaLnBrk="1" hangingPunct="1">
                  <a:lnSpc>
                    <a:spcPct val="125000"/>
                  </a:lnSpc>
                </a:pPr>
                <a:r>
                  <a:rPr lang="en-US" altLang="zh-CN" sz="2000" dirty="0" smtClean="0">
                    <a:latin typeface="Courier New" pitchFamily="49" charset="0"/>
                    <a:cs typeface="Courier New" pitchFamily="49" charset="0"/>
                  </a:rPr>
                  <a:t>  FROM ……</a:t>
                </a:r>
                <a:endParaRPr lang="en-US" altLang="zh-CN" sz="2000" dirty="0">
                  <a:latin typeface="Courier New" pitchFamily="49" charset="0"/>
                  <a:cs typeface="Courier New" pitchFamily="49" charset="0"/>
                </a:endParaRPr>
              </a:p>
              <a:p>
                <a:pPr algn="l" eaLnBrk="1" hangingPunct="1">
                  <a:lnSpc>
                    <a:spcPct val="125000"/>
                  </a:lnSpc>
                </a:pPr>
                <a:r>
                  <a:rPr lang="en-US" altLang="zh-CN" sz="2000" dirty="0" smtClean="0">
                    <a:latin typeface="Courier New" pitchFamily="49" charset="0"/>
                    <a:cs typeface="Courier New" pitchFamily="49" charset="0"/>
                  </a:rPr>
                  <a:t> WHERE ……</a:t>
                </a:r>
                <a:endParaRPr lang="en-US" altLang="zh-CN" sz="2000" dirty="0">
                  <a:latin typeface="Courier New" pitchFamily="49" charset="0"/>
                  <a:cs typeface="Courier New" pitchFamily="49" charset="0"/>
                </a:endParaRPr>
              </a:p>
            </p:txBody>
          </p:sp>
          <p:sp>
            <p:nvSpPr>
              <p:cNvPr id="12" name="Text Box 10"/>
              <p:cNvSpPr txBox="1">
                <a:spLocks noChangeArrowheads="1"/>
              </p:cNvSpPr>
              <p:nvPr/>
            </p:nvSpPr>
            <p:spPr bwMode="auto">
              <a:xfrm>
                <a:off x="3936" y="2448"/>
                <a:ext cx="15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spcBef>
                    <a:spcPct val="50000"/>
                  </a:spcBef>
                </a:pPr>
                <a:r>
                  <a:rPr lang="zh-CN" altLang="en-US" sz="2000" dirty="0">
                    <a:solidFill>
                      <a:schemeClr val="accent2"/>
                    </a:solidFill>
                    <a:latin typeface="+mn-lt"/>
                  </a:rPr>
                  <a:t>子查询 </a:t>
                </a:r>
                <a:r>
                  <a:rPr lang="en-US" altLang="zh-CN" sz="2000" dirty="0">
                    <a:solidFill>
                      <a:schemeClr val="accent2"/>
                    </a:solidFill>
                    <a:latin typeface="+mn-lt"/>
                  </a:rPr>
                  <a:t>Q</a:t>
                </a:r>
                <a:r>
                  <a:rPr lang="en-US" altLang="zh-CN" sz="2000" baseline="-25000" dirty="0">
                    <a:solidFill>
                      <a:schemeClr val="accent2"/>
                    </a:solidFill>
                    <a:latin typeface="+mn-lt"/>
                  </a:rPr>
                  <a:t>11</a:t>
                </a:r>
              </a:p>
            </p:txBody>
          </p:sp>
        </p:grpSp>
        <p:sp>
          <p:nvSpPr>
            <p:cNvPr id="10" name="Freeform 14"/>
            <p:cNvSpPr>
              <a:spLocks/>
            </p:cNvSpPr>
            <p:nvPr/>
          </p:nvSpPr>
          <p:spPr bwMode="auto">
            <a:xfrm>
              <a:off x="2016" y="2627"/>
              <a:ext cx="1584" cy="168"/>
            </a:xfrm>
            <a:custGeom>
              <a:avLst/>
              <a:gdLst>
                <a:gd name="T0" fmla="*/ 0 w 1584"/>
                <a:gd name="T1" fmla="*/ 24 h 168"/>
                <a:gd name="T2" fmla="*/ 720 w 1584"/>
                <a:gd name="T3" fmla="*/ 24 h 168"/>
                <a:gd name="T4" fmla="*/ 1584 w 1584"/>
                <a:gd name="T5" fmla="*/ 168 h 168"/>
                <a:gd name="T6" fmla="*/ 0 60000 65536"/>
                <a:gd name="T7" fmla="*/ 0 60000 65536"/>
                <a:gd name="T8" fmla="*/ 0 60000 65536"/>
                <a:gd name="T9" fmla="*/ 0 w 1584"/>
                <a:gd name="T10" fmla="*/ 0 h 168"/>
                <a:gd name="T11" fmla="*/ 1584 w 1584"/>
                <a:gd name="T12" fmla="*/ 168 h 168"/>
              </a:gdLst>
              <a:ahLst/>
              <a:cxnLst>
                <a:cxn ang="T6">
                  <a:pos x="T0" y="T1"/>
                </a:cxn>
                <a:cxn ang="T7">
                  <a:pos x="T2" y="T3"/>
                </a:cxn>
                <a:cxn ang="T8">
                  <a:pos x="T4" y="T5"/>
                </a:cxn>
              </a:cxnLst>
              <a:rect l="T9" t="T10" r="T11" b="T12"/>
              <a:pathLst>
                <a:path w="1584" h="168">
                  <a:moveTo>
                    <a:pt x="0" y="24"/>
                  </a:moveTo>
                  <a:cubicBezTo>
                    <a:pt x="228" y="12"/>
                    <a:pt x="456" y="0"/>
                    <a:pt x="720" y="24"/>
                  </a:cubicBezTo>
                  <a:cubicBezTo>
                    <a:pt x="984" y="48"/>
                    <a:pt x="1284" y="108"/>
                    <a:pt x="1584" y="168"/>
                  </a:cubicBezTo>
                </a:path>
              </a:pathLst>
            </a:custGeom>
            <a:noFill/>
            <a:ln w="38100">
              <a:solidFill>
                <a:srgbClr val="00FF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grpSp>
    </p:spTree>
    <p:extLst>
      <p:ext uri="{BB962C8B-B14F-4D97-AF65-F5344CB8AC3E}">
        <p14:creationId xmlns:p14="http://schemas.microsoft.com/office/powerpoint/2010/main" val="6188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 </a:t>
            </a:r>
            <a:r>
              <a:rPr lang="zh-CN" altLang="en-US" dirty="0"/>
              <a:t>分层结构查询与集合谓词使用</a:t>
            </a:r>
          </a:p>
        </p:txBody>
      </p:sp>
      <p:sp>
        <p:nvSpPr>
          <p:cNvPr id="3" name="内容占位符 2"/>
          <p:cNvSpPr>
            <a:spLocks noGrp="1"/>
          </p:cNvSpPr>
          <p:nvPr>
            <p:ph idx="1"/>
          </p:nvPr>
        </p:nvSpPr>
        <p:spPr/>
        <p:txBody>
          <a:bodyPr>
            <a:normAutofit/>
          </a:bodyPr>
          <a:lstStyle/>
          <a:p>
            <a:r>
              <a:rPr lang="zh-CN" altLang="en-US" sz="2000" dirty="0">
                <a:latin typeface="Courier New" pitchFamily="49" charset="0"/>
                <a:cs typeface="Courier New" pitchFamily="49" charset="0"/>
              </a:rPr>
              <a:t>这样的子查询通常被嵌入</a:t>
            </a:r>
            <a:r>
              <a:rPr lang="zh-CN" altLang="en-US" sz="2000" dirty="0" smtClean="0">
                <a:latin typeface="Courier New" pitchFamily="49" charset="0"/>
                <a:cs typeface="Courier New" pitchFamily="49" charset="0"/>
              </a:rPr>
              <a:t>在</a:t>
            </a:r>
            <a:r>
              <a:rPr lang="en-US" altLang="zh-CN" sz="2000" dirty="0" smtClean="0">
                <a:latin typeface="Courier New" pitchFamily="49" charset="0"/>
                <a:cs typeface="Courier New" pitchFamily="49" charset="0"/>
              </a:rPr>
              <a:t>WHERE</a:t>
            </a:r>
            <a:r>
              <a:rPr lang="zh-CN" altLang="en-US" sz="2000" dirty="0">
                <a:latin typeface="Courier New" pitchFamily="49" charset="0"/>
                <a:cs typeface="Courier New" pitchFamily="49" charset="0"/>
              </a:rPr>
              <a:t>子句中，可以构造出逻辑关系相对复杂但可以描述清晰的查询条件</a:t>
            </a:r>
          </a:p>
          <a:p>
            <a:r>
              <a:rPr lang="zh-CN" altLang="en-US" sz="2000" dirty="0">
                <a:latin typeface="Courier New" pitchFamily="49" charset="0"/>
                <a:cs typeface="Courier New" pitchFamily="49" charset="0"/>
              </a:rPr>
              <a:t>像这样嵌入有子查询的查询语句也被称为‘</a:t>
            </a:r>
            <a:r>
              <a:rPr lang="zh-CN" altLang="en-US" sz="2000" b="1" dirty="0">
                <a:solidFill>
                  <a:srgbClr val="FF0000"/>
                </a:solidFill>
                <a:latin typeface="Courier New" pitchFamily="49" charset="0"/>
                <a:cs typeface="Courier New" pitchFamily="49" charset="0"/>
              </a:rPr>
              <a:t>嵌套查询</a:t>
            </a:r>
            <a:r>
              <a:rPr lang="zh-CN" altLang="en-US" sz="2000" dirty="0">
                <a:latin typeface="Courier New" pitchFamily="49" charset="0"/>
                <a:cs typeface="Courier New" pitchFamily="49" charset="0"/>
              </a:rPr>
              <a:t>’。也可以在其它子句中嵌入‘子查询’</a:t>
            </a:r>
          </a:p>
          <a:p>
            <a:r>
              <a:rPr lang="zh-CN" altLang="en-US" sz="2000" dirty="0">
                <a:latin typeface="Courier New" pitchFamily="49" charset="0"/>
                <a:cs typeface="Courier New" pitchFamily="49" charset="0"/>
              </a:rPr>
              <a:t>由于子查询的查询结果是一个集合，因此需要在</a:t>
            </a:r>
            <a:r>
              <a:rPr lang="en-US" altLang="zh-CN" sz="2000" dirty="0">
                <a:latin typeface="Courier New" pitchFamily="49" charset="0"/>
                <a:cs typeface="Courier New" pitchFamily="49" charset="0"/>
              </a:rPr>
              <a:t>WHERE</a:t>
            </a:r>
            <a:r>
              <a:rPr lang="zh-CN" altLang="en-US" sz="2000" dirty="0">
                <a:latin typeface="Courier New" pitchFamily="49" charset="0"/>
                <a:cs typeface="Courier New" pitchFamily="49" charset="0"/>
              </a:rPr>
              <a:t>子句中引入集合</a:t>
            </a:r>
            <a:r>
              <a:rPr lang="zh-CN" altLang="en-US" sz="2000" dirty="0" smtClean="0">
                <a:latin typeface="Courier New" pitchFamily="49" charset="0"/>
                <a:cs typeface="Courier New" pitchFamily="49" charset="0"/>
              </a:rPr>
              <a:t>谓词</a:t>
            </a:r>
            <a:endParaRPr lang="zh-CN" altLang="en-US" sz="20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86</a:t>
            </a:fld>
            <a:endParaRPr lang="zh-CN" altLang="en-US"/>
          </a:p>
        </p:txBody>
      </p:sp>
    </p:spTree>
    <p:extLst>
      <p:ext uri="{BB962C8B-B14F-4D97-AF65-F5344CB8AC3E}">
        <p14:creationId xmlns:p14="http://schemas.microsoft.com/office/powerpoint/2010/main" val="41868304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 </a:t>
            </a:r>
            <a:r>
              <a:rPr lang="zh-CN" altLang="en-US" dirty="0"/>
              <a:t>分层结构查询与集合谓词使用</a:t>
            </a:r>
          </a:p>
        </p:txBody>
      </p:sp>
      <p:sp>
        <p:nvSpPr>
          <p:cNvPr id="3" name="内容占位符 2"/>
          <p:cNvSpPr>
            <a:spLocks noGrp="1"/>
          </p:cNvSpPr>
          <p:nvPr>
            <p:ph idx="1"/>
          </p:nvPr>
        </p:nvSpPr>
        <p:spPr/>
        <p:txBody>
          <a:bodyPr>
            <a:normAutofit/>
          </a:bodyPr>
          <a:lstStyle/>
          <a:p>
            <a:r>
              <a:rPr lang="en-US" altLang="zh-CN" sz="2000" dirty="0">
                <a:latin typeface="Courier New" pitchFamily="49" charset="0"/>
                <a:cs typeface="Courier New" pitchFamily="49" charset="0"/>
              </a:rPr>
              <a:t>WHERE</a:t>
            </a:r>
            <a:r>
              <a:rPr lang="zh-CN" altLang="en-US" sz="2000" dirty="0">
                <a:latin typeface="Courier New" pitchFamily="49" charset="0"/>
                <a:cs typeface="Courier New" pitchFamily="49" charset="0"/>
              </a:rPr>
              <a:t>子句中的集合谓词主要</a:t>
            </a:r>
            <a:r>
              <a:rPr lang="zh-CN" altLang="en-US" sz="2000" dirty="0" smtClean="0">
                <a:latin typeface="Courier New" pitchFamily="49" charset="0"/>
                <a:cs typeface="Courier New" pitchFamily="49" charset="0"/>
              </a:rPr>
              <a:t>有</a:t>
            </a:r>
            <a:endParaRPr lang="en-US" altLang="zh-CN" sz="2000" dirty="0" smtClean="0">
              <a:latin typeface="Courier New" pitchFamily="49" charset="0"/>
              <a:cs typeface="Courier New" pitchFamily="49" charset="0"/>
            </a:endParaRPr>
          </a:p>
          <a:p>
            <a:pPr lvl="1"/>
            <a:r>
              <a:rPr lang="en-US" altLang="zh-CN" sz="1800" dirty="0" smtClean="0">
                <a:latin typeface="Courier New" pitchFamily="49" charset="0"/>
                <a:cs typeface="Courier New" pitchFamily="49" charset="0"/>
              </a:rPr>
              <a:t>IN</a:t>
            </a:r>
            <a:r>
              <a:rPr lang="zh-CN" altLang="en-US" sz="1800" dirty="0">
                <a:latin typeface="Courier New" pitchFamily="49" charset="0"/>
                <a:cs typeface="Courier New" pitchFamily="49" charset="0"/>
              </a:rPr>
              <a:t>谓词：标量与集合量之间的属于比较</a:t>
            </a:r>
          </a:p>
          <a:p>
            <a:pPr marL="68580" indent="0">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expr</a:t>
            </a: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NOT </a:t>
            </a:r>
            <a:r>
              <a:rPr lang="en-US" altLang="zh-CN" sz="1800" dirty="0" smtClean="0">
                <a:latin typeface="Courier New" pitchFamily="49" charset="0"/>
                <a:cs typeface="Courier New" pitchFamily="49" charset="0"/>
              </a:rPr>
              <a:t>] IN </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subquery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zh-CN" altLang="en-US" sz="1800" dirty="0">
                <a:latin typeface="Courier New" pitchFamily="49" charset="0"/>
                <a:cs typeface="Courier New" pitchFamily="49" charset="0"/>
              </a:rPr>
              <a:t>限定比较谓词：标量与集合中元素之间的量化比较</a:t>
            </a:r>
          </a:p>
          <a:p>
            <a:pPr marL="68580" indent="0">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expr</a:t>
            </a:r>
            <a:r>
              <a:rPr lang="en-US" altLang="zh-CN" sz="1800" dirty="0" smtClean="0">
                <a:latin typeface="Courier New" pitchFamily="49" charset="0"/>
                <a:cs typeface="Courier New" pitchFamily="49" charset="0"/>
              </a:rPr>
              <a:t> ANY | ALL </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subquery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800" dirty="0">
                <a:latin typeface="Courier New" pitchFamily="49" charset="0"/>
                <a:cs typeface="Courier New" pitchFamily="49" charset="0"/>
              </a:rPr>
              <a:t>EXISTS</a:t>
            </a:r>
            <a:r>
              <a:rPr lang="zh-CN" altLang="en-US" sz="1800" dirty="0">
                <a:latin typeface="Courier New" pitchFamily="49" charset="0"/>
                <a:cs typeface="Courier New" pitchFamily="49" charset="0"/>
              </a:rPr>
              <a:t>谓词：是否为空集的判断谓词</a:t>
            </a:r>
          </a:p>
          <a:p>
            <a:pPr marL="68580" indent="0">
              <a:buNone/>
            </a:pP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NOT ] EXISTS ( </a:t>
            </a:r>
            <a:r>
              <a:rPr lang="en-US" altLang="zh-CN" sz="1800" dirty="0" err="1">
                <a:latin typeface="Courier New" pitchFamily="49" charset="0"/>
                <a:cs typeface="Courier New" pitchFamily="49" charset="0"/>
              </a:rPr>
              <a:t>subquery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87</a:t>
            </a:fld>
            <a:endParaRPr lang="zh-CN" altLang="en-US"/>
          </a:p>
        </p:txBody>
      </p:sp>
    </p:spTree>
    <p:extLst>
      <p:ext uri="{BB962C8B-B14F-4D97-AF65-F5344CB8AC3E}">
        <p14:creationId xmlns:p14="http://schemas.microsoft.com/office/powerpoint/2010/main" val="12877053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 </a:t>
            </a:r>
            <a:r>
              <a:rPr lang="zh-CN" altLang="en-US" dirty="0"/>
              <a:t>分层结构查询与集合谓词使用</a:t>
            </a:r>
          </a:p>
        </p:txBody>
      </p:sp>
      <p:sp>
        <p:nvSpPr>
          <p:cNvPr id="3" name="内容占位符 2"/>
          <p:cNvSpPr>
            <a:spLocks noGrp="1"/>
          </p:cNvSpPr>
          <p:nvPr>
            <p:ph idx="1"/>
          </p:nvPr>
        </p:nvSpPr>
        <p:spPr/>
        <p:txBody>
          <a:bodyPr/>
          <a:lstStyle/>
          <a:p>
            <a:r>
              <a:rPr lang="zh-CN" altLang="en-US" sz="2000" dirty="0"/>
              <a:t>嵌套查询的处理顺序</a:t>
            </a:r>
          </a:p>
          <a:p>
            <a:pPr lvl="1"/>
            <a:r>
              <a:rPr lang="zh-CN" altLang="en-US" sz="1800" dirty="0"/>
              <a:t>一般情况下，嵌套查询中的子查询只需要被执行一次，然后利用所获得的中间查询结果来计算外层的查询语句</a:t>
            </a:r>
          </a:p>
          <a:p>
            <a:pPr lvl="1"/>
            <a:r>
              <a:rPr lang="zh-CN" altLang="en-US" sz="1800" dirty="0"/>
              <a:t>这样的子查询也被称为</a:t>
            </a:r>
            <a:r>
              <a:rPr lang="zh-CN" altLang="en-US" sz="1800" b="1" dirty="0">
                <a:solidFill>
                  <a:srgbClr val="FF0000"/>
                </a:solidFill>
              </a:rPr>
              <a:t>‘独立子查询’</a:t>
            </a:r>
            <a:r>
              <a:rPr lang="zh-CN" altLang="en-US" sz="1800" dirty="0"/>
              <a:t>，其处理顺序</a:t>
            </a:r>
            <a:r>
              <a:rPr lang="zh-CN" altLang="en-US" sz="1800" b="1" dirty="0">
                <a:solidFill>
                  <a:srgbClr val="FF0000"/>
                </a:solidFill>
              </a:rPr>
              <a:t>由‘内’到</a:t>
            </a:r>
            <a:r>
              <a:rPr lang="zh-CN" altLang="en-US" sz="1800" b="1" dirty="0" smtClean="0">
                <a:solidFill>
                  <a:srgbClr val="FF0000"/>
                </a:solidFill>
              </a:rPr>
              <a:t>‘外’</a:t>
            </a:r>
            <a:endParaRPr lang="zh-CN" altLang="en-US" sz="1800"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88</a:t>
            </a:fld>
            <a:endParaRPr lang="zh-CN" altLang="en-US"/>
          </a:p>
        </p:txBody>
      </p:sp>
    </p:spTree>
    <p:extLst>
      <p:ext uri="{BB962C8B-B14F-4D97-AF65-F5344CB8AC3E}">
        <p14:creationId xmlns:p14="http://schemas.microsoft.com/office/powerpoint/2010/main" val="21787856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3.2 </a:t>
            </a:r>
            <a:r>
              <a:rPr lang="zh-CN" altLang="en-US" dirty="0"/>
              <a:t>分层结构查询与集合谓词使用</a:t>
            </a:r>
          </a:p>
        </p:txBody>
      </p:sp>
      <p:sp>
        <p:nvSpPr>
          <p:cNvPr id="3" name="内容占位符 2"/>
          <p:cNvSpPr>
            <a:spLocks noGrp="1"/>
          </p:cNvSpPr>
          <p:nvPr>
            <p:ph idx="1"/>
          </p:nvPr>
        </p:nvSpPr>
        <p:spPr/>
        <p:txBody>
          <a:bodyPr>
            <a:normAutofit/>
          </a:bodyPr>
          <a:lstStyle/>
          <a:p>
            <a:r>
              <a:rPr lang="zh-CN" altLang="en-US" sz="2000" dirty="0"/>
              <a:t>在有些情况下，在‘子查询’中调用了外层查询中的表及其元组变量。随着外层元组变量的每一次的取值变化，都需要重新执行‘子查询’以获得相关的中间查询结果</a:t>
            </a:r>
          </a:p>
          <a:p>
            <a:pPr lvl="1"/>
            <a:r>
              <a:rPr lang="zh-CN" altLang="en-US" sz="1800" dirty="0"/>
              <a:t>这样的子查询也被称为 </a:t>
            </a:r>
            <a:r>
              <a:rPr lang="zh-CN" altLang="en-US" sz="1800" b="1" dirty="0">
                <a:solidFill>
                  <a:srgbClr val="FF0000"/>
                </a:solidFill>
              </a:rPr>
              <a:t>‘相关子查询’</a:t>
            </a:r>
            <a:r>
              <a:rPr lang="zh-CN" altLang="en-US" sz="1800" dirty="0"/>
              <a:t>，其处理顺序是</a:t>
            </a:r>
            <a:r>
              <a:rPr lang="zh-CN" altLang="en-US" sz="1800" b="1" dirty="0">
                <a:solidFill>
                  <a:srgbClr val="FF0000"/>
                </a:solidFill>
              </a:rPr>
              <a:t>由‘外’到‘内’</a:t>
            </a:r>
            <a:r>
              <a:rPr lang="zh-CN" altLang="en-US" sz="1800" dirty="0"/>
              <a:t>，直至处理完外层查询表中的所有</a:t>
            </a:r>
            <a:r>
              <a:rPr lang="zh-CN" altLang="en-US" sz="1800" dirty="0" smtClean="0"/>
              <a:t>元组</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89</a:t>
            </a:fld>
            <a:endParaRPr lang="zh-CN" altLang="en-US"/>
          </a:p>
        </p:txBody>
      </p:sp>
    </p:spTree>
    <p:extLst>
      <p:ext uri="{BB962C8B-B14F-4D97-AF65-F5344CB8AC3E}">
        <p14:creationId xmlns:p14="http://schemas.microsoft.com/office/powerpoint/2010/main" val="162441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UDB</a:t>
            </a:r>
            <a:r>
              <a:rPr lang="zh-CN" altLang="en-US" dirty="0"/>
              <a:t>企业版</a:t>
            </a:r>
          </a:p>
        </p:txBody>
      </p:sp>
      <p:sp>
        <p:nvSpPr>
          <p:cNvPr id="3" name="内容占位符 2"/>
          <p:cNvSpPr>
            <a:spLocks noGrp="1"/>
          </p:cNvSpPr>
          <p:nvPr>
            <p:ph idx="1"/>
          </p:nvPr>
        </p:nvSpPr>
        <p:spPr/>
        <p:txBody>
          <a:bodyPr>
            <a:normAutofit/>
          </a:bodyPr>
          <a:lstStyle/>
          <a:p>
            <a:r>
              <a:rPr lang="zh-CN" altLang="en-US" sz="2000" dirty="0"/>
              <a:t>简称为</a:t>
            </a:r>
            <a:r>
              <a:rPr lang="en-US" altLang="zh-CN" sz="2000" dirty="0"/>
              <a:t>UDB EE</a:t>
            </a:r>
            <a:r>
              <a:rPr lang="zh-CN" altLang="en-US" sz="2000" dirty="0"/>
              <a:t>，适用于企业级的数据管理需求</a:t>
            </a:r>
          </a:p>
          <a:p>
            <a:r>
              <a:rPr lang="zh-CN" altLang="en-US" sz="2000" dirty="0"/>
              <a:t>具有</a:t>
            </a:r>
            <a:r>
              <a:rPr lang="en-US" altLang="zh-CN" sz="2000" dirty="0"/>
              <a:t>UDB</a:t>
            </a:r>
            <a:r>
              <a:rPr lang="zh-CN" altLang="en-US" sz="2000" dirty="0"/>
              <a:t>工作组版的全部功能，并能够利用对称多处理（</a:t>
            </a:r>
            <a:r>
              <a:rPr lang="en-US" altLang="zh-CN" sz="2000" dirty="0"/>
              <a:t>SMP</a:t>
            </a:r>
            <a:r>
              <a:rPr lang="zh-CN" altLang="en-US" sz="2000" dirty="0"/>
              <a:t>）技术提高系统性能</a:t>
            </a:r>
          </a:p>
          <a:p>
            <a:r>
              <a:rPr lang="zh-CN" altLang="en-US" sz="2000" dirty="0" smtClean="0"/>
              <a:t>在程序包中包含</a:t>
            </a:r>
            <a:r>
              <a:rPr lang="zh-CN" altLang="en-US" sz="2000" dirty="0"/>
              <a:t>了</a:t>
            </a:r>
            <a:r>
              <a:rPr lang="en-US" altLang="zh-CN" sz="2000" dirty="0"/>
              <a:t>DB2 Connect</a:t>
            </a:r>
            <a:r>
              <a:rPr lang="zh-CN" altLang="en-US" sz="2000" dirty="0"/>
              <a:t>企业版，允许</a:t>
            </a:r>
            <a:r>
              <a:rPr lang="en-US" altLang="zh-CN" sz="2000" dirty="0"/>
              <a:t>Intel</a:t>
            </a:r>
            <a:r>
              <a:rPr lang="zh-CN" altLang="en-US" sz="2000" dirty="0"/>
              <a:t>平台和</a:t>
            </a:r>
            <a:r>
              <a:rPr lang="en-US" altLang="zh-CN" sz="2000" dirty="0"/>
              <a:t>UNIX</a:t>
            </a:r>
            <a:r>
              <a:rPr lang="zh-CN" altLang="en-US" sz="2000" dirty="0"/>
              <a:t>平台的客户端应用程序访问大型机和</a:t>
            </a:r>
            <a:r>
              <a:rPr lang="en-US" altLang="zh-CN" sz="2000" dirty="0"/>
              <a:t>AS/400</a:t>
            </a:r>
            <a:r>
              <a:rPr lang="zh-CN" altLang="en-US" sz="2000" dirty="0"/>
              <a:t>上的数据库服务</a:t>
            </a:r>
          </a:p>
          <a:p>
            <a:r>
              <a:rPr lang="zh-CN" altLang="en-US" sz="2000" dirty="0" smtClean="0"/>
              <a:t>可以</a:t>
            </a:r>
            <a:r>
              <a:rPr lang="zh-CN" altLang="en-US" sz="2000" dirty="0"/>
              <a:t>运行在</a:t>
            </a:r>
            <a:r>
              <a:rPr lang="en-US" altLang="zh-CN" sz="2000" dirty="0"/>
              <a:t>Windows</a:t>
            </a:r>
            <a:r>
              <a:rPr lang="zh-CN" altLang="en-US" sz="2000" dirty="0"/>
              <a:t>、</a:t>
            </a:r>
            <a:r>
              <a:rPr lang="en-US" altLang="zh-CN" sz="2000" dirty="0"/>
              <a:t>OS/2</a:t>
            </a:r>
            <a:r>
              <a:rPr lang="zh-CN" altLang="en-US" sz="2000" dirty="0"/>
              <a:t>、</a:t>
            </a:r>
            <a:r>
              <a:rPr lang="en-US" altLang="zh-CN" sz="2000" dirty="0"/>
              <a:t>Linux</a:t>
            </a:r>
            <a:r>
              <a:rPr lang="zh-CN" altLang="en-US" sz="2000" dirty="0"/>
              <a:t>以及</a:t>
            </a:r>
            <a:r>
              <a:rPr lang="en-US" altLang="zh-CN" sz="2000" dirty="0"/>
              <a:t>UNIX</a:t>
            </a:r>
            <a:r>
              <a:rPr lang="zh-CN" altLang="en-US" sz="2000" dirty="0"/>
              <a:t>平台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9556259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a:t>
            </a:r>
            <a:r>
              <a:rPr lang="zh-CN" altLang="en-US" dirty="0"/>
              <a:t>谓词的使用</a:t>
            </a:r>
          </a:p>
        </p:txBody>
      </p:sp>
      <p:sp>
        <p:nvSpPr>
          <p:cNvPr id="3" name="内容占位符 2"/>
          <p:cNvSpPr>
            <a:spLocks noGrp="1"/>
          </p:cNvSpPr>
          <p:nvPr>
            <p:ph idx="1"/>
          </p:nvPr>
        </p:nvSpPr>
        <p:spPr/>
        <p:txBody>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在计算机系、数学系及物理系的学生的姓名</a:t>
            </a:r>
          </a:p>
          <a:p>
            <a:pPr marL="68580" indent="0">
              <a:buNone/>
            </a:pPr>
            <a:r>
              <a:rPr lang="en-US" altLang="zh-CN" sz="2000" dirty="0">
                <a:latin typeface="Courier New" pitchFamily="49" charset="0"/>
                <a:cs typeface="Courier New" pitchFamily="49" charset="0"/>
              </a:rPr>
              <a:t>	SELECT </a:t>
            </a:r>
            <a:r>
              <a:rPr lang="en-US" altLang="zh-CN" sz="2000" dirty="0" err="1" smtClean="0">
                <a:latin typeface="Courier New" pitchFamily="49" charset="0"/>
                <a:cs typeface="Courier New" pitchFamily="49" charset="0"/>
              </a:rPr>
              <a:t>sn</a:t>
            </a:r>
            <a:endParaRPr lang="en-US" altLang="zh-CN" sz="2000" dirty="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	  FROM S</a:t>
            </a:r>
            <a:endParaRPr lang="en-US" altLang="zh-CN" sz="2000" dirty="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	 WHERE </a:t>
            </a:r>
            <a:r>
              <a:rPr lang="en-US" altLang="zh-CN" sz="2000" dirty="0" err="1" smtClean="0">
                <a:latin typeface="Courier New" pitchFamily="49" charset="0"/>
                <a:cs typeface="Courier New" pitchFamily="49" charset="0"/>
              </a:rPr>
              <a:t>sd</a:t>
            </a:r>
            <a:r>
              <a:rPr lang="en-US" altLang="zh-CN" sz="2000" dirty="0" smtClean="0">
                <a:latin typeface="Courier New" pitchFamily="49" charset="0"/>
                <a:cs typeface="Courier New" pitchFamily="49" charset="0"/>
              </a:rPr>
              <a:t> IN (‘</a:t>
            </a:r>
            <a:r>
              <a:rPr lang="en-US" altLang="zh-CN" sz="2000" dirty="0">
                <a:latin typeface="Courier New" pitchFamily="49" charset="0"/>
                <a:cs typeface="Courier New" pitchFamily="49" charset="0"/>
              </a:rPr>
              <a:t>MA’, ‘CS’, ‘PY’) </a:t>
            </a:r>
            <a:r>
              <a:rPr lang="en-US" altLang="zh-CN" sz="2000" dirty="0" smtClean="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90</a:t>
            </a:fld>
            <a:endParaRPr lang="zh-CN" altLang="en-US"/>
          </a:p>
        </p:txBody>
      </p:sp>
    </p:spTree>
    <p:extLst>
      <p:ext uri="{BB962C8B-B14F-4D97-AF65-F5344CB8AC3E}">
        <p14:creationId xmlns:p14="http://schemas.microsoft.com/office/powerpoint/2010/main" val="39872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a:t>
            </a:r>
            <a:r>
              <a:rPr lang="zh-CN" altLang="en-US" dirty="0"/>
              <a:t>谓词的使用</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修读课程号为</a:t>
            </a:r>
            <a:r>
              <a:rPr lang="en-US" altLang="zh-CN" sz="2000" dirty="0">
                <a:latin typeface="Courier New" pitchFamily="49" charset="0"/>
                <a:cs typeface="Courier New" pitchFamily="49" charset="0"/>
              </a:rPr>
              <a:t>C1</a:t>
            </a:r>
            <a:r>
              <a:rPr lang="zh-CN" altLang="en-US" sz="2000" dirty="0">
                <a:latin typeface="Courier New" pitchFamily="49" charset="0"/>
                <a:cs typeface="Courier New" pitchFamily="49" charset="0"/>
              </a:rPr>
              <a:t>的所有学生的</a:t>
            </a:r>
            <a:r>
              <a:rPr lang="zh-CN" altLang="en-US" sz="2000" dirty="0" smtClean="0">
                <a:latin typeface="Courier New" pitchFamily="49" charset="0"/>
                <a:cs typeface="Courier New" pitchFamily="49" charset="0"/>
              </a:rPr>
              <a:t>姓名</a:t>
            </a:r>
            <a:r>
              <a:rPr lang="en-US" altLang="zh-CN" dirty="0">
                <a:latin typeface="Courier New" pitchFamily="49" charset="0"/>
                <a:cs typeface="Courier New" pitchFamily="49" charset="0"/>
              </a:rPr>
              <a:t>	</a:t>
            </a:r>
            <a:endParaRPr lang="en-US" altLang="zh-CN" dirty="0" smtClean="0">
              <a:latin typeface="Courier New" pitchFamily="49" charset="0"/>
              <a:cs typeface="Courier New" pitchFamily="49" charset="0"/>
            </a:endParaRPr>
          </a:p>
          <a:p>
            <a:pPr marL="68580" indent="0">
              <a:buNone/>
            </a:pPr>
            <a:r>
              <a:rPr lang="en-US" altLang="zh-CN" sz="2000" dirty="0">
                <a:latin typeface="Courier New" pitchFamily="49" charset="0"/>
                <a:cs typeface="Courier New" pitchFamily="49" charset="0"/>
              </a:rPr>
              <a:t>	</a:t>
            </a:r>
            <a:r>
              <a:rPr lang="en-US" altLang="zh-CN" sz="2000" dirty="0" smtClean="0">
                <a:solidFill>
                  <a:srgbClr val="FF0000"/>
                </a:solidFill>
                <a:latin typeface="Courier New" pitchFamily="49" charset="0"/>
                <a:cs typeface="Courier New" pitchFamily="49" charset="0"/>
              </a:rPr>
              <a:t>SELECT S.sn</a:t>
            </a:r>
            <a:endParaRPr lang="en-US" altLang="zh-CN" sz="2000" dirty="0">
              <a:solidFill>
                <a:srgbClr val="FF0000"/>
              </a:solidFill>
              <a:latin typeface="Courier New" pitchFamily="49" charset="0"/>
              <a:cs typeface="Courier New" pitchFamily="49" charset="0"/>
            </a:endParaRPr>
          </a:p>
          <a:p>
            <a:pPr marL="68580" indent="0">
              <a:buNone/>
            </a:pPr>
            <a:r>
              <a:rPr lang="en-US" altLang="zh-CN" sz="2000" dirty="0" smtClean="0">
                <a:solidFill>
                  <a:srgbClr val="FF0000"/>
                </a:solidFill>
                <a:latin typeface="Courier New" pitchFamily="49" charset="0"/>
                <a:cs typeface="Courier New" pitchFamily="49" charset="0"/>
              </a:rPr>
              <a:t>	  FROM S</a:t>
            </a:r>
            <a:endParaRPr lang="en-US" altLang="zh-CN" sz="2000" dirty="0">
              <a:solidFill>
                <a:srgbClr val="FF0000"/>
              </a:solidFill>
              <a:latin typeface="Courier New" pitchFamily="49" charset="0"/>
              <a:cs typeface="Courier New" pitchFamily="49" charset="0"/>
            </a:endParaRPr>
          </a:p>
          <a:p>
            <a:pPr marL="68580" indent="0">
              <a:buNone/>
            </a:pPr>
            <a:r>
              <a:rPr lang="en-US" altLang="zh-CN" sz="2000" dirty="0" smtClean="0">
                <a:solidFill>
                  <a:srgbClr val="FF0000"/>
                </a:solidFill>
                <a:latin typeface="Courier New" pitchFamily="49" charset="0"/>
                <a:cs typeface="Courier New" pitchFamily="49" charset="0"/>
              </a:rPr>
              <a:t>	 WHERE </a:t>
            </a:r>
            <a:r>
              <a:rPr lang="en-US" altLang="zh-CN" sz="2000" dirty="0" err="1" smtClean="0">
                <a:solidFill>
                  <a:srgbClr val="FF0000"/>
                </a:solidFill>
                <a:latin typeface="Courier New" pitchFamily="49" charset="0"/>
                <a:cs typeface="Courier New" pitchFamily="49" charset="0"/>
              </a:rPr>
              <a:t>S.sno</a:t>
            </a:r>
            <a:r>
              <a:rPr lang="en-US" altLang="zh-CN" sz="2000" dirty="0" smtClean="0">
                <a:solidFill>
                  <a:srgbClr val="FF0000"/>
                </a:solidFill>
                <a:latin typeface="Courier New" pitchFamily="49" charset="0"/>
                <a:cs typeface="Courier New" pitchFamily="49" charset="0"/>
              </a:rPr>
              <a:t> </a:t>
            </a:r>
            <a:r>
              <a:rPr lang="en-US" altLang="zh-CN" sz="2000" dirty="0" smtClean="0">
                <a:latin typeface="Courier New" pitchFamily="49" charset="0"/>
                <a:cs typeface="Courier New" pitchFamily="49" charset="0"/>
              </a:rPr>
              <a:t>IN </a:t>
            </a:r>
            <a:r>
              <a:rPr lang="en-US" altLang="zh-CN" sz="2000" dirty="0">
                <a:latin typeface="Courier New" pitchFamily="49" charset="0"/>
                <a:cs typeface="Courier New" pitchFamily="49" charset="0"/>
              </a:rPr>
              <a:t>(</a:t>
            </a:r>
          </a:p>
          <a:p>
            <a:pPr marL="68580" indent="0">
              <a:buNone/>
            </a:pPr>
            <a:r>
              <a:rPr lang="en-US" altLang="zh-CN" sz="2000" dirty="0" smtClean="0">
                <a:latin typeface="Courier New" pitchFamily="49" charset="0"/>
                <a:cs typeface="Courier New" pitchFamily="49" charset="0"/>
              </a:rPr>
              <a:t>		</a:t>
            </a:r>
            <a:r>
              <a:rPr lang="en-US" altLang="zh-CN" sz="2000" dirty="0" smtClean="0">
                <a:solidFill>
                  <a:srgbClr val="002060"/>
                </a:solidFill>
                <a:latin typeface="Courier New" pitchFamily="49" charset="0"/>
                <a:cs typeface="Courier New" pitchFamily="49" charset="0"/>
              </a:rPr>
              <a:t>SELECT </a:t>
            </a:r>
            <a:r>
              <a:rPr lang="en-US" altLang="zh-CN" sz="2000" dirty="0" err="1" smtClean="0">
                <a:solidFill>
                  <a:srgbClr val="002060"/>
                </a:solidFill>
                <a:latin typeface="Courier New" pitchFamily="49" charset="0"/>
                <a:cs typeface="Courier New" pitchFamily="49" charset="0"/>
              </a:rPr>
              <a:t>SC.sno</a:t>
            </a:r>
            <a:endParaRPr lang="en-US" altLang="zh-CN" sz="2000" dirty="0">
              <a:solidFill>
                <a:srgbClr val="002060"/>
              </a:solidFill>
              <a:latin typeface="Courier New" pitchFamily="49" charset="0"/>
              <a:cs typeface="Courier New" pitchFamily="49" charset="0"/>
            </a:endParaRPr>
          </a:p>
          <a:p>
            <a:pPr marL="68580" indent="0">
              <a:buNone/>
            </a:pPr>
            <a:r>
              <a:rPr lang="en-US" altLang="zh-CN" sz="2000" dirty="0" smtClean="0">
                <a:solidFill>
                  <a:srgbClr val="002060"/>
                </a:solidFill>
                <a:latin typeface="Courier New" pitchFamily="49" charset="0"/>
                <a:cs typeface="Courier New" pitchFamily="49" charset="0"/>
              </a:rPr>
              <a:t>		  FROM SC</a:t>
            </a:r>
            <a:endParaRPr lang="en-US" altLang="zh-CN" sz="2000" dirty="0">
              <a:solidFill>
                <a:srgbClr val="002060"/>
              </a:solidFill>
              <a:latin typeface="Courier New" pitchFamily="49" charset="0"/>
              <a:cs typeface="Courier New" pitchFamily="49" charset="0"/>
            </a:endParaRPr>
          </a:p>
          <a:p>
            <a:pPr marL="68580" indent="0">
              <a:buNone/>
            </a:pPr>
            <a:r>
              <a:rPr lang="en-US" altLang="zh-CN" sz="2000" dirty="0" smtClean="0">
                <a:solidFill>
                  <a:srgbClr val="002060"/>
                </a:solidFill>
                <a:latin typeface="Courier New" pitchFamily="49" charset="0"/>
                <a:cs typeface="Courier New" pitchFamily="49" charset="0"/>
              </a:rPr>
              <a:t>		 WHERE </a:t>
            </a:r>
            <a:r>
              <a:rPr lang="en-US" altLang="zh-CN" sz="2000" dirty="0" err="1" smtClean="0">
                <a:solidFill>
                  <a:srgbClr val="002060"/>
                </a:solidFill>
                <a:latin typeface="Courier New" pitchFamily="49" charset="0"/>
                <a:cs typeface="Courier New" pitchFamily="49" charset="0"/>
              </a:rPr>
              <a:t>SC.cno</a:t>
            </a:r>
            <a:r>
              <a:rPr lang="en-US" altLang="zh-CN" sz="2000" dirty="0" smtClean="0">
                <a:solidFill>
                  <a:srgbClr val="002060"/>
                </a:solidFill>
                <a:latin typeface="Courier New" pitchFamily="49" charset="0"/>
                <a:cs typeface="Courier New" pitchFamily="49" charset="0"/>
              </a:rPr>
              <a:t> = ‘</a:t>
            </a:r>
            <a:r>
              <a:rPr lang="en-US" altLang="zh-CN" sz="2000" dirty="0">
                <a:solidFill>
                  <a:srgbClr val="002060"/>
                </a:solidFill>
                <a:latin typeface="Courier New" pitchFamily="49" charset="0"/>
                <a:cs typeface="Courier New" pitchFamily="49" charset="0"/>
              </a:rPr>
              <a:t>C1’ </a:t>
            </a:r>
            <a:r>
              <a:rPr lang="en-US" altLang="zh-CN" sz="2000" dirty="0" smtClean="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91</a:t>
            </a:fld>
            <a:endParaRPr lang="zh-CN" altLang="en-US"/>
          </a:p>
        </p:txBody>
      </p:sp>
    </p:spTree>
    <p:extLst>
      <p:ext uri="{BB962C8B-B14F-4D97-AF65-F5344CB8AC3E}">
        <p14:creationId xmlns:p14="http://schemas.microsoft.com/office/powerpoint/2010/main" val="227978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a:t>
            </a:r>
            <a:r>
              <a:rPr lang="zh-CN" altLang="en-US" dirty="0"/>
              <a:t>谓词的使用</a:t>
            </a:r>
          </a:p>
        </p:txBody>
      </p:sp>
      <p:sp>
        <p:nvSpPr>
          <p:cNvPr id="3" name="内容占位符 2"/>
          <p:cNvSpPr>
            <a:spLocks noGrp="1"/>
          </p:cNvSpPr>
          <p:nvPr>
            <p:ph idx="1"/>
          </p:nvPr>
        </p:nvSpPr>
        <p:spPr/>
        <p:txBody>
          <a:bodyPr/>
          <a:lstStyle/>
          <a:p>
            <a:pPr marL="68580" indent="0">
              <a:buNone/>
            </a:pP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例</a:t>
            </a:r>
            <a:r>
              <a:rPr lang="en-US" altLang="zh-CN" dirty="0">
                <a:latin typeface="Courier New" pitchFamily="49" charset="0"/>
                <a:cs typeface="Courier New" pitchFamily="49" charset="0"/>
              </a:rPr>
              <a:t>】</a:t>
            </a:r>
            <a:r>
              <a:rPr lang="zh-CN" altLang="en-US" dirty="0" smtClean="0">
                <a:latin typeface="Courier New" pitchFamily="49" charset="0"/>
                <a:cs typeface="Courier New" pitchFamily="49" charset="0"/>
              </a:rPr>
              <a:t>两种</a:t>
            </a:r>
            <a:r>
              <a:rPr lang="zh-CN" altLang="en-US" dirty="0">
                <a:latin typeface="Courier New" pitchFamily="49" charset="0"/>
                <a:cs typeface="Courier New" pitchFamily="49" charset="0"/>
              </a:rPr>
              <a:t>嵌套查询的表示方法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92</a:t>
            </a:fld>
            <a:endParaRPr lang="zh-CN" altLang="en-US"/>
          </a:p>
        </p:txBody>
      </p:sp>
      <p:grpSp>
        <p:nvGrpSpPr>
          <p:cNvPr id="5" name="Group 12"/>
          <p:cNvGrpSpPr>
            <a:grpSpLocks/>
          </p:cNvGrpSpPr>
          <p:nvPr/>
        </p:nvGrpSpPr>
        <p:grpSpPr bwMode="auto">
          <a:xfrm>
            <a:off x="76200" y="2925106"/>
            <a:ext cx="4495800" cy="3240198"/>
            <a:chOff x="240" y="968"/>
            <a:chExt cx="2592" cy="2440"/>
          </a:xfrm>
        </p:grpSpPr>
        <p:sp>
          <p:nvSpPr>
            <p:cNvPr id="6" name="Rectangle 5"/>
            <p:cNvSpPr>
              <a:spLocks noChangeArrowheads="1"/>
            </p:cNvSpPr>
            <p:nvPr/>
          </p:nvSpPr>
          <p:spPr bwMode="auto">
            <a:xfrm>
              <a:off x="240" y="1296"/>
              <a:ext cx="2592" cy="2112"/>
            </a:xfrm>
            <a:prstGeom prst="rect">
              <a:avLst/>
            </a:prstGeom>
            <a:solidFill>
              <a:srgbClr val="FFFFFF"/>
            </a:solidFill>
            <a:ln w="9525">
              <a:solidFill>
                <a:schemeClr val="tx1"/>
              </a:solidFill>
              <a:miter lim="800000"/>
              <a:headEnd/>
              <a:tailEnd/>
            </a:ln>
          </p:spPr>
          <p:txBody>
            <a:bodyPr/>
            <a:lstStyle/>
            <a:p>
              <a:pPr marL="342900" indent="-342900" algn="l">
                <a:lnSpc>
                  <a:spcPct val="125000"/>
                </a:lnSpc>
              </a:pPr>
              <a:r>
                <a:rPr lang="en-US" altLang="zh-CN" dirty="0">
                  <a:solidFill>
                    <a:srgbClr val="FF0000"/>
                  </a:solidFill>
                  <a:latin typeface="Courier New" pitchFamily="49" charset="0"/>
                  <a:cs typeface="Courier New" pitchFamily="49" charset="0"/>
                </a:rPr>
                <a:t>SELECT </a:t>
              </a:r>
              <a:r>
                <a:rPr lang="en-US" altLang="zh-CN" dirty="0" smtClean="0">
                  <a:solidFill>
                    <a:srgbClr val="FF0000"/>
                  </a:solidFill>
                  <a:latin typeface="Courier New" pitchFamily="49" charset="0"/>
                  <a:cs typeface="Courier New" pitchFamily="49" charset="0"/>
                </a:rPr>
                <a:t>S</a:t>
              </a:r>
              <a:r>
                <a:rPr lang="en-US" altLang="zh-CN" b="0" dirty="0" smtClean="0">
                  <a:solidFill>
                    <a:srgbClr val="FF0000"/>
                  </a:solidFill>
                  <a:latin typeface="Courier New" pitchFamily="49" charset="0"/>
                  <a:cs typeface="Courier New" pitchFamily="49" charset="0"/>
                </a:rPr>
                <a:t>.</a:t>
              </a:r>
              <a:r>
                <a:rPr lang="en-US" altLang="zh-CN" dirty="0" smtClean="0">
                  <a:solidFill>
                    <a:srgbClr val="FF0000"/>
                  </a:solidFill>
                  <a:latin typeface="Courier New" pitchFamily="49" charset="0"/>
                  <a:cs typeface="Courier New" pitchFamily="49" charset="0"/>
                </a:rPr>
                <a:t>sn</a:t>
              </a:r>
              <a:endParaRPr lang="en-US" altLang="zh-CN" dirty="0">
                <a:solidFill>
                  <a:srgbClr val="FF0000"/>
                </a:solidFill>
                <a:latin typeface="Courier New" pitchFamily="49" charset="0"/>
                <a:cs typeface="Courier New" pitchFamily="49" charset="0"/>
              </a:endParaRPr>
            </a:p>
            <a:p>
              <a:pPr marL="342900" indent="-342900" algn="l">
                <a:lnSpc>
                  <a:spcPct val="125000"/>
                </a:lnSpc>
              </a:pPr>
              <a:r>
                <a:rPr lang="en-US" altLang="zh-CN" dirty="0" smtClean="0">
                  <a:solidFill>
                    <a:srgbClr val="FF0000"/>
                  </a:solidFill>
                  <a:latin typeface="Courier New" pitchFamily="49" charset="0"/>
                  <a:cs typeface="Courier New" pitchFamily="49" charset="0"/>
                </a:rPr>
                <a:t>  FROM S</a:t>
              </a:r>
              <a:endParaRPr lang="en-US" altLang="zh-CN" dirty="0">
                <a:solidFill>
                  <a:srgbClr val="FF0000"/>
                </a:solidFill>
                <a:latin typeface="Courier New" pitchFamily="49" charset="0"/>
                <a:cs typeface="Courier New" pitchFamily="49" charset="0"/>
              </a:endParaRPr>
            </a:p>
            <a:p>
              <a:pPr marL="342900" indent="-342900" algn="l">
                <a:lnSpc>
                  <a:spcPct val="125000"/>
                </a:lnSpc>
              </a:pPr>
              <a:r>
                <a:rPr lang="en-US" altLang="zh-CN" dirty="0" smtClean="0">
                  <a:solidFill>
                    <a:srgbClr val="FF0000"/>
                  </a:solidFill>
                  <a:latin typeface="Courier New" pitchFamily="49" charset="0"/>
                  <a:cs typeface="Courier New" pitchFamily="49" charset="0"/>
                </a:rPr>
                <a:t> WHERE </a:t>
              </a:r>
              <a:r>
                <a:rPr lang="en-US" altLang="zh-CN" dirty="0" err="1" smtClean="0">
                  <a:solidFill>
                    <a:srgbClr val="FF0000"/>
                  </a:solidFill>
                  <a:latin typeface="Courier New" pitchFamily="49" charset="0"/>
                  <a:cs typeface="Courier New" pitchFamily="49" charset="0"/>
                </a:rPr>
                <a:t>S</a:t>
              </a:r>
              <a:r>
                <a:rPr lang="en-US" altLang="zh-CN" b="0" dirty="0" err="1" smtClean="0">
                  <a:solidFill>
                    <a:srgbClr val="FF0000"/>
                  </a:solidFill>
                  <a:latin typeface="Courier New" pitchFamily="49" charset="0"/>
                  <a:cs typeface="Courier New" pitchFamily="49" charset="0"/>
                </a:rPr>
                <a:t>.</a:t>
              </a:r>
              <a:r>
                <a:rPr lang="en-US" altLang="zh-CN" dirty="0" err="1" smtClean="0">
                  <a:solidFill>
                    <a:srgbClr val="FF0000"/>
                  </a:solidFill>
                  <a:latin typeface="Courier New" pitchFamily="49" charset="0"/>
                  <a:cs typeface="Courier New" pitchFamily="49" charset="0"/>
                </a:rPr>
                <a:t>sno</a:t>
              </a:r>
              <a:r>
                <a:rPr lang="en-US" altLang="zh-CN" dirty="0" smtClean="0">
                  <a:solidFill>
                    <a:srgbClr val="FF0000"/>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IN </a:t>
              </a:r>
              <a:r>
                <a:rPr lang="en-US" altLang="zh-CN" dirty="0">
                  <a:solidFill>
                    <a:srgbClr val="FF0000"/>
                  </a:solidFill>
                  <a:latin typeface="Courier New" pitchFamily="49" charset="0"/>
                  <a:cs typeface="Courier New" pitchFamily="49" charset="0"/>
                </a:rPr>
                <a:t>(</a:t>
              </a:r>
            </a:p>
            <a:p>
              <a:pPr marL="742950" lvl="1" indent="-285750" algn="l">
                <a:lnSpc>
                  <a:spcPct val="125000"/>
                </a:lnSpc>
              </a:pPr>
              <a:r>
                <a:rPr lang="en-US" altLang="zh-CN" dirty="0">
                  <a:solidFill>
                    <a:schemeClr val="accent2"/>
                  </a:solidFill>
                  <a:latin typeface="Courier New" pitchFamily="49" charset="0"/>
                  <a:cs typeface="Courier New" pitchFamily="49" charset="0"/>
                </a:rPr>
                <a:t>SELECT </a:t>
              </a:r>
              <a:r>
                <a:rPr lang="en-US" altLang="zh-CN" dirty="0" err="1" smtClean="0">
                  <a:solidFill>
                    <a:schemeClr val="accent2"/>
                  </a:solidFill>
                  <a:latin typeface="Courier New" pitchFamily="49" charset="0"/>
                  <a:cs typeface="Courier New" pitchFamily="49" charset="0"/>
                </a:rPr>
                <a:t>SC</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sno</a:t>
              </a:r>
              <a:endParaRPr lang="en-US" altLang="zh-CN" dirty="0">
                <a:solidFill>
                  <a:schemeClr val="accent2"/>
                </a:solidFill>
                <a:latin typeface="Courier New" pitchFamily="49" charset="0"/>
                <a:cs typeface="Courier New" pitchFamily="49" charset="0"/>
              </a:endParaRPr>
            </a:p>
            <a:p>
              <a:pPr marL="742950" lvl="1" indent="-285750" algn="l">
                <a:lnSpc>
                  <a:spcPct val="125000"/>
                </a:lnSpc>
              </a:pPr>
              <a:r>
                <a:rPr lang="en-US" altLang="zh-CN" dirty="0" smtClean="0">
                  <a:solidFill>
                    <a:schemeClr val="accent2"/>
                  </a:solidFill>
                  <a:latin typeface="Courier New" pitchFamily="49" charset="0"/>
                  <a:cs typeface="Courier New" pitchFamily="49" charset="0"/>
                </a:rPr>
                <a:t>  FROM SC</a:t>
              </a:r>
              <a:endParaRPr lang="en-US" altLang="zh-CN" dirty="0">
                <a:solidFill>
                  <a:schemeClr val="accent2"/>
                </a:solidFill>
                <a:latin typeface="Courier New" pitchFamily="49" charset="0"/>
                <a:cs typeface="Courier New" pitchFamily="49" charset="0"/>
              </a:endParaRPr>
            </a:p>
            <a:p>
              <a:pPr marL="742950" lvl="1" indent="-285750" algn="l">
                <a:lnSpc>
                  <a:spcPct val="125000"/>
                </a:lnSpc>
              </a:pPr>
              <a:r>
                <a:rPr lang="en-US" altLang="zh-CN" dirty="0" smtClean="0">
                  <a:solidFill>
                    <a:schemeClr val="accent2"/>
                  </a:solidFill>
                  <a:latin typeface="Courier New" pitchFamily="49" charset="0"/>
                  <a:cs typeface="Courier New" pitchFamily="49" charset="0"/>
                </a:rPr>
                <a:t> WHERE </a:t>
              </a:r>
              <a:r>
                <a:rPr lang="en-US" altLang="zh-CN" dirty="0" err="1" smtClean="0">
                  <a:solidFill>
                    <a:schemeClr val="accent2"/>
                  </a:solidFill>
                  <a:latin typeface="Courier New" pitchFamily="49" charset="0"/>
                  <a:cs typeface="Courier New" pitchFamily="49" charset="0"/>
                </a:rPr>
                <a:t>SC</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cno</a:t>
              </a:r>
              <a:r>
                <a:rPr lang="en-US" altLang="zh-CN" dirty="0" smtClean="0">
                  <a:solidFill>
                    <a:schemeClr val="accent2"/>
                  </a:solidFill>
                  <a:latin typeface="Courier New" pitchFamily="49" charset="0"/>
                  <a:cs typeface="Courier New" pitchFamily="49" charset="0"/>
                </a:rPr>
                <a:t> = ‘</a:t>
              </a:r>
              <a:r>
                <a:rPr lang="en-US" altLang="zh-CN" dirty="0">
                  <a:solidFill>
                    <a:schemeClr val="accent2"/>
                  </a:solidFill>
                  <a:latin typeface="Courier New" pitchFamily="49" charset="0"/>
                  <a:cs typeface="Courier New" pitchFamily="49" charset="0"/>
                </a:rPr>
                <a:t>C1’</a:t>
              </a:r>
              <a:r>
                <a:rPr lang="en-US" altLang="zh-CN" dirty="0">
                  <a:solidFill>
                    <a:srgbClr val="FF0000"/>
                  </a:solidFill>
                  <a:latin typeface="Courier New" pitchFamily="49" charset="0"/>
                  <a:cs typeface="Courier New" pitchFamily="49" charset="0"/>
                </a:rPr>
                <a:t> );</a:t>
              </a:r>
            </a:p>
          </p:txBody>
        </p:sp>
        <p:sp>
          <p:nvSpPr>
            <p:cNvPr id="7" name="Text Box 10"/>
            <p:cNvSpPr txBox="1">
              <a:spLocks noChangeArrowheads="1"/>
            </p:cNvSpPr>
            <p:nvPr/>
          </p:nvSpPr>
          <p:spPr bwMode="auto">
            <a:xfrm>
              <a:off x="460" y="968"/>
              <a:ext cx="96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spcBef>
                  <a:spcPct val="50000"/>
                </a:spcBef>
              </a:pPr>
              <a:r>
                <a:rPr lang="zh-CN" altLang="en-US" sz="2000" dirty="0">
                  <a:latin typeface="+mn-ea"/>
                  <a:ea typeface="+mn-ea"/>
                </a:rPr>
                <a:t>方法一</a:t>
              </a:r>
            </a:p>
          </p:txBody>
        </p:sp>
      </p:grpSp>
      <p:grpSp>
        <p:nvGrpSpPr>
          <p:cNvPr id="8" name="Group 13"/>
          <p:cNvGrpSpPr>
            <a:grpSpLocks/>
          </p:cNvGrpSpPr>
          <p:nvPr/>
        </p:nvGrpSpPr>
        <p:grpSpPr bwMode="auto">
          <a:xfrm>
            <a:off x="4572000" y="2925106"/>
            <a:ext cx="4495800" cy="3240198"/>
            <a:chOff x="2880" y="968"/>
            <a:chExt cx="2592" cy="2440"/>
          </a:xfrm>
        </p:grpSpPr>
        <p:sp>
          <p:nvSpPr>
            <p:cNvPr id="9" name="Rectangle 9"/>
            <p:cNvSpPr>
              <a:spLocks noChangeArrowheads="1"/>
            </p:cNvSpPr>
            <p:nvPr/>
          </p:nvSpPr>
          <p:spPr bwMode="auto">
            <a:xfrm>
              <a:off x="2880" y="1296"/>
              <a:ext cx="2592" cy="2112"/>
            </a:xfrm>
            <a:prstGeom prst="rect">
              <a:avLst/>
            </a:prstGeom>
            <a:solidFill>
              <a:srgbClr val="EAEAEA"/>
            </a:solidFill>
            <a:ln w="9525">
              <a:solidFill>
                <a:schemeClr val="tx1"/>
              </a:solidFill>
              <a:miter lim="800000"/>
              <a:headEnd/>
              <a:tailEnd/>
            </a:ln>
          </p:spPr>
          <p:txBody>
            <a:bodyPr/>
            <a:lstStyle/>
            <a:p>
              <a:pPr marL="342900" indent="-342900" algn="l">
                <a:lnSpc>
                  <a:spcPct val="125000"/>
                </a:lnSpc>
              </a:pPr>
              <a:r>
                <a:rPr lang="en-US" altLang="zh-CN" dirty="0" smtClean="0">
                  <a:solidFill>
                    <a:srgbClr val="FF0000"/>
                  </a:solidFill>
                  <a:latin typeface="Courier New" pitchFamily="49" charset="0"/>
                  <a:cs typeface="Courier New" pitchFamily="49" charset="0"/>
                </a:rPr>
                <a:t>SELECT </a:t>
              </a:r>
              <a:r>
                <a:rPr lang="en-US" altLang="zh-CN" dirty="0">
                  <a:solidFill>
                    <a:srgbClr val="FF0000"/>
                  </a:solidFill>
                  <a:latin typeface="Courier New" pitchFamily="49" charset="0"/>
                  <a:cs typeface="Courier New" pitchFamily="49" charset="0"/>
                </a:rPr>
                <a:t>S</a:t>
              </a:r>
              <a:r>
                <a:rPr lang="en-US" altLang="zh-CN" b="0" dirty="0">
                  <a:solidFill>
                    <a:srgbClr val="FF0000"/>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sn</a:t>
              </a:r>
            </a:p>
            <a:p>
              <a:pPr marL="342900" indent="-342900" algn="l">
                <a:lnSpc>
                  <a:spcPct val="125000"/>
                </a:lnSpc>
              </a:pPr>
              <a:r>
                <a:rPr lang="en-US" altLang="zh-CN" dirty="0" smtClean="0">
                  <a:solidFill>
                    <a:srgbClr val="FF0000"/>
                  </a:solidFill>
                  <a:latin typeface="Courier New" pitchFamily="49" charset="0"/>
                  <a:cs typeface="Courier New" pitchFamily="49" charset="0"/>
                </a:rPr>
                <a:t>  FROM S</a:t>
              </a:r>
              <a:endParaRPr lang="en-US" altLang="zh-CN" dirty="0">
                <a:solidFill>
                  <a:srgbClr val="FF0000"/>
                </a:solidFill>
                <a:latin typeface="Courier New" pitchFamily="49" charset="0"/>
                <a:cs typeface="Courier New" pitchFamily="49" charset="0"/>
              </a:endParaRPr>
            </a:p>
            <a:p>
              <a:pPr marL="342900" indent="-342900" algn="l">
                <a:lnSpc>
                  <a:spcPct val="125000"/>
                </a:lnSpc>
              </a:pPr>
              <a:r>
                <a:rPr lang="en-US" altLang="zh-CN" dirty="0" smtClean="0">
                  <a:solidFill>
                    <a:srgbClr val="FF0000"/>
                  </a:solidFill>
                  <a:latin typeface="Courier New" pitchFamily="49" charset="0"/>
                  <a:cs typeface="Courier New" pitchFamily="49" charset="0"/>
                </a:rPr>
                <a:t> WHERE ‘</a:t>
              </a:r>
              <a:r>
                <a:rPr lang="en-US" altLang="zh-CN" dirty="0">
                  <a:solidFill>
                    <a:srgbClr val="FF0000"/>
                  </a:solidFill>
                  <a:latin typeface="Courier New" pitchFamily="49" charset="0"/>
                  <a:cs typeface="Courier New" pitchFamily="49" charset="0"/>
                </a:rPr>
                <a:t>C1</a:t>
              </a:r>
              <a:r>
                <a:rPr lang="en-US" altLang="zh-CN" dirty="0" smtClean="0">
                  <a:solidFill>
                    <a:srgbClr val="FF0000"/>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IN </a:t>
              </a:r>
              <a:r>
                <a:rPr lang="en-US" altLang="zh-CN" dirty="0">
                  <a:solidFill>
                    <a:srgbClr val="FF0000"/>
                  </a:solidFill>
                  <a:latin typeface="Courier New" pitchFamily="49" charset="0"/>
                  <a:cs typeface="Courier New" pitchFamily="49" charset="0"/>
                </a:rPr>
                <a:t>(</a:t>
              </a:r>
            </a:p>
            <a:p>
              <a:pPr marL="742950" lvl="1" indent="-285750" algn="l">
                <a:lnSpc>
                  <a:spcPct val="125000"/>
                </a:lnSpc>
              </a:pPr>
              <a:r>
                <a:rPr lang="en-US" altLang="zh-CN" dirty="0">
                  <a:solidFill>
                    <a:schemeClr val="accent2"/>
                  </a:solidFill>
                  <a:latin typeface="Courier New" pitchFamily="49" charset="0"/>
                  <a:cs typeface="Courier New" pitchFamily="49" charset="0"/>
                </a:rPr>
                <a:t>SELECT </a:t>
              </a:r>
              <a:r>
                <a:rPr lang="en-US" altLang="zh-CN" dirty="0" err="1" smtClean="0">
                  <a:solidFill>
                    <a:schemeClr val="accent2"/>
                  </a:solidFill>
                  <a:latin typeface="Courier New" pitchFamily="49" charset="0"/>
                  <a:cs typeface="Courier New" pitchFamily="49" charset="0"/>
                </a:rPr>
                <a:t>SC</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cno</a:t>
              </a:r>
              <a:endParaRPr lang="en-US" altLang="zh-CN" dirty="0">
                <a:solidFill>
                  <a:schemeClr val="accent2"/>
                </a:solidFill>
                <a:latin typeface="Courier New" pitchFamily="49" charset="0"/>
                <a:cs typeface="Courier New" pitchFamily="49" charset="0"/>
              </a:endParaRPr>
            </a:p>
            <a:p>
              <a:pPr marL="742950" lvl="1" indent="-285750" algn="l">
                <a:lnSpc>
                  <a:spcPct val="125000"/>
                </a:lnSpc>
              </a:pPr>
              <a:r>
                <a:rPr lang="en-US" altLang="zh-CN" dirty="0" smtClean="0">
                  <a:solidFill>
                    <a:schemeClr val="accent2"/>
                  </a:solidFill>
                  <a:latin typeface="Courier New" pitchFamily="49" charset="0"/>
                  <a:cs typeface="Courier New" pitchFamily="49" charset="0"/>
                </a:rPr>
                <a:t>  FROM SC</a:t>
              </a:r>
              <a:endParaRPr lang="en-US" altLang="zh-CN" dirty="0">
                <a:solidFill>
                  <a:schemeClr val="accent2"/>
                </a:solidFill>
                <a:latin typeface="Courier New" pitchFamily="49" charset="0"/>
                <a:cs typeface="Courier New" pitchFamily="49" charset="0"/>
              </a:endParaRPr>
            </a:p>
            <a:p>
              <a:pPr marL="742950" lvl="1" indent="-285750" algn="l">
                <a:lnSpc>
                  <a:spcPct val="125000"/>
                </a:lnSpc>
              </a:pPr>
              <a:r>
                <a:rPr lang="en-US" altLang="zh-CN" dirty="0" smtClean="0">
                  <a:solidFill>
                    <a:schemeClr val="accent2"/>
                  </a:solidFill>
                  <a:latin typeface="Courier New" pitchFamily="49" charset="0"/>
                  <a:cs typeface="Courier New" pitchFamily="49" charset="0"/>
                </a:rPr>
                <a:t> WHERE </a:t>
              </a:r>
              <a:r>
                <a:rPr lang="en-US" altLang="zh-CN" dirty="0" err="1" smtClean="0">
                  <a:solidFill>
                    <a:schemeClr val="accent2"/>
                  </a:solidFill>
                  <a:latin typeface="Courier New" pitchFamily="49" charset="0"/>
                  <a:cs typeface="Courier New" pitchFamily="49" charset="0"/>
                </a:rPr>
                <a:t>SC</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sno</a:t>
              </a:r>
              <a:r>
                <a:rPr lang="en-US" altLang="zh-CN" dirty="0" smtClean="0">
                  <a:solidFill>
                    <a:schemeClr val="accent2"/>
                  </a:solidFill>
                  <a:latin typeface="Courier New" pitchFamily="49" charset="0"/>
                  <a:cs typeface="Courier New" pitchFamily="49" charset="0"/>
                </a:rPr>
                <a:t> = </a:t>
              </a:r>
              <a:r>
                <a:rPr lang="en-US" altLang="zh-CN" dirty="0" err="1" smtClean="0">
                  <a:solidFill>
                    <a:schemeClr val="accent2"/>
                  </a:solidFill>
                  <a:latin typeface="Courier New" pitchFamily="49" charset="0"/>
                  <a:cs typeface="Courier New" pitchFamily="49" charset="0"/>
                </a:rPr>
                <a:t>S</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sno</a:t>
              </a:r>
              <a:r>
                <a:rPr lang="en-US" altLang="zh-CN" baseline="30000" dirty="0" smtClean="0">
                  <a:solidFill>
                    <a:srgbClr val="FF0000"/>
                  </a:solidFill>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a:t>
              </a:r>
            </a:p>
          </p:txBody>
        </p:sp>
        <p:sp>
          <p:nvSpPr>
            <p:cNvPr id="10" name="Text Box 11"/>
            <p:cNvSpPr txBox="1">
              <a:spLocks noChangeArrowheads="1"/>
            </p:cNvSpPr>
            <p:nvPr/>
          </p:nvSpPr>
          <p:spPr bwMode="auto">
            <a:xfrm>
              <a:off x="3082" y="968"/>
              <a:ext cx="96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spcBef>
                  <a:spcPct val="50000"/>
                </a:spcBef>
              </a:pPr>
              <a:r>
                <a:rPr lang="zh-CN" altLang="en-US" sz="2000" dirty="0">
                  <a:latin typeface="+mn-ea"/>
                  <a:ea typeface="+mn-ea"/>
                </a:rPr>
                <a:t>方法二</a:t>
              </a:r>
            </a:p>
          </p:txBody>
        </p:sp>
      </p:grpSp>
    </p:spTree>
    <p:extLst>
      <p:ext uri="{BB962C8B-B14F-4D97-AF65-F5344CB8AC3E}">
        <p14:creationId xmlns:p14="http://schemas.microsoft.com/office/powerpoint/2010/main" val="10516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a:t>
            </a:r>
            <a:r>
              <a:rPr lang="zh-CN" altLang="en-US" dirty="0"/>
              <a:t>谓词的使用</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所有成绩都及格的学生的姓名</a:t>
            </a:r>
          </a:p>
          <a:p>
            <a:pPr marL="68580" indent="0">
              <a:buNone/>
            </a:pPr>
            <a:r>
              <a:rPr lang="en-US" altLang="zh-CN" sz="2000" dirty="0">
                <a:latin typeface="Courier New" pitchFamily="49" charset="0"/>
                <a:cs typeface="Courier New" pitchFamily="49" charset="0"/>
              </a:rPr>
              <a:t>	SELECT </a:t>
            </a:r>
            <a:r>
              <a:rPr lang="en-US" altLang="zh-CN" sz="2000" dirty="0" err="1" smtClean="0">
                <a:latin typeface="Courier New" pitchFamily="49" charset="0"/>
                <a:cs typeface="Courier New" pitchFamily="49" charset="0"/>
              </a:rPr>
              <a:t>sn</a:t>
            </a:r>
            <a:endParaRPr lang="en-US" altLang="zh-CN" sz="2000" dirty="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	  FROM S</a:t>
            </a:r>
            <a:endParaRPr lang="en-US" altLang="zh-CN" sz="2000" dirty="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	 WHERE </a:t>
            </a:r>
            <a:r>
              <a:rPr lang="en-US" altLang="zh-CN" sz="2000" dirty="0" err="1" smtClean="0">
                <a:latin typeface="Courier New" pitchFamily="49" charset="0"/>
                <a:cs typeface="Courier New" pitchFamily="49" charset="0"/>
              </a:rPr>
              <a:t>sno</a:t>
            </a:r>
            <a:r>
              <a:rPr lang="en-US" altLang="zh-CN" sz="2000" dirty="0" smtClean="0">
                <a:latin typeface="Courier New" pitchFamily="49" charset="0"/>
                <a:cs typeface="Courier New" pitchFamily="49" charset="0"/>
              </a:rPr>
              <a:t> NOT IN </a:t>
            </a:r>
            <a:r>
              <a:rPr lang="en-US" altLang="zh-CN" sz="2000" dirty="0">
                <a:latin typeface="Courier New" pitchFamily="49" charset="0"/>
                <a:cs typeface="Courier New" pitchFamily="49" charset="0"/>
              </a:rPr>
              <a:t>(</a:t>
            </a:r>
          </a:p>
          <a:p>
            <a:pPr marL="68580" indent="0">
              <a:buNone/>
            </a:pPr>
            <a:r>
              <a:rPr lang="en-US" altLang="zh-CN" sz="2000" dirty="0" smtClean="0">
                <a:latin typeface="Courier New" pitchFamily="49" charset="0"/>
                <a:cs typeface="Courier New" pitchFamily="49" charset="0"/>
              </a:rPr>
              <a:t>		SELECT </a:t>
            </a:r>
            <a:r>
              <a:rPr lang="en-US" altLang="zh-CN" sz="2000" dirty="0" err="1" smtClean="0">
                <a:latin typeface="Courier New" pitchFamily="49" charset="0"/>
                <a:cs typeface="Courier New" pitchFamily="49" charset="0"/>
              </a:rPr>
              <a:t>sno</a:t>
            </a:r>
            <a:endParaRPr lang="en-US" altLang="zh-CN" sz="2000" dirty="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		  FROM SC</a:t>
            </a:r>
            <a:endParaRPr lang="en-US" altLang="zh-CN" sz="2000" dirty="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		 WHERE g &lt; 60 );</a:t>
            </a:r>
            <a:endParaRPr lang="en-US" altLang="zh-CN" sz="20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93</a:t>
            </a:fld>
            <a:endParaRPr lang="zh-CN" altLang="en-US"/>
          </a:p>
        </p:txBody>
      </p:sp>
    </p:spTree>
    <p:extLst>
      <p:ext uri="{BB962C8B-B14F-4D97-AF65-F5344CB8AC3E}">
        <p14:creationId xmlns:p14="http://schemas.microsoft.com/office/powerpoint/2010/main" val="58625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IN</a:t>
            </a:r>
            <a:r>
              <a:rPr lang="zh-CN" altLang="en-US" dirty="0"/>
              <a:t>谓词的使用</a:t>
            </a:r>
          </a:p>
        </p:txBody>
      </p:sp>
      <p:sp>
        <p:nvSpPr>
          <p:cNvPr id="3" name="内容占位符 2"/>
          <p:cNvSpPr>
            <a:spLocks noGrp="1"/>
          </p:cNvSpPr>
          <p:nvPr>
            <p:ph idx="1"/>
          </p:nvPr>
        </p:nvSpPr>
        <p:spPr/>
        <p:txBody>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修读课程名为</a:t>
            </a:r>
            <a:r>
              <a:rPr lang="en-US" altLang="zh-CN" sz="2000" dirty="0">
                <a:latin typeface="Courier New" pitchFamily="49" charset="0"/>
                <a:cs typeface="Courier New" pitchFamily="49" charset="0"/>
              </a:rPr>
              <a:t>JAVA</a:t>
            </a:r>
            <a:r>
              <a:rPr lang="zh-CN" altLang="en-US" sz="2000" dirty="0">
                <a:latin typeface="Courier New" pitchFamily="49" charset="0"/>
                <a:cs typeface="Courier New" pitchFamily="49" charset="0"/>
              </a:rPr>
              <a:t>的所有学生的姓名</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94</a:t>
            </a:fld>
            <a:endParaRPr lang="zh-CN" altLang="en-US"/>
          </a:p>
        </p:txBody>
      </p:sp>
      <p:grpSp>
        <p:nvGrpSpPr>
          <p:cNvPr id="5" name="Group 7"/>
          <p:cNvGrpSpPr>
            <a:grpSpLocks/>
          </p:cNvGrpSpPr>
          <p:nvPr/>
        </p:nvGrpSpPr>
        <p:grpSpPr bwMode="auto">
          <a:xfrm>
            <a:off x="304800" y="2924098"/>
            <a:ext cx="8610600" cy="3600451"/>
            <a:chOff x="672" y="1789"/>
            <a:chExt cx="4896" cy="2124"/>
          </a:xfrm>
        </p:grpSpPr>
        <p:sp>
          <p:nvSpPr>
            <p:cNvPr id="6" name="Rectangle 5"/>
            <p:cNvSpPr>
              <a:spLocks noChangeArrowheads="1"/>
            </p:cNvSpPr>
            <p:nvPr/>
          </p:nvSpPr>
          <p:spPr bwMode="auto">
            <a:xfrm>
              <a:off x="672" y="3625"/>
              <a:ext cx="4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110000"/>
                </a:lnSpc>
                <a:spcBef>
                  <a:spcPct val="20000"/>
                </a:spcBef>
                <a:buFont typeface="Wingdings" pitchFamily="2" charset="2"/>
                <a:buNone/>
              </a:pPr>
              <a:r>
                <a:rPr lang="zh-CN" altLang="en-US" sz="2000" dirty="0">
                  <a:solidFill>
                    <a:schemeClr val="accent2"/>
                  </a:solidFill>
                  <a:latin typeface="Arial" charset="0"/>
                </a:rPr>
                <a:t>注意</a:t>
              </a:r>
              <a:r>
                <a:rPr lang="zh-CN" altLang="en-US" sz="2000" dirty="0" smtClean="0">
                  <a:solidFill>
                    <a:schemeClr val="accent2"/>
                  </a:solidFill>
                  <a:latin typeface="Arial" charset="0"/>
                </a:rPr>
                <a:t>：</a:t>
              </a:r>
              <a:r>
                <a:rPr lang="zh-CN" altLang="en-US" sz="2000" dirty="0">
                  <a:solidFill>
                    <a:schemeClr val="accent2"/>
                  </a:solidFill>
                  <a:latin typeface="Arial" charset="0"/>
                </a:rPr>
                <a:t>两</a:t>
              </a:r>
              <a:r>
                <a:rPr lang="zh-CN" altLang="en-US" sz="2000" dirty="0" smtClean="0">
                  <a:solidFill>
                    <a:schemeClr val="accent2"/>
                  </a:solidFill>
                  <a:latin typeface="Arial" charset="0"/>
                </a:rPr>
                <a:t>例在</a:t>
              </a:r>
              <a:r>
                <a:rPr lang="zh-CN" altLang="en-US" sz="2000" dirty="0">
                  <a:solidFill>
                    <a:schemeClr val="accent2"/>
                  </a:solidFill>
                  <a:latin typeface="Arial" charset="0"/>
                </a:rPr>
                <a:t>表示方法上的区别</a:t>
              </a:r>
            </a:p>
          </p:txBody>
        </p:sp>
        <p:sp>
          <p:nvSpPr>
            <p:cNvPr id="7" name="AutoShape 6"/>
            <p:cNvSpPr>
              <a:spLocks/>
            </p:cNvSpPr>
            <p:nvPr/>
          </p:nvSpPr>
          <p:spPr bwMode="auto">
            <a:xfrm>
              <a:off x="2893" y="1789"/>
              <a:ext cx="2539" cy="1020"/>
            </a:xfrm>
            <a:prstGeom prst="accentCallout3">
              <a:avLst>
                <a:gd name="adj1" fmla="val 4690"/>
                <a:gd name="adj2" fmla="val 101787"/>
                <a:gd name="adj3" fmla="val 4690"/>
                <a:gd name="adj4" fmla="val 107699"/>
                <a:gd name="adj5" fmla="val 129114"/>
                <a:gd name="adj6" fmla="val 107699"/>
                <a:gd name="adj7" fmla="val 187234"/>
                <a:gd name="adj8" fmla="val 50696"/>
              </a:avLst>
            </a:prstGeom>
            <a:solidFill>
              <a:schemeClr val="accent6">
                <a:lumMod val="20000"/>
                <a:lumOff val="80000"/>
              </a:schemeClr>
            </a:solidFill>
            <a:ln w="9525">
              <a:solidFill>
                <a:schemeClr val="tx1"/>
              </a:solidFill>
              <a:miter lim="800000"/>
              <a:headEnd/>
              <a:tailEnd/>
            </a:ln>
          </p:spPr>
          <p:txBody>
            <a:bodyPr/>
            <a:lstStyle/>
            <a:p>
              <a:pPr marL="342900" indent="-342900" algn="l">
                <a:lnSpc>
                  <a:spcPct val="125000"/>
                </a:lnSpc>
              </a:pPr>
              <a:r>
                <a:rPr lang="en-US" altLang="zh-CN" dirty="0">
                  <a:solidFill>
                    <a:srgbClr val="FF0000"/>
                  </a:solidFill>
                  <a:latin typeface="Courier New" pitchFamily="49" charset="0"/>
                  <a:cs typeface="Courier New" pitchFamily="49" charset="0"/>
                </a:rPr>
                <a:t>SELECT </a:t>
              </a:r>
              <a:r>
                <a:rPr lang="en-US" altLang="zh-CN" dirty="0" smtClean="0">
                  <a:solidFill>
                    <a:schemeClr val="accent2"/>
                  </a:solidFill>
                  <a:latin typeface="Courier New" pitchFamily="49" charset="0"/>
                  <a:cs typeface="Courier New" pitchFamily="49" charset="0"/>
                </a:rPr>
                <a:t>S</a:t>
              </a:r>
              <a:r>
                <a:rPr lang="en-US" altLang="zh-CN" b="0" dirty="0" smtClean="0">
                  <a:solidFill>
                    <a:schemeClr val="accent2"/>
                  </a:solidFill>
                  <a:latin typeface="Courier New" pitchFamily="49" charset="0"/>
                  <a:cs typeface="Courier New" pitchFamily="49" charset="0"/>
                </a:rPr>
                <a:t>.</a:t>
              </a:r>
              <a:r>
                <a:rPr lang="en-US" altLang="zh-CN" dirty="0" smtClean="0">
                  <a:solidFill>
                    <a:schemeClr val="accent2"/>
                  </a:solidFill>
                  <a:latin typeface="Courier New" pitchFamily="49" charset="0"/>
                  <a:cs typeface="Courier New" pitchFamily="49" charset="0"/>
                </a:rPr>
                <a:t>sn</a:t>
              </a:r>
              <a:endParaRPr lang="en-US" altLang="zh-CN" dirty="0">
                <a:solidFill>
                  <a:schemeClr val="accent2"/>
                </a:solidFill>
                <a:latin typeface="Courier New" pitchFamily="49" charset="0"/>
                <a:cs typeface="Courier New" pitchFamily="49" charset="0"/>
              </a:endParaRPr>
            </a:p>
            <a:p>
              <a:pPr marL="342900" indent="-342900" algn="l">
                <a:lnSpc>
                  <a:spcPct val="125000"/>
                </a:lnSpc>
              </a:pPr>
              <a:r>
                <a:rPr lang="en-US" altLang="zh-CN" dirty="0" smtClean="0">
                  <a:solidFill>
                    <a:srgbClr val="FF0000"/>
                  </a:solidFill>
                  <a:latin typeface="Courier New" pitchFamily="49" charset="0"/>
                  <a:cs typeface="Courier New" pitchFamily="49" charset="0"/>
                </a:rPr>
                <a:t>  FROM </a:t>
              </a:r>
              <a:r>
                <a:rPr lang="en-US" altLang="zh-CN" dirty="0" smtClean="0">
                  <a:solidFill>
                    <a:schemeClr val="accent2"/>
                  </a:solidFill>
                  <a:latin typeface="Courier New" pitchFamily="49" charset="0"/>
                  <a:cs typeface="Courier New" pitchFamily="49" charset="0"/>
                </a:rPr>
                <a:t>S</a:t>
              </a:r>
              <a:r>
                <a:rPr lang="en-US" altLang="zh-CN" dirty="0">
                  <a:solidFill>
                    <a:schemeClr val="accent2"/>
                  </a:solidFill>
                  <a:latin typeface="Courier New" pitchFamily="49" charset="0"/>
                  <a:cs typeface="Courier New" pitchFamily="49" charset="0"/>
                </a:rPr>
                <a:t>, SC, C</a:t>
              </a:r>
            </a:p>
            <a:p>
              <a:pPr marL="342900" indent="-342900" algn="l">
                <a:lnSpc>
                  <a:spcPct val="125000"/>
                </a:lnSpc>
              </a:pPr>
              <a:r>
                <a:rPr lang="en-US" altLang="zh-CN" dirty="0" smtClean="0">
                  <a:solidFill>
                    <a:srgbClr val="FF0000"/>
                  </a:solidFill>
                  <a:latin typeface="Courier New" pitchFamily="49" charset="0"/>
                  <a:cs typeface="Courier New" pitchFamily="49" charset="0"/>
                </a:rPr>
                <a:t> WHERE </a:t>
              </a:r>
              <a:r>
                <a:rPr lang="en-US" altLang="zh-CN" dirty="0" err="1" smtClean="0">
                  <a:solidFill>
                    <a:schemeClr val="accent2"/>
                  </a:solidFill>
                  <a:latin typeface="Courier New" pitchFamily="49" charset="0"/>
                  <a:cs typeface="Courier New" pitchFamily="49" charset="0"/>
                </a:rPr>
                <a:t>S</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sno</a:t>
              </a:r>
              <a:r>
                <a:rPr lang="en-US" altLang="zh-CN" dirty="0" smtClean="0">
                  <a:solidFill>
                    <a:schemeClr val="accent2"/>
                  </a:solidFill>
                  <a:latin typeface="Courier New" pitchFamily="49" charset="0"/>
                  <a:cs typeface="Courier New" pitchFamily="49" charset="0"/>
                </a:rPr>
                <a:t> = </a:t>
              </a:r>
              <a:r>
                <a:rPr lang="en-US" altLang="zh-CN" dirty="0" err="1" smtClean="0">
                  <a:solidFill>
                    <a:schemeClr val="accent2"/>
                  </a:solidFill>
                  <a:latin typeface="Courier New" pitchFamily="49" charset="0"/>
                  <a:cs typeface="Courier New" pitchFamily="49" charset="0"/>
                </a:rPr>
                <a:t>SC</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sno</a:t>
              </a:r>
              <a:r>
                <a:rPr lang="en-US" altLang="zh-CN" dirty="0" smtClean="0">
                  <a:solidFill>
                    <a:schemeClr val="accent2"/>
                  </a:solidFill>
                  <a:latin typeface="Courier New" pitchFamily="49" charset="0"/>
                  <a:cs typeface="Courier New" pitchFamily="49" charset="0"/>
                </a:rPr>
                <a:t> </a:t>
              </a:r>
              <a:r>
                <a:rPr lang="en-US" altLang="zh-CN" dirty="0">
                  <a:solidFill>
                    <a:schemeClr val="accent2"/>
                  </a:solidFill>
                  <a:latin typeface="Courier New" pitchFamily="49" charset="0"/>
                  <a:cs typeface="Courier New" pitchFamily="49" charset="0"/>
                </a:rPr>
                <a:t>AND</a:t>
              </a:r>
              <a:br>
                <a:rPr lang="en-US" altLang="zh-CN" dirty="0">
                  <a:solidFill>
                    <a:schemeClr val="accent2"/>
                  </a:solidFill>
                  <a:latin typeface="Courier New" pitchFamily="49" charset="0"/>
                  <a:cs typeface="Courier New" pitchFamily="49" charset="0"/>
                </a:rPr>
              </a:br>
              <a:r>
                <a:rPr lang="en-US" altLang="zh-CN" dirty="0">
                  <a:solidFill>
                    <a:schemeClr val="accent2"/>
                  </a:solidFill>
                  <a:latin typeface="Courier New" pitchFamily="49" charset="0"/>
                  <a:cs typeface="Courier New" pitchFamily="49" charset="0"/>
                </a:rPr>
                <a:t>     </a:t>
              </a:r>
              <a:r>
                <a:rPr lang="en-US" altLang="zh-CN" dirty="0" smtClean="0">
                  <a:solidFill>
                    <a:schemeClr val="accent2"/>
                  </a:solidFill>
                  <a:latin typeface="Courier New" pitchFamily="49" charset="0"/>
                  <a:cs typeface="Courier New" pitchFamily="49" charset="0"/>
                </a:rPr>
                <a:t>  </a:t>
              </a:r>
              <a:r>
                <a:rPr lang="en-US" altLang="zh-CN" dirty="0" err="1" smtClean="0">
                  <a:solidFill>
                    <a:schemeClr val="accent2"/>
                  </a:solidFill>
                  <a:latin typeface="Courier New" pitchFamily="49" charset="0"/>
                  <a:cs typeface="Courier New" pitchFamily="49" charset="0"/>
                </a:rPr>
                <a:t>SC</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cno</a:t>
              </a:r>
              <a:r>
                <a:rPr lang="en-US" altLang="zh-CN" dirty="0" smtClean="0">
                  <a:solidFill>
                    <a:schemeClr val="accent2"/>
                  </a:solidFill>
                  <a:latin typeface="Courier New" pitchFamily="49" charset="0"/>
                  <a:cs typeface="Courier New" pitchFamily="49" charset="0"/>
                </a:rPr>
                <a:t> = </a:t>
              </a:r>
              <a:r>
                <a:rPr lang="en-US" altLang="zh-CN" dirty="0" err="1" smtClean="0">
                  <a:solidFill>
                    <a:schemeClr val="accent2"/>
                  </a:solidFill>
                  <a:latin typeface="Courier New" pitchFamily="49" charset="0"/>
                  <a:cs typeface="Courier New" pitchFamily="49" charset="0"/>
                </a:rPr>
                <a:t>C</a:t>
              </a:r>
              <a:r>
                <a:rPr lang="en-US" altLang="zh-CN" b="0" dirty="0" err="1" smtClean="0">
                  <a:solidFill>
                    <a:schemeClr val="accent2"/>
                  </a:solidFill>
                  <a:latin typeface="Courier New" pitchFamily="49" charset="0"/>
                  <a:cs typeface="Courier New" pitchFamily="49" charset="0"/>
                </a:rPr>
                <a:t>.</a:t>
              </a:r>
              <a:r>
                <a:rPr lang="en-US" altLang="zh-CN" dirty="0" err="1" smtClean="0">
                  <a:solidFill>
                    <a:schemeClr val="accent2"/>
                  </a:solidFill>
                  <a:latin typeface="Courier New" pitchFamily="49" charset="0"/>
                  <a:cs typeface="Courier New" pitchFamily="49" charset="0"/>
                </a:rPr>
                <a:t>cno</a:t>
              </a:r>
              <a:r>
                <a:rPr lang="en-US" altLang="zh-CN" dirty="0" smtClean="0">
                  <a:solidFill>
                    <a:schemeClr val="accent2"/>
                  </a:solidFill>
                  <a:latin typeface="Courier New" pitchFamily="49" charset="0"/>
                  <a:cs typeface="Courier New" pitchFamily="49" charset="0"/>
                </a:rPr>
                <a:t> </a:t>
              </a:r>
              <a:r>
                <a:rPr lang="en-US" altLang="zh-CN" dirty="0">
                  <a:solidFill>
                    <a:schemeClr val="accent2"/>
                  </a:solidFill>
                  <a:latin typeface="Courier New" pitchFamily="49" charset="0"/>
                  <a:cs typeface="Courier New" pitchFamily="49" charset="0"/>
                </a:rPr>
                <a:t>AND</a:t>
              </a:r>
              <a:br>
                <a:rPr lang="en-US" altLang="zh-CN" dirty="0">
                  <a:solidFill>
                    <a:schemeClr val="accent2"/>
                  </a:solidFill>
                  <a:latin typeface="Courier New" pitchFamily="49" charset="0"/>
                  <a:cs typeface="Courier New" pitchFamily="49" charset="0"/>
                </a:rPr>
              </a:br>
              <a:r>
                <a:rPr lang="en-US" altLang="zh-CN" dirty="0">
                  <a:solidFill>
                    <a:schemeClr val="accent2"/>
                  </a:solidFill>
                  <a:latin typeface="Courier New" pitchFamily="49" charset="0"/>
                  <a:cs typeface="Courier New" pitchFamily="49" charset="0"/>
                </a:rPr>
                <a:t>    </a:t>
              </a:r>
              <a:r>
                <a:rPr lang="en-US" altLang="zh-CN" dirty="0" smtClean="0">
                  <a:solidFill>
                    <a:schemeClr val="accent2"/>
                  </a:solidFill>
                  <a:latin typeface="Courier New" pitchFamily="49" charset="0"/>
                  <a:cs typeface="Courier New" pitchFamily="49" charset="0"/>
                </a:rPr>
                <a:t>   C</a:t>
              </a:r>
              <a:r>
                <a:rPr lang="en-US" altLang="zh-CN" b="0" dirty="0" smtClean="0">
                  <a:solidFill>
                    <a:schemeClr val="accent2"/>
                  </a:solidFill>
                  <a:latin typeface="Courier New" pitchFamily="49" charset="0"/>
                  <a:cs typeface="Courier New" pitchFamily="49" charset="0"/>
                </a:rPr>
                <a:t>.</a:t>
              </a:r>
              <a:r>
                <a:rPr lang="en-US" altLang="zh-CN" dirty="0" smtClean="0">
                  <a:solidFill>
                    <a:schemeClr val="accent2"/>
                  </a:solidFill>
                  <a:latin typeface="Courier New" pitchFamily="49" charset="0"/>
                  <a:cs typeface="Courier New" pitchFamily="49" charset="0"/>
                </a:rPr>
                <a:t>cn = ‘</a:t>
              </a:r>
              <a:r>
                <a:rPr lang="en-US" altLang="zh-CN" dirty="0">
                  <a:solidFill>
                    <a:schemeClr val="accent2"/>
                  </a:solidFill>
                  <a:latin typeface="Courier New" pitchFamily="49" charset="0"/>
                  <a:cs typeface="Courier New" pitchFamily="49" charset="0"/>
                </a:rPr>
                <a:t>JAVA’;</a:t>
              </a:r>
            </a:p>
          </p:txBody>
        </p:sp>
      </p:grpSp>
      <p:sp>
        <p:nvSpPr>
          <p:cNvPr id="8" name="Rectangle 4"/>
          <p:cNvSpPr>
            <a:spLocks noChangeArrowheads="1"/>
          </p:cNvSpPr>
          <p:nvPr/>
        </p:nvSpPr>
        <p:spPr bwMode="auto">
          <a:xfrm>
            <a:off x="467544" y="2846784"/>
            <a:ext cx="6400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25000"/>
              </a:lnSpc>
              <a:buSzPct val="85000"/>
            </a:pPr>
            <a:r>
              <a:rPr lang="en-US" altLang="zh-CN" dirty="0">
                <a:solidFill>
                  <a:srgbClr val="FF0000"/>
                </a:solidFill>
                <a:latin typeface="Courier New" pitchFamily="49" charset="0"/>
                <a:cs typeface="Courier New" pitchFamily="49" charset="0"/>
              </a:rPr>
              <a:t>SELECT </a:t>
            </a:r>
            <a:r>
              <a:rPr lang="en-US" altLang="zh-CN" dirty="0" smtClean="0">
                <a:solidFill>
                  <a:srgbClr val="FF0000"/>
                </a:solidFill>
                <a:latin typeface="Courier New" pitchFamily="49" charset="0"/>
                <a:cs typeface="Courier New" pitchFamily="49" charset="0"/>
              </a:rPr>
              <a:t>S</a:t>
            </a:r>
            <a:r>
              <a:rPr lang="en-US" altLang="zh-CN" dirty="0" smtClean="0">
                <a:solidFill>
                  <a:srgbClr val="FF0000"/>
                </a:solidFill>
                <a:latin typeface="Courier New" pitchFamily="49" charset="0"/>
                <a:cs typeface="Courier New" pitchFamily="49" charset="0"/>
                <a:sym typeface="Symbol" pitchFamily="18" charset="2"/>
              </a:rPr>
              <a:t>.</a:t>
            </a:r>
            <a:r>
              <a:rPr lang="en-US" altLang="zh-CN" dirty="0" smtClean="0">
                <a:solidFill>
                  <a:srgbClr val="FF0000"/>
                </a:solidFill>
                <a:latin typeface="Courier New" pitchFamily="49" charset="0"/>
                <a:cs typeface="Courier New" pitchFamily="49" charset="0"/>
              </a:rPr>
              <a:t>sn</a:t>
            </a:r>
            <a:endParaRPr lang="en-US" altLang="zh-CN" dirty="0">
              <a:solidFill>
                <a:srgbClr val="FF0000"/>
              </a:solidFill>
              <a:latin typeface="Courier New" pitchFamily="49" charset="0"/>
              <a:cs typeface="Courier New" pitchFamily="49" charset="0"/>
            </a:endParaRPr>
          </a:p>
          <a:p>
            <a:pPr marL="342900" indent="-342900" algn="l">
              <a:lnSpc>
                <a:spcPct val="125000"/>
              </a:lnSpc>
              <a:buSzPct val="85000"/>
            </a:pPr>
            <a:r>
              <a:rPr lang="en-US" altLang="zh-CN" dirty="0" smtClean="0">
                <a:solidFill>
                  <a:srgbClr val="FF0000"/>
                </a:solidFill>
                <a:latin typeface="Courier New" pitchFamily="49" charset="0"/>
                <a:cs typeface="Courier New" pitchFamily="49" charset="0"/>
              </a:rPr>
              <a:t>  FROM S</a:t>
            </a:r>
            <a:endParaRPr lang="en-US" altLang="zh-CN" dirty="0">
              <a:solidFill>
                <a:srgbClr val="FF0000"/>
              </a:solidFill>
              <a:latin typeface="Courier New" pitchFamily="49" charset="0"/>
              <a:cs typeface="Courier New" pitchFamily="49" charset="0"/>
            </a:endParaRPr>
          </a:p>
          <a:p>
            <a:pPr marL="342900" indent="-342900" algn="l">
              <a:lnSpc>
                <a:spcPct val="125000"/>
              </a:lnSpc>
              <a:buSzPct val="85000"/>
            </a:pPr>
            <a:r>
              <a:rPr lang="en-US" altLang="zh-CN" dirty="0" smtClean="0">
                <a:solidFill>
                  <a:srgbClr val="FF0000"/>
                </a:solidFill>
                <a:latin typeface="Courier New" pitchFamily="49" charset="0"/>
                <a:cs typeface="Courier New" pitchFamily="49" charset="0"/>
              </a:rPr>
              <a:t> WHERE </a:t>
            </a:r>
            <a:r>
              <a:rPr lang="en-US" altLang="zh-CN" dirty="0" err="1">
                <a:solidFill>
                  <a:srgbClr val="FF0000"/>
                </a:solidFill>
                <a:latin typeface="Courier New" pitchFamily="49" charset="0"/>
                <a:cs typeface="Courier New" pitchFamily="49" charset="0"/>
              </a:rPr>
              <a:t>S</a:t>
            </a:r>
            <a:r>
              <a:rPr lang="en-US" altLang="zh-CN" dirty="0" err="1">
                <a:solidFill>
                  <a:srgbClr val="FF0000"/>
                </a:solidFill>
                <a:latin typeface="Courier New" pitchFamily="49" charset="0"/>
                <a:cs typeface="Courier New" pitchFamily="49" charset="0"/>
                <a:sym typeface="Symbol" pitchFamily="18" charset="2"/>
              </a:rPr>
              <a:t>.</a:t>
            </a:r>
            <a:r>
              <a:rPr lang="en-US" altLang="zh-CN" dirty="0" err="1">
                <a:solidFill>
                  <a:srgbClr val="FF0000"/>
                </a:solidFill>
                <a:latin typeface="Courier New" pitchFamily="49" charset="0"/>
                <a:cs typeface="Courier New" pitchFamily="49" charset="0"/>
              </a:rPr>
              <a:t>sno</a:t>
            </a:r>
            <a:r>
              <a:rPr lang="en-US" altLang="zh-CN" dirty="0">
                <a:solidFill>
                  <a:srgbClr val="FF0000"/>
                </a:solidFill>
                <a:latin typeface="Courier New" pitchFamily="49" charset="0"/>
                <a:cs typeface="Courier New" pitchFamily="49" charset="0"/>
              </a:rPr>
              <a:t> </a:t>
            </a:r>
            <a:r>
              <a:rPr lang="en-US" altLang="zh-CN" dirty="0" smtClean="0">
                <a:solidFill>
                  <a:srgbClr val="FF0000"/>
                </a:solidFill>
                <a:latin typeface="Courier New" pitchFamily="49" charset="0"/>
                <a:cs typeface="Courier New" pitchFamily="49" charset="0"/>
              </a:rPr>
              <a:t>IN (</a:t>
            </a:r>
          </a:p>
          <a:p>
            <a:pPr marL="342900" indent="-342900" algn="l">
              <a:lnSpc>
                <a:spcPct val="125000"/>
              </a:lnSpc>
              <a:buSzPct val="85000"/>
            </a:pPr>
            <a:r>
              <a:rPr lang="en-US" altLang="zh-CN" dirty="0">
                <a:solidFill>
                  <a:srgbClr val="FF0000"/>
                </a:solidFill>
                <a:latin typeface="Courier New" pitchFamily="49" charset="0"/>
                <a:cs typeface="Courier New" pitchFamily="49" charset="0"/>
              </a:rPr>
              <a:t>	</a:t>
            </a:r>
            <a:r>
              <a:rPr lang="en-US" altLang="zh-CN" dirty="0" smtClean="0">
                <a:solidFill>
                  <a:schemeClr val="accent2"/>
                </a:solidFill>
                <a:latin typeface="Courier New" pitchFamily="49" charset="0"/>
                <a:cs typeface="Courier New" pitchFamily="49" charset="0"/>
              </a:rPr>
              <a:t>SELECT </a:t>
            </a:r>
            <a:r>
              <a:rPr lang="en-US" altLang="zh-CN" dirty="0" err="1" smtClean="0">
                <a:solidFill>
                  <a:schemeClr val="accent2"/>
                </a:solidFill>
                <a:latin typeface="Courier New" pitchFamily="49" charset="0"/>
                <a:cs typeface="Courier New" pitchFamily="49" charset="0"/>
              </a:rPr>
              <a:t>SC</a:t>
            </a:r>
            <a:r>
              <a:rPr lang="en-US" altLang="zh-CN" dirty="0" err="1" smtClean="0">
                <a:solidFill>
                  <a:schemeClr val="accent2"/>
                </a:solidFill>
                <a:latin typeface="Courier New" pitchFamily="49" charset="0"/>
                <a:cs typeface="Courier New" pitchFamily="49" charset="0"/>
                <a:sym typeface="Symbol" pitchFamily="18" charset="2"/>
              </a:rPr>
              <a:t>.</a:t>
            </a:r>
            <a:r>
              <a:rPr lang="en-US" altLang="zh-CN" dirty="0" err="1" smtClean="0">
                <a:solidFill>
                  <a:schemeClr val="accent2"/>
                </a:solidFill>
                <a:latin typeface="Courier New" pitchFamily="49" charset="0"/>
                <a:cs typeface="Courier New" pitchFamily="49" charset="0"/>
              </a:rPr>
              <a:t>sno</a:t>
            </a:r>
            <a:endParaRPr lang="en-US" altLang="zh-CN" dirty="0" smtClean="0">
              <a:solidFill>
                <a:schemeClr val="accent2"/>
              </a:solidFill>
              <a:latin typeface="Courier New" pitchFamily="49" charset="0"/>
              <a:cs typeface="Courier New" pitchFamily="49" charset="0"/>
            </a:endParaRPr>
          </a:p>
          <a:p>
            <a:pPr marL="342900" indent="-342900" algn="l">
              <a:lnSpc>
                <a:spcPct val="125000"/>
              </a:lnSpc>
              <a:buSzPct val="85000"/>
            </a:pPr>
            <a:r>
              <a:rPr lang="en-US" altLang="zh-CN" dirty="0">
                <a:solidFill>
                  <a:schemeClr val="accent2"/>
                </a:solidFill>
                <a:latin typeface="Courier New" pitchFamily="49" charset="0"/>
                <a:cs typeface="Courier New" pitchFamily="49" charset="0"/>
              </a:rPr>
              <a:t>	</a:t>
            </a:r>
            <a:r>
              <a:rPr lang="en-US" altLang="zh-CN" dirty="0" smtClean="0">
                <a:solidFill>
                  <a:schemeClr val="accent2"/>
                </a:solidFill>
                <a:latin typeface="Courier New" pitchFamily="49" charset="0"/>
                <a:cs typeface="Courier New" pitchFamily="49" charset="0"/>
              </a:rPr>
              <a:t>  FROM SC</a:t>
            </a:r>
          </a:p>
          <a:p>
            <a:pPr marL="342900" indent="-342900" algn="l">
              <a:lnSpc>
                <a:spcPct val="125000"/>
              </a:lnSpc>
              <a:buSzPct val="85000"/>
            </a:pPr>
            <a:r>
              <a:rPr lang="en-US" altLang="zh-CN" dirty="0">
                <a:solidFill>
                  <a:schemeClr val="accent2"/>
                </a:solidFill>
                <a:latin typeface="Courier New" pitchFamily="49" charset="0"/>
                <a:cs typeface="Courier New" pitchFamily="49" charset="0"/>
              </a:rPr>
              <a:t>	</a:t>
            </a:r>
            <a:r>
              <a:rPr lang="en-US" altLang="zh-CN" dirty="0" smtClean="0">
                <a:solidFill>
                  <a:schemeClr val="accent2"/>
                </a:solidFill>
                <a:latin typeface="Courier New" pitchFamily="49" charset="0"/>
                <a:cs typeface="Courier New" pitchFamily="49" charset="0"/>
              </a:rPr>
              <a:t> WHERE </a:t>
            </a:r>
            <a:r>
              <a:rPr lang="en-US" altLang="zh-CN" dirty="0" err="1" smtClean="0">
                <a:solidFill>
                  <a:schemeClr val="accent2"/>
                </a:solidFill>
                <a:latin typeface="Courier New" pitchFamily="49" charset="0"/>
                <a:cs typeface="Courier New" pitchFamily="49" charset="0"/>
              </a:rPr>
              <a:t>SC</a:t>
            </a:r>
            <a:r>
              <a:rPr lang="en-US" altLang="zh-CN" dirty="0" err="1" smtClean="0">
                <a:solidFill>
                  <a:schemeClr val="accent2"/>
                </a:solidFill>
                <a:latin typeface="Courier New" pitchFamily="49" charset="0"/>
                <a:cs typeface="Courier New" pitchFamily="49" charset="0"/>
                <a:sym typeface="Symbol" pitchFamily="18" charset="2"/>
              </a:rPr>
              <a:t>.</a:t>
            </a:r>
            <a:r>
              <a:rPr lang="en-US" altLang="zh-CN" dirty="0" err="1" smtClean="0">
                <a:solidFill>
                  <a:schemeClr val="accent2"/>
                </a:solidFill>
                <a:latin typeface="Courier New" pitchFamily="49" charset="0"/>
                <a:cs typeface="Courier New" pitchFamily="49" charset="0"/>
              </a:rPr>
              <a:t>cno</a:t>
            </a:r>
            <a:r>
              <a:rPr lang="en-US" altLang="zh-CN" dirty="0" smtClean="0">
                <a:solidFill>
                  <a:schemeClr val="accent2"/>
                </a:solidFill>
                <a:latin typeface="Courier New" pitchFamily="49" charset="0"/>
                <a:cs typeface="Courier New" pitchFamily="49" charset="0"/>
              </a:rPr>
              <a:t> IN (</a:t>
            </a:r>
          </a:p>
          <a:p>
            <a:pPr marL="342900" indent="-342900" algn="l">
              <a:lnSpc>
                <a:spcPct val="125000"/>
              </a:lnSpc>
              <a:buSzPct val="85000"/>
            </a:pPr>
            <a:r>
              <a:rPr lang="en-US" altLang="zh-CN" dirty="0">
                <a:solidFill>
                  <a:schemeClr val="accent2"/>
                </a:solidFill>
                <a:latin typeface="Courier New" pitchFamily="49" charset="0"/>
                <a:cs typeface="Courier New" pitchFamily="49" charset="0"/>
              </a:rPr>
              <a:t>	</a:t>
            </a:r>
            <a:r>
              <a:rPr lang="en-US" altLang="zh-CN" dirty="0" smtClean="0">
                <a:solidFill>
                  <a:schemeClr val="accent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SELECT </a:t>
            </a:r>
            <a:r>
              <a:rPr lang="en-US" altLang="zh-CN" dirty="0" err="1" smtClean="0">
                <a:solidFill>
                  <a:schemeClr val="tx2"/>
                </a:solidFill>
                <a:latin typeface="Courier New" pitchFamily="49" charset="0"/>
                <a:cs typeface="Courier New" pitchFamily="49" charset="0"/>
              </a:rPr>
              <a:t>C</a:t>
            </a:r>
            <a:r>
              <a:rPr lang="en-US" altLang="zh-CN" dirty="0" err="1" smtClean="0">
                <a:solidFill>
                  <a:schemeClr val="tx2"/>
                </a:solidFill>
                <a:latin typeface="Courier New" pitchFamily="49" charset="0"/>
                <a:cs typeface="Courier New" pitchFamily="49" charset="0"/>
                <a:sym typeface="Symbol" pitchFamily="18" charset="2"/>
              </a:rPr>
              <a:t>.</a:t>
            </a:r>
            <a:r>
              <a:rPr lang="en-US" altLang="zh-CN" dirty="0" err="1" smtClean="0">
                <a:solidFill>
                  <a:schemeClr val="tx2"/>
                </a:solidFill>
                <a:latin typeface="Courier New" pitchFamily="49" charset="0"/>
                <a:cs typeface="Courier New" pitchFamily="49" charset="0"/>
              </a:rPr>
              <a:t>cno</a:t>
            </a:r>
            <a:endParaRPr lang="en-US" altLang="zh-CN" dirty="0" smtClean="0">
              <a:solidFill>
                <a:schemeClr val="tx2"/>
              </a:solidFill>
              <a:latin typeface="Courier New" pitchFamily="49" charset="0"/>
              <a:cs typeface="Courier New" pitchFamily="49" charset="0"/>
            </a:endParaRPr>
          </a:p>
          <a:p>
            <a:pPr marL="342900" indent="-342900" algn="l">
              <a:lnSpc>
                <a:spcPct val="125000"/>
              </a:lnSpc>
              <a:buSzPct val="85000"/>
            </a:pPr>
            <a:r>
              <a:rPr lang="en-US" altLang="zh-CN" dirty="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	  FROM C</a:t>
            </a:r>
          </a:p>
          <a:p>
            <a:pPr marL="342900" indent="-342900" algn="l">
              <a:lnSpc>
                <a:spcPct val="125000"/>
              </a:lnSpc>
              <a:buSzPct val="85000"/>
            </a:pPr>
            <a:r>
              <a:rPr lang="en-US" altLang="zh-CN" dirty="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	 WHERE C</a:t>
            </a:r>
            <a:r>
              <a:rPr lang="en-US" altLang="zh-CN" dirty="0" smtClean="0">
                <a:solidFill>
                  <a:schemeClr val="tx2"/>
                </a:solidFill>
                <a:latin typeface="Courier New" pitchFamily="49" charset="0"/>
                <a:cs typeface="Courier New" pitchFamily="49" charset="0"/>
                <a:sym typeface="Symbol" pitchFamily="18" charset="2"/>
              </a:rPr>
              <a:t>.</a:t>
            </a:r>
            <a:r>
              <a:rPr lang="en-US" altLang="zh-CN" dirty="0" smtClean="0">
                <a:solidFill>
                  <a:schemeClr val="tx2"/>
                </a:solidFill>
                <a:latin typeface="Courier New" pitchFamily="49" charset="0"/>
                <a:cs typeface="Courier New" pitchFamily="49" charset="0"/>
              </a:rPr>
              <a:t>cn = ‘</a:t>
            </a:r>
            <a:r>
              <a:rPr lang="en-US" altLang="zh-CN" dirty="0">
                <a:solidFill>
                  <a:schemeClr val="tx2"/>
                </a:solidFill>
                <a:latin typeface="Courier New" pitchFamily="49" charset="0"/>
                <a:cs typeface="Courier New" pitchFamily="49" charset="0"/>
              </a:rPr>
              <a:t>JAVA’</a:t>
            </a:r>
            <a:r>
              <a:rPr lang="en-US" altLang="zh-CN" dirty="0">
                <a:solidFill>
                  <a:schemeClr val="accent2"/>
                </a:solidFill>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 );</a:t>
            </a:r>
          </a:p>
        </p:txBody>
      </p:sp>
    </p:spTree>
    <p:extLst>
      <p:ext uri="{BB962C8B-B14F-4D97-AF65-F5344CB8AC3E}">
        <p14:creationId xmlns:p14="http://schemas.microsoft.com/office/powerpoint/2010/main" val="34563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限定比较谓词的使用</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有学生成绩大于</a:t>
            </a:r>
            <a:r>
              <a:rPr lang="en-US" altLang="zh-CN" sz="2000" dirty="0">
                <a:latin typeface="Courier New" pitchFamily="49" charset="0"/>
                <a:cs typeface="Courier New" pitchFamily="49" charset="0"/>
              </a:rPr>
              <a:t>C1</a:t>
            </a:r>
            <a:r>
              <a:rPr lang="zh-CN" altLang="en-US" sz="2000" dirty="0">
                <a:latin typeface="Courier New" pitchFamily="49" charset="0"/>
                <a:cs typeface="Courier New" pitchFamily="49" charset="0"/>
              </a:rPr>
              <a:t>课程号中所有学生成绩的学生学号</a:t>
            </a:r>
          </a:p>
          <a:p>
            <a:pPr marL="68580" indent="0">
              <a:buNone/>
            </a:pPr>
            <a:r>
              <a:rPr lang="en-US" altLang="zh-CN" sz="1800" dirty="0">
                <a:latin typeface="Courier New" pitchFamily="49" charset="0"/>
                <a:cs typeface="Courier New" pitchFamily="49" charset="0"/>
              </a:rPr>
              <a:t>	SELECT </a:t>
            </a:r>
            <a:r>
              <a:rPr lang="en-US" altLang="zh-CN" sz="1800" dirty="0" err="1" smtClean="0">
                <a:latin typeface="Courier New" pitchFamily="49" charset="0"/>
                <a:cs typeface="Courier New" pitchFamily="49" charset="0"/>
              </a:rPr>
              <a:t>sno</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FROM SC</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WHERE g &gt; </a:t>
            </a:r>
            <a:r>
              <a:rPr lang="en-US" altLang="zh-CN" sz="1800" dirty="0">
                <a:latin typeface="Courier New" pitchFamily="49" charset="0"/>
                <a:cs typeface="Courier New" pitchFamily="49" charset="0"/>
              </a:rPr>
              <a:t>ALL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SELECT g</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FROM SC</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cno</a:t>
            </a: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C1’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95</a:t>
            </a:fld>
            <a:endParaRPr lang="zh-CN" altLang="en-US"/>
          </a:p>
        </p:txBody>
      </p:sp>
    </p:spTree>
    <p:extLst>
      <p:ext uri="{BB962C8B-B14F-4D97-AF65-F5344CB8AC3E}">
        <p14:creationId xmlns:p14="http://schemas.microsoft.com/office/powerpoint/2010/main" val="19178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限定比较谓词的使用</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有学生成绩大于等于</a:t>
            </a:r>
            <a:r>
              <a:rPr lang="en-US" altLang="zh-CN" sz="2000" dirty="0">
                <a:latin typeface="Courier New" pitchFamily="49" charset="0"/>
                <a:cs typeface="Courier New" pitchFamily="49" charset="0"/>
              </a:rPr>
              <a:t>C1</a:t>
            </a:r>
            <a:r>
              <a:rPr lang="zh-CN" altLang="en-US" sz="2000" dirty="0">
                <a:latin typeface="Courier New" pitchFamily="49" charset="0"/>
                <a:cs typeface="Courier New" pitchFamily="49" charset="0"/>
              </a:rPr>
              <a:t>课程号中的任何一位学生成绩的学生学号</a:t>
            </a:r>
          </a:p>
          <a:p>
            <a:pPr marL="68580" indent="0">
              <a:buNone/>
            </a:pPr>
            <a:r>
              <a:rPr lang="en-US" altLang="zh-CN" sz="1800" dirty="0" smtClean="0">
                <a:latin typeface="Courier New" pitchFamily="49" charset="0"/>
                <a:cs typeface="Courier New" pitchFamily="49" charset="0"/>
              </a:rPr>
              <a:t>	SELECT </a:t>
            </a:r>
            <a:r>
              <a:rPr lang="en-US" altLang="zh-CN" sz="1800" dirty="0" err="1" smtClean="0">
                <a:latin typeface="Courier New" pitchFamily="49" charset="0"/>
                <a:cs typeface="Courier New" pitchFamily="49" charset="0"/>
              </a:rPr>
              <a:t>sno</a:t>
            </a:r>
            <a:endParaRPr lang="en-US" altLang="zh-CN" sz="1800" dirty="0" smtClean="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FROM SC</a:t>
            </a:r>
          </a:p>
          <a:p>
            <a:pPr marL="68580" indent="0">
              <a:buNone/>
            </a:pPr>
            <a:r>
              <a:rPr lang="en-US" altLang="zh-CN" sz="1800" dirty="0" smtClean="0">
                <a:latin typeface="Courier New" pitchFamily="49" charset="0"/>
                <a:cs typeface="Courier New" pitchFamily="49" charset="0"/>
              </a:rPr>
              <a:t>	 WHERE g &gt;= ANY (</a:t>
            </a:r>
          </a:p>
          <a:p>
            <a:pPr marL="68580" indent="0">
              <a:buNone/>
            </a:pPr>
            <a:r>
              <a:rPr lang="en-US" altLang="zh-CN" sz="1800" dirty="0" smtClean="0">
                <a:latin typeface="Courier New" pitchFamily="49" charset="0"/>
                <a:cs typeface="Courier New" pitchFamily="49" charset="0"/>
              </a:rPr>
              <a:t>		SELECT g</a:t>
            </a:r>
          </a:p>
          <a:p>
            <a:pPr marL="68580" indent="0">
              <a:buNone/>
            </a:pPr>
            <a:r>
              <a:rPr lang="en-US" altLang="zh-CN" sz="1800" dirty="0" smtClean="0">
                <a:latin typeface="Courier New" pitchFamily="49" charset="0"/>
                <a:cs typeface="Courier New" pitchFamily="49" charset="0"/>
              </a:rPr>
              <a:t>		  FROM SC</a:t>
            </a:r>
          </a:p>
          <a:p>
            <a:pPr marL="68580" indent="0">
              <a:buNone/>
            </a:pP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cno</a:t>
            </a:r>
            <a:r>
              <a:rPr lang="en-US" altLang="zh-CN" sz="1800" dirty="0" smtClean="0">
                <a:latin typeface="Courier New" pitchFamily="49" charset="0"/>
                <a:cs typeface="Courier New" pitchFamily="49" charset="0"/>
              </a:rPr>
              <a:t> = ‘C1’ );</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96</a:t>
            </a:fld>
            <a:endParaRPr lang="zh-CN" altLang="en-US"/>
          </a:p>
        </p:txBody>
      </p:sp>
    </p:spTree>
    <p:extLst>
      <p:ext uri="{BB962C8B-B14F-4D97-AF65-F5344CB8AC3E}">
        <p14:creationId xmlns:p14="http://schemas.microsoft.com/office/powerpoint/2010/main" val="425166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谓词</a:t>
            </a:r>
            <a:r>
              <a:rPr lang="en-US" altLang="zh-CN" dirty="0"/>
              <a:t>CONTAINS</a:t>
            </a:r>
            <a:r>
              <a:rPr lang="zh-CN" altLang="en-US" dirty="0"/>
              <a:t>的使用</a:t>
            </a:r>
          </a:p>
        </p:txBody>
      </p:sp>
      <p:sp>
        <p:nvSpPr>
          <p:cNvPr id="3" name="内容占位符 2"/>
          <p:cNvSpPr>
            <a:spLocks noGrp="1"/>
          </p:cNvSpPr>
          <p:nvPr>
            <p:ph idx="1"/>
          </p:nvPr>
        </p:nvSpPr>
        <p:spPr/>
        <p:txBody>
          <a:bodyPr>
            <a:normAutofit/>
          </a:bodyPr>
          <a:lstStyle/>
          <a:p>
            <a:pPr>
              <a:lnSpc>
                <a:spcPct val="120000"/>
              </a:lnSpc>
            </a:pPr>
            <a:r>
              <a:rPr lang="zh-CN" altLang="en-US" sz="2000" dirty="0">
                <a:latin typeface="Arial" charset="0"/>
              </a:rPr>
              <a:t>在</a:t>
            </a:r>
            <a:r>
              <a:rPr lang="en-US" altLang="zh-CN" sz="2000" dirty="0">
                <a:latin typeface="Arial" charset="0"/>
              </a:rPr>
              <a:t>SQL</a:t>
            </a:r>
            <a:r>
              <a:rPr lang="zh-CN" altLang="en-US" sz="2000" dirty="0">
                <a:latin typeface="Arial" charset="0"/>
              </a:rPr>
              <a:t>标准中并没有提供‘</a:t>
            </a:r>
            <a:r>
              <a:rPr lang="en-US" altLang="zh-CN" sz="2000" dirty="0">
                <a:solidFill>
                  <a:srgbClr val="FF0000"/>
                </a:solidFill>
                <a:latin typeface="Arial" charset="0"/>
              </a:rPr>
              <a:t>CONTAINS</a:t>
            </a:r>
            <a:r>
              <a:rPr lang="zh-CN" altLang="en-US" sz="2000" dirty="0">
                <a:latin typeface="Arial" charset="0"/>
              </a:rPr>
              <a:t>’操作符，因此这是一个不能执行的</a:t>
            </a:r>
            <a:r>
              <a:rPr lang="en-US" altLang="zh-CN" sz="2000" dirty="0">
                <a:latin typeface="Arial" charset="0"/>
              </a:rPr>
              <a:t>SQL</a:t>
            </a:r>
            <a:r>
              <a:rPr lang="zh-CN" altLang="en-US" sz="2000" dirty="0" smtClean="0">
                <a:latin typeface="Arial" charset="0"/>
              </a:rPr>
              <a:t>语句</a:t>
            </a:r>
            <a:endParaRPr lang="zh-CN" altLang="en-US" sz="2000" dirty="0">
              <a:latin typeface="Arial" charset="0"/>
            </a:endParaRPr>
          </a:p>
          <a:p>
            <a:pPr>
              <a:lnSpc>
                <a:spcPct val="120000"/>
              </a:lnSpc>
            </a:pPr>
            <a:r>
              <a:rPr lang="zh-CN" altLang="en-US" sz="2000" dirty="0">
                <a:latin typeface="Arial" charset="0"/>
              </a:rPr>
              <a:t>那些在关系代数中需要用除法（</a:t>
            </a:r>
            <a:r>
              <a:rPr lang="en-US" altLang="zh-CN" sz="2000" dirty="0">
                <a:solidFill>
                  <a:srgbClr val="FF0000"/>
                </a:solidFill>
                <a:latin typeface="Arial" charset="0"/>
              </a:rPr>
              <a:t>division</a:t>
            </a:r>
            <a:r>
              <a:rPr lang="zh-CN" altLang="en-US" sz="2000" dirty="0" smtClean="0">
                <a:latin typeface="Arial" charset="0"/>
              </a:rPr>
              <a:t>）来</a:t>
            </a:r>
            <a:r>
              <a:rPr lang="zh-CN" altLang="en-US" sz="2000" dirty="0">
                <a:latin typeface="Arial" charset="0"/>
              </a:rPr>
              <a:t>实现的查询，在</a:t>
            </a:r>
            <a:r>
              <a:rPr lang="en-US" altLang="zh-CN" sz="2000" dirty="0">
                <a:latin typeface="Arial" charset="0"/>
              </a:rPr>
              <a:t>SQL</a:t>
            </a:r>
            <a:r>
              <a:rPr lang="zh-CN" altLang="en-US" sz="2000" dirty="0">
                <a:latin typeface="Arial" charset="0"/>
              </a:rPr>
              <a:t>中的表示方法我们将在后面有关除法的例子中</a:t>
            </a:r>
            <a:r>
              <a:rPr lang="zh-CN" altLang="en-US" sz="2000" dirty="0" smtClean="0">
                <a:latin typeface="Arial" charset="0"/>
              </a:rPr>
              <a:t>说明</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97</a:t>
            </a:fld>
            <a:endParaRPr lang="zh-CN" altLang="en-US"/>
          </a:p>
        </p:txBody>
      </p:sp>
    </p:spTree>
    <p:extLst>
      <p:ext uri="{BB962C8B-B14F-4D97-AF65-F5344CB8AC3E}">
        <p14:creationId xmlns:p14="http://schemas.microsoft.com/office/powerpoint/2010/main" val="41605969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谓词</a:t>
            </a:r>
            <a:r>
              <a:rPr lang="en-US" altLang="zh-CN" dirty="0"/>
              <a:t>EXISTS</a:t>
            </a:r>
            <a:r>
              <a:rPr lang="zh-CN" altLang="en-US" dirty="0"/>
              <a:t>的使用</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修读课程号为</a:t>
            </a:r>
            <a:r>
              <a:rPr lang="en-US" altLang="zh-CN" sz="2000" dirty="0">
                <a:latin typeface="Courier New" pitchFamily="49" charset="0"/>
                <a:cs typeface="Courier New" pitchFamily="49" charset="0"/>
              </a:rPr>
              <a:t>C1</a:t>
            </a:r>
            <a:r>
              <a:rPr lang="zh-CN" altLang="en-US" sz="2000" dirty="0">
                <a:latin typeface="Courier New" pitchFamily="49" charset="0"/>
                <a:cs typeface="Courier New" pitchFamily="49" charset="0"/>
              </a:rPr>
              <a:t>的所有学生的</a:t>
            </a:r>
            <a:r>
              <a:rPr lang="zh-CN" altLang="en-US" sz="2000" dirty="0" smtClean="0">
                <a:latin typeface="Courier New" pitchFamily="49" charset="0"/>
                <a:cs typeface="Courier New" pitchFamily="49" charset="0"/>
              </a:rPr>
              <a:t>姓名</a:t>
            </a:r>
            <a:endParaRPr lang="en-US" altLang="zh-CN" sz="2000" dirty="0" smtClean="0">
              <a:latin typeface="Courier New" pitchFamily="49" charset="0"/>
              <a:cs typeface="Courier New" pitchFamily="49" charset="0"/>
            </a:endParaRPr>
          </a:p>
          <a:p>
            <a:pPr marL="68580" indent="0">
              <a:buNone/>
            </a:pPr>
            <a:r>
              <a:rPr lang="en-US" altLang="zh-CN" sz="2200" dirty="0">
                <a:latin typeface="Courier New" pitchFamily="49" charset="0"/>
                <a:cs typeface="Courier New" pitchFamily="49" charset="0"/>
              </a:rPr>
              <a:t>	</a:t>
            </a:r>
            <a:r>
              <a:rPr lang="en-US" altLang="zh-CN" sz="1800" dirty="0">
                <a:latin typeface="Courier New" pitchFamily="49" charset="0"/>
                <a:cs typeface="Courier New" pitchFamily="49" charset="0"/>
              </a:rPr>
              <a:t>SELECT </a:t>
            </a:r>
            <a:r>
              <a:rPr lang="en-US" altLang="zh-CN" sz="1800" dirty="0" smtClean="0">
                <a:latin typeface="Courier New" pitchFamily="49" charset="0"/>
                <a:cs typeface="Courier New" pitchFamily="49" charset="0"/>
              </a:rPr>
              <a:t>S.sn</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FROM S</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WHERE EXISTS </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SELECT *</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FROM SC</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S.sno</a:t>
            </a:r>
            <a:r>
              <a:rPr lang="en-US" altLang="zh-CN" sz="1800" dirty="0" smtClean="0">
                <a:latin typeface="Courier New" pitchFamily="49" charset="0"/>
                <a:cs typeface="Courier New" pitchFamily="49" charset="0"/>
              </a:rPr>
              <a:t> = </a:t>
            </a:r>
            <a:r>
              <a:rPr lang="en-US" altLang="zh-CN" sz="1800" dirty="0" err="1" smtClean="0">
                <a:latin typeface="Courier New" pitchFamily="49" charset="0"/>
                <a:cs typeface="Courier New" pitchFamily="49" charset="0"/>
              </a:rPr>
              <a:t>SC.sno</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AND  </a:t>
            </a:r>
            <a:endParaRPr lang="en-US" altLang="zh-CN" sz="1800" dirty="0" smtClean="0">
              <a:latin typeface="Courier New" pitchFamily="49" charset="0"/>
              <a:cs typeface="Courier New" pitchFamily="49" charset="0"/>
            </a:endParaRP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SC.cno</a:t>
            </a:r>
            <a:r>
              <a:rPr lang="en-US" altLang="zh-CN" sz="1800" dirty="0" smtClean="0">
                <a:latin typeface="Courier New" pitchFamily="49" charset="0"/>
                <a:cs typeface="Courier New" pitchFamily="49" charset="0"/>
              </a:rPr>
              <a:t> = ‘</a:t>
            </a:r>
            <a:r>
              <a:rPr lang="en-US" altLang="zh-CN" sz="1800" dirty="0">
                <a:latin typeface="Courier New" pitchFamily="49" charset="0"/>
                <a:cs typeface="Courier New" pitchFamily="49" charset="0"/>
              </a:rPr>
              <a:t>C1’ </a:t>
            </a:r>
            <a:r>
              <a:rPr lang="en-US" altLang="zh-CN" sz="1800" dirty="0" smtClean="0">
                <a:latin typeface="Courier New" pitchFamily="49" charset="0"/>
                <a:cs typeface="Courier New" pitchFamily="49" charset="0"/>
              </a:rPr>
              <a:t>);</a:t>
            </a:r>
            <a:endParaRPr lang="zh-CN" altLang="en-US" sz="1800" dirty="0">
              <a:latin typeface="Courier New" pitchFamily="49" charset="0"/>
              <a:cs typeface="Courier New" pitchFamily="49"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98</a:t>
            </a:fld>
            <a:endParaRPr lang="zh-CN" altLang="en-US"/>
          </a:p>
        </p:txBody>
      </p:sp>
    </p:spTree>
    <p:extLst>
      <p:ext uri="{BB962C8B-B14F-4D97-AF65-F5344CB8AC3E}">
        <p14:creationId xmlns:p14="http://schemas.microsoft.com/office/powerpoint/2010/main" val="327411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谓词</a:t>
            </a:r>
            <a:r>
              <a:rPr lang="en-US" altLang="zh-CN" dirty="0"/>
              <a:t>EXISTS</a:t>
            </a:r>
            <a:r>
              <a:rPr lang="zh-CN" altLang="en-US" dirty="0"/>
              <a:t>的使用</a:t>
            </a:r>
          </a:p>
        </p:txBody>
      </p:sp>
      <p:sp>
        <p:nvSpPr>
          <p:cNvPr id="3" name="内容占位符 2"/>
          <p:cNvSpPr>
            <a:spLocks noGrp="1"/>
          </p:cNvSpPr>
          <p:nvPr>
            <p:ph idx="1"/>
          </p:nvPr>
        </p:nvSpPr>
        <p:spPr/>
        <p:txBody>
          <a:bodyPr>
            <a:normAutofit/>
          </a:bodyPr>
          <a:lstStyle/>
          <a:p>
            <a:pPr marL="68580" indent="0">
              <a:buNone/>
            </a:pPr>
            <a:r>
              <a:rPr lang="en-US" altLang="zh-CN" sz="2000" dirty="0" smtClean="0">
                <a:latin typeface="Courier New" pitchFamily="49" charset="0"/>
                <a:cs typeface="Courier New" pitchFamily="49" charset="0"/>
              </a:rPr>
              <a:t>【</a:t>
            </a:r>
            <a:r>
              <a:rPr lang="zh-CN" altLang="en-US" sz="2000" dirty="0" smtClean="0">
                <a:latin typeface="Courier New" pitchFamily="49" charset="0"/>
                <a:cs typeface="Courier New" pitchFamily="49" charset="0"/>
              </a:rPr>
              <a:t>例</a:t>
            </a:r>
            <a:r>
              <a:rPr lang="en-US" altLang="zh-CN" sz="2000" dirty="0">
                <a:latin typeface="Courier New" pitchFamily="49" charset="0"/>
                <a:cs typeface="Courier New" pitchFamily="49" charset="0"/>
              </a:rPr>
              <a:t>】</a:t>
            </a:r>
            <a:r>
              <a:rPr lang="zh-CN" altLang="en-US" sz="2000" dirty="0" smtClean="0">
                <a:latin typeface="Courier New" pitchFamily="49" charset="0"/>
                <a:cs typeface="Courier New" pitchFamily="49" charset="0"/>
              </a:rPr>
              <a:t>查询</a:t>
            </a:r>
            <a:r>
              <a:rPr lang="zh-CN" altLang="en-US" sz="2000" dirty="0">
                <a:latin typeface="Courier New" pitchFamily="49" charset="0"/>
                <a:cs typeface="Courier New" pitchFamily="49" charset="0"/>
              </a:rPr>
              <a:t>修读课程号不为</a:t>
            </a:r>
            <a:r>
              <a:rPr lang="en-US" altLang="zh-CN" sz="2000" dirty="0">
                <a:latin typeface="Courier New" pitchFamily="49" charset="0"/>
                <a:cs typeface="Courier New" pitchFamily="49" charset="0"/>
              </a:rPr>
              <a:t>C1</a:t>
            </a:r>
            <a:r>
              <a:rPr lang="zh-CN" altLang="en-US" sz="2000" dirty="0">
                <a:latin typeface="Courier New" pitchFamily="49" charset="0"/>
                <a:cs typeface="Courier New" pitchFamily="49" charset="0"/>
              </a:rPr>
              <a:t>的所有学生的</a:t>
            </a:r>
            <a:r>
              <a:rPr lang="zh-CN" altLang="en-US" sz="2000" dirty="0" smtClean="0">
                <a:latin typeface="Courier New" pitchFamily="49" charset="0"/>
                <a:cs typeface="Courier New" pitchFamily="49" charset="0"/>
              </a:rPr>
              <a:t>姓名</a:t>
            </a:r>
            <a:endParaRPr lang="en-US" altLang="zh-CN" sz="2000" dirty="0">
              <a:latin typeface="Courier New" pitchFamily="49" charset="0"/>
              <a:cs typeface="Courier New" pitchFamily="49" charset="0"/>
            </a:endParaRPr>
          </a:p>
          <a:p>
            <a:pPr marL="68580" indent="0">
              <a:buNone/>
            </a:pPr>
            <a:r>
              <a:rPr lang="en-US" altLang="zh-CN" sz="2000" dirty="0" smtClean="0">
                <a:latin typeface="Courier New" pitchFamily="49" charset="0"/>
                <a:cs typeface="Courier New" pitchFamily="49" charset="0"/>
              </a:rPr>
              <a:t>	</a:t>
            </a:r>
            <a:r>
              <a:rPr lang="en-US" altLang="zh-CN" sz="1800" dirty="0" smtClean="0">
                <a:latin typeface="Courier New" pitchFamily="49" charset="0"/>
                <a:cs typeface="Courier New" pitchFamily="49" charset="0"/>
              </a:rPr>
              <a:t>SELECT S.sn</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FROM S</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WHERE NOT EXISTS </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SELECT </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FROM SC</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WHERE </a:t>
            </a:r>
            <a:r>
              <a:rPr lang="en-US" altLang="zh-CN" sz="1800" dirty="0" err="1" smtClean="0">
                <a:latin typeface="Courier New" pitchFamily="49" charset="0"/>
                <a:cs typeface="Courier New" pitchFamily="49" charset="0"/>
              </a:rPr>
              <a:t>S.sno</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err="1" smtClean="0">
                <a:latin typeface="Courier New" pitchFamily="49" charset="0"/>
                <a:cs typeface="Courier New" pitchFamily="49" charset="0"/>
              </a:rPr>
              <a:t>SC.sno</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AND  </a:t>
            </a:r>
            <a:endParaRPr lang="en-US" altLang="zh-CN" sz="1800" dirty="0" smtClean="0">
              <a:latin typeface="Courier New" pitchFamily="49" charset="0"/>
              <a:cs typeface="Courier New" pitchFamily="49" charset="0"/>
            </a:endParaRPr>
          </a:p>
          <a:p>
            <a:pPr marL="68580" indent="0">
              <a:buNone/>
            </a:pP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SC.cno</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 ‘C1’ </a:t>
            </a:r>
            <a:r>
              <a:rPr lang="en-US" altLang="zh-CN" sz="1800" dirty="0" smtClean="0">
                <a:latin typeface="Courier New" pitchFamily="49" charset="0"/>
                <a:cs typeface="Courier New" pitchFamily="49" charset="0"/>
              </a:rPr>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99</a:t>
            </a:fld>
            <a:endParaRPr lang="zh-CN" altLang="en-US"/>
          </a:p>
        </p:txBody>
      </p:sp>
    </p:spTree>
    <p:extLst>
      <p:ext uri="{BB962C8B-B14F-4D97-AF65-F5344CB8AC3E}">
        <p14:creationId xmlns:p14="http://schemas.microsoft.com/office/powerpoint/2010/main" val="392010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2431</TotalTime>
  <Words>6796</Words>
  <Application>Microsoft Office PowerPoint</Application>
  <PresentationFormat>全屏显示(4:3)</PresentationFormat>
  <Paragraphs>1296</Paragraphs>
  <Slides>156</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156</vt:i4>
      </vt:variant>
    </vt:vector>
  </HeadingPairs>
  <TitlesOfParts>
    <vt:vector size="158" baseType="lpstr">
      <vt:lpstr>奥斯汀</vt:lpstr>
      <vt:lpstr>Picture2</vt:lpstr>
      <vt:lpstr>关系数据库语言SQL’92</vt:lpstr>
      <vt:lpstr>自我介绍</vt:lpstr>
      <vt:lpstr>调查：你接触过的数据库？</vt:lpstr>
      <vt:lpstr>DB2</vt:lpstr>
      <vt:lpstr>PowerPoint 演示文稿</vt:lpstr>
      <vt:lpstr>UDB卫星版</vt:lpstr>
      <vt:lpstr>UDB个人版</vt:lpstr>
      <vt:lpstr>UDB工作组版</vt:lpstr>
      <vt:lpstr>UDB企业版</vt:lpstr>
      <vt:lpstr>UDB企业扩展版</vt:lpstr>
      <vt:lpstr>DB2 Express-C</vt:lpstr>
      <vt:lpstr>没有数据大小限制</vt:lpstr>
      <vt:lpstr>DB2产品组件 </vt:lpstr>
      <vt:lpstr>数据库引擎</vt:lpstr>
      <vt:lpstr>DB2的工具</vt:lpstr>
      <vt:lpstr>工具的基本功能</vt:lpstr>
      <vt:lpstr>产品信息和文档</vt:lpstr>
      <vt:lpstr>PowerPoint 演示文稿</vt:lpstr>
      <vt:lpstr>命令中心（Command Center）</vt:lpstr>
      <vt:lpstr>PowerPoint 演示文稿</vt:lpstr>
      <vt:lpstr>控制中心（Control Center）</vt:lpstr>
      <vt:lpstr>PowerPoint 演示文稿</vt:lpstr>
      <vt:lpstr>MySQL</vt:lpstr>
      <vt:lpstr>MySQL</vt:lpstr>
      <vt:lpstr>MySQL Workbench</vt:lpstr>
      <vt:lpstr>课外实验</vt:lpstr>
      <vt:lpstr>关系数据库语言SQL’92</vt:lpstr>
      <vt:lpstr>1. SQL概貌</vt:lpstr>
      <vt:lpstr>1. SQL概貌</vt:lpstr>
      <vt:lpstr>1. SQL概貌</vt:lpstr>
      <vt:lpstr>1. SQL概貌</vt:lpstr>
      <vt:lpstr>关系数据库系统数据子语言SQL</vt:lpstr>
      <vt:lpstr>2. SQL数据定义功能</vt:lpstr>
      <vt:lpstr>2. SQL数据定义功能</vt:lpstr>
      <vt:lpstr>2. SQL数据定义功能</vt:lpstr>
      <vt:lpstr>2. SQL数据定义功能</vt:lpstr>
      <vt:lpstr>2. SQL数据定义功能</vt:lpstr>
      <vt:lpstr>2. SQL数据定义功能</vt:lpstr>
      <vt:lpstr>2. SQL数据定义功能</vt:lpstr>
      <vt:lpstr>二进制数据类型</vt:lpstr>
      <vt:lpstr>日期时间数据类型</vt:lpstr>
      <vt:lpstr>日期时间类型的值的字符串表示</vt:lpstr>
      <vt:lpstr>2. SQL数据定义功能</vt:lpstr>
      <vt:lpstr>2. SQL数据定义功能</vt:lpstr>
      <vt:lpstr>2. SQL数据定义功能</vt:lpstr>
      <vt:lpstr>2. SQL数据定义功能</vt:lpstr>
      <vt:lpstr>2. SQL数据定义功能</vt:lpstr>
      <vt:lpstr>2. SQL数据定义功能</vt:lpstr>
      <vt:lpstr>关系数据库系统数据子语言SQL</vt:lpstr>
      <vt:lpstr>3. SQL数据操纵功能</vt:lpstr>
      <vt:lpstr>3. SQL数据操纵功能</vt:lpstr>
      <vt:lpstr>3. SQL数据操纵功能</vt:lpstr>
      <vt:lpstr>3. SQL数据操纵功能</vt:lpstr>
      <vt:lpstr>3. SQL数据操纵功能</vt:lpstr>
      <vt:lpstr>3. SQL数据操纵功能</vt:lpstr>
      <vt:lpstr>3.1 SQL的基本查询功能</vt:lpstr>
      <vt:lpstr>3.1 SQL的基本查询功能</vt:lpstr>
      <vt:lpstr>3.1 SQL的基本查询功能</vt:lpstr>
      <vt:lpstr>3.1 SQL的基本查询功能</vt:lpstr>
      <vt:lpstr>(1) 单表简单查询</vt:lpstr>
      <vt:lpstr>(1) 单表简单查询</vt:lpstr>
      <vt:lpstr>(1) 单表简单查询</vt:lpstr>
      <vt:lpstr>(1) 单表简单查询</vt:lpstr>
      <vt:lpstr>(2) 常用谓词</vt:lpstr>
      <vt:lpstr>(2) 常用谓词</vt:lpstr>
      <vt:lpstr>(2) 常用谓词</vt:lpstr>
      <vt:lpstr>(2) 常用谓词</vt:lpstr>
      <vt:lpstr>(2) 常用谓词</vt:lpstr>
      <vt:lpstr>(2) 常用谓词</vt:lpstr>
      <vt:lpstr>(2) 常用谓词</vt:lpstr>
      <vt:lpstr>(2) 常用谓词</vt:lpstr>
      <vt:lpstr>(2) 常用谓词</vt:lpstr>
      <vt:lpstr>(2) 常用谓词</vt:lpstr>
      <vt:lpstr>(3) 布尔表达式</vt:lpstr>
      <vt:lpstr>(3) 布尔表达式</vt:lpstr>
      <vt:lpstr>(4) 简单连接</vt:lpstr>
      <vt:lpstr>(4) 简单连接</vt:lpstr>
      <vt:lpstr>(5) 自连接</vt:lpstr>
      <vt:lpstr>(5) 自连接</vt:lpstr>
      <vt:lpstr>(5) 自连接</vt:lpstr>
      <vt:lpstr>(6) 结果排序</vt:lpstr>
      <vt:lpstr>(6) 结果排序</vt:lpstr>
      <vt:lpstr>(6) 结果排序</vt:lpstr>
      <vt:lpstr>3. SQL数据操纵功能</vt:lpstr>
      <vt:lpstr>3.2 分层结构查询与集合谓词使用</vt:lpstr>
      <vt:lpstr>3.2 分层结构查询与集合谓词使用</vt:lpstr>
      <vt:lpstr>3.2 分层结构查询与集合谓词使用</vt:lpstr>
      <vt:lpstr>3.2 分层结构查询与集合谓词使用</vt:lpstr>
      <vt:lpstr>3.2 分层结构查询与集合谓词使用</vt:lpstr>
      <vt:lpstr>(1) IN谓词的使用</vt:lpstr>
      <vt:lpstr>(1) IN谓词的使用</vt:lpstr>
      <vt:lpstr>(1) IN谓词的使用</vt:lpstr>
      <vt:lpstr>(1) IN谓词的使用</vt:lpstr>
      <vt:lpstr>(1) IN谓词的使用</vt:lpstr>
      <vt:lpstr>(2) 限定比较谓词的使用</vt:lpstr>
      <vt:lpstr>(2) 限定比较谓词的使用</vt:lpstr>
      <vt:lpstr>(3) 谓词CONTAINS的使用</vt:lpstr>
      <vt:lpstr>(4) 谓词EXISTS的使用</vt:lpstr>
      <vt:lpstr>(4) 谓词EXISTS的使用</vt:lpstr>
      <vt:lpstr>(4) 谓词EXISTS的使用</vt:lpstr>
      <vt:lpstr>3. SQL数据操纵功能</vt:lpstr>
      <vt:lpstr>3.3  SELECT语句间的运算</vt:lpstr>
      <vt:lpstr>3. SQL数据操纵功能</vt:lpstr>
      <vt:lpstr>SQL计算、统计、分类的功能</vt:lpstr>
      <vt:lpstr>(1) 统计功能</vt:lpstr>
      <vt:lpstr>(1) 统计功能</vt:lpstr>
      <vt:lpstr>统计查询的例子</vt:lpstr>
      <vt:lpstr>统计查询的例子</vt:lpstr>
      <vt:lpstr>(1) 统计功能</vt:lpstr>
      <vt:lpstr>空值处理的例子</vt:lpstr>
      <vt:lpstr>(2) 计算功能</vt:lpstr>
      <vt:lpstr>(3) 分类功能</vt:lpstr>
      <vt:lpstr>(3) 分类功能</vt:lpstr>
      <vt:lpstr>(3) 分类功能</vt:lpstr>
      <vt:lpstr>(3) 分类功能</vt:lpstr>
      <vt:lpstr>(3) 分类功能</vt:lpstr>
      <vt:lpstr>PowerPoint 演示文稿</vt:lpstr>
      <vt:lpstr>PowerPoint 演示文稿</vt:lpstr>
      <vt:lpstr>(3) 分类功能</vt:lpstr>
      <vt:lpstr>(3) 分类功能</vt:lpstr>
      <vt:lpstr>3. SQL数据操纵功能</vt:lpstr>
      <vt:lpstr>3.5 SELECT语句使用的一般规则</vt:lpstr>
      <vt:lpstr>关系数据库系统数据子语言SQL</vt:lpstr>
      <vt:lpstr>4. SQL的更新功能</vt:lpstr>
      <vt:lpstr>数据删除的例子</vt:lpstr>
      <vt:lpstr>4. SQL的更新功能</vt:lpstr>
      <vt:lpstr>数据插入的例子</vt:lpstr>
      <vt:lpstr>4. SQL的更新功能</vt:lpstr>
      <vt:lpstr>数据更新的例子</vt:lpstr>
      <vt:lpstr>数据更新的例子</vt:lpstr>
      <vt:lpstr>数据更新的例子</vt:lpstr>
      <vt:lpstr>关系数据库系统数据子语言SQL</vt:lpstr>
      <vt:lpstr>5. 视图</vt:lpstr>
      <vt:lpstr>5. 视图</vt:lpstr>
      <vt:lpstr>5. 视图</vt:lpstr>
      <vt:lpstr>5. 视图</vt:lpstr>
      <vt:lpstr>5. 视图</vt:lpstr>
      <vt:lpstr>5. 视图</vt:lpstr>
      <vt:lpstr>5. 视图</vt:lpstr>
      <vt:lpstr>5. 视图</vt:lpstr>
      <vt:lpstr>补充：表的连接</vt:lpstr>
      <vt:lpstr>课外阅读</vt:lpstr>
      <vt:lpstr>The End</vt:lpstr>
      <vt:lpstr>上机练习</vt:lpstr>
      <vt:lpstr>作业情况</vt:lpstr>
      <vt:lpstr>建立基本表</vt:lpstr>
      <vt:lpstr>修改、删除基本表</vt:lpstr>
      <vt:lpstr>插入数据</vt:lpstr>
      <vt:lpstr>修改数据</vt:lpstr>
      <vt:lpstr>3. SQL数据操纵功能</vt:lpstr>
      <vt:lpstr>单表查询</vt:lpstr>
      <vt:lpstr>连接查询</vt:lpstr>
      <vt:lpstr>嵌套查询</vt:lpstr>
      <vt:lpstr>嵌套查询</vt:lpstr>
      <vt:lpstr>嵌套查询</vt:lpstr>
      <vt:lpstr>嵌套查询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关系数据库语言SQL’92</dc:title>
  <dc:creator>whu</dc:creator>
  <cp:lastModifiedBy>whu</cp:lastModifiedBy>
  <cp:revision>221</cp:revision>
  <dcterms:created xsi:type="dcterms:W3CDTF">2011-09-15T21:32:46Z</dcterms:created>
  <dcterms:modified xsi:type="dcterms:W3CDTF">2011-10-31T01:14:07Z</dcterms:modified>
</cp:coreProperties>
</file>