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1"/>
  </p:notesMasterIdLst>
  <p:sldIdLst>
    <p:sldId id="256" r:id="rId2"/>
    <p:sldId id="257" r:id="rId3"/>
    <p:sldId id="258" r:id="rId4"/>
    <p:sldId id="259" r:id="rId5"/>
    <p:sldId id="260" r:id="rId6"/>
    <p:sldId id="271" r:id="rId7"/>
    <p:sldId id="261" r:id="rId8"/>
    <p:sldId id="262" r:id="rId9"/>
    <p:sldId id="263" r:id="rId10"/>
    <p:sldId id="264" r:id="rId11"/>
    <p:sldId id="265" r:id="rId12"/>
    <p:sldId id="324" r:id="rId13"/>
    <p:sldId id="325" r:id="rId14"/>
    <p:sldId id="266" r:id="rId15"/>
    <p:sldId id="267" r:id="rId16"/>
    <p:sldId id="268" r:id="rId17"/>
    <p:sldId id="269" r:id="rId18"/>
    <p:sldId id="270" r:id="rId19"/>
    <p:sldId id="273" r:id="rId20"/>
    <p:sldId id="272" r:id="rId21"/>
    <p:sldId id="275" r:id="rId22"/>
    <p:sldId id="276" r:id="rId23"/>
    <p:sldId id="277" r:id="rId24"/>
    <p:sldId id="278" r:id="rId25"/>
    <p:sldId id="279" r:id="rId26"/>
    <p:sldId id="280" r:id="rId27"/>
    <p:sldId id="281" r:id="rId28"/>
    <p:sldId id="282" r:id="rId29"/>
    <p:sldId id="274" r:id="rId30"/>
    <p:sldId id="283" r:id="rId31"/>
    <p:sldId id="284" r:id="rId32"/>
    <p:sldId id="285" r:id="rId33"/>
    <p:sldId id="286" r:id="rId34"/>
    <p:sldId id="287" r:id="rId35"/>
    <p:sldId id="326" r:id="rId36"/>
    <p:sldId id="335" r:id="rId37"/>
    <p:sldId id="288" r:id="rId38"/>
    <p:sldId id="289" r:id="rId39"/>
    <p:sldId id="290" r:id="rId40"/>
    <p:sldId id="294" r:id="rId41"/>
    <p:sldId id="291" r:id="rId42"/>
    <p:sldId id="295" r:id="rId43"/>
    <p:sldId id="296" r:id="rId44"/>
    <p:sldId id="297" r:id="rId45"/>
    <p:sldId id="298" r:id="rId46"/>
    <p:sldId id="299" r:id="rId47"/>
    <p:sldId id="327" r:id="rId48"/>
    <p:sldId id="292"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293" r:id="rId68"/>
    <p:sldId id="318" r:id="rId69"/>
    <p:sldId id="319" r:id="rId70"/>
    <p:sldId id="320" r:id="rId71"/>
    <p:sldId id="321" r:id="rId72"/>
    <p:sldId id="322" r:id="rId73"/>
    <p:sldId id="323" r:id="rId74"/>
    <p:sldId id="328" r:id="rId75"/>
    <p:sldId id="329" r:id="rId76"/>
    <p:sldId id="333" r:id="rId77"/>
    <p:sldId id="330" r:id="rId78"/>
    <p:sldId id="331" r:id="rId79"/>
    <p:sldId id="332" r:id="rId8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8C5E8-BC6C-4F0C-AC0C-FB499D2B55D5}" type="datetimeFigureOut">
              <a:rPr lang="zh-CN" altLang="en-US" smtClean="0"/>
              <a:t>2011/11/10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FC67D0-D445-40E0-AF81-98C6031CAF41}" type="slidenum">
              <a:rPr lang="zh-CN" altLang="en-US" smtClean="0"/>
              <a:t>‹#›</a:t>
            </a:fld>
            <a:endParaRPr lang="zh-CN" altLang="en-US"/>
          </a:p>
        </p:txBody>
      </p:sp>
    </p:spTree>
    <p:extLst>
      <p:ext uri="{BB962C8B-B14F-4D97-AF65-F5344CB8AC3E}">
        <p14:creationId xmlns:p14="http://schemas.microsoft.com/office/powerpoint/2010/main" val="3163673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3EA6C15-B006-4C48-B352-5F5590FF9447}" type="datetime1">
              <a:rPr lang="zh-CN" altLang="en-US" smtClean="0"/>
              <a:t>2011/11/10</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EF86180-EFB5-4D81-887B-11C771398DE2}" type="datetime1">
              <a:rPr lang="zh-CN" altLang="en-US" smtClean="0"/>
              <a:t>2011/11/10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CB66696C-A90C-43FE-8893-6284D0F0FA69}" type="datetime1">
              <a:rPr lang="zh-CN" altLang="en-US" smtClean="0"/>
              <a:t>2011/11/10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DFEB6C-1A97-4FBB-A6E6-30752A767436}" type="datetime1">
              <a:rPr lang="zh-CN" altLang="en-US" smtClean="0"/>
              <a:t>2011/11/10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A88737B-DB1B-45DC-8C81-EF025BFF2FC0}" type="datetime1">
              <a:rPr lang="zh-CN" altLang="en-US" smtClean="0"/>
              <a:t>2011/11/10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DAF57950-52C9-436F-8952-4D9991EF193C}" type="datetime1">
              <a:rPr lang="zh-CN" altLang="en-US" smtClean="0"/>
              <a:t>2011/11/10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C8CC571-ABAB-455D-84DF-C0E6ACEAE282}" type="datetime1">
              <a:rPr lang="zh-CN" altLang="en-US" smtClean="0"/>
              <a:t>2011/11/10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D52C5533-0B27-4CB7-8B06-41EBB17E4E66}" type="datetime1">
              <a:rPr lang="zh-CN" altLang="en-US" smtClean="0"/>
              <a:t>2011/11/10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EB7F4-AC31-4031-86F9-6276D3D2DA7B}" type="datetime1">
              <a:rPr lang="zh-CN" altLang="en-US" smtClean="0"/>
              <a:t>2011/11/10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A015E83-2A2E-4A97-B837-A159D090AFF9}" type="datetime1">
              <a:rPr lang="zh-CN" altLang="en-US" smtClean="0"/>
              <a:t>2011/11/10</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B096D90-5AAA-4F48-8C4B-9BA1279283D2}" type="datetime1">
              <a:rPr lang="zh-CN" altLang="en-US" smtClean="0"/>
              <a:t>2011/11/10</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1B78CA1-27E6-4B0D-B815-B04C8335416E}" type="datetime1">
              <a:rPr lang="zh-CN" altLang="en-US" smtClean="0"/>
              <a:t>2011/11/10</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25000"/>
        </a:lnSpc>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lnSpc>
          <a:spcPct val="125000"/>
        </a:lnSpc>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lnSpc>
          <a:spcPct val="125000"/>
        </a:lnSpc>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lnSpc>
          <a:spcPct val="125000"/>
        </a:lnSpc>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lnSpc>
          <a:spcPct val="125000"/>
        </a:lnSpc>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t" anchorCtr="0">
            <a:normAutofit fontScale="90000"/>
          </a:bodyPr>
          <a:lstStyle/>
          <a:p>
            <a:pPr>
              <a:lnSpc>
                <a:spcPct val="125000"/>
              </a:lnSpc>
            </a:pPr>
            <a:r>
              <a:rPr lang="zh-CN" altLang="en-US" b="1" dirty="0"/>
              <a:t>数据库的安全性与完整性保护</a:t>
            </a:r>
          </a:p>
        </p:txBody>
      </p:sp>
      <p:sp>
        <p:nvSpPr>
          <p:cNvPr id="3" name="副标题 2"/>
          <p:cNvSpPr>
            <a:spLocks noGrp="1"/>
          </p:cNvSpPr>
          <p:nvPr>
            <p:ph type="subTitle" idx="1"/>
          </p:nvPr>
        </p:nvSpPr>
        <p:spPr/>
        <p:txBody>
          <a:bodyPr>
            <a:normAutofit/>
          </a:bodyPr>
          <a:lstStyle/>
          <a:p>
            <a:r>
              <a:rPr lang="zh-CN" altLang="en-US" sz="2400" b="1" dirty="0">
                <a:solidFill>
                  <a:schemeClr val="tx1"/>
                </a:solidFill>
              </a:rPr>
              <a:t>胡</a:t>
            </a:r>
            <a:r>
              <a:rPr lang="zh-CN" altLang="en-US" sz="2400" b="1" dirty="0" smtClean="0">
                <a:solidFill>
                  <a:schemeClr val="tx1"/>
                </a:solidFill>
              </a:rPr>
              <a:t>伟</a:t>
            </a:r>
            <a:endParaRPr lang="en-US" altLang="zh-CN" sz="2400" b="1" dirty="0" smtClean="0">
              <a:solidFill>
                <a:schemeClr val="tx1"/>
              </a:solidFill>
            </a:endParaRPr>
          </a:p>
          <a:p>
            <a:r>
              <a:rPr lang="zh-CN" altLang="en-US" sz="2000" b="1" dirty="0">
                <a:solidFill>
                  <a:schemeClr val="tx1"/>
                </a:solidFill>
              </a:rPr>
              <a:t>拔尖班</a:t>
            </a:r>
            <a:endParaRPr lang="zh-CN" altLang="en-US" sz="2400" b="1" dirty="0">
              <a:solidFill>
                <a:schemeClr val="tx1"/>
              </a:solidFill>
            </a:endParaRPr>
          </a:p>
        </p:txBody>
      </p:sp>
    </p:spTree>
    <p:extLst>
      <p:ext uri="{BB962C8B-B14F-4D97-AF65-F5344CB8AC3E}">
        <p14:creationId xmlns:p14="http://schemas.microsoft.com/office/powerpoint/2010/main" val="97645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3816231441"/>
              </p:ext>
            </p:extLst>
          </p:nvPr>
        </p:nvGraphicFramePr>
        <p:xfrm>
          <a:off x="1840965" y="3429200"/>
          <a:ext cx="5462069" cy="1800000"/>
        </p:xfrm>
        <a:graphic>
          <a:graphicData uri="http://schemas.openxmlformats.org/presentationml/2006/ole">
            <mc:AlternateContent xmlns:mc="http://schemas.openxmlformats.org/markup-compatibility/2006">
              <mc:Choice xmlns:v="urn:schemas-microsoft-com:vml" Requires="v">
                <p:oleObj spid="_x0000_s1099" r:id="rId3" imgW="2968752" imgH="986028" progId="Word.Picture.8">
                  <p:embed/>
                </p:oleObj>
              </mc:Choice>
              <mc:Fallback>
                <p:oleObj r:id="rId3" imgW="2968752" imgH="98602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0965" y="3429200"/>
                        <a:ext cx="5462069"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a:bodyPr>
          <a:lstStyle/>
          <a:p>
            <a:pPr marL="342900" lvl="1"/>
            <a:r>
              <a:rPr lang="zh-CN" altLang="en-US" sz="2000" dirty="0"/>
              <a:t>与数据库安全有关的所有实体都可以被抽象为</a:t>
            </a:r>
            <a:r>
              <a:rPr lang="zh-CN" altLang="en-US" sz="2000" dirty="0">
                <a:solidFill>
                  <a:srgbClr val="FF0000"/>
                </a:solidFill>
              </a:rPr>
              <a:t>主体</a:t>
            </a:r>
            <a:r>
              <a:rPr lang="zh-CN" altLang="en-US" sz="2000" dirty="0"/>
              <a:t>或</a:t>
            </a:r>
            <a:r>
              <a:rPr lang="zh-CN" altLang="en-US" sz="2000" dirty="0">
                <a:solidFill>
                  <a:srgbClr val="FF0000"/>
                </a:solidFill>
              </a:rPr>
              <a:t>客体</a:t>
            </a:r>
            <a:r>
              <a:rPr lang="zh-CN" altLang="en-US" sz="2000" dirty="0"/>
              <a:t>。由所有主体构成的主体集合与由所有客体构成的客体集合之间存在着一种单向访问</a:t>
            </a:r>
            <a:r>
              <a:rPr lang="zh-CN" altLang="en-US" sz="2000" dirty="0" smtClean="0"/>
              <a:t>关系</a:t>
            </a:r>
            <a:endParaRPr lang="zh-CN" altLang="en-US" sz="2000" dirty="0"/>
          </a:p>
          <a:p>
            <a:pPr marL="68580" indent="0">
              <a:buNone/>
            </a:pPr>
            <a:endParaRPr lang="en-US" altLang="zh-CN" sz="2000" dirty="0" smtClean="0"/>
          </a:p>
          <a:p>
            <a:pPr marL="68580" indent="0">
              <a:buNone/>
            </a:pPr>
            <a:endParaRPr lang="en-US" altLang="zh-CN" sz="2000" dirty="0"/>
          </a:p>
          <a:p>
            <a:pPr marL="68580" indent="0">
              <a:buNone/>
            </a:pPr>
            <a:endParaRPr lang="en-US" altLang="zh-CN" sz="2000" dirty="0" smtClean="0"/>
          </a:p>
          <a:p>
            <a:pPr lvl="1"/>
            <a:r>
              <a:rPr lang="zh-CN" altLang="en-US" sz="2000" dirty="0"/>
              <a:t>数据库安全就是研究有关实体的主/客体</a:t>
            </a:r>
            <a:r>
              <a:rPr lang="zh-CN" altLang="en-US" sz="2000" dirty="0" smtClean="0"/>
              <a:t>划分、以及</a:t>
            </a:r>
            <a:r>
              <a:rPr lang="zh-CN" altLang="en-US" sz="2000" dirty="0"/>
              <a:t>主/客体之间的访问关系的控制</a:t>
            </a: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71230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fontScale="92500"/>
          </a:bodyPr>
          <a:lstStyle/>
          <a:p>
            <a:r>
              <a:rPr lang="zh-CN" altLang="en-US" sz="1900" dirty="0"/>
              <a:t>身份标识与鉴别</a:t>
            </a:r>
          </a:p>
          <a:p>
            <a:pPr lvl="1"/>
            <a:r>
              <a:rPr lang="zh-CN" altLang="en-US" sz="1700" dirty="0"/>
              <a:t>在数据库安全中，主体访问客体时需进行一定的安全控制与检查，目前存在三种控制方式：</a:t>
            </a:r>
          </a:p>
          <a:p>
            <a:pPr lvl="2"/>
            <a:r>
              <a:rPr lang="zh-CN" altLang="en-US" sz="1500" dirty="0"/>
              <a:t>身份标识与鉴别</a:t>
            </a:r>
          </a:p>
          <a:p>
            <a:pPr lvl="2"/>
            <a:r>
              <a:rPr lang="zh-CN" altLang="en-US" sz="1500" dirty="0"/>
              <a:t>自主访问控制</a:t>
            </a:r>
          </a:p>
          <a:p>
            <a:pPr lvl="2"/>
            <a:r>
              <a:rPr lang="zh-CN" altLang="en-US" sz="1500" dirty="0"/>
              <a:t>强制访问</a:t>
            </a:r>
            <a:r>
              <a:rPr lang="zh-CN" altLang="en-US" sz="1500" dirty="0" smtClean="0"/>
              <a:t>控制</a:t>
            </a:r>
            <a:endParaRPr lang="zh-CN" altLang="en-US" sz="1500" dirty="0"/>
          </a:p>
          <a:p>
            <a:pPr marL="685800" lvl="2" indent="0">
              <a:buNone/>
            </a:pPr>
            <a:r>
              <a:rPr lang="en-US" altLang="zh-CN" sz="1500" dirty="0" smtClean="0"/>
              <a:t>	</a:t>
            </a:r>
            <a:r>
              <a:rPr lang="zh-CN" altLang="en-US" sz="1500" dirty="0" smtClean="0"/>
              <a:t>* 其中</a:t>
            </a:r>
            <a:r>
              <a:rPr lang="zh-CN" altLang="en-US" sz="1500" dirty="0"/>
              <a:t>身份标识与鉴别是系统提供的最外层安全保护</a:t>
            </a:r>
            <a:r>
              <a:rPr lang="zh-CN" altLang="en-US" sz="1500" dirty="0" smtClean="0"/>
              <a:t>措施</a:t>
            </a:r>
            <a:endParaRPr lang="zh-CN" altLang="en-US" sz="1500" dirty="0"/>
          </a:p>
          <a:p>
            <a:pPr lvl="1"/>
            <a:r>
              <a:rPr lang="zh-CN" altLang="en-US" sz="1700" dirty="0"/>
              <a:t>每个主体必须有一个标志自己身份的标识符（以区别不同的主体）以及一个用以验证其身份的访问口令。当主体访问客体时，</a:t>
            </a:r>
            <a:r>
              <a:rPr lang="en-US" altLang="zh-CN" sz="1700" dirty="0"/>
              <a:t>TCB </a:t>
            </a:r>
            <a:r>
              <a:rPr lang="zh-CN" altLang="en-US" sz="1700" dirty="0"/>
              <a:t>将对主体所提交的身份标识符和口令进行鉴别，以阻止非法</a:t>
            </a:r>
            <a:r>
              <a:rPr lang="zh-CN" altLang="en-US" sz="1700" dirty="0" smtClean="0"/>
              <a:t>访问</a:t>
            </a:r>
            <a:endParaRPr lang="zh-CN" altLang="en-US" sz="17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276945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自主访问控制</a:t>
            </a:r>
            <a:endParaRPr lang="en-US" altLang="zh-CN" sz="2000" dirty="0" smtClean="0"/>
          </a:p>
          <a:p>
            <a:pPr lvl="1"/>
            <a:r>
              <a:rPr lang="zh-CN" altLang="en-US" sz="1700" dirty="0" smtClean="0"/>
              <a:t>是主体访问客体的一种常用的安全控制方式</a:t>
            </a:r>
            <a:endParaRPr lang="en-US" altLang="zh-CN" sz="1700" dirty="0" smtClean="0"/>
          </a:p>
          <a:p>
            <a:pPr lvl="1"/>
            <a:r>
              <a:rPr lang="zh-CN" altLang="en-US" sz="1700" dirty="0" smtClean="0"/>
              <a:t>较适合于单机方式下的安全控制</a:t>
            </a:r>
            <a:endParaRPr lang="en-US" altLang="zh-CN" sz="1700" dirty="0" smtClean="0"/>
          </a:p>
          <a:p>
            <a:pPr lvl="1"/>
            <a:r>
              <a:rPr lang="zh-CN" altLang="en-US" sz="1700" dirty="0" smtClean="0"/>
              <a:t>其安全控制机制是一种基于存取矩阵的模型</a:t>
            </a:r>
            <a:endParaRPr lang="en-US" altLang="zh-CN" sz="1700" dirty="0" smtClean="0"/>
          </a:p>
          <a:p>
            <a:pPr lvl="2"/>
            <a:r>
              <a:rPr lang="zh-CN" altLang="en-US" sz="1500" dirty="0" smtClean="0"/>
              <a:t>访问控制受主体主观随意性的影响较大，其安全力度尚显不足</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grpSp>
        <p:nvGrpSpPr>
          <p:cNvPr id="6" name="Group 5"/>
          <p:cNvGrpSpPr>
            <a:grpSpLocks noChangeAspect="1"/>
          </p:cNvGrpSpPr>
          <p:nvPr/>
        </p:nvGrpSpPr>
        <p:grpSpPr bwMode="auto">
          <a:xfrm>
            <a:off x="1115616" y="4293096"/>
            <a:ext cx="6912768" cy="2016223"/>
            <a:chOff x="0" y="0"/>
            <a:chExt cx="3925" cy="2666"/>
          </a:xfrm>
        </p:grpSpPr>
        <p:grpSp>
          <p:nvGrpSpPr>
            <p:cNvPr id="8" name="Group 6"/>
            <p:cNvGrpSpPr>
              <a:grpSpLocks/>
            </p:cNvGrpSpPr>
            <p:nvPr/>
          </p:nvGrpSpPr>
          <p:grpSpPr bwMode="auto">
            <a:xfrm>
              <a:off x="0" y="0"/>
              <a:ext cx="654" cy="422"/>
              <a:chOff x="0" y="0"/>
              <a:chExt cx="654" cy="422"/>
            </a:xfrm>
          </p:grpSpPr>
          <p:sp>
            <p:nvSpPr>
              <p:cNvPr id="114" name="Rectangle 7"/>
              <p:cNvSpPr>
                <a:spLocks noChangeArrowheads="1"/>
              </p:cNvSpPr>
              <p:nvPr/>
            </p:nvSpPr>
            <p:spPr bwMode="auto">
              <a:xfrm>
                <a:off x="43" y="0"/>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 </a:t>
                </a:r>
                <a:endParaRPr lang="zh-CN" altLang="en-US" sz="1400"/>
              </a:p>
            </p:txBody>
          </p:sp>
          <p:sp>
            <p:nvSpPr>
              <p:cNvPr id="115" name="Rectangle 8"/>
              <p:cNvSpPr>
                <a:spLocks noChangeArrowheads="1"/>
              </p:cNvSpPr>
              <p:nvPr/>
            </p:nvSpPr>
            <p:spPr bwMode="auto">
              <a:xfrm>
                <a:off x="0" y="0"/>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9" name="Group 9"/>
            <p:cNvGrpSpPr>
              <a:grpSpLocks/>
            </p:cNvGrpSpPr>
            <p:nvPr/>
          </p:nvGrpSpPr>
          <p:grpSpPr bwMode="auto">
            <a:xfrm>
              <a:off x="654" y="0"/>
              <a:ext cx="654" cy="422"/>
              <a:chOff x="654" y="0"/>
              <a:chExt cx="654" cy="422"/>
            </a:xfrm>
          </p:grpSpPr>
          <p:sp>
            <p:nvSpPr>
              <p:cNvPr id="112" name="Rectangle 10"/>
              <p:cNvSpPr>
                <a:spLocks noChangeArrowheads="1"/>
              </p:cNvSpPr>
              <p:nvPr/>
            </p:nvSpPr>
            <p:spPr bwMode="auto">
              <a:xfrm>
                <a:off x="697" y="-3"/>
                <a:ext cx="568" cy="422"/>
              </a:xfrm>
              <a:prstGeom prst="rect">
                <a:avLst/>
              </a:prstGeom>
              <a:noFill/>
              <a:ln w="9525">
                <a:noFill/>
                <a:miter lim="800000"/>
                <a:headEnd/>
                <a:tailEnd/>
              </a:ln>
              <a:effectLst/>
            </p:spPr>
            <p:txBody>
              <a:bodyPr anchor="ctr"/>
              <a:lstStyle/>
              <a:p>
                <a:pPr>
                  <a:defRPr/>
                </a:pPr>
                <a:r>
                  <a:rPr lang="zh-CN" altLang="en-US" sz="1400" b="1" dirty="0">
                    <a:solidFill>
                      <a:srgbClr val="FF3300"/>
                    </a:solidFill>
                  </a:rPr>
                  <a:t>主体</a:t>
                </a:r>
                <a:r>
                  <a:rPr lang="zh-CN" altLang="en-US" sz="1400" b="1" dirty="0">
                    <a:solidFill>
                      <a:srgbClr val="FF3300"/>
                    </a:solidFill>
                    <a:cs typeface="Arial Unicode MS" pitchFamily="34" charset="-122"/>
                  </a:rPr>
                  <a:t>1</a:t>
                </a:r>
              </a:p>
            </p:txBody>
          </p:sp>
          <p:sp>
            <p:nvSpPr>
              <p:cNvPr id="113" name="Rectangle 11"/>
              <p:cNvSpPr>
                <a:spLocks noChangeArrowheads="1"/>
              </p:cNvSpPr>
              <p:nvPr/>
            </p:nvSpPr>
            <p:spPr bwMode="auto">
              <a:xfrm>
                <a:off x="654" y="0"/>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0" name="Group 12"/>
            <p:cNvGrpSpPr>
              <a:grpSpLocks/>
            </p:cNvGrpSpPr>
            <p:nvPr/>
          </p:nvGrpSpPr>
          <p:grpSpPr bwMode="auto">
            <a:xfrm>
              <a:off x="1308" y="0"/>
              <a:ext cx="654" cy="422"/>
              <a:chOff x="1308" y="0"/>
              <a:chExt cx="654" cy="422"/>
            </a:xfrm>
          </p:grpSpPr>
          <p:sp>
            <p:nvSpPr>
              <p:cNvPr id="110" name="Rectangle 13"/>
              <p:cNvSpPr>
                <a:spLocks noChangeArrowheads="1"/>
              </p:cNvSpPr>
              <p:nvPr/>
            </p:nvSpPr>
            <p:spPr bwMode="auto">
              <a:xfrm>
                <a:off x="1351" y="-3"/>
                <a:ext cx="564" cy="422"/>
              </a:xfrm>
              <a:prstGeom prst="rect">
                <a:avLst/>
              </a:prstGeom>
              <a:noFill/>
              <a:ln w="9525">
                <a:noFill/>
                <a:miter lim="800000"/>
                <a:headEnd/>
                <a:tailEnd/>
              </a:ln>
              <a:effectLst/>
            </p:spPr>
            <p:txBody>
              <a:bodyPr anchor="ctr"/>
              <a:lstStyle/>
              <a:p>
                <a:pPr>
                  <a:defRPr/>
                </a:pPr>
                <a:r>
                  <a:rPr lang="zh-CN" altLang="en-US" sz="1400" b="1" dirty="0">
                    <a:solidFill>
                      <a:srgbClr val="FF3300"/>
                    </a:solidFill>
                  </a:rPr>
                  <a:t>主体</a:t>
                </a:r>
                <a:r>
                  <a:rPr lang="zh-CN" altLang="en-US" sz="1400" b="1" dirty="0">
                    <a:solidFill>
                      <a:srgbClr val="FF3300"/>
                    </a:solidFill>
                    <a:cs typeface="Arial Unicode MS" pitchFamily="34" charset="-122"/>
                  </a:rPr>
                  <a:t>2</a:t>
                </a:r>
              </a:p>
            </p:txBody>
          </p:sp>
          <p:sp>
            <p:nvSpPr>
              <p:cNvPr id="111" name="Rectangle 14"/>
              <p:cNvSpPr>
                <a:spLocks noChangeArrowheads="1"/>
              </p:cNvSpPr>
              <p:nvPr/>
            </p:nvSpPr>
            <p:spPr bwMode="auto">
              <a:xfrm>
                <a:off x="1308" y="0"/>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1" name="Group 15"/>
            <p:cNvGrpSpPr>
              <a:grpSpLocks/>
            </p:cNvGrpSpPr>
            <p:nvPr/>
          </p:nvGrpSpPr>
          <p:grpSpPr bwMode="auto">
            <a:xfrm>
              <a:off x="1962" y="0"/>
              <a:ext cx="654" cy="422"/>
              <a:chOff x="1962" y="0"/>
              <a:chExt cx="654" cy="422"/>
            </a:xfrm>
          </p:grpSpPr>
          <p:sp>
            <p:nvSpPr>
              <p:cNvPr id="108" name="Rectangle 16"/>
              <p:cNvSpPr>
                <a:spLocks noChangeArrowheads="1"/>
              </p:cNvSpPr>
              <p:nvPr/>
            </p:nvSpPr>
            <p:spPr bwMode="auto">
              <a:xfrm>
                <a:off x="2005" y="0"/>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109" name="Rectangle 17"/>
              <p:cNvSpPr>
                <a:spLocks noChangeArrowheads="1"/>
              </p:cNvSpPr>
              <p:nvPr/>
            </p:nvSpPr>
            <p:spPr bwMode="auto">
              <a:xfrm>
                <a:off x="1962" y="0"/>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2" name="Group 18"/>
            <p:cNvGrpSpPr>
              <a:grpSpLocks/>
            </p:cNvGrpSpPr>
            <p:nvPr/>
          </p:nvGrpSpPr>
          <p:grpSpPr bwMode="auto">
            <a:xfrm>
              <a:off x="2616" y="0"/>
              <a:ext cx="809" cy="422"/>
              <a:chOff x="2616" y="0"/>
              <a:chExt cx="809" cy="422"/>
            </a:xfrm>
          </p:grpSpPr>
          <p:sp>
            <p:nvSpPr>
              <p:cNvPr id="106" name="Rectangle 19"/>
              <p:cNvSpPr>
                <a:spLocks noChangeArrowheads="1"/>
              </p:cNvSpPr>
              <p:nvPr/>
            </p:nvSpPr>
            <p:spPr bwMode="auto">
              <a:xfrm>
                <a:off x="2659" y="-3"/>
                <a:ext cx="723" cy="422"/>
              </a:xfrm>
              <a:prstGeom prst="rect">
                <a:avLst/>
              </a:prstGeom>
              <a:noFill/>
              <a:ln w="9525">
                <a:noFill/>
                <a:miter lim="800000"/>
                <a:headEnd/>
                <a:tailEnd/>
              </a:ln>
              <a:effectLst/>
            </p:spPr>
            <p:txBody>
              <a:bodyPr anchor="ctr"/>
              <a:lstStyle/>
              <a:p>
                <a:pPr>
                  <a:defRPr/>
                </a:pPr>
                <a:r>
                  <a:rPr lang="zh-CN" altLang="en-US" sz="1400" b="1" dirty="0">
                    <a:solidFill>
                      <a:srgbClr val="FF3300"/>
                    </a:solidFill>
                  </a:rPr>
                  <a:t>主体</a:t>
                </a:r>
                <a:r>
                  <a:rPr lang="en-US" altLang="zh-CN" sz="1400" b="1" dirty="0" err="1">
                    <a:solidFill>
                      <a:srgbClr val="FF3300"/>
                    </a:solidFill>
                    <a:cs typeface="Arial Unicode MS" pitchFamily="34" charset="-122"/>
                  </a:rPr>
                  <a:t>i</a:t>
                </a:r>
                <a:endParaRPr lang="en-US" altLang="zh-CN" sz="1400" b="1" dirty="0">
                  <a:solidFill>
                    <a:srgbClr val="FF3300"/>
                  </a:solidFill>
                  <a:cs typeface="Arial Unicode MS" pitchFamily="34" charset="-122"/>
                </a:endParaRPr>
              </a:p>
            </p:txBody>
          </p:sp>
          <p:sp>
            <p:nvSpPr>
              <p:cNvPr id="107" name="Rectangle 20"/>
              <p:cNvSpPr>
                <a:spLocks noChangeArrowheads="1"/>
              </p:cNvSpPr>
              <p:nvPr/>
            </p:nvSpPr>
            <p:spPr bwMode="auto">
              <a:xfrm>
                <a:off x="2616" y="0"/>
                <a:ext cx="809"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3" name="Group 21"/>
            <p:cNvGrpSpPr>
              <a:grpSpLocks/>
            </p:cNvGrpSpPr>
            <p:nvPr/>
          </p:nvGrpSpPr>
          <p:grpSpPr bwMode="auto">
            <a:xfrm>
              <a:off x="3425" y="0"/>
              <a:ext cx="500" cy="422"/>
              <a:chOff x="3425" y="0"/>
              <a:chExt cx="500" cy="422"/>
            </a:xfrm>
          </p:grpSpPr>
          <p:sp>
            <p:nvSpPr>
              <p:cNvPr id="104" name="Rectangle 22"/>
              <p:cNvSpPr>
                <a:spLocks noChangeArrowheads="1"/>
              </p:cNvSpPr>
              <p:nvPr/>
            </p:nvSpPr>
            <p:spPr bwMode="auto">
              <a:xfrm>
                <a:off x="3468" y="0"/>
                <a:ext cx="41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105" name="Rectangle 23"/>
              <p:cNvSpPr>
                <a:spLocks noChangeArrowheads="1"/>
              </p:cNvSpPr>
              <p:nvPr/>
            </p:nvSpPr>
            <p:spPr bwMode="auto">
              <a:xfrm>
                <a:off x="3425" y="0"/>
                <a:ext cx="50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4" name="Group 24"/>
            <p:cNvGrpSpPr>
              <a:grpSpLocks/>
            </p:cNvGrpSpPr>
            <p:nvPr/>
          </p:nvGrpSpPr>
          <p:grpSpPr bwMode="auto">
            <a:xfrm>
              <a:off x="0" y="422"/>
              <a:ext cx="654" cy="422"/>
              <a:chOff x="0" y="422"/>
              <a:chExt cx="654" cy="422"/>
            </a:xfrm>
          </p:grpSpPr>
          <p:sp>
            <p:nvSpPr>
              <p:cNvPr id="102" name="Rectangle 25"/>
              <p:cNvSpPr>
                <a:spLocks noChangeArrowheads="1"/>
              </p:cNvSpPr>
              <p:nvPr/>
            </p:nvSpPr>
            <p:spPr bwMode="auto">
              <a:xfrm>
                <a:off x="43" y="419"/>
                <a:ext cx="568" cy="427"/>
              </a:xfrm>
              <a:prstGeom prst="rect">
                <a:avLst/>
              </a:prstGeom>
              <a:noFill/>
              <a:ln w="9525">
                <a:noFill/>
                <a:miter lim="800000"/>
                <a:headEnd/>
                <a:tailEnd/>
              </a:ln>
              <a:effectLst/>
            </p:spPr>
            <p:txBody>
              <a:bodyPr anchor="ctr"/>
              <a:lstStyle/>
              <a:p>
                <a:pPr>
                  <a:defRPr/>
                </a:pPr>
                <a:r>
                  <a:rPr lang="zh-CN" altLang="en-US" sz="1400" b="1" dirty="0">
                    <a:solidFill>
                      <a:srgbClr val="FF3300"/>
                    </a:solidFill>
                  </a:rPr>
                  <a:t>客体</a:t>
                </a:r>
                <a:r>
                  <a:rPr lang="zh-CN" altLang="en-US" sz="1400" b="1" dirty="0">
                    <a:solidFill>
                      <a:srgbClr val="FF3300"/>
                    </a:solidFill>
                    <a:cs typeface="Arial Unicode MS" pitchFamily="34" charset="-122"/>
                  </a:rPr>
                  <a:t>1</a:t>
                </a:r>
              </a:p>
            </p:txBody>
          </p:sp>
          <p:sp>
            <p:nvSpPr>
              <p:cNvPr id="103" name="Rectangle 26"/>
              <p:cNvSpPr>
                <a:spLocks noChangeArrowheads="1"/>
              </p:cNvSpPr>
              <p:nvPr/>
            </p:nvSpPr>
            <p:spPr bwMode="auto">
              <a:xfrm>
                <a:off x="0" y="422"/>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5" name="Group 27"/>
            <p:cNvGrpSpPr>
              <a:grpSpLocks/>
            </p:cNvGrpSpPr>
            <p:nvPr/>
          </p:nvGrpSpPr>
          <p:grpSpPr bwMode="auto">
            <a:xfrm>
              <a:off x="654" y="422"/>
              <a:ext cx="654" cy="422"/>
              <a:chOff x="654" y="422"/>
              <a:chExt cx="654" cy="422"/>
            </a:xfrm>
          </p:grpSpPr>
          <p:sp>
            <p:nvSpPr>
              <p:cNvPr id="100" name="Rectangle 28"/>
              <p:cNvSpPr>
                <a:spLocks noChangeArrowheads="1"/>
              </p:cNvSpPr>
              <p:nvPr/>
            </p:nvSpPr>
            <p:spPr bwMode="auto">
              <a:xfrm>
                <a:off x="697" y="422"/>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101" name="Rectangle 29"/>
              <p:cNvSpPr>
                <a:spLocks noChangeArrowheads="1"/>
              </p:cNvSpPr>
              <p:nvPr/>
            </p:nvSpPr>
            <p:spPr bwMode="auto">
              <a:xfrm>
                <a:off x="654" y="422"/>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6" name="Group 30"/>
            <p:cNvGrpSpPr>
              <a:grpSpLocks/>
            </p:cNvGrpSpPr>
            <p:nvPr/>
          </p:nvGrpSpPr>
          <p:grpSpPr bwMode="auto">
            <a:xfrm>
              <a:off x="1308" y="422"/>
              <a:ext cx="654" cy="422"/>
              <a:chOff x="1308" y="422"/>
              <a:chExt cx="654" cy="422"/>
            </a:xfrm>
          </p:grpSpPr>
          <p:sp>
            <p:nvSpPr>
              <p:cNvPr id="98" name="Rectangle 31"/>
              <p:cNvSpPr>
                <a:spLocks noChangeArrowheads="1"/>
              </p:cNvSpPr>
              <p:nvPr/>
            </p:nvSpPr>
            <p:spPr bwMode="auto">
              <a:xfrm>
                <a:off x="1351" y="422"/>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99" name="Rectangle 32"/>
              <p:cNvSpPr>
                <a:spLocks noChangeArrowheads="1"/>
              </p:cNvSpPr>
              <p:nvPr/>
            </p:nvSpPr>
            <p:spPr bwMode="auto">
              <a:xfrm>
                <a:off x="1308" y="422"/>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7" name="Group 33"/>
            <p:cNvGrpSpPr>
              <a:grpSpLocks/>
            </p:cNvGrpSpPr>
            <p:nvPr/>
          </p:nvGrpSpPr>
          <p:grpSpPr bwMode="auto">
            <a:xfrm>
              <a:off x="1962" y="422"/>
              <a:ext cx="654" cy="422"/>
              <a:chOff x="1962" y="422"/>
              <a:chExt cx="654" cy="422"/>
            </a:xfrm>
          </p:grpSpPr>
          <p:sp>
            <p:nvSpPr>
              <p:cNvPr id="96" name="Rectangle 34"/>
              <p:cNvSpPr>
                <a:spLocks noChangeArrowheads="1"/>
              </p:cNvSpPr>
              <p:nvPr/>
            </p:nvSpPr>
            <p:spPr bwMode="auto">
              <a:xfrm>
                <a:off x="2005" y="422"/>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97" name="Rectangle 35"/>
              <p:cNvSpPr>
                <a:spLocks noChangeArrowheads="1"/>
              </p:cNvSpPr>
              <p:nvPr/>
            </p:nvSpPr>
            <p:spPr bwMode="auto">
              <a:xfrm>
                <a:off x="1962" y="422"/>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8" name="Group 36"/>
            <p:cNvGrpSpPr>
              <a:grpSpLocks/>
            </p:cNvGrpSpPr>
            <p:nvPr/>
          </p:nvGrpSpPr>
          <p:grpSpPr bwMode="auto">
            <a:xfrm>
              <a:off x="2616" y="422"/>
              <a:ext cx="809" cy="422"/>
              <a:chOff x="2616" y="422"/>
              <a:chExt cx="809" cy="422"/>
            </a:xfrm>
          </p:grpSpPr>
          <p:sp>
            <p:nvSpPr>
              <p:cNvPr id="94" name="Rectangle 37"/>
              <p:cNvSpPr>
                <a:spLocks noChangeArrowheads="1"/>
              </p:cNvSpPr>
              <p:nvPr/>
            </p:nvSpPr>
            <p:spPr bwMode="auto">
              <a:xfrm>
                <a:off x="2659" y="422"/>
                <a:ext cx="72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t>读</a:t>
                </a:r>
                <a:r>
                  <a:rPr lang="zh-CN" altLang="en-US" sz="1400">
                    <a:cs typeface="Arial Unicode MS" pitchFamily="34" charset="-122"/>
                  </a:rPr>
                  <a:t>/</a:t>
                </a:r>
                <a:r>
                  <a:rPr lang="zh-CN" altLang="en-US" sz="1400"/>
                  <a:t>写</a:t>
                </a:r>
              </a:p>
            </p:txBody>
          </p:sp>
          <p:sp>
            <p:nvSpPr>
              <p:cNvPr id="95" name="Rectangle 38"/>
              <p:cNvSpPr>
                <a:spLocks noChangeArrowheads="1"/>
              </p:cNvSpPr>
              <p:nvPr/>
            </p:nvSpPr>
            <p:spPr bwMode="auto">
              <a:xfrm>
                <a:off x="2616" y="422"/>
                <a:ext cx="809"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19" name="Group 39"/>
            <p:cNvGrpSpPr>
              <a:grpSpLocks/>
            </p:cNvGrpSpPr>
            <p:nvPr/>
          </p:nvGrpSpPr>
          <p:grpSpPr bwMode="auto">
            <a:xfrm>
              <a:off x="3425" y="422"/>
              <a:ext cx="500" cy="422"/>
              <a:chOff x="3425" y="422"/>
              <a:chExt cx="500" cy="422"/>
            </a:xfrm>
          </p:grpSpPr>
          <p:sp>
            <p:nvSpPr>
              <p:cNvPr id="92" name="Rectangle 40"/>
              <p:cNvSpPr>
                <a:spLocks noChangeArrowheads="1"/>
              </p:cNvSpPr>
              <p:nvPr/>
            </p:nvSpPr>
            <p:spPr bwMode="auto">
              <a:xfrm>
                <a:off x="3468" y="422"/>
                <a:ext cx="41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93" name="Rectangle 41"/>
              <p:cNvSpPr>
                <a:spLocks noChangeArrowheads="1"/>
              </p:cNvSpPr>
              <p:nvPr/>
            </p:nvSpPr>
            <p:spPr bwMode="auto">
              <a:xfrm>
                <a:off x="3425" y="422"/>
                <a:ext cx="50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0" name="Group 42"/>
            <p:cNvGrpSpPr>
              <a:grpSpLocks/>
            </p:cNvGrpSpPr>
            <p:nvPr/>
          </p:nvGrpSpPr>
          <p:grpSpPr bwMode="auto">
            <a:xfrm>
              <a:off x="0" y="844"/>
              <a:ext cx="654" cy="422"/>
              <a:chOff x="0" y="844"/>
              <a:chExt cx="654" cy="422"/>
            </a:xfrm>
          </p:grpSpPr>
          <p:sp>
            <p:nvSpPr>
              <p:cNvPr id="90" name="Rectangle 43"/>
              <p:cNvSpPr>
                <a:spLocks noChangeArrowheads="1"/>
              </p:cNvSpPr>
              <p:nvPr/>
            </p:nvSpPr>
            <p:spPr bwMode="auto">
              <a:xfrm>
                <a:off x="43" y="844"/>
                <a:ext cx="568" cy="422"/>
              </a:xfrm>
              <a:prstGeom prst="rect">
                <a:avLst/>
              </a:prstGeom>
              <a:noFill/>
              <a:ln w="9525">
                <a:noFill/>
                <a:miter lim="800000"/>
                <a:headEnd/>
                <a:tailEnd/>
              </a:ln>
              <a:effectLst/>
            </p:spPr>
            <p:txBody>
              <a:bodyPr anchor="ctr"/>
              <a:lstStyle/>
              <a:p>
                <a:pPr>
                  <a:defRPr/>
                </a:pPr>
                <a:r>
                  <a:rPr lang="zh-CN" altLang="en-US" sz="1400" b="1" dirty="0">
                    <a:solidFill>
                      <a:srgbClr val="FF3300"/>
                    </a:solidFill>
                  </a:rPr>
                  <a:t>客体</a:t>
                </a:r>
                <a:r>
                  <a:rPr lang="zh-CN" altLang="en-US" sz="1400" b="1" dirty="0">
                    <a:solidFill>
                      <a:srgbClr val="FF3300"/>
                    </a:solidFill>
                    <a:cs typeface="Arial Unicode MS" pitchFamily="34" charset="-122"/>
                  </a:rPr>
                  <a:t>2</a:t>
                </a:r>
              </a:p>
            </p:txBody>
          </p:sp>
          <p:sp>
            <p:nvSpPr>
              <p:cNvPr id="91" name="Rectangle 44"/>
              <p:cNvSpPr>
                <a:spLocks noChangeArrowheads="1"/>
              </p:cNvSpPr>
              <p:nvPr/>
            </p:nvSpPr>
            <p:spPr bwMode="auto">
              <a:xfrm>
                <a:off x="0" y="844"/>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1" name="Group 45"/>
            <p:cNvGrpSpPr>
              <a:grpSpLocks/>
            </p:cNvGrpSpPr>
            <p:nvPr/>
          </p:nvGrpSpPr>
          <p:grpSpPr bwMode="auto">
            <a:xfrm>
              <a:off x="654" y="844"/>
              <a:ext cx="654" cy="422"/>
              <a:chOff x="654" y="844"/>
              <a:chExt cx="654" cy="422"/>
            </a:xfrm>
          </p:grpSpPr>
          <p:sp>
            <p:nvSpPr>
              <p:cNvPr id="88" name="Rectangle 46"/>
              <p:cNvSpPr>
                <a:spLocks noChangeArrowheads="1"/>
              </p:cNvSpPr>
              <p:nvPr/>
            </p:nvSpPr>
            <p:spPr bwMode="auto">
              <a:xfrm>
                <a:off x="697" y="844"/>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89" name="Rectangle 47"/>
              <p:cNvSpPr>
                <a:spLocks noChangeArrowheads="1"/>
              </p:cNvSpPr>
              <p:nvPr/>
            </p:nvSpPr>
            <p:spPr bwMode="auto">
              <a:xfrm>
                <a:off x="654" y="844"/>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2" name="Group 48"/>
            <p:cNvGrpSpPr>
              <a:grpSpLocks/>
            </p:cNvGrpSpPr>
            <p:nvPr/>
          </p:nvGrpSpPr>
          <p:grpSpPr bwMode="auto">
            <a:xfrm>
              <a:off x="1308" y="844"/>
              <a:ext cx="654" cy="422"/>
              <a:chOff x="1308" y="844"/>
              <a:chExt cx="654" cy="422"/>
            </a:xfrm>
          </p:grpSpPr>
          <p:sp>
            <p:nvSpPr>
              <p:cNvPr id="86" name="Rectangle 49"/>
              <p:cNvSpPr>
                <a:spLocks noChangeArrowheads="1"/>
              </p:cNvSpPr>
              <p:nvPr/>
            </p:nvSpPr>
            <p:spPr bwMode="auto">
              <a:xfrm>
                <a:off x="1351" y="844"/>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87" name="Rectangle 50"/>
              <p:cNvSpPr>
                <a:spLocks noChangeArrowheads="1"/>
              </p:cNvSpPr>
              <p:nvPr/>
            </p:nvSpPr>
            <p:spPr bwMode="auto">
              <a:xfrm>
                <a:off x="1308" y="844"/>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3" name="Group 51"/>
            <p:cNvGrpSpPr>
              <a:grpSpLocks/>
            </p:cNvGrpSpPr>
            <p:nvPr/>
          </p:nvGrpSpPr>
          <p:grpSpPr bwMode="auto">
            <a:xfrm>
              <a:off x="1962" y="844"/>
              <a:ext cx="654" cy="422"/>
              <a:chOff x="1962" y="844"/>
              <a:chExt cx="654" cy="422"/>
            </a:xfrm>
          </p:grpSpPr>
          <p:sp>
            <p:nvSpPr>
              <p:cNvPr id="84" name="Rectangle 52"/>
              <p:cNvSpPr>
                <a:spLocks noChangeArrowheads="1"/>
              </p:cNvSpPr>
              <p:nvPr/>
            </p:nvSpPr>
            <p:spPr bwMode="auto">
              <a:xfrm>
                <a:off x="2005" y="844"/>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85" name="Rectangle 53"/>
              <p:cNvSpPr>
                <a:spLocks noChangeArrowheads="1"/>
              </p:cNvSpPr>
              <p:nvPr/>
            </p:nvSpPr>
            <p:spPr bwMode="auto">
              <a:xfrm>
                <a:off x="1962" y="844"/>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4" name="Group 54"/>
            <p:cNvGrpSpPr>
              <a:grpSpLocks/>
            </p:cNvGrpSpPr>
            <p:nvPr/>
          </p:nvGrpSpPr>
          <p:grpSpPr bwMode="auto">
            <a:xfrm>
              <a:off x="2616" y="844"/>
              <a:ext cx="809" cy="422"/>
              <a:chOff x="2616" y="844"/>
              <a:chExt cx="809" cy="422"/>
            </a:xfrm>
          </p:grpSpPr>
          <p:sp>
            <p:nvSpPr>
              <p:cNvPr id="82" name="Rectangle 55"/>
              <p:cNvSpPr>
                <a:spLocks noChangeArrowheads="1"/>
              </p:cNvSpPr>
              <p:nvPr/>
            </p:nvSpPr>
            <p:spPr bwMode="auto">
              <a:xfrm>
                <a:off x="2659" y="844"/>
                <a:ext cx="72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t>读</a:t>
                </a:r>
                <a:r>
                  <a:rPr lang="zh-CN" altLang="en-US" sz="1400">
                    <a:cs typeface="Arial Unicode MS" pitchFamily="34" charset="-122"/>
                  </a:rPr>
                  <a:t>/</a:t>
                </a:r>
                <a:r>
                  <a:rPr lang="zh-CN" altLang="en-US" sz="1400"/>
                  <a:t>修改</a:t>
                </a:r>
              </a:p>
            </p:txBody>
          </p:sp>
          <p:sp>
            <p:nvSpPr>
              <p:cNvPr id="83" name="Rectangle 56"/>
              <p:cNvSpPr>
                <a:spLocks noChangeArrowheads="1"/>
              </p:cNvSpPr>
              <p:nvPr/>
            </p:nvSpPr>
            <p:spPr bwMode="auto">
              <a:xfrm>
                <a:off x="2616" y="844"/>
                <a:ext cx="809"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5" name="Group 57"/>
            <p:cNvGrpSpPr>
              <a:grpSpLocks/>
            </p:cNvGrpSpPr>
            <p:nvPr/>
          </p:nvGrpSpPr>
          <p:grpSpPr bwMode="auto">
            <a:xfrm>
              <a:off x="3425" y="844"/>
              <a:ext cx="500" cy="422"/>
              <a:chOff x="3425" y="844"/>
              <a:chExt cx="500" cy="422"/>
            </a:xfrm>
          </p:grpSpPr>
          <p:sp>
            <p:nvSpPr>
              <p:cNvPr id="80" name="Rectangle 58"/>
              <p:cNvSpPr>
                <a:spLocks noChangeArrowheads="1"/>
              </p:cNvSpPr>
              <p:nvPr/>
            </p:nvSpPr>
            <p:spPr bwMode="auto">
              <a:xfrm>
                <a:off x="3468" y="844"/>
                <a:ext cx="41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81" name="Rectangle 59"/>
              <p:cNvSpPr>
                <a:spLocks noChangeArrowheads="1"/>
              </p:cNvSpPr>
              <p:nvPr/>
            </p:nvSpPr>
            <p:spPr bwMode="auto">
              <a:xfrm>
                <a:off x="3425" y="844"/>
                <a:ext cx="50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6" name="Group 60"/>
            <p:cNvGrpSpPr>
              <a:grpSpLocks/>
            </p:cNvGrpSpPr>
            <p:nvPr/>
          </p:nvGrpSpPr>
          <p:grpSpPr bwMode="auto">
            <a:xfrm>
              <a:off x="0" y="1266"/>
              <a:ext cx="654" cy="422"/>
              <a:chOff x="0" y="1266"/>
              <a:chExt cx="654" cy="422"/>
            </a:xfrm>
          </p:grpSpPr>
          <p:sp>
            <p:nvSpPr>
              <p:cNvPr id="78" name="Rectangle 61"/>
              <p:cNvSpPr>
                <a:spLocks noChangeArrowheads="1"/>
              </p:cNvSpPr>
              <p:nvPr/>
            </p:nvSpPr>
            <p:spPr bwMode="auto">
              <a:xfrm>
                <a:off x="43" y="1266"/>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79" name="Rectangle 62"/>
              <p:cNvSpPr>
                <a:spLocks noChangeArrowheads="1"/>
              </p:cNvSpPr>
              <p:nvPr/>
            </p:nvSpPr>
            <p:spPr bwMode="auto">
              <a:xfrm>
                <a:off x="0" y="1266"/>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7" name="Group 63"/>
            <p:cNvGrpSpPr>
              <a:grpSpLocks/>
            </p:cNvGrpSpPr>
            <p:nvPr/>
          </p:nvGrpSpPr>
          <p:grpSpPr bwMode="auto">
            <a:xfrm>
              <a:off x="654" y="1266"/>
              <a:ext cx="654" cy="422"/>
              <a:chOff x="654" y="1266"/>
              <a:chExt cx="654" cy="422"/>
            </a:xfrm>
          </p:grpSpPr>
          <p:sp>
            <p:nvSpPr>
              <p:cNvPr id="76" name="Rectangle 64"/>
              <p:cNvSpPr>
                <a:spLocks noChangeArrowheads="1"/>
              </p:cNvSpPr>
              <p:nvPr/>
            </p:nvSpPr>
            <p:spPr bwMode="auto">
              <a:xfrm>
                <a:off x="697" y="1266"/>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77" name="Rectangle 65"/>
              <p:cNvSpPr>
                <a:spLocks noChangeArrowheads="1"/>
              </p:cNvSpPr>
              <p:nvPr/>
            </p:nvSpPr>
            <p:spPr bwMode="auto">
              <a:xfrm>
                <a:off x="654" y="1266"/>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8" name="Group 66"/>
            <p:cNvGrpSpPr>
              <a:grpSpLocks/>
            </p:cNvGrpSpPr>
            <p:nvPr/>
          </p:nvGrpSpPr>
          <p:grpSpPr bwMode="auto">
            <a:xfrm>
              <a:off x="1308" y="1266"/>
              <a:ext cx="654" cy="422"/>
              <a:chOff x="1308" y="1266"/>
              <a:chExt cx="654" cy="422"/>
            </a:xfrm>
          </p:grpSpPr>
          <p:sp>
            <p:nvSpPr>
              <p:cNvPr id="74" name="Rectangle 67"/>
              <p:cNvSpPr>
                <a:spLocks noChangeArrowheads="1"/>
              </p:cNvSpPr>
              <p:nvPr/>
            </p:nvSpPr>
            <p:spPr bwMode="auto">
              <a:xfrm>
                <a:off x="1351" y="1266"/>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75" name="Rectangle 68"/>
              <p:cNvSpPr>
                <a:spLocks noChangeArrowheads="1"/>
              </p:cNvSpPr>
              <p:nvPr/>
            </p:nvSpPr>
            <p:spPr bwMode="auto">
              <a:xfrm>
                <a:off x="1308" y="1266"/>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29" name="Group 69"/>
            <p:cNvGrpSpPr>
              <a:grpSpLocks/>
            </p:cNvGrpSpPr>
            <p:nvPr/>
          </p:nvGrpSpPr>
          <p:grpSpPr bwMode="auto">
            <a:xfrm>
              <a:off x="1962" y="1266"/>
              <a:ext cx="654" cy="422"/>
              <a:chOff x="1962" y="1266"/>
              <a:chExt cx="654" cy="422"/>
            </a:xfrm>
          </p:grpSpPr>
          <p:sp>
            <p:nvSpPr>
              <p:cNvPr id="72" name="Rectangle 70"/>
              <p:cNvSpPr>
                <a:spLocks noChangeArrowheads="1"/>
              </p:cNvSpPr>
              <p:nvPr/>
            </p:nvSpPr>
            <p:spPr bwMode="auto">
              <a:xfrm>
                <a:off x="2005" y="1266"/>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73" name="Rectangle 71"/>
              <p:cNvSpPr>
                <a:spLocks noChangeArrowheads="1"/>
              </p:cNvSpPr>
              <p:nvPr/>
            </p:nvSpPr>
            <p:spPr bwMode="auto">
              <a:xfrm>
                <a:off x="1962" y="1266"/>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0" name="Group 72"/>
            <p:cNvGrpSpPr>
              <a:grpSpLocks/>
            </p:cNvGrpSpPr>
            <p:nvPr/>
          </p:nvGrpSpPr>
          <p:grpSpPr bwMode="auto">
            <a:xfrm>
              <a:off x="2616" y="1266"/>
              <a:ext cx="809" cy="422"/>
              <a:chOff x="2616" y="1266"/>
              <a:chExt cx="809" cy="422"/>
            </a:xfrm>
          </p:grpSpPr>
          <p:sp>
            <p:nvSpPr>
              <p:cNvPr id="70" name="Rectangle 73"/>
              <p:cNvSpPr>
                <a:spLocks noChangeArrowheads="1"/>
              </p:cNvSpPr>
              <p:nvPr/>
            </p:nvSpPr>
            <p:spPr bwMode="auto">
              <a:xfrm>
                <a:off x="2659" y="1266"/>
                <a:ext cx="72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71" name="Rectangle 74"/>
              <p:cNvSpPr>
                <a:spLocks noChangeArrowheads="1"/>
              </p:cNvSpPr>
              <p:nvPr/>
            </p:nvSpPr>
            <p:spPr bwMode="auto">
              <a:xfrm>
                <a:off x="2616" y="1266"/>
                <a:ext cx="809"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1" name="Group 75"/>
            <p:cNvGrpSpPr>
              <a:grpSpLocks/>
            </p:cNvGrpSpPr>
            <p:nvPr/>
          </p:nvGrpSpPr>
          <p:grpSpPr bwMode="auto">
            <a:xfrm>
              <a:off x="3425" y="1266"/>
              <a:ext cx="500" cy="422"/>
              <a:chOff x="3425" y="1266"/>
              <a:chExt cx="500" cy="422"/>
            </a:xfrm>
          </p:grpSpPr>
          <p:sp>
            <p:nvSpPr>
              <p:cNvPr id="68" name="Rectangle 76"/>
              <p:cNvSpPr>
                <a:spLocks noChangeArrowheads="1"/>
              </p:cNvSpPr>
              <p:nvPr/>
            </p:nvSpPr>
            <p:spPr bwMode="auto">
              <a:xfrm>
                <a:off x="3468" y="1266"/>
                <a:ext cx="41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69" name="Rectangle 77"/>
              <p:cNvSpPr>
                <a:spLocks noChangeArrowheads="1"/>
              </p:cNvSpPr>
              <p:nvPr/>
            </p:nvSpPr>
            <p:spPr bwMode="auto">
              <a:xfrm>
                <a:off x="3425" y="1266"/>
                <a:ext cx="50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2" name="Group 78"/>
            <p:cNvGrpSpPr>
              <a:grpSpLocks/>
            </p:cNvGrpSpPr>
            <p:nvPr/>
          </p:nvGrpSpPr>
          <p:grpSpPr bwMode="auto">
            <a:xfrm>
              <a:off x="0" y="1688"/>
              <a:ext cx="654" cy="556"/>
              <a:chOff x="0" y="1688"/>
              <a:chExt cx="654" cy="556"/>
            </a:xfrm>
          </p:grpSpPr>
          <p:sp>
            <p:nvSpPr>
              <p:cNvPr id="66" name="Rectangle 79"/>
              <p:cNvSpPr>
                <a:spLocks noChangeArrowheads="1"/>
              </p:cNvSpPr>
              <p:nvPr/>
            </p:nvSpPr>
            <p:spPr bwMode="auto">
              <a:xfrm>
                <a:off x="43" y="1688"/>
                <a:ext cx="568" cy="559"/>
              </a:xfrm>
              <a:prstGeom prst="rect">
                <a:avLst/>
              </a:prstGeom>
              <a:noFill/>
              <a:ln w="9525">
                <a:noFill/>
                <a:miter lim="800000"/>
                <a:headEnd/>
                <a:tailEnd/>
              </a:ln>
              <a:effectLst/>
            </p:spPr>
            <p:txBody>
              <a:bodyPr anchor="ctr"/>
              <a:lstStyle/>
              <a:p>
                <a:pPr>
                  <a:defRPr/>
                </a:pPr>
                <a:r>
                  <a:rPr lang="zh-CN" altLang="en-US" sz="1400" b="1" dirty="0">
                    <a:solidFill>
                      <a:srgbClr val="FF3300"/>
                    </a:solidFill>
                  </a:rPr>
                  <a:t>客体</a:t>
                </a:r>
                <a:r>
                  <a:rPr lang="en-US" altLang="zh-CN" sz="1400" b="1" dirty="0">
                    <a:solidFill>
                      <a:srgbClr val="FF3300"/>
                    </a:solidFill>
                    <a:cs typeface="Arial Unicode MS" pitchFamily="34" charset="-122"/>
                  </a:rPr>
                  <a:t>j</a:t>
                </a:r>
              </a:p>
            </p:txBody>
          </p:sp>
          <p:sp>
            <p:nvSpPr>
              <p:cNvPr id="67" name="Rectangle 80"/>
              <p:cNvSpPr>
                <a:spLocks noChangeArrowheads="1"/>
              </p:cNvSpPr>
              <p:nvPr/>
            </p:nvSpPr>
            <p:spPr bwMode="auto">
              <a:xfrm>
                <a:off x="0" y="1688"/>
                <a:ext cx="65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3" name="Group 81"/>
            <p:cNvGrpSpPr>
              <a:grpSpLocks/>
            </p:cNvGrpSpPr>
            <p:nvPr/>
          </p:nvGrpSpPr>
          <p:grpSpPr bwMode="auto">
            <a:xfrm>
              <a:off x="654" y="1688"/>
              <a:ext cx="654" cy="556"/>
              <a:chOff x="654" y="1688"/>
              <a:chExt cx="654" cy="556"/>
            </a:xfrm>
          </p:grpSpPr>
          <p:sp>
            <p:nvSpPr>
              <p:cNvPr id="64" name="Rectangle 82"/>
              <p:cNvSpPr>
                <a:spLocks noChangeArrowheads="1"/>
              </p:cNvSpPr>
              <p:nvPr/>
            </p:nvSpPr>
            <p:spPr bwMode="auto">
              <a:xfrm>
                <a:off x="697" y="1688"/>
                <a:ext cx="56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t>插入</a:t>
                </a:r>
              </a:p>
            </p:txBody>
          </p:sp>
          <p:sp>
            <p:nvSpPr>
              <p:cNvPr id="65" name="Rectangle 83"/>
              <p:cNvSpPr>
                <a:spLocks noChangeArrowheads="1"/>
              </p:cNvSpPr>
              <p:nvPr/>
            </p:nvSpPr>
            <p:spPr bwMode="auto">
              <a:xfrm>
                <a:off x="654" y="1688"/>
                <a:ext cx="65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4" name="Group 84"/>
            <p:cNvGrpSpPr>
              <a:grpSpLocks/>
            </p:cNvGrpSpPr>
            <p:nvPr/>
          </p:nvGrpSpPr>
          <p:grpSpPr bwMode="auto">
            <a:xfrm>
              <a:off x="1308" y="1688"/>
              <a:ext cx="654" cy="556"/>
              <a:chOff x="1308" y="1688"/>
              <a:chExt cx="654" cy="556"/>
            </a:xfrm>
          </p:grpSpPr>
          <p:sp>
            <p:nvSpPr>
              <p:cNvPr id="62" name="Rectangle 85"/>
              <p:cNvSpPr>
                <a:spLocks noChangeArrowheads="1"/>
              </p:cNvSpPr>
              <p:nvPr/>
            </p:nvSpPr>
            <p:spPr bwMode="auto">
              <a:xfrm>
                <a:off x="1351" y="1688"/>
                <a:ext cx="56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t>修改</a:t>
                </a:r>
                <a:r>
                  <a:rPr lang="zh-CN" altLang="en-US" sz="1400">
                    <a:cs typeface="Arial Unicode MS" pitchFamily="34" charset="-122"/>
                  </a:rPr>
                  <a:t>/</a:t>
                </a:r>
                <a:r>
                  <a:rPr lang="zh-CN" altLang="en-US" sz="1400"/>
                  <a:t>删除</a:t>
                </a:r>
              </a:p>
            </p:txBody>
          </p:sp>
          <p:sp>
            <p:nvSpPr>
              <p:cNvPr id="63" name="Rectangle 86"/>
              <p:cNvSpPr>
                <a:spLocks noChangeArrowheads="1"/>
              </p:cNvSpPr>
              <p:nvPr/>
            </p:nvSpPr>
            <p:spPr bwMode="auto">
              <a:xfrm>
                <a:off x="1308" y="1688"/>
                <a:ext cx="65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5" name="Group 87"/>
            <p:cNvGrpSpPr>
              <a:grpSpLocks/>
            </p:cNvGrpSpPr>
            <p:nvPr/>
          </p:nvGrpSpPr>
          <p:grpSpPr bwMode="auto">
            <a:xfrm>
              <a:off x="1962" y="1688"/>
              <a:ext cx="654" cy="556"/>
              <a:chOff x="1962" y="1688"/>
              <a:chExt cx="654" cy="556"/>
            </a:xfrm>
          </p:grpSpPr>
          <p:sp>
            <p:nvSpPr>
              <p:cNvPr id="60" name="Rectangle 88"/>
              <p:cNvSpPr>
                <a:spLocks noChangeArrowheads="1"/>
              </p:cNvSpPr>
              <p:nvPr/>
            </p:nvSpPr>
            <p:spPr bwMode="auto">
              <a:xfrm>
                <a:off x="2005" y="1688"/>
                <a:ext cx="56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61" name="Rectangle 89"/>
              <p:cNvSpPr>
                <a:spLocks noChangeArrowheads="1"/>
              </p:cNvSpPr>
              <p:nvPr/>
            </p:nvSpPr>
            <p:spPr bwMode="auto">
              <a:xfrm>
                <a:off x="1962" y="1688"/>
                <a:ext cx="65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6" name="Group 90"/>
            <p:cNvGrpSpPr>
              <a:grpSpLocks/>
            </p:cNvGrpSpPr>
            <p:nvPr/>
          </p:nvGrpSpPr>
          <p:grpSpPr bwMode="auto">
            <a:xfrm>
              <a:off x="2616" y="1688"/>
              <a:ext cx="809" cy="556"/>
              <a:chOff x="2616" y="1688"/>
              <a:chExt cx="809" cy="556"/>
            </a:xfrm>
          </p:grpSpPr>
          <p:sp>
            <p:nvSpPr>
              <p:cNvPr id="58" name="Rectangle 91"/>
              <p:cNvSpPr>
                <a:spLocks noChangeArrowheads="1"/>
              </p:cNvSpPr>
              <p:nvPr/>
            </p:nvSpPr>
            <p:spPr bwMode="auto">
              <a:xfrm>
                <a:off x="2659" y="1688"/>
                <a:ext cx="723"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t>读</a:t>
                </a:r>
                <a:r>
                  <a:rPr lang="zh-CN" altLang="en-US" sz="1400">
                    <a:cs typeface="Arial Unicode MS" pitchFamily="34" charset="-122"/>
                  </a:rPr>
                  <a:t>/</a:t>
                </a:r>
                <a:r>
                  <a:rPr lang="zh-CN" altLang="en-US" sz="1400"/>
                  <a:t>插入</a:t>
                </a:r>
                <a:r>
                  <a:rPr lang="zh-CN" altLang="en-US" sz="1400">
                    <a:cs typeface="Arial Unicode MS" pitchFamily="34" charset="-122"/>
                  </a:rPr>
                  <a:t>/</a:t>
                </a:r>
                <a:r>
                  <a:rPr lang="zh-CN" altLang="en-US" sz="1400"/>
                  <a:t>删除</a:t>
                </a:r>
              </a:p>
            </p:txBody>
          </p:sp>
          <p:sp>
            <p:nvSpPr>
              <p:cNvPr id="59" name="Rectangle 92"/>
              <p:cNvSpPr>
                <a:spLocks noChangeArrowheads="1"/>
              </p:cNvSpPr>
              <p:nvPr/>
            </p:nvSpPr>
            <p:spPr bwMode="auto">
              <a:xfrm>
                <a:off x="2616" y="1688"/>
                <a:ext cx="809"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7" name="Group 93"/>
            <p:cNvGrpSpPr>
              <a:grpSpLocks/>
            </p:cNvGrpSpPr>
            <p:nvPr/>
          </p:nvGrpSpPr>
          <p:grpSpPr bwMode="auto">
            <a:xfrm>
              <a:off x="3425" y="1688"/>
              <a:ext cx="500" cy="556"/>
              <a:chOff x="3425" y="1688"/>
              <a:chExt cx="500" cy="556"/>
            </a:xfrm>
          </p:grpSpPr>
          <p:sp>
            <p:nvSpPr>
              <p:cNvPr id="56" name="Rectangle 94"/>
              <p:cNvSpPr>
                <a:spLocks noChangeArrowheads="1"/>
              </p:cNvSpPr>
              <p:nvPr/>
            </p:nvSpPr>
            <p:spPr bwMode="auto">
              <a:xfrm>
                <a:off x="3468" y="1688"/>
                <a:ext cx="41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57" name="Rectangle 95"/>
              <p:cNvSpPr>
                <a:spLocks noChangeArrowheads="1"/>
              </p:cNvSpPr>
              <p:nvPr/>
            </p:nvSpPr>
            <p:spPr bwMode="auto">
              <a:xfrm>
                <a:off x="3425" y="1688"/>
                <a:ext cx="50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8" name="Group 96"/>
            <p:cNvGrpSpPr>
              <a:grpSpLocks/>
            </p:cNvGrpSpPr>
            <p:nvPr/>
          </p:nvGrpSpPr>
          <p:grpSpPr bwMode="auto">
            <a:xfrm>
              <a:off x="0" y="2244"/>
              <a:ext cx="654" cy="422"/>
              <a:chOff x="0" y="2244"/>
              <a:chExt cx="654" cy="422"/>
            </a:xfrm>
          </p:grpSpPr>
          <p:sp>
            <p:nvSpPr>
              <p:cNvPr id="54" name="Rectangle 97"/>
              <p:cNvSpPr>
                <a:spLocks noChangeArrowheads="1"/>
              </p:cNvSpPr>
              <p:nvPr/>
            </p:nvSpPr>
            <p:spPr bwMode="auto">
              <a:xfrm>
                <a:off x="43" y="2244"/>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55" name="Rectangle 98"/>
              <p:cNvSpPr>
                <a:spLocks noChangeArrowheads="1"/>
              </p:cNvSpPr>
              <p:nvPr/>
            </p:nvSpPr>
            <p:spPr bwMode="auto">
              <a:xfrm>
                <a:off x="0" y="2244"/>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39" name="Group 99"/>
            <p:cNvGrpSpPr>
              <a:grpSpLocks/>
            </p:cNvGrpSpPr>
            <p:nvPr/>
          </p:nvGrpSpPr>
          <p:grpSpPr bwMode="auto">
            <a:xfrm>
              <a:off x="654" y="2244"/>
              <a:ext cx="654" cy="422"/>
              <a:chOff x="654" y="2244"/>
              <a:chExt cx="654" cy="422"/>
            </a:xfrm>
          </p:grpSpPr>
          <p:sp>
            <p:nvSpPr>
              <p:cNvPr id="52" name="Rectangle 100"/>
              <p:cNvSpPr>
                <a:spLocks noChangeArrowheads="1"/>
              </p:cNvSpPr>
              <p:nvPr/>
            </p:nvSpPr>
            <p:spPr bwMode="auto">
              <a:xfrm>
                <a:off x="697" y="2244"/>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53" name="Rectangle 101"/>
              <p:cNvSpPr>
                <a:spLocks noChangeArrowheads="1"/>
              </p:cNvSpPr>
              <p:nvPr/>
            </p:nvSpPr>
            <p:spPr bwMode="auto">
              <a:xfrm>
                <a:off x="654" y="2244"/>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40" name="Group 102"/>
            <p:cNvGrpSpPr>
              <a:grpSpLocks/>
            </p:cNvGrpSpPr>
            <p:nvPr/>
          </p:nvGrpSpPr>
          <p:grpSpPr bwMode="auto">
            <a:xfrm>
              <a:off x="1308" y="2244"/>
              <a:ext cx="654" cy="422"/>
              <a:chOff x="1308" y="2244"/>
              <a:chExt cx="654" cy="422"/>
            </a:xfrm>
          </p:grpSpPr>
          <p:sp>
            <p:nvSpPr>
              <p:cNvPr id="50" name="Rectangle 103"/>
              <p:cNvSpPr>
                <a:spLocks noChangeArrowheads="1"/>
              </p:cNvSpPr>
              <p:nvPr/>
            </p:nvSpPr>
            <p:spPr bwMode="auto">
              <a:xfrm>
                <a:off x="1351" y="2244"/>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51" name="Rectangle 104"/>
              <p:cNvSpPr>
                <a:spLocks noChangeArrowheads="1"/>
              </p:cNvSpPr>
              <p:nvPr/>
            </p:nvSpPr>
            <p:spPr bwMode="auto">
              <a:xfrm>
                <a:off x="1308" y="2244"/>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41" name="Group 105"/>
            <p:cNvGrpSpPr>
              <a:grpSpLocks/>
            </p:cNvGrpSpPr>
            <p:nvPr/>
          </p:nvGrpSpPr>
          <p:grpSpPr bwMode="auto">
            <a:xfrm>
              <a:off x="1962" y="2244"/>
              <a:ext cx="654" cy="422"/>
              <a:chOff x="1962" y="2244"/>
              <a:chExt cx="654" cy="422"/>
            </a:xfrm>
          </p:grpSpPr>
          <p:sp>
            <p:nvSpPr>
              <p:cNvPr id="48" name="Rectangle 106"/>
              <p:cNvSpPr>
                <a:spLocks noChangeArrowheads="1"/>
              </p:cNvSpPr>
              <p:nvPr/>
            </p:nvSpPr>
            <p:spPr bwMode="auto">
              <a:xfrm>
                <a:off x="2005" y="2244"/>
                <a:ext cx="5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49" name="Rectangle 107"/>
              <p:cNvSpPr>
                <a:spLocks noChangeArrowheads="1"/>
              </p:cNvSpPr>
              <p:nvPr/>
            </p:nvSpPr>
            <p:spPr bwMode="auto">
              <a:xfrm>
                <a:off x="1962" y="2244"/>
                <a:ext cx="65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42" name="Group 108"/>
            <p:cNvGrpSpPr>
              <a:grpSpLocks/>
            </p:cNvGrpSpPr>
            <p:nvPr/>
          </p:nvGrpSpPr>
          <p:grpSpPr bwMode="auto">
            <a:xfrm>
              <a:off x="2616" y="2244"/>
              <a:ext cx="809" cy="422"/>
              <a:chOff x="2616" y="2244"/>
              <a:chExt cx="809" cy="422"/>
            </a:xfrm>
          </p:grpSpPr>
          <p:sp>
            <p:nvSpPr>
              <p:cNvPr id="46" name="Rectangle 109"/>
              <p:cNvSpPr>
                <a:spLocks noChangeArrowheads="1"/>
              </p:cNvSpPr>
              <p:nvPr/>
            </p:nvSpPr>
            <p:spPr bwMode="auto">
              <a:xfrm>
                <a:off x="2659" y="2244"/>
                <a:ext cx="72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47" name="Rectangle 110"/>
              <p:cNvSpPr>
                <a:spLocks noChangeArrowheads="1"/>
              </p:cNvSpPr>
              <p:nvPr/>
            </p:nvSpPr>
            <p:spPr bwMode="auto">
              <a:xfrm>
                <a:off x="2616" y="2244"/>
                <a:ext cx="809"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nvGrpSpPr>
            <p:cNvPr id="43" name="Group 111"/>
            <p:cNvGrpSpPr>
              <a:grpSpLocks/>
            </p:cNvGrpSpPr>
            <p:nvPr/>
          </p:nvGrpSpPr>
          <p:grpSpPr bwMode="auto">
            <a:xfrm>
              <a:off x="3425" y="2244"/>
              <a:ext cx="500" cy="422"/>
              <a:chOff x="3425" y="2244"/>
              <a:chExt cx="500" cy="422"/>
            </a:xfrm>
          </p:grpSpPr>
          <p:sp>
            <p:nvSpPr>
              <p:cNvPr id="44" name="Rectangle 112"/>
              <p:cNvSpPr>
                <a:spLocks noChangeArrowheads="1"/>
              </p:cNvSpPr>
              <p:nvPr/>
            </p:nvSpPr>
            <p:spPr bwMode="auto">
              <a:xfrm>
                <a:off x="3468" y="2244"/>
                <a:ext cx="41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400">
                    <a:cs typeface="Arial Unicode MS" pitchFamily="34" charset="-122"/>
                  </a:rPr>
                  <a:t>……</a:t>
                </a:r>
                <a:endParaRPr lang="zh-CN" altLang="en-US" sz="1400"/>
              </a:p>
            </p:txBody>
          </p:sp>
          <p:sp>
            <p:nvSpPr>
              <p:cNvPr id="45" name="Rectangle 113"/>
              <p:cNvSpPr>
                <a:spLocks noChangeArrowheads="1"/>
              </p:cNvSpPr>
              <p:nvPr/>
            </p:nvSpPr>
            <p:spPr bwMode="auto">
              <a:xfrm>
                <a:off x="3425" y="2244"/>
                <a:ext cx="50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400"/>
              </a:p>
            </p:txBody>
          </p:sp>
        </p:grpSp>
      </p:grpSp>
    </p:spTree>
    <p:extLst>
      <p:ext uri="{BB962C8B-B14F-4D97-AF65-F5344CB8AC3E}">
        <p14:creationId xmlns:p14="http://schemas.microsoft.com/office/powerpoint/2010/main" val="4254077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a:bodyPr>
          <a:lstStyle/>
          <a:p>
            <a:r>
              <a:rPr lang="zh-CN" altLang="en-US" sz="1600" dirty="0"/>
              <a:t>强制</a:t>
            </a:r>
            <a:r>
              <a:rPr lang="zh-CN" altLang="en-US" sz="1600" dirty="0" smtClean="0"/>
              <a:t>访问控制</a:t>
            </a:r>
            <a:endParaRPr lang="en-US" altLang="zh-CN" sz="1600" dirty="0" smtClean="0"/>
          </a:p>
          <a:p>
            <a:pPr lvl="1"/>
            <a:r>
              <a:rPr lang="zh-CN" altLang="en-US" sz="1400" dirty="0" smtClean="0"/>
              <a:t>主体</a:t>
            </a:r>
            <a:r>
              <a:rPr lang="zh-CN" altLang="en-US" sz="1400" dirty="0"/>
              <a:t>访问客体的一种强制性的安全控制方式，主要用于网络环境，对网络中的数据库安全实体作统一的、强制性的访问管理</a:t>
            </a:r>
          </a:p>
          <a:p>
            <a:pPr lvl="1"/>
            <a:r>
              <a:rPr lang="zh-CN" altLang="en-US" sz="1400" dirty="0"/>
              <a:t>主</a:t>
            </a:r>
            <a:r>
              <a:rPr lang="en-US" altLang="zh-CN" sz="1400" dirty="0"/>
              <a:t>/</a:t>
            </a:r>
            <a:r>
              <a:rPr lang="zh-CN" altLang="en-US" sz="1400" dirty="0"/>
              <a:t>客体标记（</a:t>
            </a:r>
            <a:r>
              <a:rPr lang="en-US" altLang="zh-CN" sz="1400" dirty="0"/>
              <a:t>label</a:t>
            </a:r>
            <a:r>
              <a:rPr lang="zh-CN" altLang="en-US" sz="1400" dirty="0"/>
              <a:t>）</a:t>
            </a:r>
          </a:p>
          <a:p>
            <a:pPr lvl="2"/>
            <a:r>
              <a:rPr lang="zh-CN" altLang="en-US" sz="1200" dirty="0"/>
              <a:t>安全级别标记（</a:t>
            </a:r>
            <a:r>
              <a:rPr lang="en-US" altLang="zh-CN" sz="1200" dirty="0"/>
              <a:t>label of security level</a:t>
            </a:r>
            <a:r>
              <a:rPr lang="zh-CN" altLang="en-US" sz="1200" dirty="0"/>
              <a:t>）</a:t>
            </a:r>
          </a:p>
          <a:p>
            <a:pPr lvl="3"/>
            <a:r>
              <a:rPr lang="zh-CN" altLang="en-US" sz="1200" dirty="0"/>
              <a:t>规定了主</a:t>
            </a:r>
            <a:r>
              <a:rPr lang="en-US" altLang="zh-CN" sz="1200" dirty="0"/>
              <a:t>/</a:t>
            </a:r>
            <a:r>
              <a:rPr lang="zh-CN" altLang="en-US" sz="1200" dirty="0"/>
              <a:t>客体的安全级别</a:t>
            </a:r>
          </a:p>
          <a:p>
            <a:pPr lvl="2"/>
            <a:r>
              <a:rPr lang="zh-CN" altLang="en-US" sz="1200" dirty="0"/>
              <a:t>安全范围标记（</a:t>
            </a:r>
            <a:r>
              <a:rPr lang="en-US" altLang="zh-CN" sz="1200" dirty="0"/>
              <a:t>label of security category</a:t>
            </a:r>
            <a:r>
              <a:rPr lang="zh-CN" altLang="en-US" sz="1200" dirty="0"/>
              <a:t>）</a:t>
            </a:r>
          </a:p>
          <a:p>
            <a:pPr lvl="3"/>
            <a:r>
              <a:rPr lang="zh-CN" altLang="en-US" sz="1200" dirty="0"/>
              <a:t>规定了主体可以访问的范围（客体所处的范围</a:t>
            </a:r>
            <a:r>
              <a:rPr lang="zh-CN" altLang="en-US" sz="1200" dirty="0" smtClean="0"/>
              <a:t>）</a:t>
            </a:r>
            <a:endParaRPr lang="en-US" altLang="zh-CN" sz="1200" dirty="0" smtClean="0"/>
          </a:p>
          <a:p>
            <a:pPr lvl="1"/>
            <a:r>
              <a:rPr lang="zh-CN" altLang="en-US" sz="1400" dirty="0"/>
              <a:t>强制访问控制的实施机制：</a:t>
            </a:r>
            <a:r>
              <a:rPr lang="en-US" altLang="zh-CN" sz="1400" dirty="0"/>
              <a:t>Bell-</a:t>
            </a:r>
            <a:r>
              <a:rPr lang="en-US" altLang="zh-CN" sz="1400" dirty="0" err="1"/>
              <a:t>Lapadula</a:t>
            </a:r>
            <a:r>
              <a:rPr lang="zh-CN" altLang="en-US" sz="1400" dirty="0" smtClean="0"/>
              <a:t>模型</a:t>
            </a:r>
            <a:endParaRPr lang="en-US" altLang="zh-CN" sz="1400" dirty="0" smtClean="0"/>
          </a:p>
          <a:p>
            <a:pPr lvl="1"/>
            <a:r>
              <a:rPr lang="zh-CN" altLang="en-US" sz="1400" dirty="0"/>
              <a:t>强制访问控制中的主、客体标记由专门的安全管理员设置，任何主体均无权设置与授权，它体现了在网上对数据库安全的强制性与</a:t>
            </a:r>
            <a:r>
              <a:rPr lang="zh-CN" altLang="en-US" sz="1400" dirty="0" smtClean="0"/>
              <a:t>统一性</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621957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a:bodyPr>
          <a:lstStyle/>
          <a:p>
            <a:r>
              <a:rPr lang="zh-CN" altLang="en-US" sz="1800" dirty="0"/>
              <a:t>数据完整性</a:t>
            </a:r>
          </a:p>
          <a:p>
            <a:pPr lvl="1"/>
            <a:r>
              <a:rPr lang="zh-CN" altLang="en-US" sz="1600" dirty="0"/>
              <a:t>防止非法使用插入（</a:t>
            </a:r>
            <a:r>
              <a:rPr lang="en-US" altLang="zh-CN" sz="1600" dirty="0"/>
              <a:t>insert</a:t>
            </a:r>
            <a:r>
              <a:rPr lang="zh-CN" altLang="en-US" sz="1600" dirty="0"/>
              <a:t>）、删除（</a:t>
            </a:r>
            <a:r>
              <a:rPr lang="en-US" altLang="zh-CN" sz="1600" dirty="0"/>
              <a:t>delete</a:t>
            </a:r>
            <a:r>
              <a:rPr lang="zh-CN" altLang="en-US" sz="1600" dirty="0"/>
              <a:t>）、修改（</a:t>
            </a:r>
            <a:r>
              <a:rPr lang="en-US" altLang="zh-CN" sz="1600" dirty="0"/>
              <a:t>update</a:t>
            </a:r>
            <a:r>
              <a:rPr lang="zh-CN" altLang="en-US" sz="1600" dirty="0"/>
              <a:t>）等影响数据完整性的</a:t>
            </a:r>
            <a:r>
              <a:rPr lang="zh-CN" altLang="en-US" sz="1600" dirty="0" smtClean="0"/>
              <a:t>操作</a:t>
            </a:r>
            <a:endParaRPr lang="zh-CN" altLang="en-US" sz="1600" dirty="0"/>
          </a:p>
          <a:p>
            <a:pPr lvl="1"/>
            <a:r>
              <a:rPr lang="zh-CN" altLang="en-US" sz="1600" dirty="0"/>
              <a:t>控制手段</a:t>
            </a:r>
          </a:p>
          <a:p>
            <a:pPr lvl="2"/>
            <a:r>
              <a:rPr lang="zh-CN" altLang="en-US" sz="1400" dirty="0"/>
              <a:t>对存储数据错误的检测</a:t>
            </a:r>
          </a:p>
          <a:p>
            <a:pPr lvl="2"/>
            <a:r>
              <a:rPr lang="zh-CN" altLang="en-US" sz="1400" dirty="0"/>
              <a:t>事务回卷</a:t>
            </a:r>
            <a:r>
              <a:rPr lang="zh-CN" altLang="en-US" sz="1400" dirty="0" smtClean="0"/>
              <a:t>功能</a:t>
            </a:r>
            <a:endParaRPr lang="zh-CN" altLang="en-US" sz="1400" dirty="0"/>
          </a:p>
          <a:p>
            <a:pPr lvl="1"/>
            <a:r>
              <a:rPr lang="zh-CN" altLang="en-US" sz="1600" dirty="0"/>
              <a:t>常用的控制手段：三类数据完整性</a:t>
            </a:r>
          </a:p>
          <a:p>
            <a:pPr lvl="2"/>
            <a:r>
              <a:rPr lang="zh-CN" altLang="en-US" sz="1400" dirty="0"/>
              <a:t>实体完整性</a:t>
            </a:r>
          </a:p>
          <a:p>
            <a:pPr lvl="2"/>
            <a:r>
              <a:rPr lang="zh-CN" altLang="en-US" sz="1400" dirty="0"/>
              <a:t>关联完整性</a:t>
            </a:r>
          </a:p>
          <a:p>
            <a:pPr lvl="2"/>
            <a:r>
              <a:rPr lang="zh-CN" altLang="en-US" sz="1400" dirty="0"/>
              <a:t>用户定义</a:t>
            </a:r>
            <a:r>
              <a:rPr lang="zh-CN" altLang="en-US" sz="1400" dirty="0" smtClean="0"/>
              <a:t>完整性约束</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4189230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a:bodyPr>
          <a:lstStyle/>
          <a:p>
            <a:r>
              <a:rPr lang="zh-CN" altLang="en-US" sz="2000" dirty="0"/>
              <a:t>隐蔽通道</a:t>
            </a:r>
          </a:p>
          <a:p>
            <a:pPr lvl="1"/>
            <a:r>
              <a:rPr lang="zh-CN" altLang="en-US" sz="1800" dirty="0"/>
              <a:t>在主体对客体的访问过程中，可通过自主及强制访问控制措施来提供安全</a:t>
            </a:r>
            <a:r>
              <a:rPr lang="zh-CN" altLang="en-US" sz="1800" dirty="0" smtClean="0"/>
              <a:t>保护</a:t>
            </a:r>
            <a:endParaRPr lang="zh-CN" altLang="en-US" sz="1800" dirty="0"/>
          </a:p>
          <a:p>
            <a:pPr lvl="1"/>
            <a:r>
              <a:rPr lang="zh-CN" altLang="en-US" sz="1800" dirty="0"/>
              <a:t>公开通道</a:t>
            </a:r>
          </a:p>
          <a:p>
            <a:pPr lvl="2"/>
            <a:r>
              <a:rPr lang="zh-CN" altLang="en-US" sz="1600" dirty="0"/>
              <a:t>正规的、接受</a:t>
            </a:r>
            <a:r>
              <a:rPr lang="en-US" altLang="zh-CN" sz="1600" dirty="0"/>
              <a:t>TCB</a:t>
            </a:r>
            <a:r>
              <a:rPr lang="zh-CN" altLang="en-US" sz="1600" dirty="0"/>
              <a:t>的（自主</a:t>
            </a:r>
            <a:r>
              <a:rPr lang="en-US" altLang="zh-CN" sz="1600" dirty="0"/>
              <a:t>/</a:t>
            </a:r>
            <a:r>
              <a:rPr lang="zh-CN" altLang="en-US" sz="1600" dirty="0"/>
              <a:t>强制）访问控制检查的访问通道</a:t>
            </a:r>
          </a:p>
          <a:p>
            <a:pPr lvl="1"/>
            <a:r>
              <a:rPr lang="zh-CN" altLang="en-US" sz="1800" dirty="0"/>
              <a:t>隐蔽通道</a:t>
            </a:r>
          </a:p>
          <a:p>
            <a:pPr lvl="2"/>
            <a:r>
              <a:rPr lang="zh-CN" altLang="en-US" sz="1600" dirty="0"/>
              <a:t>非正规的、不受 </a:t>
            </a:r>
            <a:r>
              <a:rPr lang="en-US" altLang="zh-CN" sz="1600" dirty="0"/>
              <a:t>TCB </a:t>
            </a:r>
            <a:r>
              <a:rPr lang="zh-CN" altLang="en-US" sz="1600" dirty="0"/>
              <a:t>控制的访问</a:t>
            </a:r>
            <a:r>
              <a:rPr lang="zh-CN" altLang="en-US" sz="1600" dirty="0" smtClean="0"/>
              <a:t>通道</a:t>
            </a:r>
            <a:endParaRPr lang="zh-CN" altLang="en-US" sz="1600" dirty="0"/>
          </a:p>
          <a:p>
            <a:pPr lvl="1"/>
            <a:r>
              <a:rPr lang="zh-CN" altLang="en-US" sz="1800" dirty="0"/>
              <a:t>为了真正保证数据的安全性，就必须分析、发现隐蔽通道，防止隐蔽通道的产生</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437168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a:bodyPr>
          <a:lstStyle/>
          <a:p>
            <a:r>
              <a:rPr lang="zh-CN" altLang="en-US" dirty="0"/>
              <a:t>数据库安全的形式化</a:t>
            </a:r>
            <a:r>
              <a:rPr lang="zh-CN" altLang="en-US" dirty="0" smtClean="0"/>
              <a:t>模型</a:t>
            </a:r>
            <a:endParaRPr lang="zh-CN" altLang="en-US" dirty="0"/>
          </a:p>
          <a:p>
            <a:pPr lvl="1"/>
            <a:r>
              <a:rPr lang="zh-CN" altLang="en-US" sz="2000" dirty="0"/>
              <a:t>用数学形式对数据安全模型的安全策略作形式化描述、验证与证明，形成严格的形式化</a:t>
            </a:r>
            <a:r>
              <a:rPr lang="zh-CN" altLang="en-US" sz="2000" dirty="0" smtClean="0"/>
              <a:t>体系</a:t>
            </a:r>
            <a:endParaRPr lang="zh-CN" altLang="en-US" sz="2000" dirty="0"/>
          </a:p>
          <a:p>
            <a:pPr lvl="1"/>
            <a:r>
              <a:rPr lang="zh-CN" altLang="en-US" sz="2000" dirty="0"/>
              <a:t>建立一个数据库安全的形式化模型，有利于发现并填补安全漏洞，防止隐蔽通道，并为数据安全的进一步研究提供理论</a:t>
            </a:r>
            <a:r>
              <a:rPr lang="zh-CN" altLang="en-US" sz="2000" dirty="0" smtClean="0"/>
              <a:t>基础</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924693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a:bodyPr>
          <a:lstStyle/>
          <a:p>
            <a:r>
              <a:rPr lang="zh-CN" altLang="en-US" dirty="0"/>
              <a:t>审计</a:t>
            </a:r>
          </a:p>
          <a:p>
            <a:pPr lvl="1"/>
            <a:r>
              <a:rPr lang="zh-CN" altLang="en-US" sz="2000" dirty="0"/>
              <a:t>跟踪记录用户对数据的访问操作：</a:t>
            </a:r>
          </a:p>
          <a:p>
            <a:pPr lvl="2"/>
            <a:r>
              <a:rPr lang="zh-CN" altLang="en-US" sz="1800" dirty="0"/>
              <a:t>访问时间</a:t>
            </a:r>
            <a:r>
              <a:rPr lang="en-US" altLang="zh-CN" sz="1800" dirty="0"/>
              <a:t>/</a:t>
            </a:r>
            <a:r>
              <a:rPr lang="zh-CN" altLang="en-US" sz="1800" dirty="0"/>
              <a:t>访问内容</a:t>
            </a:r>
            <a:r>
              <a:rPr lang="en-US" altLang="zh-CN" sz="1800" dirty="0"/>
              <a:t>/</a:t>
            </a:r>
            <a:r>
              <a:rPr lang="zh-CN" altLang="en-US" sz="1800" dirty="0"/>
              <a:t>用户名</a:t>
            </a:r>
            <a:r>
              <a:rPr lang="en-US" altLang="zh-CN" sz="1800" dirty="0"/>
              <a:t>/</a:t>
            </a:r>
            <a:r>
              <a:rPr lang="zh-CN" altLang="en-US" sz="1800" dirty="0"/>
              <a:t>终端名</a:t>
            </a:r>
            <a:r>
              <a:rPr lang="en-US" altLang="zh-CN" sz="1800" dirty="0"/>
              <a:t>/</a:t>
            </a:r>
            <a:r>
              <a:rPr lang="zh-CN" altLang="en-US" sz="1800" dirty="0"/>
              <a:t>操作类型</a:t>
            </a:r>
            <a:r>
              <a:rPr lang="en-US" altLang="zh-CN" sz="1800" dirty="0"/>
              <a:t>/</a:t>
            </a:r>
            <a:r>
              <a:rPr lang="zh-CN" altLang="en-US" sz="1800" dirty="0"/>
              <a:t>操作结果</a:t>
            </a:r>
          </a:p>
          <a:p>
            <a:pPr lvl="2"/>
            <a:r>
              <a:rPr lang="zh-CN" altLang="en-US" sz="1800" dirty="0"/>
              <a:t>并可根据审计结果给出报警</a:t>
            </a:r>
            <a:r>
              <a:rPr lang="zh-CN" altLang="en-US" sz="1800" dirty="0" smtClean="0"/>
              <a:t>信息</a:t>
            </a:r>
            <a:endParaRPr lang="zh-CN" altLang="en-US" sz="1800" dirty="0"/>
          </a:p>
          <a:p>
            <a:pPr lvl="1"/>
            <a:r>
              <a:rPr lang="zh-CN" altLang="en-US" sz="2000" dirty="0"/>
              <a:t>由于执行审计操作需要额外的时间和空间开销，因此在</a:t>
            </a:r>
            <a:r>
              <a:rPr lang="en-US" altLang="zh-CN" sz="2000" dirty="0"/>
              <a:t>DBMS</a:t>
            </a:r>
            <a:r>
              <a:rPr lang="zh-CN" altLang="en-US" sz="2000" dirty="0"/>
              <a:t>中，‘审计’通常是一个可选择的安全保护手段，主要用于安全性要求较高的部门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45397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a:bodyPr>
          <a:lstStyle/>
          <a:p>
            <a:r>
              <a:rPr lang="zh-CN" altLang="en-US" sz="2000" dirty="0">
                <a:latin typeface="宋体" pitchFamily="2" charset="-122"/>
              </a:rPr>
              <a:t>访问监控器</a:t>
            </a:r>
            <a:endParaRPr lang="zh-CN" altLang="en-US" sz="2000" dirty="0"/>
          </a:p>
          <a:p>
            <a:pPr lvl="1"/>
            <a:r>
              <a:rPr lang="zh-CN" altLang="en-US" sz="1800" dirty="0"/>
              <a:t>上述的安全策略须有一个网络中的实体来完成，即访问监控器</a:t>
            </a:r>
          </a:p>
          <a:p>
            <a:pPr lvl="2"/>
            <a:r>
              <a:rPr lang="zh-CN" altLang="en-US" sz="1600" dirty="0"/>
              <a:t>访问监控器是一个独立的（既非主体，亦非客体）、最小的、抗篡改的、自主机构，用来监控主体和客体之间的授权访问</a:t>
            </a:r>
            <a:r>
              <a:rPr lang="zh-CN" altLang="en-US" sz="1600" dirty="0" smtClean="0"/>
              <a:t>关系</a:t>
            </a:r>
            <a:endParaRPr lang="zh-CN" altLang="en-US" sz="1600" dirty="0"/>
          </a:p>
          <a:p>
            <a:pPr lvl="1"/>
            <a:r>
              <a:rPr lang="en-US" altLang="zh-CN" sz="1800" dirty="0"/>
              <a:t>TCB</a:t>
            </a:r>
            <a:r>
              <a:rPr lang="zh-CN" altLang="en-US" sz="1800" dirty="0"/>
              <a:t>是一个抽象的功能/策略集合，而访问监控器则是一个客观存在的实体，是</a:t>
            </a:r>
            <a:r>
              <a:rPr lang="en-US" altLang="zh-CN" sz="1800" dirty="0"/>
              <a:t>TCB</a:t>
            </a:r>
            <a:r>
              <a:rPr lang="zh-CN" altLang="en-US" sz="1800" dirty="0"/>
              <a:t>在网络中的</a:t>
            </a:r>
            <a:r>
              <a:rPr lang="zh-CN" altLang="en-US" sz="1800" dirty="0" smtClean="0"/>
              <a:t>实现</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926862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 </a:t>
            </a:r>
            <a:r>
              <a:rPr lang="zh-CN" altLang="en-US" b="1" dirty="0" smtClean="0"/>
              <a:t>数据库</a:t>
            </a:r>
            <a:r>
              <a:rPr lang="zh-CN" altLang="en-US" b="1" dirty="0"/>
              <a:t>的安全性</a:t>
            </a:r>
          </a:p>
        </p:txBody>
      </p:sp>
      <p:sp>
        <p:nvSpPr>
          <p:cNvPr id="3" name="内容占位符 2"/>
          <p:cNvSpPr>
            <a:spLocks noGrp="1"/>
          </p:cNvSpPr>
          <p:nvPr>
            <p:ph idx="1"/>
          </p:nvPr>
        </p:nvSpPr>
        <p:spPr/>
        <p:txBody>
          <a:bodyPr>
            <a:normAutofit/>
          </a:bodyPr>
          <a:lstStyle/>
          <a:p>
            <a:pPr marL="68580" indent="0">
              <a:buNone/>
            </a:pPr>
            <a:r>
              <a:rPr lang="en-US" altLang="zh-CN" dirty="0"/>
              <a:t>1.1  </a:t>
            </a:r>
            <a:r>
              <a:rPr lang="zh-CN" altLang="en-US" dirty="0"/>
              <a:t>数据库的安全与安全数据库</a:t>
            </a:r>
          </a:p>
          <a:p>
            <a:pPr marL="68580" indent="0">
              <a:buNone/>
            </a:pPr>
            <a:r>
              <a:rPr lang="en-US" altLang="zh-CN" dirty="0" smtClean="0"/>
              <a:t>1.2  </a:t>
            </a:r>
            <a:r>
              <a:rPr lang="zh-CN" altLang="en-US" dirty="0" smtClean="0"/>
              <a:t>数据库安全</a:t>
            </a:r>
            <a:r>
              <a:rPr lang="zh-CN" altLang="en-US" dirty="0"/>
              <a:t>的基本概念与</a:t>
            </a:r>
            <a:r>
              <a:rPr lang="zh-CN" altLang="en-US" dirty="0" smtClean="0"/>
              <a:t>内容</a:t>
            </a:r>
            <a:endParaRPr lang="zh-CN" altLang="en-US" dirty="0"/>
          </a:p>
          <a:p>
            <a:pPr marL="68580" indent="0">
              <a:buNone/>
            </a:pPr>
            <a:r>
              <a:rPr lang="en-US" altLang="zh-CN" b="1" dirty="0" smtClean="0">
                <a:solidFill>
                  <a:srgbClr val="FF0000"/>
                </a:solidFill>
              </a:rPr>
              <a:t>1.3  </a:t>
            </a:r>
            <a:r>
              <a:rPr lang="zh-CN" altLang="en-US" b="1" dirty="0" smtClean="0">
                <a:solidFill>
                  <a:srgbClr val="FF0000"/>
                </a:solidFill>
              </a:rPr>
              <a:t>数据库</a:t>
            </a:r>
            <a:r>
              <a:rPr lang="zh-CN" altLang="en-US" b="1" dirty="0">
                <a:solidFill>
                  <a:srgbClr val="FF0000"/>
                </a:solidFill>
              </a:rPr>
              <a:t>的</a:t>
            </a:r>
            <a:r>
              <a:rPr lang="zh-CN" altLang="en-US" b="1" dirty="0" smtClean="0">
                <a:solidFill>
                  <a:srgbClr val="FF0000"/>
                </a:solidFill>
              </a:rPr>
              <a:t>安全标准</a:t>
            </a:r>
            <a:endParaRPr lang="zh-CN" altLang="en-US" b="1" dirty="0">
              <a:solidFill>
                <a:srgbClr val="FF0000"/>
              </a:solidFill>
            </a:endParaRPr>
          </a:p>
          <a:p>
            <a:pPr marL="68580" indent="0">
              <a:buNone/>
            </a:pPr>
            <a:r>
              <a:rPr lang="en-US" altLang="zh-CN" dirty="0" smtClean="0"/>
              <a:t>1.4  SQL</a:t>
            </a:r>
            <a:r>
              <a:rPr lang="zh-CN" altLang="en-US" dirty="0"/>
              <a:t>对数据库安全的</a:t>
            </a:r>
            <a:r>
              <a:rPr lang="zh-CN" altLang="en-US" dirty="0" smtClean="0"/>
              <a:t>支持</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959115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nSpc>
                <a:spcPct val="125000"/>
              </a:lnSpc>
            </a:pPr>
            <a:r>
              <a:rPr lang="zh-CN" altLang="en-US" sz="2800" b="1" dirty="0"/>
              <a:t>为什么要提供数据库的安全性保护和完整性保护功能</a:t>
            </a:r>
            <a:r>
              <a:rPr lang="zh-CN" altLang="en-US" sz="2800" b="1" dirty="0" smtClean="0"/>
              <a:t>？</a:t>
            </a:r>
            <a:endParaRPr lang="zh-CN" altLang="en-US" sz="2800" b="1" dirty="0"/>
          </a:p>
        </p:txBody>
      </p:sp>
      <p:sp>
        <p:nvSpPr>
          <p:cNvPr id="3" name="内容占位符 2"/>
          <p:cNvSpPr>
            <a:spLocks noGrp="1"/>
          </p:cNvSpPr>
          <p:nvPr>
            <p:ph idx="1"/>
          </p:nvPr>
        </p:nvSpPr>
        <p:spPr/>
        <p:txBody>
          <a:bodyPr>
            <a:normAutofit/>
          </a:bodyPr>
          <a:lstStyle/>
          <a:p>
            <a:r>
              <a:rPr lang="zh-CN" altLang="en-US" dirty="0">
                <a:solidFill>
                  <a:srgbClr val="FF0000"/>
                </a:solidFill>
              </a:rPr>
              <a:t>常用的保护措施</a:t>
            </a:r>
            <a:endParaRPr lang="en-US" altLang="zh-CN" dirty="0">
              <a:solidFill>
                <a:srgbClr val="FF0000"/>
              </a:solidFill>
            </a:endParaRPr>
          </a:p>
          <a:p>
            <a:pPr marL="617220" lvl="2"/>
            <a:r>
              <a:rPr lang="zh-CN" altLang="en-US" dirty="0"/>
              <a:t>计算机系统外部的</a:t>
            </a:r>
            <a:endParaRPr lang="en-US" altLang="zh-CN" dirty="0"/>
          </a:p>
          <a:p>
            <a:pPr marL="754380" lvl="4" indent="-274320"/>
            <a:r>
              <a:rPr lang="zh-CN" altLang="en-US" sz="1800" dirty="0"/>
              <a:t>环境的保护、社会的保护、设备的保护</a:t>
            </a:r>
            <a:endParaRPr lang="en-US" altLang="zh-CN" sz="1800" dirty="0"/>
          </a:p>
          <a:p>
            <a:pPr marL="68580" lvl="2" indent="0">
              <a:buNone/>
            </a:pPr>
            <a:endParaRPr lang="en-US" altLang="zh-CN" sz="1000" dirty="0"/>
          </a:p>
          <a:p>
            <a:pPr marL="617220" lvl="2"/>
            <a:r>
              <a:rPr lang="zh-CN" altLang="en-US" dirty="0"/>
              <a:t>计算机系统内部的</a:t>
            </a:r>
            <a:endParaRPr lang="en-US" altLang="zh-CN" dirty="0"/>
          </a:p>
          <a:p>
            <a:pPr marL="754380" lvl="4" indent="-274320"/>
            <a:r>
              <a:rPr lang="zh-CN" altLang="en-US" sz="1800" dirty="0"/>
              <a:t>计算机、操作系统、数据库、网络、应用系统</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2587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1.3 </a:t>
            </a:r>
            <a:r>
              <a:rPr lang="zh-CN" altLang="en-US" b="1" dirty="0" smtClean="0"/>
              <a:t>数据库</a:t>
            </a:r>
            <a:r>
              <a:rPr lang="zh-CN" altLang="en-US" b="1" dirty="0"/>
              <a:t>的安全标准</a:t>
            </a:r>
          </a:p>
        </p:txBody>
      </p:sp>
      <p:sp>
        <p:nvSpPr>
          <p:cNvPr id="3" name="内容占位符 2"/>
          <p:cNvSpPr>
            <a:spLocks noGrp="1"/>
          </p:cNvSpPr>
          <p:nvPr>
            <p:ph idx="1"/>
          </p:nvPr>
        </p:nvSpPr>
        <p:spPr/>
        <p:txBody>
          <a:bodyPr>
            <a:normAutofit/>
          </a:bodyPr>
          <a:lstStyle/>
          <a:p>
            <a:r>
              <a:rPr lang="zh-CN" altLang="en-US" sz="1800" dirty="0" smtClean="0"/>
              <a:t>安全标准的制定历史</a:t>
            </a:r>
            <a:endParaRPr lang="en-US" altLang="zh-CN" sz="1800" dirty="0" smtClean="0"/>
          </a:p>
          <a:p>
            <a:pPr lvl="1"/>
            <a:r>
              <a:rPr lang="zh-CN" altLang="en-US" sz="1800" dirty="0" smtClean="0"/>
              <a:t>美国（早期）：</a:t>
            </a:r>
            <a:r>
              <a:rPr lang="zh-CN" altLang="en-US" sz="1800" dirty="0"/>
              <a:t>可信计算机系统评估标准</a:t>
            </a:r>
            <a:r>
              <a:rPr lang="en-US" altLang="zh-CN" sz="1800" dirty="0"/>
              <a:t>TCSEC</a:t>
            </a:r>
            <a:r>
              <a:rPr lang="zh-CN" altLang="en-US" sz="1800" dirty="0"/>
              <a:t>（</a:t>
            </a:r>
            <a:r>
              <a:rPr lang="en-US" altLang="zh-CN" sz="1800" dirty="0"/>
              <a:t>Trusted Computer System Evaluation Criteria</a:t>
            </a:r>
            <a:r>
              <a:rPr lang="zh-CN" altLang="en-US" sz="1800" dirty="0"/>
              <a:t>）</a:t>
            </a:r>
          </a:p>
          <a:p>
            <a:pPr lvl="1"/>
            <a:r>
              <a:rPr lang="en-US" altLang="zh-CN" sz="1800" dirty="0"/>
              <a:t>1970</a:t>
            </a:r>
            <a:r>
              <a:rPr lang="zh-CN" altLang="en-US" sz="1800" dirty="0"/>
              <a:t>年由美国国防科学委员会提出，</a:t>
            </a:r>
            <a:r>
              <a:rPr lang="en-US" altLang="zh-CN" sz="1800" dirty="0"/>
              <a:t>1985</a:t>
            </a:r>
            <a:r>
              <a:rPr lang="zh-CN" altLang="en-US" sz="1800" dirty="0"/>
              <a:t>年公布为国防部标准，后扩展至民用</a:t>
            </a:r>
          </a:p>
          <a:p>
            <a:pPr lvl="2"/>
            <a:r>
              <a:rPr lang="zh-CN" altLang="en-US" sz="1600" dirty="0"/>
              <a:t>安全级别从低到高分为四类七级（</a:t>
            </a:r>
            <a:r>
              <a:rPr lang="en-US" altLang="zh-CN" sz="1600" dirty="0"/>
              <a:t>D, C1, C2, B1, B2, B3, A</a:t>
            </a:r>
            <a:r>
              <a:rPr lang="zh-CN" altLang="en-US" sz="1600" dirty="0"/>
              <a:t>）</a:t>
            </a:r>
          </a:p>
          <a:p>
            <a:pPr lvl="1"/>
            <a:r>
              <a:rPr lang="zh-CN" altLang="en-US" sz="1800" dirty="0"/>
              <a:t>后扩展至：</a:t>
            </a:r>
          </a:p>
          <a:p>
            <a:pPr lvl="2"/>
            <a:r>
              <a:rPr lang="en-US" altLang="zh-CN" sz="1600" dirty="0"/>
              <a:t>1987</a:t>
            </a:r>
            <a:r>
              <a:rPr lang="zh-CN" altLang="en-US" sz="1600" dirty="0"/>
              <a:t>年：</a:t>
            </a:r>
            <a:r>
              <a:rPr lang="en-US" altLang="zh-CN" sz="1600" dirty="0"/>
              <a:t>TNI</a:t>
            </a:r>
            <a:r>
              <a:rPr lang="zh-CN" altLang="en-US" sz="1600" dirty="0"/>
              <a:t>（</a:t>
            </a:r>
            <a:r>
              <a:rPr lang="en-US" altLang="zh-CN" sz="1600" dirty="0"/>
              <a:t>TCSEC</a:t>
            </a:r>
            <a:r>
              <a:rPr lang="zh-CN" altLang="en-US" sz="1600" dirty="0"/>
              <a:t>）可信网络解释</a:t>
            </a:r>
          </a:p>
          <a:p>
            <a:pPr lvl="2"/>
            <a:r>
              <a:rPr lang="en-US" altLang="zh-CN" sz="1600" dirty="0"/>
              <a:t>1991</a:t>
            </a:r>
            <a:r>
              <a:rPr lang="zh-CN" altLang="en-US" sz="1600" dirty="0"/>
              <a:t>年：</a:t>
            </a:r>
            <a:r>
              <a:rPr lang="en-US" altLang="zh-CN" sz="1600" dirty="0"/>
              <a:t>TDI</a:t>
            </a:r>
            <a:r>
              <a:rPr lang="zh-CN" altLang="en-US" sz="1600" dirty="0"/>
              <a:t>（</a:t>
            </a:r>
            <a:r>
              <a:rPr lang="en-US" altLang="zh-CN" sz="1600" dirty="0"/>
              <a:t>TCSEC</a:t>
            </a:r>
            <a:r>
              <a:rPr lang="zh-CN" altLang="en-US" sz="1600" dirty="0"/>
              <a:t>）可信数据库</a:t>
            </a:r>
            <a:r>
              <a:rPr lang="zh-CN" altLang="en-US" sz="1600" dirty="0" smtClean="0"/>
              <a:t>解释</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523841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en-US" b="1" dirty="0"/>
              <a:t>数据库的安全标准</a:t>
            </a:r>
            <a:endParaRPr lang="zh-CN" altLang="en-US" dirty="0"/>
          </a:p>
        </p:txBody>
      </p:sp>
      <p:sp>
        <p:nvSpPr>
          <p:cNvPr id="3" name="内容占位符 2"/>
          <p:cNvSpPr>
            <a:spLocks noGrp="1"/>
          </p:cNvSpPr>
          <p:nvPr>
            <p:ph idx="1"/>
          </p:nvPr>
        </p:nvSpPr>
        <p:spPr/>
        <p:txBody>
          <a:bodyPr/>
          <a:lstStyle/>
          <a:p>
            <a:r>
              <a:rPr lang="zh-CN" altLang="en-US" sz="2000" dirty="0"/>
              <a:t>安全标准的制订历史（续）</a:t>
            </a:r>
          </a:p>
          <a:p>
            <a:pPr lvl="1"/>
            <a:r>
              <a:rPr lang="zh-CN" altLang="en-US" sz="2000" dirty="0"/>
              <a:t>欧共体的安全测评标准（</a:t>
            </a:r>
            <a:r>
              <a:rPr lang="en-US" altLang="zh-CN" sz="2000" dirty="0"/>
              <a:t>ITSEC</a:t>
            </a:r>
            <a:r>
              <a:rPr lang="zh-CN" altLang="en-US" sz="2000" dirty="0"/>
              <a:t>）</a:t>
            </a:r>
          </a:p>
          <a:p>
            <a:pPr lvl="2"/>
            <a:r>
              <a:rPr lang="en-US" altLang="zh-CN" sz="1800" dirty="0"/>
              <a:t>1991</a:t>
            </a:r>
            <a:r>
              <a:rPr lang="zh-CN" altLang="en-US" sz="1800" dirty="0"/>
              <a:t>年公布，以超越</a:t>
            </a:r>
            <a:r>
              <a:rPr lang="en-US" altLang="zh-CN" sz="1800" dirty="0"/>
              <a:t>TCSEC</a:t>
            </a:r>
            <a:r>
              <a:rPr lang="zh-CN" altLang="en-US" sz="1800" dirty="0"/>
              <a:t>为目的，将安全概念分为‘功能’与‘功能评估’两部分</a:t>
            </a:r>
          </a:p>
          <a:p>
            <a:pPr lvl="3"/>
            <a:r>
              <a:rPr lang="zh-CN" altLang="en-US" sz="1600" dirty="0"/>
              <a:t>功能准则：</a:t>
            </a:r>
            <a:r>
              <a:rPr lang="en-US" altLang="zh-CN" sz="1600" dirty="0"/>
              <a:t>10</a:t>
            </a:r>
            <a:r>
              <a:rPr lang="zh-CN" altLang="en-US" sz="1600" dirty="0"/>
              <a:t>级（</a:t>
            </a:r>
            <a:r>
              <a:rPr lang="en-US" altLang="zh-CN" sz="1600" dirty="0"/>
              <a:t>F1 – F10</a:t>
            </a:r>
            <a:r>
              <a:rPr lang="zh-CN" altLang="en-US" sz="1600" dirty="0"/>
              <a:t>）</a:t>
            </a:r>
          </a:p>
          <a:p>
            <a:pPr lvl="3"/>
            <a:r>
              <a:rPr lang="zh-CN" altLang="en-US" sz="1600" dirty="0"/>
              <a:t>评估准则：</a:t>
            </a:r>
            <a:r>
              <a:rPr lang="en-US" altLang="zh-CN" sz="1600" dirty="0"/>
              <a:t>6</a:t>
            </a:r>
            <a:r>
              <a:rPr lang="zh-CN" altLang="en-US" sz="1600" dirty="0"/>
              <a:t>级（</a:t>
            </a:r>
            <a:r>
              <a:rPr lang="en-US" altLang="zh-CN" sz="1600" dirty="0"/>
              <a:t>E1 – E6</a:t>
            </a:r>
            <a:r>
              <a:rPr lang="zh-CN" altLang="en-US" sz="1600" dirty="0"/>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818224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en-US" b="1" dirty="0"/>
              <a:t>数据库的安全标准</a:t>
            </a:r>
            <a:endParaRPr lang="zh-CN" altLang="en-US" dirty="0"/>
          </a:p>
        </p:txBody>
      </p:sp>
      <p:sp>
        <p:nvSpPr>
          <p:cNvPr id="3" name="内容占位符 2"/>
          <p:cNvSpPr>
            <a:spLocks noGrp="1"/>
          </p:cNvSpPr>
          <p:nvPr>
            <p:ph idx="1"/>
          </p:nvPr>
        </p:nvSpPr>
        <p:spPr/>
        <p:txBody>
          <a:bodyPr>
            <a:normAutofit/>
          </a:bodyPr>
          <a:lstStyle/>
          <a:p>
            <a:r>
              <a:rPr lang="zh-CN" altLang="en-US" sz="2000" dirty="0"/>
              <a:t>安全标准的制订历史（续）</a:t>
            </a:r>
          </a:p>
          <a:p>
            <a:pPr lvl="1"/>
            <a:r>
              <a:rPr lang="zh-CN" altLang="en-US" sz="1800" dirty="0"/>
              <a:t>美国联邦准则（</a:t>
            </a:r>
            <a:r>
              <a:rPr lang="en-US" altLang="zh-CN" sz="1800" dirty="0"/>
              <a:t>FC</a:t>
            </a:r>
            <a:r>
              <a:rPr lang="zh-CN" altLang="en-US" sz="1800" dirty="0"/>
              <a:t>）</a:t>
            </a:r>
          </a:p>
          <a:p>
            <a:pPr lvl="2"/>
            <a:r>
              <a:rPr lang="en-US" altLang="zh-CN" sz="1600" dirty="0"/>
              <a:t>1992</a:t>
            </a:r>
            <a:r>
              <a:rPr lang="zh-CN" altLang="en-US" sz="1600" dirty="0"/>
              <a:t>年</a:t>
            </a:r>
            <a:r>
              <a:rPr lang="en-US" altLang="zh-CN" sz="1600" dirty="0"/>
              <a:t>12</a:t>
            </a:r>
            <a:r>
              <a:rPr lang="zh-CN" altLang="en-US" sz="1600" dirty="0"/>
              <a:t>月公布，是对</a:t>
            </a:r>
            <a:r>
              <a:rPr lang="en-US" altLang="zh-CN" sz="1600" dirty="0"/>
              <a:t>TCSEC</a:t>
            </a:r>
            <a:r>
              <a:rPr lang="zh-CN" altLang="en-US" sz="1600" dirty="0"/>
              <a:t>的升级</a:t>
            </a:r>
          </a:p>
          <a:p>
            <a:pPr lvl="2"/>
            <a:r>
              <a:rPr lang="zh-CN" altLang="en-US" sz="1600" dirty="0"/>
              <a:t>引入了‘保护轮廓（</a:t>
            </a:r>
            <a:r>
              <a:rPr lang="en-US" altLang="zh-CN" sz="1600" dirty="0"/>
              <a:t>PP</a:t>
            </a:r>
            <a:r>
              <a:rPr lang="zh-CN" altLang="en-US" sz="1600" dirty="0"/>
              <a:t>）’这一重要概念</a:t>
            </a:r>
          </a:p>
          <a:p>
            <a:pPr lvl="3"/>
            <a:r>
              <a:rPr lang="zh-CN" altLang="en-US" sz="1400" dirty="0"/>
              <a:t>每个轮廓都包括：</a:t>
            </a:r>
          </a:p>
          <a:p>
            <a:pPr lvl="4"/>
            <a:r>
              <a:rPr lang="zh-CN" altLang="en-US" sz="1200" dirty="0"/>
              <a:t>功能部分</a:t>
            </a:r>
          </a:p>
          <a:p>
            <a:pPr lvl="4"/>
            <a:r>
              <a:rPr lang="zh-CN" altLang="en-US" sz="1200" dirty="0"/>
              <a:t>开发保证部分</a:t>
            </a:r>
          </a:p>
          <a:p>
            <a:pPr lvl="4"/>
            <a:r>
              <a:rPr lang="zh-CN" altLang="en-US" sz="1200" dirty="0"/>
              <a:t>评测部分</a:t>
            </a:r>
          </a:p>
          <a:p>
            <a:pPr lvl="2"/>
            <a:r>
              <a:rPr lang="zh-CN" altLang="en-US" sz="1600" dirty="0"/>
              <a:t>分级方式与</a:t>
            </a:r>
            <a:r>
              <a:rPr lang="en-US" altLang="zh-CN" sz="1600" dirty="0"/>
              <a:t>TCSEC</a:t>
            </a:r>
            <a:r>
              <a:rPr lang="zh-CN" altLang="en-US" sz="1600" dirty="0"/>
              <a:t>不同，吸取了</a:t>
            </a:r>
            <a:r>
              <a:rPr lang="en-US" altLang="zh-CN" sz="1600" dirty="0"/>
              <a:t>ITSEC</a:t>
            </a:r>
            <a:r>
              <a:rPr lang="zh-CN" altLang="en-US" sz="1600" dirty="0"/>
              <a:t>中的优点</a:t>
            </a:r>
          </a:p>
          <a:p>
            <a:pPr lvl="2"/>
            <a:r>
              <a:rPr lang="zh-CN" altLang="en-US" sz="1600" dirty="0"/>
              <a:t>供美国政府用、民用、</a:t>
            </a:r>
            <a:r>
              <a:rPr lang="zh-CN" altLang="en-US" sz="1600" dirty="0" smtClean="0"/>
              <a:t>商用</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4145105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en-US" b="1" dirty="0"/>
              <a:t>数据库的安全标准</a:t>
            </a:r>
            <a:endParaRPr lang="zh-CN" altLang="en-US" dirty="0"/>
          </a:p>
        </p:txBody>
      </p:sp>
      <p:sp>
        <p:nvSpPr>
          <p:cNvPr id="3" name="内容占位符 2"/>
          <p:cNvSpPr>
            <a:spLocks noGrp="1"/>
          </p:cNvSpPr>
          <p:nvPr>
            <p:ph idx="1"/>
          </p:nvPr>
        </p:nvSpPr>
        <p:spPr/>
        <p:txBody>
          <a:bodyPr>
            <a:normAutofit/>
          </a:bodyPr>
          <a:lstStyle/>
          <a:p>
            <a:r>
              <a:rPr lang="zh-CN" altLang="en-US" sz="2000" dirty="0"/>
              <a:t>安全标准的制订历史（续）</a:t>
            </a:r>
          </a:p>
          <a:p>
            <a:pPr lvl="1"/>
            <a:r>
              <a:rPr lang="en-US" altLang="zh-CN" sz="1800" dirty="0"/>
              <a:t>ISO</a:t>
            </a:r>
            <a:r>
              <a:rPr lang="zh-CN" altLang="en-US" sz="1800" dirty="0"/>
              <a:t>：通用标准</a:t>
            </a:r>
            <a:r>
              <a:rPr lang="en-US" altLang="zh-CN" sz="1800" dirty="0"/>
              <a:t>CC </a:t>
            </a:r>
            <a:r>
              <a:rPr lang="zh-CN" altLang="en-US" sz="1800" dirty="0"/>
              <a:t>（</a:t>
            </a:r>
            <a:r>
              <a:rPr lang="en-US" altLang="zh-CN" sz="1800" dirty="0"/>
              <a:t>Common Criteria</a:t>
            </a:r>
            <a:r>
              <a:rPr lang="zh-CN" altLang="en-US" sz="1800" dirty="0"/>
              <a:t>）</a:t>
            </a:r>
          </a:p>
          <a:p>
            <a:pPr lvl="2"/>
            <a:r>
              <a:rPr lang="en-US" altLang="zh-CN" sz="1600" dirty="0"/>
              <a:t>ISO</a:t>
            </a:r>
            <a:r>
              <a:rPr lang="zh-CN" altLang="en-US" sz="1600" dirty="0"/>
              <a:t>为统一现有多种标准所作的努力</a:t>
            </a:r>
          </a:p>
          <a:p>
            <a:pPr lvl="2"/>
            <a:r>
              <a:rPr lang="zh-CN" altLang="en-US" sz="1600" dirty="0"/>
              <a:t>制订过程</a:t>
            </a:r>
          </a:p>
          <a:p>
            <a:pPr lvl="3"/>
            <a:r>
              <a:rPr lang="en-US" altLang="zh-CN" sz="1400" dirty="0"/>
              <a:t>1993</a:t>
            </a:r>
            <a:r>
              <a:rPr lang="zh-CN" altLang="en-US" sz="1400" dirty="0"/>
              <a:t>年开始</a:t>
            </a:r>
            <a:r>
              <a:rPr lang="zh-CN" altLang="en-US" sz="1400" dirty="0" smtClean="0"/>
              <a:t>制订 </a:t>
            </a:r>
            <a:r>
              <a:rPr lang="en-US" altLang="zh-CN" sz="1400" dirty="0" smtClean="0">
                <a:sym typeface="Wingdings" pitchFamily="2" charset="2"/>
              </a:rPr>
              <a:t> </a:t>
            </a:r>
            <a:r>
              <a:rPr lang="en-US" altLang="zh-CN" sz="1400" dirty="0" smtClean="0"/>
              <a:t>1996</a:t>
            </a:r>
            <a:r>
              <a:rPr lang="zh-CN" altLang="en-US" sz="1400" dirty="0"/>
              <a:t>年出</a:t>
            </a:r>
            <a:r>
              <a:rPr lang="en-US" altLang="zh-CN" sz="1400" dirty="0" smtClean="0"/>
              <a:t>V1.0 </a:t>
            </a:r>
            <a:r>
              <a:rPr lang="en-US" altLang="zh-CN" sz="1400" dirty="0" smtClean="0">
                <a:sym typeface="Wingdings" pitchFamily="2" charset="2"/>
              </a:rPr>
              <a:t> </a:t>
            </a:r>
            <a:r>
              <a:rPr lang="en-US" altLang="zh-CN" sz="1400" dirty="0" smtClean="0"/>
              <a:t>1998</a:t>
            </a:r>
            <a:r>
              <a:rPr lang="zh-CN" altLang="en-US" sz="1400" dirty="0"/>
              <a:t>年出</a:t>
            </a:r>
            <a:r>
              <a:rPr lang="en-US" altLang="zh-CN" sz="1400" dirty="0" smtClean="0"/>
              <a:t>V2.0 </a:t>
            </a:r>
            <a:r>
              <a:rPr lang="en-US" altLang="zh-CN" sz="1400" dirty="0" smtClean="0">
                <a:sym typeface="Wingdings" pitchFamily="2" charset="2"/>
              </a:rPr>
              <a:t> </a:t>
            </a:r>
            <a:r>
              <a:rPr lang="en-US" altLang="zh-CN" sz="1400" dirty="0" smtClean="0"/>
              <a:t>1999</a:t>
            </a:r>
            <a:r>
              <a:rPr lang="zh-CN" altLang="en-US" sz="1400" dirty="0"/>
              <a:t>年</a:t>
            </a:r>
            <a:r>
              <a:rPr lang="en-US" altLang="zh-CN" sz="1400" dirty="0"/>
              <a:t>5</a:t>
            </a:r>
            <a:r>
              <a:rPr lang="zh-CN" altLang="en-US" sz="1400" dirty="0"/>
              <a:t>月成为</a:t>
            </a:r>
            <a:r>
              <a:rPr lang="en-US" altLang="zh-CN" sz="1400" dirty="0" smtClean="0"/>
              <a:t>ISO-15408</a:t>
            </a:r>
            <a:endParaRPr lang="en-US" altLang="zh-CN" sz="1400" dirty="0"/>
          </a:p>
          <a:p>
            <a:pPr lvl="2"/>
            <a:r>
              <a:rPr lang="zh-CN" altLang="en-US" sz="1600" dirty="0"/>
              <a:t>主要思想和框架取自</a:t>
            </a:r>
            <a:r>
              <a:rPr lang="en-US" altLang="zh-CN" sz="1600" dirty="0"/>
              <a:t>ITSEC</a:t>
            </a:r>
            <a:r>
              <a:rPr lang="zh-CN" altLang="en-US" sz="1600" dirty="0"/>
              <a:t>和</a:t>
            </a:r>
            <a:r>
              <a:rPr lang="en-US" altLang="zh-CN" sz="1600" dirty="0"/>
              <a:t>FC</a:t>
            </a:r>
          </a:p>
          <a:p>
            <a:pPr lvl="2"/>
            <a:r>
              <a:rPr lang="zh-CN" altLang="en-US" sz="1600" dirty="0"/>
              <a:t>是目前最全面的评价</a:t>
            </a:r>
            <a:r>
              <a:rPr lang="zh-CN" altLang="en-US" sz="1600" dirty="0" smtClean="0"/>
              <a:t>准则</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3113317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en-US" b="1" dirty="0"/>
              <a:t>数据库的安全标准</a:t>
            </a:r>
            <a:endParaRPr lang="zh-CN" altLang="en-US" dirty="0"/>
          </a:p>
        </p:txBody>
      </p:sp>
      <p:sp>
        <p:nvSpPr>
          <p:cNvPr id="3" name="内容占位符 2"/>
          <p:cNvSpPr>
            <a:spLocks noGrp="1"/>
          </p:cNvSpPr>
          <p:nvPr>
            <p:ph idx="1"/>
          </p:nvPr>
        </p:nvSpPr>
        <p:spPr/>
        <p:txBody>
          <a:bodyPr/>
          <a:lstStyle/>
          <a:p>
            <a:r>
              <a:rPr lang="zh-CN" altLang="en-US" sz="1600" dirty="0"/>
              <a:t>安全标准的制订历史（续）</a:t>
            </a:r>
          </a:p>
          <a:p>
            <a:pPr lvl="1"/>
            <a:r>
              <a:rPr lang="zh-CN" altLang="en-US" sz="1600" dirty="0"/>
              <a:t>中国</a:t>
            </a:r>
          </a:p>
          <a:p>
            <a:pPr lvl="2"/>
            <a:r>
              <a:rPr lang="en-US" altLang="zh-CN" sz="1400" dirty="0"/>
              <a:t>1999</a:t>
            </a:r>
            <a:r>
              <a:rPr lang="zh-CN" altLang="en-US" sz="1400" dirty="0"/>
              <a:t>年：计算机信息系统安全保护等级划分准则（</a:t>
            </a:r>
            <a:r>
              <a:rPr lang="en-US" altLang="zh-CN" sz="1400" dirty="0"/>
              <a:t>GB 17859-1999</a:t>
            </a:r>
            <a:r>
              <a:rPr lang="zh-CN" altLang="en-US" sz="1400" dirty="0"/>
              <a:t>）</a:t>
            </a:r>
          </a:p>
          <a:p>
            <a:pPr lvl="2"/>
            <a:r>
              <a:rPr lang="zh-CN" altLang="en-US" sz="1400" dirty="0"/>
              <a:t>参照美国的</a:t>
            </a:r>
            <a:r>
              <a:rPr lang="en-US" altLang="zh-CN" sz="1400" dirty="0"/>
              <a:t>TCSEC</a:t>
            </a:r>
            <a:r>
              <a:rPr lang="zh-CN" altLang="en-US" sz="1400" dirty="0" smtClean="0"/>
              <a:t>标准</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803069767"/>
              </p:ext>
            </p:extLst>
          </p:nvPr>
        </p:nvGraphicFramePr>
        <p:xfrm>
          <a:off x="2771800" y="3870920"/>
          <a:ext cx="3574733" cy="2438400"/>
        </p:xfrm>
        <a:graphic>
          <a:graphicData uri="http://schemas.openxmlformats.org/drawingml/2006/table">
            <a:tbl>
              <a:tblPr firstRow="1" bandRow="1">
                <a:tableStyleId>{5C22544A-7EE6-4342-B048-85BDC9FD1C3A}</a:tableStyleId>
              </a:tblPr>
              <a:tblGrid>
                <a:gridCol w="2354898"/>
                <a:gridCol w="1219835"/>
              </a:tblGrid>
              <a:tr h="70656">
                <a:tc>
                  <a:txBody>
                    <a:bodyPr/>
                    <a:lstStyle/>
                    <a:p>
                      <a:pPr algn="ctr">
                        <a:lnSpc>
                          <a:spcPct val="125000"/>
                        </a:lnSpc>
                        <a:spcAft>
                          <a:spcPts val="0"/>
                        </a:spcAft>
                      </a:pPr>
                      <a:r>
                        <a:rPr lang="en-US" sz="1600" b="1" kern="0" dirty="0">
                          <a:effectLst/>
                          <a:latin typeface="+mn-lt"/>
                          <a:ea typeface="+mn-ea"/>
                        </a:rPr>
                        <a:t>GB </a:t>
                      </a:r>
                      <a:r>
                        <a:rPr lang="en-US" sz="1600" b="1" kern="0" dirty="0" smtClean="0">
                          <a:effectLst/>
                          <a:latin typeface="+mn-lt"/>
                          <a:ea typeface="+mn-ea"/>
                        </a:rPr>
                        <a:t>17859-1999</a:t>
                      </a:r>
                      <a:r>
                        <a:rPr lang="zh-CN" sz="1600" b="1" dirty="0" smtClean="0">
                          <a:effectLst/>
                          <a:latin typeface="+mn-lt"/>
                          <a:ea typeface="+mn-ea"/>
                        </a:rPr>
                        <a:t>分级</a:t>
                      </a:r>
                      <a:endParaRPr lang="zh-CN" sz="1600" dirty="0">
                        <a:effectLst/>
                        <a:latin typeface="+mn-lt"/>
                        <a:ea typeface="+mn-ea"/>
                      </a:endParaRPr>
                    </a:p>
                  </a:txBody>
                  <a:tcPr marL="68580" marR="68580" marT="0" marB="0" anchor="ctr"/>
                </a:tc>
                <a:tc>
                  <a:txBody>
                    <a:bodyPr/>
                    <a:lstStyle/>
                    <a:p>
                      <a:pPr algn="ctr">
                        <a:lnSpc>
                          <a:spcPct val="125000"/>
                        </a:lnSpc>
                        <a:spcAft>
                          <a:spcPts val="0"/>
                        </a:spcAft>
                      </a:pPr>
                      <a:r>
                        <a:rPr lang="en-US" sz="1600" b="1" dirty="0">
                          <a:effectLst/>
                          <a:latin typeface="+mn-lt"/>
                          <a:ea typeface="+mn-ea"/>
                        </a:rPr>
                        <a:t>TCSEC</a:t>
                      </a:r>
                      <a:r>
                        <a:rPr lang="zh-CN" sz="1600" b="1" dirty="0">
                          <a:effectLst/>
                          <a:latin typeface="+mn-lt"/>
                          <a:ea typeface="+mn-ea"/>
                        </a:rPr>
                        <a:t>分级</a:t>
                      </a:r>
                      <a:endParaRPr lang="zh-CN" sz="1600" dirty="0">
                        <a:effectLst/>
                        <a:latin typeface="+mn-lt"/>
                        <a:ea typeface="+mn-ea"/>
                      </a:endParaRPr>
                    </a:p>
                  </a:txBody>
                  <a:tcPr marL="68580" marR="68580" marT="0" marB="0" anchor="ctr"/>
                </a:tc>
              </a:tr>
              <a:tr h="70656">
                <a:tc>
                  <a:txBody>
                    <a:bodyPr/>
                    <a:lstStyle/>
                    <a:p>
                      <a:pPr algn="ctr">
                        <a:lnSpc>
                          <a:spcPct val="125000"/>
                        </a:lnSpc>
                        <a:spcAft>
                          <a:spcPts val="0"/>
                        </a:spcAft>
                      </a:pPr>
                      <a:r>
                        <a:rPr lang="en-US" sz="1600" b="1" dirty="0">
                          <a:solidFill>
                            <a:srgbClr val="0070C0"/>
                          </a:solidFill>
                          <a:effectLst/>
                          <a:latin typeface="+mn-lt"/>
                          <a:ea typeface="+mn-ea"/>
                        </a:rPr>
                        <a:t>-</a:t>
                      </a:r>
                      <a:endParaRPr lang="zh-CN" sz="1600" dirty="0">
                        <a:solidFill>
                          <a:srgbClr val="0070C0"/>
                        </a:solidFill>
                        <a:effectLst/>
                        <a:latin typeface="+mn-lt"/>
                        <a:ea typeface="+mn-ea"/>
                      </a:endParaRPr>
                    </a:p>
                  </a:txBody>
                  <a:tcPr marL="68580" marR="68580" marT="0" marB="0" anchor="ctr"/>
                </a:tc>
                <a:tc>
                  <a:txBody>
                    <a:bodyPr/>
                    <a:lstStyle/>
                    <a:p>
                      <a:pPr algn="ctr">
                        <a:lnSpc>
                          <a:spcPct val="125000"/>
                        </a:lnSpc>
                        <a:spcAft>
                          <a:spcPts val="0"/>
                        </a:spcAft>
                      </a:pPr>
                      <a:r>
                        <a:rPr lang="en-US" sz="1600" b="1" dirty="0">
                          <a:solidFill>
                            <a:srgbClr val="0070C0"/>
                          </a:solidFill>
                          <a:effectLst/>
                          <a:latin typeface="+mn-lt"/>
                          <a:ea typeface="+mn-ea"/>
                        </a:rPr>
                        <a:t>D</a:t>
                      </a:r>
                      <a:endParaRPr lang="zh-CN" sz="1600" dirty="0">
                        <a:solidFill>
                          <a:srgbClr val="0070C0"/>
                        </a:solidFill>
                        <a:effectLst/>
                        <a:latin typeface="+mn-lt"/>
                        <a:ea typeface="+mn-ea"/>
                      </a:endParaRPr>
                    </a:p>
                  </a:txBody>
                  <a:tcPr marL="68580" marR="68580" marT="0" marB="0" anchor="ctr"/>
                </a:tc>
              </a:tr>
              <a:tr h="134069">
                <a:tc>
                  <a:txBody>
                    <a:bodyPr/>
                    <a:lstStyle/>
                    <a:p>
                      <a:pPr algn="l">
                        <a:lnSpc>
                          <a:spcPct val="125000"/>
                        </a:lnSpc>
                        <a:spcAft>
                          <a:spcPts val="0"/>
                        </a:spcAft>
                      </a:pPr>
                      <a:r>
                        <a:rPr lang="zh-CN" sz="1600" b="1" dirty="0">
                          <a:solidFill>
                            <a:srgbClr val="0070C0"/>
                          </a:solidFill>
                          <a:effectLst/>
                          <a:latin typeface="+mn-lt"/>
                          <a:ea typeface="+mn-ea"/>
                        </a:rPr>
                        <a:t>第</a:t>
                      </a:r>
                      <a:r>
                        <a:rPr lang="en-US" sz="1600" b="1" dirty="0">
                          <a:solidFill>
                            <a:srgbClr val="0070C0"/>
                          </a:solidFill>
                          <a:effectLst/>
                          <a:latin typeface="+mn-lt"/>
                          <a:ea typeface="+mn-ea"/>
                        </a:rPr>
                        <a:t>1</a:t>
                      </a:r>
                      <a:r>
                        <a:rPr lang="zh-CN" sz="1600" b="1" dirty="0">
                          <a:solidFill>
                            <a:srgbClr val="0070C0"/>
                          </a:solidFill>
                          <a:effectLst/>
                          <a:latin typeface="+mn-lt"/>
                          <a:ea typeface="+mn-ea"/>
                        </a:rPr>
                        <a:t>级：自主安全保护</a:t>
                      </a:r>
                      <a:r>
                        <a:rPr lang="zh-CN" sz="1600" b="1" dirty="0" smtClean="0">
                          <a:solidFill>
                            <a:srgbClr val="0070C0"/>
                          </a:solidFill>
                          <a:effectLst/>
                          <a:latin typeface="+mn-lt"/>
                          <a:ea typeface="+mn-ea"/>
                        </a:rPr>
                        <a:t>级</a:t>
                      </a:r>
                      <a:endParaRPr lang="zh-CN" sz="1600" dirty="0">
                        <a:solidFill>
                          <a:srgbClr val="0070C0"/>
                        </a:solidFill>
                        <a:effectLst/>
                        <a:latin typeface="+mn-lt"/>
                        <a:ea typeface="+mn-ea"/>
                      </a:endParaRPr>
                    </a:p>
                  </a:txBody>
                  <a:tcPr marL="68580" marR="68580" marT="0" marB="0" anchor="ctr"/>
                </a:tc>
                <a:tc>
                  <a:txBody>
                    <a:bodyPr/>
                    <a:lstStyle/>
                    <a:p>
                      <a:pPr algn="ctr">
                        <a:lnSpc>
                          <a:spcPct val="125000"/>
                        </a:lnSpc>
                        <a:spcAft>
                          <a:spcPts val="0"/>
                        </a:spcAft>
                      </a:pPr>
                      <a:r>
                        <a:rPr lang="en-US" sz="1600" b="1" dirty="0">
                          <a:solidFill>
                            <a:srgbClr val="0070C0"/>
                          </a:solidFill>
                          <a:effectLst/>
                          <a:latin typeface="+mn-lt"/>
                          <a:ea typeface="+mn-ea"/>
                        </a:rPr>
                        <a:t>C1</a:t>
                      </a:r>
                      <a:endParaRPr lang="zh-CN" sz="1600" dirty="0">
                        <a:solidFill>
                          <a:srgbClr val="0070C0"/>
                        </a:solidFill>
                        <a:effectLst/>
                        <a:latin typeface="+mn-lt"/>
                        <a:ea typeface="+mn-ea"/>
                      </a:endParaRPr>
                    </a:p>
                  </a:txBody>
                  <a:tcPr marL="68580" marR="68580" marT="0" marB="0" anchor="ctr"/>
                </a:tc>
              </a:tr>
              <a:tr h="63413">
                <a:tc>
                  <a:txBody>
                    <a:bodyPr/>
                    <a:lstStyle/>
                    <a:p>
                      <a:pPr algn="l">
                        <a:lnSpc>
                          <a:spcPct val="125000"/>
                        </a:lnSpc>
                        <a:spcAft>
                          <a:spcPts val="0"/>
                        </a:spcAft>
                      </a:pPr>
                      <a:r>
                        <a:rPr lang="zh-CN" sz="1600" b="1" dirty="0">
                          <a:solidFill>
                            <a:srgbClr val="0070C0"/>
                          </a:solidFill>
                          <a:effectLst/>
                          <a:latin typeface="+mn-lt"/>
                          <a:ea typeface="+mn-ea"/>
                        </a:rPr>
                        <a:t>第</a:t>
                      </a:r>
                      <a:r>
                        <a:rPr lang="en-US" sz="1600" b="1" dirty="0">
                          <a:solidFill>
                            <a:srgbClr val="0070C0"/>
                          </a:solidFill>
                          <a:effectLst/>
                          <a:latin typeface="+mn-lt"/>
                          <a:ea typeface="+mn-ea"/>
                        </a:rPr>
                        <a:t>2</a:t>
                      </a:r>
                      <a:r>
                        <a:rPr lang="zh-CN" sz="1600" b="1" dirty="0">
                          <a:solidFill>
                            <a:srgbClr val="0070C0"/>
                          </a:solidFill>
                          <a:effectLst/>
                          <a:latin typeface="+mn-lt"/>
                          <a:ea typeface="+mn-ea"/>
                        </a:rPr>
                        <a:t>级：系统</a:t>
                      </a:r>
                      <a:r>
                        <a:rPr lang="zh-CN" sz="1600" b="1" dirty="0" smtClean="0">
                          <a:solidFill>
                            <a:srgbClr val="0070C0"/>
                          </a:solidFill>
                          <a:effectLst/>
                          <a:latin typeface="+mn-lt"/>
                          <a:ea typeface="+mn-ea"/>
                        </a:rPr>
                        <a:t>审计保护</a:t>
                      </a:r>
                      <a:r>
                        <a:rPr lang="zh-CN" sz="1600" b="1" dirty="0">
                          <a:solidFill>
                            <a:srgbClr val="0070C0"/>
                          </a:solidFill>
                          <a:effectLst/>
                          <a:latin typeface="+mn-lt"/>
                          <a:ea typeface="+mn-ea"/>
                        </a:rPr>
                        <a:t>级</a:t>
                      </a:r>
                      <a:endParaRPr lang="zh-CN" sz="1600" dirty="0">
                        <a:solidFill>
                          <a:srgbClr val="0070C0"/>
                        </a:solidFill>
                        <a:effectLst/>
                        <a:latin typeface="+mn-lt"/>
                        <a:ea typeface="+mn-ea"/>
                      </a:endParaRPr>
                    </a:p>
                  </a:txBody>
                  <a:tcPr marL="68580" marR="68580" marT="0" marB="0" anchor="ctr"/>
                </a:tc>
                <a:tc>
                  <a:txBody>
                    <a:bodyPr/>
                    <a:lstStyle/>
                    <a:p>
                      <a:pPr algn="ctr">
                        <a:lnSpc>
                          <a:spcPct val="125000"/>
                        </a:lnSpc>
                        <a:spcAft>
                          <a:spcPts val="0"/>
                        </a:spcAft>
                      </a:pPr>
                      <a:r>
                        <a:rPr lang="en-US" sz="1600" b="1" dirty="0">
                          <a:solidFill>
                            <a:srgbClr val="0070C0"/>
                          </a:solidFill>
                          <a:effectLst/>
                          <a:latin typeface="+mn-lt"/>
                          <a:ea typeface="+mn-ea"/>
                        </a:rPr>
                        <a:t>C2</a:t>
                      </a:r>
                      <a:endParaRPr lang="zh-CN" sz="1600" dirty="0">
                        <a:solidFill>
                          <a:srgbClr val="0070C0"/>
                        </a:solidFill>
                        <a:effectLst/>
                        <a:latin typeface="+mn-lt"/>
                        <a:ea typeface="+mn-ea"/>
                      </a:endParaRPr>
                    </a:p>
                  </a:txBody>
                  <a:tcPr marL="68580" marR="68580" marT="0" marB="0" anchor="ctr"/>
                </a:tc>
              </a:tr>
              <a:tr h="63413">
                <a:tc>
                  <a:txBody>
                    <a:bodyPr/>
                    <a:lstStyle/>
                    <a:p>
                      <a:pPr algn="l">
                        <a:lnSpc>
                          <a:spcPct val="125000"/>
                        </a:lnSpc>
                        <a:spcAft>
                          <a:spcPts val="0"/>
                        </a:spcAft>
                      </a:pPr>
                      <a:r>
                        <a:rPr lang="zh-CN" sz="1600" b="1" dirty="0">
                          <a:solidFill>
                            <a:srgbClr val="0070C0"/>
                          </a:solidFill>
                          <a:effectLst/>
                          <a:latin typeface="+mn-lt"/>
                          <a:ea typeface="+mn-ea"/>
                        </a:rPr>
                        <a:t>第</a:t>
                      </a:r>
                      <a:r>
                        <a:rPr lang="en-US" sz="1600" b="1" dirty="0">
                          <a:solidFill>
                            <a:srgbClr val="0070C0"/>
                          </a:solidFill>
                          <a:effectLst/>
                          <a:latin typeface="+mn-lt"/>
                          <a:ea typeface="+mn-ea"/>
                        </a:rPr>
                        <a:t>3</a:t>
                      </a:r>
                      <a:r>
                        <a:rPr lang="zh-CN" sz="1600" b="1" dirty="0">
                          <a:solidFill>
                            <a:srgbClr val="0070C0"/>
                          </a:solidFill>
                          <a:effectLst/>
                          <a:latin typeface="+mn-lt"/>
                          <a:ea typeface="+mn-ea"/>
                        </a:rPr>
                        <a:t>级：安全</a:t>
                      </a:r>
                      <a:r>
                        <a:rPr lang="zh-CN" sz="1600" b="1" dirty="0" smtClean="0">
                          <a:solidFill>
                            <a:srgbClr val="0070C0"/>
                          </a:solidFill>
                          <a:effectLst/>
                          <a:latin typeface="+mn-lt"/>
                          <a:ea typeface="+mn-ea"/>
                        </a:rPr>
                        <a:t>标记保护</a:t>
                      </a:r>
                      <a:r>
                        <a:rPr lang="zh-CN" sz="1600" b="1" dirty="0">
                          <a:solidFill>
                            <a:srgbClr val="0070C0"/>
                          </a:solidFill>
                          <a:effectLst/>
                          <a:latin typeface="+mn-lt"/>
                          <a:ea typeface="+mn-ea"/>
                        </a:rPr>
                        <a:t>级</a:t>
                      </a:r>
                      <a:endParaRPr lang="zh-CN" sz="1600" dirty="0">
                        <a:solidFill>
                          <a:srgbClr val="0070C0"/>
                        </a:solidFill>
                        <a:effectLst/>
                        <a:latin typeface="+mn-lt"/>
                        <a:ea typeface="+mn-ea"/>
                      </a:endParaRPr>
                    </a:p>
                  </a:txBody>
                  <a:tcPr marL="68580" marR="68580" marT="0" marB="0" anchor="ctr"/>
                </a:tc>
                <a:tc>
                  <a:txBody>
                    <a:bodyPr/>
                    <a:lstStyle/>
                    <a:p>
                      <a:pPr algn="ctr">
                        <a:lnSpc>
                          <a:spcPct val="125000"/>
                        </a:lnSpc>
                        <a:spcAft>
                          <a:spcPts val="0"/>
                        </a:spcAft>
                      </a:pPr>
                      <a:r>
                        <a:rPr lang="en-US" sz="1600" b="1" dirty="0">
                          <a:solidFill>
                            <a:srgbClr val="0070C0"/>
                          </a:solidFill>
                          <a:effectLst/>
                          <a:latin typeface="+mn-lt"/>
                          <a:ea typeface="+mn-ea"/>
                        </a:rPr>
                        <a:t>B1</a:t>
                      </a:r>
                      <a:endParaRPr lang="zh-CN" sz="1600" dirty="0">
                        <a:solidFill>
                          <a:srgbClr val="0070C0"/>
                        </a:solidFill>
                        <a:effectLst/>
                        <a:latin typeface="+mn-lt"/>
                        <a:ea typeface="+mn-ea"/>
                      </a:endParaRPr>
                    </a:p>
                  </a:txBody>
                  <a:tcPr marL="68580" marR="68580" marT="0" marB="0" anchor="ctr"/>
                </a:tc>
              </a:tr>
              <a:tr h="63413">
                <a:tc>
                  <a:txBody>
                    <a:bodyPr/>
                    <a:lstStyle/>
                    <a:p>
                      <a:pPr algn="l">
                        <a:lnSpc>
                          <a:spcPct val="125000"/>
                        </a:lnSpc>
                        <a:spcAft>
                          <a:spcPts val="0"/>
                        </a:spcAft>
                      </a:pPr>
                      <a:r>
                        <a:rPr lang="zh-CN" sz="1600" b="1" dirty="0">
                          <a:solidFill>
                            <a:srgbClr val="0070C0"/>
                          </a:solidFill>
                          <a:effectLst/>
                          <a:latin typeface="+mn-lt"/>
                          <a:ea typeface="+mn-ea"/>
                        </a:rPr>
                        <a:t>第</a:t>
                      </a:r>
                      <a:r>
                        <a:rPr lang="en-US" sz="1600" b="1" dirty="0">
                          <a:solidFill>
                            <a:srgbClr val="0070C0"/>
                          </a:solidFill>
                          <a:effectLst/>
                          <a:latin typeface="+mn-lt"/>
                          <a:ea typeface="+mn-ea"/>
                        </a:rPr>
                        <a:t>4</a:t>
                      </a:r>
                      <a:r>
                        <a:rPr lang="zh-CN" sz="1600" b="1" dirty="0">
                          <a:solidFill>
                            <a:srgbClr val="0070C0"/>
                          </a:solidFill>
                          <a:effectLst/>
                          <a:latin typeface="+mn-lt"/>
                          <a:ea typeface="+mn-ea"/>
                        </a:rPr>
                        <a:t>级：</a:t>
                      </a:r>
                      <a:r>
                        <a:rPr lang="zh-CN" sz="1600" b="1" dirty="0" smtClean="0">
                          <a:solidFill>
                            <a:srgbClr val="0070C0"/>
                          </a:solidFill>
                          <a:effectLst/>
                          <a:latin typeface="+mn-lt"/>
                          <a:ea typeface="+mn-ea"/>
                        </a:rPr>
                        <a:t>结构化保护</a:t>
                      </a:r>
                      <a:r>
                        <a:rPr lang="zh-CN" sz="1600" b="1" dirty="0">
                          <a:solidFill>
                            <a:srgbClr val="0070C0"/>
                          </a:solidFill>
                          <a:effectLst/>
                          <a:latin typeface="+mn-lt"/>
                          <a:ea typeface="+mn-ea"/>
                        </a:rPr>
                        <a:t>级</a:t>
                      </a:r>
                      <a:endParaRPr lang="zh-CN" sz="1600" dirty="0">
                        <a:solidFill>
                          <a:srgbClr val="0070C0"/>
                        </a:solidFill>
                        <a:effectLst/>
                        <a:latin typeface="+mn-lt"/>
                        <a:ea typeface="+mn-ea"/>
                      </a:endParaRPr>
                    </a:p>
                  </a:txBody>
                  <a:tcPr marL="68580" marR="68580" marT="0" marB="0" anchor="ctr"/>
                </a:tc>
                <a:tc>
                  <a:txBody>
                    <a:bodyPr/>
                    <a:lstStyle/>
                    <a:p>
                      <a:pPr algn="ctr">
                        <a:lnSpc>
                          <a:spcPct val="125000"/>
                        </a:lnSpc>
                        <a:spcAft>
                          <a:spcPts val="0"/>
                        </a:spcAft>
                      </a:pPr>
                      <a:r>
                        <a:rPr lang="en-US" sz="1600" b="1" dirty="0">
                          <a:solidFill>
                            <a:srgbClr val="0070C0"/>
                          </a:solidFill>
                          <a:effectLst/>
                          <a:latin typeface="+mn-lt"/>
                          <a:ea typeface="+mn-ea"/>
                        </a:rPr>
                        <a:t>B2</a:t>
                      </a:r>
                      <a:endParaRPr lang="zh-CN" sz="1600" dirty="0">
                        <a:solidFill>
                          <a:srgbClr val="0070C0"/>
                        </a:solidFill>
                        <a:effectLst/>
                        <a:latin typeface="+mn-lt"/>
                        <a:ea typeface="+mn-ea"/>
                      </a:endParaRPr>
                    </a:p>
                  </a:txBody>
                  <a:tcPr marL="68580" marR="68580" marT="0" marB="0" anchor="ctr"/>
                </a:tc>
              </a:tr>
              <a:tr h="63413">
                <a:tc>
                  <a:txBody>
                    <a:bodyPr/>
                    <a:lstStyle/>
                    <a:p>
                      <a:pPr algn="l">
                        <a:lnSpc>
                          <a:spcPct val="125000"/>
                        </a:lnSpc>
                        <a:spcAft>
                          <a:spcPts val="0"/>
                        </a:spcAft>
                      </a:pPr>
                      <a:r>
                        <a:rPr lang="zh-CN" sz="1600" b="1" dirty="0">
                          <a:solidFill>
                            <a:srgbClr val="0070C0"/>
                          </a:solidFill>
                          <a:effectLst/>
                          <a:latin typeface="+mn-lt"/>
                          <a:ea typeface="+mn-ea"/>
                        </a:rPr>
                        <a:t>第</a:t>
                      </a:r>
                      <a:r>
                        <a:rPr lang="en-US" sz="1600" b="1" dirty="0">
                          <a:solidFill>
                            <a:srgbClr val="0070C0"/>
                          </a:solidFill>
                          <a:effectLst/>
                          <a:latin typeface="+mn-lt"/>
                          <a:ea typeface="+mn-ea"/>
                        </a:rPr>
                        <a:t>5</a:t>
                      </a:r>
                      <a:r>
                        <a:rPr lang="zh-CN" sz="1600" b="1" dirty="0">
                          <a:solidFill>
                            <a:srgbClr val="0070C0"/>
                          </a:solidFill>
                          <a:effectLst/>
                          <a:latin typeface="+mn-lt"/>
                          <a:ea typeface="+mn-ea"/>
                        </a:rPr>
                        <a:t>级：访问</a:t>
                      </a:r>
                      <a:r>
                        <a:rPr lang="zh-CN" sz="1600" b="1" dirty="0" smtClean="0">
                          <a:solidFill>
                            <a:srgbClr val="0070C0"/>
                          </a:solidFill>
                          <a:effectLst/>
                          <a:latin typeface="+mn-lt"/>
                          <a:ea typeface="+mn-ea"/>
                        </a:rPr>
                        <a:t>验证保护</a:t>
                      </a:r>
                      <a:r>
                        <a:rPr lang="zh-CN" sz="1600" b="1" dirty="0">
                          <a:solidFill>
                            <a:srgbClr val="0070C0"/>
                          </a:solidFill>
                          <a:effectLst/>
                          <a:latin typeface="+mn-lt"/>
                          <a:ea typeface="+mn-ea"/>
                        </a:rPr>
                        <a:t>级</a:t>
                      </a:r>
                      <a:endParaRPr lang="zh-CN" sz="1600" dirty="0">
                        <a:solidFill>
                          <a:srgbClr val="0070C0"/>
                        </a:solidFill>
                        <a:effectLst/>
                        <a:latin typeface="+mn-lt"/>
                        <a:ea typeface="+mn-ea"/>
                      </a:endParaRPr>
                    </a:p>
                  </a:txBody>
                  <a:tcPr marL="68580" marR="68580" marT="0" marB="0" anchor="ctr"/>
                </a:tc>
                <a:tc>
                  <a:txBody>
                    <a:bodyPr/>
                    <a:lstStyle/>
                    <a:p>
                      <a:pPr algn="ctr">
                        <a:lnSpc>
                          <a:spcPct val="125000"/>
                        </a:lnSpc>
                        <a:spcAft>
                          <a:spcPts val="0"/>
                        </a:spcAft>
                      </a:pPr>
                      <a:r>
                        <a:rPr lang="en-US" sz="1600" b="1" dirty="0">
                          <a:solidFill>
                            <a:srgbClr val="0070C0"/>
                          </a:solidFill>
                          <a:effectLst/>
                          <a:latin typeface="+mn-lt"/>
                          <a:ea typeface="+mn-ea"/>
                        </a:rPr>
                        <a:t>B3</a:t>
                      </a:r>
                      <a:endParaRPr lang="zh-CN" sz="1600" dirty="0">
                        <a:solidFill>
                          <a:srgbClr val="0070C0"/>
                        </a:solidFill>
                        <a:effectLst/>
                        <a:latin typeface="+mn-lt"/>
                        <a:ea typeface="+mn-ea"/>
                      </a:endParaRPr>
                    </a:p>
                  </a:txBody>
                  <a:tcPr marL="68580" marR="68580" marT="0" marB="0" anchor="ctr"/>
                </a:tc>
              </a:tr>
              <a:tr h="63413">
                <a:tc>
                  <a:txBody>
                    <a:bodyPr/>
                    <a:lstStyle/>
                    <a:p>
                      <a:pPr algn="ctr">
                        <a:lnSpc>
                          <a:spcPct val="125000"/>
                        </a:lnSpc>
                        <a:spcAft>
                          <a:spcPts val="0"/>
                        </a:spcAft>
                      </a:pPr>
                      <a:r>
                        <a:rPr lang="en-US" sz="1600" b="1" dirty="0">
                          <a:solidFill>
                            <a:srgbClr val="0070C0"/>
                          </a:solidFill>
                          <a:effectLst/>
                          <a:latin typeface="+mn-lt"/>
                          <a:ea typeface="+mn-ea"/>
                        </a:rPr>
                        <a:t>-</a:t>
                      </a:r>
                      <a:endParaRPr lang="zh-CN" sz="1600" dirty="0">
                        <a:solidFill>
                          <a:srgbClr val="0070C0"/>
                        </a:solidFill>
                        <a:effectLst/>
                        <a:latin typeface="+mn-lt"/>
                        <a:ea typeface="+mn-ea"/>
                      </a:endParaRPr>
                    </a:p>
                  </a:txBody>
                  <a:tcPr marL="68580" marR="68580" marT="0" marB="0" anchor="ctr"/>
                </a:tc>
                <a:tc>
                  <a:txBody>
                    <a:bodyPr/>
                    <a:lstStyle/>
                    <a:p>
                      <a:pPr algn="ctr">
                        <a:lnSpc>
                          <a:spcPct val="125000"/>
                        </a:lnSpc>
                        <a:spcAft>
                          <a:spcPts val="0"/>
                        </a:spcAft>
                      </a:pPr>
                      <a:r>
                        <a:rPr lang="en-US" sz="1600" b="1" dirty="0" smtClean="0">
                          <a:solidFill>
                            <a:srgbClr val="0070C0"/>
                          </a:solidFill>
                          <a:effectLst/>
                          <a:latin typeface="+mn-lt"/>
                          <a:ea typeface="+mn-ea"/>
                        </a:rPr>
                        <a:t>A</a:t>
                      </a:r>
                      <a:endParaRPr lang="zh-CN" sz="1600" dirty="0">
                        <a:solidFill>
                          <a:srgbClr val="0070C0"/>
                        </a:solidFill>
                        <a:effectLst/>
                        <a:latin typeface="+mn-lt"/>
                        <a:ea typeface="+mn-ea"/>
                      </a:endParaRPr>
                    </a:p>
                  </a:txBody>
                  <a:tcPr marL="68580" marR="68580" marT="0" marB="0" anchor="ctr"/>
                </a:tc>
              </a:tr>
            </a:tbl>
          </a:graphicData>
        </a:graphic>
      </p:graphicFrame>
    </p:spTree>
    <p:extLst>
      <p:ext uri="{BB962C8B-B14F-4D97-AF65-F5344CB8AC3E}">
        <p14:creationId xmlns:p14="http://schemas.microsoft.com/office/powerpoint/2010/main" val="2550397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en-US" b="1" dirty="0"/>
              <a:t>数据库的安全标准</a:t>
            </a:r>
            <a:endParaRPr lang="zh-CN" altLang="en-US" dirty="0"/>
          </a:p>
        </p:txBody>
      </p:sp>
      <p:sp>
        <p:nvSpPr>
          <p:cNvPr id="3" name="内容占位符 2"/>
          <p:cNvSpPr>
            <a:spLocks noGrp="1"/>
          </p:cNvSpPr>
          <p:nvPr>
            <p:ph idx="1"/>
          </p:nvPr>
        </p:nvSpPr>
        <p:spPr/>
        <p:txBody>
          <a:bodyPr>
            <a:normAutofit/>
          </a:bodyPr>
          <a:lstStyle/>
          <a:p>
            <a:r>
              <a:rPr lang="zh-CN" altLang="en-US" sz="2000" dirty="0"/>
              <a:t>安全标准的制订历史（续）</a:t>
            </a:r>
          </a:p>
          <a:p>
            <a:pPr lvl="1"/>
            <a:r>
              <a:rPr lang="zh-CN" altLang="en-US" sz="2000" dirty="0"/>
              <a:t>中国</a:t>
            </a:r>
          </a:p>
          <a:p>
            <a:pPr lvl="2"/>
            <a:r>
              <a:rPr lang="en-US" altLang="zh-CN" sz="1800" dirty="0"/>
              <a:t>GB/T18336-2001</a:t>
            </a:r>
            <a:r>
              <a:rPr lang="zh-CN" altLang="en-US" sz="1800" dirty="0"/>
              <a:t>：信息技术安全性评估准则</a:t>
            </a:r>
          </a:p>
          <a:p>
            <a:pPr lvl="3"/>
            <a:r>
              <a:rPr lang="zh-CN" altLang="en-US" sz="1600" dirty="0"/>
              <a:t>参照</a:t>
            </a:r>
            <a:r>
              <a:rPr lang="en-US" altLang="zh-CN" sz="1600" dirty="0"/>
              <a:t>CC</a:t>
            </a:r>
            <a:r>
              <a:rPr lang="zh-CN" altLang="en-US" sz="1600" dirty="0" smtClean="0"/>
              <a:t>标准</a:t>
            </a:r>
            <a:endParaRPr lang="zh-CN" altLang="en-US" sz="1600" dirty="0"/>
          </a:p>
          <a:p>
            <a:pPr lvl="2"/>
            <a:r>
              <a:rPr lang="en-US" altLang="zh-CN" sz="1800" dirty="0"/>
              <a:t>GJB2646-96</a:t>
            </a:r>
            <a:r>
              <a:rPr lang="zh-CN" altLang="en-US" sz="1800" dirty="0"/>
              <a:t>：军用计算机安全评估标准</a:t>
            </a:r>
          </a:p>
          <a:p>
            <a:pPr lvl="3"/>
            <a:r>
              <a:rPr lang="zh-CN" altLang="en-US" sz="1600" dirty="0"/>
              <a:t>参照美国的</a:t>
            </a:r>
            <a:r>
              <a:rPr lang="en-US" altLang="zh-CN" sz="1600" dirty="0"/>
              <a:t>TCSEC</a:t>
            </a:r>
            <a:r>
              <a:rPr lang="zh-CN" altLang="en-US" sz="1600" dirty="0"/>
              <a:t>标准</a:t>
            </a:r>
          </a:p>
          <a:p>
            <a:pPr lvl="2"/>
            <a:r>
              <a:rPr lang="en-US" altLang="zh-CN" sz="1800" dirty="0"/>
              <a:t>GJB5023-2001</a:t>
            </a:r>
            <a:r>
              <a:rPr lang="zh-CN" altLang="en-US" sz="1800" dirty="0"/>
              <a:t>：军用数据库安全评估准则</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341122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en-US" b="1" dirty="0"/>
              <a:t>数据库的安全标准</a:t>
            </a:r>
            <a:endParaRPr lang="zh-CN" altLang="en-US" dirty="0"/>
          </a:p>
        </p:txBody>
      </p:sp>
      <p:sp>
        <p:nvSpPr>
          <p:cNvPr id="3" name="内容占位符 2"/>
          <p:cNvSpPr>
            <a:spLocks noGrp="1"/>
          </p:cNvSpPr>
          <p:nvPr>
            <p:ph idx="1"/>
          </p:nvPr>
        </p:nvSpPr>
        <p:spPr/>
        <p:txBody>
          <a:bodyPr>
            <a:normAutofit/>
          </a:bodyPr>
          <a:lstStyle/>
          <a:p>
            <a:r>
              <a:rPr lang="zh-CN" altLang="en-US" sz="2000" dirty="0"/>
              <a:t>安全标准的制订历史（续）</a:t>
            </a:r>
          </a:p>
          <a:p>
            <a:pPr lvl="1"/>
            <a:r>
              <a:rPr lang="zh-CN" altLang="en-US" sz="2000" dirty="0"/>
              <a:t>中国</a:t>
            </a:r>
          </a:p>
          <a:p>
            <a:pPr lvl="2"/>
            <a:r>
              <a:rPr lang="en-US" altLang="zh-CN" sz="1800" dirty="0"/>
              <a:t>2002</a:t>
            </a:r>
            <a:r>
              <a:rPr lang="zh-CN" altLang="en-US" sz="1800" dirty="0"/>
              <a:t>年（公安部）：计算机信息系统安全等级保护</a:t>
            </a:r>
          </a:p>
          <a:p>
            <a:pPr lvl="3"/>
            <a:r>
              <a:rPr lang="zh-CN" altLang="en-US" sz="1600" dirty="0"/>
              <a:t>网络技术要求（</a:t>
            </a:r>
            <a:r>
              <a:rPr lang="en-US" altLang="zh-CN" sz="1600" dirty="0"/>
              <a:t>GA/T 387 – 2002</a:t>
            </a:r>
            <a:r>
              <a:rPr lang="zh-CN" altLang="en-US" sz="1600" dirty="0"/>
              <a:t>）</a:t>
            </a:r>
          </a:p>
          <a:p>
            <a:pPr lvl="3"/>
            <a:r>
              <a:rPr lang="zh-CN" altLang="en-US" sz="1600" dirty="0"/>
              <a:t>操作系统技术要求（</a:t>
            </a:r>
            <a:r>
              <a:rPr lang="en-US" altLang="zh-CN" sz="1600" dirty="0"/>
              <a:t>GA/T 388 – 2002</a:t>
            </a:r>
            <a:r>
              <a:rPr lang="zh-CN" altLang="en-US" sz="1600" dirty="0"/>
              <a:t>）</a:t>
            </a:r>
          </a:p>
          <a:p>
            <a:pPr lvl="3"/>
            <a:r>
              <a:rPr lang="zh-CN" altLang="en-US" sz="1600" dirty="0"/>
              <a:t>数据库管理系统技术要求（</a:t>
            </a:r>
            <a:r>
              <a:rPr lang="en-US" altLang="zh-CN" sz="1600" dirty="0"/>
              <a:t>GA/T 389 – 2002</a:t>
            </a:r>
            <a:r>
              <a:rPr lang="zh-CN" altLang="en-US" sz="1600" dirty="0"/>
              <a:t>）</a:t>
            </a:r>
          </a:p>
          <a:p>
            <a:pPr lvl="3"/>
            <a:r>
              <a:rPr lang="zh-CN" altLang="en-US" sz="1600" dirty="0"/>
              <a:t>通用技术要求（</a:t>
            </a:r>
            <a:r>
              <a:rPr lang="en-US" altLang="zh-CN" sz="1600" dirty="0"/>
              <a:t>GA/T 390 – 2002</a:t>
            </a:r>
            <a:r>
              <a:rPr lang="zh-CN" altLang="en-US" sz="1600" dirty="0"/>
              <a:t>）</a:t>
            </a:r>
          </a:p>
          <a:p>
            <a:pPr lvl="3"/>
            <a:r>
              <a:rPr lang="zh-CN" altLang="en-US" sz="1600" dirty="0"/>
              <a:t>管理技术要求（</a:t>
            </a:r>
            <a:r>
              <a:rPr lang="en-US" altLang="zh-CN" sz="1600" dirty="0"/>
              <a:t>GA/T 391 – 2002</a:t>
            </a:r>
            <a:r>
              <a:rPr lang="zh-CN" altLang="en-US" sz="1600" dirty="0"/>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4024835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en-US" b="1" dirty="0"/>
              <a:t>数据库的安全标准</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dirty="0"/>
              <a:t>安全标准的制订历史</a:t>
            </a:r>
            <a:r>
              <a:rPr lang="zh-CN" altLang="en-US" dirty="0">
                <a:solidFill>
                  <a:schemeClr val="tx1"/>
                </a:solidFill>
              </a:rPr>
              <a:t>（续）</a:t>
            </a:r>
            <a:endParaRPr lang="zh-CN" altLang="en-US" dirty="0"/>
          </a:p>
          <a:p>
            <a:pPr lvl="1">
              <a:lnSpc>
                <a:spcPct val="120000"/>
              </a:lnSpc>
            </a:pPr>
            <a:r>
              <a:rPr lang="zh-CN" altLang="en-US" sz="2000" dirty="0"/>
              <a:t>中国</a:t>
            </a:r>
          </a:p>
          <a:p>
            <a:pPr lvl="2">
              <a:lnSpc>
                <a:spcPct val="120000"/>
              </a:lnSpc>
            </a:pPr>
            <a:r>
              <a:rPr lang="en-US" altLang="zh-CN" sz="1800" dirty="0">
                <a:latin typeface="Times New Roman" pitchFamily="18" charset="0"/>
                <a:cs typeface="Times New Roman" pitchFamily="18" charset="0"/>
              </a:rPr>
              <a:t>GB/T20009</a:t>
            </a:r>
            <a:r>
              <a:rPr lang="en-US" altLang="zh-CN" sz="1800" dirty="0">
                <a:cs typeface="Times New Roman" pitchFamily="18" charset="0"/>
              </a:rPr>
              <a:t>—</a:t>
            </a:r>
            <a:r>
              <a:rPr lang="en-US" altLang="zh-CN" sz="1800" dirty="0">
                <a:latin typeface="Times New Roman" pitchFamily="18" charset="0"/>
                <a:cs typeface="Times New Roman" pitchFamily="18" charset="0"/>
              </a:rPr>
              <a:t>2005</a:t>
            </a:r>
            <a:endParaRPr lang="en-US" altLang="zh-CN" sz="1800" dirty="0">
              <a:latin typeface="宋体" pitchFamily="2" charset="-122"/>
            </a:endParaRPr>
          </a:p>
          <a:p>
            <a:pPr lvl="3">
              <a:lnSpc>
                <a:spcPct val="120000"/>
              </a:lnSpc>
            </a:pPr>
            <a:r>
              <a:rPr lang="zh-CN" altLang="en-US" sz="1600" dirty="0">
                <a:latin typeface="宋体" pitchFamily="2" charset="-122"/>
              </a:rPr>
              <a:t>信息安全技术</a:t>
            </a:r>
            <a:r>
              <a:rPr lang="zh-CN" altLang="en-US" sz="1600" dirty="0">
                <a:latin typeface="Times New Roman" pitchFamily="18" charset="0"/>
                <a:cs typeface="Times New Roman" pitchFamily="18" charset="0"/>
              </a:rPr>
              <a:t>    </a:t>
            </a:r>
            <a:r>
              <a:rPr lang="zh-CN" altLang="en-US" sz="1600" dirty="0">
                <a:latin typeface="宋体" pitchFamily="2" charset="-122"/>
              </a:rPr>
              <a:t>数据库管理系统安全评估</a:t>
            </a:r>
            <a:r>
              <a:rPr lang="zh-CN" altLang="en-US" sz="1600" dirty="0" smtClean="0">
                <a:latin typeface="宋体" pitchFamily="2" charset="-122"/>
              </a:rPr>
              <a:t>准则</a:t>
            </a:r>
            <a:endParaRPr lang="zh-CN" altLang="en-US" sz="1600" dirty="0" smtClean="0"/>
          </a:p>
          <a:p>
            <a:pPr lvl="2">
              <a:lnSpc>
                <a:spcPct val="120000"/>
              </a:lnSpc>
            </a:pPr>
            <a:r>
              <a:rPr lang="en-US" altLang="zh-CN" sz="1800" dirty="0" smtClean="0">
                <a:latin typeface="Times New Roman" pitchFamily="18" charset="0"/>
                <a:cs typeface="Times New Roman" pitchFamily="18" charset="0"/>
              </a:rPr>
              <a:t>GB/T20273</a:t>
            </a:r>
            <a:r>
              <a:rPr lang="en-US" altLang="zh-CN" sz="1800" dirty="0" smtClean="0">
                <a:cs typeface="Times New Roman" pitchFamily="18" charset="0"/>
              </a:rPr>
              <a:t>—</a:t>
            </a:r>
            <a:r>
              <a:rPr lang="en-US" altLang="zh-CN" sz="1800" dirty="0" smtClean="0">
                <a:latin typeface="Times New Roman" pitchFamily="18" charset="0"/>
                <a:cs typeface="Times New Roman" pitchFamily="18" charset="0"/>
              </a:rPr>
              <a:t>2006</a:t>
            </a:r>
            <a:endParaRPr lang="en-US" altLang="zh-CN" sz="1800" dirty="0">
              <a:latin typeface="宋体" pitchFamily="2" charset="-122"/>
            </a:endParaRPr>
          </a:p>
          <a:p>
            <a:pPr lvl="3">
              <a:lnSpc>
                <a:spcPct val="120000"/>
              </a:lnSpc>
            </a:pPr>
            <a:r>
              <a:rPr lang="zh-CN" altLang="en-US" sz="1600" dirty="0">
                <a:latin typeface="宋体" pitchFamily="2" charset="-122"/>
              </a:rPr>
              <a:t>信息安全技术</a:t>
            </a:r>
            <a:r>
              <a:rPr lang="zh-CN" altLang="en-US" sz="1600" dirty="0">
                <a:latin typeface="Times New Roman" pitchFamily="18" charset="0"/>
                <a:cs typeface="Times New Roman" pitchFamily="18" charset="0"/>
              </a:rPr>
              <a:t>    </a:t>
            </a:r>
            <a:r>
              <a:rPr lang="zh-CN" altLang="en-US" sz="1600" dirty="0">
                <a:latin typeface="宋体" pitchFamily="2" charset="-122"/>
              </a:rPr>
              <a:t>数据库管理系统安全技术</a:t>
            </a:r>
            <a:r>
              <a:rPr lang="zh-CN" altLang="en-US" sz="1600" dirty="0" smtClean="0">
                <a:latin typeface="宋体" pitchFamily="2" charset="-122"/>
              </a:rPr>
              <a:t>要求</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452758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en-US" b="1" dirty="0"/>
              <a:t>数据库的安全标准</a:t>
            </a:r>
            <a:endParaRPr lang="zh-CN" altLang="en-US" dirty="0"/>
          </a:p>
        </p:txBody>
      </p:sp>
      <p:sp>
        <p:nvSpPr>
          <p:cNvPr id="3" name="内容占位符 2"/>
          <p:cNvSpPr>
            <a:spLocks noGrp="1"/>
          </p:cNvSpPr>
          <p:nvPr>
            <p:ph idx="1"/>
          </p:nvPr>
        </p:nvSpPr>
        <p:spPr/>
        <p:txBody>
          <a:bodyPr>
            <a:normAutofit/>
          </a:bodyPr>
          <a:lstStyle/>
          <a:p>
            <a:r>
              <a:rPr lang="zh-CN" altLang="en-US" sz="2000" dirty="0"/>
              <a:t>计算机信息系统安全保护等级划分准则（</a:t>
            </a:r>
            <a:r>
              <a:rPr lang="en-US" altLang="zh-CN" sz="2000" dirty="0"/>
              <a:t>GB 17859-1999</a:t>
            </a:r>
            <a:r>
              <a:rPr lang="zh-CN" altLang="en-US" sz="2000" dirty="0" smtClean="0"/>
              <a:t>）</a:t>
            </a:r>
            <a:endParaRPr lang="zh-CN" altLang="en-US" sz="2000" dirty="0"/>
          </a:p>
          <a:p>
            <a:pPr lvl="1"/>
            <a:r>
              <a:rPr lang="zh-CN" altLang="en-US" sz="1800" dirty="0"/>
              <a:t>第</a:t>
            </a:r>
            <a:r>
              <a:rPr lang="en-US" altLang="zh-CN" sz="1800" dirty="0"/>
              <a:t>1</a:t>
            </a:r>
            <a:r>
              <a:rPr lang="zh-CN" altLang="en-US" sz="1800" dirty="0"/>
              <a:t>级：用户自主保护级</a:t>
            </a:r>
          </a:p>
          <a:p>
            <a:pPr lvl="1"/>
            <a:r>
              <a:rPr lang="zh-CN" altLang="en-US" sz="1800" dirty="0"/>
              <a:t>第</a:t>
            </a:r>
            <a:r>
              <a:rPr lang="en-US" altLang="zh-CN" sz="1800" dirty="0"/>
              <a:t>2</a:t>
            </a:r>
            <a:r>
              <a:rPr lang="zh-CN" altLang="en-US" sz="1800" dirty="0"/>
              <a:t>级：系统审计保护级</a:t>
            </a:r>
          </a:p>
          <a:p>
            <a:pPr lvl="1"/>
            <a:r>
              <a:rPr lang="zh-CN" altLang="en-US" sz="1800" dirty="0"/>
              <a:t>第</a:t>
            </a:r>
            <a:r>
              <a:rPr lang="en-US" altLang="zh-CN" sz="1800" dirty="0"/>
              <a:t>3</a:t>
            </a:r>
            <a:r>
              <a:rPr lang="zh-CN" altLang="en-US" sz="1800" dirty="0"/>
              <a:t>级：安全标记保护级</a:t>
            </a:r>
          </a:p>
          <a:p>
            <a:pPr lvl="1"/>
            <a:r>
              <a:rPr lang="zh-CN" altLang="en-US" sz="1800" dirty="0"/>
              <a:t>第</a:t>
            </a:r>
            <a:r>
              <a:rPr lang="en-US" altLang="zh-CN" sz="1800" dirty="0"/>
              <a:t>4</a:t>
            </a:r>
            <a:r>
              <a:rPr lang="zh-CN" altLang="en-US" sz="1800" dirty="0"/>
              <a:t>级：结构化保护级</a:t>
            </a:r>
          </a:p>
          <a:p>
            <a:pPr lvl="1"/>
            <a:r>
              <a:rPr lang="zh-CN" altLang="en-US" sz="1800" dirty="0"/>
              <a:t>第</a:t>
            </a:r>
            <a:r>
              <a:rPr lang="en-US" altLang="zh-CN" sz="1800" dirty="0"/>
              <a:t>5</a:t>
            </a:r>
            <a:r>
              <a:rPr lang="zh-CN" altLang="en-US" sz="1800" dirty="0"/>
              <a:t>级：访问验证保护</a:t>
            </a:r>
            <a:r>
              <a:rPr lang="zh-CN" altLang="en-US" sz="1800" dirty="0" smtClean="0"/>
              <a:t>级</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636021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 </a:t>
            </a:r>
            <a:r>
              <a:rPr lang="zh-CN" altLang="en-US" b="1" dirty="0" smtClean="0"/>
              <a:t>数据库</a:t>
            </a:r>
            <a:r>
              <a:rPr lang="zh-CN" altLang="en-US" b="1" dirty="0"/>
              <a:t>的安全性</a:t>
            </a:r>
          </a:p>
        </p:txBody>
      </p:sp>
      <p:sp>
        <p:nvSpPr>
          <p:cNvPr id="3" name="内容占位符 2"/>
          <p:cNvSpPr>
            <a:spLocks noGrp="1"/>
          </p:cNvSpPr>
          <p:nvPr>
            <p:ph idx="1"/>
          </p:nvPr>
        </p:nvSpPr>
        <p:spPr/>
        <p:txBody>
          <a:bodyPr>
            <a:normAutofit/>
          </a:bodyPr>
          <a:lstStyle/>
          <a:p>
            <a:pPr marL="68580" indent="0">
              <a:buNone/>
            </a:pPr>
            <a:r>
              <a:rPr lang="en-US" altLang="zh-CN" dirty="0"/>
              <a:t>1.1  </a:t>
            </a:r>
            <a:r>
              <a:rPr lang="zh-CN" altLang="en-US" dirty="0"/>
              <a:t>数据库的安全与安全数据库</a:t>
            </a:r>
          </a:p>
          <a:p>
            <a:pPr marL="68580" indent="0">
              <a:buNone/>
            </a:pPr>
            <a:r>
              <a:rPr lang="en-US" altLang="zh-CN" dirty="0" smtClean="0"/>
              <a:t>1.2  </a:t>
            </a:r>
            <a:r>
              <a:rPr lang="zh-CN" altLang="en-US" dirty="0" smtClean="0"/>
              <a:t>数据库安全</a:t>
            </a:r>
            <a:r>
              <a:rPr lang="zh-CN" altLang="en-US" dirty="0"/>
              <a:t>的基本概念与</a:t>
            </a:r>
            <a:r>
              <a:rPr lang="zh-CN" altLang="en-US" dirty="0" smtClean="0"/>
              <a:t>内容</a:t>
            </a:r>
            <a:endParaRPr lang="zh-CN" altLang="en-US" dirty="0"/>
          </a:p>
          <a:p>
            <a:pPr marL="68580" indent="0">
              <a:buNone/>
            </a:pPr>
            <a:r>
              <a:rPr lang="en-US" altLang="zh-CN" dirty="0"/>
              <a:t>1.3  </a:t>
            </a:r>
            <a:r>
              <a:rPr lang="zh-CN" altLang="en-US" dirty="0"/>
              <a:t>数据库的安全标准</a:t>
            </a:r>
          </a:p>
          <a:p>
            <a:pPr marL="68580" indent="0">
              <a:buNone/>
            </a:pPr>
            <a:r>
              <a:rPr lang="en-US" altLang="zh-CN" b="1" dirty="0" smtClean="0">
                <a:solidFill>
                  <a:srgbClr val="FF0000"/>
                </a:solidFill>
              </a:rPr>
              <a:t>1.4  SQL</a:t>
            </a:r>
            <a:r>
              <a:rPr lang="zh-CN" altLang="en-US" b="1" dirty="0">
                <a:solidFill>
                  <a:srgbClr val="FF0000"/>
                </a:solidFill>
              </a:rPr>
              <a:t>对数据库安全的</a:t>
            </a:r>
            <a:r>
              <a:rPr lang="zh-CN" altLang="en-US" b="1" dirty="0" smtClean="0">
                <a:solidFill>
                  <a:srgbClr val="FF0000"/>
                </a:solidFill>
              </a:rPr>
              <a:t>支持</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1414067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000" dirty="0"/>
              <a:t>在上述这些保护措施中，数据库系统中的数据保护是至关重要的。在本章中我们主要讨论</a:t>
            </a:r>
            <a:r>
              <a:rPr lang="zh-CN" altLang="en-US" sz="2000" i="1" u="sng" dirty="0">
                <a:solidFill>
                  <a:srgbClr val="FF0000"/>
                </a:solidFill>
              </a:rPr>
              <a:t>在数据库管理系统内部设置一些必要的软件以达到数据保护的目的，这就是数据库的</a:t>
            </a:r>
            <a:r>
              <a:rPr lang="zh-CN" altLang="en-US" sz="2000" i="1" u="sng" dirty="0" smtClean="0">
                <a:solidFill>
                  <a:srgbClr val="FF0000"/>
                </a:solidFill>
              </a:rPr>
              <a:t>保护</a:t>
            </a:r>
            <a:endParaRPr lang="en-US" altLang="zh-CN" sz="2000" i="1" u="sng" dirty="0" smtClean="0">
              <a:solidFill>
                <a:srgbClr val="FF0000"/>
              </a:solidFill>
            </a:endParaRPr>
          </a:p>
          <a:p>
            <a:r>
              <a:rPr lang="zh-CN" altLang="en-US" sz="2000" dirty="0"/>
              <a:t>数据库管理系统提供的保护措施主要有两类：</a:t>
            </a:r>
          </a:p>
          <a:p>
            <a:pPr lvl="1"/>
            <a:r>
              <a:rPr lang="zh-CN" altLang="en-US" sz="1800" dirty="0">
                <a:solidFill>
                  <a:srgbClr val="0070C0"/>
                </a:solidFill>
              </a:rPr>
              <a:t>数据库的安全性（</a:t>
            </a:r>
            <a:r>
              <a:rPr lang="en-US" altLang="zh-CN" sz="1800" dirty="0">
                <a:solidFill>
                  <a:srgbClr val="0070C0"/>
                </a:solidFill>
              </a:rPr>
              <a:t>security</a:t>
            </a:r>
            <a:r>
              <a:rPr lang="zh-CN" altLang="en-US" sz="1800" dirty="0">
                <a:solidFill>
                  <a:srgbClr val="0070C0"/>
                </a:solidFill>
              </a:rPr>
              <a:t>）保护</a:t>
            </a:r>
          </a:p>
          <a:p>
            <a:pPr lvl="1"/>
            <a:r>
              <a:rPr lang="zh-CN" altLang="en-US" sz="1800" dirty="0">
                <a:solidFill>
                  <a:srgbClr val="0070C0"/>
                </a:solidFill>
              </a:rPr>
              <a:t>数据库的完整性（</a:t>
            </a:r>
            <a:r>
              <a:rPr lang="en-US" altLang="zh-CN" sz="1800" dirty="0">
                <a:solidFill>
                  <a:srgbClr val="0070C0"/>
                </a:solidFill>
              </a:rPr>
              <a:t>integrity</a:t>
            </a:r>
            <a:r>
              <a:rPr lang="zh-CN" altLang="en-US" sz="1800" dirty="0">
                <a:solidFill>
                  <a:srgbClr val="0070C0"/>
                </a:solidFill>
              </a:rPr>
              <a:t>）</a:t>
            </a:r>
            <a:r>
              <a:rPr lang="zh-CN" altLang="en-US" sz="1800" dirty="0" smtClean="0">
                <a:solidFill>
                  <a:srgbClr val="0070C0"/>
                </a:solidFill>
              </a:rPr>
              <a:t>保护</a:t>
            </a:r>
            <a:endParaRPr lang="zh-CN" altLang="en-US" sz="1800" dirty="0">
              <a:solidFill>
                <a:srgbClr val="0070C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581503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1.4 </a:t>
            </a:r>
            <a:r>
              <a:rPr lang="en-US" altLang="zh-CN" b="1" dirty="0" smtClean="0"/>
              <a:t>SQL</a:t>
            </a:r>
            <a:r>
              <a:rPr lang="zh-CN" altLang="en-US" b="1" dirty="0"/>
              <a:t>对数据库安全的支持</a:t>
            </a:r>
          </a:p>
        </p:txBody>
      </p:sp>
      <p:sp>
        <p:nvSpPr>
          <p:cNvPr id="3" name="内容占位符 2"/>
          <p:cNvSpPr>
            <a:spLocks noGrp="1"/>
          </p:cNvSpPr>
          <p:nvPr>
            <p:ph idx="1"/>
          </p:nvPr>
        </p:nvSpPr>
        <p:spPr/>
        <p:txBody>
          <a:bodyPr>
            <a:normAutofit/>
          </a:bodyPr>
          <a:lstStyle/>
          <a:p>
            <a:r>
              <a:rPr lang="zh-CN" altLang="en-US" dirty="0"/>
              <a:t>在</a:t>
            </a:r>
            <a:r>
              <a:rPr lang="en-US" altLang="zh-CN" dirty="0"/>
              <a:t>SQL’92</a:t>
            </a:r>
            <a:r>
              <a:rPr lang="zh-CN" altLang="en-US" dirty="0"/>
              <a:t>中提供了</a:t>
            </a:r>
            <a:r>
              <a:rPr lang="en-US" altLang="zh-CN" dirty="0"/>
              <a:t>C1</a:t>
            </a:r>
            <a:r>
              <a:rPr lang="zh-CN" altLang="en-US" dirty="0"/>
              <a:t>级数据库安全的支持，它们是：</a:t>
            </a:r>
          </a:p>
          <a:p>
            <a:pPr lvl="1"/>
            <a:r>
              <a:rPr lang="zh-CN" altLang="en-US" sz="2000" dirty="0"/>
              <a:t>主体、客体及主</a:t>
            </a:r>
            <a:r>
              <a:rPr lang="en-US" altLang="zh-CN" sz="2000" dirty="0"/>
              <a:t>/</a:t>
            </a:r>
            <a:r>
              <a:rPr lang="zh-CN" altLang="en-US" sz="2000" dirty="0"/>
              <a:t>客体分离</a:t>
            </a:r>
          </a:p>
          <a:p>
            <a:pPr lvl="1"/>
            <a:r>
              <a:rPr lang="zh-CN" altLang="en-US" sz="2000" dirty="0"/>
              <a:t>身份标识与鉴别</a:t>
            </a:r>
          </a:p>
          <a:p>
            <a:pPr lvl="1"/>
            <a:r>
              <a:rPr lang="zh-CN" altLang="en-US" sz="2000" dirty="0"/>
              <a:t>数据完整性</a:t>
            </a:r>
          </a:p>
          <a:p>
            <a:pPr lvl="1"/>
            <a:r>
              <a:rPr lang="zh-CN" altLang="en-US" sz="2000" dirty="0"/>
              <a:t>自主访问控制与授权</a:t>
            </a:r>
            <a:r>
              <a:rPr lang="zh-CN" altLang="en-US" sz="2000" dirty="0" smtClean="0"/>
              <a:t>功能</a:t>
            </a:r>
            <a:endParaRPr lang="zh-CN" altLang="en-US" sz="20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4215616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1.4 </a:t>
            </a:r>
            <a:r>
              <a:rPr lang="en-US" altLang="zh-CN" b="1" dirty="0"/>
              <a:t>SQL</a:t>
            </a:r>
            <a:r>
              <a:rPr lang="zh-CN" altLang="en-US" b="1" dirty="0"/>
              <a:t>对数据库安全的支持</a:t>
            </a:r>
            <a:endParaRPr lang="zh-CN" altLang="en-US" dirty="0"/>
          </a:p>
        </p:txBody>
      </p:sp>
      <p:sp>
        <p:nvSpPr>
          <p:cNvPr id="3" name="内容占位符 2"/>
          <p:cNvSpPr>
            <a:spLocks noGrp="1"/>
          </p:cNvSpPr>
          <p:nvPr>
            <p:ph idx="1"/>
          </p:nvPr>
        </p:nvSpPr>
        <p:spPr/>
        <p:txBody>
          <a:bodyPr>
            <a:normAutofit/>
          </a:bodyPr>
          <a:lstStyle/>
          <a:p>
            <a:r>
              <a:rPr lang="zh-CN" altLang="en-US" sz="2000" dirty="0"/>
              <a:t>自主访问控制与授权功能</a:t>
            </a:r>
          </a:p>
          <a:p>
            <a:pPr lvl="1"/>
            <a:r>
              <a:rPr lang="en-US" altLang="zh-CN" sz="1800" dirty="0"/>
              <a:t>SQL</a:t>
            </a:r>
            <a:r>
              <a:rPr lang="zh-CN" altLang="en-US" sz="1800" dirty="0"/>
              <a:t>中的自主访问控制是通过（用户，操作对象，操作权限）这样的三元组来定义用户对于数据的访问权限的，并可通过授权（</a:t>
            </a:r>
            <a:r>
              <a:rPr lang="en-US" altLang="zh-CN" sz="1800" dirty="0"/>
              <a:t>Grant</a:t>
            </a:r>
            <a:r>
              <a:rPr lang="zh-CN" altLang="en-US" sz="1800" dirty="0"/>
              <a:t>）和回收（</a:t>
            </a:r>
            <a:r>
              <a:rPr lang="en-US" altLang="zh-CN" sz="1800" dirty="0"/>
              <a:t>Revoke</a:t>
            </a:r>
            <a:r>
              <a:rPr lang="zh-CN" altLang="en-US" sz="1800" dirty="0"/>
              <a:t>）语句来改变用户的访问</a:t>
            </a:r>
            <a:r>
              <a:rPr lang="zh-CN" altLang="en-US" sz="1800" dirty="0" smtClean="0"/>
              <a:t>权限</a:t>
            </a:r>
            <a:endParaRPr lang="zh-CN" altLang="en-US" sz="1800" dirty="0"/>
          </a:p>
          <a:p>
            <a:pPr lvl="1"/>
            <a:r>
              <a:rPr lang="zh-CN" altLang="en-US" sz="1800" dirty="0"/>
              <a:t>操作</a:t>
            </a:r>
            <a:r>
              <a:rPr lang="zh-CN" altLang="en-US" sz="1800" dirty="0" smtClean="0"/>
              <a:t>权限</a:t>
            </a:r>
            <a:endParaRPr lang="en-US" altLang="zh-CN" sz="1800" dirty="0" smtClean="0"/>
          </a:p>
          <a:p>
            <a:pPr lvl="2"/>
            <a:r>
              <a:rPr lang="en-US" altLang="zh-CN" sz="1600" dirty="0"/>
              <a:t>SELECT</a:t>
            </a:r>
            <a:r>
              <a:rPr lang="zh-CN" altLang="en-US" sz="1600" dirty="0" smtClean="0"/>
              <a:t>权</a:t>
            </a:r>
            <a:r>
              <a:rPr lang="zh-CN" altLang="en-US" sz="1600" dirty="0"/>
              <a:t>、</a:t>
            </a:r>
            <a:r>
              <a:rPr lang="en-US" altLang="zh-CN" sz="1600" dirty="0" smtClean="0"/>
              <a:t>INSERT</a:t>
            </a:r>
            <a:r>
              <a:rPr lang="zh-CN" altLang="en-US" sz="1600" dirty="0" smtClean="0"/>
              <a:t>权、</a:t>
            </a:r>
            <a:r>
              <a:rPr lang="en-US" altLang="zh-CN" sz="1600" dirty="0" smtClean="0"/>
              <a:t>DELETE</a:t>
            </a:r>
            <a:r>
              <a:rPr lang="zh-CN" altLang="en-US" sz="1600" dirty="0" smtClean="0"/>
              <a:t>权、</a:t>
            </a:r>
            <a:r>
              <a:rPr lang="en-US" altLang="zh-CN" sz="1600" dirty="0" smtClean="0"/>
              <a:t>UPDATE</a:t>
            </a:r>
            <a:r>
              <a:rPr lang="zh-CN" altLang="en-US" sz="1600" dirty="0" smtClean="0"/>
              <a:t>权</a:t>
            </a:r>
            <a:endParaRPr lang="en-US" altLang="zh-CN" dirty="0" smtClean="0"/>
          </a:p>
          <a:p>
            <a:pPr lvl="2"/>
            <a:r>
              <a:rPr lang="en-US" altLang="zh-CN" sz="1600" dirty="0"/>
              <a:t>REFERENCE</a:t>
            </a:r>
            <a:r>
              <a:rPr lang="zh-CN" altLang="en-US" sz="1600" dirty="0" smtClean="0"/>
              <a:t>权、</a:t>
            </a:r>
            <a:r>
              <a:rPr lang="en-US" altLang="zh-CN" sz="1600" dirty="0" smtClean="0"/>
              <a:t>EXECUTE</a:t>
            </a:r>
            <a:r>
              <a:rPr lang="zh-CN" altLang="en-US" sz="1600" dirty="0" smtClean="0"/>
              <a:t>权、</a:t>
            </a:r>
            <a:r>
              <a:rPr lang="en-US" altLang="zh-CN" sz="1600" dirty="0" smtClean="0"/>
              <a:t>USAGE</a:t>
            </a:r>
            <a:r>
              <a:rPr lang="zh-CN" altLang="en-US" sz="1600" dirty="0"/>
              <a:t>权</a:t>
            </a:r>
          </a:p>
          <a:p>
            <a:pPr lvl="2"/>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951612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1.4 </a:t>
            </a:r>
            <a:r>
              <a:rPr lang="en-US" altLang="zh-CN" b="1" dirty="0"/>
              <a:t>SQL</a:t>
            </a:r>
            <a:r>
              <a:rPr lang="zh-CN" altLang="en-US" b="1" dirty="0"/>
              <a:t>对数据库安全的支持</a:t>
            </a:r>
            <a:endParaRPr lang="zh-CN" altLang="en-US" dirty="0"/>
          </a:p>
        </p:txBody>
      </p:sp>
      <p:sp>
        <p:nvSpPr>
          <p:cNvPr id="3" name="内容占位符 2"/>
          <p:cNvSpPr>
            <a:spLocks noGrp="1"/>
          </p:cNvSpPr>
          <p:nvPr>
            <p:ph idx="1"/>
          </p:nvPr>
        </p:nvSpPr>
        <p:spPr/>
        <p:txBody>
          <a:bodyPr>
            <a:normAutofit/>
          </a:bodyPr>
          <a:lstStyle/>
          <a:p>
            <a:r>
              <a:rPr lang="zh-CN" altLang="en-US" dirty="0"/>
              <a:t>操作对象</a:t>
            </a:r>
          </a:p>
          <a:p>
            <a:pPr lvl="1"/>
            <a:r>
              <a:rPr lang="zh-CN" altLang="en-US" sz="2000" dirty="0" smtClean="0"/>
              <a:t>表</a:t>
            </a:r>
            <a:r>
              <a:rPr lang="zh-CN" altLang="en-US" sz="2000" dirty="0"/>
              <a:t>，视图</a:t>
            </a:r>
          </a:p>
          <a:p>
            <a:pPr lvl="1"/>
            <a:r>
              <a:rPr lang="zh-CN" altLang="en-US" sz="2000" dirty="0" smtClean="0"/>
              <a:t>属性</a:t>
            </a:r>
            <a:endParaRPr lang="zh-CN" altLang="en-US" sz="2000" dirty="0"/>
          </a:p>
          <a:p>
            <a:pPr lvl="1"/>
            <a:r>
              <a:rPr lang="zh-CN" altLang="en-US" sz="2000" dirty="0" smtClean="0"/>
              <a:t>域</a:t>
            </a:r>
            <a:r>
              <a:rPr lang="zh-CN" altLang="en-US" sz="2000" dirty="0"/>
              <a:t>（</a:t>
            </a:r>
            <a:r>
              <a:rPr lang="en-US" altLang="zh-CN" sz="2000" dirty="0"/>
              <a:t>type</a:t>
            </a:r>
            <a:r>
              <a:rPr lang="zh-CN" altLang="en-US" sz="2000" dirty="0"/>
              <a:t>），</a:t>
            </a:r>
            <a:r>
              <a:rPr lang="en-US" altLang="zh-CN" sz="2000" dirty="0"/>
              <a:t>UDT</a:t>
            </a:r>
            <a:r>
              <a:rPr lang="zh-CN" altLang="en-US" sz="2000" dirty="0"/>
              <a:t>（用户定义数据类型）</a:t>
            </a:r>
          </a:p>
          <a:p>
            <a:pPr lvl="1"/>
            <a:r>
              <a:rPr lang="zh-CN" altLang="en-US" sz="2000" dirty="0" smtClean="0"/>
              <a:t>存储</a:t>
            </a:r>
            <a:r>
              <a:rPr lang="zh-CN" altLang="en-US" sz="2000" dirty="0"/>
              <a:t>过程</a:t>
            </a:r>
            <a:r>
              <a:rPr lang="en-US" altLang="zh-CN" sz="2000" dirty="0"/>
              <a:t>/</a:t>
            </a:r>
            <a:r>
              <a:rPr lang="zh-CN" altLang="en-US" sz="2000" dirty="0"/>
              <a:t>函数，</a:t>
            </a:r>
            <a:r>
              <a:rPr lang="zh-CN" altLang="en-US" sz="2000" dirty="0" smtClean="0"/>
              <a:t>触发器</a:t>
            </a:r>
            <a:endParaRPr lang="zh-CN" altLang="en-US" sz="2000" dirty="0"/>
          </a:p>
          <a:p>
            <a:r>
              <a:rPr lang="zh-CN" altLang="en-US" dirty="0"/>
              <a:t>用户</a:t>
            </a:r>
          </a:p>
          <a:p>
            <a:pPr lvl="1"/>
            <a:r>
              <a:rPr lang="zh-CN" altLang="en-US" sz="2000" dirty="0"/>
              <a:t>数据库用户</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020666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1.4 </a:t>
            </a:r>
            <a:r>
              <a:rPr lang="en-US" altLang="zh-CN" b="1" dirty="0"/>
              <a:t>SQL</a:t>
            </a:r>
            <a:r>
              <a:rPr lang="zh-CN" altLang="en-US" b="1" dirty="0"/>
              <a:t>对数据库安全的支持</a:t>
            </a:r>
            <a:endParaRPr lang="zh-CN" altLang="en-US" dirty="0"/>
          </a:p>
        </p:txBody>
      </p:sp>
      <p:sp>
        <p:nvSpPr>
          <p:cNvPr id="3" name="内容占位符 2"/>
          <p:cNvSpPr>
            <a:spLocks noGrp="1"/>
          </p:cNvSpPr>
          <p:nvPr>
            <p:ph idx="1"/>
          </p:nvPr>
        </p:nvSpPr>
        <p:spPr/>
        <p:txBody>
          <a:bodyPr>
            <a:normAutofit/>
          </a:bodyPr>
          <a:lstStyle/>
          <a:p>
            <a:r>
              <a:rPr lang="zh-CN" altLang="en-US" sz="2000" dirty="0"/>
              <a:t>授权语句</a:t>
            </a:r>
          </a:p>
          <a:p>
            <a:pPr lvl="1"/>
            <a:r>
              <a:rPr lang="en-US" altLang="zh-CN" sz="1800" dirty="0" smtClean="0">
                <a:latin typeface="Courier New" pitchFamily="49" charset="0"/>
                <a:cs typeface="Courier New" pitchFamily="49" charset="0"/>
              </a:rPr>
              <a:t>GRANT </a:t>
            </a:r>
            <a:r>
              <a:rPr lang="en-US" altLang="zh-CN" sz="1800" dirty="0">
                <a:latin typeface="Courier New" pitchFamily="49" charset="0"/>
                <a:cs typeface="Courier New" pitchFamily="49" charset="0"/>
              </a:rPr>
              <a:t>&lt;</a:t>
            </a:r>
            <a:r>
              <a:rPr lang="zh-CN" altLang="en-US" sz="1800" dirty="0">
                <a:latin typeface="Courier New" pitchFamily="49" charset="0"/>
                <a:cs typeface="Courier New" pitchFamily="49" charset="0"/>
              </a:rPr>
              <a:t>操作权限列表</a:t>
            </a:r>
            <a:r>
              <a:rPr lang="en-US" altLang="zh-CN" sz="1800" dirty="0">
                <a:latin typeface="Courier New" pitchFamily="49" charset="0"/>
                <a:cs typeface="Courier New" pitchFamily="49" charset="0"/>
              </a:rPr>
              <a:t>&gt; </a:t>
            </a:r>
            <a:r>
              <a:rPr lang="en-US" altLang="zh-CN" sz="1800" dirty="0" smtClean="0">
                <a:latin typeface="Courier New" pitchFamily="49" charset="0"/>
                <a:cs typeface="Courier New" pitchFamily="49" charset="0"/>
              </a:rPr>
              <a:t>ON </a:t>
            </a:r>
            <a:r>
              <a:rPr lang="en-US" altLang="zh-CN" sz="1800" dirty="0">
                <a:latin typeface="Courier New" pitchFamily="49" charset="0"/>
                <a:cs typeface="Courier New" pitchFamily="49" charset="0"/>
              </a:rPr>
              <a:t>&lt;</a:t>
            </a:r>
            <a:r>
              <a:rPr lang="zh-CN" altLang="en-US" sz="1800" dirty="0">
                <a:latin typeface="Courier New" pitchFamily="49" charset="0"/>
                <a:cs typeface="Courier New" pitchFamily="49" charset="0"/>
              </a:rPr>
              <a:t>操作对象</a:t>
            </a:r>
            <a:r>
              <a:rPr lang="en-US" altLang="zh-CN" sz="1800" dirty="0">
                <a:latin typeface="Courier New" pitchFamily="49" charset="0"/>
                <a:cs typeface="Courier New" pitchFamily="49" charset="0"/>
              </a:rPr>
              <a:t>&gt;</a:t>
            </a:r>
          </a:p>
          <a:p>
            <a:pPr marL="365760" lvl="1" indent="0">
              <a:buNone/>
            </a:pPr>
            <a:r>
              <a:rPr lang="en-US" altLang="zh-CN" sz="1800" dirty="0" smtClean="0">
                <a:latin typeface="Courier New" pitchFamily="49" charset="0"/>
                <a:cs typeface="Courier New" pitchFamily="49" charset="0"/>
              </a:rPr>
              <a:t>	TO </a:t>
            </a:r>
            <a:r>
              <a:rPr lang="en-US" altLang="zh-CN" sz="1800" dirty="0">
                <a:latin typeface="Courier New" pitchFamily="49" charset="0"/>
                <a:cs typeface="Courier New" pitchFamily="49" charset="0"/>
              </a:rPr>
              <a:t>&lt;</a:t>
            </a:r>
            <a:r>
              <a:rPr lang="zh-CN" altLang="en-US" sz="1800" dirty="0">
                <a:latin typeface="Courier New" pitchFamily="49" charset="0"/>
                <a:cs typeface="Courier New" pitchFamily="49" charset="0"/>
              </a:rPr>
              <a:t>用户名列表</a:t>
            </a:r>
            <a:r>
              <a:rPr lang="en-US" altLang="zh-CN" sz="1800" dirty="0">
                <a:latin typeface="Courier New" pitchFamily="49" charset="0"/>
                <a:cs typeface="Courier New" pitchFamily="49" charset="0"/>
              </a:rPr>
              <a:t>&gt; </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WITH GRANT OPTION</a:t>
            </a:r>
            <a:r>
              <a:rPr lang="en-US" altLang="zh-CN" sz="1800" dirty="0" smtClean="0">
                <a:latin typeface="Courier New" pitchFamily="49" charset="0"/>
                <a:cs typeface="Courier New" pitchFamily="49" charset="0"/>
              </a:rPr>
              <a:t>]</a:t>
            </a:r>
          </a:p>
          <a:p>
            <a:pPr lvl="2"/>
            <a:r>
              <a:rPr lang="en-US" altLang="zh-CN" sz="1600" dirty="0" smtClean="0">
                <a:latin typeface="Courier New" pitchFamily="49" charset="0"/>
                <a:cs typeface="Courier New" pitchFamily="49" charset="0"/>
              </a:rPr>
              <a:t>WITH GRANT OPTION</a:t>
            </a:r>
            <a:r>
              <a:rPr lang="zh-CN" altLang="en-US" sz="1600" dirty="0" smtClean="0">
                <a:latin typeface="Courier New" pitchFamily="49" charset="0"/>
                <a:cs typeface="Courier New" pitchFamily="49" charset="0"/>
              </a:rPr>
              <a:t>表示获得权限的用户还能获得传递权限，即能将所获权限传递给其他用户</a:t>
            </a:r>
            <a:endParaRPr lang="en-US" altLang="zh-CN" sz="1600" dirty="0">
              <a:latin typeface="Courier New" pitchFamily="49" charset="0"/>
              <a:cs typeface="Courier New" pitchFamily="49" charset="0"/>
            </a:endParaRPr>
          </a:p>
          <a:p>
            <a:pPr marL="365760" lvl="1" indent="0">
              <a:buNone/>
            </a:pPr>
            <a:r>
              <a:rPr lang="en-US" altLang="zh-CN" sz="1800" dirty="0" smtClean="0"/>
              <a:t>【</a:t>
            </a:r>
            <a:r>
              <a:rPr lang="zh-CN" altLang="en-US" sz="1800" dirty="0" smtClean="0"/>
              <a:t>例</a:t>
            </a:r>
            <a:r>
              <a:rPr lang="en-US" altLang="zh-CN" sz="1800" dirty="0"/>
              <a:t>】</a:t>
            </a:r>
            <a:endParaRPr lang="zh-CN" altLang="en-US" sz="1800" dirty="0"/>
          </a:p>
          <a:p>
            <a:pPr lvl="2"/>
            <a:r>
              <a:rPr lang="en-US" altLang="zh-CN" sz="1600" dirty="0" smtClean="0">
                <a:latin typeface="Courier New" pitchFamily="49" charset="0"/>
                <a:cs typeface="Courier New" pitchFamily="49" charset="0"/>
              </a:rPr>
              <a:t>grant </a:t>
            </a:r>
            <a:r>
              <a:rPr lang="en-US" altLang="zh-CN" sz="1600" dirty="0">
                <a:latin typeface="Courier New" pitchFamily="49" charset="0"/>
                <a:cs typeface="Courier New" pitchFamily="49" charset="0"/>
              </a:rPr>
              <a:t>SELECT</a:t>
            </a:r>
            <a:r>
              <a:rPr lang="zh-CN" altLang="en-US" sz="1600" dirty="0">
                <a:latin typeface="Courier New" pitchFamily="49" charset="0"/>
                <a:cs typeface="Courier New" pitchFamily="49" charset="0"/>
              </a:rPr>
              <a:t>，</a:t>
            </a:r>
            <a:r>
              <a:rPr lang="en-US" altLang="zh-CN" sz="1600" dirty="0">
                <a:latin typeface="Courier New" pitchFamily="49" charset="0"/>
                <a:cs typeface="Courier New" pitchFamily="49" charset="0"/>
              </a:rPr>
              <a:t>UPDATE </a:t>
            </a:r>
            <a:r>
              <a:rPr lang="en-US" altLang="zh-CN" sz="1600" dirty="0" smtClean="0">
                <a:latin typeface="Courier New" pitchFamily="49" charset="0"/>
                <a:cs typeface="Courier New" pitchFamily="49" charset="0"/>
              </a:rPr>
              <a:t>on </a:t>
            </a:r>
            <a:r>
              <a:rPr lang="en-US" altLang="zh-CN" sz="1600" dirty="0">
                <a:latin typeface="Courier New" pitchFamily="49" charset="0"/>
                <a:cs typeface="Courier New" pitchFamily="49" charset="0"/>
              </a:rPr>
              <a:t>S</a:t>
            </a:r>
          </a:p>
          <a:p>
            <a:pPr marL="68580" indent="0">
              <a:buNone/>
            </a:pPr>
            <a:r>
              <a:rPr lang="en-US" altLang="zh-CN" sz="1600" dirty="0" smtClean="0">
                <a:latin typeface="Courier New" pitchFamily="49" charset="0"/>
                <a:cs typeface="Courier New" pitchFamily="49" charset="0"/>
              </a:rPr>
              <a:t>		to HUWEI with </a:t>
            </a:r>
            <a:r>
              <a:rPr lang="en-US" altLang="zh-CN" sz="1600" dirty="0">
                <a:latin typeface="Courier New" pitchFamily="49" charset="0"/>
                <a:cs typeface="Courier New" pitchFamily="49" charset="0"/>
              </a:rPr>
              <a:t>grant </a:t>
            </a:r>
            <a:r>
              <a:rPr lang="en-US" altLang="zh-CN" sz="1600" dirty="0" smtClean="0">
                <a:latin typeface="Courier New" pitchFamily="49" charset="0"/>
                <a:cs typeface="Courier New" pitchFamily="49" charset="0"/>
              </a:rPr>
              <a:t>option</a:t>
            </a:r>
            <a:endParaRPr lang="en-US" altLang="zh-CN" sz="1600" dirty="0">
              <a:latin typeface="Courier New" pitchFamily="49" charset="0"/>
              <a:cs typeface="Courier New" pitchFamily="49" charset="0"/>
            </a:endParaRPr>
          </a:p>
          <a:p>
            <a:pPr lvl="2"/>
            <a:r>
              <a:rPr lang="en-US" altLang="zh-CN" sz="1600" dirty="0">
                <a:latin typeface="Courier New" pitchFamily="49" charset="0"/>
                <a:cs typeface="Courier New" pitchFamily="49" charset="0"/>
              </a:rPr>
              <a:t>grant </a:t>
            </a:r>
            <a:r>
              <a:rPr lang="en-US" altLang="zh-CN" sz="1600" dirty="0" smtClean="0">
                <a:latin typeface="Courier New" pitchFamily="49" charset="0"/>
                <a:cs typeface="Courier New" pitchFamily="49" charset="0"/>
              </a:rPr>
              <a:t>UPDATE </a:t>
            </a:r>
            <a:r>
              <a:rPr lang="en-US" altLang="zh-CN" sz="1600" dirty="0">
                <a:latin typeface="Courier New" pitchFamily="49" charset="0"/>
                <a:cs typeface="Courier New" pitchFamily="49" charset="0"/>
              </a:rPr>
              <a:t>(G) </a:t>
            </a:r>
            <a:r>
              <a:rPr lang="en-US" altLang="zh-CN" sz="1600" dirty="0" smtClean="0">
                <a:latin typeface="Courier New" pitchFamily="49" charset="0"/>
                <a:cs typeface="Courier New" pitchFamily="49" charset="0"/>
              </a:rPr>
              <a:t>on SC to XULIN</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429635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1.4 </a:t>
            </a:r>
            <a:r>
              <a:rPr lang="en-US" altLang="zh-CN" b="1" dirty="0"/>
              <a:t>SQL</a:t>
            </a:r>
            <a:r>
              <a:rPr lang="zh-CN" altLang="en-US" b="1" dirty="0"/>
              <a:t>对数据库安全的支持</a:t>
            </a:r>
            <a:endParaRPr lang="zh-CN" altLang="en-US" dirty="0"/>
          </a:p>
        </p:txBody>
      </p:sp>
      <p:sp>
        <p:nvSpPr>
          <p:cNvPr id="3" name="内容占位符 2"/>
          <p:cNvSpPr>
            <a:spLocks noGrp="1"/>
          </p:cNvSpPr>
          <p:nvPr>
            <p:ph idx="1"/>
          </p:nvPr>
        </p:nvSpPr>
        <p:spPr/>
        <p:txBody>
          <a:bodyPr>
            <a:normAutofit/>
          </a:bodyPr>
          <a:lstStyle/>
          <a:p>
            <a:r>
              <a:rPr lang="zh-CN" altLang="en-US" sz="2000" dirty="0"/>
              <a:t>回收语句</a:t>
            </a:r>
          </a:p>
          <a:p>
            <a:pPr lvl="1"/>
            <a:r>
              <a:rPr lang="en-US" altLang="zh-CN" sz="1800" dirty="0" smtClean="0">
                <a:latin typeface="Courier New" pitchFamily="49" charset="0"/>
                <a:cs typeface="Courier New" pitchFamily="49" charset="0"/>
              </a:rPr>
              <a:t>REVOKE </a:t>
            </a:r>
            <a:r>
              <a:rPr lang="en-US" altLang="zh-CN" sz="1800" dirty="0">
                <a:latin typeface="Courier New" pitchFamily="49" charset="0"/>
                <a:cs typeface="Courier New" pitchFamily="49" charset="0"/>
              </a:rPr>
              <a:t>&lt;</a:t>
            </a:r>
            <a:r>
              <a:rPr lang="zh-CN" altLang="en-US" sz="1800" dirty="0">
                <a:latin typeface="Courier New" pitchFamily="49" charset="0"/>
                <a:cs typeface="Courier New" pitchFamily="49" charset="0"/>
              </a:rPr>
              <a:t>操作权限列表</a:t>
            </a:r>
            <a:r>
              <a:rPr lang="en-US" altLang="zh-CN" sz="1800" dirty="0">
                <a:latin typeface="Courier New" pitchFamily="49" charset="0"/>
                <a:cs typeface="Courier New" pitchFamily="49" charset="0"/>
              </a:rPr>
              <a:t>&gt; </a:t>
            </a:r>
            <a:r>
              <a:rPr lang="en-US" altLang="zh-CN" sz="1800" dirty="0" smtClean="0">
                <a:latin typeface="Courier New" pitchFamily="49" charset="0"/>
                <a:cs typeface="Courier New" pitchFamily="49" charset="0"/>
              </a:rPr>
              <a:t>ON </a:t>
            </a:r>
            <a:r>
              <a:rPr lang="en-US" altLang="zh-CN" sz="1800" dirty="0">
                <a:latin typeface="Courier New" pitchFamily="49" charset="0"/>
                <a:cs typeface="Courier New" pitchFamily="49" charset="0"/>
              </a:rPr>
              <a:t>&lt;</a:t>
            </a:r>
            <a:r>
              <a:rPr lang="zh-CN" altLang="en-US" sz="1800" dirty="0">
                <a:latin typeface="Courier New" pitchFamily="49" charset="0"/>
                <a:cs typeface="Courier New" pitchFamily="49" charset="0"/>
              </a:rPr>
              <a:t>操作对象</a:t>
            </a:r>
            <a:r>
              <a:rPr lang="en-US" altLang="zh-CN" sz="1800" dirty="0">
                <a:latin typeface="Courier New" pitchFamily="49" charset="0"/>
                <a:cs typeface="Courier New" pitchFamily="49" charset="0"/>
              </a:rPr>
              <a:t>&gt;</a:t>
            </a:r>
          </a:p>
          <a:p>
            <a:pPr marL="68580" indent="0">
              <a:buNone/>
            </a:pPr>
            <a:r>
              <a:rPr lang="en-US" altLang="zh-CN" sz="1800" dirty="0" smtClean="0">
                <a:latin typeface="Courier New" pitchFamily="49" charset="0"/>
                <a:cs typeface="Courier New" pitchFamily="49" charset="0"/>
              </a:rPr>
              <a:t>	FROM &lt;</a:t>
            </a:r>
            <a:r>
              <a:rPr lang="zh-CN" altLang="en-US" sz="1800" dirty="0">
                <a:latin typeface="Courier New" pitchFamily="49" charset="0"/>
                <a:cs typeface="Courier New" pitchFamily="49" charset="0"/>
              </a:rPr>
              <a:t>用户名列表</a:t>
            </a:r>
            <a:r>
              <a:rPr lang="en-US" altLang="zh-CN" sz="1800" dirty="0">
                <a:latin typeface="Courier New" pitchFamily="49" charset="0"/>
                <a:cs typeface="Courier New" pitchFamily="49" charset="0"/>
              </a:rPr>
              <a:t>&gt; </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RESTRICT | CASCADE</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2"/>
            <a:r>
              <a:rPr lang="en-US" altLang="zh-CN" sz="1600" dirty="0"/>
              <a:t>CASCADE</a:t>
            </a:r>
            <a:r>
              <a:rPr lang="zh-CN" altLang="en-US" sz="1600" dirty="0"/>
              <a:t>：连锁回收</a:t>
            </a:r>
          </a:p>
          <a:p>
            <a:pPr lvl="2"/>
            <a:r>
              <a:rPr lang="en-US" altLang="zh-CN" sz="1600" dirty="0"/>
              <a:t>RESTRICT</a:t>
            </a:r>
            <a:r>
              <a:rPr lang="zh-CN" altLang="en-US" sz="1600" dirty="0"/>
              <a:t>：在不存在连锁回收问题时才能回收权限，否则拒绝</a:t>
            </a:r>
            <a:r>
              <a:rPr lang="zh-CN" altLang="en-US" sz="1600" dirty="0" smtClean="0"/>
              <a:t>回收</a:t>
            </a:r>
            <a:endParaRPr lang="zh-CN" altLang="en-US" sz="1600" dirty="0"/>
          </a:p>
          <a:p>
            <a:pPr lvl="1"/>
            <a:r>
              <a:rPr lang="zh-CN" altLang="en-US" sz="1800" dirty="0"/>
              <a:t>例：</a:t>
            </a:r>
          </a:p>
          <a:p>
            <a:pPr lvl="2"/>
            <a:r>
              <a:rPr lang="en-US" altLang="zh-CN" sz="1600" dirty="0">
                <a:latin typeface="Courier New" pitchFamily="49" charset="0"/>
                <a:cs typeface="Courier New" pitchFamily="49" charset="0"/>
              </a:rPr>
              <a:t>revoke </a:t>
            </a:r>
            <a:r>
              <a:rPr lang="en-US" altLang="zh-CN" sz="1600" dirty="0" smtClean="0">
                <a:latin typeface="Courier New" pitchFamily="49" charset="0"/>
                <a:cs typeface="Courier New" pitchFamily="49" charset="0"/>
              </a:rPr>
              <a:t>UPDATE on S from </a:t>
            </a:r>
            <a:r>
              <a:rPr lang="en-US" altLang="zh-CN" sz="1600" dirty="0">
                <a:latin typeface="Courier New" pitchFamily="49" charset="0"/>
                <a:cs typeface="Courier New" pitchFamily="49" charset="0"/>
              </a:rPr>
              <a:t>HUWEI</a:t>
            </a:r>
            <a:r>
              <a:rPr lang="en-US" altLang="zh-CN" sz="1600" dirty="0" smtClean="0">
                <a:latin typeface="Courier New" pitchFamily="49" charset="0"/>
                <a:cs typeface="Courier New" pitchFamily="49" charset="0"/>
              </a:rPr>
              <a:t> cascade</a:t>
            </a:r>
            <a:endParaRPr lang="en-US" altLang="zh-CN" sz="16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137374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1.4 </a:t>
            </a:r>
            <a:r>
              <a:rPr lang="en-US" altLang="zh-CN" b="1" dirty="0"/>
              <a:t>SQL</a:t>
            </a:r>
            <a:r>
              <a:rPr lang="zh-CN" altLang="en-US" b="1" dirty="0"/>
              <a:t>对数据库安全的支持</a:t>
            </a:r>
            <a:endParaRPr lang="zh-CN" altLang="en-US" dirty="0"/>
          </a:p>
        </p:txBody>
      </p:sp>
      <p:sp>
        <p:nvSpPr>
          <p:cNvPr id="3" name="内容占位符 2"/>
          <p:cNvSpPr>
            <a:spLocks noGrp="1"/>
          </p:cNvSpPr>
          <p:nvPr>
            <p:ph idx="1"/>
          </p:nvPr>
        </p:nvSpPr>
        <p:spPr/>
        <p:txBody>
          <a:bodyPr>
            <a:normAutofit/>
          </a:bodyPr>
          <a:lstStyle/>
          <a:p>
            <a:r>
              <a:rPr lang="zh-CN" altLang="en-US" sz="1800" dirty="0" smtClean="0">
                <a:cs typeface="Courier New" pitchFamily="49" charset="0"/>
              </a:rPr>
              <a:t>在</a:t>
            </a:r>
            <a:r>
              <a:rPr lang="en-US" altLang="zh-CN" sz="1800" dirty="0" smtClean="0">
                <a:cs typeface="Courier New" pitchFamily="49" charset="0"/>
              </a:rPr>
              <a:t>SQL’92</a:t>
            </a:r>
            <a:r>
              <a:rPr lang="zh-CN" altLang="en-US" sz="1800" dirty="0">
                <a:cs typeface="Courier New" pitchFamily="49" charset="0"/>
              </a:rPr>
              <a:t>标准</a:t>
            </a:r>
            <a:r>
              <a:rPr lang="zh-CN" altLang="en-US" sz="1800" dirty="0" smtClean="0">
                <a:cs typeface="Courier New" pitchFamily="49" charset="0"/>
              </a:rPr>
              <a:t>中，并不设置审计、强制访问控制等功能</a:t>
            </a:r>
            <a:endParaRPr lang="en-US" altLang="zh-CN" sz="1800" dirty="0" smtClean="0">
              <a:cs typeface="Courier New" pitchFamily="49" charset="0"/>
            </a:endParaRPr>
          </a:p>
          <a:p>
            <a:r>
              <a:rPr lang="zh-CN" altLang="en-US" sz="1800" dirty="0" smtClean="0">
                <a:cs typeface="Courier New" pitchFamily="49" charset="0"/>
              </a:rPr>
              <a:t>自</a:t>
            </a:r>
            <a:r>
              <a:rPr lang="en-US" altLang="zh-CN" sz="1800" dirty="0" smtClean="0">
                <a:cs typeface="Courier New" pitchFamily="49" charset="0"/>
              </a:rPr>
              <a:t>SQL’92</a:t>
            </a:r>
            <a:r>
              <a:rPr lang="zh-CN" altLang="en-US" sz="1800" dirty="0" smtClean="0">
                <a:cs typeface="Courier New" pitchFamily="49" charset="0"/>
              </a:rPr>
              <a:t>以后</a:t>
            </a:r>
            <a:r>
              <a:rPr lang="en-US" altLang="zh-CN" sz="1800" dirty="0" smtClean="0">
                <a:cs typeface="Courier New" pitchFamily="49" charset="0"/>
              </a:rPr>
              <a:t>SQL</a:t>
            </a:r>
            <a:r>
              <a:rPr lang="zh-CN" altLang="en-US" sz="1800" dirty="0" smtClean="0">
                <a:cs typeface="Courier New" pitchFamily="49" charset="0"/>
              </a:rPr>
              <a:t>提供了角色功能</a:t>
            </a:r>
            <a:endParaRPr lang="en-US" altLang="zh-CN" sz="1800" dirty="0" smtClean="0">
              <a:cs typeface="Courier New" pitchFamily="49" charset="0"/>
            </a:endParaRPr>
          </a:p>
          <a:p>
            <a:pPr lvl="1"/>
            <a:r>
              <a:rPr lang="zh-CN" altLang="en-US" sz="1600" dirty="0" smtClean="0">
                <a:cs typeface="Courier New" pitchFamily="49" charset="0"/>
              </a:rPr>
              <a:t>角色是一组操作权限的集合，目的在于简化操作权限管理</a:t>
            </a:r>
            <a:endParaRPr lang="en-US" altLang="zh-CN" sz="1600" dirty="0" smtClean="0">
              <a:cs typeface="Courier New" pitchFamily="49" charset="0"/>
            </a:endParaRPr>
          </a:p>
          <a:p>
            <a:pPr lvl="1"/>
            <a:r>
              <a:rPr lang="en-US" altLang="zh-CN" sz="1600" dirty="0" smtClean="0">
                <a:cs typeface="Courier New" pitchFamily="49" charset="0"/>
              </a:rPr>
              <a:t>CONNECT</a:t>
            </a:r>
            <a:r>
              <a:rPr lang="zh-CN" altLang="en-US" sz="1600" dirty="0" smtClean="0">
                <a:cs typeface="Courier New" pitchFamily="49" charset="0"/>
              </a:rPr>
              <a:t>：查询或更新数据、创建视图或定义表的别名</a:t>
            </a:r>
            <a:endParaRPr lang="en-US" altLang="zh-CN" sz="1600" dirty="0" smtClean="0">
              <a:cs typeface="Courier New" pitchFamily="49" charset="0"/>
            </a:endParaRPr>
          </a:p>
          <a:p>
            <a:pPr lvl="1"/>
            <a:r>
              <a:rPr lang="en-US" altLang="zh-CN" sz="1600" dirty="0" smtClean="0">
                <a:cs typeface="Courier New" pitchFamily="49" charset="0"/>
              </a:rPr>
              <a:t>RESOURCE</a:t>
            </a:r>
            <a:r>
              <a:rPr lang="zh-CN" altLang="en-US" sz="1600" dirty="0" smtClean="0">
                <a:cs typeface="Courier New" pitchFamily="49" charset="0"/>
              </a:rPr>
              <a:t>：创建表、索引以及该表上所有操作的权限和对该表所有操作做授权与回收的权限</a:t>
            </a:r>
            <a:endParaRPr lang="en-US" altLang="zh-CN" sz="1600" dirty="0" smtClean="0">
              <a:cs typeface="Courier New" pitchFamily="49" charset="0"/>
            </a:endParaRPr>
          </a:p>
          <a:p>
            <a:pPr lvl="1"/>
            <a:r>
              <a:rPr lang="en-US" altLang="zh-CN" sz="1600" dirty="0" smtClean="0">
                <a:cs typeface="Courier New" pitchFamily="49" charset="0"/>
              </a:rPr>
              <a:t>DBA</a:t>
            </a:r>
            <a:r>
              <a:rPr lang="zh-CN" altLang="en-US" sz="1600" dirty="0" smtClean="0">
                <a:cs typeface="Courier New" pitchFamily="49" charset="0"/>
              </a:rPr>
              <a:t>：对所有表的数据做操纵，并具有控制权限与数据库管理权限</a:t>
            </a:r>
            <a:endParaRPr lang="en-US" altLang="zh-CN" sz="1600" dirty="0" smtClean="0">
              <a:cs typeface="Courier New" pitchFamily="49" charset="0"/>
            </a:endParaRPr>
          </a:p>
          <a:p>
            <a:r>
              <a:rPr lang="en-US" altLang="zh-CN" sz="1800" dirty="0" smtClean="0">
                <a:cs typeface="Courier New" pitchFamily="49" charset="0"/>
              </a:rPr>
              <a:t>SQL</a:t>
            </a:r>
            <a:r>
              <a:rPr lang="zh-CN" altLang="en-US" sz="1800" dirty="0" smtClean="0">
                <a:cs typeface="Courier New" pitchFamily="49" charset="0"/>
              </a:rPr>
              <a:t>不支持审计，但</a:t>
            </a:r>
            <a:r>
              <a:rPr lang="en-US" altLang="zh-CN" sz="1800" dirty="0" smtClean="0">
                <a:cs typeface="Courier New" pitchFamily="49" charset="0"/>
              </a:rPr>
              <a:t>ORACLE</a:t>
            </a:r>
            <a:r>
              <a:rPr lang="zh-CN" altLang="en-US" sz="1800" dirty="0" smtClean="0">
                <a:cs typeface="Courier New" pitchFamily="49" charset="0"/>
              </a:rPr>
              <a:t>设置审计</a:t>
            </a:r>
            <a:endParaRPr lang="en-US" altLang="zh-CN" sz="1800" dirty="0" smtClean="0">
              <a:cs typeface="Courier New" pitchFamily="49" charset="0"/>
            </a:endParaRPr>
          </a:p>
          <a:p>
            <a:pPr lvl="1"/>
            <a:r>
              <a:rPr lang="en-US" altLang="zh-CN" sz="1600" dirty="0" smtClean="0">
                <a:cs typeface="Courier New" pitchFamily="49" charset="0"/>
              </a:rPr>
              <a:t>AUDIT</a:t>
            </a:r>
            <a:r>
              <a:rPr lang="zh-CN" altLang="en-US" sz="1600" dirty="0" smtClean="0">
                <a:cs typeface="Courier New" pitchFamily="49" charset="0"/>
              </a:rPr>
              <a:t>和</a:t>
            </a:r>
            <a:r>
              <a:rPr lang="en-US" altLang="zh-CN" sz="1600" dirty="0" smtClean="0">
                <a:cs typeface="Courier New" pitchFamily="49" charset="0"/>
              </a:rPr>
              <a:t>NOAUDIT</a:t>
            </a:r>
            <a:endParaRPr lang="en-US" altLang="zh-CN" sz="1600" dirty="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2081327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常用的数据库用户角色</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65433577"/>
              </p:ext>
            </p:extLst>
          </p:nvPr>
        </p:nvGraphicFramePr>
        <p:xfrm>
          <a:off x="107504" y="2200736"/>
          <a:ext cx="8928992" cy="4612640"/>
        </p:xfrm>
        <a:graphic>
          <a:graphicData uri="http://schemas.openxmlformats.org/drawingml/2006/table">
            <a:tbl>
              <a:tblPr firstRow="1" bandRow="1">
                <a:tableStyleId>{5C22544A-7EE6-4342-B048-85BDC9FD1C3A}</a:tableStyleId>
              </a:tblPr>
              <a:tblGrid>
                <a:gridCol w="1414780"/>
                <a:gridCol w="1833880"/>
                <a:gridCol w="2057400"/>
                <a:gridCol w="3622932"/>
              </a:tblGrid>
              <a:tr h="370840">
                <a:tc>
                  <a:txBody>
                    <a:bodyPr/>
                    <a:lstStyle/>
                    <a:p>
                      <a:r>
                        <a:rPr lang="zh-CN" altLang="en-US" sz="1600" dirty="0" smtClean="0">
                          <a:latin typeface="+mn-lt"/>
                          <a:ea typeface="+mn-ea"/>
                        </a:rPr>
                        <a:t>角色</a:t>
                      </a:r>
                      <a:endParaRPr lang="zh-CN" altLang="en-US" sz="1600" dirty="0">
                        <a:latin typeface="+mn-lt"/>
                        <a:ea typeface="+mn-ea"/>
                      </a:endParaRPr>
                    </a:p>
                  </a:txBody>
                  <a:tcPr/>
                </a:tc>
                <a:tc>
                  <a:txBody>
                    <a:bodyPr/>
                    <a:lstStyle/>
                    <a:p>
                      <a:r>
                        <a:rPr lang="zh-CN" altLang="en-US" sz="1600" dirty="0" smtClean="0">
                          <a:latin typeface="+mn-lt"/>
                          <a:ea typeface="+mn-ea"/>
                        </a:rPr>
                        <a:t>环境</a:t>
                      </a:r>
                      <a:endParaRPr lang="zh-CN" altLang="en-US" sz="1600" dirty="0">
                        <a:latin typeface="+mn-lt"/>
                        <a:ea typeface="+mn-ea"/>
                      </a:endParaRPr>
                    </a:p>
                  </a:txBody>
                  <a:tcPr/>
                </a:tc>
                <a:tc>
                  <a:txBody>
                    <a:bodyPr/>
                    <a:lstStyle/>
                    <a:p>
                      <a:r>
                        <a:rPr lang="zh-CN" altLang="en-US" sz="1600" dirty="0" smtClean="0">
                          <a:latin typeface="+mn-lt"/>
                          <a:ea typeface="+mn-ea"/>
                        </a:rPr>
                        <a:t>特权</a:t>
                      </a:r>
                      <a:endParaRPr lang="zh-CN" altLang="en-US" sz="1600" dirty="0">
                        <a:latin typeface="+mn-lt"/>
                        <a:ea typeface="+mn-ea"/>
                      </a:endParaRPr>
                    </a:p>
                  </a:txBody>
                  <a:tcPr/>
                </a:tc>
                <a:tc>
                  <a:txBody>
                    <a:bodyPr/>
                    <a:lstStyle/>
                    <a:p>
                      <a:r>
                        <a:rPr lang="zh-CN" altLang="en-US" sz="1600" dirty="0" smtClean="0">
                          <a:latin typeface="+mn-lt"/>
                          <a:ea typeface="+mn-ea"/>
                        </a:rPr>
                        <a:t>描述</a:t>
                      </a:r>
                      <a:endParaRPr lang="zh-CN" altLang="en-US" sz="1600" dirty="0">
                        <a:latin typeface="+mn-lt"/>
                        <a:ea typeface="+mn-ea"/>
                      </a:endParaRPr>
                    </a:p>
                  </a:txBody>
                  <a:tcPr/>
                </a:tc>
              </a:tr>
              <a:tr h="370840">
                <a:tc>
                  <a:txBody>
                    <a:bodyPr/>
                    <a:lstStyle/>
                    <a:p>
                      <a:r>
                        <a:rPr lang="en-US" altLang="zh-CN" sz="1600" dirty="0" smtClean="0">
                          <a:latin typeface="+mn-lt"/>
                          <a:ea typeface="+mn-ea"/>
                        </a:rPr>
                        <a:t>developer</a:t>
                      </a:r>
                      <a:endParaRPr lang="zh-CN" altLang="en-US" sz="1600" dirty="0">
                        <a:latin typeface="+mn-lt"/>
                        <a:ea typeface="+mn-ea"/>
                      </a:endParaRPr>
                    </a:p>
                  </a:txBody>
                  <a:tcPr/>
                </a:tc>
                <a:tc>
                  <a:txBody>
                    <a:bodyPr/>
                    <a:lstStyle/>
                    <a:p>
                      <a:r>
                        <a:rPr lang="zh-CN" altLang="en-US" sz="1600" dirty="0" smtClean="0">
                          <a:latin typeface="+mn-lt"/>
                          <a:ea typeface="+mn-ea"/>
                        </a:rPr>
                        <a:t>开发</a:t>
                      </a:r>
                      <a:endParaRPr lang="zh-CN" altLang="en-US" sz="1600" dirty="0">
                        <a:latin typeface="+mn-lt"/>
                        <a:ea typeface="+mn-ea"/>
                      </a:endParaRPr>
                    </a:p>
                  </a:txBody>
                  <a:tcPr/>
                </a:tc>
                <a:tc>
                  <a:txBody>
                    <a:bodyPr/>
                    <a:lstStyle/>
                    <a:p>
                      <a:r>
                        <a:rPr lang="en-US" altLang="zh-CN" sz="1600" dirty="0" smtClean="0">
                          <a:latin typeface="+mn-lt"/>
                          <a:ea typeface="+mn-ea"/>
                        </a:rPr>
                        <a:t>DELETE</a:t>
                      </a:r>
                      <a:r>
                        <a:rPr lang="zh-CN" altLang="en-US" sz="1600" dirty="0" smtClean="0">
                          <a:latin typeface="+mn-lt"/>
                          <a:ea typeface="+mn-ea"/>
                        </a:rPr>
                        <a:t>、</a:t>
                      </a:r>
                      <a:r>
                        <a:rPr lang="en-US" altLang="zh-CN" sz="1600" dirty="0" smtClean="0">
                          <a:latin typeface="+mn-lt"/>
                          <a:ea typeface="+mn-ea"/>
                        </a:rPr>
                        <a:t>INSERT</a:t>
                      </a:r>
                      <a:r>
                        <a:rPr lang="zh-CN" altLang="en-US" sz="1600" dirty="0" smtClean="0">
                          <a:latin typeface="+mn-lt"/>
                          <a:ea typeface="+mn-ea"/>
                        </a:rPr>
                        <a:t>、</a:t>
                      </a:r>
                      <a:r>
                        <a:rPr lang="en-US" altLang="zh-CN" sz="1600" dirty="0" smtClean="0">
                          <a:latin typeface="+mn-lt"/>
                          <a:ea typeface="+mn-ea"/>
                        </a:rPr>
                        <a:t/>
                      </a:r>
                      <a:br>
                        <a:rPr lang="en-US" altLang="zh-CN" sz="1600" dirty="0" smtClean="0">
                          <a:latin typeface="+mn-lt"/>
                          <a:ea typeface="+mn-ea"/>
                        </a:rPr>
                      </a:br>
                      <a:r>
                        <a:rPr lang="en-US" altLang="zh-CN" sz="1600" dirty="0" smtClean="0">
                          <a:latin typeface="+mn-lt"/>
                          <a:ea typeface="+mn-ea"/>
                        </a:rPr>
                        <a:t>SELECT</a:t>
                      </a:r>
                      <a:r>
                        <a:rPr lang="zh-CN" altLang="en-US" sz="1600" dirty="0" smtClean="0">
                          <a:latin typeface="+mn-lt"/>
                          <a:ea typeface="+mn-ea"/>
                        </a:rPr>
                        <a:t>、</a:t>
                      </a:r>
                      <a:r>
                        <a:rPr lang="en-US" altLang="zh-CN" sz="1600" dirty="0" smtClean="0">
                          <a:latin typeface="+mn-lt"/>
                          <a:ea typeface="+mn-ea"/>
                        </a:rPr>
                        <a:t>UPDATE</a:t>
                      </a:r>
                      <a:endParaRPr lang="zh-CN" altLang="en-US" sz="1600" dirty="0">
                        <a:latin typeface="+mn-lt"/>
                        <a:ea typeface="+mn-ea"/>
                      </a:endParaRPr>
                    </a:p>
                  </a:txBody>
                  <a:tcPr/>
                </a:tc>
                <a:tc>
                  <a:txBody>
                    <a:bodyPr/>
                    <a:lstStyle/>
                    <a:p>
                      <a:r>
                        <a:rPr lang="zh-CN" altLang="en-US" sz="1600" dirty="0" smtClean="0">
                          <a:latin typeface="+mn-lt"/>
                          <a:ea typeface="+mn-ea"/>
                        </a:rPr>
                        <a:t>编写应用代码，只涉及在开发的应用</a:t>
                      </a:r>
                      <a:endParaRPr lang="zh-CN" altLang="en-US" sz="1600" dirty="0">
                        <a:latin typeface="+mn-lt"/>
                        <a:ea typeface="+mn-ea"/>
                      </a:endParaRPr>
                    </a:p>
                  </a:txBody>
                  <a:tcPr/>
                </a:tc>
              </a:tr>
              <a:tr h="370840">
                <a:tc>
                  <a:txBody>
                    <a:bodyPr/>
                    <a:lstStyle/>
                    <a:p>
                      <a:r>
                        <a:rPr lang="en-US" altLang="zh-CN" sz="1600" dirty="0" smtClean="0">
                          <a:latin typeface="+mn-lt"/>
                          <a:ea typeface="+mn-ea"/>
                        </a:rPr>
                        <a:t>architect</a:t>
                      </a:r>
                      <a:endParaRPr lang="zh-CN" altLang="en-US" sz="1600" dirty="0">
                        <a:latin typeface="+mn-lt"/>
                        <a:ea typeface="+mn-ea"/>
                      </a:endParaRPr>
                    </a:p>
                  </a:txBody>
                  <a:tcPr/>
                </a:tc>
                <a:tc>
                  <a:txBody>
                    <a:bodyPr/>
                    <a:lstStyle/>
                    <a:p>
                      <a:r>
                        <a:rPr lang="zh-CN" altLang="en-US" sz="1600" dirty="0" smtClean="0">
                          <a:latin typeface="+mn-lt"/>
                          <a:ea typeface="+mn-ea"/>
                        </a:rPr>
                        <a:t>开发</a:t>
                      </a:r>
                      <a:endParaRPr lang="zh-CN" altLang="en-US" sz="1600" dirty="0">
                        <a:latin typeface="+mn-lt"/>
                        <a:ea typeface="+mn-ea"/>
                      </a:endParaRPr>
                    </a:p>
                  </a:txBody>
                  <a:tcPr/>
                </a:tc>
                <a:tc>
                  <a:txBody>
                    <a:bodyPr/>
                    <a:lstStyle/>
                    <a:p>
                      <a:r>
                        <a:rPr lang="en-US" altLang="zh-CN" sz="1600" dirty="0" smtClean="0">
                          <a:latin typeface="+mn-lt"/>
                          <a:ea typeface="+mn-ea"/>
                        </a:rPr>
                        <a:t>ALTER</a:t>
                      </a:r>
                      <a:r>
                        <a:rPr lang="zh-CN" altLang="en-US" sz="1600" dirty="0" smtClean="0">
                          <a:latin typeface="+mn-lt"/>
                          <a:ea typeface="+mn-ea"/>
                        </a:rPr>
                        <a:t>、</a:t>
                      </a:r>
                      <a:r>
                        <a:rPr lang="en-US" altLang="zh-CN" sz="1600" dirty="0" smtClean="0">
                          <a:latin typeface="+mn-lt"/>
                          <a:ea typeface="+mn-ea"/>
                        </a:rPr>
                        <a:t>CREATE</a:t>
                      </a:r>
                      <a:r>
                        <a:rPr lang="zh-CN" altLang="en-US" sz="1600" dirty="0" smtClean="0">
                          <a:latin typeface="+mn-lt"/>
                          <a:ea typeface="+mn-ea"/>
                        </a:rPr>
                        <a:t>、</a:t>
                      </a:r>
                      <a:r>
                        <a:rPr lang="en-US" altLang="zh-CN" sz="1600" dirty="0" smtClean="0">
                          <a:latin typeface="+mn-lt"/>
                          <a:ea typeface="+mn-ea"/>
                        </a:rPr>
                        <a:t/>
                      </a:r>
                      <a:br>
                        <a:rPr lang="en-US" altLang="zh-CN" sz="1600" dirty="0" smtClean="0">
                          <a:latin typeface="+mn-lt"/>
                          <a:ea typeface="+mn-ea"/>
                        </a:rPr>
                      </a:br>
                      <a:r>
                        <a:rPr lang="en-US" altLang="zh-CN" sz="1600" dirty="0" smtClean="0">
                          <a:latin typeface="+mn-lt"/>
                          <a:ea typeface="+mn-ea"/>
                        </a:rPr>
                        <a:t>DELETE</a:t>
                      </a:r>
                      <a:r>
                        <a:rPr lang="zh-CN" altLang="en-US" sz="1600" dirty="0" smtClean="0">
                          <a:latin typeface="+mn-lt"/>
                          <a:ea typeface="+mn-ea"/>
                        </a:rPr>
                        <a:t>、</a:t>
                      </a:r>
                      <a:r>
                        <a:rPr lang="en-US" altLang="zh-CN" sz="1600" dirty="0" smtClean="0">
                          <a:latin typeface="+mn-lt"/>
                          <a:ea typeface="+mn-ea"/>
                        </a:rPr>
                        <a:t>DROP</a:t>
                      </a:r>
                      <a:r>
                        <a:rPr lang="zh-CN" altLang="en-US" sz="1600" dirty="0" smtClean="0">
                          <a:latin typeface="+mn-lt"/>
                          <a:ea typeface="+mn-ea"/>
                        </a:rPr>
                        <a:t>、</a:t>
                      </a:r>
                      <a:r>
                        <a:rPr lang="en-US" altLang="zh-CN" sz="1600" dirty="0" smtClean="0">
                          <a:latin typeface="+mn-lt"/>
                          <a:ea typeface="+mn-ea"/>
                        </a:rPr>
                        <a:t/>
                      </a:r>
                      <a:br>
                        <a:rPr lang="en-US" altLang="zh-CN" sz="1600" dirty="0" smtClean="0">
                          <a:latin typeface="+mn-lt"/>
                          <a:ea typeface="+mn-ea"/>
                        </a:rPr>
                      </a:br>
                      <a:r>
                        <a:rPr lang="en-US" altLang="zh-CN" sz="1600" dirty="0" smtClean="0">
                          <a:latin typeface="+mn-lt"/>
                          <a:ea typeface="+mn-ea"/>
                        </a:rPr>
                        <a:t>INDEX</a:t>
                      </a:r>
                      <a:r>
                        <a:rPr lang="zh-CN" altLang="en-US" sz="1600" dirty="0" smtClean="0">
                          <a:latin typeface="+mn-lt"/>
                          <a:ea typeface="+mn-ea"/>
                        </a:rPr>
                        <a:t>、</a:t>
                      </a:r>
                      <a:r>
                        <a:rPr lang="en-US" altLang="zh-CN" sz="1600" dirty="0" smtClean="0">
                          <a:latin typeface="+mn-lt"/>
                          <a:ea typeface="+mn-ea"/>
                        </a:rPr>
                        <a:t>INSERT</a:t>
                      </a:r>
                      <a:r>
                        <a:rPr lang="zh-CN" altLang="en-US" sz="1600" dirty="0" smtClean="0">
                          <a:latin typeface="+mn-lt"/>
                          <a:ea typeface="+mn-ea"/>
                        </a:rPr>
                        <a:t>、</a:t>
                      </a:r>
                      <a:endParaRPr lang="en-US" altLang="zh-CN" sz="1600" dirty="0" smtClean="0">
                        <a:latin typeface="+mn-lt"/>
                        <a:ea typeface="+mn-ea"/>
                      </a:endParaRPr>
                    </a:p>
                    <a:p>
                      <a:r>
                        <a:rPr lang="en-US" altLang="zh-CN" sz="1600" dirty="0" smtClean="0">
                          <a:latin typeface="+mn-lt"/>
                          <a:ea typeface="+mn-ea"/>
                        </a:rPr>
                        <a:t>SELECT</a:t>
                      </a:r>
                      <a:r>
                        <a:rPr lang="zh-CN" altLang="en-US" sz="1600" dirty="0" smtClean="0">
                          <a:latin typeface="+mn-lt"/>
                          <a:ea typeface="+mn-ea"/>
                        </a:rPr>
                        <a:t>、</a:t>
                      </a:r>
                      <a:r>
                        <a:rPr lang="en-US" altLang="zh-CN" sz="1600" dirty="0" smtClean="0">
                          <a:latin typeface="+mn-lt"/>
                          <a:ea typeface="+mn-ea"/>
                        </a:rPr>
                        <a:t>UPDATE</a:t>
                      </a:r>
                    </a:p>
                  </a:txBody>
                  <a:tcPr/>
                </a:tc>
                <a:tc>
                  <a:txBody>
                    <a:bodyPr/>
                    <a:lstStyle/>
                    <a:p>
                      <a:r>
                        <a:rPr lang="zh-CN" altLang="en-US" sz="1600" dirty="0" smtClean="0">
                          <a:latin typeface="+mn-lt"/>
                          <a:ea typeface="+mn-ea"/>
                        </a:rPr>
                        <a:t>为特定的应用设计数据库结构</a:t>
                      </a:r>
                      <a:endParaRPr lang="zh-CN" altLang="en-US" sz="1600" dirty="0">
                        <a:latin typeface="+mn-lt"/>
                        <a:ea typeface="+mn-ea"/>
                      </a:endParaRPr>
                    </a:p>
                  </a:txBody>
                  <a:tcPr/>
                </a:tc>
              </a:tr>
              <a:tr h="370840">
                <a:tc>
                  <a:txBody>
                    <a:bodyPr/>
                    <a:lstStyle/>
                    <a:p>
                      <a:r>
                        <a:rPr lang="en-US" altLang="zh-CN" sz="1600" dirty="0" smtClean="0">
                          <a:latin typeface="+mn-lt"/>
                          <a:ea typeface="+mn-ea"/>
                        </a:rPr>
                        <a:t>QA</a:t>
                      </a:r>
                      <a:endParaRPr lang="zh-CN" altLang="en-US" sz="1600" dirty="0">
                        <a:latin typeface="+mn-lt"/>
                        <a:ea typeface="+mn-ea"/>
                      </a:endParaRPr>
                    </a:p>
                  </a:txBody>
                  <a:tcPr/>
                </a:tc>
                <a:tc>
                  <a:txBody>
                    <a:bodyPr/>
                    <a:lstStyle/>
                    <a:p>
                      <a:r>
                        <a:rPr lang="zh-CN" altLang="en-US" sz="1600" dirty="0" smtClean="0">
                          <a:latin typeface="+mn-lt"/>
                          <a:ea typeface="+mn-ea"/>
                        </a:rPr>
                        <a:t>测试</a:t>
                      </a:r>
                      <a:endParaRPr lang="zh-CN" altLang="en-US" sz="1600" dirty="0">
                        <a:latin typeface="+mn-lt"/>
                        <a:ea typeface="+mn-ea"/>
                      </a:endParaRPr>
                    </a:p>
                  </a:txBody>
                  <a:tcPr/>
                </a:tc>
                <a:tc>
                  <a:txBody>
                    <a:bodyPr/>
                    <a:lstStyle/>
                    <a:p>
                      <a:r>
                        <a:rPr lang="en-US" altLang="zh-CN" sz="1600" dirty="0" smtClean="0">
                          <a:latin typeface="+mn-lt"/>
                          <a:ea typeface="+mn-ea"/>
                        </a:rPr>
                        <a:t>DELETE</a:t>
                      </a:r>
                      <a:r>
                        <a:rPr lang="zh-CN" altLang="en-US" sz="1600" dirty="0" smtClean="0">
                          <a:latin typeface="+mn-lt"/>
                          <a:ea typeface="+mn-ea"/>
                        </a:rPr>
                        <a:t>、</a:t>
                      </a:r>
                      <a:r>
                        <a:rPr lang="en-US" altLang="zh-CN" sz="1600" dirty="0" smtClean="0">
                          <a:latin typeface="+mn-lt"/>
                          <a:ea typeface="+mn-ea"/>
                        </a:rPr>
                        <a:t>INSERT</a:t>
                      </a:r>
                      <a:r>
                        <a:rPr lang="zh-CN" altLang="en-US" sz="1600" dirty="0" smtClean="0">
                          <a:latin typeface="+mn-lt"/>
                          <a:ea typeface="+mn-ea"/>
                        </a:rPr>
                        <a:t>、</a:t>
                      </a:r>
                      <a:endParaRPr lang="en-US" altLang="zh-CN" sz="1600" dirty="0" smtClean="0">
                        <a:latin typeface="+mn-lt"/>
                        <a:ea typeface="+mn-ea"/>
                      </a:endParaRPr>
                    </a:p>
                    <a:p>
                      <a:r>
                        <a:rPr lang="en-US" altLang="zh-CN" sz="1600" dirty="0" smtClean="0">
                          <a:latin typeface="+mn-lt"/>
                          <a:ea typeface="+mn-ea"/>
                        </a:rPr>
                        <a:t>SELECT</a:t>
                      </a:r>
                      <a:r>
                        <a:rPr lang="zh-CN" altLang="en-US" sz="1600" dirty="0" smtClean="0">
                          <a:latin typeface="+mn-lt"/>
                          <a:ea typeface="+mn-ea"/>
                        </a:rPr>
                        <a:t>、</a:t>
                      </a:r>
                      <a:r>
                        <a:rPr lang="en-US" altLang="zh-CN" sz="1600" dirty="0" smtClean="0">
                          <a:latin typeface="+mn-lt"/>
                          <a:ea typeface="+mn-ea"/>
                        </a:rPr>
                        <a:t>UPDATE</a:t>
                      </a:r>
                      <a:endParaRPr lang="zh-CN" altLang="en-US" sz="1600" dirty="0">
                        <a:latin typeface="+mn-lt"/>
                        <a:ea typeface="+mn-ea"/>
                      </a:endParaRPr>
                    </a:p>
                  </a:txBody>
                  <a:tcPr/>
                </a:tc>
                <a:tc>
                  <a:txBody>
                    <a:bodyPr/>
                    <a:lstStyle/>
                    <a:p>
                      <a:r>
                        <a:rPr lang="zh-CN" altLang="en-US" sz="1600" dirty="0" smtClean="0">
                          <a:latin typeface="+mn-lt"/>
                          <a:ea typeface="+mn-ea"/>
                        </a:rPr>
                        <a:t>负责测试应用是否正常工作，要与应用用户相同的特权</a:t>
                      </a:r>
                      <a:endParaRPr lang="zh-CN" altLang="en-US" sz="1600" dirty="0">
                        <a:latin typeface="+mn-lt"/>
                        <a:ea typeface="+mn-ea"/>
                      </a:endParaRPr>
                    </a:p>
                  </a:txBody>
                  <a:tcPr/>
                </a:tc>
              </a:tr>
              <a:tr h="370840">
                <a:tc>
                  <a:txBody>
                    <a:bodyPr/>
                    <a:lstStyle/>
                    <a:p>
                      <a:r>
                        <a:rPr lang="en-US" altLang="zh-CN" sz="1600" dirty="0" err="1" smtClean="0">
                          <a:latin typeface="+mn-lt"/>
                          <a:ea typeface="+mn-ea"/>
                        </a:rPr>
                        <a:t>emigrator</a:t>
                      </a:r>
                      <a:endParaRPr lang="zh-CN" altLang="en-US" sz="1600" dirty="0">
                        <a:latin typeface="+mn-lt"/>
                        <a:ea typeface="+mn-ea"/>
                      </a:endParaRPr>
                    </a:p>
                  </a:txBody>
                  <a:tcPr/>
                </a:tc>
                <a:tc>
                  <a:txBody>
                    <a:bodyPr/>
                    <a:lstStyle/>
                    <a:p>
                      <a:r>
                        <a:rPr lang="zh-CN" altLang="en-US" sz="1600" dirty="0" smtClean="0">
                          <a:latin typeface="+mn-lt"/>
                          <a:ea typeface="+mn-ea"/>
                        </a:rPr>
                        <a:t>开发、测试、</a:t>
                      </a:r>
                      <a:r>
                        <a:rPr lang="en-US" altLang="zh-CN" sz="1600" dirty="0" smtClean="0">
                          <a:latin typeface="+mn-lt"/>
                          <a:ea typeface="+mn-ea"/>
                        </a:rPr>
                        <a:t/>
                      </a:r>
                      <a:br>
                        <a:rPr lang="en-US" altLang="zh-CN" sz="1600" dirty="0" smtClean="0">
                          <a:latin typeface="+mn-lt"/>
                          <a:ea typeface="+mn-ea"/>
                        </a:rPr>
                      </a:br>
                      <a:r>
                        <a:rPr lang="zh-CN" altLang="en-US" sz="1600" dirty="0" smtClean="0">
                          <a:latin typeface="+mn-lt"/>
                          <a:ea typeface="+mn-ea"/>
                        </a:rPr>
                        <a:t>试运行</a:t>
                      </a:r>
                      <a:endParaRPr lang="zh-CN" altLang="en-US" sz="1600" dirty="0">
                        <a:latin typeface="+mn-lt"/>
                        <a:ea typeface="+mn-ea"/>
                      </a:endParaRPr>
                    </a:p>
                  </a:txBody>
                  <a:tcPr/>
                </a:tc>
                <a:tc>
                  <a:txBody>
                    <a:bodyPr/>
                    <a:lstStyle/>
                    <a:p>
                      <a:r>
                        <a:rPr lang="en-US" altLang="zh-CN" sz="1600" dirty="0" smtClean="0">
                          <a:latin typeface="+mn-lt"/>
                          <a:ea typeface="+mn-ea"/>
                        </a:rPr>
                        <a:t>SELECT</a:t>
                      </a:r>
                      <a:endParaRPr lang="zh-CN" altLang="en-US" sz="1600" dirty="0">
                        <a:latin typeface="+mn-lt"/>
                        <a:ea typeface="+mn-ea"/>
                      </a:endParaRPr>
                    </a:p>
                  </a:txBody>
                  <a:tcPr/>
                </a:tc>
                <a:tc>
                  <a:txBody>
                    <a:bodyPr/>
                    <a:lstStyle/>
                    <a:p>
                      <a:r>
                        <a:rPr lang="zh-CN" altLang="en-US" sz="1600" dirty="0" smtClean="0">
                          <a:latin typeface="+mn-lt"/>
                          <a:ea typeface="+mn-ea"/>
                        </a:rPr>
                        <a:t>将数据库模式移植到另一个环境中</a:t>
                      </a:r>
                      <a:endParaRPr lang="zh-CN" altLang="en-US" sz="1600" dirty="0">
                        <a:latin typeface="+mn-lt"/>
                        <a:ea typeface="+mn-ea"/>
                      </a:endParaRPr>
                    </a:p>
                  </a:txBody>
                  <a:tcPr/>
                </a:tc>
              </a:tr>
              <a:tr h="370840">
                <a:tc>
                  <a:txBody>
                    <a:bodyPr/>
                    <a:lstStyle/>
                    <a:p>
                      <a:r>
                        <a:rPr lang="en-US" altLang="zh-CN" sz="1600" dirty="0" err="1" smtClean="0">
                          <a:latin typeface="+mn-lt"/>
                          <a:ea typeface="+mn-ea"/>
                        </a:rPr>
                        <a:t>immigrator</a:t>
                      </a:r>
                      <a:endParaRPr lang="zh-CN" altLang="en-US" sz="1600" dirty="0">
                        <a:latin typeface="+mn-lt"/>
                        <a:ea typeface="+mn-ea"/>
                      </a:endParaRPr>
                    </a:p>
                  </a:txBody>
                  <a:tcPr/>
                </a:tc>
                <a:tc>
                  <a:txBody>
                    <a:bodyPr/>
                    <a:lstStyle/>
                    <a:p>
                      <a:r>
                        <a:rPr lang="zh-CN" altLang="en-US" sz="1600" dirty="0" smtClean="0">
                          <a:latin typeface="+mn-lt"/>
                          <a:ea typeface="+mn-ea"/>
                        </a:rPr>
                        <a:t>测试、试运行、</a:t>
                      </a:r>
                      <a:r>
                        <a:rPr lang="en-US" altLang="zh-CN" sz="1600" dirty="0" smtClean="0">
                          <a:latin typeface="+mn-lt"/>
                          <a:ea typeface="+mn-ea"/>
                        </a:rPr>
                        <a:t/>
                      </a:r>
                      <a:br>
                        <a:rPr lang="en-US" altLang="zh-CN" sz="1600" dirty="0" smtClean="0">
                          <a:latin typeface="+mn-lt"/>
                          <a:ea typeface="+mn-ea"/>
                        </a:rPr>
                      </a:br>
                      <a:r>
                        <a:rPr lang="zh-CN" altLang="en-US" sz="1600" dirty="0" smtClean="0">
                          <a:latin typeface="+mn-lt"/>
                          <a:ea typeface="+mn-ea"/>
                        </a:rPr>
                        <a:t>产品</a:t>
                      </a:r>
                      <a:endParaRPr lang="zh-CN" altLang="en-US" sz="1600" dirty="0">
                        <a:latin typeface="+mn-lt"/>
                        <a:ea typeface="+mn-ea"/>
                      </a:endParaRPr>
                    </a:p>
                  </a:txBody>
                  <a:tcPr/>
                </a:tc>
                <a:tc>
                  <a:txBody>
                    <a:bodyPr/>
                    <a:lstStyle/>
                    <a:p>
                      <a:r>
                        <a:rPr lang="en-US" altLang="zh-CN" sz="1600" dirty="0" smtClean="0">
                          <a:latin typeface="+mn-lt"/>
                          <a:ea typeface="+mn-ea"/>
                        </a:rPr>
                        <a:t>ALTER</a:t>
                      </a:r>
                      <a:r>
                        <a:rPr lang="zh-CN" altLang="en-US" sz="1600" dirty="0" smtClean="0">
                          <a:latin typeface="+mn-lt"/>
                          <a:ea typeface="+mn-ea"/>
                        </a:rPr>
                        <a:t>、</a:t>
                      </a:r>
                      <a:r>
                        <a:rPr lang="en-US" altLang="zh-CN" sz="1600" dirty="0" smtClean="0">
                          <a:latin typeface="+mn-lt"/>
                          <a:ea typeface="+mn-ea"/>
                        </a:rPr>
                        <a:t>CREATE</a:t>
                      </a:r>
                      <a:r>
                        <a:rPr lang="zh-CN" altLang="en-US" sz="1600" dirty="0" smtClean="0">
                          <a:latin typeface="+mn-lt"/>
                          <a:ea typeface="+mn-ea"/>
                        </a:rPr>
                        <a:t>、</a:t>
                      </a:r>
                      <a:r>
                        <a:rPr lang="en-US" altLang="zh-CN" sz="1600" dirty="0" smtClean="0">
                          <a:latin typeface="+mn-lt"/>
                          <a:ea typeface="+mn-ea"/>
                        </a:rPr>
                        <a:t/>
                      </a:r>
                      <a:br>
                        <a:rPr lang="en-US" altLang="zh-CN" sz="1600" dirty="0" smtClean="0">
                          <a:latin typeface="+mn-lt"/>
                          <a:ea typeface="+mn-ea"/>
                        </a:rPr>
                      </a:br>
                      <a:r>
                        <a:rPr lang="en-US" altLang="zh-CN" sz="1600" dirty="0" smtClean="0">
                          <a:latin typeface="+mn-lt"/>
                          <a:ea typeface="+mn-ea"/>
                        </a:rPr>
                        <a:t>DELETE</a:t>
                      </a:r>
                      <a:r>
                        <a:rPr lang="zh-CN" altLang="en-US" sz="1600" dirty="0" smtClean="0">
                          <a:latin typeface="+mn-lt"/>
                          <a:ea typeface="+mn-ea"/>
                        </a:rPr>
                        <a:t>、</a:t>
                      </a:r>
                      <a:r>
                        <a:rPr lang="en-US" altLang="zh-CN" sz="1600" dirty="0" smtClean="0">
                          <a:latin typeface="+mn-lt"/>
                          <a:ea typeface="+mn-ea"/>
                        </a:rPr>
                        <a:t>DROP</a:t>
                      </a:r>
                      <a:r>
                        <a:rPr lang="zh-CN" altLang="en-US" sz="1600" dirty="0" smtClean="0">
                          <a:latin typeface="+mn-lt"/>
                          <a:ea typeface="+mn-ea"/>
                        </a:rPr>
                        <a:t>、</a:t>
                      </a:r>
                      <a:r>
                        <a:rPr lang="en-US" altLang="zh-CN" sz="1600" dirty="0" smtClean="0">
                          <a:latin typeface="+mn-lt"/>
                          <a:ea typeface="+mn-ea"/>
                        </a:rPr>
                        <a:t/>
                      </a:r>
                      <a:br>
                        <a:rPr lang="en-US" altLang="zh-CN" sz="1600" dirty="0" smtClean="0">
                          <a:latin typeface="+mn-lt"/>
                          <a:ea typeface="+mn-ea"/>
                        </a:rPr>
                      </a:br>
                      <a:r>
                        <a:rPr lang="en-US" altLang="zh-CN" sz="1600" dirty="0" smtClean="0">
                          <a:latin typeface="+mn-lt"/>
                          <a:ea typeface="+mn-ea"/>
                        </a:rPr>
                        <a:t>INDEX</a:t>
                      </a:r>
                      <a:r>
                        <a:rPr lang="zh-CN" altLang="en-US" sz="1600" dirty="0" smtClean="0">
                          <a:latin typeface="+mn-lt"/>
                          <a:ea typeface="+mn-ea"/>
                        </a:rPr>
                        <a:t>、</a:t>
                      </a:r>
                      <a:r>
                        <a:rPr lang="en-US" altLang="zh-CN" sz="1600" dirty="0" smtClean="0">
                          <a:latin typeface="+mn-lt"/>
                          <a:ea typeface="+mn-ea"/>
                        </a:rPr>
                        <a:t>INSERT</a:t>
                      </a:r>
                      <a:r>
                        <a:rPr lang="zh-CN" altLang="en-US" sz="1600" dirty="0" smtClean="0">
                          <a:latin typeface="+mn-lt"/>
                          <a:ea typeface="+mn-ea"/>
                        </a:rPr>
                        <a:t>、</a:t>
                      </a:r>
                      <a:endParaRPr lang="en-US" altLang="zh-CN" sz="1600" dirty="0" smtClean="0">
                        <a:latin typeface="+mn-lt"/>
                        <a:ea typeface="+mn-ea"/>
                      </a:endParaRPr>
                    </a:p>
                    <a:p>
                      <a:r>
                        <a:rPr lang="en-US" altLang="zh-CN" sz="1600" dirty="0" smtClean="0">
                          <a:latin typeface="+mn-lt"/>
                          <a:ea typeface="+mn-ea"/>
                        </a:rPr>
                        <a:t>SELECT</a:t>
                      </a:r>
                      <a:r>
                        <a:rPr lang="zh-CN" altLang="en-US" sz="1600" dirty="0" smtClean="0">
                          <a:latin typeface="+mn-lt"/>
                          <a:ea typeface="+mn-ea"/>
                        </a:rPr>
                        <a:t>、</a:t>
                      </a:r>
                      <a:r>
                        <a:rPr lang="en-US" altLang="zh-CN" sz="1600" dirty="0" smtClean="0">
                          <a:latin typeface="+mn-lt"/>
                          <a:ea typeface="+mn-ea"/>
                        </a:rPr>
                        <a:t>UPDATE</a:t>
                      </a:r>
                    </a:p>
                  </a:txBody>
                  <a:tcPr/>
                </a:tc>
                <a:tc>
                  <a:txBody>
                    <a:bodyPr/>
                    <a:lstStyle/>
                    <a:p>
                      <a:r>
                        <a:rPr lang="zh-CN" altLang="en-US" sz="1600" dirty="0" smtClean="0">
                          <a:latin typeface="+mn-lt"/>
                          <a:ea typeface="+mn-ea"/>
                        </a:rPr>
                        <a:t>升级数据库的结构，反映出开发过程中所做的改动</a:t>
                      </a:r>
                      <a:endParaRPr lang="zh-CN" altLang="en-US" sz="1600" dirty="0">
                        <a:latin typeface="+mn-lt"/>
                        <a:ea typeface="+mn-ea"/>
                      </a:endParaRPr>
                    </a:p>
                  </a:txBody>
                  <a:tcPr/>
                </a:tc>
              </a:tr>
              <a:tr h="370840">
                <a:tc>
                  <a:txBody>
                    <a:bodyPr/>
                    <a:lstStyle/>
                    <a:p>
                      <a:r>
                        <a:rPr lang="en-US" altLang="zh-CN" sz="1600" dirty="0" smtClean="0">
                          <a:latin typeface="+mn-lt"/>
                          <a:ea typeface="+mn-ea"/>
                        </a:rPr>
                        <a:t>DBA</a:t>
                      </a:r>
                      <a:endParaRPr lang="zh-CN" altLang="en-US" sz="1600" dirty="0">
                        <a:latin typeface="+mn-lt"/>
                        <a:ea typeface="+mn-ea"/>
                      </a:endParaRPr>
                    </a:p>
                  </a:txBody>
                  <a:tcPr/>
                </a:tc>
                <a:tc>
                  <a:txBody>
                    <a:bodyPr/>
                    <a:lstStyle/>
                    <a:p>
                      <a:r>
                        <a:rPr lang="zh-CN" altLang="en-US" sz="1600" dirty="0" smtClean="0">
                          <a:latin typeface="+mn-lt"/>
                          <a:ea typeface="+mn-ea"/>
                        </a:rPr>
                        <a:t>全部</a:t>
                      </a:r>
                      <a:endParaRPr lang="zh-CN" altLang="en-US" sz="1600" dirty="0">
                        <a:latin typeface="+mn-lt"/>
                        <a:ea typeface="+mn-ea"/>
                      </a:endParaRPr>
                    </a:p>
                  </a:txBody>
                  <a:tcPr/>
                </a:tc>
                <a:tc>
                  <a:txBody>
                    <a:bodyPr/>
                    <a:lstStyle/>
                    <a:p>
                      <a:r>
                        <a:rPr lang="zh-CN" altLang="en-US" sz="1600" dirty="0" smtClean="0">
                          <a:latin typeface="+mn-lt"/>
                          <a:ea typeface="+mn-ea"/>
                        </a:rPr>
                        <a:t>全部</a:t>
                      </a:r>
                      <a:endParaRPr lang="zh-CN" altLang="en-US" sz="1600" dirty="0">
                        <a:latin typeface="+mn-lt"/>
                        <a:ea typeface="+mn-ea"/>
                      </a:endParaRPr>
                    </a:p>
                  </a:txBody>
                  <a:tcPr/>
                </a:tc>
                <a:tc>
                  <a:txBody>
                    <a:bodyPr/>
                    <a:lstStyle/>
                    <a:p>
                      <a:r>
                        <a:rPr lang="zh-CN" altLang="en-US" sz="1600" dirty="0" smtClean="0">
                          <a:latin typeface="+mn-lt"/>
                          <a:ea typeface="+mn-ea"/>
                        </a:rPr>
                        <a:t>安装和运行，不应修改数据</a:t>
                      </a:r>
                      <a:endParaRPr lang="zh-CN" altLang="en-US" sz="1600" dirty="0">
                        <a:latin typeface="+mn-lt"/>
                        <a:ea typeface="+mn-ea"/>
                      </a:endParaRPr>
                    </a:p>
                  </a:txBody>
                  <a:tcPr/>
                </a:tc>
              </a:tr>
            </a:tbl>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3232461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t>
            </a:r>
            <a:r>
              <a:rPr lang="zh-CN" altLang="en-US" b="1" dirty="0"/>
              <a:t>数据库</a:t>
            </a:r>
            <a:r>
              <a:rPr lang="zh-CN" altLang="en-US" b="1" dirty="0" smtClean="0"/>
              <a:t>的完整性</a:t>
            </a:r>
            <a:endParaRPr lang="zh-CN" altLang="en-US" dirty="0"/>
          </a:p>
        </p:txBody>
      </p:sp>
      <p:sp>
        <p:nvSpPr>
          <p:cNvPr id="3" name="内容占位符 2"/>
          <p:cNvSpPr>
            <a:spLocks noGrp="1"/>
          </p:cNvSpPr>
          <p:nvPr>
            <p:ph idx="1"/>
          </p:nvPr>
        </p:nvSpPr>
        <p:spPr/>
        <p:txBody>
          <a:bodyPr>
            <a:normAutofit fontScale="92500"/>
          </a:bodyPr>
          <a:lstStyle/>
          <a:p>
            <a:r>
              <a:rPr lang="zh-CN" altLang="en-US" sz="1900" dirty="0"/>
              <a:t>数据库的完整性</a:t>
            </a:r>
          </a:p>
          <a:p>
            <a:pPr lvl="1"/>
            <a:r>
              <a:rPr lang="zh-CN" altLang="en-US" sz="1900" dirty="0"/>
              <a:t>指数据库中数据的正确性和一致性，包括：</a:t>
            </a:r>
          </a:p>
          <a:p>
            <a:pPr lvl="2"/>
            <a:r>
              <a:rPr lang="zh-CN" altLang="en-US" sz="1700" dirty="0"/>
              <a:t>正确性：数据的有效性、有意义</a:t>
            </a:r>
          </a:p>
          <a:p>
            <a:pPr lvl="2"/>
            <a:r>
              <a:rPr lang="zh-CN" altLang="en-US" sz="1700" dirty="0"/>
              <a:t>一致性：在多用户（多程序）并发访问数据库的情况下，保证对数据的更新不会出现与实际不一致的</a:t>
            </a:r>
            <a:r>
              <a:rPr lang="zh-CN" altLang="en-US" sz="1700" dirty="0" smtClean="0"/>
              <a:t>情况</a:t>
            </a:r>
            <a:endParaRPr lang="zh-CN" altLang="en-US" sz="1700" dirty="0"/>
          </a:p>
          <a:p>
            <a:pPr lvl="1"/>
            <a:r>
              <a:rPr lang="zh-CN" altLang="en-US" sz="1900" dirty="0"/>
              <a:t>我们一方面要避免在数据库中出现错误的数据，即防止数据的完整性受到破坏。同时，如果因为某些不可抗拒的原因而导致数据库中的数据被破坏，也要能够及时发现并采取一定的措施将数据库中的数据恢复到正确的状态下去</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1708896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t>数据库的完整性</a:t>
            </a:r>
            <a:endParaRPr lang="zh-CN" altLang="en-US" dirty="0"/>
          </a:p>
        </p:txBody>
      </p:sp>
      <p:sp>
        <p:nvSpPr>
          <p:cNvPr id="3" name="内容占位符 2"/>
          <p:cNvSpPr>
            <a:spLocks noGrp="1"/>
          </p:cNvSpPr>
          <p:nvPr>
            <p:ph idx="1"/>
          </p:nvPr>
        </p:nvSpPr>
        <p:spPr/>
        <p:txBody>
          <a:bodyPr>
            <a:normAutofit/>
          </a:bodyPr>
          <a:lstStyle/>
          <a:p>
            <a:r>
              <a:rPr lang="zh-CN" altLang="en-US" sz="1600" dirty="0"/>
              <a:t>完整性保护</a:t>
            </a:r>
          </a:p>
          <a:p>
            <a:pPr lvl="1"/>
            <a:r>
              <a:rPr lang="zh-CN" altLang="en-US" sz="1400" dirty="0"/>
              <a:t>对数据库中数据的正确性和一致性的维护，包括：</a:t>
            </a:r>
          </a:p>
          <a:p>
            <a:pPr lvl="2"/>
            <a:r>
              <a:rPr lang="zh-CN" altLang="en-US" sz="1400" dirty="0"/>
              <a:t>在执行更新操作时，检查是否违反完整性约束条件，并且在证明其无效后作出适当的反应</a:t>
            </a:r>
          </a:p>
          <a:p>
            <a:pPr lvl="2"/>
            <a:r>
              <a:rPr lang="zh-CN" altLang="en-US" sz="1400" dirty="0"/>
              <a:t>防止有存取权的合法用户的误</a:t>
            </a:r>
            <a:r>
              <a:rPr lang="zh-CN" altLang="en-US" sz="1400" dirty="0" smtClean="0"/>
              <a:t>操作</a:t>
            </a:r>
            <a:endParaRPr lang="zh-CN" altLang="en-US" sz="1400" dirty="0"/>
          </a:p>
          <a:p>
            <a:r>
              <a:rPr lang="zh-CN" altLang="en-US" sz="1600" dirty="0"/>
              <a:t>完整性保护的目的</a:t>
            </a:r>
          </a:p>
          <a:p>
            <a:pPr lvl="1"/>
            <a:r>
              <a:rPr lang="zh-CN" altLang="en-US" sz="1400" dirty="0"/>
              <a:t>及时发现</a:t>
            </a:r>
            <a:r>
              <a:rPr lang="zh-CN" altLang="en-US" sz="1400" dirty="0" smtClean="0"/>
              <a:t>错误、能够</a:t>
            </a:r>
            <a:r>
              <a:rPr lang="zh-CN" altLang="en-US" sz="1400" dirty="0"/>
              <a:t>采取措施防止错误的进一步</a:t>
            </a:r>
            <a:r>
              <a:rPr lang="zh-CN" altLang="en-US" sz="1400" dirty="0" smtClean="0"/>
              <a:t>蔓延、最终</a:t>
            </a:r>
            <a:r>
              <a:rPr lang="zh-CN" altLang="en-US" sz="1400" dirty="0"/>
              <a:t>将数据库恢复到正确</a:t>
            </a:r>
            <a:r>
              <a:rPr lang="zh-CN" altLang="en-US" sz="1400" dirty="0" smtClean="0"/>
              <a:t>状态</a:t>
            </a:r>
            <a:endParaRPr lang="zh-CN" altLang="en-US" sz="1400" dirty="0"/>
          </a:p>
          <a:p>
            <a:r>
              <a:rPr lang="zh-CN" altLang="en-US" sz="1600" dirty="0"/>
              <a:t>完整性保护的实现措施</a:t>
            </a:r>
          </a:p>
          <a:p>
            <a:pPr lvl="1"/>
            <a:r>
              <a:rPr lang="zh-CN" altLang="en-US" sz="1400" dirty="0"/>
              <a:t>完整性约束条件的定义及</a:t>
            </a:r>
            <a:r>
              <a:rPr lang="zh-CN" altLang="en-US" sz="1400" dirty="0" smtClean="0"/>
              <a:t>检查、触发器、并发控制技术</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42618650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t>数据库的完整性</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b="1" dirty="0" smtClean="0">
                <a:solidFill>
                  <a:srgbClr val="FF0000"/>
                </a:solidFill>
              </a:rPr>
              <a:t>2.1  </a:t>
            </a:r>
            <a:r>
              <a:rPr lang="zh-CN" altLang="en-US" b="1" dirty="0">
                <a:solidFill>
                  <a:srgbClr val="FF0000"/>
                </a:solidFill>
              </a:rPr>
              <a:t>数据库完整性保护的</a:t>
            </a:r>
            <a:r>
              <a:rPr lang="zh-CN" altLang="en-US" b="1" dirty="0" smtClean="0">
                <a:solidFill>
                  <a:srgbClr val="FF0000"/>
                </a:solidFill>
              </a:rPr>
              <a:t>功能</a:t>
            </a:r>
            <a:endParaRPr lang="zh-CN" altLang="en-US" b="1" dirty="0">
              <a:solidFill>
                <a:srgbClr val="FF0000"/>
              </a:solidFill>
            </a:endParaRPr>
          </a:p>
          <a:p>
            <a:pPr marL="68580" indent="0">
              <a:buNone/>
            </a:pPr>
            <a:r>
              <a:rPr lang="en-US" altLang="zh-CN" dirty="0" smtClean="0"/>
              <a:t>2.2  </a:t>
            </a:r>
            <a:r>
              <a:rPr lang="zh-CN" altLang="en-US" dirty="0"/>
              <a:t>完整性规则的三个</a:t>
            </a:r>
            <a:r>
              <a:rPr lang="zh-CN" altLang="en-US" dirty="0" smtClean="0"/>
              <a:t>内容</a:t>
            </a:r>
            <a:endParaRPr lang="zh-CN" altLang="en-US" dirty="0"/>
          </a:p>
          <a:p>
            <a:pPr marL="68580" indent="0">
              <a:buNone/>
            </a:pPr>
            <a:r>
              <a:rPr lang="en-US" altLang="zh-CN" dirty="0" smtClean="0"/>
              <a:t>2.3  </a:t>
            </a:r>
            <a:r>
              <a:rPr lang="zh-CN" altLang="en-US" dirty="0"/>
              <a:t>完整性约束的设置、检查与</a:t>
            </a:r>
            <a:r>
              <a:rPr lang="zh-CN" altLang="en-US" dirty="0" smtClean="0"/>
              <a:t>处理</a:t>
            </a:r>
            <a:endParaRPr lang="zh-CN" altLang="en-US" dirty="0"/>
          </a:p>
          <a:p>
            <a:pPr marL="68580" indent="0">
              <a:buNone/>
            </a:pPr>
            <a:r>
              <a:rPr lang="en-US" altLang="zh-CN" dirty="0" smtClean="0"/>
              <a:t>2.4  </a:t>
            </a:r>
            <a:r>
              <a:rPr lang="zh-CN" altLang="en-US" dirty="0" smtClean="0"/>
              <a:t>触发器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1438867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 </a:t>
            </a:r>
            <a:r>
              <a:rPr lang="zh-CN" altLang="en-US" b="1" dirty="0" smtClean="0"/>
              <a:t>数据库</a:t>
            </a:r>
            <a:r>
              <a:rPr lang="zh-CN" altLang="en-US" b="1" dirty="0"/>
              <a:t>的安全性</a:t>
            </a:r>
          </a:p>
        </p:txBody>
      </p:sp>
      <p:sp>
        <p:nvSpPr>
          <p:cNvPr id="3" name="内容占位符 2"/>
          <p:cNvSpPr>
            <a:spLocks noGrp="1"/>
          </p:cNvSpPr>
          <p:nvPr>
            <p:ph idx="1"/>
          </p:nvPr>
        </p:nvSpPr>
        <p:spPr/>
        <p:txBody>
          <a:bodyPr>
            <a:normAutofit/>
          </a:bodyPr>
          <a:lstStyle/>
          <a:p>
            <a:pPr marL="68580" indent="0">
              <a:buNone/>
            </a:pPr>
            <a:r>
              <a:rPr lang="en-US" altLang="zh-CN" b="1" dirty="0" smtClean="0">
                <a:solidFill>
                  <a:srgbClr val="FF0000"/>
                </a:solidFill>
              </a:rPr>
              <a:t>1.1  </a:t>
            </a:r>
            <a:r>
              <a:rPr lang="zh-CN" altLang="en-US" b="1" dirty="0" smtClean="0">
                <a:solidFill>
                  <a:srgbClr val="FF0000"/>
                </a:solidFill>
              </a:rPr>
              <a:t>数据库</a:t>
            </a:r>
            <a:r>
              <a:rPr lang="zh-CN" altLang="en-US" b="1" dirty="0">
                <a:solidFill>
                  <a:srgbClr val="FF0000"/>
                </a:solidFill>
              </a:rPr>
              <a:t>的安全与安全</a:t>
            </a:r>
            <a:r>
              <a:rPr lang="zh-CN" altLang="en-US" b="1" dirty="0" smtClean="0">
                <a:solidFill>
                  <a:srgbClr val="FF0000"/>
                </a:solidFill>
              </a:rPr>
              <a:t>数据库</a:t>
            </a:r>
            <a:endParaRPr lang="zh-CN" altLang="en-US" b="1" dirty="0">
              <a:solidFill>
                <a:srgbClr val="FF0000"/>
              </a:solidFill>
            </a:endParaRPr>
          </a:p>
          <a:p>
            <a:pPr marL="68580" indent="0">
              <a:buNone/>
            </a:pPr>
            <a:r>
              <a:rPr lang="en-US" altLang="zh-CN" dirty="0" smtClean="0"/>
              <a:t>1.2  </a:t>
            </a:r>
            <a:r>
              <a:rPr lang="zh-CN" altLang="en-US" dirty="0" smtClean="0"/>
              <a:t>数据库安全</a:t>
            </a:r>
            <a:r>
              <a:rPr lang="zh-CN" altLang="en-US" dirty="0"/>
              <a:t>的基本概念与</a:t>
            </a:r>
            <a:r>
              <a:rPr lang="zh-CN" altLang="en-US" dirty="0" smtClean="0"/>
              <a:t>内容</a:t>
            </a:r>
            <a:endParaRPr lang="zh-CN" altLang="en-US" dirty="0"/>
          </a:p>
          <a:p>
            <a:pPr marL="68580" indent="0">
              <a:buNone/>
            </a:pPr>
            <a:r>
              <a:rPr lang="en-US" altLang="zh-CN" dirty="0" smtClean="0"/>
              <a:t>1.3  </a:t>
            </a:r>
            <a:r>
              <a:rPr lang="zh-CN" altLang="en-US" dirty="0" smtClean="0"/>
              <a:t>数据库</a:t>
            </a:r>
            <a:r>
              <a:rPr lang="zh-CN" altLang="en-US" dirty="0"/>
              <a:t>的</a:t>
            </a:r>
            <a:r>
              <a:rPr lang="zh-CN" altLang="en-US" dirty="0" smtClean="0"/>
              <a:t>安全标准</a:t>
            </a:r>
            <a:endParaRPr lang="zh-CN" altLang="en-US" dirty="0"/>
          </a:p>
          <a:p>
            <a:pPr marL="68580" indent="0">
              <a:buNone/>
            </a:pPr>
            <a:r>
              <a:rPr lang="en-US" altLang="zh-CN" dirty="0" smtClean="0"/>
              <a:t>1.4  SQL</a:t>
            </a:r>
            <a:r>
              <a:rPr lang="zh-CN" altLang="en-US" dirty="0"/>
              <a:t>对数据库安全的</a:t>
            </a:r>
            <a:r>
              <a:rPr lang="zh-CN" altLang="en-US" dirty="0" smtClean="0"/>
              <a:t>支持</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433104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2.1 数据库完整性保护的功能</a:t>
            </a:r>
          </a:p>
        </p:txBody>
      </p:sp>
      <p:sp>
        <p:nvSpPr>
          <p:cNvPr id="3" name="内容占位符 2"/>
          <p:cNvSpPr>
            <a:spLocks noGrp="1"/>
          </p:cNvSpPr>
          <p:nvPr>
            <p:ph idx="1"/>
          </p:nvPr>
        </p:nvSpPr>
        <p:spPr/>
        <p:txBody>
          <a:bodyPr/>
          <a:lstStyle/>
          <a:p>
            <a:r>
              <a:rPr lang="zh-CN" altLang="en-US" dirty="0"/>
              <a:t>三个基本功能</a:t>
            </a:r>
          </a:p>
          <a:p>
            <a:pPr lvl="1"/>
            <a:r>
              <a:rPr lang="zh-CN" altLang="en-US" sz="2000" dirty="0"/>
              <a:t>设置</a:t>
            </a:r>
            <a:r>
              <a:rPr lang="zh-CN" altLang="en-US" sz="2000" dirty="0" smtClean="0"/>
              <a:t>功能</a:t>
            </a:r>
            <a:endParaRPr lang="zh-CN" altLang="en-US" sz="2000" dirty="0"/>
          </a:p>
          <a:p>
            <a:pPr lvl="1"/>
            <a:r>
              <a:rPr lang="zh-CN" altLang="en-US" sz="2000" dirty="0"/>
              <a:t>检查</a:t>
            </a:r>
            <a:r>
              <a:rPr lang="zh-CN" altLang="en-US" sz="2000" dirty="0" smtClean="0"/>
              <a:t>功能</a:t>
            </a:r>
            <a:endParaRPr lang="zh-CN" altLang="en-US" sz="2000" dirty="0"/>
          </a:p>
          <a:p>
            <a:pPr lvl="1"/>
            <a:r>
              <a:rPr lang="zh-CN" altLang="en-US" sz="2000" dirty="0"/>
              <a:t>处理</a:t>
            </a:r>
            <a:r>
              <a:rPr lang="zh-CN" altLang="en-US" sz="2000" dirty="0" smtClean="0"/>
              <a:t>功能</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30499640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t>数据库的完整性</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dirty="0" smtClean="0"/>
              <a:t>2.1  </a:t>
            </a:r>
            <a:r>
              <a:rPr lang="zh-CN" altLang="en-US" dirty="0"/>
              <a:t>数据库完整性保护的</a:t>
            </a:r>
            <a:r>
              <a:rPr lang="zh-CN" altLang="en-US" dirty="0" smtClean="0"/>
              <a:t>功能</a:t>
            </a:r>
            <a:endParaRPr lang="zh-CN" altLang="en-US" dirty="0"/>
          </a:p>
          <a:p>
            <a:pPr marL="68580" indent="0">
              <a:buNone/>
            </a:pPr>
            <a:r>
              <a:rPr lang="en-US" altLang="zh-CN" b="1" dirty="0" smtClean="0">
                <a:solidFill>
                  <a:srgbClr val="FF0000"/>
                </a:solidFill>
              </a:rPr>
              <a:t>2.2  </a:t>
            </a:r>
            <a:r>
              <a:rPr lang="zh-CN" altLang="en-US" b="1" dirty="0">
                <a:solidFill>
                  <a:srgbClr val="FF0000"/>
                </a:solidFill>
              </a:rPr>
              <a:t>完整性规则的三个</a:t>
            </a:r>
            <a:r>
              <a:rPr lang="zh-CN" altLang="en-US" b="1" dirty="0" smtClean="0">
                <a:solidFill>
                  <a:srgbClr val="FF0000"/>
                </a:solidFill>
              </a:rPr>
              <a:t>内容</a:t>
            </a:r>
            <a:endParaRPr lang="zh-CN" altLang="en-US" b="1" dirty="0">
              <a:solidFill>
                <a:srgbClr val="FF0000"/>
              </a:solidFill>
            </a:endParaRPr>
          </a:p>
          <a:p>
            <a:pPr marL="68580" indent="0">
              <a:buNone/>
            </a:pPr>
            <a:r>
              <a:rPr lang="en-US" altLang="zh-CN" dirty="0" smtClean="0"/>
              <a:t>2.3  </a:t>
            </a:r>
            <a:r>
              <a:rPr lang="zh-CN" altLang="en-US" dirty="0"/>
              <a:t>完整性约束的设置、检查与</a:t>
            </a:r>
            <a:r>
              <a:rPr lang="zh-CN" altLang="en-US" dirty="0" smtClean="0"/>
              <a:t>处理</a:t>
            </a:r>
            <a:endParaRPr lang="zh-CN" altLang="en-US" dirty="0"/>
          </a:p>
          <a:p>
            <a:pPr marL="68580" indent="0">
              <a:buNone/>
            </a:pPr>
            <a:r>
              <a:rPr lang="en-US" altLang="zh-CN" dirty="0" smtClean="0"/>
              <a:t>2.4  </a:t>
            </a:r>
            <a:r>
              <a:rPr lang="zh-CN" altLang="en-US" dirty="0" smtClean="0"/>
              <a:t>触发器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3539059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2.2 </a:t>
            </a:r>
            <a:r>
              <a:rPr lang="zh-CN" altLang="en-US" b="1" dirty="0" smtClean="0"/>
              <a:t>完整性</a:t>
            </a:r>
            <a:r>
              <a:rPr lang="zh-CN" altLang="en-US" b="1" dirty="0"/>
              <a:t>规则的三个内容</a:t>
            </a:r>
          </a:p>
        </p:txBody>
      </p:sp>
      <p:sp>
        <p:nvSpPr>
          <p:cNvPr id="3" name="内容占位符 2"/>
          <p:cNvSpPr>
            <a:spLocks noGrp="1"/>
          </p:cNvSpPr>
          <p:nvPr>
            <p:ph idx="1"/>
          </p:nvPr>
        </p:nvSpPr>
        <p:spPr/>
        <p:txBody>
          <a:bodyPr>
            <a:normAutofit/>
          </a:bodyPr>
          <a:lstStyle/>
          <a:p>
            <a:r>
              <a:rPr lang="zh-CN" altLang="en-US" sz="2000" dirty="0"/>
              <a:t>在关系数据库系统中提供了下述三类数据完整性约束：</a:t>
            </a:r>
          </a:p>
          <a:p>
            <a:pPr lvl="1"/>
            <a:r>
              <a:rPr lang="zh-CN" altLang="en-US" sz="1800" dirty="0"/>
              <a:t>实体完整性规则</a:t>
            </a:r>
          </a:p>
          <a:p>
            <a:pPr lvl="2"/>
            <a:r>
              <a:rPr lang="zh-CN" altLang="en-US" sz="1600" dirty="0"/>
              <a:t>在一个基表的主关键字（</a:t>
            </a:r>
            <a:r>
              <a:rPr lang="zh-CN" altLang="en-US" sz="1600" dirty="0" smtClean="0"/>
              <a:t>主键）</a:t>
            </a:r>
            <a:r>
              <a:rPr lang="zh-CN" altLang="en-US" sz="1600" dirty="0"/>
              <a:t>中，其属性的取值不能为</a:t>
            </a:r>
            <a:r>
              <a:rPr lang="zh-CN" altLang="en-US" sz="1600" dirty="0" smtClean="0"/>
              <a:t>空值</a:t>
            </a:r>
          </a:p>
          <a:p>
            <a:pPr lvl="1"/>
            <a:r>
              <a:rPr lang="zh-CN" altLang="en-US" sz="1800" dirty="0" smtClean="0"/>
              <a:t>参照完整性规则</a:t>
            </a:r>
            <a:endParaRPr lang="zh-CN" altLang="en-US" sz="1800" dirty="0"/>
          </a:p>
          <a:p>
            <a:pPr lvl="1"/>
            <a:r>
              <a:rPr lang="zh-CN" altLang="en-US" sz="1800" dirty="0"/>
              <a:t>用户定义的完整性规则</a:t>
            </a:r>
          </a:p>
          <a:p>
            <a:pPr lvl="2"/>
            <a:r>
              <a:rPr lang="zh-CN" altLang="en-US" sz="1600" dirty="0"/>
              <a:t>由用户来定义的数据完整性要求</a:t>
            </a:r>
          </a:p>
          <a:p>
            <a:r>
              <a:rPr lang="zh-CN" altLang="en-US" sz="2000" dirty="0"/>
              <a:t>由数据库管理系统来提供数据完整性约束条件的定义和检查的优点</a:t>
            </a:r>
            <a:r>
              <a:rPr lang="zh-CN" altLang="en-US" sz="2000" dirty="0" smtClean="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30137014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2.2 完整性规则的三个内容</a:t>
            </a:r>
            <a:endParaRPr lang="zh-CN" altLang="en-US" dirty="0"/>
          </a:p>
        </p:txBody>
      </p:sp>
      <p:sp>
        <p:nvSpPr>
          <p:cNvPr id="3" name="内容占位符 2"/>
          <p:cNvSpPr>
            <a:spLocks noGrp="1"/>
          </p:cNvSpPr>
          <p:nvPr>
            <p:ph idx="1"/>
          </p:nvPr>
        </p:nvSpPr>
        <p:spPr/>
        <p:txBody>
          <a:bodyPr>
            <a:normAutofit/>
          </a:bodyPr>
          <a:lstStyle/>
          <a:p>
            <a:r>
              <a:rPr lang="zh-CN" altLang="en-US" sz="2000" dirty="0"/>
              <a:t>参照完整性规则</a:t>
            </a:r>
          </a:p>
          <a:p>
            <a:pPr lvl="1"/>
            <a:r>
              <a:rPr lang="zh-CN" altLang="en-US" sz="1800" dirty="0"/>
              <a:t>若关系</a:t>
            </a:r>
            <a:r>
              <a:rPr lang="en-US" altLang="zh-CN" sz="1800" dirty="0"/>
              <a:t>R</a:t>
            </a:r>
            <a:r>
              <a:rPr lang="zh-CN" altLang="en-US" sz="1800" dirty="0"/>
              <a:t>中有属性集</a:t>
            </a:r>
            <a:r>
              <a:rPr lang="en-US" altLang="zh-CN" sz="1800" dirty="0"/>
              <a:t>F</a:t>
            </a:r>
            <a:r>
              <a:rPr lang="zh-CN" altLang="en-US" sz="1800" dirty="0"/>
              <a:t>与另一个关系</a:t>
            </a:r>
            <a:r>
              <a:rPr lang="en-US" altLang="zh-CN" sz="1800" dirty="0"/>
              <a:t>S</a:t>
            </a:r>
            <a:r>
              <a:rPr lang="zh-CN" altLang="en-US" sz="1800" dirty="0"/>
              <a:t>的主关键字</a:t>
            </a:r>
            <a:r>
              <a:rPr lang="en-US" altLang="zh-CN" sz="1800" dirty="0"/>
              <a:t>Ks</a:t>
            </a:r>
            <a:r>
              <a:rPr lang="zh-CN" altLang="en-US" sz="1800" dirty="0"/>
              <a:t>相对应（即具有相同的语义和取值范围），则称关系</a:t>
            </a:r>
            <a:r>
              <a:rPr lang="en-US" altLang="zh-CN" sz="1800" dirty="0"/>
              <a:t>R</a:t>
            </a:r>
            <a:r>
              <a:rPr lang="zh-CN" altLang="en-US" sz="1800" dirty="0"/>
              <a:t>引用关系</a:t>
            </a:r>
            <a:r>
              <a:rPr lang="en-US" altLang="zh-CN" sz="1800" dirty="0"/>
              <a:t>S</a:t>
            </a:r>
            <a:r>
              <a:rPr lang="zh-CN" altLang="en-US" sz="1800" dirty="0"/>
              <a:t>中的元组</a:t>
            </a:r>
          </a:p>
          <a:p>
            <a:pPr lvl="2"/>
            <a:r>
              <a:rPr lang="zh-CN" altLang="en-US" sz="1600" dirty="0"/>
              <a:t>这样的属性集</a:t>
            </a:r>
            <a:r>
              <a:rPr lang="en-US" altLang="zh-CN" sz="1600" dirty="0"/>
              <a:t>F</a:t>
            </a:r>
            <a:r>
              <a:rPr lang="zh-CN" altLang="en-US" sz="1600" dirty="0"/>
              <a:t>被称为关系</a:t>
            </a:r>
            <a:r>
              <a:rPr lang="en-US" altLang="zh-CN" sz="1600" dirty="0"/>
              <a:t>R</a:t>
            </a:r>
            <a:r>
              <a:rPr lang="zh-CN" altLang="en-US" sz="1600" dirty="0"/>
              <a:t>的外关键字（关系</a:t>
            </a:r>
            <a:r>
              <a:rPr lang="en-US" altLang="zh-CN" sz="1600" dirty="0"/>
              <a:t>R</a:t>
            </a:r>
            <a:r>
              <a:rPr lang="zh-CN" altLang="en-US" sz="1600" dirty="0"/>
              <a:t>和关系</a:t>
            </a:r>
            <a:r>
              <a:rPr lang="en-US" altLang="zh-CN" sz="1600" dirty="0"/>
              <a:t>S</a:t>
            </a:r>
            <a:r>
              <a:rPr lang="zh-CN" altLang="en-US" sz="1600" dirty="0"/>
              <a:t>可以是同一个关系</a:t>
            </a:r>
            <a:r>
              <a:rPr lang="zh-CN" altLang="en-US" sz="1600" dirty="0" smtClean="0"/>
              <a:t>）</a:t>
            </a:r>
            <a:endParaRPr lang="zh-CN" altLang="en-US" sz="1600" dirty="0"/>
          </a:p>
          <a:p>
            <a:pPr lvl="1"/>
            <a:r>
              <a:rPr lang="zh-CN" altLang="en-US" sz="1800" dirty="0"/>
              <a:t>参照完整性规则要求</a:t>
            </a:r>
          </a:p>
          <a:p>
            <a:pPr lvl="2"/>
            <a:r>
              <a:rPr lang="zh-CN" altLang="en-US" sz="1600" dirty="0"/>
              <a:t>关系</a:t>
            </a:r>
            <a:r>
              <a:rPr lang="en-US" altLang="zh-CN" sz="1600" dirty="0"/>
              <a:t>R</a:t>
            </a:r>
            <a:r>
              <a:rPr lang="zh-CN" altLang="en-US" sz="1600" dirty="0"/>
              <a:t>中的每个元组在外关键字</a:t>
            </a:r>
            <a:r>
              <a:rPr lang="en-US" altLang="zh-CN" sz="1600" dirty="0"/>
              <a:t>F</a:t>
            </a:r>
            <a:r>
              <a:rPr lang="zh-CN" altLang="en-US" sz="1600" dirty="0"/>
              <a:t>上的值或者是空值（</a:t>
            </a:r>
            <a:r>
              <a:rPr lang="en-US" altLang="zh-CN" sz="1600" dirty="0"/>
              <a:t>NULL</a:t>
            </a:r>
            <a:r>
              <a:rPr lang="zh-CN" altLang="en-US" sz="1600" dirty="0"/>
              <a:t>），或必须引用在关系</a:t>
            </a:r>
            <a:r>
              <a:rPr lang="en-US" altLang="zh-CN" sz="1600" dirty="0"/>
              <a:t>S</a:t>
            </a:r>
            <a:r>
              <a:rPr lang="zh-CN" altLang="en-US" sz="1600" dirty="0"/>
              <a:t>中存在的元组，即不能引用不存在的实体</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02169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2.2 完整性规则的三个内容</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graphicFrame>
        <p:nvGraphicFramePr>
          <p:cNvPr id="7" name="Object 4"/>
          <p:cNvGraphicFramePr>
            <a:graphicFrameLocks noChangeAspect="1"/>
          </p:cNvGraphicFramePr>
          <p:nvPr>
            <p:extLst>
              <p:ext uri="{D42A27DB-BD31-4B8C-83A1-F6EECF244321}">
                <p14:modId xmlns:p14="http://schemas.microsoft.com/office/powerpoint/2010/main" val="2562715407"/>
              </p:ext>
            </p:extLst>
          </p:nvPr>
        </p:nvGraphicFramePr>
        <p:xfrm>
          <a:off x="1403648" y="2282306"/>
          <a:ext cx="2942550" cy="1800000"/>
        </p:xfrm>
        <a:graphic>
          <a:graphicData uri="http://schemas.openxmlformats.org/presentationml/2006/ole">
            <mc:AlternateContent xmlns:mc="http://schemas.openxmlformats.org/markup-compatibility/2006">
              <mc:Choice xmlns:v="urn:schemas-microsoft-com:vml" Requires="v">
                <p:oleObj spid="_x0000_s2150" name="Picture" r:id="rId3" imgW="2511360" imgH="1480680" progId="Word.Picture.8">
                  <p:embed/>
                </p:oleObj>
              </mc:Choice>
              <mc:Fallback>
                <p:oleObj name="Picture" r:id="rId3" imgW="2511360" imgH="1480680" progId="Word.Picture.8">
                  <p:embed/>
                  <p:pic>
                    <p:nvPicPr>
                      <p:cNvPr id="0" name=""/>
                      <p:cNvPicPr>
                        <a:picLocks noChangeAspect="1" noChangeArrowheads="1"/>
                      </p:cNvPicPr>
                      <p:nvPr/>
                    </p:nvPicPr>
                    <p:blipFill>
                      <a:blip r:embed="rId4"/>
                      <a:srcRect/>
                      <a:stretch>
                        <a:fillRect/>
                      </a:stretch>
                    </p:blipFill>
                    <p:spPr bwMode="auto">
                      <a:xfrm>
                        <a:off x="1403648" y="2282306"/>
                        <a:ext cx="294255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3728132934"/>
              </p:ext>
            </p:extLst>
          </p:nvPr>
        </p:nvGraphicFramePr>
        <p:xfrm>
          <a:off x="5366048" y="4725344"/>
          <a:ext cx="2489050" cy="1800000"/>
        </p:xfrm>
        <a:graphic>
          <a:graphicData uri="http://schemas.openxmlformats.org/presentationml/2006/ole">
            <mc:AlternateContent xmlns:mc="http://schemas.openxmlformats.org/markup-compatibility/2006">
              <mc:Choice xmlns:v="urn:schemas-microsoft-com:vml" Requires="v">
                <p:oleObj spid="_x0000_s2151" name="Picture" r:id="rId5" imgW="2054160" imgH="1579320" progId="Word.Picture.8">
                  <p:embed/>
                </p:oleObj>
              </mc:Choice>
              <mc:Fallback>
                <p:oleObj name="Picture" r:id="rId5" imgW="2054160" imgH="1579320" progId="Word.Picture.8">
                  <p:embed/>
                  <p:pic>
                    <p:nvPicPr>
                      <p:cNvPr id="0" name=""/>
                      <p:cNvPicPr>
                        <a:picLocks noChangeAspect="1" noChangeArrowheads="1"/>
                      </p:cNvPicPr>
                      <p:nvPr/>
                    </p:nvPicPr>
                    <p:blipFill>
                      <a:blip r:embed="rId6"/>
                      <a:srcRect/>
                      <a:stretch>
                        <a:fillRect/>
                      </a:stretch>
                    </p:blipFill>
                    <p:spPr bwMode="auto">
                      <a:xfrm>
                        <a:off x="5366048" y="4725344"/>
                        <a:ext cx="2489050"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Line 8"/>
          <p:cNvSpPr>
            <a:spLocks noChangeAspect="1" noChangeShapeType="1"/>
          </p:cNvSpPr>
          <p:nvPr/>
        </p:nvSpPr>
        <p:spPr bwMode="auto">
          <a:xfrm flipH="1" flipV="1">
            <a:off x="2246803" y="3357192"/>
            <a:ext cx="2973269" cy="2592088"/>
          </a:xfrm>
          <a:prstGeom prst="line">
            <a:avLst/>
          </a:prstGeom>
          <a:noFill/>
          <a:ln w="254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Aspect="1" noChangeShapeType="1"/>
          </p:cNvSpPr>
          <p:nvPr/>
        </p:nvSpPr>
        <p:spPr bwMode="auto">
          <a:xfrm flipH="1" flipV="1">
            <a:off x="2240433" y="3212976"/>
            <a:ext cx="3123655" cy="2448272"/>
          </a:xfrm>
          <a:prstGeom prst="line">
            <a:avLst/>
          </a:prstGeom>
          <a:noFill/>
          <a:ln w="254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813804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2.2 完整性规则的三个内容</a:t>
            </a:r>
            <a:endParaRPr lang="zh-CN" altLang="en-US" dirty="0"/>
          </a:p>
        </p:txBody>
      </p:sp>
      <p:sp>
        <p:nvSpPr>
          <p:cNvPr id="3" name="内容占位符 2"/>
          <p:cNvSpPr>
            <a:spLocks noGrp="1"/>
          </p:cNvSpPr>
          <p:nvPr>
            <p:ph idx="1"/>
          </p:nvPr>
        </p:nvSpPr>
        <p:spPr/>
        <p:txBody>
          <a:bodyPr>
            <a:normAutofit lnSpcReduction="10000"/>
          </a:bodyPr>
          <a:lstStyle/>
          <a:p>
            <a:pPr marL="68580" indent="0">
              <a:buNone/>
            </a:pPr>
            <a:endParaRPr lang="en-US" altLang="zh-CN" sz="2000" dirty="0" smtClean="0"/>
          </a:p>
          <a:p>
            <a:pPr marL="68580" indent="0">
              <a:buNone/>
            </a:pPr>
            <a:endParaRPr lang="en-US" altLang="zh-CN" sz="2000" dirty="0"/>
          </a:p>
          <a:p>
            <a:pPr marL="68580" indent="0">
              <a:buNone/>
            </a:pPr>
            <a:endParaRPr lang="en-US" altLang="zh-CN" sz="2000" dirty="0" smtClean="0"/>
          </a:p>
          <a:p>
            <a:pPr marL="68580" indent="0">
              <a:buNone/>
            </a:pPr>
            <a:endParaRPr lang="en-US" altLang="zh-CN" sz="2000" dirty="0"/>
          </a:p>
          <a:p>
            <a:pPr marL="68580" indent="0">
              <a:buNone/>
            </a:pPr>
            <a:endParaRPr lang="en-US" altLang="zh-CN" sz="2000" dirty="0" smtClean="0"/>
          </a:p>
          <a:p>
            <a:pPr marL="68580" indent="0">
              <a:buNone/>
            </a:pPr>
            <a:endParaRPr lang="en-US" altLang="zh-CN" sz="2000" b="1" dirty="0" smtClean="0"/>
          </a:p>
          <a:p>
            <a:pPr marL="68580" indent="0">
              <a:buNone/>
            </a:pPr>
            <a:endParaRPr lang="en-US" altLang="zh-CN" sz="2000" b="1" dirty="0" smtClean="0"/>
          </a:p>
          <a:p>
            <a:pPr marL="68580" indent="0">
              <a:buNone/>
            </a:pPr>
            <a:r>
              <a:rPr lang="zh-CN" altLang="en-US" sz="1800" b="1" dirty="0" smtClean="0"/>
              <a:t>其中</a:t>
            </a:r>
            <a:r>
              <a:rPr lang="zh-CN" altLang="en-US" sz="1800" b="1" dirty="0"/>
              <a:t>：‘工作证号’是</a:t>
            </a:r>
            <a:r>
              <a:rPr lang="zh-CN" altLang="en-US" sz="1800" b="1" dirty="0" smtClean="0"/>
              <a:t>主键，</a:t>
            </a:r>
            <a:r>
              <a:rPr lang="zh-CN" altLang="en-US" sz="1800" b="1" dirty="0"/>
              <a:t>‘上级领导的工作证号’是</a:t>
            </a:r>
            <a:r>
              <a:rPr lang="zh-CN" altLang="en-US" sz="1800" b="1" dirty="0" smtClean="0"/>
              <a:t>外</a:t>
            </a:r>
            <a:r>
              <a:rPr lang="zh-CN" altLang="en-US" sz="1800" b="1" dirty="0"/>
              <a:t>键</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14751238"/>
              </p:ext>
            </p:extLst>
          </p:nvPr>
        </p:nvGraphicFramePr>
        <p:xfrm>
          <a:off x="993271" y="2277192"/>
          <a:ext cx="7035113" cy="2880000"/>
        </p:xfrm>
        <a:graphic>
          <a:graphicData uri="http://schemas.openxmlformats.org/presentationml/2006/ole">
            <mc:AlternateContent xmlns:mc="http://schemas.openxmlformats.org/markup-compatibility/2006">
              <mc:Choice xmlns:v="urn:schemas-microsoft-com:vml" Requires="v">
                <p:oleObj spid="_x0000_s3124" name="Picture" r:id="rId3" imgW="4454640" imgH="1579320" progId="Word.Picture.8">
                  <p:embed/>
                </p:oleObj>
              </mc:Choice>
              <mc:Fallback>
                <p:oleObj name="Picture" r:id="rId3" imgW="4454640" imgH="1579320" progId="Word.Picture.8">
                  <p:embed/>
                  <p:pic>
                    <p:nvPicPr>
                      <p:cNvPr id="0" name="Object 4"/>
                      <p:cNvPicPr>
                        <a:picLocks noChangeAspect="1" noChangeArrowheads="1"/>
                      </p:cNvPicPr>
                      <p:nvPr/>
                    </p:nvPicPr>
                    <p:blipFill>
                      <a:blip r:embed="rId4"/>
                      <a:srcRect/>
                      <a:stretch>
                        <a:fillRect/>
                      </a:stretch>
                    </p:blipFill>
                    <p:spPr bwMode="auto">
                      <a:xfrm>
                        <a:off x="993271" y="2277192"/>
                        <a:ext cx="7035113"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246294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外键完整性约束示例</a:t>
            </a:r>
          </a:p>
        </p:txBody>
      </p:sp>
      <p:sp>
        <p:nvSpPr>
          <p:cNvPr id="3" name="内容占位符 2"/>
          <p:cNvSpPr>
            <a:spLocks noGrp="1"/>
          </p:cNvSpPr>
          <p:nvPr>
            <p:ph idx="1"/>
          </p:nvPr>
        </p:nvSpPr>
        <p:spPr/>
        <p:txBody>
          <a:bodyPr>
            <a:normAutofit/>
          </a:bodyPr>
          <a:lstStyle/>
          <a:p>
            <a:pPr marL="68580" indent="0">
              <a:buNone/>
            </a:pPr>
            <a:endParaRPr lang="en-US" altLang="zh-CN" sz="1700" dirty="0" smtClean="0"/>
          </a:p>
          <a:p>
            <a:pPr marL="68580" indent="0">
              <a:buNone/>
            </a:pPr>
            <a:endParaRPr lang="en-US" altLang="zh-CN" sz="1700" dirty="0"/>
          </a:p>
          <a:p>
            <a:pPr marL="68580" indent="0">
              <a:buNone/>
            </a:pPr>
            <a:endParaRPr lang="en-US" altLang="zh-CN" sz="1700" dirty="0" smtClean="0"/>
          </a:p>
          <a:p>
            <a:pPr marL="68580" indent="0">
              <a:buNone/>
            </a:pPr>
            <a:endParaRPr lang="en-US" altLang="zh-CN" sz="1700" dirty="0"/>
          </a:p>
          <a:p>
            <a:pPr marL="68580" indent="0">
              <a:buNone/>
            </a:pPr>
            <a:endParaRPr lang="en-US" altLang="zh-CN" sz="1700" dirty="0" smtClean="0"/>
          </a:p>
          <a:p>
            <a:pPr>
              <a:spcBef>
                <a:spcPct val="50000"/>
              </a:spcBef>
            </a:pPr>
            <a:r>
              <a:rPr lang="zh-CN" altLang="en-US" sz="1600" b="1" dirty="0">
                <a:solidFill>
                  <a:schemeClr val="accent2"/>
                </a:solidFill>
              </a:rPr>
              <a:t>对‘选课’关系中的外键‘学号’的引用完整性约束定义：</a:t>
            </a:r>
          </a:p>
          <a:p>
            <a:pPr lvl="1">
              <a:spcBef>
                <a:spcPct val="50000"/>
              </a:spcBef>
            </a:pPr>
            <a:r>
              <a:rPr lang="en-US" altLang="zh-CN" sz="1400" b="1" dirty="0">
                <a:latin typeface="Courier New" pitchFamily="49" charset="0"/>
                <a:cs typeface="Courier New" pitchFamily="49" charset="0"/>
              </a:rPr>
              <a:t>Foreign key(</a:t>
            </a:r>
            <a:r>
              <a:rPr lang="zh-CN" altLang="en-US" sz="1400" b="1" dirty="0">
                <a:latin typeface="Courier New" pitchFamily="49" charset="0"/>
                <a:cs typeface="Courier New" pitchFamily="49" charset="0"/>
              </a:rPr>
              <a:t>学号) </a:t>
            </a:r>
            <a:r>
              <a:rPr lang="en-US" altLang="zh-CN" sz="1400" b="1" dirty="0">
                <a:latin typeface="Courier New" pitchFamily="49" charset="0"/>
                <a:cs typeface="Courier New" pitchFamily="49" charset="0"/>
              </a:rPr>
              <a:t>References </a:t>
            </a:r>
            <a:r>
              <a:rPr lang="zh-CN" altLang="en-US" sz="1400" b="1" dirty="0">
                <a:latin typeface="Courier New" pitchFamily="49" charset="0"/>
                <a:cs typeface="Courier New" pitchFamily="49" charset="0"/>
              </a:rPr>
              <a:t>学生 </a:t>
            </a:r>
            <a:r>
              <a:rPr lang="en-US" altLang="zh-CN" sz="1400" b="1" dirty="0">
                <a:latin typeface="Courier New" pitchFamily="49" charset="0"/>
                <a:cs typeface="Courier New" pitchFamily="49" charset="0"/>
              </a:rPr>
              <a:t>On </a:t>
            </a:r>
            <a:r>
              <a:rPr lang="en-US" altLang="zh-CN" sz="1400" b="1" dirty="0" smtClean="0">
                <a:latin typeface="Courier New" pitchFamily="49" charset="0"/>
                <a:cs typeface="Courier New" pitchFamily="49" charset="0"/>
              </a:rPr>
              <a:t>Delete </a:t>
            </a:r>
            <a:r>
              <a:rPr lang="en-US" altLang="zh-CN" sz="1400" b="1" dirty="0" smtClean="0">
                <a:solidFill>
                  <a:schemeClr val="accent2"/>
                </a:solidFill>
                <a:latin typeface="Courier New" pitchFamily="49" charset="0"/>
                <a:cs typeface="Courier New" pitchFamily="49" charset="0"/>
              </a:rPr>
              <a:t>Cascade</a:t>
            </a:r>
            <a:r>
              <a:rPr lang="en-US" altLang="zh-CN" sz="1400" b="1" dirty="0">
                <a:latin typeface="Courier New" pitchFamily="49" charset="0"/>
                <a:cs typeface="Courier New" pitchFamily="49" charset="0"/>
              </a:rPr>
              <a:t>;</a:t>
            </a:r>
          </a:p>
          <a:p>
            <a:pPr lvl="1">
              <a:spcBef>
                <a:spcPct val="50000"/>
              </a:spcBef>
            </a:pPr>
            <a:r>
              <a:rPr lang="en-US" altLang="zh-CN" sz="1400" b="1" dirty="0">
                <a:latin typeface="Courier New" pitchFamily="49" charset="0"/>
                <a:cs typeface="Courier New" pitchFamily="49" charset="0"/>
              </a:rPr>
              <a:t>Foreign key(</a:t>
            </a:r>
            <a:r>
              <a:rPr lang="zh-CN" altLang="en-US" sz="1400" b="1" dirty="0">
                <a:latin typeface="Courier New" pitchFamily="49" charset="0"/>
                <a:cs typeface="Courier New" pitchFamily="49" charset="0"/>
              </a:rPr>
              <a:t>学号) </a:t>
            </a:r>
            <a:r>
              <a:rPr lang="en-US" altLang="zh-CN" sz="1400" b="1" dirty="0">
                <a:latin typeface="Courier New" pitchFamily="49" charset="0"/>
                <a:cs typeface="Courier New" pitchFamily="49" charset="0"/>
              </a:rPr>
              <a:t>References </a:t>
            </a:r>
            <a:r>
              <a:rPr lang="zh-CN" altLang="en-US" sz="1400" b="1" dirty="0">
                <a:latin typeface="Courier New" pitchFamily="49" charset="0"/>
                <a:cs typeface="Courier New" pitchFamily="49" charset="0"/>
              </a:rPr>
              <a:t>学生 </a:t>
            </a:r>
            <a:r>
              <a:rPr lang="en-US" altLang="zh-CN" sz="1400" b="1" dirty="0">
                <a:latin typeface="Courier New" pitchFamily="49" charset="0"/>
                <a:cs typeface="Courier New" pitchFamily="49" charset="0"/>
              </a:rPr>
              <a:t>On </a:t>
            </a:r>
            <a:r>
              <a:rPr lang="en-US" altLang="zh-CN" sz="1400" b="1" dirty="0" smtClean="0">
                <a:latin typeface="Courier New" pitchFamily="49" charset="0"/>
                <a:cs typeface="Courier New" pitchFamily="49" charset="0"/>
              </a:rPr>
              <a:t>Delete </a:t>
            </a:r>
            <a:r>
              <a:rPr lang="en-US" altLang="zh-CN" sz="1400" b="1" dirty="0">
                <a:solidFill>
                  <a:schemeClr val="accent2"/>
                </a:solidFill>
                <a:latin typeface="Courier New" pitchFamily="49" charset="0"/>
                <a:cs typeface="Courier New" pitchFamily="49" charset="0"/>
              </a:rPr>
              <a:t>Restrict</a:t>
            </a:r>
            <a:r>
              <a:rPr lang="en-US" altLang="zh-CN" sz="1400" b="1" dirty="0">
                <a:latin typeface="Courier New" pitchFamily="49" charset="0"/>
                <a:cs typeface="Courier New" pitchFamily="49" charset="0"/>
              </a:rPr>
              <a:t>;</a:t>
            </a:r>
          </a:p>
          <a:p>
            <a:pPr lvl="1">
              <a:spcBef>
                <a:spcPct val="50000"/>
              </a:spcBef>
            </a:pPr>
            <a:r>
              <a:rPr lang="en-US" altLang="zh-CN" sz="1400" b="1" dirty="0">
                <a:latin typeface="Courier New" pitchFamily="49" charset="0"/>
                <a:cs typeface="Courier New" pitchFamily="49" charset="0"/>
              </a:rPr>
              <a:t>Foreign key(</a:t>
            </a:r>
            <a:r>
              <a:rPr lang="zh-CN" altLang="en-US" sz="1400" b="1" dirty="0">
                <a:latin typeface="Courier New" pitchFamily="49" charset="0"/>
                <a:cs typeface="Courier New" pitchFamily="49" charset="0"/>
              </a:rPr>
              <a:t>学号) </a:t>
            </a:r>
            <a:r>
              <a:rPr lang="en-US" altLang="zh-CN" sz="1400" b="1" dirty="0">
                <a:latin typeface="Courier New" pitchFamily="49" charset="0"/>
                <a:cs typeface="Courier New" pitchFamily="49" charset="0"/>
              </a:rPr>
              <a:t>References </a:t>
            </a:r>
            <a:r>
              <a:rPr lang="zh-CN" altLang="en-US" sz="1400" b="1" dirty="0">
                <a:latin typeface="Courier New" pitchFamily="49" charset="0"/>
                <a:cs typeface="Courier New" pitchFamily="49" charset="0"/>
              </a:rPr>
              <a:t>学生 </a:t>
            </a:r>
            <a:r>
              <a:rPr lang="en-US" altLang="zh-CN" sz="1400" b="1" dirty="0">
                <a:latin typeface="Courier New" pitchFamily="49" charset="0"/>
                <a:cs typeface="Courier New" pitchFamily="49" charset="0"/>
              </a:rPr>
              <a:t>On </a:t>
            </a:r>
            <a:r>
              <a:rPr lang="en-US" altLang="zh-CN" sz="1400" b="1" dirty="0" smtClean="0">
                <a:latin typeface="Courier New" pitchFamily="49" charset="0"/>
                <a:cs typeface="Courier New" pitchFamily="49" charset="0"/>
              </a:rPr>
              <a:t>Delete </a:t>
            </a:r>
            <a:r>
              <a:rPr lang="en-US" altLang="zh-CN" sz="1400" b="1" dirty="0">
                <a:solidFill>
                  <a:schemeClr val="accent2"/>
                </a:solidFill>
                <a:latin typeface="Courier New" pitchFamily="49" charset="0"/>
                <a:cs typeface="Courier New" pitchFamily="49" charset="0"/>
              </a:rPr>
              <a:t>Set Null</a:t>
            </a:r>
            <a:r>
              <a:rPr lang="en-US" altLang="zh-CN" sz="1400" b="1" dirty="0" smtClean="0">
                <a:latin typeface="Courier New" pitchFamily="49" charset="0"/>
                <a:cs typeface="Courier New" pitchFamily="49" charset="0"/>
              </a:rPr>
              <a:t>;</a:t>
            </a:r>
            <a:endParaRPr lang="en-US" altLang="zh-CN" sz="1400" b="1"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08291217"/>
              </p:ext>
            </p:extLst>
          </p:nvPr>
        </p:nvGraphicFramePr>
        <p:xfrm>
          <a:off x="899592" y="2421128"/>
          <a:ext cx="3531054" cy="2160000"/>
        </p:xfrm>
        <a:graphic>
          <a:graphicData uri="http://schemas.openxmlformats.org/presentationml/2006/ole">
            <mc:AlternateContent xmlns:mc="http://schemas.openxmlformats.org/markup-compatibility/2006">
              <mc:Choice xmlns:v="urn:schemas-microsoft-com:vml" Requires="v">
                <p:oleObj spid="_x0000_s4194" name="Picture" r:id="rId3" imgW="2511360" imgH="1480680" progId="Word.Picture.8">
                  <p:embed/>
                </p:oleObj>
              </mc:Choice>
              <mc:Fallback>
                <p:oleObj name="Picture" r:id="rId3" imgW="2511360" imgH="1480680" progId="Word.Picture.8">
                  <p:embed/>
                  <p:pic>
                    <p:nvPicPr>
                      <p:cNvPr id="0" name="Object 3"/>
                      <p:cNvPicPr>
                        <a:picLocks noChangeAspect="1" noChangeArrowheads="1"/>
                      </p:cNvPicPr>
                      <p:nvPr/>
                    </p:nvPicPr>
                    <p:blipFill>
                      <a:blip r:embed="rId4"/>
                      <a:srcRect/>
                      <a:stretch>
                        <a:fillRect/>
                      </a:stretch>
                    </p:blipFill>
                    <p:spPr bwMode="auto">
                      <a:xfrm>
                        <a:off x="899592" y="2421128"/>
                        <a:ext cx="3531054"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54071794"/>
              </p:ext>
            </p:extLst>
          </p:nvPr>
        </p:nvGraphicFramePr>
        <p:xfrm>
          <a:off x="4681461" y="2133096"/>
          <a:ext cx="2986883" cy="2160000"/>
        </p:xfrm>
        <a:graphic>
          <a:graphicData uri="http://schemas.openxmlformats.org/presentationml/2006/ole">
            <mc:AlternateContent xmlns:mc="http://schemas.openxmlformats.org/markup-compatibility/2006">
              <mc:Choice xmlns:v="urn:schemas-microsoft-com:vml" Requires="v">
                <p:oleObj spid="_x0000_s4195" name="Picture" r:id="rId5" imgW="2054160" imgH="1579320" progId="Word.Picture.8">
                  <p:embed/>
                </p:oleObj>
              </mc:Choice>
              <mc:Fallback>
                <p:oleObj name="Picture" r:id="rId5" imgW="2054160" imgH="1579320" progId="Word.Picture.8">
                  <p:embed/>
                  <p:pic>
                    <p:nvPicPr>
                      <p:cNvPr id="0" name="Object 4"/>
                      <p:cNvPicPr>
                        <a:picLocks noChangeAspect="1" noChangeArrowheads="1"/>
                      </p:cNvPicPr>
                      <p:nvPr/>
                    </p:nvPicPr>
                    <p:blipFill>
                      <a:blip r:embed="rId6"/>
                      <a:srcRect/>
                      <a:stretch>
                        <a:fillRect/>
                      </a:stretch>
                    </p:blipFill>
                    <p:spPr bwMode="auto">
                      <a:xfrm>
                        <a:off x="4681461" y="2133096"/>
                        <a:ext cx="2986883"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7892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外键完整性约束示例</a:t>
            </a:r>
            <a:endParaRPr lang="zh-CN" altLang="en-US" dirty="0"/>
          </a:p>
        </p:txBody>
      </p:sp>
      <p:sp>
        <p:nvSpPr>
          <p:cNvPr id="3" name="内容占位符 2"/>
          <p:cNvSpPr>
            <a:spLocks noGrp="1"/>
          </p:cNvSpPr>
          <p:nvPr>
            <p:ph idx="1"/>
          </p:nvPr>
        </p:nvSpPr>
        <p:spPr/>
        <p:txBody>
          <a:bodyPr>
            <a:normAutofit/>
          </a:bodyPr>
          <a:lstStyle/>
          <a:p>
            <a:r>
              <a:rPr lang="en-US" altLang="zh-CN" sz="2000" dirty="0"/>
              <a:t>“restrict”</a:t>
            </a:r>
            <a:r>
              <a:rPr lang="zh-CN" altLang="en-US" sz="2000" dirty="0"/>
              <a:t>和“</a:t>
            </a:r>
            <a:r>
              <a:rPr lang="en-US" altLang="zh-CN" sz="2000" dirty="0"/>
              <a:t>no action”</a:t>
            </a:r>
            <a:r>
              <a:rPr lang="zh-CN" altLang="en-US" sz="2000" dirty="0"/>
              <a:t>的</a:t>
            </a:r>
            <a:r>
              <a:rPr lang="zh-CN" altLang="en-US" sz="2000" dirty="0" smtClean="0"/>
              <a:t>区别</a:t>
            </a:r>
            <a:endParaRPr lang="en-US" altLang="zh-CN" sz="2000" dirty="0" smtClean="0"/>
          </a:p>
          <a:p>
            <a:endParaRPr lang="zh-CN" altLang="en-US" sz="2000" dirty="0"/>
          </a:p>
          <a:p>
            <a:endParaRPr lang="zh-CN" altLang="en-US" sz="2000" dirty="0"/>
          </a:p>
          <a:p>
            <a:endParaRPr lang="zh-CN" altLang="en-US" sz="2000" dirty="0"/>
          </a:p>
          <a:p>
            <a:pPr lvl="1"/>
            <a:endParaRPr lang="zh-CN" altLang="en-US" sz="2000" dirty="0"/>
          </a:p>
          <a:p>
            <a:pPr marL="365760" lvl="1" indent="0">
              <a:buNone/>
            </a:pPr>
            <a:r>
              <a:rPr lang="en-US" altLang="zh-CN" sz="2000" dirty="0" smtClean="0"/>
              <a:t>			</a:t>
            </a:r>
            <a:r>
              <a:rPr lang="zh-CN" altLang="en-US" sz="2000" dirty="0" smtClean="0"/>
              <a:t> </a:t>
            </a:r>
            <a:r>
              <a:rPr lang="en-US" altLang="zh-CN" sz="2000" dirty="0"/>
              <a:t>UPDATE PAR SET PID = PID-1</a:t>
            </a:r>
          </a:p>
          <a:p>
            <a:pPr lvl="1"/>
            <a:r>
              <a:rPr lang="en-US" altLang="zh-CN" sz="1800" dirty="0"/>
              <a:t>“restrict”</a:t>
            </a:r>
            <a:r>
              <a:rPr lang="zh-CN" altLang="en-US" sz="1800" dirty="0"/>
              <a:t>报错</a:t>
            </a:r>
          </a:p>
          <a:p>
            <a:pPr lvl="1"/>
            <a:r>
              <a:rPr lang="zh-CN" altLang="en-US" sz="1800" dirty="0"/>
              <a:t>“</a:t>
            </a:r>
            <a:r>
              <a:rPr lang="en-US" altLang="zh-CN" sz="1800" dirty="0"/>
              <a:t>no action”</a:t>
            </a:r>
            <a:r>
              <a:rPr lang="zh-CN" altLang="en-US" sz="1800" dirty="0"/>
              <a:t>可以</a:t>
            </a:r>
            <a:r>
              <a:rPr lang="zh-CN" altLang="en-US" sz="1800" dirty="0" smtClean="0"/>
              <a:t>执行</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603979178"/>
              </p:ext>
            </p:extLst>
          </p:nvPr>
        </p:nvGraphicFramePr>
        <p:xfrm>
          <a:off x="1593929" y="2924944"/>
          <a:ext cx="2008823" cy="1828800"/>
        </p:xfrm>
        <a:graphic>
          <a:graphicData uri="http://schemas.openxmlformats.org/drawingml/2006/table">
            <a:tbl>
              <a:tblPr firstRow="1" bandRow="1">
                <a:tableStyleId>{5C22544A-7EE6-4342-B048-85BDC9FD1C3A}</a:tableStyleId>
              </a:tblPr>
              <a:tblGrid>
                <a:gridCol w="913130"/>
                <a:gridCol w="1095693"/>
              </a:tblGrid>
              <a:tr h="370840">
                <a:tc>
                  <a:txBody>
                    <a:bodyPr/>
                    <a:lstStyle/>
                    <a:p>
                      <a:pPr algn="ctr"/>
                      <a:r>
                        <a:rPr lang="en-US" altLang="zh-CN" sz="2400" dirty="0" smtClean="0">
                          <a:latin typeface="Courier New" pitchFamily="49" charset="0"/>
                          <a:cs typeface="Courier New" pitchFamily="49" charset="0"/>
                        </a:rPr>
                        <a:t>PID</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NAME</a:t>
                      </a:r>
                      <a:endParaRPr lang="zh-CN" altLang="en-US" sz="2400"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1</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PAR1</a:t>
                      </a:r>
                      <a:endParaRPr lang="zh-CN" altLang="en-US" sz="2400"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2</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PAR2</a:t>
                      </a:r>
                      <a:endParaRPr lang="zh-CN" altLang="en-US" sz="2400"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3</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PAR3</a:t>
                      </a:r>
                      <a:endParaRPr lang="zh-CN" altLang="en-US" sz="2400" dirty="0">
                        <a:latin typeface="Courier New" pitchFamily="49" charset="0"/>
                        <a:cs typeface="Courier New" pitchFamily="49" charset="0"/>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80327777"/>
              </p:ext>
            </p:extLst>
          </p:nvPr>
        </p:nvGraphicFramePr>
        <p:xfrm>
          <a:off x="3661186" y="2924944"/>
          <a:ext cx="3287078" cy="1371600"/>
        </p:xfrm>
        <a:graphic>
          <a:graphicData uri="http://schemas.openxmlformats.org/drawingml/2006/table">
            <a:tbl>
              <a:tblPr firstRow="1" bandRow="1">
                <a:tableStyleId>{5C22544A-7EE6-4342-B048-85BDC9FD1C3A}</a:tableStyleId>
              </a:tblPr>
              <a:tblGrid>
                <a:gridCol w="913130"/>
                <a:gridCol w="1460818"/>
                <a:gridCol w="913130"/>
              </a:tblGrid>
              <a:tr h="370840">
                <a:tc>
                  <a:txBody>
                    <a:bodyPr/>
                    <a:lstStyle/>
                    <a:p>
                      <a:pPr algn="ctr"/>
                      <a:r>
                        <a:rPr lang="en-US" altLang="zh-CN" sz="2400" dirty="0" smtClean="0">
                          <a:latin typeface="Courier New" pitchFamily="49" charset="0"/>
                          <a:cs typeface="Courier New" pitchFamily="49" charset="0"/>
                        </a:rPr>
                        <a:t>CID</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CDESC</a:t>
                      </a:r>
                      <a:endParaRPr lang="zh-CN" altLang="en-US" sz="2400" dirty="0">
                        <a:latin typeface="Courier New" pitchFamily="49" charset="0"/>
                        <a:cs typeface="Courier New" pitchFamily="49" charset="0"/>
                      </a:endParaRPr>
                    </a:p>
                  </a:txBody>
                  <a:tcPr/>
                </a:tc>
                <a:tc>
                  <a:txBody>
                    <a:bodyPr/>
                    <a:lstStyle/>
                    <a:p>
                      <a:pPr algn="ctr"/>
                      <a:r>
                        <a:rPr lang="en-US" altLang="zh-CN" sz="2400" i="1" dirty="0" smtClean="0">
                          <a:latin typeface="Courier New" pitchFamily="49" charset="0"/>
                          <a:cs typeface="Courier New" pitchFamily="49" charset="0"/>
                        </a:rPr>
                        <a:t>PID</a:t>
                      </a:r>
                      <a:endParaRPr lang="zh-CN" altLang="en-US" sz="2400" i="1"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51</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51DESC</a:t>
                      </a:r>
                      <a:endParaRPr lang="zh-CN" altLang="en-US" sz="2400" dirty="0">
                        <a:latin typeface="Courier New" pitchFamily="49" charset="0"/>
                        <a:cs typeface="Courier New" pitchFamily="49" charset="0"/>
                      </a:endParaRPr>
                    </a:p>
                  </a:txBody>
                  <a:tcPr/>
                </a:tc>
                <a:tc>
                  <a:txBody>
                    <a:bodyPr/>
                    <a:lstStyle/>
                    <a:p>
                      <a:pPr algn="ctr"/>
                      <a:r>
                        <a:rPr lang="en-US" altLang="zh-CN" sz="2400" i="1" dirty="0" smtClean="0">
                          <a:latin typeface="Courier New" pitchFamily="49" charset="0"/>
                          <a:cs typeface="Courier New" pitchFamily="49" charset="0"/>
                        </a:rPr>
                        <a:t>1</a:t>
                      </a:r>
                      <a:endParaRPr lang="zh-CN" altLang="en-US" sz="2400" i="1"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52</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52DESC</a:t>
                      </a:r>
                      <a:endParaRPr lang="zh-CN" altLang="en-US" sz="2400" dirty="0">
                        <a:latin typeface="Courier New" pitchFamily="49" charset="0"/>
                        <a:cs typeface="Courier New" pitchFamily="49" charset="0"/>
                      </a:endParaRPr>
                    </a:p>
                  </a:txBody>
                  <a:tcPr/>
                </a:tc>
                <a:tc>
                  <a:txBody>
                    <a:bodyPr/>
                    <a:lstStyle/>
                    <a:p>
                      <a:pPr algn="ctr"/>
                      <a:r>
                        <a:rPr lang="en-US" altLang="zh-CN" sz="2400" i="1" dirty="0" smtClean="0">
                          <a:latin typeface="Courier New" pitchFamily="49" charset="0"/>
                          <a:cs typeface="Courier New" pitchFamily="49" charset="0"/>
                        </a:rPr>
                        <a:t>2</a:t>
                      </a:r>
                      <a:endParaRPr lang="zh-CN" altLang="en-US" sz="2400" i="1" dirty="0">
                        <a:latin typeface="Courier New" pitchFamily="49" charset="0"/>
                        <a:cs typeface="Courier New" pitchFamily="49" charset="0"/>
                      </a:endParaRPr>
                    </a:p>
                  </a:txBody>
                  <a:tcPr/>
                </a:tc>
              </a:tr>
            </a:tbl>
          </a:graphicData>
        </a:graphic>
      </p:graphicFrame>
      <p:cxnSp>
        <p:nvCxnSpPr>
          <p:cNvPr id="7" name="直接箭头连接符 6"/>
          <p:cNvCxnSpPr/>
          <p:nvPr/>
        </p:nvCxnSpPr>
        <p:spPr>
          <a:xfrm flipH="1">
            <a:off x="3419872" y="3573016"/>
            <a:ext cx="504056" cy="504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p:nvPr/>
        </p:nvCxnSpPr>
        <p:spPr>
          <a:xfrm flipH="1">
            <a:off x="3419872" y="4005120"/>
            <a:ext cx="504056" cy="504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1628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t>数据库的完整性</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dirty="0" smtClean="0"/>
              <a:t>2.1  </a:t>
            </a:r>
            <a:r>
              <a:rPr lang="zh-CN" altLang="en-US" dirty="0"/>
              <a:t>数据库完整性保护的</a:t>
            </a:r>
            <a:r>
              <a:rPr lang="zh-CN" altLang="en-US" dirty="0" smtClean="0"/>
              <a:t>功能</a:t>
            </a:r>
            <a:endParaRPr lang="zh-CN" altLang="en-US" dirty="0"/>
          </a:p>
          <a:p>
            <a:pPr marL="68580" indent="0">
              <a:buNone/>
            </a:pPr>
            <a:r>
              <a:rPr lang="en-US" altLang="zh-CN" dirty="0" smtClean="0"/>
              <a:t>2.2  </a:t>
            </a:r>
            <a:r>
              <a:rPr lang="zh-CN" altLang="en-US" dirty="0"/>
              <a:t>完整性规则的三个</a:t>
            </a:r>
            <a:r>
              <a:rPr lang="zh-CN" altLang="en-US" dirty="0" smtClean="0"/>
              <a:t>内容</a:t>
            </a:r>
            <a:endParaRPr lang="zh-CN" altLang="en-US" dirty="0"/>
          </a:p>
          <a:p>
            <a:pPr marL="68580" indent="0">
              <a:buNone/>
            </a:pPr>
            <a:r>
              <a:rPr lang="en-US" altLang="zh-CN" b="1" dirty="0" smtClean="0">
                <a:solidFill>
                  <a:srgbClr val="FF0000"/>
                </a:solidFill>
              </a:rPr>
              <a:t>2.3  </a:t>
            </a:r>
            <a:r>
              <a:rPr lang="zh-CN" altLang="en-US" b="1" dirty="0">
                <a:solidFill>
                  <a:srgbClr val="FF0000"/>
                </a:solidFill>
              </a:rPr>
              <a:t>完整性约束的设置、检查与</a:t>
            </a:r>
            <a:r>
              <a:rPr lang="zh-CN" altLang="en-US" b="1" dirty="0" smtClean="0">
                <a:solidFill>
                  <a:srgbClr val="FF0000"/>
                </a:solidFill>
              </a:rPr>
              <a:t>处理</a:t>
            </a:r>
            <a:endParaRPr lang="zh-CN" altLang="en-US" b="1" dirty="0">
              <a:solidFill>
                <a:srgbClr val="FF0000"/>
              </a:solidFill>
            </a:endParaRPr>
          </a:p>
          <a:p>
            <a:pPr marL="68580" indent="0">
              <a:buNone/>
            </a:pPr>
            <a:r>
              <a:rPr lang="en-US" altLang="zh-CN" dirty="0" smtClean="0"/>
              <a:t>2.4  </a:t>
            </a:r>
            <a:r>
              <a:rPr lang="zh-CN" altLang="en-US" dirty="0" smtClean="0"/>
              <a:t>触发器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4187445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2.3 </a:t>
            </a:r>
            <a:r>
              <a:rPr lang="zh-CN" altLang="en-US" sz="3200" b="1" dirty="0" smtClean="0"/>
              <a:t>完整性约束</a:t>
            </a:r>
            <a:r>
              <a:rPr lang="zh-CN" altLang="en-US" sz="3200" b="1" dirty="0"/>
              <a:t>的设置、检查与处理</a:t>
            </a:r>
          </a:p>
        </p:txBody>
      </p:sp>
      <p:sp>
        <p:nvSpPr>
          <p:cNvPr id="3" name="内容占位符 2"/>
          <p:cNvSpPr>
            <a:spLocks noGrp="1"/>
          </p:cNvSpPr>
          <p:nvPr>
            <p:ph idx="1"/>
          </p:nvPr>
        </p:nvSpPr>
        <p:spPr/>
        <p:txBody>
          <a:bodyPr>
            <a:noAutofit/>
          </a:bodyPr>
          <a:lstStyle/>
          <a:p>
            <a:r>
              <a:rPr lang="zh-CN" altLang="en-US" sz="1800" dirty="0"/>
              <a:t>一条完整性约束规则一般有三个组成部分</a:t>
            </a:r>
          </a:p>
          <a:p>
            <a:pPr lvl="1"/>
            <a:r>
              <a:rPr lang="zh-CN" altLang="en-US" sz="1600" dirty="0"/>
              <a:t>完整性约束条件的</a:t>
            </a:r>
            <a:r>
              <a:rPr lang="zh-CN" altLang="en-US" sz="1600" dirty="0" smtClean="0"/>
              <a:t>设置</a:t>
            </a:r>
            <a:endParaRPr lang="zh-CN" altLang="en-US" sz="1600" dirty="0"/>
          </a:p>
          <a:p>
            <a:pPr lvl="1"/>
            <a:r>
              <a:rPr lang="zh-CN" altLang="en-US" sz="1600" dirty="0"/>
              <a:t>完整性约束条件的检查</a:t>
            </a:r>
          </a:p>
          <a:p>
            <a:pPr lvl="2"/>
            <a:r>
              <a:rPr lang="zh-CN" altLang="en-US" sz="1400" dirty="0"/>
              <a:t>在</a:t>
            </a:r>
            <a:r>
              <a:rPr lang="en-US" altLang="zh-CN" sz="1400" dirty="0"/>
              <a:t>DBMS</a:t>
            </a:r>
            <a:r>
              <a:rPr lang="zh-CN" altLang="en-US" sz="1400" dirty="0"/>
              <a:t>内部设置专门的软件检查</a:t>
            </a:r>
            <a:r>
              <a:rPr lang="zh-CN" altLang="en-US" sz="1400" dirty="0" smtClean="0"/>
              <a:t>模块</a:t>
            </a:r>
            <a:endParaRPr lang="zh-CN" altLang="en-US" sz="1400" dirty="0"/>
          </a:p>
          <a:p>
            <a:pPr lvl="1"/>
            <a:r>
              <a:rPr lang="zh-CN" altLang="en-US" sz="1600" dirty="0"/>
              <a:t>完整性约束条件的处理</a:t>
            </a:r>
          </a:p>
          <a:p>
            <a:pPr lvl="2"/>
            <a:r>
              <a:rPr lang="zh-CN" altLang="en-US" sz="1400" dirty="0" smtClean="0"/>
              <a:t>用户操作</a:t>
            </a:r>
            <a:r>
              <a:rPr lang="zh-CN" altLang="en-US" sz="1400" dirty="0"/>
              <a:t>会破坏</a:t>
            </a:r>
            <a:r>
              <a:rPr lang="zh-CN" altLang="en-US" sz="1400" dirty="0" smtClean="0"/>
              <a:t>数据完整性</a:t>
            </a:r>
            <a:r>
              <a:rPr lang="zh-CN" altLang="en-US" sz="1400" dirty="0"/>
              <a:t>（即违反完整性约束条件的要求</a:t>
            </a:r>
            <a:r>
              <a:rPr lang="zh-CN" altLang="en-US" sz="1400" dirty="0" smtClean="0"/>
              <a:t>），</a:t>
            </a:r>
            <a:r>
              <a:rPr lang="zh-CN" altLang="en-US" sz="1400" dirty="0"/>
              <a:t>系统将：</a:t>
            </a:r>
          </a:p>
          <a:p>
            <a:pPr lvl="3"/>
            <a:r>
              <a:rPr lang="zh-CN" altLang="en-US" sz="1200" dirty="0" smtClean="0"/>
              <a:t>拒绝</a:t>
            </a:r>
            <a:r>
              <a:rPr lang="zh-CN" altLang="en-US" sz="1200" dirty="0"/>
              <a:t>执行，并报警或报错；</a:t>
            </a:r>
          </a:p>
          <a:p>
            <a:pPr lvl="3"/>
            <a:r>
              <a:rPr lang="zh-CN" altLang="en-US" sz="1200" dirty="0" smtClean="0"/>
              <a:t>调用</a:t>
            </a:r>
            <a:r>
              <a:rPr lang="zh-CN" altLang="en-US" sz="1200" dirty="0"/>
              <a:t>相应的函数（例程）进行处理 ，如：</a:t>
            </a:r>
          </a:p>
          <a:p>
            <a:pPr lvl="4"/>
            <a:r>
              <a:rPr lang="zh-CN" altLang="en-US" sz="1200" dirty="0"/>
              <a:t>在外键定义子句中给出的处理</a:t>
            </a:r>
            <a:r>
              <a:rPr lang="zh-CN" altLang="en-US" sz="1200" dirty="0" smtClean="0"/>
              <a:t>方法</a:t>
            </a:r>
            <a:endParaRPr lang="en-US" altLang="zh-CN" sz="1200" dirty="0" smtClean="0"/>
          </a:p>
          <a:p>
            <a:pPr lvl="4"/>
            <a:r>
              <a:rPr lang="zh-CN" altLang="en-US" sz="1200" dirty="0" smtClean="0"/>
              <a:t>在</a:t>
            </a:r>
            <a:r>
              <a:rPr lang="zh-CN" altLang="en-US" sz="1200" dirty="0"/>
              <a:t>触发器中给出的处理</a:t>
            </a:r>
            <a:r>
              <a:rPr lang="zh-CN" altLang="en-US" sz="1200" dirty="0" smtClean="0"/>
              <a:t>过程</a:t>
            </a:r>
            <a:endParaRPr lang="zh-CN" altLang="en-US" sz="1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1085021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1.1 </a:t>
            </a:r>
            <a:r>
              <a:rPr lang="zh-CN" altLang="en-US" b="1" dirty="0" smtClean="0">
                <a:latin typeface="宋体" pitchFamily="2" charset="-122"/>
              </a:rPr>
              <a:t>数据库</a:t>
            </a:r>
            <a:r>
              <a:rPr lang="zh-CN" altLang="en-US" b="1" dirty="0">
                <a:latin typeface="宋体" pitchFamily="2" charset="-122"/>
              </a:rPr>
              <a:t>的安全与安全数据库</a:t>
            </a:r>
            <a:endParaRPr lang="zh-CN" altLang="en-US" b="1" dirty="0"/>
          </a:p>
        </p:txBody>
      </p:sp>
      <p:sp>
        <p:nvSpPr>
          <p:cNvPr id="3" name="内容占位符 2"/>
          <p:cNvSpPr>
            <a:spLocks noGrp="1"/>
          </p:cNvSpPr>
          <p:nvPr>
            <p:ph idx="1"/>
          </p:nvPr>
        </p:nvSpPr>
        <p:spPr/>
        <p:txBody>
          <a:bodyPr>
            <a:normAutofit/>
          </a:bodyPr>
          <a:lstStyle/>
          <a:p>
            <a:r>
              <a:rPr lang="zh-CN" altLang="en-US" sz="1800" dirty="0">
                <a:solidFill>
                  <a:srgbClr val="FF0000"/>
                </a:solidFill>
              </a:rPr>
              <a:t>数据库的安全</a:t>
            </a:r>
            <a:r>
              <a:rPr lang="zh-CN" altLang="en-US" sz="1800" dirty="0"/>
              <a:t>（</a:t>
            </a:r>
            <a:r>
              <a:rPr lang="en-US" altLang="zh-CN" sz="1800" dirty="0"/>
              <a:t>database security</a:t>
            </a:r>
            <a:r>
              <a:rPr lang="zh-CN" altLang="en-US" sz="1800" dirty="0"/>
              <a:t>）</a:t>
            </a:r>
          </a:p>
          <a:p>
            <a:pPr lvl="1"/>
            <a:r>
              <a:rPr lang="zh-CN" altLang="en-US" sz="1600" dirty="0"/>
              <a:t>防止非法使用</a:t>
            </a:r>
            <a:r>
              <a:rPr lang="zh-CN" altLang="en-US" sz="1600" dirty="0" smtClean="0"/>
              <a:t>数据库</a:t>
            </a:r>
            <a:r>
              <a:rPr lang="zh-CN" altLang="en-US" sz="1600" dirty="0"/>
              <a:t>，</a:t>
            </a:r>
            <a:r>
              <a:rPr lang="zh-CN" altLang="en-US" sz="1600" dirty="0" smtClean="0"/>
              <a:t>即</a:t>
            </a:r>
            <a:r>
              <a:rPr lang="zh-CN" altLang="en-US" sz="1600" dirty="0"/>
              <a:t>要求数据库的用户：</a:t>
            </a:r>
          </a:p>
          <a:p>
            <a:pPr lvl="2"/>
            <a:r>
              <a:rPr lang="zh-CN" altLang="en-US" sz="1400" dirty="0"/>
              <a:t>通过</a:t>
            </a:r>
            <a:r>
              <a:rPr lang="zh-CN" altLang="en-US" sz="1400" dirty="0">
                <a:solidFill>
                  <a:srgbClr val="FF0000"/>
                </a:solidFill>
              </a:rPr>
              <a:t>规定</a:t>
            </a:r>
            <a:r>
              <a:rPr lang="zh-CN" altLang="en-US" sz="1400" dirty="0"/>
              <a:t>的访问途径</a:t>
            </a:r>
          </a:p>
          <a:p>
            <a:pPr lvl="2"/>
            <a:r>
              <a:rPr lang="zh-CN" altLang="en-US" sz="1400" dirty="0"/>
              <a:t>按照</a:t>
            </a:r>
            <a:r>
              <a:rPr lang="zh-CN" altLang="en-US" sz="1400" dirty="0">
                <a:solidFill>
                  <a:srgbClr val="FF0000"/>
                </a:solidFill>
              </a:rPr>
              <a:t>规定</a:t>
            </a:r>
            <a:r>
              <a:rPr lang="zh-CN" altLang="en-US" sz="1400" dirty="0"/>
              <a:t>的访问规则（规范</a:t>
            </a:r>
            <a:r>
              <a:rPr lang="zh-CN" altLang="en-US" sz="1400" dirty="0" smtClean="0"/>
              <a:t>）来</a:t>
            </a:r>
            <a:r>
              <a:rPr lang="zh-CN" altLang="en-US" sz="1400" dirty="0"/>
              <a:t>访问数据库中的数据，并接受来自</a:t>
            </a:r>
            <a:r>
              <a:rPr lang="en-US" altLang="zh-CN" sz="1400" dirty="0"/>
              <a:t>DBMS</a:t>
            </a:r>
            <a:r>
              <a:rPr lang="zh-CN" altLang="en-US" sz="1400" dirty="0"/>
              <a:t>的各种</a:t>
            </a:r>
            <a:r>
              <a:rPr lang="zh-CN" altLang="en-US" sz="1400" dirty="0" smtClean="0"/>
              <a:t>检查</a:t>
            </a:r>
            <a:endParaRPr lang="en-US" altLang="zh-CN" sz="1400" dirty="0" smtClean="0"/>
          </a:p>
          <a:p>
            <a:pPr lvl="1"/>
            <a:r>
              <a:rPr lang="zh-CN" altLang="en-US" sz="1600" dirty="0"/>
              <a:t>访问数据库的规范有多种，但是：</a:t>
            </a:r>
          </a:p>
          <a:p>
            <a:pPr lvl="2"/>
            <a:r>
              <a:rPr lang="zh-CN" altLang="en-US" sz="1400" dirty="0"/>
              <a:t>不同的规范适用于不同的应用</a:t>
            </a:r>
          </a:p>
          <a:p>
            <a:pPr lvl="2"/>
            <a:r>
              <a:rPr lang="zh-CN" altLang="en-US" sz="1400" dirty="0"/>
              <a:t>可以根据应用的不同需求来选择不同的数据库访问规范，即选择具有不同安全级别的数据库</a:t>
            </a:r>
          </a:p>
          <a:p>
            <a:pPr lvl="2"/>
            <a:r>
              <a:rPr lang="zh-CN" altLang="en-US" sz="1400" dirty="0"/>
              <a:t>那些能适应网络环境下安全要求级别的数据库称为</a:t>
            </a:r>
            <a:r>
              <a:rPr lang="zh-CN" altLang="en-US" sz="1400" dirty="0">
                <a:solidFill>
                  <a:srgbClr val="FF0000"/>
                </a:solidFill>
              </a:rPr>
              <a:t>安全数据库</a:t>
            </a:r>
            <a:r>
              <a:rPr lang="zh-CN" altLang="en-US" sz="1400" dirty="0"/>
              <a:t>（</a:t>
            </a:r>
            <a:r>
              <a:rPr lang="en-US" altLang="zh-CN" sz="1400" dirty="0"/>
              <a:t>secure database</a:t>
            </a:r>
            <a:r>
              <a:rPr lang="zh-CN" altLang="en-US" sz="1400" dirty="0"/>
              <a:t>），或称为</a:t>
            </a:r>
            <a:r>
              <a:rPr lang="zh-CN" altLang="en-US" sz="1400" dirty="0">
                <a:solidFill>
                  <a:srgbClr val="FF0000"/>
                </a:solidFill>
              </a:rPr>
              <a:t>可信数据库</a:t>
            </a:r>
            <a:r>
              <a:rPr lang="zh-CN" altLang="en-US" sz="1400" dirty="0"/>
              <a:t>（</a:t>
            </a:r>
            <a:r>
              <a:rPr lang="en-US" altLang="zh-CN" sz="1400" dirty="0"/>
              <a:t>trusted database</a:t>
            </a:r>
            <a:r>
              <a:rPr lang="zh-CN" altLang="en-US" sz="1400" dirty="0" smtClean="0"/>
              <a:t>）</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51204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2.3 完整性约束的设置、检查与处理</a:t>
            </a:r>
            <a:endParaRPr lang="zh-CN" altLang="en-US" sz="3200" dirty="0"/>
          </a:p>
        </p:txBody>
      </p:sp>
      <p:sp>
        <p:nvSpPr>
          <p:cNvPr id="3" name="内容占位符 2"/>
          <p:cNvSpPr>
            <a:spLocks noGrp="1"/>
          </p:cNvSpPr>
          <p:nvPr>
            <p:ph idx="1"/>
          </p:nvPr>
        </p:nvSpPr>
        <p:spPr/>
        <p:txBody>
          <a:bodyPr>
            <a:normAutofit fontScale="55000" lnSpcReduction="20000"/>
          </a:bodyPr>
          <a:lstStyle/>
          <a:p>
            <a:pPr>
              <a:lnSpc>
                <a:spcPct val="145000"/>
              </a:lnSpc>
            </a:pPr>
            <a:r>
              <a:rPr lang="zh-CN" altLang="en-US" sz="2500" dirty="0"/>
              <a:t>完整性约束条件设置</a:t>
            </a:r>
          </a:p>
          <a:p>
            <a:pPr lvl="1">
              <a:lnSpc>
                <a:spcPct val="145000"/>
              </a:lnSpc>
            </a:pPr>
            <a:r>
              <a:rPr lang="zh-CN" altLang="en-US" dirty="0"/>
              <a:t>属性级的约束（域约束）</a:t>
            </a:r>
            <a:endParaRPr lang="en-US" altLang="zh-CN" dirty="0"/>
          </a:p>
          <a:p>
            <a:pPr lvl="2">
              <a:lnSpc>
                <a:spcPct val="145000"/>
              </a:lnSpc>
            </a:pPr>
            <a:r>
              <a:rPr lang="zh-CN" altLang="en-US" sz="2200" dirty="0"/>
              <a:t>数据类型的约束，非空值约束，取值范围的</a:t>
            </a:r>
            <a:r>
              <a:rPr lang="zh-CN" altLang="en-US" sz="2200" dirty="0" smtClean="0"/>
              <a:t>约束</a:t>
            </a:r>
            <a:endParaRPr lang="zh-CN" altLang="en-US" sz="2200" dirty="0"/>
          </a:p>
          <a:p>
            <a:pPr lvl="1">
              <a:lnSpc>
                <a:spcPct val="145000"/>
              </a:lnSpc>
            </a:pPr>
            <a:r>
              <a:rPr lang="zh-CN" altLang="en-US" dirty="0"/>
              <a:t>元组级的约束（表约束）</a:t>
            </a:r>
            <a:endParaRPr lang="en-US" altLang="zh-CN" dirty="0"/>
          </a:p>
          <a:p>
            <a:pPr lvl="2">
              <a:lnSpc>
                <a:spcPct val="145000"/>
              </a:lnSpc>
            </a:pPr>
            <a:r>
              <a:rPr lang="zh-CN" altLang="en-US" sz="2200" dirty="0" smtClean="0"/>
              <a:t>主键定义</a:t>
            </a:r>
            <a:r>
              <a:rPr lang="zh-CN" altLang="en-US" sz="2200" dirty="0"/>
              <a:t>，</a:t>
            </a:r>
            <a:r>
              <a:rPr lang="zh-CN" altLang="en-US" sz="2200" dirty="0" smtClean="0"/>
              <a:t>候选</a:t>
            </a:r>
            <a:r>
              <a:rPr lang="zh-CN" altLang="en-US" sz="2200" dirty="0"/>
              <a:t>键</a:t>
            </a:r>
            <a:r>
              <a:rPr lang="zh-CN" altLang="en-US" sz="2200" dirty="0" smtClean="0"/>
              <a:t>（</a:t>
            </a:r>
            <a:r>
              <a:rPr lang="zh-CN" altLang="en-US" sz="2200" dirty="0"/>
              <a:t>唯一键）定义</a:t>
            </a:r>
          </a:p>
          <a:p>
            <a:pPr lvl="2">
              <a:lnSpc>
                <a:spcPct val="145000"/>
              </a:lnSpc>
            </a:pPr>
            <a:r>
              <a:rPr lang="zh-CN" altLang="en-US" sz="2200" dirty="0" smtClean="0"/>
              <a:t>外键定义</a:t>
            </a:r>
            <a:endParaRPr lang="zh-CN" altLang="en-US" sz="2200" dirty="0"/>
          </a:p>
          <a:p>
            <a:pPr lvl="2">
              <a:lnSpc>
                <a:spcPct val="145000"/>
              </a:lnSpc>
            </a:pPr>
            <a:r>
              <a:rPr lang="zh-CN" altLang="en-US" sz="2200" dirty="0"/>
              <a:t>基于元组的检查子句：属性间关系的</a:t>
            </a:r>
            <a:r>
              <a:rPr lang="zh-CN" altLang="en-US" sz="2200" dirty="0" smtClean="0"/>
              <a:t>定义</a:t>
            </a:r>
            <a:endParaRPr lang="zh-CN" altLang="en-US" sz="2200" dirty="0"/>
          </a:p>
          <a:p>
            <a:pPr lvl="1">
              <a:lnSpc>
                <a:spcPct val="145000"/>
              </a:lnSpc>
            </a:pPr>
            <a:r>
              <a:rPr lang="zh-CN" altLang="en-US" dirty="0"/>
              <a:t>全局约束（断言</a:t>
            </a:r>
            <a:r>
              <a:rPr lang="en-US" altLang="zh-CN" dirty="0"/>
              <a:t>assertion）</a:t>
            </a:r>
            <a:endParaRPr lang="zh-CN" altLang="en-US" dirty="0"/>
          </a:p>
          <a:p>
            <a:pPr lvl="2">
              <a:lnSpc>
                <a:spcPct val="145000"/>
              </a:lnSpc>
            </a:pPr>
            <a:r>
              <a:rPr lang="zh-CN" altLang="en-US" sz="2200" dirty="0"/>
              <a:t>单个关系中涉及到统计操作的约束条件</a:t>
            </a:r>
          </a:p>
          <a:p>
            <a:pPr lvl="2">
              <a:lnSpc>
                <a:spcPct val="145000"/>
              </a:lnSpc>
            </a:pPr>
            <a:r>
              <a:rPr lang="zh-CN" altLang="en-US" sz="2200" dirty="0"/>
              <a:t>多个关系之间复杂的约束条件</a:t>
            </a:r>
          </a:p>
          <a:p>
            <a:pPr>
              <a:lnSpc>
                <a:spcPct val="145000"/>
              </a:lnSpc>
            </a:pPr>
            <a:r>
              <a:rPr lang="zh-CN" altLang="en-US" sz="2500" dirty="0"/>
              <a:t>对约束命名</a:t>
            </a:r>
          </a:p>
          <a:p>
            <a:pPr lvl="1">
              <a:lnSpc>
                <a:spcPct val="145000"/>
              </a:lnSpc>
            </a:pPr>
            <a:r>
              <a:rPr lang="en-US" altLang="zh-CN" dirty="0">
                <a:latin typeface="Courier New" pitchFamily="49" charset="0"/>
                <a:cs typeface="Courier New" pitchFamily="49" charset="0"/>
              </a:rPr>
              <a:t>CONSTRAINT &lt;</a:t>
            </a:r>
            <a:r>
              <a:rPr lang="zh-CN" altLang="en-US" dirty="0">
                <a:latin typeface="Courier New" pitchFamily="49" charset="0"/>
                <a:cs typeface="Courier New" pitchFamily="49" charset="0"/>
              </a:rPr>
              <a:t>约束名</a:t>
            </a:r>
            <a:r>
              <a:rPr lang="en-US" altLang="zh-CN" dirty="0" smtClean="0">
                <a:latin typeface="Courier New" pitchFamily="49" charset="0"/>
                <a:cs typeface="Courier New" pitchFamily="49" charset="0"/>
              </a:rPr>
              <a:t>&gt;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完整性约束定义子句</a:t>
            </a:r>
            <a:r>
              <a:rPr lang="en-US" altLang="zh-CN" dirty="0" smtClean="0">
                <a:latin typeface="Courier New" pitchFamily="49" charset="0"/>
                <a:cs typeface="Courier New" pitchFamily="49" charset="0"/>
              </a:rPr>
              <a:t>&gt;</a:t>
            </a:r>
            <a:endParaRPr lang="en-US" altLang="zh-CN"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3153839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r>
              <a:rPr lang="zh-CN" altLang="en-US" sz="2000" dirty="0">
                <a:latin typeface="Courier New" pitchFamily="49" charset="0"/>
                <a:cs typeface="Courier New" pitchFamily="49" charset="0"/>
              </a:rPr>
              <a:t>创建基表</a:t>
            </a:r>
            <a:r>
              <a:rPr lang="zh-CN" altLang="en-US" sz="2000" dirty="0" smtClean="0">
                <a:latin typeface="Courier New" pitchFamily="49" charset="0"/>
                <a:cs typeface="Courier New" pitchFamily="49" charset="0"/>
              </a:rPr>
              <a:t>命令（</a:t>
            </a:r>
            <a:r>
              <a:rPr lang="en-US" altLang="zh-CN" sz="2000" dirty="0" smtClean="0">
                <a:latin typeface="Courier New" pitchFamily="49" charset="0"/>
                <a:cs typeface="Courier New" pitchFamily="49" charset="0"/>
              </a:rPr>
              <a:t>CREATE </a:t>
            </a:r>
            <a:r>
              <a:rPr lang="en-US" altLang="zh-CN" sz="2000" dirty="0">
                <a:latin typeface="Courier New" pitchFamily="49" charset="0"/>
                <a:cs typeface="Courier New" pitchFamily="49" charset="0"/>
              </a:rPr>
              <a:t>TABLE</a:t>
            </a:r>
            <a:r>
              <a:rPr lang="zh-CN" altLang="en-US" sz="2000" dirty="0">
                <a:latin typeface="Courier New" pitchFamily="49" charset="0"/>
                <a:cs typeface="Courier New" pitchFamily="49" charset="0"/>
              </a:rPr>
              <a:t>）</a:t>
            </a:r>
          </a:p>
          <a:p>
            <a:pPr lvl="1"/>
            <a:r>
              <a:rPr lang="zh-CN" altLang="en-US" sz="1800" dirty="0">
                <a:latin typeface="Courier New" pitchFamily="49" charset="0"/>
                <a:cs typeface="Courier New" pitchFamily="49" charset="0"/>
              </a:rPr>
              <a:t>需要定义的内容</a:t>
            </a:r>
          </a:p>
          <a:p>
            <a:pPr lvl="2"/>
            <a:r>
              <a:rPr lang="zh-CN" altLang="en-US" sz="1800" dirty="0">
                <a:latin typeface="Courier New" pitchFamily="49" charset="0"/>
                <a:cs typeface="Courier New" pitchFamily="49" charset="0"/>
              </a:rPr>
              <a:t>模式</a:t>
            </a:r>
            <a:r>
              <a:rPr lang="zh-CN" altLang="en-US" sz="1800" dirty="0" smtClean="0">
                <a:latin typeface="Courier New" pitchFamily="49" charset="0"/>
                <a:cs typeface="Courier New" pitchFamily="49" charset="0"/>
              </a:rPr>
              <a:t>名 </a:t>
            </a:r>
            <a:r>
              <a:rPr lang="en-US" altLang="zh-CN" sz="1800" dirty="0" smtClean="0">
                <a:latin typeface="Courier New" pitchFamily="49" charset="0"/>
                <a:cs typeface="Courier New" pitchFamily="49" charset="0"/>
              </a:rPr>
              <a:t>&amp; </a:t>
            </a:r>
            <a:r>
              <a:rPr lang="zh-CN" altLang="en-US" sz="1800" dirty="0">
                <a:latin typeface="Courier New" pitchFamily="49" charset="0"/>
                <a:cs typeface="Courier New" pitchFamily="49" charset="0"/>
              </a:rPr>
              <a:t>表</a:t>
            </a:r>
            <a:r>
              <a:rPr lang="zh-CN" altLang="en-US" sz="1800" dirty="0" smtClean="0">
                <a:latin typeface="Courier New" pitchFamily="49" charset="0"/>
                <a:cs typeface="Courier New" pitchFamily="49" charset="0"/>
              </a:rPr>
              <a:t>名</a:t>
            </a:r>
            <a:endParaRPr lang="zh-CN" altLang="en-US" sz="1800" dirty="0">
              <a:latin typeface="Courier New" pitchFamily="49" charset="0"/>
              <a:cs typeface="Courier New" pitchFamily="49" charset="0"/>
            </a:endParaRPr>
          </a:p>
          <a:p>
            <a:pPr lvl="2"/>
            <a:r>
              <a:rPr lang="zh-CN" altLang="en-US" sz="1800" dirty="0">
                <a:latin typeface="Courier New" pitchFamily="49" charset="0"/>
                <a:cs typeface="Courier New" pitchFamily="49" charset="0"/>
              </a:rPr>
              <a:t>属性的定义</a:t>
            </a:r>
          </a:p>
          <a:p>
            <a:pPr lvl="3"/>
            <a:r>
              <a:rPr lang="zh-CN" altLang="en-US" sz="1600" dirty="0">
                <a:latin typeface="Courier New" pitchFamily="49" charset="0"/>
                <a:cs typeface="Courier New" pitchFamily="49" charset="0"/>
              </a:rPr>
              <a:t>属性</a:t>
            </a:r>
            <a:r>
              <a:rPr lang="zh-CN" altLang="en-US" sz="1600" dirty="0" smtClean="0">
                <a:latin typeface="Courier New" pitchFamily="49" charset="0"/>
                <a:cs typeface="Courier New" pitchFamily="49" charset="0"/>
              </a:rPr>
              <a:t>名 </a:t>
            </a:r>
            <a:r>
              <a:rPr lang="en-US" altLang="zh-CN" sz="1600" dirty="0" smtClean="0">
                <a:latin typeface="Courier New" pitchFamily="49" charset="0"/>
                <a:cs typeface="Courier New" pitchFamily="49" charset="0"/>
              </a:rPr>
              <a:t>&amp; </a:t>
            </a:r>
            <a:r>
              <a:rPr lang="zh-CN" altLang="en-US" sz="1600" dirty="0">
                <a:latin typeface="Courier New" pitchFamily="49" charset="0"/>
                <a:cs typeface="Courier New" pitchFamily="49" charset="0"/>
              </a:rPr>
              <a:t>数据类型</a:t>
            </a:r>
          </a:p>
          <a:p>
            <a:pPr lvl="3"/>
            <a:r>
              <a:rPr lang="zh-CN" altLang="en-US" sz="1600" dirty="0">
                <a:latin typeface="Courier New" pitchFamily="49" charset="0"/>
                <a:cs typeface="Courier New" pitchFamily="49" charset="0"/>
              </a:rPr>
              <a:t>属性的缺省值</a:t>
            </a:r>
            <a:r>
              <a:rPr lang="zh-CN" altLang="en-US" sz="1600" dirty="0" smtClean="0">
                <a:latin typeface="Courier New" pitchFamily="49" charset="0"/>
                <a:cs typeface="Courier New" pitchFamily="49" charset="0"/>
              </a:rPr>
              <a:t>定义</a:t>
            </a:r>
            <a:r>
              <a:rPr lang="en-US" altLang="zh-CN" sz="1600" dirty="0" smtClean="0">
                <a:latin typeface="Courier New" pitchFamily="49" charset="0"/>
                <a:cs typeface="Courier New" pitchFamily="49" charset="0"/>
              </a:rPr>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DEFAULT </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default_constant</a:t>
            </a:r>
            <a:r>
              <a:rPr lang="en-US" altLang="zh-CN" sz="1600" dirty="0">
                <a:latin typeface="Courier New" pitchFamily="49" charset="0"/>
                <a:cs typeface="Courier New" pitchFamily="49" charset="0"/>
              </a:rPr>
              <a:t> | NULL }</a:t>
            </a:r>
          </a:p>
          <a:p>
            <a:pPr lvl="3"/>
            <a:r>
              <a:rPr lang="zh-CN" altLang="en-US" sz="1600" dirty="0">
                <a:latin typeface="Courier New" pitchFamily="49" charset="0"/>
                <a:cs typeface="Courier New" pitchFamily="49" charset="0"/>
              </a:rPr>
              <a:t>属性级的数据约束</a:t>
            </a:r>
            <a:r>
              <a:rPr lang="zh-CN" altLang="en-US" sz="1600" dirty="0" smtClean="0">
                <a:latin typeface="Courier New" pitchFamily="49" charset="0"/>
                <a:cs typeface="Courier New" pitchFamily="49" charset="0"/>
              </a:rPr>
              <a:t>定义</a:t>
            </a:r>
            <a:endParaRPr lang="zh-CN" altLang="en-US" sz="1600" dirty="0">
              <a:latin typeface="Courier New" pitchFamily="49" charset="0"/>
              <a:cs typeface="Courier New" pitchFamily="49" charset="0"/>
            </a:endParaRPr>
          </a:p>
          <a:p>
            <a:pPr lvl="2"/>
            <a:r>
              <a:rPr lang="zh-CN" altLang="en-US" sz="1800" dirty="0">
                <a:latin typeface="Courier New" pitchFamily="49" charset="0"/>
                <a:cs typeface="Courier New" pitchFamily="49" charset="0"/>
              </a:rPr>
              <a:t>表级的数据约束</a:t>
            </a:r>
            <a:r>
              <a:rPr lang="zh-CN" altLang="en-US" sz="1800" dirty="0" smtClean="0">
                <a:latin typeface="Courier New" pitchFamily="49" charset="0"/>
                <a:cs typeface="Courier New" pitchFamily="49" charset="0"/>
              </a:rPr>
              <a:t>定义</a:t>
            </a:r>
            <a:endParaRPr lang="zh-CN" altLang="en-US"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16825839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fontScale="92500" lnSpcReduction="10000"/>
          </a:bodyPr>
          <a:lstStyle/>
          <a:p>
            <a:r>
              <a:rPr lang="zh-CN" altLang="en-US" sz="1800" dirty="0"/>
              <a:t>属性级的约束</a:t>
            </a:r>
          </a:p>
          <a:p>
            <a:pPr lvl="1"/>
            <a:r>
              <a:rPr lang="zh-CN" altLang="en-US" sz="1600" dirty="0"/>
              <a:t>数据类型的约束，取值范围的约束，非空值</a:t>
            </a:r>
            <a:r>
              <a:rPr lang="zh-CN" altLang="en-US" sz="1600" dirty="0" smtClean="0"/>
              <a:t>约束</a:t>
            </a:r>
            <a:endParaRPr lang="en-US" altLang="zh-CN" sz="1600" dirty="0" smtClean="0"/>
          </a:p>
          <a:p>
            <a:pPr marL="365760" lvl="1" indent="0">
              <a:buNone/>
            </a:pPr>
            <a:endParaRPr lang="en-US" altLang="zh-CN" sz="1600" dirty="0"/>
          </a:p>
          <a:p>
            <a:pPr marL="365760" lvl="1" indent="0">
              <a:buNone/>
            </a:pPr>
            <a:endParaRPr lang="en-US" altLang="zh-CN" sz="1600" dirty="0" smtClean="0"/>
          </a:p>
          <a:p>
            <a:pPr marL="365760" lvl="1" indent="0">
              <a:buNone/>
            </a:pPr>
            <a:endParaRPr lang="en-US" altLang="zh-CN" sz="1600" dirty="0"/>
          </a:p>
          <a:p>
            <a:pPr marL="365760" lvl="1" indent="0">
              <a:buNone/>
            </a:pPr>
            <a:endParaRPr lang="en-US" altLang="zh-CN" sz="1600" dirty="0" smtClean="0"/>
          </a:p>
          <a:p>
            <a:pPr marL="365760" lvl="1" indent="0">
              <a:buNone/>
            </a:pPr>
            <a:endParaRPr lang="en-US" altLang="zh-CN" sz="1600" dirty="0"/>
          </a:p>
          <a:p>
            <a:pPr marL="365760" lvl="1" indent="0">
              <a:buNone/>
            </a:pPr>
            <a:endParaRPr lang="en-US" altLang="zh-CN" sz="1600" dirty="0" smtClean="0"/>
          </a:p>
          <a:p>
            <a:pPr marL="365760" lvl="1" indent="0">
              <a:buNone/>
            </a:pPr>
            <a:endParaRPr lang="en-US" altLang="zh-CN" sz="1600" dirty="0"/>
          </a:p>
          <a:p>
            <a:pPr marL="365760" lvl="1" indent="0">
              <a:buNone/>
            </a:pPr>
            <a:endParaRPr lang="en-US" altLang="zh-CN" sz="1600" dirty="0" smtClean="0"/>
          </a:p>
          <a:p>
            <a:pPr marL="68580" indent="0" algn="ctr">
              <a:buNone/>
            </a:pPr>
            <a:r>
              <a:rPr lang="zh-CN" altLang="en-US" sz="1700" dirty="0"/>
              <a:t>基于单个属性的取值</a:t>
            </a:r>
            <a:r>
              <a:rPr lang="zh-CN" altLang="en-US" sz="1700" dirty="0" smtClean="0"/>
              <a:t>约束</a:t>
            </a:r>
            <a:endParaRPr lang="zh-CN" altLang="en-US" sz="17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
        <p:nvSpPr>
          <p:cNvPr id="5" name="Text Box 4"/>
          <p:cNvSpPr txBox="1">
            <a:spLocks noChangeArrowheads="1"/>
          </p:cNvSpPr>
          <p:nvPr/>
        </p:nvSpPr>
        <p:spPr bwMode="auto">
          <a:xfrm>
            <a:off x="0" y="2996952"/>
            <a:ext cx="9144000" cy="24514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eaLnBrk="0" hangingPunct="0">
              <a:defRPr kumimoji="1" sz="2400">
                <a:solidFill>
                  <a:schemeClr val="tx1"/>
                </a:solidFill>
                <a:latin typeface="Times New Roman" pitchFamily="18" charset="0"/>
                <a:ea typeface="宋体" charset="-122"/>
              </a:defRPr>
            </a:lvl3pPr>
            <a:lvl4pPr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l" eaLnBrk="1" hangingPunct="1">
              <a:lnSpc>
                <a:spcPct val="120000"/>
              </a:lnSpc>
              <a:spcBef>
                <a:spcPct val="20000"/>
              </a:spcBef>
              <a:buClr>
                <a:schemeClr val="accent2"/>
              </a:buClr>
              <a:buFont typeface="Wingdings" pitchFamily="2" charset="2"/>
              <a:buNone/>
            </a:pPr>
            <a:r>
              <a:rPr kumimoji="0" lang="zh-CN" altLang="en-US" sz="1400" b="1" dirty="0">
                <a:solidFill>
                  <a:srgbClr val="FF0066"/>
                </a:solidFill>
                <a:latin typeface="Courier New" pitchFamily="49" charset="0"/>
                <a:cs typeface="Courier New" pitchFamily="49" charset="0"/>
              </a:rPr>
              <a:t>{</a:t>
            </a:r>
            <a:r>
              <a:rPr kumimoji="0" lang="zh-CN" altLang="en-US" sz="1400" b="1" dirty="0">
                <a:latin typeface="Courier New" pitchFamily="49" charset="0"/>
                <a:cs typeface="Courier New" pitchFamily="49" charset="0"/>
              </a:rPr>
              <a:t>    </a:t>
            </a:r>
            <a:r>
              <a:rPr kumimoji="0" lang="en-US" altLang="zh-CN" sz="1400" b="1" dirty="0">
                <a:latin typeface="Courier New" pitchFamily="49" charset="0"/>
                <a:cs typeface="Courier New" pitchFamily="49" charset="0"/>
              </a:rPr>
              <a:t>NOT NULL   </a:t>
            </a:r>
            <a:r>
              <a:rPr kumimoji="0" lang="en-US" altLang="zh-CN" sz="1400" b="1" dirty="0">
                <a:solidFill>
                  <a:srgbClr val="FF0066"/>
                </a:solidFill>
                <a:latin typeface="Courier New" pitchFamily="49" charset="0"/>
                <a:cs typeface="Courier New" pitchFamily="49" charset="0"/>
              </a:rPr>
              <a:t>|</a:t>
            </a:r>
            <a:endParaRPr kumimoji="0" lang="en-US" altLang="zh-CN" sz="1400" b="1" dirty="0">
              <a:latin typeface="Courier New" pitchFamily="49" charset="0"/>
              <a:cs typeface="Courier New" pitchFamily="49" charset="0"/>
            </a:endParaRPr>
          </a:p>
          <a:p>
            <a:pPr algn="l" eaLnBrk="1" hangingPunct="1">
              <a:lnSpc>
                <a:spcPct val="120000"/>
              </a:lnSpc>
              <a:spcBef>
                <a:spcPct val="20000"/>
              </a:spcBef>
              <a:buClr>
                <a:schemeClr val="accent2"/>
              </a:buClr>
              <a:buFont typeface="Wingdings" pitchFamily="2" charset="2"/>
              <a:buNone/>
            </a:pPr>
            <a:r>
              <a:rPr kumimoji="0" lang="en-US" altLang="zh-CN" sz="1400" b="1" dirty="0">
                <a:latin typeface="Courier New" pitchFamily="49" charset="0"/>
                <a:cs typeface="Courier New" pitchFamily="49" charset="0"/>
              </a:rPr>
              <a:t>     </a:t>
            </a:r>
            <a:r>
              <a:rPr kumimoji="0" lang="en-US" altLang="zh-CN" sz="1400" b="1" dirty="0">
                <a:solidFill>
                  <a:srgbClr val="FF0066"/>
                </a:solidFill>
                <a:latin typeface="Courier New" pitchFamily="49" charset="0"/>
                <a:cs typeface="Courier New" pitchFamily="49" charset="0"/>
              </a:rPr>
              <a:t>[</a:t>
            </a:r>
            <a:r>
              <a:rPr kumimoji="0" lang="en-US" altLang="zh-CN" sz="1400" b="1" dirty="0">
                <a:latin typeface="Courier New" pitchFamily="49" charset="0"/>
                <a:cs typeface="Courier New" pitchFamily="49" charset="0"/>
              </a:rPr>
              <a:t> CONSTRAINT </a:t>
            </a:r>
            <a:r>
              <a:rPr kumimoji="0" lang="en-US" altLang="zh-CN" sz="1400" b="1" dirty="0" err="1">
                <a:solidFill>
                  <a:schemeClr val="accent2"/>
                </a:solidFill>
                <a:latin typeface="Courier New" pitchFamily="49" charset="0"/>
                <a:cs typeface="Courier New" pitchFamily="49" charset="0"/>
              </a:rPr>
              <a:t>constraint_name</a:t>
            </a:r>
            <a:r>
              <a:rPr kumimoji="0" lang="en-US" altLang="zh-CN" sz="1400" b="1" dirty="0">
                <a:latin typeface="Courier New" pitchFamily="49" charset="0"/>
                <a:cs typeface="Courier New" pitchFamily="49" charset="0"/>
              </a:rPr>
              <a:t> </a:t>
            </a:r>
            <a:r>
              <a:rPr kumimoji="0" lang="en-US" altLang="zh-CN" sz="1400" b="1" dirty="0">
                <a:solidFill>
                  <a:srgbClr val="FF0066"/>
                </a:solidFill>
                <a:latin typeface="Courier New" pitchFamily="49" charset="0"/>
                <a:cs typeface="Courier New" pitchFamily="49" charset="0"/>
              </a:rPr>
              <a:t>]</a:t>
            </a:r>
          </a:p>
          <a:p>
            <a:pPr lvl="2" algn="l" eaLnBrk="1" hangingPunct="1">
              <a:lnSpc>
                <a:spcPct val="120000"/>
              </a:lnSpc>
              <a:spcBef>
                <a:spcPct val="20000"/>
              </a:spcBef>
              <a:buClr>
                <a:srgbClr val="FF0066"/>
              </a:buClr>
              <a:buFont typeface="Wingdings" pitchFamily="2" charset="2"/>
              <a:buNone/>
            </a:pPr>
            <a:r>
              <a:rPr kumimoji="0" lang="en-US" altLang="zh-CN" sz="1400" b="1" dirty="0">
                <a:latin typeface="Courier New" pitchFamily="49" charset="0"/>
                <a:cs typeface="Courier New" pitchFamily="49" charset="0"/>
              </a:rPr>
              <a:t>  UNIQUE</a:t>
            </a:r>
          </a:p>
          <a:p>
            <a:pPr lvl="2" algn="l" eaLnBrk="1" hangingPunct="1">
              <a:lnSpc>
                <a:spcPct val="120000"/>
              </a:lnSpc>
              <a:spcBef>
                <a:spcPct val="20000"/>
              </a:spcBef>
              <a:buClr>
                <a:srgbClr val="FF0066"/>
              </a:buClr>
              <a:buFont typeface="Wingdings" pitchFamily="2" charset="2"/>
              <a:buNone/>
            </a:pPr>
            <a:r>
              <a:rPr kumimoji="0" lang="en-US" altLang="zh-CN" sz="1400" b="1" dirty="0">
                <a:solidFill>
                  <a:srgbClr val="FF0066"/>
                </a:solidFill>
                <a:latin typeface="Courier New" pitchFamily="49" charset="0"/>
                <a:cs typeface="Courier New" pitchFamily="49" charset="0"/>
              </a:rPr>
              <a:t>|</a:t>
            </a:r>
            <a:r>
              <a:rPr kumimoji="0" lang="en-US" altLang="zh-CN" sz="1400" b="1" dirty="0">
                <a:latin typeface="Courier New" pitchFamily="49" charset="0"/>
                <a:cs typeface="Courier New" pitchFamily="49" charset="0"/>
              </a:rPr>
              <a:t> PRIMARY KEY</a:t>
            </a:r>
          </a:p>
          <a:p>
            <a:pPr lvl="2" algn="l" eaLnBrk="1" hangingPunct="1">
              <a:lnSpc>
                <a:spcPct val="120000"/>
              </a:lnSpc>
              <a:spcBef>
                <a:spcPct val="20000"/>
              </a:spcBef>
              <a:buClr>
                <a:srgbClr val="FF0066"/>
              </a:buClr>
              <a:buFont typeface="Wingdings" pitchFamily="2" charset="2"/>
              <a:buNone/>
            </a:pPr>
            <a:r>
              <a:rPr kumimoji="0" lang="en-US" altLang="zh-CN" sz="1400" b="1" dirty="0">
                <a:solidFill>
                  <a:srgbClr val="FF0066"/>
                </a:solidFill>
                <a:latin typeface="Courier New" pitchFamily="49" charset="0"/>
                <a:cs typeface="Courier New" pitchFamily="49" charset="0"/>
              </a:rPr>
              <a:t>|</a:t>
            </a:r>
            <a:r>
              <a:rPr kumimoji="0" lang="en-US" altLang="zh-CN" sz="1400" b="1" dirty="0">
                <a:latin typeface="Courier New" pitchFamily="49" charset="0"/>
                <a:cs typeface="Courier New" pitchFamily="49" charset="0"/>
              </a:rPr>
              <a:t> CHECK ( </a:t>
            </a:r>
            <a:r>
              <a:rPr kumimoji="0" lang="en-US" altLang="zh-CN" sz="1400" b="1" dirty="0" err="1">
                <a:solidFill>
                  <a:schemeClr val="accent2"/>
                </a:solidFill>
                <a:latin typeface="Courier New" pitchFamily="49" charset="0"/>
                <a:cs typeface="Courier New" pitchFamily="49" charset="0"/>
              </a:rPr>
              <a:t>search_condition</a:t>
            </a:r>
            <a:r>
              <a:rPr kumimoji="0" lang="en-US" altLang="zh-CN" sz="1400" b="1" dirty="0">
                <a:latin typeface="Courier New" pitchFamily="49" charset="0"/>
                <a:cs typeface="Courier New" pitchFamily="49" charset="0"/>
              </a:rPr>
              <a:t> )</a:t>
            </a:r>
          </a:p>
          <a:p>
            <a:pPr lvl="2" algn="l" eaLnBrk="1" hangingPunct="1">
              <a:lnSpc>
                <a:spcPct val="120000"/>
              </a:lnSpc>
              <a:spcBef>
                <a:spcPct val="20000"/>
              </a:spcBef>
              <a:buClr>
                <a:srgbClr val="FF0066"/>
              </a:buClr>
              <a:buFont typeface="Wingdings" pitchFamily="2" charset="2"/>
              <a:buNone/>
            </a:pPr>
            <a:r>
              <a:rPr kumimoji="0" lang="en-US" altLang="zh-CN" sz="1400" b="1" dirty="0">
                <a:solidFill>
                  <a:srgbClr val="FF0066"/>
                </a:solidFill>
                <a:latin typeface="Courier New" pitchFamily="49" charset="0"/>
                <a:cs typeface="Courier New" pitchFamily="49" charset="0"/>
              </a:rPr>
              <a:t>|</a:t>
            </a:r>
            <a:r>
              <a:rPr kumimoji="0" lang="en-US" altLang="zh-CN" sz="1400" b="1" dirty="0">
                <a:latin typeface="Courier New" pitchFamily="49" charset="0"/>
                <a:cs typeface="Courier New" pitchFamily="49" charset="0"/>
              </a:rPr>
              <a:t> REFERENCES </a:t>
            </a:r>
            <a:r>
              <a:rPr kumimoji="0" lang="en-US" altLang="zh-CN" sz="1400" b="1" dirty="0" err="1">
                <a:solidFill>
                  <a:schemeClr val="accent2"/>
                </a:solidFill>
                <a:latin typeface="Courier New" pitchFamily="49" charset="0"/>
                <a:cs typeface="Courier New" pitchFamily="49" charset="0"/>
              </a:rPr>
              <a:t>table_name</a:t>
            </a:r>
            <a:r>
              <a:rPr kumimoji="0" lang="en-US" altLang="zh-CN" sz="1400" b="1" dirty="0">
                <a:latin typeface="Courier New" pitchFamily="49" charset="0"/>
                <a:cs typeface="Courier New" pitchFamily="49" charset="0"/>
              </a:rPr>
              <a:t> </a:t>
            </a:r>
            <a:r>
              <a:rPr kumimoji="0" lang="en-US" altLang="zh-CN" sz="1400" b="1" dirty="0">
                <a:solidFill>
                  <a:srgbClr val="FF0066"/>
                </a:solidFill>
                <a:latin typeface="Courier New" pitchFamily="49" charset="0"/>
                <a:cs typeface="Courier New" pitchFamily="49" charset="0"/>
              </a:rPr>
              <a:t>[</a:t>
            </a:r>
            <a:r>
              <a:rPr kumimoji="0" lang="en-US" altLang="zh-CN" sz="1400" b="1" dirty="0">
                <a:latin typeface="Courier New" pitchFamily="49" charset="0"/>
                <a:cs typeface="Courier New" pitchFamily="49" charset="0"/>
              </a:rPr>
              <a:t> ( </a:t>
            </a:r>
            <a:r>
              <a:rPr kumimoji="0" lang="en-US" altLang="zh-CN" sz="1400" b="1" dirty="0" err="1">
                <a:solidFill>
                  <a:schemeClr val="accent2"/>
                </a:solidFill>
                <a:latin typeface="Courier New" pitchFamily="49" charset="0"/>
                <a:cs typeface="Courier New" pitchFamily="49" charset="0"/>
              </a:rPr>
              <a:t>column_name</a:t>
            </a:r>
            <a:r>
              <a:rPr kumimoji="0" lang="en-US" altLang="zh-CN" sz="1400" b="1" dirty="0">
                <a:latin typeface="Courier New" pitchFamily="49" charset="0"/>
                <a:cs typeface="Courier New" pitchFamily="49" charset="0"/>
              </a:rPr>
              <a:t> ) </a:t>
            </a:r>
            <a:r>
              <a:rPr kumimoji="0" lang="en-US" altLang="zh-CN" sz="1400" b="1" dirty="0">
                <a:solidFill>
                  <a:srgbClr val="FF0066"/>
                </a:solidFill>
                <a:latin typeface="Courier New" pitchFamily="49" charset="0"/>
                <a:cs typeface="Courier New" pitchFamily="49" charset="0"/>
              </a:rPr>
              <a:t>]</a:t>
            </a:r>
          </a:p>
          <a:p>
            <a:pPr lvl="3" algn="l" eaLnBrk="1" hangingPunct="1">
              <a:lnSpc>
                <a:spcPct val="120000"/>
              </a:lnSpc>
              <a:spcBef>
                <a:spcPct val="20000"/>
              </a:spcBef>
              <a:buClr>
                <a:srgbClr val="FF0066"/>
              </a:buClr>
              <a:buFont typeface="Wingdings" pitchFamily="2" charset="2"/>
              <a:buNone/>
            </a:pPr>
            <a:r>
              <a:rPr kumimoji="0" lang="en-US" altLang="zh-CN" sz="1400" b="1" dirty="0">
                <a:solidFill>
                  <a:srgbClr val="FF0066"/>
                </a:solidFill>
                <a:latin typeface="Courier New" pitchFamily="49" charset="0"/>
                <a:cs typeface="Courier New" pitchFamily="49" charset="0"/>
              </a:rPr>
              <a:t>[</a:t>
            </a:r>
            <a:r>
              <a:rPr kumimoji="0" lang="en-US" altLang="zh-CN" sz="1400" b="1" dirty="0">
                <a:latin typeface="Courier New" pitchFamily="49" charset="0"/>
                <a:cs typeface="Courier New" pitchFamily="49" charset="0"/>
              </a:rPr>
              <a:t> ON DELETE CASCADE </a:t>
            </a:r>
            <a:r>
              <a:rPr kumimoji="0" lang="en-US" altLang="zh-CN" sz="1400" b="1" dirty="0">
                <a:solidFill>
                  <a:srgbClr val="FF0066"/>
                </a:solidFill>
                <a:latin typeface="Courier New" pitchFamily="49" charset="0"/>
                <a:cs typeface="Courier New" pitchFamily="49" charset="0"/>
              </a:rPr>
              <a:t>| </a:t>
            </a:r>
            <a:r>
              <a:rPr kumimoji="0" lang="en-US" altLang="zh-CN" sz="1400" b="1" dirty="0">
                <a:latin typeface="Courier New" pitchFamily="49" charset="0"/>
                <a:cs typeface="Courier New" pitchFamily="49" charset="0"/>
              </a:rPr>
              <a:t>RESTRICT </a:t>
            </a:r>
            <a:r>
              <a:rPr kumimoji="0" lang="en-US" altLang="zh-CN" sz="1400" b="1" dirty="0">
                <a:solidFill>
                  <a:srgbClr val="FF0066"/>
                </a:solidFill>
                <a:latin typeface="Courier New" pitchFamily="49" charset="0"/>
                <a:cs typeface="Courier New" pitchFamily="49" charset="0"/>
              </a:rPr>
              <a:t>| </a:t>
            </a:r>
            <a:r>
              <a:rPr kumimoji="0" lang="en-US" altLang="zh-CN" sz="1400" b="1" dirty="0">
                <a:latin typeface="Courier New" pitchFamily="49" charset="0"/>
                <a:cs typeface="Courier New" pitchFamily="49" charset="0"/>
              </a:rPr>
              <a:t>SET NULL</a:t>
            </a:r>
            <a:r>
              <a:rPr kumimoji="0" lang="en-US" altLang="zh-CN" sz="1400" b="1" dirty="0">
                <a:solidFill>
                  <a:srgbClr val="FF0066"/>
                </a:solidFill>
                <a:latin typeface="Courier New" pitchFamily="49" charset="0"/>
                <a:cs typeface="Courier New" pitchFamily="49" charset="0"/>
              </a:rPr>
              <a:t> ]</a:t>
            </a:r>
          </a:p>
          <a:p>
            <a:pPr lvl="3" algn="l" eaLnBrk="1" hangingPunct="1">
              <a:lnSpc>
                <a:spcPct val="120000"/>
              </a:lnSpc>
              <a:spcBef>
                <a:spcPct val="20000"/>
              </a:spcBef>
              <a:buClr>
                <a:srgbClr val="FF0066"/>
              </a:buClr>
              <a:buFont typeface="Wingdings" pitchFamily="2" charset="2"/>
              <a:buNone/>
            </a:pPr>
            <a:r>
              <a:rPr kumimoji="0" lang="en-US" altLang="zh-CN" sz="1400" b="1" dirty="0">
                <a:solidFill>
                  <a:srgbClr val="FF0066"/>
                </a:solidFill>
                <a:latin typeface="Courier New" pitchFamily="49" charset="0"/>
                <a:cs typeface="Courier New" pitchFamily="49" charset="0"/>
              </a:rPr>
              <a:t>[</a:t>
            </a:r>
            <a:r>
              <a:rPr kumimoji="0" lang="en-US" altLang="zh-CN" sz="1400" b="1" dirty="0">
                <a:latin typeface="Courier New" pitchFamily="49" charset="0"/>
                <a:cs typeface="Courier New" pitchFamily="49" charset="0"/>
              </a:rPr>
              <a:t> ON UPDATE CASCADE </a:t>
            </a:r>
            <a:r>
              <a:rPr kumimoji="0" lang="en-US" altLang="zh-CN" sz="1400" b="1" dirty="0">
                <a:solidFill>
                  <a:srgbClr val="FF0066"/>
                </a:solidFill>
                <a:latin typeface="Courier New" pitchFamily="49" charset="0"/>
                <a:cs typeface="Courier New" pitchFamily="49" charset="0"/>
              </a:rPr>
              <a:t>| </a:t>
            </a:r>
            <a:r>
              <a:rPr kumimoji="0" lang="en-US" altLang="zh-CN" sz="1400" b="1" dirty="0">
                <a:latin typeface="Courier New" pitchFamily="49" charset="0"/>
                <a:cs typeface="Courier New" pitchFamily="49" charset="0"/>
              </a:rPr>
              <a:t>RESTRICT </a:t>
            </a:r>
            <a:r>
              <a:rPr kumimoji="0" lang="en-US" altLang="zh-CN" sz="1400" b="1" dirty="0">
                <a:solidFill>
                  <a:srgbClr val="FF0066"/>
                </a:solidFill>
                <a:latin typeface="Courier New" pitchFamily="49" charset="0"/>
                <a:cs typeface="Courier New" pitchFamily="49" charset="0"/>
              </a:rPr>
              <a:t>| </a:t>
            </a:r>
            <a:r>
              <a:rPr kumimoji="0" lang="en-US" altLang="zh-CN" sz="1400" b="1" dirty="0">
                <a:latin typeface="Courier New" pitchFamily="49" charset="0"/>
                <a:cs typeface="Courier New" pitchFamily="49" charset="0"/>
              </a:rPr>
              <a:t>SET NULL</a:t>
            </a:r>
            <a:r>
              <a:rPr kumimoji="0" lang="en-US" altLang="zh-CN" sz="1400" b="1" dirty="0">
                <a:solidFill>
                  <a:srgbClr val="FF0066"/>
                </a:solidFill>
                <a:latin typeface="Courier New" pitchFamily="49" charset="0"/>
                <a:cs typeface="Courier New" pitchFamily="49" charset="0"/>
              </a:rPr>
              <a:t> ]</a:t>
            </a:r>
            <a:r>
              <a:rPr kumimoji="0" lang="en-US" altLang="zh-CN" sz="1400" b="1" dirty="0">
                <a:latin typeface="Courier New" pitchFamily="49" charset="0"/>
                <a:cs typeface="Courier New" pitchFamily="49" charset="0"/>
              </a:rPr>
              <a:t>   </a:t>
            </a:r>
            <a:r>
              <a:rPr kumimoji="0" lang="en-US" altLang="zh-CN" sz="1400" b="1" dirty="0">
                <a:solidFill>
                  <a:srgbClr val="FF0066"/>
                </a:solidFill>
                <a:latin typeface="Courier New" pitchFamily="49" charset="0"/>
                <a:cs typeface="Courier New" pitchFamily="49" charset="0"/>
              </a:rPr>
              <a:t>}</a:t>
            </a:r>
          </a:p>
        </p:txBody>
      </p:sp>
    </p:spTree>
    <p:extLst>
      <p:ext uri="{BB962C8B-B14F-4D97-AF65-F5344CB8AC3E}">
        <p14:creationId xmlns:p14="http://schemas.microsoft.com/office/powerpoint/2010/main" val="12307484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pPr marL="68580" indent="0">
              <a:buNone/>
            </a:pPr>
            <a:endParaRPr lang="en-US" altLang="zh-CN" sz="1400" dirty="0" smtClean="0"/>
          </a:p>
          <a:p>
            <a:pPr marL="68580" indent="0">
              <a:buNone/>
            </a:pPr>
            <a:endParaRPr lang="en-US" altLang="zh-CN" sz="1400" dirty="0"/>
          </a:p>
          <a:p>
            <a:pPr marL="68580" indent="0">
              <a:buNone/>
            </a:pPr>
            <a:endParaRPr lang="en-US" altLang="zh-CN" sz="1400" dirty="0" smtClean="0"/>
          </a:p>
          <a:p>
            <a:pPr marL="68580" indent="0">
              <a:buNone/>
            </a:pPr>
            <a:endParaRPr lang="en-US" altLang="zh-CN" sz="1400" dirty="0"/>
          </a:p>
          <a:p>
            <a:pPr marL="68580" indent="0">
              <a:buNone/>
            </a:pPr>
            <a:endParaRPr lang="en-US" altLang="zh-CN" sz="1400" dirty="0" smtClean="0"/>
          </a:p>
          <a:p>
            <a:pPr marL="68580" indent="0">
              <a:buNone/>
            </a:pPr>
            <a:endParaRPr lang="en-US" altLang="zh-CN" sz="1400" dirty="0"/>
          </a:p>
          <a:p>
            <a:pPr marL="68580" indent="0">
              <a:buNone/>
            </a:pPr>
            <a:endParaRPr lang="en-US" altLang="zh-CN" sz="1400" dirty="0" smtClean="0"/>
          </a:p>
          <a:p>
            <a:pPr marL="68580" indent="0">
              <a:buNone/>
            </a:pPr>
            <a:endParaRPr lang="en-US" altLang="zh-CN" sz="1400" dirty="0" smtClean="0"/>
          </a:p>
          <a:p>
            <a:pPr marL="68580" indent="0">
              <a:buNone/>
            </a:pPr>
            <a:endParaRPr lang="en-US" altLang="zh-CN" sz="1400" dirty="0"/>
          </a:p>
          <a:p>
            <a:pPr marL="68580" indent="0" algn="ctr">
              <a:buNone/>
            </a:pPr>
            <a:r>
              <a:rPr lang="zh-CN" altLang="en-US" sz="1600" b="1" dirty="0">
                <a:solidFill>
                  <a:srgbClr val="FF0000"/>
                </a:solidFill>
              </a:rPr>
              <a:t>基于多个属性的取值</a:t>
            </a:r>
            <a:r>
              <a:rPr lang="zh-CN" altLang="en-US" sz="1600" b="1" dirty="0" smtClean="0">
                <a:solidFill>
                  <a:srgbClr val="FF0000"/>
                </a:solidFill>
              </a:rPr>
              <a:t>约束</a:t>
            </a:r>
            <a:endParaRPr lang="zh-CN" altLang="en-US" sz="1600"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
        <p:nvSpPr>
          <p:cNvPr id="5" name="Text Box 4"/>
          <p:cNvSpPr txBox="1">
            <a:spLocks noChangeArrowheads="1"/>
          </p:cNvSpPr>
          <p:nvPr/>
        </p:nvSpPr>
        <p:spPr bwMode="auto">
          <a:xfrm>
            <a:off x="0" y="2276872"/>
            <a:ext cx="9144000" cy="27884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eaLnBrk="0" hangingPunct="0">
              <a:defRPr kumimoji="1" sz="2400">
                <a:solidFill>
                  <a:schemeClr val="tx1"/>
                </a:solidFill>
                <a:latin typeface="Times New Roman" pitchFamily="18" charset="0"/>
                <a:ea typeface="宋体" charset="-122"/>
              </a:defRPr>
            </a:lvl2pPr>
            <a:lvl3pPr eaLnBrk="0" hangingPunct="0">
              <a:defRPr kumimoji="1" sz="2400">
                <a:solidFill>
                  <a:schemeClr val="tx1"/>
                </a:solidFill>
                <a:latin typeface="Times New Roman" pitchFamily="18" charset="0"/>
                <a:ea typeface="宋体" charset="-122"/>
              </a:defRPr>
            </a:lvl3pPr>
            <a:lvl4pPr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l" eaLnBrk="1" hangingPunct="1">
              <a:lnSpc>
                <a:spcPct val="120000"/>
              </a:lnSpc>
              <a:spcBef>
                <a:spcPct val="20000"/>
              </a:spcBef>
              <a:buClr>
                <a:schemeClr val="accent2"/>
              </a:buClr>
              <a:buFont typeface="Wingdings" pitchFamily="2" charset="2"/>
              <a:buNone/>
            </a:pPr>
            <a:r>
              <a:rPr kumimoji="0" lang="zh-CN" altLang="en-US" sz="1600" b="1" dirty="0">
                <a:solidFill>
                  <a:srgbClr val="FF0066"/>
                </a:solidFill>
                <a:latin typeface="Courier New" pitchFamily="49" charset="0"/>
                <a:cs typeface="Courier New" pitchFamily="49" charset="0"/>
              </a:rPr>
              <a:t>[</a:t>
            </a:r>
            <a:r>
              <a:rPr kumimoji="0" lang="zh-CN" altLang="en-US" sz="1600" b="1" dirty="0">
                <a:latin typeface="Courier New" pitchFamily="49" charset="0"/>
                <a:cs typeface="Courier New" pitchFamily="49" charset="0"/>
              </a:rPr>
              <a:t> </a:t>
            </a:r>
            <a:r>
              <a:rPr kumimoji="0" lang="en-US" altLang="zh-CN" sz="1600" b="1" dirty="0">
                <a:latin typeface="Courier New" pitchFamily="49" charset="0"/>
                <a:cs typeface="Courier New" pitchFamily="49" charset="0"/>
              </a:rPr>
              <a:t>CONSTRAINT </a:t>
            </a:r>
            <a:r>
              <a:rPr kumimoji="0" lang="en-US" altLang="zh-CN" sz="1600" b="1" dirty="0" err="1">
                <a:solidFill>
                  <a:schemeClr val="accent2"/>
                </a:solidFill>
                <a:latin typeface="Courier New" pitchFamily="49" charset="0"/>
                <a:cs typeface="Courier New" pitchFamily="49" charset="0"/>
              </a:rPr>
              <a:t>constraint_name</a:t>
            </a:r>
            <a:r>
              <a:rPr kumimoji="0" lang="en-US" altLang="zh-CN" sz="1600" b="1" dirty="0">
                <a:latin typeface="Courier New" pitchFamily="49" charset="0"/>
                <a:cs typeface="Courier New" pitchFamily="49" charset="0"/>
              </a:rPr>
              <a:t> </a:t>
            </a:r>
            <a:r>
              <a:rPr kumimoji="0" lang="en-US" altLang="zh-CN" sz="1600" b="1" dirty="0">
                <a:solidFill>
                  <a:srgbClr val="FF0066"/>
                </a:solidFill>
                <a:latin typeface="Courier New" pitchFamily="49" charset="0"/>
                <a:cs typeface="Courier New" pitchFamily="49" charset="0"/>
              </a:rPr>
              <a:t>]</a:t>
            </a:r>
          </a:p>
          <a:p>
            <a:pPr algn="l" eaLnBrk="1" hangingPunct="1">
              <a:lnSpc>
                <a:spcPct val="120000"/>
              </a:lnSpc>
              <a:spcBef>
                <a:spcPct val="20000"/>
              </a:spcBef>
              <a:buClr>
                <a:srgbClr val="FF0066"/>
              </a:buClr>
              <a:buFont typeface="Wingdings" pitchFamily="2" charset="2"/>
              <a:buNone/>
            </a:pPr>
            <a:r>
              <a:rPr kumimoji="0" lang="en-US" altLang="zh-CN" sz="1600" b="1" dirty="0">
                <a:solidFill>
                  <a:srgbClr val="FF0066"/>
                </a:solidFill>
                <a:latin typeface="Courier New" pitchFamily="49" charset="0"/>
                <a:cs typeface="Courier New" pitchFamily="49" charset="0"/>
              </a:rPr>
              <a:t>   {  </a:t>
            </a:r>
            <a:r>
              <a:rPr kumimoji="0" lang="en-US" altLang="zh-CN" sz="1600" b="1" dirty="0" smtClean="0">
                <a:latin typeface="Courier New" pitchFamily="49" charset="0"/>
                <a:cs typeface="Courier New" pitchFamily="49" charset="0"/>
              </a:rPr>
              <a:t>UNIQUE </a:t>
            </a:r>
            <a:r>
              <a:rPr kumimoji="0" lang="en-US" altLang="zh-CN" sz="1600" b="1" dirty="0">
                <a:latin typeface="Courier New" pitchFamily="49" charset="0"/>
                <a:cs typeface="Courier New" pitchFamily="49" charset="0"/>
              </a:rPr>
              <a:t>( </a:t>
            </a:r>
            <a:r>
              <a:rPr kumimoji="0" lang="en-US" altLang="zh-CN" sz="1600" b="1" dirty="0" err="1">
                <a:latin typeface="Courier New" pitchFamily="49" charset="0"/>
                <a:cs typeface="Courier New" pitchFamily="49" charset="0"/>
              </a:rPr>
              <a:t>colname</a:t>
            </a:r>
            <a:r>
              <a:rPr kumimoji="0" lang="en-US" altLang="zh-CN" sz="1600" b="1" dirty="0">
                <a:latin typeface="Courier New" pitchFamily="49" charset="0"/>
                <a:cs typeface="Courier New" pitchFamily="49" charset="0"/>
              </a:rPr>
              <a:t> { , </a:t>
            </a:r>
            <a:r>
              <a:rPr kumimoji="0" lang="en-US" altLang="zh-CN" sz="1600" b="1" dirty="0" err="1">
                <a:latin typeface="Courier New" pitchFamily="49" charset="0"/>
                <a:cs typeface="Courier New" pitchFamily="49" charset="0"/>
              </a:rPr>
              <a:t>colname</a:t>
            </a:r>
            <a:r>
              <a:rPr kumimoji="0" lang="en-US" altLang="zh-CN" sz="1600" b="1" dirty="0">
                <a:latin typeface="Courier New" pitchFamily="49" charset="0"/>
                <a:cs typeface="Courier New" pitchFamily="49" charset="0"/>
              </a:rPr>
              <a:t> ... } )</a:t>
            </a:r>
          </a:p>
          <a:p>
            <a:pPr lvl="1" algn="l" eaLnBrk="1" hangingPunct="1">
              <a:lnSpc>
                <a:spcPct val="120000"/>
              </a:lnSpc>
              <a:spcBef>
                <a:spcPct val="20000"/>
              </a:spcBef>
              <a:buClr>
                <a:srgbClr val="FF0066"/>
              </a:buClr>
              <a:buFont typeface="Wingdings" pitchFamily="2" charset="2"/>
              <a:buNone/>
            </a:pPr>
            <a:r>
              <a:rPr kumimoji="0" lang="en-US" altLang="zh-CN" sz="1600" b="1" dirty="0">
                <a:solidFill>
                  <a:srgbClr val="FF0066"/>
                </a:solidFill>
                <a:latin typeface="Courier New" pitchFamily="49" charset="0"/>
                <a:cs typeface="Courier New" pitchFamily="49" charset="0"/>
              </a:rPr>
              <a:t>|</a:t>
            </a:r>
            <a:r>
              <a:rPr kumimoji="0" lang="en-US" altLang="zh-CN" sz="1600" b="1" dirty="0">
                <a:latin typeface="Courier New" pitchFamily="49" charset="0"/>
                <a:cs typeface="Courier New" pitchFamily="49" charset="0"/>
              </a:rPr>
              <a:t> PRIMARY KEY ( </a:t>
            </a:r>
            <a:r>
              <a:rPr kumimoji="0" lang="en-US" altLang="zh-CN" sz="1600" b="1" dirty="0" err="1">
                <a:latin typeface="Courier New" pitchFamily="49" charset="0"/>
                <a:cs typeface="Courier New" pitchFamily="49" charset="0"/>
              </a:rPr>
              <a:t>colname</a:t>
            </a:r>
            <a:r>
              <a:rPr kumimoji="0" lang="en-US" altLang="zh-CN" sz="1600" b="1" dirty="0">
                <a:latin typeface="Courier New" pitchFamily="49" charset="0"/>
                <a:cs typeface="Courier New" pitchFamily="49" charset="0"/>
              </a:rPr>
              <a:t> { , </a:t>
            </a:r>
            <a:r>
              <a:rPr kumimoji="0" lang="en-US" altLang="zh-CN" sz="1600" b="1" dirty="0" err="1">
                <a:latin typeface="Courier New" pitchFamily="49" charset="0"/>
                <a:cs typeface="Courier New" pitchFamily="49" charset="0"/>
              </a:rPr>
              <a:t>colname</a:t>
            </a:r>
            <a:r>
              <a:rPr kumimoji="0" lang="en-US" altLang="zh-CN" sz="1600" b="1" dirty="0">
                <a:latin typeface="Courier New" pitchFamily="49" charset="0"/>
                <a:cs typeface="Courier New" pitchFamily="49" charset="0"/>
              </a:rPr>
              <a:t> ... } )</a:t>
            </a:r>
          </a:p>
          <a:p>
            <a:pPr lvl="1" algn="l" eaLnBrk="1" hangingPunct="1">
              <a:lnSpc>
                <a:spcPct val="120000"/>
              </a:lnSpc>
              <a:spcBef>
                <a:spcPct val="20000"/>
              </a:spcBef>
              <a:buClr>
                <a:srgbClr val="FF0066"/>
              </a:buClr>
              <a:buFont typeface="Wingdings" pitchFamily="2" charset="2"/>
              <a:buNone/>
            </a:pPr>
            <a:r>
              <a:rPr kumimoji="0" lang="en-US" altLang="zh-CN" sz="1600" b="1" dirty="0">
                <a:solidFill>
                  <a:srgbClr val="FF0066"/>
                </a:solidFill>
                <a:latin typeface="Courier New" pitchFamily="49" charset="0"/>
                <a:cs typeface="Courier New" pitchFamily="49" charset="0"/>
              </a:rPr>
              <a:t>|</a:t>
            </a:r>
            <a:r>
              <a:rPr kumimoji="0" lang="en-US" altLang="zh-CN" sz="1600" b="1" dirty="0">
                <a:latin typeface="Courier New" pitchFamily="49" charset="0"/>
                <a:cs typeface="Courier New" pitchFamily="49" charset="0"/>
              </a:rPr>
              <a:t> CHECK ( </a:t>
            </a:r>
            <a:r>
              <a:rPr kumimoji="0" lang="en-US" altLang="zh-CN" sz="1600" b="1" dirty="0" err="1">
                <a:solidFill>
                  <a:schemeClr val="accent2"/>
                </a:solidFill>
                <a:latin typeface="Courier New" pitchFamily="49" charset="0"/>
                <a:cs typeface="Courier New" pitchFamily="49" charset="0"/>
              </a:rPr>
              <a:t>search_condition</a:t>
            </a:r>
            <a:r>
              <a:rPr kumimoji="0" lang="en-US" altLang="zh-CN" sz="1600" b="1" dirty="0">
                <a:latin typeface="Courier New" pitchFamily="49" charset="0"/>
                <a:cs typeface="Courier New" pitchFamily="49" charset="0"/>
              </a:rPr>
              <a:t> )</a:t>
            </a:r>
          </a:p>
          <a:p>
            <a:pPr lvl="1" algn="l" eaLnBrk="1" hangingPunct="1">
              <a:lnSpc>
                <a:spcPct val="120000"/>
              </a:lnSpc>
              <a:spcBef>
                <a:spcPct val="20000"/>
              </a:spcBef>
              <a:buClr>
                <a:srgbClr val="FF0066"/>
              </a:buClr>
              <a:buFont typeface="Wingdings" pitchFamily="2" charset="2"/>
              <a:buNone/>
            </a:pPr>
            <a:r>
              <a:rPr kumimoji="0" lang="en-US" altLang="zh-CN" sz="1600" b="1" dirty="0">
                <a:solidFill>
                  <a:srgbClr val="FF0066"/>
                </a:solidFill>
                <a:latin typeface="Courier New" pitchFamily="49" charset="0"/>
                <a:cs typeface="Courier New" pitchFamily="49" charset="0"/>
              </a:rPr>
              <a:t>|</a:t>
            </a:r>
            <a:r>
              <a:rPr kumimoji="0" lang="en-US" altLang="zh-CN" sz="1600" b="1" dirty="0">
                <a:latin typeface="Courier New" pitchFamily="49" charset="0"/>
                <a:cs typeface="Courier New" pitchFamily="49" charset="0"/>
              </a:rPr>
              <a:t> FOREIGN KEY ( </a:t>
            </a:r>
            <a:r>
              <a:rPr kumimoji="0" lang="en-US" altLang="zh-CN" sz="1600" b="1" dirty="0" err="1">
                <a:latin typeface="Courier New" pitchFamily="49" charset="0"/>
                <a:cs typeface="Courier New" pitchFamily="49" charset="0"/>
              </a:rPr>
              <a:t>colname</a:t>
            </a:r>
            <a:r>
              <a:rPr kumimoji="0" lang="en-US" altLang="zh-CN" sz="1600" b="1" dirty="0">
                <a:latin typeface="Courier New" pitchFamily="49" charset="0"/>
                <a:cs typeface="Courier New" pitchFamily="49" charset="0"/>
              </a:rPr>
              <a:t> { , </a:t>
            </a:r>
            <a:r>
              <a:rPr kumimoji="0" lang="en-US" altLang="zh-CN" sz="1600" b="1" dirty="0" err="1">
                <a:latin typeface="Courier New" pitchFamily="49" charset="0"/>
                <a:cs typeface="Courier New" pitchFamily="49" charset="0"/>
              </a:rPr>
              <a:t>colname</a:t>
            </a:r>
            <a:r>
              <a:rPr kumimoji="0" lang="en-US" altLang="zh-CN" sz="1600" b="1" dirty="0">
                <a:latin typeface="Courier New" pitchFamily="49" charset="0"/>
                <a:cs typeface="Courier New" pitchFamily="49" charset="0"/>
              </a:rPr>
              <a:t> ... } )</a:t>
            </a:r>
          </a:p>
          <a:p>
            <a:pPr lvl="2" algn="l" eaLnBrk="1" hangingPunct="1">
              <a:lnSpc>
                <a:spcPct val="120000"/>
              </a:lnSpc>
              <a:spcBef>
                <a:spcPct val="20000"/>
              </a:spcBef>
              <a:buClr>
                <a:srgbClr val="FF0066"/>
              </a:buClr>
              <a:buFont typeface="Wingdings" pitchFamily="2" charset="2"/>
              <a:buNone/>
            </a:pPr>
            <a:r>
              <a:rPr kumimoji="0" lang="en-US" altLang="zh-CN" sz="1600" b="1" dirty="0">
                <a:latin typeface="Courier New" pitchFamily="49" charset="0"/>
                <a:cs typeface="Courier New" pitchFamily="49" charset="0"/>
              </a:rPr>
              <a:t>REFERENCES </a:t>
            </a:r>
            <a:r>
              <a:rPr kumimoji="0" lang="en-US" altLang="zh-CN" sz="1600" b="1" dirty="0" err="1">
                <a:solidFill>
                  <a:schemeClr val="accent2"/>
                </a:solidFill>
                <a:latin typeface="Courier New" pitchFamily="49" charset="0"/>
                <a:cs typeface="Courier New" pitchFamily="49" charset="0"/>
              </a:rPr>
              <a:t>table_name</a:t>
            </a:r>
            <a:r>
              <a:rPr kumimoji="0" lang="en-US" altLang="zh-CN" sz="1600" b="1" dirty="0">
                <a:latin typeface="Courier New" pitchFamily="49" charset="0"/>
                <a:cs typeface="Courier New" pitchFamily="49" charset="0"/>
              </a:rPr>
              <a:t> </a:t>
            </a:r>
            <a:r>
              <a:rPr kumimoji="0" lang="en-US" altLang="zh-CN" sz="1600" b="1" dirty="0">
                <a:solidFill>
                  <a:srgbClr val="FF0066"/>
                </a:solidFill>
                <a:latin typeface="Courier New" pitchFamily="49" charset="0"/>
                <a:cs typeface="Courier New" pitchFamily="49" charset="0"/>
              </a:rPr>
              <a:t>[</a:t>
            </a:r>
            <a:r>
              <a:rPr kumimoji="0" lang="en-US" altLang="zh-CN" sz="1600" b="1" dirty="0">
                <a:latin typeface="Courier New" pitchFamily="49" charset="0"/>
                <a:cs typeface="Courier New" pitchFamily="49" charset="0"/>
              </a:rPr>
              <a:t> ( </a:t>
            </a:r>
            <a:r>
              <a:rPr kumimoji="0" lang="en-US" altLang="zh-CN" sz="1600" b="1" dirty="0" err="1">
                <a:latin typeface="Courier New" pitchFamily="49" charset="0"/>
                <a:cs typeface="Courier New" pitchFamily="49" charset="0"/>
              </a:rPr>
              <a:t>colname</a:t>
            </a:r>
            <a:r>
              <a:rPr kumimoji="0" lang="en-US" altLang="zh-CN" sz="1600" b="1" dirty="0">
                <a:latin typeface="Courier New" pitchFamily="49" charset="0"/>
                <a:cs typeface="Courier New" pitchFamily="49" charset="0"/>
              </a:rPr>
              <a:t> { , </a:t>
            </a:r>
            <a:r>
              <a:rPr kumimoji="0" lang="en-US" altLang="zh-CN" sz="1600" b="1" dirty="0" err="1">
                <a:latin typeface="Courier New" pitchFamily="49" charset="0"/>
                <a:cs typeface="Courier New" pitchFamily="49" charset="0"/>
              </a:rPr>
              <a:t>colname</a:t>
            </a:r>
            <a:r>
              <a:rPr kumimoji="0" lang="en-US" altLang="zh-CN" sz="1600" b="1" dirty="0">
                <a:latin typeface="Courier New" pitchFamily="49" charset="0"/>
                <a:cs typeface="Courier New" pitchFamily="49" charset="0"/>
              </a:rPr>
              <a:t> ... } ) </a:t>
            </a:r>
            <a:r>
              <a:rPr kumimoji="0" lang="en-US" altLang="zh-CN" sz="1600" b="1" dirty="0">
                <a:solidFill>
                  <a:srgbClr val="FF0066"/>
                </a:solidFill>
                <a:latin typeface="Courier New" pitchFamily="49" charset="0"/>
                <a:cs typeface="Courier New" pitchFamily="49" charset="0"/>
              </a:rPr>
              <a:t>]</a:t>
            </a:r>
          </a:p>
          <a:p>
            <a:pPr lvl="3" algn="l" eaLnBrk="1" hangingPunct="1">
              <a:lnSpc>
                <a:spcPct val="120000"/>
              </a:lnSpc>
              <a:spcBef>
                <a:spcPct val="20000"/>
              </a:spcBef>
              <a:buClr>
                <a:srgbClr val="FF0066"/>
              </a:buClr>
              <a:buFont typeface="Wingdings" pitchFamily="2" charset="2"/>
              <a:buNone/>
            </a:pPr>
            <a:r>
              <a:rPr kumimoji="0" lang="en-US" altLang="zh-CN" sz="1600" b="1" dirty="0">
                <a:solidFill>
                  <a:srgbClr val="FF0066"/>
                </a:solidFill>
                <a:latin typeface="Courier New" pitchFamily="49" charset="0"/>
                <a:cs typeface="Courier New" pitchFamily="49" charset="0"/>
              </a:rPr>
              <a:t>[</a:t>
            </a:r>
            <a:r>
              <a:rPr kumimoji="0" lang="en-US" altLang="zh-CN" sz="1600" b="1" dirty="0">
                <a:latin typeface="Courier New" pitchFamily="49" charset="0"/>
                <a:cs typeface="Courier New" pitchFamily="49" charset="0"/>
              </a:rPr>
              <a:t> ON DELETE CASCADE </a:t>
            </a:r>
            <a:r>
              <a:rPr kumimoji="0" lang="en-US" altLang="zh-CN" sz="1600" b="1" dirty="0">
                <a:solidFill>
                  <a:srgbClr val="FF0066"/>
                </a:solidFill>
                <a:latin typeface="Courier New" pitchFamily="49" charset="0"/>
                <a:cs typeface="Courier New" pitchFamily="49" charset="0"/>
              </a:rPr>
              <a:t>| </a:t>
            </a:r>
            <a:r>
              <a:rPr kumimoji="0" lang="en-US" altLang="zh-CN" sz="1600" b="1" u="sng" dirty="0">
                <a:latin typeface="Courier New" pitchFamily="49" charset="0"/>
                <a:cs typeface="Courier New" pitchFamily="49" charset="0"/>
              </a:rPr>
              <a:t>RESTRICT</a:t>
            </a:r>
            <a:r>
              <a:rPr kumimoji="0" lang="en-US" altLang="zh-CN" sz="1600" b="1" dirty="0">
                <a:latin typeface="Courier New" pitchFamily="49" charset="0"/>
                <a:cs typeface="Courier New" pitchFamily="49" charset="0"/>
              </a:rPr>
              <a:t> </a:t>
            </a:r>
            <a:r>
              <a:rPr kumimoji="0" lang="en-US" altLang="zh-CN" sz="1600" b="1" dirty="0">
                <a:solidFill>
                  <a:srgbClr val="FF0066"/>
                </a:solidFill>
                <a:latin typeface="Courier New" pitchFamily="49" charset="0"/>
                <a:cs typeface="Courier New" pitchFamily="49" charset="0"/>
              </a:rPr>
              <a:t>| </a:t>
            </a:r>
            <a:r>
              <a:rPr kumimoji="0" lang="en-US" altLang="zh-CN" sz="1600" b="1" dirty="0">
                <a:latin typeface="Courier New" pitchFamily="49" charset="0"/>
                <a:cs typeface="Courier New" pitchFamily="49" charset="0"/>
              </a:rPr>
              <a:t>SET NULL</a:t>
            </a:r>
            <a:r>
              <a:rPr kumimoji="0" lang="en-US" altLang="zh-CN" sz="1600" b="1" dirty="0">
                <a:solidFill>
                  <a:srgbClr val="FF0066"/>
                </a:solidFill>
                <a:latin typeface="Courier New" pitchFamily="49" charset="0"/>
                <a:cs typeface="Courier New" pitchFamily="49" charset="0"/>
              </a:rPr>
              <a:t> ]</a:t>
            </a:r>
          </a:p>
          <a:p>
            <a:pPr lvl="3" algn="l" eaLnBrk="1" hangingPunct="1">
              <a:lnSpc>
                <a:spcPct val="120000"/>
              </a:lnSpc>
              <a:spcBef>
                <a:spcPct val="20000"/>
              </a:spcBef>
              <a:buClr>
                <a:srgbClr val="FF0066"/>
              </a:buClr>
              <a:buFont typeface="Wingdings" pitchFamily="2" charset="2"/>
              <a:buNone/>
            </a:pPr>
            <a:r>
              <a:rPr kumimoji="0" lang="en-US" altLang="zh-CN" sz="1600" b="1" dirty="0">
                <a:solidFill>
                  <a:srgbClr val="FF0066"/>
                </a:solidFill>
                <a:latin typeface="Courier New" pitchFamily="49" charset="0"/>
                <a:cs typeface="Courier New" pitchFamily="49" charset="0"/>
              </a:rPr>
              <a:t>[</a:t>
            </a:r>
            <a:r>
              <a:rPr kumimoji="0" lang="en-US" altLang="zh-CN" sz="1600" b="1" dirty="0">
                <a:latin typeface="Courier New" pitchFamily="49" charset="0"/>
                <a:cs typeface="Courier New" pitchFamily="49" charset="0"/>
              </a:rPr>
              <a:t> ON UPDATE CASCADE </a:t>
            </a:r>
            <a:r>
              <a:rPr kumimoji="0" lang="en-US" altLang="zh-CN" sz="1600" b="1" dirty="0">
                <a:solidFill>
                  <a:srgbClr val="FF0066"/>
                </a:solidFill>
                <a:latin typeface="Courier New" pitchFamily="49" charset="0"/>
                <a:cs typeface="Courier New" pitchFamily="49" charset="0"/>
              </a:rPr>
              <a:t>| </a:t>
            </a:r>
            <a:r>
              <a:rPr kumimoji="0" lang="en-US" altLang="zh-CN" sz="1600" b="1" u="sng" dirty="0">
                <a:latin typeface="Courier New" pitchFamily="49" charset="0"/>
                <a:cs typeface="Courier New" pitchFamily="49" charset="0"/>
              </a:rPr>
              <a:t>RESTRICT</a:t>
            </a:r>
            <a:r>
              <a:rPr kumimoji="0" lang="en-US" altLang="zh-CN" sz="1600" b="1" dirty="0">
                <a:latin typeface="Courier New" pitchFamily="49" charset="0"/>
                <a:cs typeface="Courier New" pitchFamily="49" charset="0"/>
              </a:rPr>
              <a:t> </a:t>
            </a:r>
            <a:r>
              <a:rPr kumimoji="0" lang="en-US" altLang="zh-CN" sz="1600" b="1" dirty="0">
                <a:solidFill>
                  <a:srgbClr val="FF0066"/>
                </a:solidFill>
                <a:latin typeface="Courier New" pitchFamily="49" charset="0"/>
                <a:cs typeface="Courier New" pitchFamily="49" charset="0"/>
              </a:rPr>
              <a:t>| </a:t>
            </a:r>
            <a:r>
              <a:rPr kumimoji="0" lang="en-US" altLang="zh-CN" sz="1600" b="1" dirty="0">
                <a:latin typeface="Courier New" pitchFamily="49" charset="0"/>
                <a:cs typeface="Courier New" pitchFamily="49" charset="0"/>
              </a:rPr>
              <a:t>SET NULL</a:t>
            </a:r>
            <a:r>
              <a:rPr kumimoji="0" lang="en-US" altLang="zh-CN" sz="1600" b="1" dirty="0">
                <a:solidFill>
                  <a:srgbClr val="FF0066"/>
                </a:solidFill>
                <a:latin typeface="Courier New" pitchFamily="49" charset="0"/>
                <a:cs typeface="Courier New" pitchFamily="49" charset="0"/>
              </a:rPr>
              <a:t> ]</a:t>
            </a:r>
            <a:r>
              <a:rPr kumimoji="0" lang="en-US" altLang="zh-CN" sz="1600" b="1" dirty="0">
                <a:latin typeface="Courier New" pitchFamily="49" charset="0"/>
                <a:cs typeface="Courier New" pitchFamily="49" charset="0"/>
              </a:rPr>
              <a:t>   </a:t>
            </a:r>
            <a:r>
              <a:rPr kumimoji="0" lang="en-US" altLang="zh-CN" sz="1600" b="1" dirty="0">
                <a:solidFill>
                  <a:srgbClr val="FF0066"/>
                </a:solidFill>
                <a:latin typeface="Courier New" pitchFamily="49" charset="0"/>
                <a:cs typeface="Courier New" pitchFamily="49" charset="0"/>
              </a:rPr>
              <a:t>}</a:t>
            </a:r>
          </a:p>
        </p:txBody>
      </p:sp>
    </p:spTree>
    <p:extLst>
      <p:ext uri="{BB962C8B-B14F-4D97-AF65-F5344CB8AC3E}">
        <p14:creationId xmlns:p14="http://schemas.microsoft.com/office/powerpoint/2010/main" val="32209084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r>
              <a:rPr lang="zh-CN" altLang="en-US" sz="2000" dirty="0"/>
              <a:t>在定义属性级的数据约束时需要考虑的内容</a:t>
            </a:r>
          </a:p>
          <a:p>
            <a:pPr lvl="1"/>
            <a:r>
              <a:rPr lang="en-US" altLang="zh-CN" sz="1800" dirty="0">
                <a:latin typeface="Courier New" pitchFamily="49" charset="0"/>
                <a:cs typeface="Courier New" pitchFamily="49" charset="0"/>
              </a:rPr>
              <a:t>NOT NULL </a:t>
            </a:r>
            <a:r>
              <a:rPr lang="en-US" altLang="zh-CN" sz="1800" dirty="0" smtClean="0">
                <a:cs typeface="Courier New" pitchFamily="49" charset="0"/>
              </a:rPr>
              <a:t>vs. </a:t>
            </a:r>
            <a:r>
              <a:rPr lang="en-US" altLang="zh-CN" sz="1800" dirty="0">
                <a:latin typeface="Courier New" pitchFamily="49" charset="0"/>
                <a:cs typeface="Courier New" pitchFamily="49" charset="0"/>
              </a:rPr>
              <a:t>DEFAULT </a:t>
            </a:r>
            <a:r>
              <a:rPr lang="en-US" altLang="zh-CN" sz="1800" dirty="0" smtClean="0">
                <a:latin typeface="Courier New" pitchFamily="49" charset="0"/>
                <a:cs typeface="Courier New" pitchFamily="49" charset="0"/>
              </a:rPr>
              <a:t>NULL</a:t>
            </a:r>
            <a:endParaRPr lang="en-US" altLang="zh-CN" sz="1800" dirty="0">
              <a:latin typeface="Courier New" pitchFamily="49" charset="0"/>
              <a:cs typeface="Courier New" pitchFamily="49" charset="0"/>
            </a:endParaRPr>
          </a:p>
          <a:p>
            <a:pPr lvl="1"/>
            <a:r>
              <a:rPr lang="en-US" altLang="zh-CN" sz="1800" dirty="0">
                <a:latin typeface="Courier New" pitchFamily="49" charset="0"/>
                <a:cs typeface="Courier New" pitchFamily="49" charset="0"/>
              </a:rPr>
              <a:t>Constraint name</a:t>
            </a:r>
          </a:p>
          <a:p>
            <a:pPr lvl="2"/>
            <a:r>
              <a:rPr lang="zh-CN" altLang="en-US" sz="1600" dirty="0">
                <a:latin typeface="Courier New" pitchFamily="49" charset="0"/>
                <a:cs typeface="Courier New" pitchFamily="49" charset="0"/>
              </a:rPr>
              <a:t>对某个数据约束条件进行命名（可选项）</a:t>
            </a:r>
          </a:p>
          <a:p>
            <a:pPr lvl="2"/>
            <a:r>
              <a:rPr lang="zh-CN" altLang="en-US" sz="1600" dirty="0">
                <a:latin typeface="Courier New" pitchFamily="49" charset="0"/>
                <a:cs typeface="Courier New" pitchFamily="49" charset="0"/>
              </a:rPr>
              <a:t>以利于以后</a:t>
            </a:r>
            <a:r>
              <a:rPr lang="zh-CN" altLang="en-US" sz="1600" dirty="0" smtClean="0">
                <a:latin typeface="Courier New" pitchFamily="49" charset="0"/>
                <a:cs typeface="Courier New" pitchFamily="49" charset="0"/>
              </a:rPr>
              <a:t>使用</a:t>
            </a:r>
            <a:r>
              <a:rPr lang="en-US" altLang="zh-CN" sz="1600" dirty="0" smtClean="0">
                <a:latin typeface="Courier New" pitchFamily="49" charset="0"/>
                <a:cs typeface="Courier New" pitchFamily="49" charset="0"/>
              </a:rPr>
              <a:t>ALTER </a:t>
            </a:r>
            <a:r>
              <a:rPr lang="en-US" altLang="zh-CN" sz="1600" dirty="0">
                <a:latin typeface="Courier New" pitchFamily="49" charset="0"/>
                <a:cs typeface="Courier New" pitchFamily="49" charset="0"/>
              </a:rPr>
              <a:t>TABLE</a:t>
            </a:r>
            <a:r>
              <a:rPr lang="zh-CN" altLang="en-US" sz="1600" dirty="0">
                <a:latin typeface="Courier New" pitchFamily="49" charset="0"/>
                <a:cs typeface="Courier New" pitchFamily="49" charset="0"/>
              </a:rPr>
              <a:t>命令来修改表中的数据约束</a:t>
            </a:r>
            <a:r>
              <a:rPr lang="zh-CN" altLang="en-US" sz="1600" dirty="0" smtClean="0">
                <a:latin typeface="Courier New" pitchFamily="49" charset="0"/>
                <a:cs typeface="Courier New" pitchFamily="49" charset="0"/>
              </a:rPr>
              <a:t>定义</a:t>
            </a:r>
            <a:endParaRPr lang="zh-CN" altLang="en-US" sz="1600" dirty="0">
              <a:latin typeface="Courier New" pitchFamily="49" charset="0"/>
              <a:cs typeface="Courier New" pitchFamily="49" charset="0"/>
            </a:endParaRPr>
          </a:p>
          <a:p>
            <a:pPr lvl="1"/>
            <a:r>
              <a:rPr lang="en-US" altLang="zh-CN" sz="1800" dirty="0" smtClean="0">
                <a:latin typeface="Courier New" pitchFamily="49" charset="0"/>
                <a:cs typeface="Courier New" pitchFamily="49" charset="0"/>
              </a:rPr>
              <a:t>UNIQUE </a:t>
            </a:r>
            <a:r>
              <a:rPr lang="en-US" altLang="zh-CN" sz="1800" dirty="0">
                <a:cs typeface="Courier New" pitchFamily="49" charset="0"/>
              </a:rPr>
              <a:t>vs. </a:t>
            </a:r>
            <a:r>
              <a:rPr lang="en-US" altLang="zh-CN" sz="1800" dirty="0" smtClean="0">
                <a:latin typeface="Courier New" pitchFamily="49" charset="0"/>
                <a:cs typeface="Courier New" pitchFamily="49" charset="0"/>
              </a:rPr>
              <a:t>NOT </a:t>
            </a:r>
            <a:r>
              <a:rPr lang="en-US" altLang="zh-CN" sz="1800" dirty="0">
                <a:latin typeface="Courier New" pitchFamily="49" charset="0"/>
                <a:cs typeface="Courier New" pitchFamily="49" charset="0"/>
              </a:rPr>
              <a:t>NULL</a:t>
            </a:r>
          </a:p>
          <a:p>
            <a:pPr lvl="2"/>
            <a:r>
              <a:rPr lang="en-US" altLang="zh-CN" sz="1800" dirty="0">
                <a:latin typeface="Courier New" pitchFamily="49" charset="0"/>
                <a:cs typeface="Courier New" pitchFamily="49" charset="0"/>
              </a:rPr>
              <a:t>UNIQUE</a:t>
            </a:r>
            <a:r>
              <a:rPr lang="zh-CN" altLang="en-US" sz="1800" dirty="0">
                <a:latin typeface="Courier New" pitchFamily="49" charset="0"/>
                <a:cs typeface="Courier New" pitchFamily="49" charset="0"/>
              </a:rPr>
              <a:t>属性可以取空值</a:t>
            </a:r>
          </a:p>
          <a:p>
            <a:pPr lvl="2"/>
            <a:r>
              <a:rPr lang="zh-CN" altLang="en-US" sz="1800" dirty="0">
                <a:latin typeface="Courier New" pitchFamily="49" charset="0"/>
                <a:cs typeface="Courier New" pitchFamily="49" charset="0"/>
              </a:rPr>
              <a:t>候选键（</a:t>
            </a:r>
            <a:r>
              <a:rPr lang="en-US" altLang="zh-CN" sz="1800" dirty="0">
                <a:latin typeface="Courier New" pitchFamily="49" charset="0"/>
                <a:cs typeface="Courier New" pitchFamily="49" charset="0"/>
              </a:rPr>
              <a:t>candidate key</a:t>
            </a:r>
            <a:r>
              <a:rPr lang="zh-CN" altLang="en-US" sz="1800" dirty="0">
                <a:latin typeface="Courier New" pitchFamily="49" charset="0"/>
                <a:cs typeface="Courier New" pitchFamily="49" charset="0"/>
              </a:rPr>
              <a:t>）</a:t>
            </a:r>
            <a:r>
              <a:rPr lang="zh-CN" altLang="en-US" sz="1800" dirty="0" smtClean="0">
                <a:latin typeface="Courier New" pitchFamily="49" charset="0"/>
                <a:cs typeface="Courier New" pitchFamily="49" charset="0"/>
              </a:rPr>
              <a:t>：</a:t>
            </a:r>
            <a:r>
              <a:rPr lang="en-US" altLang="zh-CN" sz="1800" dirty="0" smtClean="0">
                <a:latin typeface="Courier New" pitchFamily="49" charset="0"/>
                <a:cs typeface="Courier New" pitchFamily="49" charset="0"/>
              </a:rPr>
              <a:t>UNIQUE </a:t>
            </a:r>
            <a:r>
              <a:rPr lang="en-US" altLang="zh-CN" sz="1800" dirty="0">
                <a:latin typeface="Courier New" pitchFamily="49" charset="0"/>
                <a:cs typeface="Courier New" pitchFamily="49" charset="0"/>
              </a:rPr>
              <a:t>+ NOT </a:t>
            </a:r>
            <a:r>
              <a:rPr lang="en-US" altLang="zh-CN" sz="1800" dirty="0" smtClean="0">
                <a:latin typeface="Courier New" pitchFamily="49" charset="0"/>
                <a:cs typeface="Courier New" pitchFamily="49" charset="0"/>
              </a:rPr>
              <a:t>NULL</a:t>
            </a:r>
            <a:endParaRPr lang="en-US" altLang="zh-CN"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32849809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r>
              <a:rPr lang="zh-CN" altLang="en-US" dirty="0"/>
              <a:t>在定义属性级的数据约束时需要考虑的</a:t>
            </a:r>
            <a:r>
              <a:rPr lang="zh-CN" altLang="en-US" dirty="0" smtClean="0"/>
              <a:t>内容</a:t>
            </a:r>
            <a:endParaRPr lang="zh-CN" altLang="en-US" dirty="0"/>
          </a:p>
          <a:p>
            <a:pPr lvl="1"/>
            <a:r>
              <a:rPr lang="en-US" altLang="zh-CN" sz="2000" dirty="0">
                <a:latin typeface="Courier New" pitchFamily="49" charset="0"/>
                <a:cs typeface="Courier New" pitchFamily="49" charset="0"/>
              </a:rPr>
              <a:t>PRIMARY KEY </a:t>
            </a:r>
            <a:r>
              <a:rPr lang="en-US" altLang="zh-CN" sz="2000" dirty="0" smtClean="0">
                <a:cs typeface="Courier New" pitchFamily="49" charset="0"/>
              </a:rPr>
              <a:t>vs. </a:t>
            </a:r>
            <a:r>
              <a:rPr lang="en-US" altLang="zh-CN" sz="2000" dirty="0" smtClean="0">
                <a:latin typeface="Courier New" pitchFamily="49" charset="0"/>
                <a:cs typeface="Courier New" pitchFamily="49" charset="0"/>
              </a:rPr>
              <a:t>NOT NULL</a:t>
            </a:r>
            <a:endParaRPr lang="en-US" altLang="zh-CN" sz="2000" dirty="0">
              <a:latin typeface="Courier New" pitchFamily="49" charset="0"/>
              <a:cs typeface="Courier New" pitchFamily="49" charset="0"/>
            </a:endParaRPr>
          </a:p>
          <a:p>
            <a:pPr lvl="2"/>
            <a:r>
              <a:rPr lang="en-US" altLang="zh-CN" sz="1800" dirty="0">
                <a:latin typeface="Courier New" pitchFamily="49" charset="0"/>
                <a:cs typeface="Courier New" pitchFamily="49" charset="0"/>
              </a:rPr>
              <a:t>REFERENCES</a:t>
            </a:r>
          </a:p>
          <a:p>
            <a:pPr lvl="2"/>
            <a:r>
              <a:rPr lang="en-US" altLang="zh-CN" sz="1800" dirty="0">
                <a:latin typeface="Courier New" pitchFamily="49" charset="0"/>
                <a:cs typeface="Courier New" pitchFamily="49" charset="0"/>
              </a:rPr>
              <a:t>FOREIGN KEY</a:t>
            </a:r>
            <a:r>
              <a:rPr lang="zh-CN" altLang="en-US" sz="1800" dirty="0">
                <a:latin typeface="Courier New" pitchFamily="49" charset="0"/>
                <a:cs typeface="Courier New" pitchFamily="49" charset="0"/>
              </a:rPr>
              <a:t>（外键） </a:t>
            </a:r>
            <a:r>
              <a:rPr lang="en-US" altLang="zh-CN" sz="1800" dirty="0">
                <a:cs typeface="Courier New" pitchFamily="49" charset="0"/>
              </a:rPr>
              <a:t>vs. </a:t>
            </a:r>
            <a:r>
              <a:rPr lang="en-US" altLang="zh-CN" sz="1800" dirty="0">
                <a:latin typeface="Courier New" pitchFamily="49" charset="0"/>
                <a:cs typeface="Courier New" pitchFamily="49" charset="0"/>
              </a:rPr>
              <a:t>PRIMARY KEY</a:t>
            </a:r>
            <a:r>
              <a:rPr lang="zh-CN" altLang="en-US" sz="1800" dirty="0">
                <a:latin typeface="Courier New" pitchFamily="49" charset="0"/>
                <a:cs typeface="Courier New" pitchFamily="49" charset="0"/>
              </a:rPr>
              <a:t>（主键）</a:t>
            </a:r>
          </a:p>
          <a:p>
            <a:pPr lvl="3"/>
            <a:r>
              <a:rPr lang="zh-CN" altLang="en-US" sz="1600" dirty="0">
                <a:latin typeface="Courier New" pitchFamily="49" charset="0"/>
                <a:cs typeface="Courier New" pitchFamily="49" charset="0"/>
              </a:rPr>
              <a:t>外键上的取值约束及其一致性的保证措施（例）</a:t>
            </a:r>
          </a:p>
          <a:p>
            <a:pPr lvl="4"/>
            <a:r>
              <a:rPr lang="en-US" altLang="zh-CN" sz="1400" dirty="0">
                <a:latin typeface="Courier New" pitchFamily="49" charset="0"/>
                <a:cs typeface="Courier New" pitchFamily="49" charset="0"/>
              </a:rPr>
              <a:t>CASCADE | RESTRICT | SET </a:t>
            </a:r>
            <a:r>
              <a:rPr lang="en-US" altLang="zh-CN" sz="1400" dirty="0" smtClean="0">
                <a:latin typeface="Courier New" pitchFamily="49" charset="0"/>
                <a:cs typeface="Courier New" pitchFamily="49" charset="0"/>
              </a:rPr>
              <a:t>NULL</a:t>
            </a:r>
            <a:endParaRPr lang="en-US" altLang="zh-CN" sz="1400" dirty="0">
              <a:latin typeface="Courier New" pitchFamily="49" charset="0"/>
              <a:cs typeface="Courier New" pitchFamily="49" charset="0"/>
            </a:endParaRPr>
          </a:p>
          <a:p>
            <a:pPr lvl="2"/>
            <a:r>
              <a:rPr lang="en-US" altLang="zh-CN" sz="1800" dirty="0">
                <a:latin typeface="Courier New" pitchFamily="49" charset="0"/>
                <a:cs typeface="Courier New" pitchFamily="49" charset="0"/>
              </a:rPr>
              <a:t>CHECK</a:t>
            </a:r>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3027681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r>
              <a:rPr lang="zh-CN" altLang="en-US" sz="1800" dirty="0">
                <a:latin typeface="Courier New" pitchFamily="49" charset="0"/>
                <a:cs typeface="Courier New" pitchFamily="49" charset="0"/>
              </a:rPr>
              <a:t>元组级的约束</a:t>
            </a:r>
          </a:p>
          <a:p>
            <a:pPr lvl="1"/>
            <a:r>
              <a:rPr lang="zh-CN" altLang="en-US" sz="1600" dirty="0" smtClean="0">
                <a:latin typeface="Courier New" pitchFamily="49" charset="0"/>
                <a:cs typeface="Courier New" pitchFamily="49" charset="0"/>
              </a:rPr>
              <a:t>主键定义</a:t>
            </a:r>
            <a:r>
              <a:rPr lang="zh-CN" altLang="en-US" sz="1600" dirty="0">
                <a:latin typeface="Courier New" pitchFamily="49" charset="0"/>
                <a:cs typeface="Courier New" pitchFamily="49" charset="0"/>
              </a:rPr>
              <a:t>：</a:t>
            </a:r>
            <a:r>
              <a:rPr lang="en-US" altLang="zh-CN" sz="1600" dirty="0">
                <a:latin typeface="Courier New" pitchFamily="49" charset="0"/>
                <a:cs typeface="Courier New" pitchFamily="49" charset="0"/>
              </a:rPr>
              <a:t>PRIMARY </a:t>
            </a:r>
            <a:r>
              <a:rPr lang="en-US" altLang="zh-CN" sz="1600" dirty="0" smtClean="0">
                <a:latin typeface="Courier New" pitchFamily="49" charset="0"/>
                <a:cs typeface="Courier New" pitchFamily="49" charset="0"/>
              </a:rPr>
              <a:t>KEY</a:t>
            </a:r>
            <a:r>
              <a:rPr lang="en-US" altLang="zh-CN" sz="1600" dirty="0">
                <a:latin typeface="Courier New" pitchFamily="49" charset="0"/>
                <a:cs typeface="Courier New" pitchFamily="49" charset="0"/>
              </a:rPr>
              <a:t>( &lt;column-list&gt; </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lvl="1"/>
            <a:r>
              <a:rPr lang="zh-CN" altLang="en-US" sz="1600" dirty="0" smtClean="0">
                <a:latin typeface="Courier New" pitchFamily="49" charset="0"/>
                <a:cs typeface="Courier New" pitchFamily="49" charset="0"/>
              </a:rPr>
              <a:t>候选键（</a:t>
            </a:r>
            <a:r>
              <a:rPr lang="zh-CN" altLang="en-US" sz="1600" dirty="0">
                <a:latin typeface="Courier New" pitchFamily="49" charset="0"/>
                <a:cs typeface="Courier New" pitchFamily="49" charset="0"/>
              </a:rPr>
              <a:t>唯一键）定义：</a:t>
            </a:r>
            <a:r>
              <a:rPr lang="en-US" altLang="zh-CN" sz="1600" dirty="0">
                <a:latin typeface="Courier New" pitchFamily="49" charset="0"/>
                <a:cs typeface="Courier New" pitchFamily="49" charset="0"/>
              </a:rPr>
              <a:t>UNIQUE( &lt;column-list&gt; </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lvl="1"/>
            <a:r>
              <a:rPr lang="zh-CN" altLang="en-US" sz="1600" dirty="0" smtClean="0">
                <a:latin typeface="Courier New" pitchFamily="49" charset="0"/>
                <a:cs typeface="Courier New" pitchFamily="49" charset="0"/>
              </a:rPr>
              <a:t>外键定义</a:t>
            </a:r>
            <a:r>
              <a:rPr lang="zh-CN" altLang="en-US" sz="1600" dirty="0">
                <a:latin typeface="Courier New" pitchFamily="49" charset="0"/>
                <a:cs typeface="Courier New" pitchFamily="49" charset="0"/>
              </a:rPr>
              <a:t>：</a:t>
            </a:r>
          </a:p>
          <a:p>
            <a:pPr lvl="2"/>
            <a:r>
              <a:rPr lang="en-US" altLang="zh-CN" sz="1400" dirty="0">
                <a:latin typeface="Courier New" pitchFamily="49" charset="0"/>
                <a:cs typeface="Courier New" pitchFamily="49" charset="0"/>
              </a:rPr>
              <a:t>FOREIGN </a:t>
            </a:r>
            <a:r>
              <a:rPr lang="en-US" altLang="zh-CN" sz="1400" dirty="0" smtClean="0">
                <a:latin typeface="Courier New" pitchFamily="49" charset="0"/>
                <a:cs typeface="Courier New" pitchFamily="49" charset="0"/>
              </a:rPr>
              <a:t>KEY </a:t>
            </a:r>
            <a:r>
              <a:rPr lang="en-US" altLang="zh-CN" sz="1400" dirty="0">
                <a:latin typeface="Courier New" pitchFamily="49" charset="0"/>
                <a:cs typeface="Courier New" pitchFamily="49" charset="0"/>
              </a:rPr>
              <a:t>( &lt;</a:t>
            </a:r>
            <a:r>
              <a:rPr lang="en-US" altLang="zh-CN" sz="1400" dirty="0" err="1">
                <a:latin typeface="Courier New" pitchFamily="49" charset="0"/>
                <a:cs typeface="Courier New" pitchFamily="49" charset="0"/>
              </a:rPr>
              <a:t>fk</a:t>
            </a:r>
            <a:r>
              <a:rPr lang="en-US" altLang="zh-CN" sz="1400" dirty="0">
                <a:latin typeface="Courier New" pitchFamily="49" charset="0"/>
                <a:cs typeface="Courier New" pitchFamily="49" charset="0"/>
              </a:rPr>
              <a:t>-column-list&gt; )</a:t>
            </a:r>
          </a:p>
          <a:p>
            <a:pPr marL="685800" lvl="2" indent="0">
              <a:buNone/>
            </a:pPr>
            <a:r>
              <a:rPr lang="en-US" altLang="zh-CN" sz="1400" dirty="0" smtClean="0">
                <a:latin typeface="Courier New" pitchFamily="49" charset="0"/>
                <a:cs typeface="Courier New" pitchFamily="49" charset="0"/>
              </a:rPr>
              <a:t>	REFERENCES </a:t>
            </a:r>
            <a:r>
              <a:rPr lang="en-US" altLang="zh-CN" sz="1400" dirty="0">
                <a:latin typeface="Courier New" pitchFamily="49" charset="0"/>
                <a:cs typeface="Courier New" pitchFamily="49" charset="0"/>
              </a:rPr>
              <a:t>&lt;table-name&gt; ( &lt;</a:t>
            </a:r>
            <a:r>
              <a:rPr lang="en-US" altLang="zh-CN" sz="1400" dirty="0" err="1">
                <a:latin typeface="Courier New" pitchFamily="49" charset="0"/>
                <a:cs typeface="Courier New" pitchFamily="49" charset="0"/>
              </a:rPr>
              <a:t>pk</a:t>
            </a:r>
            <a:r>
              <a:rPr lang="en-US" altLang="zh-CN" sz="1400" dirty="0">
                <a:latin typeface="Courier New" pitchFamily="49" charset="0"/>
                <a:cs typeface="Courier New" pitchFamily="49" charset="0"/>
              </a:rPr>
              <a:t>-column-list&gt; )</a:t>
            </a:r>
          </a:p>
          <a:p>
            <a:pPr marL="365760" lvl="1" indent="0">
              <a:buNone/>
            </a:pPr>
            <a:r>
              <a:rPr lang="en-US" altLang="zh-CN" sz="1400" dirty="0" smtClean="0">
                <a:latin typeface="Courier New" pitchFamily="49" charset="0"/>
                <a:cs typeface="Courier New" pitchFamily="49" charset="0"/>
              </a:rPr>
              <a:t>	[ </a:t>
            </a:r>
            <a:r>
              <a:rPr lang="en-US" altLang="zh-CN" sz="1400" dirty="0">
                <a:latin typeface="Courier New" pitchFamily="49" charset="0"/>
                <a:cs typeface="Courier New" pitchFamily="49" charset="0"/>
              </a:rPr>
              <a:t>ON </a:t>
            </a:r>
            <a:r>
              <a:rPr lang="en-US" altLang="zh-CN" sz="1400" dirty="0" smtClean="0">
                <a:latin typeface="Courier New" pitchFamily="49" charset="0"/>
                <a:cs typeface="Courier New" pitchFamily="49" charset="0"/>
              </a:rPr>
              <a:t>UPDATE </a:t>
            </a:r>
            <a:r>
              <a:rPr lang="en-US" altLang="zh-CN" sz="1400" dirty="0">
                <a:latin typeface="Courier New" pitchFamily="49" charset="0"/>
                <a:cs typeface="Courier New" pitchFamily="49" charset="0"/>
              </a:rPr>
              <a:t>[ RESTRICT | CASCADE | SET NULL ] ]</a:t>
            </a:r>
          </a:p>
          <a:p>
            <a:pPr marL="365760" lvl="1" indent="0">
              <a:buNone/>
            </a:pPr>
            <a:r>
              <a:rPr lang="en-US" altLang="zh-CN" sz="1400" dirty="0" smtClean="0">
                <a:latin typeface="Courier New" pitchFamily="49" charset="0"/>
                <a:cs typeface="Courier New" pitchFamily="49" charset="0"/>
              </a:rPr>
              <a:t>	[ </a:t>
            </a:r>
            <a:r>
              <a:rPr lang="en-US" altLang="zh-CN" sz="1400" dirty="0">
                <a:latin typeface="Courier New" pitchFamily="49" charset="0"/>
                <a:cs typeface="Courier New" pitchFamily="49" charset="0"/>
              </a:rPr>
              <a:t>ON </a:t>
            </a:r>
            <a:r>
              <a:rPr lang="en-US" altLang="zh-CN" sz="1400" dirty="0" smtClean="0">
                <a:latin typeface="Courier New" pitchFamily="49" charset="0"/>
                <a:cs typeface="Courier New" pitchFamily="49" charset="0"/>
              </a:rPr>
              <a:t>DELETE </a:t>
            </a:r>
            <a:r>
              <a:rPr lang="en-US" altLang="zh-CN" sz="1400" dirty="0">
                <a:latin typeface="Courier New" pitchFamily="49" charset="0"/>
                <a:cs typeface="Courier New" pitchFamily="49" charset="0"/>
              </a:rPr>
              <a:t>[ RESTRICT | CASCADE | SET NULL ] </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r>
              <a:rPr lang="zh-CN" altLang="en-US" sz="1600" dirty="0">
                <a:latin typeface="Courier New" pitchFamily="49" charset="0"/>
                <a:cs typeface="Courier New" pitchFamily="49" charset="0"/>
              </a:rPr>
              <a:t>属性间关系的定义：</a:t>
            </a:r>
            <a:r>
              <a:rPr lang="en-US" altLang="zh-CN" sz="1600" dirty="0">
                <a:latin typeface="Courier New" pitchFamily="49" charset="0"/>
                <a:cs typeface="Courier New" pitchFamily="49" charset="0"/>
              </a:rPr>
              <a:t>CHECK( &lt;condition&gt; )</a:t>
            </a:r>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24635130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r>
              <a:rPr lang="zh-CN" altLang="en-US" sz="1800" dirty="0"/>
              <a:t>定义属性级数据约束的例子</a:t>
            </a:r>
          </a:p>
          <a:p>
            <a:pPr marL="365760" lvl="1" indent="0">
              <a:buNone/>
            </a:pPr>
            <a:r>
              <a:rPr lang="en-US" altLang="zh-CN" sz="1600" dirty="0" smtClean="0"/>
              <a:t>【</a:t>
            </a:r>
            <a:r>
              <a:rPr lang="zh-CN" altLang="en-US" sz="1600" dirty="0" smtClean="0"/>
              <a:t>例</a:t>
            </a:r>
            <a:r>
              <a:rPr lang="en-US" altLang="zh-CN" sz="1600" dirty="0"/>
              <a:t>】</a:t>
            </a:r>
          </a:p>
          <a:p>
            <a:pPr lvl="2"/>
            <a:r>
              <a:rPr lang="en-US" altLang="zh-CN" sz="1400" dirty="0">
                <a:latin typeface="Courier New" pitchFamily="49" charset="0"/>
                <a:cs typeface="Courier New" pitchFamily="49" charset="0"/>
              </a:rPr>
              <a:t>CREATE </a:t>
            </a:r>
            <a:r>
              <a:rPr lang="en-US" altLang="zh-CN" sz="1400" dirty="0" smtClean="0">
                <a:latin typeface="Courier New" pitchFamily="49" charset="0"/>
                <a:cs typeface="Courier New" pitchFamily="49" charset="0"/>
              </a:rPr>
              <a:t>TABLE Student </a:t>
            </a:r>
            <a:r>
              <a:rPr lang="en-US" altLang="zh-CN" sz="1400" dirty="0">
                <a:latin typeface="Courier New" pitchFamily="49" charset="0"/>
                <a:cs typeface="Courier New" pitchFamily="49" charset="0"/>
              </a:rPr>
              <a:t>(</a:t>
            </a:r>
          </a:p>
          <a:p>
            <a:pPr marL="68580" indent="0">
              <a:buNone/>
            </a:pP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sno</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NUMBER(5)</a:t>
            </a:r>
          </a:p>
          <a:p>
            <a:pPr marL="68580" indent="0">
              <a:buNone/>
            </a:pPr>
            <a:r>
              <a:rPr lang="en-US" altLang="zh-CN" sz="1400" dirty="0" smtClean="0">
                <a:latin typeface="Courier New" pitchFamily="49" charset="0"/>
                <a:cs typeface="Courier New" pitchFamily="49" charset="0"/>
              </a:rPr>
              <a:t>	    CONSTRAINT </a:t>
            </a:r>
            <a:r>
              <a:rPr lang="en-US" altLang="zh-CN" sz="1400" dirty="0">
                <a:latin typeface="Courier New" pitchFamily="49" charset="0"/>
                <a:cs typeface="Courier New" pitchFamily="49" charset="0"/>
              </a:rPr>
              <a:t>C1 CHECK (</a:t>
            </a:r>
            <a:r>
              <a:rPr lang="en-US" altLang="zh-CN" sz="1400" dirty="0" err="1">
                <a:latin typeface="Courier New" pitchFamily="49" charset="0"/>
                <a:cs typeface="Courier New" pitchFamily="49" charset="0"/>
              </a:rPr>
              <a:t>sno</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BETWEEN 90000 </a:t>
            </a:r>
            <a:r>
              <a:rPr lang="en-US" altLang="zh-CN" sz="1400" dirty="0">
                <a:latin typeface="Courier New" pitchFamily="49" charset="0"/>
                <a:cs typeface="Courier New" pitchFamily="49" charset="0"/>
              </a:rPr>
              <a:t>AND </a:t>
            </a:r>
            <a:r>
              <a:rPr lang="en-US" altLang="zh-CN" sz="1400" dirty="0" smtClean="0">
                <a:latin typeface="Courier New" pitchFamily="49" charset="0"/>
                <a:cs typeface="Courier New" pitchFamily="49" charset="0"/>
              </a:rPr>
              <a:t>99999</a:t>
            </a:r>
            <a:r>
              <a:rPr lang="en-US" altLang="zh-CN" sz="1400" dirty="0">
                <a:latin typeface="Courier New" pitchFamily="49" charset="0"/>
                <a:cs typeface="Courier New" pitchFamily="49" charset="0"/>
              </a:rPr>
              <a:t>),</a:t>
            </a:r>
          </a:p>
          <a:p>
            <a:pPr marL="68580" indent="0">
              <a:buNone/>
            </a:pP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sname</a:t>
            </a:r>
            <a:r>
              <a:rPr lang="en-US" altLang="zh-CN" sz="1400" dirty="0" smtClean="0">
                <a:latin typeface="Courier New" pitchFamily="49" charset="0"/>
                <a:cs typeface="Courier New" pitchFamily="49" charset="0"/>
              </a:rPr>
              <a:t> VARCHAR </a:t>
            </a:r>
            <a:r>
              <a:rPr lang="en-US" altLang="zh-CN" sz="1400" dirty="0">
                <a:latin typeface="Courier New" pitchFamily="49" charset="0"/>
                <a:cs typeface="Courier New" pitchFamily="49" charset="0"/>
              </a:rPr>
              <a:t>(20)</a:t>
            </a:r>
          </a:p>
          <a:p>
            <a:pPr marL="68580" indent="0">
              <a:buNone/>
            </a:pPr>
            <a:r>
              <a:rPr lang="en-US" altLang="zh-CN" sz="1400" dirty="0" smtClean="0">
                <a:latin typeface="Courier New" pitchFamily="49" charset="0"/>
                <a:cs typeface="Courier New" pitchFamily="49" charset="0"/>
              </a:rPr>
              <a:t>	    CONSTRAINT C2 NOT NULL</a:t>
            </a:r>
            <a:r>
              <a:rPr lang="en-US" altLang="zh-CN" sz="1400" dirty="0">
                <a:latin typeface="Courier New" pitchFamily="49" charset="0"/>
                <a:cs typeface="Courier New" pitchFamily="49" charset="0"/>
              </a:rPr>
              <a:t>,</a:t>
            </a:r>
          </a:p>
          <a:p>
            <a:pPr marL="68580" indent="0">
              <a:buNone/>
            </a:pPr>
            <a:r>
              <a:rPr lang="en-US" altLang="zh-CN" sz="1400" dirty="0" smtClean="0">
                <a:latin typeface="Courier New" pitchFamily="49" charset="0"/>
                <a:cs typeface="Courier New" pitchFamily="49" charset="0"/>
              </a:rPr>
              <a:t>	  sage NUMBER(3</a:t>
            </a:r>
            <a:r>
              <a:rPr lang="en-US" altLang="zh-CN" sz="1400" dirty="0">
                <a:latin typeface="Courier New" pitchFamily="49" charset="0"/>
                <a:cs typeface="Courier New" pitchFamily="49" charset="0"/>
              </a:rPr>
              <a:t>)</a:t>
            </a:r>
          </a:p>
          <a:p>
            <a:pPr marL="68580" indent="0">
              <a:buNone/>
            </a:pPr>
            <a:r>
              <a:rPr lang="en-US" altLang="zh-CN" sz="1400" dirty="0" smtClean="0">
                <a:latin typeface="Courier New" pitchFamily="49" charset="0"/>
                <a:cs typeface="Courier New" pitchFamily="49" charset="0"/>
              </a:rPr>
              <a:t>	    CONSTRAINT C3 CHECK </a:t>
            </a:r>
            <a:r>
              <a:rPr lang="en-US" altLang="zh-CN" sz="1400" dirty="0">
                <a:latin typeface="Courier New" pitchFamily="49" charset="0"/>
                <a:cs typeface="Courier New" pitchFamily="49" charset="0"/>
              </a:rPr>
              <a:t>(</a:t>
            </a:r>
            <a:r>
              <a:rPr lang="en-US" altLang="zh-CN" sz="1400" dirty="0" smtClean="0">
                <a:latin typeface="Courier New" pitchFamily="49" charset="0"/>
                <a:cs typeface="Courier New" pitchFamily="49" charset="0"/>
              </a:rPr>
              <a:t>sage &lt; 29</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1325999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endParaRPr lang="zh-CN" altLang="en-US" dirty="0"/>
          </a:p>
        </p:txBody>
      </p:sp>
      <p:sp>
        <p:nvSpPr>
          <p:cNvPr id="3" name="内容占位符 2"/>
          <p:cNvSpPr>
            <a:spLocks noGrp="1"/>
          </p:cNvSpPr>
          <p:nvPr>
            <p:ph idx="1"/>
          </p:nvPr>
        </p:nvSpPr>
        <p:spPr/>
        <p:txBody>
          <a:bodyPr>
            <a:normAutofit fontScale="92500" lnSpcReduction="10000"/>
          </a:bodyPr>
          <a:lstStyle/>
          <a:p>
            <a:pPr marL="68580" indent="0">
              <a:buNone/>
            </a:pPr>
            <a:r>
              <a:rPr lang="en-US" altLang="zh-CN" sz="1700" dirty="0" smtClean="0"/>
              <a:t>【</a:t>
            </a:r>
            <a:r>
              <a:rPr lang="zh-CN" altLang="en-US" sz="1700" dirty="0" smtClean="0"/>
              <a:t>例</a:t>
            </a:r>
            <a:r>
              <a:rPr lang="en-US" altLang="zh-CN" sz="1700" dirty="0"/>
              <a:t>】</a:t>
            </a:r>
            <a:endParaRPr lang="zh-CN" altLang="en-US" sz="1700" dirty="0"/>
          </a:p>
          <a:p>
            <a:pPr lvl="1"/>
            <a:r>
              <a:rPr lang="en-US" altLang="zh-CN" sz="1500" dirty="0">
                <a:latin typeface="Courier New" pitchFamily="49" charset="0"/>
                <a:cs typeface="Courier New" pitchFamily="49" charset="0"/>
              </a:rPr>
              <a:t>CREATE </a:t>
            </a:r>
            <a:r>
              <a:rPr lang="en-US" altLang="zh-CN" sz="1500" dirty="0" smtClean="0">
                <a:latin typeface="Courier New" pitchFamily="49" charset="0"/>
                <a:cs typeface="Courier New" pitchFamily="49" charset="0"/>
              </a:rPr>
              <a:t>TABLE </a:t>
            </a:r>
            <a:r>
              <a:rPr lang="en-US" altLang="zh-CN" sz="1500" dirty="0">
                <a:latin typeface="Courier New" pitchFamily="49" charset="0"/>
                <a:cs typeface="Courier New" pitchFamily="49" charset="0"/>
              </a:rPr>
              <a:t>EMP（</a:t>
            </a:r>
          </a:p>
          <a:p>
            <a:pPr lvl="3">
              <a:buNone/>
            </a:pPr>
            <a:r>
              <a:rPr lang="en-US" altLang="zh-CN" sz="1500" dirty="0" err="1">
                <a:latin typeface="Courier New" pitchFamily="49" charset="0"/>
                <a:cs typeface="Courier New" pitchFamily="49" charset="0"/>
              </a:rPr>
              <a:t>Empno</a:t>
            </a:r>
            <a:r>
              <a:rPr lang="en-US" altLang="zh-CN" sz="1500" dirty="0">
                <a:latin typeface="Courier New" pitchFamily="49" charset="0"/>
                <a:cs typeface="Courier New" pitchFamily="49" charset="0"/>
              </a:rPr>
              <a:t>   </a:t>
            </a:r>
            <a:r>
              <a:rPr lang="en-US" altLang="zh-CN" sz="1500" dirty="0" smtClean="0">
                <a:latin typeface="Courier New" pitchFamily="49" charset="0"/>
                <a:cs typeface="Courier New" pitchFamily="49" charset="0"/>
              </a:rPr>
              <a:t>  NUMBER(4</a:t>
            </a:r>
            <a:r>
              <a:rPr lang="en-US" altLang="zh-CN" sz="1500" dirty="0">
                <a:latin typeface="Courier New" pitchFamily="49" charset="0"/>
                <a:cs typeface="Courier New" pitchFamily="49" charset="0"/>
              </a:rPr>
              <a:t>),</a:t>
            </a:r>
          </a:p>
          <a:p>
            <a:pPr lvl="3">
              <a:buNone/>
            </a:pPr>
            <a:r>
              <a:rPr lang="en-US" altLang="zh-CN" sz="1500" dirty="0" err="1">
                <a:latin typeface="Courier New" pitchFamily="49" charset="0"/>
                <a:cs typeface="Courier New" pitchFamily="49" charset="0"/>
              </a:rPr>
              <a:t>Ename</a:t>
            </a:r>
            <a:r>
              <a:rPr lang="en-US" altLang="zh-CN" sz="1500" dirty="0">
                <a:latin typeface="Courier New" pitchFamily="49" charset="0"/>
                <a:cs typeface="Courier New" pitchFamily="49" charset="0"/>
              </a:rPr>
              <a:t>   </a:t>
            </a:r>
            <a:r>
              <a:rPr lang="en-US" altLang="zh-CN" sz="1500" dirty="0" smtClean="0">
                <a:latin typeface="Courier New" pitchFamily="49" charset="0"/>
                <a:cs typeface="Courier New" pitchFamily="49" charset="0"/>
              </a:rPr>
              <a:t>  VARCHAR(10</a:t>
            </a:r>
            <a:r>
              <a:rPr lang="en-US" altLang="zh-CN" sz="1500" dirty="0">
                <a:latin typeface="Courier New" pitchFamily="49" charset="0"/>
                <a:cs typeface="Courier New" pitchFamily="49" charset="0"/>
              </a:rPr>
              <a:t>),</a:t>
            </a:r>
          </a:p>
          <a:p>
            <a:pPr lvl="3">
              <a:buNone/>
            </a:pPr>
            <a:r>
              <a:rPr lang="en-US" altLang="zh-CN" sz="1500" dirty="0" err="1">
                <a:latin typeface="Courier New" pitchFamily="49" charset="0"/>
                <a:cs typeface="Courier New" pitchFamily="49" charset="0"/>
              </a:rPr>
              <a:t>PersonId</a:t>
            </a:r>
            <a:r>
              <a:rPr lang="en-US" altLang="zh-CN" sz="1500" dirty="0">
                <a:latin typeface="Courier New" pitchFamily="49" charset="0"/>
                <a:cs typeface="Courier New" pitchFamily="49" charset="0"/>
              </a:rPr>
              <a:t>  </a:t>
            </a:r>
            <a:r>
              <a:rPr lang="en-US" altLang="zh-CN" sz="1500" dirty="0" smtClean="0">
                <a:latin typeface="Courier New" pitchFamily="49" charset="0"/>
                <a:cs typeface="Courier New" pitchFamily="49" charset="0"/>
              </a:rPr>
              <a:t>VARCHAR(15</a:t>
            </a:r>
            <a:r>
              <a:rPr lang="en-US" altLang="zh-CN" sz="1500" dirty="0">
                <a:latin typeface="Courier New" pitchFamily="49" charset="0"/>
                <a:cs typeface="Courier New" pitchFamily="49" charset="0"/>
              </a:rPr>
              <a:t>),</a:t>
            </a:r>
          </a:p>
          <a:p>
            <a:pPr lvl="3">
              <a:buNone/>
            </a:pPr>
            <a:r>
              <a:rPr lang="en-US" altLang="zh-CN" sz="1500" dirty="0">
                <a:latin typeface="Courier New" pitchFamily="49" charset="0"/>
                <a:cs typeface="Courier New" pitchFamily="49" charset="0"/>
              </a:rPr>
              <a:t>Job       </a:t>
            </a:r>
            <a:r>
              <a:rPr lang="en-US" altLang="zh-CN" sz="1500" dirty="0" smtClean="0">
                <a:latin typeface="Courier New" pitchFamily="49" charset="0"/>
                <a:cs typeface="Courier New" pitchFamily="49" charset="0"/>
              </a:rPr>
              <a:t>VARCHAR(9</a:t>
            </a:r>
            <a:r>
              <a:rPr lang="en-US" altLang="zh-CN" sz="1500" dirty="0">
                <a:latin typeface="Courier New" pitchFamily="49" charset="0"/>
                <a:cs typeface="Courier New" pitchFamily="49" charset="0"/>
              </a:rPr>
              <a:t>),</a:t>
            </a:r>
          </a:p>
          <a:p>
            <a:pPr lvl="3">
              <a:buNone/>
            </a:pPr>
            <a:r>
              <a:rPr lang="en-US" altLang="zh-CN" sz="1500" dirty="0" err="1">
                <a:latin typeface="Courier New" pitchFamily="49" charset="0"/>
                <a:cs typeface="Courier New" pitchFamily="49" charset="0"/>
              </a:rPr>
              <a:t>Mgr</a:t>
            </a:r>
            <a:r>
              <a:rPr lang="en-US" altLang="zh-CN" sz="1500" dirty="0">
                <a:latin typeface="Courier New" pitchFamily="49" charset="0"/>
                <a:cs typeface="Courier New" pitchFamily="49" charset="0"/>
              </a:rPr>
              <a:t>       </a:t>
            </a:r>
            <a:r>
              <a:rPr lang="en-US" altLang="zh-CN" sz="1500" dirty="0" smtClean="0">
                <a:latin typeface="Courier New" pitchFamily="49" charset="0"/>
                <a:cs typeface="Courier New" pitchFamily="49" charset="0"/>
              </a:rPr>
              <a:t>NUMBER(4</a:t>
            </a:r>
            <a:r>
              <a:rPr lang="en-US" altLang="zh-CN" sz="1500" dirty="0">
                <a:latin typeface="Courier New" pitchFamily="49" charset="0"/>
                <a:cs typeface="Courier New" pitchFamily="49" charset="0"/>
              </a:rPr>
              <a:t>),</a:t>
            </a:r>
          </a:p>
          <a:p>
            <a:pPr lvl="3">
              <a:buNone/>
            </a:pPr>
            <a:r>
              <a:rPr lang="en-US" altLang="zh-CN" sz="1500" dirty="0">
                <a:latin typeface="Courier New" pitchFamily="49" charset="0"/>
                <a:cs typeface="Courier New" pitchFamily="49" charset="0"/>
              </a:rPr>
              <a:t>Sal       </a:t>
            </a:r>
            <a:r>
              <a:rPr lang="en-US" altLang="zh-CN" sz="1500" dirty="0" smtClean="0">
                <a:latin typeface="Courier New" pitchFamily="49" charset="0"/>
                <a:cs typeface="Courier New" pitchFamily="49" charset="0"/>
              </a:rPr>
              <a:t>NUMBER(7</a:t>
            </a:r>
            <a:r>
              <a:rPr lang="en-US" altLang="zh-CN" sz="1500" dirty="0">
                <a:latin typeface="Courier New" pitchFamily="49" charset="0"/>
                <a:cs typeface="Courier New" pitchFamily="49" charset="0"/>
              </a:rPr>
              <a:t>, 2),</a:t>
            </a:r>
          </a:p>
          <a:p>
            <a:pPr lvl="3">
              <a:buNone/>
            </a:pPr>
            <a:r>
              <a:rPr lang="en-US" altLang="zh-CN" sz="1500" dirty="0" err="1">
                <a:latin typeface="Courier New" pitchFamily="49" charset="0"/>
                <a:cs typeface="Courier New" pitchFamily="49" charset="0"/>
              </a:rPr>
              <a:t>Deptno</a:t>
            </a:r>
            <a:r>
              <a:rPr lang="en-US" altLang="zh-CN" sz="1500" dirty="0">
                <a:latin typeface="Courier New" pitchFamily="49" charset="0"/>
                <a:cs typeface="Courier New" pitchFamily="49" charset="0"/>
              </a:rPr>
              <a:t>    </a:t>
            </a:r>
            <a:r>
              <a:rPr lang="en-US" altLang="zh-CN" sz="1500" dirty="0" smtClean="0">
                <a:latin typeface="Courier New" pitchFamily="49" charset="0"/>
                <a:cs typeface="Courier New" pitchFamily="49" charset="0"/>
              </a:rPr>
              <a:t>NUMBER(2</a:t>
            </a:r>
            <a:r>
              <a:rPr lang="en-US" altLang="zh-CN" sz="1500" dirty="0">
                <a:latin typeface="Courier New" pitchFamily="49" charset="0"/>
                <a:cs typeface="Courier New" pitchFamily="49" charset="0"/>
              </a:rPr>
              <a:t>), </a:t>
            </a:r>
          </a:p>
          <a:p>
            <a:pPr lvl="3">
              <a:buNone/>
            </a:pPr>
            <a:endParaRPr lang="en-US" altLang="zh-CN" sz="100" dirty="0">
              <a:latin typeface="Courier New" pitchFamily="49" charset="0"/>
              <a:cs typeface="Courier New" pitchFamily="49" charset="0"/>
            </a:endParaRPr>
          </a:p>
          <a:p>
            <a:pPr lvl="3">
              <a:buNone/>
            </a:pPr>
            <a:r>
              <a:rPr lang="en-US" altLang="zh-CN" sz="1500" dirty="0">
                <a:solidFill>
                  <a:srgbClr val="FF0000"/>
                </a:solidFill>
                <a:latin typeface="Courier New" pitchFamily="49" charset="0"/>
                <a:cs typeface="Courier New" pitchFamily="49" charset="0"/>
              </a:rPr>
              <a:t>CONSTRAINT </a:t>
            </a:r>
            <a:r>
              <a:rPr lang="en-US" altLang="zh-CN" sz="1500" dirty="0" err="1" smtClean="0">
                <a:solidFill>
                  <a:srgbClr val="FF0000"/>
                </a:solidFill>
                <a:latin typeface="Courier New" pitchFamily="49" charset="0"/>
                <a:cs typeface="Courier New" pitchFamily="49" charset="0"/>
              </a:rPr>
              <a:t>pk</a:t>
            </a:r>
            <a:r>
              <a:rPr lang="en-US" altLang="zh-CN" sz="1500" dirty="0" smtClean="0">
                <a:solidFill>
                  <a:srgbClr val="FF0000"/>
                </a:solidFill>
                <a:latin typeface="Courier New" pitchFamily="49" charset="0"/>
                <a:cs typeface="Courier New" pitchFamily="49" charset="0"/>
              </a:rPr>
              <a:t> </a:t>
            </a:r>
            <a:r>
              <a:rPr lang="en-US" altLang="zh-CN" sz="1500" dirty="0">
                <a:solidFill>
                  <a:srgbClr val="FF0000"/>
                </a:solidFill>
                <a:latin typeface="Courier New" pitchFamily="49" charset="0"/>
                <a:cs typeface="Courier New" pitchFamily="49" charset="0"/>
              </a:rPr>
              <a:t>PRIMARY </a:t>
            </a:r>
            <a:r>
              <a:rPr lang="en-US" altLang="zh-CN" sz="1500" dirty="0" smtClean="0">
                <a:solidFill>
                  <a:srgbClr val="FF0000"/>
                </a:solidFill>
                <a:latin typeface="Courier New" pitchFamily="49" charset="0"/>
                <a:cs typeface="Courier New" pitchFamily="49" charset="0"/>
              </a:rPr>
              <a:t>KEY</a:t>
            </a:r>
            <a:r>
              <a:rPr lang="en-US" altLang="zh-CN" sz="1500" dirty="0">
                <a:solidFill>
                  <a:srgbClr val="FF0000"/>
                </a:solidFill>
                <a:latin typeface="Courier New" pitchFamily="49" charset="0"/>
                <a:cs typeface="Courier New" pitchFamily="49" charset="0"/>
              </a:rPr>
              <a:t>( </a:t>
            </a:r>
            <a:r>
              <a:rPr lang="en-US" altLang="zh-CN" sz="1500" dirty="0" err="1">
                <a:solidFill>
                  <a:srgbClr val="FF0000"/>
                </a:solidFill>
                <a:latin typeface="Courier New" pitchFamily="49" charset="0"/>
                <a:cs typeface="Courier New" pitchFamily="49" charset="0"/>
              </a:rPr>
              <a:t>Empno</a:t>
            </a:r>
            <a:r>
              <a:rPr lang="en-US" altLang="zh-CN" sz="1500" dirty="0">
                <a:solidFill>
                  <a:srgbClr val="FF0000"/>
                </a:solidFill>
                <a:latin typeface="Courier New" pitchFamily="49" charset="0"/>
                <a:cs typeface="Courier New" pitchFamily="49" charset="0"/>
              </a:rPr>
              <a:t> ),</a:t>
            </a:r>
          </a:p>
          <a:p>
            <a:pPr lvl="3">
              <a:buNone/>
            </a:pPr>
            <a:endParaRPr lang="en-US" altLang="zh-CN" sz="100" dirty="0">
              <a:solidFill>
                <a:srgbClr val="FF0000"/>
              </a:solidFill>
              <a:latin typeface="Courier New" pitchFamily="49" charset="0"/>
              <a:cs typeface="Courier New" pitchFamily="49" charset="0"/>
            </a:endParaRPr>
          </a:p>
          <a:p>
            <a:pPr lvl="3">
              <a:buNone/>
            </a:pPr>
            <a:r>
              <a:rPr lang="en-US" altLang="zh-CN" sz="1500" dirty="0">
                <a:solidFill>
                  <a:schemeClr val="accent2"/>
                </a:solidFill>
                <a:latin typeface="Courier New" pitchFamily="49" charset="0"/>
                <a:cs typeface="Courier New" pitchFamily="49" charset="0"/>
              </a:rPr>
              <a:t>CONSTRAINT </a:t>
            </a:r>
            <a:r>
              <a:rPr lang="en-US" altLang="zh-CN" sz="1500" dirty="0" err="1" smtClean="0">
                <a:solidFill>
                  <a:schemeClr val="accent2"/>
                </a:solidFill>
                <a:latin typeface="Courier New" pitchFamily="49" charset="0"/>
                <a:cs typeface="Courier New" pitchFamily="49" charset="0"/>
              </a:rPr>
              <a:t>uni_name</a:t>
            </a:r>
            <a:r>
              <a:rPr lang="en-US" altLang="zh-CN" sz="1500" dirty="0" smtClean="0">
                <a:solidFill>
                  <a:schemeClr val="accent2"/>
                </a:solidFill>
                <a:latin typeface="Courier New" pitchFamily="49" charset="0"/>
                <a:cs typeface="Courier New" pitchFamily="49" charset="0"/>
              </a:rPr>
              <a:t> UNIQUE </a:t>
            </a:r>
            <a:r>
              <a:rPr lang="en-US" altLang="zh-CN" sz="1500" dirty="0">
                <a:solidFill>
                  <a:schemeClr val="accent2"/>
                </a:solidFill>
                <a:latin typeface="Courier New" pitchFamily="49" charset="0"/>
                <a:cs typeface="Courier New" pitchFamily="49" charset="0"/>
              </a:rPr>
              <a:t>( </a:t>
            </a:r>
            <a:r>
              <a:rPr lang="en-US" altLang="zh-CN" sz="1500" dirty="0" err="1">
                <a:solidFill>
                  <a:schemeClr val="accent2"/>
                </a:solidFill>
                <a:latin typeface="Courier New" pitchFamily="49" charset="0"/>
                <a:cs typeface="Courier New" pitchFamily="49" charset="0"/>
              </a:rPr>
              <a:t>PersonId</a:t>
            </a:r>
            <a:r>
              <a:rPr lang="en-US" altLang="zh-CN" sz="1500" dirty="0">
                <a:solidFill>
                  <a:schemeClr val="accent2"/>
                </a:solidFill>
                <a:latin typeface="Courier New" pitchFamily="49" charset="0"/>
                <a:cs typeface="Courier New" pitchFamily="49" charset="0"/>
              </a:rPr>
              <a:t> </a:t>
            </a:r>
            <a:r>
              <a:rPr lang="en-US" altLang="zh-CN" sz="1500" dirty="0" smtClean="0">
                <a:solidFill>
                  <a:schemeClr val="accent2"/>
                </a:solidFill>
                <a:latin typeface="Courier New" pitchFamily="49" charset="0"/>
                <a:cs typeface="Courier New" pitchFamily="49" charset="0"/>
              </a:rPr>
              <a:t>),</a:t>
            </a:r>
            <a:endParaRPr lang="en-US" altLang="zh-CN" sz="1500" dirty="0" smtClean="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3531363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sz="1400" dirty="0" smtClean="0">
                <a:latin typeface="Courier New" pitchFamily="49" charset="0"/>
                <a:cs typeface="Courier New" pitchFamily="49" charset="0"/>
              </a:rPr>
              <a:t>	CONSTRAINT </a:t>
            </a:r>
            <a:r>
              <a:rPr lang="en-US" altLang="zh-CN" sz="1400" dirty="0" err="1" smtClean="0">
                <a:latin typeface="Courier New" pitchFamily="49" charset="0"/>
                <a:cs typeface="Courier New" pitchFamily="49" charset="0"/>
              </a:rPr>
              <a:t>fk_dept</a:t>
            </a:r>
            <a:endParaRPr lang="en-US" altLang="zh-CN" sz="1400" dirty="0">
              <a:latin typeface="Courier New" pitchFamily="49" charset="0"/>
              <a:cs typeface="Courier New" pitchFamily="49" charset="0"/>
            </a:endParaRPr>
          </a:p>
          <a:p>
            <a:pPr marL="68580" indent="0">
              <a:buNone/>
            </a:pPr>
            <a:r>
              <a:rPr lang="en-US" altLang="zh-CN" sz="1400" dirty="0" smtClean="0">
                <a:latin typeface="Courier New" pitchFamily="49" charset="0"/>
                <a:cs typeface="Courier New" pitchFamily="49" charset="0"/>
              </a:rPr>
              <a:t>	FOREIGN KEY</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Deptno</a:t>
            </a:r>
            <a:r>
              <a:rPr lang="en-US" altLang="zh-CN" sz="1400" dirty="0">
                <a:latin typeface="Courier New" pitchFamily="49" charset="0"/>
                <a:cs typeface="Courier New" pitchFamily="49" charset="0"/>
              </a:rPr>
              <a:t> )</a:t>
            </a:r>
          </a:p>
          <a:p>
            <a:pPr marL="68580" indent="0">
              <a:buNone/>
            </a:pPr>
            <a:r>
              <a:rPr lang="en-US" altLang="zh-CN" sz="1400" dirty="0" smtClean="0">
                <a:latin typeface="Courier New" pitchFamily="49" charset="0"/>
                <a:cs typeface="Courier New" pitchFamily="49" charset="0"/>
              </a:rPr>
              <a:t>	REFERENCES DEPT</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Deptno</a:t>
            </a:r>
            <a:r>
              <a:rPr lang="en-US" altLang="zh-CN" sz="1400" dirty="0">
                <a:latin typeface="Courier New" pitchFamily="49" charset="0"/>
                <a:cs typeface="Courier New" pitchFamily="49" charset="0"/>
              </a:rPr>
              <a:t> )</a:t>
            </a:r>
          </a:p>
          <a:p>
            <a:pPr marL="68580" indent="0">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ON UPDATE CASCADE</a:t>
            </a:r>
            <a:endParaRPr lang="en-US" altLang="zh-CN" sz="1400" dirty="0">
              <a:latin typeface="Courier New" pitchFamily="49" charset="0"/>
              <a:cs typeface="Courier New" pitchFamily="49" charset="0"/>
            </a:endParaRPr>
          </a:p>
          <a:p>
            <a:pPr marL="68580" indent="0">
              <a:buNone/>
            </a:pPr>
            <a:r>
              <a:rPr lang="en-US" altLang="zh-CN" sz="1400" dirty="0">
                <a:latin typeface="Courier New" pitchFamily="49" charset="0"/>
                <a:cs typeface="Courier New" pitchFamily="49" charset="0"/>
              </a:rPr>
              <a:t>		ON </a:t>
            </a:r>
            <a:r>
              <a:rPr lang="en-US" altLang="zh-CN" sz="1400" dirty="0" smtClean="0">
                <a:latin typeface="Courier New" pitchFamily="49" charset="0"/>
                <a:cs typeface="Courier New" pitchFamily="49" charset="0"/>
              </a:rPr>
              <a:t>DELETE RESTRICT</a:t>
            </a:r>
            <a:r>
              <a:rPr lang="en-US" altLang="zh-CN" sz="1400" dirty="0">
                <a:latin typeface="Courier New" pitchFamily="49" charset="0"/>
                <a:cs typeface="Courier New" pitchFamily="49" charset="0"/>
              </a:rPr>
              <a:t>,</a:t>
            </a:r>
          </a:p>
          <a:p>
            <a:pPr>
              <a:lnSpc>
                <a:spcPct val="120000"/>
              </a:lnSpc>
              <a:buNone/>
            </a:pPr>
            <a:r>
              <a:rPr lang="en-US" altLang="zh-CN" sz="1400" dirty="0" smtClean="0">
                <a:latin typeface="Courier New" pitchFamily="49" charset="0"/>
                <a:cs typeface="Courier New" pitchFamily="49" charset="0"/>
              </a:rPr>
              <a:t>		CONSTRAINT </a:t>
            </a:r>
            <a:r>
              <a:rPr lang="en-US" altLang="zh-CN" sz="1400" dirty="0" err="1" smtClean="0">
                <a:latin typeface="Courier New" pitchFamily="49" charset="0"/>
                <a:cs typeface="Courier New" pitchFamily="49" charset="0"/>
              </a:rPr>
              <a:t>fk_mgr</a:t>
            </a:r>
            <a:endParaRPr lang="en-US" altLang="zh-CN" sz="1400" dirty="0" smtClean="0">
              <a:latin typeface="Courier New" pitchFamily="49" charset="0"/>
              <a:cs typeface="Courier New" pitchFamily="49" charset="0"/>
            </a:endParaRPr>
          </a:p>
          <a:p>
            <a:pPr>
              <a:lnSpc>
                <a:spcPct val="120000"/>
              </a:lnSpc>
              <a:buNone/>
            </a:pPr>
            <a:r>
              <a:rPr lang="en-US" altLang="zh-CN" sz="1400" dirty="0" smtClean="0">
                <a:latin typeface="Courier New" pitchFamily="49" charset="0"/>
                <a:cs typeface="Courier New" pitchFamily="49" charset="0"/>
              </a:rPr>
              <a:t>		FOREIGN KEY</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Mgr</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p>
          <a:p>
            <a:pPr>
              <a:lnSpc>
                <a:spcPct val="120000"/>
              </a:lnSpc>
              <a:buNone/>
            </a:pPr>
            <a:r>
              <a:rPr lang="en-US" altLang="zh-CN" sz="1400" dirty="0" smtClean="0">
                <a:latin typeface="Courier New" pitchFamily="49" charset="0"/>
                <a:cs typeface="Courier New" pitchFamily="49" charset="0"/>
              </a:rPr>
              <a:t>		REFERENCES EMP</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Empno</a:t>
            </a:r>
            <a:r>
              <a:rPr lang="en-US" altLang="zh-CN" sz="1400" dirty="0">
                <a:latin typeface="Courier New" pitchFamily="49" charset="0"/>
                <a:cs typeface="Courier New" pitchFamily="49" charset="0"/>
              </a:rPr>
              <a:t> )</a:t>
            </a:r>
          </a:p>
          <a:p>
            <a:pPr lvl="2">
              <a:lnSpc>
                <a:spcPct val="120000"/>
              </a:lnSpc>
              <a:buNone/>
            </a:pPr>
            <a:r>
              <a:rPr lang="en-US" altLang="zh-CN" sz="1400" dirty="0">
                <a:latin typeface="Courier New" pitchFamily="49" charset="0"/>
                <a:cs typeface="Courier New" pitchFamily="49" charset="0"/>
              </a:rPr>
              <a:t>		ON </a:t>
            </a:r>
            <a:r>
              <a:rPr lang="en-US" altLang="zh-CN" sz="1400" dirty="0" smtClean="0">
                <a:latin typeface="Courier New" pitchFamily="49" charset="0"/>
                <a:cs typeface="Courier New" pitchFamily="49" charset="0"/>
              </a:rPr>
              <a:t>UPDATE CASCADE</a:t>
            </a:r>
            <a:endParaRPr lang="en-US" altLang="zh-CN" sz="1400" dirty="0">
              <a:latin typeface="Courier New" pitchFamily="49" charset="0"/>
              <a:cs typeface="Courier New" pitchFamily="49" charset="0"/>
            </a:endParaRPr>
          </a:p>
          <a:p>
            <a:pPr lvl="2">
              <a:lnSpc>
                <a:spcPct val="120000"/>
              </a:lnSpc>
              <a:buNone/>
            </a:pPr>
            <a:r>
              <a:rPr lang="en-US" altLang="zh-CN" sz="1400" dirty="0">
                <a:latin typeface="Courier New" pitchFamily="49" charset="0"/>
                <a:cs typeface="Courier New" pitchFamily="49" charset="0"/>
              </a:rPr>
              <a:t>		ON </a:t>
            </a:r>
            <a:r>
              <a:rPr lang="en-US" altLang="zh-CN" sz="1400" dirty="0" smtClean="0">
                <a:latin typeface="Courier New" pitchFamily="49" charset="0"/>
                <a:cs typeface="Courier New" pitchFamily="49" charset="0"/>
              </a:rPr>
              <a:t>DELETE SET </a:t>
            </a:r>
            <a:r>
              <a:rPr lang="en-US" altLang="zh-CN" sz="1400" dirty="0">
                <a:latin typeface="Courier New" pitchFamily="49" charset="0"/>
                <a:cs typeface="Courier New" pitchFamily="49" charset="0"/>
              </a:rPr>
              <a:t>NULL</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3905430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 </a:t>
            </a:r>
            <a:r>
              <a:rPr lang="zh-CN" altLang="en-US" b="1" dirty="0" smtClean="0"/>
              <a:t>数据库</a:t>
            </a:r>
            <a:r>
              <a:rPr lang="zh-CN" altLang="en-US" b="1" dirty="0"/>
              <a:t>的安全性</a:t>
            </a:r>
          </a:p>
        </p:txBody>
      </p:sp>
      <p:sp>
        <p:nvSpPr>
          <p:cNvPr id="3" name="内容占位符 2"/>
          <p:cNvSpPr>
            <a:spLocks noGrp="1"/>
          </p:cNvSpPr>
          <p:nvPr>
            <p:ph idx="1"/>
          </p:nvPr>
        </p:nvSpPr>
        <p:spPr/>
        <p:txBody>
          <a:bodyPr>
            <a:normAutofit/>
          </a:bodyPr>
          <a:lstStyle/>
          <a:p>
            <a:pPr marL="68580" indent="0">
              <a:buNone/>
            </a:pPr>
            <a:r>
              <a:rPr lang="en-US" altLang="zh-CN" dirty="0"/>
              <a:t>1.1  </a:t>
            </a:r>
            <a:r>
              <a:rPr lang="zh-CN" altLang="en-US" dirty="0"/>
              <a:t>数据库的安全与安全数据库</a:t>
            </a:r>
          </a:p>
          <a:p>
            <a:pPr marL="68580" indent="0">
              <a:buNone/>
            </a:pPr>
            <a:r>
              <a:rPr lang="en-US" altLang="zh-CN" b="1" dirty="0" smtClean="0">
                <a:solidFill>
                  <a:srgbClr val="FF0000"/>
                </a:solidFill>
              </a:rPr>
              <a:t>1.2  </a:t>
            </a:r>
            <a:r>
              <a:rPr lang="zh-CN" altLang="en-US" b="1" dirty="0" smtClean="0">
                <a:solidFill>
                  <a:srgbClr val="FF0000"/>
                </a:solidFill>
              </a:rPr>
              <a:t>数据库安全</a:t>
            </a:r>
            <a:r>
              <a:rPr lang="zh-CN" altLang="en-US" b="1" dirty="0">
                <a:solidFill>
                  <a:srgbClr val="FF0000"/>
                </a:solidFill>
              </a:rPr>
              <a:t>的基本概念与</a:t>
            </a:r>
            <a:r>
              <a:rPr lang="zh-CN" altLang="en-US" b="1" dirty="0" smtClean="0">
                <a:solidFill>
                  <a:srgbClr val="FF0000"/>
                </a:solidFill>
              </a:rPr>
              <a:t>内容</a:t>
            </a:r>
            <a:endParaRPr lang="zh-CN" altLang="en-US" b="1" dirty="0">
              <a:solidFill>
                <a:srgbClr val="FF0000"/>
              </a:solidFill>
            </a:endParaRPr>
          </a:p>
          <a:p>
            <a:pPr marL="68580" indent="0">
              <a:buNone/>
            </a:pPr>
            <a:r>
              <a:rPr lang="en-US" altLang="zh-CN" dirty="0" smtClean="0"/>
              <a:t>1.3  </a:t>
            </a:r>
            <a:r>
              <a:rPr lang="zh-CN" altLang="en-US" dirty="0" smtClean="0"/>
              <a:t>数据库</a:t>
            </a:r>
            <a:r>
              <a:rPr lang="zh-CN" altLang="en-US" dirty="0"/>
              <a:t>的</a:t>
            </a:r>
            <a:r>
              <a:rPr lang="zh-CN" altLang="en-US" dirty="0" smtClean="0"/>
              <a:t>安全标准</a:t>
            </a:r>
            <a:endParaRPr lang="zh-CN" altLang="en-US" dirty="0"/>
          </a:p>
          <a:p>
            <a:pPr marL="68580" indent="0">
              <a:buNone/>
            </a:pPr>
            <a:r>
              <a:rPr lang="en-US" altLang="zh-CN" dirty="0" smtClean="0"/>
              <a:t>1.4  SQL</a:t>
            </a:r>
            <a:r>
              <a:rPr lang="zh-CN" altLang="en-US" dirty="0"/>
              <a:t>对数据库安全的</a:t>
            </a:r>
            <a:r>
              <a:rPr lang="zh-CN" altLang="en-US" dirty="0" smtClean="0"/>
              <a:t>支持</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6888341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endParaRPr lang="zh-CN" altLang="en-US" dirty="0"/>
          </a:p>
        </p:txBody>
      </p:sp>
      <p:sp>
        <p:nvSpPr>
          <p:cNvPr id="3" name="内容占位符 2"/>
          <p:cNvSpPr>
            <a:spLocks noGrp="1"/>
          </p:cNvSpPr>
          <p:nvPr>
            <p:ph idx="1"/>
          </p:nvPr>
        </p:nvSpPr>
        <p:spPr/>
        <p:txBody>
          <a:bodyPr>
            <a:normAutofit/>
          </a:bodyPr>
          <a:lstStyle/>
          <a:p>
            <a:pPr marL="365760" lvl="1" indent="0">
              <a:buNone/>
            </a:pPr>
            <a:r>
              <a:rPr lang="en-US" altLang="zh-CN" sz="1400" dirty="0" smtClean="0">
                <a:latin typeface="Courier New" pitchFamily="49" charset="0"/>
                <a:cs typeface="Courier New" pitchFamily="49" charset="0"/>
              </a:rPr>
              <a:t>CONSTRAINT chk_1 CHECK </a:t>
            </a:r>
            <a:r>
              <a:rPr lang="en-US" altLang="zh-CN" sz="1400" dirty="0">
                <a:latin typeface="Courier New" pitchFamily="49" charset="0"/>
                <a:cs typeface="Courier New" pitchFamily="49" charset="0"/>
              </a:rPr>
              <a:t>(</a:t>
            </a:r>
          </a:p>
          <a:p>
            <a:pPr marL="68580" indent="0">
              <a:buNone/>
            </a:pPr>
            <a:r>
              <a:rPr lang="en-US" altLang="zh-CN" sz="1400" dirty="0" smtClean="0">
                <a:latin typeface="Courier New" pitchFamily="49" charset="0"/>
                <a:cs typeface="Courier New" pitchFamily="49" charset="0"/>
              </a:rPr>
              <a:t>	(Job = ‘</a:t>
            </a:r>
            <a:r>
              <a:rPr lang="zh-CN" altLang="en-US" sz="1400" dirty="0" smtClean="0">
                <a:latin typeface="Courier New" pitchFamily="49" charset="0"/>
                <a:cs typeface="Courier New" pitchFamily="49" charset="0"/>
              </a:rPr>
              <a:t>总经理’</a:t>
            </a:r>
            <a:r>
              <a:rPr lang="en-US" altLang="zh-CN" sz="1400" dirty="0" smtClean="0">
                <a:latin typeface="Courier New" pitchFamily="49" charset="0"/>
                <a:cs typeface="Courier New" pitchFamily="49" charset="0"/>
              </a:rPr>
              <a:t>AND Sal </a:t>
            </a:r>
            <a:r>
              <a:rPr lang="en-US" altLang="zh-CN" sz="1400" dirty="0" smtClean="0">
                <a:latin typeface="Times New Roman"/>
                <a:cs typeface="Times New Roman"/>
              </a:rPr>
              <a:t>≥</a:t>
            </a:r>
            <a:r>
              <a:rPr lang="en-US" altLang="zh-CN" sz="1400" dirty="0" smtClean="0">
                <a:latin typeface="Courier New" pitchFamily="49" charset="0"/>
                <a:cs typeface="Courier New" pitchFamily="49" charset="0"/>
              </a:rPr>
              <a:t> 15000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OR</a:t>
            </a:r>
            <a:endParaRPr lang="en-US" altLang="zh-CN" sz="1400" dirty="0">
              <a:latin typeface="Courier New" pitchFamily="49" charset="0"/>
              <a:cs typeface="Courier New" pitchFamily="49" charset="0"/>
            </a:endParaRPr>
          </a:p>
          <a:p>
            <a:pPr marL="68580" indent="0">
              <a:buNone/>
            </a:pPr>
            <a:r>
              <a:rPr lang="en-US" altLang="zh-CN" sz="1400" dirty="0" smtClean="0">
                <a:latin typeface="Courier New" pitchFamily="49" charset="0"/>
                <a:cs typeface="Courier New" pitchFamily="49" charset="0"/>
              </a:rPr>
              <a:t>	(Job = ‘</a:t>
            </a:r>
            <a:r>
              <a:rPr lang="zh-CN" altLang="en-US" sz="1400" dirty="0">
                <a:latin typeface="Courier New" pitchFamily="49" charset="0"/>
                <a:cs typeface="Courier New" pitchFamily="49" charset="0"/>
              </a:rPr>
              <a:t>部门经理</a:t>
            </a:r>
            <a:r>
              <a:rPr lang="zh-CN" altLang="en-US" sz="1400" dirty="0" smtClean="0">
                <a:latin typeface="Courier New" pitchFamily="49" charset="0"/>
                <a:cs typeface="Courier New" pitchFamily="49" charset="0"/>
              </a:rPr>
              <a:t>’</a:t>
            </a:r>
            <a:r>
              <a:rPr lang="en-US" altLang="zh-CN" sz="1400" dirty="0" smtClean="0">
                <a:latin typeface="Courier New" pitchFamily="49" charset="0"/>
                <a:cs typeface="Courier New" pitchFamily="49" charset="0"/>
              </a:rPr>
              <a:t>AND </a:t>
            </a:r>
            <a:r>
              <a:rPr lang="en-US" altLang="zh-CN" sz="1400" dirty="0">
                <a:latin typeface="Courier New" pitchFamily="49" charset="0"/>
                <a:cs typeface="Courier New" pitchFamily="49" charset="0"/>
              </a:rPr>
              <a:t>Sal between 5000 and 10000</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OR</a:t>
            </a:r>
          </a:p>
          <a:p>
            <a:pPr marL="68580" indent="0">
              <a:buNone/>
            </a:pPr>
            <a:r>
              <a:rPr lang="en-US" altLang="zh-CN" sz="1400" dirty="0" smtClean="0">
                <a:latin typeface="Courier New" pitchFamily="49" charset="0"/>
                <a:cs typeface="Courier New" pitchFamily="49" charset="0"/>
              </a:rPr>
              <a:t>	(Job &lt;&gt;</a:t>
            </a:r>
            <a:r>
              <a:rPr lang="en-US" altLang="zh-CN" sz="1400" dirty="0">
                <a:latin typeface="Courier New" pitchFamily="49" charset="0"/>
                <a:cs typeface="Courier New" pitchFamily="49" charset="0"/>
              </a:rPr>
              <a:t>‘</a:t>
            </a:r>
            <a:r>
              <a:rPr lang="zh-CN" altLang="en-US" sz="1400" dirty="0">
                <a:latin typeface="Courier New" pitchFamily="49" charset="0"/>
                <a:cs typeface="Courier New" pitchFamily="49" charset="0"/>
              </a:rPr>
              <a:t>总经理</a:t>
            </a:r>
            <a:r>
              <a:rPr lang="zh-CN" altLang="en-US" sz="1400"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AND </a:t>
            </a:r>
            <a:r>
              <a:rPr lang="en-US" altLang="zh-CN" sz="1400" dirty="0">
                <a:latin typeface="Courier New" pitchFamily="49" charset="0"/>
                <a:cs typeface="Courier New" pitchFamily="49" charset="0"/>
              </a:rPr>
              <a:t>Job</a:t>
            </a:r>
            <a:r>
              <a:rPr lang="en-US" altLang="zh-CN" sz="1400" dirty="0" smtClean="0">
                <a:latin typeface="Courier New" pitchFamily="49" charset="0"/>
                <a:cs typeface="Courier New" pitchFamily="49" charset="0"/>
              </a:rPr>
              <a:t>&lt;&gt; ‘</a:t>
            </a:r>
            <a:r>
              <a:rPr lang="zh-CN" altLang="en-US" sz="1400" dirty="0">
                <a:latin typeface="Courier New" pitchFamily="49" charset="0"/>
                <a:cs typeface="Courier New" pitchFamily="49" charset="0"/>
              </a:rPr>
              <a:t>部门经理’ </a:t>
            </a:r>
            <a:r>
              <a:rPr lang="en-US" altLang="zh-CN" sz="1400" dirty="0" smtClean="0">
                <a:latin typeface="Courier New" pitchFamily="49" charset="0"/>
                <a:cs typeface="Courier New" pitchFamily="49" charset="0"/>
              </a:rPr>
              <a:t>AND</a:t>
            </a:r>
            <a:endParaRPr lang="en-US" altLang="zh-CN" sz="1400" dirty="0">
              <a:latin typeface="Courier New" pitchFamily="49" charset="0"/>
              <a:cs typeface="Courier New" pitchFamily="49" charset="0"/>
            </a:endParaRPr>
          </a:p>
          <a:p>
            <a:pPr marL="68580" indent="0">
              <a:buNone/>
            </a:pP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Sal </a:t>
            </a:r>
            <a:r>
              <a:rPr lang="en-US" altLang="zh-CN" sz="1400" dirty="0">
                <a:latin typeface="Courier New" pitchFamily="49" charset="0"/>
                <a:cs typeface="Courier New" pitchFamily="49" charset="0"/>
              </a:rPr>
              <a:t>between 1000 and 5000)</a:t>
            </a:r>
          </a:p>
          <a:p>
            <a:pPr marL="365760" lvl="1" indent="0">
              <a:buNone/>
            </a:pP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a:p>
            <a:pPr marL="68580" indent="0">
              <a:buNone/>
            </a:pP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41341675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lstStyle/>
          <a:p>
            <a:r>
              <a:rPr lang="zh-CN" altLang="en-US" dirty="0">
                <a:solidFill>
                  <a:schemeClr val="accent2"/>
                </a:solidFill>
              </a:rPr>
              <a:t>在基表的定义命令中，可以定义很复杂的、基于属性或元组的完整性约束条件，并且可以在约束条件中使用到其它的</a:t>
            </a:r>
            <a:r>
              <a:rPr lang="zh-CN" altLang="en-US" dirty="0" smtClean="0">
                <a:solidFill>
                  <a:schemeClr val="accent2"/>
                </a:solidFill>
              </a:rPr>
              <a:t>关系</a:t>
            </a:r>
            <a:endParaRPr lang="zh-CN" altLang="en-US" dirty="0">
              <a:solidFill>
                <a:schemeClr val="accent2"/>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26938816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pPr marL="68580" indent="0">
              <a:spcBef>
                <a:spcPct val="10000"/>
              </a:spcBef>
              <a:buNone/>
            </a:pPr>
            <a:r>
              <a:rPr lang="en-US" altLang="zh-CN" sz="1600" dirty="0" smtClean="0">
                <a:solidFill>
                  <a:schemeClr val="accent2"/>
                </a:solidFill>
              </a:rPr>
              <a:t>【</a:t>
            </a:r>
            <a:r>
              <a:rPr lang="zh-CN" altLang="en-US" sz="1600" dirty="0" smtClean="0">
                <a:solidFill>
                  <a:schemeClr val="accent2"/>
                </a:solidFill>
              </a:rPr>
              <a:t>例</a:t>
            </a:r>
            <a:r>
              <a:rPr lang="en-US" altLang="zh-CN" sz="1600" dirty="0" smtClean="0">
                <a:solidFill>
                  <a:schemeClr val="accent2"/>
                </a:solidFill>
              </a:rPr>
              <a:t>】</a:t>
            </a:r>
            <a:r>
              <a:rPr lang="zh-CN" altLang="en-US" sz="1600" dirty="0" smtClean="0">
                <a:solidFill>
                  <a:schemeClr val="accent2"/>
                </a:solidFill>
              </a:rPr>
              <a:t>不</a:t>
            </a:r>
            <a:r>
              <a:rPr lang="zh-CN" altLang="en-US" sz="1600" dirty="0">
                <a:solidFill>
                  <a:schemeClr val="accent2"/>
                </a:solidFill>
              </a:rPr>
              <a:t>允许‘计算机系’（</a:t>
            </a:r>
            <a:r>
              <a:rPr lang="en-US" altLang="zh-CN" sz="1600" dirty="0">
                <a:solidFill>
                  <a:schemeClr val="accent2"/>
                </a:solidFill>
              </a:rPr>
              <a:t>CS</a:t>
            </a:r>
            <a:r>
              <a:rPr lang="zh-CN" altLang="en-US" sz="1600" dirty="0">
                <a:solidFill>
                  <a:schemeClr val="accent2"/>
                </a:solidFill>
              </a:rPr>
              <a:t>）的学生选修‘</a:t>
            </a:r>
            <a:r>
              <a:rPr lang="en-US" altLang="zh-CN" sz="1600" dirty="0">
                <a:solidFill>
                  <a:schemeClr val="accent2"/>
                </a:solidFill>
              </a:rPr>
              <a:t>PASCAL</a:t>
            </a:r>
            <a:r>
              <a:rPr lang="zh-CN" altLang="en-US" sz="1600" dirty="0">
                <a:solidFill>
                  <a:schemeClr val="accent2"/>
                </a:solidFill>
              </a:rPr>
              <a:t>程序设计’ （</a:t>
            </a:r>
            <a:r>
              <a:rPr lang="en-US" altLang="zh-CN" sz="1600" dirty="0">
                <a:solidFill>
                  <a:schemeClr val="accent2"/>
                </a:solidFill>
              </a:rPr>
              <a:t>PAS</a:t>
            </a:r>
            <a:r>
              <a:rPr lang="zh-CN" altLang="en-US" sz="1600" dirty="0">
                <a:solidFill>
                  <a:schemeClr val="accent2"/>
                </a:solidFill>
              </a:rPr>
              <a:t>）课程，则在创建‘学习’关系时可以定义一个完整性约束：</a:t>
            </a:r>
          </a:p>
          <a:p>
            <a:pPr lvl="1">
              <a:spcBef>
                <a:spcPct val="10000"/>
              </a:spcBef>
              <a:buNone/>
            </a:pPr>
            <a:r>
              <a:rPr lang="en-US" altLang="zh-CN" sz="1400" dirty="0">
                <a:latin typeface="Courier New" pitchFamily="49" charset="0"/>
                <a:cs typeface="Courier New" pitchFamily="49" charset="0"/>
              </a:rPr>
              <a:t>CHECK ( NOT ( </a:t>
            </a:r>
          </a:p>
          <a:p>
            <a:pPr lvl="2">
              <a:spcBef>
                <a:spcPct val="10000"/>
              </a:spcBef>
              <a:buNone/>
            </a:pPr>
            <a:r>
              <a:rPr lang="en-US" altLang="zh-CN" sz="1400" dirty="0">
                <a:latin typeface="Courier New" pitchFamily="49" charset="0"/>
                <a:cs typeface="Courier New" pitchFamily="49" charset="0"/>
              </a:rPr>
              <a:t>(</a:t>
            </a:r>
            <a:r>
              <a:rPr lang="en-US" altLang="zh-CN" sz="1400" dirty="0" smtClean="0">
                <a:latin typeface="Courier New" pitchFamily="49" charset="0"/>
                <a:cs typeface="Courier New" pitchFamily="49" charset="0"/>
              </a:rPr>
              <a:t>SNO IN ( SELECT SNO</a:t>
            </a:r>
          </a:p>
          <a:p>
            <a:pPr lvl="2">
              <a:spcBef>
                <a:spcPct val="10000"/>
              </a:spcBef>
              <a:buNone/>
            </a:pPr>
            <a:r>
              <a:rPr lang="en-US" altLang="zh-CN" sz="1400" baseline="30000" dirty="0">
                <a:latin typeface="Courier New" pitchFamily="49" charset="0"/>
                <a:cs typeface="Courier New" pitchFamily="49" charset="0"/>
              </a:rPr>
              <a:t>	</a:t>
            </a:r>
            <a:r>
              <a:rPr lang="en-US" altLang="zh-CN" sz="1400" baseline="30000"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FROM </a:t>
            </a:r>
            <a:r>
              <a:rPr lang="en-US" altLang="zh-CN" sz="1400" dirty="0">
                <a:latin typeface="Courier New" pitchFamily="49" charset="0"/>
                <a:cs typeface="Courier New" pitchFamily="49" charset="0"/>
              </a:rPr>
              <a:t>S</a:t>
            </a:r>
          </a:p>
          <a:p>
            <a:pPr lvl="2">
              <a:spcBef>
                <a:spcPct val="10000"/>
              </a:spcBef>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WHERE </a:t>
            </a:r>
            <a:r>
              <a:rPr lang="en-US" altLang="zh-CN" sz="1400" dirty="0" err="1" smtClean="0">
                <a:latin typeface="Courier New" pitchFamily="49" charset="0"/>
                <a:cs typeface="Courier New" pitchFamily="49" charset="0"/>
              </a:rPr>
              <a:t>sd</a:t>
            </a:r>
            <a:r>
              <a:rPr lang="en-US" altLang="zh-CN" sz="1400" dirty="0" smtClean="0">
                <a:latin typeface="Courier New" pitchFamily="49" charset="0"/>
                <a:cs typeface="Courier New" pitchFamily="49" charset="0"/>
              </a:rPr>
              <a:t> = ‘</a:t>
            </a:r>
            <a:r>
              <a:rPr lang="en-US" altLang="zh-CN" sz="1400" dirty="0">
                <a:latin typeface="Courier New" pitchFamily="49" charset="0"/>
                <a:cs typeface="Courier New" pitchFamily="49" charset="0"/>
              </a:rPr>
              <a:t>CS’) )</a:t>
            </a:r>
          </a:p>
          <a:p>
            <a:pPr lvl="2">
              <a:spcBef>
                <a:spcPct val="10000"/>
              </a:spcBef>
              <a:buNone/>
            </a:pPr>
            <a:r>
              <a:rPr lang="en-US" altLang="zh-CN" sz="1400" dirty="0">
                <a:latin typeface="Courier New" pitchFamily="49" charset="0"/>
                <a:cs typeface="Courier New" pitchFamily="49" charset="0"/>
              </a:rPr>
              <a:t>AND</a:t>
            </a:r>
          </a:p>
          <a:p>
            <a:pPr lvl="2">
              <a:spcBef>
                <a:spcPct val="10000"/>
              </a:spcBef>
              <a:buNone/>
            </a:pPr>
            <a:r>
              <a:rPr lang="en-US" altLang="zh-CN" sz="1400" dirty="0">
                <a:latin typeface="Courier New" pitchFamily="49" charset="0"/>
                <a:cs typeface="Courier New" pitchFamily="49" charset="0"/>
              </a:rPr>
              <a:t>(</a:t>
            </a:r>
            <a:r>
              <a:rPr lang="en-US" altLang="zh-CN" sz="1400" dirty="0" smtClean="0">
                <a:latin typeface="Courier New" pitchFamily="49" charset="0"/>
                <a:cs typeface="Courier New" pitchFamily="49" charset="0"/>
              </a:rPr>
              <a:t>CNO IN ( SELECT CNO</a:t>
            </a:r>
            <a:endParaRPr lang="en-US" altLang="zh-CN" sz="1400" dirty="0">
              <a:latin typeface="Courier New" pitchFamily="49" charset="0"/>
              <a:cs typeface="Courier New" pitchFamily="49" charset="0"/>
            </a:endParaRPr>
          </a:p>
          <a:p>
            <a:pPr lvl="2">
              <a:spcBef>
                <a:spcPct val="10000"/>
              </a:spcBef>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FROM C</a:t>
            </a:r>
            <a:endParaRPr lang="en-US" altLang="zh-CN" sz="1400" dirty="0">
              <a:latin typeface="Courier New" pitchFamily="49" charset="0"/>
              <a:cs typeface="Courier New" pitchFamily="49" charset="0"/>
            </a:endParaRPr>
          </a:p>
          <a:p>
            <a:pPr lvl="2">
              <a:spcBef>
                <a:spcPct val="10000"/>
              </a:spcBef>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WHERE </a:t>
            </a:r>
            <a:r>
              <a:rPr lang="en-US" altLang="zh-CN" sz="1400" dirty="0" err="1" smtClean="0">
                <a:latin typeface="Courier New" pitchFamily="49" charset="0"/>
                <a:cs typeface="Courier New" pitchFamily="49" charset="0"/>
              </a:rPr>
              <a:t>cn</a:t>
            </a:r>
            <a:r>
              <a:rPr lang="en-US" altLang="zh-CN" sz="1400" dirty="0" smtClean="0">
                <a:latin typeface="Courier New" pitchFamily="49" charset="0"/>
                <a:cs typeface="Courier New" pitchFamily="49" charset="0"/>
              </a:rPr>
              <a:t> = ‘</a:t>
            </a:r>
            <a:r>
              <a:rPr lang="en-US" altLang="zh-CN" sz="1400" dirty="0">
                <a:latin typeface="Courier New" pitchFamily="49" charset="0"/>
                <a:cs typeface="Courier New" pitchFamily="49" charset="0"/>
              </a:rPr>
              <a:t>PAS’) )</a:t>
            </a:r>
          </a:p>
          <a:p>
            <a:pPr lvl="1">
              <a:spcBef>
                <a:spcPct val="10000"/>
              </a:spcBef>
              <a:buNone/>
            </a:pP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41057946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r>
              <a:rPr lang="zh-CN" altLang="en-US" sz="2000" dirty="0" smtClean="0">
                <a:latin typeface="Times New Roman" pitchFamily="18" charset="0"/>
              </a:rPr>
              <a:t>问题</a:t>
            </a:r>
            <a:r>
              <a:rPr lang="zh-CN" altLang="en-US" sz="2000" dirty="0">
                <a:latin typeface="Times New Roman" pitchFamily="18" charset="0"/>
              </a:rPr>
              <a:t>：</a:t>
            </a:r>
            <a:r>
              <a:rPr lang="zh-CN" altLang="en-US" sz="2000" dirty="0">
                <a:solidFill>
                  <a:schemeClr val="accent2"/>
                </a:solidFill>
                <a:latin typeface="Times New Roman" pitchFamily="18" charset="0"/>
              </a:rPr>
              <a:t>上述完整性约束只对定义它的‘学习’关系起作用，而对‘学生’关系则不起作用。如果一个正在选修</a:t>
            </a:r>
            <a:r>
              <a:rPr lang="en-US" altLang="zh-CN" sz="2000" dirty="0">
                <a:solidFill>
                  <a:schemeClr val="accent2"/>
                </a:solidFill>
                <a:latin typeface="Times New Roman" pitchFamily="18" charset="0"/>
              </a:rPr>
              <a:t>PASCAL</a:t>
            </a:r>
            <a:r>
              <a:rPr lang="zh-CN" altLang="en-US" sz="2000" dirty="0">
                <a:solidFill>
                  <a:schemeClr val="accent2"/>
                </a:solidFill>
                <a:latin typeface="Times New Roman" pitchFamily="18" charset="0"/>
              </a:rPr>
              <a:t>课程的学生转到计算机系（</a:t>
            </a:r>
            <a:r>
              <a:rPr lang="zh-CN" altLang="en-US" sz="2000" i="1" u="sng" dirty="0">
                <a:solidFill>
                  <a:schemeClr val="accent2"/>
                </a:solidFill>
                <a:latin typeface="Times New Roman" pitchFamily="18" charset="0"/>
              </a:rPr>
              <a:t>将‘系别’属性的值修改为‘计算机’</a:t>
            </a:r>
            <a:r>
              <a:rPr lang="zh-CN" altLang="en-US" sz="2000" dirty="0">
                <a:solidFill>
                  <a:schemeClr val="accent2"/>
                </a:solidFill>
                <a:latin typeface="Times New Roman" pitchFamily="18" charset="0"/>
              </a:rPr>
              <a:t>），这无疑会破坏‘学习’关系的</a:t>
            </a:r>
            <a:r>
              <a:rPr lang="zh-CN" altLang="en-US" sz="2000" dirty="0" smtClean="0">
                <a:solidFill>
                  <a:schemeClr val="accent2"/>
                </a:solidFill>
                <a:latin typeface="Times New Roman" pitchFamily="18" charset="0"/>
              </a:rPr>
              <a:t>数据完整性</a:t>
            </a:r>
            <a:endParaRPr lang="en-US" altLang="zh-CN" sz="2000" dirty="0">
              <a:solidFill>
                <a:schemeClr val="accent2"/>
              </a:solidFill>
              <a:latin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17999734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r>
              <a:rPr lang="zh-CN" altLang="en-US" sz="2000" dirty="0">
                <a:latin typeface="Courier New" pitchFamily="49" charset="0"/>
                <a:cs typeface="Courier New" pitchFamily="49" charset="0"/>
              </a:rPr>
              <a:t>全局约束：断言</a:t>
            </a:r>
          </a:p>
          <a:p>
            <a:pPr lvl="1"/>
            <a:r>
              <a:rPr lang="zh-CN" altLang="en-US" sz="1800" dirty="0">
                <a:latin typeface="Courier New" pitchFamily="49" charset="0"/>
                <a:cs typeface="Courier New" pitchFamily="49" charset="0"/>
              </a:rPr>
              <a:t>定义断言</a:t>
            </a:r>
          </a:p>
          <a:p>
            <a:pPr marL="685800" lvl="2" indent="0">
              <a:buNone/>
            </a:pPr>
            <a:r>
              <a:rPr lang="en-US" altLang="zh-CN" sz="1600" dirty="0">
                <a:latin typeface="Courier New" pitchFamily="49" charset="0"/>
                <a:cs typeface="Courier New" pitchFamily="49" charset="0"/>
              </a:rPr>
              <a:t>CREATE </a:t>
            </a:r>
            <a:r>
              <a:rPr lang="en-US" altLang="zh-CN" sz="1600" dirty="0" smtClean="0">
                <a:latin typeface="Courier New" pitchFamily="49" charset="0"/>
                <a:cs typeface="Courier New" pitchFamily="49" charset="0"/>
              </a:rPr>
              <a:t>ASSERTION </a:t>
            </a:r>
            <a:r>
              <a:rPr lang="en-US" altLang="zh-CN" sz="1600" dirty="0">
                <a:latin typeface="Courier New" pitchFamily="49" charset="0"/>
                <a:cs typeface="Courier New" pitchFamily="49" charset="0"/>
              </a:rPr>
              <a:t>&lt;name&gt; </a:t>
            </a:r>
            <a:r>
              <a:rPr lang="en-US" altLang="zh-CN" sz="1600" dirty="0" smtClean="0">
                <a:latin typeface="Courier New" pitchFamily="49" charset="0"/>
                <a:cs typeface="Courier New" pitchFamily="49" charset="0"/>
              </a:rPr>
              <a:t>CHECK</a:t>
            </a:r>
            <a:r>
              <a:rPr lang="en-US" altLang="zh-CN" sz="1600" dirty="0">
                <a:latin typeface="Courier New" pitchFamily="49" charset="0"/>
                <a:cs typeface="Courier New" pitchFamily="49" charset="0"/>
              </a:rPr>
              <a:t>( &lt;condition&gt; </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lvl="1"/>
            <a:r>
              <a:rPr lang="zh-CN" altLang="en-US" sz="1800" dirty="0">
                <a:latin typeface="Courier New" pitchFamily="49" charset="0"/>
                <a:cs typeface="Courier New" pitchFamily="49" charset="0"/>
              </a:rPr>
              <a:t>撤消断言</a:t>
            </a:r>
          </a:p>
          <a:p>
            <a:pPr marL="685800" lvl="2" indent="0">
              <a:buNone/>
            </a:pPr>
            <a:r>
              <a:rPr lang="en-US" altLang="zh-CN" sz="1600" dirty="0" smtClean="0">
                <a:latin typeface="Courier New" pitchFamily="49" charset="0"/>
                <a:cs typeface="Courier New" pitchFamily="49" charset="0"/>
              </a:rPr>
              <a:t>DROP ASSERTION </a:t>
            </a:r>
            <a:r>
              <a:rPr lang="en-US" altLang="zh-CN" sz="1600" dirty="0">
                <a:latin typeface="Courier New" pitchFamily="49" charset="0"/>
                <a:cs typeface="Courier New" pitchFamily="49" charset="0"/>
              </a:rPr>
              <a:t>&lt;assertion-name-list&gt;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40598436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pPr marL="68580" indent="0">
              <a:buNone/>
            </a:pPr>
            <a:r>
              <a:rPr lang="en-US" altLang="zh-CN" sz="2000" dirty="0" smtClean="0"/>
              <a:t>【</a:t>
            </a:r>
            <a:r>
              <a:rPr lang="zh-CN" altLang="en-US" sz="2000" dirty="0" smtClean="0"/>
              <a:t>例</a:t>
            </a:r>
            <a:r>
              <a:rPr lang="en-US" altLang="zh-CN" sz="2000" dirty="0"/>
              <a:t>】</a:t>
            </a:r>
            <a:r>
              <a:rPr lang="zh-CN" altLang="en-US" sz="2000" dirty="0" smtClean="0"/>
              <a:t>每</a:t>
            </a:r>
            <a:r>
              <a:rPr lang="zh-CN" altLang="en-US" sz="2000" dirty="0"/>
              <a:t>门课程的选修人数不少于</a:t>
            </a:r>
            <a:r>
              <a:rPr lang="en-US" altLang="zh-CN" sz="2000" dirty="0"/>
              <a:t>20</a:t>
            </a:r>
            <a:r>
              <a:rPr lang="zh-CN" altLang="en-US" sz="2000" dirty="0" smtClean="0"/>
              <a:t>人</a:t>
            </a:r>
            <a:endParaRPr lang="zh-CN" altLang="en-US" sz="2000" dirty="0"/>
          </a:p>
          <a:p>
            <a:pPr lvl="1"/>
            <a:r>
              <a:rPr lang="en-US" altLang="zh-CN" sz="1800" dirty="0">
                <a:latin typeface="Courier New" pitchFamily="49" charset="0"/>
                <a:cs typeface="Courier New" pitchFamily="49" charset="0"/>
              </a:rPr>
              <a:t>CREATE </a:t>
            </a:r>
            <a:r>
              <a:rPr lang="en-US" altLang="zh-CN" sz="1800" dirty="0" smtClean="0">
                <a:latin typeface="Courier New" pitchFamily="49" charset="0"/>
                <a:cs typeface="Courier New" pitchFamily="49" charset="0"/>
              </a:rPr>
              <a:t>ASSERTION </a:t>
            </a:r>
            <a:r>
              <a:rPr lang="en-US" altLang="zh-CN" sz="1800" dirty="0">
                <a:latin typeface="Courier New" pitchFamily="49" charset="0"/>
                <a:cs typeface="Courier New" pitchFamily="49" charset="0"/>
              </a:rPr>
              <a:t>ass_1 </a:t>
            </a:r>
            <a:r>
              <a:rPr lang="en-US" altLang="zh-CN" sz="1800" dirty="0" smtClean="0">
                <a:latin typeface="Courier New" pitchFamily="49" charset="0"/>
                <a:cs typeface="Courier New" pitchFamily="49" charset="0"/>
              </a:rPr>
              <a:t>CHECK </a:t>
            </a:r>
            <a:r>
              <a:rPr lang="en-US" altLang="zh-CN" sz="1800" dirty="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	20 </a:t>
            </a:r>
            <a:r>
              <a:rPr lang="en-US" altLang="zh-CN" sz="1800" dirty="0" smtClean="0">
                <a:latin typeface="Times New Roman"/>
                <a:cs typeface="Times New Roman"/>
              </a:rPr>
              <a:t>≤</a:t>
            </a:r>
            <a:r>
              <a:rPr lang="en-US" altLang="zh-CN" sz="1800" dirty="0" smtClean="0">
                <a:latin typeface="Courier New" pitchFamily="49" charset="0"/>
                <a:cs typeface="Courier New" pitchFamily="49" charset="0"/>
              </a:rPr>
              <a:t> ALL </a:t>
            </a:r>
            <a:r>
              <a:rPr lang="en-US" altLang="zh-CN" sz="1800" dirty="0">
                <a:latin typeface="Courier New" pitchFamily="49" charset="0"/>
                <a:cs typeface="Courier New" pitchFamily="49" charset="0"/>
              </a:rPr>
              <a:t>( SELECT </a:t>
            </a:r>
            <a:r>
              <a:rPr lang="en-US" altLang="zh-CN" sz="1800" dirty="0" smtClean="0">
                <a:latin typeface="Courier New" pitchFamily="49" charset="0"/>
                <a:cs typeface="Courier New" pitchFamily="49" charset="0"/>
              </a:rPr>
              <a:t>COUNT</a:t>
            </a:r>
            <a:r>
              <a:rPr lang="en-US" altLang="zh-CN" sz="1800" dirty="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		      FROM SC</a:t>
            </a:r>
            <a:endParaRPr lang="en-US" altLang="zh-CN" sz="1800" dirty="0">
              <a:latin typeface="Courier New" pitchFamily="49" charset="0"/>
              <a:cs typeface="Courier New" pitchFamily="49" charset="0"/>
            </a:endParaRPr>
          </a:p>
          <a:p>
            <a:pPr marL="68580" indent="0">
              <a:buNone/>
            </a:pPr>
            <a:r>
              <a:rPr lang="en-US" altLang="zh-CN" sz="1800" dirty="0" smtClean="0">
                <a:latin typeface="Courier New" pitchFamily="49" charset="0"/>
                <a:cs typeface="Courier New" pitchFamily="49" charset="0"/>
              </a:rPr>
              <a:t>		  GROUP BY C</a:t>
            </a:r>
            <a:r>
              <a:rPr lang="en-US" altLang="zh-CN" sz="1800" dirty="0">
                <a:latin typeface="Courier New" pitchFamily="49" charset="0"/>
                <a:cs typeface="Courier New" pitchFamily="49" charset="0"/>
              </a:rPr>
              <a:t>NO</a:t>
            </a:r>
            <a:r>
              <a:rPr lang="en-US" altLang="zh-CN" sz="1800" dirty="0" smtClean="0">
                <a:latin typeface="Courier New" pitchFamily="49" charset="0"/>
                <a:cs typeface="Courier New" pitchFamily="49" charset="0"/>
              </a:rPr>
              <a:t> </a:t>
            </a:r>
            <a:r>
              <a:rPr lang="en-US" altLang="zh-CN" sz="1800" dirty="0">
                <a:latin typeface="Courier New" pitchFamily="49" charset="0"/>
                <a:cs typeface="Courier New" pitchFamily="49" charset="0"/>
              </a:rPr>
              <a:t>)</a:t>
            </a:r>
          </a:p>
          <a:p>
            <a:pPr marL="68580" indent="0">
              <a:buNone/>
            </a:pPr>
            <a:r>
              <a:rPr lang="en-US" altLang="zh-CN" sz="1800" dirty="0" smtClean="0">
                <a:latin typeface="Courier New" pitchFamily="49" charset="0"/>
                <a:cs typeface="Courier New" pitchFamily="49" charset="0"/>
              </a:rPr>
              <a:t>	);</a:t>
            </a:r>
            <a:endParaRPr lang="en-US" altLang="zh-CN" sz="1800" dirty="0">
              <a:latin typeface="Courier New" pitchFamily="49" charset="0"/>
              <a:cs typeface="Courier New" pitchFamily="49"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9718706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SQL</a:t>
            </a:r>
            <a:r>
              <a:rPr lang="zh-CN" altLang="en-US" b="1" dirty="0"/>
              <a:t>语言对完整性约束规则的支持</a:t>
            </a:r>
          </a:p>
        </p:txBody>
      </p:sp>
      <p:sp>
        <p:nvSpPr>
          <p:cNvPr id="3" name="内容占位符 2"/>
          <p:cNvSpPr>
            <a:spLocks noGrp="1"/>
          </p:cNvSpPr>
          <p:nvPr>
            <p:ph idx="1"/>
          </p:nvPr>
        </p:nvSpPr>
        <p:spPr/>
        <p:txBody>
          <a:bodyPr>
            <a:normAutofit/>
          </a:bodyPr>
          <a:lstStyle/>
          <a:p>
            <a:pPr marL="68580" indent="0">
              <a:buNone/>
            </a:pPr>
            <a:r>
              <a:rPr lang="en-US" altLang="zh-CN" sz="1600" dirty="0" smtClean="0"/>
              <a:t>【</a:t>
            </a:r>
            <a:r>
              <a:rPr lang="zh-CN" altLang="en-US" sz="1600" dirty="0" smtClean="0"/>
              <a:t>例</a:t>
            </a:r>
            <a:r>
              <a:rPr lang="en-US" altLang="zh-CN" sz="1600" dirty="0"/>
              <a:t>】</a:t>
            </a:r>
            <a:r>
              <a:rPr lang="zh-CN" altLang="en-US" sz="1600" dirty="0" smtClean="0"/>
              <a:t>学生</a:t>
            </a:r>
            <a:r>
              <a:rPr lang="zh-CN" altLang="en-US" sz="1600" dirty="0"/>
              <a:t>在选修‘数据结构’（</a:t>
            </a:r>
            <a:r>
              <a:rPr lang="en-US" altLang="zh-CN" sz="1600" dirty="0"/>
              <a:t>DS</a:t>
            </a:r>
            <a:r>
              <a:rPr lang="zh-CN" altLang="en-US" sz="1600" dirty="0"/>
              <a:t>）课程之前必需先选修过‘</a:t>
            </a:r>
            <a:r>
              <a:rPr lang="en-US" altLang="zh-CN" sz="1600" dirty="0"/>
              <a:t>PASCAL</a:t>
            </a:r>
            <a:r>
              <a:rPr lang="zh-CN" altLang="en-US" sz="1600" dirty="0"/>
              <a:t>程序设计’（</a:t>
            </a:r>
            <a:r>
              <a:rPr lang="en-US" altLang="zh-CN" sz="1600" dirty="0"/>
              <a:t>PAS</a:t>
            </a:r>
            <a:r>
              <a:rPr lang="zh-CN" altLang="en-US" sz="1600" dirty="0"/>
              <a:t>）课</a:t>
            </a:r>
          </a:p>
          <a:p>
            <a:pPr marL="365760" lvl="1" indent="0">
              <a:buNone/>
            </a:pPr>
            <a:r>
              <a:rPr lang="en-US" altLang="zh-CN" sz="1400" dirty="0" smtClean="0">
                <a:latin typeface="Courier New" pitchFamily="49" charset="0"/>
                <a:cs typeface="Courier New" pitchFamily="49" charset="0"/>
              </a:rPr>
              <a:t>CREATE ASSERTION ass_2 </a:t>
            </a:r>
            <a:r>
              <a:rPr lang="en-US" altLang="zh-CN" sz="1400" dirty="0">
                <a:latin typeface="Courier New" pitchFamily="49" charset="0"/>
                <a:cs typeface="Courier New" pitchFamily="49" charset="0"/>
              </a:rPr>
              <a:t>CHECK (</a:t>
            </a:r>
          </a:p>
          <a:p>
            <a:pPr marL="640080" lvl="2" indent="0">
              <a:buNone/>
            </a:pPr>
            <a:r>
              <a:rPr lang="en-US" altLang="zh-CN" sz="1400" dirty="0" smtClean="0">
                <a:latin typeface="Courier New" pitchFamily="49" charset="0"/>
                <a:cs typeface="Courier New" pitchFamily="49" charset="0"/>
              </a:rPr>
              <a:t>NOT </a:t>
            </a:r>
            <a:r>
              <a:rPr lang="en-US" altLang="zh-CN" sz="1400" dirty="0">
                <a:latin typeface="Courier New" pitchFamily="49" charset="0"/>
                <a:cs typeface="Courier New" pitchFamily="49" charset="0"/>
              </a:rPr>
              <a:t>EXISTS (</a:t>
            </a:r>
          </a:p>
          <a:p>
            <a:pPr marL="850392" lvl="3" indent="0">
              <a:buNone/>
            </a:pPr>
            <a:r>
              <a:rPr lang="en-US" altLang="zh-CN" sz="1400" dirty="0" smtClean="0">
                <a:latin typeface="Courier New" pitchFamily="49" charset="0"/>
                <a:cs typeface="Courier New" pitchFamily="49" charset="0"/>
              </a:rPr>
              <a:t>SELECT * FROM SC </a:t>
            </a:r>
            <a:r>
              <a:rPr lang="en-US" altLang="zh-CN" sz="1400" dirty="0">
                <a:latin typeface="Courier New" pitchFamily="49" charset="0"/>
                <a:cs typeface="Courier New" pitchFamily="49" charset="0"/>
              </a:rPr>
              <a:t>WHERE</a:t>
            </a:r>
          </a:p>
          <a:p>
            <a:pPr marL="850392" lvl="3" indent="0">
              <a:buNone/>
            </a:pPr>
            <a:r>
              <a:rPr lang="en-US" altLang="zh-CN" sz="1400" dirty="0" smtClean="0">
                <a:latin typeface="Courier New" pitchFamily="49" charset="0"/>
                <a:cs typeface="Courier New" pitchFamily="49" charset="0"/>
              </a:rPr>
              <a:t>CNO IN ( SELECT CNO FROM C WHERE </a:t>
            </a:r>
            <a:r>
              <a:rPr lang="en-US" altLang="zh-CN" sz="1400" dirty="0" err="1">
                <a:latin typeface="Courier New" pitchFamily="49" charset="0"/>
                <a:cs typeface="Courier New" pitchFamily="49" charset="0"/>
              </a:rPr>
              <a:t>cn</a:t>
            </a:r>
            <a:r>
              <a:rPr lang="en-US" altLang="zh-CN" sz="1400" dirty="0">
                <a:latin typeface="Courier New" pitchFamily="49" charset="0"/>
                <a:cs typeface="Courier New" pitchFamily="49" charset="0"/>
              </a:rPr>
              <a:t> = ‘DS’ )</a:t>
            </a:r>
          </a:p>
          <a:p>
            <a:pPr marL="850392" lvl="3" indent="0">
              <a:buNone/>
            </a:pPr>
            <a:r>
              <a:rPr lang="en-US" altLang="zh-CN" sz="1400" dirty="0" smtClean="0">
                <a:latin typeface="Courier New" pitchFamily="49" charset="0"/>
                <a:cs typeface="Courier New" pitchFamily="49" charset="0"/>
              </a:rPr>
              <a:t>AND</a:t>
            </a:r>
            <a:endParaRPr lang="en-US" altLang="zh-CN" sz="1400" dirty="0">
              <a:latin typeface="Courier New" pitchFamily="49" charset="0"/>
              <a:cs typeface="Courier New" pitchFamily="49" charset="0"/>
            </a:endParaRPr>
          </a:p>
          <a:p>
            <a:pPr marL="850392" lvl="3" indent="0">
              <a:buNone/>
            </a:pPr>
            <a:r>
              <a:rPr lang="en-US" altLang="zh-CN" sz="1400" dirty="0" smtClean="0">
                <a:latin typeface="Courier New" pitchFamily="49" charset="0"/>
                <a:cs typeface="Courier New" pitchFamily="49" charset="0"/>
              </a:rPr>
              <a:t>SNO NOT </a:t>
            </a:r>
            <a:r>
              <a:rPr lang="en-US" altLang="zh-CN" sz="1400" dirty="0">
                <a:latin typeface="Courier New" pitchFamily="49" charset="0"/>
                <a:cs typeface="Courier New" pitchFamily="49" charset="0"/>
              </a:rPr>
              <a:t>IN </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SELECT </a:t>
            </a:r>
            <a:r>
              <a:rPr lang="en-US" altLang="zh-CN" sz="1400" dirty="0" smtClean="0">
                <a:latin typeface="Courier New" pitchFamily="49" charset="0"/>
                <a:cs typeface="Courier New" pitchFamily="49" charset="0"/>
              </a:rPr>
              <a:t>SCX.SNO FROM SC SCX</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C</a:t>
            </a:r>
            <a:endParaRPr lang="en-US" altLang="zh-CN" sz="1400" dirty="0">
              <a:latin typeface="Courier New" pitchFamily="49" charset="0"/>
              <a:cs typeface="Courier New" pitchFamily="49" charset="0"/>
            </a:endParaRPr>
          </a:p>
          <a:p>
            <a:pPr marL="1847088" lvl="8" indent="0">
              <a:buNone/>
            </a:pP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   WHERE SCX.CNO </a:t>
            </a:r>
            <a:r>
              <a:rPr lang="en-US" altLang="zh-CN" dirty="0">
                <a:latin typeface="Courier New" pitchFamily="49" charset="0"/>
                <a:cs typeface="Courier New" pitchFamily="49" charset="0"/>
              </a:rPr>
              <a:t>= </a:t>
            </a:r>
            <a:r>
              <a:rPr lang="en-US" altLang="zh-CN" dirty="0" smtClean="0">
                <a:latin typeface="Courier New" pitchFamily="49" charset="0"/>
                <a:cs typeface="Courier New" pitchFamily="49" charset="0"/>
              </a:rPr>
              <a:t>C.CNO AND C.cn = ‘</a:t>
            </a:r>
            <a:r>
              <a:rPr lang="en-US" altLang="zh-CN" dirty="0">
                <a:latin typeface="Courier New" pitchFamily="49" charset="0"/>
                <a:cs typeface="Courier New" pitchFamily="49" charset="0"/>
              </a:rPr>
              <a:t>PAS’ )</a:t>
            </a:r>
          </a:p>
          <a:p>
            <a:pPr marL="365760" lvl="1" indent="0">
              <a:buNone/>
            </a:pPr>
            <a:r>
              <a:rPr lang="en-US" altLang="zh-CN" sz="1400" dirty="0">
                <a:latin typeface="Courier New" pitchFamily="49" charset="0"/>
                <a:cs typeface="Courier New" pitchFamily="49" charset="0"/>
              </a:rPr>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31508554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t>数据库的完整性</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dirty="0" smtClean="0"/>
              <a:t>2.1  </a:t>
            </a:r>
            <a:r>
              <a:rPr lang="zh-CN" altLang="en-US" dirty="0"/>
              <a:t>数据库完整性保护的</a:t>
            </a:r>
            <a:r>
              <a:rPr lang="zh-CN" altLang="en-US" dirty="0" smtClean="0"/>
              <a:t>功能</a:t>
            </a:r>
            <a:endParaRPr lang="zh-CN" altLang="en-US" dirty="0"/>
          </a:p>
          <a:p>
            <a:pPr marL="68580" indent="0">
              <a:buNone/>
            </a:pPr>
            <a:r>
              <a:rPr lang="en-US" altLang="zh-CN" dirty="0" smtClean="0"/>
              <a:t>2.2  </a:t>
            </a:r>
            <a:r>
              <a:rPr lang="zh-CN" altLang="en-US" dirty="0"/>
              <a:t>完整性规则的三个</a:t>
            </a:r>
            <a:r>
              <a:rPr lang="zh-CN" altLang="en-US" dirty="0" smtClean="0"/>
              <a:t>内容</a:t>
            </a:r>
            <a:endParaRPr lang="zh-CN" altLang="en-US" dirty="0"/>
          </a:p>
          <a:p>
            <a:pPr marL="68580" indent="0">
              <a:buNone/>
            </a:pPr>
            <a:r>
              <a:rPr lang="en-US" altLang="zh-CN" dirty="0" smtClean="0"/>
              <a:t>2.3  </a:t>
            </a:r>
            <a:r>
              <a:rPr lang="zh-CN" altLang="en-US" dirty="0"/>
              <a:t>完整性约束的设置、检查与</a:t>
            </a:r>
            <a:r>
              <a:rPr lang="zh-CN" altLang="en-US" dirty="0" smtClean="0"/>
              <a:t>处理</a:t>
            </a:r>
            <a:endParaRPr lang="zh-CN" altLang="en-US" dirty="0"/>
          </a:p>
          <a:p>
            <a:pPr marL="68580" indent="0">
              <a:buNone/>
            </a:pPr>
            <a:r>
              <a:rPr lang="en-US" altLang="zh-CN" b="1" dirty="0" smtClean="0">
                <a:solidFill>
                  <a:srgbClr val="FF0000"/>
                </a:solidFill>
              </a:rPr>
              <a:t>2.4  </a:t>
            </a:r>
            <a:r>
              <a:rPr lang="zh-CN" altLang="en-US" b="1" dirty="0" smtClean="0">
                <a:solidFill>
                  <a:srgbClr val="FF0000"/>
                </a:solidFill>
              </a:rPr>
              <a:t>触发器</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4316411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2.4  触发器</a:t>
            </a:r>
          </a:p>
        </p:txBody>
      </p:sp>
      <p:sp>
        <p:nvSpPr>
          <p:cNvPr id="3" name="内容占位符 2"/>
          <p:cNvSpPr>
            <a:spLocks noGrp="1"/>
          </p:cNvSpPr>
          <p:nvPr>
            <p:ph idx="1"/>
          </p:nvPr>
        </p:nvSpPr>
        <p:spPr/>
        <p:txBody>
          <a:bodyPr>
            <a:normAutofit/>
          </a:bodyPr>
          <a:lstStyle/>
          <a:p>
            <a:r>
              <a:rPr lang="zh-CN" altLang="en-US" sz="1800" dirty="0"/>
              <a:t>触发器</a:t>
            </a:r>
          </a:p>
          <a:p>
            <a:pPr lvl="1"/>
            <a:r>
              <a:rPr lang="zh-CN" altLang="en-US" sz="1600" dirty="0"/>
              <a:t>在数据库系统中，一个事件的发生会导致另外一些事件的发生，这样的功能被称为</a:t>
            </a:r>
            <a:r>
              <a:rPr lang="zh-CN" altLang="en-US" sz="1600" dirty="0" smtClean="0"/>
              <a:t>触发器</a:t>
            </a:r>
            <a:endParaRPr lang="zh-CN" altLang="en-US" sz="1600" dirty="0"/>
          </a:p>
          <a:p>
            <a:pPr lvl="1"/>
            <a:r>
              <a:rPr lang="zh-CN" altLang="en-US" sz="1600" dirty="0"/>
              <a:t>触发器的功能：某个事件的发生会导致另外一些事件的执行，以消除前一个事件对数据完整性所起的</a:t>
            </a:r>
            <a:r>
              <a:rPr lang="zh-CN" altLang="en-US" sz="1600" dirty="0" smtClean="0"/>
              <a:t>影响</a:t>
            </a:r>
            <a:endParaRPr lang="zh-CN" altLang="en-US" sz="1600" dirty="0"/>
          </a:p>
          <a:p>
            <a:pPr lvl="1"/>
            <a:r>
              <a:rPr lang="zh-CN" altLang="en-US" sz="1600" dirty="0"/>
              <a:t>触发器最初是用于数据的完整性保护，但现在已经远远超出了此范围，也被应用于其它的目的，如：</a:t>
            </a:r>
          </a:p>
          <a:p>
            <a:pPr lvl="2"/>
            <a:r>
              <a:rPr lang="zh-CN" altLang="en-US" sz="1400" dirty="0" smtClean="0"/>
              <a:t>数据</a:t>
            </a:r>
            <a:r>
              <a:rPr lang="zh-CN" altLang="en-US" sz="1400" dirty="0"/>
              <a:t>的安全性保护</a:t>
            </a:r>
          </a:p>
          <a:p>
            <a:pPr lvl="2"/>
            <a:r>
              <a:rPr lang="zh-CN" altLang="en-US" sz="1400" dirty="0" smtClean="0"/>
              <a:t>用户</a:t>
            </a:r>
            <a:r>
              <a:rPr lang="zh-CN" altLang="en-US" sz="1400" dirty="0"/>
              <a:t>的应用逻辑处理</a:t>
            </a:r>
          </a:p>
          <a:p>
            <a:pPr lvl="2"/>
            <a:r>
              <a:rPr lang="zh-CN" altLang="en-US" sz="1400" dirty="0" smtClean="0"/>
              <a:t>数据库系统</a:t>
            </a:r>
            <a:r>
              <a:rPr lang="zh-CN" altLang="en-US" sz="1400" dirty="0"/>
              <a:t>的主动功能</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a:p>
        </p:txBody>
      </p:sp>
    </p:spTree>
    <p:extLst>
      <p:ext uri="{BB962C8B-B14F-4D97-AF65-F5344CB8AC3E}">
        <p14:creationId xmlns:p14="http://schemas.microsoft.com/office/powerpoint/2010/main" val="40783353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2.4  触发器</a:t>
            </a:r>
            <a:endParaRPr lang="zh-CN" altLang="en-US" dirty="0"/>
          </a:p>
        </p:txBody>
      </p:sp>
      <p:sp>
        <p:nvSpPr>
          <p:cNvPr id="3" name="内容占位符 2"/>
          <p:cNvSpPr>
            <a:spLocks noGrp="1"/>
          </p:cNvSpPr>
          <p:nvPr>
            <p:ph idx="1"/>
          </p:nvPr>
        </p:nvSpPr>
        <p:spPr/>
        <p:txBody>
          <a:bodyPr>
            <a:normAutofit/>
          </a:bodyPr>
          <a:lstStyle/>
          <a:p>
            <a:r>
              <a:rPr lang="zh-CN" altLang="en-US" sz="1800" dirty="0"/>
              <a:t>触发器的组成</a:t>
            </a:r>
          </a:p>
          <a:p>
            <a:pPr lvl="1"/>
            <a:r>
              <a:rPr lang="zh-CN" altLang="en-US" sz="1600" dirty="0"/>
              <a:t>触发事件（由用户定义）</a:t>
            </a:r>
          </a:p>
          <a:p>
            <a:pPr lvl="2"/>
            <a:r>
              <a:rPr lang="zh-CN" altLang="en-US" sz="1400" dirty="0"/>
              <a:t>通常为某个完整性约束条件的否定或某种数据操纵事件</a:t>
            </a:r>
          </a:p>
          <a:p>
            <a:pPr lvl="2"/>
            <a:r>
              <a:rPr lang="zh-CN" altLang="en-US" sz="1400" dirty="0"/>
              <a:t>如：用户登录，数据的增、删、改</a:t>
            </a:r>
            <a:r>
              <a:rPr lang="zh-CN" altLang="en-US" sz="1400" dirty="0" smtClean="0"/>
              <a:t>等</a:t>
            </a:r>
            <a:endParaRPr lang="zh-CN" altLang="en-US" sz="1400" dirty="0"/>
          </a:p>
          <a:p>
            <a:pPr lvl="1"/>
            <a:r>
              <a:rPr lang="zh-CN" altLang="en-US" sz="1600" dirty="0"/>
              <a:t>结果事件（由用户定义）</a:t>
            </a:r>
          </a:p>
          <a:p>
            <a:pPr lvl="2"/>
            <a:r>
              <a:rPr lang="zh-CN" altLang="en-US" sz="1400" dirty="0"/>
              <a:t>当触发事件发生时，用以消除触发事件所引起的负面影响的程序</a:t>
            </a:r>
          </a:p>
          <a:p>
            <a:pPr lvl="2"/>
            <a:r>
              <a:rPr lang="zh-CN" altLang="en-US" sz="1400" dirty="0"/>
              <a:t>通常是一组由用户书写的</a:t>
            </a:r>
            <a:r>
              <a:rPr lang="en-US" altLang="zh-CN" sz="1400" dirty="0"/>
              <a:t>SQL</a:t>
            </a:r>
            <a:r>
              <a:rPr lang="zh-CN" altLang="en-US" sz="1400" dirty="0" smtClean="0"/>
              <a:t>命令</a:t>
            </a:r>
            <a:endParaRPr lang="zh-CN" altLang="en-US" sz="1400" dirty="0"/>
          </a:p>
          <a:p>
            <a:pPr lvl="1"/>
            <a:r>
              <a:rPr lang="zh-CN" altLang="en-US" sz="1600" dirty="0"/>
              <a:t>触发过程</a:t>
            </a:r>
          </a:p>
          <a:p>
            <a:pPr lvl="2"/>
            <a:r>
              <a:rPr lang="zh-CN" altLang="en-US" sz="1400" dirty="0"/>
              <a:t>当</a:t>
            </a:r>
            <a:r>
              <a:rPr lang="en-US" altLang="zh-CN" sz="1400" dirty="0"/>
              <a:t>DBMS</a:t>
            </a:r>
            <a:r>
              <a:rPr lang="zh-CN" altLang="en-US" sz="1400" dirty="0"/>
              <a:t>检测到触发事件的发生时，自动调用并执行结果事件的</a:t>
            </a:r>
            <a:r>
              <a:rPr lang="zh-CN" altLang="en-US" sz="1400" dirty="0" smtClean="0"/>
              <a:t>过程</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618283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b="1" dirty="0"/>
              <a:t>1.2 </a:t>
            </a:r>
            <a:r>
              <a:rPr lang="zh-CN" altLang="en-US" sz="3600" b="1" dirty="0" smtClean="0"/>
              <a:t>数据库安全</a:t>
            </a:r>
            <a:r>
              <a:rPr lang="zh-CN" altLang="en-US" sz="3600" b="1" dirty="0"/>
              <a:t>的基本概念与</a:t>
            </a:r>
            <a:r>
              <a:rPr lang="zh-CN" altLang="en-US" sz="3600" b="1" dirty="0" smtClean="0"/>
              <a:t>内容</a:t>
            </a:r>
            <a:endParaRPr lang="zh-CN" altLang="en-US" sz="3600" b="1" dirty="0"/>
          </a:p>
        </p:txBody>
      </p:sp>
      <p:sp>
        <p:nvSpPr>
          <p:cNvPr id="3" name="内容占位符 2"/>
          <p:cNvSpPr>
            <a:spLocks noGrp="1"/>
          </p:cNvSpPr>
          <p:nvPr>
            <p:ph idx="1"/>
          </p:nvPr>
        </p:nvSpPr>
        <p:spPr/>
        <p:txBody>
          <a:bodyPr>
            <a:normAutofit/>
          </a:bodyPr>
          <a:lstStyle/>
          <a:p>
            <a:r>
              <a:rPr lang="zh-CN" altLang="en-US" sz="1600" dirty="0"/>
              <a:t>数据库安全的基本概念与内容</a:t>
            </a:r>
          </a:p>
          <a:p>
            <a:pPr lvl="1"/>
            <a:r>
              <a:rPr lang="zh-CN" altLang="en-US" sz="1400" dirty="0"/>
              <a:t>可信计算基</a:t>
            </a:r>
            <a:r>
              <a:rPr lang="en-US" altLang="zh-CN" sz="1400" dirty="0"/>
              <a:t>TCB</a:t>
            </a:r>
            <a:r>
              <a:rPr lang="zh-CN" altLang="en-US" sz="1400" dirty="0"/>
              <a:t>（</a:t>
            </a:r>
            <a:r>
              <a:rPr lang="en-US" altLang="zh-CN" sz="1400" dirty="0"/>
              <a:t>trusted computing base</a:t>
            </a:r>
            <a:r>
              <a:rPr lang="zh-CN" altLang="en-US" sz="1400" dirty="0"/>
              <a:t>）</a:t>
            </a:r>
          </a:p>
          <a:p>
            <a:pPr lvl="1"/>
            <a:r>
              <a:rPr lang="zh-CN" altLang="en-US" sz="1400" dirty="0"/>
              <a:t>主体（</a:t>
            </a:r>
            <a:r>
              <a:rPr lang="en-US" altLang="zh-CN" sz="1400" dirty="0"/>
              <a:t>subject</a:t>
            </a:r>
            <a:r>
              <a:rPr lang="zh-CN" altLang="en-US" sz="1400" dirty="0"/>
              <a:t>）、客体（</a:t>
            </a:r>
            <a:r>
              <a:rPr lang="en-US" altLang="zh-CN" sz="1400" dirty="0"/>
              <a:t>object</a:t>
            </a:r>
            <a:r>
              <a:rPr lang="zh-CN" altLang="en-US" sz="1400" dirty="0"/>
              <a:t>）与主客体分离</a:t>
            </a:r>
          </a:p>
          <a:p>
            <a:pPr lvl="1"/>
            <a:r>
              <a:rPr lang="zh-CN" altLang="en-US" sz="1400" dirty="0"/>
              <a:t>身份标识与鉴别（</a:t>
            </a:r>
            <a:r>
              <a:rPr lang="en-US" altLang="zh-CN" sz="1400" dirty="0"/>
              <a:t>identification and authentication</a:t>
            </a:r>
            <a:r>
              <a:rPr lang="zh-CN" altLang="en-US" sz="1400" dirty="0"/>
              <a:t>）</a:t>
            </a:r>
          </a:p>
          <a:p>
            <a:pPr lvl="1"/>
            <a:r>
              <a:rPr lang="zh-CN" altLang="en-US" sz="1400" dirty="0"/>
              <a:t>自主访问控制（</a:t>
            </a:r>
            <a:r>
              <a:rPr lang="en-US" altLang="zh-CN" sz="1400" dirty="0"/>
              <a:t>discretionary access control</a:t>
            </a:r>
            <a:r>
              <a:rPr lang="zh-CN" altLang="en-US" sz="1400" dirty="0"/>
              <a:t>）</a:t>
            </a:r>
          </a:p>
          <a:p>
            <a:pPr lvl="1"/>
            <a:r>
              <a:rPr lang="zh-CN" altLang="en-US" sz="1400" dirty="0"/>
              <a:t>强制访问控制（</a:t>
            </a:r>
            <a:r>
              <a:rPr lang="en-US" altLang="zh-CN" sz="1400" dirty="0"/>
              <a:t>mandatory access control</a:t>
            </a:r>
            <a:r>
              <a:rPr lang="zh-CN" altLang="en-US" sz="1400" dirty="0"/>
              <a:t>）</a:t>
            </a:r>
          </a:p>
          <a:p>
            <a:pPr lvl="1"/>
            <a:r>
              <a:rPr lang="zh-CN" altLang="en-US" sz="1400" dirty="0"/>
              <a:t>数据完整性（</a:t>
            </a:r>
            <a:r>
              <a:rPr lang="en-US" altLang="zh-CN" sz="1400" dirty="0"/>
              <a:t>data integrity</a:t>
            </a:r>
            <a:r>
              <a:rPr lang="zh-CN" altLang="en-US" sz="1400" dirty="0"/>
              <a:t>）</a:t>
            </a:r>
          </a:p>
          <a:p>
            <a:pPr lvl="1"/>
            <a:r>
              <a:rPr lang="zh-CN" altLang="en-US" sz="1400" dirty="0"/>
              <a:t>隐蔽通道（</a:t>
            </a:r>
            <a:r>
              <a:rPr lang="en-US" altLang="zh-CN" sz="1400" dirty="0"/>
              <a:t>hiding cannel</a:t>
            </a:r>
            <a:r>
              <a:rPr lang="zh-CN" altLang="en-US" sz="1400" dirty="0"/>
              <a:t>）</a:t>
            </a:r>
          </a:p>
          <a:p>
            <a:pPr lvl="1"/>
            <a:r>
              <a:rPr lang="zh-CN" altLang="en-US" sz="1400" dirty="0"/>
              <a:t>数据库安全的形式化模型（</a:t>
            </a:r>
            <a:r>
              <a:rPr lang="en-US" altLang="zh-CN" sz="1400" dirty="0"/>
              <a:t>formulization of database security</a:t>
            </a:r>
            <a:r>
              <a:rPr lang="zh-CN" altLang="en-US" sz="1400" dirty="0"/>
              <a:t>）</a:t>
            </a:r>
          </a:p>
          <a:p>
            <a:pPr lvl="1"/>
            <a:r>
              <a:rPr lang="zh-CN" altLang="en-US" sz="1400" dirty="0"/>
              <a:t>审计（</a:t>
            </a:r>
            <a:r>
              <a:rPr lang="en-US" altLang="zh-CN" sz="1400" dirty="0"/>
              <a:t>audit</a:t>
            </a:r>
            <a:r>
              <a:rPr lang="zh-CN" altLang="en-US" sz="1400" dirty="0"/>
              <a:t>）</a:t>
            </a:r>
          </a:p>
          <a:p>
            <a:pPr lvl="1"/>
            <a:r>
              <a:rPr lang="zh-CN" altLang="en-US" sz="1400" dirty="0"/>
              <a:t>访问监控器（</a:t>
            </a:r>
            <a:r>
              <a:rPr lang="en-US" altLang="zh-CN" sz="1400" dirty="0"/>
              <a:t>access monitor</a:t>
            </a:r>
            <a:r>
              <a:rPr lang="zh-CN" altLang="en-US" sz="1400" dirty="0" smtClean="0"/>
              <a:t>）</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0944012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2.4  触发器</a:t>
            </a:r>
            <a:endParaRPr lang="zh-CN" altLang="en-US" dirty="0"/>
          </a:p>
        </p:txBody>
      </p:sp>
      <p:sp>
        <p:nvSpPr>
          <p:cNvPr id="3" name="内容占位符 2"/>
          <p:cNvSpPr>
            <a:spLocks noGrp="1"/>
          </p:cNvSpPr>
          <p:nvPr>
            <p:ph idx="1"/>
          </p:nvPr>
        </p:nvSpPr>
        <p:spPr/>
        <p:txBody>
          <a:bodyPr>
            <a:normAutofit/>
          </a:bodyPr>
          <a:lstStyle/>
          <a:p>
            <a:r>
              <a:rPr lang="zh-CN" altLang="en-US" sz="2000" dirty="0"/>
              <a:t>触发器的定义</a:t>
            </a:r>
            <a:r>
              <a:rPr lang="zh-CN" altLang="en-US" sz="2000" dirty="0" smtClean="0"/>
              <a:t>命令</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a:p>
        </p:txBody>
      </p:sp>
      <p:sp>
        <p:nvSpPr>
          <p:cNvPr id="5" name="Text Box 4"/>
          <p:cNvSpPr txBox="1">
            <a:spLocks noChangeArrowheads="1"/>
          </p:cNvSpPr>
          <p:nvPr/>
        </p:nvSpPr>
        <p:spPr bwMode="auto">
          <a:xfrm>
            <a:off x="612440" y="2852936"/>
            <a:ext cx="7920000" cy="349659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eaLnBrk="0" hangingPunct="0">
              <a:defRPr kumimoji="1" sz="2400">
                <a:solidFill>
                  <a:schemeClr val="tx1"/>
                </a:solidFill>
                <a:latin typeface="Times New Roman" pitchFamily="18" charset="0"/>
                <a:ea typeface="宋体" charset="-122"/>
              </a:defRPr>
            </a:lvl2pPr>
            <a:lvl3pPr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l" eaLnBrk="1" hangingPunct="1">
              <a:lnSpc>
                <a:spcPct val="120000"/>
              </a:lnSpc>
              <a:spcBef>
                <a:spcPct val="20000"/>
              </a:spcBef>
              <a:buClr>
                <a:schemeClr val="accent2"/>
              </a:buClr>
              <a:buFont typeface="Wingdings" pitchFamily="2" charset="2"/>
              <a:buNone/>
            </a:pPr>
            <a:r>
              <a:rPr kumimoji="0" lang="en-US" altLang="zh-CN" sz="1800" b="1" dirty="0">
                <a:solidFill>
                  <a:schemeClr val="accent2"/>
                </a:solidFill>
                <a:latin typeface="Courier New" pitchFamily="49" charset="0"/>
                <a:cs typeface="Courier New" pitchFamily="49" charset="0"/>
              </a:rPr>
              <a:t>CREATE TRIGGER </a:t>
            </a:r>
            <a:r>
              <a:rPr kumimoji="0" lang="en-US" altLang="zh-CN" sz="1800" b="1" dirty="0" err="1">
                <a:latin typeface="Courier New" pitchFamily="49" charset="0"/>
                <a:cs typeface="Courier New" pitchFamily="49" charset="0"/>
              </a:rPr>
              <a:t>trigger_name</a:t>
            </a:r>
            <a:r>
              <a:rPr kumimoji="0" lang="en-US" altLang="zh-CN" sz="1800" b="1" dirty="0">
                <a:solidFill>
                  <a:srgbClr val="FF0066"/>
                </a:solidFill>
                <a:latin typeface="Courier New" pitchFamily="49" charset="0"/>
                <a:cs typeface="Courier New" pitchFamily="49" charset="0"/>
              </a:rPr>
              <a:t> { </a:t>
            </a:r>
            <a:r>
              <a:rPr kumimoji="0" lang="en-US" altLang="zh-CN" sz="1800" b="1" dirty="0">
                <a:solidFill>
                  <a:schemeClr val="accent2"/>
                </a:solidFill>
                <a:latin typeface="Courier New" pitchFamily="49" charset="0"/>
                <a:cs typeface="Courier New" pitchFamily="49" charset="0"/>
              </a:rPr>
              <a:t>BEFORE</a:t>
            </a:r>
            <a:r>
              <a:rPr kumimoji="0" lang="en-US" altLang="zh-CN" sz="1800" b="1" dirty="0">
                <a:solidFill>
                  <a:srgbClr val="FF0066"/>
                </a:solidFill>
                <a:latin typeface="Courier New" pitchFamily="49" charset="0"/>
                <a:cs typeface="Courier New" pitchFamily="49" charset="0"/>
              </a:rPr>
              <a:t> | </a:t>
            </a:r>
            <a:r>
              <a:rPr kumimoji="0" lang="en-US" altLang="zh-CN" sz="1800" b="1" dirty="0">
                <a:solidFill>
                  <a:schemeClr val="accent2"/>
                </a:solidFill>
                <a:latin typeface="Courier New" pitchFamily="49" charset="0"/>
                <a:cs typeface="Courier New" pitchFamily="49" charset="0"/>
              </a:rPr>
              <a:t>AFTER</a:t>
            </a:r>
            <a:r>
              <a:rPr kumimoji="0" lang="en-US" altLang="zh-CN" sz="1800" b="1" dirty="0">
                <a:solidFill>
                  <a:srgbClr val="FF0066"/>
                </a:solidFill>
                <a:latin typeface="Courier New" pitchFamily="49" charset="0"/>
                <a:cs typeface="Courier New" pitchFamily="49" charset="0"/>
              </a:rPr>
              <a:t> }</a:t>
            </a:r>
          </a:p>
          <a:p>
            <a:pPr lvl="1"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INSERT</a:t>
            </a:r>
            <a:r>
              <a:rPr kumimoji="0" lang="en-US" altLang="zh-CN" sz="1800" b="1" dirty="0">
                <a:solidFill>
                  <a:srgbClr val="FF0066"/>
                </a:solidFill>
                <a:latin typeface="Courier New" pitchFamily="49" charset="0"/>
                <a:cs typeface="Courier New" pitchFamily="49" charset="0"/>
              </a:rPr>
              <a:t> | </a:t>
            </a:r>
            <a:r>
              <a:rPr kumimoji="0" lang="en-US" altLang="zh-CN" sz="1800" b="1" dirty="0">
                <a:solidFill>
                  <a:schemeClr val="accent2"/>
                </a:solidFill>
                <a:latin typeface="Courier New" pitchFamily="49" charset="0"/>
                <a:cs typeface="Courier New" pitchFamily="49" charset="0"/>
              </a:rPr>
              <a:t>DELETE</a:t>
            </a:r>
          </a:p>
          <a:p>
            <a:pPr lvl="1" algn="l" eaLnBrk="1" hangingPunct="1">
              <a:lnSpc>
                <a:spcPct val="120000"/>
              </a:lnSpc>
              <a:spcBef>
                <a:spcPct val="20000"/>
              </a:spcBef>
              <a:buClr>
                <a:schemeClr val="accent2"/>
              </a:buClr>
              <a:buFont typeface="Wingdings" pitchFamily="2" charset="2"/>
              <a:buNone/>
            </a:pPr>
            <a:r>
              <a:rPr kumimoji="0" lang="en-US" altLang="zh-CN" sz="1800" b="1" dirty="0">
                <a:solidFill>
                  <a:schemeClr val="accent2"/>
                </a:solidFill>
                <a:latin typeface="Courier New" pitchFamily="49" charset="0"/>
                <a:cs typeface="Courier New" pitchFamily="49" charset="0"/>
              </a:rPr>
              <a:t> </a:t>
            </a:r>
            <a:r>
              <a:rPr kumimoji="0" lang="en-US" altLang="zh-CN" sz="1800" b="1" dirty="0">
                <a:solidFill>
                  <a:srgbClr val="FF0066"/>
                </a:solidFill>
                <a:latin typeface="Courier New" pitchFamily="49" charset="0"/>
                <a:cs typeface="Courier New" pitchFamily="49" charset="0"/>
              </a:rPr>
              <a:t> | </a:t>
            </a:r>
            <a:r>
              <a:rPr kumimoji="0" lang="en-US" altLang="zh-CN" sz="1800" b="1" dirty="0">
                <a:solidFill>
                  <a:schemeClr val="accent2"/>
                </a:solidFill>
                <a:latin typeface="Courier New" pitchFamily="49" charset="0"/>
                <a:cs typeface="Courier New" pitchFamily="49" charset="0"/>
              </a:rPr>
              <a:t>UPDATE</a:t>
            </a:r>
            <a:r>
              <a:rPr kumimoji="0" lang="en-US" altLang="zh-CN" sz="1800" b="1" dirty="0">
                <a:solidFill>
                  <a:srgbClr val="FF0066"/>
                </a:solidFill>
                <a:latin typeface="Courier New" pitchFamily="49" charset="0"/>
                <a:cs typeface="Courier New" pitchFamily="49" charset="0"/>
              </a:rPr>
              <a:t> [ </a:t>
            </a:r>
            <a:r>
              <a:rPr kumimoji="0" lang="en-US" altLang="zh-CN" sz="1800" b="1" dirty="0">
                <a:solidFill>
                  <a:schemeClr val="accent2"/>
                </a:solidFill>
                <a:latin typeface="Courier New" pitchFamily="49" charset="0"/>
                <a:cs typeface="Courier New" pitchFamily="49" charset="0"/>
              </a:rPr>
              <a:t>OF</a:t>
            </a:r>
            <a:r>
              <a:rPr kumimoji="0" lang="en-US" altLang="zh-CN" sz="1800" b="1" dirty="0">
                <a:solidFill>
                  <a:srgbClr val="FF0066"/>
                </a:solidFill>
                <a:latin typeface="Courier New" pitchFamily="49" charset="0"/>
                <a:cs typeface="Courier New" pitchFamily="49" charset="0"/>
              </a:rPr>
              <a:t> </a:t>
            </a:r>
            <a:r>
              <a:rPr kumimoji="0" lang="en-US" altLang="zh-CN" sz="1800" b="1" dirty="0" err="1">
                <a:latin typeface="Courier New" pitchFamily="49" charset="0"/>
                <a:cs typeface="Courier New" pitchFamily="49" charset="0"/>
              </a:rPr>
              <a:t>colname</a:t>
            </a:r>
            <a:r>
              <a:rPr kumimoji="0" lang="en-US" altLang="zh-CN" sz="1800" b="1" dirty="0">
                <a:solidFill>
                  <a:srgbClr val="FF0066"/>
                </a:solidFill>
                <a:latin typeface="Courier New" pitchFamily="49" charset="0"/>
                <a:cs typeface="Courier New" pitchFamily="49" charset="0"/>
              </a:rPr>
              <a:t> { , </a:t>
            </a:r>
            <a:r>
              <a:rPr kumimoji="0" lang="en-US" altLang="zh-CN" sz="1800" b="1" dirty="0" err="1">
                <a:latin typeface="Courier New" pitchFamily="49" charset="0"/>
                <a:cs typeface="Courier New" pitchFamily="49" charset="0"/>
              </a:rPr>
              <a:t>colname</a:t>
            </a:r>
            <a:r>
              <a:rPr kumimoji="0" lang="en-US" altLang="zh-CN" sz="1800" b="1" dirty="0">
                <a:solidFill>
                  <a:srgbClr val="FF0066"/>
                </a:solidFill>
                <a:latin typeface="Courier New" pitchFamily="49" charset="0"/>
                <a:cs typeface="Courier New" pitchFamily="49" charset="0"/>
              </a:rPr>
              <a:t> ... } ] }</a:t>
            </a:r>
          </a:p>
          <a:p>
            <a:pPr lvl="1" algn="l" eaLnBrk="1" hangingPunct="1">
              <a:lnSpc>
                <a:spcPct val="120000"/>
              </a:lnSpc>
              <a:spcBef>
                <a:spcPct val="20000"/>
              </a:spcBef>
              <a:buClr>
                <a:schemeClr val="accent2"/>
              </a:buClr>
              <a:buFont typeface="Wingdings" pitchFamily="2" charset="2"/>
              <a:buNone/>
            </a:pPr>
            <a:r>
              <a:rPr kumimoji="0" lang="en-US" altLang="zh-CN" sz="1800" b="1" dirty="0">
                <a:solidFill>
                  <a:schemeClr val="accent2"/>
                </a:solidFill>
                <a:latin typeface="Courier New" pitchFamily="49" charset="0"/>
                <a:cs typeface="Courier New" pitchFamily="49" charset="0"/>
              </a:rPr>
              <a:t>    ON</a:t>
            </a:r>
            <a:r>
              <a:rPr kumimoji="0" lang="en-US" altLang="zh-CN" sz="1800" b="1" dirty="0">
                <a:solidFill>
                  <a:srgbClr val="FF0066"/>
                </a:solidFill>
                <a:latin typeface="Courier New" pitchFamily="49" charset="0"/>
                <a:cs typeface="Courier New" pitchFamily="49" charset="0"/>
              </a:rPr>
              <a:t> </a:t>
            </a:r>
            <a:r>
              <a:rPr kumimoji="0" lang="en-US" altLang="zh-CN" sz="1800" b="1" dirty="0" err="1">
                <a:latin typeface="Courier New" pitchFamily="49" charset="0"/>
                <a:cs typeface="Courier New" pitchFamily="49" charset="0"/>
              </a:rPr>
              <a:t>table_name</a:t>
            </a:r>
            <a:r>
              <a:rPr kumimoji="0" lang="en-US" altLang="zh-CN" sz="1800" b="1" dirty="0">
                <a:solidFill>
                  <a:srgbClr val="FF0066"/>
                </a:solidFill>
                <a:latin typeface="Courier New" pitchFamily="49" charset="0"/>
                <a:cs typeface="Courier New" pitchFamily="49" charset="0"/>
              </a:rPr>
              <a:t> </a:t>
            </a:r>
          </a:p>
          <a:p>
            <a:pPr lvl="1"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REFERENCING</a:t>
            </a:r>
            <a:r>
              <a:rPr kumimoji="0" lang="en-US" altLang="zh-CN" sz="1800" b="1" dirty="0">
                <a:solidFill>
                  <a:srgbClr val="FF0066"/>
                </a:solidFill>
                <a:latin typeface="Courier New" pitchFamily="49" charset="0"/>
                <a:cs typeface="Courier New" pitchFamily="49" charset="0"/>
              </a:rPr>
              <a:t> </a:t>
            </a:r>
            <a:r>
              <a:rPr kumimoji="0" lang="en-US" altLang="zh-CN" sz="1800" b="1" dirty="0" err="1">
                <a:latin typeface="Courier New" pitchFamily="49" charset="0"/>
                <a:cs typeface="Courier New" pitchFamily="49" charset="0"/>
              </a:rPr>
              <a:t>corr_name_def</a:t>
            </a:r>
            <a:r>
              <a:rPr kumimoji="0" lang="en-US" altLang="zh-CN" sz="1800" b="1" dirty="0">
                <a:solidFill>
                  <a:srgbClr val="FF0066"/>
                </a:solidFill>
                <a:latin typeface="Courier New" pitchFamily="49" charset="0"/>
                <a:cs typeface="Courier New" pitchFamily="49" charset="0"/>
              </a:rPr>
              <a:t> { </a:t>
            </a:r>
            <a:r>
              <a:rPr kumimoji="0" lang="en-US" altLang="zh-CN" sz="1800" b="1" dirty="0">
                <a:latin typeface="Courier New" pitchFamily="49" charset="0"/>
                <a:cs typeface="Courier New" pitchFamily="49" charset="0"/>
              </a:rPr>
              <a:t>, ......</a:t>
            </a:r>
            <a:r>
              <a:rPr kumimoji="0" lang="en-US" altLang="zh-CN" sz="1800" b="1" dirty="0">
                <a:solidFill>
                  <a:srgbClr val="FF0066"/>
                </a:solidFill>
                <a:latin typeface="Courier New" pitchFamily="49" charset="0"/>
                <a:cs typeface="Courier New" pitchFamily="49" charset="0"/>
              </a:rPr>
              <a:t> } ]</a:t>
            </a:r>
          </a:p>
          <a:p>
            <a:pPr lvl="1"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FOR EACH ROW</a:t>
            </a:r>
            <a:r>
              <a:rPr kumimoji="0" lang="en-US" altLang="zh-CN" sz="1800" b="1" dirty="0">
                <a:solidFill>
                  <a:srgbClr val="FF0066"/>
                </a:solidFill>
                <a:latin typeface="Courier New" pitchFamily="49" charset="0"/>
                <a:cs typeface="Courier New" pitchFamily="49" charset="0"/>
              </a:rPr>
              <a:t> | </a:t>
            </a:r>
            <a:r>
              <a:rPr kumimoji="0" lang="en-US" altLang="zh-CN" sz="1800" b="1" u="sng" dirty="0">
                <a:solidFill>
                  <a:schemeClr val="accent2"/>
                </a:solidFill>
                <a:latin typeface="Courier New" pitchFamily="49" charset="0"/>
                <a:cs typeface="Courier New" pitchFamily="49" charset="0"/>
              </a:rPr>
              <a:t>FOR EACH STATEMENT</a:t>
            </a:r>
            <a:r>
              <a:rPr kumimoji="0" lang="en-US" altLang="zh-CN" sz="1800" b="1" dirty="0">
                <a:solidFill>
                  <a:srgbClr val="FF0066"/>
                </a:solidFill>
                <a:latin typeface="Courier New" pitchFamily="49" charset="0"/>
                <a:cs typeface="Courier New" pitchFamily="49" charset="0"/>
              </a:rPr>
              <a:t> ]</a:t>
            </a:r>
          </a:p>
          <a:p>
            <a:pPr lvl="1"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WHEN</a:t>
            </a: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 </a:t>
            </a:r>
            <a:r>
              <a:rPr kumimoji="0" lang="en-US" altLang="zh-CN" sz="1800" b="1" dirty="0" err="1">
                <a:latin typeface="Courier New" pitchFamily="49" charset="0"/>
                <a:cs typeface="Courier New" pitchFamily="49" charset="0"/>
              </a:rPr>
              <a:t>search_condition</a:t>
            </a:r>
            <a:r>
              <a:rPr kumimoji="0" lang="en-US" altLang="zh-CN" sz="1800" b="1" dirty="0">
                <a:solidFill>
                  <a:schemeClr val="accent2"/>
                </a:solidFill>
                <a:latin typeface="Courier New" pitchFamily="49" charset="0"/>
                <a:cs typeface="Courier New" pitchFamily="49" charset="0"/>
              </a:rPr>
              <a:t> )</a:t>
            </a:r>
            <a:r>
              <a:rPr kumimoji="0" lang="en-US" altLang="zh-CN" sz="1800" b="1" dirty="0">
                <a:solidFill>
                  <a:srgbClr val="FF0066"/>
                </a:solidFill>
                <a:latin typeface="Courier New" pitchFamily="49" charset="0"/>
                <a:cs typeface="Courier New" pitchFamily="49" charset="0"/>
              </a:rPr>
              <a:t> ]</a:t>
            </a:r>
          </a:p>
          <a:p>
            <a:pPr lvl="2"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a:latin typeface="Courier New" pitchFamily="49" charset="0"/>
                <a:cs typeface="Courier New" pitchFamily="49" charset="0"/>
              </a:rPr>
              <a:t>statement</a:t>
            </a:r>
          </a:p>
          <a:p>
            <a:pPr lvl="2"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BEGIN ATOMIC</a:t>
            </a:r>
            <a:r>
              <a:rPr kumimoji="0" lang="en-US" altLang="zh-CN" sz="1800" b="1" dirty="0">
                <a:solidFill>
                  <a:srgbClr val="FF0066"/>
                </a:solidFill>
                <a:latin typeface="Courier New" pitchFamily="49" charset="0"/>
                <a:cs typeface="Courier New" pitchFamily="49" charset="0"/>
              </a:rPr>
              <a:t> </a:t>
            </a:r>
            <a:r>
              <a:rPr kumimoji="0" lang="en-US" altLang="zh-CN" sz="1800" b="1" dirty="0">
                <a:latin typeface="Courier New" pitchFamily="49" charset="0"/>
                <a:cs typeface="Courier New" pitchFamily="49" charset="0"/>
              </a:rPr>
              <a:t>statement; </a:t>
            </a:r>
            <a:r>
              <a:rPr kumimoji="0" lang="en-US" altLang="zh-CN" sz="1800" b="1" dirty="0">
                <a:solidFill>
                  <a:srgbClr val="FF0066"/>
                </a:solidFill>
                <a:latin typeface="Courier New" pitchFamily="49" charset="0"/>
                <a:cs typeface="Courier New" pitchFamily="49" charset="0"/>
              </a:rPr>
              <a:t>{ </a:t>
            </a:r>
            <a:r>
              <a:rPr kumimoji="0" lang="en-US" altLang="zh-CN" sz="1800" b="1" dirty="0">
                <a:latin typeface="Courier New" pitchFamily="49" charset="0"/>
                <a:cs typeface="Courier New" pitchFamily="49" charset="0"/>
              </a:rPr>
              <a:t>statement; ...</a:t>
            </a:r>
            <a:r>
              <a:rPr kumimoji="0" lang="en-US" altLang="zh-CN" sz="1800" b="1" dirty="0">
                <a:solidFill>
                  <a:srgbClr val="FF0066"/>
                </a:solidFill>
                <a:latin typeface="Courier New" pitchFamily="49" charset="0"/>
                <a:cs typeface="Courier New" pitchFamily="49" charset="0"/>
              </a:rPr>
              <a:t> } </a:t>
            </a:r>
            <a:r>
              <a:rPr kumimoji="0" lang="en-US" altLang="zh-CN" sz="1800" b="1" dirty="0">
                <a:solidFill>
                  <a:schemeClr val="accent2"/>
                </a:solidFill>
                <a:latin typeface="Courier New" pitchFamily="49" charset="0"/>
                <a:cs typeface="Courier New" pitchFamily="49" charset="0"/>
              </a:rPr>
              <a:t>END</a:t>
            </a:r>
          </a:p>
        </p:txBody>
      </p:sp>
    </p:spTree>
    <p:extLst>
      <p:ext uri="{BB962C8B-B14F-4D97-AF65-F5344CB8AC3E}">
        <p14:creationId xmlns:p14="http://schemas.microsoft.com/office/powerpoint/2010/main" val="3257623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2.4  触发器</a:t>
            </a:r>
            <a:endParaRPr lang="zh-CN" altLang="en-US" dirty="0"/>
          </a:p>
        </p:txBody>
      </p:sp>
      <p:sp>
        <p:nvSpPr>
          <p:cNvPr id="3" name="内容占位符 2"/>
          <p:cNvSpPr>
            <a:spLocks noGrp="1"/>
          </p:cNvSpPr>
          <p:nvPr>
            <p:ph idx="1"/>
          </p:nvPr>
        </p:nvSpPr>
        <p:spPr/>
        <p:txBody>
          <a:bodyPr>
            <a:normAutofit/>
          </a:bodyPr>
          <a:lstStyle/>
          <a:p>
            <a:r>
              <a:rPr lang="zh-CN" altLang="en-US" sz="2000" dirty="0"/>
              <a:t>触发器的定义命令（续</a:t>
            </a:r>
            <a:r>
              <a:rPr lang="zh-CN" altLang="en-US" sz="2000" dirty="0" smtClean="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71</a:t>
            </a:fld>
            <a:endParaRPr lang="zh-CN" altLang="en-US"/>
          </a:p>
        </p:txBody>
      </p:sp>
      <p:sp>
        <p:nvSpPr>
          <p:cNvPr id="5" name="Text Box 5"/>
          <p:cNvSpPr txBox="1">
            <a:spLocks noChangeArrowheads="1"/>
          </p:cNvSpPr>
          <p:nvPr/>
        </p:nvSpPr>
        <p:spPr bwMode="auto">
          <a:xfrm>
            <a:off x="612000" y="2852936"/>
            <a:ext cx="7920000" cy="291772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eaLnBrk="0" hangingPunct="0">
              <a:defRPr kumimoji="1" sz="2400">
                <a:solidFill>
                  <a:schemeClr val="tx1"/>
                </a:solidFill>
                <a:latin typeface="Times New Roman" pitchFamily="18" charset="0"/>
                <a:ea typeface="宋体" charset="-122"/>
              </a:defRPr>
            </a:lvl2pPr>
            <a:lvl3pPr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l" eaLnBrk="1" hangingPunct="1">
              <a:lnSpc>
                <a:spcPct val="120000"/>
              </a:lnSpc>
              <a:spcBef>
                <a:spcPct val="20000"/>
              </a:spcBef>
              <a:buClr>
                <a:schemeClr val="accent2"/>
              </a:buClr>
              <a:buFont typeface="Wingdings" pitchFamily="2" charset="2"/>
              <a:buNone/>
            </a:pPr>
            <a:r>
              <a:rPr kumimoji="0" lang="en-US" altLang="zh-CN" sz="2000" b="1" u="sng" dirty="0">
                <a:solidFill>
                  <a:schemeClr val="accent2"/>
                </a:solidFill>
                <a:latin typeface="+mn-lt"/>
              </a:rPr>
              <a:t>The </a:t>
            </a:r>
            <a:r>
              <a:rPr kumimoji="0" lang="en-US" altLang="zh-CN" sz="2000" b="1" u="sng" dirty="0" err="1">
                <a:solidFill>
                  <a:schemeClr val="accent2"/>
                </a:solidFill>
                <a:latin typeface="+mn-lt"/>
              </a:rPr>
              <a:t>corr_name_def</a:t>
            </a:r>
            <a:r>
              <a:rPr kumimoji="0" lang="en-US" altLang="zh-CN" sz="2000" b="1" u="sng" dirty="0">
                <a:solidFill>
                  <a:schemeClr val="accent2"/>
                </a:solidFill>
                <a:latin typeface="+mn-lt"/>
              </a:rPr>
              <a:t> that defines a correlation </a:t>
            </a:r>
            <a:r>
              <a:rPr kumimoji="0" lang="en-US" altLang="zh-CN" sz="2000" b="1" u="sng" dirty="0" smtClean="0">
                <a:solidFill>
                  <a:schemeClr val="accent2"/>
                </a:solidFill>
                <a:latin typeface="+mn-lt"/>
              </a:rPr>
              <a:t>name as </a:t>
            </a:r>
            <a:r>
              <a:rPr kumimoji="0" lang="en-US" altLang="zh-CN" sz="2000" b="1" u="sng" dirty="0">
                <a:solidFill>
                  <a:schemeClr val="accent2"/>
                </a:solidFill>
                <a:latin typeface="+mn-lt"/>
              </a:rPr>
              <a:t>follows:</a:t>
            </a:r>
          </a:p>
          <a:p>
            <a:pPr algn="l" eaLnBrk="1" hangingPunct="1">
              <a:lnSpc>
                <a:spcPct val="120000"/>
              </a:lnSpc>
              <a:spcBef>
                <a:spcPct val="20000"/>
              </a:spcBef>
              <a:buClr>
                <a:schemeClr val="accent2"/>
              </a:buClr>
              <a:buFont typeface="Wingdings" pitchFamily="2" charset="2"/>
              <a:buNone/>
            </a:pPr>
            <a:endParaRPr kumimoji="0" lang="en-US" altLang="zh-CN" b="1" u="sng" dirty="0">
              <a:solidFill>
                <a:schemeClr val="accent2"/>
              </a:solidFill>
              <a:latin typeface="Arial" charset="0"/>
            </a:endParaRPr>
          </a:p>
          <a:p>
            <a:pPr lvl="1"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smtClean="0">
                <a:solidFill>
                  <a:srgbClr val="FF0066"/>
                </a:solidFill>
                <a:latin typeface="Courier New" pitchFamily="49" charset="0"/>
                <a:cs typeface="Courier New" pitchFamily="49" charset="0"/>
              </a:rPr>
              <a:t> </a:t>
            </a:r>
            <a:r>
              <a:rPr kumimoji="0" lang="en-US" altLang="zh-CN" sz="1800" b="1" dirty="0" smtClean="0">
                <a:solidFill>
                  <a:schemeClr val="accent2"/>
                </a:solidFill>
                <a:latin typeface="Courier New" pitchFamily="49" charset="0"/>
                <a:cs typeface="Courier New" pitchFamily="49" charset="0"/>
              </a:rPr>
              <a:t>OLD</a:t>
            </a:r>
            <a:r>
              <a:rPr kumimoji="0" lang="en-US" altLang="zh-CN" sz="1800" b="1" dirty="0" smtClean="0">
                <a:solidFill>
                  <a:srgbClr val="FF0066"/>
                </a:solidFill>
                <a:latin typeface="Courier New" pitchFamily="49" charset="0"/>
                <a:cs typeface="Courier New" pitchFamily="49" charset="0"/>
              </a:rPr>
              <a:t> </a:t>
            </a: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ROW</a:t>
            </a:r>
            <a:r>
              <a:rPr kumimoji="0" lang="en-US" altLang="zh-CN" sz="1800" b="1" dirty="0">
                <a:solidFill>
                  <a:srgbClr val="FF0066"/>
                </a:solidFill>
                <a:latin typeface="Courier New" pitchFamily="49" charset="0"/>
                <a:cs typeface="Courier New" pitchFamily="49" charset="0"/>
              </a:rPr>
              <a:t> ] [ </a:t>
            </a:r>
            <a:r>
              <a:rPr kumimoji="0" lang="en-US" altLang="zh-CN" sz="1800" b="1" dirty="0">
                <a:solidFill>
                  <a:schemeClr val="accent2"/>
                </a:solidFill>
                <a:latin typeface="Courier New" pitchFamily="49" charset="0"/>
                <a:cs typeface="Courier New" pitchFamily="49" charset="0"/>
              </a:rPr>
              <a:t>AS</a:t>
            </a:r>
            <a:r>
              <a:rPr kumimoji="0" lang="en-US" altLang="zh-CN" sz="1800" b="1" dirty="0">
                <a:solidFill>
                  <a:srgbClr val="FF0066"/>
                </a:solidFill>
                <a:latin typeface="Courier New" pitchFamily="49" charset="0"/>
                <a:cs typeface="Courier New" pitchFamily="49" charset="0"/>
              </a:rPr>
              <a:t> ] </a:t>
            </a:r>
            <a:r>
              <a:rPr kumimoji="0" lang="en-US" altLang="zh-CN" sz="1800" b="1" dirty="0" err="1">
                <a:latin typeface="Courier New" pitchFamily="49" charset="0"/>
                <a:cs typeface="Courier New" pitchFamily="49" charset="0"/>
              </a:rPr>
              <a:t>old_row_corr_name</a:t>
            </a:r>
            <a:endParaRPr kumimoji="0" lang="en-US" altLang="zh-CN" sz="1800" b="1" dirty="0">
              <a:latin typeface="Courier New" pitchFamily="49" charset="0"/>
              <a:cs typeface="Courier New" pitchFamily="49" charset="0"/>
            </a:endParaRPr>
          </a:p>
          <a:p>
            <a:pPr lvl="2"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NEW</a:t>
            </a:r>
            <a:r>
              <a:rPr kumimoji="0" lang="en-US" altLang="zh-CN" sz="1800" b="1" dirty="0">
                <a:solidFill>
                  <a:srgbClr val="FF0066"/>
                </a:solidFill>
                <a:latin typeface="Courier New" pitchFamily="49" charset="0"/>
                <a:cs typeface="Courier New" pitchFamily="49" charset="0"/>
              </a:rPr>
              <a:t> [ </a:t>
            </a:r>
            <a:r>
              <a:rPr kumimoji="0" lang="en-US" altLang="zh-CN" sz="1800" b="1" dirty="0">
                <a:solidFill>
                  <a:schemeClr val="accent2"/>
                </a:solidFill>
                <a:latin typeface="Courier New" pitchFamily="49" charset="0"/>
                <a:cs typeface="Courier New" pitchFamily="49" charset="0"/>
              </a:rPr>
              <a:t>ROW</a:t>
            </a:r>
            <a:r>
              <a:rPr kumimoji="0" lang="en-US" altLang="zh-CN" sz="1800" b="1" dirty="0">
                <a:solidFill>
                  <a:srgbClr val="FF0066"/>
                </a:solidFill>
                <a:latin typeface="Courier New" pitchFamily="49" charset="0"/>
                <a:cs typeface="Courier New" pitchFamily="49" charset="0"/>
              </a:rPr>
              <a:t> ] [ </a:t>
            </a:r>
            <a:r>
              <a:rPr kumimoji="0" lang="en-US" altLang="zh-CN" sz="1800" b="1" dirty="0">
                <a:solidFill>
                  <a:schemeClr val="accent2"/>
                </a:solidFill>
                <a:latin typeface="Courier New" pitchFamily="49" charset="0"/>
                <a:cs typeface="Courier New" pitchFamily="49" charset="0"/>
              </a:rPr>
              <a:t>AS</a:t>
            </a:r>
            <a:r>
              <a:rPr kumimoji="0" lang="en-US" altLang="zh-CN" sz="1800" b="1" dirty="0">
                <a:solidFill>
                  <a:srgbClr val="FF0066"/>
                </a:solidFill>
                <a:latin typeface="Courier New" pitchFamily="49" charset="0"/>
                <a:cs typeface="Courier New" pitchFamily="49" charset="0"/>
              </a:rPr>
              <a:t> ] </a:t>
            </a:r>
            <a:r>
              <a:rPr kumimoji="0" lang="en-US" altLang="zh-CN" sz="1800" b="1" dirty="0" err="1">
                <a:latin typeface="Courier New" pitchFamily="49" charset="0"/>
                <a:cs typeface="Courier New" pitchFamily="49" charset="0"/>
              </a:rPr>
              <a:t>new_row_corr_name</a:t>
            </a:r>
            <a:endParaRPr kumimoji="0" lang="en-US" altLang="zh-CN" sz="1800" b="1" dirty="0">
              <a:latin typeface="Courier New" pitchFamily="49" charset="0"/>
              <a:cs typeface="Courier New" pitchFamily="49" charset="0"/>
            </a:endParaRPr>
          </a:p>
          <a:p>
            <a:pPr lvl="2" algn="l" eaLnBrk="1" hangingPunct="1">
              <a:lnSpc>
                <a:spcPct val="120000"/>
              </a:lnSpc>
              <a:spcBef>
                <a:spcPct val="20000"/>
              </a:spcBef>
              <a:buClr>
                <a:schemeClr val="accent2"/>
              </a:buClr>
              <a:buFont typeface="Wingdings" pitchFamily="2" charset="2"/>
              <a:buNone/>
            </a:pPr>
            <a:endParaRPr kumimoji="0" lang="en-US" altLang="zh-CN" sz="1800" b="1" dirty="0">
              <a:latin typeface="Courier New" pitchFamily="49" charset="0"/>
              <a:cs typeface="Courier New" pitchFamily="49" charset="0"/>
            </a:endParaRPr>
          </a:p>
          <a:p>
            <a:pPr lvl="2"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OLD</a:t>
            </a: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TABLE</a:t>
            </a:r>
            <a:r>
              <a:rPr kumimoji="0" lang="en-US" altLang="zh-CN" sz="1800" b="1" dirty="0">
                <a:solidFill>
                  <a:srgbClr val="FF0066"/>
                </a:solidFill>
                <a:latin typeface="Courier New" pitchFamily="49" charset="0"/>
                <a:cs typeface="Courier New" pitchFamily="49" charset="0"/>
              </a:rPr>
              <a:t> [ </a:t>
            </a:r>
            <a:r>
              <a:rPr kumimoji="0" lang="en-US" altLang="zh-CN" sz="1800" b="1" dirty="0">
                <a:solidFill>
                  <a:schemeClr val="accent2"/>
                </a:solidFill>
                <a:latin typeface="Courier New" pitchFamily="49" charset="0"/>
                <a:cs typeface="Courier New" pitchFamily="49" charset="0"/>
              </a:rPr>
              <a:t>AS</a:t>
            </a:r>
            <a:r>
              <a:rPr kumimoji="0" lang="en-US" altLang="zh-CN" sz="1800" b="1" dirty="0">
                <a:solidFill>
                  <a:srgbClr val="FF0066"/>
                </a:solidFill>
                <a:latin typeface="Courier New" pitchFamily="49" charset="0"/>
                <a:cs typeface="Courier New" pitchFamily="49" charset="0"/>
              </a:rPr>
              <a:t> ] </a:t>
            </a:r>
            <a:r>
              <a:rPr kumimoji="0" lang="en-US" altLang="zh-CN" sz="1800" b="1" dirty="0" err="1">
                <a:latin typeface="Courier New" pitchFamily="49" charset="0"/>
                <a:cs typeface="Courier New" pitchFamily="49" charset="0"/>
              </a:rPr>
              <a:t>old_table_corr_name</a:t>
            </a:r>
            <a:endParaRPr kumimoji="0" lang="en-US" altLang="zh-CN" sz="1800" b="1" dirty="0">
              <a:latin typeface="Courier New" pitchFamily="49" charset="0"/>
              <a:cs typeface="Courier New" pitchFamily="49" charset="0"/>
            </a:endParaRPr>
          </a:p>
          <a:p>
            <a:pPr lvl="2" algn="l" eaLnBrk="1" hangingPunct="1">
              <a:lnSpc>
                <a:spcPct val="120000"/>
              </a:lnSpc>
              <a:spcBef>
                <a:spcPct val="20000"/>
              </a:spcBef>
              <a:buClr>
                <a:schemeClr val="accent2"/>
              </a:buClr>
              <a:buFont typeface="Wingdings" pitchFamily="2" charset="2"/>
              <a:buNone/>
            </a:pPr>
            <a:r>
              <a:rPr kumimoji="0" lang="en-US" altLang="zh-CN" sz="1800" b="1" dirty="0">
                <a:solidFill>
                  <a:srgbClr val="FF0066"/>
                </a:solidFill>
                <a:latin typeface="Courier New" pitchFamily="49" charset="0"/>
                <a:cs typeface="Courier New" pitchFamily="49" charset="0"/>
              </a:rPr>
              <a:t>| </a:t>
            </a:r>
            <a:r>
              <a:rPr kumimoji="0" lang="en-US" altLang="zh-CN" sz="1800" b="1" dirty="0">
                <a:solidFill>
                  <a:schemeClr val="accent2"/>
                </a:solidFill>
                <a:latin typeface="Courier New" pitchFamily="49" charset="0"/>
                <a:cs typeface="Courier New" pitchFamily="49" charset="0"/>
              </a:rPr>
              <a:t>NEW TABLE</a:t>
            </a:r>
            <a:r>
              <a:rPr kumimoji="0" lang="en-US" altLang="zh-CN" sz="1800" b="1" dirty="0">
                <a:solidFill>
                  <a:srgbClr val="FF0066"/>
                </a:solidFill>
                <a:latin typeface="Courier New" pitchFamily="49" charset="0"/>
                <a:cs typeface="Courier New" pitchFamily="49" charset="0"/>
              </a:rPr>
              <a:t> [ </a:t>
            </a:r>
            <a:r>
              <a:rPr kumimoji="0" lang="en-US" altLang="zh-CN" sz="1800" b="1" dirty="0">
                <a:solidFill>
                  <a:schemeClr val="accent2"/>
                </a:solidFill>
                <a:latin typeface="Courier New" pitchFamily="49" charset="0"/>
                <a:cs typeface="Courier New" pitchFamily="49" charset="0"/>
              </a:rPr>
              <a:t>AS</a:t>
            </a:r>
            <a:r>
              <a:rPr kumimoji="0" lang="en-US" altLang="zh-CN" sz="1800" b="1" dirty="0">
                <a:solidFill>
                  <a:srgbClr val="FF0066"/>
                </a:solidFill>
                <a:latin typeface="Courier New" pitchFamily="49" charset="0"/>
                <a:cs typeface="Courier New" pitchFamily="49" charset="0"/>
              </a:rPr>
              <a:t> ] </a:t>
            </a:r>
            <a:r>
              <a:rPr kumimoji="0" lang="en-US" altLang="zh-CN" sz="1800" b="1" dirty="0" err="1">
                <a:latin typeface="Courier New" pitchFamily="49" charset="0"/>
                <a:cs typeface="Courier New" pitchFamily="49" charset="0"/>
              </a:rPr>
              <a:t>new_table_corr_name</a:t>
            </a:r>
            <a:r>
              <a:rPr kumimoji="0" lang="en-US" altLang="zh-CN" sz="1800" b="1" dirty="0">
                <a:solidFill>
                  <a:srgbClr val="FF0066"/>
                </a:solidFill>
                <a:latin typeface="Courier New" pitchFamily="49" charset="0"/>
                <a:cs typeface="Courier New" pitchFamily="49" charset="0"/>
              </a:rPr>
              <a:t>    }</a:t>
            </a:r>
          </a:p>
        </p:txBody>
      </p:sp>
    </p:spTree>
    <p:extLst>
      <p:ext uri="{BB962C8B-B14F-4D97-AF65-F5344CB8AC3E}">
        <p14:creationId xmlns:p14="http://schemas.microsoft.com/office/powerpoint/2010/main" val="12909882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2.4  触发器</a:t>
            </a:r>
            <a:endParaRPr lang="zh-CN" altLang="en-US" dirty="0"/>
          </a:p>
        </p:txBody>
      </p:sp>
      <p:sp>
        <p:nvSpPr>
          <p:cNvPr id="3" name="内容占位符 2"/>
          <p:cNvSpPr>
            <a:spLocks noGrp="1"/>
          </p:cNvSpPr>
          <p:nvPr>
            <p:ph idx="1"/>
          </p:nvPr>
        </p:nvSpPr>
        <p:spPr/>
        <p:txBody>
          <a:bodyPr>
            <a:normAutofit/>
          </a:bodyPr>
          <a:lstStyle/>
          <a:p>
            <a:r>
              <a:rPr lang="zh-CN" altLang="en-US" sz="2000" dirty="0"/>
              <a:t>触发器的删除</a:t>
            </a:r>
            <a:r>
              <a:rPr lang="zh-CN" altLang="en-US" sz="2000" dirty="0" smtClean="0"/>
              <a:t>命令</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72</a:t>
            </a:fld>
            <a:endParaRPr lang="zh-CN" altLang="en-US"/>
          </a:p>
        </p:txBody>
      </p:sp>
      <p:sp>
        <p:nvSpPr>
          <p:cNvPr id="5" name="Text Box 5"/>
          <p:cNvSpPr txBox="1">
            <a:spLocks noChangeArrowheads="1"/>
          </p:cNvSpPr>
          <p:nvPr/>
        </p:nvSpPr>
        <p:spPr bwMode="auto">
          <a:xfrm>
            <a:off x="612000" y="2852936"/>
            <a:ext cx="7920000" cy="4247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20000"/>
              </a:lnSpc>
              <a:spcBef>
                <a:spcPct val="20000"/>
              </a:spcBef>
              <a:buClr>
                <a:schemeClr val="accent2"/>
              </a:buClr>
              <a:buFont typeface="Wingdings" pitchFamily="2" charset="2"/>
              <a:buNone/>
            </a:pPr>
            <a:r>
              <a:rPr kumimoji="0" lang="en-US" altLang="zh-CN" sz="1800" b="1" dirty="0">
                <a:solidFill>
                  <a:schemeClr val="accent2"/>
                </a:solidFill>
                <a:latin typeface="Courier New" pitchFamily="49" charset="0"/>
                <a:cs typeface="Courier New" pitchFamily="49" charset="0"/>
              </a:rPr>
              <a:t>DROP TRIGGER </a:t>
            </a:r>
            <a:r>
              <a:rPr kumimoji="0" lang="en-US" altLang="zh-CN" sz="1800" b="1" dirty="0" err="1">
                <a:latin typeface="Courier New" pitchFamily="49" charset="0"/>
                <a:cs typeface="Courier New" pitchFamily="49" charset="0"/>
              </a:rPr>
              <a:t>trigger_name</a:t>
            </a:r>
            <a:r>
              <a:rPr kumimoji="0" lang="en-US" altLang="zh-CN" sz="1800" b="1" dirty="0">
                <a:solidFill>
                  <a:srgbClr val="FF0066"/>
                </a:solidFill>
                <a:latin typeface="Courier New" pitchFamily="49" charset="0"/>
                <a:cs typeface="Courier New" pitchFamily="49" charset="0"/>
              </a:rPr>
              <a:t> </a:t>
            </a:r>
            <a:r>
              <a:rPr kumimoji="0" lang="en-US" altLang="zh-CN" sz="1800" b="1" dirty="0">
                <a:latin typeface="Courier New" pitchFamily="49" charset="0"/>
                <a:cs typeface="Courier New" pitchFamily="49" charset="0"/>
              </a:rPr>
              <a:t>;</a:t>
            </a:r>
          </a:p>
        </p:txBody>
      </p:sp>
    </p:spTree>
    <p:extLst>
      <p:ext uri="{BB962C8B-B14F-4D97-AF65-F5344CB8AC3E}">
        <p14:creationId xmlns:p14="http://schemas.microsoft.com/office/powerpoint/2010/main" val="23524982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2.4  触发器</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sz="1600" dirty="0" smtClean="0"/>
              <a:t>【</a:t>
            </a:r>
            <a:r>
              <a:rPr lang="zh-CN" altLang="en-US" sz="1600" dirty="0" smtClean="0"/>
              <a:t>例</a:t>
            </a:r>
            <a:r>
              <a:rPr lang="en-US" altLang="zh-CN" sz="1600" dirty="0" smtClean="0"/>
              <a:t>】</a:t>
            </a:r>
            <a:endParaRPr lang="en-US" altLang="zh-CN" sz="1600" dirty="0"/>
          </a:p>
          <a:p>
            <a:pPr lvl="1"/>
            <a:r>
              <a:rPr lang="zh-CN" altLang="en-US" sz="1400" dirty="0"/>
              <a:t>触发事件：修改或增添教师的工资和职称</a:t>
            </a:r>
          </a:p>
          <a:p>
            <a:pPr lvl="1"/>
            <a:r>
              <a:rPr lang="zh-CN" altLang="en-US" sz="1400" dirty="0"/>
              <a:t>结果事件：在插入新的教师元组或教师的职称晋升为教授时，若教授工资低于</a:t>
            </a:r>
            <a:r>
              <a:rPr lang="en-US" altLang="zh-CN" sz="1400" dirty="0"/>
              <a:t>1000</a:t>
            </a:r>
            <a:r>
              <a:rPr lang="zh-CN" altLang="en-US" sz="1400" dirty="0"/>
              <a:t>元，则将其自动转为</a:t>
            </a:r>
            <a:r>
              <a:rPr lang="en-US" altLang="zh-CN" sz="1400" dirty="0"/>
              <a:t>1000</a:t>
            </a:r>
            <a:r>
              <a:rPr lang="zh-CN" altLang="en-US" sz="1400" dirty="0" smtClean="0"/>
              <a:t>元</a:t>
            </a:r>
            <a:endParaRPr lang="zh-CN" altLang="en-US" sz="1400" dirty="0"/>
          </a:p>
          <a:p>
            <a:pPr lvl="2"/>
            <a:r>
              <a:rPr lang="en-US" altLang="zh-CN" sz="1400" dirty="0">
                <a:latin typeface="Courier New" pitchFamily="49" charset="0"/>
                <a:cs typeface="Courier New" pitchFamily="49" charset="0"/>
              </a:rPr>
              <a:t>CREATE </a:t>
            </a:r>
            <a:r>
              <a:rPr lang="en-US" altLang="zh-CN" sz="1400" dirty="0" smtClean="0">
                <a:latin typeface="Courier New" pitchFamily="49" charset="0"/>
                <a:cs typeface="Courier New" pitchFamily="49" charset="0"/>
              </a:rPr>
              <a:t>TRIGGER </a:t>
            </a:r>
            <a:r>
              <a:rPr lang="en-US" altLang="zh-CN" sz="1400" dirty="0" err="1" smtClean="0">
                <a:latin typeface="Courier New" pitchFamily="49" charset="0"/>
                <a:cs typeface="Courier New" pitchFamily="49" charset="0"/>
              </a:rPr>
              <a:t>update_sal</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smtClean="0">
                <a:latin typeface="Courier New" pitchFamily="49" charset="0"/>
                <a:cs typeface="Courier New" pitchFamily="49" charset="0"/>
              </a:rPr>
              <a:t>BEFORE INSERT or UPDATE(Sal</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Pos</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ON Teach</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FOR EACH ROW</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WHEN (:</a:t>
            </a:r>
            <a:r>
              <a:rPr lang="en-US" altLang="zh-CN" sz="1400" dirty="0" err="1" smtClean="0">
                <a:latin typeface="Courier New" pitchFamily="49" charset="0"/>
                <a:cs typeface="Courier New" pitchFamily="49" charset="0"/>
              </a:rPr>
              <a:t>new.Pos</a:t>
            </a:r>
            <a:r>
              <a:rPr lang="en-US" altLang="zh-CN" sz="1400" dirty="0" smtClean="0">
                <a:latin typeface="Courier New" pitchFamily="49" charset="0"/>
                <a:cs typeface="Courier New" pitchFamily="49" charset="0"/>
              </a:rPr>
              <a:t> = ‘</a:t>
            </a:r>
            <a:r>
              <a:rPr lang="zh-CN" altLang="en-US" sz="1400" dirty="0" smtClean="0">
                <a:latin typeface="Courier New" pitchFamily="49" charset="0"/>
                <a:cs typeface="Courier New" pitchFamily="49" charset="0"/>
              </a:rPr>
              <a:t>教授</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a:t>
            </a:r>
            <a:r>
              <a:rPr lang="zh-CN" altLang="en-US" sz="1400" dirty="0">
                <a:latin typeface="Courier New" pitchFamily="49" charset="0"/>
                <a:cs typeface="Courier New" pitchFamily="49" charset="0"/>
              </a:rPr>
              <a:t>某教师的职称为教授*</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BEGIN IF :</a:t>
            </a:r>
            <a:r>
              <a:rPr lang="en-US" altLang="zh-CN" sz="1400" dirty="0" err="1">
                <a:latin typeface="Courier New" pitchFamily="49" charset="0"/>
                <a:cs typeface="Courier New" pitchFamily="49" charset="0"/>
              </a:rPr>
              <a:t>new.sal</a:t>
            </a:r>
            <a:r>
              <a:rPr lang="en-US" altLang="zh-CN" sz="1400" dirty="0">
                <a:latin typeface="Courier New" pitchFamily="49" charset="0"/>
                <a:cs typeface="Courier New" pitchFamily="49" charset="0"/>
              </a:rPr>
              <a:t> &lt; </a:t>
            </a:r>
            <a:r>
              <a:rPr lang="en-US" altLang="zh-CN" sz="1400" dirty="0" smtClean="0">
                <a:latin typeface="Courier New" pitchFamily="49" charset="0"/>
                <a:cs typeface="Courier New" pitchFamily="49" charset="0"/>
              </a:rPr>
              <a:t>1000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THEN :</a:t>
            </a:r>
            <a:r>
              <a:rPr lang="en-US" altLang="zh-CN" sz="1400" dirty="0" err="1">
                <a:latin typeface="Courier New" pitchFamily="49" charset="0"/>
                <a:cs typeface="Courier New" pitchFamily="49" charset="0"/>
              </a:rPr>
              <a:t>new.sal</a:t>
            </a:r>
            <a:r>
              <a:rPr lang="en-US" altLang="zh-CN" sz="1400" dirty="0">
                <a:latin typeface="Courier New" pitchFamily="49" charset="0"/>
                <a:cs typeface="Courier New" pitchFamily="49" charset="0"/>
              </a:rPr>
              <a:t> := </a:t>
            </a:r>
            <a:r>
              <a:rPr lang="en-US" altLang="zh-CN" sz="1400" dirty="0" smtClean="0">
                <a:latin typeface="Courier New" pitchFamily="49" charset="0"/>
                <a:cs typeface="Courier New" pitchFamily="49" charset="0"/>
              </a:rPr>
              <a:t>1000;</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END IF;</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END</a:t>
            </a:r>
            <a:r>
              <a:rPr lang="zh-CN" altLang="en-US" sz="1400" dirty="0" smtClean="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73</a:t>
            </a:fld>
            <a:endParaRPr lang="zh-CN" altLang="en-US"/>
          </a:p>
        </p:txBody>
      </p:sp>
    </p:spTree>
    <p:extLst>
      <p:ext uri="{BB962C8B-B14F-4D97-AF65-F5344CB8AC3E}">
        <p14:creationId xmlns:p14="http://schemas.microsoft.com/office/powerpoint/2010/main" val="28172044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The End</a:t>
            </a:r>
            <a:endParaRPr lang="zh-CN" altLang="en-US" b="1" dirty="0"/>
          </a:p>
        </p:txBody>
      </p:sp>
    </p:spTree>
    <p:extLst>
      <p:ext uri="{BB962C8B-B14F-4D97-AF65-F5344CB8AC3E}">
        <p14:creationId xmlns:p14="http://schemas.microsoft.com/office/powerpoint/2010/main" val="36244197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上机练习</a:t>
            </a:r>
          </a:p>
        </p:txBody>
      </p:sp>
      <p:sp>
        <p:nvSpPr>
          <p:cNvPr id="3" name="内容占位符 2"/>
          <p:cNvSpPr>
            <a:spLocks noGrp="1"/>
          </p:cNvSpPr>
          <p:nvPr>
            <p:ph idx="1"/>
          </p:nvPr>
        </p:nvSpPr>
        <p:spPr/>
        <p:txBody>
          <a:bodyPr>
            <a:normAutofit/>
          </a:bodyPr>
          <a:lstStyle/>
          <a:p>
            <a:r>
              <a:rPr lang="zh-CN" altLang="en-US" sz="2000" dirty="0" smtClean="0"/>
              <a:t>创建数据库、表及属性</a:t>
            </a:r>
            <a:endParaRPr lang="en-US" altLang="zh-CN" sz="2000" dirty="0" smtClean="0"/>
          </a:p>
          <a:p>
            <a:r>
              <a:rPr lang="zh-CN" altLang="en-US" sz="2000" dirty="0" smtClean="0"/>
              <a:t>创建数据约束</a:t>
            </a:r>
            <a:endParaRPr lang="en-US" altLang="zh-CN" sz="2000" dirty="0" smtClean="0"/>
          </a:p>
          <a:p>
            <a:r>
              <a:rPr lang="zh-CN" altLang="en-US" sz="2000" dirty="0" smtClean="0"/>
              <a:t>加入样本数据并观察</a:t>
            </a:r>
            <a:endParaRPr lang="en-US" altLang="zh-CN" sz="2000" dirty="0" smtClean="0"/>
          </a:p>
          <a:p>
            <a:r>
              <a:rPr lang="zh-CN" altLang="en-US" sz="2000" dirty="0" smtClean="0"/>
              <a:t>创建触发器</a:t>
            </a:r>
            <a:endParaRPr lang="en-US" altLang="zh-CN" sz="2000" dirty="0" smtClean="0"/>
          </a:p>
          <a:p>
            <a:r>
              <a:rPr lang="zh-CN" altLang="en-US" sz="2000" dirty="0" smtClean="0"/>
              <a:t>创建用户并授权</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15823772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作业情况</a:t>
            </a:r>
            <a:endParaRPr lang="zh-CN" altLang="en-US" b="1" dirty="0"/>
          </a:p>
        </p:txBody>
      </p:sp>
      <p:sp>
        <p:nvSpPr>
          <p:cNvPr id="3" name="内容占位符 2"/>
          <p:cNvSpPr>
            <a:spLocks noGrp="1"/>
          </p:cNvSpPr>
          <p:nvPr>
            <p:ph idx="1"/>
          </p:nvPr>
        </p:nvSpPr>
        <p:spPr/>
        <p:txBody>
          <a:bodyPr>
            <a:normAutofit/>
          </a:bodyPr>
          <a:lstStyle/>
          <a:p>
            <a:r>
              <a:rPr lang="zh-CN" altLang="en-US" sz="2000" dirty="0" smtClean="0"/>
              <a:t>已交</a:t>
            </a:r>
            <a:endParaRPr lang="en-US" altLang="zh-CN" sz="2000" dirty="0" smtClean="0"/>
          </a:p>
          <a:p>
            <a:pPr lvl="1"/>
            <a:r>
              <a:rPr lang="zh-CN" altLang="en-US" sz="1800" dirty="0"/>
              <a:t>高明</a:t>
            </a:r>
            <a:r>
              <a:rPr lang="zh-CN" altLang="en-US" sz="1800" dirty="0" smtClean="0"/>
              <a:t>坤，干强，吴文涛，赵丰，韩乐</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571313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外键交叉</a:t>
            </a:r>
            <a:r>
              <a:rPr lang="zh-CN" altLang="en-US" b="1" dirty="0" smtClean="0"/>
              <a:t>引用</a:t>
            </a:r>
            <a:endParaRPr lang="zh-CN" altLang="en-US" b="1" dirty="0"/>
          </a:p>
        </p:txBody>
      </p:sp>
      <p:sp>
        <p:nvSpPr>
          <p:cNvPr id="3" name="内容占位符 2"/>
          <p:cNvSpPr>
            <a:spLocks noGrp="1"/>
          </p:cNvSpPr>
          <p:nvPr>
            <p:ph idx="1"/>
          </p:nvPr>
        </p:nvSpPr>
        <p:spPr/>
        <p:txBody>
          <a:bodyPr>
            <a:normAutofit/>
          </a:bodyPr>
          <a:lstStyle/>
          <a:p>
            <a:r>
              <a:rPr lang="zh-CN" altLang="en-US" sz="2000" dirty="0" smtClean="0"/>
              <a:t>职工</a:t>
            </a:r>
            <a:r>
              <a:rPr lang="zh-CN" altLang="en-US" sz="2000" dirty="0"/>
              <a:t>（</a:t>
            </a:r>
            <a:r>
              <a:rPr lang="zh-CN" altLang="en-US" sz="2000" dirty="0" smtClean="0"/>
              <a:t>所在</a:t>
            </a:r>
            <a:r>
              <a:rPr lang="zh-CN" altLang="en-US" sz="2000" dirty="0"/>
              <a:t>部门</a:t>
            </a:r>
            <a:r>
              <a:rPr lang="zh-CN" altLang="en-US" sz="2000" dirty="0" smtClean="0"/>
              <a:t>编号）</a:t>
            </a:r>
            <a:r>
              <a:rPr lang="en-US" altLang="zh-CN" sz="2000" dirty="0" smtClean="0"/>
              <a:t/>
            </a:r>
            <a:br>
              <a:rPr lang="en-US" altLang="zh-CN" sz="2000" dirty="0" smtClean="0"/>
            </a:br>
            <a:r>
              <a:rPr lang="zh-CN" altLang="en-US" sz="2000" dirty="0" smtClean="0"/>
              <a:t>部门（部门</a:t>
            </a:r>
            <a:r>
              <a:rPr lang="zh-CN" altLang="en-US" sz="2000" dirty="0"/>
              <a:t>负责人的工</a:t>
            </a:r>
            <a:r>
              <a:rPr lang="zh-CN" altLang="en-US" sz="2000" dirty="0" smtClean="0"/>
              <a:t>号</a:t>
            </a:r>
            <a:r>
              <a:rPr lang="zh-CN" altLang="en-US" sz="2000" dirty="0"/>
              <a:t>）</a:t>
            </a:r>
            <a:endParaRPr lang="en-US" altLang="zh-CN" sz="2000" dirty="0"/>
          </a:p>
          <a:p>
            <a:pPr lvl="1"/>
            <a:r>
              <a:rPr lang="en-US" altLang="zh-CN" sz="1800" dirty="0">
                <a:latin typeface="Courier New" pitchFamily="49" charset="0"/>
                <a:cs typeface="Courier New" pitchFamily="49" charset="0"/>
              </a:rPr>
              <a:t>ALTER TABLE Project </a:t>
            </a:r>
            <a:br>
              <a:rPr lang="en-US" altLang="zh-CN" sz="1800" dirty="0">
                <a:latin typeface="Courier New" pitchFamily="49" charset="0"/>
                <a:cs typeface="Courier New" pitchFamily="49" charset="0"/>
              </a:rPr>
            </a:br>
            <a:r>
              <a:rPr lang="en-US" altLang="zh-CN" sz="1800" dirty="0" smtClean="0">
                <a:latin typeface="Courier New" pitchFamily="49" charset="0"/>
                <a:cs typeface="Courier New" pitchFamily="49" charset="0"/>
              </a:rPr>
              <a:t>        ADD </a:t>
            </a:r>
            <a:r>
              <a:rPr lang="en-US" altLang="zh-CN" sz="1800" dirty="0">
                <a:latin typeface="Courier New" pitchFamily="49" charset="0"/>
                <a:cs typeface="Courier New" pitchFamily="49" charset="0"/>
              </a:rPr>
              <a:t>CONSTRAINT </a:t>
            </a:r>
            <a:r>
              <a:rPr lang="en-US" altLang="zh-CN" sz="1800" dirty="0" err="1">
                <a:latin typeface="Courier New" pitchFamily="49" charset="0"/>
                <a:cs typeface="Courier New" pitchFamily="49" charset="0"/>
              </a:rPr>
              <a:t>fk_dept</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FOREIGN </a:t>
            </a:r>
            <a:r>
              <a:rPr lang="en-US" altLang="zh-CN" sz="1800" dirty="0">
                <a:latin typeface="Courier New" pitchFamily="49" charset="0"/>
                <a:cs typeface="Courier New" pitchFamily="49" charset="0"/>
              </a:rPr>
              <a:t>KEY (DEPTNO)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REFERENCES </a:t>
            </a:r>
            <a:r>
              <a:rPr lang="en-US" altLang="zh-CN" sz="1800" dirty="0" err="1">
                <a:latin typeface="Courier New" pitchFamily="49" charset="0"/>
                <a:cs typeface="Courier New" pitchFamily="49" charset="0"/>
              </a:rPr>
              <a:t>Dept</a:t>
            </a:r>
            <a:r>
              <a:rPr lang="en-US" altLang="zh-CN" sz="1800" dirty="0">
                <a:latin typeface="Courier New" pitchFamily="49" charset="0"/>
                <a:cs typeface="Courier New" pitchFamily="49" charset="0"/>
              </a:rPr>
              <a:t> (DEPTNO)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ON </a:t>
            </a:r>
            <a:r>
              <a:rPr lang="en-US" altLang="zh-CN" sz="1800" dirty="0">
                <a:latin typeface="Courier New" pitchFamily="49" charset="0"/>
                <a:cs typeface="Courier New" pitchFamily="49" charset="0"/>
              </a:rPr>
              <a:t>DELETE RESTRICT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ON </a:t>
            </a:r>
            <a:r>
              <a:rPr lang="en-US" altLang="zh-CN" sz="1800" dirty="0">
                <a:latin typeface="Courier New" pitchFamily="49" charset="0"/>
                <a:cs typeface="Courier New" pitchFamily="49" charset="0"/>
              </a:rPr>
              <a:t>UPDATE NO ACTION;</a:t>
            </a:r>
            <a:endParaRPr lang="zh-CN" altLang="en-US"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77</a:t>
            </a:fld>
            <a:endParaRPr lang="zh-CN" altLang="en-US"/>
          </a:p>
        </p:txBody>
      </p:sp>
    </p:spTree>
    <p:extLst>
      <p:ext uri="{BB962C8B-B14F-4D97-AF65-F5344CB8AC3E}">
        <p14:creationId xmlns:p14="http://schemas.microsoft.com/office/powerpoint/2010/main" val="2391379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外键完整性约束示例</a:t>
            </a:r>
            <a:endParaRPr lang="zh-CN" altLang="en-US" dirty="0"/>
          </a:p>
        </p:txBody>
      </p:sp>
      <p:sp>
        <p:nvSpPr>
          <p:cNvPr id="3" name="内容占位符 2"/>
          <p:cNvSpPr>
            <a:spLocks noGrp="1"/>
          </p:cNvSpPr>
          <p:nvPr>
            <p:ph idx="1"/>
          </p:nvPr>
        </p:nvSpPr>
        <p:spPr/>
        <p:txBody>
          <a:bodyPr>
            <a:normAutofit/>
          </a:bodyPr>
          <a:lstStyle/>
          <a:p>
            <a:r>
              <a:rPr lang="en-US" altLang="zh-CN" sz="2000" dirty="0"/>
              <a:t>“restrict”</a:t>
            </a:r>
            <a:r>
              <a:rPr lang="zh-CN" altLang="en-US" sz="2000" dirty="0"/>
              <a:t>和“</a:t>
            </a:r>
            <a:r>
              <a:rPr lang="en-US" altLang="zh-CN" sz="2000" dirty="0"/>
              <a:t>no action”</a:t>
            </a:r>
            <a:r>
              <a:rPr lang="zh-CN" altLang="en-US" sz="2000" dirty="0"/>
              <a:t>的</a:t>
            </a:r>
            <a:r>
              <a:rPr lang="zh-CN" altLang="en-US" sz="2000" dirty="0" smtClean="0"/>
              <a:t>区别</a:t>
            </a:r>
            <a:endParaRPr lang="en-US" altLang="zh-CN" sz="2000" dirty="0" smtClean="0"/>
          </a:p>
          <a:p>
            <a:endParaRPr lang="zh-CN" altLang="en-US" sz="2000" dirty="0"/>
          </a:p>
          <a:p>
            <a:endParaRPr lang="zh-CN" altLang="en-US" sz="2000" dirty="0"/>
          </a:p>
          <a:p>
            <a:endParaRPr lang="zh-CN" altLang="en-US" sz="2000" dirty="0"/>
          </a:p>
          <a:p>
            <a:pPr lvl="1"/>
            <a:endParaRPr lang="zh-CN" altLang="en-US" sz="2000" dirty="0"/>
          </a:p>
          <a:p>
            <a:pPr marL="365760" lvl="1" indent="0">
              <a:buNone/>
            </a:pPr>
            <a:r>
              <a:rPr lang="en-US" altLang="zh-CN" sz="2000" dirty="0" smtClean="0"/>
              <a:t>			</a:t>
            </a:r>
            <a:r>
              <a:rPr lang="zh-CN" altLang="en-US" sz="2000" dirty="0" smtClean="0"/>
              <a:t> </a:t>
            </a:r>
            <a:r>
              <a:rPr lang="en-US" altLang="zh-CN" sz="2000" dirty="0"/>
              <a:t>UPDATE PAR SET PID = PID-1</a:t>
            </a:r>
          </a:p>
          <a:p>
            <a:pPr lvl="1"/>
            <a:r>
              <a:rPr lang="en-US" altLang="zh-CN" sz="1800" dirty="0"/>
              <a:t>“restrict”</a:t>
            </a:r>
            <a:r>
              <a:rPr lang="zh-CN" altLang="en-US" sz="1800" dirty="0"/>
              <a:t>报错</a:t>
            </a:r>
          </a:p>
          <a:p>
            <a:pPr lvl="1"/>
            <a:r>
              <a:rPr lang="zh-CN" altLang="en-US" sz="1800" dirty="0"/>
              <a:t>“</a:t>
            </a:r>
            <a:r>
              <a:rPr lang="en-US" altLang="zh-CN" sz="1800" dirty="0"/>
              <a:t>no action”</a:t>
            </a:r>
            <a:r>
              <a:rPr lang="zh-CN" altLang="en-US" sz="1800" dirty="0"/>
              <a:t>可以</a:t>
            </a:r>
            <a:r>
              <a:rPr lang="zh-CN" altLang="en-US" sz="1800" dirty="0" smtClean="0"/>
              <a:t>执行</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78</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277085011"/>
              </p:ext>
            </p:extLst>
          </p:nvPr>
        </p:nvGraphicFramePr>
        <p:xfrm>
          <a:off x="1593929" y="2924944"/>
          <a:ext cx="2008823" cy="1828800"/>
        </p:xfrm>
        <a:graphic>
          <a:graphicData uri="http://schemas.openxmlformats.org/drawingml/2006/table">
            <a:tbl>
              <a:tblPr firstRow="1" bandRow="1">
                <a:tableStyleId>{5C22544A-7EE6-4342-B048-85BDC9FD1C3A}</a:tableStyleId>
              </a:tblPr>
              <a:tblGrid>
                <a:gridCol w="913130"/>
                <a:gridCol w="1095693"/>
              </a:tblGrid>
              <a:tr h="370840">
                <a:tc>
                  <a:txBody>
                    <a:bodyPr/>
                    <a:lstStyle/>
                    <a:p>
                      <a:pPr algn="ctr"/>
                      <a:r>
                        <a:rPr lang="en-US" altLang="zh-CN" sz="2400" dirty="0" smtClean="0">
                          <a:latin typeface="Courier New" pitchFamily="49" charset="0"/>
                          <a:cs typeface="Courier New" pitchFamily="49" charset="0"/>
                        </a:rPr>
                        <a:t>PID</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NAME</a:t>
                      </a:r>
                      <a:endParaRPr lang="zh-CN" altLang="en-US" sz="2400"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1</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PAR1</a:t>
                      </a:r>
                      <a:endParaRPr lang="zh-CN" altLang="en-US" sz="2400"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2</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PAR2</a:t>
                      </a:r>
                      <a:endParaRPr lang="zh-CN" altLang="en-US" sz="2400"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3</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PAR3</a:t>
                      </a:r>
                      <a:endParaRPr lang="zh-CN" altLang="en-US" sz="2400" dirty="0">
                        <a:latin typeface="Courier New" pitchFamily="49" charset="0"/>
                        <a:cs typeface="Courier New" pitchFamily="49" charset="0"/>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92820518"/>
              </p:ext>
            </p:extLst>
          </p:nvPr>
        </p:nvGraphicFramePr>
        <p:xfrm>
          <a:off x="3661186" y="2924944"/>
          <a:ext cx="3287078" cy="1371600"/>
        </p:xfrm>
        <a:graphic>
          <a:graphicData uri="http://schemas.openxmlformats.org/drawingml/2006/table">
            <a:tbl>
              <a:tblPr firstRow="1" bandRow="1">
                <a:tableStyleId>{5C22544A-7EE6-4342-B048-85BDC9FD1C3A}</a:tableStyleId>
              </a:tblPr>
              <a:tblGrid>
                <a:gridCol w="913130"/>
                <a:gridCol w="1460818"/>
                <a:gridCol w="913130"/>
              </a:tblGrid>
              <a:tr h="370840">
                <a:tc>
                  <a:txBody>
                    <a:bodyPr/>
                    <a:lstStyle/>
                    <a:p>
                      <a:pPr algn="ctr"/>
                      <a:r>
                        <a:rPr lang="en-US" altLang="zh-CN" sz="2400" dirty="0" smtClean="0">
                          <a:latin typeface="Courier New" pitchFamily="49" charset="0"/>
                          <a:cs typeface="Courier New" pitchFamily="49" charset="0"/>
                        </a:rPr>
                        <a:t>CID</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CDESC</a:t>
                      </a:r>
                      <a:endParaRPr lang="zh-CN" altLang="en-US" sz="2400" dirty="0">
                        <a:latin typeface="Courier New" pitchFamily="49" charset="0"/>
                        <a:cs typeface="Courier New" pitchFamily="49" charset="0"/>
                      </a:endParaRPr>
                    </a:p>
                  </a:txBody>
                  <a:tcPr/>
                </a:tc>
                <a:tc>
                  <a:txBody>
                    <a:bodyPr/>
                    <a:lstStyle/>
                    <a:p>
                      <a:pPr algn="ctr"/>
                      <a:r>
                        <a:rPr lang="en-US" altLang="zh-CN" sz="2400" i="1" dirty="0" smtClean="0">
                          <a:latin typeface="Courier New" pitchFamily="49" charset="0"/>
                          <a:cs typeface="Courier New" pitchFamily="49" charset="0"/>
                        </a:rPr>
                        <a:t>PID</a:t>
                      </a:r>
                      <a:endParaRPr lang="zh-CN" altLang="en-US" sz="2400" i="1"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51</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51DESC</a:t>
                      </a:r>
                      <a:endParaRPr lang="zh-CN" altLang="en-US" sz="2400" dirty="0">
                        <a:latin typeface="Courier New" pitchFamily="49" charset="0"/>
                        <a:cs typeface="Courier New" pitchFamily="49" charset="0"/>
                      </a:endParaRPr>
                    </a:p>
                  </a:txBody>
                  <a:tcPr/>
                </a:tc>
                <a:tc>
                  <a:txBody>
                    <a:bodyPr/>
                    <a:lstStyle/>
                    <a:p>
                      <a:pPr algn="ctr"/>
                      <a:r>
                        <a:rPr lang="en-US" altLang="zh-CN" sz="2400" i="1" dirty="0" smtClean="0">
                          <a:latin typeface="Courier New" pitchFamily="49" charset="0"/>
                          <a:cs typeface="Courier New" pitchFamily="49" charset="0"/>
                        </a:rPr>
                        <a:t>1</a:t>
                      </a:r>
                      <a:endParaRPr lang="zh-CN" altLang="en-US" sz="2400" i="1" dirty="0">
                        <a:latin typeface="Courier New" pitchFamily="49" charset="0"/>
                        <a:cs typeface="Courier New" pitchFamily="49" charset="0"/>
                      </a:endParaRPr>
                    </a:p>
                  </a:txBody>
                  <a:tcPr/>
                </a:tc>
              </a:tr>
              <a:tr h="370840">
                <a:tc>
                  <a:txBody>
                    <a:bodyPr/>
                    <a:lstStyle/>
                    <a:p>
                      <a:pPr algn="ctr"/>
                      <a:r>
                        <a:rPr lang="en-US" altLang="zh-CN" sz="2400" dirty="0" smtClean="0">
                          <a:latin typeface="Courier New" pitchFamily="49" charset="0"/>
                          <a:cs typeface="Courier New" pitchFamily="49" charset="0"/>
                        </a:rPr>
                        <a:t>52</a:t>
                      </a:r>
                      <a:endParaRPr lang="zh-CN" altLang="en-US" sz="2400" dirty="0">
                        <a:latin typeface="Courier New" pitchFamily="49" charset="0"/>
                        <a:cs typeface="Courier New" pitchFamily="49" charset="0"/>
                      </a:endParaRPr>
                    </a:p>
                  </a:txBody>
                  <a:tcPr/>
                </a:tc>
                <a:tc>
                  <a:txBody>
                    <a:bodyPr/>
                    <a:lstStyle/>
                    <a:p>
                      <a:pPr algn="ctr"/>
                      <a:r>
                        <a:rPr lang="en-US" altLang="zh-CN" sz="2400" dirty="0" smtClean="0">
                          <a:latin typeface="Courier New" pitchFamily="49" charset="0"/>
                          <a:cs typeface="Courier New" pitchFamily="49" charset="0"/>
                        </a:rPr>
                        <a:t>52DESC</a:t>
                      </a:r>
                      <a:endParaRPr lang="zh-CN" altLang="en-US" sz="2400" dirty="0">
                        <a:latin typeface="Courier New" pitchFamily="49" charset="0"/>
                        <a:cs typeface="Courier New" pitchFamily="49" charset="0"/>
                      </a:endParaRPr>
                    </a:p>
                  </a:txBody>
                  <a:tcPr/>
                </a:tc>
                <a:tc>
                  <a:txBody>
                    <a:bodyPr/>
                    <a:lstStyle/>
                    <a:p>
                      <a:pPr algn="ctr"/>
                      <a:r>
                        <a:rPr lang="en-US" altLang="zh-CN" sz="2400" i="1" dirty="0" smtClean="0">
                          <a:latin typeface="Courier New" pitchFamily="49" charset="0"/>
                          <a:cs typeface="Courier New" pitchFamily="49" charset="0"/>
                        </a:rPr>
                        <a:t>2</a:t>
                      </a:r>
                      <a:endParaRPr lang="zh-CN" altLang="en-US" sz="2400" i="1" dirty="0">
                        <a:latin typeface="Courier New" pitchFamily="49" charset="0"/>
                        <a:cs typeface="Courier New" pitchFamily="49" charset="0"/>
                      </a:endParaRPr>
                    </a:p>
                  </a:txBody>
                  <a:tcPr/>
                </a:tc>
              </a:tr>
            </a:tbl>
          </a:graphicData>
        </a:graphic>
      </p:graphicFrame>
      <p:cxnSp>
        <p:nvCxnSpPr>
          <p:cNvPr id="7" name="直接箭头连接符 6"/>
          <p:cNvCxnSpPr/>
          <p:nvPr/>
        </p:nvCxnSpPr>
        <p:spPr>
          <a:xfrm flipH="1">
            <a:off x="3419872" y="3573016"/>
            <a:ext cx="504056" cy="504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p:nvPr/>
        </p:nvCxnSpPr>
        <p:spPr>
          <a:xfrm flipH="1">
            <a:off x="3419872" y="4005120"/>
            <a:ext cx="504056" cy="504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1948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触发器</a:t>
            </a:r>
          </a:p>
        </p:txBody>
      </p:sp>
      <p:sp>
        <p:nvSpPr>
          <p:cNvPr id="3" name="内容占位符 2"/>
          <p:cNvSpPr>
            <a:spLocks noGrp="1"/>
          </p:cNvSpPr>
          <p:nvPr>
            <p:ph idx="1"/>
          </p:nvPr>
        </p:nvSpPr>
        <p:spPr/>
        <p:txBody>
          <a:bodyPr>
            <a:normAutofit/>
          </a:bodyPr>
          <a:lstStyle/>
          <a:p>
            <a:r>
              <a:rPr lang="zh-CN" altLang="en-US" sz="2000" dirty="0"/>
              <a:t>当职工参加一个新的项目时，年薪增加</a:t>
            </a:r>
            <a:r>
              <a:rPr lang="en-US" altLang="zh-CN" sz="2000" dirty="0"/>
              <a:t>2%</a:t>
            </a:r>
          </a:p>
          <a:p>
            <a:pPr lvl="1"/>
            <a:r>
              <a:rPr lang="en-US" altLang="zh-CN" sz="1800" dirty="0">
                <a:latin typeface="Courier New" pitchFamily="49" charset="0"/>
                <a:cs typeface="Courier New" pitchFamily="49" charset="0"/>
              </a:rPr>
              <a:t>CREATE TRIGGER UPDATE_SAL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AFTER INSERT ON JOB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REFERENCING NEW AS NEWROW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FOR EACH ROW MODE DB2SQL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UPDATE Employee SET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Employee.salary</a:t>
            </a:r>
            <a:r>
              <a:rPr lang="en-US" altLang="zh-CN" sz="1800" dirty="0">
                <a:latin typeface="Courier New" pitchFamily="49" charset="0"/>
                <a:cs typeface="Courier New" pitchFamily="49" charset="0"/>
              </a:rPr>
              <a:t> = salary * 1.02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WHERE </a:t>
            </a:r>
            <a:r>
              <a:rPr lang="en-US" altLang="zh-CN" sz="1800" dirty="0" err="1">
                <a:latin typeface="Courier New" pitchFamily="49" charset="0"/>
                <a:cs typeface="Courier New" pitchFamily="49" charset="0"/>
              </a:rPr>
              <a:t>Employee.empno</a:t>
            </a:r>
            <a:r>
              <a:rPr lang="en-US" altLang="zh-CN" sz="1800" dirty="0">
                <a:latin typeface="Courier New" pitchFamily="49" charset="0"/>
                <a:cs typeface="Courier New" pitchFamily="49" charset="0"/>
              </a:rPr>
              <a:t> = </a:t>
            </a:r>
            <a:r>
              <a:rPr lang="en-US" altLang="zh-CN" sz="1800" dirty="0" err="1">
                <a:latin typeface="Courier New" pitchFamily="49" charset="0"/>
                <a:cs typeface="Courier New" pitchFamily="49" charset="0"/>
              </a:rPr>
              <a:t>NEWROW.empno</a:t>
            </a:r>
            <a:r>
              <a:rPr lang="en-US" altLang="zh-CN" sz="1800" dirty="0">
                <a:latin typeface="Courier New" pitchFamily="49" charset="0"/>
                <a:cs typeface="Courier New" pitchFamily="49" charset="0"/>
              </a:rPr>
              <a:t>;</a:t>
            </a:r>
            <a:endParaRPr lang="zh-CN" altLang="en-US" sz="1800" dirty="0">
              <a:latin typeface="Courier New" pitchFamily="49" charset="0"/>
              <a:cs typeface="Courier New"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Tree>
    <p:extLst>
      <p:ext uri="{BB962C8B-B14F-4D97-AF65-F5344CB8AC3E}">
        <p14:creationId xmlns:p14="http://schemas.microsoft.com/office/powerpoint/2010/main" val="259846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a:t>
            </a:r>
            <a:r>
              <a:rPr lang="zh-CN" altLang="en-US" sz="3200" b="1" dirty="0" smtClean="0">
                <a:latin typeface="宋体" pitchFamily="2" charset="-122"/>
              </a:rPr>
              <a:t>内容（续）</a:t>
            </a:r>
            <a:endParaRPr lang="zh-CN" altLang="en-US" sz="3200" b="1" dirty="0"/>
          </a:p>
        </p:txBody>
      </p:sp>
      <p:sp>
        <p:nvSpPr>
          <p:cNvPr id="3" name="内容占位符 2"/>
          <p:cNvSpPr>
            <a:spLocks noGrp="1"/>
          </p:cNvSpPr>
          <p:nvPr>
            <p:ph idx="1"/>
          </p:nvPr>
        </p:nvSpPr>
        <p:spPr/>
        <p:txBody>
          <a:bodyPr/>
          <a:lstStyle/>
          <a:p>
            <a:r>
              <a:rPr lang="zh-CN" altLang="en-US" dirty="0"/>
              <a:t>可信计算基</a:t>
            </a:r>
            <a:r>
              <a:rPr lang="en-US" altLang="zh-CN" dirty="0"/>
              <a:t>TCB</a:t>
            </a:r>
          </a:p>
          <a:p>
            <a:pPr lvl="1"/>
            <a:r>
              <a:rPr lang="zh-CN" altLang="en-US" sz="2000" dirty="0"/>
              <a:t>它是为实现数据库安全所采用的所有实施策略与机制的</a:t>
            </a:r>
            <a:r>
              <a:rPr lang="zh-CN" altLang="en-US" sz="2000" dirty="0" smtClean="0"/>
              <a:t>集合</a:t>
            </a:r>
            <a:endParaRPr lang="zh-CN" altLang="en-US" sz="2000" dirty="0"/>
          </a:p>
          <a:p>
            <a:pPr lvl="1"/>
            <a:r>
              <a:rPr lang="zh-CN" altLang="en-US" sz="2000" dirty="0"/>
              <a:t>它是实施、检查、监督数据库安全的</a:t>
            </a:r>
            <a:r>
              <a:rPr lang="zh-CN" altLang="en-US" sz="2000" dirty="0" smtClean="0"/>
              <a:t>机构</a:t>
            </a:r>
            <a:endParaRPr lang="en-US" altLang="zh-CN" sz="2000" dirty="0" smtClean="0"/>
          </a:p>
          <a:p>
            <a:pPr lvl="1"/>
            <a:r>
              <a:rPr lang="zh-CN" altLang="en-US" sz="2000" dirty="0" smtClean="0"/>
              <a:t>是数据库安全中的一个基本概念</a:t>
            </a:r>
            <a:endParaRPr lang="zh-CN" altLang="en-US" sz="20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708617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宋体" pitchFamily="2" charset="-122"/>
              </a:rPr>
              <a:t>数据库安全的基本概念与内容（续）</a:t>
            </a:r>
            <a:endParaRPr lang="zh-CN" altLang="en-US" sz="3200" dirty="0"/>
          </a:p>
        </p:txBody>
      </p:sp>
      <p:sp>
        <p:nvSpPr>
          <p:cNvPr id="3" name="内容占位符 2"/>
          <p:cNvSpPr>
            <a:spLocks noGrp="1"/>
          </p:cNvSpPr>
          <p:nvPr>
            <p:ph idx="1"/>
          </p:nvPr>
        </p:nvSpPr>
        <p:spPr/>
        <p:txBody>
          <a:bodyPr>
            <a:normAutofit/>
          </a:bodyPr>
          <a:lstStyle/>
          <a:p>
            <a:r>
              <a:rPr lang="zh-CN" altLang="en-US" dirty="0"/>
              <a:t>主体、客体与主客体分离</a:t>
            </a:r>
          </a:p>
          <a:p>
            <a:pPr lvl="1"/>
            <a:r>
              <a:rPr lang="zh-CN" altLang="en-US" sz="2000" dirty="0"/>
              <a:t>客体</a:t>
            </a:r>
          </a:p>
          <a:p>
            <a:pPr lvl="2"/>
            <a:r>
              <a:rPr lang="zh-CN" altLang="en-US" sz="1800" dirty="0"/>
              <a:t>数据库中的数据及其载体</a:t>
            </a:r>
          </a:p>
          <a:p>
            <a:pPr lvl="2"/>
            <a:r>
              <a:rPr lang="zh-CN" altLang="en-US" sz="1800" dirty="0"/>
              <a:t>如：表、视图、快照、存储过程、数据文件</a:t>
            </a:r>
            <a:r>
              <a:rPr lang="zh-CN" altLang="en-US" sz="1800" dirty="0" smtClean="0"/>
              <a:t>等</a:t>
            </a:r>
            <a:endParaRPr lang="zh-CN" altLang="en-US" sz="1800" dirty="0"/>
          </a:p>
          <a:p>
            <a:pPr lvl="1"/>
            <a:r>
              <a:rPr lang="zh-CN" altLang="en-US" sz="2000" dirty="0"/>
              <a:t>主体</a:t>
            </a:r>
          </a:p>
          <a:p>
            <a:pPr lvl="2"/>
            <a:r>
              <a:rPr lang="zh-CN" altLang="en-US" sz="1800" dirty="0"/>
              <a:t>数据库中数据的访问</a:t>
            </a:r>
            <a:r>
              <a:rPr lang="zh-CN" altLang="en-US" sz="1800" dirty="0" smtClean="0"/>
              <a:t>者、进程、线程等</a:t>
            </a:r>
            <a:endParaRPr lang="zh-CN" altLang="en-US" sz="18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065451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689</TotalTime>
  <Words>4390</Words>
  <Application>Microsoft Office PowerPoint</Application>
  <PresentationFormat>全屏显示(4:3)</PresentationFormat>
  <Paragraphs>774</Paragraphs>
  <Slides>79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82" baseType="lpstr">
      <vt:lpstr>奥斯汀</vt:lpstr>
      <vt:lpstr>Microsoft Word Picture</vt:lpstr>
      <vt:lpstr>Picture</vt:lpstr>
      <vt:lpstr>数据库的安全性与完整性保护</vt:lpstr>
      <vt:lpstr>为什么要提供数据库的安全性保护和完整性保护功能？</vt:lpstr>
      <vt:lpstr>PowerPoint 演示文稿</vt:lpstr>
      <vt:lpstr>1. 数据库的安全性</vt:lpstr>
      <vt:lpstr>1.1 数据库的安全与安全数据库</vt:lpstr>
      <vt:lpstr>1. 数据库的安全性</vt:lpstr>
      <vt:lpstr>1.2 数据库安全的基本概念与内容</vt:lpstr>
      <vt:lpstr>数据库安全的基本概念与内容（续）</vt:lpstr>
      <vt:lpstr>数据库安全的基本概念与内容（续）</vt:lpstr>
      <vt:lpstr>数据库安全的基本概念与内容（续）</vt:lpstr>
      <vt:lpstr>数据库安全的基本概念与内容（续）</vt:lpstr>
      <vt:lpstr>数据库安全的基本概念与内容（续）</vt:lpstr>
      <vt:lpstr>数据库安全的基本概念与内容（续）</vt:lpstr>
      <vt:lpstr>数据库安全的基本概念与内容（续）</vt:lpstr>
      <vt:lpstr>数据库安全的基本概念与内容（续）</vt:lpstr>
      <vt:lpstr>数据库安全的基本概念与内容（续）</vt:lpstr>
      <vt:lpstr>数据库安全的基本概念与内容（续）</vt:lpstr>
      <vt:lpstr>数据库安全的基本概念与内容（续）</vt:lpstr>
      <vt:lpstr>1. 数据库的安全性</vt:lpstr>
      <vt:lpstr>1.3 数据库的安全标准</vt:lpstr>
      <vt:lpstr>1.3 数据库的安全标准</vt:lpstr>
      <vt:lpstr>1.3 数据库的安全标准</vt:lpstr>
      <vt:lpstr>1.3 数据库的安全标准</vt:lpstr>
      <vt:lpstr>1.3 数据库的安全标准</vt:lpstr>
      <vt:lpstr>1.3 数据库的安全标准</vt:lpstr>
      <vt:lpstr>1.3 数据库的安全标准</vt:lpstr>
      <vt:lpstr>1.3 数据库的安全标准</vt:lpstr>
      <vt:lpstr>1.3 数据库的安全标准</vt:lpstr>
      <vt:lpstr>1. 数据库的安全性</vt:lpstr>
      <vt:lpstr>1.4 SQL对数据库安全的支持</vt:lpstr>
      <vt:lpstr>1.4 SQL对数据库安全的支持</vt:lpstr>
      <vt:lpstr>1.4 SQL对数据库安全的支持</vt:lpstr>
      <vt:lpstr>1.4 SQL对数据库安全的支持</vt:lpstr>
      <vt:lpstr>1.4 SQL对数据库安全的支持</vt:lpstr>
      <vt:lpstr>1.4 SQL对数据库安全的支持</vt:lpstr>
      <vt:lpstr>常用的数据库用户角色</vt:lpstr>
      <vt:lpstr>2. 数据库的完整性</vt:lpstr>
      <vt:lpstr>2. 数据库的完整性</vt:lpstr>
      <vt:lpstr>2. 数据库的完整性</vt:lpstr>
      <vt:lpstr>2.1 数据库完整性保护的功能</vt:lpstr>
      <vt:lpstr>2. 数据库的完整性</vt:lpstr>
      <vt:lpstr>2.2 完整性规则的三个内容</vt:lpstr>
      <vt:lpstr>2.2 完整性规则的三个内容</vt:lpstr>
      <vt:lpstr>2.2 完整性规则的三个内容</vt:lpstr>
      <vt:lpstr>2.2 完整性规则的三个内容</vt:lpstr>
      <vt:lpstr>外键完整性约束示例</vt:lpstr>
      <vt:lpstr>外键完整性约束示例</vt:lpstr>
      <vt:lpstr>2. 数据库的完整性</vt:lpstr>
      <vt:lpstr>2.3 完整性约束的设置、检查与处理</vt:lpstr>
      <vt:lpstr>2.3 完整性约束的设置、检查与处理</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SQL语言对完整性约束规则的支持</vt:lpstr>
      <vt:lpstr>2. 数据库的完整性</vt:lpstr>
      <vt:lpstr>2.4  触发器</vt:lpstr>
      <vt:lpstr>2.4  触发器</vt:lpstr>
      <vt:lpstr>2.4  触发器</vt:lpstr>
      <vt:lpstr>2.4  触发器</vt:lpstr>
      <vt:lpstr>2.4  触发器</vt:lpstr>
      <vt:lpstr>2.4  触发器</vt:lpstr>
      <vt:lpstr>The End</vt:lpstr>
      <vt:lpstr>上机练习</vt:lpstr>
      <vt:lpstr>作业情况</vt:lpstr>
      <vt:lpstr>外键交叉引用</vt:lpstr>
      <vt:lpstr>外键完整性约束示例</vt:lpstr>
      <vt:lpstr>触发器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数据库的安全性与完整性保护</dc:title>
  <dc:creator>whu</dc:creator>
  <cp:lastModifiedBy>whu</cp:lastModifiedBy>
  <cp:revision>89</cp:revision>
  <dcterms:created xsi:type="dcterms:W3CDTF">2011-10-21T04:52:07Z</dcterms:created>
  <dcterms:modified xsi:type="dcterms:W3CDTF">2011-11-10T05:09:39Z</dcterms:modified>
</cp:coreProperties>
</file>