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9"/>
  </p:notesMasterIdLst>
  <p:sldIdLst>
    <p:sldId id="256" r:id="rId2"/>
    <p:sldId id="257" r:id="rId3"/>
    <p:sldId id="261" r:id="rId4"/>
    <p:sldId id="262" r:id="rId5"/>
    <p:sldId id="263" r:id="rId6"/>
    <p:sldId id="258"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59" r:id="rId24"/>
    <p:sldId id="280" r:id="rId25"/>
    <p:sldId id="281" r:id="rId26"/>
    <p:sldId id="282" r:id="rId27"/>
    <p:sldId id="26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3" r:id="rId57"/>
    <p:sldId id="312"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8" r:id="rId82"/>
    <p:sldId id="339" r:id="rId83"/>
    <p:sldId id="340" r:id="rId84"/>
    <p:sldId id="341" r:id="rId85"/>
    <p:sldId id="342" r:id="rId86"/>
    <p:sldId id="343" r:id="rId87"/>
    <p:sldId id="311" r:id="rId8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341ED6-5FDB-43D3-8E78-D45CB170D218}" type="datetimeFigureOut">
              <a:rPr lang="zh-CN" altLang="en-US" smtClean="0"/>
              <a:t>2011/11/10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AC0AEC-9A17-4323-A30C-F3AE18CE613C}" type="slidenum">
              <a:rPr lang="zh-CN" altLang="en-US" smtClean="0"/>
              <a:t>‹#›</a:t>
            </a:fld>
            <a:endParaRPr lang="zh-CN" altLang="en-US"/>
          </a:p>
        </p:txBody>
      </p:sp>
    </p:spTree>
    <p:extLst>
      <p:ext uri="{BB962C8B-B14F-4D97-AF65-F5344CB8AC3E}">
        <p14:creationId xmlns:p14="http://schemas.microsoft.com/office/powerpoint/2010/main" val="2184460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chor="t" anchorCtr="0">
            <a:normAutofit/>
          </a:bodyPr>
          <a:lstStyle>
            <a:lvl1pPr>
              <a:lnSpc>
                <a:spcPct val="125000"/>
              </a:lnSpc>
              <a:defRPr sz="36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2E529B7-7629-4636-882B-6CC2500BDFD0}" type="datetime1">
              <a:rPr lang="zh-CN" altLang="en-US" smtClean="0"/>
              <a:t>2011/11/10</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E184E3A-6232-447A-8D00-BD452F600270}" type="datetime1">
              <a:rPr lang="zh-CN" altLang="en-US" smtClean="0"/>
              <a:t>2011/11/10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4D0224E-DA3B-48AE-83EF-C3F6FFE3A38E}" type="datetime1">
              <a:rPr lang="zh-CN" altLang="en-US" smtClean="0"/>
              <a:t>2011/11/10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F62DD99-2547-4506-9D96-72252210696A}" type="datetime1">
              <a:rPr lang="zh-CN" altLang="en-US" smtClean="0"/>
              <a:t>2011/11/10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AFF2B60-FCFD-4A35-BEE0-86EF0E962788}" type="datetime1">
              <a:rPr lang="zh-CN" altLang="en-US" smtClean="0"/>
              <a:t>2011/11/10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CE2810AA-5F62-4A9E-B2E2-616807FAB72F}" type="datetime1">
              <a:rPr lang="zh-CN" altLang="en-US" smtClean="0"/>
              <a:t>2011/11/10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26D45EC-8103-4E0F-9257-6043144F31DF}" type="datetime1">
              <a:rPr lang="zh-CN" altLang="en-US" smtClean="0"/>
              <a:t>2011/11/10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017E21AF-8E1C-408C-81E4-52DDEB731ABA}" type="datetime1">
              <a:rPr lang="zh-CN" altLang="en-US" smtClean="0"/>
              <a:t>2011/11/10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4CB8-7018-4DFC-A725-BE1C510FB3F0}" type="datetime1">
              <a:rPr lang="zh-CN" altLang="en-US" smtClean="0"/>
              <a:t>2011/11/10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49375CD-9EF2-4902-B32A-2B1C3F42FC73}" type="datetime1">
              <a:rPr lang="zh-CN" altLang="en-US" smtClean="0"/>
              <a:t>2011/11/10</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E30DD62-E331-4546-9A99-1C686E957295}" type="datetime1">
              <a:rPr lang="zh-CN" altLang="en-US" smtClean="0"/>
              <a:t>2011/11/10</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8E55B4C-E41C-4A27-96AB-5419C3F771F2}" type="datetime1">
              <a:rPr lang="zh-CN" altLang="en-US" smtClean="0"/>
              <a:t>2011/11/10</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25000"/>
        </a:lnSpc>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lnSpc>
          <a:spcPct val="125000"/>
        </a:lnSpc>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lnSpc>
          <a:spcPct val="125000"/>
        </a:lnSpc>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lnSpc>
          <a:spcPct val="125000"/>
        </a:lnSpc>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lnSpc>
          <a:spcPct val="125000"/>
        </a:lnSpc>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数据库管理</a:t>
            </a:r>
          </a:p>
        </p:txBody>
      </p:sp>
      <p:sp>
        <p:nvSpPr>
          <p:cNvPr id="3" name="副标题 2"/>
          <p:cNvSpPr>
            <a:spLocks noGrp="1"/>
          </p:cNvSpPr>
          <p:nvPr>
            <p:ph type="subTitle" idx="1"/>
          </p:nvPr>
        </p:nvSpPr>
        <p:spPr/>
        <p:txBody>
          <a:bodyPr/>
          <a:lstStyle/>
          <a:p>
            <a:r>
              <a:rPr lang="zh-CN" altLang="en-US" sz="2400" b="1" dirty="0"/>
              <a:t>胡</a:t>
            </a:r>
            <a:r>
              <a:rPr lang="zh-CN" altLang="en-US" sz="2400" b="1" dirty="0" smtClean="0"/>
              <a:t>伟</a:t>
            </a:r>
            <a:endParaRPr lang="en-US" altLang="zh-CN" sz="2400" b="1" dirty="0" smtClean="0"/>
          </a:p>
          <a:p>
            <a:r>
              <a:rPr lang="zh-CN" altLang="en-US" sz="2000" b="1" dirty="0"/>
              <a:t>拔尖班</a:t>
            </a:r>
          </a:p>
        </p:txBody>
      </p:sp>
    </p:spTree>
    <p:extLst>
      <p:ext uri="{BB962C8B-B14F-4D97-AF65-F5344CB8AC3E}">
        <p14:creationId xmlns:p14="http://schemas.microsoft.com/office/powerpoint/2010/main" val="303389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r>
              <a:rPr lang="zh-CN" altLang="en-US" sz="1800" dirty="0"/>
              <a:t>会话环境的建立</a:t>
            </a:r>
          </a:p>
          <a:p>
            <a:pPr lvl="1"/>
            <a:r>
              <a:rPr lang="zh-CN" altLang="en-US" sz="1600" dirty="0"/>
              <a:t>在网络上运行的数据库在建立模式后尚需建立会话环境，如会话语言、时间的设定、会话数据客体模式设定以及最终会话标识符的</a:t>
            </a:r>
            <a:r>
              <a:rPr lang="zh-CN" altLang="en-US" sz="1600" dirty="0" smtClean="0"/>
              <a:t>设定</a:t>
            </a:r>
            <a:endParaRPr lang="zh-CN" altLang="en-US" sz="1600" dirty="0"/>
          </a:p>
          <a:p>
            <a:r>
              <a:rPr lang="zh-CN" altLang="en-US" sz="1800" dirty="0"/>
              <a:t>数据加载</a:t>
            </a:r>
          </a:p>
          <a:p>
            <a:pPr lvl="1"/>
            <a:r>
              <a:rPr lang="zh-CN" altLang="en-US" sz="1600" dirty="0"/>
              <a:t>数据加载的准备工作，包含数据采集、整理及校验等工作</a:t>
            </a:r>
          </a:p>
          <a:p>
            <a:pPr lvl="1"/>
            <a:r>
              <a:rPr lang="zh-CN" altLang="en-US" sz="1600" dirty="0"/>
              <a:t>一般</a:t>
            </a:r>
            <a:r>
              <a:rPr lang="en-US" altLang="zh-CN" sz="1600" dirty="0"/>
              <a:t>DBMS</a:t>
            </a:r>
            <a:r>
              <a:rPr lang="zh-CN" altLang="en-US" sz="1600" dirty="0"/>
              <a:t>都提供加载程序以供数据加载之</a:t>
            </a:r>
            <a:r>
              <a:rPr lang="zh-CN" altLang="en-US" sz="1600" dirty="0" smtClean="0"/>
              <a:t>用</a:t>
            </a:r>
            <a:endParaRPr lang="zh-CN" altLang="en-US" sz="1600" dirty="0"/>
          </a:p>
          <a:p>
            <a:pPr lvl="1"/>
            <a:r>
              <a:rPr lang="zh-CN" altLang="en-US" sz="1600" dirty="0"/>
              <a:t>有些数据可以从其它数据体（如其它文件、数据库或网络上的其它结点）获取，此时必须选用相应的转换程序以实现加载</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293675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pPr marL="525780" indent="-457200">
              <a:buFont typeface="+mj-lt"/>
              <a:buAutoNum type="arabicPeriod" startAt="2"/>
            </a:pPr>
            <a:r>
              <a:rPr lang="zh-CN" altLang="en-US" sz="2000" dirty="0"/>
              <a:t>数据库</a:t>
            </a:r>
            <a:r>
              <a:rPr lang="zh-CN" altLang="en-US" sz="2000" dirty="0" smtClean="0"/>
              <a:t>调整</a:t>
            </a:r>
            <a:endParaRPr lang="zh-CN" altLang="en-US" sz="2000" dirty="0"/>
          </a:p>
          <a:p>
            <a:pPr lvl="1"/>
            <a:r>
              <a:rPr lang="zh-CN" altLang="en-US" sz="1800" dirty="0"/>
              <a:t>在数据库建立并经一段时间运行后，往往会产生一些不适应的情况，如：</a:t>
            </a:r>
          </a:p>
          <a:p>
            <a:pPr lvl="2"/>
            <a:r>
              <a:rPr lang="zh-CN" altLang="en-US" sz="1600" dirty="0"/>
              <a:t>最初建立的数据模式不能完全满足用户应用的数据</a:t>
            </a:r>
            <a:r>
              <a:rPr lang="zh-CN" altLang="en-US" sz="1600" dirty="0" smtClean="0"/>
              <a:t>需求</a:t>
            </a:r>
            <a:endParaRPr lang="zh-CN" altLang="en-US" sz="1600" dirty="0"/>
          </a:p>
          <a:p>
            <a:pPr lvl="2"/>
            <a:r>
              <a:rPr lang="zh-CN" altLang="en-US" sz="1600" dirty="0"/>
              <a:t>由于增加了新的应用而带来新的数据</a:t>
            </a:r>
            <a:r>
              <a:rPr lang="zh-CN" altLang="en-US" sz="1600" dirty="0" smtClean="0"/>
              <a:t>需求</a:t>
            </a:r>
            <a:endParaRPr lang="zh-CN" altLang="en-US" sz="1600" dirty="0"/>
          </a:p>
          <a:p>
            <a:pPr lvl="2"/>
            <a:r>
              <a:rPr lang="zh-CN" altLang="en-US" sz="1600" dirty="0"/>
              <a:t>随着数据库中数据的不断增加，系统的性能也有可能下降而无法满足应用程序在性能方面的</a:t>
            </a:r>
            <a:r>
              <a:rPr lang="zh-CN" altLang="en-US" sz="1600" dirty="0" smtClean="0"/>
              <a:t>需求</a:t>
            </a:r>
            <a:endParaRPr lang="zh-CN" altLang="en-US" sz="1600" dirty="0"/>
          </a:p>
          <a:p>
            <a:pPr lvl="1"/>
            <a:r>
              <a:rPr lang="zh-CN" altLang="en-US" sz="1800" dirty="0"/>
              <a:t>这就需要对数据库进行调整。调整内容主要包括：</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277394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pPr marL="525780" indent="-457200">
              <a:buFont typeface="+mj-ea"/>
              <a:buAutoNum type="circleNumDbPlain"/>
            </a:pPr>
            <a:r>
              <a:rPr lang="zh-CN" altLang="en-US" sz="2000" dirty="0" smtClean="0"/>
              <a:t>调整</a:t>
            </a:r>
            <a:r>
              <a:rPr lang="zh-CN" altLang="en-US" sz="2000" dirty="0"/>
              <a:t>关系模式与视图使之更能适应用户的数据</a:t>
            </a:r>
            <a:r>
              <a:rPr lang="zh-CN" altLang="en-US" sz="2000" dirty="0" smtClean="0"/>
              <a:t>需求</a:t>
            </a:r>
            <a:endParaRPr lang="zh-CN" altLang="en-US" sz="2000" dirty="0"/>
          </a:p>
          <a:p>
            <a:pPr lvl="1"/>
            <a:r>
              <a:rPr lang="zh-CN" altLang="en-US" sz="1800" dirty="0"/>
              <a:t>如果是因数据项的缺失而引起的数据库调整，那么可以修改关系表的属性</a:t>
            </a:r>
            <a:r>
              <a:rPr lang="zh-CN" altLang="en-US" sz="1800" dirty="0" smtClean="0"/>
              <a:t>定义</a:t>
            </a:r>
            <a:endParaRPr lang="zh-CN" altLang="en-US" sz="1800" dirty="0"/>
          </a:p>
          <a:p>
            <a:pPr lvl="1"/>
            <a:r>
              <a:rPr lang="zh-CN" altLang="en-US" sz="1800" dirty="0"/>
              <a:t>如果是为改善某些应用的性能，可以采取逆规范化、关系分割以及建立快照等</a:t>
            </a:r>
            <a:r>
              <a:rPr lang="zh-CN" altLang="en-US" sz="1800" dirty="0" smtClean="0"/>
              <a:t>措施</a:t>
            </a:r>
            <a:endParaRPr lang="zh-CN" altLang="en-US" sz="1800" dirty="0"/>
          </a:p>
          <a:p>
            <a:pPr lvl="1"/>
            <a:r>
              <a:rPr lang="zh-CN" altLang="en-US" sz="1800" dirty="0"/>
              <a:t>如果是用户的数据需求发生了变化，那么就需要修改外模式，定义新的视图或修改原来的视图</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59336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r>
              <a:rPr lang="zh-CN" altLang="en-US" sz="1600" dirty="0"/>
              <a:t>逆规范化：是将若干个子关系模式合并为一个关系模式，减少应用访问过程中的关系连接次数，从而改善应用的执行</a:t>
            </a:r>
            <a:r>
              <a:rPr lang="zh-CN" altLang="en-US" sz="1600" dirty="0" smtClean="0"/>
              <a:t>性能</a:t>
            </a:r>
            <a:endParaRPr lang="zh-CN" altLang="en-US" sz="1600" dirty="0"/>
          </a:p>
          <a:p>
            <a:r>
              <a:rPr lang="zh-CN" altLang="en-US" sz="1600" dirty="0"/>
              <a:t>关系分割：可以使用户的应用只需要访问某个子关系中的属性和元组，从而减少被访问关系中的数据量，达到提高数据访问性能的目的。关系分割又分为水平分割和垂直分割：</a:t>
            </a:r>
          </a:p>
          <a:p>
            <a:pPr lvl="1"/>
            <a:r>
              <a:rPr lang="zh-CN" altLang="en-US" sz="1400" dirty="0"/>
              <a:t>水平分割是将一个关系中的元组集合划分为互不相交的若干个子集，为每个子集建立一个独立的</a:t>
            </a:r>
            <a:r>
              <a:rPr lang="zh-CN" altLang="en-US" sz="1400" dirty="0" smtClean="0"/>
              <a:t>子模式</a:t>
            </a:r>
            <a:endParaRPr lang="zh-CN" altLang="en-US" sz="1400" dirty="0"/>
          </a:p>
          <a:p>
            <a:pPr lvl="1"/>
            <a:r>
              <a:rPr lang="zh-CN" altLang="en-US" sz="1400" dirty="0"/>
              <a:t>垂直分割是将一个关系中的属性划分为若干个属性子集，每个属性子集单独构成一个子模式，垂直分割需要满足无损联接</a:t>
            </a:r>
            <a:r>
              <a:rPr lang="zh-CN" altLang="en-US" sz="1400" dirty="0" smtClean="0"/>
              <a:t>性</a:t>
            </a:r>
            <a:endParaRPr lang="zh-CN" altLang="en-US" sz="1400" dirty="0"/>
          </a:p>
          <a:p>
            <a:r>
              <a:rPr lang="zh-CN" altLang="en-US" sz="1600" dirty="0"/>
              <a:t>快照：通过查询结果的实例化存储来避免对于查询结果的重复使用而带来的查询开销</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4033722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pPr marL="525780" indent="-457200">
              <a:buFont typeface="+mj-ea"/>
              <a:buAutoNum type="circleNumDbPlain" startAt="2"/>
            </a:pPr>
            <a:r>
              <a:rPr lang="zh-CN" altLang="en-US" sz="1800" dirty="0" smtClean="0"/>
              <a:t>调整</a:t>
            </a:r>
            <a:r>
              <a:rPr lang="zh-CN" altLang="en-US" sz="1800" dirty="0"/>
              <a:t>索引与集簇使数据库性能与效率更佳</a:t>
            </a:r>
          </a:p>
          <a:p>
            <a:pPr lvl="1"/>
            <a:r>
              <a:rPr lang="zh-CN" altLang="en-US" sz="1600" dirty="0"/>
              <a:t>集簇和索引的设计是数据库物理设计的主要内容，也是数据库调整的任务</a:t>
            </a:r>
            <a:r>
              <a:rPr lang="zh-CN" altLang="en-US" sz="1600" dirty="0" smtClean="0"/>
              <a:t>之一</a:t>
            </a:r>
            <a:endParaRPr lang="zh-CN" altLang="en-US" sz="1600" dirty="0"/>
          </a:p>
          <a:p>
            <a:pPr lvl="1"/>
            <a:r>
              <a:rPr lang="zh-CN" altLang="en-US" sz="1600" dirty="0"/>
              <a:t>集簇和索引的设计通常是针对用户的核心应用及其数据访问方式来进行的，随着数据库中数据量的变化以及各个用户应用的重要性程度的变化，可能需要调整原来的集簇和索引的设计方案，撤消原来的一些集簇或索引，建立一些新的集簇和</a:t>
            </a:r>
            <a:r>
              <a:rPr lang="zh-CN" altLang="en-US" sz="1600" dirty="0" smtClean="0"/>
              <a:t>索引</a:t>
            </a:r>
            <a:endParaRPr lang="zh-CN" altLang="en-US" sz="1600" dirty="0"/>
          </a:p>
          <a:p>
            <a:pPr marL="525780" indent="-457200">
              <a:buFont typeface="+mj-ea"/>
              <a:buAutoNum type="circleNumDbPlain" startAt="3"/>
            </a:pPr>
            <a:r>
              <a:rPr lang="zh-CN" altLang="en-US" sz="1800" dirty="0" smtClean="0"/>
              <a:t>调整</a:t>
            </a:r>
            <a:r>
              <a:rPr lang="zh-CN" altLang="en-US" sz="1800" dirty="0"/>
              <a:t>分区、调整数据库缓冲区大小以及调整并发度，使数据库物理性能更好</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54806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r>
              <a:rPr lang="zh-CN" altLang="en-US" sz="2000" dirty="0"/>
              <a:t>通过上述数据库运行环境或参数的调整以达到提高系统性能的目的。如调整数据在不同磁盘驱动器上的分布情况，调整数据库缓冲区的大小和系统的最大并发用户数等</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123056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pPr marL="525780" indent="-457200">
              <a:buFont typeface="+mj-lt"/>
              <a:buAutoNum type="arabicPeriod" startAt="3"/>
            </a:pPr>
            <a:r>
              <a:rPr lang="zh-CN" altLang="en-US" sz="2000" dirty="0"/>
              <a:t>数据库重组</a:t>
            </a:r>
          </a:p>
          <a:p>
            <a:pPr lvl="1"/>
            <a:r>
              <a:rPr lang="zh-CN" altLang="en-US" sz="1800" dirty="0"/>
              <a:t>数据库在经过一定时间运行后，其性能会逐步下降，下降的原因主要是由于不断的修改、删除与插入所造成</a:t>
            </a:r>
            <a:r>
              <a:rPr lang="zh-CN" altLang="en-US" sz="1800" dirty="0" smtClean="0"/>
              <a:t>的</a:t>
            </a:r>
            <a:endParaRPr lang="zh-CN" altLang="en-US" sz="1800" dirty="0"/>
          </a:p>
          <a:p>
            <a:pPr lvl="1"/>
            <a:r>
              <a:rPr lang="zh-CN" altLang="en-US" sz="1800" dirty="0"/>
              <a:t>数据库重组：对数据库进行重新整理，重新调整存贮</a:t>
            </a:r>
            <a:r>
              <a:rPr lang="zh-CN" altLang="en-US" sz="1800" dirty="0" smtClean="0"/>
              <a:t>空间</a:t>
            </a:r>
            <a:endParaRPr lang="zh-CN" altLang="en-US" sz="1800" dirty="0"/>
          </a:p>
          <a:p>
            <a:pPr lvl="2"/>
            <a:r>
              <a:rPr lang="zh-CN" altLang="en-US" sz="1600" dirty="0"/>
              <a:t>一般数据库重组往往是先作数据卸载（</a:t>
            </a:r>
            <a:r>
              <a:rPr lang="en-US" altLang="zh-CN" sz="1600" dirty="0"/>
              <a:t>unload</a:t>
            </a:r>
            <a:r>
              <a:rPr lang="zh-CN" altLang="en-US" sz="1600" dirty="0"/>
              <a:t>），然后再重新加载（</a:t>
            </a:r>
            <a:r>
              <a:rPr lang="en-US" altLang="zh-CN" sz="1600" dirty="0"/>
              <a:t>reload</a:t>
            </a:r>
            <a:r>
              <a:rPr lang="zh-CN" altLang="en-US" sz="1600" dirty="0"/>
              <a:t>），即将数据库的数据先行卸载到其它存储区域中，然后按照模式的定义重新加载到指定空间，从而达到数据重组的</a:t>
            </a:r>
            <a:r>
              <a:rPr lang="zh-CN" altLang="en-US" sz="1600" dirty="0" smtClean="0"/>
              <a:t>目的</a:t>
            </a:r>
            <a:endParaRPr lang="zh-CN" altLang="en-US" sz="1600" dirty="0"/>
          </a:p>
          <a:p>
            <a:pPr lvl="2"/>
            <a:r>
              <a:rPr lang="zh-CN" altLang="en-US" sz="1600" dirty="0"/>
              <a:t>目前一般</a:t>
            </a:r>
            <a:r>
              <a:rPr lang="en-US" altLang="zh-CN" sz="1600" dirty="0"/>
              <a:t>RDBMS</a:t>
            </a:r>
            <a:r>
              <a:rPr lang="zh-CN" altLang="en-US" sz="1600" dirty="0"/>
              <a:t>都提供一定手段，以实现数据重组功能</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660764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pPr marL="525780" indent="-457200">
              <a:buFont typeface="+mj-lt"/>
              <a:buAutoNum type="arabicPeriod" startAt="4"/>
            </a:pPr>
            <a:r>
              <a:rPr lang="zh-CN" altLang="en-US" sz="2000" dirty="0"/>
              <a:t>数据库重构</a:t>
            </a:r>
          </a:p>
          <a:p>
            <a:pPr lvl="1"/>
            <a:r>
              <a:rPr lang="zh-CN" altLang="en-US" sz="1800" dirty="0"/>
              <a:t>数据库重构即是数据库模式的重新构作。在数据库系统使用过程中由于应用环境改变而需求改变时，要求对数据库的模式作重大的变动，这称数据库</a:t>
            </a:r>
            <a:r>
              <a:rPr lang="zh-CN" altLang="en-US" sz="1800" dirty="0" smtClean="0"/>
              <a:t>重构</a:t>
            </a:r>
            <a:endParaRPr lang="zh-CN" altLang="en-US" sz="1800" dirty="0"/>
          </a:p>
          <a:p>
            <a:pPr lvl="2"/>
            <a:r>
              <a:rPr lang="zh-CN" altLang="en-US" sz="1600" dirty="0"/>
              <a:t>数据库的重构与大量的应用程序紧密相关，这主要是数据库中结构、命名、规则的改变而影响应用程序的调用，因此在重构时最大的原则是尽量减少应用程序的</a:t>
            </a:r>
            <a:r>
              <a:rPr lang="zh-CN" altLang="en-US" sz="1600" dirty="0" smtClean="0"/>
              <a:t>改动</a:t>
            </a:r>
            <a:endParaRPr lang="zh-CN" altLang="en-US" sz="1600" dirty="0"/>
          </a:p>
          <a:p>
            <a:pPr lvl="2"/>
            <a:r>
              <a:rPr lang="zh-CN" altLang="en-US" sz="1600" dirty="0"/>
              <a:t>一种比较有效的办法是采用视图的方法，将模式修改部分尽可能对原有应用程序屏蔽</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2761260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pPr marL="525780" indent="-457200">
              <a:buFont typeface="+mj-lt"/>
              <a:buAutoNum type="arabicPeriod" startAt="5"/>
            </a:pPr>
            <a:r>
              <a:rPr lang="zh-CN" altLang="en-US" sz="2000" dirty="0"/>
              <a:t>数据库的安全性</a:t>
            </a:r>
            <a:r>
              <a:rPr lang="zh-CN" altLang="en-US" sz="2000" dirty="0" smtClean="0"/>
              <a:t>控制</a:t>
            </a:r>
            <a:endParaRPr lang="zh-CN" altLang="en-US" sz="2000" dirty="0"/>
          </a:p>
          <a:p>
            <a:pPr lvl="1"/>
            <a:r>
              <a:rPr lang="zh-CN" altLang="en-US" sz="1800" dirty="0"/>
              <a:t>数据的安全性控制包括：</a:t>
            </a:r>
          </a:p>
          <a:p>
            <a:pPr lvl="2"/>
            <a:r>
              <a:rPr lang="zh-CN" altLang="en-US" sz="1600" dirty="0"/>
              <a:t>外部环境的安全：主要是通过行政手段，并建立一定的规章制度以确保数据库运行环境的</a:t>
            </a:r>
            <a:r>
              <a:rPr lang="zh-CN" altLang="en-US" sz="1600" dirty="0" smtClean="0"/>
              <a:t>安全</a:t>
            </a:r>
            <a:endParaRPr lang="zh-CN" altLang="en-US" sz="1600" dirty="0"/>
          </a:p>
          <a:p>
            <a:pPr lvl="2"/>
            <a:r>
              <a:rPr lang="zh-CN" altLang="en-US" sz="1600" dirty="0"/>
              <a:t>数据库管理系统内部的</a:t>
            </a:r>
            <a:r>
              <a:rPr lang="zh-CN" altLang="en-US" sz="1600" dirty="0" smtClean="0"/>
              <a:t>安全</a:t>
            </a:r>
            <a:endParaRPr lang="zh-CN" altLang="en-US" sz="1600" dirty="0"/>
          </a:p>
          <a:p>
            <a:pPr lvl="2"/>
            <a:r>
              <a:rPr lang="zh-CN" altLang="en-US" sz="1600" dirty="0"/>
              <a:t>其它计算机系统内部的安全：主要是指操作系统的安全以及病毒防护安全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9917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pPr marL="525780" indent="-457200">
              <a:buFont typeface="+mj-lt"/>
              <a:buAutoNum type="arabicPeriod" startAt="6"/>
            </a:pPr>
            <a:r>
              <a:rPr lang="zh-CN" altLang="en-US" sz="1800" dirty="0"/>
              <a:t>数据完整性控制</a:t>
            </a:r>
          </a:p>
          <a:p>
            <a:pPr lvl="1"/>
            <a:r>
              <a:rPr lang="zh-CN" altLang="en-US" sz="1600" dirty="0"/>
              <a:t>完整性控制主要包括如下内容</a:t>
            </a:r>
            <a:r>
              <a:rPr lang="zh-CN" altLang="en-US" sz="1600" dirty="0" smtClean="0"/>
              <a:t>：</a:t>
            </a:r>
            <a:endParaRPr lang="en-US" altLang="zh-CN" sz="1600" dirty="0" smtClean="0"/>
          </a:p>
          <a:p>
            <a:pPr marL="822960" lvl="1" indent="-457200">
              <a:buFont typeface="+mj-ea"/>
              <a:buAutoNum type="circleNumDbPlain"/>
            </a:pPr>
            <a:r>
              <a:rPr lang="zh-CN" altLang="en-US" sz="1600" dirty="0" smtClean="0"/>
              <a:t>通过</a:t>
            </a:r>
            <a:r>
              <a:rPr lang="zh-CN" altLang="en-US" sz="1600" dirty="0"/>
              <a:t>完整性约束检查的功能以保证数据的</a:t>
            </a:r>
            <a:r>
              <a:rPr lang="zh-CN" altLang="en-US" sz="1600" dirty="0" smtClean="0"/>
              <a:t>正确性</a:t>
            </a:r>
            <a:endParaRPr lang="zh-CN" altLang="en-US" sz="1600" dirty="0"/>
          </a:p>
          <a:p>
            <a:pPr lvl="2"/>
            <a:r>
              <a:rPr lang="zh-CN" altLang="en-US" sz="1400" dirty="0"/>
              <a:t>首先，系统具有自动检验实体完整性与参照完整性</a:t>
            </a:r>
            <a:r>
              <a:rPr lang="zh-CN" altLang="en-US" sz="1400" dirty="0" smtClean="0"/>
              <a:t>能力</a:t>
            </a:r>
            <a:endParaRPr lang="zh-CN" altLang="en-US" sz="1400" dirty="0"/>
          </a:p>
          <a:p>
            <a:pPr lvl="2"/>
            <a:r>
              <a:rPr lang="zh-CN" altLang="en-US" sz="1400" dirty="0"/>
              <a:t>其次，通过设置域约束、表约束及断言以建立数据的语义</a:t>
            </a:r>
            <a:r>
              <a:rPr lang="zh-CN" altLang="en-US" sz="1400" dirty="0" smtClean="0"/>
              <a:t>约束</a:t>
            </a:r>
            <a:endParaRPr lang="zh-CN" altLang="en-US" sz="1400" dirty="0"/>
          </a:p>
          <a:p>
            <a:pPr lvl="2"/>
            <a:r>
              <a:rPr lang="zh-CN" altLang="en-US" sz="1400" dirty="0"/>
              <a:t>最后可以通过设置触发器以建立较为复杂、有效的完整性约束</a:t>
            </a:r>
            <a:r>
              <a:rPr lang="zh-CN" altLang="en-US" sz="1400" dirty="0" smtClean="0"/>
              <a:t>机制</a:t>
            </a:r>
            <a:endParaRPr lang="zh-CN" altLang="en-US" sz="1400" dirty="0"/>
          </a:p>
          <a:p>
            <a:pPr marL="822960" lvl="1" indent="-457200">
              <a:buFont typeface="+mj-ea"/>
              <a:buAutoNum type="circleNumDbPlain"/>
            </a:pPr>
            <a:r>
              <a:rPr lang="zh-CN" altLang="en-US" sz="1600" dirty="0" smtClean="0"/>
              <a:t>建立</a:t>
            </a:r>
            <a:r>
              <a:rPr lang="zh-CN" altLang="en-US" sz="1600" dirty="0"/>
              <a:t>必要的规章制度进行数据的及时、正确的采集及</a:t>
            </a:r>
            <a:r>
              <a:rPr lang="zh-CN" altLang="en-US" sz="1600" dirty="0" smtClean="0"/>
              <a:t>校验</a:t>
            </a:r>
            <a:endParaRPr lang="zh-CN" altLang="en-US" sz="1600" dirty="0"/>
          </a:p>
          <a:p>
            <a:pPr lvl="2"/>
            <a:r>
              <a:rPr lang="zh-CN" altLang="en-US" sz="1400" dirty="0"/>
              <a:t>数据库中数据大都采自外界，对这些采集来的数据的正确性保证是必须建立必要的规章制度及校验制度，从而将错误消灭在数据录入前</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428043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数据库管理</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b="1" dirty="0" smtClean="0">
                <a:solidFill>
                  <a:srgbClr val="FF0000"/>
                </a:solidFill>
              </a:rPr>
              <a:t>数据库</a:t>
            </a:r>
            <a:r>
              <a:rPr lang="zh-CN" altLang="en-US" b="1" dirty="0">
                <a:solidFill>
                  <a:srgbClr val="FF0000"/>
                </a:solidFill>
              </a:rPr>
              <a:t>管理</a:t>
            </a:r>
            <a:r>
              <a:rPr lang="zh-CN" altLang="en-US" b="1" dirty="0" smtClean="0">
                <a:solidFill>
                  <a:srgbClr val="FF0000"/>
                </a:solidFill>
              </a:rPr>
              <a:t>概述</a:t>
            </a:r>
            <a:endParaRPr lang="zh-CN" altLang="en-US" b="1" dirty="0">
              <a:solidFill>
                <a:srgbClr val="FF0000"/>
              </a:solidFill>
            </a:endParaRPr>
          </a:p>
          <a:p>
            <a:pPr marL="525780" indent="-457200">
              <a:buFont typeface="+mj-lt"/>
              <a:buAutoNum type="arabicPeriod"/>
            </a:pPr>
            <a:r>
              <a:rPr lang="zh-CN" altLang="en-US" dirty="0" smtClean="0"/>
              <a:t>数据库</a:t>
            </a:r>
            <a:r>
              <a:rPr lang="zh-CN" altLang="en-US" dirty="0"/>
              <a:t>管理的</a:t>
            </a:r>
            <a:r>
              <a:rPr lang="zh-CN" altLang="en-US" dirty="0" smtClean="0"/>
              <a:t>内容</a:t>
            </a:r>
            <a:endParaRPr lang="zh-CN" altLang="en-US" dirty="0"/>
          </a:p>
          <a:p>
            <a:pPr marL="525780" indent="-457200">
              <a:buFont typeface="+mj-lt"/>
              <a:buAutoNum type="arabicPeriod"/>
            </a:pPr>
            <a:r>
              <a:rPr lang="zh-CN" altLang="en-US" dirty="0" smtClean="0"/>
              <a:t>数据库管理员</a:t>
            </a:r>
            <a:r>
              <a:rPr lang="en-US" altLang="zh-CN" dirty="0" smtClean="0"/>
              <a:t>DBA</a:t>
            </a:r>
            <a:endParaRPr lang="en-US" altLang="zh-CN" dirty="0"/>
          </a:p>
          <a:p>
            <a:pPr marL="525780" indent="-457200">
              <a:buFont typeface="+mj-lt"/>
              <a:buAutoNum type="arabicPeriod"/>
            </a:pPr>
            <a:r>
              <a:rPr lang="en-US" altLang="zh-CN" dirty="0" smtClean="0"/>
              <a:t>DB2</a:t>
            </a:r>
            <a:r>
              <a:rPr lang="zh-CN" altLang="en-US" dirty="0"/>
              <a:t>性能配置和</a:t>
            </a:r>
            <a:r>
              <a:rPr lang="zh-CN" altLang="en-US" dirty="0" smtClean="0"/>
              <a:t>优化</a:t>
            </a:r>
            <a:endParaRPr lang="en-US" altLang="zh-CN" dirty="0" smtClean="0"/>
          </a:p>
          <a:p>
            <a:pPr marL="525780" indent="-457200">
              <a:buFont typeface="+mj-lt"/>
              <a:buAutoNum type="arabicPeriod"/>
            </a:pPr>
            <a:r>
              <a:rPr lang="en-US" altLang="zh-CN" dirty="0" smtClean="0"/>
              <a:t>MySQL</a:t>
            </a:r>
            <a:r>
              <a:rPr lang="zh-CN" altLang="en-US" dirty="0" smtClean="0"/>
              <a:t>性能配置和优化 </a:t>
            </a:r>
            <a:endParaRPr lang="zh-CN" altLang="en-US" dirty="0"/>
          </a:p>
          <a:p>
            <a:pPr marL="525780" indent="-457200">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94198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pPr marL="525780" indent="-457200">
              <a:buFont typeface="+mj-lt"/>
              <a:buAutoNum type="arabicPeriod" startAt="7"/>
            </a:pPr>
            <a:r>
              <a:rPr lang="zh-CN" altLang="en-US" sz="2000" dirty="0"/>
              <a:t>数据库的并发</a:t>
            </a:r>
            <a:r>
              <a:rPr lang="zh-CN" altLang="en-US" sz="2000" dirty="0" smtClean="0"/>
              <a:t>控制</a:t>
            </a:r>
            <a:endParaRPr lang="zh-CN" altLang="en-US" sz="2000" dirty="0"/>
          </a:p>
          <a:p>
            <a:pPr lvl="1"/>
            <a:r>
              <a:rPr lang="zh-CN" altLang="en-US" sz="1800" dirty="0"/>
              <a:t>性能的调整</a:t>
            </a:r>
          </a:p>
          <a:p>
            <a:pPr lvl="2"/>
            <a:r>
              <a:rPr lang="zh-CN" altLang="en-US" sz="1600" dirty="0"/>
              <a:t>当并发控制执行时，由于环境与应用的改变经常会出现并发控制性能的不稳定，此时须即时调整并发度以取得较高的执行</a:t>
            </a:r>
            <a:r>
              <a:rPr lang="zh-CN" altLang="en-US" sz="1600" dirty="0" smtClean="0"/>
              <a:t>效率</a:t>
            </a:r>
            <a:endParaRPr lang="zh-CN" altLang="en-US" sz="1600" dirty="0"/>
          </a:p>
          <a:p>
            <a:pPr lvl="1"/>
            <a:r>
              <a:rPr lang="zh-CN" altLang="en-US" sz="1800" dirty="0"/>
              <a:t>死锁、活锁的解除</a:t>
            </a:r>
          </a:p>
          <a:p>
            <a:pPr lvl="2"/>
            <a:r>
              <a:rPr lang="zh-CN" altLang="en-US" sz="1600" dirty="0"/>
              <a:t>并发控制执行时经常会产生活锁与死锁现象，此时须采取相应措施调整事务的执行以解除事务的活锁与死锁，使并发控制得以继续进行</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2851176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fontScale="92500"/>
          </a:bodyPr>
          <a:lstStyle/>
          <a:p>
            <a:pPr marL="525780" indent="-457200">
              <a:buFont typeface="+mj-lt"/>
              <a:buAutoNum type="arabicPeriod" startAt="8"/>
            </a:pPr>
            <a:r>
              <a:rPr lang="zh-CN" altLang="en-US" sz="1900" dirty="0"/>
              <a:t>数据库的故障恢复</a:t>
            </a:r>
          </a:p>
          <a:p>
            <a:pPr lvl="1"/>
            <a:r>
              <a:rPr lang="zh-CN" altLang="en-US" sz="1700" dirty="0"/>
              <a:t>数据库中数据可能会遭受破坏，这种破坏可来自外部和内部两个方面，</a:t>
            </a:r>
            <a:r>
              <a:rPr lang="zh-CN" altLang="en-US" sz="1700" dirty="0" smtClean="0"/>
              <a:t>数据一旦</a:t>
            </a:r>
            <a:r>
              <a:rPr lang="zh-CN" altLang="en-US" sz="1700" dirty="0"/>
              <a:t>遭受破坏后能及时进行恢复是数据库管理的基本</a:t>
            </a:r>
            <a:r>
              <a:rPr lang="zh-CN" altLang="en-US" sz="1700" dirty="0" smtClean="0"/>
              <a:t>任务</a:t>
            </a:r>
            <a:endParaRPr lang="zh-CN" altLang="en-US" sz="1700" dirty="0"/>
          </a:p>
          <a:p>
            <a:pPr lvl="1"/>
            <a:r>
              <a:rPr lang="en-US" altLang="zh-CN" sz="1700" dirty="0"/>
              <a:t>DBMS</a:t>
            </a:r>
            <a:r>
              <a:rPr lang="zh-CN" altLang="en-US" sz="1700" dirty="0"/>
              <a:t>一般都提供故障恢复的有关手段，并由</a:t>
            </a:r>
            <a:r>
              <a:rPr lang="en-US" altLang="zh-CN" sz="1700" dirty="0"/>
              <a:t>DBA</a:t>
            </a:r>
            <a:r>
              <a:rPr lang="zh-CN" altLang="en-US" sz="1700" dirty="0"/>
              <a:t>负责执行故障</a:t>
            </a:r>
            <a:r>
              <a:rPr lang="zh-CN" altLang="en-US" sz="1700" dirty="0" smtClean="0"/>
              <a:t>恢复功能</a:t>
            </a:r>
            <a:endParaRPr lang="zh-CN" altLang="en-US" sz="1700" dirty="0"/>
          </a:p>
          <a:p>
            <a:pPr lvl="1"/>
            <a:r>
              <a:rPr lang="zh-CN" altLang="en-US" sz="1700" dirty="0"/>
              <a:t>常用故障恢复的方法：</a:t>
            </a:r>
          </a:p>
          <a:p>
            <a:pPr lvl="2"/>
            <a:r>
              <a:rPr lang="zh-CN" altLang="en-US" sz="1500" dirty="0"/>
              <a:t>定期的转储</a:t>
            </a:r>
          </a:p>
          <a:p>
            <a:pPr lvl="2"/>
            <a:r>
              <a:rPr lang="zh-CN" altLang="en-US" sz="1500" dirty="0"/>
              <a:t>日誌</a:t>
            </a:r>
          </a:p>
          <a:p>
            <a:pPr lvl="2"/>
            <a:r>
              <a:rPr lang="en-US" altLang="zh-CN" sz="1500" dirty="0"/>
              <a:t>DBA</a:t>
            </a:r>
            <a:r>
              <a:rPr lang="zh-CN" altLang="en-US" sz="1500" dirty="0"/>
              <a:t>利用日誌、拷贝及</a:t>
            </a:r>
            <a:r>
              <a:rPr lang="en-US" altLang="zh-CN" sz="1500" dirty="0"/>
              <a:t>REDO</a:t>
            </a:r>
            <a:r>
              <a:rPr lang="zh-CN" altLang="en-US" sz="1500" dirty="0"/>
              <a:t>、</a:t>
            </a:r>
            <a:r>
              <a:rPr lang="en-US" altLang="zh-CN" sz="1500" dirty="0"/>
              <a:t>UNDO</a:t>
            </a:r>
            <a:r>
              <a:rPr lang="zh-CN" altLang="en-US" sz="1500" dirty="0"/>
              <a:t>等手段，根据不同的故障类型（小型、中型、大型）及类别进行故障恢复</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767357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pPr marL="525780" indent="-457200">
              <a:buFont typeface="+mj-lt"/>
              <a:buAutoNum type="arabicPeriod" startAt="9"/>
            </a:pPr>
            <a:r>
              <a:rPr lang="zh-CN" altLang="en-US" sz="2000" dirty="0" smtClean="0"/>
              <a:t>数据库</a:t>
            </a:r>
            <a:r>
              <a:rPr lang="zh-CN" altLang="en-US" sz="2000" dirty="0"/>
              <a:t>的</a:t>
            </a:r>
            <a:r>
              <a:rPr lang="zh-CN" altLang="en-US" sz="2000" dirty="0" smtClean="0"/>
              <a:t>监控</a:t>
            </a:r>
            <a:endParaRPr lang="zh-CN" altLang="en-US" sz="2000" dirty="0"/>
          </a:p>
          <a:p>
            <a:pPr lvl="1"/>
            <a:r>
              <a:rPr lang="en-US" altLang="zh-CN" sz="1800" dirty="0"/>
              <a:t>DBA</a:t>
            </a:r>
            <a:r>
              <a:rPr lang="zh-CN" altLang="en-US" sz="1800" dirty="0"/>
              <a:t>使用监控工具随时观察数据库的动态变化，这种行为称为数据库</a:t>
            </a:r>
            <a:r>
              <a:rPr lang="zh-CN" altLang="en-US" sz="1800" dirty="0" smtClean="0"/>
              <a:t>监控</a:t>
            </a:r>
            <a:endParaRPr lang="zh-CN" altLang="en-US" sz="1800" dirty="0"/>
          </a:p>
          <a:p>
            <a:pPr lvl="1"/>
            <a:r>
              <a:rPr lang="zh-CN" altLang="en-US" sz="1800" dirty="0"/>
              <a:t>数据库的监控是数据管理的基本任务，也是</a:t>
            </a:r>
            <a:r>
              <a:rPr lang="en-US" altLang="zh-CN" sz="1800" dirty="0"/>
              <a:t>DBA</a:t>
            </a:r>
            <a:r>
              <a:rPr lang="zh-CN" altLang="en-US" sz="1800" dirty="0"/>
              <a:t>的日常工作之一</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163953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数据库管理</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dirty="0" smtClean="0"/>
              <a:t>数据库</a:t>
            </a:r>
            <a:r>
              <a:rPr lang="zh-CN" altLang="en-US" dirty="0"/>
              <a:t>管理</a:t>
            </a:r>
            <a:r>
              <a:rPr lang="zh-CN" altLang="en-US" dirty="0" smtClean="0"/>
              <a:t>概述</a:t>
            </a:r>
            <a:endParaRPr lang="zh-CN" altLang="en-US" dirty="0"/>
          </a:p>
          <a:p>
            <a:pPr marL="525780" indent="-457200">
              <a:buFont typeface="+mj-lt"/>
              <a:buAutoNum type="arabicPeriod"/>
            </a:pPr>
            <a:r>
              <a:rPr lang="zh-CN" altLang="en-US" dirty="0" smtClean="0"/>
              <a:t>数据库</a:t>
            </a:r>
            <a:r>
              <a:rPr lang="zh-CN" altLang="en-US" dirty="0"/>
              <a:t>管理的</a:t>
            </a:r>
            <a:r>
              <a:rPr lang="zh-CN" altLang="en-US" dirty="0" smtClean="0"/>
              <a:t>内容</a:t>
            </a:r>
            <a:endParaRPr lang="zh-CN" altLang="en-US" dirty="0"/>
          </a:p>
          <a:p>
            <a:pPr marL="525780" indent="-457200">
              <a:buFont typeface="+mj-lt"/>
              <a:buAutoNum type="arabicPeriod"/>
            </a:pPr>
            <a:r>
              <a:rPr lang="zh-CN" altLang="en-US" b="1" dirty="0" smtClean="0">
                <a:solidFill>
                  <a:srgbClr val="FF0000"/>
                </a:solidFill>
              </a:rPr>
              <a:t>数据库管理员</a:t>
            </a:r>
            <a:r>
              <a:rPr lang="en-US" altLang="zh-CN" b="1" dirty="0" smtClean="0">
                <a:solidFill>
                  <a:srgbClr val="FF0000"/>
                </a:solidFill>
              </a:rPr>
              <a:t>DBA</a:t>
            </a:r>
            <a:endParaRPr lang="en-US" altLang="zh-CN" b="1" dirty="0">
              <a:solidFill>
                <a:srgbClr val="FF0000"/>
              </a:solidFill>
            </a:endParaRPr>
          </a:p>
          <a:p>
            <a:pPr marL="525780" indent="-457200">
              <a:buFont typeface="+mj-lt"/>
              <a:buAutoNum type="arabicPeriod"/>
            </a:pPr>
            <a:r>
              <a:rPr lang="en-US" altLang="zh-CN" dirty="0" smtClean="0"/>
              <a:t>DB2</a:t>
            </a:r>
            <a:r>
              <a:rPr lang="zh-CN" altLang="en-US" dirty="0"/>
              <a:t>性能配置和</a:t>
            </a:r>
            <a:r>
              <a:rPr lang="zh-CN" altLang="en-US" dirty="0" smtClean="0"/>
              <a:t>优化</a:t>
            </a:r>
            <a:endParaRPr lang="en-US" altLang="zh-CN" dirty="0" smtClean="0"/>
          </a:p>
          <a:p>
            <a:pPr marL="525780" indent="-457200">
              <a:buFont typeface="+mj-lt"/>
              <a:buAutoNum type="arabicPeriod"/>
            </a:pPr>
            <a:r>
              <a:rPr lang="en-US" altLang="zh-CN" dirty="0"/>
              <a:t>MySQL</a:t>
            </a:r>
            <a:r>
              <a:rPr lang="zh-CN" altLang="en-US" dirty="0"/>
              <a:t>性能配置和优化 </a:t>
            </a:r>
            <a:r>
              <a:rPr lang="zh-CN" altLang="en-US" dirty="0" smtClean="0"/>
              <a:t> </a:t>
            </a:r>
            <a:endParaRPr lang="zh-CN" altLang="en-US" dirty="0"/>
          </a:p>
          <a:p>
            <a:pPr marL="525780" indent="-457200">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198414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数据库管理员</a:t>
            </a:r>
            <a:r>
              <a:rPr lang="en-US" altLang="zh-CN" dirty="0"/>
              <a:t>DBA</a:t>
            </a:r>
            <a:endParaRPr lang="zh-CN" altLang="en-US" dirty="0"/>
          </a:p>
        </p:txBody>
      </p:sp>
      <p:sp>
        <p:nvSpPr>
          <p:cNvPr id="3" name="内容占位符 2"/>
          <p:cNvSpPr>
            <a:spLocks noGrp="1"/>
          </p:cNvSpPr>
          <p:nvPr>
            <p:ph idx="1"/>
          </p:nvPr>
        </p:nvSpPr>
        <p:spPr/>
        <p:txBody>
          <a:bodyPr>
            <a:normAutofit/>
          </a:bodyPr>
          <a:lstStyle/>
          <a:p>
            <a:r>
              <a:rPr lang="en-US" altLang="zh-CN" sz="2000" dirty="0"/>
              <a:t>DBA</a:t>
            </a:r>
            <a:r>
              <a:rPr lang="zh-CN" altLang="en-US" sz="2000" dirty="0"/>
              <a:t>是管理数据库的核心人物，他一般由若干个人员组成，是数据库的监护人，也是数据库与用户间的</a:t>
            </a:r>
            <a:r>
              <a:rPr lang="zh-CN" altLang="en-US" sz="2000" dirty="0" smtClean="0"/>
              <a:t>联系人</a:t>
            </a:r>
            <a:endParaRPr lang="zh-CN" altLang="en-US" sz="2000" dirty="0"/>
          </a:p>
          <a:p>
            <a:r>
              <a:rPr lang="en-US" altLang="zh-CN" sz="2000" dirty="0"/>
              <a:t>DBA</a:t>
            </a:r>
            <a:r>
              <a:rPr lang="zh-CN" altLang="en-US" sz="2000" dirty="0"/>
              <a:t>具有最高级别的特权，他对数据库系统应有足够的了解与熟悉，一个数据库能否正常、成功的运行，</a:t>
            </a:r>
            <a:r>
              <a:rPr lang="en-US" altLang="zh-CN" sz="2000" dirty="0"/>
              <a:t>DBA</a:t>
            </a:r>
            <a:r>
              <a:rPr lang="zh-CN" altLang="en-US" sz="2000" dirty="0"/>
              <a:t>是</a:t>
            </a:r>
            <a:r>
              <a:rPr lang="zh-CN" altLang="en-US" sz="2000" dirty="0" smtClean="0"/>
              <a:t>关键</a:t>
            </a:r>
            <a:endParaRPr lang="zh-CN" altLang="en-US" sz="2000" dirty="0"/>
          </a:p>
          <a:p>
            <a:r>
              <a:rPr lang="en-US" altLang="zh-CN" sz="2000" dirty="0"/>
              <a:t>DBA</a:t>
            </a:r>
            <a:r>
              <a:rPr lang="zh-CN" altLang="en-US" sz="2000" dirty="0"/>
              <a:t>除了完成数据库管理的工作外，还需要完成相关的行政管理工作以及参与数据库设计的部分工作</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2747867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数据库管理员</a:t>
            </a:r>
            <a:r>
              <a:rPr lang="en-US" altLang="zh-CN" dirty="0"/>
              <a:t>DBA</a:t>
            </a:r>
            <a:endParaRPr lang="zh-CN" altLang="en-US" dirty="0"/>
          </a:p>
        </p:txBody>
      </p:sp>
      <p:sp>
        <p:nvSpPr>
          <p:cNvPr id="3" name="内容占位符 2"/>
          <p:cNvSpPr>
            <a:spLocks noGrp="1"/>
          </p:cNvSpPr>
          <p:nvPr>
            <p:ph idx="1"/>
          </p:nvPr>
        </p:nvSpPr>
        <p:spPr/>
        <p:txBody>
          <a:bodyPr>
            <a:normAutofit/>
          </a:bodyPr>
          <a:lstStyle/>
          <a:p>
            <a:r>
              <a:rPr lang="en-US" altLang="zh-CN" sz="1800" dirty="0"/>
              <a:t>DBA</a:t>
            </a:r>
            <a:r>
              <a:rPr lang="zh-CN" altLang="en-US" sz="1800" dirty="0"/>
              <a:t>的具体任务：</a:t>
            </a:r>
          </a:p>
          <a:p>
            <a:pPr marL="708660" lvl="1" indent="-342900">
              <a:buFont typeface="+mj-lt"/>
              <a:buAutoNum type="arabicPeriod"/>
            </a:pPr>
            <a:r>
              <a:rPr lang="zh-CN" altLang="en-US" sz="1600" dirty="0"/>
              <a:t>参与数据库设计的各个阶段的工作，对数据库有足够的</a:t>
            </a:r>
            <a:r>
              <a:rPr lang="zh-CN" altLang="en-US" sz="1600" dirty="0" smtClean="0"/>
              <a:t>了解</a:t>
            </a:r>
            <a:endParaRPr lang="zh-CN" altLang="en-US" sz="1600" dirty="0"/>
          </a:p>
          <a:p>
            <a:pPr marL="708660" lvl="1" indent="-342900">
              <a:buFont typeface="+mj-lt"/>
              <a:buAutoNum type="arabicPeriod"/>
            </a:pPr>
            <a:r>
              <a:rPr lang="zh-CN" altLang="en-US" sz="1600" dirty="0"/>
              <a:t>负责数据库的建立、调整、重组与</a:t>
            </a:r>
            <a:r>
              <a:rPr lang="zh-CN" altLang="en-US" sz="1600" dirty="0" smtClean="0"/>
              <a:t>重构</a:t>
            </a:r>
            <a:endParaRPr lang="zh-CN" altLang="en-US" sz="1600" dirty="0"/>
          </a:p>
          <a:p>
            <a:pPr marL="708660" lvl="1" indent="-342900">
              <a:buFont typeface="+mj-lt"/>
              <a:buAutoNum type="arabicPeriod"/>
            </a:pPr>
            <a:r>
              <a:rPr lang="zh-CN" altLang="en-US" sz="1600" dirty="0"/>
              <a:t>维护数据库中数据的</a:t>
            </a:r>
            <a:r>
              <a:rPr lang="zh-CN" altLang="en-US" sz="1600" dirty="0" smtClean="0"/>
              <a:t>安全性</a:t>
            </a:r>
            <a:endParaRPr lang="zh-CN" altLang="en-US" sz="1600" dirty="0"/>
          </a:p>
          <a:p>
            <a:pPr marL="708660" lvl="1" indent="-342900">
              <a:buFont typeface="+mj-lt"/>
              <a:buAutoNum type="arabicPeriod"/>
            </a:pPr>
            <a:r>
              <a:rPr lang="zh-CN" altLang="en-US" sz="1600" dirty="0"/>
              <a:t>维护数据库中数据的完整性以及对并发控制作</a:t>
            </a:r>
            <a:r>
              <a:rPr lang="zh-CN" altLang="en-US" sz="1600" dirty="0" smtClean="0"/>
              <a:t>管理</a:t>
            </a:r>
            <a:endParaRPr lang="zh-CN" altLang="en-US" sz="1600" dirty="0"/>
          </a:p>
          <a:p>
            <a:pPr marL="708660" lvl="1" indent="-342900">
              <a:buFont typeface="+mj-lt"/>
              <a:buAutoNum type="arabicPeriod"/>
            </a:pPr>
            <a:r>
              <a:rPr lang="zh-CN" altLang="en-US" sz="1600" dirty="0"/>
              <a:t>负责数据库的故障恢复及制订灾难恢复</a:t>
            </a:r>
            <a:r>
              <a:rPr lang="zh-CN" altLang="en-US" sz="1600" dirty="0" smtClean="0"/>
              <a:t>计划</a:t>
            </a:r>
            <a:endParaRPr lang="zh-CN" altLang="en-US" sz="1600" dirty="0"/>
          </a:p>
          <a:p>
            <a:pPr marL="708660" lvl="1" indent="-342900">
              <a:buFont typeface="+mj-lt"/>
              <a:buAutoNum type="arabicPeriod"/>
            </a:pPr>
            <a:r>
              <a:rPr lang="zh-CN" altLang="en-US" sz="1600" dirty="0"/>
              <a:t>对数据库作监控，及时处理数据库运行中的突发事件并对其性能作调整</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2877790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数据库管理员</a:t>
            </a:r>
            <a:r>
              <a:rPr lang="en-US" altLang="zh-CN" dirty="0"/>
              <a:t>DBA</a:t>
            </a:r>
            <a:endParaRPr lang="zh-CN" altLang="en-US" dirty="0"/>
          </a:p>
        </p:txBody>
      </p:sp>
      <p:sp>
        <p:nvSpPr>
          <p:cNvPr id="3" name="内容占位符 2"/>
          <p:cNvSpPr>
            <a:spLocks noGrp="1"/>
          </p:cNvSpPr>
          <p:nvPr>
            <p:ph idx="1"/>
          </p:nvPr>
        </p:nvSpPr>
        <p:spPr/>
        <p:txBody>
          <a:bodyPr>
            <a:normAutofit/>
          </a:bodyPr>
          <a:lstStyle/>
          <a:p>
            <a:pPr marL="708660" lvl="1" indent="-342900">
              <a:buFont typeface="+mj-lt"/>
              <a:buAutoNum type="arabicPeriod" startAt="7"/>
            </a:pPr>
            <a:r>
              <a:rPr lang="zh-CN" altLang="en-US" sz="1800" dirty="0"/>
              <a:t>帮助与指导数据库用户</a:t>
            </a:r>
          </a:p>
          <a:p>
            <a:pPr lvl="2"/>
            <a:r>
              <a:rPr lang="zh-CN" altLang="en-US" sz="1600" dirty="0" smtClean="0"/>
              <a:t>与</a:t>
            </a:r>
            <a:r>
              <a:rPr lang="zh-CN" altLang="en-US" sz="1600" dirty="0"/>
              <a:t>用户保持联系，了解用户需求，倾听用户反映，帮助他们解决有关技术问题，编写技术文档，指导用户正确使用</a:t>
            </a:r>
            <a:r>
              <a:rPr lang="zh-CN" altLang="en-US" sz="1600" dirty="0" smtClean="0"/>
              <a:t>数据库</a:t>
            </a:r>
            <a:endParaRPr lang="zh-CN" altLang="en-US" sz="1600" dirty="0"/>
          </a:p>
          <a:p>
            <a:pPr marL="708660" lvl="1" indent="-342900">
              <a:buFont typeface="+mj-lt"/>
              <a:buAutoNum type="arabicPeriod" startAt="7"/>
            </a:pPr>
            <a:r>
              <a:rPr lang="zh-CN" altLang="en-US" sz="1800" dirty="0"/>
              <a:t>制定必要的规章制度，并组织</a:t>
            </a:r>
            <a:r>
              <a:rPr lang="zh-CN" altLang="en-US" sz="1800" dirty="0" smtClean="0"/>
              <a:t>实施</a:t>
            </a:r>
            <a:endParaRPr lang="zh-CN" altLang="en-US" sz="1800" dirty="0"/>
          </a:p>
          <a:p>
            <a:pPr lvl="2"/>
            <a:r>
              <a:rPr lang="zh-CN" altLang="en-US" sz="1600" dirty="0" smtClean="0"/>
              <a:t>为</a:t>
            </a:r>
            <a:r>
              <a:rPr lang="zh-CN" altLang="en-US" sz="1600" dirty="0"/>
              <a:t>便于使用管理数据库，需要制订必要的规章制度，如数据库使用规定，数据库安全操作规定，数据库值班记录要求等，同时还要组织、检查及实施这些规定</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1760204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数据库管理</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dirty="0" smtClean="0"/>
              <a:t>数据库</a:t>
            </a:r>
            <a:r>
              <a:rPr lang="zh-CN" altLang="en-US" dirty="0"/>
              <a:t>管理</a:t>
            </a:r>
            <a:r>
              <a:rPr lang="zh-CN" altLang="en-US" dirty="0" smtClean="0"/>
              <a:t>概述</a:t>
            </a:r>
            <a:endParaRPr lang="zh-CN" altLang="en-US" dirty="0"/>
          </a:p>
          <a:p>
            <a:pPr marL="525780" indent="-457200">
              <a:buFont typeface="+mj-lt"/>
              <a:buAutoNum type="arabicPeriod"/>
            </a:pPr>
            <a:r>
              <a:rPr lang="zh-CN" altLang="en-US" dirty="0" smtClean="0"/>
              <a:t>数据库</a:t>
            </a:r>
            <a:r>
              <a:rPr lang="zh-CN" altLang="en-US" dirty="0"/>
              <a:t>管理的</a:t>
            </a:r>
            <a:r>
              <a:rPr lang="zh-CN" altLang="en-US" dirty="0" smtClean="0"/>
              <a:t>内容</a:t>
            </a:r>
            <a:endParaRPr lang="zh-CN" altLang="en-US" dirty="0"/>
          </a:p>
          <a:p>
            <a:pPr marL="525780" indent="-457200">
              <a:buFont typeface="+mj-lt"/>
              <a:buAutoNum type="arabicPeriod"/>
            </a:pPr>
            <a:r>
              <a:rPr lang="zh-CN" altLang="en-US" dirty="0" smtClean="0"/>
              <a:t>数据库管理员</a:t>
            </a:r>
            <a:r>
              <a:rPr lang="en-US" altLang="zh-CN" dirty="0" smtClean="0"/>
              <a:t>DBA</a:t>
            </a:r>
            <a:endParaRPr lang="en-US" altLang="zh-CN" dirty="0"/>
          </a:p>
          <a:p>
            <a:pPr marL="525780" indent="-457200">
              <a:buFont typeface="+mj-lt"/>
              <a:buAutoNum type="arabicPeriod"/>
            </a:pPr>
            <a:r>
              <a:rPr lang="en-US" altLang="zh-CN" b="1" dirty="0" smtClean="0">
                <a:solidFill>
                  <a:srgbClr val="FF0000"/>
                </a:solidFill>
              </a:rPr>
              <a:t>DB2</a:t>
            </a:r>
            <a:r>
              <a:rPr lang="zh-CN" altLang="en-US" b="1" dirty="0">
                <a:solidFill>
                  <a:srgbClr val="FF0000"/>
                </a:solidFill>
              </a:rPr>
              <a:t>性能配置和</a:t>
            </a:r>
            <a:r>
              <a:rPr lang="zh-CN" altLang="en-US" b="1" dirty="0" smtClean="0">
                <a:solidFill>
                  <a:srgbClr val="FF0000"/>
                </a:solidFill>
              </a:rPr>
              <a:t>优化</a:t>
            </a:r>
            <a:endParaRPr lang="en-US" altLang="zh-CN" b="1" dirty="0" smtClean="0">
              <a:solidFill>
                <a:srgbClr val="FF0000"/>
              </a:solidFill>
            </a:endParaRPr>
          </a:p>
          <a:p>
            <a:pPr marL="525780" indent="-457200">
              <a:buFont typeface="+mj-lt"/>
              <a:buAutoNum type="arabicPeriod"/>
            </a:pPr>
            <a:r>
              <a:rPr lang="en-US" altLang="zh-CN" dirty="0"/>
              <a:t>MySQL</a:t>
            </a:r>
            <a:r>
              <a:rPr lang="zh-CN" altLang="en-US" dirty="0"/>
              <a:t>性能配置和优化 </a:t>
            </a:r>
            <a:r>
              <a:rPr lang="zh-CN" altLang="en-US" b="1" dirty="0" smtClean="0">
                <a:solidFill>
                  <a:srgbClr val="FF0000"/>
                </a:solidFill>
              </a:rPr>
              <a:t> </a:t>
            </a:r>
            <a:endParaRPr lang="zh-CN" altLang="en-US" b="1" dirty="0">
              <a:solidFill>
                <a:srgbClr val="FF0000"/>
              </a:solidFill>
            </a:endParaRPr>
          </a:p>
          <a:p>
            <a:pPr marL="525780" indent="-457200">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549906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性能</a:t>
            </a:r>
            <a:r>
              <a:rPr lang="zh-CN" altLang="en-US" dirty="0"/>
              <a:t>配置和优化</a:t>
            </a:r>
          </a:p>
        </p:txBody>
      </p:sp>
      <p:sp>
        <p:nvSpPr>
          <p:cNvPr id="3" name="内容占位符 2"/>
          <p:cNvSpPr>
            <a:spLocks noGrp="1"/>
          </p:cNvSpPr>
          <p:nvPr>
            <p:ph idx="1"/>
          </p:nvPr>
        </p:nvSpPr>
        <p:spPr/>
        <p:txBody>
          <a:bodyPr>
            <a:normAutofit/>
          </a:bodyPr>
          <a:lstStyle/>
          <a:p>
            <a:r>
              <a:rPr lang="zh-CN" altLang="en-US" sz="2000" dirty="0"/>
              <a:t>用户可以配置一些参数以提高性能，其中有一些参数会显著影响实例和数据库运行的</a:t>
            </a:r>
            <a:r>
              <a:rPr lang="zh-CN" altLang="en-US" sz="2000" dirty="0" smtClean="0"/>
              <a:t>性能</a:t>
            </a:r>
            <a:endParaRPr lang="zh-CN" altLang="en-US" sz="2000" dirty="0"/>
          </a:p>
          <a:p>
            <a:r>
              <a:rPr lang="zh-CN" altLang="en-US" sz="2000" dirty="0"/>
              <a:t>性能是计算机系统特定工作负荷下的表现，可通过一个或多个系统的响应时间、处理能力和可用性来测量</a:t>
            </a:r>
            <a:r>
              <a:rPr lang="zh-CN" altLang="en-US" sz="2000" dirty="0" smtClean="0"/>
              <a:t>衡量</a:t>
            </a:r>
            <a:endParaRPr lang="en-US" altLang="zh-CN" sz="2000" dirty="0" smtClean="0"/>
          </a:p>
          <a:p>
            <a:r>
              <a:rPr lang="zh-CN" altLang="en-US" sz="2000" dirty="0" smtClean="0"/>
              <a:t>性能</a:t>
            </a:r>
            <a:r>
              <a:rPr lang="zh-CN" altLang="en-US" sz="2000" dirty="0"/>
              <a:t>受到以下因素影响</a:t>
            </a:r>
          </a:p>
          <a:p>
            <a:pPr lvl="1"/>
            <a:r>
              <a:rPr lang="zh-CN" altLang="en-US" sz="1800" dirty="0"/>
              <a:t>可用的</a:t>
            </a:r>
            <a:r>
              <a:rPr lang="zh-CN" altLang="en-US" sz="1800" dirty="0" smtClean="0"/>
              <a:t>资源</a:t>
            </a:r>
            <a:endParaRPr lang="zh-CN" altLang="en-US" sz="1800" dirty="0"/>
          </a:p>
          <a:p>
            <a:pPr lvl="1"/>
            <a:r>
              <a:rPr lang="zh-CN" altLang="en-US" sz="1800" dirty="0"/>
              <a:t>如何充分利用这些资源</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892128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性能配置和优化</a:t>
            </a:r>
          </a:p>
        </p:txBody>
      </p:sp>
      <p:sp>
        <p:nvSpPr>
          <p:cNvPr id="3" name="内容占位符 2"/>
          <p:cNvSpPr>
            <a:spLocks noGrp="1"/>
          </p:cNvSpPr>
          <p:nvPr>
            <p:ph idx="1"/>
          </p:nvPr>
        </p:nvSpPr>
        <p:spPr/>
        <p:txBody>
          <a:bodyPr>
            <a:normAutofit/>
          </a:bodyPr>
          <a:lstStyle/>
          <a:p>
            <a:r>
              <a:rPr lang="zh-CN" altLang="en-US" sz="2000" dirty="0"/>
              <a:t>如果要改善系统的成本效益比例，应该优化性能，具体情形如下：</a:t>
            </a:r>
          </a:p>
          <a:p>
            <a:pPr lvl="1"/>
            <a:r>
              <a:rPr lang="zh-CN" altLang="en-US" sz="1800" dirty="0"/>
              <a:t>在不增加处理成本的情况下，处理一项更大的、要求更高的</a:t>
            </a:r>
            <a:r>
              <a:rPr lang="zh-CN" altLang="en-US" sz="1800" dirty="0" smtClean="0"/>
              <a:t>工作</a:t>
            </a:r>
            <a:endParaRPr lang="zh-CN" altLang="en-US" sz="1800" dirty="0"/>
          </a:p>
          <a:p>
            <a:pPr lvl="1"/>
            <a:r>
              <a:rPr lang="zh-CN" altLang="en-US" sz="1800" dirty="0"/>
              <a:t>在不增加处理成本的情况下，获得更快的系统响应时间或者更高的处理</a:t>
            </a:r>
            <a:r>
              <a:rPr lang="zh-CN" altLang="en-US" sz="1800" dirty="0" smtClean="0"/>
              <a:t>能力</a:t>
            </a:r>
            <a:endParaRPr lang="zh-CN" altLang="en-US" sz="1800" dirty="0"/>
          </a:p>
          <a:p>
            <a:pPr lvl="1"/>
            <a:r>
              <a:rPr lang="zh-CN" altLang="en-US" sz="1800" dirty="0"/>
              <a:t>在不对用户服务产生负面影响的情况下，降低处理成本</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292497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数据库</a:t>
            </a:r>
            <a:r>
              <a:rPr lang="zh-CN" altLang="en-US" dirty="0"/>
              <a:t>管理概述</a:t>
            </a:r>
          </a:p>
        </p:txBody>
      </p:sp>
      <p:sp>
        <p:nvSpPr>
          <p:cNvPr id="3" name="内容占位符 2"/>
          <p:cNvSpPr>
            <a:spLocks noGrp="1"/>
          </p:cNvSpPr>
          <p:nvPr>
            <p:ph idx="1"/>
          </p:nvPr>
        </p:nvSpPr>
        <p:spPr/>
        <p:txBody>
          <a:bodyPr>
            <a:normAutofit/>
          </a:bodyPr>
          <a:lstStyle/>
          <a:p>
            <a:r>
              <a:rPr lang="zh-CN" altLang="en-US" sz="2000" dirty="0"/>
              <a:t>数据库是一种共享的复杂的数据体，在数据库设计完成后，经过数据库建立、数据加载之后投入实际运行，并在运行过程中进行监控和维护。上述的这些管理维护工作被称为数据库</a:t>
            </a:r>
            <a:r>
              <a:rPr lang="zh-CN" altLang="en-US" sz="2000" dirty="0" smtClean="0"/>
              <a:t>管理</a:t>
            </a:r>
            <a:endParaRPr lang="zh-CN" altLang="en-US" sz="2000" dirty="0"/>
          </a:p>
          <a:p>
            <a:r>
              <a:rPr lang="zh-CN" altLang="en-US" sz="2000" dirty="0"/>
              <a:t>实施管理工作的人则被称为数据库管理员（</a:t>
            </a:r>
            <a:r>
              <a:rPr lang="en-US" altLang="zh-CN" sz="2000" dirty="0"/>
              <a:t>database administrator</a:t>
            </a:r>
            <a:r>
              <a:rPr lang="zh-CN" altLang="en-US" sz="2000" dirty="0"/>
              <a:t>，简称</a:t>
            </a:r>
            <a:r>
              <a:rPr lang="en-US" altLang="zh-CN" sz="2000" dirty="0"/>
              <a:t>DBA</a:t>
            </a:r>
            <a:r>
              <a:rPr lang="zh-CN" altLang="en-US" sz="2000"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583461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性能配置和优化</a:t>
            </a:r>
          </a:p>
        </p:txBody>
      </p:sp>
      <p:sp>
        <p:nvSpPr>
          <p:cNvPr id="3" name="内容占位符 2"/>
          <p:cNvSpPr>
            <a:spLocks noGrp="1"/>
          </p:cNvSpPr>
          <p:nvPr>
            <p:ph idx="1"/>
          </p:nvPr>
        </p:nvSpPr>
        <p:spPr/>
        <p:txBody>
          <a:bodyPr>
            <a:normAutofit/>
          </a:bodyPr>
          <a:lstStyle/>
          <a:p>
            <a:r>
              <a:rPr lang="zh-CN" altLang="en-US" sz="1800" dirty="0"/>
              <a:t>优化原则</a:t>
            </a:r>
          </a:p>
          <a:p>
            <a:pPr lvl="1"/>
            <a:r>
              <a:rPr lang="zh-CN" altLang="en-US" sz="1600" dirty="0"/>
              <a:t>牢记边际收益递减规律</a:t>
            </a:r>
          </a:p>
          <a:p>
            <a:pPr lvl="1"/>
            <a:r>
              <a:rPr lang="zh-CN" altLang="en-US" sz="1600" dirty="0"/>
              <a:t>不要为优化而优化</a:t>
            </a:r>
          </a:p>
          <a:p>
            <a:pPr lvl="1"/>
            <a:r>
              <a:rPr lang="zh-CN" altLang="en-US" sz="1600" dirty="0"/>
              <a:t>考虑整个系统</a:t>
            </a:r>
          </a:p>
          <a:p>
            <a:pPr lvl="1"/>
            <a:r>
              <a:rPr lang="zh-CN" altLang="en-US" sz="1600" dirty="0"/>
              <a:t>一次更改一个参数</a:t>
            </a:r>
          </a:p>
          <a:p>
            <a:pPr lvl="1"/>
            <a:r>
              <a:rPr lang="zh-CN" altLang="en-US" sz="1600" dirty="0"/>
              <a:t>按级别测量和重新配置</a:t>
            </a:r>
          </a:p>
          <a:p>
            <a:pPr lvl="1"/>
            <a:r>
              <a:rPr lang="zh-CN" altLang="en-US" sz="1600" dirty="0"/>
              <a:t>检查硬件和软件的问题</a:t>
            </a:r>
          </a:p>
          <a:p>
            <a:pPr lvl="1"/>
            <a:r>
              <a:rPr lang="zh-CN" altLang="en-US" sz="1600" dirty="0"/>
              <a:t>在升级硬件前明确问题</a:t>
            </a:r>
          </a:p>
          <a:p>
            <a:pPr lvl="1"/>
            <a:r>
              <a:rPr lang="zh-CN" altLang="en-US" sz="1600" dirty="0"/>
              <a:t>在开始优化前执行备份过程</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2780844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性能配置和优化</a:t>
            </a:r>
          </a:p>
        </p:txBody>
      </p:sp>
      <p:sp>
        <p:nvSpPr>
          <p:cNvPr id="3" name="内容占位符 2"/>
          <p:cNvSpPr>
            <a:spLocks noGrp="1"/>
          </p:cNvSpPr>
          <p:nvPr>
            <p:ph idx="1"/>
          </p:nvPr>
        </p:nvSpPr>
        <p:spPr/>
        <p:txBody>
          <a:bodyPr>
            <a:normAutofit/>
          </a:bodyPr>
          <a:lstStyle/>
          <a:p>
            <a:r>
              <a:rPr lang="zh-CN" altLang="en-US" sz="1400" dirty="0"/>
              <a:t>性能改进过程</a:t>
            </a:r>
          </a:p>
          <a:p>
            <a:pPr lvl="1"/>
            <a:r>
              <a:rPr lang="zh-CN" altLang="en-US" sz="1200" dirty="0"/>
              <a:t>建立性能指标</a:t>
            </a:r>
          </a:p>
          <a:p>
            <a:pPr lvl="1"/>
            <a:r>
              <a:rPr lang="zh-CN" altLang="en-US" sz="1200" dirty="0"/>
              <a:t>定义性能目标</a:t>
            </a:r>
          </a:p>
          <a:p>
            <a:pPr lvl="1"/>
            <a:r>
              <a:rPr lang="zh-CN" altLang="en-US" sz="1200" dirty="0"/>
              <a:t>制定性能监视方案</a:t>
            </a:r>
          </a:p>
          <a:p>
            <a:pPr lvl="1"/>
            <a:r>
              <a:rPr lang="zh-CN" altLang="en-US" sz="1200" dirty="0"/>
              <a:t>实施该方案</a:t>
            </a:r>
          </a:p>
          <a:p>
            <a:pPr lvl="1"/>
            <a:r>
              <a:rPr lang="zh-CN" altLang="en-US" sz="1200" dirty="0"/>
              <a:t>分析衡量因素，以确定是否满足了目标要求</a:t>
            </a:r>
          </a:p>
          <a:p>
            <a:pPr lvl="1"/>
            <a:r>
              <a:rPr lang="zh-CN" altLang="en-US" sz="1200" dirty="0"/>
              <a:t>确定系统中的主要约束</a:t>
            </a:r>
          </a:p>
          <a:p>
            <a:pPr lvl="1"/>
            <a:r>
              <a:rPr lang="zh-CN" altLang="en-US" sz="1200" dirty="0"/>
              <a:t>决定在哪些方面可进行性能改进以及哪些资源可承受附加的负荷</a:t>
            </a:r>
          </a:p>
          <a:p>
            <a:pPr lvl="1"/>
            <a:r>
              <a:rPr lang="zh-CN" altLang="en-US" sz="1200" dirty="0"/>
              <a:t>调整系统配置</a:t>
            </a:r>
          </a:p>
          <a:p>
            <a:pPr lvl="1"/>
            <a:r>
              <a:rPr lang="zh-CN" altLang="en-US" sz="1200" dirty="0"/>
              <a:t>根据结果，继续对系统进行下一轮监视</a:t>
            </a:r>
          </a:p>
          <a:p>
            <a:pPr lvl="1"/>
            <a:r>
              <a:rPr lang="zh-CN" altLang="en-US" sz="1200" dirty="0"/>
              <a:t>对定期监视或在对系统、工作负荷做重大更改时，用户都可按上述过程进行</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1935985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性能配置和优化</a:t>
            </a:r>
          </a:p>
        </p:txBody>
      </p:sp>
      <p:sp>
        <p:nvSpPr>
          <p:cNvPr id="3" name="内容占位符 2"/>
          <p:cNvSpPr>
            <a:spLocks noGrp="1"/>
          </p:cNvSpPr>
          <p:nvPr>
            <p:ph idx="1"/>
          </p:nvPr>
        </p:nvSpPr>
        <p:spPr/>
        <p:txBody>
          <a:bodyPr>
            <a:normAutofit/>
          </a:bodyPr>
          <a:lstStyle/>
          <a:p>
            <a:r>
              <a:rPr lang="zh-CN" altLang="en-US" sz="1800" dirty="0"/>
              <a:t>可对系统进行</a:t>
            </a:r>
            <a:r>
              <a:rPr lang="zh-CN" altLang="en-US" sz="1800" dirty="0" smtClean="0"/>
              <a:t>多</a:t>
            </a:r>
            <a:r>
              <a:rPr lang="zh-CN" altLang="en-US" sz="1800" dirty="0"/>
              <a:t>大</a:t>
            </a:r>
            <a:r>
              <a:rPr lang="zh-CN" altLang="en-US" sz="1800" dirty="0" smtClean="0"/>
              <a:t>程度</a:t>
            </a:r>
            <a:r>
              <a:rPr lang="zh-CN" altLang="en-US" sz="1800" dirty="0"/>
              <a:t>的优化</a:t>
            </a:r>
          </a:p>
          <a:p>
            <a:pPr lvl="1"/>
            <a:r>
              <a:rPr lang="zh-CN" altLang="en-US" sz="1600" dirty="0"/>
              <a:t>系统可能不需要任何优化也可以运行的很好，但可能没有发挥它的潜能</a:t>
            </a:r>
          </a:p>
          <a:p>
            <a:pPr lvl="1"/>
            <a:r>
              <a:rPr lang="zh-CN" altLang="en-US" sz="1600" dirty="0"/>
              <a:t>当系统遇到性能瓶颈时，优化可能发挥作用</a:t>
            </a:r>
          </a:p>
          <a:p>
            <a:pPr lvl="1"/>
            <a:r>
              <a:rPr lang="zh-CN" altLang="en-US" sz="1600" dirty="0"/>
              <a:t>如果已接近性能极限，同时又将系统上的用户数增加了大约</a:t>
            </a:r>
            <a:r>
              <a:rPr lang="en-US" altLang="zh-CN" sz="1600" dirty="0"/>
              <a:t>10%</a:t>
            </a:r>
            <a:r>
              <a:rPr lang="zh-CN" altLang="en-US" sz="1600" dirty="0"/>
              <a:t>，那么响应时间可能远不止增加</a:t>
            </a:r>
            <a:r>
              <a:rPr lang="en-US" altLang="zh-CN" sz="1600" dirty="0"/>
              <a:t>10%</a:t>
            </a:r>
          </a:p>
          <a:p>
            <a:r>
              <a:rPr lang="zh-CN" altLang="en-US" sz="1800" dirty="0"/>
              <a:t>一种不太正式的方法</a:t>
            </a:r>
          </a:p>
          <a:p>
            <a:pPr lvl="1"/>
            <a:r>
              <a:rPr lang="zh-CN" altLang="en-US" sz="1600" dirty="0"/>
              <a:t>如果没有足够的时间来设定性能目标并通过一种完备的方式来监控和优化，可听听用户的意见以改善性能，了解他们是否有与性能相关的问题</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3975063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 </a:t>
            </a:r>
            <a:r>
              <a:rPr lang="zh-CN" altLang="en-US" dirty="0" smtClean="0"/>
              <a:t>调整</a:t>
            </a:r>
            <a:r>
              <a:rPr lang="zh-CN" altLang="en-US" dirty="0"/>
              <a:t>配置参数</a:t>
            </a:r>
          </a:p>
        </p:txBody>
      </p:sp>
      <p:sp>
        <p:nvSpPr>
          <p:cNvPr id="3" name="内容占位符 2"/>
          <p:cNvSpPr>
            <a:spLocks noGrp="1"/>
          </p:cNvSpPr>
          <p:nvPr>
            <p:ph idx="1"/>
          </p:nvPr>
        </p:nvSpPr>
        <p:spPr/>
        <p:txBody>
          <a:bodyPr>
            <a:normAutofit/>
          </a:bodyPr>
          <a:lstStyle/>
          <a:p>
            <a:r>
              <a:rPr lang="zh-CN" altLang="en-US" sz="1800" dirty="0"/>
              <a:t>数据库管理程序根据默认的参数值分配磁盘空间和内存，可能足以满足用户的需要。但在某些情况下，使用这些默认值可能无法实现最佳性能</a:t>
            </a:r>
          </a:p>
          <a:p>
            <a:pPr lvl="1"/>
            <a:r>
              <a:rPr lang="zh-CN" altLang="en-US" sz="1600" dirty="0"/>
              <a:t>默认值适用于内存相对较小且专门用作数据库服务器的机器</a:t>
            </a:r>
          </a:p>
          <a:p>
            <a:pPr lvl="1"/>
            <a:r>
              <a:rPr lang="zh-CN" altLang="en-US" sz="1600" dirty="0"/>
              <a:t>如果用户的环境存在以下情况，可能需要修改这些参数</a:t>
            </a:r>
          </a:p>
          <a:p>
            <a:pPr lvl="2"/>
            <a:r>
              <a:rPr lang="zh-CN" altLang="en-US" sz="1400" dirty="0"/>
              <a:t>大型数据库</a:t>
            </a:r>
          </a:p>
          <a:p>
            <a:pPr lvl="2"/>
            <a:r>
              <a:rPr lang="zh-CN" altLang="en-US" sz="1400" dirty="0"/>
              <a:t>大量连接</a:t>
            </a:r>
          </a:p>
          <a:p>
            <a:pPr lvl="2"/>
            <a:r>
              <a:rPr lang="zh-CN" altLang="en-US" sz="1400" dirty="0"/>
              <a:t>对特定应用程序有高性能需求</a:t>
            </a:r>
          </a:p>
          <a:p>
            <a:pPr lvl="2"/>
            <a:r>
              <a:rPr lang="zh-CN" altLang="en-US" sz="1400" dirty="0"/>
              <a:t>唯一的查询或事务负荷或类型</a:t>
            </a:r>
          </a:p>
          <a:p>
            <a:pPr lvl="2"/>
            <a:r>
              <a:rPr lang="zh-CN" altLang="en-US" sz="1400" dirty="0"/>
              <a:t>不同的机器配置或用途</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2383042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 </a:t>
            </a:r>
            <a:r>
              <a:rPr lang="zh-CN" altLang="en-US" dirty="0" smtClean="0"/>
              <a:t>调整</a:t>
            </a:r>
            <a:r>
              <a:rPr lang="zh-CN" altLang="en-US" dirty="0"/>
              <a:t>配置参数</a:t>
            </a:r>
          </a:p>
        </p:txBody>
      </p:sp>
      <p:sp>
        <p:nvSpPr>
          <p:cNvPr id="3" name="内容占位符 2"/>
          <p:cNvSpPr>
            <a:spLocks noGrp="1"/>
          </p:cNvSpPr>
          <p:nvPr>
            <p:ph idx="1"/>
          </p:nvPr>
        </p:nvSpPr>
        <p:spPr/>
        <p:txBody>
          <a:bodyPr>
            <a:noAutofit/>
          </a:bodyPr>
          <a:lstStyle/>
          <a:p>
            <a:r>
              <a:rPr lang="zh-CN" altLang="en-US" sz="1600" dirty="0"/>
              <a:t>数据库管理器配置参数存储在名</a:t>
            </a:r>
            <a:r>
              <a:rPr lang="zh-CN" altLang="en-US" sz="1600" dirty="0" smtClean="0"/>
              <a:t>为</a:t>
            </a:r>
            <a:r>
              <a:rPr lang="en-US" altLang="zh-CN" sz="1600" dirty="0" smtClean="0"/>
              <a:t>db2systm</a:t>
            </a:r>
            <a:r>
              <a:rPr lang="zh-CN" altLang="en-US" sz="1600" dirty="0" smtClean="0"/>
              <a:t>的</a:t>
            </a:r>
            <a:r>
              <a:rPr lang="zh-CN" altLang="en-US" sz="1600" dirty="0"/>
              <a:t>文件中。此文件是在创建数据库管理器的实例时创建的。</a:t>
            </a:r>
            <a:r>
              <a:rPr lang="zh-CN" altLang="en-US" sz="1600" dirty="0" smtClean="0"/>
              <a:t>在</a:t>
            </a:r>
            <a:r>
              <a:rPr lang="en-US" altLang="zh-CN" sz="1600" dirty="0" smtClean="0"/>
              <a:t>Linux</a:t>
            </a:r>
            <a:r>
              <a:rPr lang="zh-CN" altLang="en-US" sz="1600" dirty="0" smtClean="0"/>
              <a:t>和</a:t>
            </a:r>
            <a:r>
              <a:rPr lang="en-US" altLang="zh-CN" sz="1600" dirty="0" smtClean="0"/>
              <a:t>UNIX</a:t>
            </a:r>
            <a:r>
              <a:rPr lang="zh-CN" altLang="en-US" sz="1600" dirty="0" smtClean="0"/>
              <a:t>环境</a:t>
            </a:r>
            <a:r>
              <a:rPr lang="zh-CN" altLang="en-US" sz="1600" dirty="0"/>
              <a:t>中，可以在数据库管理器的实例</a:t>
            </a:r>
            <a:r>
              <a:rPr lang="zh-CN" altLang="en-US" sz="1600" dirty="0" smtClean="0"/>
              <a:t>的</a:t>
            </a:r>
            <a:r>
              <a:rPr lang="en-US" altLang="zh-CN" sz="1600" dirty="0" err="1" smtClean="0"/>
              <a:t>sqllib</a:t>
            </a:r>
            <a:r>
              <a:rPr lang="zh-CN" altLang="en-US" sz="1600" dirty="0" smtClean="0"/>
              <a:t>子目录</a:t>
            </a:r>
            <a:r>
              <a:rPr lang="zh-CN" altLang="en-US" sz="1600" dirty="0"/>
              <a:t>中找到此</a:t>
            </a:r>
            <a:r>
              <a:rPr lang="zh-CN" altLang="en-US" sz="1600" dirty="0" smtClean="0"/>
              <a:t>文件</a:t>
            </a:r>
            <a:endParaRPr lang="zh-CN" altLang="en-US" sz="1600" dirty="0"/>
          </a:p>
          <a:p>
            <a:r>
              <a:rPr lang="zh-CN" altLang="en-US" sz="1600" dirty="0" smtClean="0"/>
              <a:t>在</a:t>
            </a:r>
            <a:r>
              <a:rPr lang="en-US" altLang="zh-CN" sz="1600" dirty="0" smtClean="0"/>
              <a:t>Windows</a:t>
            </a:r>
            <a:r>
              <a:rPr lang="zh-CN" altLang="en-US" sz="1600" dirty="0" smtClean="0"/>
              <a:t>中</a:t>
            </a:r>
            <a:r>
              <a:rPr lang="zh-CN" altLang="en-US" sz="1600" dirty="0"/>
              <a:t>，此文件的缺省位置</a:t>
            </a:r>
            <a:r>
              <a:rPr lang="zh-CN" altLang="en-US" sz="1600" dirty="0" smtClean="0"/>
              <a:t>随</a:t>
            </a:r>
            <a:r>
              <a:rPr lang="en-US" altLang="zh-CN" sz="1600" dirty="0" smtClean="0"/>
              <a:t>Windows</a:t>
            </a:r>
            <a:r>
              <a:rPr lang="zh-CN" altLang="en-US" sz="1600" dirty="0" smtClean="0"/>
              <a:t>操作系统</a:t>
            </a:r>
            <a:r>
              <a:rPr lang="zh-CN" altLang="en-US" sz="1600" dirty="0"/>
              <a:t>系列的版本不同而有所变化；要</a:t>
            </a:r>
            <a:r>
              <a:rPr lang="zh-CN" altLang="en-US" sz="1600" dirty="0" smtClean="0"/>
              <a:t>验证</a:t>
            </a:r>
            <a:r>
              <a:rPr lang="en-US" altLang="zh-CN" sz="1600" dirty="0" smtClean="0"/>
              <a:t>Windows</a:t>
            </a:r>
            <a:r>
              <a:rPr lang="zh-CN" altLang="en-US" sz="1600" dirty="0" smtClean="0"/>
              <a:t>上</a:t>
            </a:r>
            <a:r>
              <a:rPr lang="zh-CN" altLang="en-US" sz="1600" dirty="0"/>
              <a:t>的缺省目录，请</a:t>
            </a:r>
            <a:r>
              <a:rPr lang="zh-CN" altLang="en-US" sz="1600" dirty="0" smtClean="0"/>
              <a:t>使用</a:t>
            </a:r>
            <a:r>
              <a:rPr lang="en-US" altLang="zh-CN" sz="1600" dirty="0" smtClean="0"/>
              <a:t>DB2SET DB2INSTPROF</a:t>
            </a:r>
            <a:r>
              <a:rPr lang="zh-CN" altLang="en-US" sz="1600" dirty="0" smtClean="0"/>
              <a:t>命令</a:t>
            </a:r>
            <a:r>
              <a:rPr lang="zh-CN" altLang="en-US" sz="1600" dirty="0"/>
              <a:t>来</a:t>
            </a:r>
            <a:r>
              <a:rPr lang="zh-CN" altLang="en-US" sz="1600" dirty="0" smtClean="0"/>
              <a:t>检查</a:t>
            </a:r>
            <a:r>
              <a:rPr lang="en-US" altLang="zh-CN" sz="1600" dirty="0" smtClean="0"/>
              <a:t>DB2INSTPROF</a:t>
            </a:r>
            <a:r>
              <a:rPr lang="zh-CN" altLang="en-US" sz="1600" dirty="0" smtClean="0"/>
              <a:t>注册表</a:t>
            </a:r>
            <a:r>
              <a:rPr lang="zh-CN" altLang="en-US" sz="1600" dirty="0"/>
              <a:t>变量的设置。您还可以通过</a:t>
            </a:r>
            <a:r>
              <a:rPr lang="zh-CN" altLang="en-US" sz="1600" dirty="0" smtClean="0"/>
              <a:t>更改</a:t>
            </a:r>
            <a:r>
              <a:rPr lang="en-US" altLang="zh-CN" sz="1600" dirty="0" smtClean="0"/>
              <a:t>DB2INSTPROF</a:t>
            </a:r>
            <a:r>
              <a:rPr lang="zh-CN" altLang="en-US" sz="1600" dirty="0" smtClean="0"/>
              <a:t>注册表</a:t>
            </a:r>
            <a:r>
              <a:rPr lang="zh-CN" altLang="en-US" sz="1600" dirty="0"/>
              <a:t>变量来更改缺省实例目录。如果设置了 </a:t>
            </a:r>
            <a:r>
              <a:rPr lang="en-US" altLang="zh-CN" sz="1600" dirty="0" smtClean="0"/>
              <a:t>DB2INSTPROF</a:t>
            </a:r>
            <a:r>
              <a:rPr lang="zh-CN" altLang="en-US" sz="1600" dirty="0" smtClean="0"/>
              <a:t>变量</a:t>
            </a:r>
            <a:r>
              <a:rPr lang="zh-CN" altLang="en-US" sz="1600" dirty="0"/>
              <a:t>，那么文件将</a:t>
            </a:r>
            <a:r>
              <a:rPr lang="zh-CN" altLang="en-US" sz="1600" dirty="0" smtClean="0"/>
              <a:t>在</a:t>
            </a:r>
            <a:r>
              <a:rPr lang="en-US" altLang="zh-CN" sz="1600" dirty="0" smtClean="0"/>
              <a:t>DB2INSTPROF</a:t>
            </a:r>
            <a:r>
              <a:rPr lang="zh-CN" altLang="en-US" sz="1600" dirty="0" smtClean="0"/>
              <a:t>变量</a:t>
            </a:r>
            <a:r>
              <a:rPr lang="zh-CN" altLang="en-US" sz="1600" dirty="0"/>
              <a:t>所指定的目录的 </a:t>
            </a:r>
            <a:r>
              <a:rPr lang="en-US" altLang="zh-CN" sz="1600" dirty="0" smtClean="0"/>
              <a:t>instance</a:t>
            </a:r>
            <a:r>
              <a:rPr lang="zh-CN" altLang="en-US" sz="1600" dirty="0" smtClean="0"/>
              <a:t>子目录</a:t>
            </a:r>
            <a:r>
              <a:rPr lang="zh-CN" altLang="en-US" sz="1600" dirty="0"/>
              <a:t>中</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239960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 </a:t>
            </a:r>
            <a:r>
              <a:rPr lang="zh-CN" altLang="en-US" dirty="0" smtClean="0"/>
              <a:t>调整</a:t>
            </a:r>
            <a:r>
              <a:rPr lang="zh-CN" altLang="en-US" dirty="0"/>
              <a:t>配置参数</a:t>
            </a:r>
          </a:p>
        </p:txBody>
      </p:sp>
      <p:sp>
        <p:nvSpPr>
          <p:cNvPr id="3" name="内容占位符 2"/>
          <p:cNvSpPr>
            <a:spLocks noGrp="1"/>
          </p:cNvSpPr>
          <p:nvPr>
            <p:ph idx="1"/>
          </p:nvPr>
        </p:nvSpPr>
        <p:spPr/>
        <p:txBody>
          <a:bodyPr/>
          <a:lstStyle/>
          <a:p>
            <a:r>
              <a:rPr lang="zh-CN" altLang="en-US" sz="2000" dirty="0"/>
              <a:t>不能直接编辑</a:t>
            </a:r>
            <a:r>
              <a:rPr lang="en-US" altLang="zh-CN" sz="2000" dirty="0"/>
              <a:t>db2systm</a:t>
            </a:r>
            <a:r>
              <a:rPr lang="zh-CN" altLang="en-US" sz="2000" dirty="0"/>
              <a:t>文件，只能使用提供的</a:t>
            </a:r>
            <a:r>
              <a:rPr lang="en-US" altLang="zh-CN" sz="2000" dirty="0"/>
              <a:t>API</a:t>
            </a:r>
            <a:r>
              <a:rPr lang="zh-CN" altLang="en-US" sz="2000" dirty="0"/>
              <a:t>或通过调用该</a:t>
            </a:r>
            <a:r>
              <a:rPr lang="en-US" altLang="zh-CN" sz="2000" dirty="0"/>
              <a:t>API</a:t>
            </a:r>
            <a:r>
              <a:rPr lang="zh-CN" altLang="en-US" sz="2000" dirty="0"/>
              <a:t>的工具来更改或查看</a:t>
            </a:r>
            <a:r>
              <a:rPr lang="zh-CN" altLang="en-US" sz="2000" dirty="0" smtClean="0"/>
              <a:t>它</a:t>
            </a:r>
            <a:endParaRPr lang="zh-CN" altLang="en-US" sz="2000" dirty="0"/>
          </a:p>
          <a:p>
            <a:r>
              <a:rPr lang="zh-CN" altLang="en-US" sz="2000" dirty="0"/>
              <a:t>数据库对象与配置文件之间的</a:t>
            </a:r>
            <a:r>
              <a:rPr lang="zh-CN" altLang="en-US" sz="2000" dirty="0" smtClean="0"/>
              <a:t>关系</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3717032"/>
            <a:ext cx="46482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3968676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 </a:t>
            </a:r>
            <a:r>
              <a:rPr lang="zh-CN" altLang="en-US" dirty="0" smtClean="0"/>
              <a:t>调整</a:t>
            </a:r>
            <a:r>
              <a:rPr lang="zh-CN" altLang="en-US" dirty="0"/>
              <a:t>配置参数</a:t>
            </a:r>
          </a:p>
        </p:txBody>
      </p:sp>
      <p:sp>
        <p:nvSpPr>
          <p:cNvPr id="3" name="内容占位符 2"/>
          <p:cNvSpPr>
            <a:spLocks noGrp="1"/>
          </p:cNvSpPr>
          <p:nvPr>
            <p:ph idx="1"/>
          </p:nvPr>
        </p:nvSpPr>
        <p:spPr/>
        <p:txBody>
          <a:bodyPr>
            <a:normAutofit/>
          </a:bodyPr>
          <a:lstStyle/>
          <a:p>
            <a:r>
              <a:rPr lang="zh-CN" altLang="en-US" sz="2000" dirty="0"/>
              <a:t>数据库参数</a:t>
            </a:r>
          </a:p>
          <a:p>
            <a:pPr lvl="1"/>
            <a:r>
              <a:rPr lang="zh-CN" altLang="en-US" sz="1800" dirty="0"/>
              <a:t>使用控制中心，提供了“配置顾问程序”来改变配置参数的值</a:t>
            </a:r>
          </a:p>
          <a:p>
            <a:pPr lvl="2"/>
            <a:r>
              <a:rPr lang="zh-CN" altLang="en-US" sz="1600" dirty="0"/>
              <a:t>此向导根据用户对一组问题（如对数据库运行的事务的工作负荷和类型）提供的回答来为参数生成值</a:t>
            </a:r>
          </a:p>
          <a:p>
            <a:pPr lvl="1"/>
            <a:r>
              <a:rPr lang="zh-CN" altLang="en-US" sz="1800" dirty="0"/>
              <a:t>为了查看数据库配置文件中的配置参数的当前值，可以使用：</a:t>
            </a:r>
          </a:p>
          <a:p>
            <a:pPr lvl="2"/>
            <a:r>
              <a:rPr lang="en-US" altLang="zh-CN" sz="1600" dirty="0" smtClean="0"/>
              <a:t>GET </a:t>
            </a:r>
            <a:r>
              <a:rPr lang="en-US" altLang="zh-CN" sz="1600" dirty="0"/>
              <a:t>DATABASE </a:t>
            </a:r>
            <a:r>
              <a:rPr lang="en-US" altLang="zh-CN" sz="1600" dirty="0" smtClean="0"/>
              <a:t>CONFIGURATION</a:t>
            </a:r>
            <a:r>
              <a:rPr lang="zh-CN" altLang="en-US" sz="1600" dirty="0" smtClean="0"/>
              <a:t>或 </a:t>
            </a:r>
            <a:r>
              <a:rPr lang="en-US" altLang="zh-CN" sz="1600" dirty="0"/>
              <a:t>get </a:t>
            </a:r>
            <a:r>
              <a:rPr lang="en-US" altLang="zh-CN" sz="1600" dirty="0" err="1"/>
              <a:t>db</a:t>
            </a:r>
            <a:r>
              <a:rPr lang="en-US" altLang="zh-CN" sz="1600" dirty="0"/>
              <a:t> </a:t>
            </a:r>
            <a:r>
              <a:rPr lang="en-US" altLang="zh-CN" sz="1600" dirty="0" err="1"/>
              <a:t>cfg</a:t>
            </a:r>
            <a:endParaRPr lang="en-US" altLang="zh-CN" sz="16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1728161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64704"/>
            <a:ext cx="762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2011977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 </a:t>
            </a:r>
            <a:r>
              <a:rPr lang="zh-CN" altLang="en-US" dirty="0" smtClean="0"/>
              <a:t>调整</a:t>
            </a:r>
            <a:r>
              <a:rPr lang="zh-CN" altLang="en-US" dirty="0"/>
              <a:t>配置参数</a:t>
            </a:r>
          </a:p>
        </p:txBody>
      </p:sp>
      <p:sp>
        <p:nvSpPr>
          <p:cNvPr id="3" name="内容占位符 2"/>
          <p:cNvSpPr>
            <a:spLocks noGrp="1"/>
          </p:cNvSpPr>
          <p:nvPr>
            <p:ph idx="1"/>
          </p:nvPr>
        </p:nvSpPr>
        <p:spPr/>
        <p:txBody>
          <a:bodyPr>
            <a:normAutofit/>
          </a:bodyPr>
          <a:lstStyle/>
          <a:p>
            <a:r>
              <a:rPr lang="zh-CN" altLang="en-US" sz="1800" dirty="0"/>
              <a:t>为了更新数据库管理器配置文件中的单个配置参数的取值，可以使用</a:t>
            </a:r>
          </a:p>
          <a:p>
            <a:pPr lvl="1"/>
            <a:r>
              <a:rPr lang="en-US" altLang="zh-CN" sz="1600" dirty="0" smtClean="0">
                <a:latin typeface="Courier New" pitchFamily="49" charset="0"/>
                <a:cs typeface="Courier New" pitchFamily="49" charset="0"/>
              </a:rPr>
              <a:t>UPDATE </a:t>
            </a:r>
            <a:r>
              <a:rPr lang="en-US" altLang="zh-CN" sz="1600" dirty="0">
                <a:latin typeface="Courier New" pitchFamily="49" charset="0"/>
                <a:cs typeface="Courier New" pitchFamily="49" charset="0"/>
              </a:rPr>
              <a:t>DATABASE CONFIGURATION </a:t>
            </a:r>
          </a:p>
          <a:p>
            <a:pPr marL="365760" lvl="1" indent="0">
              <a:buNone/>
            </a:pPr>
            <a:r>
              <a:rPr lang="en-US" altLang="zh-CN" sz="1600" dirty="0" smtClean="0">
                <a:latin typeface="Courier New" pitchFamily="49" charset="0"/>
                <a:cs typeface="Courier New" pitchFamily="49" charset="0"/>
              </a:rPr>
              <a:t>	USING </a:t>
            </a:r>
            <a:r>
              <a:rPr lang="en-US" altLang="zh-CN" sz="1600" dirty="0">
                <a:latin typeface="Courier New" pitchFamily="49" charset="0"/>
                <a:cs typeface="Courier New" pitchFamily="49" charset="0"/>
              </a:rPr>
              <a:t>&lt;parameter name&gt; &lt;new value&gt;, </a:t>
            </a:r>
          </a:p>
          <a:p>
            <a:pPr marL="365760" lvl="1" indent="0">
              <a:buNone/>
            </a:pPr>
            <a:r>
              <a:rPr lang="en-US" altLang="zh-CN" sz="1600" dirty="0" smtClean="0">
                <a:latin typeface="Courier New" pitchFamily="49" charset="0"/>
                <a:cs typeface="Courier New" pitchFamily="49" charset="0"/>
              </a:rPr>
              <a:t>	      &lt;</a:t>
            </a:r>
            <a:r>
              <a:rPr lang="en-US" altLang="zh-CN" sz="1600" dirty="0">
                <a:latin typeface="Courier New" pitchFamily="49" charset="0"/>
                <a:cs typeface="Courier New" pitchFamily="49" charset="0"/>
              </a:rPr>
              <a:t>next parameter name&gt; &lt;next value&gt;, …</a:t>
            </a:r>
          </a:p>
          <a:p>
            <a:r>
              <a:rPr lang="zh-CN" altLang="en-US" sz="1800" dirty="0"/>
              <a:t>为了重置数据库配置文件中的所有配置参数值，可以使用</a:t>
            </a:r>
          </a:p>
          <a:p>
            <a:pPr lvl="1"/>
            <a:r>
              <a:rPr lang="en-US" altLang="zh-CN" sz="1600" dirty="0" smtClean="0">
                <a:latin typeface="Courier New" pitchFamily="49" charset="0"/>
                <a:cs typeface="Courier New" pitchFamily="49" charset="0"/>
              </a:rPr>
              <a:t>RESET </a:t>
            </a:r>
            <a:r>
              <a:rPr lang="en-US" altLang="zh-CN" sz="1600" dirty="0">
                <a:latin typeface="Courier New" pitchFamily="49" charset="0"/>
                <a:cs typeface="Courier New" pitchFamily="49" charset="0"/>
              </a:rPr>
              <a:t>DATABASE CONFIGURATION</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1693585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 </a:t>
            </a:r>
            <a:r>
              <a:rPr lang="zh-CN" altLang="en-US" dirty="0" smtClean="0"/>
              <a:t>缓冲池</a:t>
            </a:r>
            <a:r>
              <a:rPr lang="zh-CN" altLang="en-US" dirty="0"/>
              <a:t>对性能的影响</a:t>
            </a:r>
          </a:p>
        </p:txBody>
      </p:sp>
      <p:sp>
        <p:nvSpPr>
          <p:cNvPr id="3" name="内容占位符 2"/>
          <p:cNvSpPr>
            <a:spLocks noGrp="1"/>
          </p:cNvSpPr>
          <p:nvPr>
            <p:ph idx="1"/>
          </p:nvPr>
        </p:nvSpPr>
        <p:spPr/>
        <p:txBody>
          <a:bodyPr>
            <a:normAutofit/>
          </a:bodyPr>
          <a:lstStyle/>
          <a:p>
            <a:r>
              <a:rPr lang="zh-CN" altLang="en-US" sz="2000" dirty="0"/>
              <a:t>缓冲池是进行数据库页临时读取和更新的内存区域</a:t>
            </a:r>
          </a:p>
          <a:p>
            <a:r>
              <a:rPr lang="zh-CN" altLang="en-US" sz="2000" dirty="0"/>
              <a:t>从内存中访问数据的速度远比从磁盘上访问数据快</a:t>
            </a:r>
          </a:p>
          <a:p>
            <a:pPr lvl="1"/>
            <a:r>
              <a:rPr lang="zh-CN" altLang="en-US" sz="1800" dirty="0"/>
              <a:t>所以数据库管理器从磁盘读取和写入数据的次数越少，数据库管理器和数据库的整体性能就越好</a:t>
            </a:r>
          </a:p>
          <a:p>
            <a:pPr lvl="1"/>
            <a:r>
              <a:rPr lang="zh-CN" altLang="en-US" sz="1800" dirty="0"/>
              <a:t>从缓冲池中写入和读取数据的速度将会对数据库管理器处理数据查询的速度产生影响</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337938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数据库管理概述</a:t>
            </a:r>
          </a:p>
        </p:txBody>
      </p:sp>
      <p:sp>
        <p:nvSpPr>
          <p:cNvPr id="3" name="内容占位符 2"/>
          <p:cNvSpPr>
            <a:spLocks noGrp="1"/>
          </p:cNvSpPr>
          <p:nvPr>
            <p:ph idx="1"/>
          </p:nvPr>
        </p:nvSpPr>
        <p:spPr/>
        <p:txBody>
          <a:bodyPr/>
          <a:lstStyle/>
          <a:p>
            <a:r>
              <a:rPr lang="zh-CN" altLang="en-US" dirty="0"/>
              <a:t>在数据库系统中对数据库的管理有两种方式</a:t>
            </a:r>
            <a:r>
              <a:rPr lang="zh-CN" altLang="en-US" dirty="0" smtClean="0"/>
              <a:t>：</a:t>
            </a:r>
            <a:endParaRPr lang="zh-CN" altLang="en-US" dirty="0"/>
          </a:p>
          <a:p>
            <a:pPr lvl="1"/>
            <a:r>
              <a:rPr lang="zh-CN" altLang="en-US" sz="2000" dirty="0" smtClean="0"/>
              <a:t>用</a:t>
            </a:r>
            <a:r>
              <a:rPr lang="zh-CN" altLang="en-US" sz="2000" dirty="0"/>
              <a:t>软件对数据作管理的</a:t>
            </a:r>
            <a:r>
              <a:rPr lang="en-US" altLang="zh-CN" sz="2000" dirty="0" smtClean="0"/>
              <a:t>DBMS</a:t>
            </a:r>
            <a:endParaRPr lang="en-US" altLang="zh-CN" sz="2000" dirty="0"/>
          </a:p>
          <a:p>
            <a:pPr lvl="1"/>
            <a:r>
              <a:rPr lang="zh-CN" altLang="en-US" sz="2000" dirty="0" smtClean="0"/>
              <a:t>用</a:t>
            </a:r>
            <a:r>
              <a:rPr lang="en-US" altLang="zh-CN" sz="2000" dirty="0"/>
              <a:t>DBA</a:t>
            </a:r>
            <a:r>
              <a:rPr lang="zh-CN" altLang="en-US" sz="2000" dirty="0"/>
              <a:t>对数据作管理的数据库管理</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481927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缓冲池对性能的影响</a:t>
            </a:r>
          </a:p>
        </p:txBody>
      </p:sp>
      <p:sp>
        <p:nvSpPr>
          <p:cNvPr id="3" name="内容占位符 2"/>
          <p:cNvSpPr>
            <a:spLocks noGrp="1"/>
          </p:cNvSpPr>
          <p:nvPr>
            <p:ph idx="1"/>
          </p:nvPr>
        </p:nvSpPr>
        <p:spPr/>
        <p:txBody>
          <a:bodyPr>
            <a:normAutofit/>
          </a:bodyPr>
          <a:lstStyle/>
          <a:p>
            <a:r>
              <a:rPr lang="zh-CN" altLang="en-US" sz="1800" dirty="0"/>
              <a:t>在数据库关闭或者数据所占内存空间需要被其他数据页使用之前，数据页会一直保存在缓冲池中</a:t>
            </a:r>
          </a:p>
          <a:p>
            <a:r>
              <a:rPr lang="zh-CN" altLang="en-US" sz="1800" dirty="0"/>
              <a:t>数据库代理能够负责将旧数据或者无用数据移出缓冲池，并用新的、有用的数据替代它们</a:t>
            </a:r>
          </a:p>
          <a:p>
            <a:r>
              <a:rPr lang="zh-CN" altLang="en-US" sz="1800" dirty="0"/>
              <a:t>在缓冲池中实际上有两种类型的数据页</a:t>
            </a:r>
          </a:p>
          <a:p>
            <a:pPr lvl="1"/>
            <a:r>
              <a:rPr lang="zh-CN" altLang="en-US" sz="1600" dirty="0"/>
              <a:t>使用中的数据页</a:t>
            </a:r>
          </a:p>
          <a:p>
            <a:pPr lvl="2"/>
            <a:r>
              <a:rPr lang="zh-CN" altLang="en-US" sz="1400" dirty="0"/>
              <a:t>正在被读取或者更新的数据</a:t>
            </a:r>
          </a:p>
          <a:p>
            <a:pPr lvl="1"/>
            <a:r>
              <a:rPr lang="zh-CN" altLang="en-US" sz="1600" dirty="0"/>
              <a:t>脏页面</a:t>
            </a:r>
          </a:p>
          <a:p>
            <a:pPr lvl="2"/>
            <a:r>
              <a:rPr lang="zh-CN" altLang="en-US" sz="1400" dirty="0"/>
              <a:t>已经被修改但是还没有写回到磁盘上的数据页</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2569998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p:txBody>
          <a:bodyPr>
            <a:normAutofit/>
          </a:bodyPr>
          <a:lstStyle/>
          <a:p>
            <a:r>
              <a:rPr lang="en-US" altLang="zh-CN" sz="3600" dirty="0"/>
              <a:t>4. </a:t>
            </a:r>
            <a:r>
              <a:rPr lang="zh-CN" altLang="en-US" sz="3600" dirty="0"/>
              <a:t>缓冲池对性能的影响</a:t>
            </a:r>
          </a:p>
        </p:txBody>
      </p:sp>
      <p:sp>
        <p:nvSpPr>
          <p:cNvPr id="3" name="内容占位符 2"/>
          <p:cNvSpPr>
            <a:spLocks noGrp="1"/>
          </p:cNvSpPr>
          <p:nvPr>
            <p:ph type="body" orient="vert" idx="1"/>
          </p:nvPr>
        </p:nvSpPr>
        <p:spPr/>
        <p:txBody>
          <a:bodyPr>
            <a:normAutofit/>
          </a:bodyPr>
          <a:lstStyle/>
          <a:p>
            <a:r>
              <a:rPr lang="zh-CN" altLang="en-US" sz="2000" dirty="0"/>
              <a:t>缓冲区处理脏页的</a:t>
            </a:r>
            <a:r>
              <a:rPr lang="zh-CN" altLang="en-US" sz="2000" dirty="0" smtClean="0"/>
              <a:t>过程</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156" y="1052736"/>
            <a:ext cx="4852988"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2272250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缓冲池对性能的影响</a:t>
            </a:r>
          </a:p>
        </p:txBody>
      </p:sp>
      <p:sp>
        <p:nvSpPr>
          <p:cNvPr id="3" name="内容占位符 2"/>
          <p:cNvSpPr>
            <a:spLocks noGrp="1"/>
          </p:cNvSpPr>
          <p:nvPr>
            <p:ph idx="1"/>
          </p:nvPr>
        </p:nvSpPr>
        <p:spPr/>
        <p:txBody>
          <a:bodyPr>
            <a:normAutofit/>
          </a:bodyPr>
          <a:lstStyle/>
          <a:p>
            <a:r>
              <a:rPr lang="zh-CN" altLang="en-US" sz="1600" dirty="0"/>
              <a:t>所有缓冲池的大小都将对数据库的性能产生很大的影响。为了确保不会发生大量数据页交换，需要考虑以下因素</a:t>
            </a:r>
          </a:p>
          <a:p>
            <a:pPr lvl="1"/>
            <a:r>
              <a:rPr lang="zh-CN" altLang="en-US" sz="1400" dirty="0"/>
              <a:t>计算机上安装内存的大小</a:t>
            </a:r>
          </a:p>
          <a:p>
            <a:pPr lvl="1"/>
            <a:r>
              <a:rPr lang="zh-CN" altLang="en-US" sz="1400" dirty="0"/>
              <a:t>在同一台计算机上，可能与数据库管理器同时运行的应用程序所需的内存</a:t>
            </a:r>
          </a:p>
          <a:p>
            <a:r>
              <a:rPr lang="zh-CN" altLang="en-US" sz="1600" dirty="0"/>
              <a:t>当计算机内存不足以保存所有受访问页面的时候，就会出现数据页的交换</a:t>
            </a:r>
          </a:p>
          <a:p>
            <a:pPr lvl="1"/>
            <a:r>
              <a:rPr lang="zh-CN" altLang="en-US" sz="1400" dirty="0"/>
              <a:t>导致部分数据页写入或交换到磁盘存储器的临时存储中，为其他数据页提供内存空间</a:t>
            </a:r>
          </a:p>
          <a:p>
            <a:pPr lvl="1"/>
            <a:r>
              <a:rPr lang="zh-CN" altLang="en-US" sz="1400" dirty="0"/>
              <a:t>当需要访问临时存储在磁盘存储器上的页面时，就会将这些数据重新交换到主内存中</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2989453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缓冲池对性能的影响</a:t>
            </a:r>
          </a:p>
        </p:txBody>
      </p:sp>
      <p:sp>
        <p:nvSpPr>
          <p:cNvPr id="3" name="内容占位符 2"/>
          <p:cNvSpPr>
            <a:spLocks noGrp="1"/>
          </p:cNvSpPr>
          <p:nvPr>
            <p:ph idx="1"/>
          </p:nvPr>
        </p:nvSpPr>
        <p:spPr/>
        <p:txBody>
          <a:bodyPr>
            <a:normAutofit/>
          </a:bodyPr>
          <a:lstStyle/>
          <a:p>
            <a:r>
              <a:rPr lang="zh-CN" altLang="en-US" sz="2000" dirty="0"/>
              <a:t>当计算机上出现以下环境时，可能需要将系统中</a:t>
            </a:r>
            <a:r>
              <a:rPr lang="en-US" altLang="zh-CN" sz="2000" dirty="0"/>
              <a:t>75%</a:t>
            </a:r>
            <a:r>
              <a:rPr lang="zh-CN" altLang="en-US" sz="2000" dirty="0"/>
              <a:t>以上的内存设置为数据库缓冲池</a:t>
            </a:r>
          </a:p>
          <a:p>
            <a:pPr lvl="1"/>
            <a:r>
              <a:rPr lang="zh-CN" altLang="en-US" sz="1800" dirty="0"/>
              <a:t>多用户</a:t>
            </a:r>
          </a:p>
          <a:p>
            <a:pPr lvl="1"/>
            <a:r>
              <a:rPr lang="zh-CN" altLang="en-US" sz="1800" dirty="0"/>
              <a:t>计算机只是当做数据库服务器使用</a:t>
            </a:r>
          </a:p>
          <a:p>
            <a:pPr lvl="1"/>
            <a:r>
              <a:rPr lang="zh-CN" altLang="en-US" sz="1800" dirty="0"/>
              <a:t>对相同数据页或索引页的大量重复性访问</a:t>
            </a:r>
          </a:p>
          <a:p>
            <a:pPr lvl="1"/>
            <a:r>
              <a:rPr lang="zh-CN" altLang="en-US" sz="1800" dirty="0"/>
              <a:t>计算机中只有一个数据库</a:t>
            </a:r>
          </a:p>
          <a:p>
            <a:r>
              <a:rPr lang="zh-CN" altLang="en-US" sz="2000" dirty="0"/>
              <a:t>可以使用数据库系统监控器计算缓冲池的命中率，从而帮助用户调整缓冲池</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2714585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缓冲池对性能的影响</a:t>
            </a:r>
          </a:p>
        </p:txBody>
      </p:sp>
      <p:sp>
        <p:nvSpPr>
          <p:cNvPr id="3" name="内容占位符 2"/>
          <p:cNvSpPr>
            <a:spLocks noGrp="1"/>
          </p:cNvSpPr>
          <p:nvPr>
            <p:ph idx="1"/>
          </p:nvPr>
        </p:nvSpPr>
        <p:spPr/>
        <p:txBody>
          <a:bodyPr>
            <a:normAutofit/>
          </a:bodyPr>
          <a:lstStyle/>
          <a:p>
            <a:r>
              <a:rPr lang="en-US" altLang="zh-CN" sz="1800" dirty="0">
                <a:latin typeface="Courier New" pitchFamily="49" charset="0"/>
                <a:cs typeface="Courier New" pitchFamily="49" charset="0"/>
              </a:rPr>
              <a:t>CREATE BUFFERPOOL</a:t>
            </a:r>
            <a:r>
              <a:rPr lang="zh-CN" altLang="en-US" sz="1800" dirty="0">
                <a:latin typeface="Courier New" pitchFamily="49" charset="0"/>
                <a:cs typeface="Courier New" pitchFamily="49" charset="0"/>
              </a:rPr>
              <a:t>语句</a:t>
            </a:r>
          </a:p>
          <a:p>
            <a:pPr marL="68580" indent="0">
              <a:buNone/>
            </a:pPr>
            <a:r>
              <a:rPr lang="en-US" altLang="zh-CN" sz="1800" dirty="0" smtClean="0">
                <a:latin typeface="Courier New" pitchFamily="49" charset="0"/>
                <a:cs typeface="Courier New" pitchFamily="49" charset="0"/>
              </a:rPr>
              <a:t>	CREATE </a:t>
            </a:r>
            <a:r>
              <a:rPr lang="en-US" altLang="zh-CN" sz="1800" dirty="0">
                <a:latin typeface="Courier New" pitchFamily="49" charset="0"/>
                <a:cs typeface="Courier New" pitchFamily="49" charset="0"/>
              </a:rPr>
              <a:t>BUFFERPOOL &lt;</a:t>
            </a:r>
            <a:r>
              <a:rPr lang="en-US" altLang="zh-CN" sz="1800" dirty="0" err="1">
                <a:latin typeface="Courier New" pitchFamily="49" charset="0"/>
                <a:cs typeface="Courier New" pitchFamily="49" charset="0"/>
              </a:rPr>
              <a:t>bufferpool</a:t>
            </a:r>
            <a:r>
              <a:rPr lang="en-US" altLang="zh-CN" sz="1800" dirty="0">
                <a:latin typeface="Courier New" pitchFamily="49" charset="0"/>
                <a:cs typeface="Courier New" pitchFamily="49" charset="0"/>
              </a:rPr>
              <a:t> name&gt;</a:t>
            </a:r>
            <a:br>
              <a:rPr lang="en-US" altLang="zh-CN" sz="1800" dirty="0">
                <a:latin typeface="Courier New" pitchFamily="49" charset="0"/>
                <a:cs typeface="Courier New" pitchFamily="49" charset="0"/>
              </a:rPr>
            </a:br>
            <a:r>
              <a:rPr lang="en-US" altLang="zh-CN" sz="1800" dirty="0" smtClean="0">
                <a:latin typeface="Courier New" pitchFamily="49" charset="0"/>
                <a:cs typeface="Courier New" pitchFamily="49" charset="0"/>
              </a:rPr>
              <a:t>	SIZE </a:t>
            </a:r>
            <a:r>
              <a:rPr lang="en-US" altLang="zh-CN" sz="1800" dirty="0">
                <a:latin typeface="Courier New" pitchFamily="49" charset="0"/>
                <a:cs typeface="Courier New" pitchFamily="49" charset="0"/>
              </a:rPr>
              <a:t>&lt;number of pages&gt; PAGESIZE 4096</a:t>
            </a:r>
          </a:p>
          <a:p>
            <a:pPr lvl="1"/>
            <a:r>
              <a:rPr lang="en-US" altLang="zh-CN" sz="1600" dirty="0" err="1"/>
              <a:t>Bufferpool</a:t>
            </a:r>
            <a:r>
              <a:rPr lang="en-US" altLang="zh-CN" sz="1600" dirty="0"/>
              <a:t> name</a:t>
            </a:r>
            <a:r>
              <a:rPr lang="zh-CN" altLang="en-US" sz="1600" dirty="0"/>
              <a:t>：系统编目中标识缓冲池的单一名称</a:t>
            </a:r>
          </a:p>
          <a:p>
            <a:pPr lvl="1"/>
            <a:r>
              <a:rPr lang="en-US" altLang="zh-CN" sz="1600" dirty="0"/>
              <a:t>Number of pages</a:t>
            </a:r>
            <a:r>
              <a:rPr lang="zh-CN" altLang="en-US" sz="1600" dirty="0"/>
              <a:t>：分配给缓冲池的页面数目。用户可以使用</a:t>
            </a:r>
            <a:r>
              <a:rPr lang="zh-CN" altLang="en-US" sz="1600" dirty="0" smtClean="0"/>
              <a:t>值  </a:t>
            </a:r>
            <a:r>
              <a:rPr lang="en-US" altLang="zh-CN" sz="1600" dirty="0" smtClean="0"/>
              <a:t>-</a:t>
            </a:r>
            <a:r>
              <a:rPr lang="en-US" altLang="zh-CN" sz="1600" dirty="0"/>
              <a:t>1</a:t>
            </a:r>
            <a:r>
              <a:rPr lang="zh-CN" altLang="en-US" sz="1600" dirty="0"/>
              <a:t>，表示缓冲池的大小应该由数据库配置参数</a:t>
            </a:r>
            <a:r>
              <a:rPr lang="en-US" altLang="zh-CN" sz="1600" dirty="0" err="1"/>
              <a:t>buffpage</a:t>
            </a:r>
            <a:r>
              <a:rPr lang="zh-CN" altLang="en-US" sz="1600" dirty="0"/>
              <a:t>的值决定</a:t>
            </a:r>
          </a:p>
          <a:p>
            <a:pPr lvl="1"/>
            <a:r>
              <a:rPr lang="en-US" altLang="zh-CN" sz="1600" dirty="0"/>
              <a:t>PAGESIZE</a:t>
            </a:r>
            <a:r>
              <a:rPr lang="zh-CN" altLang="en-US" sz="1600" dirty="0"/>
              <a:t>：定义了缓冲池使用的页面的大小。有效的取值为</a:t>
            </a:r>
            <a:r>
              <a:rPr lang="en-US" altLang="zh-CN" sz="1600" dirty="0"/>
              <a:t>4096</a:t>
            </a:r>
            <a:r>
              <a:rPr lang="zh-CN" altLang="en-US" sz="1600" dirty="0"/>
              <a:t>，</a:t>
            </a:r>
            <a:r>
              <a:rPr lang="en-US" altLang="zh-CN" sz="1600" dirty="0"/>
              <a:t>8192</a:t>
            </a:r>
            <a:r>
              <a:rPr lang="zh-CN" altLang="en-US" sz="1600" dirty="0"/>
              <a:t>，</a:t>
            </a:r>
            <a:r>
              <a:rPr lang="en-US" altLang="zh-CN" sz="1600" dirty="0"/>
              <a:t>16384</a:t>
            </a:r>
            <a:r>
              <a:rPr lang="zh-CN" altLang="en-US" sz="1600" dirty="0"/>
              <a:t>，</a:t>
            </a:r>
            <a:r>
              <a:rPr lang="en-US" altLang="zh-CN" sz="1600" dirty="0"/>
              <a:t>32768</a:t>
            </a:r>
          </a:p>
          <a:p>
            <a:pPr lvl="1"/>
            <a:r>
              <a:rPr lang="zh-CN" altLang="en-US" sz="1600" dirty="0"/>
              <a:t>使用</a:t>
            </a:r>
            <a:r>
              <a:rPr lang="en-US" altLang="zh-CN" sz="1600" dirty="0"/>
              <a:t>K</a:t>
            </a:r>
            <a:r>
              <a:rPr lang="zh-CN" altLang="en-US" sz="1600" dirty="0"/>
              <a:t>后缀时，有效取值是</a:t>
            </a:r>
            <a:r>
              <a:rPr lang="en-US" altLang="zh-CN" sz="1600" dirty="0"/>
              <a:t>4</a:t>
            </a:r>
            <a:r>
              <a:rPr lang="zh-CN" altLang="en-US" sz="1600" dirty="0"/>
              <a:t>，</a:t>
            </a:r>
            <a:r>
              <a:rPr lang="en-US" altLang="zh-CN" sz="1600" dirty="0"/>
              <a:t>8</a:t>
            </a:r>
            <a:r>
              <a:rPr lang="zh-CN" altLang="en-US" sz="1600" dirty="0"/>
              <a:t>，</a:t>
            </a:r>
            <a:r>
              <a:rPr lang="en-US" altLang="zh-CN" sz="1600" dirty="0"/>
              <a:t>16</a:t>
            </a:r>
            <a:r>
              <a:rPr lang="zh-CN" altLang="en-US" sz="1600" dirty="0"/>
              <a:t>，</a:t>
            </a:r>
            <a:r>
              <a:rPr lang="en-US" altLang="zh-CN" sz="1600" dirty="0"/>
              <a:t>32</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3963905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缓冲池对性能的影响</a:t>
            </a:r>
          </a:p>
        </p:txBody>
      </p:sp>
      <p:sp>
        <p:nvSpPr>
          <p:cNvPr id="3" name="内容占位符 2"/>
          <p:cNvSpPr>
            <a:spLocks noGrp="1"/>
          </p:cNvSpPr>
          <p:nvPr>
            <p:ph idx="1"/>
          </p:nvPr>
        </p:nvSpPr>
        <p:spPr/>
        <p:txBody>
          <a:bodyPr>
            <a:normAutofit/>
          </a:bodyPr>
          <a:lstStyle/>
          <a:p>
            <a:r>
              <a:rPr lang="en-US" altLang="zh-CN" sz="1800" dirty="0"/>
              <a:t>ALTER BUFFERPOOL</a:t>
            </a:r>
            <a:r>
              <a:rPr lang="zh-CN" altLang="en-US" sz="1800" dirty="0"/>
              <a:t>语句</a:t>
            </a:r>
          </a:p>
          <a:p>
            <a:pPr lvl="1"/>
            <a:r>
              <a:rPr lang="zh-CN" altLang="en-US" sz="1600" dirty="0"/>
              <a:t>修改缓冲池的大小</a:t>
            </a:r>
          </a:p>
          <a:p>
            <a:pPr lvl="1"/>
            <a:r>
              <a:rPr lang="zh-CN" altLang="en-US" sz="1600" dirty="0"/>
              <a:t>将扩展存储开启或关闭</a:t>
            </a:r>
          </a:p>
          <a:p>
            <a:pPr lvl="1"/>
            <a:r>
              <a:rPr lang="zh-CN" altLang="en-US" sz="1600" dirty="0"/>
              <a:t>在新的节点组中增加缓冲池的定义</a:t>
            </a:r>
          </a:p>
          <a:p>
            <a:r>
              <a:rPr lang="en-US" altLang="zh-CN" sz="1800" dirty="0"/>
              <a:t>DROP BUFFERPOOL</a:t>
            </a:r>
            <a:r>
              <a:rPr lang="zh-CN" altLang="en-US" sz="1800" dirty="0"/>
              <a:t>语句</a:t>
            </a:r>
          </a:p>
          <a:p>
            <a:pPr lvl="1"/>
            <a:r>
              <a:rPr lang="zh-CN" altLang="en-US" sz="1600" dirty="0"/>
              <a:t>用户缓冲池的删除语句</a:t>
            </a:r>
          </a:p>
          <a:p>
            <a:pPr lvl="1"/>
            <a:r>
              <a:rPr lang="zh-CN" altLang="en-US" sz="1600" dirty="0"/>
              <a:t>删除前要确保没有表空间被分配到这个缓冲池中，而且用户无法删除</a:t>
            </a:r>
            <a:r>
              <a:rPr lang="en-US" altLang="zh-CN" sz="1600" dirty="0"/>
              <a:t>IBMDEFAULTBP</a:t>
            </a:r>
            <a:r>
              <a:rPr lang="zh-CN" altLang="en-US" sz="1600" dirty="0"/>
              <a:t>缓冲池</a:t>
            </a:r>
          </a:p>
          <a:p>
            <a:pPr lvl="1"/>
            <a:r>
              <a:rPr lang="zh-CN" altLang="en-US" sz="1600" dirty="0"/>
              <a:t>在数据库停止前，缓冲池的存储都不会被释放</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1849747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组织</a:t>
            </a:r>
            <a:r>
              <a:rPr lang="zh-CN" altLang="en-US" dirty="0"/>
              <a:t>数据库中的数据</a:t>
            </a:r>
          </a:p>
        </p:txBody>
      </p:sp>
      <p:sp>
        <p:nvSpPr>
          <p:cNvPr id="3" name="内容占位符 2"/>
          <p:cNvSpPr>
            <a:spLocks noGrp="1"/>
          </p:cNvSpPr>
          <p:nvPr>
            <p:ph idx="1"/>
          </p:nvPr>
        </p:nvSpPr>
        <p:spPr/>
        <p:txBody>
          <a:bodyPr>
            <a:normAutofit/>
          </a:bodyPr>
          <a:lstStyle/>
          <a:p>
            <a:r>
              <a:rPr lang="zh-CN" altLang="en-US" sz="1800" dirty="0"/>
              <a:t>使用索引的</a:t>
            </a:r>
            <a:r>
              <a:rPr lang="en-US" altLang="zh-CN" sz="1800" dirty="0"/>
              <a:t>SQL</a:t>
            </a:r>
            <a:r>
              <a:rPr lang="zh-CN" altLang="en-US" sz="1800" dirty="0"/>
              <a:t>语句的性能会在许多更新、删除或者插入操作后下降，这些活动使得索引中的信息更加分散</a:t>
            </a:r>
          </a:p>
          <a:p>
            <a:r>
              <a:rPr lang="zh-CN" altLang="en-US" sz="1800" dirty="0"/>
              <a:t>经过一段时间之后数据中间位置就会受到其他数据的填充，所以逻辑上相连的数据就不能够在物理上靠近相关联的数据放置</a:t>
            </a:r>
          </a:p>
          <a:p>
            <a:r>
              <a:rPr lang="zh-CN" altLang="en-US" sz="1800" dirty="0"/>
              <a:t>当随后数据库管理器需要访问数据时，就会需要额外的读取操作</a:t>
            </a:r>
          </a:p>
          <a:p>
            <a:r>
              <a:rPr lang="zh-CN" altLang="en-US" sz="1800" dirty="0"/>
              <a:t>应该对表和索引数据进行周期性的重新组织，以确保性能不会受损太</a:t>
            </a:r>
            <a:r>
              <a:rPr lang="zh-CN" altLang="en-US" sz="1800" dirty="0" smtClean="0"/>
              <a:t>多</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1157740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组织数据库中的数据</a:t>
            </a:r>
          </a:p>
        </p:txBody>
      </p:sp>
      <p:sp>
        <p:nvSpPr>
          <p:cNvPr id="3" name="内容占位符 2"/>
          <p:cNvSpPr>
            <a:spLocks noGrp="1"/>
          </p:cNvSpPr>
          <p:nvPr>
            <p:ph idx="1"/>
          </p:nvPr>
        </p:nvSpPr>
        <p:spPr/>
        <p:txBody>
          <a:bodyPr>
            <a:normAutofit/>
          </a:bodyPr>
          <a:lstStyle/>
          <a:p>
            <a:r>
              <a:rPr lang="zh-CN" altLang="en-US" sz="1800" dirty="0"/>
              <a:t>重新对表进行组织需要花费时间</a:t>
            </a:r>
          </a:p>
          <a:p>
            <a:r>
              <a:rPr lang="zh-CN" altLang="en-US" sz="1800" dirty="0"/>
              <a:t>用户也应该考虑更新数据库统计，这个操作需要的时间较少</a:t>
            </a:r>
          </a:p>
          <a:p>
            <a:r>
              <a:rPr lang="zh-CN" altLang="en-US" sz="1800" dirty="0"/>
              <a:t>在最新的数据库和表统计的帮助下，优化器就能知道最有效的访问数据的路径</a:t>
            </a:r>
          </a:p>
          <a:p>
            <a:pPr lvl="1"/>
            <a:r>
              <a:rPr lang="zh-CN" altLang="en-US" sz="1600" dirty="0"/>
              <a:t>数据维护过程从</a:t>
            </a:r>
            <a:r>
              <a:rPr lang="en-US" altLang="zh-CN" sz="1600" dirty="0"/>
              <a:t>RUNSTATS</a:t>
            </a:r>
            <a:r>
              <a:rPr lang="zh-CN" altLang="en-US" sz="1600" dirty="0"/>
              <a:t>和</a:t>
            </a:r>
            <a:r>
              <a:rPr lang="en-US" altLang="zh-CN" sz="1600" dirty="0"/>
              <a:t>REORGCHK</a:t>
            </a:r>
            <a:r>
              <a:rPr lang="zh-CN" altLang="en-US" sz="1600" dirty="0"/>
              <a:t>程序开始</a:t>
            </a:r>
          </a:p>
          <a:p>
            <a:pPr lvl="1"/>
            <a:r>
              <a:rPr lang="zh-CN" altLang="en-US" sz="1600" dirty="0"/>
              <a:t>在执行了</a:t>
            </a:r>
            <a:r>
              <a:rPr lang="en-US" altLang="zh-CN" sz="1600" dirty="0"/>
              <a:t>RUNSTATS</a:t>
            </a:r>
            <a:r>
              <a:rPr lang="zh-CN" altLang="en-US" sz="1600" dirty="0"/>
              <a:t>后，</a:t>
            </a:r>
            <a:r>
              <a:rPr lang="en-US" altLang="zh-CN" sz="1600" dirty="0"/>
              <a:t>REORGCHK</a:t>
            </a:r>
            <a:r>
              <a:rPr lang="zh-CN" altLang="en-US" sz="1600" dirty="0"/>
              <a:t>程序检查收集来的统计数据，应用</a:t>
            </a:r>
            <a:r>
              <a:rPr lang="en-US" altLang="zh-CN" sz="1600" dirty="0"/>
              <a:t>8</a:t>
            </a:r>
            <a:r>
              <a:rPr lang="zh-CN" altLang="en-US" sz="1600" dirty="0"/>
              <a:t>个公式，然后给出建议是否需要</a:t>
            </a:r>
            <a:r>
              <a:rPr lang="en-US" altLang="zh-CN" sz="1600" dirty="0" smtClean="0"/>
              <a:t>REORG</a:t>
            </a:r>
            <a:endParaRPr lang="en-US" altLang="zh-CN"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1759854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组织数据库中的数据</a:t>
            </a:r>
          </a:p>
        </p:txBody>
      </p:sp>
      <p:sp>
        <p:nvSpPr>
          <p:cNvPr id="3" name="内容占位符 2"/>
          <p:cNvSpPr>
            <a:spLocks noGrp="1"/>
          </p:cNvSpPr>
          <p:nvPr>
            <p:ph idx="1"/>
          </p:nvPr>
        </p:nvSpPr>
        <p:spPr/>
        <p:txBody>
          <a:bodyPr>
            <a:normAutofit/>
          </a:bodyPr>
          <a:lstStyle/>
          <a:p>
            <a:r>
              <a:rPr lang="zh-CN" altLang="en-US" sz="1800" dirty="0"/>
              <a:t>分析数据的物理结构</a:t>
            </a:r>
          </a:p>
          <a:p>
            <a:pPr lvl="1"/>
            <a:r>
              <a:rPr lang="en-US" altLang="zh-CN" sz="1600" dirty="0"/>
              <a:t>REORGCHK</a:t>
            </a:r>
            <a:r>
              <a:rPr lang="zh-CN" altLang="en-US" sz="1600" dirty="0"/>
              <a:t>命令会计算数据库上的统计，以判断表是否需要重新组织</a:t>
            </a:r>
          </a:p>
          <a:p>
            <a:pPr marL="68580" indent="0" algn="ctr">
              <a:buNone/>
            </a:pPr>
            <a:r>
              <a:rPr lang="en-US" altLang="zh-CN" sz="1600" dirty="0" smtClean="0"/>
              <a:t>REORGCHK </a:t>
            </a:r>
            <a:r>
              <a:rPr lang="en-US" altLang="zh-CN" sz="1600" dirty="0"/>
              <a:t>ON TABLE &lt;table name&gt;</a:t>
            </a:r>
          </a:p>
          <a:p>
            <a:pPr lvl="1"/>
            <a:r>
              <a:rPr lang="en-US" altLang="zh-CN" sz="1600" dirty="0"/>
              <a:t>REORGCHK</a:t>
            </a:r>
            <a:r>
              <a:rPr lang="zh-CN" altLang="en-US" sz="1600" dirty="0"/>
              <a:t>命令会计算通过</a:t>
            </a:r>
            <a:r>
              <a:rPr lang="en-US" altLang="zh-CN" sz="1600" dirty="0"/>
              <a:t>8</a:t>
            </a:r>
            <a:r>
              <a:rPr lang="zh-CN" altLang="en-US" sz="1600" dirty="0"/>
              <a:t>个不同公式获得的统计，以判断性能是否受到了损害，或者是否可以通过重新组织表对性能进行改善。这些规则生成显示分配空间和被使用的空间之间关系的建议</a:t>
            </a:r>
          </a:p>
          <a:p>
            <a:pPr lvl="2"/>
            <a:r>
              <a:rPr lang="en-US" altLang="zh-CN" sz="1400" dirty="0"/>
              <a:t>3</a:t>
            </a:r>
            <a:r>
              <a:rPr lang="zh-CN" altLang="en-US" sz="1400" dirty="0"/>
              <a:t>个规则使用在表上</a:t>
            </a:r>
          </a:p>
          <a:p>
            <a:pPr lvl="2"/>
            <a:r>
              <a:rPr lang="en-US" altLang="zh-CN" sz="1400" dirty="0"/>
              <a:t>5</a:t>
            </a:r>
            <a:r>
              <a:rPr lang="zh-CN" altLang="en-US" sz="1400" dirty="0"/>
              <a:t>个用在索引上</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38244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908050"/>
            <a:ext cx="9094787"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174501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数据库管理概述</a:t>
            </a:r>
          </a:p>
        </p:txBody>
      </p:sp>
      <p:sp>
        <p:nvSpPr>
          <p:cNvPr id="3" name="内容占位符 2"/>
          <p:cNvSpPr>
            <a:spLocks noGrp="1"/>
          </p:cNvSpPr>
          <p:nvPr>
            <p:ph idx="1"/>
          </p:nvPr>
        </p:nvSpPr>
        <p:spPr/>
        <p:txBody>
          <a:bodyPr>
            <a:normAutofit/>
          </a:bodyPr>
          <a:lstStyle/>
          <a:p>
            <a:r>
              <a:rPr lang="en-US" altLang="zh-CN" sz="1800" dirty="0"/>
              <a:t>DBA</a:t>
            </a:r>
            <a:r>
              <a:rPr lang="zh-CN" altLang="en-US" sz="1800" dirty="0"/>
              <a:t>对数据作管理的数据库管理</a:t>
            </a:r>
          </a:p>
          <a:p>
            <a:pPr lvl="1"/>
            <a:r>
              <a:rPr lang="zh-CN" altLang="en-US" sz="1600" dirty="0" smtClean="0"/>
              <a:t>数据库</a:t>
            </a:r>
            <a:r>
              <a:rPr lang="zh-CN" altLang="en-US" sz="1600" dirty="0"/>
              <a:t>的建立</a:t>
            </a:r>
          </a:p>
          <a:p>
            <a:pPr lvl="1"/>
            <a:r>
              <a:rPr lang="zh-CN" altLang="en-US" sz="1600" dirty="0" smtClean="0"/>
              <a:t>数据库</a:t>
            </a:r>
            <a:r>
              <a:rPr lang="zh-CN" altLang="en-US" sz="1600" dirty="0"/>
              <a:t>的调整</a:t>
            </a:r>
          </a:p>
          <a:p>
            <a:pPr lvl="1"/>
            <a:r>
              <a:rPr lang="zh-CN" altLang="en-US" sz="1600" dirty="0" smtClean="0"/>
              <a:t>数据库</a:t>
            </a:r>
            <a:r>
              <a:rPr lang="zh-CN" altLang="en-US" sz="1600" dirty="0"/>
              <a:t>的重组</a:t>
            </a:r>
          </a:p>
          <a:p>
            <a:pPr lvl="1"/>
            <a:r>
              <a:rPr lang="zh-CN" altLang="en-US" sz="1600" dirty="0" smtClean="0"/>
              <a:t>数据库</a:t>
            </a:r>
            <a:r>
              <a:rPr lang="zh-CN" altLang="en-US" sz="1600" dirty="0"/>
              <a:t>的重构</a:t>
            </a:r>
          </a:p>
          <a:p>
            <a:pPr lvl="1"/>
            <a:r>
              <a:rPr lang="zh-CN" altLang="en-US" sz="1600" dirty="0" smtClean="0"/>
              <a:t>数据库</a:t>
            </a:r>
            <a:r>
              <a:rPr lang="zh-CN" altLang="en-US" sz="1600" dirty="0"/>
              <a:t>的安全性控制与完整性控制</a:t>
            </a:r>
          </a:p>
          <a:p>
            <a:pPr lvl="1"/>
            <a:r>
              <a:rPr lang="zh-CN" altLang="en-US" sz="1600" dirty="0" smtClean="0"/>
              <a:t>数据库</a:t>
            </a:r>
            <a:r>
              <a:rPr lang="zh-CN" altLang="en-US" sz="1600" dirty="0"/>
              <a:t>的并发控制</a:t>
            </a:r>
          </a:p>
          <a:p>
            <a:pPr lvl="1"/>
            <a:r>
              <a:rPr lang="zh-CN" altLang="en-US" sz="1600" dirty="0" smtClean="0"/>
              <a:t>数据库</a:t>
            </a:r>
            <a:r>
              <a:rPr lang="zh-CN" altLang="en-US" sz="1600" dirty="0"/>
              <a:t>的故障恢复</a:t>
            </a:r>
          </a:p>
          <a:p>
            <a:pPr lvl="1"/>
            <a:r>
              <a:rPr lang="zh-CN" altLang="en-US" sz="1600" dirty="0" smtClean="0"/>
              <a:t>数据库</a:t>
            </a:r>
            <a:r>
              <a:rPr lang="zh-CN" altLang="en-US" sz="1600" dirty="0"/>
              <a:t>的监控</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158628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组织数据库中的数据</a:t>
            </a:r>
          </a:p>
        </p:txBody>
      </p:sp>
      <p:sp>
        <p:nvSpPr>
          <p:cNvPr id="3" name="内容占位符 2"/>
          <p:cNvSpPr>
            <a:spLocks noGrp="1"/>
          </p:cNvSpPr>
          <p:nvPr>
            <p:ph idx="1"/>
          </p:nvPr>
        </p:nvSpPr>
        <p:spPr/>
        <p:txBody>
          <a:bodyPr>
            <a:normAutofit fontScale="92500"/>
          </a:bodyPr>
          <a:lstStyle/>
          <a:p>
            <a:r>
              <a:rPr lang="zh-CN" altLang="en-US" sz="1900" dirty="0"/>
              <a:t>规则</a:t>
            </a:r>
            <a:r>
              <a:rPr lang="en-US" altLang="zh-CN" sz="1900" dirty="0"/>
              <a:t>F1</a:t>
            </a:r>
            <a:r>
              <a:rPr lang="zh-CN" altLang="en-US" sz="1900" dirty="0"/>
              <a:t>、</a:t>
            </a:r>
            <a:r>
              <a:rPr lang="en-US" altLang="zh-CN" sz="1900" dirty="0"/>
              <a:t>F2</a:t>
            </a:r>
            <a:r>
              <a:rPr lang="zh-CN" altLang="en-US" sz="1900" dirty="0"/>
              <a:t>和</a:t>
            </a:r>
            <a:r>
              <a:rPr lang="en-US" altLang="zh-CN" sz="1900" dirty="0"/>
              <a:t>F3</a:t>
            </a:r>
            <a:r>
              <a:rPr lang="zh-CN" altLang="en-US" sz="1900" dirty="0"/>
              <a:t>提供重组的方针</a:t>
            </a:r>
          </a:p>
          <a:p>
            <a:pPr lvl="1"/>
            <a:r>
              <a:rPr lang="en-US" altLang="zh-CN" sz="1700" dirty="0"/>
              <a:t>F1</a:t>
            </a:r>
            <a:r>
              <a:rPr lang="zh-CN" altLang="en-US" sz="1700" dirty="0"/>
              <a:t>：处理溢出行的数量，在有</a:t>
            </a:r>
            <a:r>
              <a:rPr lang="en-US" altLang="zh-CN" sz="1700" dirty="0"/>
              <a:t>5%</a:t>
            </a:r>
            <a:r>
              <a:rPr lang="zh-CN" altLang="en-US" sz="1700" dirty="0"/>
              <a:t>或者更多的行溢出时会建议对表进行重组</a:t>
            </a:r>
          </a:p>
          <a:p>
            <a:pPr lvl="2"/>
            <a:r>
              <a:rPr lang="zh-CN" altLang="en-US" sz="1500" dirty="0"/>
              <a:t>在一个新的字段被加入到一个表或者是一个可变长度的值增加了它的尺寸时可能发生溢出</a:t>
            </a:r>
          </a:p>
          <a:p>
            <a:pPr lvl="1"/>
            <a:r>
              <a:rPr lang="en-US" altLang="zh-CN" sz="1700" dirty="0"/>
              <a:t>F2</a:t>
            </a:r>
            <a:r>
              <a:rPr lang="zh-CN" altLang="en-US" sz="1700" dirty="0"/>
              <a:t>：处理空闲和未使用的空间。如果表大小小于或者等于分配给这个表的总空间的</a:t>
            </a:r>
            <a:r>
              <a:rPr lang="en-US" altLang="zh-CN" sz="1700" dirty="0"/>
              <a:t>70%</a:t>
            </a:r>
            <a:r>
              <a:rPr lang="zh-CN" altLang="en-US" sz="1700" dirty="0"/>
              <a:t>的时候，建议对表进行重组</a:t>
            </a:r>
          </a:p>
          <a:p>
            <a:pPr lvl="1"/>
            <a:r>
              <a:rPr lang="en-US" altLang="zh-CN" sz="1700" dirty="0"/>
              <a:t>F3</a:t>
            </a:r>
            <a:r>
              <a:rPr lang="zh-CN" altLang="en-US" sz="1700" dirty="0"/>
              <a:t>：处理空白页面。当表里多于</a:t>
            </a:r>
            <a:r>
              <a:rPr lang="en-US" altLang="zh-CN" sz="1700" dirty="0"/>
              <a:t>20%</a:t>
            </a:r>
            <a:r>
              <a:rPr lang="zh-CN" altLang="en-US" sz="1700" dirty="0"/>
              <a:t>的页面是空闲的时候，建议对表进行重组。如果一个页面中没有数据行，则被认为是空白的</a:t>
            </a:r>
          </a:p>
          <a:p>
            <a:pPr lvl="1"/>
            <a:r>
              <a:rPr lang="en-US" altLang="zh-CN" sz="1700" dirty="0"/>
              <a:t>REORG</a:t>
            </a:r>
            <a:r>
              <a:rPr lang="zh-CN" altLang="en-US" sz="1700" dirty="0"/>
              <a:t>字段里显示一个星号，就表示需要进行表重组</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2982460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组织数据库中的数据</a:t>
            </a:r>
          </a:p>
        </p:txBody>
      </p:sp>
      <p:sp>
        <p:nvSpPr>
          <p:cNvPr id="3" name="内容占位符 2"/>
          <p:cNvSpPr>
            <a:spLocks noGrp="1"/>
          </p:cNvSpPr>
          <p:nvPr>
            <p:ph idx="1"/>
          </p:nvPr>
        </p:nvSpPr>
        <p:spPr/>
        <p:txBody>
          <a:bodyPr>
            <a:normAutofit/>
          </a:bodyPr>
          <a:lstStyle/>
          <a:p>
            <a:r>
              <a:rPr lang="zh-CN" altLang="en-US" sz="1800" dirty="0"/>
              <a:t>规则</a:t>
            </a:r>
            <a:r>
              <a:rPr lang="en-US" altLang="zh-CN" sz="1800" dirty="0"/>
              <a:t>F4</a:t>
            </a:r>
            <a:r>
              <a:rPr lang="zh-CN" altLang="en-US" sz="1800" dirty="0"/>
              <a:t>、</a:t>
            </a:r>
            <a:r>
              <a:rPr lang="en-US" altLang="zh-CN" sz="1800" dirty="0"/>
              <a:t>F5</a:t>
            </a:r>
            <a:r>
              <a:rPr lang="zh-CN" altLang="en-US" sz="1800" dirty="0"/>
              <a:t>、</a:t>
            </a:r>
            <a:r>
              <a:rPr lang="en-US" altLang="zh-CN" sz="1800" dirty="0"/>
              <a:t>F6</a:t>
            </a:r>
            <a:r>
              <a:rPr lang="zh-CN" altLang="en-US" sz="1800" dirty="0"/>
              <a:t>、</a:t>
            </a:r>
            <a:r>
              <a:rPr lang="en-US" altLang="zh-CN" sz="1800" dirty="0"/>
              <a:t>F7</a:t>
            </a:r>
            <a:r>
              <a:rPr lang="zh-CN" altLang="en-US" sz="1800" dirty="0"/>
              <a:t>和</a:t>
            </a:r>
            <a:r>
              <a:rPr lang="en-US" altLang="zh-CN" sz="1800" dirty="0"/>
              <a:t>F8</a:t>
            </a:r>
            <a:r>
              <a:rPr lang="zh-CN" altLang="en-US" sz="1800" dirty="0"/>
              <a:t>提供了对索引重组的建议</a:t>
            </a:r>
          </a:p>
          <a:p>
            <a:pPr lvl="1"/>
            <a:r>
              <a:rPr lang="en-US" altLang="zh-CN" sz="1600" dirty="0"/>
              <a:t>F4</a:t>
            </a:r>
            <a:r>
              <a:rPr lang="zh-CN" altLang="en-US" sz="1600" dirty="0"/>
              <a:t>：以同样的物理顺序存储的资料行（如索引）的百分比</a:t>
            </a:r>
          </a:p>
          <a:p>
            <a:pPr lvl="1"/>
            <a:r>
              <a:rPr lang="en-US" altLang="zh-CN" sz="1600" dirty="0"/>
              <a:t>F5</a:t>
            </a:r>
            <a:r>
              <a:rPr lang="zh-CN" altLang="en-US" sz="1600" dirty="0"/>
              <a:t>：计算为索引项保留的空间。分配给索引的空间</a:t>
            </a:r>
            <a:r>
              <a:rPr lang="en-US" altLang="zh-CN" sz="1600" dirty="0"/>
              <a:t>50%</a:t>
            </a:r>
            <a:r>
              <a:rPr lang="zh-CN" altLang="en-US" sz="1600" dirty="0"/>
              <a:t>以下应该是空的</a:t>
            </a:r>
          </a:p>
          <a:p>
            <a:pPr lvl="1"/>
            <a:r>
              <a:rPr lang="en-US" altLang="zh-CN" sz="1600" dirty="0"/>
              <a:t>F6</a:t>
            </a:r>
            <a:r>
              <a:rPr lang="zh-CN" altLang="en-US" sz="1600" dirty="0"/>
              <a:t>：调节索引页的用法。可以处理的索引页的数量大于总量的</a:t>
            </a:r>
            <a:r>
              <a:rPr lang="en-US" altLang="zh-CN" sz="1600" dirty="0"/>
              <a:t>90%</a:t>
            </a:r>
          </a:p>
          <a:p>
            <a:pPr lvl="1"/>
            <a:r>
              <a:rPr lang="en-US" altLang="zh-CN" sz="1600" dirty="0"/>
              <a:t>F7</a:t>
            </a:r>
            <a:r>
              <a:rPr lang="zh-CN" altLang="en-US" sz="1600" dirty="0"/>
              <a:t>：计算删除的行的数量。应该小于总行数的</a:t>
            </a:r>
            <a:r>
              <a:rPr lang="en-US" altLang="zh-CN" sz="1600" dirty="0"/>
              <a:t>20%</a:t>
            </a:r>
          </a:p>
          <a:p>
            <a:pPr lvl="1"/>
            <a:r>
              <a:rPr lang="en-US" altLang="zh-CN" sz="1600" dirty="0"/>
              <a:t>F8</a:t>
            </a:r>
            <a:r>
              <a:rPr lang="zh-CN" altLang="en-US" sz="1600" dirty="0"/>
              <a:t>：计算空页面数的比重。应小于总页面数的</a:t>
            </a:r>
            <a:r>
              <a:rPr lang="en-US" altLang="zh-CN" sz="1600" dirty="0"/>
              <a:t>20%</a:t>
            </a:r>
          </a:p>
          <a:p>
            <a:pPr lvl="1"/>
            <a:r>
              <a:rPr lang="en-US" altLang="zh-CN" sz="1600" dirty="0"/>
              <a:t>REORG</a:t>
            </a:r>
            <a:r>
              <a:rPr lang="zh-CN" altLang="en-US" sz="1600" dirty="0"/>
              <a:t>字段里显示一个星号，就表示需要进行表重组</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20904676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组织数据库中的数据</a:t>
            </a:r>
          </a:p>
        </p:txBody>
      </p:sp>
      <p:sp>
        <p:nvSpPr>
          <p:cNvPr id="3" name="内容占位符 2"/>
          <p:cNvSpPr>
            <a:spLocks noGrp="1"/>
          </p:cNvSpPr>
          <p:nvPr>
            <p:ph idx="1"/>
          </p:nvPr>
        </p:nvSpPr>
        <p:spPr/>
        <p:txBody>
          <a:bodyPr>
            <a:normAutofit/>
          </a:bodyPr>
          <a:lstStyle/>
          <a:p>
            <a:r>
              <a:rPr lang="zh-CN" altLang="en-US" sz="2000" dirty="0"/>
              <a:t>表重组</a:t>
            </a:r>
            <a:r>
              <a:rPr lang="en-US" altLang="zh-CN" sz="2000" dirty="0"/>
              <a:t>REORG</a:t>
            </a:r>
          </a:p>
          <a:p>
            <a:pPr lvl="1"/>
            <a:r>
              <a:rPr lang="zh-CN" altLang="en-US" sz="1800" dirty="0"/>
              <a:t>在使用</a:t>
            </a:r>
            <a:r>
              <a:rPr lang="en-US" altLang="zh-CN" sz="1800" dirty="0"/>
              <a:t>REORGCHK</a:t>
            </a:r>
            <a:r>
              <a:rPr lang="zh-CN" altLang="en-US" sz="1800" dirty="0"/>
              <a:t>程序之后，可能发现表需要物理重组</a:t>
            </a:r>
          </a:p>
          <a:p>
            <a:pPr lvl="1"/>
            <a:r>
              <a:rPr lang="en-US" altLang="zh-CN" sz="1800" dirty="0"/>
              <a:t>REORG</a:t>
            </a:r>
            <a:r>
              <a:rPr lang="zh-CN" altLang="en-US" sz="1800" dirty="0"/>
              <a:t>程序将删除所有没有使用的空间并且把表和索引数据写入相互临近的页面中</a:t>
            </a:r>
          </a:p>
          <a:p>
            <a:pPr lvl="1"/>
            <a:r>
              <a:rPr lang="zh-CN" altLang="en-US" sz="1800" dirty="0"/>
              <a:t>在索引的帮助下，它也可以用来把资料行放置成同一个物理顺序（如同索引一样</a:t>
            </a:r>
            <a:r>
              <a:rPr lang="zh-CN" altLang="en-US" sz="1800" dirty="0" smtClean="0"/>
              <a:t>）</a:t>
            </a:r>
            <a:endParaRPr lang="zh-CN" altLang="en-US" dirty="0"/>
          </a:p>
          <a:p>
            <a:pPr marL="68580" indent="0" algn="ctr">
              <a:buNone/>
            </a:pPr>
            <a:r>
              <a:rPr lang="en-US" altLang="zh-CN" sz="2000" dirty="0" smtClean="0">
                <a:latin typeface="Courier New" pitchFamily="49" charset="0"/>
                <a:cs typeface="Courier New" pitchFamily="49" charset="0"/>
              </a:rPr>
              <a:t>REORG </a:t>
            </a:r>
            <a:r>
              <a:rPr lang="en-US" altLang="zh-CN" sz="2000" dirty="0">
                <a:latin typeface="Courier New" pitchFamily="49" charset="0"/>
                <a:cs typeface="Courier New" pitchFamily="49" charset="0"/>
              </a:rPr>
              <a:t>TABLE &lt;table name&gt;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420586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p:txBody>
          <a:bodyPr>
            <a:normAutofit/>
          </a:bodyPr>
          <a:lstStyle/>
          <a:p>
            <a:r>
              <a:rPr lang="en-US" altLang="zh-CN" sz="3600" dirty="0"/>
              <a:t>4. </a:t>
            </a:r>
            <a:r>
              <a:rPr lang="zh-CN" altLang="en-US" sz="3600" dirty="0"/>
              <a:t>组织数据库中的数据</a:t>
            </a:r>
          </a:p>
        </p:txBody>
      </p:sp>
      <p:sp>
        <p:nvSpPr>
          <p:cNvPr id="3" name="内容占位符 2"/>
          <p:cNvSpPr>
            <a:spLocks noGrp="1"/>
          </p:cNvSpPr>
          <p:nvPr>
            <p:ph type="body" orient="vert" idx="1"/>
          </p:nvPr>
        </p:nvSpPr>
        <p:spPr/>
        <p:txBody>
          <a:bodyPr>
            <a:normAutofit/>
          </a:bodyPr>
          <a:lstStyle/>
          <a:p>
            <a:r>
              <a:rPr lang="zh-CN" altLang="en-US" sz="2000" dirty="0"/>
              <a:t>从控制中心使用</a:t>
            </a:r>
            <a:r>
              <a:rPr lang="en-US" altLang="zh-CN" sz="2000" dirty="0"/>
              <a:t>REORG</a:t>
            </a:r>
            <a:r>
              <a:rPr lang="zh-CN" altLang="en-US" sz="2000" dirty="0" smtClean="0"/>
              <a:t>程序</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87921"/>
            <a:ext cx="496252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32396165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组织数据库中的数据</a:t>
            </a:r>
          </a:p>
        </p:txBody>
      </p:sp>
      <p:sp>
        <p:nvSpPr>
          <p:cNvPr id="3" name="内容占位符 2"/>
          <p:cNvSpPr>
            <a:spLocks noGrp="1"/>
          </p:cNvSpPr>
          <p:nvPr>
            <p:ph idx="1"/>
          </p:nvPr>
        </p:nvSpPr>
        <p:spPr/>
        <p:txBody>
          <a:bodyPr>
            <a:normAutofit/>
          </a:bodyPr>
          <a:lstStyle/>
          <a:p>
            <a:r>
              <a:rPr lang="zh-CN" altLang="en-US" sz="2000" dirty="0"/>
              <a:t>生成统计信息</a:t>
            </a:r>
            <a:r>
              <a:rPr lang="en-US" altLang="zh-CN" sz="2000" dirty="0"/>
              <a:t>RUNSTATS</a:t>
            </a:r>
          </a:p>
          <a:p>
            <a:pPr lvl="1"/>
            <a:r>
              <a:rPr lang="en-US" altLang="zh-CN" sz="1800" dirty="0"/>
              <a:t>RUNSTATS</a:t>
            </a:r>
            <a:r>
              <a:rPr lang="zh-CN" altLang="en-US" sz="1800" dirty="0"/>
              <a:t>收集的统计信息能用在两个方面，显示资料的物理构成和给</a:t>
            </a:r>
            <a:r>
              <a:rPr lang="en-US" altLang="zh-CN" sz="1800" dirty="0"/>
              <a:t>DB2</a:t>
            </a:r>
            <a:r>
              <a:rPr lang="zh-CN" altLang="en-US" sz="1800" dirty="0"/>
              <a:t>提供信息优化器，以便在执行</a:t>
            </a:r>
            <a:r>
              <a:rPr lang="en-US" altLang="zh-CN" sz="1800" dirty="0"/>
              <a:t>SQL</a:t>
            </a:r>
            <a:r>
              <a:rPr lang="zh-CN" altLang="en-US" sz="1800" dirty="0"/>
              <a:t>语句的时候选择最佳访问路径</a:t>
            </a:r>
          </a:p>
          <a:p>
            <a:pPr lvl="1"/>
            <a:r>
              <a:rPr lang="zh-CN" altLang="en-US" sz="1800" dirty="0"/>
              <a:t>这些特性包括记录的数量、页的数量、平均</a:t>
            </a:r>
            <a:r>
              <a:rPr lang="zh-CN" altLang="en-US" sz="1800" dirty="0" smtClean="0"/>
              <a:t>记录长度</a:t>
            </a:r>
            <a:endParaRPr lang="zh-CN" altLang="en-US" sz="1800" dirty="0"/>
          </a:p>
          <a:p>
            <a:pPr marL="68580" indent="0" algn="ctr">
              <a:buNone/>
            </a:pPr>
            <a:r>
              <a:rPr lang="en-US" altLang="zh-CN" sz="1800" dirty="0" smtClean="0">
                <a:latin typeface="Courier New" pitchFamily="49" charset="0"/>
                <a:cs typeface="Courier New" pitchFamily="49" charset="0"/>
              </a:rPr>
              <a:t>RUNSTATS </a:t>
            </a:r>
            <a:r>
              <a:rPr lang="en-US" altLang="zh-CN" sz="1800" dirty="0">
                <a:latin typeface="Courier New" pitchFamily="49" charset="0"/>
                <a:cs typeface="Courier New" pitchFamily="49" charset="0"/>
              </a:rPr>
              <a:t>ON TABLE &lt;table name&gt;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31177997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组织数据库中的数据</a:t>
            </a:r>
          </a:p>
        </p:txBody>
      </p:sp>
      <p:sp>
        <p:nvSpPr>
          <p:cNvPr id="3" name="内容占位符 2"/>
          <p:cNvSpPr>
            <a:spLocks noGrp="1"/>
          </p:cNvSpPr>
          <p:nvPr>
            <p:ph idx="1"/>
          </p:nvPr>
        </p:nvSpPr>
        <p:spPr/>
        <p:txBody>
          <a:bodyPr>
            <a:normAutofit/>
          </a:bodyPr>
          <a:lstStyle/>
          <a:p>
            <a:r>
              <a:rPr lang="zh-CN" altLang="en-US" sz="2000" dirty="0"/>
              <a:t>重新联编</a:t>
            </a:r>
            <a:r>
              <a:rPr lang="en-US" altLang="zh-CN" sz="2000" dirty="0"/>
              <a:t>REBIND</a:t>
            </a:r>
          </a:p>
          <a:p>
            <a:pPr lvl="1"/>
            <a:r>
              <a:rPr lang="en-US" altLang="zh-CN" sz="1800" dirty="0"/>
              <a:t>REBIND</a:t>
            </a:r>
            <a:r>
              <a:rPr lang="zh-CN" altLang="en-US" sz="1800" dirty="0"/>
              <a:t>程序支持利用系统编目表中的信息重新建立一个包，允许</a:t>
            </a:r>
            <a:r>
              <a:rPr lang="en-US" altLang="zh-CN" sz="1800" dirty="0"/>
              <a:t>SQL</a:t>
            </a:r>
            <a:r>
              <a:rPr lang="zh-CN" altLang="en-US" sz="1800" dirty="0"/>
              <a:t>应用程序通过优化器选择使用不同的访问路线</a:t>
            </a:r>
          </a:p>
          <a:p>
            <a:pPr lvl="1"/>
            <a:r>
              <a:rPr lang="zh-CN" altLang="en-US" sz="1800" dirty="0"/>
              <a:t>在运行了</a:t>
            </a:r>
            <a:r>
              <a:rPr lang="en-US" altLang="zh-CN" sz="1800" dirty="0"/>
              <a:t>REORG</a:t>
            </a:r>
            <a:r>
              <a:rPr lang="zh-CN" altLang="en-US" sz="1800" dirty="0"/>
              <a:t>或者</a:t>
            </a:r>
            <a:r>
              <a:rPr lang="en-US" altLang="zh-CN" sz="1800" dirty="0"/>
              <a:t>RUNSTATS</a:t>
            </a:r>
            <a:r>
              <a:rPr lang="zh-CN" altLang="en-US" sz="1800" dirty="0"/>
              <a:t>后运行</a:t>
            </a:r>
            <a:r>
              <a:rPr lang="en-US" altLang="zh-CN" sz="1800" dirty="0"/>
              <a:t>REBIND</a:t>
            </a:r>
            <a:r>
              <a:rPr lang="zh-CN" altLang="en-US" sz="1800" dirty="0" smtClean="0"/>
              <a:t>程序</a:t>
            </a:r>
            <a:endParaRPr lang="zh-CN" altLang="en-US" sz="1800" dirty="0"/>
          </a:p>
          <a:p>
            <a:pPr marL="68580" indent="0" algn="ctr">
              <a:buNone/>
            </a:pPr>
            <a:r>
              <a:rPr lang="en-US" altLang="zh-CN" sz="1800" dirty="0" smtClean="0">
                <a:latin typeface="Courier New" pitchFamily="49" charset="0"/>
                <a:cs typeface="Courier New" pitchFamily="49" charset="0"/>
              </a:rPr>
              <a:t>db2rbind </a:t>
            </a:r>
            <a:r>
              <a:rPr lang="en-US" altLang="zh-CN" sz="1800" dirty="0">
                <a:latin typeface="Courier New" pitchFamily="49" charset="0"/>
                <a:cs typeface="Courier New" pitchFamily="49" charset="0"/>
              </a:rPr>
              <a:t>sample –l db2rbind.out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1631849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数据库管理</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dirty="0" smtClean="0"/>
              <a:t>数据库</a:t>
            </a:r>
            <a:r>
              <a:rPr lang="zh-CN" altLang="en-US" dirty="0"/>
              <a:t>管理</a:t>
            </a:r>
            <a:r>
              <a:rPr lang="zh-CN" altLang="en-US" dirty="0" smtClean="0"/>
              <a:t>概述</a:t>
            </a:r>
            <a:endParaRPr lang="zh-CN" altLang="en-US" dirty="0"/>
          </a:p>
          <a:p>
            <a:pPr marL="525780" indent="-457200">
              <a:buFont typeface="+mj-lt"/>
              <a:buAutoNum type="arabicPeriod"/>
            </a:pPr>
            <a:r>
              <a:rPr lang="zh-CN" altLang="en-US" dirty="0" smtClean="0"/>
              <a:t>数据库</a:t>
            </a:r>
            <a:r>
              <a:rPr lang="zh-CN" altLang="en-US" dirty="0"/>
              <a:t>管理的</a:t>
            </a:r>
            <a:r>
              <a:rPr lang="zh-CN" altLang="en-US" dirty="0" smtClean="0"/>
              <a:t>内容</a:t>
            </a:r>
            <a:endParaRPr lang="zh-CN" altLang="en-US" dirty="0"/>
          </a:p>
          <a:p>
            <a:pPr marL="525780" indent="-457200">
              <a:buFont typeface="+mj-lt"/>
              <a:buAutoNum type="arabicPeriod"/>
            </a:pPr>
            <a:r>
              <a:rPr lang="zh-CN" altLang="en-US" dirty="0" smtClean="0"/>
              <a:t>数据库管理员</a:t>
            </a:r>
            <a:r>
              <a:rPr lang="en-US" altLang="zh-CN" dirty="0" smtClean="0"/>
              <a:t>DBA</a:t>
            </a:r>
            <a:endParaRPr lang="en-US" altLang="zh-CN" dirty="0"/>
          </a:p>
          <a:p>
            <a:pPr marL="525780" indent="-457200">
              <a:buFont typeface="+mj-lt"/>
              <a:buAutoNum type="arabicPeriod"/>
            </a:pPr>
            <a:r>
              <a:rPr lang="en-US" altLang="zh-CN" dirty="0"/>
              <a:t>DB2</a:t>
            </a:r>
            <a:r>
              <a:rPr lang="zh-CN" altLang="en-US" dirty="0"/>
              <a:t>性能配置和优化</a:t>
            </a:r>
            <a:endParaRPr lang="en-US" altLang="zh-CN" dirty="0"/>
          </a:p>
          <a:p>
            <a:pPr marL="525780" indent="-457200">
              <a:buFont typeface="+mj-lt"/>
              <a:buAutoNum type="arabicPeriod"/>
            </a:pPr>
            <a:r>
              <a:rPr lang="en-US" altLang="zh-CN" b="1" dirty="0">
                <a:solidFill>
                  <a:srgbClr val="FF0000"/>
                </a:solidFill>
              </a:rPr>
              <a:t>MySQL</a:t>
            </a:r>
            <a:r>
              <a:rPr lang="zh-CN" altLang="en-US" b="1" dirty="0">
                <a:solidFill>
                  <a:srgbClr val="FF0000"/>
                </a:solidFill>
              </a:rPr>
              <a:t>性能配置和优化 </a:t>
            </a:r>
            <a:r>
              <a:rPr lang="zh-CN" altLang="en-US" b="1" dirty="0" smtClean="0">
                <a:solidFill>
                  <a:srgbClr val="FF0000"/>
                </a:solidFill>
              </a:rPr>
              <a:t> </a:t>
            </a:r>
            <a:endParaRPr lang="zh-CN" altLang="en-US" b="1" dirty="0">
              <a:solidFill>
                <a:srgbClr val="FF0000"/>
              </a:solidFill>
            </a:endParaRPr>
          </a:p>
          <a:p>
            <a:pPr marL="525780" indent="-457200">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4203594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MySQL</a:t>
            </a:r>
            <a:r>
              <a:rPr lang="zh-CN" altLang="en-US" dirty="0" smtClean="0"/>
              <a:t>性能配置和优化</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MySQL</a:t>
            </a:r>
            <a:r>
              <a:rPr lang="zh-CN" altLang="en-US" sz="2000" dirty="0" smtClean="0"/>
              <a:t>的启动和停止</a:t>
            </a:r>
            <a:endParaRPr lang="en-US" altLang="zh-CN" sz="2000" dirty="0" smtClean="0"/>
          </a:p>
          <a:p>
            <a:pPr lvl="1"/>
            <a:r>
              <a:rPr lang="zh-CN" altLang="en-US" sz="1800" dirty="0" smtClean="0"/>
              <a:t>创建</a:t>
            </a:r>
            <a:r>
              <a:rPr lang="en-US" altLang="zh-CN" sz="1800" dirty="0">
                <a:latin typeface="Courier New" pitchFamily="49" charset="0"/>
                <a:cs typeface="Courier New" pitchFamily="49" charset="0"/>
              </a:rPr>
              <a:t>user : group = </a:t>
            </a:r>
            <a:r>
              <a:rPr lang="en-US" altLang="zh-CN" sz="1800" dirty="0" err="1">
                <a:latin typeface="Courier New" pitchFamily="49" charset="0"/>
                <a:cs typeface="Courier New" pitchFamily="49" charset="0"/>
              </a:rPr>
              <a:t>mysql</a:t>
            </a:r>
            <a:r>
              <a:rPr lang="en-US" altLang="zh-CN" sz="1800" dirty="0">
                <a:latin typeface="Courier New" pitchFamily="49" charset="0"/>
                <a:cs typeface="Courier New" pitchFamily="49" charset="0"/>
              </a:rPr>
              <a:t> : </a:t>
            </a:r>
            <a:r>
              <a:rPr lang="en-US" altLang="zh-CN" sz="1800" dirty="0" err="1">
                <a:latin typeface="Courier New" pitchFamily="49" charset="0"/>
                <a:cs typeface="Courier New" pitchFamily="49" charset="0"/>
              </a:rPr>
              <a:t>mysql</a:t>
            </a:r>
            <a:endParaRPr lang="en-US" altLang="zh-CN" sz="1800" dirty="0">
              <a:latin typeface="Courier New" pitchFamily="49" charset="0"/>
              <a:cs typeface="Courier New" pitchFamily="49" charset="0"/>
            </a:endParaRPr>
          </a:p>
          <a:p>
            <a:pPr lvl="1"/>
            <a:r>
              <a:rPr lang="en-US" altLang="zh-CN" sz="1800" dirty="0" err="1">
                <a:latin typeface="Courier New" pitchFamily="49" charset="0"/>
                <a:cs typeface="Courier New" pitchFamily="49" charset="0"/>
              </a:rPr>
              <a:t>mysql_install_db</a:t>
            </a:r>
            <a:endParaRPr lang="en-US" altLang="zh-CN" sz="1800" dirty="0">
              <a:latin typeface="Courier New" pitchFamily="49" charset="0"/>
              <a:cs typeface="Courier New" pitchFamily="49" charset="0"/>
            </a:endParaRPr>
          </a:p>
          <a:p>
            <a:pPr lvl="2"/>
            <a:r>
              <a:rPr lang="zh-CN" altLang="en-US" sz="1600" dirty="0"/>
              <a:t>创建</a:t>
            </a:r>
            <a:r>
              <a:rPr lang="en-US" altLang="zh-CN" sz="1600" dirty="0"/>
              <a:t>MySQL</a:t>
            </a:r>
            <a:r>
              <a:rPr lang="zh-CN" altLang="en-US" sz="1600" dirty="0"/>
              <a:t>许可表，有时需要用到这个命令</a:t>
            </a:r>
          </a:p>
          <a:p>
            <a:pPr lvl="1"/>
            <a:r>
              <a:rPr lang="zh-CN" altLang="en-US" sz="1800" dirty="0"/>
              <a:t>修改</a:t>
            </a:r>
            <a:r>
              <a:rPr lang="en-US" altLang="zh-CN" sz="1800" dirty="0" err="1">
                <a:latin typeface="Courier New" pitchFamily="49" charset="0"/>
                <a:cs typeface="Courier New" pitchFamily="49" charset="0"/>
              </a:rPr>
              <a:t>chown</a:t>
            </a:r>
            <a:r>
              <a:rPr lang="en-US" altLang="zh-CN" sz="1800" dirty="0"/>
              <a:t>, </a:t>
            </a:r>
            <a:r>
              <a:rPr lang="en-US" altLang="zh-CN" sz="1800" dirty="0" err="1">
                <a:latin typeface="Courier New" pitchFamily="49" charset="0"/>
                <a:cs typeface="Courier New" pitchFamily="49" charset="0"/>
              </a:rPr>
              <a:t>chgrp</a:t>
            </a:r>
            <a:endParaRPr lang="en-US" altLang="zh-CN" sz="1800" dirty="0">
              <a:latin typeface="Courier New" pitchFamily="49" charset="0"/>
              <a:cs typeface="Courier New" pitchFamily="49" charset="0"/>
            </a:endParaRPr>
          </a:p>
          <a:p>
            <a:pPr lvl="1"/>
            <a:r>
              <a:rPr lang="en-US" altLang="zh-CN" sz="1800" dirty="0"/>
              <a:t>MySQL</a:t>
            </a:r>
            <a:r>
              <a:rPr lang="zh-CN" altLang="en-US" sz="1800" dirty="0"/>
              <a:t>启动：</a:t>
            </a:r>
            <a:r>
              <a:rPr lang="en-US" altLang="zh-CN" sz="1800" dirty="0" err="1">
                <a:latin typeface="Courier New" pitchFamily="49" charset="0"/>
                <a:cs typeface="Courier New" pitchFamily="49" charset="0"/>
              </a:rPr>
              <a:t>safe_mysqld</a:t>
            </a:r>
            <a:r>
              <a:rPr lang="en-US" altLang="zh-CN" sz="1800" dirty="0">
                <a:latin typeface="Courier New" pitchFamily="49" charset="0"/>
                <a:cs typeface="Courier New" pitchFamily="49" charset="0"/>
              </a:rPr>
              <a:t> &amp;</a:t>
            </a:r>
          </a:p>
          <a:p>
            <a:pPr lvl="1"/>
            <a:r>
              <a:rPr lang="en-US" altLang="zh-CN" sz="1800" dirty="0"/>
              <a:t>MySQL</a:t>
            </a:r>
            <a:r>
              <a:rPr lang="zh-CN" altLang="en-US" sz="1800" dirty="0"/>
              <a:t>停止：</a:t>
            </a:r>
            <a:r>
              <a:rPr lang="en-US" altLang="zh-CN" sz="1800" dirty="0" err="1">
                <a:latin typeface="Courier New" pitchFamily="49" charset="0"/>
                <a:cs typeface="Courier New" pitchFamily="49" charset="0"/>
              </a:rPr>
              <a:t>mysqladmin</a:t>
            </a:r>
            <a:r>
              <a:rPr lang="en-US" altLang="zh-CN" sz="1800" dirty="0">
                <a:latin typeface="Courier New" pitchFamily="49" charset="0"/>
                <a:cs typeface="Courier New" pitchFamily="49" charset="0"/>
              </a:rPr>
              <a:t> -u root -p shutdown</a:t>
            </a:r>
          </a:p>
          <a:p>
            <a:pPr lvl="1"/>
            <a:r>
              <a:rPr lang="en-US" altLang="zh-CN" sz="1800" dirty="0"/>
              <a:t>MySQL</a:t>
            </a:r>
            <a:r>
              <a:rPr lang="zh-CN" altLang="en-US" sz="1800" dirty="0"/>
              <a:t>连接：</a:t>
            </a:r>
            <a:r>
              <a:rPr lang="en-US" altLang="zh-CN" sz="1800" dirty="0" err="1">
                <a:latin typeface="Courier New" pitchFamily="49" charset="0"/>
                <a:cs typeface="Courier New" pitchFamily="49" charset="0"/>
              </a:rPr>
              <a:t>mysql</a:t>
            </a:r>
            <a:r>
              <a:rPr lang="en-US" altLang="zh-CN" sz="1800" dirty="0">
                <a:latin typeface="Courier New" pitchFamily="49" charset="0"/>
                <a:cs typeface="Courier New" pitchFamily="49" charset="0"/>
              </a:rPr>
              <a:t> -u root -p</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3510136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的命令</a:t>
            </a:r>
          </a:p>
        </p:txBody>
      </p:sp>
      <p:sp>
        <p:nvSpPr>
          <p:cNvPr id="4" name="内容占位符 3"/>
          <p:cNvSpPr>
            <a:spLocks noGrp="1"/>
          </p:cNvSpPr>
          <p:nvPr>
            <p:ph sz="quarter" idx="13"/>
          </p:nvPr>
        </p:nvSpPr>
        <p:spPr/>
        <p:txBody>
          <a:bodyPr>
            <a:normAutofit/>
          </a:bodyPr>
          <a:lstStyle/>
          <a:p>
            <a:r>
              <a:rPr lang="en-US" altLang="zh-CN" sz="1800" dirty="0">
                <a:latin typeface="Courier New" pitchFamily="49" charset="0"/>
                <a:cs typeface="Courier New" pitchFamily="49" charset="0"/>
              </a:rPr>
              <a:t>SHOW DATABASES;  </a:t>
            </a:r>
          </a:p>
          <a:p>
            <a:r>
              <a:rPr lang="en-US" altLang="zh-CN" sz="1800" dirty="0">
                <a:latin typeface="Courier New" pitchFamily="49" charset="0"/>
                <a:cs typeface="Courier New" pitchFamily="49" charset="0"/>
              </a:rPr>
              <a:t>USE </a:t>
            </a:r>
            <a:r>
              <a:rPr lang="en-US" altLang="zh-CN" sz="1800" dirty="0" err="1">
                <a:latin typeface="Courier New" pitchFamily="49" charset="0"/>
                <a:cs typeface="Courier New" pitchFamily="49" charset="0"/>
              </a:rPr>
              <a:t>db</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p:txBody>
      </p:sp>
      <p:sp>
        <p:nvSpPr>
          <p:cNvPr id="5" name="内容占位符 4"/>
          <p:cNvSpPr>
            <a:spLocks noGrp="1"/>
          </p:cNvSpPr>
          <p:nvPr>
            <p:ph sz="quarter" idx="14"/>
          </p:nvPr>
        </p:nvSpPr>
        <p:spPr/>
        <p:txBody>
          <a:bodyPr/>
          <a:lstStyle/>
          <a:p>
            <a:endParaRPr lang="en-US" altLang="zh-CN" sz="1800" dirty="0" smtClean="0">
              <a:latin typeface="Courier New" pitchFamily="49" charset="0"/>
              <a:cs typeface="Courier New" pitchFamily="49" charset="0"/>
            </a:endParaRPr>
          </a:p>
          <a:p>
            <a:endParaRPr lang="en-US" altLang="zh-CN" sz="1800" dirty="0">
              <a:latin typeface="Courier New" pitchFamily="49" charset="0"/>
              <a:cs typeface="Courier New" pitchFamily="49" charset="0"/>
            </a:endParaRPr>
          </a:p>
          <a:p>
            <a:endParaRPr lang="en-US" altLang="zh-CN" sz="1800" dirty="0" smtClean="0">
              <a:latin typeface="Courier New" pitchFamily="49" charset="0"/>
              <a:cs typeface="Courier New" pitchFamily="49" charset="0"/>
            </a:endParaRPr>
          </a:p>
          <a:p>
            <a:r>
              <a:rPr lang="en-US" altLang="zh-CN" sz="1800" dirty="0" smtClean="0">
                <a:latin typeface="Courier New" pitchFamily="49" charset="0"/>
                <a:cs typeface="Courier New" pitchFamily="49" charset="0"/>
              </a:rPr>
              <a:t>SHOW </a:t>
            </a:r>
            <a:r>
              <a:rPr lang="en-US" altLang="zh-CN" sz="1800" dirty="0">
                <a:latin typeface="Courier New" pitchFamily="49" charset="0"/>
                <a:cs typeface="Courier New" pitchFamily="49" charset="0"/>
              </a:rPr>
              <a:t>TABLES;  </a:t>
            </a:r>
          </a:p>
          <a:p>
            <a:r>
              <a:rPr lang="en-US" altLang="zh-CN" sz="1800" dirty="0">
                <a:latin typeface="Courier New" pitchFamily="49" charset="0"/>
                <a:cs typeface="Courier New" pitchFamily="49" charset="0"/>
              </a:rPr>
              <a:t>DESCRIBE </a:t>
            </a:r>
            <a:r>
              <a:rPr lang="en-US" altLang="zh-CN" sz="1800" dirty="0" err="1">
                <a:latin typeface="Courier New" pitchFamily="49" charset="0"/>
                <a:cs typeface="Courier New" pitchFamily="49" charset="0"/>
              </a:rPr>
              <a:t>tbl</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USE </a:t>
            </a:r>
            <a:r>
              <a:rPr lang="en-US" altLang="zh-CN" sz="1800" dirty="0" err="1">
                <a:latin typeface="Courier New" pitchFamily="49" charset="0"/>
                <a:cs typeface="Courier New" pitchFamily="49" charset="0"/>
              </a:rPr>
              <a:t>tbl</a:t>
            </a:r>
            <a:r>
              <a:rPr lang="en-US" altLang="zh-CN" sz="1800" dirty="0">
                <a:latin typeface="Courier New" pitchFamily="49" charset="0"/>
                <a:cs typeface="Courier New" pitchFamily="49" charset="0"/>
              </a:rPr>
              <a:t>;</a:t>
            </a:r>
          </a:p>
          <a:p>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3140968"/>
            <a:ext cx="2017358"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789884"/>
            <a:ext cx="702945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37010486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表类型</a:t>
            </a:r>
          </a:p>
        </p:txBody>
      </p:sp>
      <p:sp>
        <p:nvSpPr>
          <p:cNvPr id="3" name="内容占位符 2"/>
          <p:cNvSpPr>
            <a:spLocks noGrp="1"/>
          </p:cNvSpPr>
          <p:nvPr>
            <p:ph sz="quarter" idx="13"/>
          </p:nvPr>
        </p:nvSpPr>
        <p:spPr/>
        <p:txBody>
          <a:bodyPr>
            <a:normAutofit/>
          </a:bodyPr>
          <a:lstStyle/>
          <a:p>
            <a:r>
              <a:rPr lang="zh-CN" altLang="en-US" sz="1600" dirty="0"/>
              <a:t>事务安全的：</a:t>
            </a:r>
            <a:r>
              <a:rPr lang="en-US" altLang="zh-CN" sz="1600" dirty="0" err="1"/>
              <a:t>InnoDB</a:t>
            </a:r>
            <a:endParaRPr lang="en-US" altLang="zh-CN" sz="1600" dirty="0"/>
          </a:p>
          <a:p>
            <a:pPr lvl="1"/>
            <a:r>
              <a:rPr lang="en-US" altLang="zh-CN" sz="1400" dirty="0"/>
              <a:t>COMMIT</a:t>
            </a:r>
            <a:r>
              <a:rPr lang="zh-CN" altLang="en-US" sz="1400" dirty="0"/>
              <a:t>和</a:t>
            </a:r>
            <a:r>
              <a:rPr lang="en-US" altLang="zh-CN" sz="1400" dirty="0"/>
              <a:t>ROLLBACK</a:t>
            </a:r>
          </a:p>
          <a:p>
            <a:pPr lvl="1"/>
            <a:r>
              <a:rPr lang="zh-CN" altLang="en-US" sz="1400" dirty="0"/>
              <a:t>使用记录级的锁定</a:t>
            </a:r>
          </a:p>
          <a:p>
            <a:pPr lvl="2"/>
            <a:r>
              <a:rPr lang="en-US" altLang="zh-CN" sz="1200" dirty="0" err="1"/>
              <a:t>MyISAM</a:t>
            </a:r>
            <a:r>
              <a:rPr lang="zh-CN" altLang="en-US" sz="1200" dirty="0"/>
              <a:t>整个表锁定</a:t>
            </a:r>
          </a:p>
          <a:p>
            <a:pPr lvl="2"/>
            <a:r>
              <a:rPr lang="zh-CN" altLang="en-US" sz="1200" dirty="0"/>
              <a:t>如果有大量的插入和更新，选择</a:t>
            </a:r>
            <a:r>
              <a:rPr lang="en-US" altLang="zh-CN" sz="1200" dirty="0" err="1"/>
              <a:t>InnoDB</a:t>
            </a:r>
            <a:r>
              <a:rPr lang="zh-CN" altLang="en-US" sz="1200" dirty="0"/>
              <a:t>；如果执行大量的</a:t>
            </a:r>
            <a:r>
              <a:rPr lang="en-US" altLang="zh-CN" sz="1200" dirty="0"/>
              <a:t>SELECT</a:t>
            </a:r>
            <a:r>
              <a:rPr lang="zh-CN" altLang="en-US" sz="1200" dirty="0"/>
              <a:t>，则</a:t>
            </a:r>
            <a:r>
              <a:rPr lang="en-US" altLang="zh-CN" sz="1200" dirty="0" err="1"/>
              <a:t>MyISAM</a:t>
            </a:r>
            <a:r>
              <a:rPr lang="zh-CN" altLang="en-US" sz="1200" dirty="0"/>
              <a:t>是更好的选择</a:t>
            </a:r>
          </a:p>
          <a:p>
            <a:pPr lvl="1"/>
            <a:r>
              <a:rPr lang="zh-CN" altLang="en-US" sz="1400" dirty="0" smtClean="0"/>
              <a:t>在</a:t>
            </a:r>
            <a:r>
              <a:rPr lang="zh-CN" altLang="en-US" sz="1400" dirty="0"/>
              <a:t>默认的数据目录中创建</a:t>
            </a:r>
            <a:r>
              <a:rPr lang="en-US" altLang="zh-CN" sz="1400" dirty="0"/>
              <a:t>ibdata1</a:t>
            </a:r>
          </a:p>
          <a:p>
            <a:pPr lvl="2"/>
            <a:r>
              <a:rPr lang="zh-CN" altLang="en-US" sz="1200" dirty="0"/>
              <a:t>将表作为文件，所有的表和索引都存在表</a:t>
            </a:r>
            <a:r>
              <a:rPr lang="zh-CN" altLang="en-US" sz="1200" dirty="0" smtClean="0"/>
              <a:t>空间</a:t>
            </a:r>
            <a:endParaRPr lang="zh-CN" altLang="en-US" sz="1200" dirty="0"/>
          </a:p>
        </p:txBody>
      </p:sp>
      <p:sp>
        <p:nvSpPr>
          <p:cNvPr id="4" name="内容占位符 3"/>
          <p:cNvSpPr>
            <a:spLocks noGrp="1"/>
          </p:cNvSpPr>
          <p:nvPr>
            <p:ph sz="quarter" idx="14"/>
          </p:nvPr>
        </p:nvSpPr>
        <p:spPr/>
        <p:txBody>
          <a:bodyPr>
            <a:normAutofit/>
          </a:bodyPr>
          <a:lstStyle/>
          <a:p>
            <a:r>
              <a:rPr lang="zh-CN" altLang="en-US" sz="1800" dirty="0"/>
              <a:t>不安全的：</a:t>
            </a:r>
            <a:r>
              <a:rPr lang="en-US" altLang="zh-CN" sz="1800" dirty="0" err="1"/>
              <a:t>MyISAM</a:t>
            </a:r>
            <a:endParaRPr lang="en-US" altLang="zh-CN" sz="1800" dirty="0"/>
          </a:p>
          <a:p>
            <a:pPr lvl="1"/>
            <a:r>
              <a:rPr lang="zh-CN" altLang="en-US" sz="1600" dirty="0"/>
              <a:t>数据文件扩展名</a:t>
            </a:r>
            <a:r>
              <a:rPr lang="en-US" altLang="zh-CN" sz="1600" dirty="0"/>
              <a:t>.MYD</a:t>
            </a:r>
            <a:br>
              <a:rPr lang="en-US" altLang="zh-CN" sz="1600" dirty="0"/>
            </a:br>
            <a:r>
              <a:rPr lang="zh-CN" altLang="en-US" sz="1600" dirty="0"/>
              <a:t>索引的扩展名</a:t>
            </a:r>
            <a:r>
              <a:rPr lang="en-US" altLang="zh-CN" sz="1600" dirty="0"/>
              <a:t>.MYI</a:t>
            </a:r>
          </a:p>
          <a:p>
            <a:pPr lvl="2"/>
            <a:r>
              <a:rPr lang="zh-CN" altLang="en-US" sz="1400" dirty="0"/>
              <a:t>静态表：有固定的长度</a:t>
            </a:r>
          </a:p>
          <a:p>
            <a:pPr lvl="3"/>
            <a:r>
              <a:rPr lang="zh-CN" altLang="en-US" sz="1200" dirty="0"/>
              <a:t>很快、易缓存、易重建、磁盘占用大，不必重组</a:t>
            </a:r>
          </a:p>
          <a:p>
            <a:pPr lvl="2"/>
            <a:r>
              <a:rPr lang="zh-CN" altLang="en-US" sz="1400" dirty="0"/>
              <a:t>动态表：列不同的长度</a:t>
            </a:r>
          </a:p>
          <a:p>
            <a:pPr lvl="3"/>
            <a:r>
              <a:rPr lang="zh-CN" altLang="en-US" sz="1200" dirty="0"/>
              <a:t>磁盘占用少、常维护、难重建</a:t>
            </a:r>
          </a:p>
          <a:p>
            <a:pPr lvl="2"/>
            <a:r>
              <a:rPr lang="zh-CN" altLang="en-US" sz="1400" dirty="0"/>
              <a:t>压缩表：只读表类型</a:t>
            </a:r>
          </a:p>
          <a:p>
            <a:pPr lvl="3"/>
            <a:r>
              <a:rPr lang="zh-CN" altLang="en-US" sz="1200" dirty="0"/>
              <a:t>用于不会改变的存档</a:t>
            </a:r>
          </a:p>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265076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数据库管理</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dirty="0" smtClean="0"/>
              <a:t>数据库</a:t>
            </a:r>
            <a:r>
              <a:rPr lang="zh-CN" altLang="en-US" dirty="0"/>
              <a:t>管理</a:t>
            </a:r>
            <a:r>
              <a:rPr lang="zh-CN" altLang="en-US" dirty="0" smtClean="0"/>
              <a:t>概述</a:t>
            </a:r>
            <a:endParaRPr lang="zh-CN" altLang="en-US" dirty="0"/>
          </a:p>
          <a:p>
            <a:pPr marL="525780" indent="-457200">
              <a:buFont typeface="+mj-lt"/>
              <a:buAutoNum type="arabicPeriod"/>
            </a:pPr>
            <a:r>
              <a:rPr lang="zh-CN" altLang="en-US" b="1" dirty="0" smtClean="0">
                <a:solidFill>
                  <a:srgbClr val="FF0000"/>
                </a:solidFill>
              </a:rPr>
              <a:t>数据库</a:t>
            </a:r>
            <a:r>
              <a:rPr lang="zh-CN" altLang="en-US" b="1" dirty="0">
                <a:solidFill>
                  <a:srgbClr val="FF0000"/>
                </a:solidFill>
              </a:rPr>
              <a:t>管理的</a:t>
            </a:r>
            <a:r>
              <a:rPr lang="zh-CN" altLang="en-US" b="1" dirty="0" smtClean="0">
                <a:solidFill>
                  <a:srgbClr val="FF0000"/>
                </a:solidFill>
              </a:rPr>
              <a:t>内容</a:t>
            </a:r>
            <a:endParaRPr lang="zh-CN" altLang="en-US" b="1" dirty="0">
              <a:solidFill>
                <a:srgbClr val="FF0000"/>
              </a:solidFill>
            </a:endParaRPr>
          </a:p>
          <a:p>
            <a:pPr marL="525780" indent="-457200">
              <a:buFont typeface="+mj-lt"/>
              <a:buAutoNum type="arabicPeriod"/>
            </a:pPr>
            <a:r>
              <a:rPr lang="zh-CN" altLang="en-US" dirty="0" smtClean="0"/>
              <a:t>数据库管理员</a:t>
            </a:r>
            <a:r>
              <a:rPr lang="en-US" altLang="zh-CN" dirty="0" smtClean="0"/>
              <a:t>DBA</a:t>
            </a:r>
            <a:endParaRPr lang="en-US" altLang="zh-CN" dirty="0"/>
          </a:p>
          <a:p>
            <a:pPr marL="525780" indent="-457200">
              <a:buFont typeface="+mj-lt"/>
              <a:buAutoNum type="arabicPeriod"/>
            </a:pPr>
            <a:r>
              <a:rPr lang="en-US" altLang="zh-CN" dirty="0" smtClean="0"/>
              <a:t>DB2</a:t>
            </a:r>
            <a:r>
              <a:rPr lang="zh-CN" altLang="en-US" dirty="0"/>
              <a:t>性能配置和</a:t>
            </a:r>
            <a:r>
              <a:rPr lang="zh-CN" altLang="en-US" dirty="0" smtClean="0"/>
              <a:t>优化</a:t>
            </a:r>
            <a:endParaRPr lang="en-US" altLang="zh-CN" dirty="0" smtClean="0"/>
          </a:p>
          <a:p>
            <a:pPr marL="525780" indent="-457200">
              <a:buFont typeface="+mj-lt"/>
              <a:buAutoNum type="arabicPeriod"/>
            </a:pPr>
            <a:r>
              <a:rPr lang="en-US" altLang="zh-CN" dirty="0"/>
              <a:t>MySQL</a:t>
            </a:r>
            <a:r>
              <a:rPr lang="zh-CN" altLang="en-US" dirty="0"/>
              <a:t>性能配置和优化 </a:t>
            </a:r>
            <a:r>
              <a:rPr lang="zh-CN" altLang="en-US" dirty="0" smtClean="0"/>
              <a:t> </a:t>
            </a:r>
            <a:endParaRPr lang="zh-CN" altLang="en-US" dirty="0"/>
          </a:p>
          <a:p>
            <a:pPr marL="525780" indent="-457200">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0511919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MySQL</a:t>
            </a:r>
            <a:r>
              <a:rPr lang="zh-CN" altLang="en-US" dirty="0"/>
              <a:t>的数据类型</a:t>
            </a:r>
          </a:p>
        </p:txBody>
      </p:sp>
      <p:sp>
        <p:nvSpPr>
          <p:cNvPr id="6" name="内容占位符 5"/>
          <p:cNvSpPr>
            <a:spLocks noGrp="1"/>
          </p:cNvSpPr>
          <p:nvPr>
            <p:ph idx="1"/>
          </p:nvPr>
        </p:nvSpPr>
        <p:spPr/>
        <p:txBody>
          <a:bodyPr/>
          <a:lstStyle/>
          <a:p>
            <a:r>
              <a:rPr lang="zh-CN" altLang="en-US" sz="2000" dirty="0"/>
              <a:t>常用</a:t>
            </a:r>
            <a:r>
              <a:rPr lang="en-US" altLang="zh-CN" sz="2000" dirty="0"/>
              <a:t>MySQL</a:t>
            </a:r>
            <a:r>
              <a:rPr lang="zh-CN" altLang="en-US" sz="2000" dirty="0"/>
              <a:t>数据类型</a:t>
            </a:r>
          </a:p>
          <a:p>
            <a:pPr lvl="1"/>
            <a:r>
              <a:rPr lang="en-US" altLang="zh-CN" sz="1800" dirty="0"/>
              <a:t>INT</a:t>
            </a:r>
            <a:r>
              <a:rPr lang="zh-CN" altLang="en-US" sz="1800" dirty="0"/>
              <a:t>、</a:t>
            </a:r>
            <a:r>
              <a:rPr lang="en-US" altLang="zh-CN" sz="1800" dirty="0"/>
              <a:t>REAL</a:t>
            </a:r>
            <a:r>
              <a:rPr lang="zh-CN" altLang="en-US" sz="1800" dirty="0"/>
              <a:t>、</a:t>
            </a:r>
            <a:r>
              <a:rPr lang="en-US" altLang="zh-CN" sz="1800" dirty="0"/>
              <a:t>CHAR</a:t>
            </a:r>
            <a:r>
              <a:rPr lang="zh-CN" altLang="en-US" sz="1800" dirty="0"/>
              <a:t>、</a:t>
            </a:r>
            <a:r>
              <a:rPr lang="en-US" altLang="zh-CN" sz="1800" dirty="0"/>
              <a:t>VARCHAR</a:t>
            </a:r>
            <a:r>
              <a:rPr lang="zh-CN" altLang="en-US" sz="1800" dirty="0"/>
              <a:t>、</a:t>
            </a:r>
            <a:r>
              <a:rPr lang="en-US" altLang="zh-CN" sz="1800" dirty="0"/>
              <a:t>TEXT</a:t>
            </a:r>
            <a:r>
              <a:rPr lang="zh-CN" altLang="en-US" sz="1800" dirty="0"/>
              <a:t>、</a:t>
            </a:r>
            <a:r>
              <a:rPr lang="en-US" altLang="zh-CN" sz="1800" dirty="0"/>
              <a:t>DATE</a:t>
            </a:r>
            <a:r>
              <a:rPr lang="zh-CN" altLang="en-US" sz="1800" dirty="0"/>
              <a:t>、</a:t>
            </a:r>
            <a:r>
              <a:rPr lang="en-US" altLang="zh-CN" sz="1800" dirty="0" smtClean="0"/>
              <a:t>TIME</a:t>
            </a:r>
            <a:endParaRPr lang="en-US" altLang="zh-CN" sz="1800" dirty="0"/>
          </a:p>
        </p:txBody>
      </p:sp>
      <p:graphicFrame>
        <p:nvGraphicFramePr>
          <p:cNvPr id="7" name="表格 6"/>
          <p:cNvGraphicFramePr>
            <a:graphicFrameLocks noGrp="1"/>
          </p:cNvGraphicFramePr>
          <p:nvPr>
            <p:extLst>
              <p:ext uri="{D42A27DB-BD31-4B8C-83A1-F6EECF244321}">
                <p14:modId xmlns:p14="http://schemas.microsoft.com/office/powerpoint/2010/main" val="3947299408"/>
              </p:ext>
            </p:extLst>
          </p:nvPr>
        </p:nvGraphicFramePr>
        <p:xfrm>
          <a:off x="1043608" y="3300184"/>
          <a:ext cx="7072948" cy="2865120"/>
        </p:xfrm>
        <a:graphic>
          <a:graphicData uri="http://schemas.openxmlformats.org/drawingml/2006/table">
            <a:tbl>
              <a:tblPr firstRow="1" bandRow="1">
                <a:tableStyleId>{5C22544A-7EE6-4342-B048-85BDC9FD1C3A}</a:tableStyleId>
              </a:tblPr>
              <a:tblGrid>
                <a:gridCol w="2178368"/>
                <a:gridCol w="1566048"/>
                <a:gridCol w="1481952"/>
                <a:gridCol w="1846580"/>
              </a:tblGrid>
              <a:tr h="370840">
                <a:tc>
                  <a:txBody>
                    <a:bodyPr/>
                    <a:lstStyle/>
                    <a:p>
                      <a:r>
                        <a:rPr lang="zh-CN" altLang="en-US" dirty="0" smtClean="0">
                          <a:latin typeface="+mn-lt"/>
                          <a:ea typeface="+mn-ea"/>
                        </a:rPr>
                        <a:t>数据类型</a:t>
                      </a:r>
                      <a:endParaRPr lang="zh-CN" altLang="en-US" dirty="0">
                        <a:latin typeface="+mn-lt"/>
                        <a:ea typeface="+mn-ea"/>
                      </a:endParaRPr>
                    </a:p>
                  </a:txBody>
                  <a:tcPr anchor="ctr"/>
                </a:tc>
                <a:tc>
                  <a:txBody>
                    <a:bodyPr/>
                    <a:lstStyle/>
                    <a:p>
                      <a:r>
                        <a:rPr lang="zh-CN" altLang="en-US" dirty="0" smtClean="0">
                          <a:latin typeface="+mn-lt"/>
                          <a:ea typeface="+mn-ea"/>
                        </a:rPr>
                        <a:t>存储</a:t>
                      </a:r>
                      <a:r>
                        <a:rPr lang="en-US" altLang="zh-CN" dirty="0" smtClean="0">
                          <a:latin typeface="+mn-lt"/>
                          <a:ea typeface="+mn-ea"/>
                        </a:rPr>
                        <a:t>144</a:t>
                      </a:r>
                      <a:r>
                        <a:rPr lang="zh-CN" altLang="en-US" dirty="0" smtClean="0">
                          <a:latin typeface="+mn-lt"/>
                          <a:ea typeface="+mn-ea"/>
                        </a:rPr>
                        <a:t>个字符的字符串</a:t>
                      </a:r>
                      <a:endParaRPr lang="zh-CN" altLang="en-US" dirty="0">
                        <a:latin typeface="+mn-lt"/>
                        <a:ea typeface="+mn-ea"/>
                      </a:endParaRPr>
                    </a:p>
                  </a:txBody>
                  <a:tcPr anchor="ctr"/>
                </a:tc>
                <a:tc>
                  <a:txBody>
                    <a:bodyPr/>
                    <a:lstStyle/>
                    <a:p>
                      <a:r>
                        <a:rPr lang="zh-CN" altLang="en-US" dirty="0" smtClean="0">
                          <a:latin typeface="+mn-lt"/>
                          <a:ea typeface="+mn-ea"/>
                        </a:rPr>
                        <a:t>存储</a:t>
                      </a:r>
                      <a:r>
                        <a:rPr lang="en-US" altLang="zh-CN" dirty="0" smtClean="0">
                          <a:latin typeface="+mn-lt"/>
                          <a:ea typeface="+mn-ea"/>
                        </a:rPr>
                        <a:t>30</a:t>
                      </a:r>
                      <a:r>
                        <a:rPr lang="zh-CN" altLang="en-US" dirty="0" smtClean="0">
                          <a:latin typeface="+mn-lt"/>
                          <a:ea typeface="+mn-ea"/>
                        </a:rPr>
                        <a:t>个字符的字符串</a:t>
                      </a:r>
                      <a:endParaRPr lang="zh-CN" altLang="en-US" dirty="0">
                        <a:latin typeface="+mn-lt"/>
                        <a:ea typeface="+mn-ea"/>
                      </a:endParaRPr>
                    </a:p>
                  </a:txBody>
                  <a:tcPr anchor="ctr"/>
                </a:tc>
                <a:tc>
                  <a:txBody>
                    <a:bodyPr/>
                    <a:lstStyle/>
                    <a:p>
                      <a:r>
                        <a:rPr lang="zh-CN" altLang="en-US" dirty="0" smtClean="0">
                          <a:latin typeface="+mn-lt"/>
                          <a:ea typeface="+mn-ea"/>
                        </a:rPr>
                        <a:t>最大字符串长度</a:t>
                      </a:r>
                      <a:endParaRPr lang="zh-CN" altLang="en-US" dirty="0">
                        <a:latin typeface="+mn-lt"/>
                        <a:ea typeface="+mn-ea"/>
                      </a:endParaRPr>
                    </a:p>
                  </a:txBody>
                  <a:tcPr anchor="ctr"/>
                </a:tc>
              </a:tr>
              <a:tr h="370840">
                <a:tc>
                  <a:txBody>
                    <a:bodyPr/>
                    <a:lstStyle/>
                    <a:p>
                      <a:r>
                        <a:rPr lang="en-US" altLang="zh-CN" dirty="0" smtClean="0">
                          <a:latin typeface="+mn-lt"/>
                          <a:ea typeface="+mn-ea"/>
                        </a:rPr>
                        <a:t>CHAR(150)</a:t>
                      </a:r>
                      <a:endParaRPr lang="zh-CN" altLang="en-US" dirty="0">
                        <a:latin typeface="+mn-lt"/>
                        <a:ea typeface="+mn-ea"/>
                      </a:endParaRPr>
                    </a:p>
                  </a:txBody>
                  <a:tcPr/>
                </a:tc>
                <a:tc>
                  <a:txBody>
                    <a:bodyPr/>
                    <a:lstStyle/>
                    <a:p>
                      <a:pPr algn="r"/>
                      <a:r>
                        <a:rPr lang="en-US" altLang="zh-CN" dirty="0" smtClean="0">
                          <a:latin typeface="+mn-lt"/>
                          <a:ea typeface="+mn-ea"/>
                        </a:rPr>
                        <a:t>150</a:t>
                      </a:r>
                      <a:endParaRPr lang="zh-CN" altLang="en-US" dirty="0">
                        <a:latin typeface="+mn-lt"/>
                        <a:ea typeface="+mn-ea"/>
                      </a:endParaRPr>
                    </a:p>
                  </a:txBody>
                  <a:tcPr/>
                </a:tc>
                <a:tc>
                  <a:txBody>
                    <a:bodyPr/>
                    <a:lstStyle/>
                    <a:p>
                      <a:pPr algn="r"/>
                      <a:r>
                        <a:rPr lang="en-US" altLang="zh-CN" dirty="0" smtClean="0">
                          <a:latin typeface="+mn-lt"/>
                          <a:ea typeface="+mn-ea"/>
                        </a:rPr>
                        <a:t>150</a:t>
                      </a:r>
                      <a:endParaRPr lang="zh-CN" altLang="en-US" dirty="0">
                        <a:latin typeface="+mn-lt"/>
                        <a:ea typeface="+mn-ea"/>
                      </a:endParaRPr>
                    </a:p>
                  </a:txBody>
                  <a:tcPr/>
                </a:tc>
                <a:tc>
                  <a:txBody>
                    <a:bodyPr/>
                    <a:lstStyle/>
                    <a:p>
                      <a:pPr algn="r"/>
                      <a:r>
                        <a:rPr lang="en-US" altLang="zh-CN" dirty="0" smtClean="0">
                          <a:latin typeface="+mn-lt"/>
                          <a:ea typeface="+mn-ea"/>
                        </a:rPr>
                        <a:t>255</a:t>
                      </a:r>
                      <a:endParaRPr lang="zh-CN" altLang="en-US" dirty="0">
                        <a:latin typeface="+mn-lt"/>
                        <a:ea typeface="+mn-ea"/>
                      </a:endParaRPr>
                    </a:p>
                  </a:txBody>
                  <a:tcPr/>
                </a:tc>
              </a:tr>
              <a:tr h="370840">
                <a:tc>
                  <a:txBody>
                    <a:bodyPr/>
                    <a:lstStyle/>
                    <a:p>
                      <a:r>
                        <a:rPr lang="en-US" altLang="zh-CN" dirty="0" smtClean="0">
                          <a:latin typeface="+mn-lt"/>
                          <a:ea typeface="+mn-ea"/>
                        </a:rPr>
                        <a:t>VARCHAR(150)</a:t>
                      </a:r>
                      <a:endParaRPr lang="zh-CN" altLang="en-US" dirty="0">
                        <a:latin typeface="+mn-lt"/>
                        <a:ea typeface="+mn-ea"/>
                      </a:endParaRPr>
                    </a:p>
                  </a:txBody>
                  <a:tcPr/>
                </a:tc>
                <a:tc>
                  <a:txBody>
                    <a:bodyPr/>
                    <a:lstStyle/>
                    <a:p>
                      <a:pPr algn="r"/>
                      <a:r>
                        <a:rPr lang="en-US" altLang="zh-CN" dirty="0" smtClean="0">
                          <a:latin typeface="+mn-lt"/>
                          <a:ea typeface="+mn-ea"/>
                        </a:rPr>
                        <a:t>145</a:t>
                      </a:r>
                      <a:endParaRPr lang="zh-CN" altLang="en-US" dirty="0">
                        <a:latin typeface="+mn-lt"/>
                        <a:ea typeface="+mn-ea"/>
                      </a:endParaRPr>
                    </a:p>
                  </a:txBody>
                  <a:tcPr/>
                </a:tc>
                <a:tc>
                  <a:txBody>
                    <a:bodyPr/>
                    <a:lstStyle/>
                    <a:p>
                      <a:pPr algn="r"/>
                      <a:r>
                        <a:rPr lang="en-US" altLang="zh-CN" dirty="0" smtClean="0">
                          <a:latin typeface="+mn-lt"/>
                          <a:ea typeface="+mn-ea"/>
                        </a:rPr>
                        <a:t>31</a:t>
                      </a:r>
                      <a:endParaRPr lang="zh-CN" altLang="en-US" dirty="0">
                        <a:latin typeface="+mn-lt"/>
                        <a:ea typeface="+mn-ea"/>
                      </a:endParaRPr>
                    </a:p>
                  </a:txBody>
                  <a:tcPr/>
                </a:tc>
                <a:tc>
                  <a:txBody>
                    <a:bodyPr/>
                    <a:lstStyle/>
                    <a:p>
                      <a:pPr algn="r"/>
                      <a:r>
                        <a:rPr lang="en-US" altLang="zh-CN" dirty="0" smtClean="0">
                          <a:latin typeface="+mn-lt"/>
                          <a:ea typeface="+mn-ea"/>
                        </a:rPr>
                        <a:t>255</a:t>
                      </a:r>
                      <a:endParaRPr lang="zh-CN" altLang="en-US" dirty="0">
                        <a:latin typeface="+mn-lt"/>
                        <a:ea typeface="+mn-ea"/>
                      </a:endParaRPr>
                    </a:p>
                  </a:txBody>
                  <a:tcPr/>
                </a:tc>
              </a:tr>
              <a:tr h="370840">
                <a:tc>
                  <a:txBody>
                    <a:bodyPr/>
                    <a:lstStyle/>
                    <a:p>
                      <a:r>
                        <a:rPr lang="en-US" altLang="zh-CN" dirty="0" smtClean="0">
                          <a:latin typeface="+mn-lt"/>
                          <a:ea typeface="+mn-ea"/>
                        </a:rPr>
                        <a:t>TINYTEXT(150)</a:t>
                      </a:r>
                      <a:endParaRPr lang="zh-CN" altLang="en-US" dirty="0">
                        <a:latin typeface="+mn-lt"/>
                        <a:ea typeface="+mn-ea"/>
                      </a:endParaRPr>
                    </a:p>
                  </a:txBody>
                  <a:tcPr/>
                </a:tc>
                <a:tc>
                  <a:txBody>
                    <a:bodyPr/>
                    <a:lstStyle/>
                    <a:p>
                      <a:pPr algn="r"/>
                      <a:r>
                        <a:rPr lang="en-US" altLang="zh-CN" dirty="0" smtClean="0">
                          <a:latin typeface="+mn-lt"/>
                          <a:ea typeface="+mn-ea"/>
                        </a:rPr>
                        <a:t>145</a:t>
                      </a:r>
                      <a:endParaRPr lang="zh-CN" altLang="en-US" dirty="0">
                        <a:latin typeface="+mn-lt"/>
                        <a:ea typeface="+mn-ea"/>
                      </a:endParaRPr>
                    </a:p>
                  </a:txBody>
                  <a:tcPr/>
                </a:tc>
                <a:tc>
                  <a:txBody>
                    <a:bodyPr/>
                    <a:lstStyle/>
                    <a:p>
                      <a:pPr algn="r"/>
                      <a:r>
                        <a:rPr lang="en-US" altLang="zh-CN" dirty="0" smtClean="0">
                          <a:latin typeface="+mn-lt"/>
                          <a:ea typeface="+mn-ea"/>
                        </a:rPr>
                        <a:t>31</a:t>
                      </a:r>
                      <a:endParaRPr lang="zh-CN" altLang="en-US" dirty="0">
                        <a:latin typeface="+mn-lt"/>
                        <a:ea typeface="+mn-ea"/>
                      </a:endParaRPr>
                    </a:p>
                  </a:txBody>
                  <a:tcPr/>
                </a:tc>
                <a:tc>
                  <a:txBody>
                    <a:bodyPr/>
                    <a:lstStyle/>
                    <a:p>
                      <a:pPr algn="r"/>
                      <a:r>
                        <a:rPr lang="en-US" altLang="zh-CN" dirty="0" smtClean="0">
                          <a:latin typeface="+mn-lt"/>
                          <a:ea typeface="+mn-ea"/>
                        </a:rPr>
                        <a:t>255</a:t>
                      </a:r>
                      <a:endParaRPr lang="zh-CN" altLang="en-US" dirty="0">
                        <a:latin typeface="+mn-lt"/>
                        <a:ea typeface="+mn-ea"/>
                      </a:endParaRPr>
                    </a:p>
                  </a:txBody>
                  <a:tcPr/>
                </a:tc>
              </a:tr>
              <a:tr h="370840">
                <a:tc>
                  <a:txBody>
                    <a:bodyPr/>
                    <a:lstStyle/>
                    <a:p>
                      <a:r>
                        <a:rPr lang="en-US" altLang="zh-CN" dirty="0" smtClean="0">
                          <a:latin typeface="+mn-lt"/>
                          <a:ea typeface="+mn-ea"/>
                        </a:rPr>
                        <a:t>TEXT(150)</a:t>
                      </a:r>
                      <a:endParaRPr lang="zh-CN" altLang="en-US" dirty="0">
                        <a:latin typeface="+mn-lt"/>
                        <a:ea typeface="+mn-ea"/>
                      </a:endParaRPr>
                    </a:p>
                  </a:txBody>
                  <a:tcPr/>
                </a:tc>
                <a:tc>
                  <a:txBody>
                    <a:bodyPr/>
                    <a:lstStyle/>
                    <a:p>
                      <a:pPr algn="r"/>
                      <a:r>
                        <a:rPr lang="en-US" altLang="zh-CN" dirty="0" smtClean="0">
                          <a:latin typeface="+mn-lt"/>
                          <a:ea typeface="+mn-ea"/>
                        </a:rPr>
                        <a:t>146</a:t>
                      </a:r>
                      <a:endParaRPr lang="zh-CN" altLang="en-US" dirty="0">
                        <a:latin typeface="+mn-lt"/>
                        <a:ea typeface="+mn-ea"/>
                      </a:endParaRPr>
                    </a:p>
                  </a:txBody>
                  <a:tcPr/>
                </a:tc>
                <a:tc>
                  <a:txBody>
                    <a:bodyPr/>
                    <a:lstStyle/>
                    <a:p>
                      <a:pPr algn="r"/>
                      <a:r>
                        <a:rPr lang="en-US" altLang="zh-CN" dirty="0" smtClean="0">
                          <a:latin typeface="+mn-lt"/>
                          <a:ea typeface="+mn-ea"/>
                        </a:rPr>
                        <a:t>32</a:t>
                      </a:r>
                      <a:endParaRPr lang="zh-CN" altLang="en-US" dirty="0">
                        <a:latin typeface="+mn-lt"/>
                        <a:ea typeface="+mn-ea"/>
                      </a:endParaRPr>
                    </a:p>
                  </a:txBody>
                  <a:tcPr/>
                </a:tc>
                <a:tc>
                  <a:txBody>
                    <a:bodyPr/>
                    <a:lstStyle/>
                    <a:p>
                      <a:pPr algn="r"/>
                      <a:r>
                        <a:rPr lang="en-US" altLang="zh-CN" dirty="0" smtClean="0">
                          <a:latin typeface="+mn-lt"/>
                          <a:ea typeface="+mn-ea"/>
                        </a:rPr>
                        <a:t>65535</a:t>
                      </a:r>
                      <a:endParaRPr lang="zh-CN" altLang="en-US" dirty="0">
                        <a:latin typeface="+mn-lt"/>
                        <a:ea typeface="+mn-ea"/>
                      </a:endParaRPr>
                    </a:p>
                  </a:txBody>
                  <a:tcPr/>
                </a:tc>
              </a:tr>
              <a:tr h="370840">
                <a:tc>
                  <a:txBody>
                    <a:bodyPr/>
                    <a:lstStyle/>
                    <a:p>
                      <a:r>
                        <a:rPr lang="en-US" altLang="zh-CN" dirty="0" smtClean="0">
                          <a:latin typeface="+mn-lt"/>
                          <a:ea typeface="+mn-ea"/>
                        </a:rPr>
                        <a:t>MEDIUMTEXT(150)</a:t>
                      </a:r>
                      <a:endParaRPr lang="zh-CN" altLang="en-US" dirty="0">
                        <a:latin typeface="+mn-lt"/>
                        <a:ea typeface="+mn-ea"/>
                      </a:endParaRPr>
                    </a:p>
                  </a:txBody>
                  <a:tcPr/>
                </a:tc>
                <a:tc>
                  <a:txBody>
                    <a:bodyPr/>
                    <a:lstStyle/>
                    <a:p>
                      <a:pPr algn="r"/>
                      <a:r>
                        <a:rPr lang="en-US" altLang="zh-CN" dirty="0" smtClean="0">
                          <a:latin typeface="+mn-lt"/>
                          <a:ea typeface="+mn-ea"/>
                        </a:rPr>
                        <a:t>147</a:t>
                      </a:r>
                      <a:endParaRPr lang="zh-CN" altLang="en-US" dirty="0">
                        <a:latin typeface="+mn-lt"/>
                        <a:ea typeface="+mn-ea"/>
                      </a:endParaRPr>
                    </a:p>
                  </a:txBody>
                  <a:tcPr/>
                </a:tc>
                <a:tc>
                  <a:txBody>
                    <a:bodyPr/>
                    <a:lstStyle/>
                    <a:p>
                      <a:pPr algn="r"/>
                      <a:r>
                        <a:rPr lang="en-US" altLang="zh-CN" dirty="0" smtClean="0">
                          <a:latin typeface="+mn-lt"/>
                          <a:ea typeface="+mn-ea"/>
                        </a:rPr>
                        <a:t>33</a:t>
                      </a:r>
                      <a:endParaRPr lang="zh-CN" altLang="en-US" dirty="0">
                        <a:latin typeface="+mn-lt"/>
                        <a:ea typeface="+mn-ea"/>
                      </a:endParaRPr>
                    </a:p>
                  </a:txBody>
                  <a:tcPr/>
                </a:tc>
                <a:tc>
                  <a:txBody>
                    <a:bodyPr/>
                    <a:lstStyle/>
                    <a:p>
                      <a:pPr algn="r"/>
                      <a:r>
                        <a:rPr lang="en-US" altLang="zh-CN" dirty="0" smtClean="0">
                          <a:latin typeface="+mn-lt"/>
                          <a:ea typeface="+mn-ea"/>
                        </a:rPr>
                        <a:t>16777215</a:t>
                      </a:r>
                      <a:endParaRPr lang="zh-CN" altLang="en-US" dirty="0">
                        <a:latin typeface="+mn-lt"/>
                        <a:ea typeface="+mn-ea"/>
                      </a:endParaRPr>
                    </a:p>
                  </a:txBody>
                  <a:tcPr/>
                </a:tc>
              </a:tr>
              <a:tr h="370840">
                <a:tc>
                  <a:txBody>
                    <a:bodyPr/>
                    <a:lstStyle/>
                    <a:p>
                      <a:r>
                        <a:rPr lang="en-US" altLang="zh-CN" dirty="0" smtClean="0">
                          <a:latin typeface="+mn-lt"/>
                          <a:ea typeface="+mn-ea"/>
                        </a:rPr>
                        <a:t>LONGTEXT</a:t>
                      </a:r>
                      <a:endParaRPr lang="zh-CN" altLang="en-US" dirty="0">
                        <a:latin typeface="+mn-lt"/>
                        <a:ea typeface="+mn-ea"/>
                      </a:endParaRPr>
                    </a:p>
                  </a:txBody>
                  <a:tcPr/>
                </a:tc>
                <a:tc>
                  <a:txBody>
                    <a:bodyPr/>
                    <a:lstStyle/>
                    <a:p>
                      <a:pPr algn="r"/>
                      <a:r>
                        <a:rPr lang="en-US" altLang="zh-CN" dirty="0" smtClean="0">
                          <a:latin typeface="+mn-lt"/>
                          <a:ea typeface="+mn-ea"/>
                        </a:rPr>
                        <a:t>148</a:t>
                      </a:r>
                      <a:endParaRPr lang="zh-CN" altLang="en-US" dirty="0">
                        <a:latin typeface="+mn-lt"/>
                        <a:ea typeface="+mn-ea"/>
                      </a:endParaRPr>
                    </a:p>
                  </a:txBody>
                  <a:tcPr/>
                </a:tc>
                <a:tc>
                  <a:txBody>
                    <a:bodyPr/>
                    <a:lstStyle/>
                    <a:p>
                      <a:pPr algn="r"/>
                      <a:r>
                        <a:rPr lang="en-US" altLang="zh-CN" dirty="0" smtClean="0">
                          <a:latin typeface="+mn-lt"/>
                          <a:ea typeface="+mn-ea"/>
                        </a:rPr>
                        <a:t>34</a:t>
                      </a:r>
                      <a:endParaRPr lang="zh-CN" altLang="en-US" dirty="0">
                        <a:latin typeface="+mn-lt"/>
                        <a:ea typeface="+mn-ea"/>
                      </a:endParaRPr>
                    </a:p>
                  </a:txBody>
                  <a:tcPr/>
                </a:tc>
                <a:tc>
                  <a:txBody>
                    <a:bodyPr/>
                    <a:lstStyle/>
                    <a:p>
                      <a:pPr algn="r"/>
                      <a:r>
                        <a:rPr lang="en-US" altLang="zh-CN" dirty="0" smtClean="0">
                          <a:latin typeface="+mn-lt"/>
                          <a:ea typeface="+mn-ea"/>
                        </a:rPr>
                        <a:t>4294967295</a:t>
                      </a:r>
                      <a:endParaRPr lang="zh-CN" altLang="en-US" dirty="0">
                        <a:latin typeface="+mn-lt"/>
                        <a:ea typeface="+mn-ea"/>
                      </a:endParaRPr>
                    </a:p>
                  </a:txBody>
                  <a:tcPr/>
                </a:tc>
              </a:tr>
            </a:tbl>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2374836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的索引</a:t>
            </a:r>
          </a:p>
        </p:txBody>
      </p:sp>
      <p:sp>
        <p:nvSpPr>
          <p:cNvPr id="3" name="内容占位符 2"/>
          <p:cNvSpPr>
            <a:spLocks noGrp="1"/>
          </p:cNvSpPr>
          <p:nvPr>
            <p:ph idx="1"/>
          </p:nvPr>
        </p:nvSpPr>
        <p:spPr/>
        <p:txBody>
          <a:bodyPr>
            <a:normAutofit/>
          </a:bodyPr>
          <a:lstStyle/>
          <a:p>
            <a:r>
              <a:rPr lang="en-US" altLang="zh-CN" sz="2000" dirty="0"/>
              <a:t>MySQL</a:t>
            </a:r>
            <a:r>
              <a:rPr lang="zh-CN" altLang="en-US" sz="2000" dirty="0"/>
              <a:t>按从左到右的顺序读取各</a:t>
            </a:r>
            <a:r>
              <a:rPr lang="zh-CN" altLang="en-US" sz="2000" dirty="0" smtClean="0"/>
              <a:t>列</a:t>
            </a:r>
            <a:endParaRPr lang="en-US" altLang="zh-CN" sz="2000" dirty="0" smtClean="0"/>
          </a:p>
          <a:p>
            <a:pPr marL="68580" indent="0">
              <a:buNone/>
            </a:pPr>
            <a:endParaRPr lang="zh-CN" altLang="en-US" sz="2000" dirty="0"/>
          </a:p>
          <a:p>
            <a:pPr marL="68580" indent="0">
              <a:buNone/>
            </a:pPr>
            <a:r>
              <a:rPr lang="en-US" altLang="zh-CN" sz="2000" dirty="0" smtClean="0"/>
              <a:t>【</a:t>
            </a:r>
            <a:r>
              <a:rPr lang="zh-CN" altLang="en-US" sz="2000" dirty="0" smtClean="0"/>
              <a:t>例</a:t>
            </a:r>
            <a:r>
              <a:rPr lang="en-US" altLang="zh-CN" sz="2000" dirty="0" smtClean="0"/>
              <a:t>】</a:t>
            </a:r>
            <a:r>
              <a:rPr lang="en-US" altLang="zh-CN" sz="2000" dirty="0" smtClean="0">
                <a:latin typeface="Courier New" pitchFamily="49" charset="0"/>
                <a:cs typeface="Courier New" pitchFamily="49" charset="0"/>
              </a:rPr>
              <a:t>INDEX </a:t>
            </a:r>
            <a:r>
              <a:rPr lang="en-US" altLang="zh-CN" sz="2000" dirty="0">
                <a:latin typeface="Courier New" pitchFamily="49" charset="0"/>
                <a:cs typeface="Courier New" pitchFamily="49" charset="0"/>
              </a:rPr>
              <a:t>index1 (name, rank, </a:t>
            </a:r>
            <a:r>
              <a:rPr lang="en-US" altLang="zh-CN" sz="2000" dirty="0" err="1">
                <a:latin typeface="Courier New" pitchFamily="49" charset="0"/>
                <a:cs typeface="Courier New" pitchFamily="49" charset="0"/>
              </a:rPr>
              <a:t>serial_num</a:t>
            </a:r>
            <a:r>
              <a:rPr lang="en-US" altLang="zh-CN" sz="2000" dirty="0">
                <a:latin typeface="Courier New" pitchFamily="49" charset="0"/>
                <a:cs typeface="Courier New" pitchFamily="49" charset="0"/>
              </a:rPr>
              <a:t>)</a:t>
            </a:r>
          </a:p>
          <a:p>
            <a:pPr lvl="1"/>
            <a:r>
              <a:rPr lang="zh-CN" altLang="en-US" sz="1800" dirty="0"/>
              <a:t>对</a:t>
            </a:r>
            <a:r>
              <a:rPr lang="en-US" altLang="zh-CN" sz="1800" dirty="0"/>
              <a:t>name</a:t>
            </a:r>
            <a:r>
              <a:rPr lang="zh-CN" altLang="en-US" sz="1800" dirty="0"/>
              <a:t>本身的索引，以及对</a:t>
            </a:r>
            <a:r>
              <a:rPr lang="en-US" altLang="zh-CN" sz="1800" dirty="0"/>
              <a:t>name</a:t>
            </a:r>
            <a:r>
              <a:rPr lang="zh-CN" altLang="en-US" sz="1800" dirty="0"/>
              <a:t>和</a:t>
            </a:r>
            <a:r>
              <a:rPr lang="en-US" altLang="zh-CN" sz="1800" dirty="0"/>
              <a:t>rank</a:t>
            </a:r>
            <a:r>
              <a:rPr lang="zh-CN" altLang="en-US" sz="1800" dirty="0"/>
              <a:t>的索引都是自动创建的</a:t>
            </a:r>
          </a:p>
          <a:p>
            <a:pPr lvl="1"/>
            <a:r>
              <a:rPr lang="zh-CN" altLang="en-US" sz="1800" dirty="0"/>
              <a:t>但是除非显式地创建，否则</a:t>
            </a:r>
            <a:r>
              <a:rPr lang="en-US" altLang="zh-CN" sz="1800" dirty="0"/>
              <a:t>rank</a:t>
            </a:r>
            <a:r>
              <a:rPr lang="zh-CN" altLang="en-US" sz="1800" dirty="0"/>
              <a:t>本身的索引以及对</a:t>
            </a:r>
            <a:r>
              <a:rPr lang="en-US" altLang="zh-CN" sz="1800" dirty="0"/>
              <a:t>name</a:t>
            </a:r>
            <a:r>
              <a:rPr lang="zh-CN" altLang="en-US" sz="1800" dirty="0"/>
              <a:t>和</a:t>
            </a:r>
            <a:r>
              <a:rPr lang="en-US" altLang="zh-CN" sz="1800" dirty="0" err="1"/>
              <a:t>serial_num</a:t>
            </a:r>
            <a:r>
              <a:rPr lang="zh-CN" altLang="en-US" sz="1800" dirty="0"/>
              <a:t>的索引并没有被创建</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39374054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的高级特性</a:t>
            </a:r>
          </a:p>
        </p:txBody>
      </p:sp>
      <p:sp>
        <p:nvSpPr>
          <p:cNvPr id="3" name="内容占位符 2"/>
          <p:cNvSpPr>
            <a:spLocks noGrp="1"/>
          </p:cNvSpPr>
          <p:nvPr>
            <p:ph idx="1"/>
          </p:nvPr>
        </p:nvSpPr>
        <p:spPr/>
        <p:txBody>
          <a:bodyPr>
            <a:normAutofit/>
          </a:bodyPr>
          <a:lstStyle/>
          <a:p>
            <a:r>
              <a:rPr lang="en-US" altLang="zh-CN" sz="1800" dirty="0"/>
              <a:t>INSERT</a:t>
            </a:r>
            <a:r>
              <a:rPr lang="zh-CN" altLang="en-US" sz="1800" dirty="0"/>
              <a:t>和</a:t>
            </a:r>
            <a:r>
              <a:rPr lang="en-US" altLang="zh-CN" sz="1800" dirty="0"/>
              <a:t>LOAD DATA</a:t>
            </a:r>
          </a:p>
          <a:p>
            <a:pPr lvl="1"/>
            <a:r>
              <a:rPr lang="en-US" altLang="zh-CN" sz="1600" dirty="0"/>
              <a:t>LOAD DATA</a:t>
            </a:r>
            <a:r>
              <a:rPr lang="zh-CN" altLang="en-US" sz="1600" dirty="0"/>
              <a:t>比</a:t>
            </a:r>
            <a:r>
              <a:rPr lang="en-US" altLang="zh-CN" sz="1600" dirty="0"/>
              <a:t>INSERT</a:t>
            </a:r>
            <a:r>
              <a:rPr lang="zh-CN" altLang="en-US" sz="1600" dirty="0"/>
              <a:t>要快</a:t>
            </a:r>
            <a:r>
              <a:rPr lang="en-US" altLang="zh-CN" sz="1600" dirty="0"/>
              <a:t>20</a:t>
            </a:r>
            <a:r>
              <a:rPr lang="zh-CN" altLang="en-US" sz="1600" dirty="0"/>
              <a:t>倍</a:t>
            </a:r>
          </a:p>
          <a:p>
            <a:pPr lvl="1"/>
            <a:r>
              <a:rPr lang="zh-CN" altLang="en-US" sz="1600" dirty="0"/>
              <a:t>在增加数据时禁用键值可以加快处理速度</a:t>
            </a:r>
          </a:p>
          <a:p>
            <a:pPr lvl="1"/>
            <a:r>
              <a:rPr lang="en-US" altLang="zh-CN" sz="1600" dirty="0"/>
              <a:t>INSERT LOW PRIORITY</a:t>
            </a:r>
          </a:p>
          <a:p>
            <a:pPr lvl="2"/>
            <a:r>
              <a:rPr lang="zh-CN" altLang="en-US" sz="1400" dirty="0"/>
              <a:t>导致插入操作失去强制性，并等到队列中不在有读查询为止</a:t>
            </a:r>
          </a:p>
          <a:p>
            <a:r>
              <a:rPr lang="en-US" altLang="zh-CN" sz="1800" dirty="0"/>
              <a:t>DELETE</a:t>
            </a:r>
            <a:r>
              <a:rPr lang="zh-CN" altLang="en-US" sz="1800" dirty="0"/>
              <a:t>和</a:t>
            </a:r>
            <a:r>
              <a:rPr lang="en-US" altLang="zh-CN" sz="1800" dirty="0"/>
              <a:t>TRUNCATE</a:t>
            </a:r>
          </a:p>
          <a:p>
            <a:pPr lvl="1"/>
            <a:r>
              <a:rPr lang="en-US" altLang="zh-CN" sz="1600" dirty="0"/>
              <a:t>DELETE</a:t>
            </a:r>
            <a:r>
              <a:rPr lang="zh-CN" altLang="en-US" sz="1600" dirty="0"/>
              <a:t>：删除一条记录，对于一个大表，会非常慢</a:t>
            </a:r>
          </a:p>
          <a:p>
            <a:pPr lvl="1"/>
            <a:r>
              <a:rPr lang="en-US" altLang="zh-CN" sz="1600" dirty="0"/>
              <a:t>TRUNCATE</a:t>
            </a:r>
            <a:r>
              <a:rPr lang="zh-CN" altLang="en-US" sz="1600" dirty="0"/>
              <a:t>：只删除不统计删除了多少行</a:t>
            </a:r>
          </a:p>
          <a:p>
            <a:pPr lvl="2"/>
            <a:r>
              <a:rPr lang="en-US" altLang="zh-CN" sz="1400" dirty="0"/>
              <a:t>truncate </a:t>
            </a:r>
            <a:r>
              <a:rPr lang="en-US" altLang="zh-CN" sz="1400" dirty="0" err="1"/>
              <a:t>table_name</a:t>
            </a:r>
            <a:endParaRPr lang="en-US" altLang="zh-CN" sz="14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29471631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的高级特性</a:t>
            </a:r>
          </a:p>
        </p:txBody>
      </p:sp>
      <p:sp>
        <p:nvSpPr>
          <p:cNvPr id="3" name="内容占位符 2"/>
          <p:cNvSpPr>
            <a:spLocks noGrp="1"/>
          </p:cNvSpPr>
          <p:nvPr>
            <p:ph idx="1"/>
          </p:nvPr>
        </p:nvSpPr>
        <p:spPr/>
        <p:txBody>
          <a:bodyPr>
            <a:normAutofit/>
          </a:bodyPr>
          <a:lstStyle/>
          <a:p>
            <a:r>
              <a:rPr lang="zh-CN" altLang="en-US" sz="1600" dirty="0"/>
              <a:t>全文</a:t>
            </a:r>
            <a:r>
              <a:rPr lang="zh-CN" altLang="en-US" sz="1600" dirty="0" smtClean="0"/>
              <a:t>搜索（</a:t>
            </a:r>
            <a:r>
              <a:rPr lang="en-US" altLang="zh-CN" sz="1600" dirty="0" err="1" smtClean="0"/>
              <a:t>InnoDB</a:t>
            </a:r>
            <a:r>
              <a:rPr lang="zh-CN" altLang="en-US" sz="1600" dirty="0" smtClean="0"/>
              <a:t>不能）</a:t>
            </a:r>
            <a:endParaRPr lang="en-US" altLang="zh-CN" sz="1600" dirty="0"/>
          </a:p>
          <a:p>
            <a:pPr lvl="1"/>
            <a:r>
              <a:rPr lang="zh-CN" altLang="en-US" sz="1400" dirty="0"/>
              <a:t>通过一个特殊的</a:t>
            </a:r>
            <a:r>
              <a:rPr lang="zh-CN" altLang="en-US" sz="1400" dirty="0" smtClean="0"/>
              <a:t>索引（称为</a:t>
            </a:r>
            <a:r>
              <a:rPr lang="en-US" altLang="zh-CN" sz="1400" dirty="0"/>
              <a:t>FULLTEXT</a:t>
            </a:r>
            <a:r>
              <a:rPr lang="zh-CN" altLang="en-US" sz="1400" dirty="0" smtClean="0"/>
              <a:t>索引</a:t>
            </a:r>
            <a:r>
              <a:rPr lang="zh-CN" altLang="en-US" sz="1400" dirty="0"/>
              <a:t>）</a:t>
            </a:r>
            <a:r>
              <a:rPr lang="zh-CN" altLang="en-US" sz="1400" dirty="0" smtClean="0"/>
              <a:t>引入</a:t>
            </a:r>
            <a:r>
              <a:rPr lang="zh-CN" altLang="en-US" sz="1400" dirty="0"/>
              <a:t>对文本字段中的文本元素进行搜索的功能</a:t>
            </a:r>
          </a:p>
          <a:p>
            <a:pPr lvl="1"/>
            <a:r>
              <a:rPr lang="zh-CN" altLang="en-US" sz="1400" dirty="0"/>
              <a:t>基础</a:t>
            </a:r>
          </a:p>
          <a:p>
            <a:pPr lvl="2"/>
            <a:r>
              <a:rPr lang="en-US" altLang="zh-CN" sz="1200" dirty="0">
                <a:latin typeface="Courier New" pitchFamily="49" charset="0"/>
                <a:cs typeface="Courier New" pitchFamily="49" charset="0"/>
              </a:rPr>
              <a:t>CREATE </a:t>
            </a:r>
            <a:r>
              <a:rPr lang="en-US" altLang="zh-CN" sz="1200" dirty="0" smtClean="0">
                <a:latin typeface="Courier New" pitchFamily="49" charset="0"/>
                <a:cs typeface="Courier New" pitchFamily="49" charset="0"/>
              </a:rPr>
              <a:t>TABLE doc </a:t>
            </a:r>
            <a:r>
              <a:rPr lang="en-US" altLang="zh-CN" sz="1200" dirty="0">
                <a:latin typeface="Courier New" pitchFamily="49" charset="0"/>
                <a:cs typeface="Courier New" pitchFamily="49" charset="0"/>
              </a:rPr>
              <a:t>(</a:t>
            </a:r>
            <a:br>
              <a:rPr lang="en-US" altLang="zh-CN" sz="1200" dirty="0">
                <a:latin typeface="Courier New" pitchFamily="49" charset="0"/>
                <a:cs typeface="Courier New" pitchFamily="49" charset="0"/>
              </a:rPr>
            </a:b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url</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VARCHAR(255) NOT NULL PRIMARY </a:t>
            </a:r>
            <a:r>
              <a:rPr lang="en-US" altLang="zh-CN" sz="1200" dirty="0">
                <a:latin typeface="Courier New" pitchFamily="49" charset="0"/>
                <a:cs typeface="Courier New" pitchFamily="49" charset="0"/>
              </a:rPr>
              <a:t>KEY,</a:t>
            </a:r>
            <a:br>
              <a:rPr lang="en-US" altLang="zh-CN" sz="1200" dirty="0">
                <a:latin typeface="Courier New" pitchFamily="49" charset="0"/>
                <a:cs typeface="Courier New" pitchFamily="49" charset="0"/>
              </a:rPr>
            </a:b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page_text</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TEXT NOT </a:t>
            </a:r>
            <a:r>
              <a:rPr lang="en-US" altLang="zh-CN" sz="1200" dirty="0">
                <a:latin typeface="Courier New" pitchFamily="49" charset="0"/>
                <a:cs typeface="Courier New" pitchFamily="49" charset="0"/>
              </a:rPr>
              <a:t>NULL,</a:t>
            </a:r>
            <a:br>
              <a:rPr lang="en-US" altLang="zh-CN" sz="1200" dirty="0">
                <a:latin typeface="Courier New" pitchFamily="49" charset="0"/>
                <a:cs typeface="Courier New" pitchFamily="49" charset="0"/>
              </a:rPr>
            </a:br>
            <a:r>
              <a:rPr lang="en-US" altLang="zh-CN" sz="1200" dirty="0">
                <a:latin typeface="Courier New" pitchFamily="49" charset="0"/>
                <a:cs typeface="Courier New" pitchFamily="49" charset="0"/>
              </a:rPr>
              <a:t>	FULLTEXT(</a:t>
            </a:r>
            <a:r>
              <a:rPr lang="en-US" altLang="zh-CN" sz="1200" dirty="0" err="1">
                <a:latin typeface="Courier New" pitchFamily="49" charset="0"/>
                <a:cs typeface="Courier New" pitchFamily="49" charset="0"/>
              </a:rPr>
              <a:t>page_text</a:t>
            </a:r>
            <a:r>
              <a:rPr lang="en-US" altLang="zh-CN" sz="1200" dirty="0">
                <a:latin typeface="Courier New" pitchFamily="49" charset="0"/>
                <a:cs typeface="Courier New" pitchFamily="49" charset="0"/>
              </a:rPr>
              <a:t>)) ;</a:t>
            </a:r>
          </a:p>
          <a:p>
            <a:pPr lvl="1"/>
            <a:r>
              <a:rPr lang="zh-CN" altLang="en-US" sz="1400" dirty="0"/>
              <a:t>搜索</a:t>
            </a:r>
          </a:p>
          <a:p>
            <a:pPr lvl="2"/>
            <a:r>
              <a:rPr lang="en-US" altLang="zh-CN" sz="1200" dirty="0">
                <a:latin typeface="Courier New" pitchFamily="49" charset="0"/>
                <a:cs typeface="Courier New" pitchFamily="49" charset="0"/>
              </a:rPr>
              <a:t>INSERT </a:t>
            </a:r>
            <a:r>
              <a:rPr lang="en-US" altLang="zh-CN" sz="1200" dirty="0" smtClean="0">
                <a:latin typeface="Courier New" pitchFamily="49" charset="0"/>
                <a:cs typeface="Courier New" pitchFamily="49" charset="0"/>
              </a:rPr>
              <a:t>INTO doc VALUES(‘</a:t>
            </a:r>
            <a:r>
              <a:rPr lang="en-US" altLang="zh-CN" sz="1200" dirty="0">
                <a:latin typeface="Courier New" pitchFamily="49" charset="0"/>
                <a:cs typeface="Courier New" pitchFamily="49" charset="0"/>
              </a:rPr>
              <a:t>index.html’, </a:t>
            </a:r>
            <a:r>
              <a:rPr lang="en-US" altLang="zh-CN" sz="1200" dirty="0" smtClean="0">
                <a:latin typeface="Courier New" pitchFamily="49" charset="0"/>
                <a:cs typeface="Courier New" pitchFamily="49" charset="0"/>
              </a:rPr>
              <a:t>‘</a:t>
            </a:r>
            <a:r>
              <a:rPr lang="en-US" altLang="zh-CN" sz="1200" dirty="0">
                <a:latin typeface="Courier New" pitchFamily="49" charset="0"/>
                <a:cs typeface="Courier New" pitchFamily="49" charset="0"/>
              </a:rPr>
              <a:t>The </a:t>
            </a:r>
            <a:r>
              <a:rPr lang="en-US" altLang="zh-CN" sz="1200" dirty="0" smtClean="0">
                <a:latin typeface="Courier New" pitchFamily="49" charset="0"/>
                <a:cs typeface="Courier New" pitchFamily="49" charset="0"/>
              </a:rPr>
              <a:t>page content.’);</a:t>
            </a:r>
            <a:endParaRPr lang="en-US" altLang="zh-CN" sz="1200" dirty="0">
              <a:latin typeface="Courier New" pitchFamily="49" charset="0"/>
              <a:cs typeface="Courier New" pitchFamily="49" charset="0"/>
            </a:endParaRPr>
          </a:p>
          <a:p>
            <a:pPr lvl="2"/>
            <a:r>
              <a:rPr lang="en-US" altLang="zh-CN" sz="1200" dirty="0">
                <a:latin typeface="Courier New" pitchFamily="49" charset="0"/>
                <a:cs typeface="Courier New" pitchFamily="49" charset="0"/>
              </a:rPr>
              <a:t>SELECT </a:t>
            </a:r>
            <a:r>
              <a:rPr lang="en-US" altLang="zh-CN" sz="1200" dirty="0" err="1" smtClean="0">
                <a:latin typeface="Courier New" pitchFamily="49" charset="0"/>
                <a:cs typeface="Courier New" pitchFamily="49" charset="0"/>
              </a:rPr>
              <a:t>url</a:t>
            </a:r>
            <a:r>
              <a:rPr lang="en-US" altLang="zh-CN" sz="1200" dirty="0" smtClean="0">
                <a:latin typeface="Courier New" pitchFamily="49" charset="0"/>
                <a:cs typeface="Courier New" pitchFamily="49" charset="0"/>
              </a:rPr>
              <a:t> FROM doc </a:t>
            </a:r>
            <a:r>
              <a:rPr lang="en-US" altLang="zh-CN" sz="1200" dirty="0">
                <a:latin typeface="Courier New" pitchFamily="49" charset="0"/>
                <a:cs typeface="Courier New" pitchFamily="49" charset="0"/>
              </a:rPr>
              <a:t/>
            </a:r>
            <a:br>
              <a:rPr lang="en-US" altLang="zh-CN" sz="1200" dirty="0">
                <a:latin typeface="Courier New" pitchFamily="49" charset="0"/>
                <a:cs typeface="Courier New" pitchFamily="49" charset="0"/>
              </a:rPr>
            </a:b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 WHERE MATCH (</a:t>
            </a:r>
            <a:r>
              <a:rPr lang="en-US" altLang="zh-CN" sz="1200" dirty="0" err="1">
                <a:latin typeface="Courier New" pitchFamily="49" charset="0"/>
                <a:cs typeface="Courier New" pitchFamily="49" charset="0"/>
              </a:rPr>
              <a:t>page_text</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AGAINST (‘</a:t>
            </a:r>
            <a:r>
              <a:rPr lang="en-US" altLang="zh-CN" sz="1200" dirty="0">
                <a:latin typeface="Courier New" pitchFamily="49" charset="0"/>
                <a:cs typeface="Courier New" pitchFamily="49" charset="0"/>
              </a:rPr>
              <a:t>page’)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29678398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的高级特性</a:t>
            </a:r>
          </a:p>
        </p:txBody>
      </p:sp>
      <p:sp>
        <p:nvSpPr>
          <p:cNvPr id="3" name="内容占位符 2"/>
          <p:cNvSpPr>
            <a:spLocks noGrp="1"/>
          </p:cNvSpPr>
          <p:nvPr>
            <p:ph idx="1"/>
          </p:nvPr>
        </p:nvSpPr>
        <p:spPr/>
        <p:txBody>
          <a:bodyPr>
            <a:normAutofit/>
          </a:bodyPr>
          <a:lstStyle/>
          <a:p>
            <a:r>
              <a:rPr lang="en-US" altLang="zh-CN" sz="2000" dirty="0"/>
              <a:t>INFILE &amp; OUTFILE</a:t>
            </a:r>
          </a:p>
          <a:p>
            <a:pPr lvl="1"/>
            <a:r>
              <a:rPr lang="en-US" altLang="zh-CN" sz="1800" dirty="0">
                <a:latin typeface="Courier New" pitchFamily="49" charset="0"/>
                <a:cs typeface="Courier New" pitchFamily="49" charset="0"/>
              </a:rPr>
              <a:t>LOAD </a:t>
            </a:r>
            <a:r>
              <a:rPr lang="en-US" altLang="zh-CN" sz="1800" dirty="0" smtClean="0">
                <a:latin typeface="Courier New" pitchFamily="49" charset="0"/>
                <a:cs typeface="Courier New" pitchFamily="49" charset="0"/>
              </a:rPr>
              <a:t>DATA LOCAL INFILE ‘books.dat</a:t>
            </a:r>
            <a:r>
              <a:rPr lang="en-US" altLang="zh-CN" sz="1800" dirty="0">
                <a:latin typeface="Courier New" pitchFamily="49" charset="0"/>
                <a:cs typeface="Courier New" pitchFamily="49" charset="0"/>
              </a:rPr>
              <a:t>’</a:t>
            </a:r>
            <a:br>
              <a:rPr lang="en-US" altLang="zh-CN" sz="1800" dirty="0">
                <a:latin typeface="Courier New" pitchFamily="49" charset="0"/>
                <a:cs typeface="Courier New" pitchFamily="49" charset="0"/>
              </a:rPr>
            </a:br>
            <a:r>
              <a:rPr lang="en-US" altLang="zh-CN" sz="1800" dirty="0" smtClean="0">
                <a:latin typeface="Courier New" pitchFamily="49" charset="0"/>
                <a:cs typeface="Courier New" pitchFamily="49" charset="0"/>
              </a:rPr>
              <a:t>     INTO TABLE BOOK </a:t>
            </a:r>
            <a:r>
              <a:rPr lang="en-US" altLang="zh-CN" sz="1800" dirty="0">
                <a:latin typeface="Courier New" pitchFamily="49" charset="0"/>
                <a:cs typeface="Courier New" pitchFamily="49" charset="0"/>
              </a:rPr>
              <a:t/>
            </a:r>
            <a:br>
              <a:rPr lang="en-US" altLang="zh-CN" sz="1800" dirty="0">
                <a:latin typeface="Courier New" pitchFamily="49" charset="0"/>
                <a:cs typeface="Courier New" pitchFamily="49" charset="0"/>
              </a:rPr>
            </a:br>
            <a:r>
              <a:rPr lang="en-US" altLang="zh-CN" sz="1800" dirty="0" smtClean="0">
                <a:latin typeface="Courier New" pitchFamily="49" charset="0"/>
                <a:cs typeface="Courier New" pitchFamily="49" charset="0"/>
              </a:rPr>
              <a:t>   FIELDS TERMINATED BY </a:t>
            </a:r>
            <a:r>
              <a:rPr lang="en-US" altLang="zh-CN" sz="1800" dirty="0">
                <a:latin typeface="Courier New" pitchFamily="49" charset="0"/>
                <a:cs typeface="Courier New" pitchFamily="49" charset="0"/>
              </a:rPr>
              <a:t>‘,’ ;</a:t>
            </a:r>
          </a:p>
          <a:p>
            <a:pPr lvl="1"/>
            <a:r>
              <a:rPr lang="en-US" altLang="zh-CN" sz="1800" dirty="0">
                <a:latin typeface="Courier New" pitchFamily="49" charset="0"/>
                <a:cs typeface="Courier New" pitchFamily="49" charset="0"/>
              </a:rPr>
              <a:t>SELECT </a:t>
            </a:r>
            <a:r>
              <a:rPr lang="en-US" altLang="zh-CN" sz="1800" dirty="0" smtClean="0">
                <a:latin typeface="Courier New" pitchFamily="49" charset="0"/>
                <a:cs typeface="Courier New" pitchFamily="49" charset="0"/>
              </a:rPr>
              <a:t>* INTO OUTFILE ‘</a:t>
            </a:r>
            <a:r>
              <a:rPr lang="en-US" altLang="zh-CN" sz="1800" dirty="0">
                <a:latin typeface="Courier New" pitchFamily="49" charset="0"/>
                <a:cs typeface="Courier New" pitchFamily="49" charset="0"/>
              </a:rPr>
              <a:t>books.dat’</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FIELDS TERMINATED BY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FROM BOOK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12239193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的配置</a:t>
            </a:r>
          </a:p>
        </p:txBody>
      </p:sp>
      <p:sp>
        <p:nvSpPr>
          <p:cNvPr id="3" name="内容占位符 2"/>
          <p:cNvSpPr>
            <a:spLocks noGrp="1"/>
          </p:cNvSpPr>
          <p:nvPr>
            <p:ph idx="1"/>
          </p:nvPr>
        </p:nvSpPr>
        <p:spPr/>
        <p:txBody>
          <a:bodyPr>
            <a:normAutofit/>
          </a:bodyPr>
          <a:lstStyle/>
          <a:p>
            <a:r>
              <a:rPr lang="en-US" altLang="zh-CN" sz="1600" dirty="0"/>
              <a:t>MySQL</a:t>
            </a:r>
            <a:r>
              <a:rPr lang="zh-CN" altLang="en-US" sz="1600" dirty="0"/>
              <a:t>的配置需要</a:t>
            </a:r>
            <a:r>
              <a:rPr lang="en-US" altLang="zh-CN" sz="1600" dirty="0"/>
              <a:t>MySQL</a:t>
            </a:r>
            <a:r>
              <a:rPr lang="zh-CN" altLang="en-US" sz="1600" dirty="0"/>
              <a:t>服务器进程、</a:t>
            </a:r>
            <a:r>
              <a:rPr lang="en-US" altLang="zh-CN" sz="1600" dirty="0" err="1"/>
              <a:t>mysqld</a:t>
            </a:r>
            <a:r>
              <a:rPr lang="zh-CN" altLang="en-US" sz="1600" dirty="0"/>
              <a:t>及其几个客户进程</a:t>
            </a:r>
          </a:p>
          <a:p>
            <a:r>
              <a:rPr lang="zh-CN" altLang="en-US" sz="1600" dirty="0"/>
              <a:t>在</a:t>
            </a:r>
            <a:r>
              <a:rPr lang="en-US" altLang="zh-CN" sz="1600" dirty="0"/>
              <a:t>Unix</a:t>
            </a:r>
            <a:r>
              <a:rPr lang="zh-CN" altLang="en-US" sz="1600" dirty="0"/>
              <a:t>系统中，</a:t>
            </a:r>
            <a:r>
              <a:rPr lang="en-US" altLang="zh-CN" sz="1600" dirty="0"/>
              <a:t>MySQL</a:t>
            </a:r>
            <a:r>
              <a:rPr lang="zh-CN" altLang="en-US" sz="1600" dirty="0"/>
              <a:t>按顺序在下列位置查找配置文件</a:t>
            </a:r>
          </a:p>
          <a:p>
            <a:pPr marL="708660" lvl="1" indent="-342900">
              <a:buFont typeface="+mj-lt"/>
              <a:buAutoNum type="arabicPeriod"/>
            </a:pPr>
            <a:r>
              <a:rPr lang="zh-CN" altLang="en-US" sz="1400" dirty="0"/>
              <a:t>在</a:t>
            </a:r>
            <a:r>
              <a:rPr lang="en-US" altLang="zh-CN" sz="1400" dirty="0"/>
              <a:t>/</a:t>
            </a:r>
            <a:r>
              <a:rPr lang="en-US" altLang="zh-CN" sz="1400" dirty="0" err="1"/>
              <a:t>etc</a:t>
            </a:r>
            <a:r>
              <a:rPr lang="en-US" altLang="zh-CN" sz="1400" dirty="0"/>
              <a:t>/</a:t>
            </a:r>
            <a:r>
              <a:rPr lang="en-US" altLang="zh-CN" sz="1400" dirty="0" err="1"/>
              <a:t>my.cnf</a:t>
            </a:r>
            <a:r>
              <a:rPr lang="zh-CN" altLang="en-US" sz="1400" dirty="0"/>
              <a:t>文件：全局选项文件</a:t>
            </a:r>
          </a:p>
          <a:p>
            <a:pPr marL="708660" lvl="1" indent="-342900">
              <a:buFont typeface="+mj-lt"/>
              <a:buAutoNum type="arabicPeriod"/>
            </a:pPr>
            <a:r>
              <a:rPr lang="zh-CN" altLang="en-US" sz="1400" dirty="0"/>
              <a:t>在</a:t>
            </a:r>
            <a:r>
              <a:rPr lang="en-US" altLang="zh-CN" sz="1400" dirty="0"/>
              <a:t>DATADIR/</a:t>
            </a:r>
            <a:r>
              <a:rPr lang="en-US" altLang="zh-CN" sz="1400" dirty="0" err="1"/>
              <a:t>my.cnf</a:t>
            </a:r>
            <a:r>
              <a:rPr lang="zh-CN" altLang="en-US" sz="1400" dirty="0"/>
              <a:t>文件：</a:t>
            </a:r>
            <a:r>
              <a:rPr lang="en-US" altLang="zh-CN" sz="1400" dirty="0"/>
              <a:t>DATADIR</a:t>
            </a:r>
            <a:r>
              <a:rPr lang="zh-CN" altLang="en-US" sz="1400" dirty="0"/>
              <a:t>是</a:t>
            </a:r>
            <a:r>
              <a:rPr lang="en-US" altLang="zh-CN" sz="1400" dirty="0"/>
              <a:t>MySQL</a:t>
            </a:r>
            <a:r>
              <a:rPr lang="zh-CN" altLang="en-US" sz="1400" dirty="0"/>
              <a:t>服务器保存其数据文件的目录，这个配置文件只应用于给定服务器的配置参数</a:t>
            </a:r>
          </a:p>
          <a:p>
            <a:pPr marL="708660" lvl="1" indent="-342900">
              <a:buFont typeface="+mj-lt"/>
              <a:buAutoNum type="arabicPeriod"/>
            </a:pPr>
            <a:r>
              <a:rPr lang="zh-CN" altLang="en-US" sz="1400" dirty="0"/>
              <a:t>在通过</a:t>
            </a:r>
            <a:r>
              <a:rPr lang="en-US" altLang="zh-CN" sz="1400" dirty="0"/>
              <a:t>--defaults-extra-file=filename</a:t>
            </a:r>
            <a:r>
              <a:rPr lang="zh-CN" altLang="en-US" sz="1400" dirty="0"/>
              <a:t>命令行选项指定的位置</a:t>
            </a:r>
          </a:p>
          <a:p>
            <a:pPr marL="708660" lvl="1" indent="-342900">
              <a:buFont typeface="+mj-lt"/>
              <a:buAutoNum type="arabicPeriod"/>
            </a:pPr>
            <a:r>
              <a:rPr lang="zh-CN" altLang="en-US" sz="1400" dirty="0"/>
              <a:t>在</a:t>
            </a:r>
            <a:r>
              <a:rPr lang="en-US" altLang="zh-CN" sz="1400" dirty="0"/>
              <a:t>$HOME/.</a:t>
            </a:r>
            <a:r>
              <a:rPr lang="en-US" altLang="zh-CN" sz="1400" dirty="0" err="1"/>
              <a:t>my.cnf</a:t>
            </a:r>
            <a:r>
              <a:rPr lang="zh-CN" altLang="en-US" sz="1400" dirty="0"/>
              <a:t>文件，各用户特定的选项</a:t>
            </a:r>
          </a:p>
          <a:p>
            <a:r>
              <a:rPr lang="en-US" altLang="zh-CN" sz="1600" dirty="0"/>
              <a:t>Windows</a:t>
            </a:r>
            <a:r>
              <a:rPr lang="zh-CN" altLang="en-US" sz="1600" dirty="0"/>
              <a:t>有附加的全局配置文件，而没有用户特定的配置文件</a:t>
            </a:r>
          </a:p>
          <a:p>
            <a:pPr lvl="1"/>
            <a:r>
              <a:rPr lang="zh-CN" altLang="en-US" sz="1400" dirty="0"/>
              <a:t>在</a:t>
            </a:r>
            <a:r>
              <a:rPr lang="en-US" altLang="zh-CN" sz="1400" dirty="0"/>
              <a:t>Windows</a:t>
            </a:r>
            <a:r>
              <a:rPr lang="zh-CN" altLang="en-US" sz="1400" dirty="0"/>
              <a:t>系统文件夹中的</a:t>
            </a:r>
            <a:r>
              <a:rPr lang="en-US" altLang="zh-CN" sz="1400" dirty="0" smtClean="0"/>
              <a:t>my.ini</a:t>
            </a:r>
            <a:endParaRPr lang="en-US" altLang="zh-CN"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a:p>
        </p:txBody>
      </p:sp>
    </p:spTree>
    <p:extLst>
      <p:ext uri="{BB962C8B-B14F-4D97-AF65-F5344CB8AC3E}">
        <p14:creationId xmlns:p14="http://schemas.microsoft.com/office/powerpoint/2010/main" val="41281730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my.cnf</a:t>
            </a:r>
            <a:endParaRPr lang="zh-CN" altLang="en-US" dirty="0"/>
          </a:p>
        </p:txBody>
      </p:sp>
      <p:sp>
        <p:nvSpPr>
          <p:cNvPr id="3" name="内容占位符 2"/>
          <p:cNvSpPr>
            <a:spLocks noGrp="1"/>
          </p:cNvSpPr>
          <p:nvPr>
            <p:ph idx="1"/>
          </p:nvPr>
        </p:nvSpPr>
        <p:spPr/>
        <p:txBody>
          <a:bodyPr>
            <a:normAutofit/>
          </a:bodyPr>
          <a:lstStyle/>
          <a:p>
            <a:r>
              <a:rPr lang="en-US" altLang="zh-CN" sz="1800" dirty="0"/>
              <a:t>my-</a:t>
            </a:r>
            <a:r>
              <a:rPr lang="en-US" altLang="zh-CN" sz="1800" dirty="0" err="1"/>
              <a:t>huge.cnf</a:t>
            </a:r>
            <a:endParaRPr lang="en-US" altLang="zh-CN" sz="1800" dirty="0"/>
          </a:p>
          <a:p>
            <a:pPr lvl="1"/>
            <a:r>
              <a:rPr lang="zh-CN" altLang="en-US" sz="1600" dirty="0"/>
              <a:t>为</a:t>
            </a:r>
            <a:r>
              <a:rPr lang="en-US" altLang="zh-CN" sz="1600" dirty="0"/>
              <a:t>MySQL</a:t>
            </a:r>
            <a:r>
              <a:rPr lang="zh-CN" altLang="en-US" sz="1600" dirty="0"/>
              <a:t>提供了</a:t>
            </a:r>
            <a:r>
              <a:rPr lang="en-US" altLang="zh-CN" sz="1600" dirty="0"/>
              <a:t>1G</a:t>
            </a:r>
            <a:r>
              <a:rPr lang="zh-CN" altLang="en-US" sz="1600" dirty="0"/>
              <a:t>的专用内存的系统</a:t>
            </a:r>
          </a:p>
          <a:p>
            <a:r>
              <a:rPr lang="en-US" altLang="zh-CN" sz="1800" dirty="0"/>
              <a:t>my-</a:t>
            </a:r>
            <a:r>
              <a:rPr lang="en-US" altLang="zh-CN" sz="1800" dirty="0" err="1"/>
              <a:t>large.cnf</a:t>
            </a:r>
            <a:endParaRPr lang="en-US" altLang="zh-CN" sz="1800" dirty="0"/>
          </a:p>
          <a:p>
            <a:pPr lvl="1"/>
            <a:r>
              <a:rPr lang="zh-CN" altLang="en-US" sz="1600" dirty="0"/>
              <a:t>为</a:t>
            </a:r>
            <a:r>
              <a:rPr lang="en-US" altLang="zh-CN" sz="1600" dirty="0"/>
              <a:t>MySQL</a:t>
            </a:r>
            <a:r>
              <a:rPr lang="zh-CN" altLang="en-US" sz="1600" dirty="0"/>
              <a:t>提供了至少</a:t>
            </a:r>
            <a:r>
              <a:rPr lang="en-US" altLang="zh-CN" sz="1600" dirty="0"/>
              <a:t>512M</a:t>
            </a:r>
            <a:r>
              <a:rPr lang="zh-CN" altLang="en-US" sz="1600" dirty="0"/>
              <a:t>的专用内存的系统</a:t>
            </a:r>
          </a:p>
          <a:p>
            <a:r>
              <a:rPr lang="en-US" altLang="zh-CN" sz="1800" dirty="0"/>
              <a:t>my-</a:t>
            </a:r>
            <a:r>
              <a:rPr lang="en-US" altLang="zh-CN" sz="1800" dirty="0" err="1"/>
              <a:t>medium.cnf</a:t>
            </a:r>
            <a:endParaRPr lang="en-US" altLang="zh-CN" sz="1800" dirty="0"/>
          </a:p>
          <a:p>
            <a:pPr lvl="1"/>
            <a:r>
              <a:rPr lang="zh-CN" altLang="en-US" sz="1600" dirty="0"/>
              <a:t>为</a:t>
            </a:r>
            <a:r>
              <a:rPr lang="en-US" altLang="zh-CN" sz="1600" dirty="0"/>
              <a:t>MySQL</a:t>
            </a:r>
            <a:r>
              <a:rPr lang="zh-CN" altLang="en-US" sz="1600" dirty="0"/>
              <a:t>提供了至少</a:t>
            </a:r>
            <a:r>
              <a:rPr lang="en-US" altLang="zh-CN" sz="1600" dirty="0"/>
              <a:t>32M</a:t>
            </a:r>
            <a:r>
              <a:rPr lang="zh-CN" altLang="en-US" sz="1600" dirty="0"/>
              <a:t>的系统，或者机器中配置</a:t>
            </a:r>
            <a:r>
              <a:rPr lang="en-US" altLang="zh-CN" sz="1600" dirty="0"/>
              <a:t>128MB</a:t>
            </a:r>
            <a:r>
              <a:rPr lang="zh-CN" altLang="en-US" sz="1600" dirty="0"/>
              <a:t>内存，为多种应用提供服务</a:t>
            </a:r>
          </a:p>
          <a:p>
            <a:r>
              <a:rPr lang="en-US" altLang="zh-CN" sz="1800" dirty="0"/>
              <a:t>my-</a:t>
            </a:r>
            <a:r>
              <a:rPr lang="en-US" altLang="zh-CN" sz="1800" dirty="0" err="1"/>
              <a:t>small.cnf</a:t>
            </a:r>
            <a:endParaRPr lang="en-US" altLang="zh-CN" sz="1800" dirty="0"/>
          </a:p>
          <a:p>
            <a:pPr lvl="1"/>
            <a:r>
              <a:rPr lang="zh-CN" altLang="en-US" sz="1600" dirty="0"/>
              <a:t>对于少于</a:t>
            </a:r>
            <a:r>
              <a:rPr lang="en-US" altLang="zh-CN" sz="1600" dirty="0"/>
              <a:t>64M</a:t>
            </a:r>
            <a:r>
              <a:rPr lang="zh-CN" altLang="en-US" sz="1600" dirty="0"/>
              <a:t>内存的系统，</a:t>
            </a:r>
            <a:r>
              <a:rPr lang="en-US" altLang="zh-CN" sz="1600" dirty="0"/>
              <a:t>MySQL</a:t>
            </a:r>
            <a:r>
              <a:rPr lang="zh-CN" altLang="en-US" sz="1600" dirty="0"/>
              <a:t>无法占用过多资源</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a:p>
        </p:txBody>
      </p:sp>
    </p:spTree>
    <p:extLst>
      <p:ext uri="{BB962C8B-B14F-4D97-AF65-F5344CB8AC3E}">
        <p14:creationId xmlns:p14="http://schemas.microsoft.com/office/powerpoint/2010/main" val="40037324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配置文件的内容</a:t>
            </a:r>
          </a:p>
        </p:txBody>
      </p:sp>
      <p:sp>
        <p:nvSpPr>
          <p:cNvPr id="3" name="内容占位符 2"/>
          <p:cNvSpPr>
            <a:spLocks noGrp="1"/>
          </p:cNvSpPr>
          <p:nvPr>
            <p:ph idx="1"/>
          </p:nvPr>
        </p:nvSpPr>
        <p:spPr/>
        <p:txBody>
          <a:bodyPr>
            <a:normAutofit/>
          </a:bodyPr>
          <a:lstStyle/>
          <a:p>
            <a:r>
              <a:rPr lang="en-US" altLang="zh-CN" sz="1600" dirty="0"/>
              <a:t># </a:t>
            </a:r>
            <a:r>
              <a:rPr lang="zh-CN" altLang="en-US" sz="1600" dirty="0"/>
              <a:t>这些选项用于所有客户</a:t>
            </a:r>
            <a:br>
              <a:rPr lang="zh-CN" altLang="en-US" sz="1600" dirty="0"/>
            </a:br>
            <a:r>
              <a:rPr lang="en-US" altLang="zh-CN" sz="1600" dirty="0"/>
              <a:t>[client]</a:t>
            </a:r>
            <a:br>
              <a:rPr lang="en-US" altLang="zh-CN" sz="1600" dirty="0"/>
            </a:br>
            <a:r>
              <a:rPr lang="en-US" altLang="zh-CN" sz="1600" dirty="0"/>
              <a:t>password    = </a:t>
            </a:r>
            <a:r>
              <a:rPr lang="en-US" altLang="zh-CN" sz="1600" dirty="0" err="1"/>
              <a:t>my_password</a:t>
            </a:r>
            <a:r>
              <a:rPr lang="en-US" altLang="zh-CN" sz="1600" dirty="0"/>
              <a:t/>
            </a:r>
            <a:br>
              <a:rPr lang="en-US" altLang="zh-CN" sz="1600" dirty="0"/>
            </a:br>
            <a:r>
              <a:rPr lang="en-US" altLang="zh-CN" sz="1600" dirty="0"/>
              <a:t>port    = 3306</a:t>
            </a:r>
            <a:br>
              <a:rPr lang="en-US" altLang="zh-CN" sz="1600" dirty="0"/>
            </a:br>
            <a:r>
              <a:rPr lang="en-US" altLang="zh-CN" sz="1600" dirty="0"/>
              <a:t>socket    = /</a:t>
            </a:r>
            <a:r>
              <a:rPr lang="en-US" altLang="zh-CN" sz="1600" dirty="0" err="1" smtClean="0"/>
              <a:t>var</a:t>
            </a:r>
            <a:r>
              <a:rPr lang="en-US" altLang="zh-CN" sz="1600" dirty="0" smtClean="0"/>
              <a:t>/lib/</a:t>
            </a:r>
            <a:r>
              <a:rPr lang="en-US" altLang="zh-CN" sz="1600" dirty="0" err="1" smtClean="0"/>
              <a:t>mysql</a:t>
            </a:r>
            <a:r>
              <a:rPr lang="en-US" altLang="zh-CN" sz="1600" dirty="0" smtClean="0"/>
              <a:t>/</a:t>
            </a:r>
            <a:r>
              <a:rPr lang="en-US" altLang="zh-CN" sz="1600" dirty="0" err="1" smtClean="0"/>
              <a:t>mysql.sock</a:t>
            </a:r>
            <a:endParaRPr lang="en-US" altLang="zh-CN" sz="1600" dirty="0"/>
          </a:p>
          <a:p>
            <a:r>
              <a:rPr lang="en-US" altLang="zh-CN" sz="1600" dirty="0"/>
              <a:t># </a:t>
            </a:r>
            <a:r>
              <a:rPr lang="zh-CN" altLang="en-US" sz="1600" dirty="0"/>
              <a:t>这些选项应用于</a:t>
            </a:r>
            <a:r>
              <a:rPr lang="en-US" altLang="zh-CN" sz="1600" dirty="0" err="1"/>
              <a:t>mysqld</a:t>
            </a:r>
            <a:r>
              <a:rPr lang="zh-CN" altLang="en-US" sz="1600" dirty="0"/>
              <a:t>服务器</a:t>
            </a:r>
            <a:br>
              <a:rPr lang="zh-CN" altLang="en-US" sz="1600" dirty="0"/>
            </a:br>
            <a:r>
              <a:rPr lang="en-US" altLang="zh-CN" sz="1600" dirty="0"/>
              <a:t>[</a:t>
            </a:r>
            <a:r>
              <a:rPr lang="en-US" altLang="zh-CN" sz="1600" dirty="0" err="1"/>
              <a:t>mysqld</a:t>
            </a:r>
            <a:r>
              <a:rPr lang="en-US" altLang="zh-CN" sz="1600" dirty="0"/>
              <a:t>]</a:t>
            </a:r>
            <a:br>
              <a:rPr lang="en-US" altLang="zh-CN" sz="1600" dirty="0"/>
            </a:br>
            <a:r>
              <a:rPr lang="en-US" altLang="zh-CN" sz="1600" dirty="0"/>
              <a:t>port    = 3306 </a:t>
            </a:r>
            <a:br>
              <a:rPr lang="en-US" altLang="zh-CN" sz="1600" dirty="0"/>
            </a:br>
            <a:r>
              <a:rPr lang="en-US" altLang="zh-CN" sz="1600" dirty="0"/>
              <a:t>socket    = /</a:t>
            </a:r>
            <a:r>
              <a:rPr lang="en-US" altLang="zh-CN" sz="1600" dirty="0" err="1"/>
              <a:t>var</a:t>
            </a:r>
            <a:r>
              <a:rPr lang="en-US" altLang="zh-CN" sz="1600" dirty="0"/>
              <a:t>/lib/</a:t>
            </a:r>
            <a:r>
              <a:rPr lang="en-US" altLang="zh-CN" sz="1600" dirty="0" err="1"/>
              <a:t>mysql</a:t>
            </a:r>
            <a:r>
              <a:rPr lang="en-US" altLang="zh-CN" sz="1600" dirty="0"/>
              <a:t>/</a:t>
            </a:r>
            <a:r>
              <a:rPr lang="en-US" altLang="zh-CN" sz="1600" dirty="0" err="1"/>
              <a:t>mysql.sock</a:t>
            </a:r>
            <a:r>
              <a:rPr lang="en-US" altLang="zh-CN" sz="1600" dirty="0"/>
              <a:t/>
            </a:r>
            <a:br>
              <a:rPr lang="en-US" altLang="zh-CN" sz="1600" dirty="0"/>
            </a:br>
            <a:r>
              <a:rPr lang="en-US" altLang="zh-CN" sz="1600" dirty="0"/>
              <a:t>skip-grant-tables</a:t>
            </a:r>
            <a:br>
              <a:rPr lang="en-US" altLang="zh-CN" sz="1600" dirty="0"/>
            </a:br>
            <a:r>
              <a:rPr lang="en-US" altLang="zh-CN" sz="1600" dirty="0"/>
              <a:t>set-variable    = </a:t>
            </a:r>
            <a:r>
              <a:rPr lang="en-US" altLang="zh-CN" sz="1600" dirty="0" err="1"/>
              <a:t>max_allowed_package</a:t>
            </a:r>
            <a:r>
              <a:rPr lang="en-US" altLang="zh-CN" sz="1600" dirty="0"/>
              <a:t>=1M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67</a:t>
            </a:fld>
            <a:endParaRPr lang="zh-CN" altLang="en-US"/>
          </a:p>
        </p:txBody>
      </p:sp>
    </p:spTree>
    <p:extLst>
      <p:ext uri="{BB962C8B-B14F-4D97-AF65-F5344CB8AC3E}">
        <p14:creationId xmlns:p14="http://schemas.microsoft.com/office/powerpoint/2010/main" val="6368370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r>
              <a:rPr lang="en-US" altLang="zh-CN" dirty="0" err="1"/>
              <a:t>InnoDB</a:t>
            </a:r>
            <a:r>
              <a:rPr lang="zh-CN" altLang="en-US" dirty="0"/>
              <a:t>表</a:t>
            </a:r>
          </a:p>
        </p:txBody>
      </p:sp>
      <p:sp>
        <p:nvSpPr>
          <p:cNvPr id="3" name="内容占位符 2"/>
          <p:cNvSpPr>
            <a:spLocks noGrp="1"/>
          </p:cNvSpPr>
          <p:nvPr>
            <p:ph idx="1"/>
          </p:nvPr>
        </p:nvSpPr>
        <p:spPr/>
        <p:txBody>
          <a:bodyPr>
            <a:normAutofit/>
          </a:bodyPr>
          <a:lstStyle/>
          <a:p>
            <a:r>
              <a:rPr lang="zh-CN" altLang="en-US" sz="1800" dirty="0"/>
              <a:t>为了让表</a:t>
            </a:r>
            <a:r>
              <a:rPr lang="en-US" altLang="zh-CN" sz="1800" dirty="0" err="1"/>
              <a:t>InnoDB</a:t>
            </a:r>
            <a:r>
              <a:rPr lang="zh-CN" altLang="en-US" sz="1800" dirty="0"/>
              <a:t>运行稳定，正确配置变量的要求比表</a:t>
            </a:r>
            <a:r>
              <a:rPr lang="en-US" altLang="zh-CN" sz="1800" dirty="0" err="1"/>
              <a:t>MyISAM</a:t>
            </a:r>
            <a:r>
              <a:rPr lang="zh-CN" altLang="en-US" sz="1800" dirty="0"/>
              <a:t>严格得多</a:t>
            </a:r>
          </a:p>
          <a:p>
            <a:pPr lvl="1"/>
            <a:r>
              <a:rPr lang="en-US" altLang="zh-CN" sz="1600" dirty="0" err="1"/>
              <a:t>innodb_data_file_path</a:t>
            </a:r>
            <a:r>
              <a:rPr lang="en-US" altLang="zh-CN" sz="1600" dirty="0"/>
              <a:t/>
            </a:r>
            <a:br>
              <a:rPr lang="en-US" altLang="zh-CN" sz="1600" dirty="0"/>
            </a:br>
            <a:r>
              <a:rPr lang="en-US" altLang="zh-CN" sz="1600" dirty="0"/>
              <a:t>    = /disk1/ibdata1:900M; /disk2/ibdata2:50M:autoextend</a:t>
            </a:r>
          </a:p>
          <a:p>
            <a:pPr lvl="1"/>
            <a:r>
              <a:rPr lang="zh-CN" altLang="en-US" sz="1600" dirty="0"/>
              <a:t>这里两个数据文件放置在不同的磁盘上</a:t>
            </a:r>
          </a:p>
          <a:p>
            <a:pPr lvl="2"/>
            <a:r>
              <a:rPr lang="zh-CN" altLang="en-US" sz="1400" dirty="0"/>
              <a:t>数据先被放在</a:t>
            </a:r>
            <a:r>
              <a:rPr lang="en-US" altLang="zh-CN" sz="1400" dirty="0"/>
              <a:t>ibdata1</a:t>
            </a:r>
            <a:r>
              <a:rPr lang="zh-CN" altLang="en-US" sz="1400" dirty="0"/>
              <a:t>中，直到达到</a:t>
            </a:r>
            <a:r>
              <a:rPr lang="en-US" altLang="zh-CN" sz="1400" dirty="0"/>
              <a:t>900M</a:t>
            </a:r>
            <a:r>
              <a:rPr lang="zh-CN" altLang="en-US" sz="1400" dirty="0"/>
              <a:t>的限定值</a:t>
            </a:r>
          </a:p>
          <a:p>
            <a:pPr lvl="2"/>
            <a:r>
              <a:rPr lang="zh-CN" altLang="en-US" sz="1400" dirty="0"/>
              <a:t>此后数据被放在</a:t>
            </a:r>
            <a:r>
              <a:rPr lang="en-US" altLang="zh-CN" sz="1400" dirty="0"/>
              <a:t>ibdata2</a:t>
            </a:r>
            <a:r>
              <a:rPr lang="zh-CN" altLang="en-US" sz="1400" dirty="0"/>
              <a:t>中，直到达到</a:t>
            </a:r>
            <a:r>
              <a:rPr lang="en-US" altLang="zh-CN" sz="1400" dirty="0"/>
              <a:t>50M</a:t>
            </a:r>
            <a:r>
              <a:rPr lang="zh-CN" altLang="en-US" sz="1400" dirty="0"/>
              <a:t>的限定值后，将自动以</a:t>
            </a:r>
            <a:r>
              <a:rPr lang="en-US" altLang="zh-CN" sz="1400" dirty="0"/>
              <a:t>8M</a:t>
            </a:r>
            <a:r>
              <a:rPr lang="zh-CN" altLang="en-US" sz="1400" dirty="0"/>
              <a:t>的程序块进行扩展</a:t>
            </a:r>
          </a:p>
          <a:p>
            <a:pPr lvl="2"/>
            <a:r>
              <a:rPr lang="zh-CN" altLang="en-US" sz="1400" dirty="0"/>
              <a:t>如果磁盘的物理空间又满了，可以手工追加，需重启服务器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68</a:t>
            </a:fld>
            <a:endParaRPr lang="zh-CN" altLang="en-US"/>
          </a:p>
        </p:txBody>
      </p:sp>
    </p:spTree>
    <p:extLst>
      <p:ext uri="{BB962C8B-B14F-4D97-AF65-F5344CB8AC3E}">
        <p14:creationId xmlns:p14="http://schemas.microsoft.com/office/powerpoint/2010/main" val="34890856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的日志</a:t>
            </a:r>
          </a:p>
        </p:txBody>
      </p:sp>
      <p:sp>
        <p:nvSpPr>
          <p:cNvPr id="3" name="内容占位符 2"/>
          <p:cNvSpPr>
            <a:spLocks noGrp="1"/>
          </p:cNvSpPr>
          <p:nvPr>
            <p:ph idx="1"/>
          </p:nvPr>
        </p:nvSpPr>
        <p:spPr/>
        <p:txBody>
          <a:bodyPr>
            <a:normAutofit/>
          </a:bodyPr>
          <a:lstStyle/>
          <a:p>
            <a:r>
              <a:rPr lang="en-US" altLang="zh-CN" sz="1800" dirty="0"/>
              <a:t>MySQL</a:t>
            </a:r>
            <a:r>
              <a:rPr lang="zh-CN" altLang="en-US" sz="1800" dirty="0"/>
              <a:t>服务能够产生许多有用的日志文件</a:t>
            </a:r>
          </a:p>
          <a:p>
            <a:pPr lvl="1"/>
            <a:r>
              <a:rPr lang="zh-CN" altLang="en-US" sz="1600" dirty="0"/>
              <a:t>错误日志</a:t>
            </a:r>
          </a:p>
          <a:p>
            <a:pPr lvl="2"/>
            <a:r>
              <a:rPr lang="en-US" altLang="zh-CN" sz="1400" dirty="0" err="1"/>
              <a:t>hostname.err</a:t>
            </a:r>
            <a:endParaRPr lang="en-US" altLang="zh-CN" sz="1400" dirty="0"/>
          </a:p>
          <a:p>
            <a:pPr lvl="1"/>
            <a:r>
              <a:rPr lang="zh-CN" altLang="en-US" sz="1600" dirty="0"/>
              <a:t>二进制日志</a:t>
            </a:r>
          </a:p>
          <a:p>
            <a:pPr lvl="2"/>
            <a:r>
              <a:rPr lang="zh-CN" altLang="en-US" sz="1400" dirty="0"/>
              <a:t>二进制日志包括用于更新数据的所有</a:t>
            </a:r>
            <a:r>
              <a:rPr lang="en-US" altLang="zh-CN" sz="1400" dirty="0"/>
              <a:t>SQL</a:t>
            </a:r>
            <a:r>
              <a:rPr lang="zh-CN" altLang="en-US" sz="1400" dirty="0"/>
              <a:t>命令</a:t>
            </a:r>
          </a:p>
          <a:p>
            <a:pPr lvl="2"/>
            <a:r>
              <a:rPr lang="zh-CN" altLang="en-US" sz="1400" dirty="0"/>
              <a:t>二进制日志在记录自最后一次备份后的所有更新操作时非常有用，能够将数据库恢复到最后一次完整的事务状态</a:t>
            </a:r>
          </a:p>
          <a:p>
            <a:pPr lvl="1"/>
            <a:r>
              <a:rPr lang="zh-CN" altLang="en-US" sz="1600" dirty="0"/>
              <a:t>慢速查询日志</a:t>
            </a:r>
          </a:p>
          <a:p>
            <a:pPr lvl="2"/>
            <a:r>
              <a:rPr lang="zh-CN" altLang="en-US" sz="1400" dirty="0"/>
              <a:t>对于花费时间比系统变量</a:t>
            </a:r>
            <a:r>
              <a:rPr lang="en-US" altLang="zh-CN" sz="1400" dirty="0" err="1"/>
              <a:t>long_query_time</a:t>
            </a:r>
            <a:r>
              <a:rPr lang="zh-CN" altLang="en-US" sz="1400" dirty="0"/>
              <a:t>指定的时间更长的</a:t>
            </a:r>
            <a:r>
              <a:rPr lang="en-US" altLang="zh-CN" sz="1400" dirty="0"/>
              <a:t>SQL</a:t>
            </a:r>
            <a:r>
              <a:rPr lang="zh-CN" altLang="en-US" sz="1400" dirty="0"/>
              <a:t>命令，慢速查询日志中包含所有这些命令的记录</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69</a:t>
            </a:fld>
            <a:endParaRPr lang="zh-CN" altLang="en-US"/>
          </a:p>
        </p:txBody>
      </p:sp>
    </p:spTree>
    <p:extLst>
      <p:ext uri="{BB962C8B-B14F-4D97-AF65-F5344CB8AC3E}">
        <p14:creationId xmlns:p14="http://schemas.microsoft.com/office/powerpoint/2010/main" val="2406839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数据库</a:t>
            </a:r>
            <a:r>
              <a:rPr lang="zh-CN" altLang="en-US" dirty="0"/>
              <a:t>管理的内容</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dirty="0"/>
              <a:t>数据库的</a:t>
            </a:r>
            <a:r>
              <a:rPr lang="zh-CN" altLang="en-US" dirty="0" smtClean="0"/>
              <a:t>建立</a:t>
            </a:r>
            <a:endParaRPr lang="zh-CN" altLang="en-US" dirty="0"/>
          </a:p>
          <a:p>
            <a:pPr lvl="1"/>
            <a:r>
              <a:rPr lang="zh-CN" altLang="en-US" sz="2000" dirty="0"/>
              <a:t>在完成数据库设计之后，要得到可以实际运行的数据库，还需要经过一个数据库的建立</a:t>
            </a:r>
            <a:r>
              <a:rPr lang="zh-CN" altLang="en-US" sz="2000" dirty="0" smtClean="0"/>
              <a:t>过程</a:t>
            </a:r>
            <a:endParaRPr lang="zh-CN" altLang="en-US" sz="2000" dirty="0"/>
          </a:p>
          <a:p>
            <a:pPr lvl="1"/>
            <a:r>
              <a:rPr lang="zh-CN" altLang="en-US" sz="2000" dirty="0"/>
              <a:t>数据库的建立包括：</a:t>
            </a:r>
          </a:p>
          <a:p>
            <a:pPr lvl="2"/>
            <a:r>
              <a:rPr lang="zh-CN" altLang="en-US" sz="1800" dirty="0"/>
              <a:t>数据库运行环境的设置</a:t>
            </a:r>
          </a:p>
          <a:p>
            <a:pPr lvl="2"/>
            <a:r>
              <a:rPr lang="zh-CN" altLang="en-US" sz="1800" dirty="0"/>
              <a:t>数据模式的建立</a:t>
            </a:r>
          </a:p>
          <a:p>
            <a:pPr lvl="2"/>
            <a:r>
              <a:rPr lang="zh-CN" altLang="en-US" sz="1800" dirty="0"/>
              <a:t>会话环境的建立</a:t>
            </a:r>
          </a:p>
          <a:p>
            <a:pPr lvl="2"/>
            <a:r>
              <a:rPr lang="zh-CN" altLang="en-US" sz="1800" dirty="0"/>
              <a:t>数据加载</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9230001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的备份</a:t>
            </a:r>
          </a:p>
        </p:txBody>
      </p:sp>
      <p:sp>
        <p:nvSpPr>
          <p:cNvPr id="3" name="内容占位符 2"/>
          <p:cNvSpPr>
            <a:spLocks noGrp="1"/>
          </p:cNvSpPr>
          <p:nvPr>
            <p:ph idx="1"/>
          </p:nvPr>
        </p:nvSpPr>
        <p:spPr/>
        <p:txBody>
          <a:bodyPr>
            <a:normAutofit/>
          </a:bodyPr>
          <a:lstStyle/>
          <a:p>
            <a:r>
              <a:rPr lang="zh-CN" altLang="en-US" sz="1400" dirty="0"/>
              <a:t>备份</a:t>
            </a:r>
            <a:r>
              <a:rPr lang="en-US" altLang="zh-CN" sz="1400" dirty="0"/>
              <a:t>data</a:t>
            </a:r>
            <a:r>
              <a:rPr lang="zh-CN" altLang="en-US" sz="1400" dirty="0"/>
              <a:t>和</a:t>
            </a:r>
            <a:r>
              <a:rPr lang="en-US" altLang="zh-CN" sz="1400" dirty="0"/>
              <a:t>schema</a:t>
            </a:r>
          </a:p>
          <a:p>
            <a:pPr lvl="1"/>
            <a:r>
              <a:rPr lang="en-US" altLang="zh-CN" sz="1200" dirty="0" err="1"/>
              <a:t>mysqldump</a:t>
            </a:r>
            <a:r>
              <a:rPr lang="en-US" altLang="zh-CN" sz="1200" dirty="0"/>
              <a:t> --tab=directory </a:t>
            </a:r>
            <a:br>
              <a:rPr lang="en-US" altLang="zh-CN" sz="1200" dirty="0"/>
            </a:br>
            <a:r>
              <a:rPr lang="en-US" altLang="zh-CN" sz="1200" dirty="0"/>
              <a:t>		    --lines-terminated-by='\r\n' --quick </a:t>
            </a:r>
            <a:r>
              <a:rPr lang="en-US" altLang="zh-CN" sz="1200" dirty="0" err="1"/>
              <a:t>dbname</a:t>
            </a:r>
            <a:r>
              <a:rPr lang="en-US" altLang="zh-CN" sz="1200" dirty="0"/>
              <a:t> -p</a:t>
            </a:r>
          </a:p>
          <a:p>
            <a:r>
              <a:rPr lang="zh-CN" altLang="en-US" sz="1400" dirty="0"/>
              <a:t>备份</a:t>
            </a:r>
            <a:r>
              <a:rPr lang="en-US" altLang="zh-CN" sz="1400" dirty="0"/>
              <a:t>schema</a:t>
            </a:r>
          </a:p>
          <a:p>
            <a:pPr lvl="1"/>
            <a:r>
              <a:rPr lang="en-US" altLang="zh-CN" sz="1200" dirty="0" err="1"/>
              <a:t>mysqldump</a:t>
            </a:r>
            <a:r>
              <a:rPr lang="en-US" altLang="zh-CN" sz="1200" dirty="0"/>
              <a:t> --tab=directory --lines-terminated-by='\r\n' </a:t>
            </a:r>
            <a:br>
              <a:rPr lang="en-US" altLang="zh-CN" sz="1200" dirty="0"/>
            </a:br>
            <a:r>
              <a:rPr lang="en-US" altLang="zh-CN" sz="1200" dirty="0"/>
              <a:t>		    --no-data --quick </a:t>
            </a:r>
            <a:r>
              <a:rPr lang="en-US" altLang="zh-CN" sz="1200" dirty="0" err="1"/>
              <a:t>dbname</a:t>
            </a:r>
            <a:r>
              <a:rPr lang="en-US" altLang="zh-CN" sz="1200" dirty="0"/>
              <a:t> -p</a:t>
            </a:r>
          </a:p>
          <a:p>
            <a:r>
              <a:rPr lang="zh-CN" altLang="en-US" sz="1400" dirty="0"/>
              <a:t>恢复</a:t>
            </a:r>
            <a:r>
              <a:rPr lang="en-US" altLang="zh-CN" sz="1400" dirty="0"/>
              <a:t>schema</a:t>
            </a:r>
          </a:p>
          <a:p>
            <a:pPr lvl="1"/>
            <a:r>
              <a:rPr lang="en-US" altLang="zh-CN" sz="1200" dirty="0" err="1"/>
              <a:t>mysql</a:t>
            </a:r>
            <a:r>
              <a:rPr lang="en-US" altLang="zh-CN" sz="1200" dirty="0"/>
              <a:t> </a:t>
            </a:r>
            <a:r>
              <a:rPr lang="en-US" altLang="zh-CN" sz="1200" dirty="0" err="1"/>
              <a:t>dbname</a:t>
            </a:r>
            <a:r>
              <a:rPr lang="en-US" altLang="zh-CN" sz="1200" dirty="0"/>
              <a:t> &lt; </a:t>
            </a:r>
            <a:r>
              <a:rPr lang="en-US" altLang="zh-CN" sz="1200" dirty="0" err="1"/>
              <a:t>sqlfile</a:t>
            </a:r>
            <a:r>
              <a:rPr lang="en-US" altLang="zh-CN" sz="1200" dirty="0"/>
              <a:t> -p</a:t>
            </a:r>
          </a:p>
          <a:p>
            <a:r>
              <a:rPr lang="zh-CN" altLang="en-US" sz="1400" dirty="0"/>
              <a:t>恢复</a:t>
            </a:r>
            <a:r>
              <a:rPr lang="en-US" altLang="zh-CN" sz="1400" dirty="0"/>
              <a:t>data</a:t>
            </a:r>
          </a:p>
          <a:p>
            <a:pPr lvl="1"/>
            <a:r>
              <a:rPr lang="en-US" altLang="zh-CN" sz="1200" dirty="0" err="1"/>
              <a:t>mysqlimport</a:t>
            </a:r>
            <a:r>
              <a:rPr lang="en-US" altLang="zh-CN" sz="1200" dirty="0"/>
              <a:t> --lines-terminated-by='\r\n' </a:t>
            </a:r>
            <a:r>
              <a:rPr lang="en-US" altLang="zh-CN" sz="1200" dirty="0" err="1"/>
              <a:t>dbname</a:t>
            </a:r>
            <a:r>
              <a:rPr lang="en-US" altLang="zh-CN" sz="1200" dirty="0"/>
              <a:t> txt1 txt2 ... -</a:t>
            </a:r>
            <a:r>
              <a:rPr lang="en-US" altLang="zh-CN" sz="1200" dirty="0" smtClean="0"/>
              <a:t>p</a:t>
            </a:r>
            <a:endParaRPr lang="en-US" altLang="zh-CN" sz="1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70</a:t>
            </a:fld>
            <a:endParaRPr lang="zh-CN" altLang="en-US"/>
          </a:p>
        </p:txBody>
      </p:sp>
    </p:spTree>
    <p:extLst>
      <p:ext uri="{BB962C8B-B14F-4D97-AF65-F5344CB8AC3E}">
        <p14:creationId xmlns:p14="http://schemas.microsoft.com/office/powerpoint/2010/main" val="3878088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的优化</a:t>
            </a:r>
          </a:p>
        </p:txBody>
      </p:sp>
      <p:sp>
        <p:nvSpPr>
          <p:cNvPr id="3" name="内容占位符 2"/>
          <p:cNvSpPr>
            <a:spLocks noGrp="1"/>
          </p:cNvSpPr>
          <p:nvPr>
            <p:ph idx="1"/>
          </p:nvPr>
        </p:nvSpPr>
        <p:spPr/>
        <p:txBody>
          <a:bodyPr>
            <a:normAutofit/>
          </a:bodyPr>
          <a:lstStyle/>
          <a:p>
            <a:r>
              <a:rPr lang="zh-CN" altLang="en-US" sz="1800" dirty="0"/>
              <a:t>对</a:t>
            </a:r>
            <a:r>
              <a:rPr lang="en-US" altLang="zh-CN" sz="1800" dirty="0"/>
              <a:t>MySQL</a:t>
            </a:r>
            <a:r>
              <a:rPr lang="zh-CN" altLang="en-US" sz="1800" dirty="0"/>
              <a:t>应用进行性能优化，主要考虑</a:t>
            </a:r>
            <a:r>
              <a:rPr lang="en-US" altLang="zh-CN" sz="1800" dirty="0"/>
              <a:t>5</a:t>
            </a:r>
            <a:r>
              <a:rPr lang="zh-CN" altLang="en-US" sz="1800" dirty="0"/>
              <a:t>个问题</a:t>
            </a:r>
          </a:p>
          <a:p>
            <a:pPr lvl="1"/>
            <a:r>
              <a:rPr lang="zh-CN" altLang="en-US" sz="1600" dirty="0"/>
              <a:t>应用优化</a:t>
            </a:r>
          </a:p>
          <a:p>
            <a:pPr lvl="1"/>
            <a:r>
              <a:rPr lang="en-US" altLang="zh-CN" sz="1600" dirty="0"/>
              <a:t>SQL</a:t>
            </a:r>
            <a:r>
              <a:rPr lang="zh-CN" altLang="en-US" sz="1600" dirty="0"/>
              <a:t>查询优化</a:t>
            </a:r>
          </a:p>
          <a:p>
            <a:pPr lvl="1"/>
            <a:r>
              <a:rPr lang="zh-CN" altLang="en-US" sz="1600" dirty="0"/>
              <a:t>数据库服务器优化</a:t>
            </a:r>
          </a:p>
          <a:p>
            <a:pPr lvl="1"/>
            <a:r>
              <a:rPr lang="zh-CN" altLang="en-US" sz="1600" dirty="0"/>
              <a:t>操作系统优化</a:t>
            </a:r>
          </a:p>
          <a:p>
            <a:pPr lvl="1"/>
            <a:r>
              <a:rPr lang="zh-CN" altLang="en-US" sz="1600" dirty="0"/>
              <a:t>硬件</a:t>
            </a:r>
          </a:p>
          <a:p>
            <a:r>
              <a:rPr lang="zh-CN" altLang="en-US" sz="1800" dirty="0"/>
              <a:t>应用的性能优化实际上由两部分组成</a:t>
            </a:r>
          </a:p>
          <a:p>
            <a:pPr lvl="1"/>
            <a:r>
              <a:rPr lang="zh-CN" altLang="en-US" sz="1600" dirty="0"/>
              <a:t>主机应用优化</a:t>
            </a:r>
          </a:p>
          <a:p>
            <a:pPr lvl="1"/>
            <a:r>
              <a:rPr lang="en-US" altLang="zh-CN" sz="1600" dirty="0"/>
              <a:t>SQL</a:t>
            </a:r>
            <a:r>
              <a:rPr lang="zh-CN" altLang="en-US" sz="1600" dirty="0"/>
              <a:t>查询优化</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71</a:t>
            </a:fld>
            <a:endParaRPr lang="zh-CN" altLang="en-US"/>
          </a:p>
        </p:txBody>
      </p:sp>
    </p:spTree>
    <p:extLst>
      <p:ext uri="{BB962C8B-B14F-4D97-AF65-F5344CB8AC3E}">
        <p14:creationId xmlns:p14="http://schemas.microsoft.com/office/powerpoint/2010/main" val="40358420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主机应用优化</a:t>
            </a:r>
          </a:p>
        </p:txBody>
      </p:sp>
      <p:sp>
        <p:nvSpPr>
          <p:cNvPr id="3" name="内容占位符 2"/>
          <p:cNvSpPr>
            <a:spLocks noGrp="1"/>
          </p:cNvSpPr>
          <p:nvPr>
            <p:ph idx="1"/>
          </p:nvPr>
        </p:nvSpPr>
        <p:spPr/>
        <p:txBody>
          <a:bodyPr>
            <a:normAutofit/>
          </a:bodyPr>
          <a:lstStyle/>
          <a:p>
            <a:r>
              <a:rPr lang="zh-CN" altLang="en-US" sz="1800" dirty="0"/>
              <a:t>让</a:t>
            </a:r>
            <a:r>
              <a:rPr lang="en-US" altLang="zh-CN" sz="1800" dirty="0"/>
              <a:t>MySQL</a:t>
            </a:r>
            <a:r>
              <a:rPr lang="zh-CN" altLang="en-US" sz="1800" dirty="0"/>
              <a:t>服务器做好它能做好的事情</a:t>
            </a:r>
          </a:p>
          <a:p>
            <a:pPr lvl="1"/>
            <a:r>
              <a:rPr lang="en-US" altLang="zh-CN" sz="1600" dirty="0">
                <a:latin typeface="Courier New" pitchFamily="49" charset="0"/>
                <a:cs typeface="Courier New" pitchFamily="49" charset="0"/>
              </a:rPr>
              <a:t>for (</a:t>
            </a:r>
            <a:r>
              <a:rPr lang="en-US" altLang="zh-CN" sz="1600" dirty="0" err="1">
                <a:latin typeface="Courier New" pitchFamily="49" charset="0"/>
                <a:cs typeface="Courier New" pitchFamily="49" charset="0"/>
              </a:rPr>
              <a:t>int</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i</a:t>
            </a:r>
            <a:r>
              <a:rPr lang="en-US" altLang="zh-CN" sz="1600" dirty="0">
                <a:latin typeface="Courier New" pitchFamily="49" charset="0"/>
                <a:cs typeface="Courier New" pitchFamily="49" charset="0"/>
              </a:rPr>
              <a:t> = 0; </a:t>
            </a:r>
            <a:r>
              <a:rPr lang="en-US" altLang="zh-CN" sz="1600" dirty="0" err="1">
                <a:latin typeface="Courier New" pitchFamily="49" charset="0"/>
                <a:cs typeface="Courier New" pitchFamily="49" charset="0"/>
              </a:rPr>
              <a:t>i</a:t>
            </a:r>
            <a:r>
              <a:rPr lang="en-US" altLang="zh-CN" sz="1600" dirty="0">
                <a:latin typeface="Courier New" pitchFamily="49" charset="0"/>
                <a:cs typeface="Courier New" pitchFamily="49" charset="0"/>
              </a:rPr>
              <a:t> &lt; </a:t>
            </a:r>
            <a:r>
              <a:rPr lang="en-US" altLang="zh-CN" sz="1600" dirty="0" err="1">
                <a:latin typeface="Courier New" pitchFamily="49" charset="0"/>
                <a:cs typeface="Courier New" pitchFamily="49" charset="0"/>
              </a:rPr>
              <a:t>keymax</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i</a:t>
            </a:r>
            <a:r>
              <a:rPr lang="en-US" altLang="zh-CN" sz="1600" dirty="0">
                <a:latin typeface="Courier New" pitchFamily="49" charset="0"/>
                <a:cs typeface="Courier New" pitchFamily="49" charset="0"/>
              </a:rPr>
              <a:t>++) {</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    select * from </a:t>
            </a:r>
            <a:r>
              <a:rPr lang="en-US" altLang="zh-CN" sz="1600" dirty="0" err="1">
                <a:latin typeface="Courier New" pitchFamily="49" charset="0"/>
                <a:cs typeface="Courier New" pitchFamily="49" charset="0"/>
              </a:rPr>
              <a:t>foobar</a:t>
            </a:r>
            <a:r>
              <a:rPr lang="en-US" altLang="zh-CN" sz="1600" dirty="0">
                <a:latin typeface="Courier New" pitchFamily="49" charset="0"/>
                <a:cs typeface="Courier New" pitchFamily="49" charset="0"/>
              </a:rPr>
              <a:t> where key = I;</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    process the row;</a:t>
            </a:r>
            <a:br>
              <a:rPr lang="en-US" altLang="zh-CN" sz="1600" dirty="0">
                <a:latin typeface="Courier New" pitchFamily="49" charset="0"/>
                <a:cs typeface="Courier New" pitchFamily="49" charset="0"/>
              </a:rPr>
            </a:br>
            <a:r>
              <a:rPr lang="en-US" altLang="zh-CN" sz="1600" dirty="0" smtClean="0">
                <a:latin typeface="Courier New" pitchFamily="49" charset="0"/>
                <a:cs typeface="Courier New" pitchFamily="49" charset="0"/>
              </a:rPr>
              <a:t>}</a:t>
            </a:r>
            <a:endParaRPr lang="en-US" altLang="zh-CN" sz="1600" dirty="0"/>
          </a:p>
          <a:p>
            <a:pPr lvl="1"/>
            <a:r>
              <a:rPr lang="en-US" altLang="zh-CN" sz="1600" dirty="0">
                <a:latin typeface="Courier New" pitchFamily="49" charset="0"/>
                <a:cs typeface="Courier New" pitchFamily="49" charset="0"/>
              </a:rPr>
              <a:t>select * from </a:t>
            </a:r>
            <a:r>
              <a:rPr lang="en-US" altLang="zh-CN" sz="1600" dirty="0" err="1">
                <a:latin typeface="Courier New" pitchFamily="49" charset="0"/>
                <a:cs typeface="Courier New" pitchFamily="49" charset="0"/>
              </a:rPr>
              <a:t>foobar</a:t>
            </a:r>
            <a:r>
              <a:rPr lang="en-US" altLang="zh-CN" sz="1600" dirty="0">
                <a:latin typeface="Courier New" pitchFamily="49" charset="0"/>
                <a:cs typeface="Courier New" pitchFamily="49" charset="0"/>
              </a:rPr>
              <a:t> where key &lt; </a:t>
            </a:r>
            <a:r>
              <a:rPr lang="en-US" altLang="zh-CN" sz="1600" dirty="0" err="1">
                <a:latin typeface="Courier New" pitchFamily="49" charset="0"/>
                <a:cs typeface="Courier New" pitchFamily="49" charset="0"/>
              </a:rPr>
              <a:t>keymax</a:t>
            </a:r>
            <a:r>
              <a:rPr lang="en-US" altLang="zh-CN" sz="1600" dirty="0">
                <a:latin typeface="Courier New" pitchFamily="49" charset="0"/>
                <a:cs typeface="Courier New" pitchFamily="49" charset="0"/>
              </a:rPr>
              <a:t>;</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for each row {</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    process the row;</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72</a:t>
            </a:fld>
            <a:endParaRPr lang="zh-CN" altLang="en-US"/>
          </a:p>
        </p:txBody>
      </p:sp>
    </p:spTree>
    <p:extLst>
      <p:ext uri="{BB962C8B-B14F-4D97-AF65-F5344CB8AC3E}">
        <p14:creationId xmlns:p14="http://schemas.microsoft.com/office/powerpoint/2010/main" val="30267648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主机应用优化</a:t>
            </a:r>
          </a:p>
        </p:txBody>
      </p:sp>
      <p:sp>
        <p:nvSpPr>
          <p:cNvPr id="3" name="内容占位符 2"/>
          <p:cNvSpPr>
            <a:spLocks noGrp="1"/>
          </p:cNvSpPr>
          <p:nvPr>
            <p:ph idx="1"/>
          </p:nvPr>
        </p:nvSpPr>
        <p:spPr/>
        <p:txBody>
          <a:bodyPr>
            <a:normAutofit/>
          </a:bodyPr>
          <a:lstStyle/>
          <a:p>
            <a:r>
              <a:rPr lang="zh-CN" altLang="en-US" sz="1600" dirty="0"/>
              <a:t>适当地缓存数据</a:t>
            </a:r>
          </a:p>
          <a:p>
            <a:pPr lvl="1"/>
            <a:r>
              <a:rPr lang="en-US" altLang="zh-CN" sz="1400" dirty="0">
                <a:latin typeface="Courier New" pitchFamily="49" charset="0"/>
                <a:cs typeface="Courier New" pitchFamily="49" charset="0"/>
              </a:rPr>
              <a:t>accept input from user into $</a:t>
            </a:r>
            <a:r>
              <a:rPr lang="en-US" altLang="zh-CN" sz="1400" dirty="0" err="1">
                <a:latin typeface="Courier New" pitchFamily="49" charset="0"/>
                <a:cs typeface="Courier New" pitchFamily="49" charset="0"/>
              </a:rPr>
              <a:t>state_addr</a:t>
            </a:r>
            <a:r>
              <a:rPr lang="en-US" altLang="zh-CN" sz="1400" dirty="0">
                <a:latin typeface="Courier New" pitchFamily="49" charset="0"/>
                <a:cs typeface="Courier New" pitchFamily="49" charset="0"/>
              </a:rPr>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select </a:t>
            </a:r>
            <a:r>
              <a:rPr lang="en-US" altLang="zh-CN" sz="1400" dirty="0" err="1">
                <a:latin typeface="Courier New" pitchFamily="49" charset="0"/>
                <a:cs typeface="Courier New" pitchFamily="49" charset="0"/>
              </a:rPr>
              <a:t>state_name</a:t>
            </a:r>
            <a:r>
              <a:rPr lang="en-US" altLang="zh-CN" sz="1400" dirty="0">
                <a:latin typeface="Courier New" pitchFamily="49" charset="0"/>
                <a:cs typeface="Courier New" pitchFamily="49" charset="0"/>
              </a:rPr>
              <a:t> into $</a:t>
            </a:r>
            <a:r>
              <a:rPr lang="en-US" altLang="zh-CN" sz="1400" dirty="0" err="1">
                <a:latin typeface="Courier New" pitchFamily="49" charset="0"/>
                <a:cs typeface="Courier New" pitchFamily="49" charset="0"/>
              </a:rPr>
              <a:t>state_name</a:t>
            </a:r>
            <a:r>
              <a:rPr lang="en-US" altLang="zh-CN" sz="1400" dirty="0">
                <a:latin typeface="Courier New" pitchFamily="49" charset="0"/>
                <a:cs typeface="Courier New" pitchFamily="49" charset="0"/>
              </a:rPr>
              <a:t> from state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where </a:t>
            </a:r>
            <a:r>
              <a:rPr lang="en-US" altLang="zh-CN" sz="1400" dirty="0" err="1">
                <a:latin typeface="Courier New" pitchFamily="49" charset="0"/>
                <a:cs typeface="Courier New" pitchFamily="49" charset="0"/>
              </a:rPr>
              <a:t>state_addr</a:t>
            </a:r>
            <a:r>
              <a:rPr lang="en-US" altLang="zh-CN" sz="1400" dirty="0">
                <a:latin typeface="Courier New" pitchFamily="49" charset="0"/>
                <a:cs typeface="Courier New" pitchFamily="49" charset="0"/>
              </a:rPr>
              <a:t> = $</a:t>
            </a:r>
            <a:r>
              <a:rPr lang="en-US" altLang="zh-CN" sz="1400" dirty="0" err="1">
                <a:latin typeface="Courier New" pitchFamily="49" charset="0"/>
                <a:cs typeface="Courier New" pitchFamily="49" charset="0"/>
              </a:rPr>
              <a:t>state_addr</a:t>
            </a:r>
            <a:r>
              <a:rPr lang="en-US" altLang="zh-CN" sz="1400" dirty="0">
                <a:latin typeface="Courier New" pitchFamily="49" charset="0"/>
                <a:cs typeface="Courier New" pitchFamily="49" charset="0"/>
              </a:rPr>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set display field = $</a:t>
            </a:r>
            <a:r>
              <a:rPr lang="en-US" altLang="zh-CN" sz="1400" dirty="0" err="1" smtClean="0">
                <a:latin typeface="Courier New" pitchFamily="49" charset="0"/>
                <a:cs typeface="Courier New" pitchFamily="49" charset="0"/>
              </a:rPr>
              <a:t>state_name</a:t>
            </a:r>
            <a:endParaRPr lang="en-US" altLang="zh-CN" sz="1400" dirty="0">
              <a:latin typeface="Courier New" pitchFamily="49" charset="0"/>
              <a:cs typeface="Courier New" pitchFamily="49" charset="0"/>
            </a:endParaRPr>
          </a:p>
          <a:p>
            <a:pPr lvl="1"/>
            <a:r>
              <a:rPr lang="en-US" altLang="zh-CN" sz="1400" dirty="0">
                <a:latin typeface="Courier New" pitchFamily="49" charset="0"/>
                <a:cs typeface="Courier New" pitchFamily="49" charset="0"/>
              </a:rPr>
              <a:t>select </a:t>
            </a:r>
            <a:r>
              <a:rPr lang="en-US" altLang="zh-CN" sz="1400" dirty="0" err="1">
                <a:latin typeface="Courier New" pitchFamily="49" charset="0"/>
                <a:cs typeface="Courier New" pitchFamily="49" charset="0"/>
              </a:rPr>
              <a:t>state_name</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state_addr</a:t>
            </a:r>
            <a:r>
              <a:rPr lang="en-US" altLang="zh-CN" sz="1400" dirty="0">
                <a:latin typeface="Courier New" pitchFamily="49" charset="0"/>
                <a:cs typeface="Courier New" pitchFamily="49" charset="0"/>
              </a:rPr>
              <a:t> from state;</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for each row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load state name into </a:t>
            </a:r>
            <a:r>
              <a:rPr lang="en-US" altLang="zh-CN" sz="1400" dirty="0" err="1">
                <a:latin typeface="Courier New" pitchFamily="49" charset="0"/>
                <a:cs typeface="Courier New" pitchFamily="49" charset="0"/>
              </a:rPr>
              <a:t>state_name</a:t>
            </a:r>
            <a:r>
              <a:rPr lang="en-US" altLang="zh-CN" sz="1400" dirty="0">
                <a:latin typeface="Courier New" pitchFamily="49" charset="0"/>
                <a:cs typeface="Courier New" pitchFamily="49" charset="0"/>
              </a:rPr>
              <a:t>;</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hash table indexed by </a:t>
            </a:r>
            <a:r>
              <a:rPr lang="en-US" altLang="zh-CN" sz="1400" dirty="0" err="1">
                <a:latin typeface="Courier New" pitchFamily="49" charset="0"/>
                <a:cs typeface="Courier New" pitchFamily="49" charset="0"/>
              </a:rPr>
              <a:t>state_addr</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accept input from user into $</a:t>
            </a:r>
            <a:r>
              <a:rPr lang="en-US" altLang="zh-CN" sz="1400" dirty="0" err="1">
                <a:latin typeface="Courier New" pitchFamily="49" charset="0"/>
                <a:cs typeface="Courier New" pitchFamily="49" charset="0"/>
              </a:rPr>
              <a:t>state_addr</a:t>
            </a:r>
            <a:r>
              <a:rPr lang="en-US" altLang="zh-CN" sz="1400" dirty="0">
                <a:latin typeface="Courier New" pitchFamily="49" charset="0"/>
                <a:cs typeface="Courier New" pitchFamily="49" charset="0"/>
              </a:rPr>
              <a:t>;</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set display field = </a:t>
            </a:r>
            <a:r>
              <a:rPr lang="en-US" altLang="zh-CN" sz="1400" dirty="0" err="1">
                <a:latin typeface="Courier New" pitchFamily="49" charset="0"/>
                <a:cs typeface="Courier New" pitchFamily="49" charset="0"/>
              </a:rPr>
              <a:t>state_name</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state_addr</a:t>
            </a:r>
            <a:r>
              <a:rPr lang="en-US" altLang="zh-CN" sz="1400" dirty="0">
                <a:latin typeface="Courier New" pitchFamily="49" charset="0"/>
                <a:cs typeface="Courier New" pitchFamily="49" charset="0"/>
              </a:rPr>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73</a:t>
            </a:fld>
            <a:endParaRPr lang="zh-CN" altLang="en-US"/>
          </a:p>
        </p:txBody>
      </p:sp>
    </p:spTree>
    <p:extLst>
      <p:ext uri="{BB962C8B-B14F-4D97-AF65-F5344CB8AC3E}">
        <p14:creationId xmlns:p14="http://schemas.microsoft.com/office/powerpoint/2010/main" val="9851360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主机应用优化</a:t>
            </a:r>
          </a:p>
        </p:txBody>
      </p:sp>
      <p:sp>
        <p:nvSpPr>
          <p:cNvPr id="3" name="内容占位符 2"/>
          <p:cNvSpPr>
            <a:spLocks noGrp="1"/>
          </p:cNvSpPr>
          <p:nvPr>
            <p:ph idx="1"/>
          </p:nvPr>
        </p:nvSpPr>
        <p:spPr/>
        <p:txBody>
          <a:bodyPr>
            <a:normAutofit/>
          </a:bodyPr>
          <a:lstStyle/>
          <a:p>
            <a:r>
              <a:rPr lang="zh-CN" altLang="en-US" sz="2000" dirty="0"/>
              <a:t>尽可能地使用永久连接或连接池</a:t>
            </a:r>
          </a:p>
          <a:p>
            <a:pPr lvl="1"/>
            <a:r>
              <a:rPr lang="zh-CN" altLang="en-US" sz="1800" dirty="0"/>
              <a:t>连接和断开对数据库的连接存在着与之相关的开销</a:t>
            </a:r>
          </a:p>
          <a:p>
            <a:pPr lvl="1"/>
            <a:r>
              <a:rPr lang="zh-CN" altLang="en-US" sz="1800" dirty="0"/>
              <a:t>通过使用永久连接或连接池，就可以忽略连接</a:t>
            </a:r>
            <a:r>
              <a:rPr lang="en-US" altLang="zh-CN" sz="1800" dirty="0"/>
              <a:t>/</a:t>
            </a:r>
            <a:r>
              <a:rPr lang="zh-CN" altLang="en-US" sz="1800" dirty="0" smtClean="0"/>
              <a:t>断开连接</a:t>
            </a:r>
            <a:r>
              <a:rPr lang="zh-CN" altLang="en-US" sz="1800" dirty="0"/>
              <a:t>的开销，使应用更好地执行</a:t>
            </a:r>
          </a:p>
          <a:p>
            <a:pPr lvl="1"/>
            <a:r>
              <a:rPr lang="zh-CN" altLang="en-US" sz="1800" dirty="0"/>
              <a:t>但是如果维护过多的永久连接或池中的连接，</a:t>
            </a:r>
            <a:r>
              <a:rPr lang="en-US" altLang="zh-CN" sz="1800" dirty="0"/>
              <a:t>MySQL</a:t>
            </a:r>
            <a:r>
              <a:rPr lang="zh-CN" altLang="en-US" sz="1800" dirty="0"/>
              <a:t>服务器就可能由于消耗太多的资源而停止</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74</a:t>
            </a:fld>
            <a:endParaRPr lang="zh-CN" altLang="en-US"/>
          </a:p>
        </p:txBody>
      </p:sp>
    </p:spTree>
    <p:extLst>
      <p:ext uri="{BB962C8B-B14F-4D97-AF65-F5344CB8AC3E}">
        <p14:creationId xmlns:p14="http://schemas.microsoft.com/office/powerpoint/2010/main" val="2848390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查询优化</a:t>
            </a:r>
          </a:p>
        </p:txBody>
      </p:sp>
      <p:sp>
        <p:nvSpPr>
          <p:cNvPr id="3" name="内容占位符 2"/>
          <p:cNvSpPr>
            <a:spLocks noGrp="1"/>
          </p:cNvSpPr>
          <p:nvPr>
            <p:ph idx="1"/>
          </p:nvPr>
        </p:nvSpPr>
        <p:spPr/>
        <p:txBody>
          <a:bodyPr>
            <a:normAutofit fontScale="92500" lnSpcReduction="10000"/>
          </a:bodyPr>
          <a:lstStyle/>
          <a:p>
            <a:r>
              <a:rPr lang="zh-CN" altLang="en-US" sz="1900" dirty="0"/>
              <a:t>索引准则</a:t>
            </a:r>
          </a:p>
          <a:p>
            <a:pPr lvl="1"/>
            <a:r>
              <a:rPr lang="zh-CN" altLang="en-US" sz="1700" dirty="0"/>
              <a:t>适当的表索引对应用的性能至关重要</a:t>
            </a:r>
          </a:p>
          <a:p>
            <a:pPr lvl="1"/>
            <a:r>
              <a:rPr lang="zh-CN" altLang="en-US" sz="1700" dirty="0"/>
              <a:t>为数据库中的每个表的每列都建立索引？</a:t>
            </a:r>
          </a:p>
          <a:p>
            <a:pPr lvl="2"/>
            <a:r>
              <a:rPr lang="zh-CN" altLang="en-US" sz="1500" dirty="0"/>
              <a:t>每次向表中写入时，</a:t>
            </a:r>
            <a:r>
              <a:rPr lang="en-US" altLang="zh-CN" sz="1500" dirty="0"/>
              <a:t>MySQL</a:t>
            </a:r>
            <a:r>
              <a:rPr lang="zh-CN" altLang="en-US" sz="1500" dirty="0"/>
              <a:t>需要更新各个索引</a:t>
            </a:r>
          </a:p>
          <a:p>
            <a:pPr lvl="2"/>
            <a:r>
              <a:rPr lang="zh-CN" altLang="en-US" sz="1500" dirty="0"/>
              <a:t>如果索引不经常使用，则它可能值得维护，也可能不值得维护</a:t>
            </a:r>
          </a:p>
          <a:p>
            <a:pPr lvl="1"/>
            <a:r>
              <a:rPr lang="zh-CN" altLang="en-US" sz="1700" dirty="0"/>
              <a:t>折中的方法</a:t>
            </a:r>
          </a:p>
          <a:p>
            <a:pPr lvl="2"/>
            <a:r>
              <a:rPr lang="zh-CN" altLang="en-US" sz="1500" dirty="0"/>
              <a:t>尽量为所有在</a:t>
            </a:r>
            <a:r>
              <a:rPr lang="en-US" altLang="zh-CN" sz="1500" dirty="0"/>
              <a:t>where</a:t>
            </a:r>
            <a:r>
              <a:rPr lang="zh-CN" altLang="en-US" sz="1500" dirty="0"/>
              <a:t>子句中被引用的列建立索引</a:t>
            </a:r>
          </a:p>
          <a:p>
            <a:pPr lvl="2"/>
            <a:r>
              <a:rPr lang="zh-CN" altLang="en-US" sz="1500" dirty="0"/>
              <a:t>尽可能地使用唯一索引</a:t>
            </a:r>
          </a:p>
          <a:p>
            <a:pPr lvl="2"/>
            <a:r>
              <a:rPr lang="zh-CN" altLang="en-US" sz="1500" dirty="0"/>
              <a:t>利用多列索引</a:t>
            </a:r>
          </a:p>
          <a:p>
            <a:pPr lvl="2"/>
            <a:r>
              <a:rPr lang="zh-CN" altLang="en-US" sz="1500" dirty="0"/>
              <a:t>考虑不为某些列建立索引</a:t>
            </a:r>
          </a:p>
          <a:p>
            <a:pPr lvl="3"/>
            <a:r>
              <a:rPr lang="zh-CN" altLang="en-US" sz="1300" dirty="0"/>
              <a:t>典型的例子是性别，它有两个均匀分布的值</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75</a:t>
            </a:fld>
            <a:endParaRPr lang="zh-CN" altLang="en-US"/>
          </a:p>
        </p:txBody>
      </p:sp>
    </p:spTree>
    <p:extLst>
      <p:ext uri="{BB962C8B-B14F-4D97-AF65-F5344CB8AC3E}">
        <p14:creationId xmlns:p14="http://schemas.microsoft.com/office/powerpoint/2010/main" val="13312494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查询优化</a:t>
            </a:r>
          </a:p>
        </p:txBody>
      </p:sp>
      <p:sp>
        <p:nvSpPr>
          <p:cNvPr id="3" name="内容占位符 2"/>
          <p:cNvSpPr>
            <a:spLocks noGrp="1"/>
          </p:cNvSpPr>
          <p:nvPr>
            <p:ph idx="1"/>
          </p:nvPr>
        </p:nvSpPr>
        <p:spPr/>
        <p:txBody>
          <a:bodyPr>
            <a:normAutofit fontScale="92500" lnSpcReduction="10000"/>
          </a:bodyPr>
          <a:lstStyle/>
          <a:p>
            <a:r>
              <a:rPr lang="en-US" altLang="zh-CN" sz="1900" dirty="0"/>
              <a:t>EXPLAIN SELECT</a:t>
            </a:r>
          </a:p>
          <a:p>
            <a:pPr lvl="1"/>
            <a:r>
              <a:rPr lang="zh-CN" altLang="en-US" sz="1700" dirty="0"/>
              <a:t>性能优化工具，它将显示出</a:t>
            </a:r>
            <a:r>
              <a:rPr lang="en-US" altLang="zh-CN" sz="1700" dirty="0"/>
              <a:t>MySQL</a:t>
            </a:r>
            <a:r>
              <a:rPr lang="zh-CN" altLang="en-US" sz="1700" dirty="0"/>
              <a:t>是如何执行查询的，并给出如何提高性能的提示</a:t>
            </a:r>
          </a:p>
          <a:p>
            <a:pPr lvl="2"/>
            <a:r>
              <a:rPr lang="zh-CN" altLang="en-US" sz="1500" dirty="0"/>
              <a:t>查询如何</a:t>
            </a:r>
            <a:r>
              <a:rPr lang="zh-CN" altLang="en-US" sz="1500" dirty="0" smtClean="0"/>
              <a:t>使用（或</a:t>
            </a:r>
            <a:r>
              <a:rPr lang="zh-CN" altLang="en-US" sz="1500" dirty="0"/>
              <a:t>不</a:t>
            </a:r>
            <a:r>
              <a:rPr lang="zh-CN" altLang="en-US" sz="1500" dirty="0" smtClean="0"/>
              <a:t>使用）索引</a:t>
            </a:r>
            <a:endParaRPr lang="zh-CN" altLang="en-US" sz="1500" dirty="0"/>
          </a:p>
          <a:p>
            <a:pPr lvl="2"/>
            <a:r>
              <a:rPr lang="zh-CN" altLang="en-US" sz="1500" dirty="0"/>
              <a:t>表被连接的顺序</a:t>
            </a:r>
          </a:p>
          <a:p>
            <a:pPr lvl="1"/>
            <a:r>
              <a:rPr lang="zh-CN" altLang="en-US" sz="1700" dirty="0"/>
              <a:t>查询过程</a:t>
            </a:r>
          </a:p>
          <a:p>
            <a:pPr lvl="2"/>
            <a:r>
              <a:rPr lang="zh-CN" altLang="en-US" sz="1500" dirty="0"/>
              <a:t>查询被发送给服务器</a:t>
            </a:r>
          </a:p>
          <a:p>
            <a:pPr lvl="2"/>
            <a:r>
              <a:rPr lang="zh-CN" altLang="en-US" sz="1500" dirty="0"/>
              <a:t>解析阶段：</a:t>
            </a:r>
            <a:r>
              <a:rPr lang="en-US" altLang="zh-CN" sz="1500" dirty="0"/>
              <a:t>MySQL</a:t>
            </a:r>
            <a:r>
              <a:rPr lang="zh-CN" altLang="en-US" sz="1500" dirty="0"/>
              <a:t>将解析</a:t>
            </a:r>
            <a:r>
              <a:rPr lang="en-US" altLang="zh-CN" sz="1500" dirty="0"/>
              <a:t>SQL</a:t>
            </a:r>
            <a:r>
              <a:rPr lang="zh-CN" altLang="en-US" sz="1500" dirty="0"/>
              <a:t>查询的语法正确性</a:t>
            </a:r>
          </a:p>
          <a:p>
            <a:pPr lvl="2"/>
            <a:r>
              <a:rPr lang="zh-CN" altLang="en-US" sz="1500" dirty="0"/>
              <a:t>优化阶段：收集解析阶段的信息，生成满足查询的执行计划</a:t>
            </a:r>
          </a:p>
          <a:p>
            <a:pPr lvl="2"/>
            <a:r>
              <a:rPr lang="zh-CN" altLang="en-US" sz="1500" dirty="0"/>
              <a:t>执行阶段：执行优化阶段所生成的查询计划</a:t>
            </a:r>
          </a:p>
          <a:p>
            <a:pPr lvl="2"/>
            <a:r>
              <a:rPr lang="zh-CN" altLang="en-US" sz="1500" dirty="0"/>
              <a:t>结果被发送给客户</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76</a:t>
            </a:fld>
            <a:endParaRPr lang="zh-CN" altLang="en-US"/>
          </a:p>
        </p:txBody>
      </p:sp>
    </p:spTree>
    <p:extLst>
      <p:ext uri="{BB962C8B-B14F-4D97-AF65-F5344CB8AC3E}">
        <p14:creationId xmlns:p14="http://schemas.microsoft.com/office/powerpoint/2010/main" val="6753625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查询优化</a:t>
            </a:r>
          </a:p>
        </p:txBody>
      </p:sp>
      <p:sp>
        <p:nvSpPr>
          <p:cNvPr id="3" name="内容占位符 2"/>
          <p:cNvSpPr>
            <a:spLocks noGrp="1"/>
          </p:cNvSpPr>
          <p:nvPr>
            <p:ph idx="1"/>
          </p:nvPr>
        </p:nvSpPr>
        <p:spPr/>
        <p:txBody>
          <a:bodyPr/>
          <a:lstStyle/>
          <a:p>
            <a:r>
              <a:rPr lang="zh-CN" altLang="en-US" sz="1800" dirty="0"/>
              <a:t>数据库</a:t>
            </a:r>
            <a:r>
              <a:rPr lang="zh-CN" altLang="en-US" sz="1800" dirty="0" smtClean="0"/>
              <a:t>为</a:t>
            </a:r>
            <a:r>
              <a:rPr lang="en-US" altLang="zh-CN" sz="1800" dirty="0" smtClean="0"/>
              <a:t>50</a:t>
            </a:r>
            <a:r>
              <a:rPr lang="zh-CN" altLang="en-US" sz="1800" dirty="0" smtClean="0"/>
              <a:t>个州，每个</a:t>
            </a:r>
            <a:r>
              <a:rPr lang="zh-CN" altLang="en-US" sz="1800" dirty="0"/>
              <a:t>州填充了</a:t>
            </a:r>
            <a:r>
              <a:rPr lang="en-US" altLang="zh-CN" sz="1800" dirty="0"/>
              <a:t>50</a:t>
            </a:r>
            <a:r>
              <a:rPr lang="zh-CN" altLang="en-US" sz="1800" dirty="0"/>
              <a:t>个城市，共计</a:t>
            </a:r>
            <a:r>
              <a:rPr lang="en-US" altLang="zh-CN" sz="1800" dirty="0"/>
              <a:t>2500</a:t>
            </a:r>
            <a:r>
              <a:rPr lang="zh-CN" altLang="en-US" sz="1800" dirty="0" smtClean="0"/>
              <a:t>个城市。</a:t>
            </a:r>
            <a:r>
              <a:rPr lang="zh-CN" altLang="en-US" sz="1800" dirty="0"/>
              <a:t>假设</a:t>
            </a:r>
            <a:r>
              <a:rPr lang="en-US" altLang="zh-CN" sz="1800" dirty="0"/>
              <a:t>State</a:t>
            </a:r>
            <a:r>
              <a:rPr lang="zh-CN" altLang="en-US" sz="1800" dirty="0"/>
              <a:t>表和</a:t>
            </a:r>
            <a:r>
              <a:rPr lang="en-US" altLang="zh-CN" sz="1800" dirty="0"/>
              <a:t>City</a:t>
            </a:r>
            <a:r>
              <a:rPr lang="zh-CN" altLang="en-US" sz="1800" dirty="0"/>
              <a:t>表均没有索引</a:t>
            </a:r>
          </a:p>
          <a:p>
            <a:pPr lvl="1"/>
            <a:r>
              <a:rPr lang="en-US" altLang="zh-CN" sz="1600" dirty="0">
                <a:latin typeface="Courier New" pitchFamily="49" charset="0"/>
                <a:cs typeface="Courier New" pitchFamily="49" charset="0"/>
              </a:rPr>
              <a:t>EXPLAIN SELECT </a:t>
            </a:r>
            <a:r>
              <a:rPr lang="en-US" altLang="zh-CN" sz="1600" dirty="0" err="1">
                <a:latin typeface="Courier New" pitchFamily="49" charset="0"/>
                <a:cs typeface="Courier New" pitchFamily="49" charset="0"/>
              </a:rPr>
              <a:t>state_name</a:t>
            </a:r>
            <a:r>
              <a:rPr lang="en-US" altLang="zh-CN" sz="1600" dirty="0">
                <a:latin typeface="Courier New" pitchFamily="49" charset="0"/>
                <a:cs typeface="Courier New" pitchFamily="49" charset="0"/>
              </a:rPr>
              <a:t> FROM State, City</a:t>
            </a:r>
            <a:br>
              <a:rPr lang="en-US" altLang="zh-CN" sz="1600" dirty="0">
                <a:latin typeface="Courier New" pitchFamily="49" charset="0"/>
                <a:cs typeface="Courier New" pitchFamily="49" charset="0"/>
              </a:rPr>
            </a:br>
            <a:r>
              <a:rPr lang="en-US" altLang="zh-CN" sz="1600" dirty="0" smtClean="0">
                <a:latin typeface="Courier New" pitchFamily="49" charset="0"/>
                <a:cs typeface="Courier New" pitchFamily="49" charset="0"/>
              </a:rPr>
              <a:t>         WHERE </a:t>
            </a:r>
            <a:r>
              <a:rPr lang="en-US" altLang="zh-CN" sz="1600" dirty="0" err="1">
                <a:latin typeface="Courier New" pitchFamily="49" charset="0"/>
                <a:cs typeface="Courier New" pitchFamily="49" charset="0"/>
              </a:rPr>
              <a:t>city_name</a:t>
            </a:r>
            <a:r>
              <a:rPr lang="en-US" altLang="zh-CN" sz="1600" dirty="0">
                <a:latin typeface="Courier New" pitchFamily="49" charset="0"/>
                <a:cs typeface="Courier New" pitchFamily="49" charset="0"/>
              </a:rPr>
              <a:t> = “San Francisco” </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         AND </a:t>
            </a:r>
            <a:r>
              <a:rPr lang="en-US" altLang="zh-CN" sz="1600" dirty="0" err="1">
                <a:latin typeface="Courier New" pitchFamily="49" charset="0"/>
                <a:cs typeface="Courier New" pitchFamily="49" charset="0"/>
              </a:rPr>
              <a:t>State.state_cd</a:t>
            </a:r>
            <a:r>
              <a:rPr lang="en-US" altLang="zh-CN" sz="1600" dirty="0">
                <a:latin typeface="Courier New" pitchFamily="49" charset="0"/>
                <a:cs typeface="Courier New" pitchFamily="49" charset="0"/>
              </a:rPr>
              <a:t> = </a:t>
            </a:r>
            <a:r>
              <a:rPr lang="en-US" altLang="zh-CN" sz="1600" dirty="0" err="1">
                <a:latin typeface="Courier New" pitchFamily="49" charset="0"/>
                <a:cs typeface="Courier New" pitchFamily="49" charset="0"/>
              </a:rPr>
              <a:t>City.state_cd</a:t>
            </a:r>
            <a:endParaRPr lang="en-US" altLang="zh-CN" sz="1600" dirty="0">
              <a:latin typeface="Courier New" pitchFamily="49" charset="0"/>
              <a:cs typeface="Courier New" pitchFamily="49" charset="0"/>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12010370"/>
              </p:ext>
            </p:extLst>
          </p:nvPr>
        </p:nvGraphicFramePr>
        <p:xfrm>
          <a:off x="599003" y="4221088"/>
          <a:ext cx="8005445" cy="1112520"/>
        </p:xfrm>
        <a:graphic>
          <a:graphicData uri="http://schemas.openxmlformats.org/drawingml/2006/table">
            <a:tbl>
              <a:tblPr firstRow="1" bandRow="1">
                <a:tableStyleId>{5C22544A-7EE6-4342-B048-85BDC9FD1C3A}</a:tableStyleId>
              </a:tblPr>
              <a:tblGrid>
                <a:gridCol w="762000"/>
                <a:gridCol w="762000"/>
                <a:gridCol w="1694434"/>
                <a:gridCol w="762000"/>
                <a:gridCol w="1056259"/>
                <a:gridCol w="762000"/>
                <a:gridCol w="762000"/>
                <a:gridCol w="1444752"/>
              </a:tblGrid>
              <a:tr h="370840">
                <a:tc>
                  <a:txBody>
                    <a:bodyPr/>
                    <a:lstStyle/>
                    <a:p>
                      <a:r>
                        <a:rPr lang="en-US" altLang="zh-CN" sz="1600" dirty="0" smtClean="0"/>
                        <a:t>table</a:t>
                      </a:r>
                      <a:endParaRPr lang="zh-CN" altLang="en-US" sz="1600" dirty="0"/>
                    </a:p>
                  </a:txBody>
                  <a:tcPr/>
                </a:tc>
                <a:tc>
                  <a:txBody>
                    <a:bodyPr/>
                    <a:lstStyle/>
                    <a:p>
                      <a:r>
                        <a:rPr lang="en-US" altLang="zh-CN" sz="1600" dirty="0" smtClean="0"/>
                        <a:t>type</a:t>
                      </a:r>
                      <a:endParaRPr lang="zh-CN" altLang="en-US" sz="1600" dirty="0"/>
                    </a:p>
                  </a:txBody>
                  <a:tcPr/>
                </a:tc>
                <a:tc>
                  <a:txBody>
                    <a:bodyPr/>
                    <a:lstStyle/>
                    <a:p>
                      <a:r>
                        <a:rPr lang="en-US" altLang="zh-CN" sz="1600" dirty="0" err="1" smtClean="0"/>
                        <a:t>possible_keys</a:t>
                      </a:r>
                      <a:endParaRPr lang="zh-CN" altLang="en-US" sz="1600" dirty="0"/>
                    </a:p>
                  </a:txBody>
                  <a:tcPr/>
                </a:tc>
                <a:tc>
                  <a:txBody>
                    <a:bodyPr/>
                    <a:lstStyle/>
                    <a:p>
                      <a:r>
                        <a:rPr lang="en-US" altLang="zh-CN" sz="1600" dirty="0" smtClean="0"/>
                        <a:t>key</a:t>
                      </a:r>
                      <a:endParaRPr lang="zh-CN" altLang="en-US" sz="1600" dirty="0"/>
                    </a:p>
                  </a:txBody>
                  <a:tcPr/>
                </a:tc>
                <a:tc>
                  <a:txBody>
                    <a:bodyPr/>
                    <a:lstStyle/>
                    <a:p>
                      <a:r>
                        <a:rPr lang="en-US" altLang="zh-CN" sz="1600" dirty="0" err="1" smtClean="0"/>
                        <a:t>key_len</a:t>
                      </a:r>
                      <a:endParaRPr lang="zh-CN" altLang="en-US" sz="1600" dirty="0"/>
                    </a:p>
                  </a:txBody>
                  <a:tcPr/>
                </a:tc>
                <a:tc>
                  <a:txBody>
                    <a:bodyPr/>
                    <a:lstStyle/>
                    <a:p>
                      <a:r>
                        <a:rPr lang="en-US" altLang="zh-CN" sz="1600" dirty="0" smtClean="0"/>
                        <a:t>ref</a:t>
                      </a:r>
                      <a:endParaRPr lang="zh-CN" altLang="en-US" sz="1600" dirty="0"/>
                    </a:p>
                  </a:txBody>
                  <a:tcPr/>
                </a:tc>
                <a:tc>
                  <a:txBody>
                    <a:bodyPr/>
                    <a:lstStyle/>
                    <a:p>
                      <a:r>
                        <a:rPr lang="en-US" altLang="zh-CN" sz="1600" dirty="0" smtClean="0"/>
                        <a:t>rows</a:t>
                      </a:r>
                      <a:endParaRPr lang="zh-CN" altLang="en-US" sz="1600" dirty="0"/>
                    </a:p>
                  </a:txBody>
                  <a:tcPr/>
                </a:tc>
                <a:tc>
                  <a:txBody>
                    <a:bodyPr/>
                    <a:lstStyle/>
                    <a:p>
                      <a:r>
                        <a:rPr lang="en-US" altLang="zh-CN" sz="1600" dirty="0" smtClean="0"/>
                        <a:t>extra</a:t>
                      </a:r>
                      <a:endParaRPr lang="zh-CN" altLang="en-US" sz="1600" dirty="0"/>
                    </a:p>
                  </a:txBody>
                  <a:tcPr/>
                </a:tc>
              </a:tr>
              <a:tr h="370840">
                <a:tc>
                  <a:txBody>
                    <a:bodyPr/>
                    <a:lstStyle/>
                    <a:p>
                      <a:r>
                        <a:rPr lang="en-US" altLang="zh-CN" sz="1600" dirty="0" smtClean="0"/>
                        <a:t>State</a:t>
                      </a:r>
                      <a:endParaRPr lang="zh-CN" altLang="en-US" sz="1600" dirty="0"/>
                    </a:p>
                  </a:txBody>
                  <a:tcPr/>
                </a:tc>
                <a:tc>
                  <a:txBody>
                    <a:bodyPr/>
                    <a:lstStyle/>
                    <a:p>
                      <a:r>
                        <a:rPr lang="en-US" altLang="zh-CN" sz="1600" dirty="0" smtClean="0"/>
                        <a:t>ALL</a:t>
                      </a:r>
                      <a:endParaRPr lang="zh-CN" altLang="en-US" sz="1600" dirty="0"/>
                    </a:p>
                  </a:txBody>
                  <a:tcPr/>
                </a:tc>
                <a:tc>
                  <a:txBody>
                    <a:bodyPr/>
                    <a:lstStyle/>
                    <a:p>
                      <a:r>
                        <a:rPr lang="en-US" altLang="zh-CN" sz="1600" dirty="0" smtClean="0"/>
                        <a:t>NULL</a:t>
                      </a:r>
                      <a:endParaRPr lang="zh-CN" altLang="en-US" sz="1600" dirty="0"/>
                    </a:p>
                  </a:txBody>
                  <a:tcPr/>
                </a:tc>
                <a:tc>
                  <a:txBody>
                    <a:bodyPr/>
                    <a:lstStyle/>
                    <a:p>
                      <a:r>
                        <a:rPr lang="en-US" altLang="zh-CN" sz="1600" dirty="0" smtClean="0"/>
                        <a:t>NULL</a:t>
                      </a:r>
                      <a:endParaRPr lang="zh-CN" altLang="en-US" sz="1600" dirty="0"/>
                    </a:p>
                  </a:txBody>
                  <a:tcPr/>
                </a:tc>
                <a:tc>
                  <a:txBody>
                    <a:bodyPr/>
                    <a:lstStyle/>
                    <a:p>
                      <a:r>
                        <a:rPr lang="en-US" altLang="zh-CN" sz="1600" dirty="0" smtClean="0"/>
                        <a:t>NULL</a:t>
                      </a:r>
                      <a:endParaRPr lang="zh-CN" altLang="en-US" sz="1600" dirty="0"/>
                    </a:p>
                  </a:txBody>
                  <a:tcPr/>
                </a:tc>
                <a:tc>
                  <a:txBody>
                    <a:bodyPr/>
                    <a:lstStyle/>
                    <a:p>
                      <a:r>
                        <a:rPr lang="en-US" altLang="zh-CN" sz="1600" dirty="0" smtClean="0"/>
                        <a:t>NULL</a:t>
                      </a:r>
                      <a:endParaRPr lang="zh-CN" altLang="en-US" sz="1600" dirty="0"/>
                    </a:p>
                  </a:txBody>
                  <a:tcPr/>
                </a:tc>
                <a:tc>
                  <a:txBody>
                    <a:bodyPr/>
                    <a:lstStyle/>
                    <a:p>
                      <a:r>
                        <a:rPr lang="en-US" altLang="zh-CN" sz="1600" dirty="0" smtClean="0"/>
                        <a:t>50</a:t>
                      </a:r>
                      <a:endParaRPr lang="zh-CN" altLang="en-US" sz="1600" dirty="0"/>
                    </a:p>
                  </a:txBody>
                  <a:tcPr/>
                </a:tc>
                <a:tc>
                  <a:txBody>
                    <a:bodyPr/>
                    <a:lstStyle/>
                    <a:p>
                      <a:endParaRPr lang="zh-CN" altLang="en-US" sz="1600"/>
                    </a:p>
                  </a:txBody>
                  <a:tcPr/>
                </a:tc>
              </a:tr>
              <a:tr h="370840">
                <a:tc>
                  <a:txBody>
                    <a:bodyPr/>
                    <a:lstStyle/>
                    <a:p>
                      <a:r>
                        <a:rPr lang="en-US" altLang="zh-CN" sz="1600" dirty="0" smtClean="0"/>
                        <a:t>City</a:t>
                      </a:r>
                      <a:endParaRPr lang="zh-CN" altLang="en-US" sz="1600" dirty="0"/>
                    </a:p>
                  </a:txBody>
                  <a:tcPr/>
                </a:tc>
                <a:tc>
                  <a:txBody>
                    <a:bodyPr/>
                    <a:lstStyle/>
                    <a:p>
                      <a:r>
                        <a:rPr lang="en-US" altLang="zh-CN" sz="1600" dirty="0" smtClean="0"/>
                        <a:t>ALL</a:t>
                      </a:r>
                      <a:endParaRPr lang="zh-CN" altLang="en-US" sz="1600" dirty="0"/>
                    </a:p>
                  </a:txBody>
                  <a:tcPr/>
                </a:tc>
                <a:tc>
                  <a:txBody>
                    <a:bodyPr/>
                    <a:lstStyle/>
                    <a:p>
                      <a:r>
                        <a:rPr lang="en-US" altLang="zh-CN" sz="1600" dirty="0" smtClean="0"/>
                        <a:t>NULL</a:t>
                      </a:r>
                      <a:endParaRPr lang="zh-CN" altLang="en-US" sz="1600" dirty="0"/>
                    </a:p>
                  </a:txBody>
                  <a:tcPr/>
                </a:tc>
                <a:tc>
                  <a:txBody>
                    <a:bodyPr/>
                    <a:lstStyle/>
                    <a:p>
                      <a:r>
                        <a:rPr lang="en-US" altLang="zh-CN" sz="1600" dirty="0" smtClean="0"/>
                        <a:t>NULL</a:t>
                      </a:r>
                      <a:endParaRPr lang="zh-CN" altLang="en-US" sz="1600" dirty="0"/>
                    </a:p>
                  </a:txBody>
                  <a:tcPr/>
                </a:tc>
                <a:tc>
                  <a:txBody>
                    <a:bodyPr/>
                    <a:lstStyle/>
                    <a:p>
                      <a:r>
                        <a:rPr lang="en-US" altLang="zh-CN" sz="1600" dirty="0" smtClean="0"/>
                        <a:t>NULL</a:t>
                      </a:r>
                      <a:endParaRPr lang="zh-CN" altLang="en-US" sz="1600" dirty="0"/>
                    </a:p>
                  </a:txBody>
                  <a:tcPr/>
                </a:tc>
                <a:tc>
                  <a:txBody>
                    <a:bodyPr/>
                    <a:lstStyle/>
                    <a:p>
                      <a:r>
                        <a:rPr lang="en-US" altLang="zh-CN" sz="1600" dirty="0" smtClean="0"/>
                        <a:t>NULL</a:t>
                      </a:r>
                      <a:endParaRPr lang="zh-CN" altLang="en-US" sz="1600" dirty="0"/>
                    </a:p>
                  </a:txBody>
                  <a:tcPr/>
                </a:tc>
                <a:tc>
                  <a:txBody>
                    <a:bodyPr/>
                    <a:lstStyle/>
                    <a:p>
                      <a:r>
                        <a:rPr lang="en-US" altLang="zh-CN" sz="1600" dirty="0" smtClean="0"/>
                        <a:t>2500</a:t>
                      </a:r>
                      <a:endParaRPr lang="zh-CN" altLang="en-US" sz="1600" dirty="0"/>
                    </a:p>
                  </a:txBody>
                  <a:tcPr/>
                </a:tc>
                <a:tc>
                  <a:txBody>
                    <a:bodyPr/>
                    <a:lstStyle/>
                    <a:p>
                      <a:r>
                        <a:rPr lang="en-US" altLang="zh-CN" sz="1600" dirty="0" smtClean="0"/>
                        <a:t>where used</a:t>
                      </a:r>
                      <a:endParaRPr lang="zh-CN" altLang="en-US" sz="1600" dirty="0"/>
                    </a:p>
                  </a:txBody>
                  <a:tcPr/>
                </a:tc>
              </a:tr>
            </a:tbl>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t>77</a:t>
            </a:fld>
            <a:endParaRPr lang="zh-CN" altLang="en-US"/>
          </a:p>
        </p:txBody>
      </p:sp>
    </p:spTree>
    <p:extLst>
      <p:ext uri="{BB962C8B-B14F-4D97-AF65-F5344CB8AC3E}">
        <p14:creationId xmlns:p14="http://schemas.microsoft.com/office/powerpoint/2010/main" val="21592831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查询优化</a:t>
            </a:r>
          </a:p>
        </p:txBody>
      </p:sp>
      <p:sp>
        <p:nvSpPr>
          <p:cNvPr id="3" name="内容占位符 2"/>
          <p:cNvSpPr>
            <a:spLocks noGrp="1"/>
          </p:cNvSpPr>
          <p:nvPr>
            <p:ph idx="1"/>
          </p:nvPr>
        </p:nvSpPr>
        <p:spPr/>
        <p:txBody>
          <a:bodyPr>
            <a:normAutofit/>
          </a:bodyPr>
          <a:lstStyle/>
          <a:p>
            <a:r>
              <a:rPr lang="en-US" altLang="zh-CN" sz="1800" dirty="0">
                <a:latin typeface="Courier New" pitchFamily="49" charset="0"/>
                <a:cs typeface="Courier New" pitchFamily="49" charset="0"/>
              </a:rPr>
              <a:t>CREATE UNIQUE INDEX </a:t>
            </a:r>
            <a:r>
              <a:rPr lang="en-US" altLang="zh-CN" sz="1800" dirty="0" err="1">
                <a:latin typeface="Courier New" pitchFamily="49" charset="0"/>
                <a:cs typeface="Courier New" pitchFamily="49" charset="0"/>
              </a:rPr>
              <a:t>st_idx</a:t>
            </a:r>
            <a:r>
              <a:rPr lang="en-US" altLang="zh-CN" sz="1800" dirty="0">
                <a:latin typeface="Courier New" pitchFamily="49" charset="0"/>
                <a:cs typeface="Courier New" pitchFamily="49" charset="0"/>
              </a:rPr>
              <a:t> ON State (</a:t>
            </a:r>
            <a:r>
              <a:rPr lang="en-US" altLang="zh-CN" sz="1800" dirty="0" err="1">
                <a:latin typeface="Courier New" pitchFamily="49" charset="0"/>
                <a:cs typeface="Courier New" pitchFamily="49" charset="0"/>
              </a:rPr>
              <a:t>state_cd</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EXPLAIN SELECT …</a:t>
            </a:r>
          </a:p>
          <a:p>
            <a:pPr marL="68580" indent="0">
              <a:buNone/>
            </a:pPr>
            <a:endParaRPr lang="en-US" altLang="zh-CN" sz="1800" dirty="0"/>
          </a:p>
          <a:p>
            <a:pPr marL="68580" indent="0">
              <a:buNone/>
            </a:pPr>
            <a:endParaRPr lang="en-US" altLang="zh-CN" sz="1800" dirty="0"/>
          </a:p>
          <a:p>
            <a:pPr marL="68580" indent="0">
              <a:buNone/>
            </a:pPr>
            <a:endParaRPr lang="en-US" altLang="zh-CN" sz="1800" dirty="0"/>
          </a:p>
          <a:p>
            <a:r>
              <a:rPr lang="en-US" altLang="zh-CN" sz="1800" dirty="0">
                <a:latin typeface="Courier New" pitchFamily="49" charset="0"/>
                <a:cs typeface="Courier New" pitchFamily="49" charset="0"/>
              </a:rPr>
              <a:t>CREATE INDEX </a:t>
            </a:r>
            <a:r>
              <a:rPr lang="en-US" altLang="zh-CN" sz="1800" dirty="0" err="1">
                <a:latin typeface="Courier New" pitchFamily="49" charset="0"/>
                <a:cs typeface="Courier New" pitchFamily="49" charset="0"/>
              </a:rPr>
              <a:t>city_idx</a:t>
            </a:r>
            <a:r>
              <a:rPr lang="en-US" altLang="zh-CN" sz="1800" dirty="0">
                <a:latin typeface="Courier New" pitchFamily="49" charset="0"/>
                <a:cs typeface="Courier New" pitchFamily="49" charset="0"/>
              </a:rPr>
              <a:t> ON City (</a:t>
            </a:r>
            <a:r>
              <a:rPr lang="en-US" altLang="zh-CN" sz="1800" dirty="0" err="1">
                <a:latin typeface="Courier New" pitchFamily="49" charset="0"/>
                <a:cs typeface="Courier New" pitchFamily="49" charset="0"/>
              </a:rPr>
              <a:t>city_name</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EXPLAIN SELECT …</a:t>
            </a:r>
          </a:p>
          <a:p>
            <a:pPr marL="6858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61369814"/>
              </p:ext>
            </p:extLst>
          </p:nvPr>
        </p:nvGraphicFramePr>
        <p:xfrm>
          <a:off x="63627" y="3180576"/>
          <a:ext cx="9035225" cy="1112520"/>
        </p:xfrm>
        <a:graphic>
          <a:graphicData uri="http://schemas.openxmlformats.org/drawingml/2006/table">
            <a:tbl>
              <a:tblPr firstRow="1" bandRow="1">
                <a:tableStyleId>{5C22544A-7EE6-4342-B048-85BDC9FD1C3A}</a:tableStyleId>
              </a:tblPr>
              <a:tblGrid>
                <a:gridCol w="762000"/>
                <a:gridCol w="915480"/>
                <a:gridCol w="1694434"/>
                <a:gridCol w="851535"/>
                <a:gridCol w="1056259"/>
                <a:gridCol w="1558417"/>
                <a:gridCol w="752348"/>
                <a:gridCol w="1444752"/>
              </a:tblGrid>
              <a:tr h="370840">
                <a:tc>
                  <a:txBody>
                    <a:bodyPr/>
                    <a:lstStyle/>
                    <a:p>
                      <a:r>
                        <a:rPr lang="en-US" altLang="zh-CN" sz="1600" dirty="0" smtClean="0"/>
                        <a:t>table</a:t>
                      </a:r>
                      <a:endParaRPr lang="zh-CN" altLang="en-US" sz="1600" dirty="0"/>
                    </a:p>
                  </a:txBody>
                  <a:tcPr/>
                </a:tc>
                <a:tc>
                  <a:txBody>
                    <a:bodyPr/>
                    <a:lstStyle/>
                    <a:p>
                      <a:r>
                        <a:rPr lang="en-US" altLang="zh-CN" sz="1600" dirty="0" smtClean="0"/>
                        <a:t>type</a:t>
                      </a:r>
                      <a:endParaRPr lang="zh-CN" altLang="en-US" sz="1600" dirty="0"/>
                    </a:p>
                  </a:txBody>
                  <a:tcPr/>
                </a:tc>
                <a:tc>
                  <a:txBody>
                    <a:bodyPr/>
                    <a:lstStyle/>
                    <a:p>
                      <a:r>
                        <a:rPr lang="en-US" altLang="zh-CN" sz="1600" dirty="0" err="1" smtClean="0"/>
                        <a:t>possible_keys</a:t>
                      </a:r>
                      <a:endParaRPr lang="zh-CN" altLang="en-US" sz="1600" dirty="0"/>
                    </a:p>
                  </a:txBody>
                  <a:tcPr/>
                </a:tc>
                <a:tc>
                  <a:txBody>
                    <a:bodyPr/>
                    <a:lstStyle/>
                    <a:p>
                      <a:r>
                        <a:rPr lang="en-US" altLang="zh-CN" sz="1600" dirty="0" smtClean="0"/>
                        <a:t>key</a:t>
                      </a:r>
                      <a:endParaRPr lang="zh-CN" altLang="en-US" sz="1600" dirty="0"/>
                    </a:p>
                  </a:txBody>
                  <a:tcPr/>
                </a:tc>
                <a:tc>
                  <a:txBody>
                    <a:bodyPr/>
                    <a:lstStyle/>
                    <a:p>
                      <a:r>
                        <a:rPr lang="en-US" altLang="zh-CN" sz="1600" dirty="0" err="1" smtClean="0"/>
                        <a:t>key_len</a:t>
                      </a:r>
                      <a:endParaRPr lang="zh-CN" altLang="en-US" sz="1600" dirty="0"/>
                    </a:p>
                  </a:txBody>
                  <a:tcPr/>
                </a:tc>
                <a:tc>
                  <a:txBody>
                    <a:bodyPr/>
                    <a:lstStyle/>
                    <a:p>
                      <a:r>
                        <a:rPr lang="en-US" altLang="zh-CN" sz="1600" dirty="0" smtClean="0"/>
                        <a:t>ref</a:t>
                      </a:r>
                      <a:endParaRPr lang="zh-CN" altLang="en-US" sz="1600" dirty="0"/>
                    </a:p>
                  </a:txBody>
                  <a:tcPr/>
                </a:tc>
                <a:tc>
                  <a:txBody>
                    <a:bodyPr/>
                    <a:lstStyle/>
                    <a:p>
                      <a:r>
                        <a:rPr lang="en-US" altLang="zh-CN" sz="1600" dirty="0" smtClean="0"/>
                        <a:t>rows</a:t>
                      </a:r>
                      <a:endParaRPr lang="zh-CN" altLang="en-US" sz="1600" dirty="0"/>
                    </a:p>
                  </a:txBody>
                  <a:tcPr/>
                </a:tc>
                <a:tc>
                  <a:txBody>
                    <a:bodyPr/>
                    <a:lstStyle/>
                    <a:p>
                      <a:r>
                        <a:rPr lang="en-US" altLang="zh-CN" sz="1600" dirty="0" smtClean="0"/>
                        <a:t>extra</a:t>
                      </a:r>
                      <a:endParaRPr lang="zh-CN" altLang="en-US" sz="1600" dirty="0"/>
                    </a:p>
                  </a:txBody>
                  <a:tcPr/>
                </a:tc>
              </a:tr>
              <a:tr h="370840">
                <a:tc>
                  <a:txBody>
                    <a:bodyPr/>
                    <a:lstStyle/>
                    <a:p>
                      <a:r>
                        <a:rPr lang="en-US" altLang="zh-CN" sz="1600" dirty="0" smtClean="0"/>
                        <a:t>State</a:t>
                      </a:r>
                      <a:endParaRPr lang="zh-CN" altLang="en-US" sz="1600" dirty="0"/>
                    </a:p>
                  </a:txBody>
                  <a:tcPr/>
                </a:tc>
                <a:tc>
                  <a:txBody>
                    <a:bodyPr/>
                    <a:lstStyle/>
                    <a:p>
                      <a:r>
                        <a:rPr lang="en-US" altLang="zh-CN" sz="1600" dirty="0" smtClean="0"/>
                        <a:t>ALL</a:t>
                      </a:r>
                      <a:endParaRPr lang="zh-CN" altLang="en-US" sz="1600" dirty="0"/>
                    </a:p>
                  </a:txBody>
                  <a:tcPr/>
                </a:tc>
                <a:tc>
                  <a:txBody>
                    <a:bodyPr/>
                    <a:lstStyle/>
                    <a:p>
                      <a:r>
                        <a:rPr lang="en-US" altLang="zh-CN" sz="1600" dirty="0" smtClean="0"/>
                        <a:t>NULL</a:t>
                      </a:r>
                      <a:endParaRPr lang="zh-CN" altLang="en-US" sz="1600" dirty="0"/>
                    </a:p>
                  </a:txBody>
                  <a:tcPr/>
                </a:tc>
                <a:tc>
                  <a:txBody>
                    <a:bodyPr/>
                    <a:lstStyle/>
                    <a:p>
                      <a:r>
                        <a:rPr lang="en-US" altLang="zh-CN" sz="1600" dirty="0" smtClean="0"/>
                        <a:t>NULL</a:t>
                      </a:r>
                      <a:endParaRPr lang="zh-CN" altLang="en-US" sz="1600" dirty="0"/>
                    </a:p>
                  </a:txBody>
                  <a:tcPr/>
                </a:tc>
                <a:tc>
                  <a:txBody>
                    <a:bodyPr/>
                    <a:lstStyle/>
                    <a:p>
                      <a:r>
                        <a:rPr lang="en-US" altLang="zh-CN" sz="1600" dirty="0" smtClean="0"/>
                        <a:t>NULL</a:t>
                      </a:r>
                      <a:endParaRPr lang="zh-CN" altLang="en-US" sz="1600" dirty="0"/>
                    </a:p>
                  </a:txBody>
                  <a:tcPr/>
                </a:tc>
                <a:tc>
                  <a:txBody>
                    <a:bodyPr/>
                    <a:lstStyle/>
                    <a:p>
                      <a:r>
                        <a:rPr lang="en-US" altLang="zh-CN" sz="1600" dirty="0" smtClean="0"/>
                        <a:t>NULL</a:t>
                      </a:r>
                      <a:endParaRPr lang="zh-CN" altLang="en-US" sz="1600" dirty="0"/>
                    </a:p>
                  </a:txBody>
                  <a:tcPr/>
                </a:tc>
                <a:tc>
                  <a:txBody>
                    <a:bodyPr/>
                    <a:lstStyle/>
                    <a:p>
                      <a:r>
                        <a:rPr lang="en-US" altLang="zh-CN" sz="1600" dirty="0" smtClean="0"/>
                        <a:t>50</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where used</a:t>
                      </a:r>
                      <a:endParaRPr lang="zh-CN" altLang="en-US" sz="1600" dirty="0" smtClean="0"/>
                    </a:p>
                  </a:txBody>
                  <a:tcPr/>
                </a:tc>
              </a:tr>
              <a:tr h="370840">
                <a:tc>
                  <a:txBody>
                    <a:bodyPr/>
                    <a:lstStyle/>
                    <a:p>
                      <a:r>
                        <a:rPr lang="en-US" altLang="zh-CN" sz="1600" dirty="0" smtClean="0"/>
                        <a:t>City</a:t>
                      </a:r>
                      <a:endParaRPr lang="zh-CN" altLang="en-US" sz="1600" dirty="0"/>
                    </a:p>
                  </a:txBody>
                  <a:tcPr/>
                </a:tc>
                <a:tc>
                  <a:txBody>
                    <a:bodyPr/>
                    <a:lstStyle/>
                    <a:p>
                      <a:r>
                        <a:rPr lang="en-US" altLang="zh-CN" sz="1600" dirty="0" err="1" smtClean="0"/>
                        <a:t>eq_ref</a:t>
                      </a:r>
                      <a:endParaRPr lang="zh-CN" altLang="en-US" sz="1600" dirty="0"/>
                    </a:p>
                  </a:txBody>
                  <a:tcPr/>
                </a:tc>
                <a:tc>
                  <a:txBody>
                    <a:bodyPr/>
                    <a:lstStyle/>
                    <a:p>
                      <a:r>
                        <a:rPr lang="en-US" altLang="zh-CN" sz="1600" dirty="0" err="1" smtClean="0"/>
                        <a:t>st_idx</a:t>
                      </a:r>
                      <a:endParaRPr lang="zh-CN" altLang="en-US" sz="1600" dirty="0"/>
                    </a:p>
                  </a:txBody>
                  <a:tcPr/>
                </a:tc>
                <a:tc>
                  <a:txBody>
                    <a:bodyPr/>
                    <a:lstStyle/>
                    <a:p>
                      <a:r>
                        <a:rPr lang="en-US" altLang="zh-CN" sz="1600" dirty="0" err="1" smtClean="0"/>
                        <a:t>st_idx</a:t>
                      </a:r>
                      <a:endParaRPr lang="zh-CN" altLang="en-US" sz="1600" dirty="0"/>
                    </a:p>
                  </a:txBody>
                  <a:tcPr/>
                </a:tc>
                <a:tc>
                  <a:txBody>
                    <a:bodyPr/>
                    <a:lstStyle/>
                    <a:p>
                      <a:r>
                        <a:rPr lang="en-US" altLang="zh-CN" sz="1600" dirty="0" smtClean="0"/>
                        <a:t>2</a:t>
                      </a:r>
                      <a:endParaRPr lang="zh-CN" altLang="en-US" sz="1600" dirty="0"/>
                    </a:p>
                  </a:txBody>
                  <a:tcPr/>
                </a:tc>
                <a:tc>
                  <a:txBody>
                    <a:bodyPr/>
                    <a:lstStyle/>
                    <a:p>
                      <a:r>
                        <a:rPr lang="en-US" altLang="zh-CN" sz="1600" dirty="0" err="1" smtClean="0"/>
                        <a:t>City.state_cd</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where used</a:t>
                      </a:r>
                      <a:endParaRPr lang="zh-CN" altLang="en-US" sz="16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493237652"/>
              </p:ext>
            </p:extLst>
          </p:nvPr>
        </p:nvGraphicFramePr>
        <p:xfrm>
          <a:off x="73279" y="5196800"/>
          <a:ext cx="9016683" cy="1112520"/>
        </p:xfrm>
        <a:graphic>
          <a:graphicData uri="http://schemas.openxmlformats.org/drawingml/2006/table">
            <a:tbl>
              <a:tblPr firstRow="1" bandRow="1">
                <a:tableStyleId>{5C22544A-7EE6-4342-B048-85BDC9FD1C3A}</a:tableStyleId>
              </a:tblPr>
              <a:tblGrid>
                <a:gridCol w="762000"/>
                <a:gridCol w="713105"/>
                <a:gridCol w="1694434"/>
                <a:gridCol w="1035368"/>
                <a:gridCol w="1056259"/>
                <a:gridCol w="1558417"/>
                <a:gridCol w="752348"/>
                <a:gridCol w="1444752"/>
              </a:tblGrid>
              <a:tr h="370840">
                <a:tc>
                  <a:txBody>
                    <a:bodyPr/>
                    <a:lstStyle/>
                    <a:p>
                      <a:r>
                        <a:rPr lang="en-US" altLang="zh-CN" sz="1600" dirty="0" smtClean="0"/>
                        <a:t>table</a:t>
                      </a:r>
                      <a:endParaRPr lang="zh-CN" altLang="en-US" sz="1600" dirty="0"/>
                    </a:p>
                  </a:txBody>
                  <a:tcPr/>
                </a:tc>
                <a:tc>
                  <a:txBody>
                    <a:bodyPr/>
                    <a:lstStyle/>
                    <a:p>
                      <a:r>
                        <a:rPr lang="en-US" altLang="zh-CN" sz="1600" dirty="0" smtClean="0"/>
                        <a:t>type</a:t>
                      </a:r>
                      <a:endParaRPr lang="zh-CN" altLang="en-US" sz="1600" dirty="0"/>
                    </a:p>
                  </a:txBody>
                  <a:tcPr/>
                </a:tc>
                <a:tc>
                  <a:txBody>
                    <a:bodyPr/>
                    <a:lstStyle/>
                    <a:p>
                      <a:r>
                        <a:rPr lang="en-US" altLang="zh-CN" sz="1600" dirty="0" err="1" smtClean="0"/>
                        <a:t>possible_keys</a:t>
                      </a:r>
                      <a:endParaRPr lang="zh-CN" altLang="en-US" sz="1600" dirty="0"/>
                    </a:p>
                  </a:txBody>
                  <a:tcPr/>
                </a:tc>
                <a:tc>
                  <a:txBody>
                    <a:bodyPr/>
                    <a:lstStyle/>
                    <a:p>
                      <a:r>
                        <a:rPr lang="en-US" altLang="zh-CN" sz="1600" dirty="0" smtClean="0"/>
                        <a:t>key</a:t>
                      </a:r>
                      <a:endParaRPr lang="zh-CN" altLang="en-US" sz="1600" dirty="0"/>
                    </a:p>
                  </a:txBody>
                  <a:tcPr/>
                </a:tc>
                <a:tc>
                  <a:txBody>
                    <a:bodyPr/>
                    <a:lstStyle/>
                    <a:p>
                      <a:r>
                        <a:rPr lang="en-US" altLang="zh-CN" sz="1600" dirty="0" err="1" smtClean="0"/>
                        <a:t>key_len</a:t>
                      </a:r>
                      <a:endParaRPr lang="zh-CN" altLang="en-US" sz="1600" dirty="0"/>
                    </a:p>
                  </a:txBody>
                  <a:tcPr/>
                </a:tc>
                <a:tc>
                  <a:txBody>
                    <a:bodyPr/>
                    <a:lstStyle/>
                    <a:p>
                      <a:r>
                        <a:rPr lang="en-US" altLang="zh-CN" sz="1600" dirty="0" smtClean="0"/>
                        <a:t>ref</a:t>
                      </a:r>
                      <a:endParaRPr lang="zh-CN" altLang="en-US" sz="1600" dirty="0"/>
                    </a:p>
                  </a:txBody>
                  <a:tcPr/>
                </a:tc>
                <a:tc>
                  <a:txBody>
                    <a:bodyPr/>
                    <a:lstStyle/>
                    <a:p>
                      <a:r>
                        <a:rPr lang="en-US" altLang="zh-CN" sz="1600" dirty="0" smtClean="0"/>
                        <a:t>rows</a:t>
                      </a:r>
                      <a:endParaRPr lang="zh-CN" altLang="en-US" sz="1600" dirty="0"/>
                    </a:p>
                  </a:txBody>
                  <a:tcPr/>
                </a:tc>
                <a:tc>
                  <a:txBody>
                    <a:bodyPr/>
                    <a:lstStyle/>
                    <a:p>
                      <a:r>
                        <a:rPr lang="en-US" altLang="zh-CN" sz="1600" dirty="0" smtClean="0"/>
                        <a:t>extra</a:t>
                      </a:r>
                      <a:endParaRPr lang="zh-CN" altLang="en-US" sz="1600" dirty="0"/>
                    </a:p>
                  </a:txBody>
                  <a:tcPr/>
                </a:tc>
              </a:tr>
              <a:tr h="370840">
                <a:tc>
                  <a:txBody>
                    <a:bodyPr/>
                    <a:lstStyle/>
                    <a:p>
                      <a:r>
                        <a:rPr lang="en-US" altLang="zh-CN" sz="1600" dirty="0" smtClean="0"/>
                        <a:t>State</a:t>
                      </a:r>
                      <a:endParaRPr lang="zh-CN" altLang="en-US" sz="1600" dirty="0"/>
                    </a:p>
                  </a:txBody>
                  <a:tcPr/>
                </a:tc>
                <a:tc>
                  <a:txBody>
                    <a:bodyPr/>
                    <a:lstStyle/>
                    <a:p>
                      <a:r>
                        <a:rPr lang="en-US" altLang="zh-CN" sz="1600" dirty="0" smtClean="0"/>
                        <a:t>ref</a:t>
                      </a:r>
                      <a:endParaRPr lang="zh-CN" altLang="en-US" sz="1600" dirty="0"/>
                    </a:p>
                  </a:txBody>
                  <a:tcPr/>
                </a:tc>
                <a:tc>
                  <a:txBody>
                    <a:bodyPr/>
                    <a:lstStyle/>
                    <a:p>
                      <a:r>
                        <a:rPr lang="en-US" altLang="zh-CN" sz="1600" dirty="0" err="1" smtClean="0"/>
                        <a:t>city_idx</a:t>
                      </a:r>
                      <a:endParaRPr lang="zh-CN" altLang="en-US" sz="1600" dirty="0"/>
                    </a:p>
                  </a:txBody>
                  <a:tcPr/>
                </a:tc>
                <a:tc>
                  <a:txBody>
                    <a:bodyPr/>
                    <a:lstStyle/>
                    <a:p>
                      <a:r>
                        <a:rPr lang="en-US" altLang="zh-CN" sz="1600" dirty="0" err="1" smtClean="0"/>
                        <a:t>city_idx</a:t>
                      </a:r>
                      <a:endParaRPr lang="zh-CN" altLang="en-US" sz="1600" dirty="0"/>
                    </a:p>
                  </a:txBody>
                  <a:tcPr/>
                </a:tc>
                <a:tc>
                  <a:txBody>
                    <a:bodyPr/>
                    <a:lstStyle/>
                    <a:p>
                      <a:r>
                        <a:rPr lang="en-US" altLang="zh-CN" sz="1600" dirty="0" smtClean="0"/>
                        <a:t>30</a:t>
                      </a:r>
                      <a:endParaRPr lang="zh-CN" altLang="en-US" sz="1600" dirty="0"/>
                    </a:p>
                  </a:txBody>
                  <a:tcPr/>
                </a:tc>
                <a:tc>
                  <a:txBody>
                    <a:bodyPr/>
                    <a:lstStyle/>
                    <a:p>
                      <a:r>
                        <a:rPr lang="en-US" altLang="zh-CN" sz="1600" dirty="0" err="1" smtClean="0"/>
                        <a:t>const</a:t>
                      </a:r>
                      <a:endParaRPr lang="zh-CN" altLang="en-US" sz="1600" dirty="0"/>
                    </a:p>
                  </a:txBody>
                  <a:tcPr/>
                </a:tc>
                <a:tc>
                  <a:txBody>
                    <a:bodyPr/>
                    <a:lstStyle/>
                    <a:p>
                      <a:r>
                        <a:rPr lang="en-US" altLang="zh-CN" sz="1600" dirty="0" smtClean="0"/>
                        <a:t>1</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where used</a:t>
                      </a:r>
                      <a:endParaRPr lang="zh-CN" altLang="en-US" sz="1600" dirty="0" smtClean="0"/>
                    </a:p>
                  </a:txBody>
                  <a:tcPr/>
                </a:tc>
              </a:tr>
              <a:tr h="370840">
                <a:tc>
                  <a:txBody>
                    <a:bodyPr/>
                    <a:lstStyle/>
                    <a:p>
                      <a:r>
                        <a:rPr lang="en-US" altLang="zh-CN" sz="1600" dirty="0" smtClean="0"/>
                        <a:t>City</a:t>
                      </a:r>
                      <a:endParaRPr lang="zh-CN" altLang="en-US" sz="1600" dirty="0"/>
                    </a:p>
                  </a:txBody>
                  <a:tcPr/>
                </a:tc>
                <a:tc>
                  <a:txBody>
                    <a:bodyPr/>
                    <a:lstStyle/>
                    <a:p>
                      <a:r>
                        <a:rPr lang="en-US" altLang="zh-CN" sz="1600" dirty="0" smtClean="0"/>
                        <a:t>ref</a:t>
                      </a:r>
                      <a:endParaRPr lang="zh-CN" altLang="en-US" sz="1600" dirty="0"/>
                    </a:p>
                  </a:txBody>
                  <a:tcPr/>
                </a:tc>
                <a:tc>
                  <a:txBody>
                    <a:bodyPr/>
                    <a:lstStyle/>
                    <a:p>
                      <a:r>
                        <a:rPr lang="en-US" altLang="zh-CN" sz="1600" dirty="0" err="1" smtClean="0"/>
                        <a:t>st_idx</a:t>
                      </a:r>
                      <a:endParaRPr lang="zh-CN" altLang="en-US" sz="1600" dirty="0"/>
                    </a:p>
                  </a:txBody>
                  <a:tcPr/>
                </a:tc>
                <a:tc>
                  <a:txBody>
                    <a:bodyPr/>
                    <a:lstStyle/>
                    <a:p>
                      <a:r>
                        <a:rPr lang="en-US" altLang="zh-CN" sz="1600" dirty="0" err="1" smtClean="0"/>
                        <a:t>st_idx</a:t>
                      </a:r>
                      <a:endParaRPr lang="zh-CN" altLang="en-US" sz="1600" dirty="0"/>
                    </a:p>
                  </a:txBody>
                  <a:tcPr/>
                </a:tc>
                <a:tc>
                  <a:txBody>
                    <a:bodyPr/>
                    <a:lstStyle/>
                    <a:p>
                      <a:r>
                        <a:rPr lang="en-US" altLang="zh-CN" sz="1600" dirty="0" smtClean="0"/>
                        <a:t>2</a:t>
                      </a:r>
                      <a:endParaRPr lang="zh-CN" altLang="en-US" sz="1600" dirty="0"/>
                    </a:p>
                  </a:txBody>
                  <a:tcPr/>
                </a:tc>
                <a:tc>
                  <a:txBody>
                    <a:bodyPr/>
                    <a:lstStyle/>
                    <a:p>
                      <a:r>
                        <a:rPr lang="en-US" altLang="zh-CN" sz="1600" dirty="0" err="1" smtClean="0"/>
                        <a:t>City.state_cd</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where used</a:t>
                      </a:r>
                      <a:endParaRPr lang="zh-CN" altLang="en-US" sz="1600" dirty="0"/>
                    </a:p>
                  </a:txBody>
                  <a:tcPr/>
                </a:tc>
              </a:tr>
            </a:tbl>
          </a:graphicData>
        </a:graphic>
      </p:graphicFrame>
      <p:sp>
        <p:nvSpPr>
          <p:cNvPr id="6" name="灯片编号占位符 5"/>
          <p:cNvSpPr>
            <a:spLocks noGrp="1"/>
          </p:cNvSpPr>
          <p:nvPr>
            <p:ph type="sldNum" sz="quarter" idx="12"/>
          </p:nvPr>
        </p:nvSpPr>
        <p:spPr/>
        <p:txBody>
          <a:bodyPr/>
          <a:lstStyle/>
          <a:p>
            <a:fld id="{0C913308-F349-4B6D-A68A-DD1791B4A57B}" type="slidenum">
              <a:rPr lang="zh-CN" altLang="en-US" smtClean="0"/>
              <a:t>78</a:t>
            </a:fld>
            <a:endParaRPr lang="zh-CN" altLang="en-US"/>
          </a:p>
        </p:txBody>
      </p:sp>
    </p:spTree>
    <p:extLst>
      <p:ext uri="{BB962C8B-B14F-4D97-AF65-F5344CB8AC3E}">
        <p14:creationId xmlns:p14="http://schemas.microsoft.com/office/powerpoint/2010/main" val="93529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数据库服务器优化</a:t>
            </a:r>
          </a:p>
        </p:txBody>
      </p:sp>
      <p:sp>
        <p:nvSpPr>
          <p:cNvPr id="3" name="内容占位符 2"/>
          <p:cNvSpPr>
            <a:spLocks noGrp="1"/>
          </p:cNvSpPr>
          <p:nvPr>
            <p:ph idx="1"/>
          </p:nvPr>
        </p:nvSpPr>
        <p:spPr/>
        <p:txBody>
          <a:bodyPr>
            <a:noAutofit/>
          </a:bodyPr>
          <a:lstStyle/>
          <a:p>
            <a:r>
              <a:rPr lang="zh-CN" altLang="en-US" sz="1800" dirty="0"/>
              <a:t>在服务器级别上，还有一些设置影响应用的性能</a:t>
            </a:r>
          </a:p>
          <a:p>
            <a:pPr lvl="1"/>
            <a:r>
              <a:rPr lang="zh-CN" altLang="en-US" sz="1600" dirty="0"/>
              <a:t>服务器的行为会影响所有使用该服务器的应用</a:t>
            </a:r>
          </a:p>
          <a:p>
            <a:pPr lvl="1"/>
            <a:r>
              <a:rPr lang="zh-CN" altLang="en-US" sz="1600" dirty="0"/>
              <a:t>为一个应用所做的改进可能会给使用同一服务器的其它应用造成损害</a:t>
            </a:r>
          </a:p>
          <a:p>
            <a:r>
              <a:rPr lang="zh-CN" altLang="en-US" sz="1800" dirty="0"/>
              <a:t>优化</a:t>
            </a:r>
            <a:r>
              <a:rPr lang="en-US" altLang="zh-CN" sz="1800" dirty="0"/>
              <a:t>MySQL</a:t>
            </a:r>
            <a:r>
              <a:rPr lang="zh-CN" altLang="en-US" sz="1800" dirty="0"/>
              <a:t>时最重要的两个变量</a:t>
            </a:r>
          </a:p>
          <a:p>
            <a:pPr lvl="1"/>
            <a:r>
              <a:rPr lang="en-US" altLang="zh-CN" sz="1600" dirty="0" err="1"/>
              <a:t>table_cache</a:t>
            </a:r>
            <a:endParaRPr lang="en-US" altLang="zh-CN" sz="1600" dirty="0"/>
          </a:p>
          <a:p>
            <a:pPr lvl="2"/>
            <a:r>
              <a:rPr lang="zh-CN" altLang="en-US" sz="1400" dirty="0"/>
              <a:t>控制</a:t>
            </a:r>
            <a:r>
              <a:rPr lang="en-US" altLang="zh-CN" sz="1400" dirty="0"/>
              <a:t>MySQL</a:t>
            </a:r>
            <a:r>
              <a:rPr lang="zh-CN" altLang="en-US" sz="1400" dirty="0"/>
              <a:t>表高速缓存的大小，增加可以</a:t>
            </a:r>
            <a:r>
              <a:rPr lang="en-US" altLang="zh-CN" sz="1400" dirty="0"/>
              <a:t>MySQL</a:t>
            </a:r>
            <a:r>
              <a:rPr lang="zh-CN" altLang="en-US" sz="1400" dirty="0"/>
              <a:t>拥有更多可同时打开的表，而无需打开和关闭文件</a:t>
            </a:r>
          </a:p>
          <a:p>
            <a:pPr lvl="1"/>
            <a:r>
              <a:rPr lang="en-US" altLang="zh-CN" sz="1600" dirty="0" err="1"/>
              <a:t>key_buffer_size</a:t>
            </a:r>
            <a:endParaRPr lang="en-US" altLang="zh-CN" sz="1600" dirty="0"/>
          </a:p>
          <a:p>
            <a:pPr lvl="2"/>
            <a:r>
              <a:rPr lang="zh-CN" altLang="en-US" sz="1400" dirty="0"/>
              <a:t>控制用来保存索引的缓冲区</a:t>
            </a:r>
            <a:r>
              <a:rPr lang="zh-CN" altLang="en-US" sz="1400" dirty="0" smtClean="0"/>
              <a:t>大小</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79</a:t>
            </a:fld>
            <a:endParaRPr lang="zh-CN" altLang="en-US"/>
          </a:p>
        </p:txBody>
      </p:sp>
    </p:spTree>
    <p:extLst>
      <p:ext uri="{BB962C8B-B14F-4D97-AF65-F5344CB8AC3E}">
        <p14:creationId xmlns:p14="http://schemas.microsoft.com/office/powerpoint/2010/main" val="323159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r>
              <a:rPr lang="zh-CN" altLang="en-US" sz="1800" dirty="0"/>
              <a:t>数据库运行环境的设置</a:t>
            </a:r>
          </a:p>
          <a:p>
            <a:pPr lvl="1"/>
            <a:r>
              <a:rPr lang="zh-CN" altLang="en-US" sz="1600" dirty="0"/>
              <a:t>在建立数据库之前，应首先了解所选用的</a:t>
            </a:r>
            <a:r>
              <a:rPr lang="en-US" altLang="zh-CN" sz="1600" dirty="0"/>
              <a:t>DBMS</a:t>
            </a:r>
            <a:r>
              <a:rPr lang="zh-CN" altLang="en-US" sz="1600" dirty="0"/>
              <a:t>及其对运行环境的要求，熟悉</a:t>
            </a:r>
            <a:r>
              <a:rPr lang="en-US" altLang="zh-CN" sz="1600" dirty="0"/>
              <a:t>DBMS</a:t>
            </a:r>
            <a:r>
              <a:rPr lang="zh-CN" altLang="en-US" sz="1600" dirty="0"/>
              <a:t>的各种运行参数的含义、缺省值及其对系统的影响，确定新系统中各个参数的</a:t>
            </a:r>
            <a:r>
              <a:rPr lang="zh-CN" altLang="en-US" sz="1600" dirty="0" smtClean="0"/>
              <a:t>取值</a:t>
            </a:r>
            <a:endParaRPr lang="zh-CN" altLang="en-US" sz="1600" dirty="0"/>
          </a:p>
          <a:p>
            <a:pPr lvl="1"/>
            <a:r>
              <a:rPr lang="zh-CN" altLang="en-US" sz="1600" dirty="0"/>
              <a:t>不同的</a:t>
            </a:r>
            <a:r>
              <a:rPr lang="en-US" altLang="zh-CN" sz="1600" dirty="0"/>
              <a:t>DBMS</a:t>
            </a:r>
            <a:r>
              <a:rPr lang="zh-CN" altLang="en-US" sz="1600" dirty="0"/>
              <a:t>有不同的参数，一般有下列三种类型：</a:t>
            </a:r>
          </a:p>
          <a:p>
            <a:pPr lvl="2"/>
            <a:r>
              <a:rPr lang="zh-CN" altLang="en-US" sz="1400" dirty="0"/>
              <a:t>有关内外存分配的参数，如数据文件的大小、数据块的大小、最大文件数、缓冲区的大小</a:t>
            </a:r>
            <a:r>
              <a:rPr lang="zh-CN" altLang="en-US" sz="1400" dirty="0" smtClean="0"/>
              <a:t>等</a:t>
            </a:r>
            <a:endParaRPr lang="zh-CN" altLang="en-US" sz="1400" dirty="0"/>
          </a:p>
          <a:p>
            <a:pPr lvl="2"/>
            <a:r>
              <a:rPr lang="zh-CN" altLang="en-US" sz="1400" dirty="0"/>
              <a:t>有关</a:t>
            </a:r>
            <a:r>
              <a:rPr lang="en-US" altLang="zh-CN" sz="1400" dirty="0"/>
              <a:t>DBMS</a:t>
            </a:r>
            <a:r>
              <a:rPr lang="zh-CN" altLang="en-US" sz="1400" dirty="0"/>
              <a:t>运行参数的设置，如可同时连接的用户数、可同时打开的文件和游标数量、日志缓冲区的大小</a:t>
            </a:r>
            <a:r>
              <a:rPr lang="zh-CN" altLang="en-US" sz="1400" dirty="0" smtClean="0"/>
              <a:t>等</a:t>
            </a:r>
            <a:endParaRPr lang="zh-CN" altLang="en-US" sz="1400" dirty="0"/>
          </a:p>
          <a:p>
            <a:pPr lvl="2"/>
            <a:r>
              <a:rPr lang="zh-CN" altLang="en-US" sz="1400" dirty="0"/>
              <a:t>有关数据库的故障恢复和审计跟踪的参数，如审计功能的开启</a:t>
            </a:r>
            <a:r>
              <a:rPr lang="en-US" altLang="zh-CN" sz="1400" dirty="0"/>
              <a:t>/</a:t>
            </a:r>
            <a:r>
              <a:rPr lang="zh-CN" altLang="en-US" sz="1400" dirty="0"/>
              <a:t>关闭参数、系统日志的设置等</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921025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的安全</a:t>
            </a:r>
          </a:p>
        </p:txBody>
      </p:sp>
      <p:sp>
        <p:nvSpPr>
          <p:cNvPr id="3" name="内容占位符 2"/>
          <p:cNvSpPr>
            <a:spLocks noGrp="1"/>
          </p:cNvSpPr>
          <p:nvPr>
            <p:ph idx="1"/>
          </p:nvPr>
        </p:nvSpPr>
        <p:spPr/>
        <p:txBody>
          <a:bodyPr>
            <a:normAutofit/>
          </a:bodyPr>
          <a:lstStyle/>
          <a:p>
            <a:r>
              <a:rPr lang="en-US" altLang="zh-CN" sz="1800" dirty="0"/>
              <a:t>MySQL</a:t>
            </a:r>
            <a:r>
              <a:rPr lang="zh-CN" altLang="en-US" sz="1800" dirty="0"/>
              <a:t>提供了一个称为</a:t>
            </a:r>
            <a:r>
              <a:rPr lang="en-US" altLang="zh-CN" sz="1800" dirty="0"/>
              <a:t>root</a:t>
            </a:r>
            <a:r>
              <a:rPr lang="zh-CN" altLang="en-US" sz="1800" dirty="0"/>
              <a:t>的特殊用户，可以创建其它的</a:t>
            </a:r>
            <a:r>
              <a:rPr lang="en-US" altLang="zh-CN" sz="1800" dirty="0"/>
              <a:t>MySQL</a:t>
            </a:r>
            <a:r>
              <a:rPr lang="zh-CN" altLang="en-US" sz="1800" dirty="0"/>
              <a:t>用户账户并为其授权</a:t>
            </a:r>
          </a:p>
          <a:p>
            <a:pPr lvl="1"/>
            <a:r>
              <a:rPr lang="en-US" altLang="zh-CN" sz="1600" dirty="0" err="1">
                <a:latin typeface="Courier New" pitchFamily="49" charset="0"/>
                <a:cs typeface="Courier New" pitchFamily="49" charset="0"/>
              </a:rPr>
              <a:t>mysql</a:t>
            </a:r>
            <a:r>
              <a:rPr lang="en-US" altLang="zh-CN" sz="1600" dirty="0">
                <a:latin typeface="Courier New" pitchFamily="49" charset="0"/>
                <a:cs typeface="Courier New" pitchFamily="49" charset="0"/>
              </a:rPr>
              <a:t> -u root –p</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Enter password: </a:t>
            </a:r>
            <a:r>
              <a:rPr lang="en-US" altLang="zh-CN" sz="1600" dirty="0" err="1">
                <a:latin typeface="Courier New" pitchFamily="49" charset="0"/>
                <a:cs typeface="Courier New" pitchFamily="49" charset="0"/>
              </a:rPr>
              <a:t>xxxxxx</a:t>
            </a:r>
            <a:endParaRPr lang="en-US" altLang="zh-CN" sz="1600" dirty="0">
              <a:latin typeface="Courier New" pitchFamily="49" charset="0"/>
              <a:cs typeface="Courier New" pitchFamily="49" charset="0"/>
            </a:endParaRPr>
          </a:p>
          <a:p>
            <a:r>
              <a:rPr lang="zh-CN" altLang="en-US" sz="1800" dirty="0"/>
              <a:t>许多数据库引擎都支持角色，但是</a:t>
            </a:r>
            <a:r>
              <a:rPr lang="en-US" altLang="zh-CN" sz="1800" dirty="0"/>
              <a:t>MySQL</a:t>
            </a:r>
            <a:r>
              <a:rPr lang="zh-CN" altLang="en-US" sz="1800" dirty="0"/>
              <a:t>没有</a:t>
            </a:r>
          </a:p>
          <a:p>
            <a:pPr lvl="1"/>
            <a:r>
              <a:rPr lang="zh-CN" altLang="en-US" sz="1600" dirty="0"/>
              <a:t>为其提供唯一的用户</a:t>
            </a:r>
            <a:r>
              <a:rPr lang="en-US" altLang="zh-CN" sz="1600" dirty="0"/>
              <a:t>ID</a:t>
            </a:r>
            <a:r>
              <a:rPr lang="zh-CN" altLang="en-US" sz="1600" dirty="0"/>
              <a:t>，并为用户</a:t>
            </a:r>
            <a:r>
              <a:rPr lang="en-US" altLang="zh-CN" sz="1600" dirty="0"/>
              <a:t>ID</a:t>
            </a:r>
            <a:r>
              <a:rPr lang="zh-CN" altLang="en-US" sz="1600" dirty="0"/>
              <a:t>指派与所有角色有关的权限</a:t>
            </a:r>
          </a:p>
          <a:p>
            <a:pPr lvl="1"/>
            <a:r>
              <a:rPr lang="zh-CN" altLang="en-US" sz="1600" dirty="0"/>
              <a:t>创建基于角色的用户，对于某个角色允许不同的人分享同一个用户</a:t>
            </a:r>
            <a:r>
              <a:rPr lang="en-US" altLang="zh-CN" sz="1600" dirty="0"/>
              <a:t>ID</a:t>
            </a:r>
          </a:p>
          <a:p>
            <a:pPr lvl="1"/>
            <a:r>
              <a:rPr lang="zh-CN" altLang="en-US" sz="1600" dirty="0"/>
              <a:t>为每个用户的每个角色创建用户</a:t>
            </a:r>
            <a:r>
              <a:rPr lang="en-US" altLang="zh-CN" sz="1600" dirty="0"/>
              <a:t>ID</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80</a:t>
            </a:fld>
            <a:endParaRPr lang="zh-CN" altLang="en-US"/>
          </a:p>
        </p:txBody>
      </p:sp>
    </p:spTree>
    <p:extLst>
      <p:ext uri="{BB962C8B-B14F-4D97-AF65-F5344CB8AC3E}">
        <p14:creationId xmlns:p14="http://schemas.microsoft.com/office/powerpoint/2010/main" val="20029228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特权管理</a:t>
            </a:r>
          </a:p>
        </p:txBody>
      </p:sp>
      <p:sp>
        <p:nvSpPr>
          <p:cNvPr id="3" name="内容占位符 2"/>
          <p:cNvSpPr>
            <a:spLocks noGrp="1"/>
          </p:cNvSpPr>
          <p:nvPr>
            <p:ph idx="1"/>
          </p:nvPr>
        </p:nvSpPr>
        <p:spPr/>
        <p:txBody>
          <a:bodyPr/>
          <a:lstStyle/>
          <a:p>
            <a:r>
              <a:rPr lang="en-US" altLang="zh-CN" sz="2000" dirty="0"/>
              <a:t>MySQL</a:t>
            </a:r>
            <a:r>
              <a:rPr lang="zh-CN" altLang="en-US" sz="2000" dirty="0"/>
              <a:t>在系统数据库</a:t>
            </a:r>
            <a:r>
              <a:rPr lang="en-US" altLang="zh-CN" sz="2000" dirty="0" err="1"/>
              <a:t>mysql</a:t>
            </a:r>
            <a:r>
              <a:rPr lang="zh-CN" altLang="en-US" sz="2000" dirty="0"/>
              <a:t>中有一个特殊的表，其中存储了关于谁具有哪些特权的信息</a:t>
            </a:r>
          </a:p>
          <a:p>
            <a:pPr lvl="1"/>
            <a:r>
              <a:rPr lang="zh-CN" altLang="en-US" sz="1800" dirty="0"/>
              <a:t>管理特权的方法：</a:t>
            </a:r>
            <a:r>
              <a:rPr lang="en-US" altLang="zh-CN" sz="1800" dirty="0"/>
              <a:t>GRANT</a:t>
            </a:r>
            <a:r>
              <a:rPr lang="zh-CN" altLang="en-US" sz="1800" dirty="0"/>
              <a:t>和</a:t>
            </a:r>
            <a:r>
              <a:rPr lang="en-US" altLang="zh-CN" sz="1800" dirty="0"/>
              <a:t>REVOKE</a:t>
            </a:r>
          </a:p>
          <a:p>
            <a:pPr lvl="2"/>
            <a:r>
              <a:rPr lang="en-US" altLang="zh-CN" sz="1600" dirty="0">
                <a:latin typeface="Courier New" pitchFamily="49" charset="0"/>
                <a:cs typeface="Courier New" pitchFamily="49" charset="0"/>
              </a:rPr>
              <a:t>grant all privileges on *.* to root@”%” identified by ’123321!a</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81</a:t>
            </a:fld>
            <a:endParaRPr lang="zh-CN" altLang="en-US"/>
          </a:p>
        </p:txBody>
      </p:sp>
    </p:spTree>
    <p:extLst>
      <p:ext uri="{BB962C8B-B14F-4D97-AF65-F5344CB8AC3E}">
        <p14:creationId xmlns:p14="http://schemas.microsoft.com/office/powerpoint/2010/main" val="15842933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p:txBody>
          <a:bodyPr/>
          <a:lstStyle/>
          <a:p>
            <a:r>
              <a:rPr lang="zh-CN" altLang="en-US" dirty="0"/>
              <a:t>特权及其应用的对象</a:t>
            </a:r>
          </a:p>
        </p:txBody>
      </p:sp>
      <p:graphicFrame>
        <p:nvGraphicFramePr>
          <p:cNvPr id="4" name="表格 3"/>
          <p:cNvGraphicFramePr>
            <a:graphicFrameLocks noGrp="1"/>
          </p:cNvGraphicFramePr>
          <p:nvPr>
            <p:extLst>
              <p:ext uri="{D42A27DB-BD31-4B8C-83A1-F6EECF244321}">
                <p14:modId xmlns:p14="http://schemas.microsoft.com/office/powerpoint/2010/main" val="3208441726"/>
              </p:ext>
            </p:extLst>
          </p:nvPr>
        </p:nvGraphicFramePr>
        <p:xfrm>
          <a:off x="1697655" y="980728"/>
          <a:ext cx="3954465" cy="4820920"/>
        </p:xfrm>
        <a:graphic>
          <a:graphicData uri="http://schemas.openxmlformats.org/drawingml/2006/table">
            <a:tbl>
              <a:tblPr firstRow="1" bandRow="1">
                <a:tableStyleId>{5C22544A-7EE6-4342-B048-85BDC9FD1C3A}</a:tableStyleId>
              </a:tblPr>
              <a:tblGrid>
                <a:gridCol w="1356043"/>
                <a:gridCol w="441643"/>
                <a:gridCol w="441643"/>
                <a:gridCol w="857568"/>
                <a:gridCol w="857568"/>
              </a:tblGrid>
              <a:tr h="370840">
                <a:tc>
                  <a:txBody>
                    <a:bodyPr/>
                    <a:lstStyle/>
                    <a:p>
                      <a:r>
                        <a:rPr lang="zh-CN" altLang="en-US" sz="1600" dirty="0" smtClean="0">
                          <a:latin typeface="+mn-lt"/>
                          <a:ea typeface="+mn-ea"/>
                        </a:rPr>
                        <a:t>特权</a:t>
                      </a:r>
                      <a:endParaRPr lang="zh-CN" altLang="en-US" sz="1600" dirty="0">
                        <a:latin typeface="+mn-lt"/>
                        <a:ea typeface="+mn-ea"/>
                      </a:endParaRPr>
                    </a:p>
                  </a:txBody>
                  <a:tcPr/>
                </a:tc>
                <a:tc>
                  <a:txBody>
                    <a:bodyPr/>
                    <a:lstStyle/>
                    <a:p>
                      <a:r>
                        <a:rPr lang="zh-CN" altLang="en-US" sz="1600" dirty="0" smtClean="0">
                          <a:latin typeface="+mn-lt"/>
                          <a:ea typeface="+mn-ea"/>
                        </a:rPr>
                        <a:t>列</a:t>
                      </a:r>
                      <a:endParaRPr lang="zh-CN" altLang="en-US" sz="1600" dirty="0">
                        <a:latin typeface="+mn-lt"/>
                        <a:ea typeface="+mn-ea"/>
                      </a:endParaRPr>
                    </a:p>
                  </a:txBody>
                  <a:tcPr/>
                </a:tc>
                <a:tc>
                  <a:txBody>
                    <a:bodyPr/>
                    <a:lstStyle/>
                    <a:p>
                      <a:r>
                        <a:rPr lang="zh-CN" altLang="en-US" sz="1600" dirty="0" smtClean="0">
                          <a:latin typeface="+mn-lt"/>
                          <a:ea typeface="+mn-ea"/>
                        </a:rPr>
                        <a:t>表</a:t>
                      </a:r>
                      <a:endParaRPr lang="zh-CN" altLang="en-US" sz="1600" dirty="0">
                        <a:latin typeface="+mn-lt"/>
                        <a:ea typeface="+mn-ea"/>
                      </a:endParaRPr>
                    </a:p>
                  </a:txBody>
                  <a:tcPr/>
                </a:tc>
                <a:tc>
                  <a:txBody>
                    <a:bodyPr/>
                    <a:lstStyle/>
                    <a:p>
                      <a:r>
                        <a:rPr lang="zh-CN" altLang="en-US" sz="1600" dirty="0" smtClean="0">
                          <a:latin typeface="+mn-lt"/>
                          <a:ea typeface="+mn-ea"/>
                        </a:rPr>
                        <a:t>数据库</a:t>
                      </a:r>
                      <a:endParaRPr lang="zh-CN" altLang="en-US" sz="1600" dirty="0">
                        <a:latin typeface="+mn-lt"/>
                        <a:ea typeface="+mn-ea"/>
                      </a:endParaRPr>
                    </a:p>
                  </a:txBody>
                  <a:tcPr/>
                </a:tc>
                <a:tc>
                  <a:txBody>
                    <a:bodyPr/>
                    <a:lstStyle/>
                    <a:p>
                      <a:r>
                        <a:rPr lang="zh-CN" altLang="en-US" sz="1600" dirty="0" smtClean="0">
                          <a:latin typeface="+mn-lt"/>
                          <a:ea typeface="+mn-ea"/>
                        </a:rPr>
                        <a:t>服务器</a:t>
                      </a:r>
                      <a:endParaRPr lang="zh-CN" altLang="en-US" sz="1600" dirty="0">
                        <a:latin typeface="+mn-lt"/>
                        <a:ea typeface="+mn-ea"/>
                      </a:endParaRPr>
                    </a:p>
                  </a:txBody>
                  <a:tcPr/>
                </a:tc>
              </a:tr>
              <a:tr h="370840">
                <a:tc>
                  <a:txBody>
                    <a:bodyPr/>
                    <a:lstStyle/>
                    <a:p>
                      <a:r>
                        <a:rPr lang="en-US" altLang="zh-CN" sz="1600" dirty="0" smtClean="0">
                          <a:latin typeface="+mn-lt"/>
                          <a:ea typeface="+mn-ea"/>
                        </a:rPr>
                        <a:t>ALTER</a:t>
                      </a:r>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endParaRPr lang="zh-CN" altLang="en-US" sz="1600">
                        <a:latin typeface="+mn-lt"/>
                        <a:ea typeface="+mn-ea"/>
                      </a:endParaRPr>
                    </a:p>
                  </a:txBody>
                  <a:tcPr/>
                </a:tc>
                <a:tc>
                  <a:txBody>
                    <a:bodyPr/>
                    <a:lstStyle/>
                    <a:p>
                      <a:endParaRPr lang="zh-CN" altLang="en-US" sz="1600">
                        <a:latin typeface="+mn-lt"/>
                        <a:ea typeface="+mn-ea"/>
                      </a:endParaRPr>
                    </a:p>
                  </a:txBody>
                  <a:tcPr/>
                </a:tc>
              </a:tr>
              <a:tr h="370840">
                <a:tc>
                  <a:txBody>
                    <a:bodyPr/>
                    <a:lstStyle/>
                    <a:p>
                      <a:r>
                        <a:rPr lang="en-US" altLang="zh-CN" sz="1600" dirty="0" smtClean="0">
                          <a:latin typeface="+mn-lt"/>
                          <a:ea typeface="+mn-ea"/>
                        </a:rPr>
                        <a:t>CREATE</a:t>
                      </a:r>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endParaRPr lang="zh-CN" altLang="en-US" sz="1600">
                        <a:latin typeface="+mn-lt"/>
                        <a:ea typeface="+mn-ea"/>
                      </a:endParaRPr>
                    </a:p>
                  </a:txBody>
                  <a:tcPr/>
                </a:tc>
              </a:tr>
              <a:tr h="370840">
                <a:tc>
                  <a:txBody>
                    <a:bodyPr/>
                    <a:lstStyle/>
                    <a:p>
                      <a:r>
                        <a:rPr lang="en-US" altLang="zh-CN" sz="1600" dirty="0" smtClean="0">
                          <a:latin typeface="+mn-lt"/>
                          <a:ea typeface="+mn-ea"/>
                        </a:rPr>
                        <a:t>DELETE</a:t>
                      </a:r>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endParaRPr lang="zh-CN" altLang="en-US" sz="1600">
                        <a:latin typeface="+mn-lt"/>
                        <a:ea typeface="+mn-ea"/>
                      </a:endParaRPr>
                    </a:p>
                  </a:txBody>
                  <a:tcPr/>
                </a:tc>
              </a:tr>
              <a:tr h="370840">
                <a:tc>
                  <a:txBody>
                    <a:bodyPr/>
                    <a:lstStyle/>
                    <a:p>
                      <a:r>
                        <a:rPr lang="en-US" altLang="zh-CN" sz="1600" dirty="0" smtClean="0">
                          <a:latin typeface="+mn-lt"/>
                          <a:ea typeface="+mn-ea"/>
                        </a:rPr>
                        <a:t>DROP</a:t>
                      </a:r>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endParaRPr lang="zh-CN" altLang="en-US" sz="1600">
                        <a:latin typeface="+mn-lt"/>
                        <a:ea typeface="+mn-ea"/>
                      </a:endParaRPr>
                    </a:p>
                  </a:txBody>
                  <a:tcPr/>
                </a:tc>
              </a:tr>
              <a:tr h="370840">
                <a:tc>
                  <a:txBody>
                    <a:bodyPr/>
                    <a:lstStyle/>
                    <a:p>
                      <a:r>
                        <a:rPr lang="en-US" altLang="zh-CN" sz="1600" dirty="0" smtClean="0">
                          <a:latin typeface="+mn-lt"/>
                          <a:ea typeface="+mn-ea"/>
                        </a:rPr>
                        <a:t>FILE</a:t>
                      </a:r>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r>
              <a:tr h="370840">
                <a:tc>
                  <a:txBody>
                    <a:bodyPr/>
                    <a:lstStyle/>
                    <a:p>
                      <a:r>
                        <a:rPr lang="en-US" altLang="zh-CN" sz="1600" dirty="0" smtClean="0">
                          <a:latin typeface="+mn-lt"/>
                          <a:ea typeface="+mn-ea"/>
                        </a:rPr>
                        <a:t>INDEX</a:t>
                      </a:r>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endParaRPr lang="zh-CN" altLang="en-US" sz="1600" dirty="0">
                        <a:latin typeface="+mn-lt"/>
                        <a:ea typeface="+mn-ea"/>
                      </a:endParaRPr>
                    </a:p>
                  </a:txBody>
                  <a:tcPr/>
                </a:tc>
              </a:tr>
              <a:tr h="370840">
                <a:tc>
                  <a:txBody>
                    <a:bodyPr/>
                    <a:lstStyle/>
                    <a:p>
                      <a:r>
                        <a:rPr lang="en-US" altLang="zh-CN" sz="1600" dirty="0" smtClean="0">
                          <a:latin typeface="+mn-lt"/>
                          <a:ea typeface="+mn-ea"/>
                        </a:rPr>
                        <a:t>INSERT</a:t>
                      </a:r>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endParaRPr lang="zh-CN" altLang="en-US" sz="1600">
                        <a:latin typeface="+mn-lt"/>
                        <a:ea typeface="+mn-ea"/>
                      </a:endParaRPr>
                    </a:p>
                  </a:txBody>
                  <a:tcPr/>
                </a:tc>
              </a:tr>
              <a:tr h="370840">
                <a:tc>
                  <a:txBody>
                    <a:bodyPr/>
                    <a:lstStyle/>
                    <a:p>
                      <a:r>
                        <a:rPr lang="en-US" altLang="zh-CN" sz="1600" dirty="0" smtClean="0">
                          <a:latin typeface="+mn-lt"/>
                          <a:ea typeface="+mn-ea"/>
                        </a:rPr>
                        <a:t>PROCESS</a:t>
                      </a:r>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r>
              <a:tr h="370840">
                <a:tc>
                  <a:txBody>
                    <a:bodyPr/>
                    <a:lstStyle/>
                    <a:p>
                      <a:r>
                        <a:rPr lang="en-US" altLang="zh-CN" sz="1600" dirty="0" smtClean="0">
                          <a:latin typeface="+mn-lt"/>
                          <a:ea typeface="+mn-ea"/>
                        </a:rPr>
                        <a:t>RELOAD</a:t>
                      </a:r>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r>
              <a:tr h="370840">
                <a:tc>
                  <a:txBody>
                    <a:bodyPr/>
                    <a:lstStyle/>
                    <a:p>
                      <a:r>
                        <a:rPr lang="en-US" altLang="zh-CN" sz="1600" dirty="0" smtClean="0">
                          <a:latin typeface="+mn-lt"/>
                          <a:ea typeface="+mn-ea"/>
                        </a:rPr>
                        <a:t>SELECT</a:t>
                      </a:r>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endParaRPr lang="zh-CN" altLang="en-US" sz="1600" dirty="0">
                        <a:latin typeface="+mn-lt"/>
                        <a:ea typeface="+mn-ea"/>
                      </a:endParaRPr>
                    </a:p>
                  </a:txBody>
                  <a:tcPr/>
                </a:tc>
              </a:tr>
              <a:tr h="370840">
                <a:tc>
                  <a:txBody>
                    <a:bodyPr/>
                    <a:lstStyle/>
                    <a:p>
                      <a:r>
                        <a:rPr lang="en-US" altLang="zh-CN" sz="1600" dirty="0" smtClean="0">
                          <a:latin typeface="+mn-lt"/>
                          <a:ea typeface="+mn-ea"/>
                        </a:rPr>
                        <a:t>SHUTDOWN</a:t>
                      </a:r>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endParaRPr lang="zh-CN" altLang="en-US" sz="1600" dirty="0">
                        <a:latin typeface="+mn-lt"/>
                        <a:ea typeface="+mn-ea"/>
                      </a:endParaRPr>
                    </a:p>
                  </a:txBody>
                  <a:tcPr/>
                </a:tc>
              </a:tr>
              <a:tr h="370840">
                <a:tc>
                  <a:txBody>
                    <a:bodyPr/>
                    <a:lstStyle/>
                    <a:p>
                      <a:r>
                        <a:rPr lang="en-US" altLang="zh-CN" sz="1600" dirty="0" smtClean="0">
                          <a:latin typeface="+mn-lt"/>
                          <a:ea typeface="+mn-ea"/>
                        </a:rPr>
                        <a:t>UPDATE</a:t>
                      </a:r>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r>
                        <a:rPr lang="en-US" altLang="zh-CN" sz="1600" dirty="0" smtClean="0">
                          <a:latin typeface="+mn-lt"/>
                          <a:ea typeface="+mn-ea"/>
                        </a:rPr>
                        <a:t>X</a:t>
                      </a:r>
                      <a:endParaRPr lang="zh-CN" altLang="en-US" sz="1600" dirty="0">
                        <a:latin typeface="+mn-lt"/>
                        <a:ea typeface="+mn-ea"/>
                      </a:endParaRPr>
                    </a:p>
                  </a:txBody>
                  <a:tcPr/>
                </a:tc>
                <a:tc>
                  <a:txBody>
                    <a:bodyPr/>
                    <a:lstStyle/>
                    <a:p>
                      <a:endParaRPr lang="zh-CN" altLang="en-US" sz="1600" dirty="0">
                        <a:latin typeface="+mn-lt"/>
                        <a:ea typeface="+mn-ea"/>
                      </a:endParaRPr>
                    </a:p>
                  </a:txBody>
                  <a:tcPr/>
                </a:tc>
                <a:tc>
                  <a:txBody>
                    <a:bodyPr/>
                    <a:lstStyle/>
                    <a:p>
                      <a:endParaRPr lang="zh-CN" altLang="en-US" sz="1600" dirty="0">
                        <a:latin typeface="+mn-lt"/>
                        <a:ea typeface="+mn-ea"/>
                      </a:endParaRPr>
                    </a:p>
                  </a:txBody>
                  <a:tcPr/>
                </a:tc>
              </a:tr>
            </a:tbl>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t>82</a:t>
            </a:fld>
            <a:endParaRPr lang="zh-CN" altLang="en-US"/>
          </a:p>
        </p:txBody>
      </p:sp>
    </p:spTree>
    <p:extLst>
      <p:ext uri="{BB962C8B-B14F-4D97-AF65-F5344CB8AC3E}">
        <p14:creationId xmlns:p14="http://schemas.microsoft.com/office/powerpoint/2010/main" val="12397580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安全表</a:t>
            </a:r>
          </a:p>
        </p:txBody>
      </p:sp>
      <p:sp>
        <p:nvSpPr>
          <p:cNvPr id="5" name="内容占位符 4"/>
          <p:cNvSpPr>
            <a:spLocks noGrp="1"/>
          </p:cNvSpPr>
          <p:nvPr>
            <p:ph idx="1"/>
          </p:nvPr>
        </p:nvSpPr>
        <p:spPr/>
        <p:txBody>
          <a:bodyPr>
            <a:normAutofit/>
          </a:bodyPr>
          <a:lstStyle/>
          <a:p>
            <a:r>
              <a:rPr lang="en-US" altLang="zh-CN" sz="2000" dirty="0"/>
              <a:t>MySQL</a:t>
            </a:r>
            <a:r>
              <a:rPr lang="zh-CN" altLang="en-US" sz="2000" dirty="0"/>
              <a:t>用五个表来存储特权信息</a:t>
            </a:r>
          </a:p>
          <a:p>
            <a:pPr lvl="1"/>
            <a:r>
              <a:rPr lang="en-US" altLang="zh-CN" sz="1800" dirty="0"/>
              <a:t>user</a:t>
            </a:r>
          </a:p>
          <a:p>
            <a:pPr lvl="2"/>
            <a:r>
              <a:rPr lang="zh-CN" altLang="en-US" sz="1600" dirty="0"/>
              <a:t>主要的特权表，包含用户</a:t>
            </a:r>
            <a:r>
              <a:rPr lang="en-US" altLang="zh-CN" sz="1600" dirty="0"/>
              <a:t>ID</a:t>
            </a:r>
            <a:r>
              <a:rPr lang="zh-CN" altLang="en-US" sz="1600" dirty="0"/>
              <a:t>、位置和全局特权。此外，在这个表中存储了所有特权的元数据 </a:t>
            </a:r>
            <a:r>
              <a:rPr lang="en-US" altLang="zh-CN" sz="1600" dirty="0"/>
              <a:t>(</a:t>
            </a:r>
            <a:r>
              <a:rPr lang="zh-CN" altLang="en-US" sz="1600" dirty="0"/>
              <a:t>包括启动和停止服务器以及向其它用户授权的能力</a:t>
            </a:r>
            <a:r>
              <a:rPr lang="en-US" altLang="zh-CN" sz="1600" dirty="0"/>
              <a:t>)</a:t>
            </a:r>
          </a:p>
          <a:p>
            <a:pPr lvl="1"/>
            <a:r>
              <a:rPr lang="en-US" altLang="zh-CN" sz="1800" dirty="0" err="1"/>
              <a:t>db</a:t>
            </a:r>
            <a:r>
              <a:rPr lang="zh-CN" altLang="en-US" sz="1800" dirty="0"/>
              <a:t>：保存与每个数据库有关的特权</a:t>
            </a:r>
          </a:p>
          <a:p>
            <a:pPr lvl="1"/>
            <a:r>
              <a:rPr lang="en-US" altLang="zh-CN" sz="1800" dirty="0"/>
              <a:t>host</a:t>
            </a:r>
            <a:r>
              <a:rPr lang="zh-CN" altLang="en-US" sz="1800" dirty="0"/>
              <a:t>：能使你管理基于位置的特权</a:t>
            </a:r>
          </a:p>
          <a:p>
            <a:pPr lvl="1"/>
            <a:r>
              <a:rPr lang="en-US" altLang="zh-CN" sz="1800" dirty="0" err="1"/>
              <a:t>tables_priv</a:t>
            </a:r>
            <a:r>
              <a:rPr lang="zh-CN" altLang="en-US" sz="1800" dirty="0"/>
              <a:t>：包含对</a:t>
            </a:r>
            <a:r>
              <a:rPr lang="en-US" altLang="zh-CN" sz="1800" dirty="0"/>
              <a:t>MySQL</a:t>
            </a:r>
            <a:r>
              <a:rPr lang="zh-CN" altLang="en-US" sz="1800" dirty="0"/>
              <a:t>数据库中表级别上的特权</a:t>
            </a:r>
          </a:p>
          <a:p>
            <a:pPr lvl="1"/>
            <a:r>
              <a:rPr lang="en-US" altLang="zh-CN" sz="1800" dirty="0" err="1"/>
              <a:t>columns_priv</a:t>
            </a:r>
            <a:r>
              <a:rPr lang="zh-CN" altLang="en-US" sz="1800" dirty="0"/>
              <a:t>：管理列级别上的特权</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83</a:t>
            </a:fld>
            <a:endParaRPr lang="zh-CN" altLang="en-US"/>
          </a:p>
        </p:txBody>
      </p:sp>
    </p:spTree>
    <p:extLst>
      <p:ext uri="{BB962C8B-B14F-4D97-AF65-F5344CB8AC3E}">
        <p14:creationId xmlns:p14="http://schemas.microsoft.com/office/powerpoint/2010/main" val="19932809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系统安全</a:t>
            </a:r>
          </a:p>
        </p:txBody>
      </p:sp>
      <p:sp>
        <p:nvSpPr>
          <p:cNvPr id="3" name="内容占位符 2"/>
          <p:cNvSpPr>
            <a:spLocks noGrp="1"/>
          </p:cNvSpPr>
          <p:nvPr>
            <p:ph idx="1"/>
          </p:nvPr>
        </p:nvSpPr>
        <p:spPr/>
        <p:txBody>
          <a:bodyPr>
            <a:noAutofit/>
          </a:bodyPr>
          <a:lstStyle/>
          <a:p>
            <a:r>
              <a:rPr lang="zh-CN" altLang="en-US" sz="1800" dirty="0"/>
              <a:t>操作系统安全：保护</a:t>
            </a:r>
            <a:r>
              <a:rPr lang="en-US" altLang="zh-CN" sz="1800" dirty="0"/>
              <a:t>MySQL</a:t>
            </a:r>
            <a:r>
              <a:rPr lang="zh-CN" altLang="en-US" sz="1800" dirty="0"/>
              <a:t>安装目录及其文件不受非法的外部访问</a:t>
            </a:r>
          </a:p>
          <a:p>
            <a:pPr lvl="1"/>
            <a:r>
              <a:rPr lang="zh-CN" altLang="en-US" sz="1800" dirty="0"/>
              <a:t>将数据文件放置在单独的目录中</a:t>
            </a:r>
          </a:p>
          <a:p>
            <a:pPr lvl="1"/>
            <a:r>
              <a:rPr lang="en-US" altLang="zh-CN" sz="1800" dirty="0"/>
              <a:t>MySQL</a:t>
            </a:r>
            <a:r>
              <a:rPr lang="zh-CN" altLang="en-US" sz="1800" dirty="0"/>
              <a:t>服务器应当作为特殊的用户和组运行</a:t>
            </a:r>
          </a:p>
          <a:p>
            <a:pPr lvl="1"/>
            <a:r>
              <a:rPr lang="zh-CN" altLang="en-US" sz="1800" dirty="0"/>
              <a:t>必须适当设置对数据目录的访问权限</a:t>
            </a:r>
          </a:p>
          <a:p>
            <a:pPr lvl="2"/>
            <a:r>
              <a:rPr lang="en-US" altLang="zh-CN" sz="1600" dirty="0"/>
              <a:t>Unix</a:t>
            </a:r>
            <a:r>
              <a:rPr lang="zh-CN" altLang="en-US" sz="1600" dirty="0"/>
              <a:t>下：目录具有</a:t>
            </a:r>
            <a:r>
              <a:rPr lang="en-US" altLang="zh-CN" sz="1600" dirty="0"/>
              <a:t>770</a:t>
            </a:r>
            <a:r>
              <a:rPr lang="zh-CN" altLang="en-US" sz="1600" dirty="0"/>
              <a:t>权限，文件具有</a:t>
            </a:r>
            <a:r>
              <a:rPr lang="en-US" altLang="zh-CN" sz="1600" dirty="0"/>
              <a:t>660</a:t>
            </a:r>
            <a:r>
              <a:rPr lang="zh-CN" altLang="en-US" sz="1600" dirty="0"/>
              <a:t>权限</a:t>
            </a:r>
          </a:p>
          <a:p>
            <a:pPr lvl="1"/>
            <a:r>
              <a:rPr lang="zh-CN" altLang="en-US" sz="1800" dirty="0"/>
              <a:t>保护其它文件不被非授权写入</a:t>
            </a:r>
          </a:p>
          <a:p>
            <a:r>
              <a:rPr lang="zh-CN" altLang="en-US" sz="1800" dirty="0"/>
              <a:t>硬件安全</a:t>
            </a:r>
          </a:p>
          <a:p>
            <a:r>
              <a:rPr lang="zh-CN" altLang="en-US" sz="1800" dirty="0"/>
              <a:t>网络</a:t>
            </a:r>
            <a:r>
              <a:rPr lang="zh-CN" altLang="en-US" sz="1800" dirty="0" smtClean="0"/>
              <a:t>安全</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84</a:t>
            </a:fld>
            <a:endParaRPr lang="zh-CN" altLang="en-US"/>
          </a:p>
        </p:txBody>
      </p:sp>
    </p:spTree>
    <p:extLst>
      <p:ext uri="{BB962C8B-B14F-4D97-AF65-F5344CB8AC3E}">
        <p14:creationId xmlns:p14="http://schemas.microsoft.com/office/powerpoint/2010/main" val="38395165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应用程序的安全性</a:t>
            </a:r>
          </a:p>
        </p:txBody>
      </p:sp>
      <p:sp>
        <p:nvSpPr>
          <p:cNvPr id="3" name="内容占位符 2"/>
          <p:cNvSpPr>
            <a:spLocks noGrp="1"/>
          </p:cNvSpPr>
          <p:nvPr>
            <p:ph idx="1"/>
          </p:nvPr>
        </p:nvSpPr>
        <p:spPr/>
        <p:txBody>
          <a:bodyPr>
            <a:normAutofit/>
          </a:bodyPr>
          <a:lstStyle/>
          <a:p>
            <a:r>
              <a:rPr lang="zh-CN" altLang="en-US" sz="2000" dirty="0"/>
              <a:t>大部分的安全漏洞是由于糟糕的应用程序所引起</a:t>
            </a:r>
          </a:p>
          <a:p>
            <a:pPr lvl="1"/>
            <a:r>
              <a:rPr lang="zh-CN" altLang="en-US" sz="1800" dirty="0"/>
              <a:t>不要信任用户的数据，对用户输入的数据要进行校验</a:t>
            </a:r>
          </a:p>
          <a:p>
            <a:pPr lvl="1"/>
            <a:r>
              <a:rPr lang="zh-CN" altLang="en-US" sz="1800" dirty="0"/>
              <a:t>在网站中，插入引号的方式是常见错误的原因</a:t>
            </a:r>
          </a:p>
          <a:p>
            <a:pPr lvl="2"/>
            <a:r>
              <a:rPr lang="en-US" altLang="zh-CN" sz="1600" dirty="0">
                <a:latin typeface="Courier New" pitchFamily="49" charset="0"/>
                <a:cs typeface="Courier New" pitchFamily="49" charset="0"/>
              </a:rPr>
              <a:t>SELECT * FROM password WHERE user = ‘$username’</a:t>
            </a:r>
          </a:p>
          <a:p>
            <a:pPr lvl="2"/>
            <a:r>
              <a:rPr lang="zh-CN" altLang="en-US" sz="1600" dirty="0"/>
              <a:t>如果</a:t>
            </a:r>
            <a:r>
              <a:rPr lang="en-US" altLang="zh-CN" sz="1600" dirty="0"/>
              <a:t>username</a:t>
            </a:r>
            <a:r>
              <a:rPr lang="zh-CN" altLang="en-US" sz="1600" dirty="0"/>
              <a:t>包含：</a:t>
            </a:r>
            <a:r>
              <a:rPr lang="en-US" altLang="zh-CN" sz="1600" dirty="0" err="1">
                <a:latin typeface="Courier New" pitchFamily="49" charset="0"/>
                <a:cs typeface="Courier New" pitchFamily="49" charset="0"/>
              </a:rPr>
              <a:t>aaa</a:t>
            </a:r>
            <a:r>
              <a:rPr lang="en-US" altLang="zh-CN" sz="1600" dirty="0">
                <a:latin typeface="Courier New" pitchFamily="49" charset="0"/>
                <a:cs typeface="Courier New" pitchFamily="49" charset="0"/>
              </a:rPr>
              <a:t>’; DELETE FROM password;</a:t>
            </a:r>
          </a:p>
          <a:p>
            <a:pPr lvl="1"/>
            <a:r>
              <a:rPr lang="zh-CN" altLang="en-US" sz="1800" dirty="0"/>
              <a:t>检查数据的大小</a:t>
            </a:r>
          </a:p>
          <a:p>
            <a:pPr lvl="1"/>
            <a:r>
              <a:rPr lang="zh-CN" altLang="en-US" sz="1800" dirty="0"/>
              <a:t>删除任何传个</a:t>
            </a:r>
            <a:r>
              <a:rPr lang="en-US" altLang="zh-CN" sz="1800" dirty="0"/>
              <a:t>MySQL</a:t>
            </a:r>
            <a:r>
              <a:rPr lang="zh-CN" altLang="en-US" sz="1800" dirty="0"/>
              <a:t>的字符串中的特殊字符</a:t>
            </a:r>
          </a:p>
          <a:p>
            <a:pPr lvl="1"/>
            <a:r>
              <a:rPr lang="zh-CN" altLang="en-US" sz="1800" dirty="0"/>
              <a:t>在数据和字符串旁边使用</a:t>
            </a:r>
            <a:r>
              <a:rPr lang="zh-CN" altLang="en-US" sz="1800" dirty="0" smtClean="0"/>
              <a:t>注释</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85</a:t>
            </a:fld>
            <a:endParaRPr lang="zh-CN" altLang="en-US"/>
          </a:p>
        </p:txBody>
      </p:sp>
    </p:spTree>
    <p:extLst>
      <p:ext uri="{BB962C8B-B14F-4D97-AF65-F5344CB8AC3E}">
        <p14:creationId xmlns:p14="http://schemas.microsoft.com/office/powerpoint/2010/main" val="39460559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编程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1900" dirty="0"/>
              <a:t>客户</a:t>
            </a:r>
            <a:r>
              <a:rPr lang="en-US" altLang="zh-CN" sz="1900" dirty="0"/>
              <a:t>/</a:t>
            </a:r>
            <a:r>
              <a:rPr lang="zh-CN" altLang="en-US" sz="1900" dirty="0"/>
              <a:t>服务器体系结构</a:t>
            </a:r>
          </a:p>
          <a:p>
            <a:pPr lvl="1"/>
            <a:r>
              <a:rPr lang="zh-CN" altLang="en-US" sz="1700" dirty="0"/>
              <a:t>数据库为“服务器”，使用这些数据的应用是“客户”</a:t>
            </a:r>
          </a:p>
          <a:p>
            <a:pPr lvl="1"/>
            <a:r>
              <a:rPr lang="zh-CN" altLang="en-US" sz="1700" dirty="0"/>
              <a:t>胖客户和瘦客户</a:t>
            </a:r>
          </a:p>
          <a:p>
            <a:pPr lvl="2"/>
            <a:r>
              <a:rPr lang="zh-CN" altLang="en-US" sz="1500" dirty="0"/>
              <a:t>胖客户包括应用处理，瘦客户只有用户界面逻辑</a:t>
            </a:r>
          </a:p>
          <a:p>
            <a:pPr lvl="2"/>
            <a:r>
              <a:rPr lang="zh-CN" altLang="en-US" sz="1500" dirty="0"/>
              <a:t>超瘦客户：只有显示逻辑，可能就是一个</a:t>
            </a:r>
            <a:r>
              <a:rPr lang="en-US" altLang="zh-CN" sz="1500" dirty="0"/>
              <a:t>Web</a:t>
            </a:r>
            <a:r>
              <a:rPr lang="zh-CN" altLang="en-US" sz="1500" dirty="0"/>
              <a:t>表单</a:t>
            </a:r>
          </a:p>
          <a:p>
            <a:pPr lvl="3"/>
            <a:r>
              <a:rPr lang="zh-CN" altLang="en-US" sz="1300" dirty="0"/>
              <a:t>优点是实现了客户无所不在的概念</a:t>
            </a:r>
          </a:p>
          <a:p>
            <a:r>
              <a:rPr lang="zh-CN" altLang="en-US" sz="1900" dirty="0"/>
              <a:t>分布式应用体系结构</a:t>
            </a:r>
          </a:p>
          <a:p>
            <a:pPr lvl="1"/>
            <a:r>
              <a:rPr lang="zh-CN" altLang="en-US" sz="1700" dirty="0"/>
              <a:t>应用逻辑层使得多客户可以重用应用逻辑</a:t>
            </a:r>
          </a:p>
          <a:p>
            <a:pPr lvl="1"/>
            <a:r>
              <a:rPr lang="zh-CN" altLang="en-US" sz="1700" dirty="0"/>
              <a:t>提供了相关支持从而实现自动故障备份和可扩展性</a:t>
            </a:r>
          </a:p>
          <a:p>
            <a:r>
              <a:rPr lang="en-US" altLang="zh-CN" sz="1900" dirty="0"/>
              <a:t>Web</a:t>
            </a:r>
            <a:r>
              <a:rPr lang="zh-CN" altLang="en-US" sz="1900" dirty="0"/>
              <a:t>体系结构</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86</a:t>
            </a:fld>
            <a:endParaRPr lang="zh-CN" altLang="en-US"/>
          </a:p>
        </p:txBody>
      </p:sp>
    </p:spTree>
    <p:extLst>
      <p:ext uri="{BB962C8B-B14F-4D97-AF65-F5344CB8AC3E}">
        <p14:creationId xmlns:p14="http://schemas.microsoft.com/office/powerpoint/2010/main" val="29442210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b" anchorCtr="0"/>
          <a:lstStyle/>
          <a:p>
            <a:r>
              <a:rPr lang="en-US" altLang="zh-CN" dirty="0" smtClean="0"/>
              <a:t>The End</a:t>
            </a:r>
            <a:endParaRPr lang="zh-CN" altLang="en-US" dirty="0"/>
          </a:p>
        </p:txBody>
      </p:sp>
    </p:spTree>
    <p:extLst>
      <p:ext uri="{BB962C8B-B14F-4D97-AF65-F5344CB8AC3E}">
        <p14:creationId xmlns:p14="http://schemas.microsoft.com/office/powerpoint/2010/main" val="299368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数据库管理的内容</a:t>
            </a:r>
          </a:p>
        </p:txBody>
      </p:sp>
      <p:sp>
        <p:nvSpPr>
          <p:cNvPr id="3" name="内容占位符 2"/>
          <p:cNvSpPr>
            <a:spLocks noGrp="1"/>
          </p:cNvSpPr>
          <p:nvPr>
            <p:ph idx="1"/>
          </p:nvPr>
        </p:nvSpPr>
        <p:spPr/>
        <p:txBody>
          <a:bodyPr>
            <a:normAutofit/>
          </a:bodyPr>
          <a:lstStyle/>
          <a:p>
            <a:r>
              <a:rPr lang="zh-CN" altLang="en-US" sz="1600" dirty="0"/>
              <a:t>数据模式</a:t>
            </a:r>
            <a:r>
              <a:rPr lang="zh-CN" altLang="en-US" sz="1600" dirty="0" smtClean="0"/>
              <a:t>建立</a:t>
            </a:r>
            <a:endParaRPr lang="zh-CN" altLang="en-US" sz="1600" dirty="0"/>
          </a:p>
          <a:p>
            <a:pPr lvl="1"/>
            <a:r>
              <a:rPr lang="en-US" altLang="zh-CN" sz="1400" dirty="0"/>
              <a:t>DBA</a:t>
            </a:r>
            <a:r>
              <a:rPr lang="zh-CN" altLang="en-US" sz="1400" dirty="0"/>
              <a:t>利用</a:t>
            </a:r>
            <a:r>
              <a:rPr lang="en-US" altLang="zh-CN" sz="1400" dirty="0"/>
              <a:t>DBMS</a:t>
            </a:r>
            <a:r>
              <a:rPr lang="zh-CN" altLang="en-US" sz="1400" dirty="0"/>
              <a:t>中的</a:t>
            </a:r>
            <a:r>
              <a:rPr lang="en-US" altLang="zh-CN" sz="1400" dirty="0"/>
              <a:t>DDL</a:t>
            </a:r>
            <a:r>
              <a:rPr lang="zh-CN" altLang="en-US" sz="1400" dirty="0"/>
              <a:t>语言以及相应的运行工具来定义和执行数据库的数据建模</a:t>
            </a:r>
            <a:r>
              <a:rPr lang="zh-CN" altLang="en-US" sz="1400" dirty="0" smtClean="0"/>
              <a:t>脚本</a:t>
            </a:r>
            <a:endParaRPr lang="zh-CN" altLang="en-US" sz="1400" dirty="0"/>
          </a:p>
          <a:p>
            <a:pPr lvl="1"/>
            <a:r>
              <a:rPr lang="zh-CN" altLang="en-US" sz="1400" dirty="0"/>
              <a:t>建模脚本的任务</a:t>
            </a:r>
            <a:r>
              <a:rPr lang="en-US" altLang="zh-CN" sz="1400" dirty="0"/>
              <a:t>:</a:t>
            </a:r>
          </a:p>
          <a:p>
            <a:pPr lvl="2"/>
            <a:r>
              <a:rPr lang="zh-CN" altLang="en-US" sz="1200" dirty="0"/>
              <a:t>建立数据模式，定义数据库</a:t>
            </a:r>
            <a:r>
              <a:rPr lang="zh-CN" altLang="en-US" sz="1200" dirty="0" smtClean="0"/>
              <a:t>名</a:t>
            </a:r>
            <a:endParaRPr lang="en-US" altLang="zh-CN" sz="1200" dirty="0"/>
          </a:p>
          <a:p>
            <a:pPr lvl="2"/>
            <a:r>
              <a:rPr lang="zh-CN" altLang="en-US" sz="1200" dirty="0"/>
              <a:t>定义分区并申请初始存储空间和各种系统</a:t>
            </a:r>
            <a:r>
              <a:rPr lang="zh-CN" altLang="en-US" sz="1200" dirty="0" smtClean="0"/>
              <a:t>资源</a:t>
            </a:r>
            <a:endParaRPr lang="en-US" altLang="zh-CN" sz="1200" dirty="0"/>
          </a:p>
          <a:p>
            <a:pPr lvl="2"/>
            <a:r>
              <a:rPr lang="zh-CN" altLang="en-US" sz="1200" dirty="0"/>
              <a:t>定义表及相应</a:t>
            </a:r>
            <a:r>
              <a:rPr lang="zh-CN" altLang="en-US" sz="1200" dirty="0" smtClean="0"/>
              <a:t>属性</a:t>
            </a:r>
            <a:endParaRPr lang="en-US" altLang="zh-CN" sz="1200" dirty="0"/>
          </a:p>
          <a:p>
            <a:pPr lvl="2"/>
            <a:r>
              <a:rPr lang="zh-CN" altLang="en-US" sz="1200" dirty="0"/>
              <a:t>定义表中的主键、外键及其它数据完整性</a:t>
            </a:r>
            <a:r>
              <a:rPr lang="zh-CN" altLang="en-US" sz="1200" dirty="0" smtClean="0"/>
              <a:t>约束</a:t>
            </a:r>
            <a:endParaRPr lang="en-US" altLang="zh-CN" sz="1200" dirty="0"/>
          </a:p>
          <a:p>
            <a:pPr lvl="2"/>
            <a:r>
              <a:rPr lang="zh-CN" altLang="en-US" sz="1200" dirty="0"/>
              <a:t>定义索引、集簇等性能优化</a:t>
            </a:r>
            <a:r>
              <a:rPr lang="zh-CN" altLang="en-US" sz="1200" dirty="0" smtClean="0"/>
              <a:t>措施</a:t>
            </a:r>
            <a:endParaRPr lang="en-US" altLang="zh-CN" sz="1200" dirty="0"/>
          </a:p>
          <a:p>
            <a:pPr lvl="2"/>
            <a:r>
              <a:rPr lang="zh-CN" altLang="en-US" sz="1200" dirty="0"/>
              <a:t>定义各个授权用户在表上的访问</a:t>
            </a:r>
            <a:r>
              <a:rPr lang="zh-CN" altLang="en-US" sz="1200" dirty="0" smtClean="0"/>
              <a:t>权限</a:t>
            </a:r>
            <a:endParaRPr lang="en-US" altLang="zh-CN" sz="1200" dirty="0"/>
          </a:p>
          <a:p>
            <a:pPr lvl="2"/>
            <a:r>
              <a:rPr lang="zh-CN" altLang="en-US" sz="1200" dirty="0"/>
              <a:t>通过定义视图来定义用户外</a:t>
            </a:r>
            <a:r>
              <a:rPr lang="zh-CN" altLang="en-US" sz="1200" dirty="0" smtClean="0"/>
              <a:t>模式</a:t>
            </a:r>
            <a:endParaRPr lang="en-US" altLang="zh-CN" sz="1200" dirty="0"/>
          </a:p>
          <a:p>
            <a:pPr lvl="2"/>
            <a:r>
              <a:rPr lang="zh-CN" altLang="en-US" sz="1200" dirty="0"/>
              <a:t>为进行数据交换还需设置会话环境参数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2026607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376</TotalTime>
  <Words>5824</Words>
  <Application>Microsoft Office PowerPoint</Application>
  <PresentationFormat>全屏显示(4:3)</PresentationFormat>
  <Paragraphs>781</Paragraphs>
  <Slides>87</Slides>
  <Notes>0</Notes>
  <HiddenSlides>0</HiddenSlides>
  <MMClips>0</MMClips>
  <ScaleCrop>false</ScaleCrop>
  <HeadingPairs>
    <vt:vector size="4" baseType="variant">
      <vt:variant>
        <vt:lpstr>主题</vt:lpstr>
      </vt:variant>
      <vt:variant>
        <vt:i4>1</vt:i4>
      </vt:variant>
      <vt:variant>
        <vt:lpstr>幻灯片标题</vt:lpstr>
      </vt:variant>
      <vt:variant>
        <vt:i4>87</vt:i4>
      </vt:variant>
    </vt:vector>
  </HeadingPairs>
  <TitlesOfParts>
    <vt:vector size="88" baseType="lpstr">
      <vt:lpstr>奥斯汀</vt:lpstr>
      <vt:lpstr>数据库管理</vt:lpstr>
      <vt:lpstr>数据库管理</vt:lpstr>
      <vt:lpstr>1. 数据库管理概述</vt:lpstr>
      <vt:lpstr>1. 数据库管理概述</vt:lpstr>
      <vt:lpstr>1. 数据库管理概述</vt:lpstr>
      <vt:lpstr>数据库管理</vt:lpstr>
      <vt:lpstr>2. 数据库管理的内容</vt:lpstr>
      <vt:lpstr>2. 数据库管理的内容</vt:lpstr>
      <vt:lpstr>2. 数据库管理的内容</vt:lpstr>
      <vt:lpstr>2. 数据库管理的内容</vt:lpstr>
      <vt:lpstr>2. 数据库管理的内容</vt:lpstr>
      <vt:lpstr>2. 数据库管理的内容</vt:lpstr>
      <vt:lpstr>2. 数据库管理的内容</vt:lpstr>
      <vt:lpstr>2. 数据库管理的内容</vt:lpstr>
      <vt:lpstr>2. 数据库管理的内容</vt:lpstr>
      <vt:lpstr>2. 数据库管理的内容</vt:lpstr>
      <vt:lpstr>2. 数据库管理的内容</vt:lpstr>
      <vt:lpstr>2. 数据库管理的内容</vt:lpstr>
      <vt:lpstr>2. 数据库管理的内容</vt:lpstr>
      <vt:lpstr>2. 数据库管理的内容</vt:lpstr>
      <vt:lpstr>2. 数据库管理的内容</vt:lpstr>
      <vt:lpstr>2. 数据库管理的内容</vt:lpstr>
      <vt:lpstr>数据库管理</vt:lpstr>
      <vt:lpstr>3. 数据库管理员DBA</vt:lpstr>
      <vt:lpstr>3. 数据库管理员DBA</vt:lpstr>
      <vt:lpstr>3. 数据库管理员DBA</vt:lpstr>
      <vt:lpstr>数据库管理</vt:lpstr>
      <vt:lpstr>4. 性能配置和优化</vt:lpstr>
      <vt:lpstr>4. 性能配置和优化</vt:lpstr>
      <vt:lpstr>4. 性能配置和优化</vt:lpstr>
      <vt:lpstr>4. 性能配置和优化</vt:lpstr>
      <vt:lpstr>4. 性能配置和优化</vt:lpstr>
      <vt:lpstr>4. 调整配置参数</vt:lpstr>
      <vt:lpstr>4. 调整配置参数</vt:lpstr>
      <vt:lpstr>4. 调整配置参数</vt:lpstr>
      <vt:lpstr>4. 调整配置参数</vt:lpstr>
      <vt:lpstr>PowerPoint 演示文稿</vt:lpstr>
      <vt:lpstr>4. 调整配置参数</vt:lpstr>
      <vt:lpstr>4. 缓冲池对性能的影响</vt:lpstr>
      <vt:lpstr>4. 缓冲池对性能的影响</vt:lpstr>
      <vt:lpstr>4. 缓冲池对性能的影响</vt:lpstr>
      <vt:lpstr>4. 缓冲池对性能的影响</vt:lpstr>
      <vt:lpstr>4. 缓冲池对性能的影响</vt:lpstr>
      <vt:lpstr>4. 缓冲池对性能的影响</vt:lpstr>
      <vt:lpstr>4. 缓冲池对性能的影响</vt:lpstr>
      <vt:lpstr>4. 组织数据库中的数据</vt:lpstr>
      <vt:lpstr>4. 组织数据库中的数据</vt:lpstr>
      <vt:lpstr>4. 组织数据库中的数据</vt:lpstr>
      <vt:lpstr>PowerPoint 演示文稿</vt:lpstr>
      <vt:lpstr>4. 组织数据库中的数据</vt:lpstr>
      <vt:lpstr>4. 组织数据库中的数据</vt:lpstr>
      <vt:lpstr>4. 组织数据库中的数据</vt:lpstr>
      <vt:lpstr>4. 组织数据库中的数据</vt:lpstr>
      <vt:lpstr>4. 组织数据库中的数据</vt:lpstr>
      <vt:lpstr>4. 组织数据库中的数据</vt:lpstr>
      <vt:lpstr>数据库管理</vt:lpstr>
      <vt:lpstr>5. MySQL性能配置和优化</vt:lpstr>
      <vt:lpstr>MySQL的命令</vt:lpstr>
      <vt:lpstr>表类型</vt:lpstr>
      <vt:lpstr>MySQL的数据类型</vt:lpstr>
      <vt:lpstr>MySQL的索引</vt:lpstr>
      <vt:lpstr>MySQL的高级特性</vt:lpstr>
      <vt:lpstr>MySQL的高级特性</vt:lpstr>
      <vt:lpstr>MySQL的高级特性</vt:lpstr>
      <vt:lpstr>MySQL的配置</vt:lpstr>
      <vt:lpstr>my.cnf</vt:lpstr>
      <vt:lpstr>MySQL配置文件的内容</vt:lpstr>
      <vt:lpstr>配置InnoDB表</vt:lpstr>
      <vt:lpstr>MySQL的日志</vt:lpstr>
      <vt:lpstr>MySQL的备份</vt:lpstr>
      <vt:lpstr>MySQL的优化</vt:lpstr>
      <vt:lpstr>主机应用优化</vt:lpstr>
      <vt:lpstr>主机应用优化</vt:lpstr>
      <vt:lpstr>主机应用优化</vt:lpstr>
      <vt:lpstr>SQL查询优化</vt:lpstr>
      <vt:lpstr>SQL查询优化</vt:lpstr>
      <vt:lpstr>SQL查询优化</vt:lpstr>
      <vt:lpstr>SQL查询优化</vt:lpstr>
      <vt:lpstr>数据库服务器优化</vt:lpstr>
      <vt:lpstr>MySQL的安全</vt:lpstr>
      <vt:lpstr>特权管理</vt:lpstr>
      <vt:lpstr>特权及其应用的对象</vt:lpstr>
      <vt:lpstr>安全表</vt:lpstr>
      <vt:lpstr>系统安全</vt:lpstr>
      <vt:lpstr>应用程序的安全性</vt:lpstr>
      <vt:lpstr>MySQL编程</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whu</dc:creator>
  <cp:lastModifiedBy>whu</cp:lastModifiedBy>
  <cp:revision>80</cp:revision>
  <dcterms:created xsi:type="dcterms:W3CDTF">2011-11-04T00:12:59Z</dcterms:created>
  <dcterms:modified xsi:type="dcterms:W3CDTF">2011-11-10T05:09:14Z</dcterms:modified>
</cp:coreProperties>
</file>