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84" r:id="rId3"/>
    <p:sldId id="257" r:id="rId4"/>
    <p:sldId id="259" r:id="rId5"/>
    <p:sldId id="307" r:id="rId6"/>
    <p:sldId id="260" r:id="rId7"/>
    <p:sldId id="285" r:id="rId8"/>
    <p:sldId id="261" r:id="rId9"/>
    <p:sldId id="304" r:id="rId10"/>
    <p:sldId id="288" r:id="rId11"/>
    <p:sldId id="311" r:id="rId12"/>
    <p:sldId id="301" r:id="rId13"/>
    <p:sldId id="303" r:id="rId14"/>
    <p:sldId id="310" r:id="rId15"/>
    <p:sldId id="286" r:id="rId16"/>
    <p:sldId id="262" r:id="rId17"/>
    <p:sldId id="263" r:id="rId18"/>
    <p:sldId id="312" r:id="rId19"/>
    <p:sldId id="297" r:id="rId20"/>
    <p:sldId id="264" r:id="rId21"/>
    <p:sldId id="265" r:id="rId22"/>
    <p:sldId id="298" r:id="rId23"/>
    <p:sldId id="266" r:id="rId24"/>
    <p:sldId id="267" r:id="rId25"/>
    <p:sldId id="305" r:id="rId26"/>
    <p:sldId id="268" r:id="rId27"/>
    <p:sldId id="299" r:id="rId28"/>
    <p:sldId id="269" r:id="rId29"/>
    <p:sldId id="300" r:id="rId30"/>
    <p:sldId id="270" r:id="rId31"/>
    <p:sldId id="271" r:id="rId32"/>
    <p:sldId id="272" r:id="rId33"/>
    <p:sldId id="273" r:id="rId34"/>
    <p:sldId id="274" r:id="rId35"/>
    <p:sldId id="275" r:id="rId36"/>
    <p:sldId id="276" r:id="rId37"/>
    <p:sldId id="277" r:id="rId38"/>
    <p:sldId id="278" r:id="rId39"/>
    <p:sldId id="279" r:id="rId40"/>
    <p:sldId id="280" r:id="rId41"/>
    <p:sldId id="287" r:id="rId42"/>
    <p:sldId id="281" r:id="rId43"/>
    <p:sldId id="282" r:id="rId44"/>
    <p:sldId id="289" r:id="rId45"/>
    <p:sldId id="290" r:id="rId46"/>
    <p:sldId id="291" r:id="rId47"/>
    <p:sldId id="292" r:id="rId48"/>
    <p:sldId id="302" r:id="rId49"/>
    <p:sldId id="293" r:id="rId50"/>
    <p:sldId id="306" r:id="rId51"/>
    <p:sldId id="309" r:id="rId52"/>
    <p:sldId id="294" r:id="rId53"/>
    <p:sldId id="295" r:id="rId54"/>
    <p:sldId id="296" r:id="rId55"/>
    <p:sldId id="308" r:id="rId56"/>
    <p:sldId id="313"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E6583-00E0-4B96-AF07-16BEE1C5C01C}" type="datetimeFigureOut">
              <a:rPr lang="zh-CN" altLang="en-US" smtClean="0"/>
              <a:t>2011/12/14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33E8BA-899F-45E2-AA43-CC31877E81D2}" type="slidenum">
              <a:rPr lang="zh-CN" altLang="en-US" smtClean="0"/>
              <a:t>‹#›</a:t>
            </a:fld>
            <a:endParaRPr lang="zh-CN" altLang="en-US"/>
          </a:p>
        </p:txBody>
      </p:sp>
    </p:spTree>
    <p:extLst>
      <p:ext uri="{BB962C8B-B14F-4D97-AF65-F5344CB8AC3E}">
        <p14:creationId xmlns:p14="http://schemas.microsoft.com/office/powerpoint/2010/main" val="92957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4E8836D-FE0B-492B-A0ED-7E0EDCE1722E}" type="datetime1">
              <a:rPr lang="zh-CN" altLang="en-US" smtClean="0"/>
              <a:t>2011/12/14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275BAC-C8CC-445C-A553-051AE81F9047}" type="datetime1">
              <a:rPr lang="zh-CN" altLang="en-US" smtClean="0"/>
              <a:t>2011/12/14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418B3A-30A1-40AA-8F4D-F8F7EAABA4A8}" type="datetime1">
              <a:rPr lang="zh-CN" altLang="en-US" smtClean="0"/>
              <a:t>2011/12/14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6CAD2-58AA-4AD8-B749-AC56F96B0A34}" type="datetime1">
              <a:rPr lang="zh-CN" altLang="en-US" smtClean="0"/>
              <a:t>2011/12/14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E096285-A864-4243-B918-EDC62F647FC5}" type="datetime1">
              <a:rPr lang="zh-CN" altLang="en-US" smtClean="0"/>
              <a:t>2011/12/14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DC7C4FC-D72C-425B-9DF5-CF57A55F1B04}" type="datetime1">
              <a:rPr lang="zh-CN" altLang="en-US" smtClean="0"/>
              <a:t>2011/12/14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7E02E2-14AC-4F98-A082-FD1F77D52532}" type="datetime1">
              <a:rPr lang="zh-CN" altLang="en-US" smtClean="0"/>
              <a:t>2011/12/14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8C7AAF-C480-40F1-8F46-6A29206A69EB}" type="datetime1">
              <a:rPr lang="zh-CN" altLang="en-US" smtClean="0"/>
              <a:t>2011/12/14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C40373-DB52-48BE-8AE9-8797BADAA7B9}" type="datetime1">
              <a:rPr lang="zh-CN" altLang="en-US" smtClean="0"/>
              <a:t>2011/12/14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0EAF372-7481-480C-AA1E-D49A8BEBCBB6}" type="datetime1">
              <a:rPr lang="zh-CN" altLang="en-US" smtClean="0"/>
              <a:t>2011/12/14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39913C-8DCA-436F-ACFD-9EDB65C15D0C}" type="datetime1">
              <a:rPr lang="zh-CN" altLang="en-US" smtClean="0"/>
              <a:t>2011/12/14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20F83-1946-4EED-9A5C-A4D53A3AC831}" type="datetime1">
              <a:rPr lang="zh-CN" altLang="en-US" smtClean="0"/>
              <a:t>2011/12/14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Adobe 黑体 Std R" pitchFamily="34" charset="-122"/>
          <a:ea typeface="Adobe 黑体 Std R"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dobe 黑体 Std R" pitchFamily="34" charset="-122"/>
          <a:ea typeface="Adobe 黑体 Std R"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obe 黑体 Std R" pitchFamily="34" charset="-122"/>
          <a:ea typeface="Adobe 黑体 Std R"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obe 黑体 Std R" pitchFamily="34" charset="-122"/>
          <a:ea typeface="Adobe 黑体 Std R"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obe 黑体 Std R" pitchFamily="34" charset="-122"/>
          <a:ea typeface="Adobe 黑体 Std R"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obe 黑体 Std R" pitchFamily="34" charset="-122"/>
          <a:ea typeface="Adobe 黑体 Std R"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ysq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smtClean="0">
                <a:latin typeface="Adobe 黑体 Std R" pitchFamily="34" charset="-122"/>
                <a:ea typeface="Adobe 黑体 Std R" pitchFamily="34" charset="-122"/>
                <a:cs typeface="Times New Roman" pitchFamily="18" charset="0"/>
              </a:rPr>
              <a:t>MySQL</a:t>
            </a:r>
            <a:r>
              <a:rPr lang="zh-CN" altLang="en-US" sz="6000" b="1" dirty="0" smtClean="0">
                <a:latin typeface="Adobe 黑体 Std R" pitchFamily="34" charset="-122"/>
                <a:ea typeface="Adobe 黑体 Std R" pitchFamily="34" charset="-122"/>
                <a:cs typeface="Times New Roman" pitchFamily="18" charset="0"/>
              </a:rPr>
              <a:t>专题</a:t>
            </a:r>
            <a:endParaRPr lang="zh-CN" altLang="en-US" sz="6000" b="1" dirty="0">
              <a:latin typeface="Adobe 黑体 Std R" pitchFamily="34" charset="-122"/>
              <a:ea typeface="Adobe 黑体 Std R" pitchFamily="34" charset="-122"/>
              <a:cs typeface="Times New Roman" pitchFamily="18" charset="0"/>
            </a:endParaRPr>
          </a:p>
        </p:txBody>
      </p:sp>
      <p:pic>
        <p:nvPicPr>
          <p:cNvPr id="3077" name="Picture 5" descr="C:\Users\whu\Desktop\200px-MySQ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347"/>
            <a:ext cx="1905000" cy="981075"/>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10600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 Workbench</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 y="1412776"/>
            <a:ext cx="9094737"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405763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Administrator &amp; Query Browser</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2" y="1124744"/>
            <a:ext cx="7043478"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412776"/>
            <a:ext cx="7680000"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1296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在相同机器上安装多个</a:t>
            </a:r>
            <a:r>
              <a:rPr lang="en-US" altLang="zh-CN" dirty="0" smtClean="0"/>
              <a:t>MySQL</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操作者很少会需要在相同的机器上运行多个</a:t>
            </a:r>
            <a:r>
              <a:rPr lang="en-US" altLang="zh-CN" sz="2800" dirty="0" smtClean="0"/>
              <a:t>MySQL</a:t>
            </a:r>
            <a:r>
              <a:rPr lang="zh-CN" altLang="en-US" sz="2800" dirty="0" smtClean="0"/>
              <a:t>服务器，这不会带来任何性能的增长，并且几乎没有操作者会允许多版本的服务器访问相同的数据</a:t>
            </a:r>
            <a:endParaRPr lang="en-US" altLang="zh-CN" sz="2800" dirty="0" smtClean="0"/>
          </a:p>
          <a:p>
            <a:r>
              <a:rPr lang="zh-CN" altLang="en-US" sz="2800" dirty="0" smtClean="0"/>
              <a:t>在大多数系统中，默认的配置是端口</a:t>
            </a:r>
            <a:r>
              <a:rPr lang="en-US" altLang="zh-CN" sz="2800" dirty="0" smtClean="0"/>
              <a:t>3306</a:t>
            </a:r>
            <a:r>
              <a:rPr lang="zh-CN" altLang="en-US" sz="2800" dirty="0" smtClean="0"/>
              <a:t>和</a:t>
            </a:r>
            <a:r>
              <a:rPr lang="en-US" altLang="zh-CN" sz="2800" dirty="0" smtClean="0"/>
              <a:t>/</a:t>
            </a:r>
            <a:r>
              <a:rPr lang="en-US" altLang="zh-CN" sz="2800" dirty="0" err="1" smtClean="0"/>
              <a:t>tmp</a:t>
            </a:r>
            <a:r>
              <a:rPr lang="en-US" altLang="zh-CN" sz="2800" dirty="0" smtClean="0"/>
              <a:t>/</a:t>
            </a:r>
            <a:r>
              <a:rPr lang="en-US" altLang="zh-CN" sz="2800" dirty="0" err="1" smtClean="0"/>
              <a:t>mysql.sock</a:t>
            </a:r>
            <a:endParaRPr lang="en-US" altLang="zh-CN" sz="2800" dirty="0" smtClean="0"/>
          </a:p>
          <a:p>
            <a:pPr lvl="1"/>
            <a:r>
              <a:rPr lang="zh-CN" altLang="en-US" sz="2400" dirty="0" smtClean="0"/>
              <a:t>可以在配置文件中改变默认的端口和</a:t>
            </a:r>
            <a:r>
              <a:rPr lang="en-US" altLang="zh-CN" sz="2400" dirty="0" smtClean="0"/>
              <a:t>TCP/IP</a:t>
            </a:r>
            <a:r>
              <a:rPr lang="zh-CN" altLang="en-US" sz="2400" dirty="0" smtClean="0"/>
              <a:t>设置</a:t>
            </a:r>
            <a:endParaRPr lang="en-US" altLang="zh-CN" sz="2400" dirty="0" smtClean="0"/>
          </a:p>
          <a:p>
            <a:pPr lvl="2"/>
            <a:r>
              <a:rPr lang="en-US" altLang="zh-CN" sz="2000" dirty="0" smtClean="0"/>
              <a:t>socket = /</a:t>
            </a:r>
            <a:r>
              <a:rPr lang="en-US" altLang="zh-CN" sz="2000" dirty="0" err="1" smtClean="0"/>
              <a:t>tmp</a:t>
            </a:r>
            <a:r>
              <a:rPr lang="en-US" altLang="zh-CN" sz="2000" dirty="0" smtClean="0"/>
              <a:t>/mysql2.sock</a:t>
            </a:r>
            <a:br>
              <a:rPr lang="en-US" altLang="zh-CN" sz="2000" dirty="0" smtClean="0"/>
            </a:br>
            <a:r>
              <a:rPr lang="en-US" altLang="zh-CN" sz="2000" dirty="0" smtClean="0"/>
              <a:t>port     </a:t>
            </a:r>
            <a:r>
              <a:rPr lang="en-US" altLang="zh-CN" sz="1000" dirty="0" smtClean="0"/>
              <a:t> </a:t>
            </a:r>
            <a:r>
              <a:rPr lang="en-US" altLang="zh-CN" sz="2000" dirty="0" smtClean="0"/>
              <a:t>= 3307</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342017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RAID 0</a:t>
            </a:r>
          </a:p>
          <a:p>
            <a:pPr lvl="1"/>
            <a:r>
              <a:rPr lang="zh-CN" altLang="en-US" sz="2400" dirty="0" smtClean="0"/>
              <a:t>有时候被称为条带化 </a:t>
            </a:r>
            <a:r>
              <a:rPr lang="en-US" altLang="zh-CN" sz="2400" dirty="0" smtClean="0"/>
              <a:t>(striping)</a:t>
            </a:r>
          </a:p>
          <a:p>
            <a:r>
              <a:rPr lang="en-US" altLang="zh-CN" sz="2800" dirty="0" smtClean="0"/>
              <a:t>RAID 1 </a:t>
            </a:r>
          </a:p>
          <a:p>
            <a:pPr lvl="1"/>
            <a:r>
              <a:rPr lang="zh-CN" altLang="en-US" sz="2400" dirty="0" smtClean="0"/>
              <a:t>也称镜像 </a:t>
            </a:r>
            <a:r>
              <a:rPr lang="en-US" altLang="zh-CN" sz="2400" dirty="0" smtClean="0"/>
              <a:t>(mirroring)</a:t>
            </a:r>
          </a:p>
          <a:p>
            <a:r>
              <a:rPr lang="en-US" altLang="zh-CN" sz="2800" dirty="0" smtClean="0"/>
              <a:t>RAID 5</a:t>
            </a:r>
          </a:p>
          <a:p>
            <a:pPr lvl="1"/>
            <a:r>
              <a:rPr lang="zh-CN" altLang="en-US" sz="2400" dirty="0" smtClean="0"/>
              <a:t>进行条带化，也条带化错误纠正数据</a:t>
            </a:r>
            <a:endParaRPr lang="en-US" altLang="zh-CN" sz="2400" dirty="0" smtClean="0"/>
          </a:p>
          <a:p>
            <a:r>
              <a:rPr lang="en-US" altLang="zh-CN" sz="2800" dirty="0" smtClean="0"/>
              <a:t>RAID 10 &amp; RAID 0+1</a:t>
            </a:r>
          </a:p>
          <a:p>
            <a:pPr lvl="1"/>
            <a:r>
              <a:rPr lang="en-US" altLang="zh-CN" sz="2400" dirty="0" smtClean="0"/>
              <a:t>RAID 0+1</a:t>
            </a:r>
            <a:r>
              <a:rPr lang="zh-CN" altLang="en-US" sz="2400" dirty="0" smtClean="0"/>
              <a:t>在性能要求高于可靠性要求时选用，</a:t>
            </a:r>
            <a:r>
              <a:rPr lang="en-US" altLang="zh-CN" sz="2400" dirty="0" smtClean="0"/>
              <a:t>RAID 10</a:t>
            </a:r>
            <a:r>
              <a:rPr lang="zh-CN" altLang="en-US" sz="2400" dirty="0" smtClean="0"/>
              <a:t>在可靠性的要求高于性能的要求时选用</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2371229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安装中的常见问题</a:t>
            </a:r>
            <a:endParaRPr lang="zh-CN" altLang="en-US" dirty="0"/>
          </a:p>
        </p:txBody>
      </p:sp>
      <p:sp>
        <p:nvSpPr>
          <p:cNvPr id="3" name="内容占位符 2"/>
          <p:cNvSpPr>
            <a:spLocks noGrp="1"/>
          </p:cNvSpPr>
          <p:nvPr>
            <p:ph idx="1"/>
          </p:nvPr>
        </p:nvSpPr>
        <p:spPr/>
        <p:txBody>
          <a:bodyPr>
            <a:normAutofit/>
          </a:bodyPr>
          <a:lstStyle/>
          <a:p>
            <a:r>
              <a:rPr lang="en-US" altLang="zh-CN" sz="2800" dirty="0">
                <a:latin typeface="Calibri" pitchFamily="34" charset="0"/>
                <a:cs typeface="Calibri" pitchFamily="34" charset="0"/>
              </a:rPr>
              <a:t>Can't connect to local MySQL server through socket '/</a:t>
            </a:r>
            <a:r>
              <a:rPr lang="en-US" altLang="zh-CN" sz="2800" dirty="0" err="1">
                <a:latin typeface="Calibri" pitchFamily="34" charset="0"/>
                <a:cs typeface="Calibri" pitchFamily="34" charset="0"/>
              </a:rPr>
              <a:t>var</a:t>
            </a:r>
            <a:r>
              <a:rPr lang="en-US" altLang="zh-CN" sz="2800" dirty="0">
                <a:latin typeface="Calibri" pitchFamily="34" charset="0"/>
                <a:cs typeface="Calibri" pitchFamily="34" charset="0"/>
              </a:rPr>
              <a:t>/lib/</a:t>
            </a:r>
            <a:r>
              <a:rPr lang="en-US" altLang="zh-CN" sz="2800" dirty="0" err="1">
                <a:latin typeface="Calibri" pitchFamily="34" charset="0"/>
                <a:cs typeface="Calibri" pitchFamily="34" charset="0"/>
              </a:rPr>
              <a:t>mysql</a:t>
            </a:r>
            <a:r>
              <a:rPr lang="en-US" altLang="zh-CN" sz="2800" dirty="0">
                <a:latin typeface="Calibri" pitchFamily="34" charset="0"/>
                <a:cs typeface="Calibri" pitchFamily="34" charset="0"/>
              </a:rPr>
              <a:t>/</a:t>
            </a:r>
            <a:r>
              <a:rPr lang="en-US" altLang="zh-CN" sz="2800" dirty="0" err="1">
                <a:latin typeface="Calibri" pitchFamily="34" charset="0"/>
                <a:cs typeface="Calibri" pitchFamily="34" charset="0"/>
              </a:rPr>
              <a:t>mysql.sock</a:t>
            </a:r>
            <a:r>
              <a:rPr lang="en-US" altLang="zh-CN" sz="2800" dirty="0">
                <a:latin typeface="Calibri" pitchFamily="34" charset="0"/>
                <a:cs typeface="Calibri" pitchFamily="34" charset="0"/>
              </a:rPr>
              <a:t>'</a:t>
            </a:r>
            <a:endParaRPr lang="zh-CN" altLang="zh-CN" sz="2800" dirty="0">
              <a:latin typeface="Calibri" pitchFamily="34" charset="0"/>
              <a:cs typeface="Calibri" pitchFamily="34" charset="0"/>
            </a:endParaRPr>
          </a:p>
          <a:p>
            <a:pPr lvl="1"/>
            <a:r>
              <a:rPr lang="en-US" altLang="zh-CN" sz="2400" dirty="0" err="1">
                <a:latin typeface="Calibri" pitchFamily="34" charset="0"/>
                <a:cs typeface="Calibri" pitchFamily="34" charset="0"/>
              </a:rPr>
              <a:t>mysql</a:t>
            </a: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-u root </a:t>
            </a:r>
            <a:r>
              <a:rPr lang="en-US" altLang="zh-CN" sz="2400" dirty="0">
                <a:latin typeface="Calibri" pitchFamily="34" charset="0"/>
                <a:cs typeface="Calibri" pitchFamily="34" charset="0"/>
              </a:rPr>
              <a:t>-p -S /</a:t>
            </a:r>
            <a:r>
              <a:rPr lang="en-US" altLang="zh-CN" sz="2400" dirty="0" err="1" smtClean="0">
                <a:latin typeface="Calibri" pitchFamily="34" charset="0"/>
                <a:cs typeface="Calibri" pitchFamily="34" charset="0"/>
              </a:rPr>
              <a:t>var</a:t>
            </a:r>
            <a:r>
              <a:rPr lang="en-US" altLang="zh-CN" sz="2400" dirty="0" smtClean="0">
                <a:latin typeface="Calibri" pitchFamily="34" charset="0"/>
                <a:cs typeface="Calibri" pitchFamily="34" charset="0"/>
              </a:rPr>
              <a:t>/lib/</a:t>
            </a:r>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mysql.sock</a:t>
            </a:r>
            <a:endParaRPr lang="en-US" altLang="zh-CN" sz="2400" dirty="0" smtClean="0">
              <a:latin typeface="Calibri" pitchFamily="34" charset="0"/>
              <a:cs typeface="Calibri" pitchFamily="34" charset="0"/>
            </a:endParaRPr>
          </a:p>
          <a:p>
            <a:pPr marL="457200" lvl="1" indent="0">
              <a:buNone/>
            </a:pPr>
            <a:endParaRPr lang="zh-CN" altLang="zh-CN" sz="1000" dirty="0">
              <a:latin typeface="Calibri" pitchFamily="34" charset="0"/>
              <a:cs typeface="Calibri" pitchFamily="34" charset="0"/>
            </a:endParaRPr>
          </a:p>
          <a:p>
            <a:r>
              <a:rPr lang="en-US" altLang="zh-CN" sz="2800" dirty="0">
                <a:latin typeface="Calibri" pitchFamily="34" charset="0"/>
                <a:cs typeface="Calibri" pitchFamily="34" charset="0"/>
              </a:rPr>
              <a:t>Can't open and lock privilege tables: Table '</a:t>
            </a:r>
            <a:r>
              <a:rPr lang="en-US" altLang="zh-CN" sz="2800" dirty="0" err="1">
                <a:latin typeface="Calibri" pitchFamily="34" charset="0"/>
                <a:cs typeface="Calibri" pitchFamily="34" charset="0"/>
              </a:rPr>
              <a:t>mysql.host</a:t>
            </a:r>
            <a:r>
              <a:rPr lang="en-US" altLang="zh-CN" sz="2800" dirty="0">
                <a:latin typeface="Calibri" pitchFamily="34" charset="0"/>
                <a:cs typeface="Calibri" pitchFamily="34" charset="0"/>
              </a:rPr>
              <a:t>' doesn't exist</a:t>
            </a:r>
            <a:endParaRPr lang="zh-CN" altLang="zh-CN" sz="2800" dirty="0">
              <a:latin typeface="Calibri" pitchFamily="34" charset="0"/>
              <a:cs typeface="Calibri" pitchFamily="34" charset="0"/>
            </a:endParaRPr>
          </a:p>
          <a:p>
            <a:pPr lvl="1"/>
            <a:r>
              <a:rPr lang="en-US" altLang="zh-CN" sz="2400" dirty="0" err="1" smtClean="0">
                <a:latin typeface="Calibri" pitchFamily="34" charset="0"/>
                <a:cs typeface="Calibri" pitchFamily="34" charset="0"/>
              </a:rPr>
              <a:t>mysql_install_db</a:t>
            </a:r>
            <a:r>
              <a:rPr lang="en-US" altLang="zh-CN" sz="2400" dirty="0" smtClean="0">
                <a:latin typeface="Calibri" pitchFamily="34" charset="0"/>
                <a:cs typeface="Calibri" pitchFamily="34" charset="0"/>
              </a:rPr>
              <a:t> </a:t>
            </a:r>
            <a:r>
              <a:rPr lang="en-US" altLang="zh-CN" sz="2400" dirty="0">
                <a:latin typeface="Calibri" pitchFamily="34" charset="0"/>
                <a:cs typeface="Calibri" pitchFamily="34" charset="0"/>
              </a:rPr>
              <a:t>--</a:t>
            </a:r>
            <a:r>
              <a:rPr lang="en-US" altLang="zh-CN" sz="2400" dirty="0" smtClean="0">
                <a:latin typeface="Calibri" pitchFamily="34" charset="0"/>
                <a:cs typeface="Calibri" pitchFamily="34" charset="0"/>
              </a:rPr>
              <a:t>user=</a:t>
            </a:r>
            <a:r>
              <a:rPr lang="en-US" altLang="zh-CN" sz="2400" dirty="0" err="1" smtClean="0">
                <a:latin typeface="Calibri" pitchFamily="34" charset="0"/>
                <a:cs typeface="Calibri" pitchFamily="34" charset="0"/>
              </a:rPr>
              <a:t>mysql</a:t>
            </a:r>
            <a:r>
              <a:rPr lang="en-US" altLang="zh-CN" sz="2400" dirty="0">
                <a:latin typeface="Calibri" pitchFamily="34" charset="0"/>
                <a:cs typeface="Calibri" pitchFamily="34" charset="0"/>
              </a:rPr>
              <a:t> </a:t>
            </a:r>
            <a:endParaRPr lang="en-US" altLang="zh-CN" sz="2400" dirty="0" smtClean="0">
              <a:latin typeface="Calibri" pitchFamily="34" charset="0"/>
              <a:cs typeface="Calibri" pitchFamily="34" charset="0"/>
            </a:endParaRPr>
          </a:p>
          <a:p>
            <a:pPr lvl="2"/>
            <a:r>
              <a:rPr lang="zh-CN" altLang="zh-CN" sz="2000" dirty="0" smtClean="0">
                <a:latin typeface="Calibri" pitchFamily="34" charset="0"/>
                <a:cs typeface="Calibri" pitchFamily="34" charset="0"/>
              </a:rPr>
              <a:t>通常</a:t>
            </a:r>
            <a:r>
              <a:rPr lang="zh-CN" altLang="zh-CN" sz="2000" dirty="0">
                <a:latin typeface="Calibri" pitchFamily="34" charset="0"/>
                <a:cs typeface="Calibri" pitchFamily="34" charset="0"/>
              </a:rPr>
              <a:t>在</a:t>
            </a:r>
            <a:r>
              <a:rPr lang="en-US" altLang="zh-CN" sz="2000" dirty="0">
                <a:latin typeface="Calibri" pitchFamily="34" charset="0"/>
                <a:cs typeface="Calibri" pitchFamily="34" charset="0"/>
              </a:rPr>
              <a:t>/</a:t>
            </a:r>
            <a:r>
              <a:rPr lang="en-US" altLang="zh-CN" sz="2000" dirty="0" err="1">
                <a:latin typeface="Calibri" pitchFamily="34" charset="0"/>
                <a:cs typeface="Calibri" pitchFamily="34" charset="0"/>
              </a:rPr>
              <a:t>usr</a:t>
            </a:r>
            <a:r>
              <a:rPr lang="en-US" altLang="zh-CN" sz="2000" dirty="0">
                <a:latin typeface="Calibri" pitchFamily="34" charset="0"/>
                <a:cs typeface="Calibri" pitchFamily="34" charset="0"/>
              </a:rPr>
              <a:t>/bin</a:t>
            </a:r>
            <a:r>
              <a:rPr lang="zh-CN" altLang="zh-CN" sz="2000" dirty="0" smtClean="0">
                <a:latin typeface="Calibri" pitchFamily="34" charset="0"/>
                <a:cs typeface="Calibri" pitchFamily="34" charset="0"/>
              </a:rPr>
              <a:t>下面</a:t>
            </a:r>
            <a:endParaRPr lang="zh-CN" altLang="en-US" sz="20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844979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MySQL</a:t>
            </a:r>
            <a:r>
              <a:rPr lang="zh-CN" altLang="en-US" dirty="0" smtClean="0"/>
              <a:t>简介</a:t>
            </a:r>
            <a:endParaRPr lang="en-US" altLang="zh-CN" dirty="0" smtClean="0"/>
          </a:p>
          <a:p>
            <a:pPr marL="514350" indent="-514350">
              <a:buFont typeface="+mj-lt"/>
              <a:buAutoNum type="arabicPeriod"/>
            </a:pPr>
            <a:r>
              <a:rPr lang="en-US" altLang="zh-CN" dirty="0" smtClean="0"/>
              <a:t>MySQL</a:t>
            </a:r>
            <a:r>
              <a:rPr lang="zh-CN" altLang="en-US" dirty="0" smtClean="0"/>
              <a:t>安装</a:t>
            </a:r>
            <a:endParaRPr lang="en-US" altLang="zh-CN" dirty="0" smtClean="0"/>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管理</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安全</a:t>
            </a:r>
            <a:endParaRPr lang="en-US" altLang="zh-CN" dirty="0" smtClean="0"/>
          </a:p>
          <a:p>
            <a:pPr marL="514350" indent="-514350">
              <a:buFont typeface="+mj-lt"/>
              <a:buAutoNum type="arabicPeriod"/>
            </a:pPr>
            <a:r>
              <a:rPr lang="en-US" altLang="zh-CN" dirty="0"/>
              <a:t>MySQL</a:t>
            </a:r>
            <a:r>
              <a:rPr lang="zh-CN" altLang="en-US" dirty="0"/>
              <a:t>的</a:t>
            </a:r>
            <a:r>
              <a:rPr lang="en-US" altLang="zh-CN" dirty="0"/>
              <a:t>Java</a:t>
            </a:r>
            <a:r>
              <a:rPr lang="zh-CN" altLang="en-US" dirty="0" smtClean="0"/>
              <a:t>编程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2732641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的启动和停止</a:t>
            </a:r>
            <a:endParaRPr lang="zh-CN" altLang="en-US" dirty="0"/>
          </a:p>
        </p:txBody>
      </p:sp>
      <p:sp>
        <p:nvSpPr>
          <p:cNvPr id="3" name="内容占位符 2"/>
          <p:cNvSpPr>
            <a:spLocks noGrp="1"/>
          </p:cNvSpPr>
          <p:nvPr>
            <p:ph idx="1"/>
          </p:nvPr>
        </p:nvSpPr>
        <p:spPr/>
        <p:txBody>
          <a:bodyPr>
            <a:normAutofit/>
          </a:bodyPr>
          <a:lstStyle/>
          <a:p>
            <a:r>
              <a:rPr lang="zh-CN" altLang="en-US" sz="2800" dirty="0"/>
              <a:t>创建</a:t>
            </a:r>
            <a:r>
              <a:rPr lang="en-US" altLang="zh-CN" sz="2800" dirty="0" smtClean="0">
                <a:latin typeface="Calibri" pitchFamily="34" charset="0"/>
                <a:cs typeface="Calibri" pitchFamily="34" charset="0"/>
              </a:rPr>
              <a:t>user : group = </a:t>
            </a:r>
            <a:r>
              <a:rPr lang="en-US" altLang="zh-CN" sz="2800" dirty="0" err="1" smtClean="0">
                <a:latin typeface="Calibri" pitchFamily="34" charset="0"/>
                <a:cs typeface="Calibri" pitchFamily="34" charset="0"/>
              </a:rPr>
              <a:t>mysql</a:t>
            </a:r>
            <a:r>
              <a:rPr lang="en-US" altLang="zh-CN" sz="2800" dirty="0" smtClean="0">
                <a:latin typeface="Calibri" pitchFamily="34" charset="0"/>
                <a:cs typeface="Calibri" pitchFamily="34" charset="0"/>
              </a:rPr>
              <a:t> : </a:t>
            </a:r>
            <a:r>
              <a:rPr lang="en-US" altLang="zh-CN" sz="2800" dirty="0" err="1" smtClean="0">
                <a:latin typeface="Calibri" pitchFamily="34" charset="0"/>
                <a:cs typeface="Calibri" pitchFamily="34" charset="0"/>
              </a:rPr>
              <a:t>mysql</a:t>
            </a:r>
            <a:endParaRPr lang="en-US" altLang="zh-CN" sz="2800" dirty="0" smtClean="0">
              <a:latin typeface="Calibri" pitchFamily="34" charset="0"/>
              <a:cs typeface="Calibri" pitchFamily="34" charset="0"/>
            </a:endParaRPr>
          </a:p>
          <a:p>
            <a:r>
              <a:rPr lang="en-US" altLang="zh-CN" sz="2800" dirty="0" err="1" smtClean="0">
                <a:latin typeface="Calibri" pitchFamily="34" charset="0"/>
                <a:cs typeface="Calibri" pitchFamily="34" charset="0"/>
              </a:rPr>
              <a:t>mysql_install_db</a:t>
            </a:r>
            <a:endParaRPr lang="en-US" altLang="zh-CN" sz="2800" dirty="0" smtClean="0">
              <a:latin typeface="Calibri" pitchFamily="34" charset="0"/>
              <a:cs typeface="Calibri" pitchFamily="34" charset="0"/>
            </a:endParaRPr>
          </a:p>
          <a:p>
            <a:pPr lvl="1"/>
            <a:r>
              <a:rPr lang="zh-CN" altLang="en-US" sz="2400" dirty="0" smtClean="0"/>
              <a:t>创建</a:t>
            </a:r>
            <a:r>
              <a:rPr lang="en-US" altLang="zh-CN" sz="2400" dirty="0" smtClean="0"/>
              <a:t>MySQL</a:t>
            </a:r>
            <a:r>
              <a:rPr lang="zh-CN" altLang="en-US" sz="2400" dirty="0" smtClean="0"/>
              <a:t>许可表，有时需要用到这个命令</a:t>
            </a:r>
            <a:endParaRPr lang="en-US" altLang="zh-CN" sz="2400" dirty="0" smtClean="0"/>
          </a:p>
          <a:p>
            <a:r>
              <a:rPr lang="zh-CN" altLang="en-US" sz="2800" dirty="0" smtClean="0"/>
              <a:t>修改</a:t>
            </a:r>
            <a:r>
              <a:rPr lang="en-US" altLang="zh-CN" sz="2800" dirty="0" err="1" smtClean="0">
                <a:latin typeface="Calibri" pitchFamily="34" charset="0"/>
                <a:cs typeface="Calibri" pitchFamily="34" charset="0"/>
              </a:rPr>
              <a:t>chown</a:t>
            </a:r>
            <a:r>
              <a:rPr lang="en-US" altLang="zh-CN" sz="2800" dirty="0">
                <a:latin typeface="Calibri" pitchFamily="34" charset="0"/>
                <a:cs typeface="Calibri" pitchFamily="34" charset="0"/>
              </a:rPr>
              <a:t>,</a:t>
            </a:r>
            <a:r>
              <a:rPr lang="en-US" altLang="zh-CN" sz="2800" dirty="0" smtClean="0">
                <a:latin typeface="Calibri" pitchFamily="34" charset="0"/>
                <a:cs typeface="Calibri" pitchFamily="34" charset="0"/>
              </a:rPr>
              <a:t> </a:t>
            </a:r>
            <a:r>
              <a:rPr lang="en-US" altLang="zh-CN" sz="2800" dirty="0" err="1" smtClean="0">
                <a:latin typeface="Calibri" pitchFamily="34" charset="0"/>
                <a:cs typeface="Calibri" pitchFamily="34" charset="0"/>
              </a:rPr>
              <a:t>chgrp</a:t>
            </a:r>
            <a:endParaRPr lang="en-US" altLang="zh-CN" sz="2800" dirty="0" smtClean="0">
              <a:latin typeface="Calibri" pitchFamily="34" charset="0"/>
              <a:cs typeface="Calibri" pitchFamily="34" charset="0"/>
            </a:endParaRPr>
          </a:p>
          <a:p>
            <a:r>
              <a:rPr lang="en-US" altLang="zh-CN" sz="2800" dirty="0" smtClean="0"/>
              <a:t>MySQL</a:t>
            </a:r>
            <a:r>
              <a:rPr lang="zh-CN" altLang="en-US" sz="2800" dirty="0" smtClean="0"/>
              <a:t>启动</a:t>
            </a:r>
            <a:r>
              <a:rPr lang="zh-CN" altLang="en-US" sz="2800" dirty="0"/>
              <a:t>：</a:t>
            </a:r>
            <a:r>
              <a:rPr lang="en-US" altLang="zh-CN" sz="2400" dirty="0" err="1" smtClean="0">
                <a:solidFill>
                  <a:srgbClr val="FF0000"/>
                </a:solidFill>
                <a:latin typeface="Calibri" pitchFamily="34" charset="0"/>
                <a:cs typeface="Calibri" pitchFamily="34" charset="0"/>
              </a:rPr>
              <a:t>safe_mysqld</a:t>
            </a:r>
            <a:r>
              <a:rPr lang="en-US" altLang="zh-CN" sz="2400" dirty="0" smtClean="0">
                <a:solidFill>
                  <a:srgbClr val="FF0000"/>
                </a:solidFill>
                <a:latin typeface="Calibri" pitchFamily="34" charset="0"/>
                <a:cs typeface="Calibri" pitchFamily="34" charset="0"/>
              </a:rPr>
              <a:t> &amp;</a:t>
            </a:r>
          </a:p>
          <a:p>
            <a:r>
              <a:rPr lang="en-US" altLang="zh-CN" sz="2800" dirty="0" smtClean="0"/>
              <a:t>MySQL</a:t>
            </a:r>
            <a:r>
              <a:rPr lang="zh-CN" altLang="en-US" sz="2800" dirty="0" smtClean="0"/>
              <a:t>停止</a:t>
            </a:r>
            <a:r>
              <a:rPr lang="zh-CN" altLang="en-US" sz="2800" dirty="0"/>
              <a:t>：</a:t>
            </a:r>
            <a:r>
              <a:rPr lang="en-US" altLang="zh-CN" sz="2400" dirty="0" err="1" smtClean="0">
                <a:solidFill>
                  <a:srgbClr val="FF0000"/>
                </a:solidFill>
                <a:latin typeface="Calibri" pitchFamily="34" charset="0"/>
                <a:cs typeface="Calibri" pitchFamily="34" charset="0"/>
              </a:rPr>
              <a:t>mysqladmin</a:t>
            </a:r>
            <a:r>
              <a:rPr lang="en-US" altLang="zh-CN" sz="2400" dirty="0" smtClean="0">
                <a:solidFill>
                  <a:srgbClr val="FF0000"/>
                </a:solidFill>
                <a:latin typeface="Calibri" pitchFamily="34" charset="0"/>
                <a:cs typeface="Calibri" pitchFamily="34" charset="0"/>
              </a:rPr>
              <a:t> -u root -p shutdown</a:t>
            </a:r>
            <a:endParaRPr lang="en-US" altLang="zh-CN" sz="2000" dirty="0" smtClean="0">
              <a:latin typeface="Calibri" pitchFamily="34" charset="0"/>
              <a:cs typeface="Calibri" pitchFamily="34" charset="0"/>
            </a:endParaRPr>
          </a:p>
          <a:p>
            <a:r>
              <a:rPr lang="en-US" altLang="zh-CN" sz="2800" dirty="0" smtClean="0"/>
              <a:t>MySQL</a:t>
            </a:r>
            <a:r>
              <a:rPr lang="zh-CN" altLang="en-US" sz="2800" dirty="0"/>
              <a:t>连接</a:t>
            </a:r>
            <a:r>
              <a:rPr lang="zh-CN" altLang="en-US" sz="2800" dirty="0" smtClean="0"/>
              <a:t>：</a:t>
            </a:r>
            <a:r>
              <a:rPr lang="en-US" altLang="zh-CN" sz="2400" dirty="0" err="1" smtClean="0">
                <a:solidFill>
                  <a:srgbClr val="FF0000"/>
                </a:solidFill>
                <a:latin typeface="Calibri" pitchFamily="34" charset="0"/>
                <a:cs typeface="Calibri" pitchFamily="34" charset="0"/>
              </a:rPr>
              <a:t>mysql</a:t>
            </a:r>
            <a:r>
              <a:rPr lang="en-US" altLang="zh-CN" sz="2400" dirty="0" smtClean="0">
                <a:solidFill>
                  <a:srgbClr val="FF0000"/>
                </a:solidFill>
                <a:latin typeface="Calibri" pitchFamily="34" charset="0"/>
                <a:cs typeface="Calibri" pitchFamily="34" charset="0"/>
              </a:rPr>
              <a:t> -u root -p</a:t>
            </a:r>
            <a:endParaRPr lang="zh-CN" altLang="en-US" sz="2800" dirty="0">
              <a:solidFill>
                <a:srgbClr val="FF0000"/>
              </a:solidFill>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2854633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的命令</a:t>
            </a:r>
            <a:endParaRPr lang="zh-CN" altLang="en-US" dirty="0"/>
          </a:p>
        </p:txBody>
      </p:sp>
      <p:sp>
        <p:nvSpPr>
          <p:cNvPr id="3" name="内容占位符 2"/>
          <p:cNvSpPr>
            <a:spLocks noGrp="1"/>
          </p:cNvSpPr>
          <p:nvPr>
            <p:ph sz="half" idx="1"/>
          </p:nvPr>
        </p:nvSpPr>
        <p:spPr/>
        <p:txBody>
          <a:bodyPr>
            <a:normAutofit/>
          </a:bodyPr>
          <a:lstStyle/>
          <a:p>
            <a:r>
              <a:rPr lang="en-US" altLang="zh-CN" sz="2800" dirty="0" smtClean="0">
                <a:latin typeface="Calibri" pitchFamily="34" charset="0"/>
                <a:cs typeface="Calibri" pitchFamily="34" charset="0"/>
              </a:rPr>
              <a:t>SHOW DATABASES;  </a:t>
            </a:r>
          </a:p>
          <a:p>
            <a:r>
              <a:rPr lang="en-US" altLang="zh-CN" sz="2800" dirty="0" smtClean="0">
                <a:latin typeface="Calibri" pitchFamily="34" charset="0"/>
                <a:cs typeface="Calibri" pitchFamily="34" charset="0"/>
              </a:rPr>
              <a:t>USE </a:t>
            </a:r>
            <a:r>
              <a:rPr lang="en-US" altLang="zh-CN" sz="2800" dirty="0" err="1" smtClean="0">
                <a:latin typeface="Calibri" pitchFamily="34" charset="0"/>
                <a:cs typeface="Calibri" pitchFamily="34" charset="0"/>
              </a:rPr>
              <a:t>db</a:t>
            </a:r>
            <a:r>
              <a:rPr lang="en-US" altLang="zh-CN" sz="2800" dirty="0" smtClean="0">
                <a:latin typeface="Calibri" pitchFamily="34" charset="0"/>
                <a:cs typeface="Calibri" pitchFamily="34" charset="0"/>
              </a:rPr>
              <a:t>;</a:t>
            </a:r>
          </a:p>
          <a:p>
            <a:pPr marL="0" indent="0">
              <a:buNone/>
            </a:pPr>
            <a:endParaRPr lang="en-US" altLang="zh-CN" sz="2800" dirty="0" smtClean="0"/>
          </a:p>
        </p:txBody>
      </p:sp>
      <p:sp>
        <p:nvSpPr>
          <p:cNvPr id="4" name="内容占位符 3"/>
          <p:cNvSpPr>
            <a:spLocks noGrp="1"/>
          </p:cNvSpPr>
          <p:nvPr>
            <p:ph sz="half" idx="2"/>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a:p>
          <a:p>
            <a:r>
              <a:rPr lang="en-US" altLang="zh-CN" dirty="0" smtClean="0">
                <a:latin typeface="Calibri" pitchFamily="34" charset="0"/>
                <a:cs typeface="Calibri" pitchFamily="34" charset="0"/>
              </a:rPr>
              <a:t>SHOW </a:t>
            </a:r>
            <a:r>
              <a:rPr lang="en-US" altLang="zh-CN" dirty="0">
                <a:latin typeface="Calibri" pitchFamily="34" charset="0"/>
                <a:cs typeface="Calibri" pitchFamily="34" charset="0"/>
              </a:rPr>
              <a:t>TABLES; </a:t>
            </a:r>
            <a:r>
              <a:rPr lang="en-US" altLang="zh-CN" dirty="0" smtClean="0">
                <a:latin typeface="Calibri" pitchFamily="34" charset="0"/>
                <a:cs typeface="Calibri" pitchFamily="34" charset="0"/>
              </a:rPr>
              <a:t> </a:t>
            </a:r>
          </a:p>
          <a:p>
            <a:r>
              <a:rPr lang="en-US" altLang="zh-CN" dirty="0" smtClean="0">
                <a:latin typeface="Calibri" pitchFamily="34" charset="0"/>
                <a:cs typeface="Calibri" pitchFamily="34" charset="0"/>
              </a:rPr>
              <a:t>DESCRIBE </a:t>
            </a:r>
            <a:r>
              <a:rPr lang="en-US" altLang="zh-CN" dirty="0" err="1" smtClean="0">
                <a:latin typeface="Calibri" pitchFamily="34" charset="0"/>
                <a:cs typeface="Calibri" pitchFamily="34" charset="0"/>
              </a:rPr>
              <a:t>tbl</a:t>
            </a:r>
            <a:r>
              <a:rPr lang="en-US" altLang="zh-CN" dirty="0" smtClean="0">
                <a:latin typeface="Calibri" pitchFamily="34" charset="0"/>
                <a:cs typeface="Calibri" pitchFamily="34" charset="0"/>
              </a:rPr>
              <a:t>;</a:t>
            </a:r>
            <a:endParaRPr lang="en-US" altLang="zh-CN" dirty="0">
              <a:latin typeface="Calibri" pitchFamily="34" charset="0"/>
              <a:cs typeface="Calibri" pitchFamily="34" charset="0"/>
            </a:endParaRPr>
          </a:p>
          <a:p>
            <a:r>
              <a:rPr lang="en-US" altLang="zh-CN" dirty="0" smtClean="0">
                <a:latin typeface="Calibri" pitchFamily="34" charset="0"/>
                <a:cs typeface="Calibri" pitchFamily="34" charset="0"/>
              </a:rPr>
              <a:t>USE </a:t>
            </a:r>
            <a:r>
              <a:rPr lang="en-US" altLang="zh-CN" dirty="0" err="1" smtClean="0">
                <a:latin typeface="Calibri" pitchFamily="34" charset="0"/>
                <a:cs typeface="Calibri" pitchFamily="34" charset="0"/>
              </a:rPr>
              <a:t>tbl</a:t>
            </a:r>
            <a:r>
              <a:rPr lang="en-US" altLang="zh-CN" dirty="0" smtClean="0">
                <a:latin typeface="Calibri" pitchFamily="34" charset="0"/>
                <a:cs typeface="Calibri" pitchFamily="34" charset="0"/>
              </a:rPr>
              <a:t>;</a:t>
            </a:r>
            <a:endParaRPr lang="zh-CN" altLang="en-US" dirty="0">
              <a:latin typeface="Calibri" pitchFamily="34" charset="0"/>
              <a:cs typeface="Calibri" pitchFamily="34" charset="0"/>
            </a:endParaRP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610" y="2133096"/>
            <a:ext cx="2017358"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046" y="4653136"/>
            <a:ext cx="70294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23129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存储引擎</a:t>
            </a:r>
            <a:endParaRPr lang="zh-CN" altLang="en-US" dirty="0"/>
          </a:p>
        </p:txBody>
      </p:sp>
      <p:sp>
        <p:nvSpPr>
          <p:cNvPr id="3" name="内容占位符 2"/>
          <p:cNvSpPr>
            <a:spLocks noGrp="1"/>
          </p:cNvSpPr>
          <p:nvPr>
            <p:ph idx="1"/>
          </p:nvPr>
        </p:nvSpPr>
        <p:spPr/>
        <p:txBody>
          <a:bodyPr>
            <a:noAutofit/>
          </a:bodyPr>
          <a:lstStyle/>
          <a:p>
            <a:r>
              <a:rPr lang="en-US" altLang="zh-CN" sz="1600" dirty="0" err="1"/>
              <a:t>MyISAM</a:t>
            </a:r>
            <a:r>
              <a:rPr lang="zh-CN" altLang="en-US" sz="1600" dirty="0"/>
              <a:t>：默认的</a:t>
            </a:r>
            <a:r>
              <a:rPr lang="en-US" altLang="zh-CN" sz="1600" dirty="0"/>
              <a:t>MySQL</a:t>
            </a:r>
            <a:r>
              <a:rPr lang="zh-CN" altLang="en-US" sz="1600" dirty="0"/>
              <a:t>插件式存储引擎，它是在</a:t>
            </a:r>
            <a:r>
              <a:rPr lang="en-US" altLang="zh-CN" sz="1600" dirty="0"/>
              <a:t>Web</a:t>
            </a:r>
            <a:r>
              <a:rPr lang="zh-CN" altLang="en-US" sz="1600" dirty="0"/>
              <a:t>、数据仓储和其他应用环境下最常使用的存储引擎</a:t>
            </a:r>
            <a:r>
              <a:rPr lang="zh-CN" altLang="en-US" sz="1600" dirty="0" smtClean="0"/>
              <a:t>之一</a:t>
            </a:r>
            <a:endParaRPr lang="en-US" altLang="zh-CN" sz="1600" dirty="0" smtClean="0"/>
          </a:p>
          <a:p>
            <a:r>
              <a:rPr lang="en-US" altLang="zh-CN" sz="1600" dirty="0" err="1" smtClean="0"/>
              <a:t>InnoDB</a:t>
            </a:r>
            <a:r>
              <a:rPr lang="zh-CN" altLang="en-US" sz="1600" dirty="0"/>
              <a:t>：用于事务处理应用程序，具有众多特性，包括</a:t>
            </a:r>
            <a:r>
              <a:rPr lang="en-US" altLang="zh-CN" sz="1600" dirty="0"/>
              <a:t>ACID</a:t>
            </a:r>
            <a:r>
              <a:rPr lang="zh-CN" altLang="en-US" sz="1600" dirty="0"/>
              <a:t>事务</a:t>
            </a:r>
            <a:r>
              <a:rPr lang="zh-CN" altLang="en-US" sz="1600" dirty="0" smtClean="0"/>
              <a:t>支持</a:t>
            </a:r>
            <a:endParaRPr lang="en-US" altLang="zh-CN" sz="1600" dirty="0" smtClean="0"/>
          </a:p>
          <a:p>
            <a:r>
              <a:rPr lang="en-US" altLang="zh-CN" sz="1600" dirty="0" smtClean="0"/>
              <a:t>BDB</a:t>
            </a:r>
            <a:r>
              <a:rPr lang="zh-CN" altLang="en-US" sz="1600" dirty="0"/>
              <a:t>：可替代</a:t>
            </a:r>
            <a:r>
              <a:rPr lang="en-US" altLang="zh-CN" sz="1600" dirty="0" err="1"/>
              <a:t>InnoDB</a:t>
            </a:r>
            <a:r>
              <a:rPr lang="zh-CN" altLang="en-US" sz="1600" dirty="0"/>
              <a:t>的事务引擎，支持</a:t>
            </a:r>
            <a:r>
              <a:rPr lang="en-US" altLang="zh-CN" sz="1600" dirty="0"/>
              <a:t>COMMIT</a:t>
            </a:r>
            <a:r>
              <a:rPr lang="zh-CN" altLang="en-US" sz="1600" dirty="0"/>
              <a:t>、</a:t>
            </a:r>
            <a:r>
              <a:rPr lang="en-US" altLang="zh-CN" sz="1600" dirty="0"/>
              <a:t>ROLLBACK</a:t>
            </a:r>
            <a:r>
              <a:rPr lang="zh-CN" altLang="en-US" sz="1600" dirty="0"/>
              <a:t>和其他事务</a:t>
            </a:r>
            <a:r>
              <a:rPr lang="zh-CN" altLang="en-US" sz="1600" dirty="0" smtClean="0"/>
              <a:t>特性</a:t>
            </a:r>
            <a:endParaRPr lang="zh-CN" altLang="en-US" sz="1600" dirty="0"/>
          </a:p>
          <a:p>
            <a:r>
              <a:rPr lang="en-US" altLang="zh-CN" sz="1600" dirty="0" smtClean="0"/>
              <a:t>Memory</a:t>
            </a:r>
            <a:r>
              <a:rPr lang="zh-CN" altLang="en-US" sz="1600" dirty="0"/>
              <a:t>：将所有数据保存在</a:t>
            </a:r>
            <a:r>
              <a:rPr lang="en-US" altLang="zh-CN" sz="1600" dirty="0"/>
              <a:t>RAM</a:t>
            </a:r>
            <a:r>
              <a:rPr lang="zh-CN" altLang="en-US" sz="1600" dirty="0"/>
              <a:t>中，在需要快速查找引用和其他类似数据的环境下，可提供极快的</a:t>
            </a:r>
            <a:r>
              <a:rPr lang="zh-CN" altLang="en-US" sz="1600" dirty="0" smtClean="0"/>
              <a:t>访问</a:t>
            </a:r>
            <a:endParaRPr lang="zh-CN" altLang="en-US" sz="1600" dirty="0"/>
          </a:p>
          <a:p>
            <a:r>
              <a:rPr lang="en-US" altLang="zh-CN" sz="1600" dirty="0" smtClean="0"/>
              <a:t>Merge</a:t>
            </a:r>
            <a:r>
              <a:rPr lang="zh-CN" altLang="en-US" sz="1600" dirty="0"/>
              <a:t>：允许</a:t>
            </a:r>
            <a:r>
              <a:rPr lang="en-US" altLang="zh-CN" sz="1600" dirty="0"/>
              <a:t>MySQL DBA</a:t>
            </a:r>
            <a:r>
              <a:rPr lang="zh-CN" altLang="en-US" sz="1600" dirty="0"/>
              <a:t>或开发人员将一系列等同的</a:t>
            </a:r>
            <a:r>
              <a:rPr lang="en-US" altLang="zh-CN" sz="1600" dirty="0" err="1"/>
              <a:t>MyISAM</a:t>
            </a:r>
            <a:r>
              <a:rPr lang="zh-CN" altLang="en-US" sz="1600" dirty="0"/>
              <a:t>表以逻辑方式组合在一起，并作为</a:t>
            </a:r>
            <a:r>
              <a:rPr lang="en-US" altLang="zh-CN" sz="1600" dirty="0"/>
              <a:t>1</a:t>
            </a:r>
            <a:r>
              <a:rPr lang="zh-CN" altLang="en-US" sz="1600" dirty="0"/>
              <a:t>个对象引用它们。对于诸如数据仓储等</a:t>
            </a:r>
            <a:r>
              <a:rPr lang="en-US" altLang="zh-CN" sz="1600" dirty="0"/>
              <a:t>VLDB</a:t>
            </a:r>
            <a:r>
              <a:rPr lang="zh-CN" altLang="en-US" sz="1600" dirty="0"/>
              <a:t>环境十分</a:t>
            </a:r>
            <a:r>
              <a:rPr lang="zh-CN" altLang="en-US" sz="1600" dirty="0" smtClean="0"/>
              <a:t>适合</a:t>
            </a:r>
            <a:endParaRPr lang="zh-CN" altLang="en-US" sz="1600" dirty="0"/>
          </a:p>
          <a:p>
            <a:r>
              <a:rPr lang="en-US" altLang="zh-CN" sz="1600" dirty="0" smtClean="0"/>
              <a:t>Archive</a:t>
            </a:r>
            <a:r>
              <a:rPr lang="zh-CN" altLang="en-US" sz="1600" dirty="0"/>
              <a:t>：为大量很少引用的历史、归档、或安全审计信息的存储和检索提供了完美的解决</a:t>
            </a:r>
            <a:r>
              <a:rPr lang="zh-CN" altLang="en-US" sz="1600" dirty="0" smtClean="0"/>
              <a:t>方案</a:t>
            </a:r>
            <a:endParaRPr lang="zh-CN" altLang="en-US" sz="1600" dirty="0"/>
          </a:p>
          <a:p>
            <a:r>
              <a:rPr lang="en-US" altLang="zh-CN" sz="1600" dirty="0" smtClean="0"/>
              <a:t>Federated</a:t>
            </a:r>
            <a:r>
              <a:rPr lang="zh-CN" altLang="en-US" sz="1600" dirty="0"/>
              <a:t>：能够将多个分离的</a:t>
            </a:r>
            <a:r>
              <a:rPr lang="en-US" altLang="zh-CN" sz="1600" dirty="0"/>
              <a:t>MySQL</a:t>
            </a:r>
            <a:r>
              <a:rPr lang="zh-CN" altLang="en-US" sz="1600" dirty="0"/>
              <a:t>服务器链接起来，从多个物理服务器创建一个逻辑数据库。十分适合于分布式环境或数据集市</a:t>
            </a:r>
            <a:r>
              <a:rPr lang="zh-CN" altLang="en-US" sz="1600" dirty="0" smtClean="0"/>
              <a:t>环境</a:t>
            </a:r>
            <a:endParaRPr lang="zh-CN" altLang="en-US" sz="1600" dirty="0"/>
          </a:p>
          <a:p>
            <a:r>
              <a:rPr lang="en-US" altLang="zh-CN" sz="1600" dirty="0" smtClean="0"/>
              <a:t>Cluster/NDB</a:t>
            </a:r>
            <a:r>
              <a:rPr lang="zh-CN" altLang="en-US" sz="1600" dirty="0"/>
              <a:t>：</a:t>
            </a:r>
            <a:r>
              <a:rPr lang="en-US" altLang="zh-CN" sz="1600" dirty="0"/>
              <a:t>MySQL</a:t>
            </a:r>
            <a:r>
              <a:rPr lang="zh-CN" altLang="en-US" sz="1600" dirty="0"/>
              <a:t>的簇式数据库引擎，尤其适合于具有高性能查找要求的应用程序，这类查找需求还要求具有最高的正常工作时间和</a:t>
            </a:r>
            <a:r>
              <a:rPr lang="zh-CN" altLang="en-US" sz="1600" dirty="0" smtClean="0"/>
              <a:t>可用性</a:t>
            </a:r>
            <a:endParaRPr lang="zh-CN" altLang="en-US" sz="1600" dirty="0"/>
          </a:p>
          <a:p>
            <a:r>
              <a:rPr lang="en-US" altLang="zh-CN" sz="1600" dirty="0" smtClean="0"/>
              <a:t>Other</a:t>
            </a:r>
            <a:r>
              <a:rPr lang="zh-CN" altLang="en-US" sz="1600" dirty="0"/>
              <a:t>：其他存储引擎包括</a:t>
            </a:r>
            <a:r>
              <a:rPr lang="en-US" altLang="zh-CN" sz="1600" dirty="0"/>
              <a:t>CSV</a:t>
            </a:r>
            <a:r>
              <a:rPr lang="zh-CN" altLang="en-US" sz="1600" dirty="0"/>
              <a:t>（引用由逗号隔开的用作数据库表的文件），</a:t>
            </a:r>
            <a:r>
              <a:rPr lang="en-US" altLang="zh-CN" sz="1600" dirty="0" err="1"/>
              <a:t>Blackhole</a:t>
            </a:r>
            <a:r>
              <a:rPr lang="zh-CN" altLang="en-US" sz="1600" dirty="0"/>
              <a:t>（用于临时禁止对数据库的应用程序输入），以及</a:t>
            </a:r>
            <a:r>
              <a:rPr lang="en-US" altLang="zh-CN" sz="1600" dirty="0"/>
              <a:t>Example</a:t>
            </a:r>
            <a:r>
              <a:rPr lang="zh-CN" altLang="en-US" sz="1600" dirty="0"/>
              <a:t>引擎（可为快速创建定制的插件式存储引擎提供帮助）</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099494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表类型</a:t>
            </a:r>
            <a:endParaRPr lang="zh-CN" altLang="en-US" dirty="0"/>
          </a:p>
        </p:txBody>
      </p:sp>
      <p:sp>
        <p:nvSpPr>
          <p:cNvPr id="3" name="内容占位符 2"/>
          <p:cNvSpPr>
            <a:spLocks noGrp="1"/>
          </p:cNvSpPr>
          <p:nvPr>
            <p:ph sz="half" idx="1"/>
          </p:nvPr>
        </p:nvSpPr>
        <p:spPr/>
        <p:txBody>
          <a:bodyPr/>
          <a:lstStyle/>
          <a:p>
            <a:r>
              <a:rPr lang="zh-CN" altLang="en-US" dirty="0" smtClean="0"/>
              <a:t>事务安全的</a:t>
            </a:r>
            <a:r>
              <a:rPr lang="zh-CN" altLang="en-US" dirty="0"/>
              <a:t>：</a:t>
            </a:r>
            <a:r>
              <a:rPr lang="en-US" altLang="zh-CN" dirty="0" err="1" smtClean="0"/>
              <a:t>InnoDB</a:t>
            </a:r>
            <a:endParaRPr lang="en-US" altLang="zh-CN" dirty="0" smtClean="0"/>
          </a:p>
          <a:p>
            <a:pPr lvl="1"/>
            <a:r>
              <a:rPr lang="en-US" altLang="zh-CN" dirty="0" smtClean="0"/>
              <a:t>COMMIT</a:t>
            </a:r>
            <a:r>
              <a:rPr lang="zh-CN" altLang="en-US" dirty="0" smtClean="0"/>
              <a:t>和</a:t>
            </a:r>
            <a:r>
              <a:rPr lang="en-US" altLang="zh-CN" dirty="0" smtClean="0"/>
              <a:t>ROLLBACK</a:t>
            </a:r>
          </a:p>
          <a:p>
            <a:pPr lvl="1"/>
            <a:r>
              <a:rPr lang="zh-CN" altLang="en-US" dirty="0" smtClean="0"/>
              <a:t>使用记录级的锁定</a:t>
            </a:r>
            <a:endParaRPr lang="en-US" altLang="zh-CN" dirty="0" smtClean="0"/>
          </a:p>
          <a:p>
            <a:pPr lvl="2"/>
            <a:r>
              <a:rPr lang="en-US" altLang="zh-CN" dirty="0" err="1" smtClean="0"/>
              <a:t>MyISAM</a:t>
            </a:r>
            <a:r>
              <a:rPr lang="zh-CN" altLang="en-US" dirty="0" smtClean="0"/>
              <a:t>整个表锁定</a:t>
            </a:r>
            <a:endParaRPr lang="en-US" altLang="zh-CN" dirty="0" smtClean="0"/>
          </a:p>
          <a:p>
            <a:pPr lvl="2"/>
            <a:r>
              <a:rPr lang="zh-CN" altLang="en-US" dirty="0" smtClean="0"/>
              <a:t>如果有大量的插入和更新，选择</a:t>
            </a:r>
            <a:r>
              <a:rPr lang="en-US" altLang="zh-CN" dirty="0" err="1" smtClean="0"/>
              <a:t>InnoDB</a:t>
            </a:r>
            <a:r>
              <a:rPr lang="zh-CN" altLang="en-US" dirty="0" smtClean="0"/>
              <a:t>；如果执行大量的</a:t>
            </a:r>
            <a:r>
              <a:rPr lang="en-US" altLang="zh-CN" dirty="0" smtClean="0"/>
              <a:t>SELECT</a:t>
            </a:r>
            <a:r>
              <a:rPr lang="zh-CN" altLang="en-US" dirty="0" smtClean="0"/>
              <a:t>，则</a:t>
            </a:r>
            <a:r>
              <a:rPr lang="en-US" altLang="zh-CN" dirty="0" err="1" smtClean="0"/>
              <a:t>MyISAM</a:t>
            </a:r>
            <a:r>
              <a:rPr lang="zh-CN" altLang="en-US" dirty="0" smtClean="0"/>
              <a:t>是更好的选择</a:t>
            </a:r>
            <a:endParaRPr lang="en-US" altLang="zh-CN" dirty="0" smtClean="0"/>
          </a:p>
          <a:p>
            <a:pPr lvl="1"/>
            <a:r>
              <a:rPr lang="en-US" altLang="zh-CN" dirty="0" smtClean="0"/>
              <a:t>MySQL</a:t>
            </a:r>
            <a:r>
              <a:rPr lang="zh-CN" altLang="en-US" dirty="0" smtClean="0"/>
              <a:t>在默认的数据目录中创建</a:t>
            </a:r>
            <a:r>
              <a:rPr lang="en-US" altLang="zh-CN" dirty="0" smtClean="0"/>
              <a:t>ibdata1</a:t>
            </a:r>
          </a:p>
          <a:p>
            <a:pPr lvl="2"/>
            <a:r>
              <a:rPr lang="zh-CN" altLang="en-US" dirty="0" smtClean="0"/>
              <a:t>将表作为文件，所有的表和索引都存在表空间</a:t>
            </a:r>
            <a:endParaRPr lang="zh-CN" altLang="en-US" dirty="0"/>
          </a:p>
        </p:txBody>
      </p:sp>
      <p:sp>
        <p:nvSpPr>
          <p:cNvPr id="4" name="内容占位符 3"/>
          <p:cNvSpPr>
            <a:spLocks noGrp="1"/>
          </p:cNvSpPr>
          <p:nvPr>
            <p:ph sz="half" idx="2"/>
          </p:nvPr>
        </p:nvSpPr>
        <p:spPr/>
        <p:txBody>
          <a:bodyPr/>
          <a:lstStyle/>
          <a:p>
            <a:r>
              <a:rPr lang="zh-CN" altLang="en-US" dirty="0" smtClean="0"/>
              <a:t>不安全的</a:t>
            </a:r>
            <a:r>
              <a:rPr lang="zh-CN" altLang="en-US" dirty="0"/>
              <a:t>：</a:t>
            </a:r>
            <a:r>
              <a:rPr lang="en-US" altLang="zh-CN" dirty="0" err="1" smtClean="0"/>
              <a:t>MyISAM</a:t>
            </a:r>
            <a:endParaRPr lang="en-US" altLang="zh-CN" dirty="0" smtClean="0"/>
          </a:p>
          <a:p>
            <a:pPr lvl="1"/>
            <a:r>
              <a:rPr lang="zh-CN" altLang="en-US" dirty="0" smtClean="0"/>
              <a:t>数据文件扩展名</a:t>
            </a:r>
            <a:r>
              <a:rPr lang="en-US" altLang="zh-CN" dirty="0" smtClean="0"/>
              <a:t>.MYD</a:t>
            </a:r>
            <a:br>
              <a:rPr lang="en-US" altLang="zh-CN" dirty="0" smtClean="0"/>
            </a:br>
            <a:r>
              <a:rPr lang="zh-CN" altLang="en-US" dirty="0" smtClean="0"/>
              <a:t>索引的扩展名</a:t>
            </a:r>
            <a:r>
              <a:rPr lang="en-US" altLang="zh-CN" dirty="0" smtClean="0"/>
              <a:t>.MYI</a:t>
            </a:r>
          </a:p>
          <a:p>
            <a:pPr lvl="2"/>
            <a:r>
              <a:rPr lang="zh-CN" altLang="en-US" dirty="0" smtClean="0"/>
              <a:t>静态表：有固定的长度</a:t>
            </a:r>
            <a:endParaRPr lang="en-US" altLang="zh-CN" dirty="0" smtClean="0"/>
          </a:p>
          <a:p>
            <a:pPr lvl="3"/>
            <a:r>
              <a:rPr lang="zh-CN" altLang="en-US" dirty="0" smtClean="0"/>
              <a:t>很快、易缓存、易重建、磁盘占用大，不必重组</a:t>
            </a:r>
            <a:endParaRPr lang="en-US" altLang="zh-CN" dirty="0" smtClean="0"/>
          </a:p>
          <a:p>
            <a:pPr lvl="2"/>
            <a:r>
              <a:rPr lang="zh-CN" altLang="en-US" dirty="0" smtClean="0"/>
              <a:t>动态表：列不同的长度</a:t>
            </a:r>
            <a:endParaRPr lang="en-US" altLang="zh-CN" dirty="0" smtClean="0"/>
          </a:p>
          <a:p>
            <a:pPr lvl="3"/>
            <a:r>
              <a:rPr lang="zh-CN" altLang="en-US" dirty="0" smtClean="0"/>
              <a:t>磁盘占用少、常维护、难重建</a:t>
            </a:r>
            <a:endParaRPr lang="en-US" altLang="zh-CN" dirty="0" smtClean="0"/>
          </a:p>
          <a:p>
            <a:pPr lvl="2"/>
            <a:r>
              <a:rPr lang="zh-CN" altLang="en-US" dirty="0"/>
              <a:t>压缩</a:t>
            </a:r>
            <a:r>
              <a:rPr lang="zh-CN" altLang="en-US" dirty="0" smtClean="0"/>
              <a:t>表：只读表类型</a:t>
            </a:r>
            <a:endParaRPr lang="en-US" altLang="zh-CN" dirty="0" smtClean="0"/>
          </a:p>
          <a:p>
            <a:pPr lvl="3"/>
            <a:r>
              <a:rPr lang="zh-CN" altLang="en-US" dirty="0" smtClean="0"/>
              <a:t>用于不会改变的存档</a:t>
            </a:r>
            <a:endParaRPr lang="en-US" altLang="zh-CN" dirty="0" smtClean="0"/>
          </a:p>
          <a:p>
            <a:pPr lvl="3"/>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1455816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简介</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安装</a:t>
            </a:r>
            <a:endParaRPr lang="en-US" altLang="zh-CN" dirty="0" smtClean="0"/>
          </a:p>
          <a:p>
            <a:pPr marL="514350" indent="-514350">
              <a:buFont typeface="+mj-lt"/>
              <a:buAutoNum type="arabicPeriod"/>
            </a:pPr>
            <a:r>
              <a:rPr lang="en-US" altLang="zh-CN" dirty="0" smtClean="0"/>
              <a:t>MySQL</a:t>
            </a:r>
            <a:r>
              <a:rPr lang="zh-CN" altLang="en-US" dirty="0" smtClean="0"/>
              <a:t>管理</a:t>
            </a:r>
            <a:endParaRPr lang="en-US" altLang="zh-CN" dirty="0" smtClean="0"/>
          </a:p>
          <a:p>
            <a:pPr marL="514350" indent="-514350">
              <a:buFont typeface="+mj-lt"/>
              <a:buAutoNum type="arabicPeriod"/>
            </a:pPr>
            <a:r>
              <a:rPr lang="en-US" altLang="zh-CN" dirty="0" smtClean="0"/>
              <a:t>MySQL</a:t>
            </a:r>
            <a:r>
              <a:rPr lang="zh-CN" altLang="en-US" dirty="0" smtClean="0"/>
              <a:t>安全</a:t>
            </a:r>
            <a:endParaRPr lang="en-US" altLang="zh-CN" dirty="0" smtClean="0"/>
          </a:p>
          <a:p>
            <a:pPr marL="514350" indent="-514350">
              <a:buFont typeface="+mj-lt"/>
              <a:buAutoNum type="arabicPeriod"/>
            </a:pPr>
            <a:r>
              <a:rPr lang="en-US" altLang="zh-CN" dirty="0"/>
              <a:t>MySQL</a:t>
            </a:r>
            <a:r>
              <a:rPr lang="zh-CN" altLang="en-US" dirty="0"/>
              <a:t>的</a:t>
            </a:r>
            <a:r>
              <a:rPr lang="en-US" altLang="zh-CN" dirty="0"/>
              <a:t>Java</a:t>
            </a:r>
            <a:r>
              <a:rPr lang="zh-CN" altLang="en-US" dirty="0" smtClean="0"/>
              <a:t>编程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9093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MySQL</a:t>
            </a:r>
            <a:r>
              <a:rPr lang="zh-CN" altLang="en-US" dirty="0" smtClean="0"/>
              <a:t>的数据类型</a:t>
            </a:r>
            <a:endParaRPr lang="zh-CN" altLang="en-US" dirty="0"/>
          </a:p>
        </p:txBody>
      </p:sp>
      <p:sp>
        <p:nvSpPr>
          <p:cNvPr id="6" name="内容占位符 5"/>
          <p:cNvSpPr>
            <a:spLocks noGrp="1"/>
          </p:cNvSpPr>
          <p:nvPr>
            <p:ph idx="1"/>
          </p:nvPr>
        </p:nvSpPr>
        <p:spPr/>
        <p:txBody>
          <a:bodyPr>
            <a:normAutofit/>
          </a:bodyPr>
          <a:lstStyle/>
          <a:p>
            <a:r>
              <a:rPr lang="zh-CN" altLang="en-US" sz="2800" dirty="0" smtClean="0"/>
              <a:t>常用</a:t>
            </a:r>
            <a:r>
              <a:rPr lang="en-US" altLang="zh-CN" sz="2800" dirty="0" smtClean="0"/>
              <a:t>MySQL</a:t>
            </a:r>
            <a:r>
              <a:rPr lang="zh-CN" altLang="en-US" sz="2800" dirty="0" smtClean="0"/>
              <a:t>数据类型</a:t>
            </a:r>
            <a:endParaRPr lang="en-US" altLang="zh-CN" sz="2800" dirty="0" smtClean="0"/>
          </a:p>
          <a:p>
            <a:pPr lvl="1"/>
            <a:r>
              <a:rPr lang="en-US" altLang="zh-CN" sz="2400" dirty="0" smtClean="0"/>
              <a:t>INT</a:t>
            </a:r>
            <a:r>
              <a:rPr lang="zh-CN" altLang="en-US" sz="2400" dirty="0" smtClean="0"/>
              <a:t>、</a:t>
            </a:r>
            <a:r>
              <a:rPr lang="en-US" altLang="zh-CN" sz="2400" dirty="0" smtClean="0"/>
              <a:t>REAL</a:t>
            </a:r>
            <a:r>
              <a:rPr lang="zh-CN" altLang="en-US" sz="2400" dirty="0" smtClean="0"/>
              <a:t>、</a:t>
            </a:r>
            <a:r>
              <a:rPr lang="en-US" altLang="zh-CN" sz="2400" dirty="0" smtClean="0"/>
              <a:t>CHAR</a:t>
            </a:r>
            <a:r>
              <a:rPr lang="zh-CN" altLang="en-US" sz="2400" dirty="0" smtClean="0"/>
              <a:t>、</a:t>
            </a:r>
            <a:r>
              <a:rPr lang="en-US" altLang="zh-CN" sz="2400" dirty="0" smtClean="0"/>
              <a:t>VARCHAR</a:t>
            </a:r>
            <a:r>
              <a:rPr lang="zh-CN" altLang="en-US" sz="2400" dirty="0" smtClean="0"/>
              <a:t>、</a:t>
            </a:r>
            <a:r>
              <a:rPr lang="en-US" altLang="zh-CN" sz="2400" dirty="0" smtClean="0"/>
              <a:t>TEXT</a:t>
            </a:r>
            <a:r>
              <a:rPr lang="zh-CN" altLang="en-US" sz="2400" dirty="0" smtClean="0"/>
              <a:t>、</a:t>
            </a:r>
            <a:r>
              <a:rPr lang="en-US" altLang="zh-CN" sz="2400" dirty="0" smtClean="0"/>
              <a:t>DATE</a:t>
            </a:r>
            <a:r>
              <a:rPr lang="zh-CN" altLang="en-US" sz="2400" dirty="0" smtClean="0"/>
              <a:t>、</a:t>
            </a:r>
            <a:r>
              <a:rPr lang="en-US" altLang="zh-CN" sz="2400" dirty="0" smtClean="0"/>
              <a:t>TIME</a:t>
            </a:r>
            <a:endParaRPr lang="en-US" altLang="zh-CN" sz="2400" dirty="0"/>
          </a:p>
          <a:p>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3329977591"/>
              </p:ext>
            </p:extLst>
          </p:nvPr>
        </p:nvGraphicFramePr>
        <p:xfrm>
          <a:off x="1043608" y="2636912"/>
          <a:ext cx="7072948" cy="2865120"/>
        </p:xfrm>
        <a:graphic>
          <a:graphicData uri="http://schemas.openxmlformats.org/drawingml/2006/table">
            <a:tbl>
              <a:tblPr firstRow="1" bandRow="1">
                <a:tableStyleId>{5C22544A-7EE6-4342-B048-85BDC9FD1C3A}</a:tableStyleId>
              </a:tblPr>
              <a:tblGrid>
                <a:gridCol w="2178368"/>
                <a:gridCol w="1566048"/>
                <a:gridCol w="1481952"/>
                <a:gridCol w="1846580"/>
              </a:tblGrid>
              <a:tr h="370840">
                <a:tc>
                  <a:txBody>
                    <a:bodyPr/>
                    <a:lstStyle/>
                    <a:p>
                      <a:r>
                        <a:rPr lang="zh-CN" altLang="en-US" dirty="0" smtClean="0">
                          <a:latin typeface="Adobe 黑体 Std R" pitchFamily="34" charset="-122"/>
                          <a:ea typeface="Adobe 黑体 Std R" pitchFamily="34" charset="-122"/>
                        </a:rPr>
                        <a:t>数据类型</a:t>
                      </a:r>
                      <a:endParaRPr lang="zh-CN" altLang="en-US" dirty="0">
                        <a:latin typeface="Adobe 黑体 Std R" pitchFamily="34" charset="-122"/>
                        <a:ea typeface="Adobe 黑体 Std R" pitchFamily="34" charset="-122"/>
                      </a:endParaRPr>
                    </a:p>
                  </a:txBody>
                  <a:tcPr anchor="ctr"/>
                </a:tc>
                <a:tc>
                  <a:txBody>
                    <a:bodyPr/>
                    <a:lstStyle/>
                    <a:p>
                      <a:r>
                        <a:rPr lang="zh-CN" altLang="en-US" dirty="0" smtClean="0">
                          <a:latin typeface="Adobe 黑体 Std R" pitchFamily="34" charset="-122"/>
                          <a:ea typeface="Adobe 黑体 Std R" pitchFamily="34" charset="-122"/>
                        </a:rPr>
                        <a:t>存储</a:t>
                      </a:r>
                      <a:r>
                        <a:rPr lang="en-US" altLang="zh-CN" dirty="0" smtClean="0">
                          <a:latin typeface="Adobe 黑体 Std R" pitchFamily="34" charset="-122"/>
                          <a:ea typeface="Adobe 黑体 Std R" pitchFamily="34" charset="-122"/>
                        </a:rPr>
                        <a:t>144</a:t>
                      </a:r>
                      <a:r>
                        <a:rPr lang="zh-CN" altLang="en-US" dirty="0" smtClean="0">
                          <a:latin typeface="Adobe 黑体 Std R" pitchFamily="34" charset="-122"/>
                          <a:ea typeface="Adobe 黑体 Std R" pitchFamily="34" charset="-122"/>
                        </a:rPr>
                        <a:t>个字符的字符串</a:t>
                      </a:r>
                      <a:endParaRPr lang="zh-CN" altLang="en-US" dirty="0">
                        <a:latin typeface="Adobe 黑体 Std R" pitchFamily="34" charset="-122"/>
                        <a:ea typeface="Adobe 黑体 Std R" pitchFamily="34" charset="-122"/>
                      </a:endParaRPr>
                    </a:p>
                  </a:txBody>
                  <a:tcPr anchor="ctr"/>
                </a:tc>
                <a:tc>
                  <a:txBody>
                    <a:bodyPr/>
                    <a:lstStyle/>
                    <a:p>
                      <a:r>
                        <a:rPr lang="zh-CN" altLang="en-US" dirty="0" smtClean="0">
                          <a:latin typeface="Adobe 黑体 Std R" pitchFamily="34" charset="-122"/>
                          <a:ea typeface="Adobe 黑体 Std R" pitchFamily="34" charset="-122"/>
                        </a:rPr>
                        <a:t>存储</a:t>
                      </a:r>
                      <a:r>
                        <a:rPr lang="en-US" altLang="zh-CN" dirty="0" smtClean="0">
                          <a:latin typeface="Adobe 黑体 Std R" pitchFamily="34" charset="-122"/>
                          <a:ea typeface="Adobe 黑体 Std R" pitchFamily="34" charset="-122"/>
                        </a:rPr>
                        <a:t>30</a:t>
                      </a:r>
                      <a:r>
                        <a:rPr lang="zh-CN" altLang="en-US" dirty="0" smtClean="0">
                          <a:latin typeface="Adobe 黑体 Std R" pitchFamily="34" charset="-122"/>
                          <a:ea typeface="Adobe 黑体 Std R" pitchFamily="34" charset="-122"/>
                        </a:rPr>
                        <a:t>个字符的字符串</a:t>
                      </a:r>
                      <a:endParaRPr lang="zh-CN" altLang="en-US" dirty="0">
                        <a:latin typeface="Adobe 黑体 Std R" pitchFamily="34" charset="-122"/>
                        <a:ea typeface="Adobe 黑体 Std R" pitchFamily="34" charset="-122"/>
                      </a:endParaRPr>
                    </a:p>
                  </a:txBody>
                  <a:tcPr anchor="ctr"/>
                </a:tc>
                <a:tc>
                  <a:txBody>
                    <a:bodyPr/>
                    <a:lstStyle/>
                    <a:p>
                      <a:r>
                        <a:rPr lang="zh-CN" altLang="en-US" dirty="0" smtClean="0">
                          <a:latin typeface="Adobe 黑体 Std R" pitchFamily="34" charset="-122"/>
                          <a:ea typeface="Adobe 黑体 Std R" pitchFamily="34" charset="-122"/>
                        </a:rPr>
                        <a:t>最大字符串长度</a:t>
                      </a:r>
                      <a:endParaRPr lang="zh-CN" altLang="en-US" dirty="0">
                        <a:latin typeface="Adobe 黑体 Std R" pitchFamily="34" charset="-122"/>
                        <a:ea typeface="Adobe 黑体 Std R" pitchFamily="34" charset="-122"/>
                      </a:endParaRPr>
                    </a:p>
                  </a:txBody>
                  <a:tcPr anchor="ctr"/>
                </a:tc>
              </a:tr>
              <a:tr h="370840">
                <a:tc>
                  <a:txBody>
                    <a:bodyPr/>
                    <a:lstStyle/>
                    <a:p>
                      <a:r>
                        <a:rPr lang="en-US" altLang="zh-CN" dirty="0" smtClean="0">
                          <a:latin typeface="Adobe 黑体 Std R" pitchFamily="34" charset="-122"/>
                          <a:ea typeface="Adobe 黑体 Std R" pitchFamily="34" charset="-122"/>
                        </a:rPr>
                        <a:t>CHAR(150)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255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VARCHAR(150)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145</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31</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255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TINYTEXT(150)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145</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31</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255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TEXT(150)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146</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32</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65535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MEDIUMTEXT(150)</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147</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33</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16777215</a:t>
                      </a:r>
                      <a:endParaRPr lang="zh-CN" altLang="en-US" dirty="0">
                        <a:latin typeface="Adobe 黑体 Std R" pitchFamily="34" charset="-122"/>
                        <a:ea typeface="Adobe 黑体 Std R" pitchFamily="34" charset="-122"/>
                      </a:endParaRPr>
                    </a:p>
                  </a:txBody>
                  <a:tcPr/>
                </a:tc>
              </a:tr>
              <a:tr h="370840">
                <a:tc>
                  <a:txBody>
                    <a:bodyPr/>
                    <a:lstStyle/>
                    <a:p>
                      <a:r>
                        <a:rPr lang="en-US" altLang="zh-CN" dirty="0" smtClean="0">
                          <a:latin typeface="Adobe 黑体 Std R" pitchFamily="34" charset="-122"/>
                          <a:ea typeface="Adobe 黑体 Std R" pitchFamily="34" charset="-122"/>
                        </a:rPr>
                        <a:t>LONGTEXT</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148</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34</a:t>
                      </a:r>
                      <a:endParaRPr lang="zh-CN" altLang="en-US" dirty="0">
                        <a:latin typeface="Adobe 黑体 Std R" pitchFamily="34" charset="-122"/>
                        <a:ea typeface="Adobe 黑体 Std R" pitchFamily="34" charset="-122"/>
                      </a:endParaRPr>
                    </a:p>
                  </a:txBody>
                  <a:tcPr/>
                </a:tc>
                <a:tc>
                  <a:txBody>
                    <a:bodyPr/>
                    <a:lstStyle/>
                    <a:p>
                      <a:pPr algn="r"/>
                      <a:r>
                        <a:rPr lang="en-US" altLang="zh-CN" dirty="0" smtClean="0">
                          <a:latin typeface="Adobe 黑体 Std R" pitchFamily="34" charset="-122"/>
                          <a:ea typeface="Adobe 黑体 Std R" pitchFamily="34" charset="-122"/>
                        </a:rPr>
                        <a:t>4294967295</a:t>
                      </a:r>
                      <a:endParaRPr lang="zh-CN" altLang="en-US" dirty="0">
                        <a:latin typeface="Adobe 黑体 Std R" pitchFamily="34" charset="-122"/>
                        <a:ea typeface="Adobe 黑体 Std R" pitchFamily="34" charset="-122"/>
                      </a:endParaRPr>
                    </a:p>
                  </a:txBody>
                  <a:tcPr/>
                </a:tc>
              </a:tr>
            </a:tbl>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3988543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的索引</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按从左到右的顺序读取各列</a:t>
            </a:r>
            <a:endParaRPr lang="en-US" altLang="zh-CN" sz="2800" dirty="0" smtClean="0"/>
          </a:p>
          <a:p>
            <a:pPr marL="0" indent="0">
              <a:buNone/>
            </a:pPr>
            <a:endParaRPr lang="en-US" altLang="zh-CN" sz="1000" dirty="0" smtClean="0"/>
          </a:p>
          <a:p>
            <a:r>
              <a:rPr lang="zh-CN" altLang="en-US" sz="2800" dirty="0" smtClean="0"/>
              <a:t>例：</a:t>
            </a:r>
            <a:r>
              <a:rPr lang="en-US" altLang="zh-CN" sz="2800" dirty="0" smtClean="0">
                <a:latin typeface="Calibri" pitchFamily="34" charset="0"/>
                <a:cs typeface="Calibri" pitchFamily="34" charset="0"/>
              </a:rPr>
              <a:t>INDEX index1 (name, rank, </a:t>
            </a:r>
            <a:r>
              <a:rPr lang="en-US" altLang="zh-CN" sz="2800" dirty="0" err="1" smtClean="0">
                <a:latin typeface="Calibri" pitchFamily="34" charset="0"/>
                <a:cs typeface="Calibri" pitchFamily="34" charset="0"/>
              </a:rPr>
              <a:t>serial_num</a:t>
            </a:r>
            <a:r>
              <a:rPr lang="en-US" altLang="zh-CN" sz="2800" dirty="0" smtClean="0">
                <a:latin typeface="Calibri" pitchFamily="34" charset="0"/>
                <a:cs typeface="Calibri" pitchFamily="34" charset="0"/>
              </a:rPr>
              <a:t>)</a:t>
            </a:r>
          </a:p>
          <a:p>
            <a:pPr lvl="1"/>
            <a:r>
              <a:rPr lang="zh-CN" altLang="en-US" sz="2400" dirty="0" smtClean="0"/>
              <a:t>对</a:t>
            </a:r>
            <a:r>
              <a:rPr lang="en-US" altLang="zh-CN" sz="2400" dirty="0" smtClean="0"/>
              <a:t>name</a:t>
            </a:r>
            <a:r>
              <a:rPr lang="zh-CN" altLang="en-US" sz="2400" dirty="0" smtClean="0"/>
              <a:t>本身的索引，以及对</a:t>
            </a:r>
            <a:r>
              <a:rPr lang="en-US" altLang="zh-CN" sz="2400" dirty="0" smtClean="0"/>
              <a:t>name</a:t>
            </a:r>
            <a:r>
              <a:rPr lang="zh-CN" altLang="en-US" sz="2400" dirty="0" smtClean="0"/>
              <a:t>和</a:t>
            </a:r>
            <a:r>
              <a:rPr lang="en-US" altLang="zh-CN" sz="2400" dirty="0" smtClean="0"/>
              <a:t>rank</a:t>
            </a:r>
            <a:r>
              <a:rPr lang="zh-CN" altLang="en-US" sz="2400" dirty="0" smtClean="0"/>
              <a:t>的索引都是自动创建的</a:t>
            </a:r>
            <a:endParaRPr lang="en-US" altLang="zh-CN" sz="2400" dirty="0" smtClean="0"/>
          </a:p>
          <a:p>
            <a:pPr lvl="1"/>
            <a:r>
              <a:rPr lang="zh-CN" altLang="en-US" sz="2400" dirty="0" smtClean="0"/>
              <a:t>但是除非显式地创建，否则</a:t>
            </a:r>
            <a:r>
              <a:rPr lang="en-US" altLang="zh-CN" sz="2400" dirty="0" smtClean="0"/>
              <a:t>rank</a:t>
            </a:r>
            <a:r>
              <a:rPr lang="zh-CN" altLang="en-US" sz="2400" dirty="0" smtClean="0"/>
              <a:t>本身的索引以及对</a:t>
            </a:r>
            <a:r>
              <a:rPr lang="en-US" altLang="zh-CN" sz="2400" dirty="0" smtClean="0"/>
              <a:t>name</a:t>
            </a:r>
            <a:r>
              <a:rPr lang="zh-CN" altLang="en-US" sz="2400" dirty="0" smtClean="0"/>
              <a:t>和</a:t>
            </a:r>
            <a:r>
              <a:rPr lang="en-US" altLang="zh-CN" sz="2400" dirty="0" err="1" smtClean="0"/>
              <a:t>serial_num</a:t>
            </a:r>
            <a:r>
              <a:rPr lang="zh-CN" altLang="en-US" sz="2400" dirty="0" smtClean="0"/>
              <a:t>的索引并没有被创建</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653906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的高级特性</a:t>
            </a:r>
          </a:p>
        </p:txBody>
      </p:sp>
      <p:sp>
        <p:nvSpPr>
          <p:cNvPr id="3" name="内容占位符 2"/>
          <p:cNvSpPr>
            <a:spLocks noGrp="1"/>
          </p:cNvSpPr>
          <p:nvPr>
            <p:ph idx="1"/>
          </p:nvPr>
        </p:nvSpPr>
        <p:spPr/>
        <p:txBody>
          <a:bodyPr/>
          <a:lstStyle/>
          <a:p>
            <a:r>
              <a:rPr lang="en-US" altLang="zh-CN" sz="2800" dirty="0" smtClean="0"/>
              <a:t>INSERT</a:t>
            </a:r>
            <a:r>
              <a:rPr lang="zh-CN" altLang="en-US" sz="2800" dirty="0" smtClean="0"/>
              <a:t>和</a:t>
            </a:r>
            <a:r>
              <a:rPr lang="en-US" altLang="zh-CN" sz="2800" dirty="0" smtClean="0"/>
              <a:t>LOAD DATA</a:t>
            </a:r>
          </a:p>
          <a:p>
            <a:pPr lvl="1"/>
            <a:r>
              <a:rPr lang="en-US" altLang="zh-CN" sz="2400" dirty="0" smtClean="0"/>
              <a:t>LOAD DATA</a:t>
            </a:r>
            <a:r>
              <a:rPr lang="zh-CN" altLang="en-US" sz="2400" dirty="0" smtClean="0"/>
              <a:t>比</a:t>
            </a:r>
            <a:r>
              <a:rPr lang="en-US" altLang="zh-CN" sz="2400" dirty="0" smtClean="0"/>
              <a:t>INSERT</a:t>
            </a:r>
            <a:r>
              <a:rPr lang="zh-CN" altLang="en-US" sz="2400" dirty="0" smtClean="0"/>
              <a:t>要快</a:t>
            </a:r>
            <a:r>
              <a:rPr lang="en-US" altLang="zh-CN" sz="2400" dirty="0" smtClean="0"/>
              <a:t>20</a:t>
            </a:r>
            <a:r>
              <a:rPr lang="zh-CN" altLang="en-US" sz="2400" dirty="0" smtClean="0"/>
              <a:t>倍</a:t>
            </a:r>
            <a:endParaRPr lang="en-US" altLang="zh-CN" sz="2400" dirty="0" smtClean="0"/>
          </a:p>
          <a:p>
            <a:pPr lvl="1"/>
            <a:r>
              <a:rPr lang="zh-CN" altLang="en-US" sz="2400" dirty="0" smtClean="0"/>
              <a:t>在增加数据时禁用键值可以加快处理速度</a:t>
            </a:r>
            <a:endParaRPr lang="en-US" altLang="zh-CN" sz="2400" dirty="0" smtClean="0"/>
          </a:p>
          <a:p>
            <a:pPr lvl="1"/>
            <a:r>
              <a:rPr lang="en-US" altLang="zh-CN" sz="2400" dirty="0" smtClean="0"/>
              <a:t>INSERT LOW PRIORITY</a:t>
            </a:r>
          </a:p>
          <a:p>
            <a:pPr lvl="2"/>
            <a:r>
              <a:rPr lang="zh-CN" altLang="en-US" sz="2000" dirty="0" smtClean="0"/>
              <a:t>导致插入操作失去强制性，并等到队列中不在有读查询为止</a:t>
            </a:r>
            <a:endParaRPr lang="en-US" altLang="zh-CN" sz="2000" dirty="0" smtClean="0"/>
          </a:p>
          <a:p>
            <a:r>
              <a:rPr lang="en-US" altLang="zh-CN" sz="2800" dirty="0" smtClean="0"/>
              <a:t>DELETE</a:t>
            </a:r>
            <a:r>
              <a:rPr lang="zh-CN" altLang="en-US" sz="2800" dirty="0" smtClean="0"/>
              <a:t>和</a:t>
            </a:r>
            <a:r>
              <a:rPr lang="en-US" altLang="zh-CN" sz="2800" dirty="0" smtClean="0"/>
              <a:t>TRUNCATE</a:t>
            </a:r>
          </a:p>
          <a:p>
            <a:pPr lvl="1"/>
            <a:r>
              <a:rPr lang="en-US" altLang="zh-CN" sz="2400" dirty="0" smtClean="0"/>
              <a:t>DELETE</a:t>
            </a:r>
            <a:r>
              <a:rPr lang="zh-CN" altLang="en-US" sz="2400" dirty="0" smtClean="0"/>
              <a:t>：删除一条记录，对于一个大表，会非常慢</a:t>
            </a:r>
            <a:endParaRPr lang="en-US" altLang="zh-CN" sz="2400" dirty="0" smtClean="0"/>
          </a:p>
          <a:p>
            <a:pPr lvl="1"/>
            <a:r>
              <a:rPr lang="en-US" altLang="zh-CN" sz="2400" dirty="0" smtClean="0"/>
              <a:t>TRUNCATE</a:t>
            </a:r>
            <a:r>
              <a:rPr lang="zh-CN" altLang="en-US" sz="2400" dirty="0" smtClean="0"/>
              <a:t>：只删除不统计删除了多少行</a:t>
            </a:r>
            <a:endParaRPr lang="en-US" altLang="zh-CN" sz="2400" dirty="0" smtClean="0"/>
          </a:p>
          <a:p>
            <a:pPr lvl="2"/>
            <a:r>
              <a:rPr lang="en-US" altLang="zh-CN" sz="2000" dirty="0" smtClean="0">
                <a:latin typeface="Calibri" pitchFamily="34" charset="0"/>
                <a:cs typeface="Calibri" pitchFamily="34" charset="0"/>
              </a:rPr>
              <a:t>truncate </a:t>
            </a:r>
            <a:r>
              <a:rPr lang="en-US" altLang="zh-CN" sz="2000" dirty="0" err="1" smtClean="0">
                <a:latin typeface="Calibri" pitchFamily="34" charset="0"/>
                <a:cs typeface="Calibri" pitchFamily="34" charset="0"/>
              </a:rPr>
              <a:t>table_name</a:t>
            </a:r>
            <a:endParaRPr lang="zh-CN" altLang="en-US" sz="20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430877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MySQL</a:t>
            </a:r>
            <a:r>
              <a:rPr lang="zh-CN" altLang="en-US" dirty="0" smtClean="0"/>
              <a:t>的高级特性</a:t>
            </a:r>
            <a:endParaRPr lang="zh-CN" altLang="en-US" dirty="0"/>
          </a:p>
        </p:txBody>
      </p:sp>
      <p:sp>
        <p:nvSpPr>
          <p:cNvPr id="3" name="内容占位符 2"/>
          <p:cNvSpPr>
            <a:spLocks noGrp="1"/>
          </p:cNvSpPr>
          <p:nvPr>
            <p:ph idx="1"/>
          </p:nvPr>
        </p:nvSpPr>
        <p:spPr/>
        <p:txBody>
          <a:bodyPr>
            <a:normAutofit/>
          </a:bodyPr>
          <a:lstStyle/>
          <a:p>
            <a:r>
              <a:rPr lang="zh-CN" altLang="en-US" sz="2800" dirty="0"/>
              <a:t>全文</a:t>
            </a:r>
            <a:r>
              <a:rPr lang="zh-CN" altLang="en-US" sz="2800" dirty="0" smtClean="0"/>
              <a:t>搜索 </a:t>
            </a:r>
            <a:r>
              <a:rPr lang="en-US" altLang="zh-CN" sz="2800" dirty="0" smtClean="0"/>
              <a:t>(</a:t>
            </a:r>
            <a:r>
              <a:rPr lang="en-US" altLang="zh-CN" sz="2800" dirty="0" err="1" smtClean="0"/>
              <a:t>InnoDB</a:t>
            </a:r>
            <a:r>
              <a:rPr lang="zh-CN" altLang="en-US" sz="2800" dirty="0" smtClean="0"/>
              <a:t>不能</a:t>
            </a:r>
            <a:r>
              <a:rPr lang="en-US" altLang="zh-CN" sz="2800" dirty="0" smtClean="0"/>
              <a:t>)</a:t>
            </a:r>
          </a:p>
          <a:p>
            <a:pPr lvl="1"/>
            <a:r>
              <a:rPr lang="zh-CN" altLang="en-US" sz="2400" dirty="0" smtClean="0"/>
              <a:t>通过一个特殊的索引 </a:t>
            </a:r>
            <a:r>
              <a:rPr lang="en-US" altLang="zh-CN" sz="2400" dirty="0" smtClean="0"/>
              <a:t>(</a:t>
            </a:r>
            <a:r>
              <a:rPr lang="zh-CN" altLang="en-US" sz="2400" dirty="0" smtClean="0"/>
              <a:t>称为</a:t>
            </a:r>
            <a:r>
              <a:rPr lang="en-US" altLang="zh-CN" sz="2400" dirty="0" smtClean="0"/>
              <a:t>FULLTEXT</a:t>
            </a:r>
            <a:r>
              <a:rPr lang="zh-CN" altLang="en-US" sz="2400" dirty="0" smtClean="0"/>
              <a:t>索引</a:t>
            </a:r>
            <a:r>
              <a:rPr lang="en-US" altLang="zh-CN" sz="2400" dirty="0" smtClean="0"/>
              <a:t>) </a:t>
            </a:r>
            <a:r>
              <a:rPr lang="zh-CN" altLang="en-US" sz="2400" dirty="0" smtClean="0"/>
              <a:t>引入对文本字段中的文本元素进行搜索的功能</a:t>
            </a:r>
            <a:endParaRPr lang="en-US" altLang="zh-CN" sz="2400" dirty="0" smtClean="0"/>
          </a:p>
          <a:p>
            <a:pPr lvl="1"/>
            <a:r>
              <a:rPr lang="zh-CN" altLang="en-US" sz="2400" dirty="0" smtClean="0"/>
              <a:t>基础</a:t>
            </a:r>
            <a:endParaRPr lang="en-US" altLang="zh-CN" sz="2400" dirty="0" smtClean="0"/>
          </a:p>
          <a:p>
            <a:pPr lvl="2"/>
            <a:r>
              <a:rPr lang="en-US" altLang="zh-CN" sz="2000" dirty="0" smtClean="0">
                <a:latin typeface="Calibri" pitchFamily="34" charset="0"/>
                <a:cs typeface="Calibri" pitchFamily="34" charset="0"/>
              </a:rPr>
              <a:t>CREATE    TABLE    doc</a:t>
            </a:r>
            <a:r>
              <a:rPr lang="zh-CN" altLang="en-US" sz="2000" dirty="0" smtClean="0">
                <a:latin typeface="Calibri" pitchFamily="34" charset="0"/>
                <a:cs typeface="Calibri" pitchFamily="34" charset="0"/>
              </a:rPr>
              <a:t> </a:t>
            </a:r>
            <a:r>
              <a:rPr lang="en-US" altLang="zh-CN" sz="2000" dirty="0" smtClean="0">
                <a:latin typeface="Calibri" pitchFamily="34" charset="0"/>
                <a:cs typeface="Calibri" pitchFamily="34" charset="0"/>
              </a:rPr>
              <a:t>(</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2000" dirty="0" err="1" smtClean="0">
                <a:latin typeface="Calibri" pitchFamily="34" charset="0"/>
                <a:cs typeface="Calibri" pitchFamily="34" charset="0"/>
              </a:rPr>
              <a:t>url</a:t>
            </a:r>
            <a:r>
              <a:rPr lang="en-US" altLang="zh-CN" sz="2000" dirty="0" smtClean="0">
                <a:latin typeface="Calibri" pitchFamily="34" charset="0"/>
                <a:cs typeface="Calibri" pitchFamily="34" charset="0"/>
              </a:rPr>
              <a:t>                 VARCHAR(255)    NOT NULL    PRIMARY KEY,</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2000" dirty="0" err="1" smtClean="0">
                <a:latin typeface="Calibri" pitchFamily="34" charset="0"/>
                <a:cs typeface="Calibri" pitchFamily="34" charset="0"/>
              </a:rPr>
              <a:t>page_text</a:t>
            </a:r>
            <a:r>
              <a:rPr lang="en-US" altLang="zh-CN" sz="2000" dirty="0" smtClean="0">
                <a:latin typeface="Calibri" pitchFamily="34" charset="0"/>
                <a:cs typeface="Calibri" pitchFamily="34" charset="0"/>
              </a:rPr>
              <a:t>    TEXT                      NOT NULL,</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2000" dirty="0" smtClean="0">
                <a:solidFill>
                  <a:srgbClr val="FF0000"/>
                </a:solidFill>
                <a:latin typeface="Calibri" pitchFamily="34" charset="0"/>
                <a:cs typeface="Calibri" pitchFamily="34" charset="0"/>
              </a:rPr>
              <a:t>FULLTEXT(</a:t>
            </a:r>
            <a:r>
              <a:rPr lang="en-US" altLang="zh-CN" sz="2000" dirty="0" err="1" smtClean="0">
                <a:solidFill>
                  <a:srgbClr val="FF0000"/>
                </a:solidFill>
                <a:latin typeface="Calibri" pitchFamily="34" charset="0"/>
                <a:cs typeface="Calibri" pitchFamily="34" charset="0"/>
              </a:rPr>
              <a:t>page_text</a:t>
            </a:r>
            <a:r>
              <a:rPr lang="en-US" altLang="zh-CN" sz="2000" dirty="0" smtClean="0">
                <a:solidFill>
                  <a:srgbClr val="FF0000"/>
                </a:solidFill>
                <a:latin typeface="Calibri" pitchFamily="34" charset="0"/>
                <a:cs typeface="Calibri" pitchFamily="34" charset="0"/>
              </a:rPr>
              <a:t>)</a:t>
            </a:r>
            <a:r>
              <a:rPr lang="en-US" altLang="zh-CN" sz="2000" dirty="0" smtClean="0">
                <a:latin typeface="Calibri" pitchFamily="34" charset="0"/>
                <a:cs typeface="Calibri" pitchFamily="34" charset="0"/>
              </a:rPr>
              <a:t>) ;</a:t>
            </a:r>
          </a:p>
          <a:p>
            <a:pPr lvl="1"/>
            <a:r>
              <a:rPr lang="zh-CN" altLang="en-US" sz="2400" dirty="0" smtClean="0"/>
              <a:t>搜索</a:t>
            </a:r>
            <a:endParaRPr lang="en-US" altLang="zh-CN" sz="2400" dirty="0" smtClean="0"/>
          </a:p>
          <a:p>
            <a:pPr lvl="2"/>
            <a:r>
              <a:rPr lang="en-US" altLang="zh-CN" sz="2000" dirty="0" smtClean="0">
                <a:latin typeface="Calibri" pitchFamily="34" charset="0"/>
                <a:cs typeface="Calibri" pitchFamily="34" charset="0"/>
              </a:rPr>
              <a:t>INSERT    INTO    doc    VALUES (‘index.html’,    ‘The page content.’) ;</a:t>
            </a:r>
          </a:p>
          <a:p>
            <a:pPr lvl="2"/>
            <a:r>
              <a:rPr lang="en-US" altLang="zh-CN" sz="2000" dirty="0" smtClean="0">
                <a:latin typeface="Calibri" pitchFamily="34" charset="0"/>
                <a:cs typeface="Calibri" pitchFamily="34" charset="0"/>
              </a:rPr>
              <a:t>SELECT    </a:t>
            </a:r>
            <a:r>
              <a:rPr lang="en-US" altLang="zh-CN" sz="2000" dirty="0" err="1" smtClean="0">
                <a:latin typeface="Calibri" pitchFamily="34" charset="0"/>
                <a:cs typeface="Calibri" pitchFamily="34" charset="0"/>
              </a:rPr>
              <a:t>url</a:t>
            </a:r>
            <a:r>
              <a:rPr lang="en-US" altLang="zh-CN" sz="2000" dirty="0" smtClean="0">
                <a:latin typeface="Calibri" pitchFamily="34" charset="0"/>
                <a:cs typeface="Calibri" pitchFamily="34" charset="0"/>
              </a:rPr>
              <a:t>    FROM    doc </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WHERE  </a:t>
            </a:r>
            <a:r>
              <a:rPr lang="en-US" altLang="zh-CN" sz="2000" dirty="0" smtClean="0">
                <a:solidFill>
                  <a:srgbClr val="FF0000"/>
                </a:solidFill>
                <a:latin typeface="Calibri" pitchFamily="34" charset="0"/>
                <a:cs typeface="Calibri" pitchFamily="34" charset="0"/>
              </a:rPr>
              <a:t>MATCH  (</a:t>
            </a:r>
            <a:r>
              <a:rPr lang="en-US" altLang="zh-CN" sz="2000" dirty="0" err="1" smtClean="0">
                <a:solidFill>
                  <a:srgbClr val="FF0000"/>
                </a:solidFill>
                <a:latin typeface="Calibri" pitchFamily="34" charset="0"/>
                <a:cs typeface="Calibri" pitchFamily="34" charset="0"/>
              </a:rPr>
              <a:t>page_text</a:t>
            </a:r>
            <a:r>
              <a:rPr lang="en-US" altLang="zh-CN" sz="2000" dirty="0" smtClean="0">
                <a:solidFill>
                  <a:srgbClr val="FF0000"/>
                </a:solidFill>
                <a:latin typeface="Calibri" pitchFamily="34" charset="0"/>
                <a:cs typeface="Calibri" pitchFamily="34" charset="0"/>
              </a:rPr>
              <a:t>)  AGAINST  (‘page’) </a:t>
            </a:r>
            <a:r>
              <a:rPr lang="en-US" altLang="zh-CN" sz="2000" dirty="0" smtClean="0">
                <a:latin typeface="Calibri" pitchFamily="34" charset="0"/>
                <a:cs typeface="Calibri" pitchFamily="34"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3266163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的高级特性</a:t>
            </a:r>
          </a:p>
        </p:txBody>
      </p:sp>
      <p:sp>
        <p:nvSpPr>
          <p:cNvPr id="3" name="内容占位符 2"/>
          <p:cNvSpPr>
            <a:spLocks noGrp="1"/>
          </p:cNvSpPr>
          <p:nvPr>
            <p:ph idx="1"/>
          </p:nvPr>
        </p:nvSpPr>
        <p:spPr/>
        <p:txBody>
          <a:bodyPr>
            <a:normAutofit/>
          </a:bodyPr>
          <a:lstStyle/>
          <a:p>
            <a:r>
              <a:rPr lang="en-US" altLang="zh-CN" sz="2800" dirty="0" smtClean="0"/>
              <a:t>INFILE &amp; OUTFILE</a:t>
            </a:r>
          </a:p>
          <a:p>
            <a:pPr lvl="1"/>
            <a:r>
              <a:rPr lang="en-US" altLang="zh-CN" sz="2400" dirty="0" smtClean="0">
                <a:latin typeface="Calibri" pitchFamily="34" charset="0"/>
                <a:cs typeface="Calibri" pitchFamily="34" charset="0"/>
              </a:rPr>
              <a:t>LOAD    DATA    LOCAL    </a:t>
            </a:r>
            <a:r>
              <a:rPr lang="en-US" altLang="zh-CN" sz="2400" dirty="0" smtClean="0">
                <a:solidFill>
                  <a:srgbClr val="FF0000"/>
                </a:solidFill>
                <a:latin typeface="Calibri" pitchFamily="34" charset="0"/>
                <a:cs typeface="Calibri" pitchFamily="34" charset="0"/>
              </a:rPr>
              <a:t>INFILE</a:t>
            </a:r>
            <a:r>
              <a:rPr lang="en-US" altLang="zh-CN" sz="2400" dirty="0" smtClean="0">
                <a:latin typeface="Calibri" pitchFamily="34" charset="0"/>
                <a:cs typeface="Calibri" pitchFamily="34" charset="0"/>
              </a:rPr>
              <a:t>    ‘books.dat’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INTO    TABLE    BOOK </a:t>
            </a:r>
            <a:br>
              <a:rPr lang="en-US" altLang="zh-CN" sz="2400" dirty="0" smtClean="0">
                <a:latin typeface="Calibri" pitchFamily="34" charset="0"/>
                <a:cs typeface="Calibri" pitchFamily="34" charset="0"/>
              </a:rPr>
            </a:br>
            <a:r>
              <a:rPr lang="en-US" altLang="zh-CN" sz="2400" dirty="0" smtClean="0">
                <a:solidFill>
                  <a:srgbClr val="FF0000"/>
                </a:solidFill>
                <a:latin typeface="Calibri" pitchFamily="34" charset="0"/>
                <a:cs typeface="Calibri" pitchFamily="34" charset="0"/>
              </a:rPr>
              <a:t>FIELDS    TERMINATED    BY ‘,’</a:t>
            </a:r>
            <a:r>
              <a:rPr lang="en-US" altLang="zh-CN" sz="2400" dirty="0" smtClean="0">
                <a:latin typeface="Calibri" pitchFamily="34" charset="0"/>
                <a:cs typeface="Calibri" pitchFamily="34" charset="0"/>
              </a:rPr>
              <a:t> ;</a:t>
            </a:r>
          </a:p>
          <a:p>
            <a:pPr lvl="1"/>
            <a:r>
              <a:rPr lang="en-US" altLang="zh-CN" sz="2400" dirty="0" smtClean="0">
                <a:latin typeface="Calibri" pitchFamily="34" charset="0"/>
                <a:cs typeface="Calibri" pitchFamily="34" charset="0"/>
              </a:rPr>
              <a:t>SELECT    *    </a:t>
            </a:r>
            <a:r>
              <a:rPr lang="en-US" altLang="zh-CN" sz="2400" dirty="0" smtClean="0">
                <a:solidFill>
                  <a:srgbClr val="FF0000"/>
                </a:solidFill>
                <a:latin typeface="Calibri" pitchFamily="34" charset="0"/>
                <a:cs typeface="Calibri" pitchFamily="34" charset="0"/>
              </a:rPr>
              <a:t>INTO</a:t>
            </a:r>
            <a:r>
              <a:rPr lang="en-US" altLang="zh-CN" sz="2400" dirty="0" smtClean="0">
                <a:latin typeface="Calibri" pitchFamily="34" charset="0"/>
                <a:cs typeface="Calibri" pitchFamily="34" charset="0"/>
              </a:rPr>
              <a:t>    </a:t>
            </a:r>
            <a:r>
              <a:rPr lang="en-US" altLang="zh-CN" sz="2400" dirty="0" smtClean="0">
                <a:solidFill>
                  <a:srgbClr val="FF0000"/>
                </a:solidFill>
                <a:latin typeface="Calibri" pitchFamily="34" charset="0"/>
                <a:cs typeface="Calibri" pitchFamily="34" charset="0"/>
              </a:rPr>
              <a:t>OUTFILE</a:t>
            </a:r>
            <a:r>
              <a:rPr lang="en-US" altLang="zh-CN" sz="2400" dirty="0" smtClean="0">
                <a:latin typeface="Calibri" pitchFamily="34" charset="0"/>
                <a:cs typeface="Calibri" pitchFamily="34" charset="0"/>
              </a:rPr>
              <a:t>    ‘books.dat’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FIELDS TERMINATED BY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FROM BOOK ;</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249866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函数</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日期函数</a:t>
            </a:r>
            <a:endParaRPr lang="en-US" altLang="zh-CN" sz="2800" dirty="0" smtClean="0"/>
          </a:p>
          <a:p>
            <a:pPr lvl="1"/>
            <a:r>
              <a:rPr lang="en-US" altLang="zh-CN" sz="2400" dirty="0" smtClean="0">
                <a:latin typeface="Calibri" pitchFamily="34" charset="0"/>
                <a:cs typeface="Calibri" pitchFamily="34" charset="0"/>
              </a:rPr>
              <a:t>SELECT TO_DAYS(NOW()) – TO_DAYS(‘2000-12-31’);</a:t>
            </a:r>
          </a:p>
          <a:p>
            <a:pPr lvl="1"/>
            <a:r>
              <a:rPr lang="en-US" altLang="zh-CN" sz="2400" dirty="0" smtClean="0">
                <a:latin typeface="Calibri" pitchFamily="34" charset="0"/>
                <a:cs typeface="Calibri" pitchFamily="34" charset="0"/>
              </a:rPr>
              <a:t>SELECT DATA_FORMAT(‘1969-02-17’, ‘%W, %M %D, %Y’)</a:t>
            </a:r>
          </a:p>
          <a:p>
            <a:pPr lvl="2"/>
            <a:r>
              <a:rPr lang="en-US" altLang="zh-CN" sz="2000" dirty="0" smtClean="0">
                <a:cs typeface="Calibri" pitchFamily="34" charset="0"/>
              </a:rPr>
              <a:t>Monday, February 17th, 1969</a:t>
            </a:r>
          </a:p>
          <a:p>
            <a:r>
              <a:rPr lang="zh-CN" altLang="en-US" sz="2800" dirty="0" smtClean="0"/>
              <a:t>字符串函数</a:t>
            </a:r>
            <a:endParaRPr lang="en-US" altLang="zh-CN" sz="2800" dirty="0" smtClean="0"/>
          </a:p>
          <a:p>
            <a:pPr lvl="1"/>
            <a:r>
              <a:rPr lang="en-US" altLang="zh-CN" sz="2400" dirty="0" smtClean="0"/>
              <a:t>LENGTH()</a:t>
            </a:r>
            <a:r>
              <a:rPr lang="zh-CN" altLang="en-US" sz="2400" dirty="0" smtClean="0"/>
              <a:t>：提供了指定字符串的字符数目</a:t>
            </a:r>
            <a:endParaRPr lang="en-US" altLang="zh-CN" sz="2400" dirty="0" smtClean="0"/>
          </a:p>
          <a:p>
            <a:pPr lvl="1"/>
            <a:r>
              <a:rPr lang="en-US" altLang="zh-CN" sz="2400" dirty="0" smtClean="0"/>
              <a:t>TRIM()</a:t>
            </a:r>
            <a:r>
              <a:rPr lang="zh-CN" altLang="en-US" sz="2400" dirty="0" smtClean="0"/>
              <a:t>：去除列中多余的空格</a:t>
            </a:r>
            <a:endParaRPr lang="en-US" altLang="zh-CN" sz="2400" dirty="0"/>
          </a:p>
          <a:p>
            <a:pPr lvl="1"/>
            <a:r>
              <a:rPr lang="en-US" altLang="zh-CN" sz="2400" dirty="0" smtClean="0"/>
              <a:t>SOUNDEX()</a:t>
            </a:r>
            <a:r>
              <a:rPr lang="zh-CN" altLang="en-US" sz="2400" dirty="0" smtClean="0"/>
              <a:t>：将单词转换为其发音表示形式</a:t>
            </a:r>
            <a:endParaRPr lang="en-US" altLang="zh-CN" sz="2400" dirty="0" smtClean="0"/>
          </a:p>
          <a:p>
            <a:pPr lvl="2"/>
            <a:r>
              <a:rPr lang="zh-CN" altLang="en-US" sz="2000" dirty="0" smtClean="0"/>
              <a:t>表示字符串发音的方式，可以比较字符串是否有拼写错误</a:t>
            </a:r>
            <a:endParaRPr lang="en-US" altLang="zh-CN" sz="2000" dirty="0" smtClean="0"/>
          </a:p>
          <a:p>
            <a:pPr lvl="2"/>
            <a:r>
              <a:rPr lang="en-US" altLang="zh-CN" sz="2000" dirty="0" smtClean="0">
                <a:latin typeface="Calibri" pitchFamily="34" charset="0"/>
                <a:cs typeface="Calibri" pitchFamily="34" charset="0"/>
              </a:rPr>
              <a:t>SOUNDEX(‘two’) </a:t>
            </a:r>
            <a:r>
              <a:rPr lang="en-US" altLang="zh-CN" sz="2000" dirty="0" smtClean="0">
                <a:latin typeface="Calibri" pitchFamily="34" charset="0"/>
                <a:cs typeface="Calibri" pitchFamily="34" charset="0"/>
                <a:sym typeface="Wingdings" pitchFamily="2" charset="2"/>
              </a:rPr>
              <a:t> “TOOO”</a:t>
            </a:r>
            <a:endParaRPr lang="zh-CN" altLang="en-US" sz="20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4079751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的配置</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MySQL</a:t>
            </a:r>
            <a:r>
              <a:rPr lang="zh-CN" altLang="en-US" sz="2400" dirty="0" smtClean="0"/>
              <a:t>的配置需要</a:t>
            </a:r>
            <a:r>
              <a:rPr lang="en-US" altLang="zh-CN" sz="2400" dirty="0" smtClean="0"/>
              <a:t>MySQL</a:t>
            </a:r>
            <a:r>
              <a:rPr lang="zh-CN" altLang="en-US" sz="2400" dirty="0" smtClean="0"/>
              <a:t>服务器进程、</a:t>
            </a:r>
            <a:r>
              <a:rPr lang="en-US" altLang="zh-CN" sz="2400" dirty="0" err="1" smtClean="0"/>
              <a:t>mysqld</a:t>
            </a:r>
            <a:r>
              <a:rPr lang="zh-CN" altLang="en-US" sz="2400" dirty="0" smtClean="0"/>
              <a:t>及其几个客户进程</a:t>
            </a:r>
            <a:endParaRPr lang="en-US" altLang="zh-CN" sz="2000" dirty="0" smtClean="0"/>
          </a:p>
          <a:p>
            <a:r>
              <a:rPr lang="zh-CN" altLang="en-US" sz="2400" dirty="0" smtClean="0"/>
              <a:t>在</a:t>
            </a:r>
            <a:r>
              <a:rPr lang="en-US" altLang="zh-CN" sz="2400" dirty="0" smtClean="0"/>
              <a:t>Unix</a:t>
            </a:r>
            <a:r>
              <a:rPr lang="zh-CN" altLang="en-US" sz="2400" dirty="0" smtClean="0"/>
              <a:t>系统中，</a:t>
            </a:r>
            <a:r>
              <a:rPr lang="en-US" altLang="zh-CN" sz="2400" dirty="0" smtClean="0"/>
              <a:t>MySQL</a:t>
            </a:r>
            <a:r>
              <a:rPr lang="zh-CN" altLang="en-US" sz="2400" dirty="0" smtClean="0"/>
              <a:t>按顺序在下列位置查找配置文件</a:t>
            </a:r>
            <a:endParaRPr lang="en-US" altLang="zh-CN" sz="2400" dirty="0" smtClean="0"/>
          </a:p>
          <a:p>
            <a:pPr marL="971550" lvl="1" indent="-514350">
              <a:buFont typeface="+mj-lt"/>
              <a:buAutoNum type="arabicPeriod"/>
            </a:pPr>
            <a:r>
              <a:rPr lang="zh-CN" altLang="en-US" sz="2000" dirty="0" smtClean="0"/>
              <a:t>在</a:t>
            </a:r>
            <a:r>
              <a:rPr lang="en-US" altLang="zh-CN" sz="2000" dirty="0" smtClean="0"/>
              <a:t>/</a:t>
            </a:r>
            <a:r>
              <a:rPr lang="en-US" altLang="zh-CN" sz="2000" dirty="0" err="1" smtClean="0"/>
              <a:t>etc</a:t>
            </a:r>
            <a:r>
              <a:rPr lang="en-US" altLang="zh-CN" sz="2000" dirty="0" smtClean="0"/>
              <a:t>/</a:t>
            </a:r>
            <a:r>
              <a:rPr lang="en-US" altLang="zh-CN" sz="2000" dirty="0" err="1" smtClean="0"/>
              <a:t>my.cnf</a:t>
            </a:r>
            <a:r>
              <a:rPr lang="zh-CN" altLang="en-US" sz="2000" dirty="0" smtClean="0"/>
              <a:t>文件：全局选项文件</a:t>
            </a:r>
            <a:endParaRPr lang="en-US" altLang="zh-CN" sz="2000" dirty="0" smtClean="0"/>
          </a:p>
          <a:p>
            <a:pPr marL="971550" lvl="1" indent="-514350">
              <a:buFont typeface="+mj-lt"/>
              <a:buAutoNum type="arabicPeriod"/>
            </a:pPr>
            <a:r>
              <a:rPr lang="zh-CN" altLang="en-US" sz="2000" dirty="0" smtClean="0"/>
              <a:t>在</a:t>
            </a:r>
            <a:r>
              <a:rPr lang="en-US" altLang="zh-CN" sz="2000" dirty="0" smtClean="0"/>
              <a:t>DATADIR/</a:t>
            </a:r>
            <a:r>
              <a:rPr lang="en-US" altLang="zh-CN" sz="2000" dirty="0" err="1" smtClean="0"/>
              <a:t>my.cnf</a:t>
            </a:r>
            <a:r>
              <a:rPr lang="zh-CN" altLang="en-US" sz="2000" dirty="0" smtClean="0"/>
              <a:t>文件：</a:t>
            </a:r>
            <a:r>
              <a:rPr lang="en-US" altLang="zh-CN" sz="2000" dirty="0" smtClean="0"/>
              <a:t>DATADIR</a:t>
            </a:r>
            <a:r>
              <a:rPr lang="zh-CN" altLang="en-US" sz="2000" dirty="0" smtClean="0"/>
              <a:t>是</a:t>
            </a:r>
            <a:r>
              <a:rPr lang="en-US" altLang="zh-CN" sz="2000" dirty="0" smtClean="0"/>
              <a:t>MySQL</a:t>
            </a:r>
            <a:r>
              <a:rPr lang="zh-CN" altLang="en-US" sz="2000" dirty="0" smtClean="0"/>
              <a:t>服务器保存其数据文件的目录，这个配置文件只应用于给定服务器的配置参数</a:t>
            </a:r>
            <a:endParaRPr lang="en-US" altLang="zh-CN" sz="2000" dirty="0" smtClean="0"/>
          </a:p>
          <a:p>
            <a:pPr marL="971550" lvl="1" indent="-514350">
              <a:buFont typeface="+mj-lt"/>
              <a:buAutoNum type="arabicPeriod"/>
            </a:pPr>
            <a:r>
              <a:rPr lang="zh-CN" altLang="en-US" sz="2000" dirty="0" smtClean="0"/>
              <a:t>在通过</a:t>
            </a:r>
            <a:r>
              <a:rPr lang="en-US" altLang="zh-CN" sz="2000" dirty="0" smtClean="0"/>
              <a:t>--defaults-extra-file=filename</a:t>
            </a:r>
            <a:r>
              <a:rPr lang="zh-CN" altLang="en-US" sz="2000" dirty="0" smtClean="0"/>
              <a:t>命令行选项指定的位置</a:t>
            </a:r>
            <a:endParaRPr lang="en-US" altLang="zh-CN" sz="2000" dirty="0" smtClean="0"/>
          </a:p>
          <a:p>
            <a:pPr marL="971550" lvl="1" indent="-514350">
              <a:buFont typeface="+mj-lt"/>
              <a:buAutoNum type="arabicPeriod"/>
            </a:pPr>
            <a:r>
              <a:rPr lang="zh-CN" altLang="en-US" sz="2000" dirty="0" smtClean="0"/>
              <a:t>在</a:t>
            </a:r>
            <a:r>
              <a:rPr lang="en-US" altLang="zh-CN" sz="2000" dirty="0" smtClean="0"/>
              <a:t>$HOME/.</a:t>
            </a:r>
            <a:r>
              <a:rPr lang="en-US" altLang="zh-CN" sz="2000" dirty="0" err="1" smtClean="0"/>
              <a:t>my.cnf</a:t>
            </a:r>
            <a:r>
              <a:rPr lang="zh-CN" altLang="en-US" sz="2000" dirty="0" smtClean="0"/>
              <a:t>文件，各用户特定的选项</a:t>
            </a:r>
            <a:endParaRPr lang="en-US" altLang="zh-CN" sz="2000" dirty="0" smtClean="0"/>
          </a:p>
          <a:p>
            <a:pPr marL="400050"/>
            <a:r>
              <a:rPr lang="en-US" altLang="zh-CN" sz="2400" dirty="0" smtClean="0"/>
              <a:t>Windows</a:t>
            </a:r>
            <a:r>
              <a:rPr lang="zh-CN" altLang="en-US" sz="2400" dirty="0" smtClean="0"/>
              <a:t>有附加的全局配置文件，而没有用户特定的配置文件</a:t>
            </a:r>
            <a:endParaRPr lang="en-US" altLang="zh-CN" sz="2400" dirty="0" smtClean="0"/>
          </a:p>
          <a:p>
            <a:pPr marL="971550" lvl="1" indent="-457200">
              <a:buFont typeface="+mj-lt"/>
              <a:buAutoNum type="arabicPeriod"/>
            </a:pPr>
            <a:r>
              <a:rPr lang="zh-CN" altLang="en-US" sz="2000" dirty="0" smtClean="0"/>
              <a:t>在</a:t>
            </a:r>
            <a:r>
              <a:rPr lang="en-US" altLang="zh-CN" sz="2000" dirty="0" smtClean="0"/>
              <a:t>Windows</a:t>
            </a:r>
            <a:r>
              <a:rPr lang="zh-CN" altLang="en-US" sz="2000" dirty="0" smtClean="0"/>
              <a:t>系统文件夹中的</a:t>
            </a:r>
            <a:r>
              <a:rPr lang="en-US" altLang="zh-CN" sz="2000" dirty="0" smtClean="0"/>
              <a:t>my.ini</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818609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my.cnf</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a:t>
            </a:r>
            <a:r>
              <a:rPr lang="en-US" altLang="zh-CN" sz="2800" dirty="0" err="1" smtClean="0"/>
              <a:t>huge.cnf</a:t>
            </a:r>
            <a:endParaRPr lang="en-US" altLang="zh-CN" sz="2800" dirty="0" smtClean="0"/>
          </a:p>
          <a:p>
            <a:pPr lvl="1"/>
            <a:r>
              <a:rPr lang="zh-CN" altLang="en-US" sz="2400" dirty="0" smtClean="0"/>
              <a:t>为</a:t>
            </a:r>
            <a:r>
              <a:rPr lang="en-US" altLang="zh-CN" sz="2400" dirty="0" smtClean="0"/>
              <a:t>MySQL</a:t>
            </a:r>
            <a:r>
              <a:rPr lang="zh-CN" altLang="en-US" sz="2400" dirty="0" smtClean="0"/>
              <a:t>提供了</a:t>
            </a:r>
            <a:r>
              <a:rPr lang="en-US" altLang="zh-CN" sz="2400" dirty="0" smtClean="0"/>
              <a:t>1G</a:t>
            </a:r>
            <a:r>
              <a:rPr lang="zh-CN" altLang="en-US" sz="2400" dirty="0" smtClean="0"/>
              <a:t>的专用内存的系统</a:t>
            </a:r>
            <a:endParaRPr lang="en-US" altLang="zh-CN" sz="2400" dirty="0" smtClean="0"/>
          </a:p>
          <a:p>
            <a:r>
              <a:rPr lang="en-US" altLang="zh-CN" sz="2800" dirty="0" smtClean="0"/>
              <a:t>my-</a:t>
            </a:r>
            <a:r>
              <a:rPr lang="en-US" altLang="zh-CN" sz="2800" dirty="0" err="1" smtClean="0"/>
              <a:t>large.cnf</a:t>
            </a:r>
            <a:endParaRPr lang="en-US" altLang="zh-CN" sz="2800" dirty="0" smtClean="0"/>
          </a:p>
          <a:p>
            <a:pPr lvl="1"/>
            <a:r>
              <a:rPr lang="zh-CN" altLang="en-US" sz="2400" dirty="0"/>
              <a:t>为</a:t>
            </a:r>
            <a:r>
              <a:rPr lang="en-US" altLang="zh-CN" sz="2400" dirty="0"/>
              <a:t>MySQL</a:t>
            </a:r>
            <a:r>
              <a:rPr lang="zh-CN" altLang="en-US" sz="2400" dirty="0"/>
              <a:t>提供</a:t>
            </a:r>
            <a:r>
              <a:rPr lang="zh-CN" altLang="en-US" sz="2400" dirty="0" smtClean="0"/>
              <a:t>了</a:t>
            </a:r>
            <a:r>
              <a:rPr lang="zh-CN" altLang="en-US" sz="2400" dirty="0"/>
              <a:t>至少</a:t>
            </a:r>
            <a:r>
              <a:rPr lang="en-US" altLang="zh-CN" sz="2400" dirty="0" smtClean="0"/>
              <a:t>512M</a:t>
            </a:r>
            <a:r>
              <a:rPr lang="zh-CN" altLang="en-US" sz="2400" dirty="0" smtClean="0"/>
              <a:t>的</a:t>
            </a:r>
            <a:r>
              <a:rPr lang="zh-CN" altLang="en-US" sz="2400" dirty="0"/>
              <a:t>专用内存的系统</a:t>
            </a:r>
            <a:endParaRPr lang="en-US" altLang="zh-CN" sz="2400" dirty="0"/>
          </a:p>
          <a:p>
            <a:r>
              <a:rPr lang="en-US" altLang="zh-CN" sz="2800" dirty="0" smtClean="0"/>
              <a:t>my-</a:t>
            </a:r>
            <a:r>
              <a:rPr lang="en-US" altLang="zh-CN" sz="2800" dirty="0" err="1" smtClean="0"/>
              <a:t>medium.cnf</a:t>
            </a:r>
            <a:endParaRPr lang="en-US" altLang="zh-CN" sz="2800" dirty="0" smtClean="0"/>
          </a:p>
          <a:p>
            <a:pPr lvl="1"/>
            <a:r>
              <a:rPr lang="zh-CN" altLang="en-US" sz="2400" dirty="0"/>
              <a:t>为</a:t>
            </a:r>
            <a:r>
              <a:rPr lang="en-US" altLang="zh-CN" sz="2400" dirty="0"/>
              <a:t>MySQL</a:t>
            </a:r>
            <a:r>
              <a:rPr lang="zh-CN" altLang="en-US" sz="2400" dirty="0"/>
              <a:t>提供</a:t>
            </a:r>
            <a:r>
              <a:rPr lang="zh-CN" altLang="en-US" sz="2400" dirty="0" smtClean="0"/>
              <a:t>了至少</a:t>
            </a:r>
            <a:r>
              <a:rPr lang="en-US" altLang="zh-CN" sz="2400" dirty="0" smtClean="0"/>
              <a:t>32M</a:t>
            </a:r>
            <a:r>
              <a:rPr lang="zh-CN" altLang="en-US" sz="2400" dirty="0" smtClean="0"/>
              <a:t>的系统，或者机器中配置</a:t>
            </a:r>
            <a:r>
              <a:rPr lang="en-US" altLang="zh-CN" sz="2400" dirty="0" smtClean="0"/>
              <a:t>128MB</a:t>
            </a:r>
            <a:r>
              <a:rPr lang="zh-CN" altLang="en-US" sz="2400" dirty="0" smtClean="0"/>
              <a:t>内存，为多种应用提供服务</a:t>
            </a:r>
            <a:endParaRPr lang="en-US" altLang="zh-CN" sz="2400" dirty="0"/>
          </a:p>
          <a:p>
            <a:r>
              <a:rPr lang="en-US" altLang="zh-CN" sz="2800" dirty="0" smtClean="0"/>
              <a:t>my-</a:t>
            </a:r>
            <a:r>
              <a:rPr lang="en-US" altLang="zh-CN" sz="2800" dirty="0" err="1" smtClean="0"/>
              <a:t>small.cnf</a:t>
            </a:r>
            <a:endParaRPr lang="en-US" altLang="zh-CN" sz="2800" dirty="0" smtClean="0"/>
          </a:p>
          <a:p>
            <a:pPr lvl="1"/>
            <a:r>
              <a:rPr lang="zh-CN" altLang="en-US" sz="2400" dirty="0" smtClean="0"/>
              <a:t>对于少于</a:t>
            </a:r>
            <a:r>
              <a:rPr lang="en-US" altLang="zh-CN" sz="2400" dirty="0" smtClean="0"/>
              <a:t>64M</a:t>
            </a:r>
            <a:r>
              <a:rPr lang="zh-CN" altLang="en-US" sz="2400" dirty="0" smtClean="0"/>
              <a:t>内存的系统，</a:t>
            </a:r>
            <a:r>
              <a:rPr lang="en-US" altLang="zh-CN" sz="2400" dirty="0" smtClean="0"/>
              <a:t>MySQL</a:t>
            </a:r>
            <a:r>
              <a:rPr lang="zh-CN" altLang="en-US" sz="2400" dirty="0" smtClean="0"/>
              <a:t>无法占用过多资源</a:t>
            </a:r>
            <a:endParaRPr lang="en-US" altLang="zh-CN"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524163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配置文件的内容</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 </a:t>
            </a:r>
            <a:r>
              <a:rPr lang="zh-CN" altLang="en-US" sz="2400" dirty="0" smtClean="0"/>
              <a:t>这些选项用于所有客户</a:t>
            </a:r>
            <a:r>
              <a:rPr lang="en-US" altLang="zh-CN" sz="2400" dirty="0" smtClean="0"/>
              <a:t/>
            </a:r>
            <a:br>
              <a:rPr lang="en-US" altLang="zh-CN" sz="2400" dirty="0" smtClean="0"/>
            </a:br>
            <a:r>
              <a:rPr lang="en-US" altLang="zh-CN" sz="2400" dirty="0" smtClean="0">
                <a:latin typeface="Calibri" pitchFamily="34" charset="0"/>
                <a:cs typeface="Calibri" pitchFamily="34" charset="0"/>
              </a:rPr>
              <a:t>[client]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password    = </a:t>
            </a:r>
            <a:r>
              <a:rPr lang="en-US" altLang="zh-CN" sz="2400" dirty="0" err="1" smtClean="0">
                <a:latin typeface="Calibri" pitchFamily="34" charset="0"/>
                <a:cs typeface="Calibri" pitchFamily="34" charset="0"/>
              </a:rPr>
              <a:t>my_password</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port    = 3306</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socket    = /</a:t>
            </a:r>
            <a:r>
              <a:rPr lang="en-US" altLang="zh-CN" sz="2400" dirty="0" err="1" smtClean="0">
                <a:latin typeface="Calibri" pitchFamily="34" charset="0"/>
                <a:cs typeface="Calibri" pitchFamily="34" charset="0"/>
              </a:rPr>
              <a:t>var</a:t>
            </a:r>
            <a:r>
              <a:rPr lang="en-US" altLang="zh-CN" sz="2400" dirty="0" smtClean="0">
                <a:latin typeface="Calibri" pitchFamily="34" charset="0"/>
                <a:cs typeface="Calibri" pitchFamily="34" charset="0"/>
              </a:rPr>
              <a:t>/lib/</a:t>
            </a:r>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mysql.sock</a:t>
            </a:r>
            <a:endParaRPr lang="en-US" altLang="zh-CN" sz="2400" dirty="0" smtClean="0">
              <a:latin typeface="Calibri" pitchFamily="34" charset="0"/>
              <a:cs typeface="Calibri" pitchFamily="34" charset="0"/>
            </a:endParaRPr>
          </a:p>
          <a:p>
            <a:pPr marL="0" indent="0">
              <a:buNone/>
            </a:pPr>
            <a:endParaRPr lang="en-US" altLang="zh-CN" sz="1000" dirty="0" smtClean="0"/>
          </a:p>
          <a:p>
            <a:r>
              <a:rPr lang="en-US" altLang="zh-CN" sz="2400" dirty="0" smtClean="0"/>
              <a:t># </a:t>
            </a:r>
            <a:r>
              <a:rPr lang="zh-CN" altLang="en-US" sz="2400" dirty="0" smtClean="0"/>
              <a:t>这些选项应用于</a:t>
            </a:r>
            <a:r>
              <a:rPr lang="en-US" altLang="zh-CN" sz="2400" dirty="0" err="1" smtClean="0"/>
              <a:t>mysqld</a:t>
            </a:r>
            <a:r>
              <a:rPr lang="zh-CN" altLang="en-US" sz="2400" dirty="0" smtClean="0"/>
              <a:t>服务器</a:t>
            </a:r>
            <a:r>
              <a:rPr lang="en-US" altLang="zh-CN" sz="2400" dirty="0" smtClean="0"/>
              <a:t/>
            </a:r>
            <a:br>
              <a:rPr lang="en-US" altLang="zh-CN" sz="2400" dirty="0" smtClean="0"/>
            </a:b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mysqld</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port    = 3306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socket    = /</a:t>
            </a:r>
            <a:r>
              <a:rPr lang="en-US" altLang="zh-CN" sz="2400" dirty="0" err="1" smtClean="0">
                <a:latin typeface="Calibri" pitchFamily="34" charset="0"/>
                <a:cs typeface="Calibri" pitchFamily="34" charset="0"/>
              </a:rPr>
              <a:t>var</a:t>
            </a:r>
            <a:r>
              <a:rPr lang="en-US" altLang="zh-CN" sz="2400" dirty="0" smtClean="0">
                <a:latin typeface="Calibri" pitchFamily="34" charset="0"/>
                <a:cs typeface="Calibri" pitchFamily="34" charset="0"/>
              </a:rPr>
              <a:t>/lib/</a:t>
            </a:r>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mysql.sock</a:t>
            </a:r>
            <a:r>
              <a:rPr lang="en-US" altLang="zh-CN" sz="2400" dirty="0">
                <a:latin typeface="Calibri" pitchFamily="34" charset="0"/>
                <a:cs typeface="Calibri" pitchFamily="34" charset="0"/>
              </a:rPr>
              <a:t/>
            </a:r>
            <a:br>
              <a:rPr lang="en-US" altLang="zh-CN" sz="2400" dirty="0">
                <a:latin typeface="Calibri" pitchFamily="34" charset="0"/>
                <a:cs typeface="Calibri" pitchFamily="34" charset="0"/>
              </a:rPr>
            </a:br>
            <a:r>
              <a:rPr lang="en-US" altLang="zh-CN" sz="2400" dirty="0">
                <a:latin typeface="Calibri" pitchFamily="34" charset="0"/>
                <a:cs typeface="Calibri" pitchFamily="34" charset="0"/>
              </a:rPr>
              <a:t>skip-grant-tables</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set-variable    = </a:t>
            </a:r>
            <a:r>
              <a:rPr lang="en-US" altLang="zh-CN" sz="2400" dirty="0" err="1" smtClean="0">
                <a:latin typeface="Calibri" pitchFamily="34" charset="0"/>
                <a:cs typeface="Calibri" pitchFamily="34" charset="0"/>
              </a:rPr>
              <a:t>max_allowed_package</a:t>
            </a:r>
            <a:r>
              <a:rPr lang="en-US" altLang="zh-CN" sz="2400" dirty="0" smtClean="0">
                <a:latin typeface="Calibri" pitchFamily="34" charset="0"/>
                <a:cs typeface="Calibri" pitchFamily="34" charset="0"/>
              </a:rPr>
              <a:t>=1M </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569643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InnoDB</a:t>
            </a:r>
            <a:r>
              <a:rPr lang="zh-CN" altLang="en-US" dirty="0" smtClean="0"/>
              <a:t>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为了让表</a:t>
            </a:r>
            <a:r>
              <a:rPr lang="en-US" altLang="zh-CN" sz="2800" dirty="0" err="1" smtClean="0"/>
              <a:t>InnoDB</a:t>
            </a:r>
            <a:r>
              <a:rPr lang="zh-CN" altLang="en-US" sz="2800" dirty="0" smtClean="0"/>
              <a:t>运行稳定，正确配置变量的要求比表</a:t>
            </a:r>
            <a:r>
              <a:rPr lang="en-US" altLang="zh-CN" sz="2800" dirty="0" err="1" smtClean="0"/>
              <a:t>MyISAM</a:t>
            </a:r>
            <a:r>
              <a:rPr lang="zh-CN" altLang="en-US" sz="2800" dirty="0" smtClean="0"/>
              <a:t>严格得多</a:t>
            </a:r>
            <a:endParaRPr lang="en-US" altLang="zh-CN" sz="2800" dirty="0" smtClean="0"/>
          </a:p>
          <a:p>
            <a:pPr lvl="1"/>
            <a:r>
              <a:rPr lang="en-US" altLang="zh-CN" sz="2400" dirty="0" err="1" smtClean="0">
                <a:latin typeface="Calibri" pitchFamily="34" charset="0"/>
                <a:cs typeface="Calibri" pitchFamily="34" charset="0"/>
              </a:rPr>
              <a:t>innodb_data_file_path</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   = /disk1/ibdata1:900M; /disk2/ibdata2:50M:autoextend</a:t>
            </a:r>
          </a:p>
          <a:p>
            <a:pPr lvl="1"/>
            <a:r>
              <a:rPr lang="zh-CN" altLang="en-US" sz="2400" dirty="0" smtClean="0"/>
              <a:t>这里两个数据文件放置在不同的磁盘上</a:t>
            </a:r>
            <a:endParaRPr lang="en-US" altLang="zh-CN" sz="2400" dirty="0" smtClean="0"/>
          </a:p>
          <a:p>
            <a:pPr lvl="2"/>
            <a:r>
              <a:rPr lang="zh-CN" altLang="en-US" sz="2000" dirty="0" smtClean="0"/>
              <a:t>数据先被放在</a:t>
            </a:r>
            <a:r>
              <a:rPr lang="en-US" altLang="zh-CN" sz="2000" dirty="0" smtClean="0"/>
              <a:t>ibdata1</a:t>
            </a:r>
            <a:r>
              <a:rPr lang="zh-CN" altLang="en-US" sz="2000" dirty="0" smtClean="0"/>
              <a:t>中，直到达到</a:t>
            </a:r>
            <a:r>
              <a:rPr lang="en-US" altLang="zh-CN" sz="2000" dirty="0" smtClean="0"/>
              <a:t>900M</a:t>
            </a:r>
            <a:r>
              <a:rPr lang="zh-CN" altLang="en-US" sz="2000" dirty="0" smtClean="0"/>
              <a:t>的限定值</a:t>
            </a:r>
            <a:endParaRPr lang="en-US" altLang="zh-CN" sz="2000" dirty="0" smtClean="0"/>
          </a:p>
          <a:p>
            <a:pPr lvl="2"/>
            <a:r>
              <a:rPr lang="zh-CN" altLang="en-US" sz="2000" dirty="0" smtClean="0"/>
              <a:t>此后数据被放在</a:t>
            </a:r>
            <a:r>
              <a:rPr lang="en-US" altLang="zh-CN" sz="2000" dirty="0" smtClean="0"/>
              <a:t>ibdata2</a:t>
            </a:r>
            <a:r>
              <a:rPr lang="zh-CN" altLang="en-US" sz="2000" dirty="0" smtClean="0"/>
              <a:t>中，直到达到</a:t>
            </a:r>
            <a:r>
              <a:rPr lang="en-US" altLang="zh-CN" sz="2000" dirty="0" smtClean="0"/>
              <a:t>50M</a:t>
            </a:r>
            <a:r>
              <a:rPr lang="zh-CN" altLang="en-US" sz="2000" dirty="0" smtClean="0"/>
              <a:t>的限定值后，将自动以</a:t>
            </a:r>
            <a:r>
              <a:rPr lang="en-US" altLang="zh-CN" sz="2000" dirty="0" smtClean="0"/>
              <a:t>8M</a:t>
            </a:r>
            <a:r>
              <a:rPr lang="zh-CN" altLang="en-US" sz="2000" dirty="0" smtClean="0"/>
              <a:t>的程序块进行扩展</a:t>
            </a:r>
            <a:endParaRPr lang="en-US" altLang="zh-CN" sz="2000" dirty="0" smtClean="0"/>
          </a:p>
          <a:p>
            <a:pPr lvl="2"/>
            <a:r>
              <a:rPr lang="zh-CN" altLang="en-US" sz="2000" dirty="0" smtClean="0"/>
              <a:t>如果磁盘的物理空间又满了，可以手工追加，需重启服务器</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2361738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dobe 黑体 Std R" pitchFamily="34" charset="-122"/>
                <a:ea typeface="Adobe 黑体 Std R" pitchFamily="34" charset="-122"/>
                <a:cs typeface="Times New Roman" pitchFamily="18" charset="0"/>
              </a:rPr>
              <a:t>MySQL</a:t>
            </a:r>
            <a:r>
              <a:rPr lang="zh-CN" altLang="en-US" dirty="0" smtClean="0">
                <a:latin typeface="Adobe 黑体 Std R" pitchFamily="34" charset="-122"/>
                <a:ea typeface="Adobe 黑体 Std R" pitchFamily="34" charset="-122"/>
                <a:cs typeface="Times New Roman" pitchFamily="18" charset="0"/>
              </a:rPr>
              <a:t>的历史</a:t>
            </a:r>
            <a:endParaRPr lang="zh-CN" altLang="en-US" dirty="0">
              <a:latin typeface="Adobe 黑体 Std R" pitchFamily="34" charset="-122"/>
              <a:ea typeface="Adobe 黑体 Std R" pitchFamily="34" charset="-122"/>
              <a:cs typeface="Times New Roman" pitchFamily="18" charset="0"/>
            </a:endParaRPr>
          </a:p>
        </p:txBody>
      </p:sp>
      <p:sp>
        <p:nvSpPr>
          <p:cNvPr id="3" name="内容占位符 2"/>
          <p:cNvSpPr>
            <a:spLocks noGrp="1"/>
          </p:cNvSpPr>
          <p:nvPr>
            <p:ph idx="1"/>
          </p:nvPr>
        </p:nvSpPr>
        <p:spPr/>
        <p:txBody>
          <a:bodyPr>
            <a:normAutofit/>
          </a:bodyPr>
          <a:lstStyle/>
          <a:p>
            <a:r>
              <a:rPr lang="en-US" altLang="zh-CN" sz="2800" dirty="0" smtClean="0">
                <a:latin typeface="Adobe 黑体 Std R" pitchFamily="34" charset="-122"/>
                <a:ea typeface="Adobe 黑体 Std R" pitchFamily="34" charset="-122"/>
                <a:cs typeface="Times New Roman" pitchFamily="18" charset="0"/>
              </a:rPr>
              <a:t>MySQL</a:t>
            </a:r>
            <a:r>
              <a:rPr lang="zh-CN" altLang="en-US" sz="2800" dirty="0" smtClean="0">
                <a:latin typeface="Adobe 黑体 Std R" pitchFamily="34" charset="-122"/>
                <a:ea typeface="Adobe 黑体 Std R" pitchFamily="34" charset="-122"/>
                <a:cs typeface="Times New Roman" pitchFamily="18" charset="0"/>
              </a:rPr>
              <a:t>是一个关系数据库管理系统 </a:t>
            </a:r>
            <a:r>
              <a:rPr lang="en-US" altLang="zh-CN" sz="2800" dirty="0" smtClean="0">
                <a:latin typeface="Adobe 黑体 Std R" pitchFamily="34" charset="-122"/>
                <a:ea typeface="Adobe 黑体 Std R" pitchFamily="34" charset="-122"/>
                <a:cs typeface="Times New Roman" pitchFamily="18" charset="0"/>
              </a:rPr>
              <a:t>(RDBMS</a:t>
            </a:r>
            <a:r>
              <a:rPr lang="en-US" altLang="zh-CN" sz="2800" dirty="0">
                <a:cs typeface="Times New Roman" pitchFamily="18" charset="0"/>
              </a:rPr>
              <a:t>)</a:t>
            </a:r>
            <a:endParaRPr lang="en-US" altLang="zh-CN" sz="2800" dirty="0" smtClean="0">
              <a:latin typeface="Adobe 黑体 Std R" pitchFamily="34" charset="-122"/>
              <a:ea typeface="Adobe 黑体 Std R" pitchFamily="34" charset="-122"/>
              <a:cs typeface="Times New Roman" pitchFamily="18" charset="0"/>
            </a:endParaRPr>
          </a:p>
          <a:p>
            <a:pPr marL="0" indent="0">
              <a:buNone/>
            </a:pPr>
            <a:endParaRPr lang="en-US" altLang="zh-CN" sz="1000" dirty="0" smtClean="0">
              <a:latin typeface="Adobe 黑体 Std R" pitchFamily="34" charset="-122"/>
              <a:ea typeface="Adobe 黑体 Std R" pitchFamily="34" charset="-122"/>
              <a:cs typeface="Times New Roman" pitchFamily="18" charset="0"/>
            </a:endParaRPr>
          </a:p>
          <a:p>
            <a:r>
              <a:rPr lang="en-US" altLang="zh-CN" sz="2800" dirty="0" smtClean="0">
                <a:latin typeface="Adobe 黑体 Std R" pitchFamily="34" charset="-122"/>
                <a:ea typeface="Adobe 黑体 Std R" pitchFamily="34" charset="-122"/>
                <a:cs typeface="Times New Roman" pitchFamily="18" charset="0"/>
              </a:rPr>
              <a:t>MySQL</a:t>
            </a:r>
            <a:r>
              <a:rPr lang="zh-CN" altLang="en-US" sz="2800" dirty="0" smtClean="0">
                <a:latin typeface="Adobe 黑体 Std R" pitchFamily="34" charset="-122"/>
                <a:ea typeface="Adobe 黑体 Std R" pitchFamily="34" charset="-122"/>
                <a:cs typeface="Times New Roman" pitchFamily="18" charset="0"/>
              </a:rPr>
              <a:t>的历史</a:t>
            </a:r>
            <a:endParaRPr lang="en-US" altLang="zh-CN" sz="2800" dirty="0" smtClean="0">
              <a:latin typeface="Adobe 黑体 Std R" pitchFamily="34" charset="-122"/>
              <a:ea typeface="Adobe 黑体 Std R" pitchFamily="34" charset="-122"/>
              <a:cs typeface="Times New Roman" pitchFamily="18" charset="0"/>
            </a:endParaRPr>
          </a:p>
          <a:p>
            <a:pPr lvl="1"/>
            <a:r>
              <a:rPr lang="en-US" altLang="zh-CN" sz="2400" dirty="0" smtClean="0">
                <a:latin typeface="Adobe 黑体 Std R" pitchFamily="34" charset="-122"/>
                <a:ea typeface="Adobe 黑体 Std R" pitchFamily="34" charset="-122"/>
                <a:cs typeface="Times New Roman" pitchFamily="18" charset="0"/>
              </a:rPr>
              <a:t>1979</a:t>
            </a:r>
            <a:r>
              <a:rPr lang="zh-CN" altLang="en-US" sz="2400" dirty="0" smtClean="0">
                <a:latin typeface="Adobe 黑体 Std R" pitchFamily="34" charset="-122"/>
                <a:ea typeface="Adobe 黑体 Std R" pitchFamily="34" charset="-122"/>
                <a:cs typeface="Times New Roman" pitchFamily="18" charset="0"/>
              </a:rPr>
              <a:t>年，</a:t>
            </a:r>
            <a:r>
              <a:rPr lang="en-US" altLang="zh-CN" sz="2400" dirty="0" smtClean="0">
                <a:latin typeface="Adobe 黑体 Std R" pitchFamily="34" charset="-122"/>
                <a:ea typeface="Adobe 黑体 Std R" pitchFamily="34" charset="-122"/>
                <a:cs typeface="Times New Roman" pitchFamily="18" charset="0"/>
              </a:rPr>
              <a:t>Michael </a:t>
            </a:r>
            <a:r>
              <a:rPr lang="en-US" altLang="zh-CN" sz="2400" dirty="0" err="1" smtClean="0">
                <a:latin typeface="Adobe 黑体 Std R" pitchFamily="34" charset="-122"/>
                <a:ea typeface="Adobe 黑体 Std R" pitchFamily="34" charset="-122"/>
                <a:cs typeface="Times New Roman" pitchFamily="18" charset="0"/>
              </a:rPr>
              <a:t>Widenius</a:t>
            </a:r>
            <a:r>
              <a:rPr lang="en-US" altLang="zh-CN" sz="2400" dirty="0" smtClean="0">
                <a:latin typeface="Adobe 黑体 Std R" pitchFamily="34" charset="-122"/>
                <a:ea typeface="Adobe 黑体 Std R" pitchFamily="34" charset="-122"/>
                <a:cs typeface="Times New Roman" pitchFamily="18" charset="0"/>
              </a:rPr>
              <a:t> </a:t>
            </a:r>
            <a:r>
              <a:rPr lang="en-US" altLang="zh-CN" sz="2400" dirty="0" smtClean="0">
                <a:cs typeface="Times New Roman" pitchFamily="18" charset="0"/>
              </a:rPr>
              <a:t>(</a:t>
            </a:r>
            <a:r>
              <a:rPr lang="zh-CN" altLang="en-US" sz="2400" dirty="0" smtClean="0">
                <a:latin typeface="Adobe 黑体 Std R" pitchFamily="34" charset="-122"/>
                <a:ea typeface="Adobe 黑体 Std R" pitchFamily="34" charset="-122"/>
                <a:cs typeface="Times New Roman" pitchFamily="18" charset="0"/>
              </a:rPr>
              <a:t>又名</a:t>
            </a:r>
            <a:r>
              <a:rPr lang="en-US" altLang="zh-CN" sz="2400" dirty="0" smtClean="0">
                <a:latin typeface="Adobe 黑体 Std R" pitchFamily="34" charset="-122"/>
                <a:ea typeface="Adobe 黑体 Std R" pitchFamily="34" charset="-122"/>
                <a:cs typeface="Times New Roman" pitchFamily="18" charset="0"/>
              </a:rPr>
              <a:t>Monty</a:t>
            </a:r>
            <a:r>
              <a:rPr lang="en-US" altLang="zh-CN" sz="2400" dirty="0" smtClean="0">
                <a:cs typeface="Times New Roman" pitchFamily="18" charset="0"/>
              </a:rPr>
              <a:t>) </a:t>
            </a:r>
            <a:r>
              <a:rPr lang="zh-CN" altLang="en-US" sz="2400" dirty="0" smtClean="0">
                <a:latin typeface="Adobe 黑体 Std R" pitchFamily="34" charset="-122"/>
                <a:ea typeface="Adobe 黑体 Std R" pitchFamily="34" charset="-122"/>
                <a:cs typeface="Times New Roman" pitchFamily="18" charset="0"/>
              </a:rPr>
              <a:t>开发了一个内部数据库工具，称为</a:t>
            </a:r>
            <a:r>
              <a:rPr lang="en-US" altLang="zh-CN" sz="2400" dirty="0" smtClean="0">
                <a:latin typeface="Adobe 黑体 Std R" pitchFamily="34" charset="-122"/>
                <a:ea typeface="Adobe 黑体 Std R" pitchFamily="34" charset="-122"/>
                <a:cs typeface="Times New Roman" pitchFamily="18" charset="0"/>
              </a:rPr>
              <a:t>UNIREG</a:t>
            </a:r>
            <a:r>
              <a:rPr lang="zh-CN" altLang="en-US" sz="2400" dirty="0" smtClean="0">
                <a:latin typeface="Adobe 黑体 Std R" pitchFamily="34" charset="-122"/>
                <a:ea typeface="Adobe 黑体 Std R" pitchFamily="34" charset="-122"/>
                <a:cs typeface="Times New Roman" pitchFamily="18" charset="0"/>
              </a:rPr>
              <a:t>，用来管理数据库</a:t>
            </a:r>
            <a:endParaRPr lang="en-US" altLang="zh-CN" sz="2400" dirty="0" smtClean="0">
              <a:latin typeface="Adobe 黑体 Std R" pitchFamily="34" charset="-122"/>
              <a:ea typeface="Adobe 黑体 Std R" pitchFamily="34" charset="-122"/>
              <a:cs typeface="Times New Roman" pitchFamily="18" charset="0"/>
            </a:endParaRPr>
          </a:p>
          <a:p>
            <a:pPr lvl="2"/>
            <a:r>
              <a:rPr lang="en-US" altLang="zh-CN" sz="2000" dirty="0" smtClean="0">
                <a:latin typeface="Adobe 黑体 Std R" pitchFamily="34" charset="-122"/>
                <a:ea typeface="Adobe 黑体 Std R" pitchFamily="34" charset="-122"/>
                <a:cs typeface="Times New Roman" pitchFamily="18" charset="0"/>
              </a:rPr>
              <a:t>UNIREG</a:t>
            </a:r>
            <a:r>
              <a:rPr lang="zh-CN" altLang="en-US" sz="2000" dirty="0" smtClean="0">
                <a:latin typeface="Adobe 黑体 Std R" pitchFamily="34" charset="-122"/>
                <a:ea typeface="Adobe 黑体 Std R" pitchFamily="34" charset="-122"/>
                <a:cs typeface="Times New Roman" pitchFamily="18" charset="0"/>
              </a:rPr>
              <a:t>是一个终端接口建立程序，它使用一个底层连接以连接一个带有索引的</a:t>
            </a:r>
            <a:r>
              <a:rPr lang="en-US" altLang="zh-CN" sz="2000" dirty="0" smtClean="0">
                <a:latin typeface="Adobe 黑体 Std R" pitchFamily="34" charset="-122"/>
                <a:ea typeface="Adobe 黑体 Std R" pitchFamily="34" charset="-122"/>
                <a:cs typeface="Times New Roman" pitchFamily="18" charset="0"/>
              </a:rPr>
              <a:t>ISAM</a:t>
            </a:r>
            <a:r>
              <a:rPr lang="zh-CN" altLang="en-US" sz="2000" dirty="0">
                <a:latin typeface="Adobe 黑体 Std R" pitchFamily="34" charset="-122"/>
                <a:ea typeface="Adobe 黑体 Std R" pitchFamily="34" charset="-122"/>
                <a:cs typeface="Times New Roman" pitchFamily="18" charset="0"/>
              </a:rPr>
              <a:t>库</a:t>
            </a:r>
            <a:endParaRPr lang="en-US" altLang="zh-CN" sz="2000" dirty="0" smtClean="0">
              <a:latin typeface="Adobe 黑体 Std R" pitchFamily="34" charset="-122"/>
              <a:ea typeface="Adobe 黑体 Std R" pitchFamily="34" charset="-122"/>
              <a:cs typeface="Times New Roman" pitchFamily="18" charset="0"/>
            </a:endParaRPr>
          </a:p>
          <a:p>
            <a:pPr lvl="1"/>
            <a:r>
              <a:rPr lang="en-US" altLang="zh-CN" sz="2400" dirty="0" smtClean="0">
                <a:latin typeface="Adobe 黑体 Std R" pitchFamily="34" charset="-122"/>
                <a:ea typeface="Adobe 黑体 Std R" pitchFamily="34" charset="-122"/>
                <a:cs typeface="Times New Roman" pitchFamily="18" charset="0"/>
              </a:rPr>
              <a:t>1994</a:t>
            </a:r>
            <a:r>
              <a:rPr lang="zh-CN" altLang="en-US" sz="2400" dirty="0" smtClean="0">
                <a:latin typeface="Adobe 黑体 Std R" pitchFamily="34" charset="-122"/>
                <a:ea typeface="Adobe 黑体 Std R" pitchFamily="34" charset="-122"/>
                <a:cs typeface="Times New Roman" pitchFamily="18" charset="0"/>
              </a:rPr>
              <a:t>年，瑞典公司</a:t>
            </a:r>
            <a:r>
              <a:rPr lang="en-US" altLang="zh-CN" sz="2400" dirty="0" err="1" smtClean="0">
                <a:latin typeface="Adobe 黑体 Std R" pitchFamily="34" charset="-122"/>
                <a:ea typeface="Adobe 黑体 Std R" pitchFamily="34" charset="-122"/>
                <a:cs typeface="Times New Roman" pitchFamily="18" charset="0"/>
              </a:rPr>
              <a:t>TcX</a:t>
            </a:r>
            <a:r>
              <a:rPr lang="zh-CN" altLang="en-US" sz="2400" dirty="0" smtClean="0">
                <a:latin typeface="Adobe 黑体 Std R" pitchFamily="34" charset="-122"/>
                <a:ea typeface="Adobe 黑体 Std R" pitchFamily="34" charset="-122"/>
                <a:cs typeface="Times New Roman" pitchFamily="18" charset="0"/>
              </a:rPr>
              <a:t>开始开发基于</a:t>
            </a:r>
            <a:r>
              <a:rPr lang="en-US" altLang="zh-CN" sz="2400" dirty="0" smtClean="0">
                <a:latin typeface="Adobe 黑体 Std R" pitchFamily="34" charset="-122"/>
                <a:ea typeface="Adobe 黑体 Std R" pitchFamily="34" charset="-122"/>
                <a:cs typeface="Times New Roman" pitchFamily="18" charset="0"/>
              </a:rPr>
              <a:t>Web</a:t>
            </a:r>
            <a:r>
              <a:rPr lang="zh-CN" altLang="en-US" sz="2400" dirty="0" smtClean="0">
                <a:latin typeface="Adobe 黑体 Std R" pitchFamily="34" charset="-122"/>
                <a:ea typeface="Adobe 黑体 Std R" pitchFamily="34" charset="-122"/>
                <a:cs typeface="Times New Roman" pitchFamily="18" charset="0"/>
              </a:rPr>
              <a:t>的应用，并用</a:t>
            </a:r>
            <a:r>
              <a:rPr lang="en-US" altLang="zh-CN" sz="2400" dirty="0" smtClean="0">
                <a:latin typeface="Adobe 黑体 Std R" pitchFamily="34" charset="-122"/>
                <a:ea typeface="Adobe 黑体 Std R" pitchFamily="34" charset="-122"/>
                <a:cs typeface="Times New Roman" pitchFamily="18" charset="0"/>
              </a:rPr>
              <a:t>UNIREG</a:t>
            </a:r>
            <a:r>
              <a:rPr lang="zh-CN" altLang="en-US" sz="2400" dirty="0" smtClean="0">
                <a:latin typeface="Adobe 黑体 Std R" pitchFamily="34" charset="-122"/>
                <a:ea typeface="Adobe 黑体 Std R" pitchFamily="34" charset="-122"/>
                <a:cs typeface="Times New Roman" pitchFamily="18" charset="0"/>
              </a:rPr>
              <a:t>提供支持</a:t>
            </a:r>
            <a:endParaRPr lang="en-US" altLang="zh-CN" sz="2400" dirty="0" smtClean="0">
              <a:latin typeface="Adobe 黑体 Std R" pitchFamily="34" charset="-122"/>
              <a:ea typeface="Adobe 黑体 Std R" pitchFamily="34" charset="-122"/>
              <a:cs typeface="Times New Roman" pitchFamily="18" charset="0"/>
            </a:endParaRPr>
          </a:p>
          <a:p>
            <a:pPr lvl="2"/>
            <a:r>
              <a:rPr lang="en-US" altLang="zh-CN" sz="2000" dirty="0" err="1" smtClean="0">
                <a:latin typeface="Adobe 黑体 Std R" pitchFamily="34" charset="-122"/>
                <a:ea typeface="Adobe 黑体 Std R" pitchFamily="34" charset="-122"/>
                <a:cs typeface="Times New Roman" pitchFamily="18" charset="0"/>
              </a:rPr>
              <a:t>TcX</a:t>
            </a:r>
            <a:r>
              <a:rPr lang="zh-CN" altLang="en-US" sz="2000" dirty="0" smtClean="0">
                <a:latin typeface="Adobe 黑体 Std R" pitchFamily="34" charset="-122"/>
                <a:ea typeface="Adobe 黑体 Std R" pitchFamily="34" charset="-122"/>
                <a:cs typeface="Times New Roman" pitchFamily="18" charset="0"/>
              </a:rPr>
              <a:t>在</a:t>
            </a:r>
            <a:r>
              <a:rPr lang="en-US" altLang="zh-CN" sz="2000" dirty="0" smtClean="0">
                <a:latin typeface="Adobe 黑体 Std R" pitchFamily="34" charset="-122"/>
                <a:ea typeface="Adobe 黑体 Std R" pitchFamily="34" charset="-122"/>
                <a:cs typeface="Times New Roman" pitchFamily="18" charset="0"/>
              </a:rPr>
              <a:t>UNIREG</a:t>
            </a:r>
            <a:r>
              <a:rPr lang="zh-CN" altLang="en-US" sz="2000" dirty="0" smtClean="0">
                <a:latin typeface="Adobe 黑体 Std R" pitchFamily="34" charset="-122"/>
                <a:ea typeface="Adobe 黑体 Std R" pitchFamily="34" charset="-122"/>
                <a:cs typeface="Times New Roman" pitchFamily="18" charset="0"/>
              </a:rPr>
              <a:t>的基础上进行创建，并通过在系统中加入</a:t>
            </a:r>
            <a:r>
              <a:rPr lang="en-US" altLang="zh-CN" sz="2000" dirty="0" smtClean="0">
                <a:latin typeface="Adobe 黑体 Std R" pitchFamily="34" charset="-122"/>
                <a:ea typeface="Adobe 黑体 Std R" pitchFamily="34" charset="-122"/>
                <a:cs typeface="Times New Roman" pitchFamily="18" charset="0"/>
              </a:rPr>
              <a:t>API</a:t>
            </a:r>
            <a:r>
              <a:rPr lang="zh-CN" altLang="en-US" sz="2000" dirty="0" smtClean="0">
                <a:latin typeface="Adobe 黑体 Std R" pitchFamily="34" charset="-122"/>
                <a:ea typeface="Adobe 黑体 Std R" pitchFamily="34" charset="-122"/>
                <a:cs typeface="Times New Roman" pitchFamily="18" charset="0"/>
              </a:rPr>
              <a:t>来充分利用大量增长的第三方</a:t>
            </a:r>
            <a:r>
              <a:rPr lang="en-US" altLang="zh-CN" sz="2000" dirty="0" err="1" smtClean="0">
                <a:latin typeface="Adobe 黑体 Std R" pitchFamily="34" charset="-122"/>
                <a:ea typeface="Adobe 黑体 Std R" pitchFamily="34" charset="-122"/>
                <a:cs typeface="Times New Roman" pitchFamily="18" charset="0"/>
              </a:rPr>
              <a:t>mSQL</a:t>
            </a:r>
            <a:r>
              <a:rPr lang="zh-CN" altLang="en-US" sz="2000" dirty="0" smtClean="0">
                <a:latin typeface="Adobe 黑体 Std R" pitchFamily="34" charset="-122"/>
                <a:ea typeface="Adobe 黑体 Std R" pitchFamily="34" charset="-122"/>
                <a:cs typeface="Times New Roman" pitchFamily="18" charset="0"/>
              </a:rPr>
              <a:t>实用程序</a:t>
            </a:r>
            <a:endParaRPr lang="zh-CN" altLang="en-US" sz="2000" dirty="0">
              <a:latin typeface="Adobe 黑体 Std R" pitchFamily="34" charset="-122"/>
              <a:ea typeface="Adobe 黑体 Std R" pitchFamily="34" charset="-122"/>
              <a:cs typeface="Times New Roman"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872567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的日志</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服务能够产生许多有用的日志文件</a:t>
            </a:r>
            <a:endParaRPr lang="en-US" altLang="zh-CN" sz="2800" dirty="0"/>
          </a:p>
          <a:p>
            <a:pPr lvl="1"/>
            <a:r>
              <a:rPr lang="zh-CN" altLang="en-US" sz="2400" dirty="0" smtClean="0"/>
              <a:t>错误日志</a:t>
            </a:r>
            <a:endParaRPr lang="en-US" altLang="zh-CN" sz="2400" dirty="0" smtClean="0"/>
          </a:p>
          <a:p>
            <a:pPr lvl="2"/>
            <a:r>
              <a:rPr lang="en-US" altLang="zh-CN" sz="2000" dirty="0" err="1" smtClean="0"/>
              <a:t>hostname.err</a:t>
            </a:r>
            <a:endParaRPr lang="en-US" altLang="zh-CN" sz="2000" dirty="0" smtClean="0"/>
          </a:p>
          <a:p>
            <a:pPr lvl="1"/>
            <a:r>
              <a:rPr lang="zh-CN" altLang="en-US" sz="2400" dirty="0" smtClean="0"/>
              <a:t>二进制日志</a:t>
            </a:r>
            <a:endParaRPr lang="en-US" altLang="zh-CN" sz="2400" dirty="0" smtClean="0"/>
          </a:p>
          <a:p>
            <a:pPr lvl="2"/>
            <a:r>
              <a:rPr lang="zh-CN" altLang="en-US" sz="2000" dirty="0" smtClean="0"/>
              <a:t>二进制日志包括用于更新数据的所有</a:t>
            </a:r>
            <a:r>
              <a:rPr lang="en-US" altLang="zh-CN" sz="2000" dirty="0" smtClean="0"/>
              <a:t>SQL</a:t>
            </a:r>
            <a:r>
              <a:rPr lang="zh-CN" altLang="en-US" sz="2000" dirty="0" smtClean="0"/>
              <a:t>命令</a:t>
            </a:r>
            <a:endParaRPr lang="en-US" altLang="zh-CN" sz="2000" dirty="0"/>
          </a:p>
          <a:p>
            <a:pPr lvl="2"/>
            <a:r>
              <a:rPr lang="zh-CN" altLang="en-US" sz="2000" dirty="0" smtClean="0"/>
              <a:t>二进制日志在记录自最后一次备份后的所有更新操作时非常有用，能够将数据库恢复到最后一次完整的事务状态</a:t>
            </a:r>
            <a:endParaRPr lang="en-US" altLang="zh-CN" sz="2000" dirty="0" smtClean="0"/>
          </a:p>
          <a:p>
            <a:pPr lvl="1"/>
            <a:r>
              <a:rPr lang="zh-CN" altLang="en-US" sz="2400" dirty="0" smtClean="0"/>
              <a:t>慢速查询日志</a:t>
            </a:r>
            <a:endParaRPr lang="en-US" altLang="zh-CN" sz="2400" dirty="0" smtClean="0"/>
          </a:p>
          <a:p>
            <a:pPr lvl="2"/>
            <a:r>
              <a:rPr lang="zh-CN" altLang="en-US" sz="2000" dirty="0" smtClean="0"/>
              <a:t>对于花费时间比系统变量</a:t>
            </a:r>
            <a:r>
              <a:rPr lang="en-US" altLang="zh-CN" sz="2000" dirty="0" err="1" smtClean="0"/>
              <a:t>long_query_time</a:t>
            </a:r>
            <a:r>
              <a:rPr lang="zh-CN" altLang="en-US" sz="2000" dirty="0" smtClean="0"/>
              <a:t>指定的时间更长的</a:t>
            </a:r>
            <a:r>
              <a:rPr lang="en-US" altLang="zh-CN" sz="2000" dirty="0" smtClean="0"/>
              <a:t>SQL</a:t>
            </a:r>
            <a:r>
              <a:rPr lang="zh-CN" altLang="en-US" sz="2000" dirty="0" smtClean="0"/>
              <a:t>命令，慢速查询日志中包含所有这些命令的记录</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380080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smtClean="0"/>
              <a:t>的备份</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备份</a:t>
            </a:r>
            <a:r>
              <a:rPr lang="en-US" altLang="zh-CN" sz="2400" dirty="0" smtClean="0"/>
              <a:t>data</a:t>
            </a:r>
            <a:r>
              <a:rPr lang="zh-CN" altLang="en-US" sz="2400" dirty="0" smtClean="0"/>
              <a:t>和</a:t>
            </a:r>
            <a:r>
              <a:rPr lang="en-US" altLang="zh-CN" sz="2400" dirty="0" smtClean="0"/>
              <a:t>schema</a:t>
            </a:r>
            <a:endParaRPr lang="en-US" altLang="zh-CN" sz="2400" dirty="0"/>
          </a:p>
          <a:p>
            <a:pPr lvl="1"/>
            <a:r>
              <a:rPr lang="en-US" altLang="zh-CN" sz="2000" dirty="0" err="1" smtClean="0">
                <a:latin typeface="Calibri" pitchFamily="34" charset="0"/>
                <a:cs typeface="Calibri" pitchFamily="34" charset="0"/>
              </a:rPr>
              <a:t>mysqldump</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--tab=directory </a:t>
            </a:r>
            <a:r>
              <a:rPr lang="en-US" altLang="zh-CN" sz="2000" dirty="0" smtClean="0">
                <a:latin typeface="Calibri" pitchFamily="34" charset="0"/>
                <a:cs typeface="Calibri" pitchFamily="34" charset="0"/>
              </a:rPr>
              <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1000" dirty="0" smtClean="0">
                <a:latin typeface="Calibri" pitchFamily="34" charset="0"/>
                <a:cs typeface="Calibri" pitchFamily="34" charset="0"/>
              </a:rPr>
              <a:t> </a:t>
            </a:r>
            <a:r>
              <a:rPr lang="en-US" altLang="zh-CN" sz="2000" dirty="0" smtClean="0">
                <a:latin typeface="Calibri" pitchFamily="34" charset="0"/>
                <a:cs typeface="Calibri" pitchFamily="34" charset="0"/>
              </a:rPr>
              <a:t>--</a:t>
            </a:r>
            <a:r>
              <a:rPr lang="en-US" altLang="zh-CN" sz="2000" dirty="0">
                <a:latin typeface="Calibri" pitchFamily="34" charset="0"/>
                <a:cs typeface="Calibri" pitchFamily="34" charset="0"/>
              </a:rPr>
              <a:t>lines-terminated-by='\r\n' --quick </a:t>
            </a:r>
            <a:r>
              <a:rPr lang="en-US" altLang="zh-CN" sz="2000" dirty="0" err="1">
                <a:latin typeface="Calibri" pitchFamily="34" charset="0"/>
                <a:cs typeface="Calibri" pitchFamily="34" charset="0"/>
              </a:rPr>
              <a:t>dbname</a:t>
            </a:r>
            <a:r>
              <a:rPr lang="en-US" altLang="zh-CN" sz="2000" dirty="0">
                <a:latin typeface="Calibri" pitchFamily="34" charset="0"/>
                <a:cs typeface="Calibri" pitchFamily="34" charset="0"/>
              </a:rPr>
              <a:t> -p</a:t>
            </a:r>
            <a:endParaRPr lang="zh-CN" altLang="zh-CN" sz="2000" dirty="0">
              <a:latin typeface="Calibri" pitchFamily="34" charset="0"/>
              <a:cs typeface="Calibri" pitchFamily="34" charset="0"/>
            </a:endParaRPr>
          </a:p>
          <a:p>
            <a:r>
              <a:rPr lang="zh-CN" altLang="en-US" sz="2400" dirty="0" smtClean="0"/>
              <a:t>备份</a:t>
            </a:r>
            <a:r>
              <a:rPr lang="en-US" altLang="zh-CN" sz="2400" dirty="0" smtClean="0"/>
              <a:t>schema</a:t>
            </a:r>
          </a:p>
          <a:p>
            <a:pPr lvl="1"/>
            <a:r>
              <a:rPr lang="en-US" altLang="zh-CN" sz="2000" dirty="0" err="1" smtClean="0">
                <a:latin typeface="Calibri" pitchFamily="34" charset="0"/>
                <a:cs typeface="Calibri" pitchFamily="34" charset="0"/>
              </a:rPr>
              <a:t>mysqldump</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--tab=directory </a:t>
            </a:r>
            <a:r>
              <a:rPr lang="en-US" altLang="zh-CN" sz="2000" dirty="0" smtClean="0">
                <a:latin typeface="Calibri" pitchFamily="34" charset="0"/>
                <a:cs typeface="Calibri" pitchFamily="34" charset="0"/>
              </a:rPr>
              <a:t>--</a:t>
            </a:r>
            <a:r>
              <a:rPr lang="en-US" altLang="zh-CN" sz="2000" dirty="0">
                <a:latin typeface="Calibri" pitchFamily="34" charset="0"/>
                <a:cs typeface="Calibri" pitchFamily="34" charset="0"/>
              </a:rPr>
              <a:t>lines-terminated-by='\r\n' </a:t>
            </a:r>
            <a:r>
              <a:rPr lang="en-US" altLang="zh-CN" sz="2000" dirty="0" smtClean="0">
                <a:latin typeface="Calibri" pitchFamily="34" charset="0"/>
                <a:cs typeface="Calibri" pitchFamily="34" charset="0"/>
              </a:rPr>
              <a:t/>
            </a:r>
            <a:br>
              <a:rPr lang="en-US" altLang="zh-CN" sz="2000" dirty="0" smtClean="0">
                <a:latin typeface="Calibri" pitchFamily="34" charset="0"/>
                <a:cs typeface="Calibri" pitchFamily="34" charset="0"/>
              </a:rPr>
            </a:br>
            <a:r>
              <a:rPr lang="en-US" altLang="zh-CN" sz="2000" dirty="0" smtClean="0">
                <a:latin typeface="Calibri" pitchFamily="34" charset="0"/>
                <a:cs typeface="Calibri" pitchFamily="34" charset="0"/>
              </a:rPr>
              <a:t>		  </a:t>
            </a:r>
            <a:r>
              <a:rPr lang="en-US" altLang="zh-CN" sz="1600" dirty="0" smtClean="0">
                <a:latin typeface="Calibri" pitchFamily="34" charset="0"/>
                <a:cs typeface="Calibri" pitchFamily="34" charset="0"/>
              </a:rPr>
              <a:t> </a:t>
            </a:r>
            <a:r>
              <a:rPr lang="en-US" altLang="zh-CN" sz="1000" dirty="0" smtClean="0">
                <a:latin typeface="Calibri" pitchFamily="34" charset="0"/>
                <a:cs typeface="Calibri" pitchFamily="34" charset="0"/>
              </a:rPr>
              <a:t> </a:t>
            </a:r>
            <a:r>
              <a:rPr lang="en-US" altLang="zh-CN" sz="2000" dirty="0" smtClean="0">
                <a:latin typeface="Calibri" pitchFamily="34" charset="0"/>
                <a:cs typeface="Calibri" pitchFamily="34" charset="0"/>
              </a:rPr>
              <a:t>--</a:t>
            </a:r>
            <a:r>
              <a:rPr lang="en-US" altLang="zh-CN" sz="2000" dirty="0">
                <a:latin typeface="Calibri" pitchFamily="34" charset="0"/>
                <a:cs typeface="Calibri" pitchFamily="34" charset="0"/>
              </a:rPr>
              <a:t>no-data --quick </a:t>
            </a:r>
            <a:r>
              <a:rPr lang="en-US" altLang="zh-CN" sz="2000" dirty="0" err="1">
                <a:latin typeface="Calibri" pitchFamily="34" charset="0"/>
                <a:cs typeface="Calibri" pitchFamily="34" charset="0"/>
              </a:rPr>
              <a:t>dbname</a:t>
            </a:r>
            <a:r>
              <a:rPr lang="en-US" altLang="zh-CN" sz="2000" dirty="0">
                <a:latin typeface="Calibri" pitchFamily="34" charset="0"/>
                <a:cs typeface="Calibri" pitchFamily="34" charset="0"/>
              </a:rPr>
              <a:t> -p</a:t>
            </a:r>
            <a:endParaRPr lang="zh-CN" altLang="zh-CN" sz="2000" dirty="0">
              <a:latin typeface="Calibri" pitchFamily="34" charset="0"/>
              <a:cs typeface="Calibri" pitchFamily="34" charset="0"/>
            </a:endParaRPr>
          </a:p>
          <a:p>
            <a:r>
              <a:rPr lang="zh-CN" altLang="en-US" sz="2400" dirty="0" smtClean="0"/>
              <a:t>恢复</a:t>
            </a:r>
            <a:r>
              <a:rPr lang="en-US" altLang="zh-CN" sz="2400" dirty="0" smtClean="0"/>
              <a:t>schema</a:t>
            </a:r>
            <a:endParaRPr lang="en-US" altLang="zh-CN" sz="2400" dirty="0"/>
          </a:p>
          <a:p>
            <a:pPr lvl="1"/>
            <a:r>
              <a:rPr lang="en-US" altLang="zh-CN" sz="2000" dirty="0" err="1" smtClean="0">
                <a:latin typeface="Calibri" pitchFamily="34" charset="0"/>
                <a:cs typeface="Calibri" pitchFamily="34" charset="0"/>
              </a:rPr>
              <a:t>mysql</a:t>
            </a:r>
            <a:r>
              <a:rPr lang="en-US" altLang="zh-CN" sz="2000" dirty="0" smtClean="0">
                <a:latin typeface="Calibri" pitchFamily="34" charset="0"/>
                <a:cs typeface="Calibri" pitchFamily="34" charset="0"/>
              </a:rPr>
              <a:t> </a:t>
            </a:r>
            <a:r>
              <a:rPr lang="en-US" altLang="zh-CN" sz="2000" dirty="0" err="1">
                <a:latin typeface="Calibri" pitchFamily="34" charset="0"/>
                <a:cs typeface="Calibri" pitchFamily="34" charset="0"/>
              </a:rPr>
              <a:t>dbname</a:t>
            </a:r>
            <a:r>
              <a:rPr lang="en-US" altLang="zh-CN" sz="2000" dirty="0">
                <a:latin typeface="Calibri" pitchFamily="34" charset="0"/>
                <a:cs typeface="Calibri" pitchFamily="34" charset="0"/>
              </a:rPr>
              <a:t> &lt; </a:t>
            </a:r>
            <a:r>
              <a:rPr lang="en-US" altLang="zh-CN" sz="2000" dirty="0" err="1">
                <a:latin typeface="Calibri" pitchFamily="34" charset="0"/>
                <a:cs typeface="Calibri" pitchFamily="34" charset="0"/>
              </a:rPr>
              <a:t>sqlfile</a:t>
            </a:r>
            <a:r>
              <a:rPr lang="en-US" altLang="zh-CN" sz="2000" dirty="0">
                <a:latin typeface="Calibri" pitchFamily="34" charset="0"/>
                <a:cs typeface="Calibri" pitchFamily="34" charset="0"/>
              </a:rPr>
              <a:t> -p</a:t>
            </a:r>
            <a:endParaRPr lang="zh-CN" altLang="zh-CN" sz="2000" dirty="0">
              <a:latin typeface="Calibri" pitchFamily="34" charset="0"/>
              <a:cs typeface="Calibri" pitchFamily="34" charset="0"/>
            </a:endParaRPr>
          </a:p>
          <a:p>
            <a:r>
              <a:rPr lang="zh-CN" altLang="en-US" sz="2400" dirty="0" smtClean="0"/>
              <a:t>恢复</a:t>
            </a:r>
            <a:r>
              <a:rPr lang="en-US" altLang="zh-CN" sz="2400" dirty="0" smtClean="0"/>
              <a:t>data</a:t>
            </a:r>
            <a:endParaRPr lang="en-US" altLang="zh-CN" sz="2400" dirty="0"/>
          </a:p>
          <a:p>
            <a:pPr lvl="1"/>
            <a:r>
              <a:rPr lang="en-US" altLang="zh-CN" sz="2000" dirty="0" err="1" smtClean="0">
                <a:latin typeface="Calibri" pitchFamily="34" charset="0"/>
                <a:cs typeface="Calibri" pitchFamily="34" charset="0"/>
              </a:rPr>
              <a:t>mysqlimport</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--lines-terminated-by='\r\n' </a:t>
            </a:r>
            <a:r>
              <a:rPr lang="en-US" altLang="zh-CN" sz="2000" dirty="0" err="1" smtClean="0">
                <a:latin typeface="Calibri" pitchFamily="34" charset="0"/>
                <a:cs typeface="Calibri" pitchFamily="34" charset="0"/>
              </a:rPr>
              <a:t>dbname</a:t>
            </a:r>
            <a:r>
              <a:rPr lang="en-US" altLang="zh-CN" sz="2000" dirty="0" smtClean="0">
                <a:latin typeface="Calibri" pitchFamily="34" charset="0"/>
                <a:cs typeface="Calibri" pitchFamily="34" charset="0"/>
              </a:rPr>
              <a:t> </a:t>
            </a:r>
            <a:r>
              <a:rPr lang="en-US" altLang="zh-CN" sz="2000" dirty="0">
                <a:latin typeface="Calibri" pitchFamily="34" charset="0"/>
                <a:cs typeface="Calibri" pitchFamily="34" charset="0"/>
              </a:rPr>
              <a:t>txt1 txt2 ... -p</a:t>
            </a:r>
            <a:endParaRPr lang="zh-CN" altLang="zh-CN" sz="2000" dirty="0">
              <a:latin typeface="Calibri" pitchFamily="34" charset="0"/>
              <a:cs typeface="Calibri"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1577623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对</a:t>
            </a:r>
            <a:r>
              <a:rPr lang="en-US" altLang="zh-CN" sz="2800" dirty="0" smtClean="0"/>
              <a:t>MySQL</a:t>
            </a:r>
            <a:r>
              <a:rPr lang="zh-CN" altLang="en-US" sz="2800" dirty="0" smtClean="0"/>
              <a:t>应用进行性能优化，主要考虑</a:t>
            </a:r>
            <a:r>
              <a:rPr lang="en-US" altLang="zh-CN" sz="2800" dirty="0" smtClean="0"/>
              <a:t>5</a:t>
            </a:r>
            <a:r>
              <a:rPr lang="zh-CN" altLang="en-US" sz="2800" dirty="0" smtClean="0"/>
              <a:t>个问题</a:t>
            </a:r>
            <a:endParaRPr lang="en-US" altLang="zh-CN" sz="2800" dirty="0" smtClean="0"/>
          </a:p>
          <a:p>
            <a:pPr lvl="1"/>
            <a:r>
              <a:rPr lang="zh-CN" altLang="en-US" sz="2400" dirty="0" smtClean="0"/>
              <a:t>应用优化</a:t>
            </a:r>
            <a:endParaRPr lang="en-US" altLang="zh-CN" sz="2400" dirty="0" smtClean="0"/>
          </a:p>
          <a:p>
            <a:pPr lvl="1"/>
            <a:r>
              <a:rPr lang="en-US" altLang="zh-CN" sz="2400" dirty="0" smtClean="0"/>
              <a:t>SQL</a:t>
            </a:r>
            <a:r>
              <a:rPr lang="zh-CN" altLang="en-US" sz="2400" dirty="0" smtClean="0"/>
              <a:t>查询优化</a:t>
            </a:r>
            <a:endParaRPr lang="en-US" altLang="zh-CN" sz="2400" dirty="0" smtClean="0"/>
          </a:p>
          <a:p>
            <a:pPr lvl="1"/>
            <a:r>
              <a:rPr lang="zh-CN" altLang="en-US" sz="2400" dirty="0" smtClean="0"/>
              <a:t>数据库服务器优化</a:t>
            </a:r>
            <a:endParaRPr lang="en-US" altLang="zh-CN" sz="2400" dirty="0" smtClean="0"/>
          </a:p>
          <a:p>
            <a:pPr lvl="1"/>
            <a:r>
              <a:rPr lang="zh-CN" altLang="en-US" sz="2400" dirty="0" smtClean="0"/>
              <a:t>操作系统优化</a:t>
            </a:r>
            <a:endParaRPr lang="en-US" altLang="zh-CN" sz="2400" dirty="0" smtClean="0"/>
          </a:p>
          <a:p>
            <a:pPr lvl="1"/>
            <a:r>
              <a:rPr lang="zh-CN" altLang="en-US" sz="2400" dirty="0"/>
              <a:t>硬件</a:t>
            </a:r>
            <a:endParaRPr lang="en-US" altLang="zh-CN" sz="2400" dirty="0" smtClean="0"/>
          </a:p>
          <a:p>
            <a:r>
              <a:rPr lang="zh-CN" altLang="en-US" sz="2800" dirty="0" smtClean="0"/>
              <a:t>应用的性能优化实际上由两部分组成</a:t>
            </a:r>
            <a:endParaRPr lang="en-US" altLang="zh-CN" sz="2800" dirty="0" smtClean="0"/>
          </a:p>
          <a:p>
            <a:pPr lvl="1"/>
            <a:r>
              <a:rPr lang="zh-CN" altLang="en-US" sz="2400" dirty="0" smtClean="0"/>
              <a:t>主机应用优化</a:t>
            </a:r>
            <a:endParaRPr lang="en-US" altLang="zh-CN" sz="2400" dirty="0" smtClean="0"/>
          </a:p>
          <a:p>
            <a:pPr lvl="1"/>
            <a:r>
              <a:rPr lang="en-US" altLang="zh-CN" sz="2400" dirty="0" smtClean="0"/>
              <a:t>SQL</a:t>
            </a:r>
            <a:r>
              <a:rPr lang="zh-CN" altLang="en-US" sz="2400" dirty="0" smtClean="0"/>
              <a:t>查询优化</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2157173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主机应用优化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让</a:t>
            </a:r>
            <a:r>
              <a:rPr lang="en-US" altLang="zh-CN" sz="2800" dirty="0" smtClean="0"/>
              <a:t>MySQL</a:t>
            </a:r>
            <a:r>
              <a:rPr lang="zh-CN" altLang="en-US" sz="2800" dirty="0" smtClean="0"/>
              <a:t>服务器做好它能做好的事情</a:t>
            </a:r>
            <a:endParaRPr lang="en-US" altLang="zh-CN" sz="2800" dirty="0" smtClean="0"/>
          </a:p>
          <a:p>
            <a:pPr lvl="1"/>
            <a:r>
              <a:rPr lang="en-US" altLang="zh-CN" sz="2400" dirty="0" smtClean="0">
                <a:latin typeface="Calibri" pitchFamily="34" charset="0"/>
                <a:cs typeface="Calibri" pitchFamily="34" charset="0"/>
              </a:rPr>
              <a:t>for (</a:t>
            </a:r>
            <a:r>
              <a:rPr lang="en-US" altLang="zh-CN" sz="2400" dirty="0" err="1" smtClean="0">
                <a:latin typeface="Calibri" pitchFamily="34" charset="0"/>
                <a:cs typeface="Calibri" pitchFamily="34" charset="0"/>
              </a:rPr>
              <a:t>int</a:t>
            </a:r>
            <a:r>
              <a:rPr lang="en-US" altLang="zh-CN" sz="2400" dirty="0" smtClean="0">
                <a:latin typeface="Calibri" pitchFamily="34" charset="0"/>
                <a:cs typeface="Calibri" pitchFamily="34" charset="0"/>
              </a:rPr>
              <a:t> i = 0; i &lt; </a:t>
            </a:r>
            <a:r>
              <a:rPr lang="en-US" altLang="zh-CN" sz="2400" dirty="0" err="1" smtClean="0">
                <a:latin typeface="Calibri" pitchFamily="34" charset="0"/>
                <a:cs typeface="Calibri" pitchFamily="34" charset="0"/>
              </a:rPr>
              <a:t>keymax</a:t>
            </a:r>
            <a:r>
              <a:rPr lang="en-US" altLang="zh-CN" sz="2400" dirty="0" smtClean="0">
                <a:latin typeface="Calibri" pitchFamily="34" charset="0"/>
                <a:cs typeface="Calibri" pitchFamily="34" charset="0"/>
              </a:rPr>
              <a:t>; i++)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select * from </a:t>
            </a:r>
            <a:r>
              <a:rPr lang="en-US" altLang="zh-CN" sz="2400" dirty="0" err="1" smtClean="0">
                <a:latin typeface="Calibri" pitchFamily="34" charset="0"/>
                <a:cs typeface="Calibri" pitchFamily="34" charset="0"/>
              </a:rPr>
              <a:t>foobar</a:t>
            </a:r>
            <a:r>
              <a:rPr lang="en-US" altLang="zh-CN" sz="2400" dirty="0" smtClean="0">
                <a:latin typeface="Calibri" pitchFamily="34" charset="0"/>
                <a:cs typeface="Calibri" pitchFamily="34" charset="0"/>
              </a:rPr>
              <a:t> where key = I;</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process the row;</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t>
            </a:r>
          </a:p>
          <a:p>
            <a:pPr marL="457200" lvl="1" indent="0">
              <a:buNone/>
            </a:pPr>
            <a:endParaRPr lang="en-US" altLang="zh-CN" sz="1000" dirty="0" smtClean="0">
              <a:latin typeface="Calibri" pitchFamily="34" charset="0"/>
              <a:cs typeface="Calibri" pitchFamily="34" charset="0"/>
            </a:endParaRPr>
          </a:p>
          <a:p>
            <a:pPr lvl="1"/>
            <a:r>
              <a:rPr lang="en-US" altLang="zh-CN" sz="2400" dirty="0" smtClean="0">
                <a:latin typeface="Calibri" pitchFamily="34" charset="0"/>
                <a:cs typeface="Calibri" pitchFamily="34" charset="0"/>
              </a:rPr>
              <a:t>select * from </a:t>
            </a:r>
            <a:r>
              <a:rPr lang="en-US" altLang="zh-CN" sz="2400" dirty="0" err="1" smtClean="0">
                <a:latin typeface="Calibri" pitchFamily="34" charset="0"/>
                <a:cs typeface="Calibri" pitchFamily="34" charset="0"/>
              </a:rPr>
              <a:t>foobar</a:t>
            </a:r>
            <a:r>
              <a:rPr lang="en-US" altLang="zh-CN" sz="2400" dirty="0" smtClean="0">
                <a:latin typeface="Calibri" pitchFamily="34" charset="0"/>
                <a:cs typeface="Calibri" pitchFamily="34" charset="0"/>
              </a:rPr>
              <a:t> where key &lt; </a:t>
            </a:r>
            <a:r>
              <a:rPr lang="en-US" altLang="zh-CN" sz="2400" dirty="0" err="1" smtClean="0">
                <a:latin typeface="Calibri" pitchFamily="34" charset="0"/>
                <a:cs typeface="Calibri" pitchFamily="34" charset="0"/>
              </a:rPr>
              <a:t>keymax</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for each row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process the row;</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22640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主机应用优化</a:t>
            </a:r>
          </a:p>
        </p:txBody>
      </p:sp>
      <p:sp>
        <p:nvSpPr>
          <p:cNvPr id="3" name="内容占位符 2"/>
          <p:cNvSpPr>
            <a:spLocks noGrp="1"/>
          </p:cNvSpPr>
          <p:nvPr>
            <p:ph idx="1"/>
          </p:nvPr>
        </p:nvSpPr>
        <p:spPr/>
        <p:txBody>
          <a:bodyPr>
            <a:normAutofit/>
          </a:bodyPr>
          <a:lstStyle/>
          <a:p>
            <a:r>
              <a:rPr lang="zh-CN" altLang="en-US" sz="2800" dirty="0" smtClean="0"/>
              <a:t>适当地缓存数据</a:t>
            </a:r>
            <a:endParaRPr lang="en-US" altLang="zh-CN" sz="2800" dirty="0" smtClean="0"/>
          </a:p>
          <a:p>
            <a:pPr lvl="1"/>
            <a:r>
              <a:rPr lang="en-US" altLang="zh-CN" sz="2400" dirty="0" smtClean="0">
                <a:latin typeface="Calibri" pitchFamily="34" charset="0"/>
                <a:cs typeface="Calibri" pitchFamily="34" charset="0"/>
              </a:rPr>
              <a:t>accept input from user into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select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into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from state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where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set display field = $</a:t>
            </a:r>
            <a:r>
              <a:rPr lang="en-US" altLang="zh-CN" sz="2400" dirty="0" err="1" smtClean="0">
                <a:latin typeface="Calibri" pitchFamily="34" charset="0"/>
                <a:cs typeface="Calibri" pitchFamily="34" charset="0"/>
              </a:rPr>
              <a:t>state_name</a:t>
            </a:r>
            <a:endParaRPr lang="en-US" altLang="zh-CN" sz="2400" dirty="0" smtClean="0">
              <a:latin typeface="Calibri" pitchFamily="34" charset="0"/>
              <a:cs typeface="Calibri" pitchFamily="34" charset="0"/>
            </a:endParaRPr>
          </a:p>
          <a:p>
            <a:pPr marL="457200" lvl="1" indent="0">
              <a:buNone/>
            </a:pPr>
            <a:endParaRPr lang="en-US" altLang="zh-CN" sz="1000" dirty="0" smtClean="0">
              <a:latin typeface="Calibri" pitchFamily="34" charset="0"/>
              <a:cs typeface="Calibri" pitchFamily="34" charset="0"/>
            </a:endParaRPr>
          </a:p>
          <a:p>
            <a:pPr lvl="1"/>
            <a:r>
              <a:rPr lang="en-US" altLang="zh-CN" sz="2400" dirty="0" smtClean="0">
                <a:latin typeface="Calibri" pitchFamily="34" charset="0"/>
                <a:cs typeface="Calibri" pitchFamily="34" charset="0"/>
              </a:rPr>
              <a:t>select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from state;</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for each row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load state name into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hash table indexed by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accept input from user into $</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set display field =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state_addr</a:t>
            </a:r>
            <a:r>
              <a:rPr lang="en-US" altLang="zh-CN" sz="2400" dirty="0" smtClean="0">
                <a:latin typeface="Calibri" pitchFamily="34" charset="0"/>
                <a:cs typeface="Calibri" pitchFamily="34" charset="0"/>
              </a:rPr>
              <a:t>];</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344064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主机应用优化</a:t>
            </a:r>
          </a:p>
        </p:txBody>
      </p:sp>
      <p:sp>
        <p:nvSpPr>
          <p:cNvPr id="3" name="内容占位符 2"/>
          <p:cNvSpPr>
            <a:spLocks noGrp="1"/>
          </p:cNvSpPr>
          <p:nvPr>
            <p:ph idx="1"/>
          </p:nvPr>
        </p:nvSpPr>
        <p:spPr/>
        <p:txBody>
          <a:bodyPr>
            <a:normAutofit/>
          </a:bodyPr>
          <a:lstStyle/>
          <a:p>
            <a:r>
              <a:rPr lang="zh-CN" altLang="en-US" sz="2800" dirty="0" smtClean="0"/>
              <a:t>尽可能地使用永久连接或连接池</a:t>
            </a:r>
            <a:endParaRPr lang="en-US" altLang="zh-CN" sz="2800" dirty="0" smtClean="0"/>
          </a:p>
          <a:p>
            <a:pPr lvl="1"/>
            <a:r>
              <a:rPr lang="zh-CN" altLang="en-US" sz="2400" dirty="0" smtClean="0"/>
              <a:t>连接和断开对数据库的连接存在着与之相关的开销</a:t>
            </a:r>
            <a:endParaRPr lang="en-US" altLang="zh-CN" sz="2400" dirty="0" smtClean="0"/>
          </a:p>
          <a:p>
            <a:pPr lvl="1"/>
            <a:r>
              <a:rPr lang="zh-CN" altLang="en-US" sz="2400" dirty="0" smtClean="0"/>
              <a:t>通过使用永久连接或连接池，就可以忽略连接</a:t>
            </a:r>
            <a:r>
              <a:rPr lang="en-US" altLang="zh-CN" sz="2400" dirty="0" smtClean="0"/>
              <a:t>/</a:t>
            </a:r>
            <a:r>
              <a:rPr lang="zh-CN" altLang="en-US" sz="2400" dirty="0" smtClean="0"/>
              <a:t>断开连接的开销，使应用更好地执行</a:t>
            </a:r>
            <a:endParaRPr lang="en-US" altLang="zh-CN" sz="2400" dirty="0" smtClean="0"/>
          </a:p>
          <a:p>
            <a:pPr lvl="1"/>
            <a:r>
              <a:rPr lang="zh-CN" altLang="en-US" sz="2400" dirty="0" smtClean="0"/>
              <a:t>但是如果维护过多的永久连接或池中的连接，</a:t>
            </a:r>
            <a:r>
              <a:rPr lang="en-US" altLang="zh-CN" sz="2400" dirty="0" smtClean="0"/>
              <a:t>MySQL</a:t>
            </a:r>
            <a:r>
              <a:rPr lang="zh-CN" altLang="en-US" sz="2400" dirty="0" smtClean="0"/>
              <a:t>服务器就可能由于消耗太多的资源而停止</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688205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查询优化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索引准则</a:t>
            </a:r>
            <a:endParaRPr lang="en-US" altLang="zh-CN" sz="2800" dirty="0" smtClean="0"/>
          </a:p>
          <a:p>
            <a:pPr lvl="1"/>
            <a:r>
              <a:rPr lang="zh-CN" altLang="en-US" sz="2400" dirty="0" smtClean="0"/>
              <a:t>适当的表索引对应用的性能至关重要</a:t>
            </a:r>
            <a:endParaRPr lang="en-US" altLang="zh-CN" sz="2400" dirty="0" smtClean="0"/>
          </a:p>
          <a:p>
            <a:pPr lvl="1"/>
            <a:r>
              <a:rPr lang="zh-CN" altLang="en-US" sz="2400" dirty="0" smtClean="0"/>
              <a:t>为数据库中的每个表的每列都建立索引？</a:t>
            </a:r>
            <a:endParaRPr lang="en-US" altLang="zh-CN" sz="2400" dirty="0" smtClean="0"/>
          </a:p>
          <a:p>
            <a:pPr lvl="2"/>
            <a:r>
              <a:rPr lang="zh-CN" altLang="en-US" sz="2000" dirty="0" smtClean="0"/>
              <a:t>每次向表中写入时，</a:t>
            </a:r>
            <a:r>
              <a:rPr lang="en-US" altLang="zh-CN" sz="2000" dirty="0" smtClean="0"/>
              <a:t>MySQL</a:t>
            </a:r>
            <a:r>
              <a:rPr lang="zh-CN" altLang="en-US" sz="2000" dirty="0" smtClean="0"/>
              <a:t>需要更新各个索引</a:t>
            </a:r>
            <a:endParaRPr lang="en-US" altLang="zh-CN" sz="2000" dirty="0"/>
          </a:p>
          <a:p>
            <a:pPr lvl="2"/>
            <a:r>
              <a:rPr lang="zh-CN" altLang="en-US" sz="2000" dirty="0" smtClean="0"/>
              <a:t>如果索引不经常使用，则它可能值得维护，也可能不值得维护</a:t>
            </a:r>
            <a:endParaRPr lang="en-US" altLang="zh-CN" sz="2000" dirty="0" smtClean="0"/>
          </a:p>
          <a:p>
            <a:pPr lvl="1"/>
            <a:r>
              <a:rPr lang="zh-CN" altLang="en-US" sz="2400" dirty="0" smtClean="0"/>
              <a:t>折中的方法</a:t>
            </a:r>
            <a:endParaRPr lang="en-US" altLang="zh-CN" sz="2400" dirty="0" smtClean="0"/>
          </a:p>
          <a:p>
            <a:pPr lvl="2"/>
            <a:r>
              <a:rPr lang="zh-CN" altLang="en-US" sz="2000" dirty="0" smtClean="0"/>
              <a:t>尽量为所有在</a:t>
            </a:r>
            <a:r>
              <a:rPr lang="en-US" altLang="zh-CN" sz="2000" dirty="0" smtClean="0"/>
              <a:t>where</a:t>
            </a:r>
            <a:r>
              <a:rPr lang="zh-CN" altLang="en-US" sz="2000" dirty="0" smtClean="0"/>
              <a:t>子句中被引用的列建立索引</a:t>
            </a:r>
            <a:endParaRPr lang="en-US" altLang="zh-CN" sz="2000" dirty="0" smtClean="0"/>
          </a:p>
          <a:p>
            <a:pPr lvl="2"/>
            <a:r>
              <a:rPr lang="zh-CN" altLang="en-US" sz="2000" dirty="0" smtClean="0"/>
              <a:t>尽可能地使用唯一索引</a:t>
            </a:r>
            <a:endParaRPr lang="en-US" altLang="zh-CN" sz="2000" dirty="0" smtClean="0"/>
          </a:p>
          <a:p>
            <a:pPr lvl="2"/>
            <a:r>
              <a:rPr lang="zh-CN" altLang="en-US" sz="2000" dirty="0" smtClean="0"/>
              <a:t>利用多列索引</a:t>
            </a:r>
            <a:endParaRPr lang="en-US" altLang="zh-CN" sz="2000" dirty="0" smtClean="0"/>
          </a:p>
          <a:p>
            <a:pPr lvl="2"/>
            <a:r>
              <a:rPr lang="zh-CN" altLang="en-US" sz="2000" dirty="0" smtClean="0"/>
              <a:t>考虑不为某些列建立索引</a:t>
            </a:r>
            <a:endParaRPr lang="en-US" altLang="zh-CN" sz="2000" dirty="0" smtClean="0"/>
          </a:p>
          <a:p>
            <a:pPr lvl="3"/>
            <a:r>
              <a:rPr lang="zh-CN" altLang="en-US" sz="1600" dirty="0" smtClean="0"/>
              <a:t>典型的例子是性别，它有两个均匀分布的值</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745877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en-US" altLang="zh-CN" sz="2800" dirty="0" smtClean="0"/>
              <a:t>EXPLAIN SELECT</a:t>
            </a:r>
          </a:p>
          <a:p>
            <a:pPr lvl="1"/>
            <a:r>
              <a:rPr lang="zh-CN" altLang="en-US" sz="2400" dirty="0" smtClean="0"/>
              <a:t>性能优化工具，它将显示出</a:t>
            </a:r>
            <a:r>
              <a:rPr lang="en-US" altLang="zh-CN" sz="2400" dirty="0" smtClean="0"/>
              <a:t>MySQL</a:t>
            </a:r>
            <a:r>
              <a:rPr lang="zh-CN" altLang="en-US" sz="2400" dirty="0" smtClean="0"/>
              <a:t>是如何执行查询的，并给出如何提高性能的提示</a:t>
            </a:r>
            <a:endParaRPr lang="en-US" altLang="zh-CN" sz="2400" dirty="0" smtClean="0"/>
          </a:p>
          <a:p>
            <a:pPr lvl="2"/>
            <a:r>
              <a:rPr lang="zh-CN" altLang="en-US" sz="2000" dirty="0" smtClean="0"/>
              <a:t>查询如何使用 </a:t>
            </a:r>
            <a:r>
              <a:rPr lang="en-US" altLang="zh-CN" sz="2000" dirty="0" smtClean="0"/>
              <a:t>(</a:t>
            </a:r>
            <a:r>
              <a:rPr lang="zh-CN" altLang="en-US" sz="2000" dirty="0" smtClean="0"/>
              <a:t>或不使用</a:t>
            </a:r>
            <a:r>
              <a:rPr lang="en-US" altLang="zh-CN" sz="2000" dirty="0" smtClean="0"/>
              <a:t>) </a:t>
            </a:r>
            <a:r>
              <a:rPr lang="zh-CN" altLang="en-US" sz="2000" dirty="0" smtClean="0"/>
              <a:t>索引</a:t>
            </a:r>
            <a:endParaRPr lang="en-US" altLang="zh-CN" sz="2000" dirty="0" smtClean="0"/>
          </a:p>
          <a:p>
            <a:pPr lvl="2"/>
            <a:r>
              <a:rPr lang="zh-CN" altLang="en-US" sz="2000" dirty="0" smtClean="0"/>
              <a:t>表被连接的顺序</a:t>
            </a:r>
            <a:endParaRPr lang="en-US" altLang="zh-CN" sz="2000" dirty="0" smtClean="0"/>
          </a:p>
          <a:p>
            <a:pPr lvl="1"/>
            <a:r>
              <a:rPr lang="zh-CN" altLang="en-US" sz="2400" dirty="0" smtClean="0"/>
              <a:t>查询过程</a:t>
            </a:r>
            <a:endParaRPr lang="en-US" altLang="zh-CN" sz="2400" dirty="0" smtClean="0"/>
          </a:p>
          <a:p>
            <a:pPr lvl="2"/>
            <a:r>
              <a:rPr lang="zh-CN" altLang="en-US" sz="2000" dirty="0" smtClean="0"/>
              <a:t>查询被发送给服务器</a:t>
            </a:r>
            <a:endParaRPr lang="en-US" altLang="zh-CN" sz="2000" dirty="0" smtClean="0"/>
          </a:p>
          <a:p>
            <a:pPr lvl="2"/>
            <a:r>
              <a:rPr lang="zh-CN" altLang="en-US" sz="2000" dirty="0" smtClean="0"/>
              <a:t>解析阶段：</a:t>
            </a:r>
            <a:r>
              <a:rPr lang="en-US" altLang="zh-CN" sz="2000" dirty="0" smtClean="0"/>
              <a:t>MySQL</a:t>
            </a:r>
            <a:r>
              <a:rPr lang="zh-CN" altLang="en-US" sz="2000" dirty="0" smtClean="0"/>
              <a:t>将解析</a:t>
            </a:r>
            <a:r>
              <a:rPr lang="en-US" altLang="zh-CN" sz="2000" dirty="0" smtClean="0"/>
              <a:t>SQL</a:t>
            </a:r>
            <a:r>
              <a:rPr lang="zh-CN" altLang="en-US" sz="2000" dirty="0" smtClean="0"/>
              <a:t>查询的语法正确性</a:t>
            </a:r>
            <a:endParaRPr lang="en-US" altLang="zh-CN" sz="2000" dirty="0" smtClean="0"/>
          </a:p>
          <a:p>
            <a:pPr lvl="2"/>
            <a:r>
              <a:rPr lang="zh-CN" altLang="en-US" sz="2000" dirty="0" smtClean="0"/>
              <a:t>优化阶段：收集解析阶段的信息，生成满足查询的执行计划</a:t>
            </a:r>
            <a:endParaRPr lang="en-US" altLang="zh-CN" sz="2000" dirty="0" smtClean="0"/>
          </a:p>
          <a:p>
            <a:pPr lvl="2"/>
            <a:r>
              <a:rPr lang="zh-CN" altLang="en-US" sz="2000" dirty="0" smtClean="0"/>
              <a:t>执行阶段：执行优化阶段所生成的查询计划</a:t>
            </a:r>
            <a:endParaRPr lang="en-US" altLang="zh-CN" sz="2000" dirty="0" smtClean="0"/>
          </a:p>
          <a:p>
            <a:pPr lvl="2"/>
            <a:r>
              <a:rPr lang="zh-CN" altLang="en-US" sz="2000" dirty="0" smtClean="0"/>
              <a:t>结果被发送给客户</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1050217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zh-CN" altLang="en-US" sz="2800" dirty="0" smtClean="0">
                <a:latin typeface="Calibri" pitchFamily="34" charset="0"/>
                <a:cs typeface="Calibri" pitchFamily="34" charset="0"/>
              </a:rPr>
              <a:t>数据库为每个州填充了</a:t>
            </a:r>
            <a:r>
              <a:rPr lang="en-US" altLang="zh-CN" sz="2800" dirty="0" smtClean="0">
                <a:latin typeface="Calibri" pitchFamily="34" charset="0"/>
                <a:cs typeface="Calibri" pitchFamily="34" charset="0"/>
              </a:rPr>
              <a:t>50</a:t>
            </a:r>
            <a:r>
              <a:rPr lang="zh-CN" altLang="en-US" sz="2800" dirty="0" smtClean="0">
                <a:latin typeface="Calibri" pitchFamily="34" charset="0"/>
                <a:cs typeface="Calibri" pitchFamily="34" charset="0"/>
              </a:rPr>
              <a:t>个城市，共计</a:t>
            </a:r>
            <a:r>
              <a:rPr lang="en-US" altLang="zh-CN" sz="2800" dirty="0" smtClean="0">
                <a:latin typeface="Calibri" pitchFamily="34" charset="0"/>
                <a:cs typeface="Calibri" pitchFamily="34" charset="0"/>
              </a:rPr>
              <a:t>2500</a:t>
            </a:r>
            <a:r>
              <a:rPr lang="zh-CN" altLang="en-US" sz="2800" dirty="0" smtClean="0">
                <a:latin typeface="Calibri" pitchFamily="34" charset="0"/>
                <a:cs typeface="Calibri" pitchFamily="34" charset="0"/>
              </a:rPr>
              <a:t>个。假设</a:t>
            </a:r>
            <a:r>
              <a:rPr lang="en-US" altLang="zh-CN" sz="2800" dirty="0" smtClean="0">
                <a:latin typeface="Calibri" pitchFamily="34" charset="0"/>
                <a:cs typeface="Calibri" pitchFamily="34" charset="0"/>
              </a:rPr>
              <a:t>State</a:t>
            </a:r>
            <a:r>
              <a:rPr lang="zh-CN" altLang="en-US" sz="2800" dirty="0" smtClean="0">
                <a:latin typeface="Calibri" pitchFamily="34" charset="0"/>
                <a:cs typeface="Calibri" pitchFamily="34" charset="0"/>
              </a:rPr>
              <a:t>表和</a:t>
            </a:r>
            <a:r>
              <a:rPr lang="en-US" altLang="zh-CN" sz="2800" dirty="0" smtClean="0">
                <a:latin typeface="Calibri" pitchFamily="34" charset="0"/>
                <a:cs typeface="Calibri" pitchFamily="34" charset="0"/>
              </a:rPr>
              <a:t>City</a:t>
            </a:r>
            <a:r>
              <a:rPr lang="zh-CN" altLang="en-US" sz="2800" dirty="0" smtClean="0">
                <a:latin typeface="Calibri" pitchFamily="34" charset="0"/>
                <a:cs typeface="Calibri" pitchFamily="34" charset="0"/>
              </a:rPr>
              <a:t>表均没有索引</a:t>
            </a:r>
            <a:endParaRPr lang="en-US" altLang="zh-CN" sz="2800" dirty="0" smtClean="0">
              <a:latin typeface="Calibri" pitchFamily="34" charset="0"/>
              <a:cs typeface="Calibri" pitchFamily="34" charset="0"/>
            </a:endParaRPr>
          </a:p>
          <a:p>
            <a:pPr lvl="1"/>
            <a:r>
              <a:rPr lang="en-US" altLang="zh-CN" sz="2400" dirty="0" smtClean="0">
                <a:latin typeface="Calibri" pitchFamily="34" charset="0"/>
                <a:cs typeface="Calibri" pitchFamily="34" charset="0"/>
              </a:rPr>
              <a:t>EXPLAIN SELECT </a:t>
            </a:r>
            <a:r>
              <a:rPr lang="en-US" altLang="zh-CN" sz="2400" dirty="0" err="1" smtClean="0">
                <a:latin typeface="Calibri" pitchFamily="34" charset="0"/>
                <a:cs typeface="Calibri" pitchFamily="34" charset="0"/>
              </a:rPr>
              <a:t>state_name</a:t>
            </a:r>
            <a:r>
              <a:rPr lang="en-US" altLang="zh-CN" sz="2400" dirty="0" smtClean="0">
                <a:latin typeface="Calibri" pitchFamily="34" charset="0"/>
                <a:cs typeface="Calibri" pitchFamily="34" charset="0"/>
              </a:rPr>
              <a:t> FROM State, City</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WHERE </a:t>
            </a:r>
            <a:r>
              <a:rPr lang="en-US" altLang="zh-CN" sz="2400" dirty="0" err="1" smtClean="0">
                <a:latin typeface="Calibri" pitchFamily="34" charset="0"/>
                <a:cs typeface="Calibri" pitchFamily="34" charset="0"/>
              </a:rPr>
              <a:t>city_name</a:t>
            </a:r>
            <a:r>
              <a:rPr lang="en-US" altLang="zh-CN" sz="2400" dirty="0" smtClean="0">
                <a:latin typeface="Calibri" pitchFamily="34" charset="0"/>
                <a:cs typeface="Calibri" pitchFamily="34" charset="0"/>
              </a:rPr>
              <a:t> = “San Francisco”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AND </a:t>
            </a:r>
            <a:r>
              <a:rPr lang="en-US" altLang="zh-CN" sz="2400" dirty="0" err="1" smtClean="0">
                <a:latin typeface="Calibri" pitchFamily="34" charset="0"/>
                <a:cs typeface="Calibri" pitchFamily="34" charset="0"/>
              </a:rPr>
              <a:t>State.state_cd</a:t>
            </a:r>
            <a:r>
              <a:rPr lang="en-US" altLang="zh-CN" sz="2400" dirty="0" smtClean="0">
                <a:latin typeface="Calibri" pitchFamily="34" charset="0"/>
                <a:cs typeface="Calibri" pitchFamily="34" charset="0"/>
              </a:rPr>
              <a:t> = </a:t>
            </a:r>
            <a:r>
              <a:rPr lang="en-US" altLang="zh-CN" sz="2400" dirty="0" err="1" smtClean="0">
                <a:latin typeface="Calibri" pitchFamily="34" charset="0"/>
                <a:cs typeface="Calibri" pitchFamily="34" charset="0"/>
              </a:rPr>
              <a:t>City.state_cd</a:t>
            </a:r>
            <a:endParaRPr lang="zh-CN" altLang="en-US" sz="2400" dirty="0">
              <a:latin typeface="Calibri" pitchFamily="34" charset="0"/>
              <a:cs typeface="Calibri"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402608864"/>
              </p:ext>
            </p:extLst>
          </p:nvPr>
        </p:nvGraphicFramePr>
        <p:xfrm>
          <a:off x="611560" y="3789040"/>
          <a:ext cx="8005445" cy="1188720"/>
        </p:xfrm>
        <a:graphic>
          <a:graphicData uri="http://schemas.openxmlformats.org/drawingml/2006/table">
            <a:tbl>
              <a:tblPr firstRow="1" bandRow="1">
                <a:tableStyleId>{5C22544A-7EE6-4342-B048-85BDC9FD1C3A}</a:tableStyleId>
              </a:tblPr>
              <a:tblGrid>
                <a:gridCol w="762000"/>
                <a:gridCol w="762000"/>
                <a:gridCol w="1694434"/>
                <a:gridCol w="762000"/>
                <a:gridCol w="1056259"/>
                <a:gridCol w="762000"/>
                <a:gridCol w="762000"/>
                <a:gridCol w="1444752"/>
              </a:tblGrid>
              <a:tr h="370840">
                <a:tc>
                  <a:txBody>
                    <a:bodyPr/>
                    <a:lstStyle/>
                    <a:p>
                      <a:r>
                        <a:rPr lang="en-US" altLang="zh-CN" sz="2000" dirty="0" smtClean="0"/>
                        <a:t>table</a:t>
                      </a:r>
                      <a:endParaRPr lang="zh-CN" altLang="en-US" sz="2000" dirty="0"/>
                    </a:p>
                  </a:txBody>
                  <a:tcPr/>
                </a:tc>
                <a:tc>
                  <a:txBody>
                    <a:bodyPr/>
                    <a:lstStyle/>
                    <a:p>
                      <a:r>
                        <a:rPr lang="en-US" altLang="zh-CN" sz="2000" dirty="0" smtClean="0"/>
                        <a:t>type</a:t>
                      </a:r>
                      <a:endParaRPr lang="zh-CN" altLang="en-US" sz="2000" dirty="0"/>
                    </a:p>
                  </a:txBody>
                  <a:tcPr/>
                </a:tc>
                <a:tc>
                  <a:txBody>
                    <a:bodyPr/>
                    <a:lstStyle/>
                    <a:p>
                      <a:r>
                        <a:rPr lang="en-US" altLang="zh-CN" sz="2000" dirty="0" err="1" smtClean="0"/>
                        <a:t>possible_keys</a:t>
                      </a:r>
                      <a:endParaRPr lang="zh-CN" altLang="en-US" sz="2000" dirty="0"/>
                    </a:p>
                  </a:txBody>
                  <a:tcPr/>
                </a:tc>
                <a:tc>
                  <a:txBody>
                    <a:bodyPr/>
                    <a:lstStyle/>
                    <a:p>
                      <a:r>
                        <a:rPr lang="en-US" altLang="zh-CN" sz="2000" dirty="0" smtClean="0"/>
                        <a:t>key</a:t>
                      </a:r>
                      <a:endParaRPr lang="zh-CN" altLang="en-US" sz="2000" dirty="0"/>
                    </a:p>
                  </a:txBody>
                  <a:tcPr/>
                </a:tc>
                <a:tc>
                  <a:txBody>
                    <a:bodyPr/>
                    <a:lstStyle/>
                    <a:p>
                      <a:r>
                        <a:rPr lang="en-US" altLang="zh-CN" sz="2000" dirty="0" err="1" smtClean="0"/>
                        <a:t>key_len</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smtClean="0"/>
                        <a:t>rows</a:t>
                      </a:r>
                      <a:endParaRPr lang="zh-CN" altLang="en-US" sz="2000" dirty="0"/>
                    </a:p>
                  </a:txBody>
                  <a:tcPr/>
                </a:tc>
                <a:tc>
                  <a:txBody>
                    <a:bodyPr/>
                    <a:lstStyle/>
                    <a:p>
                      <a:r>
                        <a:rPr lang="en-US" altLang="zh-CN" sz="2000" dirty="0" smtClean="0"/>
                        <a:t>extra</a:t>
                      </a:r>
                      <a:endParaRPr lang="zh-CN" altLang="en-US" sz="2000" dirty="0"/>
                    </a:p>
                  </a:txBody>
                  <a:tcPr/>
                </a:tc>
              </a:tr>
              <a:tr h="370840">
                <a:tc>
                  <a:txBody>
                    <a:bodyPr/>
                    <a:lstStyle/>
                    <a:p>
                      <a:r>
                        <a:rPr lang="en-US" altLang="zh-CN" sz="2000" dirty="0" smtClean="0"/>
                        <a:t>State</a:t>
                      </a:r>
                      <a:endParaRPr lang="zh-CN" altLang="en-US" sz="2000" dirty="0"/>
                    </a:p>
                  </a:txBody>
                  <a:tcPr/>
                </a:tc>
                <a:tc>
                  <a:txBody>
                    <a:bodyPr/>
                    <a:lstStyle/>
                    <a:p>
                      <a:r>
                        <a:rPr lang="en-US" altLang="zh-CN" sz="2000" dirty="0" smtClean="0"/>
                        <a:t>ALL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50</a:t>
                      </a:r>
                      <a:endParaRPr lang="zh-CN" altLang="en-US" sz="2000" dirty="0"/>
                    </a:p>
                  </a:txBody>
                  <a:tcPr/>
                </a:tc>
                <a:tc>
                  <a:txBody>
                    <a:bodyPr/>
                    <a:lstStyle/>
                    <a:p>
                      <a:endParaRPr lang="zh-CN" altLang="en-US" sz="2000"/>
                    </a:p>
                  </a:txBody>
                  <a:tcPr/>
                </a:tc>
              </a:tr>
              <a:tr h="370840">
                <a:tc>
                  <a:txBody>
                    <a:bodyPr/>
                    <a:lstStyle/>
                    <a:p>
                      <a:r>
                        <a:rPr lang="en-US" altLang="zh-CN" sz="2000" dirty="0" smtClean="0"/>
                        <a:t>City</a:t>
                      </a:r>
                      <a:endParaRPr lang="zh-CN" altLang="en-US" sz="2000" dirty="0"/>
                    </a:p>
                  </a:txBody>
                  <a:tcPr/>
                </a:tc>
                <a:tc>
                  <a:txBody>
                    <a:bodyPr/>
                    <a:lstStyle/>
                    <a:p>
                      <a:r>
                        <a:rPr lang="en-US" altLang="zh-CN" sz="2000" dirty="0" smtClean="0"/>
                        <a:t>ALL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2500</a:t>
                      </a:r>
                      <a:endParaRPr lang="zh-CN" altLang="en-US" sz="2000" dirty="0"/>
                    </a:p>
                  </a:txBody>
                  <a:tcPr/>
                </a:tc>
                <a:tc>
                  <a:txBody>
                    <a:bodyPr/>
                    <a:lstStyle/>
                    <a:p>
                      <a:r>
                        <a:rPr lang="en-US" altLang="zh-CN" sz="2000" dirty="0" smtClean="0"/>
                        <a:t>where used</a:t>
                      </a:r>
                      <a:endParaRPr lang="zh-CN" altLang="en-US" sz="2000" dirty="0"/>
                    </a:p>
                  </a:txBody>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048196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查询优化</a:t>
            </a:r>
          </a:p>
        </p:txBody>
      </p:sp>
      <p:sp>
        <p:nvSpPr>
          <p:cNvPr id="3" name="内容占位符 2"/>
          <p:cNvSpPr>
            <a:spLocks noGrp="1"/>
          </p:cNvSpPr>
          <p:nvPr>
            <p:ph idx="1"/>
          </p:nvPr>
        </p:nvSpPr>
        <p:spPr/>
        <p:txBody>
          <a:bodyPr>
            <a:normAutofit/>
          </a:bodyPr>
          <a:lstStyle/>
          <a:p>
            <a:r>
              <a:rPr lang="en-US" altLang="zh-CN" sz="2800" dirty="0" smtClean="0">
                <a:latin typeface="Calibri" pitchFamily="34" charset="0"/>
                <a:cs typeface="Calibri" pitchFamily="34" charset="0"/>
              </a:rPr>
              <a:t>CREATE UNIQUE INDEX </a:t>
            </a:r>
            <a:r>
              <a:rPr lang="en-US" altLang="zh-CN" sz="2800" dirty="0" err="1" smtClean="0">
                <a:latin typeface="Calibri" pitchFamily="34" charset="0"/>
                <a:cs typeface="Calibri" pitchFamily="34" charset="0"/>
              </a:rPr>
              <a:t>st_idx</a:t>
            </a:r>
            <a:r>
              <a:rPr lang="en-US" altLang="zh-CN" sz="2800" dirty="0" smtClean="0">
                <a:latin typeface="Calibri" pitchFamily="34" charset="0"/>
                <a:cs typeface="Calibri" pitchFamily="34" charset="0"/>
              </a:rPr>
              <a:t> ON State (</a:t>
            </a:r>
            <a:r>
              <a:rPr lang="en-US" altLang="zh-CN" sz="2800" dirty="0" err="1" smtClean="0">
                <a:latin typeface="Calibri" pitchFamily="34" charset="0"/>
                <a:cs typeface="Calibri" pitchFamily="34" charset="0"/>
              </a:rPr>
              <a:t>state_cd</a:t>
            </a:r>
            <a:r>
              <a:rPr lang="en-US" altLang="zh-CN" sz="2800" dirty="0" smtClean="0">
                <a:latin typeface="Calibri" pitchFamily="34" charset="0"/>
                <a:cs typeface="Calibri" pitchFamily="34" charset="0"/>
              </a:rPr>
              <a:t>)</a:t>
            </a:r>
          </a:p>
          <a:p>
            <a:pPr lvl="1"/>
            <a:r>
              <a:rPr lang="en-US" altLang="zh-CN" sz="2400" dirty="0" smtClean="0">
                <a:latin typeface="Calibri" pitchFamily="34" charset="0"/>
                <a:cs typeface="Calibri" pitchFamily="34" charset="0"/>
              </a:rPr>
              <a:t>EXPLAIN SELECT …</a:t>
            </a:r>
          </a:p>
          <a:p>
            <a:pPr marL="0" indent="0">
              <a:buNone/>
            </a:pPr>
            <a:endParaRPr lang="en-US" altLang="zh-CN" sz="2800" dirty="0">
              <a:latin typeface="Calibri" pitchFamily="34" charset="0"/>
              <a:cs typeface="Calibri" pitchFamily="34" charset="0"/>
            </a:endParaRPr>
          </a:p>
          <a:p>
            <a:pPr marL="0" indent="0">
              <a:buNone/>
            </a:pPr>
            <a:endParaRPr lang="en-US" altLang="zh-CN" sz="2800" dirty="0" smtClean="0">
              <a:latin typeface="Calibri" pitchFamily="34" charset="0"/>
              <a:cs typeface="Calibri" pitchFamily="34" charset="0"/>
            </a:endParaRPr>
          </a:p>
          <a:p>
            <a:pPr marL="0" indent="0">
              <a:buNone/>
            </a:pPr>
            <a:endParaRPr lang="en-US" altLang="zh-CN" sz="1000" dirty="0">
              <a:latin typeface="Calibri" pitchFamily="34" charset="0"/>
              <a:cs typeface="Calibri" pitchFamily="34" charset="0"/>
            </a:endParaRPr>
          </a:p>
          <a:p>
            <a:r>
              <a:rPr lang="en-US" altLang="zh-CN" sz="2800" dirty="0" smtClean="0">
                <a:latin typeface="Calibri" pitchFamily="34" charset="0"/>
                <a:cs typeface="Calibri" pitchFamily="34" charset="0"/>
              </a:rPr>
              <a:t>CREATE INDEX </a:t>
            </a:r>
            <a:r>
              <a:rPr lang="en-US" altLang="zh-CN" sz="2800" dirty="0" err="1" smtClean="0">
                <a:latin typeface="Calibri" pitchFamily="34" charset="0"/>
                <a:cs typeface="Calibri" pitchFamily="34" charset="0"/>
              </a:rPr>
              <a:t>city_idx</a:t>
            </a:r>
            <a:r>
              <a:rPr lang="en-US" altLang="zh-CN" sz="2800" dirty="0" smtClean="0">
                <a:latin typeface="Calibri" pitchFamily="34" charset="0"/>
                <a:cs typeface="Calibri" pitchFamily="34" charset="0"/>
              </a:rPr>
              <a:t> ON City (</a:t>
            </a:r>
            <a:r>
              <a:rPr lang="en-US" altLang="zh-CN" sz="2800" dirty="0" err="1" smtClean="0">
                <a:latin typeface="Calibri" pitchFamily="34" charset="0"/>
                <a:cs typeface="Calibri" pitchFamily="34" charset="0"/>
              </a:rPr>
              <a:t>city_name</a:t>
            </a:r>
            <a:r>
              <a:rPr lang="en-US" altLang="zh-CN" sz="2800" dirty="0" smtClean="0">
                <a:latin typeface="Calibri" pitchFamily="34" charset="0"/>
                <a:cs typeface="Calibri" pitchFamily="34" charset="0"/>
              </a:rPr>
              <a:t>)</a:t>
            </a:r>
          </a:p>
          <a:p>
            <a:pPr lvl="1"/>
            <a:r>
              <a:rPr lang="en-US" altLang="zh-CN" sz="2400" dirty="0" smtClean="0">
                <a:latin typeface="Calibri" pitchFamily="34" charset="0"/>
                <a:cs typeface="Calibri" pitchFamily="34" charset="0"/>
              </a:rPr>
              <a:t>EXPLAIN SELECT …</a:t>
            </a:r>
            <a:endParaRPr lang="zh-CN" altLang="en-US" sz="2400" dirty="0">
              <a:latin typeface="Calibri" pitchFamily="34" charset="0"/>
              <a:cs typeface="Calibri"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566260443"/>
              </p:ext>
            </p:extLst>
          </p:nvPr>
        </p:nvGraphicFramePr>
        <p:xfrm>
          <a:off x="63627" y="2564904"/>
          <a:ext cx="9035225" cy="1188720"/>
        </p:xfrm>
        <a:graphic>
          <a:graphicData uri="http://schemas.openxmlformats.org/drawingml/2006/table">
            <a:tbl>
              <a:tblPr firstRow="1" bandRow="1">
                <a:tableStyleId>{5C22544A-7EE6-4342-B048-85BDC9FD1C3A}</a:tableStyleId>
              </a:tblPr>
              <a:tblGrid>
                <a:gridCol w="762000"/>
                <a:gridCol w="915480"/>
                <a:gridCol w="1694434"/>
                <a:gridCol w="851535"/>
                <a:gridCol w="1056259"/>
                <a:gridCol w="1558417"/>
                <a:gridCol w="752348"/>
                <a:gridCol w="1444752"/>
              </a:tblGrid>
              <a:tr h="370840">
                <a:tc>
                  <a:txBody>
                    <a:bodyPr/>
                    <a:lstStyle/>
                    <a:p>
                      <a:r>
                        <a:rPr lang="en-US" altLang="zh-CN" sz="2000" dirty="0" smtClean="0"/>
                        <a:t>table</a:t>
                      </a:r>
                      <a:endParaRPr lang="zh-CN" altLang="en-US" sz="2000" dirty="0"/>
                    </a:p>
                  </a:txBody>
                  <a:tcPr/>
                </a:tc>
                <a:tc>
                  <a:txBody>
                    <a:bodyPr/>
                    <a:lstStyle/>
                    <a:p>
                      <a:r>
                        <a:rPr lang="en-US" altLang="zh-CN" sz="2000" dirty="0" smtClean="0"/>
                        <a:t>type</a:t>
                      </a:r>
                      <a:endParaRPr lang="zh-CN" altLang="en-US" sz="2000" dirty="0"/>
                    </a:p>
                  </a:txBody>
                  <a:tcPr/>
                </a:tc>
                <a:tc>
                  <a:txBody>
                    <a:bodyPr/>
                    <a:lstStyle/>
                    <a:p>
                      <a:r>
                        <a:rPr lang="en-US" altLang="zh-CN" sz="2000" dirty="0" err="1" smtClean="0"/>
                        <a:t>possible_keys</a:t>
                      </a:r>
                      <a:endParaRPr lang="zh-CN" altLang="en-US" sz="2000" dirty="0"/>
                    </a:p>
                  </a:txBody>
                  <a:tcPr/>
                </a:tc>
                <a:tc>
                  <a:txBody>
                    <a:bodyPr/>
                    <a:lstStyle/>
                    <a:p>
                      <a:r>
                        <a:rPr lang="en-US" altLang="zh-CN" sz="2000" dirty="0" smtClean="0"/>
                        <a:t>key</a:t>
                      </a:r>
                      <a:endParaRPr lang="zh-CN" altLang="en-US" sz="2000" dirty="0"/>
                    </a:p>
                  </a:txBody>
                  <a:tcPr/>
                </a:tc>
                <a:tc>
                  <a:txBody>
                    <a:bodyPr/>
                    <a:lstStyle/>
                    <a:p>
                      <a:r>
                        <a:rPr lang="en-US" altLang="zh-CN" sz="2000" dirty="0" err="1" smtClean="0"/>
                        <a:t>key_len</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smtClean="0"/>
                        <a:t>rows</a:t>
                      </a:r>
                      <a:endParaRPr lang="zh-CN" altLang="en-US" sz="2000" dirty="0"/>
                    </a:p>
                  </a:txBody>
                  <a:tcPr/>
                </a:tc>
                <a:tc>
                  <a:txBody>
                    <a:bodyPr/>
                    <a:lstStyle/>
                    <a:p>
                      <a:r>
                        <a:rPr lang="en-US" altLang="zh-CN" sz="2000" dirty="0" smtClean="0"/>
                        <a:t>extra</a:t>
                      </a:r>
                      <a:endParaRPr lang="zh-CN" altLang="en-US" sz="2000" dirty="0"/>
                    </a:p>
                  </a:txBody>
                  <a:tcPr/>
                </a:tc>
              </a:tr>
              <a:tr h="370840">
                <a:tc>
                  <a:txBody>
                    <a:bodyPr/>
                    <a:lstStyle/>
                    <a:p>
                      <a:r>
                        <a:rPr lang="en-US" altLang="zh-CN" sz="2000" dirty="0" smtClean="0"/>
                        <a:t>City</a:t>
                      </a:r>
                      <a:endParaRPr lang="zh-CN" altLang="en-US" sz="2000" dirty="0"/>
                    </a:p>
                  </a:txBody>
                  <a:tcPr/>
                </a:tc>
                <a:tc>
                  <a:txBody>
                    <a:bodyPr/>
                    <a:lstStyle/>
                    <a:p>
                      <a:r>
                        <a:rPr lang="en-US" altLang="zh-CN" sz="2000" dirty="0" smtClean="0"/>
                        <a:t>ALL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NULL</a:t>
                      </a:r>
                      <a:endParaRPr lang="zh-CN" altLang="en-US" sz="2000" dirty="0"/>
                    </a:p>
                  </a:txBody>
                  <a:tcPr/>
                </a:tc>
                <a:tc>
                  <a:txBody>
                    <a:bodyPr/>
                    <a:lstStyle/>
                    <a:p>
                      <a:r>
                        <a:rPr lang="en-US" altLang="zh-CN" sz="2000" dirty="0" smtClean="0"/>
                        <a:t>2500</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where used</a:t>
                      </a:r>
                      <a:endParaRPr lang="zh-CN" altLang="en-US" sz="2000" dirty="0" smtClean="0"/>
                    </a:p>
                  </a:txBody>
                  <a:tcPr/>
                </a:tc>
              </a:tr>
              <a:tr h="370840">
                <a:tc>
                  <a:txBody>
                    <a:bodyPr/>
                    <a:lstStyle/>
                    <a:p>
                      <a:r>
                        <a:rPr lang="en-US" altLang="zh-CN" sz="2000" dirty="0" smtClean="0"/>
                        <a:t>State</a:t>
                      </a:r>
                      <a:endParaRPr lang="zh-CN" altLang="en-US" sz="2000" dirty="0"/>
                    </a:p>
                  </a:txBody>
                  <a:tcPr/>
                </a:tc>
                <a:tc>
                  <a:txBody>
                    <a:bodyPr/>
                    <a:lstStyle/>
                    <a:p>
                      <a:r>
                        <a:rPr lang="en-US" altLang="zh-CN" sz="2000" dirty="0" err="1" smtClean="0"/>
                        <a:t>eq_ref</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smtClean="0"/>
                        <a:t>2</a:t>
                      </a:r>
                      <a:endParaRPr lang="zh-CN" altLang="en-US" sz="2000" dirty="0"/>
                    </a:p>
                  </a:txBody>
                  <a:tcPr/>
                </a:tc>
                <a:tc>
                  <a:txBody>
                    <a:bodyPr/>
                    <a:lstStyle/>
                    <a:p>
                      <a:r>
                        <a:rPr lang="en-US" altLang="zh-CN" sz="2000" dirty="0" err="1" smtClean="0"/>
                        <a:t>City.state_cd</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where used</a:t>
                      </a:r>
                      <a:endParaRPr lang="zh-CN" altLang="en-US" sz="20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0456888"/>
              </p:ext>
            </p:extLst>
          </p:nvPr>
        </p:nvGraphicFramePr>
        <p:xfrm>
          <a:off x="73279" y="4725144"/>
          <a:ext cx="9016683" cy="1188720"/>
        </p:xfrm>
        <a:graphic>
          <a:graphicData uri="http://schemas.openxmlformats.org/drawingml/2006/table">
            <a:tbl>
              <a:tblPr firstRow="1" bandRow="1">
                <a:tableStyleId>{5C22544A-7EE6-4342-B048-85BDC9FD1C3A}</a:tableStyleId>
              </a:tblPr>
              <a:tblGrid>
                <a:gridCol w="762000"/>
                <a:gridCol w="713105"/>
                <a:gridCol w="1694434"/>
                <a:gridCol w="1035368"/>
                <a:gridCol w="1056259"/>
                <a:gridCol w="1558417"/>
                <a:gridCol w="752348"/>
                <a:gridCol w="1444752"/>
              </a:tblGrid>
              <a:tr h="370840">
                <a:tc>
                  <a:txBody>
                    <a:bodyPr/>
                    <a:lstStyle/>
                    <a:p>
                      <a:r>
                        <a:rPr lang="en-US" altLang="zh-CN" sz="2000" dirty="0" smtClean="0"/>
                        <a:t>table</a:t>
                      </a:r>
                      <a:endParaRPr lang="zh-CN" altLang="en-US" sz="2000" dirty="0"/>
                    </a:p>
                  </a:txBody>
                  <a:tcPr/>
                </a:tc>
                <a:tc>
                  <a:txBody>
                    <a:bodyPr/>
                    <a:lstStyle/>
                    <a:p>
                      <a:r>
                        <a:rPr lang="en-US" altLang="zh-CN" sz="2000" dirty="0" smtClean="0"/>
                        <a:t>type</a:t>
                      </a:r>
                      <a:endParaRPr lang="zh-CN" altLang="en-US" sz="2000" dirty="0"/>
                    </a:p>
                  </a:txBody>
                  <a:tcPr/>
                </a:tc>
                <a:tc>
                  <a:txBody>
                    <a:bodyPr/>
                    <a:lstStyle/>
                    <a:p>
                      <a:r>
                        <a:rPr lang="en-US" altLang="zh-CN" sz="2000" dirty="0" err="1" smtClean="0"/>
                        <a:t>possible_keys</a:t>
                      </a:r>
                      <a:endParaRPr lang="zh-CN" altLang="en-US" sz="2000" dirty="0"/>
                    </a:p>
                  </a:txBody>
                  <a:tcPr/>
                </a:tc>
                <a:tc>
                  <a:txBody>
                    <a:bodyPr/>
                    <a:lstStyle/>
                    <a:p>
                      <a:r>
                        <a:rPr lang="en-US" altLang="zh-CN" sz="2000" dirty="0" smtClean="0"/>
                        <a:t>key</a:t>
                      </a:r>
                      <a:endParaRPr lang="zh-CN" altLang="en-US" sz="2000" dirty="0"/>
                    </a:p>
                  </a:txBody>
                  <a:tcPr/>
                </a:tc>
                <a:tc>
                  <a:txBody>
                    <a:bodyPr/>
                    <a:lstStyle/>
                    <a:p>
                      <a:r>
                        <a:rPr lang="en-US" altLang="zh-CN" sz="2000" dirty="0" err="1" smtClean="0"/>
                        <a:t>key_len</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smtClean="0"/>
                        <a:t>rows</a:t>
                      </a:r>
                      <a:endParaRPr lang="zh-CN" altLang="en-US" sz="2000" dirty="0"/>
                    </a:p>
                  </a:txBody>
                  <a:tcPr/>
                </a:tc>
                <a:tc>
                  <a:txBody>
                    <a:bodyPr/>
                    <a:lstStyle/>
                    <a:p>
                      <a:r>
                        <a:rPr lang="en-US" altLang="zh-CN" sz="2000" dirty="0" smtClean="0"/>
                        <a:t>extra</a:t>
                      </a:r>
                      <a:endParaRPr lang="zh-CN" altLang="en-US" sz="2000" dirty="0"/>
                    </a:p>
                  </a:txBody>
                  <a:tcPr/>
                </a:tc>
              </a:tr>
              <a:tr h="370840">
                <a:tc>
                  <a:txBody>
                    <a:bodyPr/>
                    <a:lstStyle/>
                    <a:p>
                      <a:r>
                        <a:rPr lang="en-US" altLang="zh-CN" sz="2000" dirty="0" smtClean="0"/>
                        <a:t>City</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err="1" smtClean="0"/>
                        <a:t>city_idx</a:t>
                      </a:r>
                      <a:endParaRPr lang="zh-CN" altLang="en-US" sz="2000" dirty="0"/>
                    </a:p>
                  </a:txBody>
                  <a:tcPr/>
                </a:tc>
                <a:tc>
                  <a:txBody>
                    <a:bodyPr/>
                    <a:lstStyle/>
                    <a:p>
                      <a:r>
                        <a:rPr lang="en-US" altLang="zh-CN" sz="2000" dirty="0" err="1" smtClean="0"/>
                        <a:t>city_idx</a:t>
                      </a:r>
                      <a:endParaRPr lang="zh-CN" altLang="en-US" sz="2000" dirty="0"/>
                    </a:p>
                  </a:txBody>
                  <a:tcPr/>
                </a:tc>
                <a:tc>
                  <a:txBody>
                    <a:bodyPr/>
                    <a:lstStyle/>
                    <a:p>
                      <a:r>
                        <a:rPr lang="en-US" altLang="zh-CN" sz="2000" dirty="0" smtClean="0"/>
                        <a:t>30</a:t>
                      </a:r>
                      <a:endParaRPr lang="zh-CN" altLang="en-US" sz="2000" dirty="0"/>
                    </a:p>
                  </a:txBody>
                  <a:tcPr/>
                </a:tc>
                <a:tc>
                  <a:txBody>
                    <a:bodyPr/>
                    <a:lstStyle/>
                    <a:p>
                      <a:r>
                        <a:rPr lang="en-US" altLang="zh-CN" sz="2000" dirty="0" err="1" smtClean="0"/>
                        <a:t>const</a:t>
                      </a:r>
                      <a:endParaRPr lang="zh-CN" altLang="en-US" sz="2000" dirty="0"/>
                    </a:p>
                  </a:txBody>
                  <a:tcPr/>
                </a:tc>
                <a:tc>
                  <a:txBody>
                    <a:bodyPr/>
                    <a:lstStyle/>
                    <a:p>
                      <a:r>
                        <a:rPr lang="en-US" altLang="zh-CN" sz="2000" dirty="0" smtClean="0"/>
                        <a:t>1</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where used</a:t>
                      </a:r>
                      <a:endParaRPr lang="zh-CN" altLang="en-US" sz="2000" dirty="0" smtClean="0"/>
                    </a:p>
                  </a:txBody>
                  <a:tcPr/>
                </a:tc>
              </a:tr>
              <a:tr h="370840">
                <a:tc>
                  <a:txBody>
                    <a:bodyPr/>
                    <a:lstStyle/>
                    <a:p>
                      <a:r>
                        <a:rPr lang="en-US" altLang="zh-CN" sz="2000" dirty="0" smtClean="0"/>
                        <a:t>State</a:t>
                      </a:r>
                      <a:endParaRPr lang="zh-CN" altLang="en-US" sz="2000" dirty="0"/>
                    </a:p>
                  </a:txBody>
                  <a:tcPr/>
                </a:tc>
                <a:tc>
                  <a:txBody>
                    <a:bodyPr/>
                    <a:lstStyle/>
                    <a:p>
                      <a:r>
                        <a:rPr lang="en-US" altLang="zh-CN" sz="2000" dirty="0" smtClean="0"/>
                        <a:t>ref</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err="1" smtClean="0"/>
                        <a:t>st_idx</a:t>
                      </a:r>
                      <a:endParaRPr lang="zh-CN" altLang="en-US" sz="2000" dirty="0"/>
                    </a:p>
                  </a:txBody>
                  <a:tcPr/>
                </a:tc>
                <a:tc>
                  <a:txBody>
                    <a:bodyPr/>
                    <a:lstStyle/>
                    <a:p>
                      <a:r>
                        <a:rPr lang="en-US" altLang="zh-CN" sz="2000" dirty="0" smtClean="0"/>
                        <a:t>2</a:t>
                      </a:r>
                      <a:endParaRPr lang="zh-CN" altLang="en-US" sz="2000" dirty="0"/>
                    </a:p>
                  </a:txBody>
                  <a:tcPr/>
                </a:tc>
                <a:tc>
                  <a:txBody>
                    <a:bodyPr/>
                    <a:lstStyle/>
                    <a:p>
                      <a:r>
                        <a:rPr lang="en-US" altLang="zh-CN" sz="2000" dirty="0" err="1" smtClean="0"/>
                        <a:t>City.state_cd</a:t>
                      </a:r>
                      <a:endParaRPr lang="zh-CN" altLang="en-US" sz="2000" dirty="0"/>
                    </a:p>
                  </a:txBody>
                  <a:tcPr/>
                </a:tc>
                <a:tc>
                  <a:txBody>
                    <a:bodyPr/>
                    <a:lstStyle/>
                    <a:p>
                      <a:r>
                        <a:rPr lang="en-US" altLang="zh-CN" sz="2000" dirty="0" smtClean="0"/>
                        <a:t>1</a:t>
                      </a:r>
                      <a:endParaRPr lang="zh-CN" altLang="en-US" sz="2000" dirty="0"/>
                    </a:p>
                  </a:txBody>
                  <a:tcPr/>
                </a:tc>
                <a:tc>
                  <a:txBody>
                    <a:bodyPr/>
                    <a:lstStyle/>
                    <a:p>
                      <a:r>
                        <a:rPr lang="en-US" altLang="zh-CN" sz="2000" dirty="0" smtClean="0"/>
                        <a:t>where used</a:t>
                      </a:r>
                      <a:endParaRPr lang="zh-CN" altLang="en-US" sz="2000" dirty="0"/>
                    </a:p>
                  </a:txBody>
                  <a:tcPr/>
                </a:tc>
              </a:tr>
            </a:tbl>
          </a:graphicData>
        </a:graphic>
      </p:graphicFrame>
      <p:sp>
        <p:nvSpPr>
          <p:cNvPr id="6" name="灯片编号占位符 5"/>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4064221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itchFamily="18" charset="0"/>
              </a:rPr>
              <a:t>MySQL</a:t>
            </a:r>
            <a:r>
              <a:rPr lang="zh-CN" altLang="en-US" dirty="0">
                <a:cs typeface="Times New Roman" pitchFamily="18" charset="0"/>
              </a:rPr>
              <a:t>的历史</a:t>
            </a:r>
            <a:endParaRPr lang="zh-CN" altLang="en-US" dirty="0"/>
          </a:p>
        </p:txBody>
      </p:sp>
      <p:sp>
        <p:nvSpPr>
          <p:cNvPr id="3" name="内容占位符 2"/>
          <p:cNvSpPr>
            <a:spLocks noGrp="1"/>
          </p:cNvSpPr>
          <p:nvPr>
            <p:ph idx="1"/>
          </p:nvPr>
        </p:nvSpPr>
        <p:spPr/>
        <p:txBody>
          <a:bodyPr>
            <a:normAutofit/>
          </a:bodyPr>
          <a:lstStyle/>
          <a:p>
            <a:pPr lvl="1"/>
            <a:r>
              <a:rPr lang="en-US" altLang="zh-CN" sz="2400" dirty="0" smtClean="0"/>
              <a:t>1995</a:t>
            </a:r>
            <a:r>
              <a:rPr lang="zh-CN" altLang="en-US" sz="2400" dirty="0" smtClean="0"/>
              <a:t>年</a:t>
            </a:r>
            <a:r>
              <a:rPr lang="en-US" altLang="zh-CN" sz="2400" dirty="0" smtClean="0"/>
              <a:t>5</a:t>
            </a:r>
            <a:r>
              <a:rPr lang="zh-CN" altLang="en-US" sz="2400" dirty="0" smtClean="0"/>
              <a:t>月，</a:t>
            </a:r>
            <a:r>
              <a:rPr lang="en-US" altLang="zh-CN" sz="2400" dirty="0" err="1" smtClean="0"/>
              <a:t>TcX</a:t>
            </a:r>
            <a:r>
              <a:rPr lang="zh-CN" altLang="en-US" sz="2400" dirty="0" smtClean="0"/>
              <a:t>拥有了一个适合其内部需要的数据库：</a:t>
            </a:r>
            <a:r>
              <a:rPr lang="en-US" altLang="zh-CN" sz="2400" dirty="0" smtClean="0"/>
              <a:t>MySQL 3.11</a:t>
            </a:r>
          </a:p>
          <a:p>
            <a:pPr lvl="2"/>
            <a:r>
              <a:rPr lang="en-US" altLang="zh-CN" sz="2000" dirty="0" smtClean="0"/>
              <a:t>MySQL</a:t>
            </a:r>
            <a:r>
              <a:rPr lang="zh-CN" altLang="en-US" sz="2000" dirty="0" smtClean="0"/>
              <a:t>遵循</a:t>
            </a:r>
            <a:r>
              <a:rPr lang="en-US" altLang="zh-CN" sz="2000" dirty="0" smtClean="0"/>
              <a:t>GPL (</a:t>
            </a:r>
            <a:r>
              <a:rPr lang="zh-CN" altLang="en-US" sz="2000" dirty="0" smtClean="0"/>
              <a:t>通用公共许可证</a:t>
            </a:r>
            <a:r>
              <a:rPr lang="en-US" altLang="zh-CN" sz="2000" dirty="0" smtClean="0"/>
              <a:t>) </a:t>
            </a:r>
            <a:r>
              <a:rPr lang="zh-CN" altLang="en-US" sz="2000" dirty="0" smtClean="0"/>
              <a:t>发行了</a:t>
            </a:r>
            <a:r>
              <a:rPr lang="en-US" altLang="zh-CN" sz="2000" dirty="0" smtClean="0"/>
              <a:t>MySQL</a:t>
            </a:r>
          </a:p>
          <a:p>
            <a:pPr lvl="1"/>
            <a:r>
              <a:rPr lang="en-US" altLang="zh-CN" sz="2400" dirty="0" err="1" smtClean="0"/>
              <a:t>TcX</a:t>
            </a:r>
            <a:r>
              <a:rPr lang="zh-CN" altLang="en-US" sz="2400" dirty="0" smtClean="0"/>
              <a:t>后来发展成为</a:t>
            </a:r>
            <a:r>
              <a:rPr lang="en-US" altLang="zh-CN" sz="2400" dirty="0" smtClean="0"/>
              <a:t>MySQL AB</a:t>
            </a:r>
            <a:r>
              <a:rPr lang="zh-CN" altLang="en-US" sz="2400" dirty="0" smtClean="0"/>
              <a:t>公司，加强了对</a:t>
            </a:r>
            <a:r>
              <a:rPr lang="en-US" altLang="zh-CN" sz="2400" dirty="0" smtClean="0"/>
              <a:t>MySQL</a:t>
            </a:r>
            <a:r>
              <a:rPr lang="zh-CN" altLang="en-US" sz="2400" dirty="0" smtClean="0"/>
              <a:t>开发和支持的商业控制</a:t>
            </a:r>
            <a:endParaRPr lang="en-US" altLang="zh-CN" sz="2400" dirty="0" smtClean="0"/>
          </a:p>
          <a:p>
            <a:pPr lvl="2"/>
            <a:r>
              <a:rPr lang="en-US" altLang="zh-CN" sz="2000" dirty="0">
                <a:hlinkClick r:id="rId2"/>
              </a:rPr>
              <a:t>http://www.mysql.com</a:t>
            </a:r>
            <a:r>
              <a:rPr lang="en-US" altLang="zh-CN" sz="2000" dirty="0" smtClean="0">
                <a:hlinkClick r:id="rId2"/>
              </a:rPr>
              <a:t>/</a:t>
            </a:r>
            <a:endParaRPr lang="en-US" altLang="zh-CN" sz="2000" dirty="0" smtClean="0"/>
          </a:p>
          <a:p>
            <a:pPr lvl="1"/>
            <a:r>
              <a:rPr lang="en-US" altLang="zh-CN" sz="2400" dirty="0" smtClean="0"/>
              <a:t>2008</a:t>
            </a:r>
            <a:r>
              <a:rPr lang="zh-CN" altLang="en-US" sz="2400" dirty="0" smtClean="0"/>
              <a:t>年，</a:t>
            </a:r>
            <a:r>
              <a:rPr lang="en-US" altLang="zh-CN" sz="2400" dirty="0" smtClean="0"/>
              <a:t>Sun</a:t>
            </a:r>
            <a:r>
              <a:rPr lang="zh-CN" altLang="en-US" sz="2400" dirty="0" smtClean="0"/>
              <a:t>以</a:t>
            </a:r>
            <a:r>
              <a:rPr lang="en-US" altLang="zh-CN" sz="2400" dirty="0" smtClean="0"/>
              <a:t>10</a:t>
            </a:r>
            <a:r>
              <a:rPr lang="zh-CN" altLang="en-US" sz="2400" dirty="0" smtClean="0"/>
              <a:t>亿美元收购</a:t>
            </a:r>
            <a:r>
              <a:rPr lang="en-US" altLang="zh-CN" sz="2400" dirty="0" smtClean="0"/>
              <a:t>MySQL</a:t>
            </a:r>
          </a:p>
          <a:p>
            <a:pPr lvl="1"/>
            <a:r>
              <a:rPr lang="en-US" altLang="zh-CN" sz="2400" dirty="0" smtClean="0"/>
              <a:t>2009</a:t>
            </a:r>
            <a:r>
              <a:rPr lang="zh-CN" altLang="en-US" sz="2400" dirty="0" smtClean="0"/>
              <a:t>年，</a:t>
            </a:r>
            <a:r>
              <a:rPr lang="en-US" altLang="zh-CN" sz="2400" dirty="0" smtClean="0"/>
              <a:t>Oracle</a:t>
            </a:r>
            <a:r>
              <a:rPr lang="zh-CN" altLang="en-US" sz="2400" dirty="0" smtClean="0"/>
              <a:t>以</a:t>
            </a:r>
            <a:r>
              <a:rPr lang="en-US" altLang="zh-CN" sz="2400" dirty="0" smtClean="0"/>
              <a:t>74</a:t>
            </a:r>
            <a:r>
              <a:rPr lang="zh-CN" altLang="en-US" sz="2400" dirty="0" smtClean="0"/>
              <a:t>亿美元收购</a:t>
            </a:r>
            <a:r>
              <a:rPr lang="en-US" altLang="zh-CN" sz="2400" dirty="0" smtClean="0"/>
              <a:t>Sun</a:t>
            </a:r>
          </a:p>
          <a:p>
            <a:pPr lvl="2"/>
            <a:r>
              <a:rPr lang="en-US" altLang="zh-CN" sz="2000" dirty="0" smtClean="0"/>
              <a:t>MySQL</a:t>
            </a:r>
            <a:r>
              <a:rPr lang="zh-CN" altLang="en-US" sz="2000" dirty="0"/>
              <a:t>的年营</a:t>
            </a:r>
            <a:r>
              <a:rPr lang="zh-CN" altLang="en-US" sz="2000" dirty="0" smtClean="0"/>
              <a:t>收为</a:t>
            </a:r>
            <a:r>
              <a:rPr lang="en-US" altLang="zh-CN" sz="2000" dirty="0"/>
              <a:t>2</a:t>
            </a:r>
            <a:r>
              <a:rPr lang="zh-CN" altLang="en-US" sz="2000" dirty="0"/>
              <a:t>亿</a:t>
            </a:r>
            <a:r>
              <a:rPr lang="zh-CN" altLang="en-US" sz="2000" dirty="0" smtClean="0"/>
              <a:t>美元</a:t>
            </a:r>
            <a:r>
              <a:rPr lang="zh-CN" altLang="en-US" sz="2000" dirty="0"/>
              <a:t> </a:t>
            </a:r>
            <a:r>
              <a:rPr lang="en-US" altLang="zh-CN" sz="2000" dirty="0" smtClean="0"/>
              <a:t>(</a:t>
            </a:r>
            <a:r>
              <a:rPr lang="zh-CN" altLang="en-US" sz="2000" dirty="0" smtClean="0"/>
              <a:t>全球</a:t>
            </a:r>
            <a:r>
              <a:rPr lang="zh-CN" altLang="en-US" sz="2000" dirty="0"/>
              <a:t>市场</a:t>
            </a:r>
            <a:r>
              <a:rPr lang="en-US" altLang="zh-CN" sz="2000" dirty="0" smtClean="0"/>
              <a:t>150</a:t>
            </a:r>
            <a:r>
              <a:rPr lang="zh-CN" altLang="en-US" sz="2000" dirty="0"/>
              <a:t>亿</a:t>
            </a:r>
            <a:r>
              <a:rPr lang="zh-CN" altLang="en-US" sz="2000" dirty="0" smtClean="0"/>
              <a:t>美元</a:t>
            </a:r>
            <a:r>
              <a:rPr lang="en-US" altLang="zh-CN" sz="2000" dirty="0" smtClean="0"/>
              <a:t>)</a:t>
            </a:r>
          </a:p>
          <a:p>
            <a:pPr lvl="2"/>
            <a:r>
              <a:rPr lang="zh-CN" altLang="en-US" sz="2000" dirty="0"/>
              <a:t>很多新兴网络</a:t>
            </a:r>
            <a:r>
              <a:rPr lang="zh-CN" altLang="en-US" sz="2000" dirty="0" smtClean="0"/>
              <a:t>应用采用，</a:t>
            </a:r>
            <a:r>
              <a:rPr lang="zh-CN" altLang="en-US" sz="2000" dirty="0"/>
              <a:t>特别是</a:t>
            </a:r>
            <a:r>
              <a:rPr lang="en-US" altLang="zh-CN" sz="2000" dirty="0"/>
              <a:t>Facebook</a:t>
            </a:r>
            <a:r>
              <a:rPr lang="zh-CN" altLang="en-US" sz="2000" dirty="0"/>
              <a:t>等热门社交</a:t>
            </a:r>
            <a:r>
              <a:rPr lang="zh-CN" altLang="en-US" sz="2000" dirty="0" smtClean="0"/>
              <a:t>网站</a:t>
            </a:r>
            <a:endParaRPr lang="en-US" altLang="zh-CN" sz="2000" dirty="0" smtClean="0"/>
          </a:p>
          <a:p>
            <a:pPr lvl="2"/>
            <a:r>
              <a:rPr lang="en-US" altLang="zh-CN" sz="2000" dirty="0" smtClean="0"/>
              <a:t>Oracle</a:t>
            </a:r>
            <a:r>
              <a:rPr lang="zh-CN" altLang="en-US" sz="2000" dirty="0" smtClean="0"/>
              <a:t>高端数据库市场，</a:t>
            </a:r>
            <a:r>
              <a:rPr lang="en-US" altLang="zh-CN" sz="2000" dirty="0" smtClean="0"/>
              <a:t>MySQL</a:t>
            </a:r>
            <a:r>
              <a:rPr lang="zh-CN" altLang="en-US" sz="2000" dirty="0" smtClean="0"/>
              <a:t>低端市场</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625753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数据库服务器优化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在服务器级别上，还有一些设置影响应用的性能</a:t>
            </a:r>
            <a:endParaRPr lang="en-US" altLang="zh-CN" sz="2800" dirty="0" smtClean="0"/>
          </a:p>
          <a:p>
            <a:pPr lvl="1"/>
            <a:r>
              <a:rPr lang="zh-CN" altLang="en-US" sz="2400" dirty="0" smtClean="0"/>
              <a:t>服务器的行为会影响所有使用该服务器的应用</a:t>
            </a:r>
            <a:endParaRPr lang="en-US" altLang="zh-CN" sz="2400" dirty="0" smtClean="0"/>
          </a:p>
          <a:p>
            <a:pPr lvl="1"/>
            <a:r>
              <a:rPr lang="zh-CN" altLang="en-US" sz="2400" dirty="0" smtClean="0"/>
              <a:t>为一个应用所做的改进可能会给使用同一服务器的其它应用造成损害</a:t>
            </a:r>
            <a:endParaRPr lang="en-US" altLang="zh-CN" sz="2400" dirty="0" smtClean="0"/>
          </a:p>
          <a:p>
            <a:r>
              <a:rPr lang="zh-CN" altLang="en-US" sz="2800" dirty="0" smtClean="0"/>
              <a:t>优化</a:t>
            </a:r>
            <a:r>
              <a:rPr lang="en-US" altLang="zh-CN" sz="2800" dirty="0" smtClean="0"/>
              <a:t>MySQL</a:t>
            </a:r>
            <a:r>
              <a:rPr lang="zh-CN" altLang="en-US" sz="2800" dirty="0" smtClean="0"/>
              <a:t>时最重要的两个变量</a:t>
            </a:r>
            <a:endParaRPr lang="en-US" altLang="zh-CN" sz="2800" dirty="0" smtClean="0"/>
          </a:p>
          <a:p>
            <a:pPr lvl="1"/>
            <a:r>
              <a:rPr lang="en-US" altLang="zh-CN" sz="2400" dirty="0" err="1" smtClean="0"/>
              <a:t>table_cache</a:t>
            </a:r>
            <a:endParaRPr lang="en-US" altLang="zh-CN" sz="2400" dirty="0" smtClean="0"/>
          </a:p>
          <a:p>
            <a:pPr lvl="2"/>
            <a:r>
              <a:rPr lang="zh-CN" altLang="en-US" sz="2000" dirty="0" smtClean="0"/>
              <a:t>控制</a:t>
            </a:r>
            <a:r>
              <a:rPr lang="en-US" altLang="zh-CN" sz="2000" dirty="0" smtClean="0"/>
              <a:t>MySQL</a:t>
            </a:r>
            <a:r>
              <a:rPr lang="zh-CN" altLang="en-US" sz="2000" dirty="0" smtClean="0"/>
              <a:t>表高速缓存的大小，增加可以</a:t>
            </a:r>
            <a:r>
              <a:rPr lang="en-US" altLang="zh-CN" sz="2000" dirty="0" smtClean="0"/>
              <a:t>MySQL</a:t>
            </a:r>
            <a:r>
              <a:rPr lang="zh-CN" altLang="en-US" sz="2000" dirty="0" smtClean="0"/>
              <a:t>拥有更多可同时打开的表，而无需打开和关闭文件</a:t>
            </a:r>
            <a:endParaRPr lang="en-US" altLang="zh-CN" sz="2000" dirty="0" smtClean="0"/>
          </a:p>
          <a:p>
            <a:pPr lvl="1"/>
            <a:r>
              <a:rPr lang="en-US" altLang="zh-CN" sz="2400" dirty="0" err="1" smtClean="0"/>
              <a:t>key_buffer_size</a:t>
            </a:r>
            <a:endParaRPr lang="en-US" altLang="zh-CN" sz="2400" dirty="0" smtClean="0"/>
          </a:p>
          <a:p>
            <a:pPr lvl="2"/>
            <a:r>
              <a:rPr lang="zh-CN" altLang="en-US" sz="2000" dirty="0" smtClean="0"/>
              <a:t>控制用来保存索引的缓冲区大小</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625562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MySQL</a:t>
            </a:r>
            <a:r>
              <a:rPr lang="zh-CN" altLang="en-US" dirty="0" smtClean="0"/>
              <a:t>简介</a:t>
            </a:r>
            <a:endParaRPr lang="en-US" altLang="zh-CN" dirty="0" smtClean="0"/>
          </a:p>
          <a:p>
            <a:pPr marL="514350" indent="-514350">
              <a:buFont typeface="+mj-lt"/>
              <a:buAutoNum type="arabicPeriod"/>
            </a:pPr>
            <a:r>
              <a:rPr lang="en-US" altLang="zh-CN" dirty="0" smtClean="0"/>
              <a:t>MySQL</a:t>
            </a:r>
            <a:r>
              <a:rPr lang="zh-CN" altLang="en-US" dirty="0" smtClean="0"/>
              <a:t>安装</a:t>
            </a:r>
            <a:endParaRPr lang="en-US" altLang="zh-CN" dirty="0" smtClean="0"/>
          </a:p>
          <a:p>
            <a:pPr marL="514350" indent="-514350">
              <a:buFont typeface="+mj-lt"/>
              <a:buAutoNum type="arabicPeriod"/>
            </a:pPr>
            <a:r>
              <a:rPr lang="en-US" altLang="zh-CN" dirty="0" smtClean="0"/>
              <a:t>MySQL</a:t>
            </a:r>
            <a:r>
              <a:rPr lang="zh-CN" altLang="en-US" dirty="0" smtClean="0"/>
              <a:t>管理</a:t>
            </a:r>
            <a:endParaRPr lang="en-US" altLang="zh-CN" dirty="0" smtClean="0"/>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安全</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的</a:t>
            </a:r>
            <a:r>
              <a:rPr lang="en-US" altLang="zh-CN" dirty="0" smtClean="0"/>
              <a:t>Java</a:t>
            </a:r>
            <a:r>
              <a:rPr lang="zh-CN" altLang="en-US" dirty="0" smtClean="0"/>
              <a:t>编程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31168825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的安全</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提供了一个称为</a:t>
            </a:r>
            <a:r>
              <a:rPr lang="en-US" altLang="zh-CN" sz="2800" dirty="0" smtClean="0"/>
              <a:t>root</a:t>
            </a:r>
            <a:r>
              <a:rPr lang="zh-CN" altLang="en-US" sz="2800" dirty="0" smtClean="0"/>
              <a:t>的特殊用户，可以创建其它的</a:t>
            </a:r>
            <a:r>
              <a:rPr lang="en-US" altLang="zh-CN" sz="2800" dirty="0" smtClean="0"/>
              <a:t>MySQL</a:t>
            </a:r>
            <a:r>
              <a:rPr lang="zh-CN" altLang="en-US" sz="2800" dirty="0" smtClean="0"/>
              <a:t>用户账户并为其授权</a:t>
            </a:r>
            <a:endParaRPr lang="en-US" altLang="zh-CN" sz="2800" dirty="0" smtClean="0"/>
          </a:p>
          <a:p>
            <a:pPr lvl="1"/>
            <a:r>
              <a:rPr lang="en-US" altLang="zh-CN" sz="2400" dirty="0" err="1" smtClean="0">
                <a:latin typeface="Calibri" pitchFamily="34" charset="0"/>
                <a:cs typeface="Calibri" pitchFamily="34" charset="0"/>
              </a:rPr>
              <a:t>mysql</a:t>
            </a:r>
            <a:r>
              <a:rPr lang="en-US" altLang="zh-CN" sz="2400" dirty="0" smtClean="0">
                <a:latin typeface="Calibri" pitchFamily="34" charset="0"/>
                <a:cs typeface="Calibri" pitchFamily="34" charset="0"/>
              </a:rPr>
              <a:t> -u root –p</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Enter password: </a:t>
            </a:r>
            <a:r>
              <a:rPr lang="en-US" altLang="zh-CN" sz="2400" dirty="0" err="1" smtClean="0">
                <a:latin typeface="Calibri" pitchFamily="34" charset="0"/>
                <a:cs typeface="Calibri" pitchFamily="34" charset="0"/>
              </a:rPr>
              <a:t>xxxxxx</a:t>
            </a:r>
            <a:endParaRPr lang="en-US" altLang="zh-CN" sz="2400" dirty="0">
              <a:latin typeface="Calibri" pitchFamily="34" charset="0"/>
              <a:cs typeface="Calibri" pitchFamily="34" charset="0"/>
            </a:endParaRPr>
          </a:p>
          <a:p>
            <a:r>
              <a:rPr lang="zh-CN" altLang="en-US" sz="2800" dirty="0" smtClean="0"/>
              <a:t>许多数据库引擎都支持角色，但是</a:t>
            </a:r>
            <a:r>
              <a:rPr lang="en-US" altLang="zh-CN" sz="2800" dirty="0" smtClean="0"/>
              <a:t>MySQL</a:t>
            </a:r>
            <a:r>
              <a:rPr lang="zh-CN" altLang="en-US" sz="2800" dirty="0" smtClean="0"/>
              <a:t>没有</a:t>
            </a:r>
            <a:endParaRPr lang="en-US" altLang="zh-CN" sz="2800" dirty="0" smtClean="0"/>
          </a:p>
          <a:p>
            <a:pPr lvl="1"/>
            <a:r>
              <a:rPr lang="zh-CN" altLang="en-US" sz="2400" dirty="0" smtClean="0"/>
              <a:t>为其提供唯一的用户</a:t>
            </a:r>
            <a:r>
              <a:rPr lang="en-US" altLang="zh-CN" sz="2400" dirty="0" smtClean="0"/>
              <a:t>ID</a:t>
            </a:r>
            <a:r>
              <a:rPr lang="zh-CN" altLang="en-US" sz="2400" dirty="0" smtClean="0"/>
              <a:t>，并为用户</a:t>
            </a:r>
            <a:r>
              <a:rPr lang="en-US" altLang="zh-CN" sz="2400" dirty="0" smtClean="0"/>
              <a:t>ID</a:t>
            </a:r>
            <a:r>
              <a:rPr lang="zh-CN" altLang="en-US" sz="2400" dirty="0" smtClean="0"/>
              <a:t>指派与所有角色有关的权限</a:t>
            </a:r>
            <a:endParaRPr lang="en-US" altLang="zh-CN" sz="2400" dirty="0" smtClean="0"/>
          </a:p>
          <a:p>
            <a:pPr lvl="1"/>
            <a:r>
              <a:rPr lang="zh-CN" altLang="en-US" sz="2400" dirty="0" smtClean="0"/>
              <a:t>创建基于角色的用户，对于某个角色允许不同的人分享同一个用户</a:t>
            </a:r>
            <a:r>
              <a:rPr lang="en-US" altLang="zh-CN" sz="2400" dirty="0" smtClean="0"/>
              <a:t>ID</a:t>
            </a:r>
          </a:p>
          <a:p>
            <a:pPr lvl="1"/>
            <a:r>
              <a:rPr lang="zh-CN" altLang="en-US" sz="2400" dirty="0" smtClean="0"/>
              <a:t>为每个用户的每个角色创建用户</a:t>
            </a:r>
            <a:r>
              <a:rPr lang="en-US" altLang="zh-CN" sz="2400" dirty="0" smtClean="0"/>
              <a:t>ID</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38012823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常用的数据库用户角色</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96167095"/>
              </p:ext>
            </p:extLst>
          </p:nvPr>
        </p:nvGraphicFramePr>
        <p:xfrm>
          <a:off x="107504" y="1604600"/>
          <a:ext cx="8928992" cy="5064760"/>
        </p:xfrm>
        <a:graphic>
          <a:graphicData uri="http://schemas.openxmlformats.org/drawingml/2006/table">
            <a:tbl>
              <a:tblPr firstRow="1" bandRow="1">
                <a:tableStyleId>{5C22544A-7EE6-4342-B048-85BDC9FD1C3A}</a:tableStyleId>
              </a:tblPr>
              <a:tblGrid>
                <a:gridCol w="1414780"/>
                <a:gridCol w="1833880"/>
                <a:gridCol w="2057400"/>
                <a:gridCol w="3622932"/>
              </a:tblGrid>
              <a:tr h="370840">
                <a:tc>
                  <a:txBody>
                    <a:bodyPr/>
                    <a:lstStyle/>
                    <a:p>
                      <a:r>
                        <a:rPr lang="zh-CN" altLang="en-US" sz="2000" dirty="0" smtClean="0">
                          <a:latin typeface="Adobe 黑体 Std R" pitchFamily="34" charset="-122"/>
                          <a:ea typeface="Adobe 黑体 Std R" pitchFamily="34" charset="-122"/>
                        </a:rPr>
                        <a:t>角色</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环境</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特权</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描述</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developer</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开发</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编写应用代码，只涉及在开发的应用</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architect</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开发</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ALTER</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CREATE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DROP</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INDEX</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endParaRPr lang="en-US" altLang="zh-CN" sz="1800" dirty="0" smtClean="0">
                        <a:latin typeface="Adobe 黑体 Std R" pitchFamily="34" charset="-122"/>
                        <a:ea typeface="Adobe 黑体 Std R" pitchFamily="34" charset="-122"/>
                      </a:endParaRPr>
                    </a:p>
                    <a:p>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p>
                  </a:txBody>
                  <a:tcPr/>
                </a:tc>
                <a:tc>
                  <a:txBody>
                    <a:bodyPr/>
                    <a:lstStyle/>
                    <a:p>
                      <a:r>
                        <a:rPr lang="zh-CN" altLang="en-US" sz="1800" dirty="0" smtClean="0">
                          <a:latin typeface="Adobe 黑体 Std R" pitchFamily="34" charset="-122"/>
                          <a:ea typeface="Adobe 黑体 Std R" pitchFamily="34" charset="-122"/>
                        </a:rPr>
                        <a:t>为特定的应用设计数据库结构</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QA</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测试</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endParaRPr lang="en-US" altLang="zh-CN" sz="1800" dirty="0" smtClean="0">
                        <a:latin typeface="Adobe 黑体 Std R" pitchFamily="34" charset="-122"/>
                        <a:ea typeface="Adobe 黑体 Std R" pitchFamily="34" charset="-122"/>
                      </a:endParaRPr>
                    </a:p>
                    <a:p>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负责测试应用是否正常工作，要与应用用户相同的特权</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err="1" smtClean="0">
                          <a:latin typeface="Adobe 黑体 Std R" pitchFamily="34" charset="-122"/>
                          <a:ea typeface="Adobe 黑体 Std R" pitchFamily="34" charset="-122"/>
                        </a:rPr>
                        <a:t>emigrator</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开发、测试、</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zh-CN" altLang="en-US" sz="1800" dirty="0" smtClean="0">
                          <a:latin typeface="Adobe 黑体 Std R" pitchFamily="34" charset="-122"/>
                          <a:ea typeface="Adobe 黑体 Std R" pitchFamily="34" charset="-122"/>
                        </a:rPr>
                        <a:t>试运行</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SELECT</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将数据库模式移植到另一个环境中</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err="1" smtClean="0">
                          <a:latin typeface="Adobe 黑体 Std R" pitchFamily="34" charset="-122"/>
                          <a:ea typeface="Adobe 黑体 Std R" pitchFamily="34" charset="-122"/>
                        </a:rPr>
                        <a:t>immigrator</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测试、试运行、</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zh-CN" altLang="en-US" sz="1800" dirty="0" smtClean="0">
                          <a:latin typeface="Adobe 黑体 Std R" pitchFamily="34" charset="-122"/>
                          <a:ea typeface="Adobe 黑体 Std R" pitchFamily="34" charset="-122"/>
                        </a:rPr>
                        <a:t>产品</a:t>
                      </a:r>
                      <a:endParaRPr lang="zh-CN" altLang="en-US" sz="1800" dirty="0">
                        <a:latin typeface="Adobe 黑体 Std R" pitchFamily="34" charset="-122"/>
                        <a:ea typeface="Adobe 黑体 Std R" pitchFamily="34" charset="-122"/>
                      </a:endParaRPr>
                    </a:p>
                  </a:txBody>
                  <a:tcPr/>
                </a:tc>
                <a:tc>
                  <a:txBody>
                    <a:bodyPr/>
                    <a:lstStyle/>
                    <a:p>
                      <a:r>
                        <a:rPr lang="en-US" altLang="zh-CN" sz="1800" dirty="0" smtClean="0">
                          <a:latin typeface="Adobe 黑体 Std R" pitchFamily="34" charset="-122"/>
                          <a:ea typeface="Adobe 黑体 Std R" pitchFamily="34" charset="-122"/>
                        </a:rPr>
                        <a:t>ALTER</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CREATE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DELETE</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DROP</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
                      </a:r>
                      <a:br>
                        <a:rPr lang="en-US" altLang="zh-CN" sz="1800" dirty="0" smtClean="0">
                          <a:latin typeface="Adobe 黑体 Std R" pitchFamily="34" charset="-122"/>
                          <a:ea typeface="Adobe 黑体 Std R" pitchFamily="34" charset="-122"/>
                        </a:rPr>
                      </a:br>
                      <a:r>
                        <a:rPr lang="en-US" altLang="zh-CN" sz="1800" dirty="0" smtClean="0">
                          <a:latin typeface="Adobe 黑体 Std R" pitchFamily="34" charset="-122"/>
                          <a:ea typeface="Adobe 黑体 Std R" pitchFamily="34" charset="-122"/>
                        </a:rPr>
                        <a:t>INDEX</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INSERT</a:t>
                      </a:r>
                      <a:r>
                        <a:rPr lang="zh-CN" altLang="en-US" sz="1800" dirty="0" smtClean="0">
                          <a:latin typeface="Adobe 黑体 Std R" pitchFamily="34" charset="-122"/>
                          <a:ea typeface="Adobe 黑体 Std R" pitchFamily="34" charset="-122"/>
                        </a:rPr>
                        <a:t>、</a:t>
                      </a:r>
                      <a:endParaRPr lang="en-US" altLang="zh-CN" sz="1800" dirty="0" smtClean="0">
                        <a:latin typeface="Adobe 黑体 Std R" pitchFamily="34" charset="-122"/>
                        <a:ea typeface="Adobe 黑体 Std R" pitchFamily="34" charset="-122"/>
                      </a:endParaRPr>
                    </a:p>
                    <a:p>
                      <a:r>
                        <a:rPr lang="en-US" altLang="zh-CN" sz="1800" dirty="0" smtClean="0">
                          <a:latin typeface="Adobe 黑体 Std R" pitchFamily="34" charset="-122"/>
                          <a:ea typeface="Adobe 黑体 Std R" pitchFamily="34" charset="-122"/>
                        </a:rPr>
                        <a:t>SELECT</a:t>
                      </a:r>
                      <a:r>
                        <a:rPr lang="zh-CN" altLang="en-US" sz="1800" dirty="0" smtClean="0">
                          <a:latin typeface="Adobe 黑体 Std R" pitchFamily="34" charset="-122"/>
                          <a:ea typeface="Adobe 黑体 Std R" pitchFamily="34" charset="-122"/>
                        </a:rPr>
                        <a:t>、</a:t>
                      </a:r>
                      <a:r>
                        <a:rPr lang="en-US" altLang="zh-CN" sz="1800" dirty="0" smtClean="0">
                          <a:latin typeface="Adobe 黑体 Std R" pitchFamily="34" charset="-122"/>
                          <a:ea typeface="Adobe 黑体 Std R" pitchFamily="34" charset="-122"/>
                        </a:rPr>
                        <a:t>UPDATE</a:t>
                      </a:r>
                    </a:p>
                  </a:txBody>
                  <a:tcPr/>
                </a:tc>
                <a:tc>
                  <a:txBody>
                    <a:bodyPr/>
                    <a:lstStyle/>
                    <a:p>
                      <a:r>
                        <a:rPr lang="zh-CN" altLang="en-US" sz="1800" dirty="0" smtClean="0">
                          <a:latin typeface="Adobe 黑体 Std R" pitchFamily="34" charset="-122"/>
                          <a:ea typeface="Adobe 黑体 Std R" pitchFamily="34" charset="-122"/>
                        </a:rPr>
                        <a:t>升级数据库的结构，反映出开发过程中所做的改动</a:t>
                      </a:r>
                      <a:endParaRPr lang="zh-CN" altLang="en-US" sz="1800" dirty="0">
                        <a:latin typeface="Adobe 黑体 Std R" pitchFamily="34" charset="-122"/>
                        <a:ea typeface="Adobe 黑体 Std R" pitchFamily="34" charset="-122"/>
                      </a:endParaRPr>
                    </a:p>
                  </a:txBody>
                  <a:tcPr/>
                </a:tc>
              </a:tr>
              <a:tr h="370840">
                <a:tc>
                  <a:txBody>
                    <a:bodyPr/>
                    <a:lstStyle/>
                    <a:p>
                      <a:r>
                        <a:rPr lang="en-US" altLang="zh-CN" sz="1800" dirty="0" smtClean="0">
                          <a:latin typeface="Adobe 黑体 Std R" pitchFamily="34" charset="-122"/>
                          <a:ea typeface="Adobe 黑体 Std R" pitchFamily="34" charset="-122"/>
                        </a:rPr>
                        <a:t>DBA</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全部</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全部</a:t>
                      </a:r>
                      <a:endParaRPr lang="zh-CN" altLang="en-US" sz="1800" dirty="0">
                        <a:latin typeface="Adobe 黑体 Std R" pitchFamily="34" charset="-122"/>
                        <a:ea typeface="Adobe 黑体 Std R" pitchFamily="34" charset="-122"/>
                      </a:endParaRPr>
                    </a:p>
                  </a:txBody>
                  <a:tcPr/>
                </a:tc>
                <a:tc>
                  <a:txBody>
                    <a:bodyPr/>
                    <a:lstStyle/>
                    <a:p>
                      <a:r>
                        <a:rPr lang="zh-CN" altLang="en-US" sz="1800" dirty="0" smtClean="0">
                          <a:latin typeface="Adobe 黑体 Std R" pitchFamily="34" charset="-122"/>
                          <a:ea typeface="Adobe 黑体 Std R" pitchFamily="34" charset="-122"/>
                        </a:rPr>
                        <a:t>安装和运行，不应修改数据</a:t>
                      </a:r>
                      <a:endParaRPr lang="zh-CN" altLang="en-US" sz="1800" dirty="0">
                        <a:latin typeface="Adobe 黑体 Std R" pitchFamily="34" charset="-122"/>
                        <a:ea typeface="Adobe 黑体 Std R" pitchFamily="34" charset="-122"/>
                      </a:endParaRPr>
                    </a:p>
                  </a:txBody>
                  <a:tcPr/>
                </a:tc>
              </a:tr>
            </a:tbl>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3648177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特权管理</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在系统数据库</a:t>
            </a:r>
            <a:r>
              <a:rPr lang="en-US" altLang="zh-CN" sz="2800" dirty="0" err="1" smtClean="0"/>
              <a:t>mysql</a:t>
            </a:r>
            <a:r>
              <a:rPr lang="zh-CN" altLang="en-US" sz="2800" dirty="0" smtClean="0"/>
              <a:t>中有一个特殊的表，其中存储了关于谁具有哪些特权的信息</a:t>
            </a:r>
            <a:endParaRPr lang="en-US" altLang="zh-CN" sz="2800" dirty="0" smtClean="0"/>
          </a:p>
          <a:p>
            <a:pPr lvl="1"/>
            <a:r>
              <a:rPr lang="zh-CN" altLang="en-US" sz="2400" dirty="0" smtClean="0"/>
              <a:t>管理特权的方法：</a:t>
            </a:r>
            <a:r>
              <a:rPr lang="en-US" altLang="zh-CN" sz="2400" dirty="0" smtClean="0"/>
              <a:t>GRANT</a:t>
            </a:r>
            <a:r>
              <a:rPr lang="zh-CN" altLang="en-US" sz="2400" dirty="0" smtClean="0"/>
              <a:t>和</a:t>
            </a:r>
            <a:r>
              <a:rPr lang="en-US" altLang="zh-CN" sz="2400" dirty="0" smtClean="0"/>
              <a:t>REVOKE</a:t>
            </a:r>
          </a:p>
          <a:p>
            <a:pPr lvl="2"/>
            <a:r>
              <a:rPr lang="en-US" altLang="zh-CN" sz="2000" dirty="0">
                <a:latin typeface="Calibri" pitchFamily="34" charset="0"/>
                <a:cs typeface="Calibri" pitchFamily="34" charset="0"/>
              </a:rPr>
              <a:t>grant all privileges on *.* to root@”%” identified by ’123321!a’;</a:t>
            </a:r>
          </a:p>
          <a:p>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3726993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特权及其应用的对象</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05836533"/>
              </p:ext>
            </p:extLst>
          </p:nvPr>
        </p:nvGraphicFramePr>
        <p:xfrm>
          <a:off x="1331640" y="1556792"/>
          <a:ext cx="6523355" cy="5151120"/>
        </p:xfrm>
        <a:graphic>
          <a:graphicData uri="http://schemas.openxmlformats.org/drawingml/2006/table">
            <a:tbl>
              <a:tblPr firstRow="1" bandRow="1">
                <a:tableStyleId>{5C22544A-7EE6-4342-B048-85BDC9FD1C3A}</a:tableStyleId>
              </a:tblPr>
              <a:tblGrid>
                <a:gridCol w="1646555"/>
                <a:gridCol w="1219200"/>
                <a:gridCol w="1219200"/>
                <a:gridCol w="1219200"/>
                <a:gridCol w="1219200"/>
              </a:tblGrid>
              <a:tr h="370840">
                <a:tc>
                  <a:txBody>
                    <a:bodyPr/>
                    <a:lstStyle/>
                    <a:p>
                      <a:r>
                        <a:rPr lang="zh-CN" altLang="en-US" sz="2000" dirty="0" smtClean="0">
                          <a:latin typeface="Adobe 黑体 Std R" pitchFamily="34" charset="-122"/>
                          <a:ea typeface="Adobe 黑体 Std R" pitchFamily="34" charset="-122"/>
                        </a:rPr>
                        <a:t>特权</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列</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表</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数据库</a:t>
                      </a:r>
                      <a:endParaRPr lang="zh-CN" altLang="en-US" sz="2000" dirty="0">
                        <a:latin typeface="Adobe 黑体 Std R" pitchFamily="34" charset="-122"/>
                        <a:ea typeface="Adobe 黑体 Std R" pitchFamily="34" charset="-122"/>
                      </a:endParaRPr>
                    </a:p>
                  </a:txBody>
                  <a:tcPr/>
                </a:tc>
                <a:tc>
                  <a:txBody>
                    <a:bodyPr/>
                    <a:lstStyle/>
                    <a:p>
                      <a:r>
                        <a:rPr lang="zh-CN" altLang="en-US" sz="2000" dirty="0" smtClean="0">
                          <a:latin typeface="Adobe 黑体 Std R" pitchFamily="34" charset="-122"/>
                          <a:ea typeface="Adobe 黑体 Std R" pitchFamily="34" charset="-122"/>
                        </a:rPr>
                        <a:t>服务器</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ALTER</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CREATE</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DELETE</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DROP</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FILE</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INDEX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INSERT</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PROCESS</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RELOAD</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SELECT</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SHUTDOWN</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r h="370840">
                <a:tc>
                  <a:txBody>
                    <a:bodyPr/>
                    <a:lstStyle/>
                    <a:p>
                      <a:r>
                        <a:rPr lang="en-US" altLang="zh-CN" sz="2000" dirty="0" smtClean="0">
                          <a:latin typeface="Adobe 黑体 Std R" pitchFamily="34" charset="-122"/>
                          <a:ea typeface="Adobe 黑体 Std R" pitchFamily="34" charset="-122"/>
                        </a:rPr>
                        <a:t>UPDATE</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r>
                        <a:rPr lang="en-US" altLang="zh-CN" sz="2000" dirty="0" smtClean="0">
                          <a:latin typeface="Adobe 黑体 Std R" pitchFamily="34" charset="-122"/>
                          <a:ea typeface="Adobe 黑体 Std R" pitchFamily="34" charset="-122"/>
                        </a:rPr>
                        <a:t>X</a:t>
                      </a:r>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c>
                  <a:txBody>
                    <a:bodyPr/>
                    <a:lstStyle/>
                    <a:p>
                      <a:endParaRPr lang="zh-CN" altLang="en-US" sz="2000" dirty="0">
                        <a:latin typeface="Adobe 黑体 Std R" pitchFamily="34" charset="-122"/>
                        <a:ea typeface="Adobe 黑体 Std R" pitchFamily="34" charset="-122"/>
                      </a:endParaRPr>
                    </a:p>
                  </a:txBody>
                  <a:tcPr/>
                </a:tc>
              </a:tr>
            </a:tbl>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6467211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安全表</a:t>
            </a:r>
          </a:p>
        </p:txBody>
      </p:sp>
      <p:sp>
        <p:nvSpPr>
          <p:cNvPr id="3" name="内容占位符 2"/>
          <p:cNvSpPr>
            <a:spLocks noGrp="1"/>
          </p:cNvSpPr>
          <p:nvPr>
            <p:ph idx="1"/>
          </p:nvPr>
        </p:nvSpPr>
        <p:spPr/>
        <p:txBody>
          <a:bodyPr>
            <a:normAutofit/>
          </a:bodyPr>
          <a:lstStyle/>
          <a:p>
            <a:r>
              <a:rPr lang="en-US" altLang="zh-CN" sz="2800" dirty="0" smtClean="0"/>
              <a:t>MySQL</a:t>
            </a:r>
            <a:r>
              <a:rPr lang="zh-CN" altLang="en-US" sz="2800" dirty="0" smtClean="0"/>
              <a:t>用五个表来存储特权信息</a:t>
            </a:r>
            <a:endParaRPr lang="en-US" altLang="zh-CN" sz="2800" dirty="0" smtClean="0"/>
          </a:p>
          <a:p>
            <a:pPr lvl="1"/>
            <a:r>
              <a:rPr lang="en-US" altLang="zh-CN" sz="2400" dirty="0" smtClean="0"/>
              <a:t>user</a:t>
            </a:r>
          </a:p>
          <a:p>
            <a:pPr lvl="2"/>
            <a:r>
              <a:rPr lang="zh-CN" altLang="en-US" sz="2000" dirty="0" smtClean="0"/>
              <a:t>主要的特权表，包含用户</a:t>
            </a:r>
            <a:r>
              <a:rPr lang="en-US" altLang="zh-CN" sz="2000" dirty="0" smtClean="0"/>
              <a:t>ID</a:t>
            </a:r>
            <a:r>
              <a:rPr lang="zh-CN" altLang="en-US" sz="2000" dirty="0" smtClean="0"/>
              <a:t>、位置和全局特权。此外，在这个表中存储了所有特权的元数据 </a:t>
            </a:r>
            <a:r>
              <a:rPr lang="en-US" altLang="zh-CN" sz="2000" dirty="0" smtClean="0"/>
              <a:t>(</a:t>
            </a:r>
            <a:r>
              <a:rPr lang="zh-CN" altLang="en-US" sz="2000" dirty="0" smtClean="0"/>
              <a:t>包括启动和停止服务器以及向其它用户授权的能力</a:t>
            </a:r>
            <a:r>
              <a:rPr lang="en-US" altLang="zh-CN" sz="2000" dirty="0" smtClean="0"/>
              <a:t>)</a:t>
            </a:r>
          </a:p>
          <a:p>
            <a:pPr lvl="1"/>
            <a:r>
              <a:rPr lang="en-US" altLang="zh-CN" sz="2400" dirty="0" err="1" smtClean="0"/>
              <a:t>db</a:t>
            </a:r>
            <a:r>
              <a:rPr lang="zh-CN" altLang="en-US" sz="2400" dirty="0"/>
              <a:t>：</a:t>
            </a:r>
            <a:r>
              <a:rPr lang="zh-CN" altLang="en-US" sz="2000" dirty="0" smtClean="0"/>
              <a:t>保存与每个数据库有关的特权</a:t>
            </a:r>
            <a:endParaRPr lang="en-US" altLang="zh-CN" sz="2000" dirty="0" smtClean="0"/>
          </a:p>
          <a:p>
            <a:pPr lvl="1"/>
            <a:r>
              <a:rPr lang="en-US" altLang="zh-CN" sz="2400" dirty="0" smtClean="0"/>
              <a:t>host</a:t>
            </a:r>
            <a:r>
              <a:rPr lang="zh-CN" altLang="en-US" sz="2400" dirty="0" smtClean="0"/>
              <a:t>：</a:t>
            </a:r>
            <a:r>
              <a:rPr lang="zh-CN" altLang="en-US" sz="2000" dirty="0" smtClean="0"/>
              <a:t>能使你管理基于位置的特权</a:t>
            </a:r>
            <a:endParaRPr lang="en-US" altLang="zh-CN" sz="2400" dirty="0" smtClean="0"/>
          </a:p>
          <a:p>
            <a:pPr lvl="1"/>
            <a:r>
              <a:rPr lang="en-US" altLang="zh-CN" sz="2400" dirty="0" err="1" smtClean="0"/>
              <a:t>tables_priv</a:t>
            </a:r>
            <a:r>
              <a:rPr lang="zh-CN" altLang="en-US" sz="2400" dirty="0" smtClean="0"/>
              <a:t>：</a:t>
            </a:r>
            <a:r>
              <a:rPr lang="zh-CN" altLang="en-US" sz="2000" dirty="0" smtClean="0"/>
              <a:t>包含对</a:t>
            </a:r>
            <a:r>
              <a:rPr lang="en-US" altLang="zh-CN" sz="2000" dirty="0" smtClean="0"/>
              <a:t>MySQL</a:t>
            </a:r>
            <a:r>
              <a:rPr lang="zh-CN" altLang="en-US" sz="2000" dirty="0" smtClean="0"/>
              <a:t>数据库中表级别上的特权</a:t>
            </a:r>
            <a:endParaRPr lang="en-US" altLang="zh-CN" sz="2000" dirty="0" smtClean="0"/>
          </a:p>
          <a:p>
            <a:pPr lvl="1"/>
            <a:r>
              <a:rPr lang="en-US" altLang="zh-CN" sz="2400" dirty="0" err="1" smtClean="0"/>
              <a:t>columns_priv</a:t>
            </a:r>
            <a:r>
              <a:rPr lang="zh-CN" altLang="en-US" sz="2400" dirty="0" smtClean="0"/>
              <a:t>：</a:t>
            </a:r>
            <a:r>
              <a:rPr lang="zh-CN" altLang="en-US" sz="2000" dirty="0" smtClean="0"/>
              <a:t>管理列级别上的特权</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538020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操作系统安全：保护</a:t>
            </a:r>
            <a:r>
              <a:rPr lang="en-US" altLang="zh-CN" sz="2800" dirty="0" smtClean="0"/>
              <a:t>MySQL</a:t>
            </a:r>
            <a:r>
              <a:rPr lang="zh-CN" altLang="en-US" sz="2800" dirty="0" smtClean="0"/>
              <a:t>安装目录及其文件不受非法的外部访问</a:t>
            </a:r>
            <a:endParaRPr lang="en-US" altLang="zh-CN" sz="2800" dirty="0" smtClean="0"/>
          </a:p>
          <a:p>
            <a:pPr lvl="1"/>
            <a:r>
              <a:rPr lang="zh-CN" altLang="en-US" sz="2400" dirty="0" smtClean="0"/>
              <a:t>将数据文件放置在单独的目录中</a:t>
            </a:r>
            <a:endParaRPr lang="en-US" altLang="zh-CN" sz="2400" dirty="0" smtClean="0"/>
          </a:p>
          <a:p>
            <a:pPr lvl="1"/>
            <a:r>
              <a:rPr lang="en-US" altLang="zh-CN" sz="2400" dirty="0" smtClean="0"/>
              <a:t>MySQL</a:t>
            </a:r>
            <a:r>
              <a:rPr lang="zh-CN" altLang="en-US" sz="2400" dirty="0" smtClean="0"/>
              <a:t>服务器应当作为特殊的用户和组运行</a:t>
            </a:r>
            <a:endParaRPr lang="en-US" altLang="zh-CN" sz="2400" dirty="0" smtClean="0"/>
          </a:p>
          <a:p>
            <a:pPr lvl="1"/>
            <a:r>
              <a:rPr lang="zh-CN" altLang="en-US" sz="2400" dirty="0" smtClean="0"/>
              <a:t>必须适当设置对数据目录的访问权限</a:t>
            </a:r>
            <a:endParaRPr lang="en-US" altLang="zh-CN" sz="2400" dirty="0" smtClean="0"/>
          </a:p>
          <a:p>
            <a:pPr lvl="2"/>
            <a:r>
              <a:rPr lang="en-US" altLang="zh-CN" sz="2000" dirty="0" smtClean="0"/>
              <a:t>Unix</a:t>
            </a:r>
            <a:r>
              <a:rPr lang="zh-CN" altLang="en-US" sz="2000" dirty="0" smtClean="0"/>
              <a:t>下：目录具有</a:t>
            </a:r>
            <a:r>
              <a:rPr lang="en-US" altLang="zh-CN" sz="2000" dirty="0" smtClean="0"/>
              <a:t>770</a:t>
            </a:r>
            <a:r>
              <a:rPr lang="zh-CN" altLang="en-US" sz="2000" dirty="0" smtClean="0"/>
              <a:t>权限，文件具有</a:t>
            </a:r>
            <a:r>
              <a:rPr lang="en-US" altLang="zh-CN" sz="2000" dirty="0" smtClean="0"/>
              <a:t>660</a:t>
            </a:r>
            <a:r>
              <a:rPr lang="zh-CN" altLang="en-US" sz="2000" dirty="0" smtClean="0"/>
              <a:t>权限</a:t>
            </a:r>
            <a:endParaRPr lang="en-US" altLang="zh-CN" sz="2000" dirty="0" smtClean="0"/>
          </a:p>
          <a:p>
            <a:pPr lvl="1"/>
            <a:r>
              <a:rPr lang="zh-CN" altLang="en-US" sz="2400" dirty="0" smtClean="0"/>
              <a:t>保护其它文件不被非授权写入</a:t>
            </a:r>
            <a:endParaRPr lang="en-US" altLang="zh-CN" sz="2400" dirty="0" smtClean="0"/>
          </a:p>
          <a:p>
            <a:r>
              <a:rPr lang="zh-CN" altLang="en-US" sz="2800" dirty="0" smtClean="0"/>
              <a:t>硬件安全</a:t>
            </a:r>
            <a:endParaRPr lang="en-US" altLang="zh-CN" sz="2800" dirty="0" smtClean="0"/>
          </a:p>
          <a:p>
            <a:r>
              <a:rPr lang="zh-CN" altLang="en-US" sz="2800" dirty="0" smtClean="0"/>
              <a:t>网络安全</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31592968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应用程序的安全性</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大部分的安全漏洞是由于糟糕的应用程序所引起</a:t>
            </a:r>
            <a:endParaRPr lang="en-US" altLang="zh-CN" sz="2800" dirty="0" smtClean="0"/>
          </a:p>
          <a:p>
            <a:pPr lvl="1"/>
            <a:r>
              <a:rPr lang="zh-CN" altLang="en-US" sz="2400" dirty="0" smtClean="0"/>
              <a:t>不要信任用户的数据，对用户输入的数据要进行校验</a:t>
            </a:r>
            <a:endParaRPr lang="en-US" altLang="zh-CN" sz="2400" dirty="0" smtClean="0"/>
          </a:p>
          <a:p>
            <a:pPr lvl="1"/>
            <a:r>
              <a:rPr lang="zh-CN" altLang="en-US" sz="2400" dirty="0" smtClean="0"/>
              <a:t>在网站中，插入引号的方式是常见错误的原因</a:t>
            </a:r>
            <a:endParaRPr lang="en-US" altLang="zh-CN" sz="2400" dirty="0" smtClean="0"/>
          </a:p>
          <a:p>
            <a:pPr lvl="2"/>
            <a:r>
              <a:rPr lang="en-US" altLang="zh-CN" sz="2000" dirty="0" smtClean="0">
                <a:latin typeface="Calibri" pitchFamily="34" charset="0"/>
                <a:cs typeface="Calibri" pitchFamily="34" charset="0"/>
              </a:rPr>
              <a:t>SELECT * FROM password WHERE user = ‘$username’</a:t>
            </a:r>
          </a:p>
          <a:p>
            <a:pPr lvl="2"/>
            <a:r>
              <a:rPr lang="zh-CN" altLang="en-US" sz="2000" dirty="0" smtClean="0">
                <a:cs typeface="Calibri" pitchFamily="34" charset="0"/>
              </a:rPr>
              <a:t>如果</a:t>
            </a:r>
            <a:r>
              <a:rPr lang="en-US" altLang="zh-CN" sz="2000" dirty="0" smtClean="0">
                <a:cs typeface="Calibri" pitchFamily="34" charset="0"/>
              </a:rPr>
              <a:t>username</a:t>
            </a:r>
            <a:r>
              <a:rPr lang="zh-CN" altLang="en-US" sz="2000" dirty="0" smtClean="0">
                <a:cs typeface="Calibri" pitchFamily="34" charset="0"/>
              </a:rPr>
              <a:t>包含：</a:t>
            </a:r>
            <a:r>
              <a:rPr lang="en-US" altLang="zh-CN" sz="2000" dirty="0" err="1" smtClean="0">
                <a:latin typeface="Calibri" pitchFamily="34" charset="0"/>
                <a:cs typeface="Calibri" pitchFamily="34" charset="0"/>
              </a:rPr>
              <a:t>aaa</a:t>
            </a:r>
            <a:r>
              <a:rPr lang="en-US" altLang="zh-CN" sz="2000" dirty="0" smtClean="0">
                <a:latin typeface="Calibri" pitchFamily="34" charset="0"/>
                <a:cs typeface="Calibri" pitchFamily="34" charset="0"/>
              </a:rPr>
              <a:t>’; DELETE FROM password;</a:t>
            </a:r>
            <a:endParaRPr lang="en-US" altLang="zh-CN" sz="2000" dirty="0">
              <a:latin typeface="Calibri" pitchFamily="34" charset="0"/>
              <a:cs typeface="Calibri" pitchFamily="34" charset="0"/>
            </a:endParaRPr>
          </a:p>
          <a:p>
            <a:pPr lvl="1"/>
            <a:r>
              <a:rPr lang="zh-CN" altLang="en-US" sz="2400" dirty="0" smtClean="0"/>
              <a:t>检查数据的大小</a:t>
            </a:r>
            <a:endParaRPr lang="en-US" altLang="zh-CN" sz="2400" dirty="0" smtClean="0"/>
          </a:p>
          <a:p>
            <a:pPr lvl="1"/>
            <a:r>
              <a:rPr lang="zh-CN" altLang="en-US" sz="2400" dirty="0" smtClean="0"/>
              <a:t>删除任何传个</a:t>
            </a:r>
            <a:r>
              <a:rPr lang="en-US" altLang="zh-CN" sz="2400" dirty="0" smtClean="0"/>
              <a:t>MySQL</a:t>
            </a:r>
            <a:r>
              <a:rPr lang="zh-CN" altLang="en-US" sz="2400" dirty="0" smtClean="0"/>
              <a:t>的字符串中的特殊字符</a:t>
            </a:r>
            <a:endParaRPr lang="en-US" altLang="zh-CN" sz="2400" dirty="0" smtClean="0"/>
          </a:p>
          <a:p>
            <a:pPr lvl="1"/>
            <a:r>
              <a:rPr lang="zh-CN" altLang="en-US" sz="2400" dirty="0" smtClean="0"/>
              <a:t>在数据和字符串旁边使用注释</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13883330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MySQL</a:t>
            </a:r>
            <a:r>
              <a:rPr lang="zh-CN" altLang="en-US" dirty="0"/>
              <a:t>简介</a:t>
            </a:r>
            <a:endParaRPr lang="en-US" altLang="zh-CN" dirty="0"/>
          </a:p>
          <a:p>
            <a:pPr marL="514350" indent="-514350">
              <a:buFont typeface="+mj-lt"/>
              <a:buAutoNum type="arabicPeriod"/>
            </a:pPr>
            <a:r>
              <a:rPr lang="en-US" altLang="zh-CN" dirty="0"/>
              <a:t>MySQL</a:t>
            </a:r>
            <a:r>
              <a:rPr lang="zh-CN" altLang="en-US" dirty="0"/>
              <a:t>安装</a:t>
            </a:r>
            <a:endParaRPr lang="en-US" altLang="zh-CN" dirty="0"/>
          </a:p>
          <a:p>
            <a:pPr marL="514350" indent="-514350">
              <a:buFont typeface="+mj-lt"/>
              <a:buAutoNum type="arabicPeriod"/>
            </a:pPr>
            <a:r>
              <a:rPr lang="en-US" altLang="zh-CN" dirty="0"/>
              <a:t>MySQL</a:t>
            </a:r>
            <a:r>
              <a:rPr lang="zh-CN" altLang="en-US" dirty="0"/>
              <a:t>管理</a:t>
            </a:r>
            <a:endParaRPr lang="en-US" altLang="zh-CN" dirty="0"/>
          </a:p>
          <a:p>
            <a:pPr marL="514350" indent="-514350">
              <a:buFont typeface="+mj-lt"/>
              <a:buAutoNum type="arabicPeriod"/>
            </a:pPr>
            <a:r>
              <a:rPr lang="en-US" altLang="zh-CN" dirty="0"/>
              <a:t>MySQL</a:t>
            </a:r>
            <a:r>
              <a:rPr lang="zh-CN" altLang="en-US" dirty="0"/>
              <a:t>安全</a:t>
            </a:r>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的</a:t>
            </a:r>
            <a:r>
              <a:rPr lang="en-US" altLang="zh-CN" dirty="0" smtClean="0">
                <a:solidFill>
                  <a:srgbClr val="FF0000"/>
                </a:solidFill>
              </a:rPr>
              <a:t>Java</a:t>
            </a:r>
            <a:r>
              <a:rPr lang="zh-CN" altLang="en-US" dirty="0" smtClean="0">
                <a:solidFill>
                  <a:srgbClr val="FF0000"/>
                </a:solidFill>
              </a:rPr>
              <a:t>编程</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44658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创始人寻求中国帮助</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800" dirty="0"/>
              <a:t>亲爱的拯救</a:t>
            </a:r>
            <a:r>
              <a:rPr lang="en-US" altLang="zh-CN" sz="2800" dirty="0"/>
              <a:t>MySQL</a:t>
            </a:r>
            <a:r>
              <a:rPr lang="zh-CN" altLang="en-US" sz="2800" dirty="0"/>
              <a:t>的中国签名支持者，</a:t>
            </a:r>
          </a:p>
          <a:p>
            <a:pPr marL="0" indent="0">
              <a:buNone/>
            </a:pPr>
            <a:r>
              <a:rPr lang="zh-CN" altLang="en-US" sz="2800" dirty="0" smtClean="0"/>
              <a:t>        </a:t>
            </a:r>
            <a:endParaRPr lang="en-US" altLang="zh-CN" sz="2800" dirty="0" smtClean="0"/>
          </a:p>
          <a:p>
            <a:pPr marL="0" indent="0">
              <a:buNone/>
            </a:pPr>
            <a:r>
              <a:rPr lang="en-US" altLang="zh-CN" sz="2800" dirty="0"/>
              <a:t> </a:t>
            </a:r>
            <a:r>
              <a:rPr lang="en-US" altLang="zh-CN" sz="2800" dirty="0" smtClean="0"/>
              <a:t>       </a:t>
            </a:r>
            <a:r>
              <a:rPr lang="zh-CN" altLang="en-US" sz="2800" dirty="0" smtClean="0"/>
              <a:t>欧盟</a:t>
            </a:r>
            <a:r>
              <a:rPr lang="zh-CN" altLang="en-US" sz="2800" dirty="0"/>
              <a:t>可能无法拯救</a:t>
            </a:r>
            <a:r>
              <a:rPr lang="en-US" altLang="zh-CN" sz="2800" dirty="0"/>
              <a:t>MySQL, </a:t>
            </a:r>
            <a:r>
              <a:rPr lang="zh-CN" altLang="en-US" sz="2800" dirty="0">
                <a:solidFill>
                  <a:srgbClr val="FF0000"/>
                </a:solidFill>
              </a:rPr>
              <a:t>中国和俄罗斯</a:t>
            </a:r>
            <a:r>
              <a:rPr lang="zh-CN" altLang="en-US" sz="2800" dirty="0"/>
              <a:t>可能是拯救</a:t>
            </a:r>
            <a:r>
              <a:rPr lang="en-US" altLang="zh-CN" sz="2800" dirty="0"/>
              <a:t>MySQL</a:t>
            </a:r>
            <a:r>
              <a:rPr lang="zh-CN" altLang="en-US" sz="2800" dirty="0"/>
              <a:t>的希望之所在。中国拥有强大、独立以及自信的反垄断主管机关，因此，我本人在此请求您的帮助。对于您在</a:t>
            </a:r>
            <a:r>
              <a:rPr lang="en-US" altLang="zh-CN" sz="2800" dirty="0"/>
              <a:t>http://www.helpmysql.org</a:t>
            </a:r>
            <a:r>
              <a:rPr lang="en-US" altLang="zh-CN" sz="2800" dirty="0" smtClean="0"/>
              <a:t>/</a:t>
            </a:r>
            <a:r>
              <a:rPr lang="zh-CN" altLang="en-US" sz="2800" dirty="0" smtClean="0"/>
              <a:t>的</a:t>
            </a:r>
            <a:r>
              <a:rPr lang="zh-CN" altLang="en-US" sz="2800" dirty="0"/>
              <a:t>签名，我们深表感谢。如果可以的话，我们需要您的进一步帮助</a:t>
            </a:r>
            <a:r>
              <a:rPr lang="zh-CN" altLang="en-US" sz="2800" dirty="0" smtClean="0"/>
              <a:t>：</a:t>
            </a:r>
            <a:endParaRPr lang="en-US" altLang="zh-CN" sz="2800" dirty="0" smtClean="0"/>
          </a:p>
          <a:p>
            <a:pPr marL="0" indent="0">
              <a:buNone/>
            </a:pPr>
            <a:r>
              <a:rPr lang="en-US" altLang="zh-CN" sz="2800" dirty="0"/>
              <a:t> </a:t>
            </a:r>
            <a:r>
              <a:rPr lang="en-US" altLang="zh-CN" sz="2800" dirty="0" smtClean="0"/>
              <a:t>       ……</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4168942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客户</a:t>
            </a:r>
            <a:r>
              <a:rPr lang="en-US" altLang="zh-CN" sz="2800" dirty="0" smtClean="0"/>
              <a:t>/</a:t>
            </a:r>
            <a:r>
              <a:rPr lang="zh-CN" altLang="en-US" sz="2800" dirty="0" smtClean="0"/>
              <a:t>服务器体系结构</a:t>
            </a:r>
            <a:endParaRPr lang="en-US" altLang="zh-CN" sz="2800" dirty="0" smtClean="0"/>
          </a:p>
          <a:p>
            <a:pPr lvl="1"/>
            <a:r>
              <a:rPr lang="zh-CN" altLang="en-US" sz="2400" dirty="0" smtClean="0"/>
              <a:t>数据库为“服务器”，使用这些数据的应用是“客户”</a:t>
            </a:r>
            <a:endParaRPr lang="en-US" altLang="zh-CN" sz="2400" dirty="0" smtClean="0"/>
          </a:p>
          <a:p>
            <a:pPr lvl="1"/>
            <a:r>
              <a:rPr lang="zh-CN" altLang="en-US" sz="2400" dirty="0" smtClean="0"/>
              <a:t>胖客户和瘦客户</a:t>
            </a:r>
            <a:endParaRPr lang="en-US" altLang="zh-CN" sz="2400" dirty="0" smtClean="0"/>
          </a:p>
          <a:p>
            <a:pPr lvl="2"/>
            <a:r>
              <a:rPr lang="zh-CN" altLang="en-US" sz="2000" dirty="0"/>
              <a:t>胖</a:t>
            </a:r>
            <a:r>
              <a:rPr lang="zh-CN" altLang="en-US" sz="2000" dirty="0" smtClean="0"/>
              <a:t>客户包括应用处理，瘦客户只有用户界面逻辑</a:t>
            </a:r>
            <a:endParaRPr lang="en-US" altLang="zh-CN" sz="2000" dirty="0" smtClean="0"/>
          </a:p>
          <a:p>
            <a:pPr lvl="2"/>
            <a:r>
              <a:rPr lang="zh-CN" altLang="en-US" sz="2000" dirty="0" smtClean="0"/>
              <a:t>超瘦客户：只有显示逻辑，可能就是一个</a:t>
            </a:r>
            <a:r>
              <a:rPr lang="en-US" altLang="zh-CN" sz="2000" dirty="0" smtClean="0"/>
              <a:t>Web</a:t>
            </a:r>
            <a:r>
              <a:rPr lang="zh-CN" altLang="en-US" sz="2000" dirty="0" smtClean="0"/>
              <a:t>表单</a:t>
            </a:r>
            <a:endParaRPr lang="en-US" altLang="zh-CN" sz="2000" dirty="0" smtClean="0"/>
          </a:p>
          <a:p>
            <a:pPr lvl="3"/>
            <a:r>
              <a:rPr lang="zh-CN" altLang="en-US" sz="1800" dirty="0" smtClean="0"/>
              <a:t>优点是实现了客户无所不在的概念</a:t>
            </a:r>
            <a:endParaRPr lang="en-US" altLang="zh-CN" sz="1800" dirty="0" smtClean="0"/>
          </a:p>
          <a:p>
            <a:r>
              <a:rPr lang="zh-CN" altLang="en-US" sz="2800" dirty="0" smtClean="0"/>
              <a:t>分布式应用体系结构</a:t>
            </a:r>
            <a:endParaRPr lang="en-US" altLang="zh-CN" sz="2800" dirty="0" smtClean="0"/>
          </a:p>
          <a:p>
            <a:pPr lvl="1"/>
            <a:r>
              <a:rPr lang="zh-CN" altLang="en-US" sz="2400" dirty="0" smtClean="0"/>
              <a:t>应用逻辑层使得多客户可以重用应用逻辑</a:t>
            </a:r>
            <a:endParaRPr lang="en-US" altLang="zh-CN" sz="2400" dirty="0" smtClean="0"/>
          </a:p>
          <a:p>
            <a:pPr lvl="1"/>
            <a:r>
              <a:rPr lang="zh-CN" altLang="en-US" sz="2400" dirty="0"/>
              <a:t>提供</a:t>
            </a:r>
            <a:r>
              <a:rPr lang="zh-CN" altLang="en-US" sz="2400" dirty="0" smtClean="0"/>
              <a:t>了相关支持从而实现自动故障备份和可扩展性</a:t>
            </a:r>
            <a:endParaRPr lang="en-US" altLang="zh-CN" sz="2400" dirty="0" smtClean="0"/>
          </a:p>
          <a:p>
            <a:r>
              <a:rPr lang="en-US" altLang="zh-CN" sz="2800" dirty="0" smtClean="0"/>
              <a:t>Web</a:t>
            </a:r>
            <a:r>
              <a:rPr lang="zh-CN" altLang="en-US" sz="2800" dirty="0" smtClean="0"/>
              <a:t>体系结构</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15604658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编程</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Perl</a:t>
            </a:r>
          </a:p>
          <a:p>
            <a:r>
              <a:rPr lang="en-US" altLang="zh-CN" sz="2800" dirty="0" smtClean="0"/>
              <a:t>Python</a:t>
            </a:r>
          </a:p>
          <a:p>
            <a:r>
              <a:rPr lang="en-US" altLang="zh-CN" sz="2800" dirty="0" smtClean="0"/>
              <a:t>PHP</a:t>
            </a:r>
          </a:p>
          <a:p>
            <a:r>
              <a:rPr lang="en-US" altLang="zh-CN" sz="2800" dirty="0" smtClean="0"/>
              <a:t>C</a:t>
            </a:r>
            <a:r>
              <a:rPr lang="zh-CN" altLang="en-US" sz="2800" dirty="0" smtClean="0"/>
              <a:t>语言</a:t>
            </a:r>
            <a:endParaRPr lang="en-US" altLang="zh-CN" sz="2800" dirty="0"/>
          </a:p>
          <a:p>
            <a:r>
              <a:rPr lang="en-US" altLang="zh-CN" sz="2800" dirty="0" smtClean="0"/>
              <a:t>Java</a:t>
            </a:r>
          </a:p>
          <a:p>
            <a:r>
              <a:rPr lang="en-US" altLang="zh-CN" sz="2800" dirty="0"/>
              <a:t>……</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36883019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 API</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与所有</a:t>
            </a:r>
            <a:r>
              <a:rPr lang="en-US" altLang="zh-CN" sz="2800" dirty="0" smtClean="0"/>
              <a:t>Java API</a:t>
            </a:r>
            <a:r>
              <a:rPr lang="zh-CN" altLang="en-US" sz="2800" dirty="0" smtClean="0"/>
              <a:t>一样，</a:t>
            </a:r>
            <a:r>
              <a:rPr lang="en-US" altLang="zh-CN" sz="2800" dirty="0" smtClean="0"/>
              <a:t>JDBC</a:t>
            </a:r>
            <a:r>
              <a:rPr lang="zh-CN" altLang="en-US" sz="2800" dirty="0" smtClean="0"/>
              <a:t>是一组类和接口，它们一同支持一组特定的功能</a:t>
            </a:r>
            <a:endParaRPr lang="en-US" altLang="zh-CN" sz="2800" dirty="0" smtClean="0"/>
          </a:p>
          <a:p>
            <a:r>
              <a:rPr lang="zh-CN" altLang="en-US" sz="2800" dirty="0" smtClean="0"/>
              <a:t>组成</a:t>
            </a:r>
            <a:r>
              <a:rPr lang="en-US" altLang="zh-CN" sz="2800" dirty="0" smtClean="0"/>
              <a:t>JDBC API</a:t>
            </a:r>
            <a:r>
              <a:rPr lang="zh-CN" altLang="en-US" sz="2800" dirty="0" smtClean="0"/>
              <a:t>的类和接口是适合于任何类型数据库访问的抽象概念</a:t>
            </a:r>
            <a:endParaRPr lang="en-US" altLang="zh-CN" sz="2800" dirty="0" smtClean="0"/>
          </a:p>
          <a:p>
            <a:pPr lvl="2"/>
            <a:r>
              <a:rPr lang="en-US" altLang="zh-CN" sz="2000" dirty="0" smtClean="0"/>
              <a:t>Connection</a:t>
            </a:r>
            <a:r>
              <a:rPr lang="zh-CN" altLang="en-US" sz="2000" dirty="0" smtClean="0"/>
              <a:t>是表示数据库连接的</a:t>
            </a:r>
            <a:r>
              <a:rPr lang="en-US" altLang="zh-CN" sz="2000" dirty="0" smtClean="0"/>
              <a:t>Java</a:t>
            </a:r>
            <a:r>
              <a:rPr lang="zh-CN" altLang="en-US" sz="2000" dirty="0" smtClean="0"/>
              <a:t>接口</a:t>
            </a:r>
            <a:endParaRPr lang="en-US" altLang="zh-CN" sz="2000" dirty="0" smtClean="0"/>
          </a:p>
          <a:p>
            <a:pPr lvl="2"/>
            <a:r>
              <a:rPr lang="en-US" altLang="zh-CN" sz="2000" dirty="0" err="1" smtClean="0"/>
              <a:t>ResultSet</a:t>
            </a:r>
            <a:r>
              <a:rPr lang="zh-CN" altLang="en-US" sz="2000" dirty="0" smtClean="0"/>
              <a:t>是表示由</a:t>
            </a:r>
            <a:r>
              <a:rPr lang="en-US" altLang="zh-CN" sz="2000" dirty="0" smtClean="0"/>
              <a:t>SQL SELECT</a:t>
            </a:r>
            <a:r>
              <a:rPr lang="zh-CN" altLang="en-US" sz="2000" dirty="0" smtClean="0"/>
              <a:t>返回的数据结果集合</a:t>
            </a:r>
            <a:endParaRPr lang="en-US" altLang="zh-CN" sz="2000" dirty="0" smtClean="0"/>
          </a:p>
          <a:p>
            <a:pPr lvl="1"/>
            <a:r>
              <a:rPr lang="en-US" altLang="zh-CN" sz="2400" dirty="0" smtClean="0"/>
              <a:t>Java</a:t>
            </a:r>
            <a:r>
              <a:rPr lang="zh-CN" altLang="en-US" sz="2400" dirty="0" smtClean="0"/>
              <a:t>将组成</a:t>
            </a:r>
            <a:r>
              <a:rPr lang="en-US" altLang="zh-CN" sz="2400" dirty="0" smtClean="0"/>
              <a:t>JDBC API</a:t>
            </a:r>
            <a:r>
              <a:rPr lang="zh-CN" altLang="en-US" sz="2400" dirty="0" smtClean="0"/>
              <a:t>的类融合在</a:t>
            </a:r>
            <a:r>
              <a:rPr lang="en-US" altLang="zh-CN" sz="2400" dirty="0" err="1" smtClean="0"/>
              <a:t>java.sql</a:t>
            </a:r>
            <a:r>
              <a:rPr lang="zh-CN" altLang="en-US" sz="2400" dirty="0" smtClean="0"/>
              <a:t>包中</a:t>
            </a:r>
            <a:endParaRPr lang="en-US" altLang="zh-CN" sz="2400" dirty="0" smtClean="0"/>
          </a:p>
          <a:p>
            <a:r>
              <a:rPr lang="zh-CN" altLang="en-US" sz="2800" dirty="0" smtClean="0"/>
              <a:t>数据库访问的底层细节随着不同的销售商而不同</a:t>
            </a:r>
            <a:endParaRPr lang="en-US" altLang="zh-CN" sz="2800" dirty="0" smtClean="0"/>
          </a:p>
          <a:p>
            <a:pPr lvl="1"/>
            <a:r>
              <a:rPr lang="en-US" altLang="zh-CN" sz="2400" dirty="0" smtClean="0"/>
              <a:t>JDBC</a:t>
            </a:r>
            <a:r>
              <a:rPr lang="zh-CN" altLang="en-US" sz="2400" dirty="0" smtClean="0"/>
              <a:t>不处理这些细节，由每个销售商提供这些接口的实现，这种形式称为</a:t>
            </a:r>
            <a:r>
              <a:rPr lang="en-US" altLang="zh-CN" sz="2400" dirty="0" smtClean="0"/>
              <a:t>JDBC</a:t>
            </a:r>
            <a:r>
              <a:rPr lang="zh-CN" altLang="en-US" sz="2400" dirty="0" smtClean="0"/>
              <a:t>驱动程序</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15861472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a:t>
            </a:r>
            <a:r>
              <a:rPr lang="zh-CN" altLang="en-US" dirty="0" smtClean="0"/>
              <a:t>驱动程序类别</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类型</a:t>
            </a:r>
            <a:r>
              <a:rPr lang="en-US" altLang="zh-CN" sz="2400" dirty="0" smtClean="0"/>
              <a:t>1</a:t>
            </a:r>
          </a:p>
          <a:p>
            <a:pPr lvl="1"/>
            <a:r>
              <a:rPr lang="zh-CN" altLang="en-US" sz="2000" dirty="0" smtClean="0"/>
              <a:t>使用桥 </a:t>
            </a:r>
            <a:r>
              <a:rPr lang="en-US" altLang="zh-CN" sz="2000" dirty="0" smtClean="0"/>
              <a:t>(bridging) </a:t>
            </a:r>
            <a:r>
              <a:rPr lang="zh-CN" altLang="en-US" sz="2000" dirty="0" smtClean="0"/>
              <a:t>技术访问数据库，</a:t>
            </a:r>
            <a:r>
              <a:rPr lang="en-US" altLang="zh-CN" sz="2000" dirty="0" smtClean="0"/>
              <a:t>JDBC-ODBC</a:t>
            </a:r>
          </a:p>
          <a:p>
            <a:r>
              <a:rPr lang="zh-CN" altLang="en-US" sz="2400" dirty="0" smtClean="0"/>
              <a:t>类型</a:t>
            </a:r>
            <a:r>
              <a:rPr lang="en-US" altLang="zh-CN" sz="2400" dirty="0" smtClean="0"/>
              <a:t>2 √</a:t>
            </a:r>
          </a:p>
          <a:p>
            <a:pPr lvl="1"/>
            <a:r>
              <a:rPr lang="zh-CN" altLang="en-US" sz="2000" dirty="0" smtClean="0"/>
              <a:t>调用本地</a:t>
            </a:r>
            <a:r>
              <a:rPr lang="en-US" altLang="zh-CN" sz="2000" dirty="0" smtClean="0"/>
              <a:t>C</a:t>
            </a:r>
            <a:r>
              <a:rPr lang="zh-CN" altLang="en-US" sz="2000" dirty="0" smtClean="0"/>
              <a:t>或</a:t>
            </a:r>
            <a:r>
              <a:rPr lang="en-US" altLang="zh-CN" sz="2000" dirty="0" smtClean="0"/>
              <a:t>C++</a:t>
            </a:r>
            <a:r>
              <a:rPr lang="zh-CN" altLang="en-US" sz="2000" dirty="0" smtClean="0"/>
              <a:t>方法，能提供最佳的性能，但是需在访问数据库的客户机器上安装本地函数库，移植性差</a:t>
            </a:r>
            <a:endParaRPr lang="en-US" altLang="zh-CN" sz="2000" dirty="0" smtClean="0"/>
          </a:p>
          <a:p>
            <a:r>
              <a:rPr lang="zh-CN" altLang="en-US" sz="2400" dirty="0" smtClean="0"/>
              <a:t>类型</a:t>
            </a:r>
            <a:r>
              <a:rPr lang="en-US" altLang="zh-CN" sz="2400" dirty="0" smtClean="0"/>
              <a:t>3</a:t>
            </a:r>
          </a:p>
          <a:p>
            <a:pPr lvl="1"/>
            <a:r>
              <a:rPr lang="zh-CN" altLang="en-US" sz="2000" dirty="0" smtClean="0"/>
              <a:t>使用网络协议与服务器上的中间件进行通信，再由中间件进行实际的数据库访问。性能不高，无法预计稳定性</a:t>
            </a:r>
            <a:endParaRPr lang="en-US" altLang="zh-CN" sz="2000" dirty="0" smtClean="0"/>
          </a:p>
          <a:p>
            <a:r>
              <a:rPr lang="zh-CN" altLang="en-US" sz="2400" dirty="0" smtClean="0"/>
              <a:t>类型</a:t>
            </a:r>
            <a:r>
              <a:rPr lang="en-US" altLang="zh-CN" sz="2400" dirty="0" smtClean="0"/>
              <a:t>4 √</a:t>
            </a:r>
          </a:p>
          <a:p>
            <a:pPr lvl="1"/>
            <a:r>
              <a:rPr lang="zh-CN" altLang="en-US" sz="2000" dirty="0" smtClean="0"/>
              <a:t>使用</a:t>
            </a:r>
            <a:r>
              <a:rPr lang="en-US" altLang="zh-CN" sz="2000" dirty="0" smtClean="0"/>
              <a:t>Java</a:t>
            </a:r>
            <a:r>
              <a:rPr lang="zh-CN" altLang="en-US" sz="2000" dirty="0" smtClean="0"/>
              <a:t>套接字直接与数据库通信，来自销售商</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24831195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 API</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latin typeface="Calibri" pitchFamily="34" charset="0"/>
                <a:cs typeface="Calibri" pitchFamily="34" charset="0"/>
              </a:rPr>
              <a:t>Class.forName</a:t>
            </a:r>
            <a:r>
              <a:rPr lang="en-US" altLang="zh-CN" sz="2400" dirty="0" smtClean="0">
                <a:latin typeface="Calibri" pitchFamily="34" charset="0"/>
                <a:cs typeface="Calibri" pitchFamily="34" charset="0"/>
              </a:rPr>
              <a:t>(“</a:t>
            </a:r>
            <a:r>
              <a:rPr lang="en-US" altLang="zh-CN" sz="2400" dirty="0" err="1" smtClean="0">
                <a:latin typeface="Calibri" pitchFamily="34" charset="0"/>
                <a:cs typeface="Calibri" pitchFamily="34" charset="0"/>
              </a:rPr>
              <a:t>com.mysql.jdbc.Driver</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Connection conn = </a:t>
            </a:r>
            <a:r>
              <a:rPr lang="en-US" altLang="zh-CN" sz="2400" dirty="0" err="1" smtClean="0">
                <a:latin typeface="Calibri" pitchFamily="34" charset="0"/>
                <a:cs typeface="Calibri" pitchFamily="34" charset="0"/>
              </a:rPr>
              <a:t>Driver.Manager.getConnection</a:t>
            </a:r>
            <a:r>
              <a:rPr lang="en-US" altLang="zh-CN" sz="2400" dirty="0" smtClean="0">
                <a:latin typeface="Calibri" pitchFamily="34" charset="0"/>
                <a:cs typeface="Calibri" pitchFamily="34" charset="0"/>
              </a:rPr>
              <a:t>(</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				“</a:t>
            </a:r>
            <a:r>
              <a:rPr lang="en-US" altLang="zh-CN" sz="2400" dirty="0" err="1" smtClean="0">
                <a:latin typeface="Calibri" pitchFamily="34" charset="0"/>
                <a:cs typeface="Calibri" pitchFamily="34" charset="0"/>
              </a:rPr>
              <a:t>url</a:t>
            </a:r>
            <a:r>
              <a:rPr lang="en-US" altLang="zh-CN" sz="2400" dirty="0" smtClean="0">
                <a:latin typeface="Calibri" pitchFamily="34" charset="0"/>
                <a:cs typeface="Calibri" pitchFamily="34" charset="0"/>
              </a:rPr>
              <a:t>”, “user”, “password”);</a:t>
            </a:r>
            <a:br>
              <a:rPr lang="en-US" altLang="zh-CN" sz="2400" dirty="0" smtClean="0">
                <a:latin typeface="Calibri" pitchFamily="34" charset="0"/>
                <a:cs typeface="Calibri" pitchFamily="34" charset="0"/>
              </a:rPr>
            </a:br>
            <a:r>
              <a:rPr lang="en-US" altLang="zh-CN" sz="2400" dirty="0" err="1" smtClean="0">
                <a:latin typeface="Calibri" pitchFamily="34" charset="0"/>
                <a:cs typeface="Calibri" pitchFamily="34" charset="0"/>
              </a:rPr>
              <a:t>conn.close</a:t>
            </a:r>
            <a:r>
              <a:rPr lang="en-US" altLang="zh-CN" sz="2400" dirty="0" smtClean="0">
                <a:latin typeface="Calibri" pitchFamily="34" charset="0"/>
                <a:cs typeface="Calibri" pitchFamily="34" charset="0"/>
              </a:rPr>
              <a:t>();</a:t>
            </a:r>
          </a:p>
          <a:p>
            <a:r>
              <a:rPr lang="en-US" altLang="zh-CN" sz="2400" dirty="0" smtClean="0">
                <a:latin typeface="Calibri" pitchFamily="34" charset="0"/>
                <a:cs typeface="Calibri" pitchFamily="34" charset="0"/>
              </a:rPr>
              <a:t>Statement, </a:t>
            </a:r>
            <a:r>
              <a:rPr lang="en-US" altLang="zh-CN" sz="2400" dirty="0" err="1" smtClean="0">
                <a:latin typeface="Calibri" pitchFamily="34" charset="0"/>
                <a:cs typeface="Calibri" pitchFamily="34" charset="0"/>
              </a:rPr>
              <a:t>PreparedStatement</a:t>
            </a:r>
            <a:r>
              <a:rPr lang="en-US" altLang="zh-CN" sz="2400" dirty="0">
                <a:latin typeface="Calibri" pitchFamily="34" charset="0"/>
                <a:cs typeface="Calibri" pitchFamily="34" charset="0"/>
              </a:rPr>
              <a:t> </a:t>
            </a:r>
            <a:r>
              <a:rPr lang="en-US" altLang="zh-CN" sz="2400" dirty="0" smtClean="0">
                <a:latin typeface="Calibri" pitchFamily="34" charset="0"/>
                <a:cs typeface="Calibri" pitchFamily="34" charset="0"/>
              </a:rPr>
              <a:t>&amp; </a:t>
            </a:r>
            <a:r>
              <a:rPr lang="en-US" altLang="zh-CN" sz="2400" dirty="0" err="1" smtClean="0">
                <a:latin typeface="Calibri" pitchFamily="34" charset="0"/>
                <a:cs typeface="Calibri" pitchFamily="34" charset="0"/>
              </a:rPr>
              <a:t>addBatch</a:t>
            </a:r>
            <a:r>
              <a:rPr lang="en-US" altLang="zh-CN" sz="2400" dirty="0" smtClean="0">
                <a:latin typeface="Calibri" pitchFamily="34" charset="0"/>
                <a:cs typeface="Calibri" pitchFamily="34" charset="0"/>
              </a:rPr>
              <a:t>()</a:t>
            </a:r>
          </a:p>
          <a:p>
            <a:r>
              <a:rPr lang="en-US" altLang="zh-CN" sz="2400" dirty="0" err="1" smtClean="0">
                <a:latin typeface="Calibri" pitchFamily="34" charset="0"/>
                <a:cs typeface="Calibri" pitchFamily="34" charset="0"/>
              </a:rPr>
              <a:t>ResultSet</a:t>
            </a:r>
            <a:r>
              <a:rPr lang="en-US" altLang="zh-CN" sz="2400" dirty="0" smtClean="0">
                <a:latin typeface="Calibri" pitchFamily="34" charset="0"/>
                <a:cs typeface="Calibri" pitchFamily="34" charset="0"/>
              </a:rPr>
              <a:t> &amp; </a:t>
            </a:r>
            <a:r>
              <a:rPr lang="en-US" altLang="zh-CN" sz="2400" dirty="0" err="1" smtClean="0">
                <a:latin typeface="Calibri" pitchFamily="34" charset="0"/>
                <a:cs typeface="Calibri" pitchFamily="34" charset="0"/>
              </a:rPr>
              <a:t>ResultSetMetaData</a:t>
            </a:r>
            <a:endParaRPr lang="en-US" altLang="zh-CN" sz="2400" dirty="0" smtClean="0">
              <a:latin typeface="Calibri" pitchFamily="34" charset="0"/>
              <a:cs typeface="Calibri" pitchFamily="34" charset="0"/>
            </a:endParaRPr>
          </a:p>
          <a:p>
            <a:r>
              <a:rPr lang="en-US" altLang="zh-CN" sz="2400" dirty="0" err="1" smtClean="0">
                <a:latin typeface="Calibri" pitchFamily="34" charset="0"/>
                <a:cs typeface="Calibri" pitchFamily="34" charset="0"/>
              </a:rPr>
              <a:t>SQLException</a:t>
            </a:r>
            <a:endParaRPr lang="en-US" altLang="zh-CN" sz="2400" dirty="0" smtClean="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13841566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数据库连接池</a:t>
            </a:r>
            <a:endParaRPr lang="zh-CN" altLang="en-US" dirty="0"/>
          </a:p>
        </p:txBody>
      </p:sp>
      <p:sp>
        <p:nvSpPr>
          <p:cNvPr id="3" name="内容占位符 2"/>
          <p:cNvSpPr>
            <a:spLocks noGrp="1"/>
          </p:cNvSpPr>
          <p:nvPr>
            <p:ph idx="1"/>
          </p:nvPr>
        </p:nvSpPr>
        <p:spPr/>
        <p:txBody>
          <a:bodyPr>
            <a:normAutofit/>
          </a:bodyPr>
          <a:lstStyle/>
          <a:p>
            <a:r>
              <a:rPr lang="zh-CN" altLang="en-US" sz="2800" dirty="0"/>
              <a:t>数据库连接池负责分配、管理和释放数据库连接，它允许应用程序重复使用一个现有的数据库连接，而再不是重新建立一个</a:t>
            </a:r>
            <a:endParaRPr lang="en-US" altLang="zh-CN" sz="2800" dirty="0"/>
          </a:p>
          <a:p>
            <a:r>
              <a:rPr lang="zh-CN" altLang="en-US" sz="2800" dirty="0"/>
              <a:t>释放空闲时间超过最大空闲时间的数据库连接来避免因为没有释放数据库连接而引起的数据库连接遗漏</a:t>
            </a:r>
            <a:endParaRPr lang="en-US" altLang="zh-CN" sz="2800" dirty="0"/>
          </a:p>
          <a:p>
            <a:r>
              <a:rPr lang="zh-CN" altLang="en-US" sz="2800" dirty="0"/>
              <a:t>这项技术能明显提高对数据库操作的</a:t>
            </a:r>
            <a:r>
              <a:rPr lang="zh-CN" altLang="en-US" sz="2800" dirty="0" smtClean="0"/>
              <a:t>性能</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38362578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DBCP</a:t>
            </a:r>
            <a:endParaRPr lang="zh-CN" altLang="en-US" dirty="0"/>
          </a:p>
        </p:txBody>
      </p:sp>
      <p:sp>
        <p:nvSpPr>
          <p:cNvPr id="3" name="内容占位符 2"/>
          <p:cNvSpPr>
            <a:spLocks noGrp="1"/>
          </p:cNvSpPr>
          <p:nvPr>
            <p:ph idx="1"/>
          </p:nvPr>
        </p:nvSpPr>
        <p:spPr/>
        <p:txBody>
          <a:bodyPr>
            <a:noAutofit/>
          </a:bodyPr>
          <a:lstStyle/>
          <a:p>
            <a:pPr marL="400050" lvl="1" indent="0">
              <a:buNone/>
            </a:pPr>
            <a:r>
              <a:rPr lang="en-US" altLang="zh-CN" sz="1600" dirty="0" err="1" smtClean="0"/>
              <a:t>BasicDataSource</a:t>
            </a:r>
            <a:r>
              <a:rPr lang="en-US" altLang="zh-CN" sz="1600" dirty="0" smtClean="0"/>
              <a:t> </a:t>
            </a:r>
            <a:r>
              <a:rPr lang="en-US" altLang="zh-CN" sz="1600" i="1" dirty="0" err="1"/>
              <a:t>dsObjectCoref</a:t>
            </a:r>
            <a:r>
              <a:rPr lang="en-US" altLang="zh-CN" sz="1600" i="1" dirty="0"/>
              <a:t> = new </a:t>
            </a:r>
            <a:r>
              <a:rPr lang="en-US" altLang="zh-CN" sz="1600" i="1" dirty="0" err="1"/>
              <a:t>BasicDataSource</a:t>
            </a:r>
            <a:r>
              <a:rPr lang="en-US" altLang="zh-CN" sz="1600" i="1" dirty="0"/>
              <a:t>();</a:t>
            </a:r>
          </a:p>
          <a:p>
            <a:pPr marL="400050" lvl="1" indent="0">
              <a:buNone/>
            </a:pPr>
            <a:r>
              <a:rPr lang="en-US" altLang="zh-CN" sz="1600" i="1" dirty="0" err="1" smtClean="0"/>
              <a:t>dsObjectCoref.setDriverClassName</a:t>
            </a:r>
            <a:r>
              <a:rPr lang="en-US" altLang="zh-CN" sz="1600" i="1" dirty="0" smtClean="0"/>
              <a:t>(DBParam.DRV</a:t>
            </a:r>
            <a:r>
              <a:rPr lang="en-US" altLang="zh-CN" sz="1600" i="1" dirty="0"/>
              <a:t>);</a:t>
            </a:r>
          </a:p>
          <a:p>
            <a:pPr marL="400050" lvl="1" indent="0">
              <a:buNone/>
            </a:pPr>
            <a:r>
              <a:rPr lang="en-US" altLang="zh-CN" sz="1600" i="1" dirty="0" err="1"/>
              <a:t>dsObjectCoref.setUrl</a:t>
            </a:r>
            <a:r>
              <a:rPr lang="en-US" altLang="zh-CN" sz="1600" i="1" dirty="0"/>
              <a:t>(</a:t>
            </a:r>
            <a:r>
              <a:rPr lang="en-US" altLang="zh-CN" sz="1600" i="1" dirty="0" err="1"/>
              <a:t>DBParam.URL_ObjectCoref</a:t>
            </a:r>
            <a:r>
              <a:rPr lang="en-US" altLang="zh-CN" sz="1600" i="1" dirty="0"/>
              <a:t>);</a:t>
            </a:r>
          </a:p>
          <a:p>
            <a:pPr marL="400050" lvl="1" indent="0">
              <a:buNone/>
            </a:pPr>
            <a:r>
              <a:rPr lang="en-US" altLang="zh-CN" sz="1600" i="1" dirty="0" err="1"/>
              <a:t>dsObjectCoref.setUsername</a:t>
            </a:r>
            <a:r>
              <a:rPr lang="en-US" altLang="zh-CN" sz="1600" i="1" dirty="0"/>
              <a:t>(</a:t>
            </a:r>
            <a:r>
              <a:rPr lang="en-US" altLang="zh-CN" sz="1600" i="1" dirty="0" err="1"/>
              <a:t>DBParam.USR_ObjectCoref</a:t>
            </a:r>
            <a:r>
              <a:rPr lang="en-US" altLang="zh-CN" sz="1600" i="1" dirty="0"/>
              <a:t>);</a:t>
            </a:r>
          </a:p>
          <a:p>
            <a:pPr marL="400050" lvl="1" indent="0">
              <a:buNone/>
            </a:pPr>
            <a:r>
              <a:rPr lang="en-US" altLang="zh-CN" sz="1600" i="1" dirty="0" err="1"/>
              <a:t>dsObjectCoref.setPassword</a:t>
            </a:r>
            <a:r>
              <a:rPr lang="en-US" altLang="zh-CN" sz="1600" i="1" dirty="0"/>
              <a:t>(</a:t>
            </a:r>
            <a:r>
              <a:rPr lang="en-US" altLang="zh-CN" sz="1600" i="1" dirty="0" err="1"/>
              <a:t>DBParam.PWD_ObjectCoref</a:t>
            </a:r>
            <a:r>
              <a:rPr lang="en-US" altLang="zh-CN" sz="1600" i="1" dirty="0"/>
              <a:t>);</a:t>
            </a:r>
          </a:p>
          <a:p>
            <a:pPr marL="400050" lvl="1" indent="0">
              <a:buNone/>
            </a:pPr>
            <a:endParaRPr lang="zh-CN" altLang="en-US" sz="1600" dirty="0"/>
          </a:p>
          <a:p>
            <a:pPr marL="400050" lvl="1" indent="0">
              <a:buNone/>
            </a:pPr>
            <a:r>
              <a:rPr lang="en-US" altLang="zh-CN" sz="1600" i="1" dirty="0" err="1"/>
              <a:t>dsObjectCoref.setMaxActive</a:t>
            </a:r>
            <a:r>
              <a:rPr lang="en-US" altLang="zh-CN" sz="1600" i="1" dirty="0"/>
              <a:t>(16);</a:t>
            </a:r>
          </a:p>
          <a:p>
            <a:pPr marL="400050" lvl="1" indent="0">
              <a:buNone/>
            </a:pPr>
            <a:r>
              <a:rPr lang="en-US" altLang="zh-CN" sz="1600" i="1" dirty="0" err="1"/>
              <a:t>dsObjectCoref.setMaxIdle</a:t>
            </a:r>
            <a:r>
              <a:rPr lang="en-US" altLang="zh-CN" sz="1600" i="1" dirty="0"/>
              <a:t>(2);</a:t>
            </a:r>
          </a:p>
          <a:p>
            <a:pPr marL="400050" lvl="1" indent="0">
              <a:buNone/>
            </a:pPr>
            <a:r>
              <a:rPr lang="en-US" altLang="zh-CN" sz="1600" i="1" dirty="0" err="1"/>
              <a:t>dsObjectCoref.setDefaultTransactionIsolation</a:t>
            </a:r>
            <a:r>
              <a:rPr lang="en-US" altLang="zh-CN" sz="1600" i="1" dirty="0" smtClean="0"/>
              <a:t>(</a:t>
            </a:r>
            <a:br>
              <a:rPr lang="en-US" altLang="zh-CN" sz="1600" i="1" dirty="0" smtClean="0"/>
            </a:br>
            <a:r>
              <a:rPr lang="en-US" altLang="zh-CN" sz="1600" i="1" dirty="0" smtClean="0"/>
              <a:t>		</a:t>
            </a:r>
            <a:r>
              <a:rPr lang="en-US" altLang="zh-CN" sz="1600" i="1" dirty="0" err="1" smtClean="0"/>
              <a:t>Connection.TRANSACTION_SERIALIZABLE</a:t>
            </a:r>
            <a:r>
              <a:rPr lang="en-US" altLang="zh-CN" sz="1600" i="1" dirty="0"/>
              <a:t>);</a:t>
            </a:r>
          </a:p>
          <a:p>
            <a:pPr marL="400050" lvl="1" indent="0">
              <a:buNone/>
            </a:pPr>
            <a:endParaRPr lang="zh-CN" altLang="en-US" sz="1600" dirty="0"/>
          </a:p>
          <a:p>
            <a:pPr marL="400050" lvl="1" indent="0">
              <a:buNone/>
            </a:pPr>
            <a:r>
              <a:rPr lang="en-US" altLang="zh-CN" sz="1600" i="1" dirty="0" err="1"/>
              <a:t>dsObjectCoref.setTestOnBorrow</a:t>
            </a:r>
            <a:r>
              <a:rPr lang="en-US" altLang="zh-CN" sz="1600" i="1" dirty="0"/>
              <a:t>(</a:t>
            </a:r>
            <a:r>
              <a:rPr lang="en-US" altLang="zh-CN" sz="1600" b="1" i="1" dirty="0"/>
              <a:t>true);</a:t>
            </a:r>
          </a:p>
          <a:p>
            <a:pPr marL="400050" lvl="1" indent="0">
              <a:buNone/>
            </a:pPr>
            <a:r>
              <a:rPr lang="en-US" altLang="zh-CN" sz="1600" dirty="0"/>
              <a:t>String </a:t>
            </a:r>
            <a:r>
              <a:rPr lang="en-US" altLang="zh-CN" sz="1600" dirty="0" err="1"/>
              <a:t>sqlstr</a:t>
            </a:r>
            <a:r>
              <a:rPr lang="en-US" altLang="zh-CN" sz="1600" dirty="0"/>
              <a:t> = "SHOW TABLES";</a:t>
            </a:r>
          </a:p>
          <a:p>
            <a:pPr marL="400050" lvl="1" indent="0">
              <a:buNone/>
            </a:pPr>
            <a:r>
              <a:rPr lang="en-US" altLang="zh-CN" sz="1600" i="1" dirty="0" err="1"/>
              <a:t>dsObjectCoref.setValidationQuery</a:t>
            </a:r>
            <a:r>
              <a:rPr lang="en-US" altLang="zh-CN" sz="1600" i="1" dirty="0"/>
              <a:t>(</a:t>
            </a:r>
            <a:r>
              <a:rPr lang="en-US" altLang="zh-CN" sz="1600" i="1" dirty="0" err="1"/>
              <a:t>sqlstr</a:t>
            </a:r>
            <a:r>
              <a:rPr lang="en-US" altLang="zh-CN" sz="1600" i="1" dirty="0"/>
              <a:t>);</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855396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的特性</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开放性</a:t>
            </a:r>
            <a:r>
              <a:rPr lang="en-US" altLang="zh-CN" sz="2800" dirty="0"/>
              <a:t> </a:t>
            </a:r>
            <a:r>
              <a:rPr lang="en-US" altLang="zh-CN" sz="2800" dirty="0" smtClean="0"/>
              <a:t>(</a:t>
            </a:r>
            <a:r>
              <a:rPr lang="zh-CN" altLang="en-US" sz="2800" dirty="0" smtClean="0"/>
              <a:t>跨平台</a:t>
            </a:r>
            <a:r>
              <a:rPr lang="en-US" altLang="zh-CN" sz="2800" dirty="0" smtClean="0"/>
              <a:t>)</a:t>
            </a:r>
            <a:endParaRPr lang="en-US" altLang="zh-CN" sz="2400" dirty="0" smtClean="0"/>
          </a:p>
          <a:p>
            <a:r>
              <a:rPr lang="zh-CN" altLang="en-US" sz="2800" dirty="0" smtClean="0"/>
              <a:t>应用支持 </a:t>
            </a:r>
            <a:r>
              <a:rPr lang="en-US" altLang="zh-CN" sz="2800" dirty="0" smtClean="0"/>
              <a:t>(</a:t>
            </a:r>
            <a:r>
              <a:rPr lang="zh-CN" altLang="en-US" sz="2800" dirty="0" smtClean="0"/>
              <a:t>为几乎任何编程语言提供</a:t>
            </a:r>
            <a:r>
              <a:rPr lang="en-US" altLang="zh-CN" sz="2800" dirty="0" smtClean="0"/>
              <a:t>API)</a:t>
            </a:r>
          </a:p>
          <a:p>
            <a:r>
              <a:rPr lang="zh-CN" altLang="en-US" sz="2800" dirty="0" smtClean="0"/>
              <a:t>跨数据库连接</a:t>
            </a:r>
            <a:endParaRPr lang="en-US" altLang="zh-CN" sz="2800" dirty="0" smtClean="0"/>
          </a:p>
          <a:p>
            <a:r>
              <a:rPr lang="zh-CN" altLang="en-US" sz="2800" dirty="0"/>
              <a:t>外</a:t>
            </a:r>
            <a:r>
              <a:rPr lang="zh-CN" altLang="en-US" sz="2800" dirty="0" smtClean="0"/>
              <a:t>连接支持</a:t>
            </a:r>
            <a:endParaRPr lang="en-US" altLang="zh-CN" sz="2800" dirty="0" smtClean="0"/>
          </a:p>
          <a:p>
            <a:r>
              <a:rPr lang="zh-CN" altLang="en-US" sz="2800" dirty="0" smtClean="0"/>
              <a:t>国际化 </a:t>
            </a:r>
            <a:r>
              <a:rPr lang="en-US" altLang="zh-CN" sz="2800" dirty="0" smtClean="0"/>
              <a:t>(</a:t>
            </a:r>
            <a:r>
              <a:rPr lang="zh-CN" altLang="en-US" sz="2800" dirty="0" smtClean="0"/>
              <a:t>支持几种不同的字符集</a:t>
            </a:r>
            <a:r>
              <a:rPr lang="en-US" altLang="zh-CN" sz="2800" dirty="0" smtClean="0"/>
              <a:t>)</a:t>
            </a:r>
          </a:p>
          <a:p>
            <a:r>
              <a:rPr lang="zh-CN" altLang="en-US" sz="2800" dirty="0" smtClean="0"/>
              <a:t>廉价而且快速</a:t>
            </a:r>
            <a:endParaRPr lang="en-US" altLang="zh-CN" sz="2800" dirty="0" smtClean="0"/>
          </a:p>
          <a:p>
            <a:pPr lvl="1"/>
            <a:r>
              <a:rPr lang="zh-CN" altLang="en-US" sz="2400" dirty="0" smtClean="0"/>
              <a:t>与其他免费的数据库引擎相比，性能遥遥领先</a:t>
            </a:r>
            <a:endParaRPr lang="en-US" altLang="zh-CN" sz="2400" dirty="0" smtClean="0"/>
          </a:p>
          <a:p>
            <a:pPr lvl="1"/>
            <a:r>
              <a:rPr lang="zh-CN" altLang="en-US" sz="2400" dirty="0" smtClean="0"/>
              <a:t>与商业数据库相比，支持的特性并无多大差别</a:t>
            </a:r>
            <a:endParaRPr lang="en-US" altLang="zh-CN" sz="2400" dirty="0" smtClean="0"/>
          </a:p>
          <a:p>
            <a:pPr lvl="2"/>
            <a:r>
              <a:rPr lang="en-US" altLang="zh-CN" sz="2000" dirty="0" smtClean="0"/>
              <a:t>MySQL</a:t>
            </a:r>
            <a:r>
              <a:rPr lang="zh-CN" altLang="en-US" sz="2000" dirty="0" smtClean="0"/>
              <a:t>擅长大量读操作的数据库</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455400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t>MySQL</a:t>
            </a:r>
            <a:r>
              <a:rPr lang="zh-CN" altLang="en-US" dirty="0" smtClean="0"/>
              <a:t>简介</a:t>
            </a:r>
            <a:endParaRPr lang="en-US" altLang="zh-CN" dirty="0" smtClean="0"/>
          </a:p>
          <a:p>
            <a:pPr marL="514350" indent="-514350">
              <a:buFont typeface="+mj-lt"/>
              <a:buAutoNum type="arabicPeriod"/>
            </a:pPr>
            <a:r>
              <a:rPr lang="en-US" altLang="zh-CN" dirty="0" smtClean="0">
                <a:solidFill>
                  <a:srgbClr val="FF0000"/>
                </a:solidFill>
              </a:rPr>
              <a:t>MySQL</a:t>
            </a:r>
            <a:r>
              <a:rPr lang="zh-CN" altLang="en-US" dirty="0" smtClean="0">
                <a:solidFill>
                  <a:srgbClr val="FF0000"/>
                </a:solidFill>
              </a:rPr>
              <a:t>安装</a:t>
            </a:r>
            <a:endParaRPr lang="en-US" altLang="zh-CN" dirty="0" smtClean="0">
              <a:solidFill>
                <a:srgbClr val="FF0000"/>
              </a:solidFill>
            </a:endParaRPr>
          </a:p>
          <a:p>
            <a:pPr marL="514350" indent="-514350">
              <a:buFont typeface="+mj-lt"/>
              <a:buAutoNum type="arabicPeriod"/>
            </a:pPr>
            <a:r>
              <a:rPr lang="en-US" altLang="zh-CN" dirty="0" smtClean="0"/>
              <a:t>MySQL</a:t>
            </a:r>
            <a:r>
              <a:rPr lang="zh-CN" altLang="en-US" dirty="0" smtClean="0"/>
              <a:t>管理</a:t>
            </a:r>
            <a:endParaRPr lang="en-US" altLang="zh-CN" dirty="0" smtClean="0"/>
          </a:p>
          <a:p>
            <a:pPr marL="514350" indent="-514350">
              <a:buFont typeface="+mj-lt"/>
              <a:buAutoNum type="arabicPeriod"/>
            </a:pPr>
            <a:r>
              <a:rPr lang="en-US" altLang="zh-CN" dirty="0" smtClean="0"/>
              <a:t>MySQL</a:t>
            </a:r>
            <a:r>
              <a:rPr lang="zh-CN" altLang="en-US" dirty="0" smtClean="0"/>
              <a:t>安全</a:t>
            </a:r>
            <a:endParaRPr lang="en-US" altLang="zh-CN" dirty="0" smtClean="0"/>
          </a:p>
          <a:p>
            <a:pPr marL="514350" indent="-514350">
              <a:buFont typeface="+mj-lt"/>
              <a:buAutoNum type="arabicPeriod"/>
            </a:pPr>
            <a:r>
              <a:rPr lang="en-US" altLang="zh-CN" dirty="0"/>
              <a:t>MySQL</a:t>
            </a:r>
            <a:r>
              <a:rPr lang="zh-CN" altLang="en-US" dirty="0"/>
              <a:t>的</a:t>
            </a:r>
            <a:r>
              <a:rPr lang="en-US" altLang="zh-CN" dirty="0"/>
              <a:t>Java</a:t>
            </a:r>
            <a:r>
              <a:rPr lang="zh-CN" altLang="en-US" dirty="0" smtClean="0"/>
              <a:t>编程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4077916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的安装</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MySQL Community Server</a:t>
            </a:r>
          </a:p>
          <a:p>
            <a:pPr lvl="1"/>
            <a:r>
              <a:rPr lang="zh-CN" altLang="en-US" sz="2400" dirty="0" smtClean="0"/>
              <a:t>最新版本为</a:t>
            </a:r>
            <a:r>
              <a:rPr lang="en-US" altLang="zh-CN" sz="2400" dirty="0" smtClean="0"/>
              <a:t>5.5.19</a:t>
            </a:r>
            <a:r>
              <a:rPr lang="zh-CN" altLang="en-US" sz="2400" dirty="0" smtClean="0"/>
              <a:t>，常用</a:t>
            </a:r>
            <a:r>
              <a:rPr lang="en-US" altLang="zh-CN" sz="2400" dirty="0" smtClean="0"/>
              <a:t>5.0.x</a:t>
            </a:r>
            <a:r>
              <a:rPr lang="zh-CN" altLang="en-US" sz="2400" dirty="0" smtClean="0"/>
              <a:t>以及</a:t>
            </a:r>
            <a:r>
              <a:rPr lang="en-US" altLang="zh-CN" sz="2400" dirty="0" smtClean="0"/>
              <a:t>5.1.x</a:t>
            </a:r>
          </a:p>
          <a:p>
            <a:pPr lvl="1"/>
            <a:r>
              <a:rPr lang="en-US" altLang="zh-CN" sz="2400" dirty="0" smtClean="0"/>
              <a:t>Linux</a:t>
            </a:r>
            <a:r>
              <a:rPr lang="zh-CN" altLang="en-US" sz="2400" dirty="0" smtClean="0"/>
              <a:t>需要安装</a:t>
            </a:r>
            <a:r>
              <a:rPr lang="en-US" altLang="zh-CN" sz="2400" dirty="0" smtClean="0"/>
              <a:t>server</a:t>
            </a:r>
            <a:r>
              <a:rPr lang="zh-CN" altLang="en-US" sz="2400" dirty="0" smtClean="0"/>
              <a:t>和</a:t>
            </a:r>
            <a:r>
              <a:rPr lang="en-US" altLang="zh-CN" sz="2400" dirty="0" smtClean="0"/>
              <a:t>client</a:t>
            </a:r>
            <a:r>
              <a:rPr lang="zh-CN" altLang="en-US" sz="2400" dirty="0" smtClean="0"/>
              <a:t>两个</a:t>
            </a:r>
            <a:r>
              <a:rPr lang="en-US" altLang="zh-CN" sz="2400" dirty="0" smtClean="0"/>
              <a:t>rpm</a:t>
            </a:r>
            <a:r>
              <a:rPr lang="zh-CN" altLang="en-US" sz="2400" dirty="0" smtClean="0"/>
              <a:t>包</a:t>
            </a:r>
            <a:endParaRPr lang="en-US" altLang="zh-CN" sz="2400" dirty="0" smtClean="0"/>
          </a:p>
          <a:p>
            <a:r>
              <a:rPr lang="en-US" altLang="zh-CN" sz="2800" dirty="0" smtClean="0"/>
              <a:t>MySQL Enterprise Edition</a:t>
            </a:r>
          </a:p>
          <a:p>
            <a:r>
              <a:rPr lang="en-US" altLang="zh-CN" sz="2800" dirty="0" smtClean="0"/>
              <a:t>MySQL Cluster &amp; Cluster CGE</a:t>
            </a:r>
          </a:p>
          <a:p>
            <a:r>
              <a:rPr lang="en-US" altLang="zh-CN" sz="2800" dirty="0" smtClean="0"/>
              <a:t>MySQL Workbench </a:t>
            </a:r>
            <a:r>
              <a:rPr lang="en-US" altLang="zh-CN" sz="2800" dirty="0"/>
              <a:t>(</a:t>
            </a:r>
            <a:r>
              <a:rPr lang="en-US" altLang="zh-CN" sz="2800" dirty="0" smtClean="0"/>
              <a:t>GUI Tool)</a:t>
            </a:r>
          </a:p>
          <a:p>
            <a:pPr lvl="1"/>
            <a:r>
              <a:rPr lang="zh-CN" altLang="en-US" sz="2400" dirty="0" smtClean="0"/>
              <a:t>早期为</a:t>
            </a:r>
            <a:r>
              <a:rPr lang="en-US" altLang="zh-CN" sz="2400" dirty="0" smtClean="0"/>
              <a:t>Administrator</a:t>
            </a:r>
            <a:r>
              <a:rPr lang="zh-CN" altLang="en-US" sz="2400" dirty="0" smtClean="0"/>
              <a:t>和</a:t>
            </a:r>
            <a:r>
              <a:rPr lang="en-US" altLang="zh-CN" sz="2400" dirty="0" smtClean="0"/>
              <a:t>Query Browser</a:t>
            </a:r>
            <a:r>
              <a:rPr lang="zh-CN" altLang="en-US" sz="2400" dirty="0" smtClean="0"/>
              <a:t>，相对易用</a:t>
            </a:r>
            <a:endParaRPr lang="en-US" altLang="zh-CN" sz="2400" dirty="0" smtClean="0"/>
          </a:p>
          <a:p>
            <a:r>
              <a:rPr lang="en-US" altLang="zh-CN" sz="2800" dirty="0" smtClean="0"/>
              <a:t>MySQL Connectors</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69763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安装源代码产品还是二进制产品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安装二进制版本，即操作者使用经</a:t>
            </a:r>
            <a:r>
              <a:rPr lang="en-US" altLang="zh-CN" sz="2800" dirty="0" smtClean="0"/>
              <a:t>MySQL</a:t>
            </a:r>
            <a:r>
              <a:rPr lang="zh-CN" altLang="en-US" sz="2800" dirty="0" smtClean="0"/>
              <a:t>开发商编译过的版本进行安装</a:t>
            </a:r>
            <a:endParaRPr lang="en-US" altLang="zh-CN" sz="2800" dirty="0" smtClean="0"/>
          </a:p>
          <a:p>
            <a:pPr lvl="1"/>
            <a:r>
              <a:rPr lang="zh-CN" altLang="en-US" sz="2400" dirty="0" smtClean="0"/>
              <a:t>容易、快速</a:t>
            </a:r>
            <a:endParaRPr lang="en-US" altLang="zh-CN" sz="2400" dirty="0" smtClean="0"/>
          </a:p>
          <a:p>
            <a:pPr lvl="1"/>
            <a:r>
              <a:rPr lang="en-US" altLang="zh-CN" sz="2400" dirty="0" smtClean="0">
                <a:latin typeface="Calibri" pitchFamily="34" charset="0"/>
                <a:cs typeface="Calibri" pitchFamily="34" charset="0"/>
              </a:rPr>
              <a:t>rpm -i MySQL-5.x.rpm MySQL-client-5.x.rpm</a:t>
            </a:r>
          </a:p>
          <a:p>
            <a:r>
              <a:rPr lang="zh-CN" altLang="en-US" sz="2800" dirty="0" smtClean="0"/>
              <a:t>安装源代码版本，即操作者自己编译</a:t>
            </a:r>
            <a:r>
              <a:rPr lang="en-US" altLang="zh-CN" sz="2800" dirty="0" smtClean="0"/>
              <a:t>MySQL</a:t>
            </a:r>
            <a:r>
              <a:rPr lang="zh-CN" altLang="en-US" sz="2800" dirty="0" smtClean="0"/>
              <a:t>源代码并进行安装</a:t>
            </a:r>
            <a:endParaRPr lang="en-US" altLang="zh-CN" sz="2800" dirty="0" smtClean="0"/>
          </a:p>
          <a:p>
            <a:pPr lvl="1"/>
            <a:r>
              <a:rPr lang="en-US" altLang="zh-CN" sz="2400" dirty="0" smtClean="0">
                <a:latin typeface="Calibri" pitchFamily="34" charset="0"/>
                <a:cs typeface="Calibri" pitchFamily="34" charset="0"/>
              </a:rPr>
              <a:t>./configure</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make</a:t>
            </a:r>
            <a:br>
              <a:rPr lang="en-US" altLang="zh-CN" sz="2400" dirty="0" smtClean="0">
                <a:latin typeface="Calibri" pitchFamily="34" charset="0"/>
                <a:cs typeface="Calibri" pitchFamily="34" charset="0"/>
              </a:rPr>
            </a:br>
            <a:r>
              <a:rPr lang="en-US" altLang="zh-CN" sz="2400" dirty="0" err="1" smtClean="0">
                <a:latin typeface="Calibri" pitchFamily="34" charset="0"/>
                <a:cs typeface="Calibri" pitchFamily="34" charset="0"/>
              </a:rPr>
              <a:t>make</a:t>
            </a:r>
            <a:r>
              <a:rPr lang="en-US" altLang="zh-CN" sz="2400" dirty="0" smtClean="0">
                <a:latin typeface="Calibri" pitchFamily="34" charset="0"/>
                <a:cs typeface="Calibri" pitchFamily="34" charset="0"/>
              </a:rPr>
              <a:t> install</a:t>
            </a:r>
            <a:endParaRPr lang="zh-CN" altLang="en-US" sz="2400" dirty="0">
              <a:latin typeface="Calibri" pitchFamily="34" charset="0"/>
              <a:cs typeface="Calibri"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448600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3228</Words>
  <Application>Microsoft Office PowerPoint</Application>
  <PresentationFormat>全屏显示(4:3)</PresentationFormat>
  <Paragraphs>621</Paragraphs>
  <Slides>56</Slides>
  <Notes>0</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MySQL专题</vt:lpstr>
      <vt:lpstr>MySQL</vt:lpstr>
      <vt:lpstr>MySQL的历史</vt:lpstr>
      <vt:lpstr>MySQL的历史</vt:lpstr>
      <vt:lpstr>MySQL创始人寻求中国帮助</vt:lpstr>
      <vt:lpstr>MySQL的特性</vt:lpstr>
      <vt:lpstr>MySQL</vt:lpstr>
      <vt:lpstr>MySQL的安装</vt:lpstr>
      <vt:lpstr>安装源代码产品还是二进制产品</vt:lpstr>
      <vt:lpstr>MySQL Workbench</vt:lpstr>
      <vt:lpstr>Administrator &amp; Query Browser</vt:lpstr>
      <vt:lpstr>在相同机器上安装多个MySQL</vt:lpstr>
      <vt:lpstr>RAID</vt:lpstr>
      <vt:lpstr>安装中的常见问题</vt:lpstr>
      <vt:lpstr>MySQL</vt:lpstr>
      <vt:lpstr>MySQL的启动和停止</vt:lpstr>
      <vt:lpstr>MySQL的命令</vt:lpstr>
      <vt:lpstr>MySQL存储引擎</vt:lpstr>
      <vt:lpstr>表类型</vt:lpstr>
      <vt:lpstr>MySQL的数据类型</vt:lpstr>
      <vt:lpstr>MySQL的索引</vt:lpstr>
      <vt:lpstr>MySQL的高级特性</vt:lpstr>
      <vt:lpstr>MySQL的高级特性</vt:lpstr>
      <vt:lpstr>MySQL的高级特性</vt:lpstr>
      <vt:lpstr>MySQL函数</vt:lpstr>
      <vt:lpstr>MySQL的配置</vt:lpstr>
      <vt:lpstr>my.cnf</vt:lpstr>
      <vt:lpstr>MySQL配置文件的内容</vt:lpstr>
      <vt:lpstr>配置InnoDB表</vt:lpstr>
      <vt:lpstr>MySQL的日志</vt:lpstr>
      <vt:lpstr>MySQL的备份</vt:lpstr>
      <vt:lpstr>MySQL的优化</vt:lpstr>
      <vt:lpstr>主机应用优化</vt:lpstr>
      <vt:lpstr>主机应用优化</vt:lpstr>
      <vt:lpstr>主机应用优化</vt:lpstr>
      <vt:lpstr>SQL查询优化</vt:lpstr>
      <vt:lpstr>SQL查询优化</vt:lpstr>
      <vt:lpstr>SQL查询优化</vt:lpstr>
      <vt:lpstr>SQL查询优化</vt:lpstr>
      <vt:lpstr>数据库服务器优化</vt:lpstr>
      <vt:lpstr>MySQL</vt:lpstr>
      <vt:lpstr>MySQL的安全</vt:lpstr>
      <vt:lpstr>常用的数据库用户角色</vt:lpstr>
      <vt:lpstr>特权管理</vt:lpstr>
      <vt:lpstr>特权及其应用的对象</vt:lpstr>
      <vt:lpstr>安全表</vt:lpstr>
      <vt:lpstr>系统安全</vt:lpstr>
      <vt:lpstr>应用程序的安全性</vt:lpstr>
      <vt:lpstr>MySQL</vt:lpstr>
      <vt:lpstr>体系结构</vt:lpstr>
      <vt:lpstr>MySQL编程</vt:lpstr>
      <vt:lpstr>JDBC API</vt:lpstr>
      <vt:lpstr>JDBC驱动程序类别</vt:lpstr>
      <vt:lpstr>JDBC API</vt:lpstr>
      <vt:lpstr>数据库连接池</vt:lpstr>
      <vt:lpstr>DBCP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MySQL专题</dc:title>
  <dc:creator>whu</dc:creator>
  <cp:lastModifiedBy>whu</cp:lastModifiedBy>
  <cp:revision>97</cp:revision>
  <dcterms:created xsi:type="dcterms:W3CDTF">2010-12-16T04:49:33Z</dcterms:created>
  <dcterms:modified xsi:type="dcterms:W3CDTF">2011-12-14T03:18:58Z</dcterms:modified>
</cp:coreProperties>
</file>