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0" r:id="rId8"/>
    <p:sldId id="262" r:id="rId9"/>
    <p:sldId id="263" r:id="rId10"/>
    <p:sldId id="264" r:id="rId11"/>
    <p:sldId id="265" r:id="rId12"/>
    <p:sldId id="266" r:id="rId13"/>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213485" y="512128"/>
            <a:ext cx="9144000" cy="2387600"/>
          </a:xfrm>
        </p:spPr>
        <p:txBody>
          <a:bodyPr/>
          <a:p>
            <a:r>
              <a:rPr lang="en-US" altLang="en-US"/>
              <a:t>Introduction to Machine Learning</a:t>
            </a:r>
            <a:endParaRPr lang="en-US" altLang="en-US"/>
          </a:p>
        </p:txBody>
      </p:sp>
      <p:sp>
        <p:nvSpPr>
          <p:cNvPr id="3" name="Subtitle 2"/>
          <p:cNvSpPr>
            <a:spLocks noGrp="1"/>
          </p:cNvSpPr>
          <p:nvPr>
            <p:ph type="subTitle" idx="1"/>
          </p:nvPr>
        </p:nvSpPr>
        <p:spPr>
          <a:xfrm>
            <a:off x="1524000" y="3595688"/>
            <a:ext cx="9144000" cy="1655762"/>
          </a:xfrm>
        </p:spPr>
        <p:txBody>
          <a:bodyPr>
            <a:normAutofit lnSpcReduction="20000"/>
          </a:bodyPr>
          <a:p>
            <a:pPr algn="r"/>
            <a:endParaRPr lang="en-US" altLang="en-US"/>
          </a:p>
          <a:p>
            <a:pPr algn="r"/>
            <a:r>
              <a:rPr lang="en-US" altLang="en-US"/>
              <a:t>IMU_Zhouchenyang</a:t>
            </a:r>
            <a:endParaRPr lang="en-US" altLang="en-US"/>
          </a:p>
          <a:p>
            <a:pPr algn="r"/>
            <a:r>
              <a:rPr lang="en-US" altLang="en-US"/>
              <a:t>chenyangzhou19940217@gmail.com</a:t>
            </a:r>
            <a:endParaRPr lang="en-US" altLang="en-US"/>
          </a:p>
          <a:p>
            <a:pPr algn="r"/>
            <a:r>
              <a:rPr lang="en-US" altLang="en-US"/>
              <a:t>2018-09-05</a:t>
            </a: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6.深度学习(Deep Learning)</a:t>
            </a:r>
            <a:endParaRPr lang="en-US" altLang="en-US"/>
          </a:p>
        </p:txBody>
      </p:sp>
      <p:sp>
        <p:nvSpPr>
          <p:cNvPr id="3" name="Content Placeholder 2"/>
          <p:cNvSpPr>
            <a:spLocks noGrp="1"/>
          </p:cNvSpPr>
          <p:nvPr>
            <p:ph idx="1"/>
          </p:nvPr>
        </p:nvSpPr>
        <p:spPr/>
        <p:txBody>
          <a:bodyPr/>
          <a:p>
            <a:r>
              <a:rPr lang="en-US" altLang="en-US"/>
              <a:t>神经网络的应用</a:t>
            </a:r>
            <a:endParaRPr lang="en-US" altLang="en-US"/>
          </a:p>
          <a:p>
            <a:r>
              <a:rPr lang="en-US" altLang="en-US"/>
              <a:t>CNN</a:t>
            </a:r>
            <a:endParaRPr lang="en-US" altLang="en-US"/>
          </a:p>
          <a:p>
            <a:pPr marL="0" indent="0">
              <a:buNone/>
            </a:pPr>
            <a:r>
              <a:rPr lang="en-US" altLang="en-US"/>
              <a:t>	LeNet,AlexNet,VGG-16,VGG-19,ResNet</a:t>
            </a:r>
            <a:endParaRPr lang="en-US" altLang="en-US"/>
          </a:p>
          <a:p>
            <a:r>
              <a:rPr lang="en-US" altLang="en-US"/>
              <a:t>RNN</a:t>
            </a:r>
            <a:endParaRPr lang="en-US" altLang="en-US"/>
          </a:p>
          <a:p>
            <a:r>
              <a:rPr lang="en-US" altLang="en-US"/>
              <a:t>LSTM</a:t>
            </a:r>
            <a:endParaRPr lang="en-US" altLang="en-US"/>
          </a:p>
          <a:p>
            <a:r>
              <a:rPr lang="en-US" altLang="en-US"/>
              <a:t>GRU</a:t>
            </a:r>
            <a:endParaRPr lang="en-US" altLang="en-US"/>
          </a:p>
          <a:p>
            <a:r>
              <a:rPr lang="en-US" altLang="en-US"/>
              <a:t>Capsule Network</a:t>
            </a:r>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a:sym typeface="+mn-ea"/>
              </a:rPr>
              <a:t>7.K-NN(K - nearest neighbors)(K-近邻算法)</a:t>
            </a:r>
            <a:endParaRPr lang="en-US" altLang="en-US"/>
          </a:p>
        </p:txBody>
      </p:sp>
      <p:sp>
        <p:nvSpPr>
          <p:cNvPr id="3" name="Content Placeholder 2"/>
          <p:cNvSpPr>
            <a:spLocks noGrp="1"/>
          </p:cNvSpPr>
          <p:nvPr>
            <p:ph idx="1"/>
          </p:nvPr>
        </p:nvSpPr>
        <p:spPr>
          <a:xfrm>
            <a:off x="843915" y="1825625"/>
            <a:ext cx="10515600" cy="4351338"/>
          </a:xfrm>
        </p:spPr>
        <p:txBody>
          <a:bodyPr/>
          <a:p>
            <a:r>
              <a:rPr lang="en-US" altLang="en-US"/>
              <a:t>详细请见Github或Pdf.</a:t>
            </a:r>
            <a:endParaRPr lang="en-US" altLang="en-US"/>
          </a:p>
          <a:p>
            <a:endParaRPr lang=""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目录</a:t>
            </a:r>
            <a:endParaRPr lang="en-US" altLang="en-US"/>
          </a:p>
        </p:txBody>
      </p:sp>
      <p:sp>
        <p:nvSpPr>
          <p:cNvPr id="3" name="Content Placeholder 2"/>
          <p:cNvSpPr>
            <a:spLocks noGrp="1"/>
          </p:cNvSpPr>
          <p:nvPr>
            <p:ph idx="1"/>
          </p:nvPr>
        </p:nvSpPr>
        <p:spPr/>
        <p:txBody>
          <a:bodyPr/>
          <a:p>
            <a:r>
              <a:rPr lang="en-US" altLang="en-US"/>
              <a:t>1.机器学习,深度学习和人工智能什么关系?</a:t>
            </a:r>
            <a:endParaRPr lang="en-US" altLang="en-US"/>
          </a:p>
          <a:p>
            <a:r>
              <a:rPr lang="en-US" altLang="en-US"/>
              <a:t>2.什么是机器学习?</a:t>
            </a:r>
            <a:endParaRPr lang="en-US" altLang="en-US"/>
          </a:p>
          <a:p>
            <a:r>
              <a:rPr lang="en-US" altLang="en-US"/>
              <a:t>3.监督学习</a:t>
            </a:r>
            <a:endParaRPr lang="en-US" altLang="en-US"/>
          </a:p>
          <a:p>
            <a:r>
              <a:rPr lang="en-US" altLang="en-US"/>
              <a:t>4.无监督学习</a:t>
            </a:r>
            <a:endParaRPr lang="en-US" altLang="en-US"/>
          </a:p>
          <a:p>
            <a:r>
              <a:rPr lang="en-US" altLang="en-US"/>
              <a:t>5.推荐系统</a:t>
            </a:r>
            <a:endParaRPr lang="en-US" altLang="en-US"/>
          </a:p>
          <a:p>
            <a:r>
              <a:rPr lang="en-US" altLang="en-US"/>
              <a:t>6.深度学习</a:t>
            </a:r>
            <a:endParaRPr lang="en-US" altLang="en-US"/>
          </a:p>
          <a:p>
            <a:r>
              <a:rPr lang="en-US" altLang="en-US"/>
              <a:t>7.</a:t>
            </a:r>
            <a:r>
              <a:rPr lang="" altLang="en-US"/>
              <a:t>K-NN</a:t>
            </a:r>
            <a:r>
              <a:rPr lang="en-US" altLang="en-US"/>
              <a:t>(</a:t>
            </a:r>
            <a:r>
              <a:rPr lang="" altLang="en-US"/>
              <a:t>K - nearest neighbors</a:t>
            </a:r>
            <a:r>
              <a:rPr lang="en-US" altLang="en-US"/>
              <a:t>)</a:t>
            </a:r>
            <a:r>
              <a:rPr lang="" altLang="en-US"/>
              <a:t>(K-近邻算法)</a:t>
            </a:r>
            <a:endParaRPr lang="en-US" altLang="en-US"/>
          </a:p>
          <a:p>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1.机器学习,深度学习和人工智能什么关系?</a:t>
            </a:r>
            <a:endParaRPr lang="en-US"/>
          </a:p>
        </p:txBody>
      </p:sp>
      <p:pic>
        <p:nvPicPr>
          <p:cNvPr id="4" name="Content Placeholder 3" descr="v2-d175aa7e88bcfcabef5284fa4834bb88_hd"/>
          <p:cNvPicPr>
            <a:picLocks noChangeAspect="1"/>
          </p:cNvPicPr>
          <p:nvPr>
            <p:ph idx="1"/>
          </p:nvPr>
        </p:nvPicPr>
        <p:blipFill>
          <a:blip r:embed="rId1"/>
          <a:stretch>
            <a:fillRect/>
          </a:stretch>
        </p:blipFill>
        <p:spPr>
          <a:xfrm>
            <a:off x="3851275" y="1825625"/>
            <a:ext cx="4488180" cy="43516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2.什么是机器学习?</a:t>
            </a:r>
            <a:endParaRPr lang="en-US"/>
          </a:p>
        </p:txBody>
      </p:sp>
      <p:sp>
        <p:nvSpPr>
          <p:cNvPr id="3" name="Content Placeholder 2"/>
          <p:cNvSpPr>
            <a:spLocks noGrp="1"/>
          </p:cNvSpPr>
          <p:nvPr>
            <p:ph idx="1"/>
          </p:nvPr>
        </p:nvSpPr>
        <p:spPr>
          <a:xfrm>
            <a:off x="838200" y="1818005"/>
            <a:ext cx="10515600" cy="4351338"/>
          </a:xfrm>
        </p:spPr>
        <p:txBody>
          <a:bodyPr/>
          <a:p>
            <a:r>
              <a:rPr lang="en-US" altLang="en-US"/>
              <a:t>以垃圾邮件检测为例子.</a:t>
            </a:r>
            <a:endParaRPr lang="en-US" altLang="en-US"/>
          </a:p>
          <a:p>
            <a:r>
              <a:rPr lang="en-US" altLang="en-US"/>
              <a:t>之前都是人们写规则来识别一个邮件是垃圾邮件还是正常邮件,但随着规则越来越多,这样的检测系统越来越复杂.</a:t>
            </a:r>
            <a:endParaRPr lang="en-US" altLang="en-US"/>
          </a:p>
          <a:p>
            <a:r>
              <a:rPr lang="en-US" altLang="en-US"/>
              <a:t>这时候,人们发现这种问题的根本途径是如何自动地从数据的某些特征中学习他们之间的关系,并且可以随着数据的不断学习(训练),提升垃圾邮件的检测的性能.</a:t>
            </a:r>
            <a:endParaRPr lang="en-US" altLang="en-US"/>
          </a:p>
          <a:p>
            <a:endParaRPr lang="en-US" altLang="en-US"/>
          </a:p>
          <a:p>
            <a:r>
              <a:rPr lang="en-US" altLang="en-US"/>
              <a:t>机器学习就是不断的从数据中学习和提取有用的信息,不断提升机器的性能.</a:t>
            </a:r>
            <a:endParaRPr lang="en-US" altLang="en-US"/>
          </a:p>
          <a:p>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ltLang="en-US"/>
          </a:p>
        </p:txBody>
      </p:sp>
      <p:sp>
        <p:nvSpPr>
          <p:cNvPr id="3" name="Content Placeholder 2"/>
          <p:cNvSpPr>
            <a:spLocks noGrp="1"/>
          </p:cNvSpPr>
          <p:nvPr>
            <p:ph idx="1"/>
          </p:nvPr>
        </p:nvSpPr>
        <p:spPr/>
        <p:txBody>
          <a:bodyPr/>
          <a:p>
            <a:r>
              <a:rPr lang="en-US" altLang="en-US"/>
              <a:t>机器学习的分类(根据任务不同)</a:t>
            </a:r>
            <a:endParaRPr lang="en-US" altLang="en-US"/>
          </a:p>
          <a:p>
            <a:r>
              <a:rPr lang="en-US" altLang="en-US"/>
              <a:t>监督学习(Supervised Learning)</a:t>
            </a:r>
            <a:endParaRPr lang="en-US" altLang="en-US"/>
          </a:p>
          <a:p>
            <a:r>
              <a:rPr lang="en-US" altLang="en-US"/>
              <a:t>无监督学习(Unsupervised Learning)</a:t>
            </a:r>
            <a:endParaRPr lang="en-US" altLang="en-US"/>
          </a:p>
          <a:p>
            <a:r>
              <a:rPr lang="en-US" altLang="en-US"/>
              <a:t>半监督学习(Semi-Supervised Learning)</a:t>
            </a:r>
            <a:endParaRPr lang="en-US" altLang="en-US"/>
          </a:p>
          <a:p>
            <a:r>
              <a:rPr lang="en-US" altLang="en-US"/>
              <a:t>增强学习(Reinforcement Learning)</a:t>
            </a:r>
            <a:endParaRPr lang="en-US" altLang="en-US"/>
          </a:p>
          <a:p>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3.监督学习(Supervised Learning)</a:t>
            </a:r>
            <a:endParaRPr lang="en-US" altLang="en-US"/>
          </a:p>
        </p:txBody>
      </p:sp>
      <p:sp>
        <p:nvSpPr>
          <p:cNvPr id="3" name="Content Placeholder 2"/>
          <p:cNvSpPr>
            <a:spLocks noGrp="1"/>
          </p:cNvSpPr>
          <p:nvPr>
            <p:ph idx="1"/>
          </p:nvPr>
        </p:nvSpPr>
        <p:spPr>
          <a:xfrm>
            <a:off x="838200" y="1825625"/>
            <a:ext cx="10918190" cy="4351655"/>
          </a:xfrm>
        </p:spPr>
        <p:txBody>
          <a:bodyPr/>
          <a:p>
            <a:r>
              <a:rPr lang="en-US" altLang="en-US"/>
              <a:t>在监督学习中,其训练样本中同时包含有特征和标签信息.</a:t>
            </a:r>
            <a:endParaRPr lang="en-US" altLang="en-US"/>
          </a:p>
          <a:p>
            <a:r>
              <a:rPr lang="en-US" altLang="en-US"/>
              <a:t>在监督学习中,分类(Classification)算法和回归(Regression)算法</a:t>
            </a:r>
            <a:endParaRPr lang="en-US" altLang="en-US"/>
          </a:p>
          <a:p>
            <a:pPr marL="0" indent="0">
              <a:buNone/>
            </a:pPr>
            <a:r>
              <a:rPr lang="en-US" altLang="en-US"/>
              <a:t>  两者区别:</a:t>
            </a:r>
            <a:endParaRPr lang="en-US" altLang="en-US"/>
          </a:p>
          <a:p>
            <a:pPr marL="0" indent="0">
              <a:buNone/>
            </a:pPr>
            <a:r>
              <a:rPr lang="en-US" altLang="en-US"/>
              <a:t>  1.分类算法中的标签是离散的值</a:t>
            </a:r>
            <a:endParaRPr lang="en-US" altLang="en-US"/>
          </a:p>
          <a:p>
            <a:pPr marL="0" indent="0">
              <a:buNone/>
            </a:pPr>
            <a:r>
              <a:rPr lang="en-US" altLang="en-US"/>
              <a:t>  比如:广告点击问题的标签{-1,+1}(-1为未点击,+1为点击)</a:t>
            </a:r>
            <a:endParaRPr lang="en-US" altLang="en-US"/>
          </a:p>
          <a:p>
            <a:pPr marL="0" indent="0">
              <a:buNone/>
            </a:pPr>
            <a:r>
              <a:rPr lang="en-US" altLang="en-US"/>
              <a:t>  2.回归算法中的标签是连续的值</a:t>
            </a:r>
            <a:endParaRPr lang="en-US" altLang="en-US"/>
          </a:p>
          <a:p>
            <a:pPr marL="0" indent="0">
              <a:buNone/>
            </a:pPr>
            <a:r>
              <a:rPr lang="en-US" altLang="en-US"/>
              <a:t>  比如:通过房子的面积,户型,位置等信息预测房价.</a:t>
            </a: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ltLang="en-US"/>
              <a:t>典型的问题:</a:t>
            </a:r>
            <a:endParaRPr lang="en-US" altLang="en-US"/>
          </a:p>
          <a:p>
            <a:r>
              <a:rPr lang="en-US" altLang="en-US"/>
              <a:t>分类问题:</a:t>
            </a:r>
            <a:endParaRPr lang="en-US" altLang="en-US"/>
          </a:p>
          <a:p>
            <a:r>
              <a:rPr lang="en-US" altLang="en-US"/>
              <a:t>1.垃圾邮件的分类</a:t>
            </a:r>
            <a:endParaRPr lang="en-US" altLang="en-US"/>
          </a:p>
          <a:p>
            <a:r>
              <a:rPr lang="en-US" altLang="en-US"/>
              <a:t>2.点击率预测</a:t>
            </a:r>
            <a:endParaRPr lang="en-US" altLang="en-US"/>
          </a:p>
          <a:p>
            <a:r>
              <a:rPr lang="en-US" altLang="en-US"/>
              <a:t>3.手写字识别(数字,汉字,蒙古文等)</a:t>
            </a:r>
            <a:endParaRPr lang="en-US" altLang="en-US"/>
          </a:p>
          <a:p>
            <a:r>
              <a:rPr lang="en-US" altLang="en-US"/>
              <a:t>回归问题:</a:t>
            </a:r>
            <a:endParaRPr lang="en-US" altLang="en-US"/>
          </a:p>
          <a:p>
            <a:r>
              <a:rPr lang="en-US" altLang="en-US"/>
              <a:t>1.股票价格的预测</a:t>
            </a:r>
            <a:endParaRPr lang="en-US" altLang="en-US"/>
          </a:p>
          <a:p>
            <a:r>
              <a:rPr lang="en-US" altLang="en-US"/>
              <a:t>2.房屋价格的预测</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a:t>4.无监督学习</a:t>
            </a:r>
            <a:r>
              <a:rPr lang="en-US" altLang="en-US">
                <a:sym typeface="+mn-ea"/>
              </a:rPr>
              <a:t>(Unsupervised Learning)</a:t>
            </a:r>
            <a:endParaRPr lang="en-US" altLang="en-US"/>
          </a:p>
        </p:txBody>
      </p:sp>
      <p:sp>
        <p:nvSpPr>
          <p:cNvPr id="3" name="Content Placeholder 2"/>
          <p:cNvSpPr>
            <a:spLocks noGrp="1"/>
          </p:cNvSpPr>
          <p:nvPr>
            <p:ph idx="1"/>
          </p:nvPr>
        </p:nvSpPr>
        <p:spPr/>
        <p:txBody>
          <a:bodyPr/>
          <a:p>
            <a:r>
              <a:rPr lang="en-US" altLang="en-US"/>
              <a:t>在无监督学习中,其样本中只含有特征,不包含标签信息.</a:t>
            </a:r>
            <a:endParaRPr lang="en-US" altLang="en-US"/>
          </a:p>
          <a:p>
            <a:r>
              <a:rPr lang="en-US" altLang="en-US"/>
              <a:t>与监督学习不同的是,由于无监督学习不包含标签信息,所以在学习时并不知道其分类的结果是否正确.</a:t>
            </a:r>
            <a:endParaRPr lang="en-US" altLang="en-US"/>
          </a:p>
          <a:p>
            <a:endParaRPr lang="en-US" altLang="en-US"/>
          </a:p>
          <a:p>
            <a:r>
              <a:rPr lang="en-US" altLang="en-US"/>
              <a:t>聚类算法是无监督学习算法中最典型的一种算法.</a:t>
            </a:r>
            <a:endParaRPr lang="en-US" altLang="en-US"/>
          </a:p>
          <a:p>
            <a:r>
              <a:rPr lang="en-US" altLang="en-US"/>
              <a:t>K-means (主要分享,学习)</a:t>
            </a: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a:t>5.推荐系统(Recommendation System)</a:t>
            </a:r>
            <a:endParaRPr lang="en-US" altLang="en-US"/>
          </a:p>
        </p:txBody>
      </p:sp>
      <p:sp>
        <p:nvSpPr>
          <p:cNvPr id="3" name="Content Placeholder 2"/>
          <p:cNvSpPr>
            <a:spLocks noGrp="1"/>
          </p:cNvSpPr>
          <p:nvPr>
            <p:ph idx="1"/>
          </p:nvPr>
        </p:nvSpPr>
        <p:spPr/>
        <p:txBody>
          <a:bodyPr/>
          <a:p>
            <a:r>
              <a:rPr lang="en-US" altLang="en-US"/>
              <a:t>推荐系统(RS)</a:t>
            </a:r>
            <a:endParaRPr lang="en-US" altLang="en-US"/>
          </a:p>
          <a:p>
            <a:r>
              <a:rPr lang="en-US" altLang="en-US"/>
              <a:t>一方面帮助用户从海量数据中找到感兴趣的信息,另一方面将有价值的信息传递给潜在用户.</a:t>
            </a:r>
            <a:endParaRPr lang="en-US" altLang="en-US"/>
          </a:p>
          <a:p>
            <a:endParaRPr lang="en-US" altLang="en-US"/>
          </a:p>
          <a:p>
            <a:r>
              <a:rPr lang="en-US" altLang="en-US"/>
              <a:t>应用:网易云音乐</a:t>
            </a:r>
            <a:endParaRPr lang="en-US" altLang="en-US"/>
          </a:p>
          <a:p>
            <a:endParaRPr lang="en-US" altLang="en-US"/>
          </a:p>
          <a:p>
            <a:r>
              <a:rPr lang="en-US" altLang="en-US"/>
              <a:t>推荐系统主要算法:协同过滤算法,基于矩阵分解的推荐算法和基于图的推荐算法.</a:t>
            </a:r>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1186</Words>
  <Application>WPS Presentation</Application>
  <PresentationFormat>Widescreen</PresentationFormat>
  <Paragraphs>86</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Calibri Light</vt:lpstr>
      <vt:lpstr>DejaVu Sans</vt:lpstr>
      <vt:lpstr>Calibri</vt:lpstr>
      <vt:lpstr>微软雅黑</vt:lpstr>
      <vt:lpstr>WenQuanYi Micro Hei</vt:lpstr>
      <vt:lpstr>Arial Unicode MS</vt:lpstr>
      <vt:lpstr>SimSun</vt:lpstr>
      <vt:lpstr>WenQuanYi Zen Hei</vt:lpstr>
      <vt:lpstr>Office Theme</vt:lpstr>
      <vt:lpstr>Introduction to Machine Learning</vt:lpstr>
      <vt:lpstr>目录</vt:lpstr>
      <vt:lpstr>1.机器学习,深度学习和人工智能什么关系?</vt:lpstr>
      <vt:lpstr>2.什么是机器学习?</vt:lpstr>
      <vt:lpstr>PowerPoint 演示文稿</vt:lpstr>
      <vt:lpstr>3.监督学习(Supervised Learning)</vt:lpstr>
      <vt:lpstr>PowerPoint 演示文稿</vt:lpstr>
      <vt:lpstr>4.无监督学习(Unsupervised Learning)</vt:lpstr>
      <vt:lpstr>5.推荐系统(Recommendation System)</vt:lpstr>
      <vt:lpstr>6.深度学习(Deep Learning)</vt:lpstr>
      <vt:lpstr>7.LR(逻辑回归)</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crius</dc:creator>
  <cp:lastModifiedBy>crius</cp:lastModifiedBy>
  <cp:revision>30</cp:revision>
  <dcterms:created xsi:type="dcterms:W3CDTF">2018-09-05T07:57:30Z</dcterms:created>
  <dcterms:modified xsi:type="dcterms:W3CDTF">2018-09-05T07:57:30Z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1033-10.1.0.6634</vt:lpwstr>
  </property>
</Properties>
</file>