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4" r:id="rId5"/>
    <p:sldId id="265" r:id="rId6"/>
    <p:sldId id="271" r:id="rId7"/>
    <p:sldId id="270" r:id="rId8"/>
    <p:sldId id="269" r:id="rId9"/>
    <p:sldId id="272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F919-718C-44C8-84F2-6430E018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3286-8EAE-41A1-A9C0-15A6F49B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FF53-FE86-45D9-B01A-8D83329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CC335-4144-4599-B195-7E2F4BC9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D17F-9F59-4AFF-A723-FA5893D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B7E-CAFB-41C7-A908-93812459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10D97-2146-422F-87F6-5DF5AE59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DC45-2B09-4F22-A98E-547D0892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81A9-CA81-4719-AE3D-DFAABE2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7546-3662-44AE-9B0A-7C27B70A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D69F1-50E9-4D11-9FC6-9FAC895A1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475F9-B379-4A58-8C13-AC417E41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E3EB-72CA-43F5-9106-E0DE9723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5677-8B15-478F-A30B-67376585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3CD7-9F84-4B7A-A422-6A404720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CD98-2820-48F2-87FA-B05B08F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AD03-614F-43F1-8DC0-A0288907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F539-E71F-4AF6-BFB3-817985B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A481-0A61-4B20-B9C9-CE9852F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858C-CA33-4655-BFAC-95B8CFD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0930-CB5F-445A-B5CB-2A4B57D8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E89-616A-4DED-BF59-6B8DB84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BC50-1140-4944-A944-2A0AA0B1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E750-794A-4851-B86A-993DC437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D511-5101-4E22-BD0D-420F6798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905-9F35-43F7-9844-E2CBA8F4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0A6-46F8-4F6D-9CC3-4B908D90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79D4-A879-47F0-8699-FACFF7E7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FD3E-1F2C-4C72-9475-51D76A9F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A932-A917-460E-837D-CD31E497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617E-5FAB-4711-B209-EC8D16CD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ECAB-0344-4DDE-BF96-743D2FB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1CDB-8028-4AF7-BF67-20D502D0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0D70-CE79-474E-BBC7-BA845E93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51795-9ECE-4415-9A19-A77B56007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FE10A-8F2B-44F5-AC35-F022C138B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BCD1A-C726-4DCA-AF4C-6A133593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EB05D-73EB-4DA3-9736-4CEADE70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1282B-9370-4C46-BB82-7B0F821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D5A-B4D9-40F8-A087-40D24FE3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5E438-0066-4682-90FE-E433B2F6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0223B-2880-4E33-B03E-9DB4E508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E3364-3AAD-4569-A7C8-E26B9860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0B184-E34F-425F-9EA4-E31E4730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FD59F-93C9-4500-8BCB-A18BD04E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C69BB-EC33-4017-8889-65AE70E0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A1C1-4070-4D26-B135-3BFB8988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196B-1CE1-4E57-BA01-AB610AB5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2E8B9-778C-40DA-A425-569EE703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99E0-A8DD-4A5F-B084-2F84170B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CBD8-95AD-4786-B96D-4A529FC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7E8A-3741-4032-8127-0562D46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7322-BEE7-47E3-AA46-7C96EC6F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F3038-1FCD-4983-AF99-0928DB5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56A4-BE6E-4ACD-B9A8-DD00949E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4034-EA98-4439-B88B-CB98FB50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9FD2-4DE0-4991-AC03-A1BEEE7D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63AF-4458-4B71-8652-1145093B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3DA09-6E42-4042-BA2D-5E82095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037A-4977-4954-930E-51B3A484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3365-23BB-4667-B5B1-503DA6696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EAE1-AF08-42D8-BDB4-DE1748E02D8D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3FC1-DD6C-4D16-A4E8-DC8799076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1BBF-6156-46FF-B5D5-65E29BA36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AF80-A7A9-4962-A7F8-084CD2AB8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chemeClr val="bg1"/>
                </a:solidFill>
              </a:rPr>
              <a:t>Hemodynamic</a:t>
            </a:r>
            <a:br>
              <a:rPr lang="en-US" sz="6100" dirty="0">
                <a:solidFill>
                  <a:schemeClr val="bg1"/>
                </a:solidFill>
              </a:rPr>
            </a:br>
            <a:r>
              <a:rPr lang="en-US" sz="6100" dirty="0">
                <a:solidFill>
                  <a:schemeClr val="bg1"/>
                </a:solidFill>
              </a:rPr>
              <a:t>Fluent Calculation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F7F3B-E8B5-41A3-9A41-7F344753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By: Asad Mirza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For: CV-PEUTICS</a:t>
            </a:r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7AA-1BD9-4E59-AF4F-BB890493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surface/element plotting rather than point cloud</a:t>
            </a:r>
          </a:p>
          <a:p>
            <a:r>
              <a:rPr lang="en-US" strike="sngStrike" dirty="0"/>
              <a:t>Faster processing of many points</a:t>
            </a:r>
          </a:p>
          <a:p>
            <a:r>
              <a:rPr lang="en-US" dirty="0"/>
              <a:t>Reporting of Average +/- Standard Deviation for the exported surface</a:t>
            </a:r>
          </a:p>
          <a:p>
            <a:r>
              <a:rPr lang="en-US" strike="sngStrike" dirty="0"/>
              <a:t>Creation of interactive GUI to simplify data processing.</a:t>
            </a:r>
          </a:p>
          <a:p>
            <a:r>
              <a:rPr lang="en-US" dirty="0"/>
              <a:t>Export GUI as exe to allow function outside of MATLAB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F715-EE08-4E72-A5AF-D38F7F94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46"/>
            <a:ext cx="12192000" cy="1137435"/>
          </a:xfrm>
        </p:spPr>
        <p:txBody>
          <a:bodyPr/>
          <a:lstStyle/>
          <a:p>
            <a:pPr algn="ctr"/>
            <a:r>
              <a:rPr lang="en-US" dirty="0"/>
              <a:t>Comparing MATLAB TAWSS with Fluent Mean WSS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E772-1A64-4446-AAAD-88D0D3EB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04195"/>
            <a:ext cx="9496425" cy="38290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0C5A1B-1E03-4CCE-8D4F-6B048FD0170E}"/>
              </a:ext>
            </a:extLst>
          </p:cNvPr>
          <p:cNvSpPr/>
          <p:nvPr/>
        </p:nvSpPr>
        <p:spPr>
          <a:xfrm>
            <a:off x="2890244" y="1319420"/>
            <a:ext cx="1574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MATLAB</a:t>
            </a:r>
            <a:endParaRPr lang="en-US" sz="3200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4F74A-4A54-42EA-9EF2-CB9B41257240}"/>
              </a:ext>
            </a:extLst>
          </p:cNvPr>
          <p:cNvSpPr/>
          <p:nvPr/>
        </p:nvSpPr>
        <p:spPr>
          <a:xfrm>
            <a:off x="7895089" y="1398300"/>
            <a:ext cx="1238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Fluent</a:t>
            </a:r>
            <a:endParaRPr lang="en-US" sz="3200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C6AD5-9D4C-4343-8646-1C053586E93B}"/>
              </a:ext>
            </a:extLst>
          </p:cNvPr>
          <p:cNvSpPr/>
          <p:nvPr/>
        </p:nvSpPr>
        <p:spPr>
          <a:xfrm>
            <a:off x="4263870" y="5951740"/>
            <a:ext cx="26450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</a:rPr>
              <a:t>Error = 1.305%</a:t>
            </a:r>
            <a:endParaRPr lang="en-US" sz="3200" b="0" cap="none" spc="0" dirty="0">
              <a:ln w="0"/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19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BC9-AB38-45A9-B041-240DB8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Fluent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9A79C-DDC4-4C86-971B-59191548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89" y="1950746"/>
            <a:ext cx="7892511" cy="4280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48600-644B-43D6-A614-C11CC095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86" y="1690689"/>
            <a:ext cx="3973794" cy="29466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270D7-48F0-4E62-AF63-775A1CF6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6" y="4795445"/>
            <a:ext cx="4008065" cy="1890580"/>
          </a:xfrm>
          <a:ln w="381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Calculation Activities </a:t>
            </a:r>
            <a:r>
              <a:rPr lang="en-US" sz="1400" dirty="0">
                <a:sym typeface="Wingdings" panose="05000000000000000000" pitchFamily="2" charset="2"/>
              </a:rPr>
              <a:t> Create  Solution Data Export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File Type: ASCII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Location: Node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Delimiter: Comma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Surface: Surface whose OSI/TAWSS you’re interested in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Quantities: Wall Shear Stress and XYZ Wall Shear Stress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08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BC9-AB38-45A9-B041-240DB8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F9C63-8628-497D-B0B6-AF8F1429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" y="1502229"/>
            <a:ext cx="4004544" cy="535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D993D-B97A-4B96-89A9-90ACB735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58" y="1502228"/>
            <a:ext cx="7611599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Setting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7AA-1BD9-4E59-AF4F-BB890493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0225" cy="4746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MATLAB script titled “</a:t>
            </a:r>
            <a:r>
              <a:rPr lang="en-US" dirty="0" err="1"/>
              <a:t>Fluent_Post_Processing.m</a:t>
            </a:r>
            <a:r>
              <a:rPr lang="en-US" dirty="0"/>
              <a:t>” must be run to process the exported data.</a:t>
            </a:r>
          </a:p>
          <a:p>
            <a:r>
              <a:rPr lang="en-US" dirty="0"/>
              <a:t>It will ask you for the following:</a:t>
            </a:r>
          </a:p>
          <a:p>
            <a:pPr lvl="1"/>
            <a:r>
              <a:rPr lang="en-US" dirty="0"/>
              <a:t>Simulation Start Time</a:t>
            </a:r>
          </a:p>
          <a:p>
            <a:pPr lvl="1"/>
            <a:r>
              <a:rPr lang="en-US" dirty="0"/>
              <a:t>Simulation End Time</a:t>
            </a:r>
          </a:p>
          <a:p>
            <a:pPr lvl="1"/>
            <a:r>
              <a:rPr lang="en-US" dirty="0"/>
              <a:t>Time Step Size</a:t>
            </a:r>
          </a:p>
          <a:p>
            <a:pPr lvl="1"/>
            <a:r>
              <a:rPr lang="en-US" dirty="0"/>
              <a:t>Cycle Period</a:t>
            </a:r>
          </a:p>
          <a:p>
            <a:r>
              <a:rPr lang="en-US" dirty="0"/>
              <a:t>You will then be asked which results you wish to plot: TAWSS, OSI, RRT, or </a:t>
            </a:r>
            <a:r>
              <a:rPr lang="en-US" dirty="0" err="1"/>
              <a:t>transWSS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C0575-3BD0-4171-B57A-7339CC06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20" y="1336279"/>
            <a:ext cx="2942730" cy="2590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9E866C-5C85-4C64-AC48-C9957524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35" y="4307283"/>
            <a:ext cx="2705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TAWSS/OSI/RRT/</a:t>
            </a:r>
            <a:r>
              <a:rPr lang="en-US" dirty="0" err="1"/>
              <a:t>transWSS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/>
              <p:nvPr/>
            </p:nvSpPr>
            <p:spPr>
              <a:xfrm>
                <a:off x="6771927" y="1756102"/>
                <a:ext cx="4011867" cy="104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𝑂𝑆𝐼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𝑇𝐴𝑊𝑆𝑆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27" y="1756102"/>
                <a:ext cx="4011867" cy="1044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/>
              <p:nvPr/>
            </p:nvSpPr>
            <p:spPr>
              <a:xfrm>
                <a:off x="1323278" y="1629112"/>
                <a:ext cx="3282694" cy="129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𝑇𝐴𝑊𝑆𝑆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278" y="1629112"/>
                <a:ext cx="3282694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B59190-EC7D-48B9-8F8A-6EC67CFB1D05}"/>
                  </a:ext>
                </a:extLst>
              </p:cNvPr>
              <p:cNvSpPr txBox="1"/>
              <p:nvPr/>
            </p:nvSpPr>
            <p:spPr>
              <a:xfrm>
                <a:off x="5363720" y="4136186"/>
                <a:ext cx="6828280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𝑡𝑟𝑎𝑛𝑠𝑊𝑆𝑆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limLoc m:val="undOvr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4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e>
                                      </m:nary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limLoc m:val="undOvr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4"/>
                                                </m:r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𝑑𝑡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B59190-EC7D-48B9-8F8A-6EC67CFB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20" y="4136186"/>
                <a:ext cx="6828280" cy="138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53C29-A022-4AC3-BF82-DB77AEDBCC8A}"/>
                  </a:ext>
                </a:extLst>
              </p:cNvPr>
              <p:cNvSpPr txBox="1"/>
              <p:nvPr/>
            </p:nvSpPr>
            <p:spPr>
              <a:xfrm>
                <a:off x="988732" y="4386831"/>
                <a:ext cx="3951787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𝑅𝑅𝑇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𝑇𝐴𝑊𝑆𝑆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𝑂𝑆𝐼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53C29-A022-4AC3-BF82-DB77AEDBC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32" y="4386831"/>
                <a:ext cx="3951787" cy="885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ADACDCC-E892-4B5A-A840-2E8C72CDB852}"/>
              </a:ext>
            </a:extLst>
          </p:cNvPr>
          <p:cNvSpPr/>
          <p:nvPr/>
        </p:nvSpPr>
        <p:spPr>
          <a:xfrm>
            <a:off x="660400" y="3114587"/>
            <a:ext cx="4608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average WSS on a surface over time.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2A77C-F3F1-4F0B-B008-97F6402B4635}"/>
              </a:ext>
            </a:extLst>
          </p:cNvPr>
          <p:cNvSpPr/>
          <p:nvPr/>
        </p:nvSpPr>
        <p:spPr>
          <a:xfrm>
            <a:off x="660400" y="5465899"/>
            <a:ext cx="46084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 fluid particle’s relative time spent in a particular location on fluid surface over time.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4C6DC-4F6F-4F5D-AD97-028307CE83E9}"/>
              </a:ext>
            </a:extLst>
          </p:cNvPr>
          <p:cNvSpPr/>
          <p:nvPr/>
        </p:nvSpPr>
        <p:spPr>
          <a:xfrm>
            <a:off x="6596111" y="2960699"/>
            <a:ext cx="43634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average of the degree of forward/backward fluid movement over time.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0715D-5598-417F-B019-B9821BD9580E}"/>
              </a:ext>
            </a:extLst>
          </p:cNvPr>
          <p:cNvSpPr/>
          <p:nvPr/>
        </p:nvSpPr>
        <p:spPr>
          <a:xfrm>
            <a:off x="6473635" y="5619787"/>
            <a:ext cx="4608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/>
              </a:rPr>
              <a:t>Measures multidirectional WSS on a surface over time.</a:t>
            </a:r>
          </a:p>
        </p:txBody>
      </p:sp>
    </p:spTree>
    <p:extLst>
      <p:ext uri="{BB962C8B-B14F-4D97-AF65-F5344CB8AC3E}">
        <p14:creationId xmlns:p14="http://schemas.microsoft.com/office/powerpoint/2010/main" val="18604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TAWSS/OSI Plotting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80FC9-DB3A-4365-87C8-A29FA7A8B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625"/>
          <a:stretch/>
        </p:blipFill>
        <p:spPr>
          <a:xfrm>
            <a:off x="334340" y="2350243"/>
            <a:ext cx="5761660" cy="3364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820247" y="1482393"/>
            <a:ext cx="2760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+1 m/s Inlet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7656941" y="1482392"/>
            <a:ext cx="31370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+/- 1 m/s Inlet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D964B-B88E-4D4D-987D-5A409CFF1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08"/>
          <a:stretch/>
        </p:blipFill>
        <p:spPr>
          <a:xfrm>
            <a:off x="6096000" y="2350242"/>
            <a:ext cx="5969946" cy="33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RRT/</a:t>
            </a:r>
            <a:r>
              <a:rPr lang="en-US" dirty="0" err="1"/>
              <a:t>transWSS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820247" y="1482393"/>
            <a:ext cx="2760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+1 m/s Inlet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7656941" y="1482392"/>
            <a:ext cx="31370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+/- 1 m/s Inlet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D4540-29BB-4EB9-BAED-4907E69F2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8" r="4859"/>
          <a:stretch/>
        </p:blipFill>
        <p:spPr>
          <a:xfrm>
            <a:off x="0" y="2479627"/>
            <a:ext cx="6236587" cy="2890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7088E-6DEE-4DFD-9BC8-CC357823C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9" t="4075" r="4891"/>
          <a:stretch/>
        </p:blipFill>
        <p:spPr>
          <a:xfrm>
            <a:off x="6236587" y="2479627"/>
            <a:ext cx="5931027" cy="28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2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More Examples (TAWSS/OSI)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420301" y="1482393"/>
            <a:ext cx="3560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S35/4 Waveform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6422602" y="1482392"/>
            <a:ext cx="5605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Inlet Squared by 4 Waveform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C7905-1567-4FFE-8709-349DE17C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3476" y="1983348"/>
            <a:ext cx="6911921" cy="457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C6DB7-1D1A-4709-B093-3976FDDA71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4002" y="1983348"/>
            <a:ext cx="6100049" cy="47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0104" cy="1325563"/>
          </a:xfrm>
        </p:spPr>
        <p:txBody>
          <a:bodyPr/>
          <a:lstStyle/>
          <a:p>
            <a:r>
              <a:rPr lang="en-US" dirty="0"/>
              <a:t>Post-Processing: More Examples (RRT/</a:t>
            </a:r>
            <a:r>
              <a:rPr lang="en-US" dirty="0" err="1"/>
              <a:t>transWSS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420301" y="1482393"/>
            <a:ext cx="3560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S35/4 Waveform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6422602" y="1482392"/>
            <a:ext cx="5605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Inlet Squared by 4 Waveform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F4C6A-3336-4CC8-AA36-BD4721B9A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" t="4530" r="6659"/>
          <a:stretch/>
        </p:blipFill>
        <p:spPr>
          <a:xfrm>
            <a:off x="0" y="2067167"/>
            <a:ext cx="5769399" cy="4230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482AA4-C3F7-497C-9697-0132BFD55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5792" r="8629"/>
          <a:stretch/>
        </p:blipFill>
        <p:spPr>
          <a:xfrm>
            <a:off x="5624958" y="2166519"/>
            <a:ext cx="6567042" cy="40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335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Hemodynamic Fluent Calculation Guide</vt:lpstr>
      <vt:lpstr>Setting Up Fluent Export</vt:lpstr>
      <vt:lpstr>Exported Data</vt:lpstr>
      <vt:lpstr>Post-Processing: Setting Parameters</vt:lpstr>
      <vt:lpstr>Post-Processing: TAWSS/OSI/RRT/transWSS</vt:lpstr>
      <vt:lpstr>Post-Processing: TAWSS/OSI Plotting</vt:lpstr>
      <vt:lpstr>Post-Processing: RRT/transWSS</vt:lpstr>
      <vt:lpstr>Post-Processing: More Examples (TAWSS/OSI)</vt:lpstr>
      <vt:lpstr>Post-Processing: More Examples (RRT/transWSS)</vt:lpstr>
      <vt:lpstr>Future Improvements </vt:lpstr>
      <vt:lpstr>Comparing MATLAB TAWSS with Fluent Mean WSS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TAWSS and OSI Fluent Calculation Guide</dc:title>
  <dc:creator>Asad Mirza</dc:creator>
  <cp:lastModifiedBy>Asad Mirza</cp:lastModifiedBy>
  <cp:revision>40</cp:revision>
  <dcterms:created xsi:type="dcterms:W3CDTF">2021-03-23T01:21:30Z</dcterms:created>
  <dcterms:modified xsi:type="dcterms:W3CDTF">2021-04-12T02:33:38Z</dcterms:modified>
</cp:coreProperties>
</file>