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32"/>
  </p:notesMasterIdLst>
  <p:sldIdLst>
    <p:sldId id="256" r:id="rId2"/>
    <p:sldId id="257" r:id="rId3"/>
    <p:sldId id="265" r:id="rId4"/>
    <p:sldId id="272" r:id="rId5"/>
    <p:sldId id="258" r:id="rId6"/>
    <p:sldId id="266" r:id="rId7"/>
    <p:sldId id="278" r:id="rId8"/>
    <p:sldId id="259" r:id="rId9"/>
    <p:sldId id="268" r:id="rId10"/>
    <p:sldId id="279" r:id="rId11"/>
    <p:sldId id="280" r:id="rId12"/>
    <p:sldId id="281" r:id="rId13"/>
    <p:sldId id="267" r:id="rId14"/>
    <p:sldId id="260" r:id="rId15"/>
    <p:sldId id="269" r:id="rId16"/>
    <p:sldId id="282" r:id="rId17"/>
    <p:sldId id="270" r:id="rId18"/>
    <p:sldId id="277" r:id="rId19"/>
    <p:sldId id="283" r:id="rId20"/>
    <p:sldId id="271" r:id="rId21"/>
    <p:sldId id="262" r:id="rId22"/>
    <p:sldId id="276" r:id="rId23"/>
    <p:sldId id="275" r:id="rId24"/>
    <p:sldId id="284" r:id="rId25"/>
    <p:sldId id="286" r:id="rId26"/>
    <p:sldId id="289" r:id="rId27"/>
    <p:sldId id="287" r:id="rId28"/>
    <p:sldId id="288" r:id="rId29"/>
    <p:sldId id="263"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2CAAA-E267-7292-809D-2F1C51E911BF}" v="67" dt="2024-12-02T03:21:43.714"/>
    <p1510:client id="{4F07CE54-7ADF-4EEA-869F-646E361B6E5C}" v="16" dt="2024-12-02T13:36:09.590"/>
    <p1510:client id="{A780B99B-9115-B5B9-F61A-BAA215E05DF7}" v="35" dt="2024-12-01T14:56:05.421"/>
    <p1510:client id="{ACDBD01A-4845-A49A-B589-661939A7E464}" v="11" dt="2024-12-01T14:58:22.355"/>
    <p1510:client id="{C5526585-066F-8246-6927-1CEF80E93AB7}" v="143" dt="2024-12-01T22:34:18.878"/>
    <p1510:client id="{C6E9042E-610D-364F-B995-6390873A5153}" v="242" dt="2024-12-01T23:26:06.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549C2-3B02-BE42-BF62-66175FBEC2E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8A45E-3CF1-D34E-A2DF-2B0155B43A34}" type="slidenum">
              <a:rPr lang="en-US" smtClean="0"/>
              <a:t>‹#›</a:t>
            </a:fld>
            <a:endParaRPr lang="en-US"/>
          </a:p>
        </p:txBody>
      </p:sp>
    </p:spTree>
    <p:extLst>
      <p:ext uri="{BB962C8B-B14F-4D97-AF65-F5344CB8AC3E}">
        <p14:creationId xmlns:p14="http://schemas.microsoft.com/office/powerpoint/2010/main" val="264046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35A8-AB05-FE7D-D3A8-3440FAAC4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63661F-A11C-ABBE-1D56-B7A7FB418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B7BFA-218E-68EB-E015-15AFB83147A9}"/>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5" name="Footer Placeholder 4">
            <a:extLst>
              <a:ext uri="{FF2B5EF4-FFF2-40B4-BE49-F238E27FC236}">
                <a16:creationId xmlns:a16="http://schemas.microsoft.com/office/drawing/2014/main" id="{858B7677-C48C-B10C-D865-073F422E2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536D7-7282-7AB7-106B-03A72F9494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444347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9C0C-0D5B-427C-8A61-B92E481622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30BDF-C564-D410-C5D4-F41F1D8FE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E9D62-1728-45BF-87A9-5F12375F41AC}"/>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5" name="Footer Placeholder 4">
            <a:extLst>
              <a:ext uri="{FF2B5EF4-FFF2-40B4-BE49-F238E27FC236}">
                <a16:creationId xmlns:a16="http://schemas.microsoft.com/office/drawing/2014/main" id="{46FB8C81-2194-B54E-34D0-CEB3008E7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F03DF-0B42-D104-DC0A-FED3922A57F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217949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A99FA-0CA1-5B51-9E18-F4169CE4A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03A31-2DA7-0122-CDA5-A5603B45A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14659-24A5-C16E-E9F4-88121DF723FE}"/>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5" name="Footer Placeholder 4">
            <a:extLst>
              <a:ext uri="{FF2B5EF4-FFF2-40B4-BE49-F238E27FC236}">
                <a16:creationId xmlns:a16="http://schemas.microsoft.com/office/drawing/2014/main" id="{9EE6F3F7-13D5-3D76-829E-27D11F787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41999-E2E4-734B-06C2-E4857FE01E8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8055207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9763-0CF1-7B72-FF39-F0E0CD149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A217F-1FC1-D5B8-BA1F-8EA8FC14F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47EEB-480A-A3FD-B235-2254B10C0153}"/>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5" name="Footer Placeholder 4">
            <a:extLst>
              <a:ext uri="{FF2B5EF4-FFF2-40B4-BE49-F238E27FC236}">
                <a16:creationId xmlns:a16="http://schemas.microsoft.com/office/drawing/2014/main" id="{0C1C0859-5F6B-F293-E248-96893F0BD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FD81B-BC39-23B2-7644-F69A71CF8AA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976300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2EDB-2E2D-7DC1-C6EF-A2FF91F42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8DA0CE-33D8-15FA-A047-7EE7A1BEAE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275E0-7E0A-D6BE-5C27-AD945D8B87C4}"/>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5" name="Footer Placeholder 4">
            <a:extLst>
              <a:ext uri="{FF2B5EF4-FFF2-40B4-BE49-F238E27FC236}">
                <a16:creationId xmlns:a16="http://schemas.microsoft.com/office/drawing/2014/main" id="{1749D74F-3423-2AD6-5984-16A9DB546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04331-1D09-7245-D870-B6D5B029EE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595576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C28-520C-213C-03DE-795D92E94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31F8A-23A8-664E-1A9E-7BF7F907C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88EEFE-3115-AE98-8741-89A4ECAD03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B1C5DC-D535-B194-80F9-5A0618BB58CB}"/>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6" name="Footer Placeholder 5">
            <a:extLst>
              <a:ext uri="{FF2B5EF4-FFF2-40B4-BE49-F238E27FC236}">
                <a16:creationId xmlns:a16="http://schemas.microsoft.com/office/drawing/2014/main" id="{049AEACB-5414-0668-56D5-89BDA5C13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8CF1C-94E3-1253-61C2-13C1B3D4CCE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020074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ADDF-7820-4978-A61F-72E382D7AF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D5052-F299-F3BF-E7D3-BEC22B41A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D54824-761A-E6FF-9A52-7EC292A1E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98F4-CD8D-C4BD-7619-B1E03EBB9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B3D30-1BB9-678F-FD41-737D1E205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7647D-FAC4-E8FA-B867-8FC96198FCA2}"/>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8" name="Footer Placeholder 7">
            <a:extLst>
              <a:ext uri="{FF2B5EF4-FFF2-40B4-BE49-F238E27FC236}">
                <a16:creationId xmlns:a16="http://schemas.microsoft.com/office/drawing/2014/main" id="{CC073E5E-6408-03BD-ACEE-140AB88330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84922-5A6F-AB8C-9381-A6FC6B3D80A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92634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B4D5-69C6-C5F1-7712-CB93B173C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95285-EB38-B62F-A251-C36AA20474D0}"/>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4" name="Footer Placeholder 3">
            <a:extLst>
              <a:ext uri="{FF2B5EF4-FFF2-40B4-BE49-F238E27FC236}">
                <a16:creationId xmlns:a16="http://schemas.microsoft.com/office/drawing/2014/main" id="{4C3302EA-0781-0941-43E9-6672D1C8D0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1BB03E-18D0-4A44-9D64-A82682E7144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123335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C2C47-67F8-2477-9702-22FF3AE1941B}"/>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3" name="Footer Placeholder 2">
            <a:extLst>
              <a:ext uri="{FF2B5EF4-FFF2-40B4-BE49-F238E27FC236}">
                <a16:creationId xmlns:a16="http://schemas.microsoft.com/office/drawing/2014/main" id="{09AED7DF-3509-2AE0-1284-95E8DFFCC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337A97-8F4D-42A0-BBC6-B66EB29AE99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5366480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15A4-1879-584A-2660-C70668F71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4CB88-83BC-BD4C-5CA0-9163492AE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9153EF-7B3C-0BCC-91D6-2E5B63E02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0D657-1952-C8D8-4556-C9E415DE7546}"/>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6" name="Footer Placeholder 5">
            <a:extLst>
              <a:ext uri="{FF2B5EF4-FFF2-40B4-BE49-F238E27FC236}">
                <a16:creationId xmlns:a16="http://schemas.microsoft.com/office/drawing/2014/main" id="{A7026ABB-1124-8E4B-868B-59B1FA315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1B262-6643-CC0C-6B57-959EE78CD94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708854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9CB8-0688-EB4B-8B1E-898FE706F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E2B452-8124-0E63-3800-4F2C36D02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3DC426-1EC9-77D3-406B-0E9E749F9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D62A9-A038-573C-44E5-FD9BADEEC7CC}"/>
              </a:ext>
            </a:extLst>
          </p:cNvPr>
          <p:cNvSpPr>
            <a:spLocks noGrp="1"/>
          </p:cNvSpPr>
          <p:nvPr>
            <p:ph type="dt" sz="half" idx="10"/>
          </p:nvPr>
        </p:nvSpPr>
        <p:spPr/>
        <p:txBody>
          <a:bodyPr/>
          <a:lstStyle/>
          <a:p>
            <a:fld id="{F4D57BDD-E64A-4D27-8978-82FFCA18A12C}" type="datetimeFigureOut">
              <a:rPr lang="en-US" smtClean="0"/>
              <a:t>12/2/2024</a:t>
            </a:fld>
            <a:endParaRPr lang="en-US"/>
          </a:p>
        </p:txBody>
      </p:sp>
      <p:sp>
        <p:nvSpPr>
          <p:cNvPr id="6" name="Footer Placeholder 5">
            <a:extLst>
              <a:ext uri="{FF2B5EF4-FFF2-40B4-BE49-F238E27FC236}">
                <a16:creationId xmlns:a16="http://schemas.microsoft.com/office/drawing/2014/main" id="{014274A0-B64D-6438-A38A-1EBEB4487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48C4F-4C90-04EA-6EE3-59F06E75F5A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884995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41683-8FEA-25B2-84B1-D6027443A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0B222-AFAD-1252-5263-6355F94D6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2F47B-050A-EEE9-40B0-FC2D2B9DE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D57BDD-E64A-4D27-8978-82FFCA18A12C}" type="datetimeFigureOut">
              <a:rPr lang="en-US" smtClean="0"/>
              <a:pPr/>
              <a:t>12/2/2024</a:t>
            </a:fld>
            <a:endParaRPr lang="en-US"/>
          </a:p>
        </p:txBody>
      </p:sp>
      <p:sp>
        <p:nvSpPr>
          <p:cNvPr id="5" name="Footer Placeholder 4">
            <a:extLst>
              <a:ext uri="{FF2B5EF4-FFF2-40B4-BE49-F238E27FC236}">
                <a16:creationId xmlns:a16="http://schemas.microsoft.com/office/drawing/2014/main" id="{7B467182-1093-47B0-C695-D60D1E37F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F929E0-3A17-0280-93E8-83437F90A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138097131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5E408-7D7A-B648-9A99-EEFF692A978D}"/>
              </a:ext>
            </a:extLst>
          </p:cNvPr>
          <p:cNvPicPr>
            <a:picLocks noChangeAspect="1"/>
          </p:cNvPicPr>
          <p:nvPr/>
        </p:nvPicPr>
        <p:blipFill>
          <a:blip r:embed="rId2">
            <a:alphaModFix amt="80000"/>
          </a:blip>
          <a:srcRect t="16665" b="16668"/>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 name="Title 1"/>
          <p:cNvSpPr>
            <a:spLocks noGrp="1"/>
          </p:cNvSpPr>
          <p:nvPr>
            <p:ph type="ctrTitle"/>
          </p:nvPr>
        </p:nvSpPr>
        <p:spPr>
          <a:xfrm>
            <a:off x="300789" y="763004"/>
            <a:ext cx="7890946" cy="2536407"/>
          </a:xfrm>
        </p:spPr>
        <p:txBody>
          <a:bodyPr>
            <a:normAutofit/>
          </a:bodyPr>
          <a:lstStyle/>
          <a:p>
            <a:pPr algn="l"/>
            <a:r>
              <a:rPr lang="en-US" sz="3600">
                <a:solidFill>
                  <a:srgbClr val="FFFFFF"/>
                </a:solidFill>
                <a:latin typeface="Times New Roman"/>
                <a:cs typeface="Times New Roman"/>
              </a:rPr>
              <a:t>Simulation and Analysis of a Bidirectional AC-DC  and  DC/DC Converters for Vehicle-to-Grid (V2G) Applications </a:t>
            </a:r>
          </a:p>
        </p:txBody>
      </p:sp>
      <p:sp>
        <p:nvSpPr>
          <p:cNvPr id="3" name="Subtitle 2"/>
          <p:cNvSpPr>
            <a:spLocks noGrp="1"/>
          </p:cNvSpPr>
          <p:nvPr>
            <p:ph type="subTitle" idx="1"/>
          </p:nvPr>
        </p:nvSpPr>
        <p:spPr>
          <a:xfrm>
            <a:off x="300789" y="3579394"/>
            <a:ext cx="8382000" cy="1338471"/>
          </a:xfrm>
        </p:spPr>
        <p:txBody>
          <a:bodyPr>
            <a:normAutofit/>
          </a:bodyPr>
          <a:lstStyle/>
          <a:p>
            <a:pPr algn="l"/>
            <a:r>
              <a:rPr lang="fr-CA">
                <a:solidFill>
                  <a:srgbClr val="FFFFFF"/>
                </a:solidFill>
                <a:latin typeface="Times New Roman"/>
                <a:cs typeface="Times New Roman"/>
              </a:rPr>
              <a:t>Afaf Allabadi, Chenyi Xu, David Zhang</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84C688-3ED7-1BF0-C3E5-C37A34C361DE}"/>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F991920E-BB34-7692-ECAD-1D7C89CB6FE0}"/>
              </a:ext>
            </a:extLst>
          </p:cNvPr>
          <p:cNvSpPr>
            <a:spLocks noGrp="1"/>
          </p:cNvSpPr>
          <p:nvPr>
            <p:ph type="title"/>
          </p:nvPr>
        </p:nvSpPr>
        <p:spPr>
          <a:xfrm>
            <a:off x="594167" y="482278"/>
            <a:ext cx="9144000" cy="1263649"/>
          </a:xfrm>
        </p:spPr>
        <p:txBody>
          <a:bodyPr/>
          <a:lstStyle/>
          <a:p>
            <a:r>
              <a:rPr lang="en-CA"/>
              <a:t>System Setup</a:t>
            </a:r>
          </a:p>
        </p:txBody>
      </p:sp>
      <p:pic>
        <p:nvPicPr>
          <p:cNvPr id="4" name="Content Placeholder 10">
            <a:extLst>
              <a:ext uri="{FF2B5EF4-FFF2-40B4-BE49-F238E27FC236}">
                <a16:creationId xmlns:a16="http://schemas.microsoft.com/office/drawing/2014/main" id="{9E35887D-4814-36BE-A10E-F978E9068D2C}"/>
              </a:ext>
            </a:extLst>
          </p:cNvPr>
          <p:cNvPicPr>
            <a:picLocks noGrp="1" noChangeAspect="1"/>
          </p:cNvPicPr>
          <p:nvPr>
            <p:ph idx="1"/>
          </p:nvPr>
        </p:nvPicPr>
        <p:blipFill>
          <a:blip r:embed="rId2"/>
          <a:stretch>
            <a:fillRect/>
          </a:stretch>
        </p:blipFill>
        <p:spPr>
          <a:xfrm>
            <a:off x="1457767" y="4228681"/>
            <a:ext cx="8427913" cy="2472972"/>
          </a:xfrm>
        </p:spPr>
      </p:pic>
      <p:sp>
        <p:nvSpPr>
          <p:cNvPr id="3" name="Slide Number Placeholder 4">
            <a:extLst>
              <a:ext uri="{FF2B5EF4-FFF2-40B4-BE49-F238E27FC236}">
                <a16:creationId xmlns:a16="http://schemas.microsoft.com/office/drawing/2014/main" id="{CD92D2EF-B139-D49C-087E-28EF95AEC23C}"/>
              </a:ext>
            </a:extLst>
          </p:cNvPr>
          <p:cNvSpPr>
            <a:spLocks noGrp="1"/>
          </p:cNvSpPr>
          <p:nvPr>
            <p:ph type="sldNum" sz="quarter" idx="12"/>
          </p:nvPr>
        </p:nvSpPr>
        <p:spPr>
          <a:xfrm>
            <a:off x="11249660" y="6254887"/>
            <a:ext cx="812800" cy="446766"/>
          </a:xfrm>
        </p:spPr>
        <p:txBody>
          <a:bodyPr/>
          <a:lstStyle/>
          <a:p>
            <a:r>
              <a:rPr lang="en-US">
                <a:solidFill>
                  <a:schemeClr val="tx1"/>
                </a:solidFill>
              </a:rPr>
              <a:t>10</a:t>
            </a:r>
          </a:p>
        </p:txBody>
      </p:sp>
      <p:sp>
        <p:nvSpPr>
          <p:cNvPr id="5" name="TextBox 4">
            <a:extLst>
              <a:ext uri="{FF2B5EF4-FFF2-40B4-BE49-F238E27FC236}">
                <a16:creationId xmlns:a16="http://schemas.microsoft.com/office/drawing/2014/main" id="{97BA3FDF-5A1F-91BB-0F6A-38DCBA3506F0}"/>
              </a:ext>
            </a:extLst>
          </p:cNvPr>
          <p:cNvSpPr txBox="1"/>
          <p:nvPr/>
        </p:nvSpPr>
        <p:spPr>
          <a:xfrm>
            <a:off x="483031" y="1498964"/>
            <a:ext cx="10898653" cy="2246769"/>
          </a:xfrm>
          <a:prstGeom prst="rect">
            <a:avLst/>
          </a:prstGeom>
          <a:noFill/>
        </p:spPr>
        <p:txBody>
          <a:bodyPr wrap="square" rtlCol="0">
            <a:spAutoFit/>
          </a:bodyPr>
          <a:lstStyle/>
          <a:p>
            <a:pPr algn="just"/>
            <a:r>
              <a:rPr lang="en-US" sz="2000">
                <a:effectLst/>
                <a:latin typeface="Times New Roman" panose="02020603050405020304" pitchFamily="18" charset="0"/>
                <a:ea typeface="SimSun" panose="02010600030101010101" pitchFamily="2" charset="-122"/>
              </a:rPr>
              <a:t>In the first stage:</a:t>
            </a:r>
          </a:p>
          <a:p>
            <a:pPr marL="285750" indent="-285750" algn="just">
              <a:buFont typeface="Arial" panose="020B0604020202020204" pitchFamily="34" charset="0"/>
              <a:buChar char="•"/>
            </a:pPr>
            <a:r>
              <a:rPr lang="en-US" sz="2000">
                <a:effectLst/>
                <a:latin typeface="Times New Roman" panose="02020603050405020304" pitchFamily="18" charset="0"/>
                <a:ea typeface="SimSun" panose="02010600030101010101" pitchFamily="2" charset="-122"/>
              </a:rPr>
              <a:t>a 230 V, 60 Hz AC supply is converted to 380 V DC using a single-phase bidirectional AC-DC converter. </a:t>
            </a:r>
          </a:p>
          <a:p>
            <a:pPr marL="285750" indent="-285750" algn="just">
              <a:buFont typeface="Arial" panose="020B0604020202020204" pitchFamily="34" charset="0"/>
              <a:buChar char="•"/>
            </a:pPr>
            <a:r>
              <a:rPr lang="en-US" sz="2000">
                <a:effectLst/>
                <a:latin typeface="Times New Roman" panose="02020603050405020304" pitchFamily="18" charset="0"/>
                <a:ea typeface="SimSun" panose="02010600030101010101" pitchFamily="2" charset="-122"/>
              </a:rPr>
              <a:t>The AC-DC converter employs an LCL filter at its output to reduce high-frequency harmonics and ensure smooth DC voltage. </a:t>
            </a:r>
          </a:p>
          <a:p>
            <a:pPr marL="285750" indent="-285750" algn="just">
              <a:buFont typeface="Arial" panose="020B0604020202020204" pitchFamily="34" charset="0"/>
              <a:buChar char="•"/>
            </a:pPr>
            <a:r>
              <a:rPr lang="en-US" sz="2000">
                <a:effectLst/>
                <a:latin typeface="Times New Roman" panose="02020603050405020304" pitchFamily="18" charset="0"/>
                <a:ea typeface="SimSun" panose="02010600030101010101" pitchFamily="2" charset="-122"/>
              </a:rPr>
              <a:t>This filter combines inductors and a capacitor to improve power quality by mitigating ripple currents and voltage distortions caused by the switching actions of the converter. </a:t>
            </a:r>
            <a:endParaRPr lang="en-CA" sz="2800"/>
          </a:p>
        </p:txBody>
      </p:sp>
      <p:sp>
        <p:nvSpPr>
          <p:cNvPr id="6" name="Rectangle 5">
            <a:extLst>
              <a:ext uri="{FF2B5EF4-FFF2-40B4-BE49-F238E27FC236}">
                <a16:creationId xmlns:a16="http://schemas.microsoft.com/office/drawing/2014/main" id="{9312FCB1-3F6E-617A-2ACE-5BC237045163}"/>
              </a:ext>
            </a:extLst>
          </p:cNvPr>
          <p:cNvSpPr/>
          <p:nvPr/>
        </p:nvSpPr>
        <p:spPr>
          <a:xfrm>
            <a:off x="2804160" y="4228680"/>
            <a:ext cx="3540760" cy="2436279"/>
          </a:xfrm>
          <a:prstGeom prst="rect">
            <a:avLst/>
          </a:prstGeom>
          <a:noFill/>
          <a:ln w="19050" cap="flat" cmpd="sng" algn="ctr">
            <a:solidFill>
              <a:schemeClr val="accent5"/>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59715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AC0CDA-8D86-82FF-2B4B-AB20C782684E}"/>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13386DF6-FFC4-DB8B-4E5F-BCBBF35635D4}"/>
              </a:ext>
            </a:extLst>
          </p:cNvPr>
          <p:cNvSpPr txBox="1">
            <a:spLocks/>
          </p:cNvSpPr>
          <p:nvPr/>
        </p:nvSpPr>
        <p:spPr>
          <a:xfrm>
            <a:off x="594167" y="482278"/>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System Setup</a:t>
            </a:r>
          </a:p>
        </p:txBody>
      </p:sp>
      <p:sp>
        <p:nvSpPr>
          <p:cNvPr id="12" name="Slide Number Placeholder 4">
            <a:extLst>
              <a:ext uri="{FF2B5EF4-FFF2-40B4-BE49-F238E27FC236}">
                <a16:creationId xmlns:a16="http://schemas.microsoft.com/office/drawing/2014/main" id="{B082E47C-5ABA-C180-EE90-9FA249351FB0}"/>
              </a:ext>
            </a:extLst>
          </p:cNvPr>
          <p:cNvSpPr>
            <a:spLocks noGrp="1"/>
          </p:cNvSpPr>
          <p:nvPr>
            <p:ph type="sldNum" sz="quarter" idx="12"/>
          </p:nvPr>
        </p:nvSpPr>
        <p:spPr>
          <a:xfrm>
            <a:off x="11303000" y="6251847"/>
            <a:ext cx="812800" cy="446766"/>
          </a:xfrm>
        </p:spPr>
        <p:txBody>
          <a:bodyPr/>
          <a:lstStyle/>
          <a:p>
            <a:r>
              <a:rPr lang="en-US">
                <a:solidFill>
                  <a:schemeClr val="tx1"/>
                </a:solidFill>
              </a:rPr>
              <a:t>11</a:t>
            </a:r>
          </a:p>
        </p:txBody>
      </p:sp>
      <p:pic>
        <p:nvPicPr>
          <p:cNvPr id="13" name="Content Placeholder 10">
            <a:extLst>
              <a:ext uri="{FF2B5EF4-FFF2-40B4-BE49-F238E27FC236}">
                <a16:creationId xmlns:a16="http://schemas.microsoft.com/office/drawing/2014/main" id="{72CBA4E3-F2FA-5467-D71D-C301A300C65A}"/>
              </a:ext>
            </a:extLst>
          </p:cNvPr>
          <p:cNvPicPr>
            <a:picLocks noChangeAspect="1"/>
          </p:cNvPicPr>
          <p:nvPr/>
        </p:nvPicPr>
        <p:blipFill>
          <a:blip r:embed="rId2"/>
          <a:stretch>
            <a:fillRect/>
          </a:stretch>
        </p:blipFill>
        <p:spPr>
          <a:xfrm>
            <a:off x="1310254" y="3429000"/>
            <a:ext cx="8427913" cy="2472972"/>
          </a:xfrm>
          <a:prstGeom prst="rect">
            <a:avLst/>
          </a:prstGeom>
        </p:spPr>
      </p:pic>
      <p:sp>
        <p:nvSpPr>
          <p:cNvPr id="14" name="TextBox 13">
            <a:extLst>
              <a:ext uri="{FF2B5EF4-FFF2-40B4-BE49-F238E27FC236}">
                <a16:creationId xmlns:a16="http://schemas.microsoft.com/office/drawing/2014/main" id="{07E30455-6F48-A914-2351-8649667F7654}"/>
              </a:ext>
            </a:extLst>
          </p:cNvPr>
          <p:cNvSpPr txBox="1"/>
          <p:nvPr/>
        </p:nvSpPr>
        <p:spPr>
          <a:xfrm>
            <a:off x="531347" y="1605069"/>
            <a:ext cx="10898653" cy="1323439"/>
          </a:xfrm>
          <a:prstGeom prst="rect">
            <a:avLst/>
          </a:prstGeom>
          <a:noFill/>
        </p:spPr>
        <p:txBody>
          <a:bodyPr wrap="square" rtlCol="0">
            <a:spAutoFit/>
          </a:bodyPr>
          <a:lstStyle/>
          <a:p>
            <a:pPr algn="just"/>
            <a:r>
              <a:rPr lang="en-US" sz="2000">
                <a:effectLst/>
                <a:latin typeface="Times New Roman" panose="02020603050405020304" pitchFamily="18" charset="0"/>
                <a:ea typeface="SimSun" panose="02010600030101010101" pitchFamily="2" charset="-122"/>
              </a:rPr>
              <a:t>In the second stage:</a:t>
            </a:r>
          </a:p>
          <a:p>
            <a:pPr marL="342900" indent="-342900" algn="just">
              <a:buFont typeface="Arial" panose="020B0604020202020204" pitchFamily="34" charset="0"/>
              <a:buChar char="•"/>
            </a:pPr>
            <a:r>
              <a:rPr lang="en-US" sz="2000">
                <a:effectLst/>
                <a:latin typeface="Times New Roman" panose="02020603050405020304" pitchFamily="18" charset="0"/>
                <a:ea typeface="SimSun" panose="02010600030101010101" pitchFamily="2" charset="-122"/>
              </a:rPr>
              <a:t>a bidirectional buck-boost DC-DC converter manages the charging and discharging of the EV battery.</a:t>
            </a:r>
          </a:p>
          <a:p>
            <a:pPr marL="342900" indent="-342900" algn="just">
              <a:buFont typeface="Arial" panose="020B0604020202020204" pitchFamily="34" charset="0"/>
              <a:buChar char="•"/>
            </a:pPr>
            <a:r>
              <a:rPr lang="en-US" sz="2000">
                <a:effectLst/>
                <a:latin typeface="Times New Roman" panose="02020603050405020304" pitchFamily="18" charset="0"/>
                <a:ea typeface="SimSun" panose="02010600030101010101" pitchFamily="2" charset="-122"/>
              </a:rPr>
              <a:t>A low-pass filter is integrated at the output of the DC-DC converter to stabilize the voltage and minimize current ripples, ensuring efficient and safe energy transfer.</a:t>
            </a:r>
            <a:endParaRPr lang="en-CA" sz="2800"/>
          </a:p>
        </p:txBody>
      </p:sp>
      <p:sp>
        <p:nvSpPr>
          <p:cNvPr id="15" name="Rectangle 14">
            <a:extLst>
              <a:ext uri="{FF2B5EF4-FFF2-40B4-BE49-F238E27FC236}">
                <a16:creationId xmlns:a16="http://schemas.microsoft.com/office/drawing/2014/main" id="{109FC1FC-F67E-F617-92C5-1ACB148C5C59}"/>
              </a:ext>
            </a:extLst>
          </p:cNvPr>
          <p:cNvSpPr/>
          <p:nvPr/>
        </p:nvSpPr>
        <p:spPr>
          <a:xfrm>
            <a:off x="6197407" y="3477123"/>
            <a:ext cx="2575753" cy="2436279"/>
          </a:xfrm>
          <a:prstGeom prst="rect">
            <a:avLst/>
          </a:prstGeom>
          <a:noFill/>
          <a:ln w="19050" cap="flat" cmpd="sng" algn="ctr">
            <a:solidFill>
              <a:schemeClr val="accent5"/>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4555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F73CB8-4DCE-1636-F6C3-D266DD289D5A}"/>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6BDCFAB0-3364-6C61-179B-1267CDE7239A}"/>
              </a:ext>
            </a:extLst>
          </p:cNvPr>
          <p:cNvSpPr>
            <a:spLocks noGrp="1"/>
          </p:cNvSpPr>
          <p:nvPr>
            <p:ph type="title"/>
          </p:nvPr>
        </p:nvSpPr>
        <p:spPr>
          <a:xfrm>
            <a:off x="594167" y="482278"/>
            <a:ext cx="9144000" cy="1263649"/>
          </a:xfrm>
        </p:spPr>
        <p:txBody>
          <a:bodyPr/>
          <a:lstStyle/>
          <a:p>
            <a:r>
              <a:rPr lang="en-CA"/>
              <a:t>System Setup</a:t>
            </a:r>
          </a:p>
        </p:txBody>
      </p:sp>
      <p:pic>
        <p:nvPicPr>
          <p:cNvPr id="4" name="Content Placeholder 10">
            <a:extLst>
              <a:ext uri="{FF2B5EF4-FFF2-40B4-BE49-F238E27FC236}">
                <a16:creationId xmlns:a16="http://schemas.microsoft.com/office/drawing/2014/main" id="{14DE5E47-4285-91F5-D54B-919A04AFEADD}"/>
              </a:ext>
            </a:extLst>
          </p:cNvPr>
          <p:cNvPicPr>
            <a:picLocks noGrp="1" noChangeAspect="1"/>
          </p:cNvPicPr>
          <p:nvPr>
            <p:ph idx="1"/>
          </p:nvPr>
        </p:nvPicPr>
        <p:blipFill>
          <a:blip r:embed="rId2"/>
          <a:stretch>
            <a:fillRect/>
          </a:stretch>
        </p:blipFill>
        <p:spPr>
          <a:xfrm>
            <a:off x="1310254" y="3429000"/>
            <a:ext cx="8427913" cy="2472972"/>
          </a:xfrm>
        </p:spPr>
      </p:pic>
      <p:sp>
        <p:nvSpPr>
          <p:cNvPr id="3" name="Slide Number Placeholder 4">
            <a:extLst>
              <a:ext uri="{FF2B5EF4-FFF2-40B4-BE49-F238E27FC236}">
                <a16:creationId xmlns:a16="http://schemas.microsoft.com/office/drawing/2014/main" id="{D3FC9C6F-AE12-5998-29F6-316780E8CACA}"/>
              </a:ext>
            </a:extLst>
          </p:cNvPr>
          <p:cNvSpPr>
            <a:spLocks noGrp="1"/>
          </p:cNvSpPr>
          <p:nvPr>
            <p:ph type="sldNum" sz="quarter" idx="12"/>
          </p:nvPr>
        </p:nvSpPr>
        <p:spPr>
          <a:xfrm>
            <a:off x="11294292" y="6208304"/>
            <a:ext cx="812800" cy="446766"/>
          </a:xfrm>
        </p:spPr>
        <p:txBody>
          <a:bodyPr/>
          <a:lstStyle/>
          <a:p>
            <a:fld id="{D643A852-0206-46AC-B0EB-645612933129}" type="slidenum">
              <a:rPr lang="en-US" smtClean="0">
                <a:solidFill>
                  <a:schemeClr val="tx1"/>
                </a:solidFill>
              </a:rPr>
              <a:t>12</a:t>
            </a:fld>
            <a:endParaRPr lang="en-US">
              <a:solidFill>
                <a:schemeClr val="tx1"/>
              </a:solidFill>
            </a:endParaRPr>
          </a:p>
        </p:txBody>
      </p:sp>
      <p:sp>
        <p:nvSpPr>
          <p:cNvPr id="5" name="TextBox 4">
            <a:extLst>
              <a:ext uri="{FF2B5EF4-FFF2-40B4-BE49-F238E27FC236}">
                <a16:creationId xmlns:a16="http://schemas.microsoft.com/office/drawing/2014/main" id="{0F1186D6-FF96-413B-BB99-16C57BECE739}"/>
              </a:ext>
            </a:extLst>
          </p:cNvPr>
          <p:cNvSpPr txBox="1"/>
          <p:nvPr/>
        </p:nvSpPr>
        <p:spPr>
          <a:xfrm>
            <a:off x="488111" y="1745927"/>
            <a:ext cx="10898653" cy="461665"/>
          </a:xfrm>
          <a:prstGeom prst="rect">
            <a:avLst/>
          </a:prstGeom>
          <a:noFill/>
        </p:spPr>
        <p:txBody>
          <a:bodyPr wrap="square" rtlCol="0">
            <a:spAutoFit/>
          </a:bodyPr>
          <a:lstStyle/>
          <a:p>
            <a:pPr algn="just"/>
            <a:r>
              <a:rPr lang="en-US" sz="2400">
                <a:effectLst/>
                <a:latin typeface="Times New Roman" panose="02020603050405020304" pitchFamily="18" charset="0"/>
                <a:ea typeface="SimSun" panose="02010600030101010101" pitchFamily="2" charset="-122"/>
              </a:rPr>
              <a:t>The battery, rated at 1.2 kW charging power and 120 V, is modeled as part of a PHEV</a:t>
            </a:r>
            <a:endParaRPr lang="en-CA" sz="3200"/>
          </a:p>
        </p:txBody>
      </p:sp>
      <p:sp>
        <p:nvSpPr>
          <p:cNvPr id="6" name="Rectangle 5">
            <a:extLst>
              <a:ext uri="{FF2B5EF4-FFF2-40B4-BE49-F238E27FC236}">
                <a16:creationId xmlns:a16="http://schemas.microsoft.com/office/drawing/2014/main" id="{20F3CF34-6F56-1A4B-76FB-B7E469E3A42A}"/>
              </a:ext>
            </a:extLst>
          </p:cNvPr>
          <p:cNvSpPr/>
          <p:nvPr/>
        </p:nvSpPr>
        <p:spPr>
          <a:xfrm>
            <a:off x="8691687" y="4368800"/>
            <a:ext cx="1163513" cy="1640840"/>
          </a:xfrm>
          <a:prstGeom prst="rect">
            <a:avLst/>
          </a:prstGeom>
          <a:noFill/>
          <a:ln w="19050" cap="flat" cmpd="sng" algn="ctr">
            <a:solidFill>
              <a:schemeClr val="accent5"/>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298983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6D195A-81E4-1AA0-07CB-5C0F8FB29647}"/>
            </a:ext>
          </a:extLst>
        </p:cNvPr>
        <p:cNvGrpSpPr/>
        <p:nvPr/>
      </p:nvGrpSpPr>
      <p:grpSpPr>
        <a:xfrm>
          <a:off x="0" y="0"/>
          <a:ext cx="0" cy="0"/>
          <a:chOff x="0" y="0"/>
          <a:chExt cx="0" cy="0"/>
        </a:xfrm>
      </p:grpSpPr>
      <p:sp>
        <p:nvSpPr>
          <p:cNvPr id="7" name="Content Placeholder 4">
            <a:extLst>
              <a:ext uri="{FF2B5EF4-FFF2-40B4-BE49-F238E27FC236}">
                <a16:creationId xmlns:a16="http://schemas.microsoft.com/office/drawing/2014/main" id="{6EE7DD8C-022E-812E-32EA-CE0696415069}"/>
              </a:ext>
            </a:extLst>
          </p:cNvPr>
          <p:cNvSpPr txBox="1">
            <a:spLocks/>
          </p:cNvSpPr>
          <p:nvPr/>
        </p:nvSpPr>
        <p:spPr>
          <a:xfrm>
            <a:off x="594167" y="2011679"/>
            <a:ext cx="6095997" cy="3048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battery is modeled using Thevenin’s equivalent circuit.</a:t>
            </a:r>
          </a:p>
        </p:txBody>
      </p:sp>
      <p:sp>
        <p:nvSpPr>
          <p:cNvPr id="8" name="Slide Number Placeholder 2">
            <a:extLst>
              <a:ext uri="{FF2B5EF4-FFF2-40B4-BE49-F238E27FC236}">
                <a16:creationId xmlns:a16="http://schemas.microsoft.com/office/drawing/2014/main" id="{AC8F208B-FC36-3AAA-E452-948DF3DB69D8}"/>
              </a:ext>
            </a:extLst>
          </p:cNvPr>
          <p:cNvSpPr>
            <a:spLocks noGrp="1"/>
          </p:cNvSpPr>
          <p:nvPr>
            <p:ph type="sldNum" sz="quarter" idx="12"/>
          </p:nvPr>
        </p:nvSpPr>
        <p:spPr>
          <a:xfrm>
            <a:off x="11303000" y="6186521"/>
            <a:ext cx="812800" cy="446766"/>
          </a:xfrm>
        </p:spPr>
        <p:txBody>
          <a:bodyPr/>
          <a:lstStyle/>
          <a:p>
            <a:fld id="{D643A852-0206-46AC-B0EB-645612933129}" type="slidenum">
              <a:rPr lang="en-US" smtClean="0">
                <a:solidFill>
                  <a:schemeClr val="tx1"/>
                </a:solidFill>
              </a:rPr>
              <a:t>13</a:t>
            </a:fld>
            <a:endParaRPr lang="en-US">
              <a:solidFill>
                <a:schemeClr val="tx1"/>
              </a:solidFill>
            </a:endParaRPr>
          </a:p>
        </p:txBody>
      </p:sp>
      <p:pic>
        <p:nvPicPr>
          <p:cNvPr id="9" name="Picture 2" descr="A diagram of a circuit&#10;&#10;Description automatically generated">
            <a:extLst>
              <a:ext uri="{FF2B5EF4-FFF2-40B4-BE49-F238E27FC236}">
                <a16:creationId xmlns:a16="http://schemas.microsoft.com/office/drawing/2014/main" id="{1160C5BE-1EF4-747D-BA38-529E1460C6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4654" y="896189"/>
            <a:ext cx="3895345" cy="50656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86634681-CA73-149E-67E1-21B8FD951208}"/>
              </a:ext>
            </a:extLst>
          </p:cNvPr>
          <p:cNvSpPr txBox="1">
            <a:spLocks/>
          </p:cNvSpPr>
          <p:nvPr/>
        </p:nvSpPr>
        <p:spPr>
          <a:xfrm>
            <a:off x="594167" y="482278"/>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Storage Battery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2BEAD95-3B24-8764-8B51-7DCC991BCE74}"/>
                  </a:ext>
                </a:extLst>
              </p:cNvPr>
              <p:cNvSpPr txBox="1"/>
              <p:nvPr/>
            </p:nvSpPr>
            <p:spPr>
              <a:xfrm>
                <a:off x="978309" y="3332479"/>
                <a:ext cx="4523331" cy="22467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CA" sz="2800" i="1" smtClean="0">
                              <a:solidFill>
                                <a:schemeClr val="tx1"/>
                              </a:solidFill>
                              <a:latin typeface="Cambria Math" panose="02040503050406030204" pitchFamily="18" charset="0"/>
                              <a:ea typeface="SimSun" panose="02010600030101010101" pitchFamily="2" charset="-122"/>
                            </a:rPr>
                          </m:ctrlPr>
                        </m:sSubPr>
                        <m:e>
                          <m:r>
                            <a:rPr lang="en-US" sz="2800">
                              <a:solidFill>
                                <a:schemeClr val="tx1"/>
                              </a:solidFill>
                              <a:latin typeface="Cambria Math" panose="02040503050406030204" pitchFamily="18" charset="0"/>
                              <a:ea typeface="SimSun" panose="02010600030101010101" pitchFamily="2" charset="-122"/>
                            </a:rPr>
                            <m:t>𝐶</m:t>
                          </m:r>
                        </m:e>
                        <m:sub>
                          <m:r>
                            <a:rPr lang="en-US" sz="2800">
                              <a:solidFill>
                                <a:schemeClr val="tx1"/>
                              </a:solidFill>
                              <a:latin typeface="Cambria Math" panose="02040503050406030204" pitchFamily="18" charset="0"/>
                              <a:ea typeface="SimSun" panose="02010600030101010101" pitchFamily="2" charset="-122"/>
                            </a:rPr>
                            <m:t>1</m:t>
                          </m:r>
                        </m:sub>
                      </m:sSub>
                      <m:r>
                        <a:rPr lang="en-US" sz="2800">
                          <a:solidFill>
                            <a:schemeClr val="tx1"/>
                          </a:solidFill>
                          <a:latin typeface="Cambria Math" panose="02040503050406030204" pitchFamily="18" charset="0"/>
                          <a:ea typeface="SimSun" panose="02010600030101010101" pitchFamily="2" charset="-122"/>
                        </a:rPr>
                        <m:t>:</m:t>
                      </m:r>
                      <m:r>
                        <m:rPr>
                          <m:sty m:val="p"/>
                        </m:rPr>
                        <a:rPr lang="en-US" sz="2800">
                          <a:solidFill>
                            <a:schemeClr val="tx1"/>
                          </a:solidFill>
                          <a:latin typeface="Cambria Math" panose="02040503050406030204" pitchFamily="18" charset="0"/>
                          <a:ea typeface="SimSun" panose="02010600030101010101" pitchFamily="2" charset="-122"/>
                        </a:rPr>
                        <m:t>parallel</m:t>
                      </m:r>
                      <m:r>
                        <a:rPr lang="en-US" sz="2800">
                          <a:solidFill>
                            <a:schemeClr val="tx1"/>
                          </a:solidFill>
                          <a:latin typeface="Cambria Math" panose="02040503050406030204" pitchFamily="18" charset="0"/>
                          <a:ea typeface="SimSun" panose="02010600030101010101" pitchFamily="2" charset="-122"/>
                        </a:rPr>
                        <m:t> </m:t>
                      </m:r>
                      <m:r>
                        <m:rPr>
                          <m:sty m:val="p"/>
                        </m:rPr>
                        <a:rPr lang="en-US" sz="2800">
                          <a:solidFill>
                            <a:schemeClr val="tx1"/>
                          </a:solidFill>
                          <a:latin typeface="Cambria Math" panose="02040503050406030204" pitchFamily="18" charset="0"/>
                          <a:ea typeface="SimSun" panose="02010600030101010101" pitchFamily="2" charset="-122"/>
                        </a:rPr>
                        <m:t>capacitor</m:t>
                      </m:r>
                    </m:oMath>
                  </m:oMathPara>
                </a14:m>
                <a:endParaRPr lang="en-US" sz="2800">
                  <a:solidFill>
                    <a:schemeClr val="tx1"/>
                  </a:solidFill>
                  <a:latin typeface="Times New Roman" panose="02020603050405020304" pitchFamily="18" charset="0"/>
                  <a:ea typeface="SimSun" panose="02010600030101010101" pitchFamily="2" charset="-122"/>
                </a:endParaRPr>
              </a:p>
              <a:p>
                <a14:m>
                  <m:oMath xmlns:m="http://schemas.openxmlformats.org/officeDocument/2006/math">
                    <m:sSub>
                      <m:sSubPr>
                        <m:ctrlPr>
                          <a:rPr lang="en-CA" sz="2800" i="1" smtClean="0">
                            <a:solidFill>
                              <a:schemeClr val="tx1"/>
                            </a:solidFill>
                            <a:effectLst/>
                            <a:latin typeface="Cambria Math" panose="02040503050406030204" pitchFamily="18" charset="0"/>
                            <a:cs typeface="Symbol" panose="05050102010706020507" pitchFamily="18" charset="2"/>
                          </a:rPr>
                        </m:ctrlPr>
                      </m:sSubPr>
                      <m:e>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𝑅</m:t>
                        </m:r>
                      </m:e>
                      <m:sub>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𝑏</m:t>
                        </m:r>
                      </m:sub>
                    </m:sSub>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800">
                    <a:solidFill>
                      <a:schemeClr val="tx1"/>
                    </a:solidFill>
                    <a:ea typeface="SimSun" panose="02010600030101010101" pitchFamily="2" charset="-122"/>
                    <a:cs typeface="Times New Roman" panose="02020603050405020304" pitchFamily="18" charset="0"/>
                  </a:rPr>
                  <a:t> </a:t>
                </a:r>
                <a:r>
                  <a:rPr lang="en-US" sz="2800">
                    <a:solidFill>
                      <a:schemeClr val="tx1"/>
                    </a:solidFill>
                    <a:latin typeface="Times New Roman" panose="02020603050405020304" pitchFamily="18" charset="0"/>
                    <a:ea typeface="SimSun" panose="02010600030101010101" pitchFamily="2" charset="-122"/>
                  </a:rPr>
                  <a:t>parallel resistance </a:t>
                </a:r>
              </a:p>
              <a:p>
                <a14:m>
                  <m:oMath xmlns:m="http://schemas.openxmlformats.org/officeDocument/2006/math">
                    <m:sSub>
                      <m:sSubPr>
                        <m:ctrlPr>
                          <a:rPr lang="en-CA" sz="2800" i="1" smtClean="0">
                            <a:solidFill>
                              <a:schemeClr val="tx1"/>
                            </a:solidFill>
                            <a:effectLst/>
                            <a:latin typeface="Cambria Math" panose="02040503050406030204" pitchFamily="18" charset="0"/>
                            <a:cs typeface="Symbol" panose="05050102010706020507" pitchFamily="18" charset="2"/>
                          </a:rPr>
                        </m:ctrlPr>
                      </m:sSubPr>
                      <m:e>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𝑅</m:t>
                        </m:r>
                      </m:e>
                      <m:sub>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𝑆</m:t>
                        </m:r>
                      </m:sub>
                    </m:sSub>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800">
                    <a:solidFill>
                      <a:schemeClr val="tx1"/>
                    </a:solidFill>
                    <a:effectLst/>
                    <a:latin typeface="Times New Roman" panose="02020603050405020304" pitchFamily="18" charset="0"/>
                    <a:ea typeface="SimSun" panose="02010600030101010101" pitchFamily="2" charset="-122"/>
                  </a:rPr>
                  <a:t>internal resistance </a:t>
                </a:r>
              </a:p>
              <a:p>
                <a14:m>
                  <m:oMath xmlns:m="http://schemas.openxmlformats.org/officeDocument/2006/math">
                    <m:sSub>
                      <m:sSubPr>
                        <m:ctrlPr>
                          <a:rPr lang="en-CA" sz="2800" i="1" smtClean="0">
                            <a:solidFill>
                              <a:schemeClr val="tx1"/>
                            </a:solidFill>
                            <a:effectLst/>
                            <a:latin typeface="Cambria Math" panose="02040503050406030204" pitchFamily="18" charset="0"/>
                            <a:cs typeface="Symbol" panose="05050102010706020507" pitchFamily="18" charset="2"/>
                          </a:rPr>
                        </m:ctrlPr>
                      </m:sSubPr>
                      <m:e>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𝑜𝑐</m:t>
                        </m:r>
                      </m:sub>
                    </m:sSub>
                    <m:r>
                      <a:rPr lang="en-US" sz="2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800">
                    <a:solidFill>
                      <a:schemeClr val="tx1"/>
                    </a:solidFill>
                    <a:effectLst/>
                    <a:latin typeface="Times New Roman" panose="02020603050405020304" pitchFamily="18" charset="0"/>
                    <a:ea typeface="SimSun" panose="02010600030101010101" pitchFamily="2" charset="-122"/>
                  </a:rPr>
                  <a:t> open circuit voltage</a:t>
                </a:r>
              </a:p>
              <a:p>
                <a:endParaRPr lang="en-CA" sz="2800">
                  <a:solidFill>
                    <a:schemeClr val="tx1"/>
                  </a:solidFill>
                </a:endParaRPr>
              </a:p>
            </p:txBody>
          </p:sp>
        </mc:Choice>
        <mc:Fallback xmlns="">
          <p:sp>
            <p:nvSpPr>
              <p:cNvPr id="11" name="TextBox 10">
                <a:extLst>
                  <a:ext uri="{FF2B5EF4-FFF2-40B4-BE49-F238E27FC236}">
                    <a16:creationId xmlns:a16="http://schemas.microsoft.com/office/drawing/2014/main" id="{12BEAD95-3B24-8764-8B51-7DCC991BCE74}"/>
                  </a:ext>
                </a:extLst>
              </p:cNvPr>
              <p:cNvSpPr txBox="1">
                <a:spLocks noRot="1" noChangeAspect="1" noMove="1" noResize="1" noEditPoints="1" noAdjustHandles="1" noChangeArrowheads="1" noChangeShapeType="1" noTextEdit="1"/>
              </p:cNvSpPr>
              <p:nvPr/>
            </p:nvSpPr>
            <p:spPr>
              <a:xfrm>
                <a:off x="978309" y="3332479"/>
                <a:ext cx="4523331" cy="22467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465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FB8F67-DB3F-967D-D096-5AF8E2D5A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71334-56E0-0E11-A7E6-0981A9019BE2}"/>
              </a:ext>
            </a:extLst>
          </p:cNvPr>
          <p:cNvSpPr>
            <a:spLocks noGrp="1"/>
          </p:cNvSpPr>
          <p:nvPr>
            <p:ph type="title"/>
          </p:nvPr>
        </p:nvSpPr>
        <p:spPr>
          <a:xfrm>
            <a:off x="762000" y="2075977"/>
            <a:ext cx="10668000" cy="2318431"/>
          </a:xfrm>
        </p:spPr>
        <p:txBody>
          <a:bodyPr vert="horz" lIns="91440" tIns="45720" rIns="91440" bIns="45720" rtlCol="0" anchor="b" anchorCtr="0">
            <a:normAutofit/>
          </a:bodyPr>
          <a:lstStyle/>
          <a:p>
            <a:r>
              <a:rPr lang="en-US" sz="8000"/>
              <a:t>System Design  </a:t>
            </a:r>
          </a:p>
        </p:txBody>
      </p:sp>
      <p:sp>
        <p:nvSpPr>
          <p:cNvPr id="3" name="Text Placeholder 2">
            <a:extLst>
              <a:ext uri="{FF2B5EF4-FFF2-40B4-BE49-F238E27FC236}">
                <a16:creationId xmlns:a16="http://schemas.microsoft.com/office/drawing/2014/main" id="{BDE66A6C-7975-86B8-3F71-BC8FD344BD4F}"/>
              </a:ext>
            </a:extLst>
          </p:cNvPr>
          <p:cNvSpPr>
            <a:spLocks noGrp="1"/>
          </p:cNvSpPr>
          <p:nvPr>
            <p:ph type="body" idx="1"/>
          </p:nvPr>
        </p:nvSpPr>
        <p:spPr>
          <a:xfrm>
            <a:off x="762000" y="4520485"/>
            <a:ext cx="10667998" cy="1275477"/>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BCB09298-E9D5-020B-DC5A-D778AF2E8596}"/>
              </a:ext>
            </a:extLst>
          </p:cNvPr>
          <p:cNvSpPr>
            <a:spLocks noGrp="1"/>
          </p:cNvSpPr>
          <p:nvPr>
            <p:ph type="sldNum" sz="quarter" idx="12"/>
          </p:nvPr>
        </p:nvSpPr>
        <p:spPr>
          <a:xfrm>
            <a:off x="9906000" y="6089385"/>
            <a:ext cx="2286000" cy="762000"/>
          </a:xfrm>
        </p:spPr>
        <p:txBody>
          <a:bodyPr/>
          <a:lstStyle/>
          <a:p>
            <a:fld id="{D643A852-0206-46AC-B0EB-645612933129}" type="slidenum">
              <a:rPr lang="en-US" smtClean="0"/>
              <a:t>14</a:t>
            </a:fld>
            <a:endParaRPr lang="en-US"/>
          </a:p>
        </p:txBody>
      </p:sp>
    </p:spTree>
    <p:extLst>
      <p:ext uri="{BB962C8B-B14F-4D97-AF65-F5344CB8AC3E}">
        <p14:creationId xmlns:p14="http://schemas.microsoft.com/office/powerpoint/2010/main" val="150549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C4B39D-91F7-26F0-D0F4-98158653A85F}"/>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403F4C73-0135-18EB-921F-75135C42A75E}"/>
              </a:ext>
            </a:extLst>
          </p:cNvPr>
          <p:cNvSpPr txBox="1">
            <a:spLocks/>
          </p:cNvSpPr>
          <p:nvPr/>
        </p:nvSpPr>
        <p:spPr>
          <a:xfrm>
            <a:off x="471850" y="439408"/>
            <a:ext cx="4660605" cy="93920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AC/DC Converter</a:t>
            </a:r>
          </a:p>
        </p:txBody>
      </p:sp>
      <p:sp>
        <p:nvSpPr>
          <p:cNvPr id="12" name="Slide Number Placeholder 5">
            <a:extLst>
              <a:ext uri="{FF2B5EF4-FFF2-40B4-BE49-F238E27FC236}">
                <a16:creationId xmlns:a16="http://schemas.microsoft.com/office/drawing/2014/main" id="{D4D7068A-032A-1A32-EFAF-0C4CC2177F1E}"/>
              </a:ext>
            </a:extLst>
          </p:cNvPr>
          <p:cNvSpPr>
            <a:spLocks noGrp="1"/>
          </p:cNvSpPr>
          <p:nvPr>
            <p:ph type="sldNum" sz="quarter" idx="12"/>
          </p:nvPr>
        </p:nvSpPr>
        <p:spPr>
          <a:xfrm>
            <a:off x="11262361" y="6204868"/>
            <a:ext cx="812800" cy="446766"/>
          </a:xfrm>
        </p:spPr>
        <p:txBody>
          <a:bodyPr/>
          <a:lstStyle/>
          <a:p>
            <a:fld id="{D643A852-0206-46AC-B0EB-645612933129}" type="slidenum">
              <a:rPr lang="en-US" smtClean="0">
                <a:solidFill>
                  <a:schemeClr val="tx1"/>
                </a:solidFill>
              </a:rPr>
              <a:t>15</a:t>
            </a:fld>
            <a:endParaRPr lang="en-US">
              <a:solidFill>
                <a:schemeClr val="tx1"/>
              </a:solidFill>
            </a:endParaRPr>
          </a:p>
        </p:txBody>
      </p:sp>
      <p:pic>
        <p:nvPicPr>
          <p:cNvPr id="13" name="Picture 12">
            <a:extLst>
              <a:ext uri="{FF2B5EF4-FFF2-40B4-BE49-F238E27FC236}">
                <a16:creationId xmlns:a16="http://schemas.microsoft.com/office/drawing/2014/main" id="{2D7BE585-C448-EDE5-1FE4-EF740281C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199" y="2730068"/>
            <a:ext cx="6096000" cy="2998236"/>
          </a:xfrm>
          <a:prstGeom prst="rect">
            <a:avLst/>
          </a:prstGeom>
        </p:spPr>
      </p:pic>
      <p:sp>
        <p:nvSpPr>
          <p:cNvPr id="14" name="TextBox 13">
            <a:extLst>
              <a:ext uri="{FF2B5EF4-FFF2-40B4-BE49-F238E27FC236}">
                <a16:creationId xmlns:a16="http://schemas.microsoft.com/office/drawing/2014/main" id="{A0C48C1B-9122-DFEB-2B08-DEAF96E898CD}"/>
              </a:ext>
            </a:extLst>
          </p:cNvPr>
          <p:cNvSpPr txBox="1"/>
          <p:nvPr/>
        </p:nvSpPr>
        <p:spPr>
          <a:xfrm>
            <a:off x="558801" y="1806738"/>
            <a:ext cx="10703560" cy="707886"/>
          </a:xfrm>
          <a:prstGeom prst="rect">
            <a:avLst/>
          </a:prstGeom>
          <a:noFill/>
        </p:spPr>
        <p:txBody>
          <a:bodyPr wrap="square" rtlCol="0">
            <a:spAutoFit/>
          </a:bodyPr>
          <a:lstStyle/>
          <a:p>
            <a:r>
              <a:rPr lang="en-US" sz="2000"/>
              <a:t>The AC/DC converter converts AC grid power (230 V, 60 Hz) into DC power (380 V) for charging the EV battery by generating appropriate switching pulses for the converter's operation.</a:t>
            </a:r>
            <a:endParaRPr lang="en-CA" sz="2000"/>
          </a:p>
        </p:txBody>
      </p:sp>
    </p:spTree>
    <p:extLst>
      <p:ext uri="{BB962C8B-B14F-4D97-AF65-F5344CB8AC3E}">
        <p14:creationId xmlns:p14="http://schemas.microsoft.com/office/powerpoint/2010/main" val="330319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F6901B-2775-0281-2F3F-920F1BBFCB2C}"/>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6DDBC97F-E54C-F3A8-6000-DEA374797F83}"/>
              </a:ext>
            </a:extLst>
          </p:cNvPr>
          <p:cNvSpPr>
            <a:spLocks noGrp="1"/>
          </p:cNvSpPr>
          <p:nvPr>
            <p:ph type="title"/>
          </p:nvPr>
        </p:nvSpPr>
        <p:spPr>
          <a:xfrm>
            <a:off x="471850" y="439408"/>
            <a:ext cx="4660605" cy="939208"/>
          </a:xfrm>
        </p:spPr>
        <p:txBody>
          <a:bodyPr anchor="b">
            <a:normAutofit/>
          </a:bodyPr>
          <a:lstStyle/>
          <a:p>
            <a:r>
              <a:rPr lang="en-CA"/>
              <a:t>AC/DC Converter</a:t>
            </a:r>
          </a:p>
        </p:txBody>
      </p:sp>
      <mc:AlternateContent xmlns:mc="http://schemas.openxmlformats.org/markup-compatibility/2006" xmlns:a14="http://schemas.microsoft.com/office/drawing/2010/main">
        <mc:Choice Requires="a14">
          <p:sp>
            <p:nvSpPr>
              <p:cNvPr id="9" name="Content Placeholder 4">
                <a:extLst>
                  <a:ext uri="{FF2B5EF4-FFF2-40B4-BE49-F238E27FC236}">
                    <a16:creationId xmlns:a16="http://schemas.microsoft.com/office/drawing/2014/main" id="{6DB87E2E-C156-20A2-F976-7B0480A78D21}"/>
                  </a:ext>
                </a:extLst>
              </p:cNvPr>
              <p:cNvSpPr>
                <a:spLocks noGrp="1"/>
              </p:cNvSpPr>
              <p:nvPr>
                <p:ph idx="1"/>
              </p:nvPr>
            </p:nvSpPr>
            <p:spPr>
              <a:xfrm>
                <a:off x="558801" y="2841399"/>
                <a:ext cx="4809461" cy="3450193"/>
              </a:xfrm>
            </p:spPr>
            <p:txBody>
              <a:bodyPr>
                <a:normAutofit/>
              </a:bodyPr>
              <a:lstStyle/>
              <a:p>
                <a14:m>
                  <m:oMath xmlns:m="http://schemas.openxmlformats.org/officeDocument/2006/math">
                    <m:sSub>
                      <m:sSubPr>
                        <m:ctrlPr>
                          <a:rPr lang="en-CA" i="1" smtClean="0">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𝐶</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𝑑𝑐</m:t>
                        </m:r>
                      </m:sub>
                    </m:s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f>
                      <m:fPr>
                        <m:ctrlPr>
                          <a:rPr lang="en-CA" i="1">
                            <a:solidFill>
                              <a:schemeClr val="tx1"/>
                            </a:solidFill>
                            <a:effectLst/>
                            <a:latin typeface="Cambria Math" panose="02040503050406030204" pitchFamily="18" charset="0"/>
                          </a:rPr>
                        </m:ctrlPr>
                      </m:fPr>
                      <m:num>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𝑃</m:t>
                        </m:r>
                      </m:num>
                      <m:den>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𝜋</m:t>
                        </m:r>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𝑓</m:t>
                        </m:r>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𝑑𝑐</m:t>
                            </m:r>
                          </m:sub>
                        </m:s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𝑑𝑐</m:t>
                            </m:r>
                          </m:sub>
                        </m:sSub>
                      </m:den>
                    </m:f>
                  </m:oMath>
                </a14:m>
                <a:endParaRPr lang="en-CA">
                  <a:solidFill>
                    <a:schemeClr val="tx1"/>
                  </a:solidFill>
                </a:endParaRPr>
              </a:p>
              <a:p>
                <a:pPr marL="0" indent="0">
                  <a:buNone/>
                </a:pPr>
                <a:endParaRPr lang="en-CA">
                  <a:solidFill>
                    <a:schemeClr val="tx1"/>
                  </a:solidFill>
                </a:endParaRPr>
              </a:p>
              <a:p>
                <a14:m>
                  <m:oMath xmlns:m="http://schemas.openxmlformats.org/officeDocument/2006/math">
                    <m:sSub>
                      <m:sSubPr>
                        <m:ctrlPr>
                          <a:rPr lang="en-CA" i="1" smtClean="0">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𝐿</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f>
                      <m:fPr>
                        <m:ctrlPr>
                          <a:rPr lang="en-CA" i="1">
                            <a:solidFill>
                              <a:schemeClr val="tx1"/>
                            </a:solidFill>
                            <a:effectLst/>
                            <a:latin typeface="Cambria Math" panose="02040503050406030204" pitchFamily="18" charset="0"/>
                          </a:rPr>
                        </m:ctrlPr>
                      </m:fPr>
                      <m:num>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Sub>
                      </m:num>
                      <m:den>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4</m:t>
                        </m:r>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𝑠</m:t>
                            </m:r>
                          </m:sub>
                        </m:sSub>
                        <m:r>
                          <m:rPr>
                            <m:sty m:val="p"/>
                          </m:rPr>
                          <a:rPr lang="en-US">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Δ</m:t>
                        </m:r>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𝐼</m:t>
                        </m:r>
                      </m:den>
                    </m:f>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oMath>
                </a14:m>
                <a:endParaRPr lang="en-CA">
                  <a:solidFill>
                    <a:schemeClr val="tx1"/>
                  </a:solidFill>
                </a:endParaRPr>
              </a:p>
              <a:p>
                <a:pPr marL="0" indent="0">
                  <a:buNone/>
                </a:pPr>
                <a:endParaRPr lang="en-CA">
                  <a:solidFill>
                    <a:schemeClr val="tx1"/>
                  </a:solidFill>
                </a:endParaRPr>
              </a:p>
              <a:p>
                <a14:m>
                  <m:oMath xmlns:m="http://schemas.openxmlformats.org/officeDocument/2006/math">
                    <m:sSub>
                      <m:sSubPr>
                        <m:ctrlPr>
                          <a:rPr lang="en-CA" i="1" smtClean="0">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𝐿</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𝑐</m:t>
                        </m:r>
                      </m:sub>
                    </m:s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f>
                      <m:fPr>
                        <m:ctrlPr>
                          <a:rPr lang="en-CA" i="1">
                            <a:solidFill>
                              <a:schemeClr val="tx1"/>
                            </a:solidFill>
                            <a:effectLst/>
                            <a:latin typeface="Cambria Math" panose="02040503050406030204" pitchFamily="18" charset="0"/>
                          </a:rPr>
                        </m:ctrlPr>
                      </m:fPr>
                      <m:num>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𝑑𝑐</m:t>
                            </m:r>
                          </m:sub>
                        </m:sSub>
                      </m:num>
                      <m:den>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4</m:t>
                        </m:r>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𝑠</m:t>
                            </m:r>
                          </m:sub>
                        </m:sSub>
                        <m:r>
                          <m:rPr>
                            <m:sty m:val="p"/>
                          </m:rPr>
                          <a:rPr lang="en-US">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CA"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𝑐</m:t>
                            </m:r>
                          </m:sub>
                        </m:sSub>
                      </m:den>
                    </m:f>
                    <m:r>
                      <a:rPr lang="en-US"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oMath>
                </a14:m>
                <a:endParaRPr lang="en-CA">
                  <a:solidFill>
                    <a:schemeClr val="tx1"/>
                  </a:solidFill>
                </a:endParaRPr>
              </a:p>
            </p:txBody>
          </p:sp>
        </mc:Choice>
        <mc:Fallback xmlns="">
          <p:sp>
            <p:nvSpPr>
              <p:cNvPr id="9" name="Content Placeholder 4">
                <a:extLst>
                  <a:ext uri="{FF2B5EF4-FFF2-40B4-BE49-F238E27FC236}">
                    <a16:creationId xmlns:a16="http://schemas.microsoft.com/office/drawing/2014/main" id="{6DB87E2E-C156-20A2-F976-7B0480A78D21}"/>
                  </a:ext>
                </a:extLst>
              </p:cNvPr>
              <p:cNvSpPr>
                <a:spLocks noGrp="1" noRot="1" noChangeAspect="1" noMove="1" noResize="1" noEditPoints="1" noAdjustHandles="1" noChangeArrowheads="1" noChangeShapeType="1" noTextEdit="1"/>
              </p:cNvSpPr>
              <p:nvPr>
                <p:ph idx="1"/>
              </p:nvPr>
            </p:nvSpPr>
            <p:spPr>
              <a:xfrm>
                <a:off x="558801" y="2841399"/>
                <a:ext cx="4809461" cy="3450193"/>
              </a:xfrm>
              <a:blipFill>
                <a:blip r:embed="rId2"/>
                <a:stretch>
                  <a:fillRect/>
                </a:stretch>
              </a:blipFill>
            </p:spPr>
            <p:txBody>
              <a:bodyPr/>
              <a:lstStyle/>
              <a:p>
                <a:r>
                  <a:rPr lang="en-US">
                    <a:noFill/>
                  </a:rPr>
                  <a:t> </a:t>
                </a:r>
              </a:p>
            </p:txBody>
          </p:sp>
        </mc:Fallback>
      </mc:AlternateContent>
      <p:sp>
        <p:nvSpPr>
          <p:cNvPr id="15" name="Slide Number Placeholder 5">
            <a:extLst>
              <a:ext uri="{FF2B5EF4-FFF2-40B4-BE49-F238E27FC236}">
                <a16:creationId xmlns:a16="http://schemas.microsoft.com/office/drawing/2014/main" id="{322F99A9-F670-44D2-8CDF-1BDE8F524EE6}"/>
              </a:ext>
            </a:extLst>
          </p:cNvPr>
          <p:cNvSpPr>
            <a:spLocks noGrp="1"/>
          </p:cNvSpPr>
          <p:nvPr>
            <p:ph type="sldNum" sz="quarter" idx="12"/>
          </p:nvPr>
        </p:nvSpPr>
        <p:spPr>
          <a:xfrm>
            <a:off x="11262361" y="6208305"/>
            <a:ext cx="812800" cy="446766"/>
          </a:xfrm>
        </p:spPr>
        <p:txBody>
          <a:bodyPr/>
          <a:lstStyle/>
          <a:p>
            <a:r>
              <a:rPr lang="en-US">
                <a:solidFill>
                  <a:schemeClr val="tx1"/>
                </a:solidFill>
              </a:rPr>
              <a:t>16</a:t>
            </a:r>
          </a:p>
        </p:txBody>
      </p:sp>
      <p:pic>
        <p:nvPicPr>
          <p:cNvPr id="16" name="Picture 15">
            <a:extLst>
              <a:ext uri="{FF2B5EF4-FFF2-40B4-BE49-F238E27FC236}">
                <a16:creationId xmlns:a16="http://schemas.microsoft.com/office/drawing/2014/main" id="{1B266466-954C-35A8-C9A2-8EA06BE90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004" y="2668490"/>
            <a:ext cx="6096000" cy="2998236"/>
          </a:xfrm>
          <a:prstGeom prst="rect">
            <a:avLst/>
          </a:prstGeom>
        </p:spPr>
      </p:pic>
      <p:sp>
        <p:nvSpPr>
          <p:cNvPr id="17" name="TextBox 16">
            <a:extLst>
              <a:ext uri="{FF2B5EF4-FFF2-40B4-BE49-F238E27FC236}">
                <a16:creationId xmlns:a16="http://schemas.microsoft.com/office/drawing/2014/main" id="{20AFCB61-8689-E0FC-B630-F5C35932FA41}"/>
              </a:ext>
            </a:extLst>
          </p:cNvPr>
          <p:cNvSpPr txBox="1"/>
          <p:nvPr/>
        </p:nvSpPr>
        <p:spPr>
          <a:xfrm>
            <a:off x="558801" y="1806738"/>
            <a:ext cx="10703560" cy="646331"/>
          </a:xfrm>
          <a:prstGeom prst="rect">
            <a:avLst/>
          </a:prstGeom>
          <a:noFill/>
        </p:spPr>
        <p:txBody>
          <a:bodyPr wrap="square" rtlCol="0">
            <a:spAutoFit/>
          </a:bodyPr>
          <a:lstStyle/>
          <a:p>
            <a:r>
              <a:rPr lang="en-US"/>
              <a:t>The filter is designed to ensure system stability, minimize harmonic distortion, and smooth power flow, by using:</a:t>
            </a:r>
            <a:endParaRPr lang="en-CA"/>
          </a:p>
        </p:txBody>
      </p:sp>
    </p:spTree>
    <p:extLst>
      <p:ext uri="{BB962C8B-B14F-4D97-AF65-F5344CB8AC3E}">
        <p14:creationId xmlns:p14="http://schemas.microsoft.com/office/powerpoint/2010/main" val="205121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2D4D61-216A-30BD-78C3-EB0CE3A647BB}"/>
            </a:ext>
          </a:extLst>
        </p:cNvPr>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1613FEA4-8D01-1232-7BE5-C9DCB2ED5620}"/>
              </a:ext>
            </a:extLst>
          </p:cNvPr>
          <p:cNvSpPr>
            <a:spLocks noGrp="1"/>
          </p:cNvSpPr>
          <p:nvPr>
            <p:ph type="sldNum" sz="quarter" idx="12"/>
          </p:nvPr>
        </p:nvSpPr>
        <p:spPr>
          <a:xfrm>
            <a:off x="11303000" y="6356350"/>
            <a:ext cx="812800" cy="446766"/>
          </a:xfrm>
        </p:spPr>
        <p:txBody>
          <a:bodyPr/>
          <a:lstStyle/>
          <a:p>
            <a:fld id="{D643A852-0206-46AC-B0EB-645612933129}" type="slidenum">
              <a:rPr lang="en-US" smtClean="0">
                <a:solidFill>
                  <a:schemeClr val="tx1"/>
                </a:solidFill>
              </a:rPr>
              <a:t>17</a:t>
            </a:fld>
            <a:endParaRPr lang="en-US">
              <a:solidFill>
                <a:schemeClr val="tx1"/>
              </a:solidFill>
            </a:endParaRPr>
          </a:p>
        </p:txBody>
      </p:sp>
      <p:sp>
        <p:nvSpPr>
          <p:cNvPr id="16" name="Title 3">
            <a:extLst>
              <a:ext uri="{FF2B5EF4-FFF2-40B4-BE49-F238E27FC236}">
                <a16:creationId xmlns:a16="http://schemas.microsoft.com/office/drawing/2014/main" id="{435AA59E-B557-B7A7-DA0D-1D72CEEA19C3}"/>
              </a:ext>
            </a:extLst>
          </p:cNvPr>
          <p:cNvSpPr txBox="1">
            <a:spLocks/>
          </p:cNvSpPr>
          <p:nvPr/>
        </p:nvSpPr>
        <p:spPr>
          <a:xfrm>
            <a:off x="471850" y="439408"/>
            <a:ext cx="6741750" cy="939208"/>
          </a:xfrm>
          <a:prstGeom prst="rect">
            <a:avLst/>
          </a:prstGeom>
        </p:spPr>
        <p:txBody>
          <a:bodyPr vert="horz" lIns="91440" tIns="45720" rIns="91440" bIns="45720" rtlCol="0" anchor="b"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DC/DC Bidirectional Converter</a:t>
            </a:r>
          </a:p>
        </p:txBody>
      </p:sp>
      <p:sp>
        <p:nvSpPr>
          <p:cNvPr id="17" name="TextBox 16">
            <a:extLst>
              <a:ext uri="{FF2B5EF4-FFF2-40B4-BE49-F238E27FC236}">
                <a16:creationId xmlns:a16="http://schemas.microsoft.com/office/drawing/2014/main" id="{CEEDD246-92B2-DE99-F569-BB1DB3DEA88B}"/>
              </a:ext>
            </a:extLst>
          </p:cNvPr>
          <p:cNvSpPr txBox="1"/>
          <p:nvPr/>
        </p:nvSpPr>
        <p:spPr>
          <a:xfrm>
            <a:off x="471850" y="1501620"/>
            <a:ext cx="10703560" cy="1015663"/>
          </a:xfrm>
          <a:prstGeom prst="rect">
            <a:avLst/>
          </a:prstGeom>
          <a:noFill/>
        </p:spPr>
        <p:txBody>
          <a:bodyPr wrap="square" rtlCol="0">
            <a:spAutoFit/>
          </a:bodyPr>
          <a:lstStyle/>
          <a:p>
            <a:r>
              <a:rPr lang="en-US" sz="2000"/>
              <a:t>The DC-DC converter regulates the voltage between the DC bus (380 V) and the battery (120 V) to facilitate efficient energy transfer during both charging and discharging modes. It utilizes two switches: K1 operates in buck mode, while K2 operates in boost mode.</a:t>
            </a:r>
            <a:endParaRPr lang="en-CA" sz="2000"/>
          </a:p>
        </p:txBody>
      </p:sp>
      <p:pic>
        <p:nvPicPr>
          <p:cNvPr id="20" name="Picture 19">
            <a:extLst>
              <a:ext uri="{FF2B5EF4-FFF2-40B4-BE49-F238E27FC236}">
                <a16:creationId xmlns:a16="http://schemas.microsoft.com/office/drawing/2014/main" id="{8F69EDE6-C832-3F3F-12EB-39FCA60BEABD}"/>
              </a:ext>
            </a:extLst>
          </p:cNvPr>
          <p:cNvPicPr>
            <a:picLocks noChangeAspect="1"/>
          </p:cNvPicPr>
          <p:nvPr/>
        </p:nvPicPr>
        <p:blipFill>
          <a:blip r:embed="rId2"/>
          <a:stretch>
            <a:fillRect/>
          </a:stretch>
        </p:blipFill>
        <p:spPr>
          <a:xfrm>
            <a:off x="2560320" y="2948063"/>
            <a:ext cx="6182360" cy="3601107"/>
          </a:xfrm>
          <a:prstGeom prst="rect">
            <a:avLst/>
          </a:prstGeom>
          <a:noFill/>
        </p:spPr>
      </p:pic>
    </p:spTree>
    <p:extLst>
      <p:ext uri="{BB962C8B-B14F-4D97-AF65-F5344CB8AC3E}">
        <p14:creationId xmlns:p14="http://schemas.microsoft.com/office/powerpoint/2010/main" val="102205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2D4D61-216A-30BD-78C3-EB0CE3A647BB}"/>
            </a:ext>
          </a:extLst>
        </p:cNvPr>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3DCC7D5F-7F49-1D3A-D0C6-4F03DBFF996C}"/>
              </a:ext>
            </a:extLst>
          </p:cNvPr>
          <p:cNvSpPr>
            <a:spLocks noGrp="1"/>
          </p:cNvSpPr>
          <p:nvPr>
            <p:ph type="sldNum" sz="quarter" idx="12"/>
          </p:nvPr>
        </p:nvSpPr>
        <p:spPr>
          <a:xfrm>
            <a:off x="11303000" y="6234430"/>
            <a:ext cx="812800" cy="446766"/>
          </a:xfrm>
        </p:spPr>
        <p:txBody>
          <a:bodyPr/>
          <a:lstStyle/>
          <a:p>
            <a:fld id="{D643A852-0206-46AC-B0EB-645612933129}" type="slidenum">
              <a:rPr lang="en-US" smtClean="0">
                <a:solidFill>
                  <a:schemeClr val="tx1"/>
                </a:solidFill>
              </a:rPr>
              <a:t>18</a:t>
            </a:fld>
            <a:endParaRPr lang="en-US">
              <a:solidFill>
                <a:schemeClr val="tx1"/>
              </a:solidFill>
            </a:endParaRPr>
          </a:p>
        </p:txBody>
      </p:sp>
      <p:sp>
        <p:nvSpPr>
          <p:cNvPr id="18" name="Title 3">
            <a:extLst>
              <a:ext uri="{FF2B5EF4-FFF2-40B4-BE49-F238E27FC236}">
                <a16:creationId xmlns:a16="http://schemas.microsoft.com/office/drawing/2014/main" id="{2F7CF304-3F37-C337-EA60-6889D95593F6}"/>
              </a:ext>
            </a:extLst>
          </p:cNvPr>
          <p:cNvSpPr txBox="1">
            <a:spLocks/>
          </p:cNvSpPr>
          <p:nvPr/>
        </p:nvSpPr>
        <p:spPr>
          <a:xfrm>
            <a:off x="471850" y="439408"/>
            <a:ext cx="8123510" cy="939208"/>
          </a:xfrm>
          <a:prstGeom prst="rect">
            <a:avLst/>
          </a:prstGeom>
        </p:spPr>
        <p:txBody>
          <a:bodyPr vert="horz" lIns="91440" tIns="45720" rIns="91440" bIns="45720" rtlCol="0" anchor="b" anchorCtr="0">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DC/DC Bidirectional Converter control</a:t>
            </a:r>
          </a:p>
        </p:txBody>
      </p:sp>
      <p:sp>
        <p:nvSpPr>
          <p:cNvPr id="19" name="TextBox 18">
            <a:extLst>
              <a:ext uri="{FF2B5EF4-FFF2-40B4-BE49-F238E27FC236}">
                <a16:creationId xmlns:a16="http://schemas.microsoft.com/office/drawing/2014/main" id="{03B50A39-A943-62B3-53B0-4152257DBDB9}"/>
              </a:ext>
            </a:extLst>
          </p:cNvPr>
          <p:cNvSpPr txBox="1"/>
          <p:nvPr/>
        </p:nvSpPr>
        <p:spPr>
          <a:xfrm>
            <a:off x="528321" y="1490008"/>
            <a:ext cx="10703560" cy="1015663"/>
          </a:xfrm>
          <a:prstGeom prst="rect">
            <a:avLst/>
          </a:prstGeom>
          <a:noFill/>
        </p:spPr>
        <p:txBody>
          <a:bodyPr wrap="square" rtlCol="0">
            <a:spAutoFit/>
          </a:bodyPr>
          <a:lstStyle/>
          <a:p>
            <a:r>
              <a:rPr lang="en-US" sz="2000"/>
              <a:t>The control strategy for the converter is based on a PI controller that controls the battery output current (</a:t>
            </a:r>
            <a:r>
              <a:rPr lang="en-US" sz="2000" err="1"/>
              <a:t>I</a:t>
            </a:r>
            <a:r>
              <a:rPr lang="en-US" sz="2000" baseline="-25000" err="1"/>
              <a:t>b</a:t>
            </a:r>
            <a:r>
              <a:rPr lang="en-US" sz="2000"/>
              <a:t>). The measured battery current is compared with the reference current (</a:t>
            </a:r>
            <a:r>
              <a:rPr lang="en-US" sz="2000" err="1"/>
              <a:t>I</a:t>
            </a:r>
            <a:r>
              <a:rPr lang="en-US" sz="2000" baseline="-25000" err="1"/>
              <a:t>b,ref</a:t>
            </a:r>
            <a:r>
              <a:rPr lang="en-US" sz="2000"/>
              <a:t>), and the PI controller generates the control voltage signal (</a:t>
            </a:r>
            <a:r>
              <a:rPr lang="en-US" sz="2000" err="1"/>
              <a:t>V</a:t>
            </a:r>
            <a:r>
              <a:rPr lang="en-US" sz="2000" baseline="-25000" err="1"/>
              <a:t>ref</a:t>
            </a:r>
            <a:r>
              <a:rPr lang="en-US" sz="2000"/>
              <a:t>) by utilizing the current error</a:t>
            </a:r>
            <a:endParaRPr lang="en-CA" sz="200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A82856E-14C7-F512-125F-87505B050BA1}"/>
                  </a:ext>
                </a:extLst>
              </p:cNvPr>
              <p:cNvSpPr txBox="1"/>
              <p:nvPr/>
            </p:nvSpPr>
            <p:spPr>
              <a:xfrm>
                <a:off x="779780" y="3277387"/>
                <a:ext cx="2324100" cy="4043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𝐼</m:t>
                          </m:r>
                        </m:e>
                        <m:sub>
                          <m:r>
                            <a:rPr lang="en-US" sz="2400" i="1">
                              <a:solidFill>
                                <a:schemeClr val="tx1"/>
                              </a:solidFill>
                              <a:latin typeface="Cambria Math" panose="02040503050406030204" pitchFamily="18" charset="0"/>
                            </a:rPr>
                            <m:t>𝑒</m:t>
                          </m:r>
                        </m:sub>
                      </m:sSub>
                      <m:r>
                        <a:rPr lang="en-US" sz="2400" i="1">
                          <a:solidFill>
                            <a:schemeClr val="tx1"/>
                          </a:solidFill>
                          <a:latin typeface="Cambria Math" panose="02040503050406030204" pitchFamily="18" charset="0"/>
                        </a:rPr>
                        <m:t>=</m:t>
                      </m:r>
                      <m:sSub>
                        <m:sSubPr>
                          <m:ctrlPr>
                            <a:rPr lang="en-CA"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𝐼</m:t>
                          </m:r>
                        </m:e>
                        <m:sub>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𝑟𝑒𝑓</m:t>
                          </m:r>
                        </m:sub>
                      </m:sSub>
                      <m:r>
                        <a:rPr lang="en-US" sz="2400" i="1">
                          <a:solidFill>
                            <a:schemeClr val="tx1"/>
                          </a:solidFill>
                          <a:latin typeface="Cambria Math" panose="02040503050406030204" pitchFamily="18" charset="0"/>
                        </a:rPr>
                        <m:t>−</m:t>
                      </m:r>
                      <m:sSub>
                        <m:sSubPr>
                          <m:ctrlPr>
                            <a:rPr lang="en-CA"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𝐼</m:t>
                          </m:r>
                        </m:e>
                        <m:sub>
                          <m:r>
                            <a:rPr lang="en-US" sz="2400" i="1">
                              <a:solidFill>
                                <a:schemeClr val="tx1"/>
                              </a:solidFill>
                              <a:latin typeface="Cambria Math" panose="02040503050406030204" pitchFamily="18" charset="0"/>
                            </a:rPr>
                            <m:t>𝑏</m:t>
                          </m:r>
                        </m:sub>
                      </m:sSub>
                    </m:oMath>
                  </m:oMathPara>
                </a14:m>
                <a:endParaRPr lang="en-CA" sz="2400">
                  <a:solidFill>
                    <a:schemeClr val="tx1"/>
                  </a:solidFill>
                </a:endParaRPr>
              </a:p>
            </p:txBody>
          </p:sp>
        </mc:Choice>
        <mc:Fallback xmlns="">
          <p:sp>
            <p:nvSpPr>
              <p:cNvPr id="20" name="TextBox 19">
                <a:extLst>
                  <a:ext uri="{FF2B5EF4-FFF2-40B4-BE49-F238E27FC236}">
                    <a16:creationId xmlns:a16="http://schemas.microsoft.com/office/drawing/2014/main" id="{BA82856E-14C7-F512-125F-87505B050BA1}"/>
                  </a:ext>
                </a:extLst>
              </p:cNvPr>
              <p:cNvSpPr txBox="1">
                <a:spLocks noRot="1" noChangeAspect="1" noMove="1" noResize="1" noEditPoints="1" noAdjustHandles="1" noChangeArrowheads="1" noChangeShapeType="1" noTextEdit="1"/>
              </p:cNvSpPr>
              <p:nvPr/>
            </p:nvSpPr>
            <p:spPr>
              <a:xfrm>
                <a:off x="779780" y="3277387"/>
                <a:ext cx="2324100" cy="404341"/>
              </a:xfrm>
              <a:prstGeom prst="rect">
                <a:avLst/>
              </a:prstGeom>
              <a:blipFill>
                <a:blip r:embed="rId2"/>
                <a:stretch>
                  <a:fillRect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B45A9C-A6E4-13C1-2D1C-171F3A69D9E1}"/>
                  </a:ext>
                </a:extLst>
              </p:cNvPr>
              <p:cNvSpPr txBox="1"/>
              <p:nvPr/>
            </p:nvSpPr>
            <p:spPr>
              <a:xfrm>
                <a:off x="927100" y="3883660"/>
                <a:ext cx="5035802" cy="599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𝑟𝑒𝑓</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CA"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sSub>
                        <m:sSubPr>
                          <m:ctrlPr>
                            <a:rPr lang="en-CA"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𝐾</m:t>
                          </m:r>
                        </m:e>
                        <m:sub>
                          <m:r>
                            <a:rPr lang="en-US" i="1">
                              <a:solidFill>
                                <a:schemeClr val="tx1"/>
                              </a:solidFill>
                              <a:latin typeface="Cambria Math" panose="02040503050406030204" pitchFamily="18" charset="0"/>
                            </a:rPr>
                            <m:t>𝑝</m:t>
                          </m:r>
                        </m:sub>
                      </m:sSub>
                      <m:d>
                        <m:dPr>
                          <m:ctrlPr>
                            <a:rPr lang="en-CA" i="1">
                              <a:solidFill>
                                <a:schemeClr val="tx1"/>
                              </a:solidFill>
                              <a:latin typeface="Cambria Math" panose="02040503050406030204" pitchFamily="18" charset="0"/>
                            </a:rPr>
                          </m:ctrlPr>
                        </m:dPr>
                        <m:e>
                          <m:sSub>
                            <m:sSubPr>
                              <m:ctrlPr>
                                <a:rPr lang="en-CA"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𝑒</m:t>
                              </m:r>
                            </m:sub>
                          </m:sSub>
                          <m:d>
                            <m:dPr>
                              <m:ctrlPr>
                                <a:rPr lang="en-CA"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b>
                            <m:sSubPr>
                              <m:ctrlPr>
                                <a:rPr lang="en-CA"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𝑒</m:t>
                              </m:r>
                            </m:sub>
                          </m:sSub>
                          <m:d>
                            <m:dPr>
                              <m:ctrlPr>
                                <a:rPr lang="en-CA"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e>
                      </m:d>
                      <m:r>
                        <a:rPr lang="en-US" i="1">
                          <a:solidFill>
                            <a:schemeClr val="tx1"/>
                          </a:solidFill>
                          <a:latin typeface="Cambria Math" panose="02040503050406030204" pitchFamily="18" charset="0"/>
                        </a:rPr>
                        <m:t> +</m:t>
                      </m:r>
                      <m:sSub>
                        <m:sSubPr>
                          <m:ctrlPr>
                            <a:rPr lang="en-CA"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𝐾</m:t>
                          </m:r>
                        </m:e>
                        <m:sub>
                          <m:r>
                            <a:rPr lang="en-US" i="1">
                              <a:solidFill>
                                <a:schemeClr val="tx1"/>
                              </a:solidFill>
                              <a:latin typeface="Cambria Math" panose="02040503050406030204" pitchFamily="18" charset="0"/>
                            </a:rPr>
                            <m:t>𝑖</m:t>
                          </m:r>
                        </m:sub>
                      </m:sSub>
                      <m:sSub>
                        <m:sSubPr>
                          <m:ctrlPr>
                            <a:rPr lang="en-CA"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𝑒</m:t>
                          </m:r>
                        </m:sub>
                      </m:sSub>
                      <m:d>
                        <m:dPr>
                          <m:ctrlPr>
                            <a:rPr lang="en-CA"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oMath>
                  </m:oMathPara>
                </a14:m>
                <a:endParaRPr lang="en-CA">
                  <a:solidFill>
                    <a:schemeClr val="tx1"/>
                  </a:solidFill>
                </a:endParaRPr>
              </a:p>
              <a:p>
                <a:endParaRPr lang="en-CA">
                  <a:solidFill>
                    <a:schemeClr val="tx1"/>
                  </a:solidFill>
                </a:endParaRPr>
              </a:p>
            </p:txBody>
          </p:sp>
        </mc:Choice>
        <mc:Fallback xmlns="">
          <p:sp>
            <p:nvSpPr>
              <p:cNvPr id="21" name="TextBox 20">
                <a:extLst>
                  <a:ext uri="{FF2B5EF4-FFF2-40B4-BE49-F238E27FC236}">
                    <a16:creationId xmlns:a16="http://schemas.microsoft.com/office/drawing/2014/main" id="{41B45A9C-A6E4-13C1-2D1C-171F3A69D9E1}"/>
                  </a:ext>
                </a:extLst>
              </p:cNvPr>
              <p:cNvSpPr txBox="1">
                <a:spLocks noRot="1" noChangeAspect="1" noMove="1" noResize="1" noEditPoints="1" noAdjustHandles="1" noChangeArrowheads="1" noChangeShapeType="1" noTextEdit="1"/>
              </p:cNvSpPr>
              <p:nvPr/>
            </p:nvSpPr>
            <p:spPr>
              <a:xfrm>
                <a:off x="927100" y="3883660"/>
                <a:ext cx="5035802" cy="599972"/>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52EFADF-DD9D-529E-8839-415970AB4D47}"/>
              </a:ext>
            </a:extLst>
          </p:cNvPr>
          <p:cNvSpPr txBox="1"/>
          <p:nvPr/>
        </p:nvSpPr>
        <p:spPr>
          <a:xfrm>
            <a:off x="528320" y="4751941"/>
            <a:ext cx="10703559" cy="707886"/>
          </a:xfrm>
          <a:prstGeom prst="rect">
            <a:avLst/>
          </a:prstGeom>
          <a:noFill/>
        </p:spPr>
        <p:txBody>
          <a:bodyPr wrap="square" rtlCol="0">
            <a:spAutoFit/>
          </a:bodyPr>
          <a:lstStyle/>
          <a:p>
            <a:r>
              <a:rPr lang="en-CA" sz="2000">
                <a:effectLst/>
                <a:latin typeface="Times New Roman" panose="02020603050405020304" pitchFamily="18" charset="0"/>
                <a:ea typeface="SimSun" panose="02010600030101010101" pitchFamily="2" charset="-122"/>
              </a:rPr>
              <a:t>Where </a:t>
            </a:r>
            <a:r>
              <a:rPr lang="en-CA" sz="2000" err="1">
                <a:effectLst/>
                <a:latin typeface="Times New Roman" panose="02020603050405020304" pitchFamily="18" charset="0"/>
                <a:ea typeface="SimSun" panose="02010600030101010101" pitchFamily="2" charset="-122"/>
              </a:rPr>
              <a:t>K</a:t>
            </a:r>
            <a:r>
              <a:rPr lang="en-CA" sz="2000" baseline="-25000" err="1">
                <a:effectLst/>
                <a:latin typeface="Times New Roman" panose="02020603050405020304" pitchFamily="18" charset="0"/>
                <a:ea typeface="SimSun" panose="02010600030101010101" pitchFamily="2" charset="-122"/>
              </a:rPr>
              <a:t>p</a:t>
            </a:r>
            <a:r>
              <a:rPr lang="en-CA" sz="2000">
                <a:effectLst/>
                <a:latin typeface="Times New Roman" panose="02020603050405020304" pitchFamily="18" charset="0"/>
                <a:ea typeface="SimSun" panose="02010600030101010101" pitchFamily="2" charset="-122"/>
              </a:rPr>
              <a:t> and K</a:t>
            </a:r>
            <a:r>
              <a:rPr lang="en-CA" sz="2000" baseline="-25000">
                <a:effectLst/>
                <a:latin typeface="Times New Roman" panose="02020603050405020304" pitchFamily="18" charset="0"/>
                <a:ea typeface="SimSun" panose="02010600030101010101" pitchFamily="2" charset="-122"/>
              </a:rPr>
              <a:t>i</a:t>
            </a:r>
            <a:r>
              <a:rPr lang="en-CA" sz="2000">
                <a:effectLst/>
                <a:latin typeface="Times New Roman" panose="02020603050405020304" pitchFamily="18" charset="0"/>
                <a:ea typeface="SimSun" panose="02010600030101010101" pitchFamily="2" charset="-122"/>
              </a:rPr>
              <a:t> are the proportional and integral gains of the voltage control. </a:t>
            </a:r>
            <a:r>
              <a:rPr lang="en-US" sz="2000">
                <a:effectLst/>
                <a:latin typeface="Times New Roman" panose="02020603050405020304" pitchFamily="18" charset="0"/>
                <a:ea typeface="Times New Roman" panose="02020603050405020304" pitchFamily="18" charset="0"/>
              </a:rPr>
              <a:t>The PI controller is designed by employing the Ziegler-Nichols method to ensure a stable and fine-tuned design system. </a:t>
            </a:r>
            <a:endParaRPr lang="en-CA" sz="2000"/>
          </a:p>
        </p:txBody>
      </p:sp>
    </p:spTree>
    <p:extLst>
      <p:ext uri="{BB962C8B-B14F-4D97-AF65-F5344CB8AC3E}">
        <p14:creationId xmlns:p14="http://schemas.microsoft.com/office/powerpoint/2010/main" val="114017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18A8B1-F2B4-DD75-FCC5-9F7113F4C859}"/>
            </a:ext>
          </a:extLst>
        </p:cNvPr>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DA0A2CF-1F0F-378D-6E21-742B8F00D703}"/>
              </a:ext>
            </a:extLst>
          </p:cNvPr>
          <p:cNvSpPr>
            <a:spLocks noGrp="1"/>
          </p:cNvSpPr>
          <p:nvPr>
            <p:ph type="sldNum" sz="quarter" idx="12"/>
          </p:nvPr>
        </p:nvSpPr>
        <p:spPr>
          <a:xfrm>
            <a:off x="11349448" y="6179026"/>
            <a:ext cx="812800" cy="446766"/>
          </a:xfrm>
        </p:spPr>
        <p:txBody>
          <a:bodyPr/>
          <a:lstStyle/>
          <a:p>
            <a:fld id="{D643A852-0206-46AC-B0EB-645612933129}" type="slidenum">
              <a:rPr lang="en-US" smtClean="0">
                <a:solidFill>
                  <a:schemeClr val="tx1"/>
                </a:solidFill>
              </a:rPr>
              <a:t>19</a:t>
            </a:fld>
            <a:endParaRPr lang="en-US">
              <a:solidFill>
                <a:schemeClr val="tx1"/>
              </a:solidFill>
            </a:endParaRPr>
          </a:p>
        </p:txBody>
      </p:sp>
      <p:sp>
        <p:nvSpPr>
          <p:cNvPr id="3" name="Title 3">
            <a:extLst>
              <a:ext uri="{FF2B5EF4-FFF2-40B4-BE49-F238E27FC236}">
                <a16:creationId xmlns:a16="http://schemas.microsoft.com/office/drawing/2014/main" id="{927912EC-1E16-9F4B-4ECA-D8F9A49A12FB}"/>
              </a:ext>
            </a:extLst>
          </p:cNvPr>
          <p:cNvSpPr txBox="1">
            <a:spLocks/>
          </p:cNvSpPr>
          <p:nvPr/>
        </p:nvSpPr>
        <p:spPr>
          <a:xfrm>
            <a:off x="471850" y="439408"/>
            <a:ext cx="6741750" cy="939208"/>
          </a:xfrm>
          <a:prstGeom prst="rect">
            <a:avLst/>
          </a:prstGeom>
        </p:spPr>
        <p:txBody>
          <a:bodyPr vert="horz" lIns="91440" tIns="45720" rIns="91440" bIns="45720" rtlCol="0" anchor="b"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DC/DC Bidirectional Converter</a:t>
            </a:r>
          </a:p>
        </p:txBody>
      </p:sp>
      <p:sp>
        <p:nvSpPr>
          <p:cNvPr id="4" name="TextBox 3">
            <a:extLst>
              <a:ext uri="{FF2B5EF4-FFF2-40B4-BE49-F238E27FC236}">
                <a16:creationId xmlns:a16="http://schemas.microsoft.com/office/drawing/2014/main" id="{2169A31B-0E11-18E3-4B6D-9ECBB9964961}"/>
              </a:ext>
            </a:extLst>
          </p:cNvPr>
          <p:cNvSpPr txBox="1"/>
          <p:nvPr/>
        </p:nvSpPr>
        <p:spPr>
          <a:xfrm>
            <a:off x="528321" y="1490008"/>
            <a:ext cx="10703560" cy="707886"/>
          </a:xfrm>
          <a:prstGeom prst="rect">
            <a:avLst/>
          </a:prstGeom>
          <a:noFill/>
        </p:spPr>
        <p:txBody>
          <a:bodyPr wrap="square" rtlCol="0">
            <a:spAutoFit/>
          </a:bodyPr>
          <a:lstStyle/>
          <a:p>
            <a:r>
              <a:rPr lang="en-US" sz="2000"/>
              <a:t>An LCL filter is integrated at the output of the DC/DC converter to reduce high-frequency switching noise and smooth the output current.</a:t>
            </a:r>
            <a:endParaRPr lang="en-CA" sz="2000"/>
          </a:p>
        </p:txBody>
      </p:sp>
      <p:pic>
        <p:nvPicPr>
          <p:cNvPr id="5" name="Picture 4">
            <a:extLst>
              <a:ext uri="{FF2B5EF4-FFF2-40B4-BE49-F238E27FC236}">
                <a16:creationId xmlns:a16="http://schemas.microsoft.com/office/drawing/2014/main" id="{F69D826E-7E89-7678-C789-CF09113B6DFF}"/>
              </a:ext>
            </a:extLst>
          </p:cNvPr>
          <p:cNvPicPr>
            <a:picLocks noChangeAspect="1"/>
          </p:cNvPicPr>
          <p:nvPr/>
        </p:nvPicPr>
        <p:blipFill>
          <a:blip r:embed="rId2"/>
          <a:stretch>
            <a:fillRect/>
          </a:stretch>
        </p:blipFill>
        <p:spPr>
          <a:xfrm>
            <a:off x="6875414" y="2885440"/>
            <a:ext cx="4474034" cy="2606040"/>
          </a:xfrm>
          <a:prstGeom prst="rect">
            <a:avLst/>
          </a:prstGeom>
        </p:spPr>
      </p:pic>
      <p:sp>
        <p:nvSpPr>
          <p:cNvPr id="6" name="TextBox 5">
            <a:extLst>
              <a:ext uri="{FF2B5EF4-FFF2-40B4-BE49-F238E27FC236}">
                <a16:creationId xmlns:a16="http://schemas.microsoft.com/office/drawing/2014/main" id="{0F9AEEC4-A787-5AD3-6795-B9FB8DD6B923}"/>
              </a:ext>
            </a:extLst>
          </p:cNvPr>
          <p:cNvSpPr txBox="1"/>
          <p:nvPr/>
        </p:nvSpPr>
        <p:spPr>
          <a:xfrm>
            <a:off x="471850" y="2590800"/>
            <a:ext cx="5558110" cy="1323439"/>
          </a:xfrm>
          <a:prstGeom prst="rect">
            <a:avLst/>
          </a:prstGeom>
          <a:noFill/>
        </p:spPr>
        <p:txBody>
          <a:bodyPr wrap="square" rtlCol="0">
            <a:spAutoFit/>
          </a:bodyPr>
          <a:lstStyle/>
          <a:p>
            <a:r>
              <a:rPr lang="en-US" sz="2000">
                <a:effectLst/>
                <a:latin typeface="Times New Roman" panose="02020603050405020304" pitchFamily="18" charset="0"/>
                <a:ea typeface="SimSun" panose="02010600030101010101" pitchFamily="2" charset="-122"/>
                <a:cs typeface="Symbol" panose="05050102010706020507" pitchFamily="18" charset="2"/>
              </a:rPr>
              <a:t>The filter's total impedance is optimized for stability and low THD, with resonance frequency calculated as:</a:t>
            </a:r>
            <a:endParaRPr lang="en-CA" sz="2000">
              <a:effectLst/>
              <a:latin typeface="Symbol" panose="05050102010706020507" pitchFamily="18" charset="2"/>
              <a:ea typeface="SimSun" panose="02010600030101010101" pitchFamily="2" charset="-122"/>
              <a:cs typeface="Symbol" panose="05050102010706020507" pitchFamily="18" charset="2"/>
            </a:endParaRPr>
          </a:p>
          <a:p>
            <a:endParaRPr lang="en-CA" sz="20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A6224D-AFD8-5C6E-5E21-338B34115DC4}"/>
                  </a:ext>
                </a:extLst>
              </p:cNvPr>
              <p:cNvSpPr txBox="1"/>
              <p:nvPr/>
            </p:nvSpPr>
            <p:spPr>
              <a:xfrm>
                <a:off x="842552" y="4107180"/>
                <a:ext cx="2479910"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eqArr>
                        <m:eqArrPr>
                          <m:ctrlPr>
                            <a:rPr lang="en-CA" sz="2000" i="1" smtClean="0">
                              <a:solidFill>
                                <a:schemeClr val="tx1"/>
                              </a:solidFill>
                              <a:latin typeface="Cambria Math" panose="02040503050406030204" pitchFamily="18" charset="0"/>
                            </a:rPr>
                          </m:ctrlPr>
                        </m:eqArrPr>
                        <m:e>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f>
                            <m:fPr>
                              <m:ctrlPr>
                                <a:rPr lang="en-CA"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r>
                                <a:rPr lang="en-US" sz="2000" i="1">
                                  <a:solidFill>
                                    <a:schemeClr val="tx1"/>
                                  </a:solidFill>
                                  <a:latin typeface="Cambria Math" panose="02040503050406030204" pitchFamily="18" charset="0"/>
                                </a:rPr>
                                <m:t>2</m:t>
                              </m:r>
                              <m:r>
                                <a:rPr lang="en-US" sz="2000" i="1">
                                  <a:solidFill>
                                    <a:schemeClr val="tx1"/>
                                  </a:solidFill>
                                  <a:latin typeface="Cambria Math" panose="02040503050406030204" pitchFamily="18" charset="0"/>
                                </a:rPr>
                                <m:t>𝜋</m:t>
                              </m:r>
                            </m:den>
                          </m:f>
                          <m:rad>
                            <m:radPr>
                              <m:degHide m:val="on"/>
                              <m:ctrlPr>
                                <a:rPr lang="en-CA" sz="2000" i="1">
                                  <a:solidFill>
                                    <a:schemeClr val="tx1"/>
                                  </a:solidFill>
                                  <a:latin typeface="Cambria Math" panose="02040503050406030204" pitchFamily="18" charset="0"/>
                                </a:rPr>
                              </m:ctrlPr>
                            </m:radPr>
                            <m:deg/>
                            <m:e>
                              <m:f>
                                <m:fPr>
                                  <m:ctrlPr>
                                    <a:rPr lang="en-CA"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𝐶</m:t>
                                      </m:r>
                                    </m:e>
                                    <m:sub>
                                      <m:r>
                                        <a:rPr lang="en-US" sz="2000" i="1">
                                          <a:solidFill>
                                            <a:schemeClr val="tx1"/>
                                          </a:solidFill>
                                          <a:latin typeface="Cambria Math" panose="02040503050406030204" pitchFamily="18" charset="0"/>
                                        </a:rPr>
                                        <m:t>1</m:t>
                                      </m:r>
                                    </m:sub>
                                  </m:sSub>
                                  <m:d>
                                    <m:dPr>
                                      <m:ctrlPr>
                                        <a:rPr lang="en-CA" sz="2000" i="1">
                                          <a:solidFill>
                                            <a:schemeClr val="tx1"/>
                                          </a:solidFill>
                                          <a:latin typeface="Cambria Math" panose="02040503050406030204" pitchFamily="18" charset="0"/>
                                        </a:rPr>
                                      </m:ctrlPr>
                                    </m:dPr>
                                    <m:e>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𝐿</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𝐿</m:t>
                                          </m:r>
                                        </m:e>
                                        <m:sub>
                                          <m:r>
                                            <a:rPr lang="en-US" sz="2000" i="1">
                                              <a:solidFill>
                                                <a:schemeClr val="tx1"/>
                                              </a:solidFill>
                                              <a:latin typeface="Cambria Math" panose="02040503050406030204" pitchFamily="18" charset="0"/>
                                            </a:rPr>
                                            <m:t>2</m:t>
                                          </m:r>
                                        </m:sub>
                                      </m:sSub>
                                    </m:e>
                                  </m:d>
                                </m:den>
                              </m:f>
                            </m:e>
                          </m:rad>
                          <m:r>
                            <a:rPr lang="en-US" sz="2000" i="1">
                              <a:solidFill>
                                <a:schemeClr val="tx1"/>
                              </a:solidFill>
                              <a:latin typeface="Cambria Math" panose="02040503050406030204" pitchFamily="18" charset="0"/>
                            </a:rPr>
                            <m:t> </m:t>
                          </m:r>
                        </m:e>
                      </m:eqArr>
                    </m:oMath>
                  </m:oMathPara>
                </a14:m>
                <a:endParaRPr lang="en-CA" sz="2000">
                  <a:solidFill>
                    <a:schemeClr val="tx1"/>
                  </a:solidFill>
                </a:endParaRPr>
              </a:p>
            </p:txBody>
          </p:sp>
        </mc:Choice>
        <mc:Fallback xmlns="">
          <p:sp>
            <p:nvSpPr>
              <p:cNvPr id="7" name="TextBox 6">
                <a:extLst>
                  <a:ext uri="{FF2B5EF4-FFF2-40B4-BE49-F238E27FC236}">
                    <a16:creationId xmlns:a16="http://schemas.microsoft.com/office/drawing/2014/main" id="{42A6224D-AFD8-5C6E-5E21-338B34115DC4}"/>
                  </a:ext>
                </a:extLst>
              </p:cNvPr>
              <p:cNvSpPr txBox="1">
                <a:spLocks noRot="1" noChangeAspect="1" noMove="1" noResize="1" noEditPoints="1" noAdjustHandles="1" noChangeArrowheads="1" noChangeShapeType="1" noTextEdit="1"/>
              </p:cNvSpPr>
              <p:nvPr/>
            </p:nvSpPr>
            <p:spPr>
              <a:xfrm>
                <a:off x="842552" y="4107180"/>
                <a:ext cx="2479910" cy="90935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9695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7784-B7C7-5E9B-9FCB-5A3804FF6A55}"/>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8000"/>
              <a:t>Introduction</a:t>
            </a:r>
          </a:p>
        </p:txBody>
      </p:sp>
      <p:sp>
        <p:nvSpPr>
          <p:cNvPr id="3" name="Text Placeholder 2">
            <a:extLst>
              <a:ext uri="{FF2B5EF4-FFF2-40B4-BE49-F238E27FC236}">
                <a16:creationId xmlns:a16="http://schemas.microsoft.com/office/drawing/2014/main" id="{036AE8D9-F3C7-6E5F-7127-9C143ACEBBB0}"/>
              </a:ext>
            </a:extLst>
          </p:cNvPr>
          <p:cNvSpPr>
            <a:spLocks noGrp="1"/>
          </p:cNvSpPr>
          <p:nvPr>
            <p:ph type="body" idx="1"/>
          </p:nvPr>
        </p:nvSpPr>
        <p:spPr>
          <a:xfrm>
            <a:off x="762000" y="3809999"/>
            <a:ext cx="7620000" cy="1390651"/>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DD47EDA3-B03D-FAB4-D1D8-93ED97A5FA7B}"/>
              </a:ext>
            </a:extLst>
          </p:cNvPr>
          <p:cNvSpPr>
            <a:spLocks noGrp="1"/>
          </p:cNvSpPr>
          <p:nvPr>
            <p:ph type="sldNum" sz="quarter" idx="12"/>
          </p:nvPr>
        </p:nvSpPr>
        <p:spPr>
          <a:xfrm>
            <a:off x="9697156" y="6096838"/>
            <a:ext cx="2286000" cy="762000"/>
          </a:xfrm>
        </p:spPr>
        <p:txBody>
          <a:bodyPr/>
          <a:lstStyle/>
          <a:p>
            <a:fld id="{D643A852-0206-46AC-B0EB-645612933129}" type="slidenum">
              <a:rPr lang="en-US" smtClean="0"/>
              <a:t>2</a:t>
            </a:fld>
            <a:endParaRPr lang="en-US"/>
          </a:p>
        </p:txBody>
      </p:sp>
    </p:spTree>
    <p:extLst>
      <p:ext uri="{BB962C8B-B14F-4D97-AF65-F5344CB8AC3E}">
        <p14:creationId xmlns:p14="http://schemas.microsoft.com/office/powerpoint/2010/main" val="63277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222C19-B96F-7BBB-FCEE-AC9FB8B379AD}"/>
            </a:ext>
          </a:extLst>
        </p:cNvPr>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7C3D9F3D-0932-4EED-67A7-88FD2086EACE}"/>
              </a:ext>
            </a:extLst>
          </p:cNvPr>
          <p:cNvSpPr>
            <a:spLocks noGrp="1"/>
          </p:cNvSpPr>
          <p:nvPr>
            <p:ph type="sldNum" sz="quarter" idx="12"/>
          </p:nvPr>
        </p:nvSpPr>
        <p:spPr>
          <a:xfrm>
            <a:off x="11303000" y="6356350"/>
            <a:ext cx="812800" cy="446766"/>
          </a:xfrm>
        </p:spPr>
        <p:txBody>
          <a:bodyPr/>
          <a:lstStyle/>
          <a:p>
            <a:fld id="{D643A852-0206-46AC-B0EB-645612933129}" type="slidenum">
              <a:rPr lang="en-US" smtClean="0">
                <a:solidFill>
                  <a:schemeClr val="tx1"/>
                </a:solidFill>
              </a:rPr>
              <a:t>20</a:t>
            </a:fld>
            <a:endParaRPr lang="en-US">
              <a:solidFill>
                <a:schemeClr val="tx1"/>
              </a:solidFill>
            </a:endParaRPr>
          </a:p>
        </p:txBody>
      </p:sp>
      <p:sp>
        <p:nvSpPr>
          <p:cNvPr id="16" name="Title 3">
            <a:extLst>
              <a:ext uri="{FF2B5EF4-FFF2-40B4-BE49-F238E27FC236}">
                <a16:creationId xmlns:a16="http://schemas.microsoft.com/office/drawing/2014/main" id="{4199BADE-A947-3699-BB9B-D0701933258C}"/>
              </a:ext>
            </a:extLst>
          </p:cNvPr>
          <p:cNvSpPr txBox="1">
            <a:spLocks/>
          </p:cNvSpPr>
          <p:nvPr/>
        </p:nvSpPr>
        <p:spPr>
          <a:xfrm>
            <a:off x="471850" y="439408"/>
            <a:ext cx="6741750" cy="93920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Storage Battery</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AB75D87-71FD-CB50-8144-657E8089B801}"/>
                  </a:ext>
                </a:extLst>
              </p:cNvPr>
              <p:cNvSpPr txBox="1"/>
              <p:nvPr/>
            </p:nvSpPr>
            <p:spPr>
              <a:xfrm>
                <a:off x="528321" y="1490008"/>
                <a:ext cx="7503159" cy="830997"/>
              </a:xfrm>
              <a:prstGeom prst="rect">
                <a:avLst/>
              </a:prstGeom>
              <a:noFill/>
            </p:spPr>
            <p:txBody>
              <a:bodyPr wrap="square" rtlCol="0">
                <a:spAutoFit/>
              </a:bodyPr>
              <a:lstStyle/>
              <a:p>
                <a:r>
                  <a:rPr lang="en-US" sz="2400">
                    <a:solidFill>
                      <a:schemeClr val="tx1"/>
                    </a:solidFill>
                    <a:effectLst/>
                    <a:latin typeface="Times New Roman" panose="02020603050405020304" pitchFamily="18" charset="0"/>
                    <a:ea typeface="SimSun" panose="02010600030101010101" pitchFamily="2" charset="-122"/>
                  </a:rPr>
                  <a:t>Energy is measured in kilowatt-hours (kWh) and is stored in an equivalent capacitor</a:t>
                </a:r>
                <a14:m>
                  <m:oMath xmlns:m="http://schemas.openxmlformats.org/officeDocument/2006/math">
                    <m:d>
                      <m:dPr>
                        <m:ctrlP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CA" sz="2800" i="1">
                                <a:solidFill>
                                  <a:schemeClr val="tx1"/>
                                </a:solidFill>
                                <a:effectLst/>
                                <a:latin typeface="Cambria Math" panose="02040503050406030204" pitchFamily="18" charset="0"/>
                                <a:cs typeface="Symbol" panose="05050102010706020507" pitchFamily="18" charset="2"/>
                              </a:rPr>
                            </m:ctrlPr>
                          </m:sSubPr>
                          <m:e>
                            <m: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𝐶</m:t>
                            </m:r>
                          </m:e>
                          <m:sub>
                            <m: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2400" b="0" i="0" smtClean="0">
                        <a:solidFill>
                          <a:schemeClr val="tx1"/>
                        </a:solidFill>
                        <a:effectLst/>
                        <a:latin typeface="Cambria Math" panose="02040503050406030204" pitchFamily="18" charset="0"/>
                        <a:ea typeface="SimSun" panose="02010600030101010101" pitchFamily="2" charset="-122"/>
                        <a:cs typeface="Symbol" panose="05050102010706020507" pitchFamily="18" charset="2"/>
                      </a:rPr>
                      <m:t>:</m:t>
                    </m:r>
                  </m:oMath>
                </a14:m>
                <a:endParaRPr lang="en-CA" sz="2800">
                  <a:solidFill>
                    <a:schemeClr val="tx1"/>
                  </a:solidFill>
                </a:endParaRPr>
              </a:p>
            </p:txBody>
          </p:sp>
        </mc:Choice>
        <mc:Fallback xmlns="">
          <p:sp>
            <p:nvSpPr>
              <p:cNvPr id="17" name="TextBox 16">
                <a:extLst>
                  <a:ext uri="{FF2B5EF4-FFF2-40B4-BE49-F238E27FC236}">
                    <a16:creationId xmlns:a16="http://schemas.microsoft.com/office/drawing/2014/main" id="{6AB75D87-71FD-CB50-8144-657E8089B801}"/>
                  </a:ext>
                </a:extLst>
              </p:cNvPr>
              <p:cNvSpPr txBox="1">
                <a:spLocks noRot="1" noChangeAspect="1" noMove="1" noResize="1" noEditPoints="1" noAdjustHandles="1" noChangeArrowheads="1" noChangeShapeType="1" noTextEdit="1"/>
              </p:cNvSpPr>
              <p:nvPr/>
            </p:nvSpPr>
            <p:spPr>
              <a:xfrm>
                <a:off x="528321" y="1490008"/>
                <a:ext cx="7503159" cy="830997"/>
              </a:xfrm>
              <a:prstGeom prst="rect">
                <a:avLst/>
              </a:prstGeom>
              <a:blipFill>
                <a:blip r:embed="rId2"/>
                <a:stretch>
                  <a:fillRect l="-1300" t="-5839" b="-145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4">
                <a:extLst>
                  <a:ext uri="{FF2B5EF4-FFF2-40B4-BE49-F238E27FC236}">
                    <a16:creationId xmlns:a16="http://schemas.microsoft.com/office/drawing/2014/main" id="{0F7384FF-44A4-A7DC-433A-A6F4A3249E8C}"/>
                  </a:ext>
                </a:extLst>
              </p:cNvPr>
              <p:cNvSpPr txBox="1">
                <a:spLocks/>
              </p:cNvSpPr>
              <p:nvPr/>
            </p:nvSpPr>
            <p:spPr>
              <a:xfrm>
                <a:off x="924560" y="2743199"/>
                <a:ext cx="6095997" cy="1371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𝐶</m:t>
                        </m:r>
                      </m:e>
                      <m:sub>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𝑏𝑏</m:t>
                        </m:r>
                      </m:sub>
                    </m:sSub>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 =</m:t>
                    </m:r>
                    <m:f>
                      <m:fPr>
                        <m:ctrlPr>
                          <a:rPr lang="en-CA"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m:t>
                        </m:r>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𝑘𝑊h</m:t>
                        </m:r>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 ∙3600 ∙1000)</m:t>
                        </m:r>
                      </m:num>
                      <m:den>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0.5 (</m:t>
                        </m:r>
                        <m:sSubSup>
                          <m:sSubSupPr>
                            <m:ctrlPr>
                              <a:rPr lang="en-CA"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𝑉</m:t>
                            </m:r>
                          </m:e>
                          <m:sub>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𝑜𝑐𝑚𝑎𝑥</m:t>
                            </m:r>
                          </m:sub>
                          <m:sup>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2</m:t>
                            </m:r>
                          </m:sup>
                        </m:sSubSup>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CA"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𝑉</m:t>
                            </m:r>
                          </m:e>
                          <m:sub>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𝑜𝑐𝑚𝑖𝑛</m:t>
                            </m:r>
                          </m:sub>
                          <m:sup>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2</m:t>
                            </m:r>
                          </m:sup>
                        </m:sSubSup>
                        <m:r>
                          <a:rPr lang="en-US" i="1">
                            <a:solidFill>
                              <a:schemeClr val="tx1"/>
                            </a:solidFill>
                            <a:latin typeface="Cambria Math" panose="02040503050406030204" pitchFamily="18" charset="0"/>
                            <a:ea typeface="SimSun" panose="02010600030101010101" pitchFamily="2" charset="-122"/>
                            <a:cs typeface="Times New Roman" panose="02020603050405020304" pitchFamily="18" charset="0"/>
                          </a:rPr>
                          <m:t>)</m:t>
                        </m:r>
                      </m:den>
                    </m:f>
                  </m:oMath>
                </a14:m>
                <a:endParaRPr lang="en-CA">
                  <a:solidFill>
                    <a:schemeClr val="tx1"/>
                  </a:solidFill>
                </a:endParaRPr>
              </a:p>
            </p:txBody>
          </p:sp>
        </mc:Choice>
        <mc:Fallback xmlns="">
          <p:sp>
            <p:nvSpPr>
              <p:cNvPr id="18" name="Content Placeholder 4">
                <a:extLst>
                  <a:ext uri="{FF2B5EF4-FFF2-40B4-BE49-F238E27FC236}">
                    <a16:creationId xmlns:a16="http://schemas.microsoft.com/office/drawing/2014/main" id="{0F7384FF-44A4-A7DC-433A-A6F4A3249E8C}"/>
                  </a:ext>
                </a:extLst>
              </p:cNvPr>
              <p:cNvSpPr txBox="1">
                <a:spLocks noRot="1" noChangeAspect="1" noMove="1" noResize="1" noEditPoints="1" noAdjustHandles="1" noChangeArrowheads="1" noChangeShapeType="1" noTextEdit="1"/>
              </p:cNvSpPr>
              <p:nvPr/>
            </p:nvSpPr>
            <p:spPr>
              <a:xfrm>
                <a:off x="924560" y="2743199"/>
                <a:ext cx="6095997" cy="1371601"/>
              </a:xfrm>
              <a:prstGeom prst="rect">
                <a:avLst/>
              </a:prstGeom>
              <a:blipFill>
                <a:blip r:embed="rId3"/>
                <a:stretch>
                  <a:fillRect/>
                </a:stretch>
              </a:blipFill>
            </p:spPr>
            <p:txBody>
              <a:bodyPr/>
              <a:lstStyle/>
              <a:p>
                <a:r>
                  <a:rPr lang="en-US">
                    <a:noFill/>
                  </a:rPr>
                  <a:t> </a:t>
                </a:r>
              </a:p>
            </p:txBody>
          </p:sp>
        </mc:Fallback>
      </mc:AlternateContent>
      <p:pic>
        <p:nvPicPr>
          <p:cNvPr id="19" name="Picture 2" descr="A diagram of a circuit&#10;&#10;Description automatically generated">
            <a:extLst>
              <a:ext uri="{FF2B5EF4-FFF2-40B4-BE49-F238E27FC236}">
                <a16:creationId xmlns:a16="http://schemas.microsoft.com/office/drawing/2014/main" id="{4CBBF459-59A1-128F-7CC0-1456F662C50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75326" y="1424467"/>
            <a:ext cx="3407076" cy="44306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39E00F3-06B1-E9EE-2FF8-3F5A05FC49B9}"/>
                  </a:ext>
                </a:extLst>
              </p:cNvPr>
              <p:cNvSpPr txBox="1"/>
              <p:nvPr/>
            </p:nvSpPr>
            <p:spPr>
              <a:xfrm>
                <a:off x="528320" y="3959461"/>
                <a:ext cx="7244079" cy="1672894"/>
              </a:xfrm>
              <a:prstGeom prst="rect">
                <a:avLst/>
              </a:prstGeom>
              <a:noFill/>
            </p:spPr>
            <p:txBody>
              <a:bodyPr wrap="square" rtlCol="0">
                <a:spAutoFit/>
              </a:bodyPr>
              <a:lstStyle/>
              <a:p>
                <a14:m>
                  <m:oMath xmlns:m="http://schemas.openxmlformats.org/officeDocument/2006/math">
                    <m:sSub>
                      <m:sSubPr>
                        <m:ctrlPr>
                          <a:rPr lang="en-CA" sz="2800" i="1" smtClean="0">
                            <a:solidFill>
                              <a:schemeClr val="tx1"/>
                            </a:solidFill>
                            <a:effectLst/>
                            <a:latin typeface="Cambria Math" panose="02040503050406030204" pitchFamily="18" charset="0"/>
                          </a:rPr>
                        </m:ctrlPr>
                      </m:sSubPr>
                      <m:e>
                        <m: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𝑜𝑐𝑚𝑎𝑥</m:t>
                        </m:r>
                      </m:sub>
                    </m:sSub>
                  </m:oMath>
                </a14:m>
                <a:r>
                  <a:rPr lang="en-US" sz="2400">
                    <a:solidFill>
                      <a:schemeClr val="tx1"/>
                    </a:solidFill>
                    <a:effectLst/>
                    <a:latin typeface="Times New Roman" panose="02020603050405020304" pitchFamily="18" charset="0"/>
                    <a:ea typeface="SimSun" panose="02010600030101010101" pitchFamily="2" charset="-122"/>
                  </a:rPr>
                  <a:t> symbolizes the maximum voltage at the terminal of the battery when it is fully charged, and </a:t>
                </a:r>
                <a14:m>
                  <m:oMath xmlns:m="http://schemas.openxmlformats.org/officeDocument/2006/math">
                    <m:sSub>
                      <m:sSubPr>
                        <m:ctrlPr>
                          <a:rPr lang="en-CA" sz="2800" i="1">
                            <a:solidFill>
                              <a:schemeClr val="tx1"/>
                            </a:solidFill>
                            <a:effectLst/>
                            <a:latin typeface="Cambria Math" panose="02040503050406030204" pitchFamily="18" charset="0"/>
                          </a:rPr>
                        </m:ctrlPr>
                      </m:sSubPr>
                      <m:e>
                        <m: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𝑜𝑐𝑚𝑖𝑛</m:t>
                        </m:r>
                      </m:sub>
                    </m:sSub>
                  </m:oMath>
                </a14:m>
                <a:r>
                  <a:rPr lang="en-US" sz="2400">
                    <a:solidFill>
                      <a:schemeClr val="tx1"/>
                    </a:solidFill>
                    <a:effectLst/>
                    <a:latin typeface="Times New Roman" panose="02020603050405020304" pitchFamily="18" charset="0"/>
                    <a:ea typeface="SimSun" panose="02010600030101010101" pitchFamily="2" charset="-122"/>
                  </a:rPr>
                  <a:t> represents the minimum voltage at the terminal of the battery when it is fully discharged</a:t>
                </a:r>
                <a:endParaRPr lang="en-CA" sz="2800">
                  <a:solidFill>
                    <a:schemeClr val="tx1"/>
                  </a:solidFill>
                </a:endParaRPr>
              </a:p>
            </p:txBody>
          </p:sp>
        </mc:Choice>
        <mc:Fallback xmlns="">
          <p:sp>
            <p:nvSpPr>
              <p:cNvPr id="20" name="TextBox 19">
                <a:extLst>
                  <a:ext uri="{FF2B5EF4-FFF2-40B4-BE49-F238E27FC236}">
                    <a16:creationId xmlns:a16="http://schemas.microsoft.com/office/drawing/2014/main" id="{A39E00F3-06B1-E9EE-2FF8-3F5A05FC49B9}"/>
                  </a:ext>
                </a:extLst>
              </p:cNvPr>
              <p:cNvSpPr txBox="1">
                <a:spLocks noRot="1" noChangeAspect="1" noMove="1" noResize="1" noEditPoints="1" noAdjustHandles="1" noChangeArrowheads="1" noChangeShapeType="1" noTextEdit="1"/>
              </p:cNvSpPr>
              <p:nvPr/>
            </p:nvSpPr>
            <p:spPr>
              <a:xfrm>
                <a:off x="528320" y="3959461"/>
                <a:ext cx="7244079" cy="1672894"/>
              </a:xfrm>
              <a:prstGeom prst="rect">
                <a:avLst/>
              </a:prstGeom>
              <a:blipFill>
                <a:blip r:embed="rId5"/>
                <a:stretch>
                  <a:fillRect l="-1347" t="-365" b="-7299"/>
                </a:stretch>
              </a:blipFill>
            </p:spPr>
            <p:txBody>
              <a:bodyPr/>
              <a:lstStyle/>
              <a:p>
                <a:r>
                  <a:rPr lang="en-US">
                    <a:noFill/>
                  </a:rPr>
                  <a:t> </a:t>
                </a:r>
              </a:p>
            </p:txBody>
          </p:sp>
        </mc:Fallback>
      </mc:AlternateContent>
    </p:spTree>
    <p:extLst>
      <p:ext uri="{BB962C8B-B14F-4D97-AF65-F5344CB8AC3E}">
        <p14:creationId xmlns:p14="http://schemas.microsoft.com/office/powerpoint/2010/main" val="303836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EC427D-C7E8-9596-7DEF-26A2B7380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E69A8-2914-2271-D688-38BDE5C82A93}"/>
              </a:ext>
            </a:extLst>
          </p:cNvPr>
          <p:cNvSpPr>
            <a:spLocks noGrp="1"/>
          </p:cNvSpPr>
          <p:nvPr>
            <p:ph type="title"/>
          </p:nvPr>
        </p:nvSpPr>
        <p:spPr>
          <a:xfrm>
            <a:off x="762000" y="2075977"/>
            <a:ext cx="10668000" cy="2318431"/>
          </a:xfrm>
        </p:spPr>
        <p:txBody>
          <a:bodyPr vert="horz" lIns="91440" tIns="45720" rIns="91440" bIns="45720" rtlCol="0" anchor="b" anchorCtr="0">
            <a:normAutofit/>
          </a:bodyPr>
          <a:lstStyle/>
          <a:p>
            <a:r>
              <a:rPr lang="en-US" sz="8000"/>
              <a:t>Simulation and Performance Evaluation</a:t>
            </a:r>
          </a:p>
        </p:txBody>
      </p:sp>
      <p:sp>
        <p:nvSpPr>
          <p:cNvPr id="3" name="Text Placeholder 2">
            <a:extLst>
              <a:ext uri="{FF2B5EF4-FFF2-40B4-BE49-F238E27FC236}">
                <a16:creationId xmlns:a16="http://schemas.microsoft.com/office/drawing/2014/main" id="{EBCF39B7-3382-3132-B8BD-5C75C8B42194}"/>
              </a:ext>
            </a:extLst>
          </p:cNvPr>
          <p:cNvSpPr>
            <a:spLocks noGrp="1"/>
          </p:cNvSpPr>
          <p:nvPr>
            <p:ph type="body" idx="1"/>
          </p:nvPr>
        </p:nvSpPr>
        <p:spPr>
          <a:xfrm>
            <a:off x="762000" y="4520485"/>
            <a:ext cx="10667998" cy="1275477"/>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763ED73C-A551-55EA-2B2C-CC7B2C53D28A}"/>
              </a:ext>
            </a:extLst>
          </p:cNvPr>
          <p:cNvSpPr>
            <a:spLocks noGrp="1"/>
          </p:cNvSpPr>
          <p:nvPr>
            <p:ph type="sldNum" sz="quarter" idx="12"/>
          </p:nvPr>
        </p:nvSpPr>
        <p:spPr>
          <a:xfrm>
            <a:off x="9525000" y="6095717"/>
            <a:ext cx="2286000" cy="762000"/>
          </a:xfrm>
        </p:spPr>
        <p:txBody>
          <a:bodyPr/>
          <a:lstStyle/>
          <a:p>
            <a:fld id="{D643A852-0206-46AC-B0EB-645612933129}" type="slidenum">
              <a:rPr lang="en-US" smtClean="0"/>
              <a:t>21</a:t>
            </a:fld>
            <a:endParaRPr lang="en-US"/>
          </a:p>
        </p:txBody>
      </p:sp>
    </p:spTree>
    <p:extLst>
      <p:ext uri="{BB962C8B-B14F-4D97-AF65-F5344CB8AC3E}">
        <p14:creationId xmlns:p14="http://schemas.microsoft.com/office/powerpoint/2010/main" val="340883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92EC4-4B48-27DB-F6F7-95C9D0689626}"/>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58C41282-3A10-A43C-1896-0658638817F9}"/>
              </a:ext>
            </a:extLst>
          </p:cNvPr>
          <p:cNvSpPr txBox="1">
            <a:spLocks/>
          </p:cNvSpPr>
          <p:nvPr/>
        </p:nvSpPr>
        <p:spPr>
          <a:xfrm>
            <a:off x="499241" y="783897"/>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atin typeface="Verdana Pro Cond SemiBold"/>
                <a:cs typeface="Times New Roman"/>
              </a:rPr>
              <a:t>Overview of the Simulation</a:t>
            </a:r>
          </a:p>
        </p:txBody>
      </p:sp>
      <p:sp>
        <p:nvSpPr>
          <p:cNvPr id="21" name="Slide Number Placeholder 29">
            <a:extLst>
              <a:ext uri="{FF2B5EF4-FFF2-40B4-BE49-F238E27FC236}">
                <a16:creationId xmlns:a16="http://schemas.microsoft.com/office/drawing/2014/main" id="{C7D9FFAA-8A7F-3D50-F7AE-7E534E118CFF}"/>
              </a:ext>
            </a:extLst>
          </p:cNvPr>
          <p:cNvSpPr>
            <a:spLocks noGrp="1"/>
          </p:cNvSpPr>
          <p:nvPr>
            <p:ph type="sldNum" sz="quarter" idx="12"/>
          </p:nvPr>
        </p:nvSpPr>
        <p:spPr>
          <a:xfrm>
            <a:off x="11303000" y="6356350"/>
            <a:ext cx="812800" cy="446766"/>
          </a:xfrm>
        </p:spPr>
        <p:txBody>
          <a:bodyPr/>
          <a:lstStyle/>
          <a:p>
            <a:fld id="{D643A852-0206-46AC-B0EB-645612933129}" type="slidenum">
              <a:rPr lang="en-US" smtClean="0">
                <a:solidFill>
                  <a:schemeClr val="tx1"/>
                </a:solidFill>
              </a:rPr>
              <a:t>22</a:t>
            </a:fld>
            <a:endParaRPr lang="en-US">
              <a:solidFill>
                <a:schemeClr val="tx1"/>
              </a:solidFill>
            </a:endParaRPr>
          </a:p>
        </p:txBody>
      </p:sp>
      <p:sp>
        <p:nvSpPr>
          <p:cNvPr id="22" name="TextBox 21">
            <a:extLst>
              <a:ext uri="{FF2B5EF4-FFF2-40B4-BE49-F238E27FC236}">
                <a16:creationId xmlns:a16="http://schemas.microsoft.com/office/drawing/2014/main" id="{FFDDFCCE-3271-E54A-8E81-1DEEA2EFE984}"/>
              </a:ext>
            </a:extLst>
          </p:cNvPr>
          <p:cNvSpPr txBox="1"/>
          <p:nvPr/>
        </p:nvSpPr>
        <p:spPr>
          <a:xfrm>
            <a:off x="499241" y="1375974"/>
            <a:ext cx="9555480" cy="1200329"/>
          </a:xfrm>
          <a:prstGeom prst="rect">
            <a:avLst/>
          </a:prstGeom>
          <a:noFill/>
        </p:spPr>
        <p:txBody>
          <a:bodyPr wrap="square">
            <a:spAutoFit/>
          </a:bodyPr>
          <a:lstStyle/>
          <a:p>
            <a:pPr algn="ctr"/>
            <a:endParaRPr lang="en-US" sz="240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400">
                <a:effectLst/>
                <a:latin typeface="Times New Roman" panose="02020603050405020304" pitchFamily="18" charset="0"/>
                <a:ea typeface="SimSun" panose="02010600030101010101" pitchFamily="2" charset="-122"/>
              </a:rPr>
              <a:t>An ideal source models the grid</a:t>
            </a:r>
          </a:p>
          <a:p>
            <a:pPr marL="285750" indent="-285750">
              <a:buFont typeface="Arial" panose="020B0604020202020204" pitchFamily="34" charset="0"/>
              <a:buChar char="•"/>
            </a:pPr>
            <a:r>
              <a:rPr lang="en-US" sz="2400">
                <a:effectLst/>
                <a:latin typeface="Times New Roman" panose="02020603050405020304" pitchFamily="18" charset="0"/>
                <a:ea typeface="SimSun" panose="02010600030101010101" pitchFamily="2" charset="-122"/>
              </a:rPr>
              <a:t>The converters are modeled with an IGBT with an antiparallel diode</a:t>
            </a:r>
            <a:endParaRPr lang="en-GB" sz="1600"/>
          </a:p>
        </p:txBody>
      </p:sp>
      <p:sp>
        <p:nvSpPr>
          <p:cNvPr id="24" name="TextBox 23">
            <a:extLst>
              <a:ext uri="{FF2B5EF4-FFF2-40B4-BE49-F238E27FC236}">
                <a16:creationId xmlns:a16="http://schemas.microsoft.com/office/drawing/2014/main" id="{D571F01F-B96A-7692-D288-EDA389D8B1C7}"/>
              </a:ext>
            </a:extLst>
          </p:cNvPr>
          <p:cNvSpPr txBox="1"/>
          <p:nvPr/>
        </p:nvSpPr>
        <p:spPr>
          <a:xfrm>
            <a:off x="2134022" y="2772530"/>
            <a:ext cx="1869423" cy="369332"/>
          </a:xfrm>
          <a:prstGeom prst="rect">
            <a:avLst/>
          </a:prstGeom>
          <a:noFill/>
        </p:spPr>
        <p:txBody>
          <a:bodyPr wrap="none" rtlCol="0">
            <a:spAutoFit/>
          </a:bodyPr>
          <a:lstStyle/>
          <a:p>
            <a:r>
              <a:rPr lang="en-US"/>
              <a:t>AC-DC converter</a:t>
            </a:r>
            <a:endParaRPr lang="en-CA"/>
          </a:p>
        </p:txBody>
      </p:sp>
      <p:sp>
        <p:nvSpPr>
          <p:cNvPr id="26" name="TextBox 25">
            <a:extLst>
              <a:ext uri="{FF2B5EF4-FFF2-40B4-BE49-F238E27FC236}">
                <a16:creationId xmlns:a16="http://schemas.microsoft.com/office/drawing/2014/main" id="{F2FD5A6E-BB73-E4EE-10E5-5D3304936AF9}"/>
              </a:ext>
            </a:extLst>
          </p:cNvPr>
          <p:cNvSpPr txBox="1"/>
          <p:nvPr/>
        </p:nvSpPr>
        <p:spPr>
          <a:xfrm>
            <a:off x="5761352" y="2772530"/>
            <a:ext cx="1896481" cy="369332"/>
          </a:xfrm>
          <a:prstGeom prst="rect">
            <a:avLst/>
          </a:prstGeom>
          <a:noFill/>
        </p:spPr>
        <p:txBody>
          <a:bodyPr wrap="none" rtlCol="0">
            <a:spAutoFit/>
          </a:bodyPr>
          <a:lstStyle/>
          <a:p>
            <a:r>
              <a:rPr lang="en-US"/>
              <a:t>DC-DC converter</a:t>
            </a:r>
            <a:endParaRPr lang="en-CA"/>
          </a:p>
        </p:txBody>
      </p:sp>
      <p:pic>
        <p:nvPicPr>
          <p:cNvPr id="27" name="Picture 26">
            <a:extLst>
              <a:ext uri="{FF2B5EF4-FFF2-40B4-BE49-F238E27FC236}">
                <a16:creationId xmlns:a16="http://schemas.microsoft.com/office/drawing/2014/main" id="{5D59C377-297B-D92C-FB80-11E7D96F9525}"/>
              </a:ext>
            </a:extLst>
          </p:cNvPr>
          <p:cNvPicPr>
            <a:picLocks noChangeAspect="1"/>
          </p:cNvPicPr>
          <p:nvPr/>
        </p:nvPicPr>
        <p:blipFill>
          <a:blip r:embed="rId2"/>
          <a:stretch>
            <a:fillRect/>
          </a:stretch>
        </p:blipFill>
        <p:spPr>
          <a:xfrm>
            <a:off x="499241" y="3152104"/>
            <a:ext cx="10384659" cy="3001686"/>
          </a:xfrm>
          <a:prstGeom prst="rect">
            <a:avLst/>
          </a:prstGeom>
          <a:noFill/>
        </p:spPr>
      </p:pic>
      <p:sp>
        <p:nvSpPr>
          <p:cNvPr id="28" name="Rectangle 27">
            <a:extLst>
              <a:ext uri="{FF2B5EF4-FFF2-40B4-BE49-F238E27FC236}">
                <a16:creationId xmlns:a16="http://schemas.microsoft.com/office/drawing/2014/main" id="{7DAFF700-BEFC-69FF-F7E7-2F1104EB341C}"/>
              </a:ext>
            </a:extLst>
          </p:cNvPr>
          <p:cNvSpPr/>
          <p:nvPr/>
        </p:nvSpPr>
        <p:spPr>
          <a:xfrm>
            <a:off x="8589437" y="3250506"/>
            <a:ext cx="2180164" cy="2972494"/>
          </a:xfrm>
          <a:prstGeom prst="rect">
            <a:avLst/>
          </a:prstGeom>
          <a:noFill/>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solidFill>
                <a:schemeClr val="tx1"/>
              </a:solidFill>
            </a:endParaRPr>
          </a:p>
        </p:txBody>
      </p:sp>
      <p:sp>
        <p:nvSpPr>
          <p:cNvPr id="29" name="TextBox 28">
            <a:extLst>
              <a:ext uri="{FF2B5EF4-FFF2-40B4-BE49-F238E27FC236}">
                <a16:creationId xmlns:a16="http://schemas.microsoft.com/office/drawing/2014/main" id="{53F11E08-C8B9-CD93-F572-5CE3E1505ABC}"/>
              </a:ext>
            </a:extLst>
          </p:cNvPr>
          <p:cNvSpPr txBox="1"/>
          <p:nvPr/>
        </p:nvSpPr>
        <p:spPr>
          <a:xfrm>
            <a:off x="8834941" y="2772530"/>
            <a:ext cx="1582741" cy="369332"/>
          </a:xfrm>
          <a:prstGeom prst="rect">
            <a:avLst/>
          </a:prstGeom>
          <a:noFill/>
        </p:spPr>
        <p:txBody>
          <a:bodyPr wrap="none" rtlCol="0">
            <a:spAutoFit/>
          </a:bodyPr>
          <a:lstStyle/>
          <a:p>
            <a:r>
              <a:rPr lang="en-US"/>
              <a:t>Battery model</a:t>
            </a:r>
            <a:endParaRPr lang="en-CA"/>
          </a:p>
        </p:txBody>
      </p:sp>
      <p:sp>
        <p:nvSpPr>
          <p:cNvPr id="30" name="TextBox 29">
            <a:extLst>
              <a:ext uri="{FF2B5EF4-FFF2-40B4-BE49-F238E27FC236}">
                <a16:creationId xmlns:a16="http://schemas.microsoft.com/office/drawing/2014/main" id="{C2E3E928-85AA-7FA2-E70B-2E64717855D0}"/>
              </a:ext>
            </a:extLst>
          </p:cNvPr>
          <p:cNvSpPr txBox="1"/>
          <p:nvPr/>
        </p:nvSpPr>
        <p:spPr>
          <a:xfrm>
            <a:off x="478433" y="5154486"/>
            <a:ext cx="609462" cy="369332"/>
          </a:xfrm>
          <a:prstGeom prst="rect">
            <a:avLst/>
          </a:prstGeom>
          <a:noFill/>
        </p:spPr>
        <p:txBody>
          <a:bodyPr wrap="none" rtlCol="0">
            <a:spAutoFit/>
          </a:bodyPr>
          <a:lstStyle/>
          <a:p>
            <a:r>
              <a:rPr lang="en-US"/>
              <a:t>Grid</a:t>
            </a:r>
            <a:endParaRPr lang="en-CA"/>
          </a:p>
        </p:txBody>
      </p:sp>
      <p:sp>
        <p:nvSpPr>
          <p:cNvPr id="25" name="Rectangle 24">
            <a:extLst>
              <a:ext uri="{FF2B5EF4-FFF2-40B4-BE49-F238E27FC236}">
                <a16:creationId xmlns:a16="http://schemas.microsoft.com/office/drawing/2014/main" id="{4532ED92-0B54-6964-67D5-CC51E98E7F7B}"/>
              </a:ext>
            </a:extLst>
          </p:cNvPr>
          <p:cNvSpPr/>
          <p:nvPr/>
        </p:nvSpPr>
        <p:spPr>
          <a:xfrm>
            <a:off x="5130776" y="3250506"/>
            <a:ext cx="3285092" cy="2972494"/>
          </a:xfrm>
          <a:prstGeom prst="rect">
            <a:avLst/>
          </a:prstGeom>
          <a:noFill/>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solidFill>
                <a:schemeClr val="tx1"/>
              </a:solidFill>
            </a:endParaRPr>
          </a:p>
        </p:txBody>
      </p:sp>
      <p:sp>
        <p:nvSpPr>
          <p:cNvPr id="23" name="Rectangle 22">
            <a:extLst>
              <a:ext uri="{FF2B5EF4-FFF2-40B4-BE49-F238E27FC236}">
                <a16:creationId xmlns:a16="http://schemas.microsoft.com/office/drawing/2014/main" id="{D843913C-9177-1315-DF1E-805DF0AF2D55}"/>
              </a:ext>
            </a:extLst>
          </p:cNvPr>
          <p:cNvSpPr/>
          <p:nvPr/>
        </p:nvSpPr>
        <p:spPr>
          <a:xfrm>
            <a:off x="1422399" y="3250506"/>
            <a:ext cx="3407833" cy="2972494"/>
          </a:xfrm>
          <a:prstGeom prst="rect">
            <a:avLst/>
          </a:prstGeom>
          <a:noFill/>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2206612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C00EF5-A4E1-FB6B-9E8F-5B3978154DB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6B4D58B-4085-0C1A-A706-5354F14B61B6}"/>
              </a:ext>
            </a:extLst>
          </p:cNvPr>
          <p:cNvSpPr>
            <a:spLocks noGrp="1"/>
          </p:cNvSpPr>
          <p:nvPr>
            <p:ph type="title"/>
          </p:nvPr>
        </p:nvSpPr>
        <p:spPr>
          <a:xfrm>
            <a:off x="499240" y="783897"/>
            <a:ext cx="10813919" cy="1263649"/>
          </a:xfrm>
        </p:spPr>
        <p:txBody>
          <a:bodyPr>
            <a:normAutofit fontScale="90000"/>
          </a:bodyPr>
          <a:lstStyle/>
          <a:p>
            <a:r>
              <a:rPr lang="en-US">
                <a:latin typeface="Verdana Pro Cond SemiBold"/>
                <a:cs typeface="Times New Roman"/>
              </a:rPr>
              <a:t>The control of bidirectional DC-DC converter</a:t>
            </a:r>
            <a:endParaRPr lang="en-CA">
              <a:latin typeface="Verdana Pro Cond SemiBold"/>
              <a:cs typeface="Times New Roman"/>
            </a:endParaRPr>
          </a:p>
        </p:txBody>
      </p:sp>
      <p:sp>
        <p:nvSpPr>
          <p:cNvPr id="8" name="Slide Number Placeholder 7">
            <a:extLst>
              <a:ext uri="{FF2B5EF4-FFF2-40B4-BE49-F238E27FC236}">
                <a16:creationId xmlns:a16="http://schemas.microsoft.com/office/drawing/2014/main" id="{7E651410-6C72-8121-DE17-0F34CCAAAE93}"/>
              </a:ext>
            </a:extLst>
          </p:cNvPr>
          <p:cNvSpPr>
            <a:spLocks noGrp="1"/>
          </p:cNvSpPr>
          <p:nvPr>
            <p:ph type="sldNum" sz="quarter" idx="12"/>
          </p:nvPr>
        </p:nvSpPr>
        <p:spPr>
          <a:xfrm>
            <a:off x="11313159" y="6238514"/>
            <a:ext cx="812800" cy="446766"/>
          </a:xfrm>
        </p:spPr>
        <p:txBody>
          <a:bodyPr/>
          <a:lstStyle/>
          <a:p>
            <a:fld id="{D643A852-0206-46AC-B0EB-645612933129}" type="slidenum">
              <a:rPr lang="en-US" smtClean="0">
                <a:solidFill>
                  <a:schemeClr val="tx1"/>
                </a:solidFill>
              </a:rPr>
              <a:t>23</a:t>
            </a:fld>
            <a:endParaRPr lang="en-US">
              <a:solidFill>
                <a:schemeClr val="tx1"/>
              </a:solidFill>
            </a:endParaRPr>
          </a:p>
        </p:txBody>
      </p:sp>
      <p:pic>
        <p:nvPicPr>
          <p:cNvPr id="9" name="Picture 8">
            <a:extLst>
              <a:ext uri="{FF2B5EF4-FFF2-40B4-BE49-F238E27FC236}">
                <a16:creationId xmlns:a16="http://schemas.microsoft.com/office/drawing/2014/main" id="{82DDDE47-9029-510C-0176-BB67052D4ABE}"/>
              </a:ext>
            </a:extLst>
          </p:cNvPr>
          <p:cNvPicPr>
            <a:picLocks noChangeAspect="1"/>
          </p:cNvPicPr>
          <p:nvPr/>
        </p:nvPicPr>
        <p:blipFill>
          <a:blip r:embed="rId2"/>
          <a:stretch>
            <a:fillRect/>
          </a:stretch>
        </p:blipFill>
        <p:spPr>
          <a:xfrm>
            <a:off x="685798" y="1957176"/>
            <a:ext cx="10627361" cy="4210218"/>
          </a:xfrm>
          <a:prstGeom prst="rect">
            <a:avLst/>
          </a:prstGeom>
        </p:spPr>
      </p:pic>
      <p:cxnSp>
        <p:nvCxnSpPr>
          <p:cNvPr id="10" name="Straight Arrow Connector 9">
            <a:extLst>
              <a:ext uri="{FF2B5EF4-FFF2-40B4-BE49-F238E27FC236}">
                <a16:creationId xmlns:a16="http://schemas.microsoft.com/office/drawing/2014/main" id="{6D642A46-BDDD-68B9-41B4-5214F9C07503}"/>
              </a:ext>
            </a:extLst>
          </p:cNvPr>
          <p:cNvCxnSpPr/>
          <p:nvPr/>
        </p:nvCxnSpPr>
        <p:spPr>
          <a:xfrm flipV="1">
            <a:off x="4713316" y="3287684"/>
            <a:ext cx="0" cy="5818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AABCF32F-0372-5885-F986-4BD64FF83D06}"/>
              </a:ext>
            </a:extLst>
          </p:cNvPr>
          <p:cNvSpPr txBox="1"/>
          <p:nvPr/>
        </p:nvSpPr>
        <p:spPr>
          <a:xfrm>
            <a:off x="4027516" y="3819698"/>
            <a:ext cx="1302023" cy="369332"/>
          </a:xfrm>
          <a:prstGeom prst="rect">
            <a:avLst/>
          </a:prstGeom>
          <a:noFill/>
        </p:spPr>
        <p:txBody>
          <a:bodyPr wrap="none" rtlCol="0">
            <a:spAutoFit/>
          </a:bodyPr>
          <a:lstStyle/>
          <a:p>
            <a:r>
              <a:rPr lang="en-US"/>
              <a:t>Error signal</a:t>
            </a:r>
            <a:endParaRPr lang="en-CA"/>
          </a:p>
        </p:txBody>
      </p:sp>
    </p:spTree>
    <p:extLst>
      <p:ext uri="{BB962C8B-B14F-4D97-AF65-F5344CB8AC3E}">
        <p14:creationId xmlns:p14="http://schemas.microsoft.com/office/powerpoint/2010/main" val="200187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F81486-FF5D-FA5B-635D-37FC7CFB571F}"/>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E180D4EB-4209-C538-7DC4-C38328282890}"/>
              </a:ext>
            </a:extLst>
          </p:cNvPr>
          <p:cNvSpPr txBox="1">
            <a:spLocks/>
          </p:cNvSpPr>
          <p:nvPr/>
        </p:nvSpPr>
        <p:spPr>
          <a:xfrm>
            <a:off x="499241" y="783897"/>
            <a:ext cx="9144000" cy="1263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atin typeface="Verdana Pro Cond SemiBold"/>
                <a:cs typeface="Times New Roman"/>
              </a:rPr>
              <a:t>Simulation Parameters</a:t>
            </a:r>
          </a:p>
        </p:txBody>
      </p:sp>
      <p:sp>
        <p:nvSpPr>
          <p:cNvPr id="20" name="Slide Number Placeholder 4">
            <a:extLst>
              <a:ext uri="{FF2B5EF4-FFF2-40B4-BE49-F238E27FC236}">
                <a16:creationId xmlns:a16="http://schemas.microsoft.com/office/drawing/2014/main" id="{292AB98B-C89E-4D75-FD47-CBF857DC66A2}"/>
              </a:ext>
            </a:extLst>
          </p:cNvPr>
          <p:cNvSpPr>
            <a:spLocks noGrp="1"/>
          </p:cNvSpPr>
          <p:nvPr>
            <p:ph type="sldNum" sz="quarter" idx="12"/>
          </p:nvPr>
        </p:nvSpPr>
        <p:spPr>
          <a:xfrm>
            <a:off x="11303000" y="6356350"/>
            <a:ext cx="812800" cy="446766"/>
          </a:xfrm>
        </p:spPr>
        <p:txBody>
          <a:bodyPr/>
          <a:lstStyle/>
          <a:p>
            <a:fld id="{D643A852-0206-46AC-B0EB-645612933129}" type="slidenum">
              <a:rPr lang="en-US" smtClean="0">
                <a:solidFill>
                  <a:schemeClr val="tx1"/>
                </a:solidFill>
              </a:rPr>
              <a:t>24</a:t>
            </a:fld>
            <a:endParaRPr lang="en-US">
              <a:solidFill>
                <a:schemeClr val="tx1"/>
              </a:solidFill>
            </a:endParaRPr>
          </a:p>
        </p:txBody>
      </p:sp>
      <p:graphicFrame>
        <p:nvGraphicFramePr>
          <p:cNvPr id="21" name="Table 20">
            <a:extLst>
              <a:ext uri="{FF2B5EF4-FFF2-40B4-BE49-F238E27FC236}">
                <a16:creationId xmlns:a16="http://schemas.microsoft.com/office/drawing/2014/main" id="{678F8791-74F2-0DDF-595A-252740EF833B}"/>
              </a:ext>
            </a:extLst>
          </p:cNvPr>
          <p:cNvGraphicFramePr>
            <a:graphicFrameLocks noGrp="1"/>
          </p:cNvGraphicFramePr>
          <p:nvPr>
            <p:extLst>
              <p:ext uri="{D42A27DB-BD31-4B8C-83A1-F6EECF244321}">
                <p14:modId xmlns:p14="http://schemas.microsoft.com/office/powerpoint/2010/main" val="1760366357"/>
              </p:ext>
            </p:extLst>
          </p:nvPr>
        </p:nvGraphicFramePr>
        <p:xfrm>
          <a:off x="804614" y="2229587"/>
          <a:ext cx="4949332" cy="3200402"/>
        </p:xfrm>
        <a:graphic>
          <a:graphicData uri="http://schemas.openxmlformats.org/drawingml/2006/table">
            <a:tbl>
              <a:tblPr firstRow="1" firstCol="1">
                <a:tableStyleId>{912C8C85-51F0-491E-9774-3900AFEF0FD7}</a:tableStyleId>
              </a:tblPr>
              <a:tblGrid>
                <a:gridCol w="1946475">
                  <a:extLst>
                    <a:ext uri="{9D8B030D-6E8A-4147-A177-3AD203B41FA5}">
                      <a16:colId xmlns:a16="http://schemas.microsoft.com/office/drawing/2014/main" val="1194910475"/>
                    </a:ext>
                  </a:extLst>
                </a:gridCol>
                <a:gridCol w="1946475">
                  <a:extLst>
                    <a:ext uri="{9D8B030D-6E8A-4147-A177-3AD203B41FA5}">
                      <a16:colId xmlns:a16="http://schemas.microsoft.com/office/drawing/2014/main" val="3967716251"/>
                    </a:ext>
                  </a:extLst>
                </a:gridCol>
                <a:gridCol w="1056382">
                  <a:extLst>
                    <a:ext uri="{9D8B030D-6E8A-4147-A177-3AD203B41FA5}">
                      <a16:colId xmlns:a16="http://schemas.microsoft.com/office/drawing/2014/main" val="596887913"/>
                    </a:ext>
                  </a:extLst>
                </a:gridCol>
              </a:tblGrid>
              <a:tr h="474806">
                <a:tc gridSpan="2">
                  <a:txBody>
                    <a:bodyPr/>
                    <a:lstStyle/>
                    <a:p>
                      <a:pPr marL="0" marR="0" algn="ctr"/>
                      <a:r>
                        <a:rPr lang="en-US" sz="1600">
                          <a:solidFill>
                            <a:schemeClr val="tx1"/>
                          </a:solidFill>
                          <a:effectLst/>
                        </a:rPr>
                        <a:t>Parameter</a:t>
                      </a:r>
                      <a:endParaRPr lang="en-CA" sz="16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hMerge="1">
                  <a:txBody>
                    <a:bodyPr/>
                    <a:lstStyle/>
                    <a:p>
                      <a:endParaRPr lang="en-CA"/>
                    </a:p>
                  </a:txBody>
                  <a:tcPr/>
                </a:tc>
                <a:tc>
                  <a:txBody>
                    <a:bodyPr/>
                    <a:lstStyle/>
                    <a:p>
                      <a:pPr marL="0" marR="0" algn="ctr"/>
                      <a:r>
                        <a:rPr lang="en-US" sz="1600">
                          <a:solidFill>
                            <a:schemeClr val="tx1"/>
                          </a:solidFill>
                          <a:effectLst/>
                        </a:rPr>
                        <a:t>value</a:t>
                      </a:r>
                      <a:endParaRPr lang="en-CA" sz="16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288451476"/>
                  </a:ext>
                </a:extLst>
              </a:tr>
              <a:tr h="454266">
                <a:tc rowSpan="6">
                  <a:txBody>
                    <a:bodyPr/>
                    <a:lstStyle/>
                    <a:p>
                      <a:pPr marL="0" marR="0" algn="ctr"/>
                      <a:r>
                        <a:rPr lang="en-US" sz="1200">
                          <a:solidFill>
                            <a:schemeClr val="tx1"/>
                          </a:solidFill>
                          <a:effectLst/>
                        </a:rPr>
                        <a:t>AC-DC converter</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Grid AC voltage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230 V</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1142293546"/>
                  </a:ext>
                </a:extLst>
              </a:tr>
              <a:tr h="454266">
                <a:tc vMerge="1">
                  <a:txBody>
                    <a:bodyPr/>
                    <a:lstStyle/>
                    <a:p>
                      <a:endParaRPr lang="en-CA"/>
                    </a:p>
                  </a:txBody>
                  <a:tcPr/>
                </a:tc>
                <a:tc>
                  <a:txBody>
                    <a:bodyPr/>
                    <a:lstStyle/>
                    <a:p>
                      <a:pPr marL="0" marR="0" algn="ctr"/>
                      <a:r>
                        <a:rPr lang="en-US" sz="1200">
                          <a:solidFill>
                            <a:schemeClr val="tx1"/>
                          </a:solidFill>
                          <a:effectLst/>
                        </a:rPr>
                        <a:t>Output DC voltage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380 V</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031116101"/>
                  </a:ext>
                </a:extLst>
              </a:tr>
              <a:tr h="454266">
                <a:tc vMerge="1">
                  <a:txBody>
                    <a:bodyPr/>
                    <a:lstStyle/>
                    <a:p>
                      <a:endParaRPr lang="en-CA"/>
                    </a:p>
                  </a:txBody>
                  <a:tcPr/>
                </a:tc>
                <a:tc>
                  <a:txBody>
                    <a:bodyPr/>
                    <a:lstStyle/>
                    <a:p>
                      <a:pPr marL="0" marR="0" algn="ctr"/>
                      <a:r>
                        <a:rPr lang="en-US" sz="1200">
                          <a:solidFill>
                            <a:schemeClr val="tx1"/>
                          </a:solidFill>
                          <a:effectLst/>
                        </a:rPr>
                        <a:t>Grid frequency</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60 Hz</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321542641"/>
                  </a:ext>
                </a:extLst>
              </a:tr>
              <a:tr h="454266">
                <a:tc vMerge="1">
                  <a:txBody>
                    <a:bodyPr/>
                    <a:lstStyle/>
                    <a:p>
                      <a:endParaRPr lang="en-CA"/>
                    </a:p>
                  </a:txBody>
                  <a:tcPr/>
                </a:tc>
                <a:tc>
                  <a:txBody>
                    <a:bodyPr/>
                    <a:lstStyle/>
                    <a:p>
                      <a:pPr marL="0" marR="0" algn="ctr"/>
                      <a:r>
                        <a:rPr lang="en-US" sz="1200">
                          <a:solidFill>
                            <a:schemeClr val="tx1"/>
                          </a:solidFill>
                          <a:effectLst/>
                        </a:rPr>
                        <a:t>Line-side inductor</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300 </a:t>
                      </a:r>
                      <a:r>
                        <a:rPr lang="en-US" sz="1200" err="1">
                          <a:solidFill>
                            <a:schemeClr val="tx1"/>
                          </a:solidFill>
                          <a:effectLst/>
                        </a:rPr>
                        <a:t>mH</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442049373"/>
                  </a:ext>
                </a:extLst>
              </a:tr>
              <a:tr h="454266">
                <a:tc vMerge="1">
                  <a:txBody>
                    <a:bodyPr/>
                    <a:lstStyle/>
                    <a:p>
                      <a:endParaRPr lang="en-CA"/>
                    </a:p>
                  </a:txBody>
                  <a:tcPr/>
                </a:tc>
                <a:tc>
                  <a:txBody>
                    <a:bodyPr/>
                    <a:lstStyle/>
                    <a:p>
                      <a:pPr marL="0" marR="0" algn="ctr"/>
                      <a:r>
                        <a:rPr lang="en-US" sz="1200">
                          <a:solidFill>
                            <a:schemeClr val="tx1"/>
                          </a:solidFill>
                          <a:effectLst/>
                        </a:rPr>
                        <a:t>Filter inductance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2.1 </a:t>
                      </a:r>
                      <a:r>
                        <a:rPr lang="en-US" sz="1200" err="1">
                          <a:solidFill>
                            <a:schemeClr val="tx1"/>
                          </a:solidFill>
                          <a:effectLst/>
                        </a:rPr>
                        <a:t>mH</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045745159"/>
                  </a:ext>
                </a:extLst>
              </a:tr>
              <a:tr h="454266">
                <a:tc vMerge="1">
                  <a:txBody>
                    <a:bodyPr/>
                    <a:lstStyle/>
                    <a:p>
                      <a:endParaRPr lang="en-CA"/>
                    </a:p>
                  </a:txBody>
                  <a:tcPr/>
                </a:tc>
                <a:tc>
                  <a:txBody>
                    <a:bodyPr/>
                    <a:lstStyle/>
                    <a:p>
                      <a:pPr marL="0" marR="0" algn="ctr"/>
                      <a:r>
                        <a:rPr lang="en-US" sz="1200">
                          <a:solidFill>
                            <a:schemeClr val="tx1"/>
                          </a:solidFill>
                          <a:effectLst/>
                        </a:rPr>
                        <a:t>Filter capacitance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200 mF</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2544684941"/>
                  </a:ext>
                </a:extLst>
              </a:tr>
            </a:tbl>
          </a:graphicData>
        </a:graphic>
      </p:graphicFrame>
      <p:graphicFrame>
        <p:nvGraphicFramePr>
          <p:cNvPr id="22" name="Table 21">
            <a:extLst>
              <a:ext uri="{FF2B5EF4-FFF2-40B4-BE49-F238E27FC236}">
                <a16:creationId xmlns:a16="http://schemas.microsoft.com/office/drawing/2014/main" id="{9E6FF65F-6BDF-7EAD-9B32-06991388C3DC}"/>
              </a:ext>
            </a:extLst>
          </p:cNvPr>
          <p:cNvGraphicFramePr>
            <a:graphicFrameLocks noGrp="1"/>
          </p:cNvGraphicFramePr>
          <p:nvPr>
            <p:extLst>
              <p:ext uri="{D42A27DB-BD31-4B8C-83A1-F6EECF244321}">
                <p14:modId xmlns:p14="http://schemas.microsoft.com/office/powerpoint/2010/main" val="2918224363"/>
              </p:ext>
            </p:extLst>
          </p:nvPr>
        </p:nvGraphicFramePr>
        <p:xfrm>
          <a:off x="6209607" y="1822475"/>
          <a:ext cx="5328766" cy="4014626"/>
        </p:xfrm>
        <a:graphic>
          <a:graphicData uri="http://schemas.openxmlformats.org/drawingml/2006/table">
            <a:tbl>
              <a:tblPr firstRow="1" firstCol="1">
                <a:tableStyleId>{912C8C85-51F0-491E-9774-3900AFEF0FD7}</a:tableStyleId>
              </a:tblPr>
              <a:tblGrid>
                <a:gridCol w="2095699">
                  <a:extLst>
                    <a:ext uri="{9D8B030D-6E8A-4147-A177-3AD203B41FA5}">
                      <a16:colId xmlns:a16="http://schemas.microsoft.com/office/drawing/2014/main" val="1194910475"/>
                    </a:ext>
                  </a:extLst>
                </a:gridCol>
                <a:gridCol w="2095699">
                  <a:extLst>
                    <a:ext uri="{9D8B030D-6E8A-4147-A177-3AD203B41FA5}">
                      <a16:colId xmlns:a16="http://schemas.microsoft.com/office/drawing/2014/main" val="3967716251"/>
                    </a:ext>
                  </a:extLst>
                </a:gridCol>
                <a:gridCol w="1137368">
                  <a:extLst>
                    <a:ext uri="{9D8B030D-6E8A-4147-A177-3AD203B41FA5}">
                      <a16:colId xmlns:a16="http://schemas.microsoft.com/office/drawing/2014/main" val="596887913"/>
                    </a:ext>
                  </a:extLst>
                </a:gridCol>
              </a:tblGrid>
              <a:tr h="353161">
                <a:tc gridSpan="2">
                  <a:txBody>
                    <a:bodyPr/>
                    <a:lstStyle/>
                    <a:p>
                      <a:pPr marL="0" marR="0" algn="ctr"/>
                      <a:r>
                        <a:rPr lang="en-US" sz="1600">
                          <a:solidFill>
                            <a:schemeClr val="tx1"/>
                          </a:solidFill>
                          <a:effectLst/>
                        </a:rPr>
                        <a:t>Parameter</a:t>
                      </a:r>
                      <a:endParaRPr lang="en-CA" sz="16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hMerge="1">
                  <a:txBody>
                    <a:bodyPr/>
                    <a:lstStyle/>
                    <a:p>
                      <a:endParaRPr lang="en-CA"/>
                    </a:p>
                  </a:txBody>
                  <a:tcPr/>
                </a:tc>
                <a:tc>
                  <a:txBody>
                    <a:bodyPr/>
                    <a:lstStyle/>
                    <a:p>
                      <a:pPr marL="0" marR="0" algn="ctr"/>
                      <a:r>
                        <a:rPr lang="en-US" sz="1600">
                          <a:solidFill>
                            <a:schemeClr val="tx1"/>
                          </a:solidFill>
                          <a:effectLst/>
                        </a:rPr>
                        <a:t>value</a:t>
                      </a:r>
                      <a:endParaRPr lang="en-CA" sz="16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288451476"/>
                  </a:ext>
                </a:extLst>
              </a:tr>
              <a:tr h="420808">
                <a:tc rowSpan="7">
                  <a:txBody>
                    <a:bodyPr/>
                    <a:lstStyle/>
                    <a:p>
                      <a:pPr marL="0" marR="0" algn="ctr"/>
                      <a:r>
                        <a:rPr lang="en-US" sz="1200">
                          <a:solidFill>
                            <a:schemeClr val="tx1"/>
                          </a:solidFill>
                          <a:effectLst/>
                        </a:rPr>
                        <a:t>DC-DC converter</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Switching frequency</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5 kHz</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2667275703"/>
                  </a:ext>
                </a:extLst>
              </a:tr>
              <a:tr h="442652">
                <a:tc vMerge="1">
                  <a:txBody>
                    <a:bodyPr/>
                    <a:lstStyle/>
                    <a:p>
                      <a:endParaRPr lang="en-CA"/>
                    </a:p>
                  </a:txBody>
                  <a:tcPr/>
                </a:tc>
                <a:tc>
                  <a:txBody>
                    <a:bodyPr/>
                    <a:lstStyle/>
                    <a:p>
                      <a:pPr marL="0" marR="0" algn="ctr"/>
                      <a:r>
                        <a:rPr lang="en-US" sz="1200">
                          <a:solidFill>
                            <a:schemeClr val="tx1"/>
                          </a:solidFill>
                          <a:effectLst/>
                        </a:rPr>
                        <a:t>PI Controller Gains - </a:t>
                      </a:r>
                      <a:r>
                        <a:rPr lang="en-US" sz="1200" err="1">
                          <a:solidFill>
                            <a:schemeClr val="tx1"/>
                          </a:solidFill>
                          <a:effectLst/>
                        </a:rPr>
                        <a:t>Kp</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0.001</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4127949169"/>
                  </a:ext>
                </a:extLst>
              </a:tr>
              <a:tr h="442652">
                <a:tc vMerge="1">
                  <a:txBody>
                    <a:bodyPr/>
                    <a:lstStyle/>
                    <a:p>
                      <a:endParaRPr lang="en-CA"/>
                    </a:p>
                  </a:txBody>
                  <a:tcPr/>
                </a:tc>
                <a:tc>
                  <a:txBody>
                    <a:bodyPr/>
                    <a:lstStyle/>
                    <a:p>
                      <a:pPr marL="0" marR="0" algn="ctr"/>
                      <a:r>
                        <a:rPr lang="en-US" sz="1200">
                          <a:solidFill>
                            <a:schemeClr val="tx1"/>
                          </a:solidFill>
                          <a:effectLst/>
                        </a:rPr>
                        <a:t>PI Controller Gains - Ki  </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6</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673107287"/>
                  </a:ext>
                </a:extLst>
              </a:tr>
              <a:tr h="273243">
                <a:tc vMerge="1">
                  <a:txBody>
                    <a:bodyPr/>
                    <a:lstStyle/>
                    <a:p>
                      <a:endParaRPr lang="en-CA"/>
                    </a:p>
                  </a:txBody>
                  <a:tcPr/>
                </a:tc>
                <a:tc>
                  <a:txBody>
                    <a:bodyPr/>
                    <a:lstStyle/>
                    <a:p>
                      <a:pPr marL="0" marR="0" algn="ctr"/>
                      <a:r>
                        <a:rPr lang="en-US" sz="1200">
                          <a:solidFill>
                            <a:schemeClr val="tx1"/>
                          </a:solidFill>
                          <a:effectLst/>
                        </a:rPr>
                        <a:t>Output current</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10 A</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1648317125"/>
                  </a:ext>
                </a:extLst>
              </a:tr>
              <a:tr h="273243">
                <a:tc vMerge="1">
                  <a:txBody>
                    <a:bodyPr/>
                    <a:lstStyle/>
                    <a:p>
                      <a:endParaRPr lang="en-CA"/>
                    </a:p>
                  </a:txBody>
                  <a:tcPr/>
                </a:tc>
                <a:tc>
                  <a:txBody>
                    <a:bodyPr/>
                    <a:lstStyle/>
                    <a:p>
                      <a:pPr marL="0" marR="0" algn="ctr"/>
                      <a:r>
                        <a:rPr lang="en-US" sz="1200">
                          <a:solidFill>
                            <a:schemeClr val="tx1"/>
                          </a:solidFill>
                          <a:effectLst/>
                        </a:rPr>
                        <a:t>First Filter inductance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2 mH</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3741953692"/>
                  </a:ext>
                </a:extLst>
              </a:tr>
              <a:tr h="273243">
                <a:tc vMerge="1">
                  <a:txBody>
                    <a:bodyPr/>
                    <a:lstStyle/>
                    <a:p>
                      <a:endParaRPr lang="en-CA"/>
                    </a:p>
                  </a:txBody>
                  <a:tcPr/>
                </a:tc>
                <a:tc>
                  <a:txBody>
                    <a:bodyPr/>
                    <a:lstStyle/>
                    <a:p>
                      <a:pPr marL="0" marR="0" algn="ctr"/>
                      <a:r>
                        <a:rPr lang="en-US" sz="1200">
                          <a:solidFill>
                            <a:schemeClr val="tx1"/>
                          </a:solidFill>
                          <a:effectLst/>
                        </a:rPr>
                        <a:t>Filter capacitance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1 mF</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1661508559"/>
                  </a:ext>
                </a:extLst>
              </a:tr>
              <a:tr h="442652">
                <a:tc vMerge="1">
                  <a:txBody>
                    <a:bodyPr/>
                    <a:lstStyle/>
                    <a:p>
                      <a:endParaRPr lang="en-CA"/>
                    </a:p>
                  </a:txBody>
                  <a:tcPr/>
                </a:tc>
                <a:tc>
                  <a:txBody>
                    <a:bodyPr/>
                    <a:lstStyle/>
                    <a:p>
                      <a:pPr marL="0" marR="0" algn="ctr"/>
                      <a:r>
                        <a:rPr lang="en-US" sz="1200">
                          <a:solidFill>
                            <a:schemeClr val="tx1"/>
                          </a:solidFill>
                          <a:effectLst/>
                        </a:rPr>
                        <a:t>Second filter capacitance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6 mH</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434805257"/>
                  </a:ext>
                </a:extLst>
              </a:tr>
              <a:tr h="273243">
                <a:tc rowSpan="4">
                  <a:txBody>
                    <a:bodyPr/>
                    <a:lstStyle/>
                    <a:p>
                      <a:pPr marL="0" marR="0" algn="ctr"/>
                      <a:r>
                        <a:rPr lang="en-US" sz="1200">
                          <a:solidFill>
                            <a:schemeClr val="tx1"/>
                          </a:solidFill>
                          <a:effectLst/>
                        </a:rPr>
                        <a:t>Storage Battery</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Rb</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10kΩ</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1915020536"/>
                  </a:ext>
                </a:extLst>
              </a:tr>
              <a:tr h="273243">
                <a:tc vMerge="1">
                  <a:txBody>
                    <a:bodyPr/>
                    <a:lstStyle/>
                    <a:p>
                      <a:endParaRPr lang="en-CA"/>
                    </a:p>
                  </a:txBody>
                  <a:tcPr/>
                </a:tc>
                <a:tc>
                  <a:txBody>
                    <a:bodyPr/>
                    <a:lstStyle/>
                    <a:p>
                      <a:pPr marL="0" marR="0" algn="ctr"/>
                      <a:r>
                        <a:rPr lang="en-US" sz="1200" err="1">
                          <a:solidFill>
                            <a:schemeClr val="tx1"/>
                          </a:solidFill>
                          <a:effectLst/>
                        </a:rPr>
                        <a:t>Cb</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0.14282 F</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147988766"/>
                  </a:ext>
                </a:extLst>
              </a:tr>
              <a:tr h="273243">
                <a:tc vMerge="1">
                  <a:txBody>
                    <a:bodyPr/>
                    <a:lstStyle/>
                    <a:p>
                      <a:endParaRPr lang="en-CA"/>
                    </a:p>
                  </a:txBody>
                  <a:tcPr/>
                </a:tc>
                <a:tc>
                  <a:txBody>
                    <a:bodyPr/>
                    <a:lstStyle/>
                    <a:p>
                      <a:pPr marL="0" marR="0" algn="ctr"/>
                      <a:r>
                        <a:rPr lang="en-US" sz="1200">
                          <a:solidFill>
                            <a:schemeClr val="tx1"/>
                          </a:solidFill>
                          <a:effectLst/>
                        </a:rPr>
                        <a:t>Rs</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0.01 Ω</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2638610491"/>
                  </a:ext>
                </a:extLst>
              </a:tr>
              <a:tr h="273243">
                <a:tc vMerge="1">
                  <a:txBody>
                    <a:bodyPr/>
                    <a:lstStyle/>
                    <a:p>
                      <a:endParaRPr lang="en-CA"/>
                    </a:p>
                  </a:txBody>
                  <a:tcPr/>
                </a:tc>
                <a:tc>
                  <a:txBody>
                    <a:bodyPr/>
                    <a:lstStyle/>
                    <a:p>
                      <a:pPr marL="0" marR="0" algn="ctr"/>
                      <a:r>
                        <a:rPr lang="en-US" sz="1200">
                          <a:solidFill>
                            <a:schemeClr val="tx1"/>
                          </a:solidFill>
                          <a:effectLst/>
                        </a:rPr>
                        <a:t>Open circuit voltage</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tc>
                  <a:txBody>
                    <a:bodyPr/>
                    <a:lstStyle/>
                    <a:p>
                      <a:pPr marL="0" marR="0" algn="ctr"/>
                      <a:r>
                        <a:rPr lang="en-US" sz="1200">
                          <a:solidFill>
                            <a:schemeClr val="tx1"/>
                          </a:solidFill>
                          <a:effectLst/>
                        </a:rPr>
                        <a:t>120 V</a:t>
                      </a:r>
                      <a:endParaRPr lang="en-CA" sz="1200">
                        <a:solidFill>
                          <a:schemeClr val="tx1"/>
                        </a:solidFill>
                        <a:effectLst/>
                        <a:latin typeface="Times New Roman" panose="02020603050405020304" pitchFamily="18" charset="0"/>
                        <a:ea typeface="SimSun" panose="02010600030101010101" pitchFamily="2" charset="-122"/>
                      </a:endParaRPr>
                    </a:p>
                  </a:txBody>
                  <a:tcPr marL="60960" marR="60960" marT="0" marB="0" anchor="ctr"/>
                </a:tc>
                <a:extLst>
                  <a:ext uri="{0D108BD9-81ED-4DB2-BD59-A6C34878D82A}">
                    <a16:rowId xmlns:a16="http://schemas.microsoft.com/office/drawing/2014/main" val="1868922482"/>
                  </a:ext>
                </a:extLst>
              </a:tr>
            </a:tbl>
          </a:graphicData>
        </a:graphic>
      </p:graphicFrame>
    </p:spTree>
    <p:extLst>
      <p:ext uri="{BB962C8B-B14F-4D97-AF65-F5344CB8AC3E}">
        <p14:creationId xmlns:p14="http://schemas.microsoft.com/office/powerpoint/2010/main" val="228116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BCEB19-0F29-BB2C-EFC0-47D4725BF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3BA90-B30A-EBA8-602E-62452E38FA61}"/>
              </a:ext>
            </a:extLst>
          </p:cNvPr>
          <p:cNvSpPr>
            <a:spLocks noGrp="1"/>
          </p:cNvSpPr>
          <p:nvPr>
            <p:ph type="title"/>
          </p:nvPr>
        </p:nvSpPr>
        <p:spPr>
          <a:xfrm>
            <a:off x="499240" y="783897"/>
            <a:ext cx="10813919" cy="1263649"/>
          </a:xfrm>
        </p:spPr>
        <p:txBody>
          <a:bodyPr>
            <a:normAutofit/>
          </a:bodyPr>
          <a:lstStyle/>
          <a:p>
            <a:r>
              <a:rPr lang="en-US">
                <a:latin typeface="Verdana Pro Cond SemiBold"/>
                <a:cs typeface="Times New Roman"/>
              </a:rPr>
              <a:t>Simulation Validation </a:t>
            </a:r>
            <a:endParaRPr lang="en-CA">
              <a:latin typeface="Verdana Pro Cond SemiBold"/>
              <a:cs typeface="Times New Roman"/>
            </a:endParaRPr>
          </a:p>
        </p:txBody>
      </p:sp>
      <p:sp>
        <p:nvSpPr>
          <p:cNvPr id="3" name="Slide Number Placeholder 7">
            <a:extLst>
              <a:ext uri="{FF2B5EF4-FFF2-40B4-BE49-F238E27FC236}">
                <a16:creationId xmlns:a16="http://schemas.microsoft.com/office/drawing/2014/main" id="{FF5C9353-2A68-C7FB-E99E-CACC29C71D86}"/>
              </a:ext>
            </a:extLst>
          </p:cNvPr>
          <p:cNvSpPr>
            <a:spLocks noGrp="1"/>
          </p:cNvSpPr>
          <p:nvPr>
            <p:ph type="sldNum" sz="quarter" idx="12"/>
          </p:nvPr>
        </p:nvSpPr>
        <p:spPr>
          <a:xfrm>
            <a:off x="11313159" y="6238514"/>
            <a:ext cx="812800" cy="446766"/>
          </a:xfrm>
        </p:spPr>
        <p:txBody>
          <a:bodyPr/>
          <a:lstStyle/>
          <a:p>
            <a:fld id="{D643A852-0206-46AC-B0EB-645612933129}" type="slidenum">
              <a:rPr lang="en-US" smtClean="0">
                <a:solidFill>
                  <a:schemeClr val="tx1"/>
                </a:solidFill>
              </a:rPr>
              <a:t>25</a:t>
            </a:fld>
            <a:endParaRPr lang="en-US">
              <a:solidFill>
                <a:schemeClr val="tx1"/>
              </a:solidFill>
            </a:endParaRPr>
          </a:p>
        </p:txBody>
      </p:sp>
      <p:sp>
        <p:nvSpPr>
          <p:cNvPr id="4" name="TextBox 3">
            <a:extLst>
              <a:ext uri="{FF2B5EF4-FFF2-40B4-BE49-F238E27FC236}">
                <a16:creationId xmlns:a16="http://schemas.microsoft.com/office/drawing/2014/main" id="{C6F26AA7-E577-0F06-6BFD-380529394BE3}"/>
              </a:ext>
            </a:extLst>
          </p:cNvPr>
          <p:cNvSpPr txBox="1"/>
          <p:nvPr/>
        </p:nvSpPr>
        <p:spPr>
          <a:xfrm>
            <a:off x="499240" y="1945640"/>
            <a:ext cx="11450320" cy="1384995"/>
          </a:xfrm>
          <a:prstGeom prst="rect">
            <a:avLst/>
          </a:prstGeom>
          <a:noFill/>
        </p:spPr>
        <p:txBody>
          <a:bodyPr wrap="square" rtlCol="0">
            <a:spAutoFit/>
          </a:bodyPr>
          <a:lstStyle/>
          <a:p>
            <a:r>
              <a:rPr lang="en-US" sz="2800">
                <a:effectLst/>
                <a:latin typeface="Times New Roman" panose="02020603050405020304" pitchFamily="18" charset="0"/>
                <a:ea typeface="SimSun" panose="02010600030101010101" pitchFamily="2" charset="-122"/>
              </a:rPr>
              <a:t>The simulation was performed over 1 second, where the converter operated in charging mode for the first 0.5 seconds and switched to discharging mode for the remaining 0.5 seconds.</a:t>
            </a:r>
            <a:endParaRPr lang="en-CA" sz="2800"/>
          </a:p>
        </p:txBody>
      </p:sp>
    </p:spTree>
    <p:extLst>
      <p:ext uri="{BB962C8B-B14F-4D97-AF65-F5344CB8AC3E}">
        <p14:creationId xmlns:p14="http://schemas.microsoft.com/office/powerpoint/2010/main" val="1331827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2E3CFB-5D46-DE7F-7C64-0E261A74F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518F7-8647-1057-6332-161323B37778}"/>
              </a:ext>
            </a:extLst>
          </p:cNvPr>
          <p:cNvSpPr>
            <a:spLocks noGrp="1"/>
          </p:cNvSpPr>
          <p:nvPr>
            <p:ph type="title"/>
          </p:nvPr>
        </p:nvSpPr>
        <p:spPr>
          <a:xfrm>
            <a:off x="303891" y="189537"/>
            <a:ext cx="10813919" cy="1263649"/>
          </a:xfrm>
        </p:spPr>
        <p:txBody>
          <a:bodyPr>
            <a:normAutofit/>
          </a:bodyPr>
          <a:lstStyle/>
          <a:p>
            <a:r>
              <a:rPr lang="en-US">
                <a:ea typeface="+mj-lt"/>
                <a:cs typeface="+mj-lt"/>
              </a:rPr>
              <a:t>Simulation </a:t>
            </a:r>
            <a:r>
              <a:rPr lang="en-US">
                <a:latin typeface="Verdana Pro Cond SemiBold"/>
                <a:cs typeface="Times New Roman"/>
              </a:rPr>
              <a:t>Validation </a:t>
            </a:r>
            <a:endParaRPr lang="en-CA">
              <a:latin typeface="Verdana Pro Cond SemiBold"/>
              <a:cs typeface="Times New Roman"/>
            </a:endParaRPr>
          </a:p>
        </p:txBody>
      </p:sp>
      <p:sp>
        <p:nvSpPr>
          <p:cNvPr id="3" name="Slide Number Placeholder 7">
            <a:extLst>
              <a:ext uri="{FF2B5EF4-FFF2-40B4-BE49-F238E27FC236}">
                <a16:creationId xmlns:a16="http://schemas.microsoft.com/office/drawing/2014/main" id="{5B15FAA6-188E-8059-32A5-DC45860FD648}"/>
              </a:ext>
            </a:extLst>
          </p:cNvPr>
          <p:cNvSpPr>
            <a:spLocks noGrp="1"/>
          </p:cNvSpPr>
          <p:nvPr>
            <p:ph type="sldNum" sz="quarter" idx="12"/>
          </p:nvPr>
        </p:nvSpPr>
        <p:spPr>
          <a:xfrm>
            <a:off x="11313159" y="6238514"/>
            <a:ext cx="812800" cy="446766"/>
          </a:xfrm>
        </p:spPr>
        <p:txBody>
          <a:bodyPr/>
          <a:lstStyle/>
          <a:p>
            <a:fld id="{D643A852-0206-46AC-B0EB-645612933129}" type="slidenum">
              <a:rPr lang="en-US" smtClean="0">
                <a:solidFill>
                  <a:schemeClr val="tx1"/>
                </a:solidFill>
              </a:rPr>
              <a:t>26</a:t>
            </a:fld>
            <a:endParaRPr lang="en-US">
              <a:solidFill>
                <a:schemeClr val="tx1"/>
              </a:solidFill>
            </a:endParaRPr>
          </a:p>
        </p:txBody>
      </p:sp>
      <p:pic>
        <p:nvPicPr>
          <p:cNvPr id="4" name="Picture 3" descr="A graph of a graph&#10;&#10;Description automatically generated with medium confidence">
            <a:extLst>
              <a:ext uri="{FF2B5EF4-FFF2-40B4-BE49-F238E27FC236}">
                <a16:creationId xmlns:a16="http://schemas.microsoft.com/office/drawing/2014/main" id="{1D9DBF1F-AD5C-9629-1025-73BDA1209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329" y="1090744"/>
            <a:ext cx="8042565" cy="3876062"/>
          </a:xfrm>
          <a:prstGeom prst="rect">
            <a:avLst/>
          </a:prstGeom>
        </p:spPr>
      </p:pic>
      <p:sp>
        <p:nvSpPr>
          <p:cNvPr id="5" name="TextBox 4">
            <a:extLst>
              <a:ext uri="{FF2B5EF4-FFF2-40B4-BE49-F238E27FC236}">
                <a16:creationId xmlns:a16="http://schemas.microsoft.com/office/drawing/2014/main" id="{4C15C72C-8DA7-CB5E-0915-7A42499CD3CB}"/>
              </a:ext>
            </a:extLst>
          </p:cNvPr>
          <p:cNvSpPr txBox="1"/>
          <p:nvPr/>
        </p:nvSpPr>
        <p:spPr>
          <a:xfrm>
            <a:off x="523701" y="5299365"/>
            <a:ext cx="10922461" cy="1323439"/>
          </a:xfrm>
          <a:prstGeom prst="rect">
            <a:avLst/>
          </a:prstGeom>
          <a:noFill/>
        </p:spPr>
        <p:txBody>
          <a:bodyPr wrap="square" rtlCol="0">
            <a:spAutoFit/>
          </a:bodyPr>
          <a:lstStyle/>
          <a:p>
            <a:r>
              <a:rPr lang="en-US" sz="2000">
                <a:effectLst/>
                <a:latin typeface="Times New Roman" panose="02020603050405020304" pitchFamily="18" charset="0"/>
                <a:ea typeface="SimSun" panose="02010600030101010101" pitchFamily="2" charset="-122"/>
              </a:rPr>
              <a:t>In the charging phase: the battery voltage increased steadily as it received energy from the grid. The battery current followed the reference signal. </a:t>
            </a:r>
          </a:p>
          <a:p>
            <a:r>
              <a:rPr lang="en-US" sz="2000">
                <a:effectLst/>
                <a:latin typeface="Times New Roman" panose="02020603050405020304" pitchFamily="18" charset="0"/>
                <a:ea typeface="SimSun" panose="02010600030101010101" pitchFamily="2" charset="-122"/>
              </a:rPr>
              <a:t>In the discharging phase: the current reversed direction, supplying power back to the grid. The battery voltage decreased during energy discharge. </a:t>
            </a:r>
            <a:endParaRPr lang="en-CA" sz="2000"/>
          </a:p>
        </p:txBody>
      </p:sp>
    </p:spTree>
    <p:extLst>
      <p:ext uri="{BB962C8B-B14F-4D97-AF65-F5344CB8AC3E}">
        <p14:creationId xmlns:p14="http://schemas.microsoft.com/office/powerpoint/2010/main" val="351982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367FE7-05AA-ABB6-47DC-F2C3DB147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2D584-E76E-17FF-CDA8-D5B1184B873C}"/>
              </a:ext>
            </a:extLst>
          </p:cNvPr>
          <p:cNvSpPr>
            <a:spLocks noGrp="1"/>
          </p:cNvSpPr>
          <p:nvPr>
            <p:ph type="title"/>
          </p:nvPr>
        </p:nvSpPr>
        <p:spPr>
          <a:xfrm>
            <a:off x="121011" y="181224"/>
            <a:ext cx="10813919" cy="1263649"/>
          </a:xfrm>
        </p:spPr>
        <p:txBody>
          <a:bodyPr>
            <a:normAutofit/>
          </a:bodyPr>
          <a:lstStyle/>
          <a:p>
            <a:r>
              <a:rPr lang="en-US">
                <a:ea typeface="+mj-lt"/>
                <a:cs typeface="+mj-lt"/>
              </a:rPr>
              <a:t>Simulation </a:t>
            </a:r>
            <a:r>
              <a:rPr lang="en-US">
                <a:latin typeface="Verdana Pro Cond SemiBold"/>
                <a:cs typeface="Times New Roman"/>
              </a:rPr>
              <a:t>Validation </a:t>
            </a:r>
            <a:endParaRPr lang="en-CA">
              <a:latin typeface="Verdana Pro Cond SemiBold"/>
              <a:cs typeface="Times New Roman"/>
            </a:endParaRPr>
          </a:p>
        </p:txBody>
      </p:sp>
      <p:sp>
        <p:nvSpPr>
          <p:cNvPr id="3" name="Slide Number Placeholder 7">
            <a:extLst>
              <a:ext uri="{FF2B5EF4-FFF2-40B4-BE49-F238E27FC236}">
                <a16:creationId xmlns:a16="http://schemas.microsoft.com/office/drawing/2014/main" id="{F96C7F29-E064-07D6-DF04-F1115C40B0BD}"/>
              </a:ext>
            </a:extLst>
          </p:cNvPr>
          <p:cNvSpPr>
            <a:spLocks noGrp="1"/>
          </p:cNvSpPr>
          <p:nvPr>
            <p:ph type="sldNum" sz="quarter" idx="12"/>
          </p:nvPr>
        </p:nvSpPr>
        <p:spPr>
          <a:xfrm>
            <a:off x="11313159" y="6238514"/>
            <a:ext cx="812800" cy="446766"/>
          </a:xfrm>
        </p:spPr>
        <p:txBody>
          <a:bodyPr/>
          <a:lstStyle/>
          <a:p>
            <a:fld id="{D643A852-0206-46AC-B0EB-645612933129}" type="slidenum">
              <a:rPr lang="en-US" smtClean="0">
                <a:solidFill>
                  <a:schemeClr val="tx1"/>
                </a:solidFill>
              </a:rPr>
              <a:t>27</a:t>
            </a:fld>
            <a:endParaRPr lang="en-US">
              <a:solidFill>
                <a:schemeClr val="tx1"/>
              </a:solidFill>
            </a:endParaRPr>
          </a:p>
        </p:txBody>
      </p:sp>
      <p:pic>
        <p:nvPicPr>
          <p:cNvPr id="4" name="Picture 3" descr="A graph of a graph&#10;&#10;Description automatically generated with medium confidence">
            <a:extLst>
              <a:ext uri="{FF2B5EF4-FFF2-40B4-BE49-F238E27FC236}">
                <a16:creationId xmlns:a16="http://schemas.microsoft.com/office/drawing/2014/main" id="{2FD7CEC1-04C2-5E1B-BC83-7ED42050F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307" y="1121465"/>
            <a:ext cx="8931414" cy="4304437"/>
          </a:xfrm>
          <a:prstGeom prst="rect">
            <a:avLst/>
          </a:prstGeom>
        </p:spPr>
      </p:pic>
      <p:sp>
        <p:nvSpPr>
          <p:cNvPr id="5" name="TextBox 4">
            <a:extLst>
              <a:ext uri="{FF2B5EF4-FFF2-40B4-BE49-F238E27FC236}">
                <a16:creationId xmlns:a16="http://schemas.microsoft.com/office/drawing/2014/main" id="{639C29BC-5C9C-46D1-58E9-ED47C1F696B9}"/>
              </a:ext>
            </a:extLst>
          </p:cNvPr>
          <p:cNvSpPr txBox="1"/>
          <p:nvPr/>
        </p:nvSpPr>
        <p:spPr>
          <a:xfrm>
            <a:off x="386542" y="5736535"/>
            <a:ext cx="10868891" cy="646331"/>
          </a:xfrm>
          <a:prstGeom prst="rect">
            <a:avLst/>
          </a:prstGeom>
          <a:noFill/>
        </p:spPr>
        <p:txBody>
          <a:bodyPr wrap="square" rtlCol="0">
            <a:spAutoFit/>
          </a:bodyPr>
          <a:lstStyle/>
          <a:p>
            <a:r>
              <a:rPr lang="en-US" sz="1800">
                <a:effectLst/>
                <a:latin typeface="Times New Roman" panose="02020603050405020304" pitchFamily="18" charset="0"/>
                <a:ea typeface="SimSun" panose="02010600030101010101" pitchFamily="2" charset="-122"/>
              </a:rPr>
              <a:t>The current waveform in the grid was sinusoidal and balanced in both modes. The THD measurements during charging and discharging modes were relatively low.</a:t>
            </a:r>
            <a:endParaRPr lang="en-CA"/>
          </a:p>
        </p:txBody>
      </p:sp>
    </p:spTree>
    <p:extLst>
      <p:ext uri="{BB962C8B-B14F-4D97-AF65-F5344CB8AC3E}">
        <p14:creationId xmlns:p14="http://schemas.microsoft.com/office/powerpoint/2010/main" val="449006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204C69-CFB1-2F1B-EA7F-E42CC96E5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21B64-08B2-8F0F-E63C-EF544A2E0006}"/>
              </a:ext>
            </a:extLst>
          </p:cNvPr>
          <p:cNvSpPr>
            <a:spLocks noGrp="1"/>
          </p:cNvSpPr>
          <p:nvPr>
            <p:ph type="title"/>
          </p:nvPr>
        </p:nvSpPr>
        <p:spPr>
          <a:xfrm>
            <a:off x="179200" y="143817"/>
            <a:ext cx="10813919" cy="1263649"/>
          </a:xfrm>
        </p:spPr>
        <p:txBody>
          <a:bodyPr>
            <a:normAutofit/>
          </a:bodyPr>
          <a:lstStyle/>
          <a:p>
            <a:r>
              <a:rPr lang="en-US">
                <a:ea typeface="+mj-lt"/>
                <a:cs typeface="+mj-lt"/>
              </a:rPr>
              <a:t>Simulation </a:t>
            </a:r>
            <a:r>
              <a:rPr lang="en-US">
                <a:latin typeface="Verdana Pro Cond SemiBold"/>
                <a:cs typeface="Times New Roman"/>
              </a:rPr>
              <a:t>Validation </a:t>
            </a:r>
            <a:endParaRPr lang="en-CA">
              <a:latin typeface="Verdana Pro Cond SemiBold"/>
              <a:cs typeface="Times New Roman"/>
            </a:endParaRPr>
          </a:p>
        </p:txBody>
      </p:sp>
      <p:sp>
        <p:nvSpPr>
          <p:cNvPr id="3" name="Slide Number Placeholder 7">
            <a:extLst>
              <a:ext uri="{FF2B5EF4-FFF2-40B4-BE49-F238E27FC236}">
                <a16:creationId xmlns:a16="http://schemas.microsoft.com/office/drawing/2014/main" id="{9B7D71B2-E69B-2818-8230-BC5F6917C889}"/>
              </a:ext>
            </a:extLst>
          </p:cNvPr>
          <p:cNvSpPr>
            <a:spLocks noGrp="1"/>
          </p:cNvSpPr>
          <p:nvPr>
            <p:ph type="sldNum" sz="quarter" idx="12"/>
          </p:nvPr>
        </p:nvSpPr>
        <p:spPr>
          <a:xfrm>
            <a:off x="11313159" y="6238514"/>
            <a:ext cx="812800" cy="446766"/>
          </a:xfrm>
        </p:spPr>
        <p:txBody>
          <a:bodyPr/>
          <a:lstStyle/>
          <a:p>
            <a:fld id="{D643A852-0206-46AC-B0EB-645612933129}" type="slidenum">
              <a:rPr lang="en-US" smtClean="0">
                <a:solidFill>
                  <a:schemeClr val="tx1"/>
                </a:solidFill>
              </a:rPr>
              <a:t>28</a:t>
            </a:fld>
            <a:endParaRPr lang="en-US">
              <a:solidFill>
                <a:schemeClr val="tx1"/>
              </a:solidFill>
            </a:endParaRPr>
          </a:p>
        </p:txBody>
      </p:sp>
      <p:pic>
        <p:nvPicPr>
          <p:cNvPr id="4" name="Picture 3">
            <a:extLst>
              <a:ext uri="{FF2B5EF4-FFF2-40B4-BE49-F238E27FC236}">
                <a16:creationId xmlns:a16="http://schemas.microsoft.com/office/drawing/2014/main" id="{BC8EBED9-DC5C-BF94-6ACC-663889A63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153" y="1045293"/>
            <a:ext cx="8381177" cy="3852150"/>
          </a:xfrm>
          <a:prstGeom prst="rect">
            <a:avLst/>
          </a:prstGeom>
        </p:spPr>
      </p:pic>
      <p:sp>
        <p:nvSpPr>
          <p:cNvPr id="5" name="TextBox 4">
            <a:extLst>
              <a:ext uri="{FF2B5EF4-FFF2-40B4-BE49-F238E27FC236}">
                <a16:creationId xmlns:a16="http://schemas.microsoft.com/office/drawing/2014/main" id="{04D777A4-9B31-B946-FFBC-5E14BB5FF1E1}"/>
              </a:ext>
            </a:extLst>
          </p:cNvPr>
          <p:cNvSpPr txBox="1"/>
          <p:nvPr/>
        </p:nvSpPr>
        <p:spPr>
          <a:xfrm>
            <a:off x="798023" y="5291051"/>
            <a:ext cx="6691255" cy="400110"/>
          </a:xfrm>
          <a:prstGeom prst="rect">
            <a:avLst/>
          </a:prstGeom>
          <a:noFill/>
        </p:spPr>
        <p:txBody>
          <a:bodyPr wrap="none" rtlCol="0">
            <a:spAutoFit/>
          </a:bodyPr>
          <a:lstStyle/>
          <a:p>
            <a:r>
              <a:rPr lang="en-US" sz="2000">
                <a:effectLst/>
                <a:latin typeface="Times New Roman" panose="02020603050405020304" pitchFamily="18" charset="0"/>
                <a:ea typeface="SimSun" panose="02010600030101010101" pitchFamily="2" charset="-122"/>
              </a:rPr>
              <a:t>The DC bus voltage remained stable throughout the simulation.</a:t>
            </a:r>
            <a:endParaRPr lang="en-CA" sz="2000"/>
          </a:p>
        </p:txBody>
      </p:sp>
    </p:spTree>
    <p:extLst>
      <p:ext uri="{BB962C8B-B14F-4D97-AF65-F5344CB8AC3E}">
        <p14:creationId xmlns:p14="http://schemas.microsoft.com/office/powerpoint/2010/main" val="2865944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6BC906-B3D5-AC3C-0871-6E6253D8A0F8}"/>
            </a:ext>
          </a:extLst>
        </p:cNvPr>
        <p:cNvGrpSpPr/>
        <p:nvPr/>
      </p:nvGrpSpPr>
      <p:grpSpPr>
        <a:xfrm>
          <a:off x="0" y="0"/>
          <a:ext cx="0" cy="0"/>
          <a:chOff x="0" y="0"/>
          <a:chExt cx="0" cy="0"/>
        </a:xfrm>
      </p:grpSpPr>
      <p:pic>
        <p:nvPicPr>
          <p:cNvPr id="20" name="Graphic 19" descr="Question mark">
            <a:extLst>
              <a:ext uri="{FF2B5EF4-FFF2-40B4-BE49-F238E27FC236}">
                <a16:creationId xmlns:a16="http://schemas.microsoft.com/office/drawing/2014/main" id="{3598BB07-7A3F-A2D2-14E5-A2A5F1A9A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1717" y="782595"/>
            <a:ext cx="2727366" cy="2727366"/>
          </a:xfrm>
          <a:prstGeom prst="rect">
            <a:avLst/>
          </a:prstGeom>
        </p:spPr>
      </p:pic>
      <p:sp>
        <p:nvSpPr>
          <p:cNvPr id="2" name="Title 1">
            <a:extLst>
              <a:ext uri="{FF2B5EF4-FFF2-40B4-BE49-F238E27FC236}">
                <a16:creationId xmlns:a16="http://schemas.microsoft.com/office/drawing/2014/main" id="{192CD03B-9270-ED8E-5B9F-AB32F7155D41}"/>
              </a:ext>
            </a:extLst>
          </p:cNvPr>
          <p:cNvSpPr>
            <a:spLocks noGrp="1"/>
          </p:cNvSpPr>
          <p:nvPr>
            <p:ph type="title"/>
          </p:nvPr>
        </p:nvSpPr>
        <p:spPr>
          <a:xfrm>
            <a:off x="762000" y="782595"/>
            <a:ext cx="5334000" cy="2727367"/>
          </a:xfrm>
        </p:spPr>
        <p:txBody>
          <a:bodyPr vert="horz" lIns="91440" tIns="45720" rIns="91440" bIns="45720" rtlCol="0" anchor="b" anchorCtr="0">
            <a:normAutofit/>
          </a:bodyPr>
          <a:lstStyle/>
          <a:p>
            <a:r>
              <a:rPr lang="en-US" sz="8000"/>
              <a:t>Questions?</a:t>
            </a:r>
          </a:p>
        </p:txBody>
      </p:sp>
      <p:sp>
        <p:nvSpPr>
          <p:cNvPr id="3" name="Text Placeholder 2">
            <a:extLst>
              <a:ext uri="{FF2B5EF4-FFF2-40B4-BE49-F238E27FC236}">
                <a16:creationId xmlns:a16="http://schemas.microsoft.com/office/drawing/2014/main" id="{BDBF654C-1C12-0900-247C-44C1E8678D68}"/>
              </a:ext>
            </a:extLst>
          </p:cNvPr>
          <p:cNvSpPr>
            <a:spLocks noGrp="1"/>
          </p:cNvSpPr>
          <p:nvPr>
            <p:ph type="body" idx="1"/>
          </p:nvPr>
        </p:nvSpPr>
        <p:spPr>
          <a:xfrm>
            <a:off x="762000" y="3809999"/>
            <a:ext cx="8382000" cy="1223961"/>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1B2D1C13-7EA4-CB5F-9A2E-75690CE0901B}"/>
              </a:ext>
            </a:extLst>
          </p:cNvPr>
          <p:cNvSpPr>
            <a:spLocks noGrp="1"/>
          </p:cNvSpPr>
          <p:nvPr>
            <p:ph type="sldNum" sz="quarter" idx="12"/>
          </p:nvPr>
        </p:nvSpPr>
        <p:spPr/>
        <p:txBody>
          <a:bodyPr/>
          <a:lstStyle/>
          <a:p>
            <a:fld id="{D643A852-0206-46AC-B0EB-645612933129}" type="slidenum">
              <a:rPr lang="en-US" smtClean="0"/>
              <a:t>29</a:t>
            </a:fld>
            <a:endParaRPr lang="en-US"/>
          </a:p>
        </p:txBody>
      </p:sp>
    </p:spTree>
    <p:extLst>
      <p:ext uri="{BB962C8B-B14F-4D97-AF65-F5344CB8AC3E}">
        <p14:creationId xmlns:p14="http://schemas.microsoft.com/office/powerpoint/2010/main" val="42090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3E23-C0CE-7864-B85B-0B4402437854}"/>
              </a:ext>
            </a:extLst>
          </p:cNvPr>
          <p:cNvSpPr>
            <a:spLocks noGrp="1"/>
          </p:cNvSpPr>
          <p:nvPr>
            <p:ph type="title"/>
          </p:nvPr>
        </p:nvSpPr>
        <p:spPr>
          <a:xfrm>
            <a:off x="838200" y="506246"/>
            <a:ext cx="9144000" cy="1263649"/>
          </a:xfrm>
        </p:spPr>
        <p:txBody>
          <a:bodyPr/>
          <a:lstStyle/>
          <a:p>
            <a:r>
              <a:rPr lang="en-CA"/>
              <a:t>Introduction</a:t>
            </a:r>
          </a:p>
        </p:txBody>
      </p:sp>
      <p:sp>
        <p:nvSpPr>
          <p:cNvPr id="3" name="Slide Number Placeholder 2">
            <a:extLst>
              <a:ext uri="{FF2B5EF4-FFF2-40B4-BE49-F238E27FC236}">
                <a16:creationId xmlns:a16="http://schemas.microsoft.com/office/drawing/2014/main" id="{3A57C80D-519F-4E56-32F5-6187210E602C}"/>
              </a:ext>
            </a:extLst>
          </p:cNvPr>
          <p:cNvSpPr>
            <a:spLocks noGrp="1"/>
          </p:cNvSpPr>
          <p:nvPr>
            <p:ph type="sldNum" sz="quarter" idx="12"/>
          </p:nvPr>
        </p:nvSpPr>
        <p:spPr/>
        <p:txBody>
          <a:bodyPr/>
          <a:lstStyle/>
          <a:p>
            <a:fld id="{D643A852-0206-46AC-B0EB-645612933129}" type="slidenum">
              <a:rPr lang="en-US" smtClean="0"/>
              <a:t>3</a:t>
            </a:fld>
            <a:endParaRPr lang="en-US"/>
          </a:p>
        </p:txBody>
      </p:sp>
      <p:sp>
        <p:nvSpPr>
          <p:cNvPr id="7" name="TextBox 6">
            <a:extLst>
              <a:ext uri="{FF2B5EF4-FFF2-40B4-BE49-F238E27FC236}">
                <a16:creationId xmlns:a16="http://schemas.microsoft.com/office/drawing/2014/main" id="{B6ED7D4E-315C-FDB7-E734-ABF4304245AB}"/>
              </a:ext>
            </a:extLst>
          </p:cNvPr>
          <p:cNvSpPr txBox="1"/>
          <p:nvPr/>
        </p:nvSpPr>
        <p:spPr>
          <a:xfrm>
            <a:off x="927714" y="1533301"/>
            <a:ext cx="3341191" cy="101906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a:t>Increased popularity of </a:t>
            </a:r>
            <a:r>
              <a:rPr lang="en-CA" sz="3000"/>
              <a:t>EVs</a:t>
            </a:r>
            <a:endParaRPr lang="en-US" sz="3000" kern="1200"/>
          </a:p>
        </p:txBody>
      </p:sp>
      <p:sp>
        <p:nvSpPr>
          <p:cNvPr id="12" name="TextBox 11">
            <a:extLst>
              <a:ext uri="{FF2B5EF4-FFF2-40B4-BE49-F238E27FC236}">
                <a16:creationId xmlns:a16="http://schemas.microsoft.com/office/drawing/2014/main" id="{C466DAB1-8B7B-2EAA-3A53-54EC3A9540CE}"/>
              </a:ext>
            </a:extLst>
          </p:cNvPr>
          <p:cNvSpPr txBox="1"/>
          <p:nvPr/>
        </p:nvSpPr>
        <p:spPr>
          <a:xfrm>
            <a:off x="929394" y="2833295"/>
            <a:ext cx="3341191" cy="101906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a:t>V2G/G2V Technology</a:t>
            </a:r>
            <a:endParaRPr lang="en-US" sz="3000" kern="1200"/>
          </a:p>
        </p:txBody>
      </p:sp>
      <p:grpSp>
        <p:nvGrpSpPr>
          <p:cNvPr id="14" name="Group 13">
            <a:extLst>
              <a:ext uri="{FF2B5EF4-FFF2-40B4-BE49-F238E27FC236}">
                <a16:creationId xmlns:a16="http://schemas.microsoft.com/office/drawing/2014/main" id="{B52EC11D-0106-EF69-27B0-5A250659661E}"/>
              </a:ext>
            </a:extLst>
          </p:cNvPr>
          <p:cNvGrpSpPr/>
          <p:nvPr/>
        </p:nvGrpSpPr>
        <p:grpSpPr>
          <a:xfrm>
            <a:off x="921797" y="4096944"/>
            <a:ext cx="3341191" cy="1019063"/>
            <a:chOff x="1377404" y="39"/>
            <a:chExt cx="3341191" cy="1019063"/>
          </a:xfrm>
          <a:solidFill>
            <a:srgbClr val="0070C0"/>
          </a:solidFill>
        </p:grpSpPr>
        <p:sp>
          <p:nvSpPr>
            <p:cNvPr id="15" name="Rectangle 14">
              <a:extLst>
                <a:ext uri="{FF2B5EF4-FFF2-40B4-BE49-F238E27FC236}">
                  <a16:creationId xmlns:a16="http://schemas.microsoft.com/office/drawing/2014/main" id="{DCF4628E-245C-0E66-4AAE-EDBD241704A8}"/>
                </a:ext>
              </a:extLst>
            </p:cNvPr>
            <p:cNvSpPr/>
            <p:nvPr/>
          </p:nvSpPr>
          <p:spPr>
            <a:xfrm>
              <a:off x="1377404" y="39"/>
              <a:ext cx="3341191" cy="1019063"/>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6" name="TextBox 15">
              <a:extLst>
                <a:ext uri="{FF2B5EF4-FFF2-40B4-BE49-F238E27FC236}">
                  <a16:creationId xmlns:a16="http://schemas.microsoft.com/office/drawing/2014/main" id="{86DCA1F4-D5A9-59E6-92FB-0C2592373DB5}"/>
                </a:ext>
              </a:extLst>
            </p:cNvPr>
            <p:cNvSpPr txBox="1"/>
            <p:nvPr/>
          </p:nvSpPr>
          <p:spPr>
            <a:xfrm>
              <a:off x="1377404" y="39"/>
              <a:ext cx="3341191" cy="10190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a:t>Benefits</a:t>
              </a:r>
              <a:endParaRPr lang="en-US" sz="3000" kern="1200"/>
            </a:p>
          </p:txBody>
        </p:sp>
      </p:grpSp>
      <p:grpSp>
        <p:nvGrpSpPr>
          <p:cNvPr id="17" name="Group 16">
            <a:extLst>
              <a:ext uri="{FF2B5EF4-FFF2-40B4-BE49-F238E27FC236}">
                <a16:creationId xmlns:a16="http://schemas.microsoft.com/office/drawing/2014/main" id="{1195194F-C659-0E7F-92A9-214A0F37829C}"/>
              </a:ext>
            </a:extLst>
          </p:cNvPr>
          <p:cNvGrpSpPr/>
          <p:nvPr/>
        </p:nvGrpSpPr>
        <p:grpSpPr>
          <a:xfrm>
            <a:off x="921796" y="5360593"/>
            <a:ext cx="3341191" cy="1019063"/>
            <a:chOff x="1377404" y="39"/>
            <a:chExt cx="3341191" cy="1019063"/>
          </a:xfrm>
          <a:solidFill>
            <a:srgbClr val="0070C0"/>
          </a:solidFill>
        </p:grpSpPr>
        <p:sp>
          <p:nvSpPr>
            <p:cNvPr id="18" name="Rectangle 17">
              <a:extLst>
                <a:ext uri="{FF2B5EF4-FFF2-40B4-BE49-F238E27FC236}">
                  <a16:creationId xmlns:a16="http://schemas.microsoft.com/office/drawing/2014/main" id="{85AD9A5B-3AE8-70A3-746F-0E3A5883ACC8}"/>
                </a:ext>
              </a:extLst>
            </p:cNvPr>
            <p:cNvSpPr/>
            <p:nvPr/>
          </p:nvSpPr>
          <p:spPr>
            <a:xfrm>
              <a:off x="1377404" y="39"/>
              <a:ext cx="3341191" cy="1019063"/>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9" name="TextBox 18">
              <a:extLst>
                <a:ext uri="{FF2B5EF4-FFF2-40B4-BE49-F238E27FC236}">
                  <a16:creationId xmlns:a16="http://schemas.microsoft.com/office/drawing/2014/main" id="{FF44D0F6-89B8-D88A-9725-117F9414610D}"/>
                </a:ext>
              </a:extLst>
            </p:cNvPr>
            <p:cNvSpPr txBox="1"/>
            <p:nvPr/>
          </p:nvSpPr>
          <p:spPr>
            <a:xfrm>
              <a:off x="1377404" y="39"/>
              <a:ext cx="3341191" cy="10190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CA" sz="3000" kern="1200"/>
                <a:t>PHEVs in Action</a:t>
              </a:r>
              <a:endParaRPr lang="en-US" sz="3000" kern="1200"/>
            </a:p>
          </p:txBody>
        </p:sp>
      </p:grpSp>
      <p:sp>
        <p:nvSpPr>
          <p:cNvPr id="28" name="TextBox 27">
            <a:extLst>
              <a:ext uri="{FF2B5EF4-FFF2-40B4-BE49-F238E27FC236}">
                <a16:creationId xmlns:a16="http://schemas.microsoft.com/office/drawing/2014/main" id="{2DABA8A0-7D06-3268-6CE4-666D283012A2}"/>
              </a:ext>
            </a:extLst>
          </p:cNvPr>
          <p:cNvSpPr txBox="1"/>
          <p:nvPr/>
        </p:nvSpPr>
        <p:spPr>
          <a:xfrm>
            <a:off x="7073595" y="3057828"/>
            <a:ext cx="4743634" cy="101906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algn="ctr"/>
            <a:r>
              <a:rPr lang="en-US" sz="2800" b="0" i="0">
                <a:solidFill>
                  <a:schemeClr val="bg1"/>
                </a:solidFill>
                <a:effectLst/>
                <a:latin typeface="WordVisi_MSFontService"/>
              </a:rPr>
              <a:t>a Bidirectional AC-DC  and a DC/DC Converter for V2G</a:t>
            </a:r>
            <a:endParaRPr lang="en-CA" sz="2800">
              <a:solidFill>
                <a:schemeClr val="bg1"/>
              </a:solidFill>
            </a:endParaRPr>
          </a:p>
        </p:txBody>
      </p:sp>
      <p:cxnSp>
        <p:nvCxnSpPr>
          <p:cNvPr id="32" name="Connector: Elbow 31">
            <a:extLst>
              <a:ext uri="{FF2B5EF4-FFF2-40B4-BE49-F238E27FC236}">
                <a16:creationId xmlns:a16="http://schemas.microsoft.com/office/drawing/2014/main" id="{572E6DFA-C95F-FB78-F79D-3D1008F4FDEF}"/>
              </a:ext>
            </a:extLst>
          </p:cNvPr>
          <p:cNvCxnSpPr>
            <a:cxnSpLocks/>
            <a:stCxn id="7" idx="3"/>
          </p:cNvCxnSpPr>
          <p:nvPr/>
        </p:nvCxnSpPr>
        <p:spPr>
          <a:xfrm>
            <a:off x="4268905" y="2042833"/>
            <a:ext cx="2797093" cy="114135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Connector: Elbow 35">
            <a:extLst>
              <a:ext uri="{FF2B5EF4-FFF2-40B4-BE49-F238E27FC236}">
                <a16:creationId xmlns:a16="http://schemas.microsoft.com/office/drawing/2014/main" id="{0F98CAFF-08E6-5B87-39A1-F44ACC519774}"/>
              </a:ext>
            </a:extLst>
          </p:cNvPr>
          <p:cNvCxnSpPr>
            <a:cxnSpLocks/>
          </p:cNvCxnSpPr>
          <p:nvPr/>
        </p:nvCxnSpPr>
        <p:spPr>
          <a:xfrm>
            <a:off x="4260558" y="3342827"/>
            <a:ext cx="2795413" cy="149703"/>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or: Elbow 41">
            <a:extLst>
              <a:ext uri="{FF2B5EF4-FFF2-40B4-BE49-F238E27FC236}">
                <a16:creationId xmlns:a16="http://schemas.microsoft.com/office/drawing/2014/main" id="{6AA4F51A-CF4A-0D71-A976-6B13363FEDB1}"/>
              </a:ext>
            </a:extLst>
          </p:cNvPr>
          <p:cNvCxnSpPr>
            <a:cxnSpLocks/>
          </p:cNvCxnSpPr>
          <p:nvPr/>
        </p:nvCxnSpPr>
        <p:spPr>
          <a:xfrm flipV="1">
            <a:off x="4268905" y="3746051"/>
            <a:ext cx="2797093" cy="94193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Connector: Elbow 43">
            <a:extLst>
              <a:ext uri="{FF2B5EF4-FFF2-40B4-BE49-F238E27FC236}">
                <a16:creationId xmlns:a16="http://schemas.microsoft.com/office/drawing/2014/main" id="{D45286E5-D1FF-77C4-91E4-387347AF9432}"/>
              </a:ext>
            </a:extLst>
          </p:cNvPr>
          <p:cNvCxnSpPr>
            <a:cxnSpLocks/>
          </p:cNvCxnSpPr>
          <p:nvPr/>
        </p:nvCxnSpPr>
        <p:spPr>
          <a:xfrm flipV="1">
            <a:off x="4270585" y="3990862"/>
            <a:ext cx="2795413" cy="1886620"/>
          </a:xfrm>
          <a:prstGeom prst="bentConnector3">
            <a:avLst>
              <a:gd name="adj1" fmla="val 56987"/>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3665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B276B8-D398-94D4-74F7-5731F2175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2A448-63C4-BC61-E8A8-C573D80D4608}"/>
              </a:ext>
            </a:extLst>
          </p:cNvPr>
          <p:cNvSpPr>
            <a:spLocks noGrp="1"/>
          </p:cNvSpPr>
          <p:nvPr>
            <p:ph type="title"/>
          </p:nvPr>
        </p:nvSpPr>
        <p:spPr>
          <a:xfrm>
            <a:off x="762000" y="2075977"/>
            <a:ext cx="10668000" cy="2318431"/>
          </a:xfrm>
        </p:spPr>
        <p:txBody>
          <a:bodyPr vert="horz" lIns="91440" tIns="45720" rIns="91440" bIns="45720" rtlCol="0" anchor="b" anchorCtr="0">
            <a:normAutofit/>
          </a:bodyPr>
          <a:lstStyle/>
          <a:p>
            <a:r>
              <a:rPr lang="en-US" sz="8000"/>
              <a:t>Thank you!</a:t>
            </a:r>
          </a:p>
        </p:txBody>
      </p:sp>
      <p:sp>
        <p:nvSpPr>
          <p:cNvPr id="3" name="Text Placeholder 2">
            <a:extLst>
              <a:ext uri="{FF2B5EF4-FFF2-40B4-BE49-F238E27FC236}">
                <a16:creationId xmlns:a16="http://schemas.microsoft.com/office/drawing/2014/main" id="{C1B54035-6A12-CAC6-6D81-64F633FE9CB9}"/>
              </a:ext>
            </a:extLst>
          </p:cNvPr>
          <p:cNvSpPr>
            <a:spLocks noGrp="1"/>
          </p:cNvSpPr>
          <p:nvPr>
            <p:ph type="body" idx="1"/>
          </p:nvPr>
        </p:nvSpPr>
        <p:spPr>
          <a:xfrm>
            <a:off x="762000" y="4520485"/>
            <a:ext cx="10667998" cy="1275477"/>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3A8B275E-A6B6-D6E7-1EB0-2403D855A614}"/>
              </a:ext>
            </a:extLst>
          </p:cNvPr>
          <p:cNvSpPr>
            <a:spLocks noGrp="1"/>
          </p:cNvSpPr>
          <p:nvPr>
            <p:ph type="sldNum" sz="quarter" idx="12"/>
          </p:nvPr>
        </p:nvSpPr>
        <p:spPr/>
        <p:txBody>
          <a:bodyPr/>
          <a:lstStyle/>
          <a:p>
            <a:fld id="{D643A852-0206-46AC-B0EB-645612933129}" type="slidenum">
              <a:rPr lang="en-US" smtClean="0"/>
              <a:t>30</a:t>
            </a:fld>
            <a:endParaRPr lang="en-US"/>
          </a:p>
        </p:txBody>
      </p:sp>
    </p:spTree>
    <p:extLst>
      <p:ext uri="{BB962C8B-B14F-4D97-AF65-F5344CB8AC3E}">
        <p14:creationId xmlns:p14="http://schemas.microsoft.com/office/powerpoint/2010/main" val="39797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F1B-1711-B996-467A-5F105C22A9AC}"/>
              </a:ext>
            </a:extLst>
          </p:cNvPr>
          <p:cNvSpPr>
            <a:spLocks noGrp="1"/>
          </p:cNvSpPr>
          <p:nvPr>
            <p:ph type="title"/>
          </p:nvPr>
        </p:nvSpPr>
        <p:spPr>
          <a:xfrm>
            <a:off x="602202" y="902563"/>
            <a:ext cx="9144000" cy="1263649"/>
          </a:xfrm>
        </p:spPr>
        <p:txBody>
          <a:bodyPr/>
          <a:lstStyle/>
          <a:p>
            <a:r>
              <a:rPr lang="en-CA"/>
              <a:t>Bidirectional Energy Flow System</a:t>
            </a:r>
          </a:p>
        </p:txBody>
      </p:sp>
      <p:pic>
        <p:nvPicPr>
          <p:cNvPr id="4" name="Content Placeholder 3" descr="A diagram of a power supply system&#10;&#10;Description automatically generated">
            <a:extLst>
              <a:ext uri="{FF2B5EF4-FFF2-40B4-BE49-F238E27FC236}">
                <a16:creationId xmlns:a16="http://schemas.microsoft.com/office/drawing/2014/main" id="{75D1640D-D832-AC7E-26D5-72019BE746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27130" y="2349194"/>
            <a:ext cx="5058334" cy="2952329"/>
          </a:xfrm>
          <a:prstGeom prst="rect">
            <a:avLst/>
          </a:prstGeom>
        </p:spPr>
      </p:pic>
      <p:sp>
        <p:nvSpPr>
          <p:cNvPr id="3" name="Slide Number Placeholder 2">
            <a:extLst>
              <a:ext uri="{FF2B5EF4-FFF2-40B4-BE49-F238E27FC236}">
                <a16:creationId xmlns:a16="http://schemas.microsoft.com/office/drawing/2014/main" id="{A2909F2D-D2A6-8793-3378-9AD561648757}"/>
              </a:ext>
            </a:extLst>
          </p:cNvPr>
          <p:cNvSpPr>
            <a:spLocks noGrp="1"/>
          </p:cNvSpPr>
          <p:nvPr>
            <p:ph type="sldNum" sz="quarter" idx="12"/>
          </p:nvPr>
        </p:nvSpPr>
        <p:spPr/>
        <p:txBody>
          <a:bodyPr/>
          <a:lstStyle/>
          <a:p>
            <a:fld id="{D643A852-0206-46AC-B0EB-645612933129}" type="slidenum">
              <a:rPr lang="en-US" smtClean="0"/>
              <a:t>4</a:t>
            </a:fld>
            <a:endParaRPr lang="en-US"/>
          </a:p>
        </p:txBody>
      </p:sp>
      <p:sp>
        <p:nvSpPr>
          <p:cNvPr id="5" name="TextBox 4">
            <a:extLst>
              <a:ext uri="{FF2B5EF4-FFF2-40B4-BE49-F238E27FC236}">
                <a16:creationId xmlns:a16="http://schemas.microsoft.com/office/drawing/2014/main" id="{616815E7-027E-83A1-E3E0-B0DC626896AF}"/>
              </a:ext>
            </a:extLst>
          </p:cNvPr>
          <p:cNvSpPr txBox="1"/>
          <p:nvPr/>
        </p:nvSpPr>
        <p:spPr>
          <a:xfrm>
            <a:off x="514213" y="2915335"/>
            <a:ext cx="565963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2800">
                <a:solidFill>
                  <a:srgbClr val="000000"/>
                </a:solidFill>
                <a:latin typeface="Times New Roman"/>
                <a:ea typeface="SimSun"/>
              </a:rPr>
              <a:t>The converters manage seamless energy transfers between vehicles and the grid, ensuring optimal stored energy utilization.</a:t>
            </a:r>
          </a:p>
        </p:txBody>
      </p:sp>
    </p:spTree>
    <p:extLst>
      <p:ext uri="{BB962C8B-B14F-4D97-AF65-F5344CB8AC3E}">
        <p14:creationId xmlns:p14="http://schemas.microsoft.com/office/powerpoint/2010/main" val="79454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CDF068-4BF0-39A8-9822-0830C7FDD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6F6CC-0856-8A23-5EED-5FDD2DC24756}"/>
              </a:ext>
            </a:extLst>
          </p:cNvPr>
          <p:cNvSpPr>
            <a:spLocks noGrp="1"/>
          </p:cNvSpPr>
          <p:nvPr>
            <p:ph type="title"/>
          </p:nvPr>
        </p:nvSpPr>
        <p:spPr>
          <a:xfrm>
            <a:off x="762000" y="2075977"/>
            <a:ext cx="10668000" cy="2318431"/>
          </a:xfrm>
        </p:spPr>
        <p:txBody>
          <a:bodyPr vert="horz" lIns="91440" tIns="45720" rIns="91440" bIns="45720" rtlCol="0" anchor="b" anchorCtr="0">
            <a:normAutofit/>
          </a:bodyPr>
          <a:lstStyle/>
          <a:p>
            <a:r>
              <a:rPr lang="en-US" sz="8000"/>
              <a:t>Principle of Operation</a:t>
            </a:r>
          </a:p>
        </p:txBody>
      </p:sp>
      <p:sp>
        <p:nvSpPr>
          <p:cNvPr id="3" name="Text Placeholder 2">
            <a:extLst>
              <a:ext uri="{FF2B5EF4-FFF2-40B4-BE49-F238E27FC236}">
                <a16:creationId xmlns:a16="http://schemas.microsoft.com/office/drawing/2014/main" id="{EE247E83-A223-4B0D-4345-048451B301A4}"/>
              </a:ext>
            </a:extLst>
          </p:cNvPr>
          <p:cNvSpPr>
            <a:spLocks noGrp="1"/>
          </p:cNvSpPr>
          <p:nvPr>
            <p:ph type="body" idx="1"/>
          </p:nvPr>
        </p:nvSpPr>
        <p:spPr>
          <a:xfrm>
            <a:off x="762000" y="4520485"/>
            <a:ext cx="10667998" cy="1275477"/>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417CC8C0-73E9-1DF9-BF0E-2F8FA95877A7}"/>
              </a:ext>
            </a:extLst>
          </p:cNvPr>
          <p:cNvSpPr>
            <a:spLocks noGrp="1"/>
          </p:cNvSpPr>
          <p:nvPr>
            <p:ph type="sldNum" sz="quarter" idx="12"/>
          </p:nvPr>
        </p:nvSpPr>
        <p:spPr>
          <a:xfrm>
            <a:off x="9637212" y="6089385"/>
            <a:ext cx="2286000" cy="762000"/>
          </a:xfrm>
        </p:spPr>
        <p:txBody>
          <a:bodyPr/>
          <a:lstStyle/>
          <a:p>
            <a:fld id="{D643A852-0206-46AC-B0EB-645612933129}" type="slidenum">
              <a:rPr lang="en-US" smtClean="0"/>
              <a:t>5</a:t>
            </a:fld>
            <a:endParaRPr lang="en-US"/>
          </a:p>
        </p:txBody>
      </p:sp>
    </p:spTree>
    <p:extLst>
      <p:ext uri="{BB962C8B-B14F-4D97-AF65-F5344CB8AC3E}">
        <p14:creationId xmlns:p14="http://schemas.microsoft.com/office/powerpoint/2010/main" val="306686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0650263A-11F6-0886-A167-8B75EC4DEB3A}"/>
              </a:ext>
            </a:extLst>
          </p:cNvPr>
          <p:cNvSpPr>
            <a:spLocks noGrp="1"/>
          </p:cNvSpPr>
          <p:nvPr>
            <p:ph type="sldNum" sz="quarter" idx="12"/>
          </p:nvPr>
        </p:nvSpPr>
        <p:spPr>
          <a:xfrm>
            <a:off x="11189789" y="6050122"/>
            <a:ext cx="812800" cy="446766"/>
          </a:xfrm>
        </p:spPr>
        <p:txBody>
          <a:bodyPr/>
          <a:lstStyle/>
          <a:p>
            <a:fld id="{D643A852-0206-46AC-B0EB-645612933129}" type="slidenum">
              <a:rPr lang="en-US" smtClean="0">
                <a:solidFill>
                  <a:schemeClr val="bg1"/>
                </a:solidFill>
              </a:rPr>
              <a:t>6</a:t>
            </a:fld>
            <a:endParaRPr lang="en-US">
              <a:solidFill>
                <a:schemeClr val="bg1"/>
              </a:solidFill>
            </a:endParaRPr>
          </a:p>
        </p:txBody>
      </p:sp>
      <p:sp>
        <p:nvSpPr>
          <p:cNvPr id="2" name="Title 3">
            <a:extLst>
              <a:ext uri="{FF2B5EF4-FFF2-40B4-BE49-F238E27FC236}">
                <a16:creationId xmlns:a16="http://schemas.microsoft.com/office/drawing/2014/main" id="{90848ADA-102F-D454-E202-CBD73C4F3857}"/>
              </a:ext>
            </a:extLst>
          </p:cNvPr>
          <p:cNvSpPr txBox="1">
            <a:spLocks/>
          </p:cNvSpPr>
          <p:nvPr/>
        </p:nvSpPr>
        <p:spPr>
          <a:xfrm>
            <a:off x="483031" y="371959"/>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Principle of Operation</a:t>
            </a:r>
            <a:endParaRPr lang="en-CA"/>
          </a:p>
        </p:txBody>
      </p:sp>
      <p:pic>
        <p:nvPicPr>
          <p:cNvPr id="3" name="Picture 2">
            <a:extLst>
              <a:ext uri="{FF2B5EF4-FFF2-40B4-BE49-F238E27FC236}">
                <a16:creationId xmlns:a16="http://schemas.microsoft.com/office/drawing/2014/main" id="{55EE8ED3-C2C7-C8B8-5DC3-5D5613BE01F3}"/>
              </a:ext>
            </a:extLst>
          </p:cNvPr>
          <p:cNvPicPr>
            <a:picLocks noChangeAspect="1"/>
          </p:cNvPicPr>
          <p:nvPr/>
        </p:nvPicPr>
        <p:blipFill>
          <a:blip r:embed="rId2"/>
          <a:stretch>
            <a:fillRect/>
          </a:stretch>
        </p:blipFill>
        <p:spPr>
          <a:xfrm>
            <a:off x="1228640" y="3982683"/>
            <a:ext cx="3977872" cy="1901142"/>
          </a:xfrm>
          <a:prstGeom prst="rect">
            <a:avLst/>
          </a:prstGeom>
        </p:spPr>
      </p:pic>
      <p:pic>
        <p:nvPicPr>
          <p:cNvPr id="4" name="Picture 3">
            <a:extLst>
              <a:ext uri="{FF2B5EF4-FFF2-40B4-BE49-F238E27FC236}">
                <a16:creationId xmlns:a16="http://schemas.microsoft.com/office/drawing/2014/main" id="{58482504-8AA9-BCF1-5412-836CE9E56C59}"/>
              </a:ext>
            </a:extLst>
          </p:cNvPr>
          <p:cNvPicPr>
            <a:picLocks noChangeAspect="1"/>
          </p:cNvPicPr>
          <p:nvPr/>
        </p:nvPicPr>
        <p:blipFill>
          <a:blip r:embed="rId3"/>
          <a:stretch>
            <a:fillRect/>
          </a:stretch>
        </p:blipFill>
        <p:spPr>
          <a:xfrm>
            <a:off x="7191674" y="4083966"/>
            <a:ext cx="3528347" cy="1701553"/>
          </a:xfrm>
          <a:prstGeom prst="rect">
            <a:avLst/>
          </a:prstGeom>
        </p:spPr>
      </p:pic>
      <p:sp>
        <p:nvSpPr>
          <p:cNvPr id="5" name="TextBox 4">
            <a:extLst>
              <a:ext uri="{FF2B5EF4-FFF2-40B4-BE49-F238E27FC236}">
                <a16:creationId xmlns:a16="http://schemas.microsoft.com/office/drawing/2014/main" id="{267DFA44-4890-1539-F463-EF803737CDE3}"/>
              </a:ext>
            </a:extLst>
          </p:cNvPr>
          <p:cNvSpPr txBox="1"/>
          <p:nvPr/>
        </p:nvSpPr>
        <p:spPr>
          <a:xfrm>
            <a:off x="2171222" y="5884306"/>
            <a:ext cx="1763560" cy="523220"/>
          </a:xfrm>
          <a:prstGeom prst="rect">
            <a:avLst/>
          </a:prstGeom>
          <a:noFill/>
        </p:spPr>
        <p:txBody>
          <a:bodyPr wrap="none" rtlCol="0">
            <a:spAutoFit/>
          </a:bodyPr>
          <a:lstStyle/>
          <a:p>
            <a:r>
              <a:rPr lang="fr-CA" sz="2800">
                <a:solidFill>
                  <a:schemeClr val="accent4">
                    <a:lumMod val="50000"/>
                  </a:schemeClr>
                </a:solidFill>
                <a:effectLst/>
                <a:latin typeface="Times New Roman" panose="02020603050405020304" pitchFamily="18" charset="0"/>
                <a:ea typeface="SimSun" panose="02010600030101010101" pitchFamily="2" charset="-122"/>
              </a:rPr>
              <a:t>G2V mode</a:t>
            </a:r>
            <a:endParaRPr lang="en-CA" sz="2800">
              <a:solidFill>
                <a:schemeClr val="accent4">
                  <a:lumMod val="50000"/>
                </a:schemeClr>
              </a:solidFill>
            </a:endParaRPr>
          </a:p>
        </p:txBody>
      </p:sp>
      <p:sp>
        <p:nvSpPr>
          <p:cNvPr id="8" name="TextBox 7">
            <a:extLst>
              <a:ext uri="{FF2B5EF4-FFF2-40B4-BE49-F238E27FC236}">
                <a16:creationId xmlns:a16="http://schemas.microsoft.com/office/drawing/2014/main" id="{ACA6CA88-EBFC-E544-19B3-ECF4C5420FB4}"/>
              </a:ext>
            </a:extLst>
          </p:cNvPr>
          <p:cNvSpPr txBox="1"/>
          <p:nvPr/>
        </p:nvSpPr>
        <p:spPr>
          <a:xfrm>
            <a:off x="8257218" y="5884306"/>
            <a:ext cx="1770036" cy="523220"/>
          </a:xfrm>
          <a:prstGeom prst="rect">
            <a:avLst/>
          </a:prstGeom>
          <a:noFill/>
        </p:spPr>
        <p:txBody>
          <a:bodyPr wrap="none" rtlCol="0">
            <a:spAutoFit/>
          </a:bodyPr>
          <a:lstStyle/>
          <a:p>
            <a:r>
              <a:rPr lang="fr-CA" sz="2800">
                <a:solidFill>
                  <a:schemeClr val="accent4">
                    <a:lumMod val="50000"/>
                  </a:schemeClr>
                </a:solidFill>
                <a:effectLst/>
                <a:latin typeface="Times New Roman" panose="02020603050405020304" pitchFamily="18" charset="0"/>
                <a:ea typeface="SimSun" panose="02010600030101010101" pitchFamily="2" charset="-122"/>
              </a:rPr>
              <a:t>V2G mode</a:t>
            </a:r>
            <a:endParaRPr lang="en-CA" sz="2800">
              <a:solidFill>
                <a:schemeClr val="accent4">
                  <a:lumMod val="50000"/>
                </a:schemeClr>
              </a:solidFill>
            </a:endParaRPr>
          </a:p>
        </p:txBody>
      </p:sp>
      <p:sp>
        <p:nvSpPr>
          <p:cNvPr id="9" name="TextBox 8">
            <a:extLst>
              <a:ext uri="{FF2B5EF4-FFF2-40B4-BE49-F238E27FC236}">
                <a16:creationId xmlns:a16="http://schemas.microsoft.com/office/drawing/2014/main" id="{2FE516F9-6782-F5FA-458C-1D44EB491D54}"/>
              </a:ext>
            </a:extLst>
          </p:cNvPr>
          <p:cNvSpPr txBox="1"/>
          <p:nvPr/>
        </p:nvSpPr>
        <p:spPr>
          <a:xfrm>
            <a:off x="483031" y="1498964"/>
            <a:ext cx="10898653" cy="1569660"/>
          </a:xfrm>
          <a:prstGeom prst="rect">
            <a:avLst/>
          </a:prstGeom>
          <a:noFill/>
        </p:spPr>
        <p:txBody>
          <a:bodyPr wrap="square" lIns="91440" tIns="45720" rIns="91440" bIns="45720" rtlCol="0" anchor="t">
            <a:spAutoFit/>
          </a:bodyPr>
          <a:lstStyle/>
          <a:p>
            <a:pPr algn="just"/>
            <a:r>
              <a:rPr lang="en-US" sz="2400"/>
              <a:t>This system employs a bidirectional DC-DC buck-boost converter, which operates in buck mode during charging (G2V) to step down the DC bus voltage to the battery level and in boost mode during discharging (V2G) to step up the battery voltage for grid integration.</a:t>
            </a:r>
            <a:endParaRPr lang="en-CA" sz="2400"/>
          </a:p>
        </p:txBody>
      </p:sp>
    </p:spTree>
    <p:extLst>
      <p:ext uri="{BB962C8B-B14F-4D97-AF65-F5344CB8AC3E}">
        <p14:creationId xmlns:p14="http://schemas.microsoft.com/office/powerpoint/2010/main" val="99522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624B16-D7C9-B83E-5EB4-FB0BA7762E54}"/>
            </a:ext>
          </a:extLst>
        </p:cNvPr>
        <p:cNvGrpSpPr/>
        <p:nvPr/>
      </p:nvGrpSpPr>
      <p:grpSpPr>
        <a:xfrm>
          <a:off x="0" y="0"/>
          <a:ext cx="0" cy="0"/>
          <a:chOff x="0" y="0"/>
          <a:chExt cx="0" cy="0"/>
        </a:xfrm>
      </p:grpSpPr>
      <p:sp>
        <p:nvSpPr>
          <p:cNvPr id="7" name="Title 3">
            <a:extLst>
              <a:ext uri="{FF2B5EF4-FFF2-40B4-BE49-F238E27FC236}">
                <a16:creationId xmlns:a16="http://schemas.microsoft.com/office/drawing/2014/main" id="{F0F5E47D-6935-8A7E-5970-D4786FD09196}"/>
              </a:ext>
            </a:extLst>
          </p:cNvPr>
          <p:cNvSpPr>
            <a:spLocks noGrp="1"/>
          </p:cNvSpPr>
          <p:nvPr>
            <p:ph type="title"/>
          </p:nvPr>
        </p:nvSpPr>
        <p:spPr>
          <a:xfrm>
            <a:off x="483031" y="371959"/>
            <a:ext cx="9144000" cy="1263649"/>
          </a:xfrm>
        </p:spPr>
        <p:txBody>
          <a:bodyPr/>
          <a:lstStyle/>
          <a:p>
            <a:r>
              <a:rPr lang="en-CA"/>
              <a:t>Operation Modes</a:t>
            </a:r>
          </a:p>
        </p:txBody>
      </p:sp>
      <p:sp>
        <p:nvSpPr>
          <p:cNvPr id="18" name="Slide Number Placeholder 4">
            <a:extLst>
              <a:ext uri="{FF2B5EF4-FFF2-40B4-BE49-F238E27FC236}">
                <a16:creationId xmlns:a16="http://schemas.microsoft.com/office/drawing/2014/main" id="{1F43EDEC-02DD-3A04-9274-1F1E7CF6F789}"/>
              </a:ext>
            </a:extLst>
          </p:cNvPr>
          <p:cNvSpPr>
            <a:spLocks noGrp="1"/>
          </p:cNvSpPr>
          <p:nvPr>
            <p:ph type="sldNum" sz="quarter" idx="12"/>
          </p:nvPr>
        </p:nvSpPr>
        <p:spPr>
          <a:xfrm>
            <a:off x="11298057" y="6145916"/>
            <a:ext cx="812800" cy="446766"/>
          </a:xfrm>
        </p:spPr>
        <p:txBody>
          <a:bodyPr/>
          <a:lstStyle/>
          <a:p>
            <a:fld id="{D643A852-0206-46AC-B0EB-645612933129}" type="slidenum">
              <a:rPr lang="en-US" smtClean="0">
                <a:solidFill>
                  <a:schemeClr val="tx1"/>
                </a:solidFill>
              </a:rPr>
              <a:t>7</a:t>
            </a:fld>
            <a:endParaRPr lang="en-US">
              <a:solidFill>
                <a:schemeClr val="tx1"/>
              </a:solidFill>
            </a:endParaRPr>
          </a:p>
        </p:txBody>
      </p:sp>
      <p:sp>
        <p:nvSpPr>
          <p:cNvPr id="11" name="Oval 10">
            <a:extLst>
              <a:ext uri="{FF2B5EF4-FFF2-40B4-BE49-F238E27FC236}">
                <a16:creationId xmlns:a16="http://schemas.microsoft.com/office/drawing/2014/main" id="{7C81B896-C875-A7BB-B4D9-09F4E599FC0A}"/>
              </a:ext>
            </a:extLst>
          </p:cNvPr>
          <p:cNvSpPr/>
          <p:nvPr/>
        </p:nvSpPr>
        <p:spPr>
          <a:xfrm>
            <a:off x="1699648" y="1405180"/>
            <a:ext cx="3015786" cy="155918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a:solidFill>
                  <a:schemeClr val="tx1"/>
                </a:solidFill>
              </a:rPr>
              <a:t>Buck Mode</a:t>
            </a:r>
          </a:p>
        </p:txBody>
      </p:sp>
      <p:sp>
        <p:nvSpPr>
          <p:cNvPr id="12" name="Oval 11">
            <a:extLst>
              <a:ext uri="{FF2B5EF4-FFF2-40B4-BE49-F238E27FC236}">
                <a16:creationId xmlns:a16="http://schemas.microsoft.com/office/drawing/2014/main" id="{ADD45D70-64D2-17B7-DEDF-BA65B0E1B236}"/>
              </a:ext>
            </a:extLst>
          </p:cNvPr>
          <p:cNvSpPr/>
          <p:nvPr/>
        </p:nvSpPr>
        <p:spPr>
          <a:xfrm>
            <a:off x="7835907" y="1405180"/>
            <a:ext cx="3015786" cy="155918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a:solidFill>
                  <a:schemeClr val="tx1"/>
                </a:solidFill>
              </a:rPr>
              <a:t>Boost Mode</a:t>
            </a:r>
          </a:p>
        </p:txBody>
      </p:sp>
      <p:sp>
        <p:nvSpPr>
          <p:cNvPr id="13" name="Plus Sign 9">
            <a:extLst>
              <a:ext uri="{FF2B5EF4-FFF2-40B4-BE49-F238E27FC236}">
                <a16:creationId xmlns:a16="http://schemas.microsoft.com/office/drawing/2014/main" id="{A532D5F2-7DD4-7A0E-DA77-BE28B359B0E3}"/>
              </a:ext>
            </a:extLst>
          </p:cNvPr>
          <p:cNvSpPr/>
          <p:nvPr/>
        </p:nvSpPr>
        <p:spPr>
          <a:xfrm>
            <a:off x="5641843" y="1627033"/>
            <a:ext cx="787372" cy="711920"/>
          </a:xfrm>
          <a:prstGeom prst="mathPlu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pic>
        <p:nvPicPr>
          <p:cNvPr id="14" name="Picture 13">
            <a:extLst>
              <a:ext uri="{FF2B5EF4-FFF2-40B4-BE49-F238E27FC236}">
                <a16:creationId xmlns:a16="http://schemas.microsoft.com/office/drawing/2014/main" id="{0D8DD7BF-026D-87C5-02D0-A7C15C32F149}"/>
              </a:ext>
            </a:extLst>
          </p:cNvPr>
          <p:cNvPicPr>
            <a:picLocks noChangeAspect="1"/>
          </p:cNvPicPr>
          <p:nvPr/>
        </p:nvPicPr>
        <p:blipFill>
          <a:blip r:embed="rId2"/>
          <a:stretch>
            <a:fillRect/>
          </a:stretch>
        </p:blipFill>
        <p:spPr>
          <a:xfrm>
            <a:off x="1250513" y="3802496"/>
            <a:ext cx="3594015" cy="1719089"/>
          </a:xfrm>
          <a:prstGeom prst="rect">
            <a:avLst/>
          </a:prstGeom>
        </p:spPr>
      </p:pic>
      <p:pic>
        <p:nvPicPr>
          <p:cNvPr id="15" name="Picture 14">
            <a:extLst>
              <a:ext uri="{FF2B5EF4-FFF2-40B4-BE49-F238E27FC236}">
                <a16:creationId xmlns:a16="http://schemas.microsoft.com/office/drawing/2014/main" id="{696D72F7-3C41-30F6-EAAE-21CC35DAC582}"/>
              </a:ext>
            </a:extLst>
          </p:cNvPr>
          <p:cNvPicPr>
            <a:picLocks noChangeAspect="1"/>
          </p:cNvPicPr>
          <p:nvPr/>
        </p:nvPicPr>
        <p:blipFill>
          <a:blip r:embed="rId3"/>
          <a:stretch>
            <a:fillRect/>
          </a:stretch>
        </p:blipFill>
        <p:spPr>
          <a:xfrm>
            <a:off x="7251517" y="3802496"/>
            <a:ext cx="3608710" cy="1738221"/>
          </a:xfrm>
          <a:prstGeom prst="rect">
            <a:avLst/>
          </a:prstGeom>
        </p:spPr>
      </p:pic>
      <p:sp>
        <p:nvSpPr>
          <p:cNvPr id="16" name="TextBox 15">
            <a:extLst>
              <a:ext uri="{FF2B5EF4-FFF2-40B4-BE49-F238E27FC236}">
                <a16:creationId xmlns:a16="http://schemas.microsoft.com/office/drawing/2014/main" id="{E7FFFA43-091C-CF7D-AB10-EBA174164E68}"/>
              </a:ext>
            </a:extLst>
          </p:cNvPr>
          <p:cNvSpPr txBox="1"/>
          <p:nvPr/>
        </p:nvSpPr>
        <p:spPr>
          <a:xfrm>
            <a:off x="2171222" y="5884306"/>
            <a:ext cx="1763560" cy="523220"/>
          </a:xfrm>
          <a:prstGeom prst="rect">
            <a:avLst/>
          </a:prstGeom>
          <a:noFill/>
        </p:spPr>
        <p:txBody>
          <a:bodyPr wrap="none" rtlCol="0">
            <a:spAutoFit/>
          </a:bodyPr>
          <a:lstStyle/>
          <a:p>
            <a:r>
              <a:rPr lang="fr-CA" sz="2800">
                <a:effectLst/>
                <a:latin typeface="Times New Roman" panose="02020603050405020304" pitchFamily="18" charset="0"/>
                <a:ea typeface="SimSun" panose="02010600030101010101" pitchFamily="2" charset="-122"/>
              </a:rPr>
              <a:t>G2V mode</a:t>
            </a:r>
            <a:endParaRPr lang="en-CA" sz="2800"/>
          </a:p>
        </p:txBody>
      </p:sp>
      <p:sp>
        <p:nvSpPr>
          <p:cNvPr id="17" name="TextBox 16">
            <a:extLst>
              <a:ext uri="{FF2B5EF4-FFF2-40B4-BE49-F238E27FC236}">
                <a16:creationId xmlns:a16="http://schemas.microsoft.com/office/drawing/2014/main" id="{A0134478-F04A-1B56-CD71-CF4D4CCDFC85}"/>
              </a:ext>
            </a:extLst>
          </p:cNvPr>
          <p:cNvSpPr txBox="1"/>
          <p:nvPr/>
        </p:nvSpPr>
        <p:spPr>
          <a:xfrm>
            <a:off x="8257218" y="5884306"/>
            <a:ext cx="1770036" cy="523220"/>
          </a:xfrm>
          <a:prstGeom prst="rect">
            <a:avLst/>
          </a:prstGeom>
          <a:noFill/>
        </p:spPr>
        <p:txBody>
          <a:bodyPr wrap="none" rtlCol="0">
            <a:spAutoFit/>
          </a:bodyPr>
          <a:lstStyle/>
          <a:p>
            <a:r>
              <a:rPr lang="fr-CA" sz="2800">
                <a:effectLst/>
                <a:latin typeface="Times New Roman" panose="02020603050405020304" pitchFamily="18" charset="0"/>
                <a:ea typeface="SimSun" panose="02010600030101010101" pitchFamily="2" charset="-122"/>
              </a:rPr>
              <a:t>V2G mode</a:t>
            </a:r>
            <a:endParaRPr lang="en-CA" sz="2800"/>
          </a:p>
        </p:txBody>
      </p:sp>
    </p:spTree>
    <p:extLst>
      <p:ext uri="{BB962C8B-B14F-4D97-AF65-F5344CB8AC3E}">
        <p14:creationId xmlns:p14="http://schemas.microsoft.com/office/powerpoint/2010/main" val="151425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3126C0-433E-6885-0D5C-948B1D262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5A064-D657-DFFC-4219-CDFAE950F12D}"/>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8000"/>
              <a:t>System Configuration </a:t>
            </a:r>
          </a:p>
        </p:txBody>
      </p:sp>
      <p:sp>
        <p:nvSpPr>
          <p:cNvPr id="3" name="Text Placeholder 2">
            <a:extLst>
              <a:ext uri="{FF2B5EF4-FFF2-40B4-BE49-F238E27FC236}">
                <a16:creationId xmlns:a16="http://schemas.microsoft.com/office/drawing/2014/main" id="{4285616B-ECD4-2BBE-57CB-2963179B2414}"/>
              </a:ext>
            </a:extLst>
          </p:cNvPr>
          <p:cNvSpPr>
            <a:spLocks noGrp="1"/>
          </p:cNvSpPr>
          <p:nvPr>
            <p:ph type="body" idx="1"/>
          </p:nvPr>
        </p:nvSpPr>
        <p:spPr>
          <a:xfrm>
            <a:off x="762000" y="3809999"/>
            <a:ext cx="7620000" cy="1390651"/>
          </a:xfrm>
        </p:spPr>
        <p:txBody>
          <a:bodyPr vert="horz" lIns="91440" tIns="45720" rIns="91440" bIns="45720" rtlCol="0">
            <a:normAutofit/>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id="{37634391-FA58-ADBC-AB57-859A617CF770}"/>
              </a:ext>
            </a:extLst>
          </p:cNvPr>
          <p:cNvSpPr>
            <a:spLocks noGrp="1"/>
          </p:cNvSpPr>
          <p:nvPr>
            <p:ph type="sldNum" sz="quarter" idx="12"/>
          </p:nvPr>
        </p:nvSpPr>
        <p:spPr>
          <a:xfrm>
            <a:off x="9779726" y="6099082"/>
            <a:ext cx="2286000" cy="762000"/>
          </a:xfrm>
        </p:spPr>
        <p:txBody>
          <a:bodyPr/>
          <a:lstStyle/>
          <a:p>
            <a:fld id="{D643A852-0206-46AC-B0EB-645612933129}" type="slidenum">
              <a:rPr lang="en-US" smtClean="0"/>
              <a:t>8</a:t>
            </a:fld>
            <a:endParaRPr lang="en-US"/>
          </a:p>
        </p:txBody>
      </p:sp>
    </p:spTree>
    <p:extLst>
      <p:ext uri="{BB962C8B-B14F-4D97-AF65-F5344CB8AC3E}">
        <p14:creationId xmlns:p14="http://schemas.microsoft.com/office/powerpoint/2010/main" val="22375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E7EAC-39BB-DDE5-6FE0-18E47E69F833}"/>
            </a:ext>
          </a:extLst>
        </p:cNvPr>
        <p:cNvGrpSpPr/>
        <p:nvPr/>
      </p:nvGrpSpPr>
      <p:grpSpPr>
        <a:xfrm>
          <a:off x="0" y="0"/>
          <a:ext cx="0" cy="0"/>
          <a:chOff x="0" y="0"/>
          <a:chExt cx="0" cy="0"/>
        </a:xfrm>
      </p:grpSpPr>
      <p:sp>
        <p:nvSpPr>
          <p:cNvPr id="14" name="Title 3">
            <a:extLst>
              <a:ext uri="{FF2B5EF4-FFF2-40B4-BE49-F238E27FC236}">
                <a16:creationId xmlns:a16="http://schemas.microsoft.com/office/drawing/2014/main" id="{F17DA6E7-4295-5938-5922-20ECBC700B78}"/>
              </a:ext>
            </a:extLst>
          </p:cNvPr>
          <p:cNvSpPr txBox="1">
            <a:spLocks/>
          </p:cNvSpPr>
          <p:nvPr/>
        </p:nvSpPr>
        <p:spPr>
          <a:xfrm>
            <a:off x="594167" y="482278"/>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System Setup</a:t>
            </a:r>
          </a:p>
        </p:txBody>
      </p:sp>
      <p:sp>
        <p:nvSpPr>
          <p:cNvPr id="15" name="Slide Number Placeholder 4">
            <a:extLst>
              <a:ext uri="{FF2B5EF4-FFF2-40B4-BE49-F238E27FC236}">
                <a16:creationId xmlns:a16="http://schemas.microsoft.com/office/drawing/2014/main" id="{79EDD41F-57DC-4BD5-E71B-B36B65607822}"/>
              </a:ext>
            </a:extLst>
          </p:cNvPr>
          <p:cNvSpPr>
            <a:spLocks noGrp="1"/>
          </p:cNvSpPr>
          <p:nvPr>
            <p:ph type="sldNum" sz="quarter" idx="12"/>
          </p:nvPr>
        </p:nvSpPr>
        <p:spPr>
          <a:xfrm>
            <a:off x="11294292" y="6225721"/>
            <a:ext cx="812800" cy="446766"/>
          </a:xfrm>
        </p:spPr>
        <p:txBody>
          <a:bodyPr/>
          <a:lstStyle/>
          <a:p>
            <a:fld id="{D643A852-0206-46AC-B0EB-645612933129}" type="slidenum">
              <a:rPr lang="en-US" smtClean="0">
                <a:solidFill>
                  <a:schemeClr val="tx1"/>
                </a:solidFill>
              </a:rPr>
              <a:t>9</a:t>
            </a:fld>
            <a:endParaRPr lang="en-US">
              <a:solidFill>
                <a:schemeClr val="tx1"/>
              </a:solidFill>
            </a:endParaRPr>
          </a:p>
        </p:txBody>
      </p:sp>
      <p:pic>
        <p:nvPicPr>
          <p:cNvPr id="16" name="Picture 15">
            <a:extLst>
              <a:ext uri="{FF2B5EF4-FFF2-40B4-BE49-F238E27FC236}">
                <a16:creationId xmlns:a16="http://schemas.microsoft.com/office/drawing/2014/main" id="{52B6099B-CB4D-DACB-5FF8-B30EF3DCB4E3}"/>
              </a:ext>
            </a:extLst>
          </p:cNvPr>
          <p:cNvPicPr>
            <a:picLocks noChangeAspect="1"/>
          </p:cNvPicPr>
          <p:nvPr/>
        </p:nvPicPr>
        <p:blipFill>
          <a:blip r:embed="rId2"/>
          <a:stretch>
            <a:fillRect/>
          </a:stretch>
        </p:blipFill>
        <p:spPr>
          <a:xfrm>
            <a:off x="2239426" y="2688565"/>
            <a:ext cx="8285819" cy="740435"/>
          </a:xfrm>
          <a:prstGeom prst="rect">
            <a:avLst/>
          </a:prstGeom>
        </p:spPr>
      </p:pic>
      <p:pic>
        <p:nvPicPr>
          <p:cNvPr id="17" name="Content Placeholder 10">
            <a:extLst>
              <a:ext uri="{FF2B5EF4-FFF2-40B4-BE49-F238E27FC236}">
                <a16:creationId xmlns:a16="http://schemas.microsoft.com/office/drawing/2014/main" id="{73976325-EECA-720A-CB0A-AC88C0958312}"/>
              </a:ext>
            </a:extLst>
          </p:cNvPr>
          <p:cNvPicPr>
            <a:picLocks noChangeAspect="1"/>
          </p:cNvPicPr>
          <p:nvPr/>
        </p:nvPicPr>
        <p:blipFill>
          <a:blip r:embed="rId3"/>
          <a:stretch>
            <a:fillRect/>
          </a:stretch>
        </p:blipFill>
        <p:spPr>
          <a:xfrm>
            <a:off x="594167" y="3371617"/>
            <a:ext cx="10933291" cy="3208116"/>
          </a:xfrm>
          <a:prstGeom prst="rect">
            <a:avLst/>
          </a:prstGeom>
        </p:spPr>
      </p:pic>
      <p:sp>
        <p:nvSpPr>
          <p:cNvPr id="18" name="TextBox 17">
            <a:extLst>
              <a:ext uri="{FF2B5EF4-FFF2-40B4-BE49-F238E27FC236}">
                <a16:creationId xmlns:a16="http://schemas.microsoft.com/office/drawing/2014/main" id="{0BAE6670-8136-CA0E-89CF-1DD6FD19EC34}"/>
              </a:ext>
            </a:extLst>
          </p:cNvPr>
          <p:cNvSpPr txBox="1"/>
          <p:nvPr/>
        </p:nvSpPr>
        <p:spPr>
          <a:xfrm>
            <a:off x="483031" y="1498964"/>
            <a:ext cx="10898653" cy="830997"/>
          </a:xfrm>
          <a:prstGeom prst="rect">
            <a:avLst/>
          </a:prstGeom>
          <a:noFill/>
        </p:spPr>
        <p:txBody>
          <a:bodyPr wrap="square" rtlCol="0">
            <a:spAutoFit/>
          </a:bodyPr>
          <a:lstStyle/>
          <a:p>
            <a:pPr algn="just"/>
            <a:r>
              <a:rPr lang="en-US" sz="2400">
                <a:effectLst/>
                <a:latin typeface="Times New Roman" panose="02020603050405020304" pitchFamily="18" charset="0"/>
                <a:ea typeface="SimSun" panose="02010600030101010101" pitchFamily="2" charset="-122"/>
              </a:rPr>
              <a:t>The system consists of two main stages: a single-phase bidirectional AC-DC converter and a bidirectional buck-boost DC-DC converter.</a:t>
            </a:r>
            <a:endParaRPr lang="en-CA" sz="2800"/>
          </a:p>
        </p:txBody>
      </p:sp>
    </p:spTree>
    <p:extLst>
      <p:ext uri="{BB962C8B-B14F-4D97-AF65-F5344CB8AC3E}">
        <p14:creationId xmlns:p14="http://schemas.microsoft.com/office/powerpoint/2010/main" val="353176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Simulation and Analysis of a Bidirectional AC-DC  and  DC/DC Converters for Vehicle-to-Grid (V2G) Applications </vt:lpstr>
      <vt:lpstr>Introduction</vt:lpstr>
      <vt:lpstr>Introduction</vt:lpstr>
      <vt:lpstr>Bidirectional Energy Flow System</vt:lpstr>
      <vt:lpstr>Principle of Operation</vt:lpstr>
      <vt:lpstr>PowerPoint Presentation</vt:lpstr>
      <vt:lpstr>Operation Modes</vt:lpstr>
      <vt:lpstr>System Configuration </vt:lpstr>
      <vt:lpstr>PowerPoint Presentation</vt:lpstr>
      <vt:lpstr>System Setup</vt:lpstr>
      <vt:lpstr>PowerPoint Presentation</vt:lpstr>
      <vt:lpstr>System Setup</vt:lpstr>
      <vt:lpstr>PowerPoint Presentation</vt:lpstr>
      <vt:lpstr>System Design  </vt:lpstr>
      <vt:lpstr>PowerPoint Presentation</vt:lpstr>
      <vt:lpstr>AC/DC Converter</vt:lpstr>
      <vt:lpstr>PowerPoint Presentation</vt:lpstr>
      <vt:lpstr>PowerPoint Presentation</vt:lpstr>
      <vt:lpstr>PowerPoint Presentation</vt:lpstr>
      <vt:lpstr>PowerPoint Presentation</vt:lpstr>
      <vt:lpstr>Simulation and Performance Evaluation</vt:lpstr>
      <vt:lpstr>PowerPoint Presentation</vt:lpstr>
      <vt:lpstr>The control of bidirectional DC-DC converter</vt:lpstr>
      <vt:lpstr>PowerPoint Presentation</vt:lpstr>
      <vt:lpstr>Simulation Validation </vt:lpstr>
      <vt:lpstr>Simulation Validation </vt:lpstr>
      <vt:lpstr>Simulation Validation </vt:lpstr>
      <vt:lpstr>Simulation Validation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2024-11-18T19:11:41Z</dcterms:created>
  <dcterms:modified xsi:type="dcterms:W3CDTF">2024-12-02T18:24:51Z</dcterms:modified>
</cp:coreProperties>
</file>