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17"/>
  </p:notesMasterIdLst>
  <p:sldIdLst>
    <p:sldId id="256" r:id="rId2"/>
    <p:sldId id="269" r:id="rId3"/>
    <p:sldId id="258" r:id="rId4"/>
    <p:sldId id="259" r:id="rId5"/>
    <p:sldId id="260" r:id="rId6"/>
    <p:sldId id="268" r:id="rId7"/>
    <p:sldId id="261" r:id="rId8"/>
    <p:sldId id="264" r:id="rId9"/>
    <p:sldId id="273" r:id="rId10"/>
    <p:sldId id="266" r:id="rId11"/>
    <p:sldId id="267" r:id="rId12"/>
    <p:sldId id="270" r:id="rId13"/>
    <p:sldId id="262" r:id="rId14"/>
    <p:sldId id="272"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1E6A1F-D05E-F2CC-3028-D07D04FBC3F5}" v="1310" dt="2025-02-18T19:06:46.114"/>
    <p1510:client id="{3A63E455-CEEB-C228-556F-7EBBB781522A}" v="46" dt="2025-02-19T15:46:09.064"/>
    <p1510:client id="{3A90B9F6-255F-09B5-3B23-358F8A0AC779}" v="120" dt="2025-02-19T18:45:54.170"/>
    <p1510:client id="{4E40C61D-6C02-9ABE-1EAD-21998235DE41}" v="1444" dt="2025-02-18T20:05:28.381"/>
    <p1510:client id="{58EA9656-F96B-A6B2-C7AC-FBBA911C4E63}" v="172" dt="2025-02-18T23:08:07.894"/>
    <p1510:client id="{74497CE2-3B41-97F6-509B-691669380FA7}" v="467" dt="2025-02-19T18:47:40.675"/>
    <p1510:client id="{9DBCB12D-E4F1-6D98-D899-3D0A85EDA32C}" v="398" dt="2025-02-19T17:28:49.679"/>
    <p1510:client id="{C24AD4ED-B0D6-4A90-B7A1-6B9FF25157A3}" v="1364" dt="2025-02-19T15:53:28.156"/>
    <p1510:client id="{D45341F5-2891-05CF-DF62-9C78886B13E3}" v="2" dt="2025-02-19T14:46:48.0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63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5A4AFD-1194-42B3-A991-E1A843DD85E0}" type="datetimeFigureOut">
              <a:t>2025/2/20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610EB1-3E99-4FD8-BBF7-13E5B4BEDDFB}" type="slidenum">
              <a:t>‹#›</a:t>
            </a:fld>
            <a:endParaRPr lang="zh-CN" altLang="en-US"/>
          </a:p>
        </p:txBody>
      </p:sp>
    </p:spTree>
    <p:extLst>
      <p:ext uri="{BB962C8B-B14F-4D97-AF65-F5344CB8AC3E}">
        <p14:creationId xmlns:p14="http://schemas.microsoft.com/office/powerpoint/2010/main" val="2960496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a:t>Data has all come from Zhonghua Zheng’s webpage</a:t>
            </a:r>
          </a:p>
          <a:p>
            <a:pPr marL="171450" indent="-171450">
              <a:buFontTx/>
              <a:buChar char="-"/>
            </a:pPr>
            <a:r>
              <a:rPr lang="en-GB"/>
              <a:t>Most data meanings available online at NSF website apart from PRSN. There are several different applications of PRSN online so we decided to go with Snow Precipitation Rate m/s as this made the most sense</a:t>
            </a:r>
          </a:p>
          <a:p>
            <a:pPr marL="171450" indent="-171450">
              <a:buFontTx/>
              <a:buChar char="-"/>
            </a:pPr>
            <a:r>
              <a:rPr lang="en-GB"/>
              <a:t>The data reflects a single Geographic coordinate approximate to Manchester. The data needed preprocessing to properly establish this which will be talked about briefly later in the presentation</a:t>
            </a:r>
          </a:p>
          <a:p>
            <a:pPr marL="171450" indent="-171450">
              <a:buFontTx/>
              <a:buChar char="-"/>
            </a:pPr>
            <a:r>
              <a:rPr lang="en-GB"/>
              <a:t>The data covers many variables that represent temperature, precipitation, wind, solar and longwave radiation</a:t>
            </a:r>
          </a:p>
        </p:txBody>
      </p:sp>
      <p:sp>
        <p:nvSpPr>
          <p:cNvPr id="4" name="Slide Number Placeholder 3"/>
          <p:cNvSpPr>
            <a:spLocks noGrp="1"/>
          </p:cNvSpPr>
          <p:nvPr>
            <p:ph type="sldNum" sz="quarter" idx="5"/>
          </p:nvPr>
        </p:nvSpPr>
        <p:spPr/>
        <p:txBody>
          <a:bodyPr/>
          <a:lstStyle/>
          <a:p>
            <a:fld id="{59610EB1-3E99-4FD8-BBF7-13E5B4BEDDFB}" type="slidenum">
              <a:rPr lang="en-GB" smtClean="0"/>
              <a:t>3</a:t>
            </a:fld>
            <a:endParaRPr lang="en-GB" altLang="zh-CN"/>
          </a:p>
        </p:txBody>
      </p:sp>
    </p:spTree>
    <p:extLst>
      <p:ext uri="{BB962C8B-B14F-4D97-AF65-F5344CB8AC3E}">
        <p14:creationId xmlns:p14="http://schemas.microsoft.com/office/powerpoint/2010/main" val="2602691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I will be discussing </a:t>
            </a:r>
            <a:r>
              <a:rPr lang="en-US" b="1"/>
              <a:t>correlation analysis</a:t>
            </a:r>
            <a:r>
              <a:rPr lang="en-US"/>
              <a:t> and how it helps us understand relationships between variables. We will explore distributions, correlation matrices, and linear regression models to analyze dependencies.</a:t>
            </a:r>
            <a:endParaRPr lang="zh-CN"/>
          </a:p>
        </p:txBody>
      </p:sp>
      <p:sp>
        <p:nvSpPr>
          <p:cNvPr id="4" name="灯片编号占位符 3"/>
          <p:cNvSpPr>
            <a:spLocks noGrp="1"/>
          </p:cNvSpPr>
          <p:nvPr>
            <p:ph type="sldNum" sz="quarter" idx="5"/>
          </p:nvPr>
        </p:nvSpPr>
        <p:spPr/>
        <p:txBody>
          <a:bodyPr/>
          <a:lstStyle/>
          <a:p>
            <a:fld id="{59610EB1-3E99-4FD8-BBF7-13E5B4BEDDFB}" type="slidenum">
              <a:rPr lang="en-US" altLang="zh-CN"/>
              <a:t>7</a:t>
            </a:fld>
            <a:endParaRPr lang="zh-CN" altLang="en-US"/>
          </a:p>
        </p:txBody>
      </p:sp>
    </p:spTree>
    <p:extLst>
      <p:ext uri="{BB962C8B-B14F-4D97-AF65-F5344CB8AC3E}">
        <p14:creationId xmlns:p14="http://schemas.microsoft.com/office/powerpoint/2010/main" val="314142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latin typeface="等线"/>
                <a:ea typeface="等线"/>
                <a:cs typeface="Calibri"/>
              </a:rPr>
              <a:t>First, we visualized multiple variables using scatter plot matrices. with kernel density estimates on the diagonal, most variables show positively skewed, unimodal distributions, though temperature has a slight extra ripple that might suggest a secondary peak. </a:t>
            </a:r>
            <a:br>
              <a:rPr lang="en-US" dirty="0">
                <a:latin typeface="等线"/>
                <a:ea typeface="等线"/>
                <a:cs typeface="Calibri"/>
              </a:rPr>
            </a:br>
            <a:r>
              <a:rPr lang="en-US" dirty="0">
                <a:latin typeface="等线"/>
                <a:ea typeface="等线"/>
                <a:cs typeface="Calibri"/>
              </a:rPr>
              <a:t>Notably, there isn’t a strong linear relationship among most variables, except humidity and temperature. This observed correlation suggests that humidity may could be a good linear predictor of temperature.</a:t>
            </a:r>
          </a:p>
        </p:txBody>
      </p:sp>
      <p:sp>
        <p:nvSpPr>
          <p:cNvPr id="4" name="灯片编号占位符 3"/>
          <p:cNvSpPr>
            <a:spLocks noGrp="1"/>
          </p:cNvSpPr>
          <p:nvPr>
            <p:ph type="sldNum" sz="quarter" idx="5"/>
          </p:nvPr>
        </p:nvSpPr>
        <p:spPr/>
        <p:txBody>
          <a:bodyPr/>
          <a:lstStyle/>
          <a:p>
            <a:fld id="{59610EB1-3E99-4FD8-BBF7-13E5B4BEDDFB}" type="slidenum">
              <a:t>8</a:t>
            </a:fld>
            <a:endParaRPr lang="zh-CN" altLang="en-US"/>
          </a:p>
        </p:txBody>
      </p:sp>
    </p:spTree>
    <p:extLst>
      <p:ext uri="{BB962C8B-B14F-4D97-AF65-F5344CB8AC3E}">
        <p14:creationId xmlns:p14="http://schemas.microsoft.com/office/powerpoint/2010/main" val="2067658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EDC39D-FCC6-D228-0297-A8F9BED768A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5800C29-DAC3-D10E-F522-E58818A05B1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38E2112-752A-EC8C-EBFE-C89D2C28BD63}"/>
              </a:ext>
            </a:extLst>
          </p:cNvPr>
          <p:cNvSpPr>
            <a:spLocks noGrp="1"/>
          </p:cNvSpPr>
          <p:nvPr>
            <p:ph type="body" idx="1"/>
          </p:nvPr>
        </p:nvSpPr>
        <p:spPr/>
        <p:txBody>
          <a:bodyPr/>
          <a:lstStyle/>
          <a:p>
            <a:r>
              <a:rPr lang="en-US" dirty="0">
                <a:latin typeface="Calibri"/>
                <a:ea typeface="Calibri"/>
                <a:cs typeface="Calibri"/>
              </a:rPr>
              <a:t>Next, we examined the correlation matrix to identify the strength and direction of relationships. We see positive correlations between temperature and humidity, as well as between temperature and shortwave and between longwave radiation and shortwave radiation. Crucially, there aren’t any strong negative correlations, meaning no variables move in opposite directions to a significant degree.</a:t>
            </a:r>
          </a:p>
        </p:txBody>
      </p:sp>
      <p:sp>
        <p:nvSpPr>
          <p:cNvPr id="4" name="灯片编号占位符 3">
            <a:extLst>
              <a:ext uri="{FF2B5EF4-FFF2-40B4-BE49-F238E27FC236}">
                <a16:creationId xmlns:a16="http://schemas.microsoft.com/office/drawing/2014/main" id="{467216C5-A633-E31E-CABC-996EDDF1CF5F}"/>
              </a:ext>
            </a:extLst>
          </p:cNvPr>
          <p:cNvSpPr>
            <a:spLocks noGrp="1"/>
          </p:cNvSpPr>
          <p:nvPr>
            <p:ph type="sldNum" sz="quarter" idx="5"/>
          </p:nvPr>
        </p:nvSpPr>
        <p:spPr/>
        <p:txBody>
          <a:bodyPr/>
          <a:lstStyle/>
          <a:p>
            <a:fld id="{59610EB1-3E99-4FD8-BBF7-13E5B4BEDDFB}" type="slidenum">
              <a:t>9</a:t>
            </a:fld>
            <a:endParaRPr lang="zh-CN" altLang="en-US"/>
          </a:p>
        </p:txBody>
      </p:sp>
    </p:spTree>
    <p:extLst>
      <p:ext uri="{BB962C8B-B14F-4D97-AF65-F5344CB8AC3E}">
        <p14:creationId xmlns:p14="http://schemas.microsoft.com/office/powerpoint/2010/main" val="2559944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Calibri"/>
                <a:ea typeface="Calibri"/>
                <a:cs typeface="Calibri"/>
              </a:rPr>
              <a:t>We then ran simple linear regressions. The first, between temperature and humidity, yielded an R-squared of 0.768, indicating that humidity explains a large portion of temperature variation.</a:t>
            </a:r>
          </a:p>
        </p:txBody>
      </p:sp>
      <p:sp>
        <p:nvSpPr>
          <p:cNvPr id="4" name="灯片编号占位符 3"/>
          <p:cNvSpPr>
            <a:spLocks noGrp="1"/>
          </p:cNvSpPr>
          <p:nvPr>
            <p:ph type="sldNum" sz="quarter" idx="5"/>
          </p:nvPr>
        </p:nvSpPr>
        <p:spPr/>
        <p:txBody>
          <a:bodyPr/>
          <a:lstStyle/>
          <a:p>
            <a:fld id="{59610EB1-3E99-4FD8-BBF7-13E5B4BEDDFB}" type="slidenum">
              <a:rPr lang="en-US" altLang="zh-CN"/>
              <a:t>10</a:t>
            </a:fld>
            <a:endParaRPr lang="zh-CN" altLang="en-US"/>
          </a:p>
        </p:txBody>
      </p:sp>
    </p:spTree>
    <p:extLst>
      <p:ext uri="{BB962C8B-B14F-4D97-AF65-F5344CB8AC3E}">
        <p14:creationId xmlns:p14="http://schemas.microsoft.com/office/powerpoint/2010/main" val="2644305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a typeface="等线"/>
              </a:rPr>
              <a:t>In contrast, the regression with shortwave radiation showed a weaker relationship, with an R-squared of 0.367.</a:t>
            </a:r>
            <a:endParaRPr lang="zh-CN" dirty="0">
              <a:ea typeface="等线"/>
            </a:endParaRPr>
          </a:p>
        </p:txBody>
      </p:sp>
      <p:sp>
        <p:nvSpPr>
          <p:cNvPr id="4" name="灯片编号占位符 3"/>
          <p:cNvSpPr>
            <a:spLocks noGrp="1"/>
          </p:cNvSpPr>
          <p:nvPr>
            <p:ph type="sldNum" sz="quarter" idx="5"/>
          </p:nvPr>
        </p:nvSpPr>
        <p:spPr/>
        <p:txBody>
          <a:bodyPr/>
          <a:lstStyle/>
          <a:p>
            <a:fld id="{59610EB1-3E99-4FD8-BBF7-13E5B4BEDDFB}" type="slidenum">
              <a:rPr lang="en-US" altLang="zh-CN"/>
              <a:t>11</a:t>
            </a:fld>
            <a:endParaRPr lang="zh-CN" altLang="en-US"/>
          </a:p>
        </p:txBody>
      </p:sp>
    </p:spTree>
    <p:extLst>
      <p:ext uri="{BB962C8B-B14F-4D97-AF65-F5344CB8AC3E}">
        <p14:creationId xmlns:p14="http://schemas.microsoft.com/office/powerpoint/2010/main" val="833698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Calibri"/>
                <a:ea typeface="Calibri"/>
                <a:cs typeface="Calibri"/>
              </a:rPr>
              <a:t>To improve our model, we consider multiple variables in a multivariate linear regression, and the result, we can see the scatter plot here, is good. Regression plane has a good fit with observed data. The model has a explained variance of 93%, and the Variance Inflation Factor, which is a indicator for measuring the degree of multicollinearity in regression models, after calculation, are also close to 1, suggesting that multicollinearity among predictors is minimal. Looking ahead, we plan to add more variables and possibly use time-series features to further refine the model and enhance its predictive ability.</a:t>
            </a:r>
          </a:p>
        </p:txBody>
      </p:sp>
      <p:sp>
        <p:nvSpPr>
          <p:cNvPr id="4" name="灯片编号占位符 3"/>
          <p:cNvSpPr>
            <a:spLocks noGrp="1"/>
          </p:cNvSpPr>
          <p:nvPr>
            <p:ph type="sldNum" sz="quarter" idx="5"/>
          </p:nvPr>
        </p:nvSpPr>
        <p:spPr/>
        <p:txBody>
          <a:bodyPr/>
          <a:lstStyle/>
          <a:p>
            <a:fld id="{59610EB1-3E99-4FD8-BBF7-13E5B4BEDDFB}" type="slidenum">
              <a:rPr lang="en-US" altLang="zh-CN"/>
              <a:t>12</a:t>
            </a:fld>
            <a:endParaRPr lang="zh-CN" altLang="en-US"/>
          </a:p>
        </p:txBody>
      </p:sp>
    </p:spTree>
    <p:extLst>
      <p:ext uri="{BB962C8B-B14F-4D97-AF65-F5344CB8AC3E}">
        <p14:creationId xmlns:p14="http://schemas.microsoft.com/office/powerpoint/2010/main" val="2547635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3391A759-BFF8-4B5B-9ECE-D93AC303B331}" type="datetime1">
              <a:rPr lang="en-US" smtClean="0"/>
              <a:t>2/20/2025</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2848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6DFDF398-5DA3-4937-BE3F-7CA1B9158252}" type="datetime1">
              <a:rPr lang="en-US" smtClean="0"/>
              <a:t>2/20/2025</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0819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8F191ED9-F929-4A92-90F9-3C9C84ABBE83}" type="datetime1">
              <a:rPr lang="en-US" smtClean="0"/>
              <a:t>2/20/2025</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502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EEBAB316-A2E6-49F2-825C-64AA951E4184}" type="datetime1">
              <a:rPr lang="en-US" smtClean="0"/>
              <a:t>2/20/2025</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63399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5AE9748B-ADD6-4C5A-8C2A-A39721276E74}" type="datetime1">
              <a:rPr lang="en-US" smtClean="0"/>
              <a:t>2/20/2025</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357184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7241FB0F-3C5C-4949-B933-9C7E511ED094}" type="datetime1">
              <a:rPr lang="en-US" smtClean="0"/>
              <a:t>2/20/2025</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543651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C2F01D58-E949-4BCB-829A-BBF80E38D59C}" type="datetime1">
              <a:rPr lang="en-US" smtClean="0"/>
              <a:t>2/20/2025</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68461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FF10A846-0DA4-4D92-9BF1-DE8C52C1F4DF}" type="datetime1">
              <a:rPr lang="en-US" smtClean="0"/>
              <a:t>2/20/2025</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287718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E9412331-4A9C-472F-A7FA-968157338839}" type="datetime1">
              <a:rPr lang="en-US" smtClean="0"/>
              <a:t>2/20/2025</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158621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A2197F3D-ED52-43FD-A26D-318B71534485}" type="datetime1">
              <a:rPr lang="en-US" smtClean="0"/>
              <a:t>2/20/2025</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660304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3D291FA4-6264-4BB8-B3B5-77711EED2D82}" type="datetime1">
              <a:rPr lang="en-US" smtClean="0"/>
              <a:t>2/20/2025</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110774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E7F6A1D9-D323-4F4E-8655-25E2D32CE742}" type="datetime1">
              <a:rPr lang="en-US" smtClean="0"/>
              <a:t>2/20/2025</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9F38FC-2DEA-2647-C409-EF75720C1017}"/>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7032696"/>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17" r:id="rId6"/>
    <p:sldLayoutId id="2147483713" r:id="rId7"/>
    <p:sldLayoutId id="2147483714" r:id="rId8"/>
    <p:sldLayoutId id="2147483715" r:id="rId9"/>
    <p:sldLayoutId id="2147483716" r:id="rId10"/>
    <p:sldLayoutId id="2147483718"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6D16C4DE-5FF1-8D34-BBA1-FC43F3155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prstClr val="white"/>
              </a:solidFill>
              <a:latin typeface="Bierstadt"/>
            </a:endParaRPr>
          </a:p>
        </p:txBody>
      </p:sp>
      <p:pic>
        <p:nvPicPr>
          <p:cNvPr id="4" name="Picture 3" descr="A web of dots connected">
            <a:extLst>
              <a:ext uri="{FF2B5EF4-FFF2-40B4-BE49-F238E27FC236}">
                <a16:creationId xmlns:a16="http://schemas.microsoft.com/office/drawing/2014/main" id="{D799CE44-B174-2396-7C2B-74224367DB7D}"/>
              </a:ext>
            </a:extLst>
          </p:cNvPr>
          <p:cNvPicPr>
            <a:picLocks noChangeAspect="1"/>
          </p:cNvPicPr>
          <p:nvPr/>
        </p:nvPicPr>
        <p:blipFill>
          <a:blip r:embed="rId2"/>
          <a:srcRect t="15677" r="1" b="15679"/>
          <a:stretch/>
        </p:blipFill>
        <p:spPr>
          <a:xfrm>
            <a:off x="517871" y="2921001"/>
            <a:ext cx="11149534" cy="3424936"/>
          </a:xfrm>
          <a:prstGeom prst="rect">
            <a:avLst/>
          </a:prstGeom>
        </p:spPr>
      </p:pic>
      <p:sp>
        <p:nvSpPr>
          <p:cNvPr id="2" name="Title 1">
            <a:extLst>
              <a:ext uri="{FF2B5EF4-FFF2-40B4-BE49-F238E27FC236}">
                <a16:creationId xmlns:a16="http://schemas.microsoft.com/office/drawing/2014/main" id="{27DB76AB-70D3-923C-27FB-9188B0297893}"/>
              </a:ext>
            </a:extLst>
          </p:cNvPr>
          <p:cNvSpPr>
            <a:spLocks noGrp="1"/>
          </p:cNvSpPr>
          <p:nvPr>
            <p:ph type="ctrTitle"/>
          </p:nvPr>
        </p:nvSpPr>
        <p:spPr>
          <a:xfrm>
            <a:off x="521208" y="976161"/>
            <a:ext cx="6138569" cy="1687792"/>
          </a:xfrm>
        </p:spPr>
        <p:txBody>
          <a:bodyPr vert="horz" lIns="91440" tIns="45720" rIns="91440" bIns="45720" rtlCol="0" anchor="t">
            <a:normAutofit fontScale="90000"/>
          </a:bodyPr>
          <a:lstStyle/>
          <a:p>
            <a:pPr>
              <a:lnSpc>
                <a:spcPct val="90000"/>
              </a:lnSpc>
            </a:pPr>
            <a:r>
              <a:rPr lang="en-US" sz="3700"/>
              <a:t>EART60702 Earth &amp; Environmental Data Science </a:t>
            </a:r>
            <a:br>
              <a:rPr lang="en-US" sz="3700"/>
            </a:br>
            <a:r>
              <a:rPr lang="en-US" sz="3700"/>
              <a:t>Project 1</a:t>
            </a:r>
          </a:p>
        </p:txBody>
      </p:sp>
      <p:sp>
        <p:nvSpPr>
          <p:cNvPr id="3" name="Subtitle 2">
            <a:extLst>
              <a:ext uri="{FF2B5EF4-FFF2-40B4-BE49-F238E27FC236}">
                <a16:creationId xmlns:a16="http://schemas.microsoft.com/office/drawing/2014/main" id="{91ABF39E-98C9-6A40-E3D8-B7B3663E6938}"/>
              </a:ext>
            </a:extLst>
          </p:cNvPr>
          <p:cNvSpPr>
            <a:spLocks noGrp="1"/>
          </p:cNvSpPr>
          <p:nvPr>
            <p:ph type="subTitle" idx="1"/>
          </p:nvPr>
        </p:nvSpPr>
        <p:spPr>
          <a:xfrm>
            <a:off x="6893001" y="866072"/>
            <a:ext cx="4372809" cy="1627632"/>
          </a:xfrm>
        </p:spPr>
        <p:txBody>
          <a:bodyPr vert="horz" lIns="91440" tIns="45720" rIns="91440" bIns="45720" rtlCol="0">
            <a:normAutofit/>
          </a:bodyPr>
          <a:lstStyle/>
          <a:p>
            <a:r>
              <a:rPr lang="en-US" sz="1800"/>
              <a:t>Madeleine Carnell</a:t>
            </a:r>
          </a:p>
          <a:p>
            <a:r>
              <a:rPr lang="en-US" sz="1800"/>
              <a:t>Chenyu Ma</a:t>
            </a:r>
          </a:p>
          <a:p>
            <a:r>
              <a:rPr lang="en-US" sz="1800"/>
              <a:t>Cameron Meekums-Spence</a:t>
            </a:r>
          </a:p>
          <a:p>
            <a:r>
              <a:rPr lang="en-US" sz="1800" err="1"/>
              <a:t>Wanglu</a:t>
            </a:r>
            <a:r>
              <a:rPr lang="en-US" sz="1800"/>
              <a:t> Yu</a:t>
            </a:r>
          </a:p>
        </p:txBody>
      </p:sp>
      <p:sp>
        <p:nvSpPr>
          <p:cNvPr id="24" name="Freeform: Shape 23">
            <a:extLst>
              <a:ext uri="{FF2B5EF4-FFF2-40B4-BE49-F238E27FC236}">
                <a16:creationId xmlns:a16="http://schemas.microsoft.com/office/drawing/2014/main" id="{B6914053-73D7-E377-E88C-94E35AAD48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20583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7D777D3-74E4-9ACB-FD65-6C8DC91D80D7}"/>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E6C2C54B-847B-95AD-52E3-604F0289F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E84C75-EACA-FB98-FDAA-144DBD7EB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4D32F2A-6436-C446-616F-6468D318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40EA12CB-21D3-8BB3-9383-1448D5C93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prstClr val="white"/>
              </a:solidFill>
              <a:latin typeface="Bierstadt"/>
            </a:endParaRPr>
          </a:p>
        </p:txBody>
      </p:sp>
      <p:sp>
        <p:nvSpPr>
          <p:cNvPr id="24" name="Freeform: Shape 23">
            <a:extLst>
              <a:ext uri="{FF2B5EF4-FFF2-40B4-BE49-F238E27FC236}">
                <a16:creationId xmlns:a16="http://schemas.microsoft.com/office/drawing/2014/main" id="{8D28BF51-0D0E-53ED-92B9-A88173300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图片 2" descr="图表, 折线图, 散点图&#10;&#10;AI 生成的内容可能不正确。">
            <a:extLst>
              <a:ext uri="{FF2B5EF4-FFF2-40B4-BE49-F238E27FC236}">
                <a16:creationId xmlns:a16="http://schemas.microsoft.com/office/drawing/2014/main" id="{AE6ECBE5-198F-1853-AD53-589E3EC06751}"/>
              </a:ext>
            </a:extLst>
          </p:cNvPr>
          <p:cNvPicPr>
            <a:picLocks noChangeAspect="1"/>
          </p:cNvPicPr>
          <p:nvPr/>
        </p:nvPicPr>
        <p:blipFill>
          <a:blip r:embed="rId3"/>
          <a:stretch>
            <a:fillRect/>
          </a:stretch>
        </p:blipFill>
        <p:spPr>
          <a:xfrm>
            <a:off x="5809" y="1716936"/>
            <a:ext cx="5753747" cy="3825498"/>
          </a:xfrm>
          <a:prstGeom prst="rect">
            <a:avLst/>
          </a:prstGeom>
        </p:spPr>
      </p:pic>
      <p:pic>
        <p:nvPicPr>
          <p:cNvPr id="10" name="图片 9" descr="表格&#10;&#10;AI 生成的内容可能不正确。">
            <a:extLst>
              <a:ext uri="{FF2B5EF4-FFF2-40B4-BE49-F238E27FC236}">
                <a16:creationId xmlns:a16="http://schemas.microsoft.com/office/drawing/2014/main" id="{6625AD47-AFE5-F191-7DBD-6E699EB2C2C1}"/>
              </a:ext>
            </a:extLst>
          </p:cNvPr>
          <p:cNvPicPr>
            <a:picLocks noChangeAspect="1"/>
          </p:cNvPicPr>
          <p:nvPr/>
        </p:nvPicPr>
        <p:blipFill>
          <a:blip r:embed="rId4"/>
          <a:srcRect l="65" t="-136" r="2049" b="-347"/>
          <a:stretch/>
        </p:blipFill>
        <p:spPr>
          <a:xfrm>
            <a:off x="6011779" y="1714032"/>
            <a:ext cx="6177948" cy="3747800"/>
          </a:xfrm>
          <a:prstGeom prst="rect">
            <a:avLst/>
          </a:prstGeom>
        </p:spPr>
      </p:pic>
      <p:sp>
        <p:nvSpPr>
          <p:cNvPr id="13" name="Content Placeholder 2">
            <a:extLst>
              <a:ext uri="{FF2B5EF4-FFF2-40B4-BE49-F238E27FC236}">
                <a16:creationId xmlns:a16="http://schemas.microsoft.com/office/drawing/2014/main" id="{C631D7D0-2E31-2E3D-EE46-0607DF9B84D8}"/>
              </a:ext>
            </a:extLst>
          </p:cNvPr>
          <p:cNvSpPr txBox="1">
            <a:spLocks/>
          </p:cNvSpPr>
          <p:nvPr/>
        </p:nvSpPr>
        <p:spPr>
          <a:xfrm>
            <a:off x="242085" y="380024"/>
            <a:ext cx="8077974" cy="1330088"/>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2800" b="1" i="0">
                <a:ea typeface="+mn-lt"/>
                <a:cs typeface="+mn-lt"/>
              </a:rPr>
              <a:t>Linear regression of temperature and humidity</a:t>
            </a:r>
            <a:endParaRPr lang="zh-CN" b="1"/>
          </a:p>
        </p:txBody>
      </p:sp>
      <p:sp>
        <p:nvSpPr>
          <p:cNvPr id="14" name="文本框 13">
            <a:extLst>
              <a:ext uri="{FF2B5EF4-FFF2-40B4-BE49-F238E27FC236}">
                <a16:creationId xmlns:a16="http://schemas.microsoft.com/office/drawing/2014/main" id="{2000D50A-52B9-9E2D-E970-13506E8E3717}"/>
              </a:ext>
            </a:extLst>
          </p:cNvPr>
          <p:cNvSpPr txBox="1"/>
          <p:nvPr/>
        </p:nvSpPr>
        <p:spPr>
          <a:xfrm>
            <a:off x="1043554" y="5641383"/>
            <a:ext cx="36860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i="1"/>
              <a:t>Figure.  Scatter plot of </a:t>
            </a:r>
            <a:r>
              <a:rPr lang="en-US" i="1">
                <a:ea typeface="+mn-lt"/>
                <a:cs typeface="+mn-lt"/>
              </a:rPr>
              <a:t>temperature and humidity</a:t>
            </a:r>
            <a:endParaRPr lang="en-US" altLang="zh-CN" i="1"/>
          </a:p>
        </p:txBody>
      </p:sp>
      <p:sp>
        <p:nvSpPr>
          <p:cNvPr id="15" name="文本框 14">
            <a:extLst>
              <a:ext uri="{FF2B5EF4-FFF2-40B4-BE49-F238E27FC236}">
                <a16:creationId xmlns:a16="http://schemas.microsoft.com/office/drawing/2014/main" id="{8B30E85E-18E8-BF78-460B-0AFEBAA21832}"/>
              </a:ext>
            </a:extLst>
          </p:cNvPr>
          <p:cNvSpPr txBox="1"/>
          <p:nvPr/>
        </p:nvSpPr>
        <p:spPr>
          <a:xfrm>
            <a:off x="7410773" y="5641382"/>
            <a:ext cx="36860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i="1"/>
              <a:t>Table.  Results of OLS Regression</a:t>
            </a:r>
          </a:p>
        </p:txBody>
      </p:sp>
      <p:sp>
        <p:nvSpPr>
          <p:cNvPr id="2" name="矩形 1">
            <a:extLst>
              <a:ext uri="{FF2B5EF4-FFF2-40B4-BE49-F238E27FC236}">
                <a16:creationId xmlns:a16="http://schemas.microsoft.com/office/drawing/2014/main" id="{88D8366B-AE28-BAEB-2E5F-09F8F0AF26E7}"/>
              </a:ext>
            </a:extLst>
          </p:cNvPr>
          <p:cNvSpPr/>
          <p:nvPr/>
        </p:nvSpPr>
        <p:spPr>
          <a:xfrm>
            <a:off x="8804563" y="2085109"/>
            <a:ext cx="2867890" cy="39831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78909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A173469-47C7-265E-A3AB-B09BF32916AF}"/>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58CDD63B-F706-03EC-0438-62FF9EC53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4E51423-00C0-AB3F-339E-D6101E6A3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DFD1BF0-900F-0C8D-EDC2-755A2176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3A52E946-326E-B287-D43F-4C344F28DC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prstClr val="white"/>
              </a:solidFill>
              <a:latin typeface="Bierstadt"/>
            </a:endParaRPr>
          </a:p>
        </p:txBody>
      </p:sp>
      <p:sp>
        <p:nvSpPr>
          <p:cNvPr id="24" name="Freeform: Shape 23">
            <a:extLst>
              <a:ext uri="{FF2B5EF4-FFF2-40B4-BE49-F238E27FC236}">
                <a16:creationId xmlns:a16="http://schemas.microsoft.com/office/drawing/2014/main" id="{9E4335DA-8790-3FEF-A334-C88D80EDD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Content Placeholder 2">
            <a:extLst>
              <a:ext uri="{FF2B5EF4-FFF2-40B4-BE49-F238E27FC236}">
                <a16:creationId xmlns:a16="http://schemas.microsoft.com/office/drawing/2014/main" id="{09161E00-50C7-AC13-F788-A6A4C72CE957}"/>
              </a:ext>
            </a:extLst>
          </p:cNvPr>
          <p:cNvSpPr txBox="1">
            <a:spLocks/>
          </p:cNvSpPr>
          <p:nvPr/>
        </p:nvSpPr>
        <p:spPr>
          <a:xfrm>
            <a:off x="242085" y="380024"/>
            <a:ext cx="9871604" cy="1330088"/>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2800" b="1" i="0">
                <a:ea typeface="+mn-lt"/>
                <a:cs typeface="+mn-lt"/>
              </a:rPr>
              <a:t>Linear regression of temperature and shortwave radiation</a:t>
            </a:r>
            <a:endParaRPr lang="en-GB" altLang="zh-CN" sz="2800" b="1" i="0"/>
          </a:p>
        </p:txBody>
      </p:sp>
      <p:sp>
        <p:nvSpPr>
          <p:cNvPr id="6" name="文本框 5">
            <a:extLst>
              <a:ext uri="{FF2B5EF4-FFF2-40B4-BE49-F238E27FC236}">
                <a16:creationId xmlns:a16="http://schemas.microsoft.com/office/drawing/2014/main" id="{76E9193E-BA3E-A1D5-E3EF-9E52C1844248}"/>
              </a:ext>
            </a:extLst>
          </p:cNvPr>
          <p:cNvSpPr txBox="1"/>
          <p:nvPr/>
        </p:nvSpPr>
        <p:spPr>
          <a:xfrm>
            <a:off x="717692" y="5682513"/>
            <a:ext cx="433356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i="1"/>
              <a:t>Figure.  Scatter plot of </a:t>
            </a:r>
            <a:r>
              <a:rPr lang="en-US" i="1">
                <a:ea typeface="+mn-lt"/>
                <a:cs typeface="+mn-lt"/>
              </a:rPr>
              <a:t>temperature and shortwave radiation</a:t>
            </a:r>
            <a:endParaRPr lang="en-US" altLang="zh-CN" i="1" err="1"/>
          </a:p>
        </p:txBody>
      </p:sp>
      <p:pic>
        <p:nvPicPr>
          <p:cNvPr id="7" name="图片 6" descr="图表, 折线图&#10;&#10;AI 生成的内容可能不正确。">
            <a:extLst>
              <a:ext uri="{FF2B5EF4-FFF2-40B4-BE49-F238E27FC236}">
                <a16:creationId xmlns:a16="http://schemas.microsoft.com/office/drawing/2014/main" id="{C61090A4-357C-B1AE-6A72-12F3D0DC2C37}"/>
              </a:ext>
            </a:extLst>
          </p:cNvPr>
          <p:cNvPicPr>
            <a:picLocks noChangeAspect="1"/>
          </p:cNvPicPr>
          <p:nvPr/>
        </p:nvPicPr>
        <p:blipFill>
          <a:blip r:embed="rId3"/>
          <a:stretch>
            <a:fillRect/>
          </a:stretch>
        </p:blipFill>
        <p:spPr>
          <a:xfrm>
            <a:off x="102577" y="1716331"/>
            <a:ext cx="5562600" cy="3648075"/>
          </a:xfrm>
          <a:prstGeom prst="rect">
            <a:avLst/>
          </a:prstGeom>
        </p:spPr>
      </p:pic>
      <p:sp>
        <p:nvSpPr>
          <p:cNvPr id="11" name="文本框 10">
            <a:extLst>
              <a:ext uri="{FF2B5EF4-FFF2-40B4-BE49-F238E27FC236}">
                <a16:creationId xmlns:a16="http://schemas.microsoft.com/office/drawing/2014/main" id="{59CB5A35-AB89-A58E-430B-FBDE719C90B7}"/>
              </a:ext>
            </a:extLst>
          </p:cNvPr>
          <p:cNvSpPr txBox="1"/>
          <p:nvPr/>
        </p:nvSpPr>
        <p:spPr>
          <a:xfrm>
            <a:off x="7410773" y="5641382"/>
            <a:ext cx="36860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i="1"/>
              <a:t>Table.  Results of OLS Regression</a:t>
            </a:r>
          </a:p>
        </p:txBody>
      </p:sp>
      <p:pic>
        <p:nvPicPr>
          <p:cNvPr id="12" name="图片 11" descr="表格&#10;&#10;AI 生成的内容可能不正确。">
            <a:extLst>
              <a:ext uri="{FF2B5EF4-FFF2-40B4-BE49-F238E27FC236}">
                <a16:creationId xmlns:a16="http://schemas.microsoft.com/office/drawing/2014/main" id="{20DC83B9-DA90-98D2-F85E-0C66EB236EDD}"/>
              </a:ext>
            </a:extLst>
          </p:cNvPr>
          <p:cNvPicPr>
            <a:picLocks noChangeAspect="1"/>
          </p:cNvPicPr>
          <p:nvPr/>
        </p:nvPicPr>
        <p:blipFill>
          <a:blip r:embed="rId4"/>
          <a:stretch>
            <a:fillRect/>
          </a:stretch>
        </p:blipFill>
        <p:spPr>
          <a:xfrm>
            <a:off x="5996354" y="2011241"/>
            <a:ext cx="6190488" cy="3374781"/>
          </a:xfrm>
          <a:prstGeom prst="rect">
            <a:avLst/>
          </a:prstGeom>
        </p:spPr>
      </p:pic>
      <p:sp>
        <p:nvSpPr>
          <p:cNvPr id="3" name="矩形 2">
            <a:extLst>
              <a:ext uri="{FF2B5EF4-FFF2-40B4-BE49-F238E27FC236}">
                <a16:creationId xmlns:a16="http://schemas.microsoft.com/office/drawing/2014/main" id="{A769E7DC-66EC-074A-5142-FAF7702C4388}"/>
              </a:ext>
            </a:extLst>
          </p:cNvPr>
          <p:cNvSpPr/>
          <p:nvPr/>
        </p:nvSpPr>
        <p:spPr>
          <a:xfrm>
            <a:off x="8388927" y="2251363"/>
            <a:ext cx="2867890" cy="39831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68545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807FAD-07BE-91DA-F7F3-55B67A6E3F87}"/>
            </a:ext>
          </a:extLst>
        </p:cNvPr>
        <p:cNvGrpSpPr/>
        <p:nvPr/>
      </p:nvGrpSpPr>
      <p:grpSpPr>
        <a:xfrm>
          <a:off x="0" y="0"/>
          <a:ext cx="0" cy="0"/>
          <a:chOff x="0" y="0"/>
          <a:chExt cx="0" cy="0"/>
        </a:xfrm>
      </p:grpSpPr>
      <p:sp>
        <p:nvSpPr>
          <p:cNvPr id="38" name="Rectangle 37">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43">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4" name="图片 3" descr="图表, 散点图&#10;&#10;AI 生成的内容可能不正确。">
            <a:extLst>
              <a:ext uri="{FF2B5EF4-FFF2-40B4-BE49-F238E27FC236}">
                <a16:creationId xmlns:a16="http://schemas.microsoft.com/office/drawing/2014/main" id="{B4579C50-F8A8-5953-DF8D-6765B335DCB7}"/>
              </a:ext>
            </a:extLst>
          </p:cNvPr>
          <p:cNvPicPr>
            <a:picLocks noChangeAspect="1"/>
          </p:cNvPicPr>
          <p:nvPr/>
        </p:nvPicPr>
        <p:blipFill>
          <a:blip r:embed="rId3"/>
          <a:srcRect r="1401" b="84"/>
          <a:stretch/>
        </p:blipFill>
        <p:spPr>
          <a:xfrm>
            <a:off x="5958018" y="508090"/>
            <a:ext cx="5649563" cy="5841885"/>
          </a:xfrm>
          <a:prstGeom prst="rect">
            <a:avLst/>
          </a:prstGeom>
        </p:spPr>
      </p:pic>
      <p:sp>
        <p:nvSpPr>
          <p:cNvPr id="5" name="Content Placeholder 2">
            <a:extLst>
              <a:ext uri="{FF2B5EF4-FFF2-40B4-BE49-F238E27FC236}">
                <a16:creationId xmlns:a16="http://schemas.microsoft.com/office/drawing/2014/main" id="{BD7AF3AA-F9DA-E902-160F-FAC92DAD3D76}"/>
              </a:ext>
            </a:extLst>
          </p:cNvPr>
          <p:cNvSpPr txBox="1">
            <a:spLocks/>
          </p:cNvSpPr>
          <p:nvPr/>
        </p:nvSpPr>
        <p:spPr>
          <a:xfrm>
            <a:off x="517871" y="976160"/>
            <a:ext cx="4798200" cy="1463040"/>
          </a:xfrm>
          <a:prstGeom prst="rect">
            <a:avLst/>
          </a:prstGeom>
        </p:spPr>
        <p:txBody>
          <a:bodyPr vert="horz" lIns="91440" tIns="45720" rIns="91440" bIns="45720" rtlCol="0" anchor="t">
            <a:normAutofit/>
          </a:bodyPr>
          <a:lstStyle>
            <a:defPPr>
              <a:defRPr lang="en-US"/>
            </a:defPPr>
            <a:lvl1pPr marL="0" indent="0" algn="l" defTabSz="914400" rtl="0" eaLnBrk="1" latinLnBrk="0" hangingPunct="1">
              <a:lnSpc>
                <a:spcPct val="10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ts val="600"/>
              </a:spcAft>
            </a:pPr>
            <a:r>
              <a:rPr lang="en-US" sz="4400" b="1" i="0">
                <a:latin typeface="+mj-lt"/>
                <a:ea typeface="+mj-ea"/>
                <a:cs typeface="+mj-cs"/>
              </a:rPr>
              <a:t>Multivariate Linear Regression</a:t>
            </a:r>
            <a:endParaRPr lang="en-US" altLang="zh-CN" sz="4400" b="1">
              <a:latin typeface="+mj-lt"/>
              <a:ea typeface="+mj-ea"/>
              <a:cs typeface="+mj-cs"/>
            </a:endParaRPr>
          </a:p>
        </p:txBody>
      </p:sp>
      <p:sp>
        <p:nvSpPr>
          <p:cNvPr id="9" name="Content Placeholder 2">
            <a:extLst>
              <a:ext uri="{FF2B5EF4-FFF2-40B4-BE49-F238E27FC236}">
                <a16:creationId xmlns:a16="http://schemas.microsoft.com/office/drawing/2014/main" id="{3DBD94C0-791C-DFF8-57F5-FE414EE89896}"/>
              </a:ext>
            </a:extLst>
          </p:cNvPr>
          <p:cNvSpPr txBox="1">
            <a:spLocks/>
          </p:cNvSpPr>
          <p:nvPr/>
        </p:nvSpPr>
        <p:spPr>
          <a:xfrm>
            <a:off x="517871" y="2578608"/>
            <a:ext cx="4672966" cy="3767328"/>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nSpc>
                <a:spcPct val="110000"/>
              </a:lnSpc>
              <a:buFont typeface="Arial" panose="020B0604020202020204" pitchFamily="34" charset="0"/>
              <a:buChar char="•"/>
            </a:pPr>
            <a:r>
              <a:rPr lang="en-US" sz="2000" b="1" i="0"/>
              <a:t>High Explained Variance</a:t>
            </a:r>
          </a:p>
          <a:p>
            <a:pPr>
              <a:lnSpc>
                <a:spcPct val="110000"/>
              </a:lnSpc>
            </a:pPr>
            <a:r>
              <a:rPr lang="en-US" sz="1800" i="0"/>
              <a:t>The model can account for approximately 93% of the variation in temperature, indicating a strong fit.</a:t>
            </a:r>
          </a:p>
          <a:p>
            <a:pPr marL="342900" indent="-342900">
              <a:lnSpc>
                <a:spcPct val="110000"/>
              </a:lnSpc>
              <a:buFont typeface="Arial" panose="020B0604020202020204" pitchFamily="34" charset="0"/>
              <a:buChar char="•"/>
            </a:pPr>
            <a:r>
              <a:rPr lang="en-US" sz="2000" b="1" i="0"/>
              <a:t>Low </a:t>
            </a:r>
            <a:r>
              <a:rPr lang="en-US" sz="2000" b="1" i="0" err="1"/>
              <a:t>Multicolinearity</a:t>
            </a:r>
          </a:p>
          <a:p>
            <a:pPr>
              <a:lnSpc>
                <a:spcPct val="110000"/>
              </a:lnSpc>
            </a:pPr>
            <a:r>
              <a:rPr lang="en-US" sz="1800" b="1" i="0"/>
              <a:t>VIF</a:t>
            </a:r>
            <a:r>
              <a:rPr lang="en-US" sz="1800" i="0"/>
              <a:t> values are all close to 1, suggesting that multicollinearity among predictors is minimal.</a:t>
            </a:r>
          </a:p>
          <a:p>
            <a:pPr marL="342900" indent="-342900">
              <a:lnSpc>
                <a:spcPct val="110000"/>
              </a:lnSpc>
              <a:buFont typeface="Arial" panose="020B0604020202020204" pitchFamily="34" charset="0"/>
              <a:buChar char="•"/>
            </a:pPr>
            <a:r>
              <a:rPr lang="en-US" sz="2000" b="1" i="0"/>
              <a:t>Further Exploration</a:t>
            </a:r>
          </a:p>
          <a:p>
            <a:pPr>
              <a:lnSpc>
                <a:spcPct val="110000"/>
              </a:lnSpc>
            </a:pPr>
            <a:r>
              <a:rPr lang="en-US" sz="1800" i="0"/>
              <a:t>More variables, Time series features...</a:t>
            </a:r>
          </a:p>
          <a:p>
            <a:pPr>
              <a:lnSpc>
                <a:spcPct val="110000"/>
              </a:lnSpc>
            </a:pPr>
            <a:endParaRPr lang="en-US" sz="1800" i="0"/>
          </a:p>
          <a:p>
            <a:pPr>
              <a:lnSpc>
                <a:spcPct val="110000"/>
              </a:lnSpc>
            </a:pPr>
            <a:endParaRPr lang="en-US" sz="1800" i="0"/>
          </a:p>
          <a:p>
            <a:pPr marL="342900" indent="-342900">
              <a:lnSpc>
                <a:spcPct val="110000"/>
              </a:lnSpc>
              <a:buFont typeface="Arial" panose="020B0604020202020204" pitchFamily="34" charset="0"/>
              <a:buChar char="•"/>
            </a:pPr>
            <a:endParaRPr lang="en-US" sz="1800"/>
          </a:p>
        </p:txBody>
      </p:sp>
      <p:sp>
        <p:nvSpPr>
          <p:cNvPr id="46" name="Rectangle 45">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67296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文本框 1">
            <a:extLst>
              <a:ext uri="{FF2B5EF4-FFF2-40B4-BE49-F238E27FC236}">
                <a16:creationId xmlns:a16="http://schemas.microsoft.com/office/drawing/2014/main" id="{BEB53768-F858-D8AC-6718-D3681F271733}"/>
              </a:ext>
            </a:extLst>
          </p:cNvPr>
          <p:cNvSpPr txBox="1"/>
          <p:nvPr/>
        </p:nvSpPr>
        <p:spPr>
          <a:xfrm rot="16500000">
            <a:off x="10943723" y="3048697"/>
            <a:ext cx="151397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CN" sz="1400">
                <a:ea typeface="+mn-lt"/>
                <a:cs typeface="+mn-lt"/>
              </a:rPr>
              <a:t>Temp_Avg_C</a:t>
            </a:r>
            <a:endParaRPr lang="zh-CN" sz="1400"/>
          </a:p>
        </p:txBody>
      </p:sp>
    </p:spTree>
    <p:extLst>
      <p:ext uri="{BB962C8B-B14F-4D97-AF65-F5344CB8AC3E}">
        <p14:creationId xmlns:p14="http://schemas.microsoft.com/office/powerpoint/2010/main" val="2308948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65D9BE-A58D-6E8A-D4A2-5056F3C5E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66049B-8D78-CFB1-C31A-1C0F2195B61A}"/>
              </a:ext>
            </a:extLst>
          </p:cNvPr>
          <p:cNvSpPr>
            <a:spLocks noGrp="1"/>
          </p:cNvSpPr>
          <p:nvPr>
            <p:ph type="title"/>
          </p:nvPr>
        </p:nvSpPr>
        <p:spPr>
          <a:xfrm>
            <a:off x="521208" y="976160"/>
            <a:ext cx="6267414" cy="1463040"/>
          </a:xfrm>
        </p:spPr>
        <p:txBody>
          <a:bodyPr>
            <a:normAutofit/>
          </a:bodyPr>
          <a:lstStyle/>
          <a:p>
            <a:r>
              <a:rPr lang="en-GB" sz="4400"/>
              <a:t>Summary</a:t>
            </a:r>
          </a:p>
        </p:txBody>
      </p:sp>
      <p:sp>
        <p:nvSpPr>
          <p:cNvPr id="3" name="Content Placeholder 2">
            <a:extLst>
              <a:ext uri="{FF2B5EF4-FFF2-40B4-BE49-F238E27FC236}">
                <a16:creationId xmlns:a16="http://schemas.microsoft.com/office/drawing/2014/main" id="{80244DCF-14A5-DCC3-6A47-1F771410F60E}"/>
              </a:ext>
            </a:extLst>
          </p:cNvPr>
          <p:cNvSpPr>
            <a:spLocks noGrp="1"/>
          </p:cNvSpPr>
          <p:nvPr>
            <p:ph idx="1"/>
          </p:nvPr>
        </p:nvSpPr>
        <p:spPr>
          <a:xfrm>
            <a:off x="521208" y="1882608"/>
            <a:ext cx="4191414" cy="3767328"/>
          </a:xfrm>
        </p:spPr>
        <p:txBody>
          <a:bodyPr vert="horz" lIns="91440" tIns="45720" rIns="91440" bIns="45720" rtlCol="0" anchor="t">
            <a:noAutofit/>
          </a:bodyPr>
          <a:lstStyle/>
          <a:p>
            <a:pPr marL="457200" indent="-457200">
              <a:buChar char="•"/>
            </a:pPr>
            <a:r>
              <a:rPr lang="en-GB">
                <a:latin typeface="Bierstadt"/>
                <a:cs typeface="Arial"/>
              </a:rPr>
              <a:t>Temperature is the highest correlating factor with respect to several variables</a:t>
            </a:r>
          </a:p>
          <a:p>
            <a:pPr marL="457200" indent="-457200">
              <a:buChar char="•"/>
            </a:pPr>
            <a:r>
              <a:rPr lang="en-GB">
                <a:latin typeface="Bierstadt"/>
                <a:cs typeface="Arial"/>
              </a:rPr>
              <a:t>Humidity and Shortwave Radiation may affect Temperature</a:t>
            </a:r>
            <a:endParaRPr lang="en-US">
              <a:latin typeface="Bierstadt"/>
            </a:endParaRPr>
          </a:p>
          <a:p>
            <a:pPr marL="457200" indent="-457200">
              <a:buChar char="•"/>
            </a:pPr>
            <a:r>
              <a:rPr lang="en-GB">
                <a:latin typeface="Bierstadt"/>
                <a:cs typeface="Arial"/>
              </a:rPr>
              <a:t>Temperature projected to increase approximately 3 degrees Celsius on average between 2006-2080</a:t>
            </a:r>
          </a:p>
          <a:p>
            <a:pPr marL="457200" indent="-457200">
              <a:buChar char="•"/>
            </a:pPr>
            <a:r>
              <a:rPr lang="en-GB">
                <a:latin typeface="Bierstadt"/>
                <a:cs typeface="Arial"/>
              </a:rPr>
              <a:t>More extreme weather events over time</a:t>
            </a:r>
          </a:p>
          <a:p>
            <a:endParaRPr lang="en-GB" b="1">
              <a:latin typeface="Arial"/>
              <a:cs typeface="Arial"/>
            </a:endParaRPr>
          </a:p>
        </p:txBody>
      </p:sp>
      <p:sp>
        <p:nvSpPr>
          <p:cNvPr id="11" name="Freeform: Shape 10">
            <a:extLst>
              <a:ext uri="{FF2B5EF4-FFF2-40B4-BE49-F238E27FC236}">
                <a16:creationId xmlns:a16="http://schemas.microsoft.com/office/drawing/2014/main" id="{A745E793-BC99-8991-71CD-53FFBB6A8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6260" cy="149279"/>
          </a:xfrm>
          <a:custGeom>
            <a:avLst/>
            <a:gdLst>
              <a:gd name="connsiteX0" fmla="*/ 0 w 11156260"/>
              <a:gd name="connsiteY0" fmla="*/ 0 h 149279"/>
              <a:gd name="connsiteX1" fmla="*/ 11156260 w 11156260"/>
              <a:gd name="connsiteY1" fmla="*/ 0 h 149279"/>
              <a:gd name="connsiteX2" fmla="*/ 11156260 w 11156260"/>
              <a:gd name="connsiteY2" fmla="*/ 149279 h 149279"/>
              <a:gd name="connsiteX3" fmla="*/ 0 w 11156260"/>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11156260" h="149279">
                <a:moveTo>
                  <a:pt x="0" y="0"/>
                </a:moveTo>
                <a:lnTo>
                  <a:pt x="11156260" y="0"/>
                </a:lnTo>
                <a:lnTo>
                  <a:pt x="11156260"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graph with a red line and blue dots&#10;&#10;AI-generated content may be incorrect.">
            <a:extLst>
              <a:ext uri="{FF2B5EF4-FFF2-40B4-BE49-F238E27FC236}">
                <a16:creationId xmlns:a16="http://schemas.microsoft.com/office/drawing/2014/main" id="{F50B2218-0B1D-C44D-E6BE-538078045703}"/>
              </a:ext>
            </a:extLst>
          </p:cNvPr>
          <p:cNvPicPr>
            <a:picLocks noChangeAspect="1"/>
          </p:cNvPicPr>
          <p:nvPr/>
        </p:nvPicPr>
        <p:blipFill>
          <a:blip r:embed="rId2"/>
          <a:stretch>
            <a:fillRect/>
          </a:stretch>
        </p:blipFill>
        <p:spPr>
          <a:xfrm>
            <a:off x="4407975" y="1884862"/>
            <a:ext cx="7276050" cy="4018275"/>
          </a:xfrm>
          <a:prstGeom prst="rect">
            <a:avLst/>
          </a:prstGeom>
        </p:spPr>
      </p:pic>
    </p:spTree>
    <p:extLst>
      <p:ext uri="{BB962C8B-B14F-4D97-AF65-F5344CB8AC3E}">
        <p14:creationId xmlns:p14="http://schemas.microsoft.com/office/powerpoint/2010/main" val="1613704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C8B66-317A-167C-4CD0-AC51CDBC7521}"/>
              </a:ext>
            </a:extLst>
          </p:cNvPr>
          <p:cNvSpPr>
            <a:spLocks noGrp="1"/>
          </p:cNvSpPr>
          <p:nvPr>
            <p:ph type="title"/>
          </p:nvPr>
        </p:nvSpPr>
        <p:spPr>
          <a:xfrm>
            <a:off x="517870" y="968111"/>
            <a:ext cx="5021182" cy="761836"/>
          </a:xfrm>
        </p:spPr>
        <p:txBody>
          <a:bodyPr>
            <a:normAutofit fontScale="90000"/>
          </a:bodyPr>
          <a:lstStyle/>
          <a:p>
            <a:r>
              <a:rPr lang="en-US"/>
              <a:t>Future Work</a:t>
            </a:r>
          </a:p>
        </p:txBody>
      </p:sp>
      <p:sp>
        <p:nvSpPr>
          <p:cNvPr id="3" name="Content Placeholder 2">
            <a:extLst>
              <a:ext uri="{FF2B5EF4-FFF2-40B4-BE49-F238E27FC236}">
                <a16:creationId xmlns:a16="http://schemas.microsoft.com/office/drawing/2014/main" id="{D182C90B-A9BE-743E-B185-AE3127317A67}"/>
              </a:ext>
            </a:extLst>
          </p:cNvPr>
          <p:cNvSpPr>
            <a:spLocks noGrp="1"/>
          </p:cNvSpPr>
          <p:nvPr>
            <p:ph idx="1"/>
          </p:nvPr>
        </p:nvSpPr>
        <p:spPr>
          <a:xfrm>
            <a:off x="4604651" y="1342300"/>
            <a:ext cx="7581323" cy="5138377"/>
          </a:xfrm>
        </p:spPr>
        <p:txBody>
          <a:bodyPr vert="horz" lIns="91440" tIns="45720" rIns="91440" bIns="45720" rtlCol="0" anchor="t">
            <a:normAutofit fontScale="77500" lnSpcReduction="20000"/>
          </a:bodyPr>
          <a:lstStyle/>
          <a:p>
            <a:r>
              <a:rPr lang="en-US" sz="2400" b="1">
                <a:solidFill>
                  <a:srgbClr val="262626"/>
                </a:solidFill>
                <a:latin typeface="Arial"/>
                <a:cs typeface="Arial"/>
              </a:rPr>
              <a:t>1. Use more features to increase the analysis accuracy</a:t>
            </a:r>
          </a:p>
          <a:p>
            <a:pPr marL="342900" indent="-342900">
              <a:buChar char="•"/>
            </a:pPr>
            <a:r>
              <a:rPr lang="en-US" b="1">
                <a:solidFill>
                  <a:srgbClr val="262626"/>
                </a:solidFill>
                <a:latin typeface="Arial"/>
                <a:cs typeface="Arial"/>
              </a:rPr>
              <a:t>Air Quality（PM2.5， CO</a:t>
            </a:r>
            <a:r>
              <a:rPr lang="en-US" sz="1600" b="1">
                <a:solidFill>
                  <a:srgbClr val="262626"/>
                </a:solidFill>
                <a:latin typeface="Arial"/>
                <a:cs typeface="Arial"/>
              </a:rPr>
              <a:t>2</a:t>
            </a:r>
            <a:r>
              <a:rPr lang="en-US" b="1">
                <a:solidFill>
                  <a:srgbClr val="262626"/>
                </a:solidFill>
                <a:latin typeface="Arial"/>
                <a:cs typeface="Arial"/>
              </a:rPr>
              <a:t> Levels, Ozone Levels）</a:t>
            </a:r>
            <a:endParaRPr lang="en-US"/>
          </a:p>
          <a:p>
            <a:pPr marL="342900" indent="-342900">
              <a:buChar char="•"/>
            </a:pPr>
            <a:r>
              <a:rPr lang="en-US" b="1">
                <a:solidFill>
                  <a:srgbClr val="262626"/>
                </a:solidFill>
                <a:latin typeface="Arial"/>
                <a:cs typeface="Arial"/>
              </a:rPr>
              <a:t>Geographical(Elevation, Land Cover Type)</a:t>
            </a:r>
          </a:p>
          <a:p>
            <a:endParaRPr lang="en-US" sz="2400" b="1">
              <a:solidFill>
                <a:srgbClr val="262626"/>
              </a:solidFill>
              <a:latin typeface="Arial"/>
              <a:cs typeface="Arial"/>
            </a:endParaRPr>
          </a:p>
          <a:p>
            <a:pPr algn="just"/>
            <a:r>
              <a:rPr lang="en-US" sz="2400" b="1">
                <a:solidFill>
                  <a:srgbClr val="262626"/>
                </a:solidFill>
                <a:latin typeface="Arial"/>
                <a:cs typeface="Arial"/>
              </a:rPr>
              <a:t>2. Modelling</a:t>
            </a:r>
            <a:endParaRPr lang="en-US" sz="2400">
              <a:solidFill>
                <a:srgbClr val="000000"/>
              </a:solidFill>
              <a:latin typeface="Bierstadt"/>
              <a:cs typeface="Arial"/>
            </a:endParaRPr>
          </a:p>
          <a:p>
            <a:pPr marL="285750" indent="-285750" algn="just">
              <a:buChar char="•"/>
            </a:pPr>
            <a:r>
              <a:rPr lang="en-US" b="1">
                <a:solidFill>
                  <a:srgbClr val="262626"/>
                </a:solidFill>
                <a:latin typeface="Arial"/>
                <a:cs typeface="Arial"/>
              </a:rPr>
              <a:t>Select feature</a:t>
            </a:r>
            <a:endParaRPr lang="en-US">
              <a:solidFill>
                <a:srgbClr val="000000"/>
              </a:solidFill>
              <a:latin typeface="Bierstadt"/>
              <a:cs typeface="Arial"/>
            </a:endParaRPr>
          </a:p>
          <a:p>
            <a:pPr marL="560070" lvl="1" indent="-285750" algn="just">
              <a:buFont typeface="Courier New" panose="020B0604020202020204" pitchFamily="34" charset="0"/>
              <a:buChar char="o"/>
            </a:pPr>
            <a:r>
              <a:rPr lang="en-US">
                <a:solidFill>
                  <a:srgbClr val="262626"/>
                </a:solidFill>
                <a:latin typeface="Arial"/>
                <a:cs typeface="Arial"/>
              </a:rPr>
              <a:t>Correlation</a:t>
            </a:r>
          </a:p>
          <a:p>
            <a:pPr marL="560070" lvl="1" indent="-285750" algn="just">
              <a:buFont typeface="Courier New" panose="020B0604020202020204" pitchFamily="34" charset="0"/>
              <a:buChar char="o"/>
            </a:pPr>
            <a:r>
              <a:rPr lang="en-US" sz="1600">
                <a:solidFill>
                  <a:srgbClr val="262626"/>
                </a:solidFill>
                <a:latin typeface="Arial"/>
                <a:cs typeface="Arial"/>
              </a:rPr>
              <a:t>Multicollinearity</a:t>
            </a:r>
          </a:p>
          <a:p>
            <a:pPr marL="285750" indent="-285750" algn="just">
              <a:buChar char="•"/>
            </a:pPr>
            <a:r>
              <a:rPr lang="en-US" b="1">
                <a:solidFill>
                  <a:srgbClr val="262626"/>
                </a:solidFill>
                <a:latin typeface="Arial"/>
                <a:cs typeface="Arial"/>
              </a:rPr>
              <a:t>Regression/deep learning</a:t>
            </a:r>
          </a:p>
          <a:p>
            <a:pPr marL="560070" lvl="1" indent="-285750" algn="just">
              <a:buFont typeface="Courier New" panose="020B0604020202020204" pitchFamily="34" charset="0"/>
              <a:buChar char="o"/>
            </a:pPr>
            <a:r>
              <a:rPr lang="en-US" sz="1700">
                <a:solidFill>
                  <a:srgbClr val="262626"/>
                </a:solidFill>
                <a:latin typeface="Arial"/>
                <a:cs typeface="Arial"/>
              </a:rPr>
              <a:t>Random Forest Regression</a:t>
            </a:r>
          </a:p>
          <a:p>
            <a:pPr marL="560070" lvl="1" indent="-285750" algn="just">
              <a:buFont typeface="Courier New" panose="020B0604020202020204" pitchFamily="34" charset="0"/>
              <a:buChar char="o"/>
            </a:pPr>
            <a:r>
              <a:rPr lang="en-US" sz="1700">
                <a:solidFill>
                  <a:srgbClr val="262626"/>
                </a:solidFill>
                <a:latin typeface="Arial"/>
                <a:ea typeface="+mn-lt"/>
                <a:cs typeface="Arial"/>
              </a:rPr>
              <a:t>Artificial Neural Network</a:t>
            </a:r>
            <a:endParaRPr lang="en-US" sz="1700">
              <a:solidFill>
                <a:srgbClr val="262626"/>
              </a:solidFill>
              <a:latin typeface="Arial"/>
              <a:cs typeface="Arial"/>
            </a:endParaRPr>
          </a:p>
          <a:p>
            <a:pPr marL="560070" lvl="1" indent="-285750" algn="just">
              <a:buFont typeface="Courier New" panose="020B0604020202020204" pitchFamily="34" charset="0"/>
              <a:buChar char="o"/>
            </a:pPr>
            <a:r>
              <a:rPr lang="en-US" sz="1700">
                <a:solidFill>
                  <a:srgbClr val="262626"/>
                </a:solidFill>
                <a:latin typeface="Arial"/>
                <a:ea typeface="+mn-lt"/>
                <a:cs typeface="Arial"/>
              </a:rPr>
              <a:t>Time Series Forecasting</a:t>
            </a:r>
            <a:endParaRPr lang="en-US" sz="1700">
              <a:solidFill>
                <a:srgbClr val="262626"/>
              </a:solidFill>
              <a:latin typeface="Arial"/>
              <a:cs typeface="Arial"/>
            </a:endParaRPr>
          </a:p>
          <a:p>
            <a:pPr marL="560070" lvl="1" indent="-285750" algn="just">
              <a:buFont typeface="Courier New" panose="020B0604020202020204" pitchFamily="34" charset="0"/>
              <a:buChar char="o"/>
            </a:pPr>
            <a:endParaRPr lang="en-US" sz="1600" b="1">
              <a:solidFill>
                <a:srgbClr val="262626"/>
              </a:solidFill>
              <a:latin typeface="Arial"/>
              <a:cs typeface="Arial"/>
            </a:endParaRPr>
          </a:p>
          <a:p>
            <a:r>
              <a:rPr lang="en-US" sz="2400" b="1">
                <a:solidFill>
                  <a:srgbClr val="262626"/>
                </a:solidFill>
                <a:latin typeface="Arial"/>
                <a:cs typeface="Arial"/>
              </a:rPr>
              <a:t>3. Prediction</a:t>
            </a:r>
            <a:endParaRPr lang="en-US" sz="2400"/>
          </a:p>
          <a:p>
            <a:pPr marL="342900" indent="-342900">
              <a:buChar char="•"/>
            </a:pPr>
            <a:r>
              <a:rPr lang="en-US" b="1">
                <a:solidFill>
                  <a:srgbClr val="262626"/>
                </a:solidFill>
                <a:latin typeface="Arial"/>
                <a:cs typeface="Arial"/>
              </a:rPr>
              <a:t>Temperature</a:t>
            </a:r>
          </a:p>
          <a:p>
            <a:pPr marL="342900" indent="-342900">
              <a:buChar char="•"/>
            </a:pPr>
            <a:r>
              <a:rPr lang="en-US" b="1">
                <a:solidFill>
                  <a:srgbClr val="262626"/>
                </a:solidFill>
                <a:latin typeface="Arial"/>
                <a:cs typeface="Arial"/>
              </a:rPr>
              <a:t>Rainfall</a:t>
            </a:r>
          </a:p>
        </p:txBody>
      </p:sp>
    </p:spTree>
    <p:extLst>
      <p:ext uri="{BB962C8B-B14F-4D97-AF65-F5344CB8AC3E}">
        <p14:creationId xmlns:p14="http://schemas.microsoft.com/office/powerpoint/2010/main" val="1060906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 up image of hands applauding">
            <a:extLst>
              <a:ext uri="{FF2B5EF4-FFF2-40B4-BE49-F238E27FC236}">
                <a16:creationId xmlns:a16="http://schemas.microsoft.com/office/drawing/2014/main" id="{88DEDA11-7AE6-D70E-5B03-822869D8184C}"/>
              </a:ext>
            </a:extLst>
          </p:cNvPr>
          <p:cNvPicPr>
            <a:picLocks noChangeAspect="1"/>
          </p:cNvPicPr>
          <p:nvPr/>
        </p:nvPicPr>
        <p:blipFill>
          <a:blip r:embed="rId2"/>
          <a:srcRect t="586" r="-1" b="15122"/>
          <a:stretch/>
        </p:blipFill>
        <p:spPr>
          <a:xfrm>
            <a:off x="20" y="10"/>
            <a:ext cx="12188932" cy="6857990"/>
          </a:xfrm>
          <a:prstGeom prst="rect">
            <a:avLst/>
          </a:prstGeom>
        </p:spPr>
      </p:pic>
      <p:sp>
        <p:nvSpPr>
          <p:cNvPr id="19" name="Rectangle 18">
            <a:extLst>
              <a:ext uri="{FF2B5EF4-FFF2-40B4-BE49-F238E27FC236}">
                <a16:creationId xmlns:a16="http://schemas.microsoft.com/office/drawing/2014/main" id="{637992A9-1E8C-4E57-B4F4-EE2D38E50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516AB3-3B47-16DF-78F7-96B59A03AD53}"/>
              </a:ext>
            </a:extLst>
          </p:cNvPr>
          <p:cNvSpPr>
            <a:spLocks noGrp="1"/>
          </p:cNvSpPr>
          <p:nvPr>
            <p:ph type="title"/>
          </p:nvPr>
        </p:nvSpPr>
        <p:spPr>
          <a:xfrm>
            <a:off x="517870" y="978408"/>
            <a:ext cx="5021182" cy="2334248"/>
          </a:xfrm>
        </p:spPr>
        <p:txBody>
          <a:bodyPr vert="horz" lIns="91440" tIns="45720" rIns="91440" bIns="45720" rtlCol="0" anchor="t">
            <a:normAutofit/>
          </a:bodyPr>
          <a:lstStyle/>
          <a:p>
            <a:r>
              <a:rPr lang="en-US">
                <a:solidFill>
                  <a:srgbClr val="FFFFFF"/>
                </a:solidFill>
              </a:rPr>
              <a:t>Thank you for listening</a:t>
            </a:r>
          </a:p>
        </p:txBody>
      </p:sp>
      <p:sp>
        <p:nvSpPr>
          <p:cNvPr id="21" name="Rectangle 20">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485747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033A7-CD12-2DC8-2D9B-F05C2241B43F}"/>
              </a:ext>
            </a:extLst>
          </p:cNvPr>
          <p:cNvSpPr>
            <a:spLocks noGrp="1"/>
          </p:cNvSpPr>
          <p:nvPr>
            <p:ph type="title"/>
          </p:nvPr>
        </p:nvSpPr>
        <p:spPr>
          <a:xfrm>
            <a:off x="517870" y="968111"/>
            <a:ext cx="4413642" cy="761836"/>
          </a:xfrm>
        </p:spPr>
        <p:txBody>
          <a:bodyPr>
            <a:normAutofit fontScale="90000"/>
          </a:bodyPr>
          <a:lstStyle/>
          <a:p>
            <a:r>
              <a:rPr lang="en-US"/>
              <a:t>Aim</a:t>
            </a:r>
          </a:p>
        </p:txBody>
      </p:sp>
      <p:sp>
        <p:nvSpPr>
          <p:cNvPr id="3" name="Content Placeholder 2">
            <a:extLst>
              <a:ext uri="{FF2B5EF4-FFF2-40B4-BE49-F238E27FC236}">
                <a16:creationId xmlns:a16="http://schemas.microsoft.com/office/drawing/2014/main" id="{ABC13690-2A29-2228-4864-A42FBF6C1395}"/>
              </a:ext>
            </a:extLst>
          </p:cNvPr>
          <p:cNvSpPr>
            <a:spLocks noGrp="1"/>
          </p:cNvSpPr>
          <p:nvPr>
            <p:ph idx="1"/>
          </p:nvPr>
        </p:nvSpPr>
        <p:spPr>
          <a:xfrm>
            <a:off x="1317873" y="2750697"/>
            <a:ext cx="10874127" cy="2131377"/>
          </a:xfrm>
        </p:spPr>
        <p:txBody>
          <a:bodyPr vert="horz" lIns="91440" tIns="45720" rIns="91440" bIns="45720" rtlCol="0" anchor="t">
            <a:noAutofit/>
          </a:bodyPr>
          <a:lstStyle/>
          <a:p>
            <a:pPr marL="342900" indent="-342900">
              <a:buFont typeface="Arial" panose="020B0604020202020204" pitchFamily="34" charset="0"/>
              <a:buChar char="•"/>
            </a:pPr>
            <a:r>
              <a:rPr lang="en-US" sz="2600"/>
              <a:t>Explore relationships between variables</a:t>
            </a:r>
          </a:p>
          <a:p>
            <a:pPr marL="342900" indent="-342900">
              <a:buFont typeface="Arial" panose="020B0604020202020204" pitchFamily="34" charset="0"/>
              <a:buChar char="•"/>
            </a:pPr>
            <a:r>
              <a:rPr lang="en-US" sz="2600"/>
              <a:t>How are the variables changing over time</a:t>
            </a:r>
          </a:p>
          <a:p>
            <a:pPr marL="342900" indent="-342900">
              <a:buFont typeface="Arial" panose="020B0604020202020204" pitchFamily="34" charset="0"/>
              <a:buChar char="•"/>
            </a:pPr>
            <a:r>
              <a:rPr lang="en-US" sz="2600"/>
              <a:t>Preprocessing of data</a:t>
            </a:r>
          </a:p>
          <a:p>
            <a:pPr marL="342900" indent="-342900">
              <a:buFont typeface="Arial" panose="020B0604020202020204" pitchFamily="34" charset="0"/>
              <a:buChar char="•"/>
            </a:pPr>
            <a:r>
              <a:rPr lang="en-US" sz="2600"/>
              <a:t>Guage a picture of where the data is from</a:t>
            </a:r>
          </a:p>
          <a:p>
            <a:pPr marL="342900" indent="-342900">
              <a:buFont typeface="Arial" panose="020B0604020202020204" pitchFamily="34" charset="0"/>
              <a:buChar char="•"/>
            </a:pPr>
            <a:r>
              <a:rPr lang="en-US" sz="2600"/>
              <a:t>What is the data telling us</a:t>
            </a:r>
          </a:p>
        </p:txBody>
      </p:sp>
    </p:spTree>
    <p:extLst>
      <p:ext uri="{BB962C8B-B14F-4D97-AF65-F5344CB8AC3E}">
        <p14:creationId xmlns:p14="http://schemas.microsoft.com/office/powerpoint/2010/main" val="4001287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F481D-7C72-5AB8-EA66-31801378B7AD}"/>
              </a:ext>
            </a:extLst>
          </p:cNvPr>
          <p:cNvSpPr>
            <a:spLocks noGrp="1"/>
          </p:cNvSpPr>
          <p:nvPr>
            <p:ph type="title"/>
          </p:nvPr>
        </p:nvSpPr>
        <p:spPr>
          <a:xfrm>
            <a:off x="517870" y="978408"/>
            <a:ext cx="5021182" cy="948363"/>
          </a:xfrm>
        </p:spPr>
        <p:txBody>
          <a:bodyPr/>
          <a:lstStyle/>
          <a:p>
            <a:r>
              <a:rPr lang="en-GB"/>
              <a:t>About The Data</a:t>
            </a:r>
          </a:p>
        </p:txBody>
      </p:sp>
      <p:graphicFrame>
        <p:nvGraphicFramePr>
          <p:cNvPr id="4" name="Content Placeholder 3">
            <a:extLst>
              <a:ext uri="{FF2B5EF4-FFF2-40B4-BE49-F238E27FC236}">
                <a16:creationId xmlns:a16="http://schemas.microsoft.com/office/drawing/2014/main" id="{796090DD-39A6-1B67-5AEA-C98D70C0FF88}"/>
              </a:ext>
            </a:extLst>
          </p:cNvPr>
          <p:cNvGraphicFramePr>
            <a:graphicFrameLocks noGrp="1"/>
          </p:cNvGraphicFramePr>
          <p:nvPr>
            <p:ph idx="1"/>
            <p:extLst>
              <p:ext uri="{D42A27DB-BD31-4B8C-83A1-F6EECF244321}">
                <p14:modId xmlns:p14="http://schemas.microsoft.com/office/powerpoint/2010/main" val="3265832848"/>
              </p:ext>
            </p:extLst>
          </p:nvPr>
        </p:nvGraphicFramePr>
        <p:xfrm>
          <a:off x="6417130" y="481693"/>
          <a:ext cx="4934041" cy="6005732"/>
        </p:xfrm>
        <a:graphic>
          <a:graphicData uri="http://schemas.openxmlformats.org/drawingml/2006/table">
            <a:tbl>
              <a:tblPr/>
              <a:tblGrid>
                <a:gridCol w="1081906">
                  <a:extLst>
                    <a:ext uri="{9D8B030D-6E8A-4147-A177-3AD203B41FA5}">
                      <a16:colId xmlns:a16="http://schemas.microsoft.com/office/drawing/2014/main" val="3308867196"/>
                    </a:ext>
                  </a:extLst>
                </a:gridCol>
                <a:gridCol w="2846032">
                  <a:extLst>
                    <a:ext uri="{9D8B030D-6E8A-4147-A177-3AD203B41FA5}">
                      <a16:colId xmlns:a16="http://schemas.microsoft.com/office/drawing/2014/main" val="815896486"/>
                    </a:ext>
                  </a:extLst>
                </a:gridCol>
                <a:gridCol w="1006103">
                  <a:extLst>
                    <a:ext uri="{9D8B030D-6E8A-4147-A177-3AD203B41FA5}">
                      <a16:colId xmlns:a16="http://schemas.microsoft.com/office/drawing/2014/main" val="356208071"/>
                    </a:ext>
                  </a:extLst>
                </a:gridCol>
              </a:tblGrid>
              <a:tr h="670702">
                <a:tc>
                  <a:txBody>
                    <a:bodyPr/>
                    <a:lstStyle/>
                    <a:p>
                      <a:pPr algn="l" fontAlgn="base">
                        <a:lnSpc>
                          <a:spcPts val="2175"/>
                        </a:lnSpc>
                      </a:pPr>
                      <a:r>
                        <a:rPr lang="en-GB" sz="1400" b="1" i="0">
                          <a:solidFill>
                            <a:srgbClr val="FFFFFF"/>
                          </a:solidFill>
                          <a:effectLst/>
                          <a:latin typeface="Calibri" panose="020F0502020204030204" pitchFamily="34" charset="0"/>
                        </a:rPr>
                        <a:t>Field Name</a:t>
                      </a:r>
                      <a:endParaRPr lang="en-GB" sz="1400" b="1" i="0">
                        <a:solidFill>
                          <a:srgbClr val="FFFFFF"/>
                        </a:solidFill>
                        <a:effectLst/>
                      </a:endParaRP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24079" cap="flat" cmpd="sng" algn="ctr">
                      <a:solidFill>
                        <a:srgbClr val="FFFFFF"/>
                      </a:solidFill>
                      <a:prstDash val="solid"/>
                      <a:round/>
                      <a:headEnd type="none" w="med" len="med"/>
                      <a:tailEnd type="none" w="med" len="med"/>
                    </a:lnB>
                    <a:solidFill>
                      <a:srgbClr val="5B9BD5"/>
                    </a:solidFill>
                  </a:tcPr>
                </a:tc>
                <a:tc>
                  <a:txBody>
                    <a:bodyPr/>
                    <a:lstStyle/>
                    <a:p>
                      <a:pPr algn="l" fontAlgn="base">
                        <a:lnSpc>
                          <a:spcPts val="2175"/>
                        </a:lnSpc>
                      </a:pPr>
                      <a:r>
                        <a:rPr lang="en-GB" sz="1400" b="1" i="0">
                          <a:solidFill>
                            <a:srgbClr val="FFFFFF"/>
                          </a:solidFill>
                          <a:effectLst/>
                          <a:latin typeface="Calibri" panose="020F0502020204030204" pitchFamily="34" charset="0"/>
                        </a:rPr>
                        <a:t>Long Name</a:t>
                      </a:r>
                      <a:endParaRPr lang="en-GB" sz="1400" b="1" i="0">
                        <a:solidFill>
                          <a:srgbClr val="FFFFFF"/>
                        </a:solidFill>
                        <a:effectLst/>
                      </a:endParaRP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24079" cap="flat" cmpd="sng" algn="ctr">
                      <a:solidFill>
                        <a:srgbClr val="FFFFFF"/>
                      </a:solidFill>
                      <a:prstDash val="solid"/>
                      <a:round/>
                      <a:headEnd type="none" w="med" len="med"/>
                      <a:tailEnd type="none" w="med" len="med"/>
                    </a:lnB>
                    <a:solidFill>
                      <a:srgbClr val="5B9BD5"/>
                    </a:solidFill>
                  </a:tcPr>
                </a:tc>
                <a:tc>
                  <a:txBody>
                    <a:bodyPr/>
                    <a:lstStyle/>
                    <a:p>
                      <a:pPr algn="l" fontAlgn="base">
                        <a:lnSpc>
                          <a:spcPts val="2175"/>
                        </a:lnSpc>
                      </a:pPr>
                      <a:r>
                        <a:rPr lang="en-GB" sz="1400" b="1" i="0">
                          <a:solidFill>
                            <a:srgbClr val="FFFFFF"/>
                          </a:solidFill>
                          <a:effectLst/>
                          <a:latin typeface="Calibri" panose="020F0502020204030204" pitchFamily="34" charset="0"/>
                        </a:rPr>
                        <a:t>Units</a:t>
                      </a:r>
                      <a:endParaRPr lang="en-GB" sz="1400" b="1" i="0">
                        <a:solidFill>
                          <a:srgbClr val="FFFFFF"/>
                        </a:solidFill>
                        <a:effectLst/>
                      </a:endParaRP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24079" cap="flat" cmpd="sng" algn="ctr">
                      <a:solidFill>
                        <a:srgbClr val="FFFFFF"/>
                      </a:solidFill>
                      <a:prstDash val="solid"/>
                      <a:round/>
                      <a:headEnd type="none" w="med" len="med"/>
                      <a:tailEnd type="none" w="med" len="med"/>
                    </a:lnB>
                    <a:solidFill>
                      <a:srgbClr val="5B9BD5"/>
                    </a:solidFill>
                  </a:tcPr>
                </a:tc>
                <a:extLst>
                  <a:ext uri="{0D108BD9-81ED-4DB2-BD59-A6C34878D82A}">
                    <a16:rowId xmlns:a16="http://schemas.microsoft.com/office/drawing/2014/main" val="2630567366"/>
                  </a:ext>
                </a:extLst>
              </a:tr>
              <a:tr h="670702">
                <a:tc>
                  <a:txBody>
                    <a:bodyPr/>
                    <a:lstStyle/>
                    <a:p>
                      <a:pPr algn="l" fontAlgn="base">
                        <a:lnSpc>
                          <a:spcPts val="2175"/>
                        </a:lnSpc>
                      </a:pPr>
                      <a:r>
                        <a:rPr lang="en-GB" sz="1400" b="0" i="0">
                          <a:solidFill>
                            <a:srgbClr val="000000"/>
                          </a:solidFill>
                          <a:effectLst/>
                          <a:latin typeface="Calibri" panose="020F0502020204030204" pitchFamily="34" charset="0"/>
                        </a:rPr>
                        <a:t>TREFMXAV_U</a:t>
                      </a:r>
                      <a:endParaRPr lang="en-GB" sz="1400" b="0" i="0">
                        <a:solidFill>
                          <a:srgbClr val="000000"/>
                        </a:solidFill>
                        <a:effectLst/>
                      </a:endParaRP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24079"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D2DEEF"/>
                    </a:solidFill>
                  </a:tcPr>
                </a:tc>
                <a:tc>
                  <a:txBody>
                    <a:bodyPr/>
                    <a:lstStyle/>
                    <a:p>
                      <a:pPr algn="l" fontAlgn="base">
                        <a:lnSpc>
                          <a:spcPts val="2175"/>
                        </a:lnSpc>
                      </a:pPr>
                      <a:r>
                        <a:rPr lang="en-GB" sz="1400" b="0" i="0">
                          <a:solidFill>
                            <a:srgbClr val="000000"/>
                          </a:solidFill>
                          <a:effectLst/>
                          <a:latin typeface="Calibri" panose="020F0502020204030204" pitchFamily="34" charset="0"/>
                        </a:rPr>
                        <a:t>Daily Maximum of Average Temperature</a:t>
                      </a:r>
                      <a:endParaRPr lang="en-GB" sz="1400" b="0" i="0">
                        <a:solidFill>
                          <a:srgbClr val="000000"/>
                        </a:solidFill>
                        <a:effectLst/>
                      </a:endParaRP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24079"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D2DEEF"/>
                    </a:solidFill>
                  </a:tcPr>
                </a:tc>
                <a:tc>
                  <a:txBody>
                    <a:bodyPr/>
                    <a:lstStyle/>
                    <a:p>
                      <a:pPr algn="l" fontAlgn="auto">
                        <a:lnSpc>
                          <a:spcPts val="2175"/>
                        </a:lnSpc>
                      </a:pPr>
                      <a:r>
                        <a:rPr lang="en-GB" sz="1400" b="0" i="0">
                          <a:solidFill>
                            <a:srgbClr val="000000"/>
                          </a:solidFill>
                          <a:effectLst/>
                          <a:latin typeface="Calibri" panose="020F0502020204030204" pitchFamily="34" charset="0"/>
                        </a:rPr>
                        <a:t>K</a:t>
                      </a: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24079"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val="715457332"/>
                  </a:ext>
                </a:extLst>
              </a:tr>
              <a:tr h="377528">
                <a:tc>
                  <a:txBody>
                    <a:bodyPr/>
                    <a:lstStyle/>
                    <a:p>
                      <a:pPr algn="l" fontAlgn="base">
                        <a:lnSpc>
                          <a:spcPts val="2175"/>
                        </a:lnSpc>
                      </a:pPr>
                      <a:r>
                        <a:rPr lang="en-GB" sz="1400" b="0" i="0">
                          <a:solidFill>
                            <a:srgbClr val="000000"/>
                          </a:solidFill>
                          <a:effectLst/>
                          <a:latin typeface="Calibri" panose="020F0502020204030204" pitchFamily="34" charset="0"/>
                        </a:rPr>
                        <a:t>FLNS</a:t>
                      </a:r>
                      <a:endParaRPr lang="en-GB" sz="1400" b="0" i="0">
                        <a:solidFill>
                          <a:srgbClr val="000000"/>
                        </a:solidFill>
                        <a:effectLst/>
                      </a:endParaRP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EAEFF7"/>
                    </a:solidFill>
                  </a:tcPr>
                </a:tc>
                <a:tc>
                  <a:txBody>
                    <a:bodyPr/>
                    <a:lstStyle/>
                    <a:p>
                      <a:pPr algn="l" fontAlgn="base">
                        <a:lnSpc>
                          <a:spcPts val="2175"/>
                        </a:lnSpc>
                      </a:pPr>
                      <a:r>
                        <a:rPr lang="en-GB" sz="1400" b="0" i="0">
                          <a:solidFill>
                            <a:srgbClr val="000000"/>
                          </a:solidFill>
                          <a:effectLst/>
                          <a:latin typeface="Calibri" panose="020F0502020204030204" pitchFamily="34" charset="0"/>
                        </a:rPr>
                        <a:t>Net Longwave Flux at Surface</a:t>
                      </a:r>
                      <a:endParaRPr lang="en-GB" sz="1400" b="0" i="0">
                        <a:solidFill>
                          <a:srgbClr val="000000"/>
                        </a:solidFill>
                        <a:effectLst/>
                      </a:endParaRP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EAEFF7"/>
                    </a:solidFill>
                  </a:tcPr>
                </a:tc>
                <a:tc>
                  <a:txBody>
                    <a:bodyPr/>
                    <a:lstStyle/>
                    <a:p>
                      <a:pPr algn="l" fontAlgn="auto">
                        <a:lnSpc>
                          <a:spcPts val="2175"/>
                        </a:lnSpc>
                      </a:pPr>
                      <a:r>
                        <a:rPr lang="en-GB" sz="1400" kern="1200">
                          <a:solidFill>
                            <a:schemeClr val="tx1"/>
                          </a:solidFill>
                          <a:effectLst/>
                          <a:latin typeface="+mn-lt"/>
                          <a:ea typeface="+mn-ea"/>
                          <a:cs typeface="+mn-cs"/>
                        </a:rPr>
                        <a:t>W/m^2</a:t>
                      </a:r>
                      <a:endParaRPr lang="en-GB" sz="1400" b="0" i="0">
                        <a:solidFill>
                          <a:srgbClr val="000000"/>
                        </a:solidFill>
                        <a:effectLst/>
                        <a:latin typeface="Calibri" panose="020F0502020204030204" pitchFamily="34" charset="0"/>
                      </a:endParaRP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1432894950"/>
                  </a:ext>
                </a:extLst>
              </a:tr>
              <a:tr h="377528">
                <a:tc>
                  <a:txBody>
                    <a:bodyPr/>
                    <a:lstStyle/>
                    <a:p>
                      <a:pPr algn="l" fontAlgn="base">
                        <a:lnSpc>
                          <a:spcPts val="2175"/>
                        </a:lnSpc>
                      </a:pPr>
                      <a:r>
                        <a:rPr lang="en-GB" sz="1400" b="0" i="0">
                          <a:solidFill>
                            <a:srgbClr val="000000"/>
                          </a:solidFill>
                          <a:effectLst/>
                          <a:latin typeface="Calibri" panose="020F0502020204030204" pitchFamily="34" charset="0"/>
                        </a:rPr>
                        <a:t>FSNS</a:t>
                      </a:r>
                      <a:endParaRPr lang="en-GB" sz="1400" b="0" i="0">
                        <a:solidFill>
                          <a:srgbClr val="000000"/>
                        </a:solidFill>
                        <a:effectLst/>
                      </a:endParaRP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D2DEEF"/>
                    </a:solidFill>
                  </a:tcPr>
                </a:tc>
                <a:tc>
                  <a:txBody>
                    <a:bodyPr/>
                    <a:lstStyle/>
                    <a:p>
                      <a:pPr algn="l" fontAlgn="base">
                        <a:lnSpc>
                          <a:spcPts val="2175"/>
                        </a:lnSpc>
                      </a:pPr>
                      <a:r>
                        <a:rPr lang="en-GB" sz="1400" b="0" i="0">
                          <a:solidFill>
                            <a:srgbClr val="000000"/>
                          </a:solidFill>
                          <a:effectLst/>
                          <a:latin typeface="Calibri" panose="020F0502020204030204" pitchFamily="34" charset="0"/>
                        </a:rPr>
                        <a:t>Net Solar Flux at Surface</a:t>
                      </a:r>
                      <a:endParaRPr lang="en-GB" sz="1400" b="0" i="0">
                        <a:solidFill>
                          <a:srgbClr val="000000"/>
                        </a:solidFill>
                        <a:effectLst/>
                      </a:endParaRP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D2DEEF"/>
                    </a:solidFill>
                  </a:tcPr>
                </a:tc>
                <a:tc>
                  <a:txBody>
                    <a:bodyPr/>
                    <a:lstStyle/>
                    <a:p>
                      <a:pPr algn="l" fontAlgn="auto">
                        <a:lnSpc>
                          <a:spcPts val="2175"/>
                        </a:lnSpc>
                      </a:pPr>
                      <a:r>
                        <a:rPr lang="en-GB" sz="1400" kern="1200">
                          <a:solidFill>
                            <a:schemeClr val="tx1"/>
                          </a:solidFill>
                          <a:effectLst/>
                          <a:latin typeface="+mn-lt"/>
                          <a:ea typeface="+mn-ea"/>
                          <a:cs typeface="+mn-cs"/>
                        </a:rPr>
                        <a:t>W/m^2</a:t>
                      </a:r>
                      <a:endParaRPr lang="en-GB" sz="1400" b="0" i="0">
                        <a:solidFill>
                          <a:srgbClr val="000000"/>
                        </a:solidFill>
                        <a:effectLst/>
                        <a:latin typeface="Calibri" panose="020F0502020204030204" pitchFamily="34" charset="0"/>
                      </a:endParaRP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val="4139285185"/>
                  </a:ext>
                </a:extLst>
              </a:tr>
              <a:tr h="809171">
                <a:tc>
                  <a:txBody>
                    <a:bodyPr/>
                    <a:lstStyle/>
                    <a:p>
                      <a:pPr algn="l" fontAlgn="base">
                        <a:lnSpc>
                          <a:spcPts val="2175"/>
                        </a:lnSpc>
                      </a:pPr>
                      <a:r>
                        <a:rPr lang="en-GB" sz="1400" b="0" i="0">
                          <a:solidFill>
                            <a:srgbClr val="000000"/>
                          </a:solidFill>
                          <a:effectLst/>
                          <a:latin typeface="Calibri" panose="020F0502020204030204" pitchFamily="34" charset="0"/>
                        </a:rPr>
                        <a:t>PRECT</a:t>
                      </a:r>
                      <a:endParaRPr lang="en-GB" sz="1400" b="0" i="0">
                        <a:solidFill>
                          <a:srgbClr val="000000"/>
                        </a:solidFill>
                        <a:effectLst/>
                      </a:endParaRP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EAEFF7"/>
                    </a:solidFill>
                  </a:tcPr>
                </a:tc>
                <a:tc>
                  <a:txBody>
                    <a:bodyPr/>
                    <a:lstStyle/>
                    <a:p>
                      <a:pPr algn="l" fontAlgn="base">
                        <a:lnSpc>
                          <a:spcPts val="2175"/>
                        </a:lnSpc>
                      </a:pPr>
                      <a:r>
                        <a:rPr lang="en-GB" sz="1400" b="0" i="0">
                          <a:solidFill>
                            <a:srgbClr val="000000"/>
                          </a:solidFill>
                          <a:effectLst/>
                          <a:latin typeface="Calibri" panose="020F0502020204030204" pitchFamily="34" charset="0"/>
                        </a:rPr>
                        <a:t>Total(convective and large-scale) Precipitation Rate(</a:t>
                      </a:r>
                      <a:r>
                        <a:rPr lang="en-GB" sz="1400" b="0" i="0" err="1">
                          <a:solidFill>
                            <a:srgbClr val="000000"/>
                          </a:solidFill>
                          <a:effectLst/>
                          <a:latin typeface="Calibri" panose="020F0502020204030204" pitchFamily="34" charset="0"/>
                        </a:rPr>
                        <a:t>liq</a:t>
                      </a:r>
                      <a:r>
                        <a:rPr lang="en-GB" sz="1400" b="0" i="0">
                          <a:solidFill>
                            <a:srgbClr val="000000"/>
                          </a:solidFill>
                          <a:effectLst/>
                          <a:latin typeface="Calibri" panose="020F0502020204030204" pitchFamily="34" charset="0"/>
                        </a:rPr>
                        <a:t>)</a:t>
                      </a:r>
                      <a:endParaRPr lang="en-GB" sz="1400" b="0" i="0">
                        <a:solidFill>
                          <a:srgbClr val="000000"/>
                        </a:solidFill>
                        <a:effectLst/>
                      </a:endParaRP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EAEFF7"/>
                    </a:solidFill>
                  </a:tcPr>
                </a:tc>
                <a:tc>
                  <a:txBody>
                    <a:bodyPr/>
                    <a:lstStyle/>
                    <a:p>
                      <a:pPr algn="l" fontAlgn="auto">
                        <a:lnSpc>
                          <a:spcPts val="2175"/>
                        </a:lnSpc>
                      </a:pPr>
                      <a:r>
                        <a:rPr lang="en-GB" sz="1400" b="0" i="0">
                          <a:solidFill>
                            <a:srgbClr val="000000"/>
                          </a:solidFill>
                          <a:effectLst/>
                          <a:latin typeface="Calibri" panose="020F0502020204030204" pitchFamily="34" charset="0"/>
                        </a:rPr>
                        <a:t>m/s</a:t>
                      </a: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1518764183"/>
                  </a:ext>
                </a:extLst>
              </a:tr>
              <a:tr h="469214">
                <a:tc>
                  <a:txBody>
                    <a:bodyPr/>
                    <a:lstStyle/>
                    <a:p>
                      <a:pPr algn="l" fontAlgn="base">
                        <a:lnSpc>
                          <a:spcPts val="2175"/>
                        </a:lnSpc>
                      </a:pPr>
                      <a:r>
                        <a:rPr lang="en-GB" sz="1400" b="1" i="0">
                          <a:solidFill>
                            <a:srgbClr val="000000"/>
                          </a:solidFill>
                          <a:effectLst/>
                          <a:latin typeface="Calibri" panose="020F0502020204030204" pitchFamily="34" charset="0"/>
                        </a:rPr>
                        <a:t>PRSN</a:t>
                      </a:r>
                      <a:endParaRPr lang="en-GB" sz="1400" b="0" i="0">
                        <a:solidFill>
                          <a:srgbClr val="000000"/>
                        </a:solidFill>
                        <a:effectLst/>
                      </a:endParaRP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D2DEEF"/>
                    </a:solidFill>
                  </a:tcPr>
                </a:tc>
                <a:tc>
                  <a:txBody>
                    <a:bodyPr/>
                    <a:lstStyle/>
                    <a:p>
                      <a:pPr algn="l" fontAlgn="base">
                        <a:lnSpc>
                          <a:spcPts val="2175"/>
                        </a:lnSpc>
                      </a:pPr>
                      <a:r>
                        <a:rPr lang="en-GB" sz="1400" b="1" i="0">
                          <a:solidFill>
                            <a:srgbClr val="000000"/>
                          </a:solidFill>
                          <a:effectLst/>
                          <a:latin typeface="Calibri" panose="020F0502020204030204" pitchFamily="34" charset="0"/>
                        </a:rPr>
                        <a:t>Snow Precipitation Rate</a:t>
                      </a:r>
                      <a:endParaRPr lang="en-GB" sz="1400" b="0" i="0">
                        <a:solidFill>
                          <a:srgbClr val="000000"/>
                        </a:solidFill>
                        <a:effectLst/>
                      </a:endParaRP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D2DEEF"/>
                    </a:solidFill>
                  </a:tcPr>
                </a:tc>
                <a:tc>
                  <a:txBody>
                    <a:bodyPr/>
                    <a:lstStyle/>
                    <a:p>
                      <a:pPr algn="l" fontAlgn="auto">
                        <a:lnSpc>
                          <a:spcPts val="2175"/>
                        </a:lnSpc>
                      </a:pPr>
                      <a:r>
                        <a:rPr lang="en-GB" sz="1400" b="1" i="0">
                          <a:solidFill>
                            <a:srgbClr val="000000"/>
                          </a:solidFill>
                          <a:effectLst/>
                          <a:latin typeface="Calibri" panose="020F0502020204030204" pitchFamily="34" charset="0"/>
                        </a:rPr>
                        <a:t>m/s</a:t>
                      </a: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val="818680511"/>
                  </a:ext>
                </a:extLst>
              </a:tr>
              <a:tr h="670702">
                <a:tc>
                  <a:txBody>
                    <a:bodyPr/>
                    <a:lstStyle/>
                    <a:p>
                      <a:pPr algn="l" fontAlgn="base">
                        <a:lnSpc>
                          <a:spcPts val="2175"/>
                        </a:lnSpc>
                      </a:pPr>
                      <a:r>
                        <a:rPr lang="en-GB" sz="1400" b="0" i="0">
                          <a:solidFill>
                            <a:srgbClr val="000000"/>
                          </a:solidFill>
                          <a:effectLst/>
                          <a:latin typeface="Calibri" panose="020F0502020204030204" pitchFamily="34" charset="0"/>
                        </a:rPr>
                        <a:t>QBOT</a:t>
                      </a:r>
                      <a:endParaRPr lang="en-GB" sz="1400" b="0" i="0">
                        <a:solidFill>
                          <a:srgbClr val="000000"/>
                        </a:solidFill>
                        <a:effectLst/>
                      </a:endParaRP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EAEFF7"/>
                    </a:solidFill>
                  </a:tcPr>
                </a:tc>
                <a:tc>
                  <a:txBody>
                    <a:bodyPr/>
                    <a:lstStyle/>
                    <a:p>
                      <a:pPr algn="l" fontAlgn="base">
                        <a:lnSpc>
                          <a:spcPts val="2175"/>
                        </a:lnSpc>
                      </a:pPr>
                      <a:r>
                        <a:rPr lang="en-GB" sz="1400" b="0" i="0">
                          <a:solidFill>
                            <a:srgbClr val="000000"/>
                          </a:solidFill>
                          <a:effectLst/>
                          <a:latin typeface="Calibri" panose="020F0502020204030204" pitchFamily="34" charset="0"/>
                        </a:rPr>
                        <a:t>Lowest Model level water vapor mixing ratio (Humidity)</a:t>
                      </a:r>
                      <a:endParaRPr lang="en-GB" sz="1400" b="0" i="0">
                        <a:solidFill>
                          <a:srgbClr val="000000"/>
                        </a:solidFill>
                        <a:effectLst/>
                      </a:endParaRP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EAEFF7"/>
                    </a:solidFill>
                  </a:tcPr>
                </a:tc>
                <a:tc>
                  <a:txBody>
                    <a:bodyPr/>
                    <a:lstStyle/>
                    <a:p>
                      <a:pPr algn="l" fontAlgn="auto">
                        <a:lnSpc>
                          <a:spcPts val="2175"/>
                        </a:lnSpc>
                      </a:pPr>
                      <a:r>
                        <a:rPr lang="en-GB" sz="1400" b="0" i="0">
                          <a:solidFill>
                            <a:srgbClr val="000000"/>
                          </a:solidFill>
                          <a:effectLst/>
                          <a:latin typeface="Calibri" panose="020F0502020204030204" pitchFamily="34" charset="0"/>
                        </a:rPr>
                        <a:t>Kg/kg</a:t>
                      </a: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3259795508"/>
                  </a:ext>
                </a:extLst>
              </a:tr>
              <a:tr h="363045">
                <a:tc>
                  <a:txBody>
                    <a:bodyPr/>
                    <a:lstStyle/>
                    <a:p>
                      <a:pPr algn="l" fontAlgn="base">
                        <a:lnSpc>
                          <a:spcPts val="2175"/>
                        </a:lnSpc>
                      </a:pPr>
                      <a:r>
                        <a:rPr lang="en-GB" sz="1400" b="0" i="0">
                          <a:solidFill>
                            <a:srgbClr val="000000"/>
                          </a:solidFill>
                          <a:effectLst/>
                          <a:latin typeface="Calibri" panose="020F0502020204030204" pitchFamily="34" charset="0"/>
                        </a:rPr>
                        <a:t>TREFHT</a:t>
                      </a:r>
                      <a:endParaRPr lang="en-GB" sz="1400" b="0" i="0">
                        <a:solidFill>
                          <a:srgbClr val="000000"/>
                        </a:solidFill>
                        <a:effectLst/>
                      </a:endParaRP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D2DEEF"/>
                    </a:solidFill>
                  </a:tcPr>
                </a:tc>
                <a:tc>
                  <a:txBody>
                    <a:bodyPr/>
                    <a:lstStyle/>
                    <a:p>
                      <a:pPr algn="l" fontAlgn="base">
                        <a:lnSpc>
                          <a:spcPts val="2175"/>
                        </a:lnSpc>
                      </a:pPr>
                      <a:r>
                        <a:rPr lang="en-GB" sz="1400" b="0" i="0">
                          <a:solidFill>
                            <a:srgbClr val="000000"/>
                          </a:solidFill>
                          <a:effectLst/>
                          <a:latin typeface="Calibri" panose="020F0502020204030204" pitchFamily="34" charset="0"/>
                        </a:rPr>
                        <a:t>Reference Height Temperature</a:t>
                      </a:r>
                      <a:endParaRPr lang="en-GB" sz="1400" b="0" i="0">
                        <a:solidFill>
                          <a:srgbClr val="000000"/>
                        </a:solidFill>
                        <a:effectLst/>
                      </a:endParaRP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D2DEEF"/>
                    </a:solidFill>
                  </a:tcPr>
                </a:tc>
                <a:tc>
                  <a:txBody>
                    <a:bodyPr/>
                    <a:lstStyle/>
                    <a:p>
                      <a:pPr algn="l" fontAlgn="auto">
                        <a:lnSpc>
                          <a:spcPts val="2175"/>
                        </a:lnSpc>
                      </a:pPr>
                      <a:r>
                        <a:rPr lang="en-GB" sz="1400" b="0" i="0">
                          <a:solidFill>
                            <a:srgbClr val="000000"/>
                          </a:solidFill>
                          <a:effectLst/>
                          <a:latin typeface="Calibri" panose="020F0502020204030204" pitchFamily="34" charset="0"/>
                        </a:rPr>
                        <a:t>K</a:t>
                      </a: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val="4139057767"/>
                  </a:ext>
                </a:extLst>
              </a:tr>
              <a:tr h="363045">
                <a:tc>
                  <a:txBody>
                    <a:bodyPr/>
                    <a:lstStyle/>
                    <a:p>
                      <a:pPr algn="l" fontAlgn="base">
                        <a:lnSpc>
                          <a:spcPts val="2175"/>
                        </a:lnSpc>
                      </a:pPr>
                      <a:r>
                        <a:rPr lang="en-GB" sz="1400" b="0" i="0">
                          <a:solidFill>
                            <a:srgbClr val="000000"/>
                          </a:solidFill>
                          <a:effectLst/>
                          <a:latin typeface="Calibri" panose="020F0502020204030204" pitchFamily="34" charset="0"/>
                        </a:rPr>
                        <a:t>UBOT</a:t>
                      </a:r>
                      <a:endParaRPr lang="en-GB" sz="1400" b="0" i="0">
                        <a:solidFill>
                          <a:srgbClr val="000000"/>
                        </a:solidFill>
                        <a:effectLst/>
                      </a:endParaRP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EAEFF7"/>
                    </a:solidFill>
                  </a:tcPr>
                </a:tc>
                <a:tc>
                  <a:txBody>
                    <a:bodyPr/>
                    <a:lstStyle/>
                    <a:p>
                      <a:pPr algn="l" fontAlgn="base">
                        <a:lnSpc>
                          <a:spcPts val="2175"/>
                        </a:lnSpc>
                      </a:pPr>
                      <a:r>
                        <a:rPr lang="en-GB" sz="1400" b="0" i="0">
                          <a:solidFill>
                            <a:srgbClr val="000000"/>
                          </a:solidFill>
                          <a:effectLst/>
                          <a:latin typeface="Calibri" panose="020F0502020204030204" pitchFamily="34" charset="0"/>
                        </a:rPr>
                        <a:t>Lowest Model Level Zonal Wind</a:t>
                      </a:r>
                      <a:endParaRPr lang="en-GB" sz="1400" b="0" i="0">
                        <a:solidFill>
                          <a:srgbClr val="000000"/>
                        </a:solidFill>
                        <a:effectLst/>
                      </a:endParaRP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EAEFF7"/>
                    </a:solidFill>
                  </a:tcPr>
                </a:tc>
                <a:tc>
                  <a:txBody>
                    <a:bodyPr/>
                    <a:lstStyle/>
                    <a:p>
                      <a:pPr algn="l" fontAlgn="auto">
                        <a:lnSpc>
                          <a:spcPts val="2175"/>
                        </a:lnSpc>
                      </a:pPr>
                      <a:r>
                        <a:rPr lang="en-GB" sz="1400" b="0" i="0">
                          <a:solidFill>
                            <a:srgbClr val="000000"/>
                          </a:solidFill>
                          <a:effectLst/>
                          <a:latin typeface="Calibri" panose="020F0502020204030204" pitchFamily="34" charset="0"/>
                        </a:rPr>
                        <a:t>m/s</a:t>
                      </a: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3821530880"/>
                  </a:ext>
                </a:extLst>
              </a:tr>
              <a:tr h="670702">
                <a:tc>
                  <a:txBody>
                    <a:bodyPr/>
                    <a:lstStyle/>
                    <a:p>
                      <a:pPr algn="l" fontAlgn="base">
                        <a:lnSpc>
                          <a:spcPts val="2175"/>
                        </a:lnSpc>
                      </a:pPr>
                      <a:r>
                        <a:rPr lang="en-GB" sz="1400" b="0" i="0">
                          <a:solidFill>
                            <a:srgbClr val="000000"/>
                          </a:solidFill>
                          <a:effectLst/>
                          <a:latin typeface="Calibri" panose="020F0502020204030204" pitchFamily="34" charset="0"/>
                        </a:rPr>
                        <a:t>VBOT</a:t>
                      </a:r>
                      <a:endParaRPr lang="en-GB" sz="1400" b="0" i="0">
                        <a:solidFill>
                          <a:srgbClr val="000000"/>
                        </a:solidFill>
                        <a:effectLst/>
                      </a:endParaRP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D2DEEF"/>
                    </a:solidFill>
                  </a:tcPr>
                </a:tc>
                <a:tc>
                  <a:txBody>
                    <a:bodyPr/>
                    <a:lstStyle/>
                    <a:p>
                      <a:pPr algn="l" fontAlgn="base">
                        <a:lnSpc>
                          <a:spcPts val="2175"/>
                        </a:lnSpc>
                      </a:pPr>
                      <a:r>
                        <a:rPr lang="en-GB" sz="1400" b="0" i="0">
                          <a:solidFill>
                            <a:srgbClr val="000000"/>
                          </a:solidFill>
                          <a:effectLst/>
                          <a:latin typeface="Calibri" panose="020F0502020204030204" pitchFamily="34" charset="0"/>
                        </a:rPr>
                        <a:t>Lowest Model Level Meridional Wind</a:t>
                      </a:r>
                      <a:endParaRPr lang="en-GB" sz="1400" b="0" i="0">
                        <a:solidFill>
                          <a:srgbClr val="000000"/>
                        </a:solidFill>
                        <a:effectLst/>
                      </a:endParaRP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D2DEEF"/>
                    </a:solidFill>
                  </a:tcPr>
                </a:tc>
                <a:tc>
                  <a:txBody>
                    <a:bodyPr/>
                    <a:lstStyle/>
                    <a:p>
                      <a:pPr algn="l" fontAlgn="auto">
                        <a:lnSpc>
                          <a:spcPts val="2175"/>
                        </a:lnSpc>
                      </a:pPr>
                      <a:r>
                        <a:rPr lang="en-GB" sz="1400" b="0" i="0">
                          <a:solidFill>
                            <a:srgbClr val="000000"/>
                          </a:solidFill>
                          <a:effectLst/>
                          <a:latin typeface="Calibri" panose="020F0502020204030204" pitchFamily="34" charset="0"/>
                        </a:rPr>
                        <a:t>m/s</a:t>
                      </a: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val="1487572207"/>
                  </a:ext>
                </a:extLst>
              </a:tr>
              <a:tr h="563393">
                <a:tc>
                  <a:txBody>
                    <a:bodyPr/>
                    <a:lstStyle/>
                    <a:p>
                      <a:pPr algn="l" fontAlgn="base">
                        <a:lnSpc>
                          <a:spcPts val="2175"/>
                        </a:lnSpc>
                      </a:pPr>
                      <a:r>
                        <a:rPr lang="en-GB" sz="1400" b="0" i="0">
                          <a:solidFill>
                            <a:srgbClr val="000000"/>
                          </a:solidFill>
                          <a:effectLst/>
                          <a:latin typeface="Calibri" panose="020F0502020204030204" pitchFamily="34" charset="0"/>
                        </a:rPr>
                        <a:t>Lat/Lon</a:t>
                      </a:r>
                      <a:endParaRPr lang="en-GB" sz="1400" b="0" i="0">
                        <a:solidFill>
                          <a:srgbClr val="000000"/>
                        </a:solidFill>
                        <a:effectLst/>
                      </a:endParaRP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EAEFF7"/>
                    </a:solidFill>
                  </a:tcPr>
                </a:tc>
                <a:tc>
                  <a:txBody>
                    <a:bodyPr/>
                    <a:lstStyle/>
                    <a:p>
                      <a:pPr algn="l" fontAlgn="base">
                        <a:lnSpc>
                          <a:spcPts val="2175"/>
                        </a:lnSpc>
                      </a:pPr>
                      <a:r>
                        <a:rPr lang="en-GB" sz="1400" b="0" i="0">
                          <a:solidFill>
                            <a:srgbClr val="000000"/>
                          </a:solidFill>
                          <a:effectLst/>
                          <a:latin typeface="Calibri" panose="020F0502020204030204" pitchFamily="34" charset="0"/>
                        </a:rPr>
                        <a:t>Latitude / Longitude coordinates</a:t>
                      </a:r>
                      <a:endParaRPr lang="en-GB" sz="1400" b="0" i="0">
                        <a:solidFill>
                          <a:srgbClr val="000000"/>
                        </a:solidFill>
                        <a:effectLst/>
                      </a:endParaRP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EAEFF7"/>
                    </a:solidFill>
                  </a:tcPr>
                </a:tc>
                <a:tc>
                  <a:txBody>
                    <a:bodyPr/>
                    <a:lstStyle/>
                    <a:p>
                      <a:pPr algn="l" fontAlgn="auto">
                        <a:lnSpc>
                          <a:spcPts val="2175"/>
                        </a:lnSpc>
                      </a:pPr>
                      <a:r>
                        <a:rPr lang="en-GB" sz="1400" b="0" i="0">
                          <a:solidFill>
                            <a:srgbClr val="000000"/>
                          </a:solidFill>
                          <a:effectLst/>
                          <a:latin typeface="Calibri" panose="020F0502020204030204" pitchFamily="34" charset="0"/>
                        </a:rPr>
                        <a:t>n/a</a:t>
                      </a: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2220461597"/>
                  </a:ext>
                </a:extLst>
              </a:tr>
            </a:tbl>
          </a:graphicData>
        </a:graphic>
      </p:graphicFrame>
      <p:sp>
        <p:nvSpPr>
          <p:cNvPr id="5" name="Rectangle 1">
            <a:extLst>
              <a:ext uri="{FF2B5EF4-FFF2-40B4-BE49-F238E27FC236}">
                <a16:creationId xmlns:a16="http://schemas.microsoft.com/office/drawing/2014/main" id="{46EEF01D-60DA-0FAA-343F-3B48C8DFE5BD}"/>
              </a:ext>
            </a:extLst>
          </p:cNvPr>
          <p:cNvSpPr>
            <a:spLocks noChangeArrowheads="1"/>
          </p:cNvSpPr>
          <p:nvPr/>
        </p:nvSpPr>
        <p:spPr bwMode="auto">
          <a:xfrm>
            <a:off x="6996113" y="370573"/>
            <a:ext cx="12192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a:solidFill>
                  <a:srgbClr val="000000"/>
                </a:solidFill>
                <a:latin typeface="Times New Roman" panose="02020603050405020304" pitchFamily="18" charset="0"/>
                <a:cs typeface="Times New Roman" panose="02020603050405020304" pitchFamily="18" charset="0"/>
              </a:rPr>
              <a:t> </a:t>
            </a:r>
            <a:endParaRPr lang="en-US" altLang="en-US"/>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a:p>
        </p:txBody>
      </p:sp>
      <p:pic>
        <p:nvPicPr>
          <p:cNvPr id="7" name="Picture 6">
            <a:extLst>
              <a:ext uri="{FF2B5EF4-FFF2-40B4-BE49-F238E27FC236}">
                <a16:creationId xmlns:a16="http://schemas.microsoft.com/office/drawing/2014/main" id="{44716942-0AA3-769B-7A23-97314FFC88C3}"/>
              </a:ext>
            </a:extLst>
          </p:cNvPr>
          <p:cNvPicPr>
            <a:picLocks noChangeAspect="1"/>
          </p:cNvPicPr>
          <p:nvPr/>
        </p:nvPicPr>
        <p:blipFill>
          <a:blip r:embed="rId3"/>
          <a:stretch>
            <a:fillRect/>
          </a:stretch>
        </p:blipFill>
        <p:spPr>
          <a:xfrm>
            <a:off x="3720927" y="3376643"/>
            <a:ext cx="2452122" cy="3110783"/>
          </a:xfrm>
          <a:prstGeom prst="rect">
            <a:avLst/>
          </a:prstGeom>
        </p:spPr>
      </p:pic>
      <p:sp>
        <p:nvSpPr>
          <p:cNvPr id="8" name="TextBox 7">
            <a:extLst>
              <a:ext uri="{FF2B5EF4-FFF2-40B4-BE49-F238E27FC236}">
                <a16:creationId xmlns:a16="http://schemas.microsoft.com/office/drawing/2014/main" id="{ABEA7936-A25E-E8D0-60F7-EC28365EECCC}"/>
              </a:ext>
            </a:extLst>
          </p:cNvPr>
          <p:cNvSpPr txBox="1"/>
          <p:nvPr/>
        </p:nvSpPr>
        <p:spPr>
          <a:xfrm>
            <a:off x="517870" y="2083981"/>
            <a:ext cx="5257001" cy="1292662"/>
          </a:xfrm>
          <a:prstGeom prst="rect">
            <a:avLst/>
          </a:prstGeom>
          <a:noFill/>
        </p:spPr>
        <p:txBody>
          <a:bodyPr wrap="square" rtlCol="0">
            <a:spAutoFit/>
          </a:bodyPr>
          <a:lstStyle/>
          <a:p>
            <a:pPr marL="457200" indent="-457200">
              <a:buFont typeface="Arial" panose="020B0604020202020204" pitchFamily="34" charset="0"/>
              <a:buChar char="•"/>
            </a:pPr>
            <a:r>
              <a:rPr lang="en-GB" sz="2600"/>
              <a:t>Geographical data covering several variables over weather and location</a:t>
            </a:r>
          </a:p>
        </p:txBody>
      </p:sp>
      <p:sp>
        <p:nvSpPr>
          <p:cNvPr id="9" name="TextBox 8">
            <a:extLst>
              <a:ext uri="{FF2B5EF4-FFF2-40B4-BE49-F238E27FC236}">
                <a16:creationId xmlns:a16="http://schemas.microsoft.com/office/drawing/2014/main" id="{2537DB18-CF62-93EF-D11A-8168DA85D20C}"/>
              </a:ext>
            </a:extLst>
          </p:cNvPr>
          <p:cNvSpPr txBox="1"/>
          <p:nvPr/>
        </p:nvSpPr>
        <p:spPr>
          <a:xfrm>
            <a:off x="517870" y="3620838"/>
            <a:ext cx="2958977" cy="2492990"/>
          </a:xfrm>
          <a:prstGeom prst="rect">
            <a:avLst/>
          </a:prstGeom>
          <a:noFill/>
        </p:spPr>
        <p:txBody>
          <a:bodyPr wrap="square" rtlCol="0">
            <a:spAutoFit/>
          </a:bodyPr>
          <a:lstStyle/>
          <a:p>
            <a:pPr marL="457200" indent="-457200">
              <a:buFont typeface="Arial" panose="020B0604020202020204" pitchFamily="34" charset="0"/>
              <a:buChar char="•"/>
            </a:pPr>
            <a:r>
              <a:rPr lang="en-GB" sz="2600"/>
              <a:t>All data confined to a single coordinate, approximate to Manchester, UK</a:t>
            </a:r>
          </a:p>
        </p:txBody>
      </p:sp>
    </p:spTree>
    <p:extLst>
      <p:ext uri="{BB962C8B-B14F-4D97-AF65-F5344CB8AC3E}">
        <p14:creationId xmlns:p14="http://schemas.microsoft.com/office/powerpoint/2010/main" val="917575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BA412-AC7E-A413-BA61-9055267397D8}"/>
              </a:ext>
            </a:extLst>
          </p:cNvPr>
          <p:cNvSpPr>
            <a:spLocks noGrp="1"/>
          </p:cNvSpPr>
          <p:nvPr>
            <p:ph type="title"/>
          </p:nvPr>
        </p:nvSpPr>
        <p:spPr>
          <a:xfrm>
            <a:off x="517870" y="978409"/>
            <a:ext cx="5021182" cy="801406"/>
          </a:xfrm>
        </p:spPr>
        <p:txBody>
          <a:bodyPr>
            <a:normAutofit fontScale="90000"/>
          </a:bodyPr>
          <a:lstStyle/>
          <a:p>
            <a:r>
              <a:rPr lang="en-GB"/>
              <a:t>Initial EDA</a:t>
            </a:r>
            <a:br>
              <a:rPr lang="en-GB"/>
            </a:br>
            <a:endParaRPr lang="en-GB"/>
          </a:p>
        </p:txBody>
      </p:sp>
      <p:pic>
        <p:nvPicPr>
          <p:cNvPr id="10" name="Content Placeholder 9">
            <a:extLst>
              <a:ext uri="{FF2B5EF4-FFF2-40B4-BE49-F238E27FC236}">
                <a16:creationId xmlns:a16="http://schemas.microsoft.com/office/drawing/2014/main" id="{BA547B90-18B6-3926-606E-9635512A319A}"/>
              </a:ext>
            </a:extLst>
          </p:cNvPr>
          <p:cNvPicPr>
            <a:picLocks noGrp="1" noChangeAspect="1"/>
          </p:cNvPicPr>
          <p:nvPr>
            <p:ph idx="1"/>
          </p:nvPr>
        </p:nvPicPr>
        <p:blipFill>
          <a:blip r:embed="rId2"/>
          <a:stretch>
            <a:fillRect/>
          </a:stretch>
        </p:blipFill>
        <p:spPr>
          <a:xfrm>
            <a:off x="6652950" y="2511639"/>
            <a:ext cx="4306690" cy="1986042"/>
          </a:xfrm>
        </p:spPr>
      </p:pic>
      <p:pic>
        <p:nvPicPr>
          <p:cNvPr id="6" name="Picture 5">
            <a:extLst>
              <a:ext uri="{FF2B5EF4-FFF2-40B4-BE49-F238E27FC236}">
                <a16:creationId xmlns:a16="http://schemas.microsoft.com/office/drawing/2014/main" id="{9097F794-8601-44CF-8290-6CF573FDF6B6}"/>
              </a:ext>
            </a:extLst>
          </p:cNvPr>
          <p:cNvPicPr>
            <a:picLocks noChangeAspect="1"/>
          </p:cNvPicPr>
          <p:nvPr/>
        </p:nvPicPr>
        <p:blipFill>
          <a:blip r:embed="rId3"/>
          <a:stretch>
            <a:fillRect/>
          </a:stretch>
        </p:blipFill>
        <p:spPr>
          <a:xfrm>
            <a:off x="6652951" y="4637388"/>
            <a:ext cx="4306690" cy="1673052"/>
          </a:xfrm>
          <a:prstGeom prst="rect">
            <a:avLst/>
          </a:prstGeom>
        </p:spPr>
      </p:pic>
      <p:sp>
        <p:nvSpPr>
          <p:cNvPr id="14" name="TextBox 13">
            <a:extLst>
              <a:ext uri="{FF2B5EF4-FFF2-40B4-BE49-F238E27FC236}">
                <a16:creationId xmlns:a16="http://schemas.microsoft.com/office/drawing/2014/main" id="{B7777658-165D-9DA5-8348-CE3AAA03B163}"/>
              </a:ext>
            </a:extLst>
          </p:cNvPr>
          <p:cNvSpPr txBox="1"/>
          <p:nvPr/>
        </p:nvSpPr>
        <p:spPr>
          <a:xfrm>
            <a:off x="517871" y="1978705"/>
            <a:ext cx="5021180" cy="4770537"/>
          </a:xfrm>
          <a:prstGeom prst="rect">
            <a:avLst/>
          </a:prstGeom>
          <a:noFill/>
        </p:spPr>
        <p:txBody>
          <a:bodyPr wrap="square" rtlCol="0">
            <a:spAutoFit/>
          </a:bodyPr>
          <a:lstStyle/>
          <a:p>
            <a:pPr marL="285750" indent="-285750">
              <a:buFont typeface="Arial" panose="020B0604020202020204" pitchFamily="34" charset="0"/>
              <a:buChar char="•"/>
            </a:pPr>
            <a:r>
              <a:rPr lang="en-GB" sz="2600" b="0"/>
              <a:t>Carried out on unprocessed data to help inform next steps</a:t>
            </a:r>
          </a:p>
          <a:p>
            <a:pPr marL="285750" indent="-285750">
              <a:buFont typeface="Arial" panose="020B0604020202020204" pitchFamily="34" charset="0"/>
              <a:buChar char="•"/>
            </a:pPr>
            <a:endParaRPr lang="en-GB" sz="2600"/>
          </a:p>
          <a:p>
            <a:pPr marL="285750" indent="-285750">
              <a:buFont typeface="Arial" panose="020B0604020202020204" pitchFamily="34" charset="0"/>
              <a:buChar char="•"/>
            </a:pPr>
            <a:r>
              <a:rPr lang="en-GB" sz="2600" b="0"/>
              <a:t>Temperature increasing over time</a:t>
            </a:r>
          </a:p>
          <a:p>
            <a:endParaRPr lang="en-GB" sz="2600" b="0"/>
          </a:p>
          <a:p>
            <a:pPr marL="285750" indent="-285750">
              <a:buFont typeface="Arial" panose="020B0604020202020204" pitchFamily="34" charset="0"/>
              <a:buChar char="•"/>
            </a:pPr>
            <a:r>
              <a:rPr lang="en-GB" sz="2600" b="0"/>
              <a:t>More extreme weather events over time with temperature</a:t>
            </a:r>
            <a:endParaRPr lang="en-GB"/>
          </a:p>
          <a:p>
            <a:pPr marL="285750" indent="-285750">
              <a:buFont typeface="Arial" panose="020B0604020202020204" pitchFamily="34" charset="0"/>
              <a:buChar char="•"/>
            </a:pPr>
            <a:endParaRPr lang="en-GB" sz="2600"/>
          </a:p>
          <a:p>
            <a:pPr marL="285750" indent="-285750">
              <a:buFont typeface="Arial" panose="020B0604020202020204" pitchFamily="34" charset="0"/>
              <a:buChar char="•"/>
            </a:pPr>
            <a:r>
              <a:rPr lang="en-GB" sz="2600"/>
              <a:t>Drastic increase in solar flux over Spring &amp; Summer months</a:t>
            </a:r>
            <a:br>
              <a:rPr lang="en-GB" sz="1200"/>
            </a:br>
            <a:endParaRPr lang="en-GB"/>
          </a:p>
        </p:txBody>
      </p:sp>
      <p:pic>
        <p:nvPicPr>
          <p:cNvPr id="15" name="Picture 14" descr="A graph with blue squares and black text&#10;&#10;AI-generated content may be incorrect.">
            <a:extLst>
              <a:ext uri="{FF2B5EF4-FFF2-40B4-BE49-F238E27FC236}">
                <a16:creationId xmlns:a16="http://schemas.microsoft.com/office/drawing/2014/main" id="{C16401EF-F2E0-C8FE-5090-EA5BE24164F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73209" y="446567"/>
            <a:ext cx="5141329" cy="1857469"/>
          </a:xfrm>
          <a:prstGeom prst="rect">
            <a:avLst/>
          </a:prstGeom>
          <a:noFill/>
          <a:ln>
            <a:noFill/>
          </a:ln>
        </p:spPr>
      </p:pic>
    </p:spTree>
    <p:extLst>
      <p:ext uri="{BB962C8B-B14F-4D97-AF65-F5344CB8AC3E}">
        <p14:creationId xmlns:p14="http://schemas.microsoft.com/office/powerpoint/2010/main" val="375290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4693-6793-7539-6D62-041404FCE052}"/>
              </a:ext>
            </a:extLst>
          </p:cNvPr>
          <p:cNvSpPr>
            <a:spLocks noGrp="1"/>
          </p:cNvSpPr>
          <p:nvPr>
            <p:ph type="title"/>
          </p:nvPr>
        </p:nvSpPr>
        <p:spPr/>
        <p:txBody>
          <a:bodyPr/>
          <a:lstStyle/>
          <a:p>
            <a:r>
              <a:rPr lang="en-GB"/>
              <a:t>Preprocessing</a:t>
            </a:r>
          </a:p>
        </p:txBody>
      </p:sp>
      <p:sp>
        <p:nvSpPr>
          <p:cNvPr id="3" name="Content Placeholder 2">
            <a:extLst>
              <a:ext uri="{FF2B5EF4-FFF2-40B4-BE49-F238E27FC236}">
                <a16:creationId xmlns:a16="http://schemas.microsoft.com/office/drawing/2014/main" id="{C0DF7581-D663-9D6B-2AD0-01FC663ED2E0}"/>
              </a:ext>
            </a:extLst>
          </p:cNvPr>
          <p:cNvSpPr>
            <a:spLocks noGrp="1"/>
          </p:cNvSpPr>
          <p:nvPr>
            <p:ph idx="1"/>
          </p:nvPr>
        </p:nvSpPr>
        <p:spPr>
          <a:xfrm>
            <a:off x="514941" y="1987398"/>
            <a:ext cx="5021182" cy="4870457"/>
          </a:xfrm>
        </p:spPr>
        <p:txBody>
          <a:bodyPr vert="horz" lIns="91440" tIns="45720" rIns="91440" bIns="45720" rtlCol="0" anchor="t">
            <a:normAutofit/>
          </a:bodyPr>
          <a:lstStyle/>
          <a:p>
            <a:pPr marL="342900" indent="-342900">
              <a:buFont typeface="Arial" panose="020B0604020202020204" pitchFamily="34" charset="0"/>
              <a:buChar char="•"/>
            </a:pPr>
            <a:r>
              <a:rPr lang="en-GB"/>
              <a:t>No missing Values or Duplicate rows confirmed</a:t>
            </a:r>
          </a:p>
          <a:p>
            <a:pPr marL="342900" indent="-342900">
              <a:buFont typeface="Arial" panose="020B0604020202020204" pitchFamily="34" charset="0"/>
              <a:buChar char="•"/>
            </a:pPr>
            <a:r>
              <a:rPr lang="en-GB"/>
              <a:t>Additional time columns extracted (Year, Month, Day, </a:t>
            </a:r>
            <a:r>
              <a:rPr lang="en-GB" err="1"/>
              <a:t>DayOfWeek</a:t>
            </a:r>
            <a:r>
              <a:rPr lang="en-GB"/>
              <a:t>, </a:t>
            </a:r>
            <a:r>
              <a:rPr lang="en-GB" err="1"/>
              <a:t>Month_Name</a:t>
            </a:r>
            <a:r>
              <a:rPr lang="en-GB"/>
              <a:t>, and Day_Name)</a:t>
            </a:r>
            <a:endParaRPr lang="en-GB">
              <a:ea typeface="+mn-lt"/>
              <a:cs typeface="+mn-lt"/>
            </a:endParaRPr>
          </a:p>
          <a:p>
            <a:pPr marL="342900" indent="-342900">
              <a:buFont typeface="Arial" panose="020B0604020202020204" pitchFamily="34" charset="0"/>
              <a:buChar char="•"/>
            </a:pPr>
            <a:r>
              <a:rPr lang="en-GB">
                <a:ea typeface="+mn-lt"/>
                <a:cs typeface="+mn-lt"/>
              </a:rPr>
              <a:t>Negative values in precipitation (1 value) and snowfall (1048 values) columns were identified and replaced with </a:t>
            </a:r>
            <a:r>
              <a:rPr lang="en-GB" err="1">
                <a:ea typeface="+mn-lt"/>
                <a:cs typeface="+mn-lt"/>
              </a:rPr>
              <a:t>NaN</a:t>
            </a:r>
            <a:r>
              <a:rPr lang="en-GB">
                <a:ea typeface="+mn-lt"/>
                <a:cs typeface="+mn-lt"/>
              </a:rPr>
              <a:t>.</a:t>
            </a:r>
          </a:p>
          <a:p>
            <a:pPr marL="342900" indent="-342900">
              <a:buFont typeface="Arial" panose="020B0604020202020204" pitchFamily="34" charset="0"/>
              <a:buChar char="•"/>
            </a:pPr>
            <a:r>
              <a:rPr lang="en-GB">
                <a:ea typeface="+mn-lt"/>
                <a:cs typeface="+mn-lt"/>
              </a:rPr>
              <a:t>These </a:t>
            </a:r>
            <a:r>
              <a:rPr lang="en-GB" err="1">
                <a:ea typeface="+mn-lt"/>
                <a:cs typeface="+mn-lt"/>
              </a:rPr>
              <a:t>NaN</a:t>
            </a:r>
            <a:r>
              <a:rPr lang="en-GB">
                <a:ea typeface="+mn-lt"/>
                <a:cs typeface="+mn-lt"/>
              </a:rPr>
              <a:t> values are then interpolated, replacing missing values smoothly based on surrounding data points.</a:t>
            </a:r>
            <a:endParaRPr lang="en-GB"/>
          </a:p>
          <a:p>
            <a:pPr marL="342900" indent="-342900">
              <a:buFont typeface="Arial" panose="020B0604020202020204" pitchFamily="34" charset="0"/>
              <a:buChar char="•"/>
            </a:pPr>
            <a:endParaRPr lang="en-GB"/>
          </a:p>
          <a:p>
            <a:pPr marL="342900" indent="-342900">
              <a:buFont typeface="Arial" panose="020B0604020202020204" pitchFamily="34" charset="0"/>
              <a:buChar char="•"/>
            </a:pPr>
            <a:endParaRPr lang="en-GB"/>
          </a:p>
          <a:p>
            <a:pPr marL="342900" indent="-342900">
              <a:buFont typeface="Arial" panose="020B0604020202020204" pitchFamily="34" charset="0"/>
              <a:buChar char="•"/>
            </a:pPr>
            <a:endParaRPr lang="en-GB"/>
          </a:p>
          <a:p>
            <a:pPr marL="342900" indent="-342900">
              <a:buFont typeface="Arial" panose="020B0604020202020204" pitchFamily="34" charset="0"/>
              <a:buChar char="•"/>
            </a:pPr>
            <a:endParaRPr lang="en-GB"/>
          </a:p>
        </p:txBody>
      </p:sp>
      <p:graphicFrame>
        <p:nvGraphicFramePr>
          <p:cNvPr id="6" name="Content Placeholder 3">
            <a:extLst>
              <a:ext uri="{FF2B5EF4-FFF2-40B4-BE49-F238E27FC236}">
                <a16:creationId xmlns:a16="http://schemas.microsoft.com/office/drawing/2014/main" id="{B173CA74-3918-65DF-F863-4113C40759E8}"/>
              </a:ext>
            </a:extLst>
          </p:cNvPr>
          <p:cNvGraphicFramePr>
            <a:graphicFrameLocks/>
          </p:cNvGraphicFramePr>
          <p:nvPr>
            <p:extLst>
              <p:ext uri="{D42A27DB-BD31-4B8C-83A1-F6EECF244321}">
                <p14:modId xmlns:p14="http://schemas.microsoft.com/office/powerpoint/2010/main" val="2118465646"/>
              </p:ext>
            </p:extLst>
          </p:nvPr>
        </p:nvGraphicFramePr>
        <p:xfrm>
          <a:off x="5673378" y="454639"/>
          <a:ext cx="6313596" cy="6038230"/>
        </p:xfrm>
        <a:graphic>
          <a:graphicData uri="http://schemas.openxmlformats.org/drawingml/2006/table">
            <a:tbl>
              <a:tblPr/>
              <a:tblGrid>
                <a:gridCol w="742789">
                  <a:extLst>
                    <a:ext uri="{9D8B030D-6E8A-4147-A177-3AD203B41FA5}">
                      <a16:colId xmlns:a16="http://schemas.microsoft.com/office/drawing/2014/main" val="1857142486"/>
                    </a:ext>
                  </a:extLst>
                </a:gridCol>
                <a:gridCol w="1120412">
                  <a:extLst>
                    <a:ext uri="{9D8B030D-6E8A-4147-A177-3AD203B41FA5}">
                      <a16:colId xmlns:a16="http://schemas.microsoft.com/office/drawing/2014/main" val="356208071"/>
                    </a:ext>
                  </a:extLst>
                </a:gridCol>
                <a:gridCol w="1618326">
                  <a:extLst>
                    <a:ext uri="{9D8B030D-6E8A-4147-A177-3AD203B41FA5}">
                      <a16:colId xmlns:a16="http://schemas.microsoft.com/office/drawing/2014/main" val="2404213362"/>
                    </a:ext>
                  </a:extLst>
                </a:gridCol>
                <a:gridCol w="1043392">
                  <a:extLst>
                    <a:ext uri="{9D8B030D-6E8A-4147-A177-3AD203B41FA5}">
                      <a16:colId xmlns:a16="http://schemas.microsoft.com/office/drawing/2014/main" val="2597452763"/>
                    </a:ext>
                  </a:extLst>
                </a:gridCol>
                <a:gridCol w="1788677">
                  <a:extLst>
                    <a:ext uri="{9D8B030D-6E8A-4147-A177-3AD203B41FA5}">
                      <a16:colId xmlns:a16="http://schemas.microsoft.com/office/drawing/2014/main" val="3171635521"/>
                    </a:ext>
                  </a:extLst>
                </a:gridCol>
              </a:tblGrid>
              <a:tr h="339337">
                <a:tc>
                  <a:txBody>
                    <a:bodyPr/>
                    <a:lstStyle/>
                    <a:p>
                      <a:pPr lvl="0" algn="l">
                        <a:lnSpc>
                          <a:spcPts val="2175"/>
                        </a:lnSpc>
                        <a:buNone/>
                      </a:pPr>
                      <a:r>
                        <a:rPr lang="en-GB" sz="1050" b="1" i="0">
                          <a:solidFill>
                            <a:srgbClr val="FFFFFF"/>
                          </a:solidFill>
                          <a:effectLst/>
                          <a:latin typeface="Calibri"/>
                        </a:rPr>
                        <a:t>Raw Field </a:t>
                      </a: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24079" cap="flat" cmpd="sng" algn="ctr">
                      <a:solidFill>
                        <a:srgbClr val="FFFFFF"/>
                      </a:solidFill>
                      <a:prstDash val="solid"/>
                      <a:round/>
                      <a:headEnd type="none" w="med" len="med"/>
                      <a:tailEnd type="none" w="med" len="med"/>
                    </a:lnB>
                    <a:solidFill>
                      <a:srgbClr val="5B9BD5"/>
                    </a:solidFill>
                  </a:tcPr>
                </a:tc>
                <a:tc>
                  <a:txBody>
                    <a:bodyPr/>
                    <a:lstStyle/>
                    <a:p>
                      <a:pPr algn="l" fontAlgn="base">
                        <a:lnSpc>
                          <a:spcPts val="2175"/>
                        </a:lnSpc>
                      </a:pPr>
                      <a:r>
                        <a:rPr lang="en-GB" sz="1050" b="1" i="0">
                          <a:solidFill>
                            <a:srgbClr val="FFFFFF"/>
                          </a:solidFill>
                          <a:effectLst/>
                          <a:latin typeface="Calibri"/>
                        </a:rPr>
                        <a:t>Raw Units</a:t>
                      </a: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24079" cap="flat" cmpd="sng" algn="ctr">
                      <a:solidFill>
                        <a:srgbClr val="FFFFFF"/>
                      </a:solidFill>
                      <a:prstDash val="solid"/>
                      <a:round/>
                      <a:headEnd type="none" w="med" len="med"/>
                      <a:tailEnd type="none" w="med" len="med"/>
                    </a:lnB>
                    <a:solidFill>
                      <a:srgbClr val="5B9BD5"/>
                    </a:solidFill>
                  </a:tcPr>
                </a:tc>
                <a:tc>
                  <a:txBody>
                    <a:bodyPr/>
                    <a:lstStyle/>
                    <a:p>
                      <a:pPr lvl="0" algn="l">
                        <a:lnSpc>
                          <a:spcPts val="2175"/>
                        </a:lnSpc>
                        <a:buNone/>
                      </a:pPr>
                      <a:r>
                        <a:rPr lang="en-GB" sz="1050" b="1" i="0">
                          <a:solidFill>
                            <a:srgbClr val="FFFFFF"/>
                          </a:solidFill>
                          <a:effectLst/>
                          <a:latin typeface="Calibri"/>
                        </a:rPr>
                        <a:t>Processed Name</a:t>
                      </a:r>
                    </a:p>
                  </a:txBody>
                  <a:tcPr marL="72999" marR="72999" marT="36499" marB="36499">
                    <a:lnL w="8024" cap="flat" cmpd="sng" algn="ctr">
                      <a:solidFill>
                        <a:srgbClr val="FFFFFF"/>
                      </a:solidFill>
                      <a:prstDash val="solid"/>
                      <a:round/>
                      <a:headEnd type="none" w="med" len="med"/>
                      <a:tailEnd type="none" w="med" len="med"/>
                    </a:lnL>
                    <a:lnR w="8023" cap="flat" cmpd="sng" algn="ctr">
                      <a:solidFill>
                        <a:srgbClr val="FFFFFF"/>
                      </a:solidFill>
                      <a:prstDash val="solid"/>
                      <a:round/>
                      <a:headEnd type="none" w="med" len="med"/>
                      <a:tailEnd type="none" w="med" len="med"/>
                    </a:lnR>
                    <a:lnT w="8023">
                      <a:solidFill>
                        <a:srgbClr val="FFFFFF"/>
                      </a:solidFill>
                    </a:lnT>
                    <a:lnB w="24078">
                      <a:solidFill>
                        <a:srgbClr val="FFFFFF"/>
                      </a:solidFill>
                    </a:lnB>
                    <a:solidFill>
                      <a:srgbClr val="5B9BD5"/>
                    </a:solidFill>
                  </a:tcPr>
                </a:tc>
                <a:tc>
                  <a:txBody>
                    <a:bodyPr/>
                    <a:lstStyle/>
                    <a:p>
                      <a:pPr lvl="0" algn="l">
                        <a:lnSpc>
                          <a:spcPts val="2175"/>
                        </a:lnSpc>
                        <a:buNone/>
                      </a:pPr>
                      <a:r>
                        <a:rPr lang="en-GB" sz="1050" b="1" i="0">
                          <a:solidFill>
                            <a:srgbClr val="FFFFFF"/>
                          </a:solidFill>
                          <a:effectLst/>
                          <a:latin typeface="Calibri"/>
                        </a:rPr>
                        <a:t>Processed Unit</a:t>
                      </a:r>
                    </a:p>
                  </a:txBody>
                  <a:tcPr marL="72999" marR="72999" marT="36499" marB="36499">
                    <a:lnL w="8023">
                      <a:solidFill>
                        <a:srgbClr val="FFFFFF"/>
                      </a:solidFill>
                    </a:lnL>
                    <a:lnR w="8023">
                      <a:solidFill>
                        <a:srgbClr val="FFFFFF"/>
                      </a:solidFill>
                    </a:lnR>
                    <a:lnT w="8023">
                      <a:solidFill>
                        <a:srgbClr val="FFFFFF"/>
                      </a:solidFill>
                    </a:lnT>
                    <a:lnB w="24078">
                      <a:solidFill>
                        <a:srgbClr val="FFFFFF"/>
                      </a:solidFill>
                    </a:lnB>
                    <a:solidFill>
                      <a:srgbClr val="5B9BD5"/>
                    </a:solidFill>
                  </a:tcPr>
                </a:tc>
                <a:tc>
                  <a:txBody>
                    <a:bodyPr/>
                    <a:lstStyle/>
                    <a:p>
                      <a:pPr lvl="0" algn="l">
                        <a:lnSpc>
                          <a:spcPts val="2175"/>
                        </a:lnSpc>
                        <a:buNone/>
                      </a:pPr>
                      <a:r>
                        <a:rPr lang="en-GB" sz="1050" b="1" i="0">
                          <a:solidFill>
                            <a:srgbClr val="FFFFFF"/>
                          </a:solidFill>
                          <a:effectLst/>
                          <a:latin typeface="Calibri"/>
                        </a:rPr>
                        <a:t>Changes</a:t>
                      </a:r>
                    </a:p>
                  </a:txBody>
                  <a:tcPr marL="72999" marR="72999" marT="36499" marB="36499">
                    <a:lnL w="8023">
                      <a:solidFill>
                        <a:srgbClr val="FFFFFF"/>
                      </a:solidFill>
                    </a:lnL>
                    <a:lnR w="8023">
                      <a:solidFill>
                        <a:srgbClr val="FFFFFF"/>
                      </a:solidFill>
                    </a:lnR>
                    <a:lnT w="8023">
                      <a:solidFill>
                        <a:srgbClr val="FFFFFF"/>
                      </a:solidFill>
                    </a:lnT>
                    <a:lnB w="24078">
                      <a:solidFill>
                        <a:srgbClr val="FFFFFF"/>
                      </a:solidFill>
                    </a:lnB>
                    <a:solidFill>
                      <a:srgbClr val="5B9BD5"/>
                    </a:solidFill>
                  </a:tcPr>
                </a:tc>
                <a:extLst>
                  <a:ext uri="{0D108BD9-81ED-4DB2-BD59-A6C34878D82A}">
                    <a16:rowId xmlns:a16="http://schemas.microsoft.com/office/drawing/2014/main" val="2630567366"/>
                  </a:ext>
                </a:extLst>
              </a:tr>
              <a:tr h="339337">
                <a:tc>
                  <a:txBody>
                    <a:bodyPr/>
                    <a:lstStyle/>
                    <a:p>
                      <a:pPr lvl="0" algn="l">
                        <a:lnSpc>
                          <a:spcPts val="2175"/>
                        </a:lnSpc>
                        <a:buNone/>
                      </a:pPr>
                      <a:r>
                        <a:rPr lang="en-GB" sz="1050" b="0" i="0">
                          <a:solidFill>
                            <a:srgbClr val="000000"/>
                          </a:solidFill>
                          <a:effectLst/>
                          <a:latin typeface="Calibri"/>
                        </a:rPr>
                        <a:t>Time</a:t>
                      </a: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24079"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D2DEEF"/>
                    </a:solidFill>
                  </a:tcPr>
                </a:tc>
                <a:tc>
                  <a:txBody>
                    <a:bodyPr/>
                    <a:lstStyle/>
                    <a:p>
                      <a:pPr algn="l" fontAlgn="auto">
                        <a:lnSpc>
                          <a:spcPts val="2175"/>
                        </a:lnSpc>
                      </a:pPr>
                      <a:r>
                        <a:rPr lang="en-GB" sz="1050" b="0" i="0">
                          <a:solidFill>
                            <a:srgbClr val="000000"/>
                          </a:solidFill>
                          <a:effectLst/>
                          <a:latin typeface="Calibri"/>
                        </a:rPr>
                        <a:t>Date</a:t>
                      </a: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24079"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D2DEEF"/>
                    </a:solidFill>
                  </a:tcPr>
                </a:tc>
                <a:tc>
                  <a:txBody>
                    <a:bodyPr/>
                    <a:lstStyle/>
                    <a:p>
                      <a:pPr lvl="0" algn="l">
                        <a:lnSpc>
                          <a:spcPts val="2175"/>
                        </a:lnSpc>
                        <a:buNone/>
                      </a:pPr>
                      <a:r>
                        <a:rPr lang="en-GB" sz="1050" b="0" i="0">
                          <a:solidFill>
                            <a:srgbClr val="000000"/>
                          </a:solidFill>
                          <a:effectLst/>
                          <a:latin typeface="Calibri"/>
                        </a:rPr>
                        <a:t>Time</a:t>
                      </a: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24078" cap="flat" cmpd="sng" algn="ctr">
                      <a:solidFill>
                        <a:srgbClr val="FFFFFF"/>
                      </a:solidFill>
                      <a:prstDash val="solid"/>
                      <a:round/>
                      <a:headEnd type="none" w="med" len="med"/>
                      <a:tailEnd type="none" w="med" len="med"/>
                    </a:lnT>
                    <a:lnB w="8023">
                      <a:solidFill>
                        <a:srgbClr val="FFFFFF"/>
                      </a:solidFill>
                    </a:lnB>
                    <a:solidFill>
                      <a:srgbClr val="D2DEEF"/>
                    </a:solidFill>
                  </a:tcPr>
                </a:tc>
                <a:tc>
                  <a:txBody>
                    <a:bodyPr/>
                    <a:lstStyle/>
                    <a:p>
                      <a:pPr lvl="0" algn="l">
                        <a:lnSpc>
                          <a:spcPts val="2175"/>
                        </a:lnSpc>
                        <a:buNone/>
                      </a:pPr>
                      <a:r>
                        <a:rPr lang="en-GB" sz="1050" b="0" i="0">
                          <a:solidFill>
                            <a:srgbClr val="000000"/>
                          </a:solidFill>
                          <a:effectLst/>
                          <a:latin typeface="Calibri"/>
                        </a:rPr>
                        <a:t>Date</a:t>
                      </a:r>
                    </a:p>
                  </a:txBody>
                  <a:tcPr marL="72999" marR="72999" marT="36499" marB="36499">
                    <a:lnL w="8024" cap="flat" cmpd="sng" algn="ctr">
                      <a:solidFill>
                        <a:srgbClr val="FFFFFF"/>
                      </a:solidFill>
                      <a:prstDash val="solid"/>
                      <a:round/>
                      <a:headEnd type="none" w="med" len="med"/>
                      <a:tailEnd type="none" w="med" len="med"/>
                    </a:lnL>
                    <a:lnR w="8023">
                      <a:solidFill>
                        <a:srgbClr val="FFFFFF"/>
                      </a:solidFill>
                    </a:lnR>
                    <a:lnT w="24078">
                      <a:solidFill>
                        <a:srgbClr val="FFFFFF"/>
                      </a:solidFill>
                    </a:lnT>
                    <a:lnB w="8023">
                      <a:solidFill>
                        <a:srgbClr val="FFFFFF"/>
                      </a:solidFill>
                    </a:lnB>
                    <a:solidFill>
                      <a:srgbClr val="D2DEEF"/>
                    </a:solidFill>
                  </a:tcPr>
                </a:tc>
                <a:tc>
                  <a:txBody>
                    <a:bodyPr/>
                    <a:lstStyle/>
                    <a:p>
                      <a:pPr lvl="0" algn="l">
                        <a:lnSpc>
                          <a:spcPts val="2175"/>
                        </a:lnSpc>
                        <a:buNone/>
                      </a:pPr>
                      <a:r>
                        <a:rPr lang="en-GB" sz="1050" b="0" i="0">
                          <a:solidFill>
                            <a:srgbClr val="000000"/>
                          </a:solidFill>
                          <a:effectLst/>
                          <a:latin typeface="Calibri"/>
                        </a:rPr>
                        <a:t>No change made</a:t>
                      </a:r>
                    </a:p>
                  </a:txBody>
                  <a:tcPr marL="72999" marR="72999" marT="36499" marB="36499">
                    <a:lnL w="8023">
                      <a:solidFill>
                        <a:srgbClr val="FFFFFF"/>
                      </a:solidFill>
                    </a:lnL>
                    <a:lnR w="8023">
                      <a:solidFill>
                        <a:srgbClr val="FFFFFF"/>
                      </a:solidFill>
                    </a:lnR>
                    <a:lnT w="24078">
                      <a:solidFill>
                        <a:srgbClr val="FFFFFF"/>
                      </a:solidFill>
                    </a:lnT>
                    <a:lnB w="8023">
                      <a:solidFill>
                        <a:srgbClr val="FFFFFF"/>
                      </a:solidFill>
                    </a:lnB>
                    <a:solidFill>
                      <a:srgbClr val="D2DEEF"/>
                    </a:solidFill>
                  </a:tcPr>
                </a:tc>
                <a:extLst>
                  <a:ext uri="{0D108BD9-81ED-4DB2-BD59-A6C34878D82A}">
                    <a16:rowId xmlns:a16="http://schemas.microsoft.com/office/drawing/2014/main" val="715457332"/>
                  </a:ext>
                </a:extLst>
              </a:tr>
              <a:tr h="351456">
                <a:tc>
                  <a:txBody>
                    <a:bodyPr/>
                    <a:lstStyle/>
                    <a:p>
                      <a:pPr lvl="0" algn="l">
                        <a:lnSpc>
                          <a:spcPct val="100000"/>
                        </a:lnSpc>
                        <a:spcBef>
                          <a:spcPts val="0"/>
                        </a:spcBef>
                        <a:spcAft>
                          <a:spcPts val="0"/>
                        </a:spcAft>
                        <a:buNone/>
                      </a:pPr>
                      <a:r>
                        <a:rPr lang="en-GB" sz="1100" b="0" i="0" u="none" strike="noStrike" noProof="0">
                          <a:solidFill>
                            <a:srgbClr val="000000"/>
                          </a:solidFill>
                          <a:effectLst/>
                          <a:latin typeface="Calibri"/>
                        </a:rPr>
                        <a:t>TREFMXAV_U</a:t>
                      </a:r>
                    </a:p>
                  </a:txBody>
                  <a:tcPr marL="72999" marR="72999" marT="36499" marB="36499">
                    <a:lnL w="8023">
                      <a:solidFill>
                        <a:srgbClr val="FFFFFF"/>
                      </a:solidFill>
                    </a:lnL>
                    <a:lnR w="8023">
                      <a:solidFill>
                        <a:srgbClr val="FFFFFF"/>
                      </a:solidFill>
                    </a:lnR>
                    <a:lnT w="8024" cap="flat" cmpd="sng" algn="ctr">
                      <a:solidFill>
                        <a:srgbClr val="FFFFFF"/>
                      </a:solidFill>
                      <a:prstDash val="solid"/>
                      <a:round/>
                      <a:headEnd type="none" w="med" len="med"/>
                      <a:tailEnd type="none" w="med" len="med"/>
                    </a:lnT>
                    <a:lnB w="8023">
                      <a:solidFill>
                        <a:srgbClr val="FFFFFF"/>
                      </a:solidFill>
                    </a:lnB>
                    <a:solidFill>
                      <a:srgbClr val="D2DEEF"/>
                    </a:solidFill>
                  </a:tcPr>
                </a:tc>
                <a:tc>
                  <a:txBody>
                    <a:bodyPr/>
                    <a:lstStyle/>
                    <a:p>
                      <a:pPr lvl="0" algn="l">
                        <a:lnSpc>
                          <a:spcPts val="2175"/>
                        </a:lnSpc>
                        <a:buNone/>
                      </a:pPr>
                      <a:r>
                        <a:rPr lang="en-GB" sz="1050" b="0" i="0">
                          <a:solidFill>
                            <a:srgbClr val="000000"/>
                          </a:solidFill>
                          <a:effectLst/>
                          <a:latin typeface="Calibri"/>
                        </a:rPr>
                        <a:t>K</a:t>
                      </a:r>
                    </a:p>
                  </a:txBody>
                  <a:tcPr marL="72999" marR="72999" marT="36499" marB="36499">
                    <a:lnL w="8023" cap="flat" cmpd="sng" algn="ctr">
                      <a:solidFill>
                        <a:srgbClr val="FFFFFF"/>
                      </a:solidFill>
                      <a:prstDash val="solid"/>
                      <a:round/>
                      <a:headEnd type="none" w="med" len="med"/>
                      <a:tailEnd type="none" w="med" len="med"/>
                    </a:lnL>
                    <a:lnR w="8023">
                      <a:solidFill>
                        <a:srgbClr val="FFFFFF"/>
                      </a:solidFill>
                    </a:lnR>
                    <a:lnT w="8024" cap="flat" cmpd="sng" algn="ctr">
                      <a:solidFill>
                        <a:srgbClr val="FFFFFF"/>
                      </a:solidFill>
                      <a:prstDash val="solid"/>
                      <a:round/>
                      <a:headEnd type="none" w="med" len="med"/>
                      <a:tailEnd type="none" w="med" len="med"/>
                    </a:lnT>
                    <a:lnB w="8023" cap="flat" cmpd="sng" algn="ctr">
                      <a:solidFill>
                        <a:srgbClr val="FFFFFF"/>
                      </a:solidFill>
                      <a:prstDash val="solid"/>
                      <a:round/>
                      <a:headEnd type="none" w="med" len="med"/>
                      <a:tailEnd type="none" w="med" len="med"/>
                    </a:lnB>
                    <a:solidFill>
                      <a:srgbClr val="D2DEEF"/>
                    </a:solidFill>
                  </a:tcPr>
                </a:tc>
                <a:tc>
                  <a:txBody>
                    <a:bodyPr/>
                    <a:lstStyle/>
                    <a:p>
                      <a:pPr lvl="0" algn="l">
                        <a:lnSpc>
                          <a:spcPts val="2175"/>
                        </a:lnSpc>
                        <a:buNone/>
                      </a:pPr>
                      <a:r>
                        <a:rPr lang="en-GB" sz="1050" b="0" i="0" u="none" strike="noStrike" noProof="0" err="1">
                          <a:solidFill>
                            <a:srgbClr val="000000"/>
                          </a:solidFill>
                          <a:effectLst/>
                          <a:latin typeface="Bierstadt"/>
                        </a:rPr>
                        <a:t>Temp_Max_C</a:t>
                      </a:r>
                      <a:r>
                        <a:rPr lang="en-GB" sz="1050" b="0" i="0" u="none" strike="noStrike" noProof="0">
                          <a:solidFill>
                            <a:srgbClr val="000000"/>
                          </a:solidFill>
                          <a:effectLst/>
                          <a:latin typeface="Bierstadt"/>
                        </a:rPr>
                        <a:t>    </a:t>
                      </a:r>
                      <a:endParaRPr lang="en-US" b="0"/>
                    </a:p>
                  </a:txBody>
                  <a:tcPr marL="72999" marR="72999" marT="36499" marB="36499">
                    <a:lnL w="8023">
                      <a:solidFill>
                        <a:srgbClr val="FFFFFF"/>
                      </a:solidFill>
                    </a:lnL>
                    <a:lnR w="8023" cap="flat" cmpd="sng" algn="ctr">
                      <a:solidFill>
                        <a:srgbClr val="FFFFFF"/>
                      </a:solidFill>
                      <a:prstDash val="solid"/>
                      <a:round/>
                      <a:headEnd type="none" w="med" len="med"/>
                      <a:tailEnd type="none" w="med" len="med"/>
                    </a:lnR>
                    <a:lnT w="8023" cap="flat" cmpd="sng" algn="ctr">
                      <a:solidFill>
                        <a:srgbClr val="FFFFFF"/>
                      </a:solidFill>
                      <a:prstDash val="solid"/>
                      <a:round/>
                      <a:headEnd type="none" w="med" len="med"/>
                      <a:tailEnd type="none" w="med" len="med"/>
                    </a:lnT>
                    <a:lnB w="8023">
                      <a:solidFill>
                        <a:srgbClr val="FFFFFF"/>
                      </a:solidFill>
                    </a:lnB>
                    <a:solidFill>
                      <a:srgbClr val="D2DEEF"/>
                    </a:solidFill>
                  </a:tcPr>
                </a:tc>
                <a:tc>
                  <a:txBody>
                    <a:bodyPr/>
                    <a:lstStyle/>
                    <a:p>
                      <a:pPr lvl="0" algn="l">
                        <a:lnSpc>
                          <a:spcPts val="2175"/>
                        </a:lnSpc>
                        <a:buNone/>
                      </a:pPr>
                      <a:r>
                        <a:rPr lang="en-GB" sz="1100" b="0" i="0" u="none" strike="noStrike" noProof="0">
                          <a:solidFill>
                            <a:srgbClr val="000000"/>
                          </a:solidFill>
                          <a:effectLst/>
                          <a:latin typeface="Bierstadt"/>
                        </a:rPr>
                        <a:t>ºC</a:t>
                      </a:r>
                      <a:endParaRPr lang="en-US" b="0"/>
                    </a:p>
                  </a:txBody>
                  <a:tcPr marL="72999" marR="72999" marT="36499" marB="36499">
                    <a:lnL w="8023">
                      <a:solidFill>
                        <a:srgbClr val="FFFFFF"/>
                      </a:solidFill>
                    </a:lnL>
                    <a:lnR w="8023">
                      <a:solidFill>
                        <a:srgbClr val="FFFFFF"/>
                      </a:solidFill>
                    </a:lnR>
                    <a:lnT w="8023" cap="flat" cmpd="sng" algn="ctr">
                      <a:solidFill>
                        <a:srgbClr val="FFFFFF"/>
                      </a:solidFill>
                      <a:prstDash val="solid"/>
                      <a:round/>
                      <a:headEnd type="none" w="med" len="med"/>
                      <a:tailEnd type="none" w="med" len="med"/>
                    </a:lnT>
                    <a:lnB w="8023">
                      <a:solidFill>
                        <a:srgbClr val="FFFFFF"/>
                      </a:solidFill>
                    </a:lnB>
                    <a:solidFill>
                      <a:srgbClr val="D2DEEF"/>
                    </a:solidFill>
                  </a:tcPr>
                </a:tc>
                <a:tc>
                  <a:txBody>
                    <a:bodyPr/>
                    <a:lstStyle/>
                    <a:p>
                      <a:pPr lvl="0" algn="l">
                        <a:lnSpc>
                          <a:spcPts val="2175"/>
                        </a:lnSpc>
                        <a:buNone/>
                      </a:pPr>
                      <a:r>
                        <a:rPr lang="en-GB" sz="1050" b="0" i="0" u="none" strike="noStrike" noProof="0">
                          <a:solidFill>
                            <a:srgbClr val="000000"/>
                          </a:solidFill>
                          <a:effectLst/>
                        </a:rPr>
                        <a:t>Converted from K to °C </a:t>
                      </a:r>
                    </a:p>
                  </a:txBody>
                  <a:tcPr marL="72999" marR="72999" marT="36499" marB="36499">
                    <a:lnL w="8023">
                      <a:solidFill>
                        <a:srgbClr val="FFFFFF"/>
                      </a:solidFill>
                    </a:lnL>
                    <a:lnR w="8023">
                      <a:solidFill>
                        <a:srgbClr val="FFFFFF"/>
                      </a:solidFill>
                    </a:lnR>
                    <a:lnT w="8023" cap="flat" cmpd="sng" algn="ctr">
                      <a:solidFill>
                        <a:srgbClr val="FFFFFF"/>
                      </a:solidFill>
                      <a:prstDash val="solid"/>
                      <a:round/>
                      <a:headEnd type="none" w="med" len="med"/>
                      <a:tailEnd type="none" w="med" len="med"/>
                    </a:lnT>
                    <a:lnB w="8023">
                      <a:solidFill>
                        <a:srgbClr val="FFFFFF"/>
                      </a:solidFill>
                    </a:lnB>
                    <a:solidFill>
                      <a:srgbClr val="D2DEEF"/>
                    </a:solidFill>
                  </a:tcPr>
                </a:tc>
                <a:extLst>
                  <a:ext uri="{0D108BD9-81ED-4DB2-BD59-A6C34878D82A}">
                    <a16:rowId xmlns:a16="http://schemas.microsoft.com/office/drawing/2014/main" val="221674602"/>
                  </a:ext>
                </a:extLst>
              </a:tr>
              <a:tr h="339337">
                <a:tc>
                  <a:txBody>
                    <a:bodyPr/>
                    <a:lstStyle/>
                    <a:p>
                      <a:pPr lvl="0" algn="l">
                        <a:lnSpc>
                          <a:spcPts val="2175"/>
                        </a:lnSpc>
                        <a:buNone/>
                      </a:pPr>
                      <a:r>
                        <a:rPr lang="en-GB" sz="1050" b="0" i="0">
                          <a:solidFill>
                            <a:srgbClr val="000000"/>
                          </a:solidFill>
                          <a:effectLst/>
                          <a:latin typeface="Calibri"/>
                        </a:rPr>
                        <a:t>FLNS</a:t>
                      </a:r>
                      <a:endParaRPr lang="en-US" b="0"/>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3"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EAEFF7"/>
                    </a:solidFill>
                  </a:tcPr>
                </a:tc>
                <a:tc>
                  <a:txBody>
                    <a:bodyPr/>
                    <a:lstStyle/>
                    <a:p>
                      <a:pPr algn="l" fontAlgn="auto">
                        <a:lnSpc>
                          <a:spcPts val="2175"/>
                        </a:lnSpc>
                      </a:pPr>
                      <a:r>
                        <a:rPr lang="en-GB" sz="1050" b="0" kern="1200">
                          <a:solidFill>
                            <a:schemeClr val="tx1"/>
                          </a:solidFill>
                          <a:effectLst/>
                          <a:latin typeface="+mn-lt"/>
                          <a:ea typeface="+mn-ea"/>
                          <a:cs typeface="+mn-cs"/>
                        </a:rPr>
                        <a:t>W/m^2</a:t>
                      </a:r>
                      <a:endParaRPr lang="en-GB" sz="1050" b="0" i="0">
                        <a:solidFill>
                          <a:srgbClr val="000000"/>
                        </a:solidFill>
                        <a:effectLst/>
                        <a:latin typeface="Calibri"/>
                      </a:endParaRP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3"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EAEFF7"/>
                    </a:solidFill>
                  </a:tcPr>
                </a:tc>
                <a:tc>
                  <a:txBody>
                    <a:bodyPr/>
                    <a:lstStyle/>
                    <a:p>
                      <a:pPr lvl="0" algn="l">
                        <a:lnSpc>
                          <a:spcPts val="2175"/>
                        </a:lnSpc>
                        <a:buNone/>
                      </a:pPr>
                      <a:r>
                        <a:rPr lang="en-GB" sz="1050" b="0" i="0" u="none" strike="noStrike" kern="1200" noProof="0" err="1">
                          <a:solidFill>
                            <a:schemeClr val="tx1"/>
                          </a:solidFill>
                          <a:effectLst/>
                        </a:rPr>
                        <a:t>Radiation_Longwave</a:t>
                      </a:r>
                      <a:r>
                        <a:rPr lang="en-GB" sz="1050" b="0" i="0" u="none" strike="noStrike" kern="1200" noProof="0">
                          <a:solidFill>
                            <a:schemeClr val="tx1"/>
                          </a:solidFill>
                          <a:effectLst/>
                        </a:rPr>
                        <a:t>_(W/m²)</a:t>
                      </a:r>
                      <a:endParaRPr lang="en-US" b="0"/>
                    </a:p>
                  </a:txBody>
                  <a:tcPr marL="72999" marR="72999" marT="36499" marB="36499">
                    <a:lnL w="8024" cap="flat" cmpd="sng" algn="ctr">
                      <a:solidFill>
                        <a:srgbClr val="FFFFFF"/>
                      </a:solidFill>
                      <a:prstDash val="solid"/>
                      <a:round/>
                      <a:headEnd type="none" w="med" len="med"/>
                      <a:tailEnd type="none" w="med" len="med"/>
                    </a:lnL>
                    <a:lnR w="8023" cap="flat" cmpd="sng" algn="ctr">
                      <a:solidFill>
                        <a:srgbClr val="FFFFFF"/>
                      </a:solidFill>
                      <a:prstDash val="solid"/>
                      <a:round/>
                      <a:headEnd type="none" w="med" len="med"/>
                      <a:tailEnd type="none" w="med" len="med"/>
                    </a:lnR>
                    <a:lnT w="8023">
                      <a:solidFill>
                        <a:srgbClr val="FFFFFF"/>
                      </a:solidFill>
                    </a:lnT>
                    <a:lnB w="8023">
                      <a:solidFill>
                        <a:srgbClr val="FFFFFF"/>
                      </a:solidFill>
                    </a:lnB>
                    <a:solidFill>
                      <a:srgbClr val="EAEFF7"/>
                    </a:solidFill>
                  </a:tcPr>
                </a:tc>
                <a:tc>
                  <a:txBody>
                    <a:bodyPr/>
                    <a:lstStyle/>
                    <a:p>
                      <a:pPr lvl="0" algn="l">
                        <a:lnSpc>
                          <a:spcPts val="2175"/>
                        </a:lnSpc>
                        <a:buNone/>
                      </a:pPr>
                      <a:r>
                        <a:rPr lang="en-GB" sz="1100" b="0" i="0" u="none" strike="noStrike" kern="1200" noProof="0">
                          <a:solidFill>
                            <a:schemeClr val="tx1"/>
                          </a:solidFill>
                          <a:effectLst/>
                          <a:latin typeface="Bierstadt"/>
                        </a:rPr>
                        <a:t>W/m^2</a:t>
                      </a:r>
                      <a:endParaRPr lang="en-US" b="0"/>
                    </a:p>
                  </a:txBody>
                  <a:tcPr marL="72999" marR="72999" marT="36499" marB="36499">
                    <a:lnL w="8023">
                      <a:solidFill>
                        <a:srgbClr val="FFFFFF"/>
                      </a:solidFill>
                    </a:lnL>
                    <a:lnR w="8023">
                      <a:solidFill>
                        <a:srgbClr val="FFFFFF"/>
                      </a:solidFill>
                    </a:lnR>
                    <a:lnT w="8023">
                      <a:solidFill>
                        <a:srgbClr val="FFFFFF"/>
                      </a:solidFill>
                    </a:lnT>
                    <a:lnB w="8023">
                      <a:solidFill>
                        <a:srgbClr val="FFFFFF"/>
                      </a:solidFill>
                    </a:lnB>
                    <a:solidFill>
                      <a:srgbClr val="EAEFF7"/>
                    </a:solidFill>
                  </a:tcPr>
                </a:tc>
                <a:tc>
                  <a:txBody>
                    <a:bodyPr/>
                    <a:lstStyle/>
                    <a:p>
                      <a:pPr lvl="0" algn="l">
                        <a:lnSpc>
                          <a:spcPct val="100000"/>
                        </a:lnSpc>
                        <a:spcBef>
                          <a:spcPts val="0"/>
                        </a:spcBef>
                        <a:spcAft>
                          <a:spcPts val="0"/>
                        </a:spcAft>
                        <a:buNone/>
                      </a:pPr>
                      <a:r>
                        <a:rPr lang="en-GB" sz="1100" b="0" i="0" u="none" strike="noStrike" kern="1200" noProof="0">
                          <a:solidFill>
                            <a:srgbClr val="000000"/>
                          </a:solidFill>
                          <a:effectLst/>
                          <a:latin typeface="Calibri"/>
                        </a:rPr>
                        <a:t>No change made</a:t>
                      </a:r>
                    </a:p>
                    <a:p>
                      <a:pPr lvl="0" algn="l">
                        <a:lnSpc>
                          <a:spcPts val="2175"/>
                        </a:lnSpc>
                        <a:buNone/>
                      </a:pPr>
                      <a:endParaRPr lang="en-GB" sz="1050" b="0" kern="1200">
                        <a:solidFill>
                          <a:schemeClr val="tx1"/>
                        </a:solidFill>
                        <a:effectLst/>
                        <a:latin typeface="+mn-lt"/>
                        <a:ea typeface="+mn-ea"/>
                        <a:cs typeface="+mn-cs"/>
                      </a:endParaRPr>
                    </a:p>
                  </a:txBody>
                  <a:tcPr marL="72999" marR="72999" marT="36499" marB="36499">
                    <a:lnL w="8023">
                      <a:solidFill>
                        <a:srgbClr val="FFFFFF"/>
                      </a:solidFill>
                    </a:lnL>
                    <a:lnR w="8023">
                      <a:solidFill>
                        <a:srgbClr val="FFFFFF"/>
                      </a:solidFill>
                    </a:lnR>
                    <a:lnT w="8023">
                      <a:solidFill>
                        <a:srgbClr val="FFFFFF"/>
                      </a:solidFill>
                    </a:lnT>
                    <a:lnB w="8023">
                      <a:solidFill>
                        <a:srgbClr val="FFFFFF"/>
                      </a:solidFill>
                    </a:lnB>
                    <a:solidFill>
                      <a:srgbClr val="EAEFF7"/>
                    </a:solidFill>
                  </a:tcPr>
                </a:tc>
                <a:extLst>
                  <a:ext uri="{0D108BD9-81ED-4DB2-BD59-A6C34878D82A}">
                    <a16:rowId xmlns:a16="http://schemas.microsoft.com/office/drawing/2014/main" val="1432894950"/>
                  </a:ext>
                </a:extLst>
              </a:tr>
              <a:tr h="339337">
                <a:tc>
                  <a:txBody>
                    <a:bodyPr/>
                    <a:lstStyle/>
                    <a:p>
                      <a:pPr lvl="0" algn="l">
                        <a:lnSpc>
                          <a:spcPts val="2175"/>
                        </a:lnSpc>
                        <a:buNone/>
                      </a:pPr>
                      <a:r>
                        <a:rPr lang="en-GB" sz="1050" b="0" i="0">
                          <a:solidFill>
                            <a:srgbClr val="000000"/>
                          </a:solidFill>
                          <a:effectLst/>
                          <a:latin typeface="Calibri"/>
                        </a:rPr>
                        <a:t>FSNS</a:t>
                      </a:r>
                      <a:endParaRPr lang="en-US" b="0"/>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D2DEEF"/>
                    </a:solidFill>
                  </a:tcPr>
                </a:tc>
                <a:tc>
                  <a:txBody>
                    <a:bodyPr/>
                    <a:lstStyle/>
                    <a:p>
                      <a:pPr algn="l" fontAlgn="auto">
                        <a:lnSpc>
                          <a:spcPts val="2175"/>
                        </a:lnSpc>
                      </a:pPr>
                      <a:r>
                        <a:rPr lang="en-GB" sz="1050" b="0" kern="1200">
                          <a:solidFill>
                            <a:schemeClr val="tx1"/>
                          </a:solidFill>
                          <a:effectLst/>
                          <a:latin typeface="+mn-lt"/>
                          <a:ea typeface="+mn-ea"/>
                          <a:cs typeface="+mn-cs"/>
                        </a:rPr>
                        <a:t>W/m^2</a:t>
                      </a:r>
                      <a:endParaRPr lang="en-GB" sz="1050" b="0" i="0">
                        <a:solidFill>
                          <a:srgbClr val="000000"/>
                        </a:solidFill>
                        <a:effectLst/>
                        <a:latin typeface="Calibri"/>
                      </a:endParaRP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D2DEEF"/>
                    </a:solidFill>
                  </a:tcPr>
                </a:tc>
                <a:tc>
                  <a:txBody>
                    <a:bodyPr/>
                    <a:lstStyle/>
                    <a:p>
                      <a:pPr lvl="0" algn="l">
                        <a:lnSpc>
                          <a:spcPts val="2175"/>
                        </a:lnSpc>
                        <a:buNone/>
                      </a:pPr>
                      <a:r>
                        <a:rPr lang="en-GB" sz="1050" b="0" i="0" u="none" strike="noStrike" kern="1200" noProof="0" err="1">
                          <a:solidFill>
                            <a:schemeClr val="tx1"/>
                          </a:solidFill>
                          <a:effectLst/>
                        </a:rPr>
                        <a:t>Radiation_Shortwave</a:t>
                      </a:r>
                      <a:r>
                        <a:rPr lang="en-GB" sz="1050" b="0" i="0" u="none" strike="noStrike" kern="1200" noProof="0">
                          <a:solidFill>
                            <a:schemeClr val="tx1"/>
                          </a:solidFill>
                          <a:effectLst/>
                        </a:rPr>
                        <a:t>_(W/m²)</a:t>
                      </a:r>
                      <a:endParaRPr lang="en-US" b="0"/>
                    </a:p>
                  </a:txBody>
                  <a:tcPr marL="72999" marR="72999" marT="36499" marB="36499">
                    <a:lnL w="8024" cap="flat" cmpd="sng" algn="ctr">
                      <a:solidFill>
                        <a:srgbClr val="FFFFFF"/>
                      </a:solidFill>
                      <a:prstDash val="solid"/>
                      <a:round/>
                      <a:headEnd type="none" w="med" len="med"/>
                      <a:tailEnd type="none" w="med" len="med"/>
                    </a:lnL>
                    <a:lnR w="8023" cap="flat" cmpd="sng" algn="ctr">
                      <a:solidFill>
                        <a:srgbClr val="FFFFFF"/>
                      </a:solidFill>
                      <a:prstDash val="solid"/>
                      <a:round/>
                      <a:headEnd type="none" w="med" len="med"/>
                      <a:tailEnd type="none" w="med" len="med"/>
                    </a:lnR>
                    <a:lnT w="8023">
                      <a:solidFill>
                        <a:srgbClr val="FFFFFF"/>
                      </a:solidFill>
                    </a:lnT>
                    <a:lnB w="8023">
                      <a:solidFill>
                        <a:srgbClr val="FFFFFF"/>
                      </a:solidFill>
                    </a:lnB>
                    <a:solidFill>
                      <a:srgbClr val="D2DEEF"/>
                    </a:solidFill>
                  </a:tcPr>
                </a:tc>
                <a:tc>
                  <a:txBody>
                    <a:bodyPr/>
                    <a:lstStyle/>
                    <a:p>
                      <a:pPr lvl="0" algn="l">
                        <a:lnSpc>
                          <a:spcPts val="2175"/>
                        </a:lnSpc>
                        <a:buNone/>
                      </a:pPr>
                      <a:r>
                        <a:rPr lang="en-GB" sz="1100" b="0" i="0" u="none" strike="noStrike" kern="1200" noProof="0">
                          <a:solidFill>
                            <a:schemeClr val="tx1"/>
                          </a:solidFill>
                          <a:effectLst/>
                          <a:latin typeface="Bierstadt"/>
                        </a:rPr>
                        <a:t>W/m^2</a:t>
                      </a:r>
                      <a:endParaRPr lang="en-US" b="0"/>
                    </a:p>
                  </a:txBody>
                  <a:tcPr marL="72999" marR="72999" marT="36499" marB="36499">
                    <a:lnL w="8023">
                      <a:solidFill>
                        <a:srgbClr val="FFFFFF"/>
                      </a:solidFill>
                    </a:lnL>
                    <a:lnR w="8023">
                      <a:solidFill>
                        <a:srgbClr val="FFFFFF"/>
                      </a:solidFill>
                    </a:lnR>
                    <a:lnT w="8023">
                      <a:solidFill>
                        <a:srgbClr val="FFFFFF"/>
                      </a:solidFill>
                    </a:lnT>
                    <a:lnB w="8023">
                      <a:solidFill>
                        <a:srgbClr val="FFFFFF"/>
                      </a:solidFill>
                    </a:lnB>
                    <a:solidFill>
                      <a:srgbClr val="D2DEEF"/>
                    </a:solidFill>
                  </a:tcPr>
                </a:tc>
                <a:tc>
                  <a:txBody>
                    <a:bodyPr/>
                    <a:lstStyle/>
                    <a:p>
                      <a:pPr lvl="0" algn="l">
                        <a:lnSpc>
                          <a:spcPct val="100000"/>
                        </a:lnSpc>
                        <a:spcBef>
                          <a:spcPts val="0"/>
                        </a:spcBef>
                        <a:spcAft>
                          <a:spcPts val="0"/>
                        </a:spcAft>
                        <a:buNone/>
                      </a:pPr>
                      <a:r>
                        <a:rPr lang="en-GB" sz="1100" b="0" i="0" u="none" strike="noStrike" kern="1200" noProof="0">
                          <a:solidFill>
                            <a:srgbClr val="000000"/>
                          </a:solidFill>
                          <a:effectLst/>
                          <a:latin typeface="Calibri"/>
                        </a:rPr>
                        <a:t>No change made</a:t>
                      </a:r>
                    </a:p>
                    <a:p>
                      <a:pPr lvl="0" algn="l">
                        <a:lnSpc>
                          <a:spcPts val="2175"/>
                        </a:lnSpc>
                        <a:buNone/>
                      </a:pPr>
                      <a:endParaRPr lang="en-GB" sz="1050" b="0" kern="1200">
                        <a:solidFill>
                          <a:schemeClr val="tx1"/>
                        </a:solidFill>
                        <a:effectLst/>
                        <a:latin typeface="+mn-lt"/>
                        <a:ea typeface="+mn-ea"/>
                        <a:cs typeface="+mn-cs"/>
                      </a:endParaRPr>
                    </a:p>
                  </a:txBody>
                  <a:tcPr marL="72999" marR="72999" marT="36499" marB="36499">
                    <a:lnL w="8023">
                      <a:solidFill>
                        <a:srgbClr val="FFFFFF"/>
                      </a:solidFill>
                    </a:lnL>
                    <a:lnR w="8023">
                      <a:solidFill>
                        <a:srgbClr val="FFFFFF"/>
                      </a:solidFill>
                    </a:lnR>
                    <a:lnT w="8023">
                      <a:solidFill>
                        <a:srgbClr val="FFFFFF"/>
                      </a:solidFill>
                    </a:lnT>
                    <a:lnB w="8023">
                      <a:solidFill>
                        <a:srgbClr val="FFFFFF"/>
                      </a:solidFill>
                    </a:lnB>
                    <a:solidFill>
                      <a:srgbClr val="D2DEEF"/>
                    </a:solidFill>
                  </a:tcPr>
                </a:tc>
                <a:extLst>
                  <a:ext uri="{0D108BD9-81ED-4DB2-BD59-A6C34878D82A}">
                    <a16:rowId xmlns:a16="http://schemas.microsoft.com/office/drawing/2014/main" val="4139285185"/>
                  </a:ext>
                </a:extLst>
              </a:tr>
              <a:tr h="618079">
                <a:tc>
                  <a:txBody>
                    <a:bodyPr/>
                    <a:lstStyle/>
                    <a:p>
                      <a:pPr lvl="0" algn="l">
                        <a:lnSpc>
                          <a:spcPts val="2175"/>
                        </a:lnSpc>
                        <a:buNone/>
                      </a:pPr>
                      <a:r>
                        <a:rPr lang="en-GB" sz="1050" b="0" i="0">
                          <a:solidFill>
                            <a:srgbClr val="000000"/>
                          </a:solidFill>
                          <a:effectLst/>
                          <a:latin typeface="Calibri"/>
                        </a:rPr>
                        <a:t>PRECT</a:t>
                      </a:r>
                      <a:endParaRPr lang="en-US" b="0"/>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EAEFF7"/>
                    </a:solidFill>
                  </a:tcPr>
                </a:tc>
                <a:tc>
                  <a:txBody>
                    <a:bodyPr/>
                    <a:lstStyle/>
                    <a:p>
                      <a:pPr algn="l" fontAlgn="auto">
                        <a:lnSpc>
                          <a:spcPts val="2175"/>
                        </a:lnSpc>
                      </a:pPr>
                      <a:r>
                        <a:rPr lang="en-GB" sz="1050" b="0" i="0">
                          <a:solidFill>
                            <a:srgbClr val="000000"/>
                          </a:solidFill>
                          <a:effectLst/>
                          <a:latin typeface="Calibri"/>
                        </a:rPr>
                        <a:t>m/s</a:t>
                      </a: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EAEFF7"/>
                    </a:solidFill>
                  </a:tcPr>
                </a:tc>
                <a:tc>
                  <a:txBody>
                    <a:bodyPr/>
                    <a:lstStyle/>
                    <a:p>
                      <a:pPr marL="228600" lvl="0" indent="-228600" algn="l">
                        <a:lnSpc>
                          <a:spcPts val="2175"/>
                        </a:lnSpc>
                        <a:buAutoNum type="arabicPeriod"/>
                      </a:pPr>
                      <a:r>
                        <a:rPr lang="en-GB" sz="1050" b="0" i="0" u="none" strike="noStrike" noProof="0" err="1">
                          <a:solidFill>
                            <a:srgbClr val="000000"/>
                          </a:solidFill>
                          <a:effectLst/>
                        </a:rPr>
                        <a:t>Precipitation_mm_s</a:t>
                      </a:r>
                      <a:endParaRPr lang="en-GB" b="0"/>
                    </a:p>
                    <a:p>
                      <a:pPr marL="228600" lvl="0" indent="-228600" algn="l">
                        <a:lnSpc>
                          <a:spcPts val="2175"/>
                        </a:lnSpc>
                        <a:buAutoNum type="arabicPeriod"/>
                      </a:pPr>
                      <a:r>
                        <a:rPr lang="en-GB" sz="1050" b="0" i="0" u="none" strike="noStrike" noProof="0" err="1">
                          <a:solidFill>
                            <a:srgbClr val="000000"/>
                          </a:solidFill>
                          <a:effectLst/>
                          <a:latin typeface="Bierstadt"/>
                        </a:rPr>
                        <a:t>Precipitation_mm_day</a:t>
                      </a:r>
                      <a:r>
                        <a:rPr lang="en-GB" sz="1050" b="0" i="0" u="none" strike="noStrike" noProof="0">
                          <a:solidFill>
                            <a:srgbClr val="000000"/>
                          </a:solidFill>
                          <a:effectLst/>
                          <a:latin typeface="Bierstadt"/>
                        </a:rPr>
                        <a:t>    </a:t>
                      </a:r>
                      <a:endParaRPr lang="en-GB" b="0"/>
                    </a:p>
                  </a:txBody>
                  <a:tcPr marL="72999" marR="72999" marT="36499" marB="36499">
                    <a:lnL w="8024" cap="flat" cmpd="sng" algn="ctr">
                      <a:solidFill>
                        <a:srgbClr val="FFFFFF"/>
                      </a:solidFill>
                      <a:prstDash val="solid"/>
                      <a:round/>
                      <a:headEnd type="none" w="med" len="med"/>
                      <a:tailEnd type="none" w="med" len="med"/>
                    </a:lnL>
                    <a:lnR w="8023" cap="flat" cmpd="sng" algn="ctr">
                      <a:solidFill>
                        <a:srgbClr val="FFFFFF"/>
                      </a:solidFill>
                      <a:prstDash val="solid"/>
                      <a:round/>
                      <a:headEnd type="none" w="med" len="med"/>
                      <a:tailEnd type="none" w="med" len="med"/>
                    </a:lnR>
                    <a:lnT w="8023">
                      <a:solidFill>
                        <a:srgbClr val="FFFFFF"/>
                      </a:solidFill>
                    </a:lnT>
                    <a:lnB w="8023">
                      <a:solidFill>
                        <a:srgbClr val="FFFFFF"/>
                      </a:solidFill>
                    </a:lnB>
                    <a:solidFill>
                      <a:srgbClr val="EAEFF7"/>
                    </a:solidFill>
                  </a:tcPr>
                </a:tc>
                <a:tc>
                  <a:txBody>
                    <a:bodyPr/>
                    <a:lstStyle/>
                    <a:p>
                      <a:pPr marL="228600" lvl="0" indent="-228600" algn="l">
                        <a:lnSpc>
                          <a:spcPts val="2175"/>
                        </a:lnSpc>
                        <a:buAutoNum type="arabicPeriod"/>
                      </a:pPr>
                      <a:r>
                        <a:rPr lang="en-GB" sz="1050" b="0" i="0">
                          <a:solidFill>
                            <a:srgbClr val="000000"/>
                          </a:solidFill>
                          <a:effectLst/>
                          <a:latin typeface="Calibri"/>
                        </a:rPr>
                        <a:t>mm/s</a:t>
                      </a:r>
                    </a:p>
                    <a:p>
                      <a:pPr marL="228600" lvl="0" indent="-228600" algn="l">
                        <a:lnSpc>
                          <a:spcPts val="2175"/>
                        </a:lnSpc>
                        <a:buAutoNum type="arabicPeriod"/>
                      </a:pPr>
                      <a:r>
                        <a:rPr lang="en-GB" sz="1050" b="0" i="0">
                          <a:solidFill>
                            <a:srgbClr val="000000"/>
                          </a:solidFill>
                          <a:effectLst/>
                          <a:latin typeface="Calibri"/>
                        </a:rPr>
                        <a:t>mm/day</a:t>
                      </a:r>
                    </a:p>
                  </a:txBody>
                  <a:tcPr marL="72999" marR="72999" marT="36499" marB="36499">
                    <a:lnL w="8023">
                      <a:solidFill>
                        <a:srgbClr val="FFFFFF"/>
                      </a:solidFill>
                    </a:lnL>
                    <a:lnR w="8023">
                      <a:solidFill>
                        <a:srgbClr val="FFFFFF"/>
                      </a:solidFill>
                    </a:lnR>
                    <a:lnT w="8023">
                      <a:solidFill>
                        <a:srgbClr val="FFFFFF"/>
                      </a:solidFill>
                    </a:lnT>
                    <a:lnB w="8023">
                      <a:solidFill>
                        <a:srgbClr val="FFFFFF"/>
                      </a:solidFill>
                    </a:lnB>
                    <a:solidFill>
                      <a:srgbClr val="EAEFF7"/>
                    </a:solidFill>
                  </a:tcPr>
                </a:tc>
                <a:tc>
                  <a:txBody>
                    <a:bodyPr/>
                    <a:lstStyle/>
                    <a:p>
                      <a:pPr marL="228600" lvl="0" indent="-228600" algn="l">
                        <a:lnSpc>
                          <a:spcPts val="2175"/>
                        </a:lnSpc>
                        <a:buAutoNum type="arabicPeriod"/>
                      </a:pPr>
                      <a:r>
                        <a:rPr lang="en-GB" sz="1050" b="0" i="0" u="none" strike="noStrike" noProof="0">
                          <a:solidFill>
                            <a:srgbClr val="000000"/>
                          </a:solidFill>
                          <a:effectLst/>
                        </a:rPr>
                        <a:t>Converted (m/s * 86400000)</a:t>
                      </a:r>
                    </a:p>
                    <a:p>
                      <a:pPr marL="228600" lvl="0" indent="-228600" algn="l">
                        <a:lnSpc>
                          <a:spcPts val="2175"/>
                        </a:lnSpc>
                        <a:buAutoNum type="arabicPeriod"/>
                      </a:pPr>
                      <a:r>
                        <a:rPr lang="en-GB" sz="1050" b="0" i="0" u="none" strike="noStrike" noProof="0">
                          <a:solidFill>
                            <a:srgbClr val="000000"/>
                          </a:solidFill>
                          <a:effectLst/>
                          <a:latin typeface="Bierstadt"/>
                        </a:rPr>
                        <a:t>Converted (m/s * 1000)</a:t>
                      </a:r>
                      <a:endParaRPr lang="en-GB" sz="1050" b="0" i="0" u="none" strike="noStrike" noProof="0">
                        <a:solidFill>
                          <a:srgbClr val="000000"/>
                        </a:solidFill>
                        <a:effectLst/>
                      </a:endParaRPr>
                    </a:p>
                  </a:txBody>
                  <a:tcPr marL="72999" marR="72999" marT="36499" marB="36499">
                    <a:lnL w="8023">
                      <a:solidFill>
                        <a:srgbClr val="FFFFFF"/>
                      </a:solidFill>
                    </a:lnL>
                    <a:lnR w="8023">
                      <a:solidFill>
                        <a:srgbClr val="FFFFFF"/>
                      </a:solidFill>
                    </a:lnR>
                    <a:lnT w="8023">
                      <a:solidFill>
                        <a:srgbClr val="FFFFFF"/>
                      </a:solidFill>
                    </a:lnT>
                    <a:lnB w="8023">
                      <a:solidFill>
                        <a:srgbClr val="FFFFFF"/>
                      </a:solidFill>
                    </a:lnB>
                    <a:solidFill>
                      <a:srgbClr val="EAEFF7"/>
                    </a:solidFill>
                  </a:tcPr>
                </a:tc>
                <a:extLst>
                  <a:ext uri="{0D108BD9-81ED-4DB2-BD59-A6C34878D82A}">
                    <a16:rowId xmlns:a16="http://schemas.microsoft.com/office/drawing/2014/main" val="1518764183"/>
                  </a:ext>
                </a:extLst>
              </a:tr>
              <a:tr h="593840">
                <a:tc>
                  <a:txBody>
                    <a:bodyPr/>
                    <a:lstStyle/>
                    <a:p>
                      <a:pPr lvl="0" algn="l">
                        <a:lnSpc>
                          <a:spcPts val="2175"/>
                        </a:lnSpc>
                        <a:buNone/>
                      </a:pPr>
                      <a:r>
                        <a:rPr lang="en-GB" sz="1050" b="0" i="0">
                          <a:solidFill>
                            <a:srgbClr val="000000"/>
                          </a:solidFill>
                          <a:effectLst/>
                          <a:latin typeface="Calibri"/>
                        </a:rPr>
                        <a:t>PRSN</a:t>
                      </a: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D2DEEF"/>
                    </a:solidFill>
                  </a:tcPr>
                </a:tc>
                <a:tc>
                  <a:txBody>
                    <a:bodyPr/>
                    <a:lstStyle/>
                    <a:p>
                      <a:pPr algn="l" fontAlgn="auto">
                        <a:lnSpc>
                          <a:spcPts val="2175"/>
                        </a:lnSpc>
                      </a:pPr>
                      <a:r>
                        <a:rPr lang="en-GB" sz="1050" b="0" i="0">
                          <a:solidFill>
                            <a:srgbClr val="000000"/>
                          </a:solidFill>
                          <a:effectLst/>
                          <a:latin typeface="Calibri"/>
                        </a:rPr>
                        <a:t>m/s</a:t>
                      </a: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D2DEEF"/>
                    </a:solidFill>
                  </a:tcPr>
                </a:tc>
                <a:tc>
                  <a:txBody>
                    <a:bodyPr/>
                    <a:lstStyle/>
                    <a:p>
                      <a:pPr marL="228600" lvl="0" indent="-228600" algn="l">
                        <a:lnSpc>
                          <a:spcPts val="2175"/>
                        </a:lnSpc>
                        <a:buAutoNum type="arabicPeriod"/>
                      </a:pPr>
                      <a:r>
                        <a:rPr lang="en-GB" sz="1050" b="0" i="0" u="none" strike="noStrike" noProof="0" err="1">
                          <a:solidFill>
                            <a:srgbClr val="000000"/>
                          </a:solidFill>
                          <a:effectLst/>
                        </a:rPr>
                        <a:t>Snowfall_mm_s</a:t>
                      </a:r>
                    </a:p>
                    <a:p>
                      <a:pPr marL="228600" lvl="0" indent="-228600" algn="l">
                        <a:lnSpc>
                          <a:spcPts val="2175"/>
                        </a:lnSpc>
                        <a:buAutoNum type="arabicPeriod"/>
                      </a:pPr>
                      <a:r>
                        <a:rPr lang="en-GB" sz="1050" b="0" i="0" u="none" strike="noStrike" noProof="0" err="1">
                          <a:solidFill>
                            <a:srgbClr val="000000"/>
                          </a:solidFill>
                          <a:effectLst/>
                          <a:latin typeface="Bierstadt"/>
                        </a:rPr>
                        <a:t>Snowfall_mm_day</a:t>
                      </a:r>
                      <a:endParaRPr lang="en-GB" sz="1050" b="0" i="0" u="none" strike="noStrike" noProof="0" err="1">
                        <a:solidFill>
                          <a:srgbClr val="000000"/>
                        </a:solidFill>
                        <a:effectLst/>
                      </a:endParaRPr>
                    </a:p>
                  </a:txBody>
                  <a:tcPr marL="72999" marR="72999" marT="36499" marB="36499">
                    <a:lnL w="8024" cap="flat" cmpd="sng" algn="ctr">
                      <a:solidFill>
                        <a:srgbClr val="FFFFFF"/>
                      </a:solidFill>
                      <a:prstDash val="solid"/>
                      <a:round/>
                      <a:headEnd type="none" w="med" len="med"/>
                      <a:tailEnd type="none" w="med" len="med"/>
                    </a:lnL>
                    <a:lnR w="8023" cap="flat" cmpd="sng" algn="ctr">
                      <a:solidFill>
                        <a:srgbClr val="FFFFFF"/>
                      </a:solidFill>
                      <a:prstDash val="solid"/>
                      <a:round/>
                      <a:headEnd type="none" w="med" len="med"/>
                      <a:tailEnd type="none" w="med" len="med"/>
                    </a:lnR>
                    <a:lnT w="8023" cap="flat" cmpd="sng" algn="ctr">
                      <a:solidFill>
                        <a:srgbClr val="FFFFFF"/>
                      </a:solidFill>
                      <a:prstDash val="solid"/>
                      <a:round/>
                      <a:headEnd type="none" w="med" len="med"/>
                      <a:tailEnd type="none" w="med" len="med"/>
                    </a:lnT>
                    <a:lnB w="8023">
                      <a:solidFill>
                        <a:srgbClr val="FFFFFF"/>
                      </a:solidFill>
                    </a:lnB>
                    <a:solidFill>
                      <a:srgbClr val="D2DEEF"/>
                    </a:solidFill>
                  </a:tcPr>
                </a:tc>
                <a:tc>
                  <a:txBody>
                    <a:bodyPr/>
                    <a:lstStyle/>
                    <a:p>
                      <a:pPr marL="228600" lvl="0" indent="-228600" algn="l">
                        <a:lnSpc>
                          <a:spcPts val="2175"/>
                        </a:lnSpc>
                        <a:buClr>
                          <a:srgbClr val="000000"/>
                        </a:buClr>
                        <a:buAutoNum type="arabicPeriod"/>
                      </a:pPr>
                      <a:r>
                        <a:rPr lang="en-GB" sz="1100" b="0" i="0" u="none" strike="noStrike" noProof="0">
                          <a:solidFill>
                            <a:srgbClr val="000000"/>
                          </a:solidFill>
                          <a:effectLst/>
                          <a:latin typeface="Calibri"/>
                        </a:rPr>
                        <a:t>mm/s</a:t>
                      </a:r>
                      <a:endParaRPr lang="en-US" sz="1100" b="0" i="0" u="none" strike="noStrike" noProof="0">
                        <a:solidFill>
                          <a:srgbClr val="000000"/>
                        </a:solidFill>
                        <a:effectLst/>
                        <a:latin typeface="Calibri"/>
                      </a:endParaRPr>
                    </a:p>
                    <a:p>
                      <a:pPr marL="228600" lvl="0" indent="-228600" algn="l">
                        <a:lnSpc>
                          <a:spcPts val="2175"/>
                        </a:lnSpc>
                        <a:buClr>
                          <a:srgbClr val="000000"/>
                        </a:buClr>
                        <a:buAutoNum type="arabicPeriod"/>
                      </a:pPr>
                      <a:r>
                        <a:rPr lang="en-GB" sz="1100" b="0" i="0" u="none" strike="noStrike" noProof="0">
                          <a:solidFill>
                            <a:srgbClr val="000000"/>
                          </a:solidFill>
                          <a:effectLst/>
                          <a:latin typeface="Calibri"/>
                        </a:rPr>
                        <a:t>mm/day</a:t>
                      </a:r>
                      <a:endParaRPr lang="en-GB"/>
                    </a:p>
                  </a:txBody>
                  <a:tcPr marL="72999" marR="72999" marT="36499" marB="36499">
                    <a:lnL w="8023" cap="flat" cmpd="sng" algn="ctr">
                      <a:solidFill>
                        <a:srgbClr val="FFFFFF"/>
                      </a:solidFill>
                      <a:prstDash val="solid"/>
                      <a:round/>
                      <a:headEnd type="none" w="med" len="med"/>
                      <a:tailEnd type="none" w="med" len="med"/>
                    </a:lnL>
                    <a:lnR w="8023" cap="flat" cmpd="sng" algn="ctr">
                      <a:solidFill>
                        <a:srgbClr val="FFFFFF"/>
                      </a:solidFill>
                      <a:prstDash val="solid"/>
                      <a:round/>
                      <a:headEnd type="none" w="med" len="med"/>
                      <a:tailEnd type="none" w="med" len="med"/>
                    </a:lnR>
                    <a:lnT w="8023" cap="flat" cmpd="sng" algn="ctr">
                      <a:solidFill>
                        <a:srgbClr val="FFFFFF"/>
                      </a:solidFill>
                      <a:prstDash val="solid"/>
                      <a:round/>
                      <a:headEnd type="none" w="med" len="med"/>
                      <a:tailEnd type="none" w="med" len="med"/>
                    </a:lnT>
                    <a:lnB w="8023">
                      <a:solidFill>
                        <a:srgbClr val="FFFFFF"/>
                      </a:solidFill>
                    </a:lnB>
                    <a:solidFill>
                      <a:srgbClr val="D2DEEF"/>
                    </a:solidFill>
                  </a:tcPr>
                </a:tc>
                <a:tc>
                  <a:txBody>
                    <a:bodyPr/>
                    <a:lstStyle/>
                    <a:p>
                      <a:pPr marL="228600" lvl="0" indent="-228600" algn="l">
                        <a:lnSpc>
                          <a:spcPts val="2175"/>
                        </a:lnSpc>
                        <a:buClr>
                          <a:srgbClr val="000000"/>
                        </a:buClr>
                        <a:buAutoNum type="arabicPeriod"/>
                      </a:pPr>
                      <a:r>
                        <a:rPr lang="en-GB" sz="1100" b="0" i="0" u="none" strike="noStrike" noProof="0">
                          <a:solidFill>
                            <a:srgbClr val="000000"/>
                          </a:solidFill>
                          <a:effectLst/>
                          <a:latin typeface="Bierstadt"/>
                        </a:rPr>
                        <a:t>Converted (m/s * 86400000)</a:t>
                      </a:r>
                      <a:endParaRPr lang="en-US" sz="1100" b="0" i="0" u="none" strike="noStrike" noProof="0">
                        <a:solidFill>
                          <a:srgbClr val="000000"/>
                        </a:solidFill>
                        <a:effectLst/>
                        <a:latin typeface="Bierstadt"/>
                      </a:endParaRPr>
                    </a:p>
                    <a:p>
                      <a:pPr marL="228600" lvl="0" indent="-228600" algn="l">
                        <a:lnSpc>
                          <a:spcPts val="2175"/>
                        </a:lnSpc>
                        <a:buClr>
                          <a:srgbClr val="000000"/>
                        </a:buClr>
                        <a:buAutoNum type="arabicPeriod"/>
                      </a:pPr>
                      <a:r>
                        <a:rPr lang="en-GB" sz="1100" b="0" i="0" u="none" strike="noStrike" noProof="0">
                          <a:solidFill>
                            <a:srgbClr val="000000"/>
                          </a:solidFill>
                          <a:effectLst/>
                          <a:latin typeface="Bierstadt"/>
                        </a:rPr>
                        <a:t>Converted (m/s * 1000)</a:t>
                      </a:r>
                      <a:endParaRPr lang="en-GB"/>
                    </a:p>
                  </a:txBody>
                  <a:tcPr marL="72999" marR="72999" marT="36499" marB="36499">
                    <a:lnL w="8023" cap="flat" cmpd="sng" algn="ctr">
                      <a:solidFill>
                        <a:srgbClr val="FFFFFF"/>
                      </a:solidFill>
                      <a:prstDash val="solid"/>
                      <a:round/>
                      <a:headEnd type="none" w="med" len="med"/>
                      <a:tailEnd type="none" w="med" len="med"/>
                    </a:lnL>
                    <a:lnR w="8023">
                      <a:solidFill>
                        <a:srgbClr val="FFFFFF"/>
                      </a:solidFill>
                    </a:lnR>
                    <a:lnT w="8023" cap="flat" cmpd="sng" algn="ctr">
                      <a:solidFill>
                        <a:srgbClr val="FFFFFF"/>
                      </a:solidFill>
                      <a:prstDash val="solid"/>
                      <a:round/>
                      <a:headEnd type="none" w="med" len="med"/>
                      <a:tailEnd type="none" w="med" len="med"/>
                    </a:lnT>
                    <a:lnB w="8023">
                      <a:solidFill>
                        <a:srgbClr val="FFFFFF"/>
                      </a:solidFill>
                    </a:lnB>
                    <a:solidFill>
                      <a:srgbClr val="D2DEEF"/>
                    </a:solidFill>
                  </a:tcPr>
                </a:tc>
                <a:extLst>
                  <a:ext uri="{0D108BD9-81ED-4DB2-BD59-A6C34878D82A}">
                    <a16:rowId xmlns:a16="http://schemas.microsoft.com/office/drawing/2014/main" val="818680511"/>
                  </a:ext>
                </a:extLst>
              </a:tr>
              <a:tr h="387814">
                <a:tc>
                  <a:txBody>
                    <a:bodyPr/>
                    <a:lstStyle/>
                    <a:p>
                      <a:pPr lvl="0" algn="l">
                        <a:lnSpc>
                          <a:spcPts val="2175"/>
                        </a:lnSpc>
                        <a:buNone/>
                      </a:pPr>
                      <a:r>
                        <a:rPr lang="en-GB" sz="1050" b="0" i="0">
                          <a:solidFill>
                            <a:srgbClr val="000000"/>
                          </a:solidFill>
                          <a:effectLst/>
                          <a:latin typeface="Calibri"/>
                        </a:rPr>
                        <a:t>QBOT</a:t>
                      </a:r>
                      <a:endParaRPr lang="en-US" b="0"/>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EAEFF7"/>
                    </a:solidFill>
                  </a:tcPr>
                </a:tc>
                <a:tc>
                  <a:txBody>
                    <a:bodyPr/>
                    <a:lstStyle/>
                    <a:p>
                      <a:pPr algn="l" fontAlgn="auto">
                        <a:lnSpc>
                          <a:spcPts val="2175"/>
                        </a:lnSpc>
                      </a:pPr>
                      <a:r>
                        <a:rPr lang="en-GB" sz="1050" b="0" i="0">
                          <a:solidFill>
                            <a:srgbClr val="000000"/>
                          </a:solidFill>
                          <a:effectLst/>
                          <a:latin typeface="Calibri"/>
                        </a:rPr>
                        <a:t>Kg/kg</a:t>
                      </a: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EAEFF7"/>
                    </a:solidFill>
                  </a:tcPr>
                </a:tc>
                <a:tc>
                  <a:txBody>
                    <a:bodyPr/>
                    <a:lstStyle/>
                    <a:p>
                      <a:pPr lvl="0" algn="l">
                        <a:lnSpc>
                          <a:spcPts val="2175"/>
                        </a:lnSpc>
                        <a:buNone/>
                      </a:pPr>
                      <a:r>
                        <a:rPr lang="en-GB" sz="1050" b="0" i="0" u="none" strike="noStrike" noProof="0">
                          <a:solidFill>
                            <a:srgbClr val="000000"/>
                          </a:solidFill>
                          <a:effectLst/>
                        </a:rPr>
                        <a:t>Humidity_(kg/kg)</a:t>
                      </a:r>
                      <a:endParaRPr lang="en-US"/>
                    </a:p>
                  </a:txBody>
                  <a:tcPr marL="72999" marR="72999" marT="36499" marB="36499">
                    <a:lnL w="8024" cap="flat" cmpd="sng" algn="ctr">
                      <a:solidFill>
                        <a:srgbClr val="FFFFFF"/>
                      </a:solidFill>
                      <a:prstDash val="solid"/>
                      <a:round/>
                      <a:headEnd type="none" w="med" len="med"/>
                      <a:tailEnd type="none" w="med" len="med"/>
                    </a:lnL>
                    <a:lnR w="8023" cap="flat" cmpd="sng" algn="ctr">
                      <a:solidFill>
                        <a:srgbClr val="FFFFFF"/>
                      </a:solidFill>
                      <a:prstDash val="solid"/>
                      <a:round/>
                      <a:headEnd type="none" w="med" len="med"/>
                      <a:tailEnd type="none" w="med" len="med"/>
                    </a:lnR>
                    <a:lnT w="8023">
                      <a:solidFill>
                        <a:srgbClr val="FFFFFF"/>
                      </a:solidFill>
                    </a:lnT>
                    <a:lnB w="8023">
                      <a:solidFill>
                        <a:srgbClr val="FFFFFF"/>
                      </a:solidFill>
                    </a:lnB>
                    <a:solidFill>
                      <a:srgbClr val="EAEFF7"/>
                    </a:solidFill>
                  </a:tcPr>
                </a:tc>
                <a:tc>
                  <a:txBody>
                    <a:bodyPr/>
                    <a:lstStyle/>
                    <a:p>
                      <a:pPr lvl="0" algn="l">
                        <a:lnSpc>
                          <a:spcPts val="2175"/>
                        </a:lnSpc>
                        <a:buNone/>
                      </a:pPr>
                      <a:r>
                        <a:rPr lang="en-GB" sz="1050" b="0" i="0">
                          <a:solidFill>
                            <a:srgbClr val="000000"/>
                          </a:solidFill>
                          <a:effectLst/>
                          <a:latin typeface="Calibri"/>
                        </a:rPr>
                        <a:t>Kg/kg</a:t>
                      </a:r>
                    </a:p>
                  </a:txBody>
                  <a:tcPr marL="72999" marR="72999" marT="36499" marB="36499">
                    <a:lnL w="8023">
                      <a:solidFill>
                        <a:srgbClr val="FFFFFF"/>
                      </a:solidFill>
                    </a:lnL>
                    <a:lnR w="8023">
                      <a:solidFill>
                        <a:srgbClr val="FFFFFF"/>
                      </a:solidFill>
                    </a:lnR>
                    <a:lnT w="8023">
                      <a:solidFill>
                        <a:srgbClr val="FFFFFF"/>
                      </a:solidFill>
                    </a:lnT>
                    <a:lnB w="8023">
                      <a:solidFill>
                        <a:srgbClr val="FFFFFF"/>
                      </a:solidFill>
                    </a:lnB>
                    <a:solidFill>
                      <a:srgbClr val="EAEFF7"/>
                    </a:solidFill>
                  </a:tcPr>
                </a:tc>
                <a:tc>
                  <a:txBody>
                    <a:bodyPr/>
                    <a:lstStyle/>
                    <a:p>
                      <a:pPr lvl="0" algn="l">
                        <a:lnSpc>
                          <a:spcPts val="2175"/>
                        </a:lnSpc>
                        <a:buNone/>
                      </a:pPr>
                      <a:endParaRPr lang="en-GB" sz="1050" b="0" i="0">
                        <a:solidFill>
                          <a:srgbClr val="000000"/>
                        </a:solidFill>
                        <a:effectLst/>
                        <a:latin typeface="Calibri"/>
                      </a:endParaRPr>
                    </a:p>
                  </a:txBody>
                  <a:tcPr marL="72999" marR="72999" marT="36499" marB="36499">
                    <a:lnL w="8023">
                      <a:solidFill>
                        <a:srgbClr val="FFFFFF"/>
                      </a:solidFill>
                    </a:lnL>
                    <a:lnR w="8023">
                      <a:solidFill>
                        <a:srgbClr val="FFFFFF"/>
                      </a:solidFill>
                    </a:lnR>
                    <a:lnT w="8023">
                      <a:solidFill>
                        <a:srgbClr val="FFFFFF"/>
                      </a:solidFill>
                    </a:lnT>
                    <a:lnB w="8023">
                      <a:solidFill>
                        <a:srgbClr val="FFFFFF"/>
                      </a:solidFill>
                    </a:lnB>
                    <a:solidFill>
                      <a:srgbClr val="EAEFF7"/>
                    </a:solidFill>
                  </a:tcPr>
                </a:tc>
                <a:extLst>
                  <a:ext uri="{0D108BD9-81ED-4DB2-BD59-A6C34878D82A}">
                    <a16:rowId xmlns:a16="http://schemas.microsoft.com/office/drawing/2014/main" val="3259795508"/>
                  </a:ext>
                </a:extLst>
              </a:tr>
              <a:tr h="339337">
                <a:tc>
                  <a:txBody>
                    <a:bodyPr/>
                    <a:lstStyle/>
                    <a:p>
                      <a:pPr lvl="0" algn="l">
                        <a:lnSpc>
                          <a:spcPts val="2175"/>
                        </a:lnSpc>
                        <a:buNone/>
                      </a:pPr>
                      <a:r>
                        <a:rPr lang="en-GB" sz="1050" b="0" i="0">
                          <a:solidFill>
                            <a:srgbClr val="000000"/>
                          </a:solidFill>
                          <a:effectLst/>
                          <a:latin typeface="Calibri"/>
                        </a:rPr>
                        <a:t>TREFHT</a:t>
                      </a:r>
                      <a:endParaRPr lang="en-US" b="0"/>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D2DEEF"/>
                    </a:solidFill>
                  </a:tcPr>
                </a:tc>
                <a:tc>
                  <a:txBody>
                    <a:bodyPr/>
                    <a:lstStyle/>
                    <a:p>
                      <a:pPr algn="l" fontAlgn="auto">
                        <a:lnSpc>
                          <a:spcPts val="2175"/>
                        </a:lnSpc>
                      </a:pPr>
                      <a:r>
                        <a:rPr lang="en-GB" sz="1050" b="0" i="0">
                          <a:solidFill>
                            <a:srgbClr val="000000"/>
                          </a:solidFill>
                          <a:effectLst/>
                          <a:latin typeface="Calibri"/>
                        </a:rPr>
                        <a:t>K</a:t>
                      </a: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D2DEEF"/>
                    </a:solidFill>
                  </a:tcPr>
                </a:tc>
                <a:tc>
                  <a:txBody>
                    <a:bodyPr/>
                    <a:lstStyle/>
                    <a:p>
                      <a:pPr lvl="0" algn="l">
                        <a:lnSpc>
                          <a:spcPts val="2175"/>
                        </a:lnSpc>
                        <a:buNone/>
                      </a:pPr>
                      <a:r>
                        <a:rPr lang="en-GB" sz="1050" b="0" i="0" u="none" strike="noStrike" noProof="0" err="1">
                          <a:solidFill>
                            <a:srgbClr val="000000"/>
                          </a:solidFill>
                          <a:effectLst/>
                        </a:rPr>
                        <a:t>Temp_Avg_C</a:t>
                      </a:r>
                      <a:endParaRPr lang="en-US" err="1"/>
                    </a:p>
                  </a:txBody>
                  <a:tcPr marL="72999" marR="72999" marT="36499" marB="36499">
                    <a:lnL w="8024" cap="flat" cmpd="sng" algn="ctr">
                      <a:solidFill>
                        <a:srgbClr val="FFFFFF"/>
                      </a:solidFill>
                      <a:prstDash val="solid"/>
                      <a:round/>
                      <a:headEnd type="none" w="med" len="med"/>
                      <a:tailEnd type="none" w="med" len="med"/>
                    </a:lnL>
                    <a:lnR w="8023" cap="flat" cmpd="sng" algn="ctr">
                      <a:solidFill>
                        <a:srgbClr val="FFFFFF"/>
                      </a:solidFill>
                      <a:prstDash val="solid"/>
                      <a:round/>
                      <a:headEnd type="none" w="med" len="med"/>
                      <a:tailEnd type="none" w="med" len="med"/>
                    </a:lnR>
                    <a:lnT w="8023">
                      <a:solidFill>
                        <a:srgbClr val="FFFFFF"/>
                      </a:solidFill>
                    </a:lnT>
                    <a:lnB w="8023">
                      <a:solidFill>
                        <a:srgbClr val="FFFFFF"/>
                      </a:solidFill>
                    </a:lnB>
                    <a:solidFill>
                      <a:srgbClr val="D2DEEF"/>
                    </a:solidFill>
                  </a:tcPr>
                </a:tc>
                <a:tc>
                  <a:txBody>
                    <a:bodyPr/>
                    <a:lstStyle/>
                    <a:p>
                      <a:pPr lvl="0" algn="l">
                        <a:lnSpc>
                          <a:spcPts val="2175"/>
                        </a:lnSpc>
                        <a:buNone/>
                      </a:pPr>
                      <a:r>
                        <a:rPr lang="en-GB" sz="1100" b="0" i="0" u="none" strike="noStrike" noProof="0">
                          <a:solidFill>
                            <a:srgbClr val="000000"/>
                          </a:solidFill>
                          <a:effectLst/>
                          <a:latin typeface="Bierstadt"/>
                        </a:rPr>
                        <a:t>ºC</a:t>
                      </a:r>
                      <a:endParaRPr lang="en-US"/>
                    </a:p>
                  </a:txBody>
                  <a:tcPr marL="72999" marR="72999" marT="36499" marB="36499">
                    <a:lnL w="8023">
                      <a:solidFill>
                        <a:srgbClr val="FFFFFF"/>
                      </a:solidFill>
                    </a:lnL>
                    <a:lnR w="8023">
                      <a:solidFill>
                        <a:srgbClr val="FFFFFF"/>
                      </a:solidFill>
                    </a:lnR>
                    <a:lnT w="8023">
                      <a:solidFill>
                        <a:srgbClr val="FFFFFF"/>
                      </a:solidFill>
                    </a:lnT>
                    <a:lnB w="8023">
                      <a:solidFill>
                        <a:srgbClr val="FFFFFF"/>
                      </a:solidFill>
                    </a:lnB>
                    <a:solidFill>
                      <a:srgbClr val="D2DEEF"/>
                    </a:solidFill>
                  </a:tcPr>
                </a:tc>
                <a:tc>
                  <a:txBody>
                    <a:bodyPr/>
                    <a:lstStyle/>
                    <a:p>
                      <a:pPr lvl="0" algn="l">
                        <a:lnSpc>
                          <a:spcPts val="2175"/>
                        </a:lnSpc>
                        <a:buNone/>
                      </a:pPr>
                      <a:r>
                        <a:rPr lang="en-GB" sz="1100" b="0" i="0" u="none" strike="noStrike" noProof="0">
                          <a:solidFill>
                            <a:srgbClr val="000000"/>
                          </a:solidFill>
                          <a:effectLst/>
                          <a:latin typeface="Bierstadt"/>
                        </a:rPr>
                        <a:t>Converted from K to °C </a:t>
                      </a:r>
                      <a:endParaRPr lang="en-US"/>
                    </a:p>
                  </a:txBody>
                  <a:tcPr marL="72999" marR="72999" marT="36499" marB="36499">
                    <a:lnL w="8023">
                      <a:solidFill>
                        <a:srgbClr val="FFFFFF"/>
                      </a:solidFill>
                    </a:lnL>
                    <a:lnR w="8023">
                      <a:solidFill>
                        <a:srgbClr val="FFFFFF"/>
                      </a:solidFill>
                    </a:lnR>
                    <a:lnT w="8023">
                      <a:solidFill>
                        <a:srgbClr val="FFFFFF"/>
                      </a:solidFill>
                    </a:lnT>
                    <a:lnB w="8023">
                      <a:solidFill>
                        <a:srgbClr val="FFFFFF"/>
                      </a:solidFill>
                    </a:lnB>
                    <a:solidFill>
                      <a:srgbClr val="D2DEEF"/>
                    </a:solidFill>
                  </a:tcPr>
                </a:tc>
                <a:extLst>
                  <a:ext uri="{0D108BD9-81ED-4DB2-BD59-A6C34878D82A}">
                    <a16:rowId xmlns:a16="http://schemas.microsoft.com/office/drawing/2014/main" val="4139057767"/>
                  </a:ext>
                </a:extLst>
              </a:tr>
              <a:tr h="339337">
                <a:tc>
                  <a:txBody>
                    <a:bodyPr/>
                    <a:lstStyle/>
                    <a:p>
                      <a:pPr lvl="0" algn="l">
                        <a:lnSpc>
                          <a:spcPts val="2175"/>
                        </a:lnSpc>
                        <a:buNone/>
                      </a:pPr>
                      <a:r>
                        <a:rPr lang="en-GB" sz="1050" b="0" i="0">
                          <a:solidFill>
                            <a:srgbClr val="000000"/>
                          </a:solidFill>
                          <a:effectLst/>
                          <a:latin typeface="Calibri"/>
                        </a:rPr>
                        <a:t>UBOT</a:t>
                      </a:r>
                      <a:endParaRPr lang="en-US" b="0"/>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EAEFF7"/>
                    </a:solidFill>
                  </a:tcPr>
                </a:tc>
                <a:tc>
                  <a:txBody>
                    <a:bodyPr/>
                    <a:lstStyle/>
                    <a:p>
                      <a:pPr algn="l" fontAlgn="auto">
                        <a:lnSpc>
                          <a:spcPts val="2175"/>
                        </a:lnSpc>
                      </a:pPr>
                      <a:r>
                        <a:rPr lang="en-GB" sz="1050" b="0" i="0">
                          <a:solidFill>
                            <a:srgbClr val="000000"/>
                          </a:solidFill>
                          <a:effectLst/>
                          <a:latin typeface="Calibri"/>
                        </a:rPr>
                        <a:t>m/s</a:t>
                      </a: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EAEFF7"/>
                    </a:solidFill>
                  </a:tcPr>
                </a:tc>
                <a:tc>
                  <a:txBody>
                    <a:bodyPr/>
                    <a:lstStyle/>
                    <a:p>
                      <a:pPr lvl="0" algn="l">
                        <a:lnSpc>
                          <a:spcPts val="2175"/>
                        </a:lnSpc>
                        <a:buNone/>
                      </a:pPr>
                      <a:r>
                        <a:rPr lang="en-GB" sz="1050" b="0" i="0" u="none" strike="noStrike" noProof="0" err="1">
                          <a:solidFill>
                            <a:srgbClr val="000000"/>
                          </a:solidFill>
                          <a:effectLst/>
                        </a:rPr>
                        <a:t>Wind_U</a:t>
                      </a:r>
                      <a:r>
                        <a:rPr lang="en-GB" sz="1050" b="0" i="0" u="none" strike="noStrike" noProof="0">
                          <a:solidFill>
                            <a:srgbClr val="000000"/>
                          </a:solidFill>
                          <a:effectLst/>
                        </a:rPr>
                        <a:t>_(m/s)    </a:t>
                      </a:r>
                      <a:endParaRPr lang="en-US"/>
                    </a:p>
                  </a:txBody>
                  <a:tcPr marL="72999" marR="72999" marT="36499" marB="36499">
                    <a:lnL w="8024" cap="flat" cmpd="sng" algn="ctr">
                      <a:solidFill>
                        <a:srgbClr val="FFFFFF"/>
                      </a:solidFill>
                      <a:prstDash val="solid"/>
                      <a:round/>
                      <a:headEnd type="none" w="med" len="med"/>
                      <a:tailEnd type="none" w="med" len="med"/>
                    </a:lnL>
                    <a:lnR w="8023" cap="flat" cmpd="sng" algn="ctr">
                      <a:solidFill>
                        <a:srgbClr val="FFFFFF"/>
                      </a:solidFill>
                      <a:prstDash val="solid"/>
                      <a:round/>
                      <a:headEnd type="none" w="med" len="med"/>
                      <a:tailEnd type="none" w="med" len="med"/>
                    </a:lnR>
                    <a:lnT w="8023">
                      <a:solidFill>
                        <a:srgbClr val="FFFFFF"/>
                      </a:solidFill>
                    </a:lnT>
                    <a:lnB w="8023">
                      <a:solidFill>
                        <a:srgbClr val="FFFFFF"/>
                      </a:solidFill>
                    </a:lnB>
                    <a:solidFill>
                      <a:srgbClr val="EAEFF7"/>
                    </a:solidFill>
                  </a:tcPr>
                </a:tc>
                <a:tc>
                  <a:txBody>
                    <a:bodyPr/>
                    <a:lstStyle/>
                    <a:p>
                      <a:pPr lvl="0" algn="l">
                        <a:lnSpc>
                          <a:spcPct val="100000"/>
                        </a:lnSpc>
                        <a:spcBef>
                          <a:spcPts val="0"/>
                        </a:spcBef>
                        <a:spcAft>
                          <a:spcPts val="0"/>
                        </a:spcAft>
                        <a:buNone/>
                      </a:pPr>
                      <a:r>
                        <a:rPr lang="en-GB" sz="1100" b="0" i="0" u="none" strike="noStrike" noProof="0">
                          <a:solidFill>
                            <a:srgbClr val="000000"/>
                          </a:solidFill>
                          <a:effectLst/>
                          <a:latin typeface="Calibri"/>
                        </a:rPr>
                        <a:t>m/s</a:t>
                      </a:r>
                    </a:p>
                  </a:txBody>
                  <a:tcPr marL="72999" marR="72999" marT="36499" marB="36499">
                    <a:lnL w="8023">
                      <a:solidFill>
                        <a:srgbClr val="FFFFFF"/>
                      </a:solidFill>
                    </a:lnL>
                    <a:lnR w="8023">
                      <a:solidFill>
                        <a:srgbClr val="FFFFFF"/>
                      </a:solidFill>
                    </a:lnR>
                    <a:lnT w="8023">
                      <a:solidFill>
                        <a:srgbClr val="FFFFFF"/>
                      </a:solidFill>
                    </a:lnT>
                    <a:lnB w="8023">
                      <a:solidFill>
                        <a:srgbClr val="FFFFFF"/>
                      </a:solidFill>
                    </a:lnB>
                    <a:solidFill>
                      <a:srgbClr val="EAEFF7"/>
                    </a:solidFill>
                  </a:tcPr>
                </a:tc>
                <a:tc>
                  <a:txBody>
                    <a:bodyPr/>
                    <a:lstStyle/>
                    <a:p>
                      <a:pPr lvl="0" algn="l">
                        <a:lnSpc>
                          <a:spcPct val="100000"/>
                        </a:lnSpc>
                        <a:spcBef>
                          <a:spcPts val="0"/>
                        </a:spcBef>
                        <a:spcAft>
                          <a:spcPts val="0"/>
                        </a:spcAft>
                        <a:buNone/>
                      </a:pPr>
                      <a:r>
                        <a:rPr lang="en-GB" sz="1100" b="0" i="0" u="none" strike="noStrike" noProof="0">
                          <a:solidFill>
                            <a:srgbClr val="000000"/>
                          </a:solidFill>
                          <a:effectLst/>
                          <a:latin typeface="Calibri"/>
                        </a:rPr>
                        <a:t>No change made</a:t>
                      </a:r>
                    </a:p>
                  </a:txBody>
                  <a:tcPr marL="72999" marR="72999" marT="36499" marB="36499">
                    <a:lnL w="8023">
                      <a:solidFill>
                        <a:srgbClr val="FFFFFF"/>
                      </a:solidFill>
                    </a:lnL>
                    <a:lnR w="8023">
                      <a:solidFill>
                        <a:srgbClr val="FFFFFF"/>
                      </a:solidFill>
                    </a:lnR>
                    <a:lnT w="8023">
                      <a:solidFill>
                        <a:srgbClr val="FFFFFF"/>
                      </a:solidFill>
                    </a:lnT>
                    <a:lnB w="8023">
                      <a:solidFill>
                        <a:srgbClr val="FFFFFF"/>
                      </a:solidFill>
                    </a:lnB>
                    <a:solidFill>
                      <a:srgbClr val="EAEFF7"/>
                    </a:solidFill>
                  </a:tcPr>
                </a:tc>
                <a:extLst>
                  <a:ext uri="{0D108BD9-81ED-4DB2-BD59-A6C34878D82A}">
                    <a16:rowId xmlns:a16="http://schemas.microsoft.com/office/drawing/2014/main" val="3821530880"/>
                  </a:ext>
                </a:extLst>
              </a:tr>
              <a:tr h="339337">
                <a:tc>
                  <a:txBody>
                    <a:bodyPr/>
                    <a:lstStyle/>
                    <a:p>
                      <a:pPr lvl="0" algn="l">
                        <a:lnSpc>
                          <a:spcPts val="2175"/>
                        </a:lnSpc>
                        <a:buNone/>
                      </a:pPr>
                      <a:r>
                        <a:rPr lang="en-GB" sz="1050" b="0" i="0">
                          <a:solidFill>
                            <a:srgbClr val="000000"/>
                          </a:solidFill>
                          <a:effectLst/>
                          <a:latin typeface="Calibri"/>
                        </a:rPr>
                        <a:t>VBOT</a:t>
                      </a:r>
                      <a:endParaRPr lang="en-US" b="0"/>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D2DEEF"/>
                    </a:solidFill>
                  </a:tcPr>
                </a:tc>
                <a:tc>
                  <a:txBody>
                    <a:bodyPr/>
                    <a:lstStyle/>
                    <a:p>
                      <a:pPr algn="l" fontAlgn="auto">
                        <a:lnSpc>
                          <a:spcPts val="2175"/>
                        </a:lnSpc>
                      </a:pPr>
                      <a:r>
                        <a:rPr lang="en-GB" sz="1050" b="0" i="0">
                          <a:solidFill>
                            <a:srgbClr val="000000"/>
                          </a:solidFill>
                          <a:effectLst/>
                          <a:latin typeface="Calibri"/>
                        </a:rPr>
                        <a:t>m/s</a:t>
                      </a: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D2DEEF"/>
                    </a:solidFill>
                  </a:tcPr>
                </a:tc>
                <a:tc>
                  <a:txBody>
                    <a:bodyPr/>
                    <a:lstStyle/>
                    <a:p>
                      <a:pPr lvl="0" algn="l">
                        <a:lnSpc>
                          <a:spcPts val="2175"/>
                        </a:lnSpc>
                        <a:buNone/>
                      </a:pPr>
                      <a:r>
                        <a:rPr lang="en-GB" sz="1050" b="0" i="0" u="none" strike="noStrike" noProof="0" err="1">
                          <a:solidFill>
                            <a:srgbClr val="000000"/>
                          </a:solidFill>
                          <a:effectLst/>
                        </a:rPr>
                        <a:t>Wind_V</a:t>
                      </a:r>
                      <a:r>
                        <a:rPr lang="en-GB" sz="1050" b="0" i="0" u="none" strike="noStrike" noProof="0">
                          <a:solidFill>
                            <a:srgbClr val="000000"/>
                          </a:solidFill>
                          <a:effectLst/>
                        </a:rPr>
                        <a:t>_(m/s)    </a:t>
                      </a:r>
                      <a:endParaRPr lang="en-US"/>
                    </a:p>
                  </a:txBody>
                  <a:tcPr marL="72999" marR="72999" marT="36499" marB="36499">
                    <a:lnL w="8024" cap="flat" cmpd="sng" algn="ctr">
                      <a:solidFill>
                        <a:srgbClr val="FFFFFF"/>
                      </a:solidFill>
                      <a:prstDash val="solid"/>
                      <a:round/>
                      <a:headEnd type="none" w="med" len="med"/>
                      <a:tailEnd type="none" w="med" len="med"/>
                    </a:lnL>
                    <a:lnR w="8023" cap="flat" cmpd="sng" algn="ctr">
                      <a:solidFill>
                        <a:srgbClr val="FFFFFF"/>
                      </a:solidFill>
                      <a:prstDash val="solid"/>
                      <a:round/>
                      <a:headEnd type="none" w="med" len="med"/>
                      <a:tailEnd type="none" w="med" len="med"/>
                    </a:lnR>
                    <a:lnT w="8023">
                      <a:solidFill>
                        <a:srgbClr val="FFFFFF"/>
                      </a:solidFill>
                    </a:lnT>
                    <a:lnB w="8023">
                      <a:solidFill>
                        <a:srgbClr val="FFFFFF"/>
                      </a:solidFill>
                    </a:lnB>
                    <a:solidFill>
                      <a:srgbClr val="D2DEEF"/>
                    </a:solidFill>
                  </a:tcPr>
                </a:tc>
                <a:tc>
                  <a:txBody>
                    <a:bodyPr/>
                    <a:lstStyle/>
                    <a:p>
                      <a:pPr lvl="0" algn="l">
                        <a:lnSpc>
                          <a:spcPts val="2175"/>
                        </a:lnSpc>
                        <a:buNone/>
                      </a:pPr>
                      <a:r>
                        <a:rPr lang="en-GB" sz="1050" b="0" i="0" u="none" strike="noStrike" noProof="0">
                          <a:solidFill>
                            <a:srgbClr val="000000"/>
                          </a:solidFill>
                          <a:effectLst/>
                        </a:rPr>
                        <a:t>m/s </a:t>
                      </a:r>
                      <a:endParaRPr lang="en-US"/>
                    </a:p>
                  </a:txBody>
                  <a:tcPr marL="72999" marR="72999" marT="36499" marB="36499">
                    <a:lnL w="8023">
                      <a:solidFill>
                        <a:srgbClr val="FFFFFF"/>
                      </a:solidFill>
                    </a:lnL>
                    <a:lnR w="8023">
                      <a:solidFill>
                        <a:srgbClr val="FFFFFF"/>
                      </a:solidFill>
                    </a:lnR>
                    <a:lnT w="8023">
                      <a:solidFill>
                        <a:srgbClr val="FFFFFF"/>
                      </a:solidFill>
                    </a:lnT>
                    <a:lnB w="8023">
                      <a:solidFill>
                        <a:srgbClr val="FFFFFF"/>
                      </a:solidFill>
                    </a:lnB>
                    <a:solidFill>
                      <a:srgbClr val="D2DEEF"/>
                    </a:solidFill>
                  </a:tcPr>
                </a:tc>
                <a:tc>
                  <a:txBody>
                    <a:bodyPr/>
                    <a:lstStyle/>
                    <a:p>
                      <a:pPr lvl="0" algn="l">
                        <a:lnSpc>
                          <a:spcPts val="2175"/>
                        </a:lnSpc>
                        <a:buNone/>
                      </a:pPr>
                      <a:endParaRPr lang="en-GB" sz="1050" b="0" i="0">
                        <a:solidFill>
                          <a:srgbClr val="000000"/>
                        </a:solidFill>
                        <a:effectLst/>
                        <a:latin typeface="Calibri"/>
                      </a:endParaRPr>
                    </a:p>
                  </a:txBody>
                  <a:tcPr marL="72999" marR="72999" marT="36499" marB="36499">
                    <a:lnL w="8023">
                      <a:solidFill>
                        <a:srgbClr val="FFFFFF"/>
                      </a:solidFill>
                    </a:lnL>
                    <a:lnR w="8023">
                      <a:solidFill>
                        <a:srgbClr val="FFFFFF"/>
                      </a:solidFill>
                    </a:lnR>
                    <a:lnT w="8023">
                      <a:solidFill>
                        <a:srgbClr val="FFFFFF"/>
                      </a:solidFill>
                    </a:lnT>
                    <a:lnB w="8023">
                      <a:solidFill>
                        <a:srgbClr val="FFFFFF"/>
                      </a:solidFill>
                    </a:lnB>
                    <a:solidFill>
                      <a:srgbClr val="D2DEEF"/>
                    </a:solidFill>
                  </a:tcPr>
                </a:tc>
                <a:extLst>
                  <a:ext uri="{0D108BD9-81ED-4DB2-BD59-A6C34878D82A}">
                    <a16:rowId xmlns:a16="http://schemas.microsoft.com/office/drawing/2014/main" val="1487572207"/>
                  </a:ext>
                </a:extLst>
              </a:tr>
              <a:tr h="593840">
                <a:tc>
                  <a:txBody>
                    <a:bodyPr/>
                    <a:lstStyle/>
                    <a:p>
                      <a:pPr marL="228600" lvl="0" indent="-228600" algn="l">
                        <a:lnSpc>
                          <a:spcPts val="2175"/>
                        </a:lnSpc>
                        <a:buAutoNum type="arabicPeriod"/>
                      </a:pPr>
                      <a:r>
                        <a:rPr lang="en-GB" sz="1050" b="0" i="0">
                          <a:solidFill>
                            <a:srgbClr val="000000"/>
                          </a:solidFill>
                          <a:effectLst/>
                          <a:latin typeface="Calibri"/>
                        </a:rPr>
                        <a:t>Lat</a:t>
                      </a:r>
                      <a:endParaRPr lang="en-US" b="0"/>
                    </a:p>
                    <a:p>
                      <a:pPr marL="228600" lvl="0" indent="-228600" algn="l">
                        <a:lnSpc>
                          <a:spcPts val="2175"/>
                        </a:lnSpc>
                        <a:buAutoNum type="arabicPeriod"/>
                      </a:pPr>
                      <a:r>
                        <a:rPr lang="en-GB" sz="1050" b="0" i="0">
                          <a:solidFill>
                            <a:srgbClr val="000000"/>
                          </a:solidFill>
                          <a:effectLst/>
                          <a:latin typeface="Calibri"/>
                        </a:rPr>
                        <a:t>Lon</a:t>
                      </a:r>
                      <a:endParaRPr lang="en-US" b="0"/>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EAEFF7"/>
                    </a:solidFill>
                  </a:tcPr>
                </a:tc>
                <a:tc>
                  <a:txBody>
                    <a:bodyPr/>
                    <a:lstStyle/>
                    <a:p>
                      <a:pPr marL="228600" indent="-228600" algn="l" fontAlgn="auto">
                        <a:lnSpc>
                          <a:spcPts val="2175"/>
                        </a:lnSpc>
                        <a:buAutoNum type="arabicPeriod"/>
                      </a:pPr>
                      <a:r>
                        <a:rPr lang="en-GB" sz="1050" b="0" i="0">
                          <a:solidFill>
                            <a:srgbClr val="000000"/>
                          </a:solidFill>
                          <a:effectLst/>
                          <a:latin typeface="Calibri"/>
                        </a:rPr>
                        <a:t>-180 to 180</a:t>
                      </a:r>
                    </a:p>
                    <a:p>
                      <a:pPr marL="228600" lvl="0" indent="-228600" algn="l">
                        <a:lnSpc>
                          <a:spcPts val="2175"/>
                        </a:lnSpc>
                        <a:buAutoNum type="arabicPeriod"/>
                      </a:pPr>
                      <a:r>
                        <a:rPr lang="en-GB" sz="1050" b="0" i="0">
                          <a:solidFill>
                            <a:srgbClr val="000000"/>
                          </a:solidFill>
                          <a:effectLst/>
                          <a:latin typeface="Calibri"/>
                        </a:rPr>
                        <a:t>360</a:t>
                      </a:r>
                      <a:r>
                        <a:rPr lang="en-GB" sz="1100" b="0" i="0" u="none" strike="noStrike" noProof="0">
                          <a:solidFill>
                            <a:srgbClr val="000000"/>
                          </a:solidFill>
                          <a:effectLst/>
                          <a:latin typeface="Bierstadt"/>
                        </a:rPr>
                        <a:t>º</a:t>
                      </a:r>
                      <a:endParaRPr lang="en-GB" sz="1050" b="0" i="0">
                        <a:solidFill>
                          <a:srgbClr val="000000"/>
                        </a:solidFill>
                        <a:effectLst/>
                        <a:latin typeface="Calibri"/>
                      </a:endParaRPr>
                    </a:p>
                  </a:txBody>
                  <a:tcPr marL="72999" marR="72999" marT="36499" marB="36499">
                    <a:lnL w="8024" cap="flat" cmpd="sng" algn="ctr">
                      <a:solidFill>
                        <a:srgbClr val="FFFFFF"/>
                      </a:solidFill>
                      <a:prstDash val="solid"/>
                      <a:round/>
                      <a:headEnd type="none" w="med" len="med"/>
                      <a:tailEnd type="none" w="med" len="med"/>
                    </a:lnL>
                    <a:lnR w="8024" cap="flat" cmpd="sng" algn="ctr">
                      <a:solidFill>
                        <a:srgbClr val="FFFFFF"/>
                      </a:solidFill>
                      <a:prstDash val="solid"/>
                      <a:round/>
                      <a:headEnd type="none" w="med" len="med"/>
                      <a:tailEnd type="none" w="med" len="med"/>
                    </a:lnR>
                    <a:lnT w="8024" cap="flat" cmpd="sng" algn="ctr">
                      <a:solidFill>
                        <a:srgbClr val="FFFFFF"/>
                      </a:solidFill>
                      <a:prstDash val="solid"/>
                      <a:round/>
                      <a:headEnd type="none" w="med" len="med"/>
                      <a:tailEnd type="none" w="med" len="med"/>
                    </a:lnT>
                    <a:lnB w="8024" cap="flat" cmpd="sng" algn="ctr">
                      <a:solidFill>
                        <a:srgbClr val="FFFFFF"/>
                      </a:solidFill>
                      <a:prstDash val="solid"/>
                      <a:round/>
                      <a:headEnd type="none" w="med" len="med"/>
                      <a:tailEnd type="none" w="med" len="med"/>
                    </a:lnB>
                    <a:solidFill>
                      <a:srgbClr val="EAEFF7"/>
                    </a:solidFill>
                  </a:tcPr>
                </a:tc>
                <a:tc>
                  <a:txBody>
                    <a:bodyPr/>
                    <a:lstStyle/>
                    <a:p>
                      <a:pPr marL="228600" lvl="0" indent="-228600" algn="l">
                        <a:lnSpc>
                          <a:spcPts val="2175"/>
                        </a:lnSpc>
                        <a:buAutoNum type="arabicPeriod"/>
                      </a:pPr>
                      <a:r>
                        <a:rPr lang="en-GB" sz="1050" b="0" i="0">
                          <a:solidFill>
                            <a:srgbClr val="000000"/>
                          </a:solidFill>
                          <a:effectLst/>
                          <a:latin typeface="Calibri"/>
                        </a:rPr>
                        <a:t>Lat</a:t>
                      </a:r>
                      <a:endParaRPr lang="en-US"/>
                    </a:p>
                    <a:p>
                      <a:pPr marL="228600" lvl="0" indent="-228600" algn="l">
                        <a:lnSpc>
                          <a:spcPts val="2175"/>
                        </a:lnSpc>
                        <a:buAutoNum type="arabicPeriod"/>
                      </a:pPr>
                      <a:r>
                        <a:rPr lang="en-GB" sz="1050" b="0" i="0">
                          <a:solidFill>
                            <a:srgbClr val="000000"/>
                          </a:solidFill>
                          <a:effectLst/>
                          <a:latin typeface="Calibri"/>
                        </a:rPr>
                        <a:t> Lon</a:t>
                      </a:r>
                    </a:p>
                  </a:txBody>
                  <a:tcPr marL="72999" marR="72999" marT="36499" marB="36499">
                    <a:lnL w="8024" cap="flat" cmpd="sng" algn="ctr">
                      <a:solidFill>
                        <a:srgbClr val="FFFFFF"/>
                      </a:solidFill>
                      <a:prstDash val="solid"/>
                      <a:round/>
                      <a:headEnd type="none" w="med" len="med"/>
                      <a:tailEnd type="none" w="med" len="med"/>
                    </a:lnL>
                    <a:lnR w="8023" cap="flat" cmpd="sng" algn="ctr">
                      <a:solidFill>
                        <a:srgbClr val="FFFFFF"/>
                      </a:solidFill>
                      <a:prstDash val="solid"/>
                      <a:round/>
                      <a:headEnd type="none" w="med" len="med"/>
                      <a:tailEnd type="none" w="med" len="med"/>
                    </a:lnR>
                    <a:lnT w="8023">
                      <a:solidFill>
                        <a:srgbClr val="FFFFFF"/>
                      </a:solidFill>
                    </a:lnT>
                    <a:lnB w="8023">
                      <a:solidFill>
                        <a:srgbClr val="FFFFFF"/>
                      </a:solidFill>
                    </a:lnB>
                    <a:solidFill>
                      <a:srgbClr val="EAEFF7"/>
                    </a:solidFill>
                  </a:tcPr>
                </a:tc>
                <a:tc>
                  <a:txBody>
                    <a:bodyPr/>
                    <a:lstStyle/>
                    <a:p>
                      <a:pPr marL="228600" lvl="0" indent="-228600" algn="l">
                        <a:lnSpc>
                          <a:spcPts val="2175"/>
                        </a:lnSpc>
                        <a:buClr>
                          <a:srgbClr val="000000"/>
                        </a:buClr>
                        <a:buAutoNum type="arabicPeriod"/>
                      </a:pPr>
                      <a:r>
                        <a:rPr lang="en-GB" sz="1100" b="0" i="0" u="none" strike="noStrike" noProof="0">
                          <a:solidFill>
                            <a:srgbClr val="000000"/>
                          </a:solidFill>
                          <a:effectLst/>
                          <a:latin typeface="Calibri"/>
                        </a:rPr>
                        <a:t>-180 to 180</a:t>
                      </a:r>
                      <a:endParaRPr lang="en-US" sz="1100" b="0" i="0" u="none" strike="noStrike" noProof="0">
                        <a:solidFill>
                          <a:srgbClr val="000000"/>
                        </a:solidFill>
                        <a:effectLst/>
                        <a:latin typeface="Calibri"/>
                      </a:endParaRPr>
                    </a:p>
                    <a:p>
                      <a:pPr marL="228600" lvl="0" indent="-228600" algn="l">
                        <a:lnSpc>
                          <a:spcPts val="2175"/>
                        </a:lnSpc>
                        <a:buClr>
                          <a:srgbClr val="000000"/>
                        </a:buClr>
                        <a:buAutoNum type="arabicPeriod"/>
                      </a:pPr>
                      <a:r>
                        <a:rPr lang="en-GB" sz="1100" b="0" i="0" u="none" strike="noStrike" noProof="0">
                          <a:solidFill>
                            <a:srgbClr val="000000"/>
                          </a:solidFill>
                          <a:effectLst/>
                          <a:latin typeface="Calibri"/>
                        </a:rPr>
                        <a:t>-180 to 180</a:t>
                      </a:r>
                      <a:endParaRPr lang="en-US" sz="1100" b="0" i="0" u="none" strike="noStrike" noProof="0">
                        <a:solidFill>
                          <a:srgbClr val="000000"/>
                        </a:solidFill>
                        <a:effectLst/>
                        <a:latin typeface="Calibri"/>
                      </a:endParaRPr>
                    </a:p>
                  </a:txBody>
                  <a:tcPr marL="72999" marR="72999" marT="36499" marB="36499">
                    <a:lnL w="8023">
                      <a:solidFill>
                        <a:srgbClr val="FFFFFF"/>
                      </a:solidFill>
                    </a:lnL>
                    <a:lnR w="8023">
                      <a:solidFill>
                        <a:srgbClr val="FFFFFF"/>
                      </a:solidFill>
                    </a:lnR>
                    <a:lnT w="8023">
                      <a:solidFill>
                        <a:srgbClr val="FFFFFF"/>
                      </a:solidFill>
                    </a:lnT>
                    <a:lnB w="8023">
                      <a:solidFill>
                        <a:srgbClr val="FFFFFF"/>
                      </a:solidFill>
                    </a:lnB>
                    <a:solidFill>
                      <a:srgbClr val="EAEFF7"/>
                    </a:solidFill>
                  </a:tcPr>
                </a:tc>
                <a:tc>
                  <a:txBody>
                    <a:bodyPr/>
                    <a:lstStyle/>
                    <a:p>
                      <a:pPr marL="0" lvl="0" indent="0" algn="l">
                        <a:lnSpc>
                          <a:spcPts val="2175"/>
                        </a:lnSpc>
                        <a:buClr>
                          <a:srgbClr val="000000"/>
                        </a:buClr>
                        <a:buNone/>
                      </a:pPr>
                      <a:r>
                        <a:rPr lang="en-GB" sz="1050" b="0" i="0" u="none" strike="noStrike" noProof="0">
                          <a:solidFill>
                            <a:srgbClr val="000000"/>
                          </a:solidFill>
                          <a:effectLst/>
                        </a:rPr>
                        <a:t>Longitude converted  from 360</a:t>
                      </a:r>
                      <a:r>
                        <a:rPr lang="en-GB" sz="1100" b="0" i="0" u="none" strike="noStrike" noProof="0">
                          <a:solidFill>
                            <a:srgbClr val="000000"/>
                          </a:solidFill>
                          <a:effectLst/>
                          <a:latin typeface="Bierstadt"/>
                        </a:rPr>
                        <a:t>º format to </a:t>
                      </a:r>
                      <a:r>
                        <a:rPr lang="en-GB" sz="1100" b="0" i="0" u="none" strike="noStrike" noProof="0">
                          <a:solidFill>
                            <a:srgbClr val="000000"/>
                          </a:solidFill>
                          <a:effectLst/>
                          <a:latin typeface="Calibri"/>
                        </a:rPr>
                        <a:t>-180 to 180</a:t>
                      </a:r>
                      <a:endParaRPr lang="en-US" sz="1100" b="0" i="0" u="none" strike="noStrike" noProof="0">
                        <a:solidFill>
                          <a:srgbClr val="000000"/>
                        </a:solidFill>
                        <a:effectLst/>
                        <a:latin typeface="Calibri"/>
                      </a:endParaRPr>
                    </a:p>
                  </a:txBody>
                  <a:tcPr marL="72999" marR="72999" marT="36499" marB="36499">
                    <a:lnL w="8023">
                      <a:solidFill>
                        <a:srgbClr val="FFFFFF"/>
                      </a:solidFill>
                    </a:lnL>
                    <a:lnR w="8023">
                      <a:solidFill>
                        <a:srgbClr val="FFFFFF"/>
                      </a:solidFill>
                    </a:lnR>
                    <a:lnT w="8023">
                      <a:solidFill>
                        <a:srgbClr val="FFFFFF"/>
                      </a:solidFill>
                    </a:lnT>
                    <a:lnB w="8023">
                      <a:solidFill>
                        <a:srgbClr val="FFFFFF"/>
                      </a:solidFill>
                    </a:lnB>
                    <a:solidFill>
                      <a:srgbClr val="EAEFF7"/>
                    </a:solidFill>
                  </a:tcPr>
                </a:tc>
                <a:extLst>
                  <a:ext uri="{0D108BD9-81ED-4DB2-BD59-A6C34878D82A}">
                    <a16:rowId xmlns:a16="http://schemas.microsoft.com/office/drawing/2014/main" val="2220461597"/>
                  </a:ext>
                </a:extLst>
              </a:tr>
            </a:tbl>
          </a:graphicData>
        </a:graphic>
      </p:graphicFrame>
    </p:spTree>
    <p:extLst>
      <p:ext uri="{BB962C8B-B14F-4D97-AF65-F5344CB8AC3E}">
        <p14:creationId xmlns:p14="http://schemas.microsoft.com/office/powerpoint/2010/main" val="395494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14E4F-ADA4-D600-F07D-ABA14C779E7C}"/>
              </a:ext>
            </a:extLst>
          </p:cNvPr>
          <p:cNvSpPr>
            <a:spLocks noGrp="1"/>
          </p:cNvSpPr>
          <p:nvPr>
            <p:ph type="title"/>
          </p:nvPr>
        </p:nvSpPr>
        <p:spPr/>
        <p:txBody>
          <a:bodyPr/>
          <a:lstStyle/>
          <a:p>
            <a:r>
              <a:rPr lang="en-US"/>
              <a:t>Model</a:t>
            </a:r>
          </a:p>
        </p:txBody>
      </p:sp>
      <p:sp>
        <p:nvSpPr>
          <p:cNvPr id="3" name="Content Placeholder 2">
            <a:extLst>
              <a:ext uri="{FF2B5EF4-FFF2-40B4-BE49-F238E27FC236}">
                <a16:creationId xmlns:a16="http://schemas.microsoft.com/office/drawing/2014/main" id="{466655F6-D511-BAF0-0A35-9BEF31592039}"/>
              </a:ext>
            </a:extLst>
          </p:cNvPr>
          <p:cNvSpPr>
            <a:spLocks noGrp="1"/>
          </p:cNvSpPr>
          <p:nvPr>
            <p:ph idx="1"/>
          </p:nvPr>
        </p:nvSpPr>
        <p:spPr>
          <a:xfrm>
            <a:off x="543077" y="1862113"/>
            <a:ext cx="5021182" cy="4870457"/>
          </a:xfrm>
        </p:spPr>
        <p:txBody>
          <a:bodyPr vert="horz" lIns="91440" tIns="45720" rIns="91440" bIns="45720" rtlCol="0" anchor="t">
            <a:normAutofit/>
          </a:bodyPr>
          <a:lstStyle/>
          <a:p>
            <a:r>
              <a:rPr lang="en-US"/>
              <a:t>Presents as a Regional Climate Model (RCM), similar to the CHESS-SCAPE Model by </a:t>
            </a:r>
            <a:r>
              <a:rPr lang="en-US">
                <a:ea typeface="+mn-lt"/>
                <a:cs typeface="+mn-lt"/>
              </a:rPr>
              <a:t> the UK Centre for Ecology &amp; Hydrology (CEH).</a:t>
            </a:r>
            <a:endParaRPr lang="en-US"/>
          </a:p>
        </p:txBody>
      </p:sp>
      <p:pic>
        <p:nvPicPr>
          <p:cNvPr id="6" name="Picture 5" descr="A graph with red line&#10;&#10;AI-generated content may be incorrect.">
            <a:extLst>
              <a:ext uri="{FF2B5EF4-FFF2-40B4-BE49-F238E27FC236}">
                <a16:creationId xmlns:a16="http://schemas.microsoft.com/office/drawing/2014/main" id="{02B2015D-E124-E976-4B95-99382F11800B}"/>
              </a:ext>
            </a:extLst>
          </p:cNvPr>
          <p:cNvPicPr>
            <a:picLocks noChangeAspect="1"/>
          </p:cNvPicPr>
          <p:nvPr/>
        </p:nvPicPr>
        <p:blipFill>
          <a:blip r:embed="rId2"/>
          <a:stretch>
            <a:fillRect/>
          </a:stretch>
        </p:blipFill>
        <p:spPr>
          <a:xfrm>
            <a:off x="513523" y="3224541"/>
            <a:ext cx="5035907" cy="3074939"/>
          </a:xfrm>
          <a:prstGeom prst="rect">
            <a:avLst/>
          </a:prstGeom>
        </p:spPr>
      </p:pic>
      <p:pic>
        <p:nvPicPr>
          <p:cNvPr id="4" name="Picture 3" descr="https://essd.copernicus.org/articles/15/5371/2023/essd-15-5371-2023-f05">
            <a:extLst>
              <a:ext uri="{FF2B5EF4-FFF2-40B4-BE49-F238E27FC236}">
                <a16:creationId xmlns:a16="http://schemas.microsoft.com/office/drawing/2014/main" id="{D0549F33-147F-C53F-3818-796A6F034182}"/>
              </a:ext>
            </a:extLst>
          </p:cNvPr>
          <p:cNvPicPr>
            <a:picLocks noChangeAspect="1"/>
          </p:cNvPicPr>
          <p:nvPr/>
        </p:nvPicPr>
        <p:blipFill>
          <a:blip r:embed="rId3"/>
          <a:srcRect b="1003"/>
          <a:stretch/>
        </p:blipFill>
        <p:spPr>
          <a:xfrm>
            <a:off x="5757128" y="508800"/>
            <a:ext cx="6362835" cy="4854923"/>
          </a:xfrm>
          <a:prstGeom prst="rect">
            <a:avLst/>
          </a:prstGeom>
        </p:spPr>
      </p:pic>
      <p:sp>
        <p:nvSpPr>
          <p:cNvPr id="5" name="TextBox 4">
            <a:extLst>
              <a:ext uri="{FF2B5EF4-FFF2-40B4-BE49-F238E27FC236}">
                <a16:creationId xmlns:a16="http://schemas.microsoft.com/office/drawing/2014/main" id="{A8F4F386-5244-E719-3892-88057582BABC}"/>
              </a:ext>
            </a:extLst>
          </p:cNvPr>
          <p:cNvSpPr txBox="1"/>
          <p:nvPr/>
        </p:nvSpPr>
        <p:spPr>
          <a:xfrm>
            <a:off x="10142400" y="5414400"/>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Bierstadt"/>
                <a:cs typeface="Times New Roman"/>
              </a:rPr>
              <a:t>(Robinson et al., 2023)</a:t>
            </a:r>
            <a:endParaRPr lang="en-US">
              <a:latin typeface="Bierstadt"/>
            </a:endParaRPr>
          </a:p>
        </p:txBody>
      </p:sp>
      <p:sp>
        <p:nvSpPr>
          <p:cNvPr id="7" name="Rectangle 6">
            <a:extLst>
              <a:ext uri="{FF2B5EF4-FFF2-40B4-BE49-F238E27FC236}">
                <a16:creationId xmlns:a16="http://schemas.microsoft.com/office/drawing/2014/main" id="{3DFF7DDC-06A5-931E-A534-65F0870A142F}"/>
              </a:ext>
            </a:extLst>
          </p:cNvPr>
          <p:cNvSpPr/>
          <p:nvPr/>
        </p:nvSpPr>
        <p:spPr>
          <a:xfrm>
            <a:off x="8360769" y="456769"/>
            <a:ext cx="1150000" cy="495384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BC30734-9DB3-4112-E43C-D70B7F96B5B3}"/>
              </a:ext>
            </a:extLst>
          </p:cNvPr>
          <p:cNvSpPr txBox="1"/>
          <p:nvPr/>
        </p:nvSpPr>
        <p:spPr>
          <a:xfrm>
            <a:off x="5756400" y="5696400"/>
            <a:ext cx="517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Comparison of Temperature predictions from CHESS (above) &amp;provided dataset (left)</a:t>
            </a:r>
            <a:endParaRPr lang="en-US"/>
          </a:p>
        </p:txBody>
      </p:sp>
    </p:spTree>
    <p:extLst>
      <p:ext uri="{BB962C8B-B14F-4D97-AF65-F5344CB8AC3E}">
        <p14:creationId xmlns:p14="http://schemas.microsoft.com/office/powerpoint/2010/main" val="1853430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2C91D93-014B-66D5-D263-730212C94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BDB0BE-3224-0CA2-4C15-AAC4BB181649}"/>
              </a:ext>
            </a:extLst>
          </p:cNvPr>
          <p:cNvSpPr>
            <a:spLocks noGrp="1"/>
          </p:cNvSpPr>
          <p:nvPr>
            <p:ph type="title"/>
          </p:nvPr>
        </p:nvSpPr>
        <p:spPr>
          <a:xfrm>
            <a:off x="517868" y="976160"/>
            <a:ext cx="8686800" cy="1463040"/>
          </a:xfrm>
        </p:spPr>
        <p:txBody>
          <a:bodyPr vert="horz" lIns="91440" tIns="45720" rIns="91440" bIns="45720" rtlCol="0" anchor="t">
            <a:normAutofit/>
          </a:bodyPr>
          <a:lstStyle/>
          <a:p>
            <a:r>
              <a:rPr lang="en-US" sz="4400"/>
              <a:t>Correlations</a:t>
            </a:r>
          </a:p>
        </p:txBody>
      </p:sp>
      <p:sp>
        <p:nvSpPr>
          <p:cNvPr id="9" name="Content Placeholder 2">
            <a:extLst>
              <a:ext uri="{FF2B5EF4-FFF2-40B4-BE49-F238E27FC236}">
                <a16:creationId xmlns:a16="http://schemas.microsoft.com/office/drawing/2014/main" id="{4C1E1E8E-1C95-2142-AD79-03ADDF3FB918}"/>
              </a:ext>
            </a:extLst>
          </p:cNvPr>
          <p:cNvSpPr txBox="1">
            <a:spLocks/>
          </p:cNvSpPr>
          <p:nvPr/>
        </p:nvSpPr>
        <p:spPr>
          <a:xfrm>
            <a:off x="705439" y="2062793"/>
            <a:ext cx="5826370" cy="3767328"/>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nSpc>
                <a:spcPct val="110000"/>
              </a:lnSpc>
              <a:buFont typeface="Arial" panose="020B0604020202020204" pitchFamily="34" charset="0"/>
              <a:buChar char="•"/>
            </a:pPr>
            <a:r>
              <a:rPr lang="en-US" sz="2800" i="0"/>
              <a:t>Distribution of multiple variables</a:t>
            </a:r>
          </a:p>
          <a:p>
            <a:pPr marL="342900" indent="-342900">
              <a:lnSpc>
                <a:spcPct val="110000"/>
              </a:lnSpc>
              <a:buFont typeface="Arial" panose="020B0604020202020204" pitchFamily="34" charset="0"/>
              <a:buChar char="•"/>
            </a:pPr>
            <a:endParaRPr lang="en-US" sz="2800" i="0"/>
          </a:p>
          <a:p>
            <a:pPr marL="342900" indent="-342900">
              <a:lnSpc>
                <a:spcPct val="110000"/>
              </a:lnSpc>
              <a:buFont typeface="Arial" panose="020B0604020202020204" pitchFamily="34" charset="0"/>
              <a:buChar char="•"/>
            </a:pPr>
            <a:r>
              <a:rPr lang="en-US" altLang="zh-CN" sz="2800" i="0"/>
              <a:t>Correlations</a:t>
            </a:r>
            <a:r>
              <a:rPr lang="en-US" sz="2800" i="0"/>
              <a:t> between variables</a:t>
            </a:r>
          </a:p>
          <a:p>
            <a:pPr marL="342900" indent="-342900">
              <a:lnSpc>
                <a:spcPct val="110000"/>
              </a:lnSpc>
              <a:buFont typeface="Arial" panose="020B0604020202020204" pitchFamily="34" charset="0"/>
              <a:buChar char="•"/>
            </a:pPr>
            <a:endParaRPr lang="en-US" sz="2800" i="0"/>
          </a:p>
          <a:p>
            <a:pPr marL="342900" indent="-342900">
              <a:lnSpc>
                <a:spcPct val="110000"/>
              </a:lnSpc>
              <a:buFont typeface="Arial" panose="020B0604020202020204" pitchFamily="34" charset="0"/>
              <a:buChar char="•"/>
            </a:pPr>
            <a:r>
              <a:rPr lang="en-US" sz="2800" i="0"/>
              <a:t>Univariate Linear Regression</a:t>
            </a:r>
          </a:p>
          <a:p>
            <a:pPr marL="342900" indent="-342900">
              <a:lnSpc>
                <a:spcPct val="110000"/>
              </a:lnSpc>
              <a:buFont typeface="Arial" panose="020B0604020202020204" pitchFamily="34" charset="0"/>
              <a:buChar char="•"/>
            </a:pPr>
            <a:endParaRPr lang="en-US" sz="2800" i="0"/>
          </a:p>
          <a:p>
            <a:pPr marL="342900" indent="-342900">
              <a:lnSpc>
                <a:spcPct val="110000"/>
              </a:lnSpc>
              <a:buFont typeface="Arial" panose="020B0604020202020204" pitchFamily="34" charset="0"/>
              <a:buChar char="•"/>
            </a:pPr>
            <a:r>
              <a:rPr lang="en-US" sz="2800" i="0"/>
              <a:t>Multivariate Linear Regression</a:t>
            </a:r>
          </a:p>
          <a:p>
            <a:pPr marL="342900" indent="-342900">
              <a:lnSpc>
                <a:spcPct val="110000"/>
              </a:lnSpc>
              <a:buFont typeface="Arial" panose="020B0604020202020204" pitchFamily="34" charset="0"/>
              <a:buChar char="•"/>
            </a:pPr>
            <a:endParaRPr lang="en-US" sz="2800" i="0"/>
          </a:p>
          <a:p>
            <a:pPr marL="342900" indent="-342900">
              <a:lnSpc>
                <a:spcPct val="110000"/>
              </a:lnSpc>
              <a:buFont typeface="Arial" panose="020B0604020202020204" pitchFamily="34" charset="0"/>
              <a:buChar char="•"/>
            </a:pPr>
            <a:endParaRPr lang="en-US" sz="2800"/>
          </a:p>
        </p:txBody>
      </p:sp>
      <p:sp>
        <p:nvSpPr>
          <p:cNvPr id="16" name="Rectangle 15">
            <a:extLst>
              <a:ext uri="{FF2B5EF4-FFF2-40B4-BE49-F238E27FC236}">
                <a16:creationId xmlns:a16="http://schemas.microsoft.com/office/drawing/2014/main" id="{9568B8C9-6702-8441-0D92-220DE92C8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6566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54C335-A240-9B9A-D549-D4089E623862}"/>
            </a:ext>
          </a:extLst>
        </p:cNvPr>
        <p:cNvGrpSpPr/>
        <p:nvPr/>
      </p:nvGrpSpPr>
      <p:grpSpPr>
        <a:xfrm>
          <a:off x="0" y="0"/>
          <a:ext cx="0" cy="0"/>
          <a:chOff x="0" y="0"/>
          <a:chExt cx="0" cy="0"/>
        </a:xfrm>
      </p:grpSpPr>
      <p:sp>
        <p:nvSpPr>
          <p:cNvPr id="29" name="Rectangle 2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23" name="图片 22" descr="背景图案&#10;&#10;AI 生成的内容可能不正确。">
            <a:extLst>
              <a:ext uri="{FF2B5EF4-FFF2-40B4-BE49-F238E27FC236}">
                <a16:creationId xmlns:a16="http://schemas.microsoft.com/office/drawing/2014/main" id="{2D10D92F-9DC2-B2B6-788F-920A924276AE}"/>
              </a:ext>
            </a:extLst>
          </p:cNvPr>
          <p:cNvPicPr>
            <a:picLocks noChangeAspect="1"/>
          </p:cNvPicPr>
          <p:nvPr/>
        </p:nvPicPr>
        <p:blipFill>
          <a:blip r:embed="rId3"/>
          <a:srcRect r="2344" b="-3"/>
          <a:stretch/>
        </p:blipFill>
        <p:spPr>
          <a:xfrm>
            <a:off x="5535987" y="109506"/>
            <a:ext cx="6436556" cy="6632434"/>
          </a:xfrm>
          <a:prstGeom prst="rect">
            <a:avLst/>
          </a:prstGeom>
        </p:spPr>
      </p:pic>
      <p:sp>
        <p:nvSpPr>
          <p:cNvPr id="21" name="Content Placeholder 2">
            <a:extLst>
              <a:ext uri="{FF2B5EF4-FFF2-40B4-BE49-F238E27FC236}">
                <a16:creationId xmlns:a16="http://schemas.microsoft.com/office/drawing/2014/main" id="{5D31BEB3-01BE-A617-AF11-D2421CA6A3CB}"/>
              </a:ext>
            </a:extLst>
          </p:cNvPr>
          <p:cNvSpPr txBox="1">
            <a:spLocks/>
          </p:cNvSpPr>
          <p:nvPr/>
        </p:nvSpPr>
        <p:spPr>
          <a:xfrm>
            <a:off x="517871" y="976160"/>
            <a:ext cx="4798200" cy="1463040"/>
          </a:xfrm>
          <a:prstGeom prst="rect">
            <a:avLst/>
          </a:prstGeom>
        </p:spPr>
        <p:txBody>
          <a:bodyPr vert="horz" lIns="91440" tIns="45720" rIns="91440" bIns="45720" rtlCol="0" anchor="t">
            <a:normAutofit fontScale="92500"/>
          </a:bodyPr>
          <a:lstStyle>
            <a:lvl1pPr marL="0" indent="0" algn="l" defTabSz="914400" rtl="0" eaLnBrk="1" latinLnBrk="0" hangingPunct="1">
              <a:lnSpc>
                <a:spcPct val="10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ts val="600"/>
              </a:spcAft>
            </a:pPr>
            <a:r>
              <a:rPr lang="en-US" sz="4400" b="1" i="0">
                <a:latin typeface="+mj-lt"/>
                <a:ea typeface="+mj-ea"/>
                <a:cs typeface="+mj-cs"/>
              </a:rPr>
              <a:t>Distribution between Variables</a:t>
            </a:r>
            <a:endParaRPr lang="zh-CN" altLang="en-US">
              <a:ea typeface="+mj-ea"/>
              <a:cs typeface="+mj-cs"/>
            </a:endParaRPr>
          </a:p>
        </p:txBody>
      </p:sp>
      <p:sp>
        <p:nvSpPr>
          <p:cNvPr id="17" name="Content Placeholder 2">
            <a:extLst>
              <a:ext uri="{FF2B5EF4-FFF2-40B4-BE49-F238E27FC236}">
                <a16:creationId xmlns:a16="http://schemas.microsoft.com/office/drawing/2014/main" id="{8E72D43D-D4E8-A63D-FE2C-9156BFF744DC}"/>
              </a:ext>
            </a:extLst>
          </p:cNvPr>
          <p:cNvSpPr txBox="1">
            <a:spLocks/>
          </p:cNvSpPr>
          <p:nvPr/>
        </p:nvSpPr>
        <p:spPr>
          <a:xfrm>
            <a:off x="84118" y="2437930"/>
            <a:ext cx="5657703" cy="3767328"/>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nSpc>
                <a:spcPct val="150000"/>
              </a:lnSpc>
              <a:buFont typeface="Arial" panose="020B0604020202020204" pitchFamily="34" charset="0"/>
              <a:buChar char="•"/>
            </a:pPr>
            <a:r>
              <a:rPr lang="en-US" sz="2400" i="0"/>
              <a:t>Positively Skewed Distributions</a:t>
            </a:r>
            <a:endParaRPr lang="zh-CN" altLang="en-US" sz="2000"/>
          </a:p>
          <a:p>
            <a:pPr marL="342900" indent="-342900">
              <a:lnSpc>
                <a:spcPct val="150000"/>
              </a:lnSpc>
              <a:buFont typeface="Arial" panose="020B0604020202020204" pitchFamily="34" charset="0"/>
              <a:buChar char="•"/>
            </a:pPr>
            <a:r>
              <a:rPr lang="en-US" sz="2400" i="0"/>
              <a:t>Unimodal Kernel Density Estimates</a:t>
            </a:r>
          </a:p>
          <a:p>
            <a:pPr marL="342900" indent="-342900">
              <a:lnSpc>
                <a:spcPct val="150000"/>
              </a:lnSpc>
              <a:buFont typeface="Arial" panose="020B0604020202020204" pitchFamily="34" charset="0"/>
              <a:buChar char="•"/>
            </a:pPr>
            <a:r>
              <a:rPr lang="en-US" sz="2400" i="0"/>
              <a:t>Positive Correlation with Temperature</a:t>
            </a:r>
          </a:p>
          <a:p>
            <a:pPr marL="342900" indent="-342900">
              <a:lnSpc>
                <a:spcPct val="150000"/>
              </a:lnSpc>
              <a:buFont typeface="Arial" panose="020B0604020202020204" pitchFamily="34" charset="0"/>
              <a:buChar char="•"/>
            </a:pPr>
            <a:r>
              <a:rPr lang="en-US" sz="2400" i="0"/>
              <a:t>Humidity as a Potential Linear Predictor of Temperature</a:t>
            </a:r>
          </a:p>
          <a:p>
            <a:pPr marL="342900" indent="-342900">
              <a:lnSpc>
                <a:spcPct val="150000"/>
              </a:lnSpc>
              <a:buFont typeface="Arial" panose="020B0604020202020204" pitchFamily="34" charset="0"/>
              <a:buChar char="•"/>
            </a:pPr>
            <a:endParaRPr lang="en-US" sz="3200"/>
          </a:p>
        </p:txBody>
      </p:sp>
      <p:sp>
        <p:nvSpPr>
          <p:cNvPr id="37" name="Rectangle 36">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67296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513918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55306AE-ADFE-0AA3-6CFA-9259DA85ADC0}"/>
            </a:ext>
          </a:extLst>
        </p:cNvPr>
        <p:cNvGrpSpPr/>
        <p:nvPr/>
      </p:nvGrpSpPr>
      <p:grpSpPr>
        <a:xfrm>
          <a:off x="0" y="0"/>
          <a:ext cx="0" cy="0"/>
          <a:chOff x="0" y="0"/>
          <a:chExt cx="0" cy="0"/>
        </a:xfrm>
      </p:grpSpPr>
      <p:sp>
        <p:nvSpPr>
          <p:cNvPr id="29" name="Rectangle 28">
            <a:extLst>
              <a:ext uri="{FF2B5EF4-FFF2-40B4-BE49-F238E27FC236}">
                <a16:creationId xmlns:a16="http://schemas.microsoft.com/office/drawing/2014/main" id="{A6C71816-E6E3-10E9-41D1-F69AE6650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D301D02-14FF-8696-D532-9C5EB0781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BFBF36D-3974-41E7-3A20-78D79A30A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BF8E19CB-E819-4035-3C52-3846A7159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37" name="Rectangle 36">
            <a:extLst>
              <a:ext uri="{FF2B5EF4-FFF2-40B4-BE49-F238E27FC236}">
                <a16:creationId xmlns:a16="http://schemas.microsoft.com/office/drawing/2014/main" id="{E90D839A-8B62-72FB-E89B-112A31E50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67296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3" name="图片 2" descr="图表&#10;&#10;AI 生成的内容可能不正确。">
            <a:extLst>
              <a:ext uri="{FF2B5EF4-FFF2-40B4-BE49-F238E27FC236}">
                <a16:creationId xmlns:a16="http://schemas.microsoft.com/office/drawing/2014/main" id="{8F200CC2-20E1-3564-A761-6F4A44FCA474}"/>
              </a:ext>
            </a:extLst>
          </p:cNvPr>
          <p:cNvPicPr>
            <a:picLocks noChangeAspect="1"/>
          </p:cNvPicPr>
          <p:nvPr/>
        </p:nvPicPr>
        <p:blipFill>
          <a:blip r:embed="rId3"/>
          <a:stretch>
            <a:fillRect/>
          </a:stretch>
        </p:blipFill>
        <p:spPr>
          <a:xfrm>
            <a:off x="3860242" y="896815"/>
            <a:ext cx="8332629" cy="5826369"/>
          </a:xfrm>
          <a:prstGeom prst="rect">
            <a:avLst/>
          </a:prstGeom>
        </p:spPr>
      </p:pic>
      <p:sp>
        <p:nvSpPr>
          <p:cNvPr id="5" name="Content Placeholder 2">
            <a:extLst>
              <a:ext uri="{FF2B5EF4-FFF2-40B4-BE49-F238E27FC236}">
                <a16:creationId xmlns:a16="http://schemas.microsoft.com/office/drawing/2014/main" id="{9EE0A72C-0267-66DE-7018-2E9DCB622ADF}"/>
              </a:ext>
            </a:extLst>
          </p:cNvPr>
          <p:cNvSpPr txBox="1">
            <a:spLocks/>
          </p:cNvSpPr>
          <p:nvPr/>
        </p:nvSpPr>
        <p:spPr>
          <a:xfrm>
            <a:off x="-4099" y="2208825"/>
            <a:ext cx="4409844" cy="3451965"/>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a:buChar char="•"/>
            </a:pPr>
            <a:r>
              <a:rPr lang="en-GB" sz="2400" i="0" dirty="0">
                <a:ea typeface="+mn-lt"/>
                <a:cs typeface="+mn-lt"/>
              </a:rPr>
              <a:t>Positive Correlation</a:t>
            </a:r>
            <a:endParaRPr lang="en-GB" sz="2400" i="0" dirty="0"/>
          </a:p>
          <a:p>
            <a:r>
              <a:rPr lang="en-GB" sz="1800" i="0" dirty="0">
                <a:ea typeface="+mn-lt"/>
                <a:cs typeface="+mn-lt"/>
              </a:rPr>
              <a:t>Humidity &amp; Temperature</a:t>
            </a:r>
          </a:p>
          <a:p>
            <a:r>
              <a:rPr lang="en-US" altLang="zh-CN" sz="1800" i="0" dirty="0">
                <a:ea typeface="+mn-lt"/>
                <a:cs typeface="+mn-lt"/>
              </a:rPr>
              <a:t>Shortwave </a:t>
            </a:r>
            <a:r>
              <a:rPr lang="en-GB" sz="1800" i="0" dirty="0">
                <a:ea typeface="+mn-lt"/>
                <a:cs typeface="+mn-lt"/>
              </a:rPr>
              <a:t>Radiation &amp; Temperature</a:t>
            </a:r>
            <a:endParaRPr lang="en-GB" dirty="0"/>
          </a:p>
          <a:p>
            <a:r>
              <a:rPr lang="en-GB" sz="1800" i="0" dirty="0">
                <a:ea typeface="+mn-lt"/>
                <a:cs typeface="+mn-lt"/>
              </a:rPr>
              <a:t>Shortwave Radiation &amp; Longwave radiation</a:t>
            </a:r>
            <a:endParaRPr lang="en-GB" dirty="0"/>
          </a:p>
          <a:p>
            <a:pPr marL="342900" indent="-342900">
              <a:buFont typeface="Arial"/>
              <a:buChar char="•"/>
            </a:pPr>
            <a:endParaRPr lang="en-GB" sz="2400" i="0" dirty="0">
              <a:ea typeface="+mn-lt"/>
              <a:cs typeface="+mn-lt"/>
            </a:endParaRPr>
          </a:p>
          <a:p>
            <a:pPr marL="342900" indent="-342900">
              <a:buFont typeface="Arial"/>
              <a:buChar char="•"/>
            </a:pPr>
            <a:r>
              <a:rPr lang="en-GB" sz="2400" i="0" dirty="0">
                <a:ea typeface="+mn-lt"/>
                <a:cs typeface="+mn-lt"/>
              </a:rPr>
              <a:t>Lack of Strong Negative Correlations</a:t>
            </a:r>
            <a:endParaRPr lang="en-GB" sz="2400" i="0" dirty="0"/>
          </a:p>
          <a:p>
            <a:pPr marL="342900" indent="-342900">
              <a:buFont typeface="Arial"/>
              <a:buChar char="•"/>
            </a:pPr>
            <a:endParaRPr lang="en-GB" sz="2000" dirty="0"/>
          </a:p>
        </p:txBody>
      </p:sp>
      <p:sp>
        <p:nvSpPr>
          <p:cNvPr id="7" name="Content Placeholder 2">
            <a:extLst>
              <a:ext uri="{FF2B5EF4-FFF2-40B4-BE49-F238E27FC236}">
                <a16:creationId xmlns:a16="http://schemas.microsoft.com/office/drawing/2014/main" id="{5572723D-23B3-BA13-7F61-15C4ECA75D51}"/>
              </a:ext>
            </a:extLst>
          </p:cNvPr>
          <p:cNvSpPr txBox="1">
            <a:spLocks/>
          </p:cNvSpPr>
          <p:nvPr/>
        </p:nvSpPr>
        <p:spPr>
          <a:xfrm>
            <a:off x="242085" y="380024"/>
            <a:ext cx="3363907" cy="1330088"/>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2800" b="1" i="0"/>
              <a:t>Correlation Matrix</a:t>
            </a:r>
            <a:endParaRPr lang="zh-CN" altLang="en-US" sz="2800" b="1"/>
          </a:p>
        </p:txBody>
      </p:sp>
    </p:spTree>
    <p:extLst>
      <p:ext uri="{BB962C8B-B14F-4D97-AF65-F5344CB8AC3E}">
        <p14:creationId xmlns:p14="http://schemas.microsoft.com/office/powerpoint/2010/main" val="1922285952"/>
      </p:ext>
    </p:extLst>
  </p:cSld>
  <p:clrMapOvr>
    <a:masterClrMapping/>
  </p:clrMapOvr>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1250</Words>
  <Application>Microsoft Office PowerPoint</Application>
  <PresentationFormat>宽屏</PresentationFormat>
  <Paragraphs>210</Paragraphs>
  <Slides>15</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等线</vt:lpstr>
      <vt:lpstr>Arial</vt:lpstr>
      <vt:lpstr>Bierstadt</vt:lpstr>
      <vt:lpstr>Calibri</vt:lpstr>
      <vt:lpstr>Courier New</vt:lpstr>
      <vt:lpstr>Times New Roman</vt:lpstr>
      <vt:lpstr>GestaltVTI</vt:lpstr>
      <vt:lpstr>EART60702 Earth &amp; Environmental Data Science  Project 1</vt:lpstr>
      <vt:lpstr>Aim</vt:lpstr>
      <vt:lpstr>About The Data</vt:lpstr>
      <vt:lpstr>Initial EDA </vt:lpstr>
      <vt:lpstr>Preprocessing</vt:lpstr>
      <vt:lpstr>Model</vt:lpstr>
      <vt:lpstr>Correlations</vt:lpstr>
      <vt:lpstr>PowerPoint 演示文稿</vt:lpstr>
      <vt:lpstr>PowerPoint 演示文稿</vt:lpstr>
      <vt:lpstr>PowerPoint 演示文稿</vt:lpstr>
      <vt:lpstr>PowerPoint 演示文稿</vt:lpstr>
      <vt:lpstr>PowerPoint 演示文稿</vt:lpstr>
      <vt:lpstr>Summary</vt:lpstr>
      <vt:lpstr>Future Work</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Cameron Meekums-Spence</dc:creator>
  <cp:lastModifiedBy>晨宇 马</cp:lastModifiedBy>
  <cp:revision>2</cp:revision>
  <dcterms:created xsi:type="dcterms:W3CDTF">2025-02-18T09:01:59Z</dcterms:created>
  <dcterms:modified xsi:type="dcterms:W3CDTF">2025-02-20T01:18:37Z</dcterms:modified>
</cp:coreProperties>
</file>