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5A6A7F2-A54B-45AF-928C-4706A7A761F9}">
  <a:tblStyle styleId="{A5A6A7F2-A54B-45AF-928C-4706A7A761F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Oswald-regular.fntdata"/><Relationship Id="rId10" Type="http://schemas.openxmlformats.org/officeDocument/2006/relationships/slide" Target="slides/slide4.xml"/><Relationship Id="rId21" Type="http://schemas.openxmlformats.org/officeDocument/2006/relationships/font" Target="fonts/Average-regular.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720ea32a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720ea32a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Yingqi</a:t>
            </a:r>
            <a:endParaRPr/>
          </a:p>
          <a:p>
            <a:pPr indent="0" lvl="0" marL="0" rtl="0" algn="l">
              <a:spcBef>
                <a:spcPts val="0"/>
              </a:spcBef>
              <a:spcAft>
                <a:spcPts val="0"/>
              </a:spcAft>
              <a:buNone/>
            </a:pPr>
            <a:r>
              <a:rPr lang="en"/>
              <a:t>To keep the computational load reasonable, the mappings used by SVM schemes are designed to ensure that dot products of pairs input data vectors may be computed easily in terms of the variables in the original space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720ea32a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720ea32a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Yitong</a:t>
            </a:r>
            <a:endParaRPr/>
          </a:p>
          <a:p>
            <a:pPr indent="0" lvl="0" marL="0" rtl="0" algn="l">
              <a:spcBef>
                <a:spcPts val="0"/>
              </a:spcBef>
              <a:spcAft>
                <a:spcPts val="0"/>
              </a:spcAft>
              <a:buNone/>
            </a:pPr>
            <a:r>
              <a:rPr lang="en"/>
              <a:t>Our data set contains 1600 pieces of reviews in total, half of which are deceptive and the other half are truthful. We divide the data into training and testing sets and run simulations using each of the three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 part of result. All three models reach more than 90% accuracy for categorizing training data. For testing data, the RCNN performs the best, but there is not a significant difference between the models.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720ea32a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720ea32a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Yitong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720ea32a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720ea32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720ea32a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720ea32a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724b0688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724b0688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verage"/>
              <a:buChar char="●"/>
            </a:pPr>
            <a:r>
              <a:rPr lang="en" sz="1500">
                <a:latin typeface="Average"/>
                <a:ea typeface="Average"/>
                <a:cs typeface="Average"/>
                <a:sym typeface="Average"/>
              </a:rPr>
              <a:t>Define opinion spam:</a:t>
            </a:r>
            <a:endParaRPr sz="1500">
              <a:latin typeface="Average"/>
              <a:ea typeface="Average"/>
              <a:cs typeface="Average"/>
              <a:sym typeface="Average"/>
            </a:endParaRPr>
          </a:p>
          <a:p>
            <a:pPr indent="0" lvl="0" marL="914400" rtl="0" algn="l">
              <a:spcBef>
                <a:spcPts val="0"/>
              </a:spcBef>
              <a:spcAft>
                <a:spcPts val="0"/>
              </a:spcAft>
              <a:buNone/>
            </a:pPr>
            <a:r>
              <a:rPr lang="en" sz="1500">
                <a:latin typeface="Average"/>
                <a:ea typeface="Average"/>
                <a:cs typeface="Average"/>
                <a:sym typeface="Average"/>
              </a:rPr>
              <a:t>fictitious opinions that have been deliberately written to sound authentic</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a:p>
            <a:pPr indent="0" lvl="0" marL="0" rtl="0" algn="l">
              <a:spcBef>
                <a:spcPts val="0"/>
              </a:spcBef>
              <a:spcAft>
                <a:spcPts val="0"/>
              </a:spcAft>
              <a:buNone/>
            </a:pPr>
            <a:r>
              <a:t/>
            </a:r>
            <a:endParaRPr sz="1500">
              <a:latin typeface="Average"/>
              <a:ea typeface="Average"/>
              <a:cs typeface="Average"/>
              <a:sym typeface="Average"/>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720ea32a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720ea32a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verage"/>
              <a:buChar char="●"/>
            </a:pPr>
            <a:r>
              <a:rPr lang="en" sz="1500">
                <a:latin typeface="Average"/>
                <a:ea typeface="Average"/>
                <a:cs typeface="Average"/>
                <a:sym typeface="Average"/>
              </a:rPr>
              <a:t>Define opinion spam:</a:t>
            </a:r>
            <a:endParaRPr sz="1500">
              <a:latin typeface="Average"/>
              <a:ea typeface="Average"/>
              <a:cs typeface="Average"/>
              <a:sym typeface="Average"/>
            </a:endParaRPr>
          </a:p>
          <a:p>
            <a:pPr indent="0" lvl="0" marL="914400" rtl="0" algn="l">
              <a:spcBef>
                <a:spcPts val="0"/>
              </a:spcBef>
              <a:spcAft>
                <a:spcPts val="0"/>
              </a:spcAft>
              <a:buNone/>
            </a:pPr>
            <a:r>
              <a:rPr lang="en" sz="1500">
                <a:latin typeface="Average"/>
                <a:ea typeface="Average"/>
                <a:cs typeface="Average"/>
                <a:sym typeface="Average"/>
              </a:rPr>
              <a:t>fictitious opinions that have been deliberately written to sound authentic</a:t>
            </a:r>
            <a:endParaRPr sz="1500">
              <a:latin typeface="Average"/>
              <a:ea typeface="Average"/>
              <a:cs typeface="Average"/>
              <a:sym typeface="Average"/>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720ea32a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720ea32a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720ea32a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720ea32a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vs. human: Yingqi</a:t>
            </a:r>
            <a:endParaRPr/>
          </a:p>
          <a:p>
            <a:pPr indent="0" lvl="0" marL="0" rtl="0" algn="l">
              <a:spcBef>
                <a:spcPts val="0"/>
              </a:spcBef>
              <a:spcAft>
                <a:spcPts val="0"/>
              </a:spcAft>
              <a:buNone/>
            </a:pPr>
            <a:r>
              <a:rPr lang="en"/>
              <a:t>As we can feel intuitively, opinion spam detection, or imaginary writing in general, are very hard task even for human cognition. Some previous research has found that human perform at chance in classifying opinion spam. To be specific, the accuracy is about 45-60% in general. Thus the detection of opinion spam  is definitely worth exploring. An interesting question to think about is that can machine be able to detect such writings? Even better than human? And the answer is yes. Studies have shown that models such as  neural network and  support vector machine achieve accuracy around 90%.</a:t>
            </a:r>
            <a:endParaRPr/>
          </a:p>
          <a:p>
            <a:pPr indent="0" lvl="0" marL="0" rtl="0" algn="l">
              <a:spcBef>
                <a:spcPts val="0"/>
              </a:spcBef>
              <a:spcAft>
                <a:spcPts val="0"/>
              </a:spcAft>
              <a:buNone/>
            </a:pPr>
            <a:r>
              <a:rPr lang="en"/>
              <a:t>Goal: Yitong</a:t>
            </a:r>
            <a:endParaRPr/>
          </a:p>
          <a:p>
            <a:pPr indent="0" lvl="0" marL="0" rtl="0" algn="l">
              <a:spcBef>
                <a:spcPts val="0"/>
              </a:spcBef>
              <a:spcAft>
                <a:spcPts val="0"/>
              </a:spcAft>
              <a:buNone/>
            </a:pPr>
            <a:r>
              <a:rPr lang="en"/>
              <a:t>The goal of our project is to implement different machine learning models and to train them to classify truthful and deceptive reviews. We compare the performance between three different models: the bi-directional RCNN, CNN without the recurrent layer and the SVM classifier that we did not cover in class. We will now introduce these models one-by-one and explain why they are expected to be a good choice for this task.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720ea32a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720ea32a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Yitong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Start with the one with the longest name :) The network can be basically divided into two parts, the bi-directional recurrent layers and the convolutional neural net.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720ea32a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720ea32a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Yitong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bi-directional RCNN is similar to the RNN we are familiar with, except that it can process the input sequence in two directions. As shown in the picture, we can think of the bi-directional RNN as a combo of two RNNs, one for processing in forward order and the other for reversed 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reason for using bi-directional is because it captures more contextual information that is critical for semantic encoding. With only the preceding context, the model cannot distinguish between Teddy as in Teddy bear and Teddy as in Teddy Roosevelt.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720ea32a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720ea32a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output of bi-directional RNN is the semantic encoding of words, which will be fed into a max pooling layer to pick out the most significant semantic factors. As human readers, we are able to scan through a piece of text and select the keywords that define the semantic core. The max pooling layer does exactly that for the network.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fully connected layer compiles these semantic factors and transforms into activation on two output nodes. Higher activation on o0 means deceptive and higher activation on o1 means truthful.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720ea32a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720ea32a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Yingqi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first layer makes a composition of each sentence using a fix-length window, while the second layer transforms vectors of the sentences into a vector of document.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Support_vector_machin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 Approaches </a:t>
            </a:r>
            <a:endParaRPr/>
          </a:p>
          <a:p>
            <a:pPr indent="0" lvl="0" marL="0" rtl="0" algn="ctr">
              <a:spcBef>
                <a:spcPts val="0"/>
              </a:spcBef>
              <a:spcAft>
                <a:spcPts val="0"/>
              </a:spcAft>
              <a:buNone/>
            </a:pPr>
            <a:r>
              <a:rPr lang="en"/>
              <a:t>to </a:t>
            </a:r>
            <a:endParaRPr/>
          </a:p>
          <a:p>
            <a:pPr indent="0" lvl="0" marL="0" rtl="0" algn="ctr">
              <a:spcBef>
                <a:spcPts val="0"/>
              </a:spcBef>
              <a:spcAft>
                <a:spcPts val="0"/>
              </a:spcAft>
              <a:buNone/>
            </a:pPr>
            <a:r>
              <a:rPr lang="en"/>
              <a:t>Opinion Spam Detection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Yitong Chen &amp; Yingqi Ding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279800" y="79175"/>
            <a:ext cx="4045200" cy="151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Support Vector Machine</a:t>
            </a:r>
            <a:endParaRPr/>
          </a:p>
        </p:txBody>
      </p:sp>
      <p:pic>
        <p:nvPicPr>
          <p:cNvPr id="124" name="Google Shape;124;p22"/>
          <p:cNvPicPr preferRelativeResize="0"/>
          <p:nvPr/>
        </p:nvPicPr>
        <p:blipFill>
          <a:blip r:embed="rId3">
            <a:alphaModFix/>
          </a:blip>
          <a:stretch>
            <a:fillRect/>
          </a:stretch>
        </p:blipFill>
        <p:spPr>
          <a:xfrm>
            <a:off x="5662391" y="361725"/>
            <a:ext cx="2500517" cy="2163550"/>
          </a:xfrm>
          <a:prstGeom prst="rect">
            <a:avLst/>
          </a:prstGeom>
          <a:noFill/>
          <a:ln>
            <a:noFill/>
          </a:ln>
        </p:spPr>
      </p:pic>
      <p:sp>
        <p:nvSpPr>
          <p:cNvPr id="125" name="Google Shape;125;p22"/>
          <p:cNvSpPr txBox="1"/>
          <p:nvPr>
            <p:ph idx="1" type="subTitle"/>
          </p:nvPr>
        </p:nvSpPr>
        <p:spPr>
          <a:xfrm>
            <a:off x="76700" y="1707625"/>
            <a:ext cx="4451400" cy="3252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Supervised Learning</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Data Point</a:t>
            </a:r>
            <a:endParaRPr sz="1500"/>
          </a:p>
          <a:p>
            <a:pPr indent="-323850" lvl="1" marL="914400" rtl="0" algn="l">
              <a:spcBef>
                <a:spcPts val="0"/>
              </a:spcBef>
              <a:spcAft>
                <a:spcPts val="0"/>
              </a:spcAft>
              <a:buSzPts val="1500"/>
              <a:buChar char="○"/>
            </a:pPr>
            <a:r>
              <a:rPr lang="en" sz="1500"/>
              <a:t>p-dimensional vecto</a:t>
            </a:r>
            <a:r>
              <a:rPr lang="en" sz="1500"/>
              <a:t>r</a:t>
            </a:r>
            <a:endParaRPr sz="1500"/>
          </a:p>
          <a:p>
            <a:pPr indent="-323850" lvl="1" marL="914400" rtl="0" algn="l">
              <a:spcBef>
                <a:spcPts val="0"/>
              </a:spcBef>
              <a:spcAft>
                <a:spcPts val="0"/>
              </a:spcAft>
              <a:buSzPts val="1500"/>
              <a:buChar char="○"/>
            </a:pPr>
            <a:r>
              <a:rPr lang="en" sz="1500"/>
              <a:t>separate data points with a </a:t>
            </a:r>
            <a:r>
              <a:rPr lang="en" sz="1500"/>
              <a:t>(p-1)-dimensional </a:t>
            </a:r>
            <a:r>
              <a:rPr lang="en" sz="1500"/>
              <a:t>hyperplane</a:t>
            </a:r>
            <a:endParaRPr sz="1500"/>
          </a:p>
          <a:p>
            <a:pPr indent="0" lvl="0" marL="9144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B</a:t>
            </a:r>
            <a:r>
              <a:rPr lang="en" sz="1500"/>
              <a:t>est Hyperplane</a:t>
            </a:r>
            <a:endParaRPr sz="1500"/>
          </a:p>
          <a:p>
            <a:pPr indent="-323850" lvl="1" marL="914400" rtl="0" algn="l">
              <a:spcBef>
                <a:spcPts val="0"/>
              </a:spcBef>
              <a:spcAft>
                <a:spcPts val="0"/>
              </a:spcAft>
              <a:buSzPts val="1500"/>
              <a:buChar char="○"/>
            </a:pPr>
            <a:r>
              <a:rPr lang="en" sz="1500"/>
              <a:t>the largest separation between classes</a:t>
            </a:r>
            <a:endParaRPr sz="1500"/>
          </a:p>
          <a:p>
            <a:pPr indent="-323850" lvl="1" marL="914400" rtl="0" algn="l">
              <a:spcBef>
                <a:spcPts val="0"/>
              </a:spcBef>
              <a:spcAft>
                <a:spcPts val="0"/>
              </a:spcAft>
              <a:buSzPts val="1500"/>
              <a:buChar char="○"/>
            </a:pPr>
            <a:r>
              <a:rPr lang="en" sz="1500"/>
              <a:t>larger </a:t>
            </a:r>
            <a:r>
              <a:rPr lang="en" sz="1500"/>
              <a:t>separation/</a:t>
            </a:r>
            <a:r>
              <a:rPr lang="en" sz="1500"/>
              <a:t>margin → lower error</a:t>
            </a:r>
            <a:endParaRPr sz="1500"/>
          </a:p>
          <a:p>
            <a:pPr indent="0" lvl="0" marL="9144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Efficient for both linear and non-linear classification in general.</a:t>
            </a:r>
            <a:endParaRPr sz="1500"/>
          </a:p>
        </p:txBody>
      </p:sp>
      <p:pic>
        <p:nvPicPr>
          <p:cNvPr id="126" name="Google Shape;126;p22"/>
          <p:cNvPicPr preferRelativeResize="0"/>
          <p:nvPr/>
        </p:nvPicPr>
        <p:blipFill>
          <a:blip r:embed="rId4">
            <a:alphaModFix/>
          </a:blip>
          <a:stretch>
            <a:fillRect/>
          </a:stretch>
        </p:blipFill>
        <p:spPr>
          <a:xfrm>
            <a:off x="5020775" y="2729850"/>
            <a:ext cx="3783751" cy="1710300"/>
          </a:xfrm>
          <a:prstGeom prst="rect">
            <a:avLst/>
          </a:prstGeom>
          <a:noFill/>
          <a:ln>
            <a:noFill/>
          </a:ln>
        </p:spPr>
      </p:pic>
      <p:sp>
        <p:nvSpPr>
          <p:cNvPr id="127" name="Google Shape;127;p22"/>
          <p:cNvSpPr txBox="1"/>
          <p:nvPr/>
        </p:nvSpPr>
        <p:spPr>
          <a:xfrm>
            <a:off x="4789700" y="4694725"/>
            <a:ext cx="4451400" cy="18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a:t>
            </a:r>
            <a:r>
              <a:rPr lang="en">
                <a:latin typeface="Average"/>
                <a:ea typeface="Average"/>
                <a:cs typeface="Average"/>
                <a:sym typeface="Average"/>
              </a:rPr>
              <a:t>https://en.wikipedia.org/wiki/Support_vector_machine)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Results - Best Classification Accuracy</a:t>
            </a:r>
            <a:endParaRPr>
              <a:solidFill>
                <a:srgbClr val="FFFFFF"/>
              </a:solidFill>
            </a:endParaRPr>
          </a:p>
        </p:txBody>
      </p:sp>
      <p:graphicFrame>
        <p:nvGraphicFramePr>
          <p:cNvPr id="133" name="Google Shape;133;p23"/>
          <p:cNvGraphicFramePr/>
          <p:nvPr/>
        </p:nvGraphicFramePr>
        <p:xfrm>
          <a:off x="780563" y="1548650"/>
          <a:ext cx="3000000" cy="3000000"/>
        </p:xfrm>
        <a:graphic>
          <a:graphicData uri="http://schemas.openxmlformats.org/drawingml/2006/table">
            <a:tbl>
              <a:tblPr>
                <a:noFill/>
                <a:tableStyleId>{A5A6A7F2-A54B-45AF-928C-4706A7A761F9}</a:tableStyleId>
              </a:tblPr>
              <a:tblGrid>
                <a:gridCol w="1710425"/>
                <a:gridCol w="2925150"/>
                <a:gridCol w="2947300"/>
              </a:tblGrid>
              <a:tr h="675925">
                <a:tc>
                  <a:txBody>
                    <a:bodyPr/>
                    <a:lstStyle/>
                    <a:p>
                      <a:pPr indent="0" lvl="0" marL="0" rtl="0" algn="ctr">
                        <a:spcBef>
                          <a:spcPts val="0"/>
                        </a:spcBef>
                        <a:spcAft>
                          <a:spcPts val="0"/>
                        </a:spcAft>
                        <a:buNone/>
                      </a:pPr>
                      <a:r>
                        <a:t/>
                      </a:r>
                      <a:endParaRPr sz="1500">
                        <a:solidFill>
                          <a:srgbClr val="FFFFFF"/>
                        </a:solidFill>
                        <a:latin typeface="Average"/>
                        <a:ea typeface="Average"/>
                        <a:cs typeface="Average"/>
                        <a:sym typeface="Average"/>
                      </a:endParaRPr>
                    </a:p>
                  </a:txBody>
                  <a:tcPr marT="91425" marB="91425" marR="91425" marL="91425" anchor="ctr"/>
                </a:tc>
                <a:tc>
                  <a:txBody>
                    <a:bodyPr/>
                    <a:lstStyle/>
                    <a:p>
                      <a:pPr indent="0" lvl="0" marL="0" rtl="0" algn="ctr">
                        <a:spcBef>
                          <a:spcPts val="0"/>
                        </a:spcBef>
                        <a:spcAft>
                          <a:spcPts val="0"/>
                        </a:spcAft>
                        <a:buNone/>
                      </a:pPr>
                      <a:r>
                        <a:rPr lang="en" sz="1500">
                          <a:solidFill>
                            <a:srgbClr val="FFFFFF"/>
                          </a:solidFill>
                          <a:latin typeface="Average"/>
                          <a:ea typeface="Average"/>
                          <a:cs typeface="Average"/>
                          <a:sym typeface="Average"/>
                        </a:rPr>
                        <a:t>Training Data</a:t>
                      </a:r>
                      <a:endParaRPr sz="1500">
                        <a:solidFill>
                          <a:srgbClr val="FFFFFF"/>
                        </a:solidFill>
                        <a:latin typeface="Average"/>
                        <a:ea typeface="Average"/>
                        <a:cs typeface="Average"/>
                        <a:sym typeface="Average"/>
                      </a:endParaRPr>
                    </a:p>
                  </a:txBody>
                  <a:tcPr marT="91425" marB="91425" marR="91425" marL="91425" anchor="ctr"/>
                </a:tc>
                <a:tc>
                  <a:txBody>
                    <a:bodyPr/>
                    <a:lstStyle/>
                    <a:p>
                      <a:pPr indent="0" lvl="0" marL="0" rtl="0" algn="ctr">
                        <a:spcBef>
                          <a:spcPts val="0"/>
                        </a:spcBef>
                        <a:spcAft>
                          <a:spcPts val="0"/>
                        </a:spcAft>
                        <a:buNone/>
                      </a:pPr>
                      <a:r>
                        <a:rPr lang="en" sz="1500">
                          <a:solidFill>
                            <a:srgbClr val="FFFFFF"/>
                          </a:solidFill>
                          <a:latin typeface="Average"/>
                          <a:ea typeface="Average"/>
                          <a:cs typeface="Average"/>
                          <a:sym typeface="Average"/>
                        </a:rPr>
                        <a:t>Testing Data</a:t>
                      </a:r>
                      <a:endParaRPr sz="1500">
                        <a:solidFill>
                          <a:srgbClr val="FFFFFF"/>
                        </a:solidFill>
                        <a:latin typeface="Average"/>
                        <a:ea typeface="Average"/>
                        <a:cs typeface="Average"/>
                        <a:sym typeface="Average"/>
                      </a:endParaRPr>
                    </a:p>
                  </a:txBody>
                  <a:tcPr marT="91425" marB="91425" marR="91425" marL="91425" anchor="ctr"/>
                </a:tc>
              </a:tr>
              <a:tr h="675925">
                <a:tc>
                  <a:txBody>
                    <a:bodyPr/>
                    <a:lstStyle/>
                    <a:p>
                      <a:pPr indent="0" lvl="0" marL="0" rtl="0" algn="ctr">
                        <a:spcBef>
                          <a:spcPts val="0"/>
                        </a:spcBef>
                        <a:spcAft>
                          <a:spcPts val="0"/>
                        </a:spcAft>
                        <a:buNone/>
                      </a:pPr>
                      <a:r>
                        <a:rPr lang="en" sz="1500">
                          <a:solidFill>
                            <a:srgbClr val="FFFFFF"/>
                          </a:solidFill>
                          <a:latin typeface="Average"/>
                          <a:ea typeface="Average"/>
                          <a:cs typeface="Average"/>
                          <a:sym typeface="Average"/>
                        </a:rPr>
                        <a:t>RCNN</a:t>
                      </a:r>
                      <a:endParaRPr sz="1500">
                        <a:solidFill>
                          <a:srgbClr val="FFFFFF"/>
                        </a:solidFill>
                        <a:latin typeface="Average"/>
                        <a:ea typeface="Average"/>
                        <a:cs typeface="Average"/>
                        <a:sym typeface="Average"/>
                      </a:endParaRPr>
                    </a:p>
                  </a:txBody>
                  <a:tcPr marT="91425" marB="91425" marR="91425" marL="91425" anchor="ctr"/>
                </a:tc>
                <a:tc>
                  <a:txBody>
                    <a:bodyPr/>
                    <a:lstStyle/>
                    <a:p>
                      <a:pPr indent="0" lvl="0" marL="0" rtl="0" algn="ctr">
                        <a:spcBef>
                          <a:spcPts val="0"/>
                        </a:spcBef>
                        <a:spcAft>
                          <a:spcPts val="0"/>
                        </a:spcAft>
                        <a:buNone/>
                      </a:pPr>
                      <a:r>
                        <a:rPr lang="en" sz="1500">
                          <a:solidFill>
                            <a:srgbClr val="FFFFFF"/>
                          </a:solidFill>
                          <a:latin typeface="Average"/>
                          <a:ea typeface="Average"/>
                          <a:cs typeface="Average"/>
                          <a:sym typeface="Average"/>
                        </a:rPr>
                        <a:t>92.43%</a:t>
                      </a:r>
                      <a:endParaRPr sz="1500">
                        <a:solidFill>
                          <a:srgbClr val="FFFFFF"/>
                        </a:solidFill>
                        <a:latin typeface="Average"/>
                        <a:ea typeface="Average"/>
                        <a:cs typeface="Average"/>
                        <a:sym typeface="Average"/>
                      </a:endParaRPr>
                    </a:p>
                  </a:txBody>
                  <a:tcPr marT="91425" marB="91425" marR="91425" marL="91425" anchor="ctr"/>
                </a:tc>
                <a:tc>
                  <a:txBody>
                    <a:bodyPr/>
                    <a:lstStyle/>
                    <a:p>
                      <a:pPr indent="0" lvl="0" marL="0" rtl="0" algn="ctr">
                        <a:spcBef>
                          <a:spcPts val="0"/>
                        </a:spcBef>
                        <a:spcAft>
                          <a:spcPts val="0"/>
                        </a:spcAft>
                        <a:buNone/>
                      </a:pPr>
                      <a:r>
                        <a:rPr lang="en" sz="1500">
                          <a:solidFill>
                            <a:srgbClr val="FFFFFF"/>
                          </a:solidFill>
                          <a:latin typeface="Average"/>
                          <a:ea typeface="Average"/>
                          <a:cs typeface="Average"/>
                          <a:sym typeface="Average"/>
                        </a:rPr>
                        <a:t>85.2%</a:t>
                      </a:r>
                      <a:endParaRPr sz="1500">
                        <a:solidFill>
                          <a:srgbClr val="FFFFFF"/>
                        </a:solidFill>
                        <a:latin typeface="Average"/>
                        <a:ea typeface="Average"/>
                        <a:cs typeface="Average"/>
                        <a:sym typeface="Average"/>
                      </a:endParaRPr>
                    </a:p>
                  </a:txBody>
                  <a:tcPr marT="91425" marB="91425" marR="91425" marL="91425" anchor="ctr"/>
                </a:tc>
              </a:tr>
              <a:tr h="675925">
                <a:tc>
                  <a:txBody>
                    <a:bodyPr/>
                    <a:lstStyle/>
                    <a:p>
                      <a:pPr indent="0" lvl="0" marL="0" rtl="0" algn="ctr">
                        <a:spcBef>
                          <a:spcPts val="0"/>
                        </a:spcBef>
                        <a:spcAft>
                          <a:spcPts val="0"/>
                        </a:spcAft>
                        <a:buNone/>
                      </a:pPr>
                      <a:r>
                        <a:rPr lang="en" sz="1500">
                          <a:solidFill>
                            <a:srgbClr val="FFFFFF"/>
                          </a:solidFill>
                          <a:latin typeface="Average"/>
                          <a:ea typeface="Average"/>
                          <a:cs typeface="Average"/>
                          <a:sym typeface="Average"/>
                        </a:rPr>
                        <a:t>SCNN</a:t>
                      </a:r>
                      <a:endParaRPr sz="1500">
                        <a:solidFill>
                          <a:srgbClr val="FFFFFF"/>
                        </a:solidFill>
                        <a:latin typeface="Average"/>
                        <a:ea typeface="Average"/>
                        <a:cs typeface="Average"/>
                        <a:sym typeface="Average"/>
                      </a:endParaRPr>
                    </a:p>
                  </a:txBody>
                  <a:tcPr marT="91425" marB="91425" marR="91425" marL="91425" anchor="ctr"/>
                </a:tc>
                <a:tc>
                  <a:txBody>
                    <a:bodyPr/>
                    <a:lstStyle/>
                    <a:p>
                      <a:pPr indent="0" lvl="0" marL="0" rtl="0" algn="ctr">
                        <a:spcBef>
                          <a:spcPts val="0"/>
                        </a:spcBef>
                        <a:spcAft>
                          <a:spcPts val="0"/>
                        </a:spcAft>
                        <a:buNone/>
                      </a:pPr>
                      <a:r>
                        <a:rPr lang="en" sz="1500">
                          <a:solidFill>
                            <a:srgbClr val="FFFFFF"/>
                          </a:solidFill>
                          <a:latin typeface="Average"/>
                          <a:ea typeface="Average"/>
                          <a:cs typeface="Average"/>
                          <a:sym typeface="Average"/>
                        </a:rPr>
                        <a:t>100%</a:t>
                      </a:r>
                      <a:endParaRPr sz="1500">
                        <a:solidFill>
                          <a:srgbClr val="FFFFFF"/>
                        </a:solidFill>
                        <a:latin typeface="Average"/>
                        <a:ea typeface="Average"/>
                        <a:cs typeface="Average"/>
                        <a:sym typeface="Average"/>
                      </a:endParaRPr>
                    </a:p>
                  </a:txBody>
                  <a:tcPr marT="91425" marB="91425" marR="91425" marL="91425" anchor="ctr"/>
                </a:tc>
                <a:tc>
                  <a:txBody>
                    <a:bodyPr/>
                    <a:lstStyle/>
                    <a:p>
                      <a:pPr indent="0" lvl="0" marL="0" rtl="0" algn="ctr">
                        <a:spcBef>
                          <a:spcPts val="0"/>
                        </a:spcBef>
                        <a:spcAft>
                          <a:spcPts val="0"/>
                        </a:spcAft>
                        <a:buNone/>
                      </a:pPr>
                      <a:r>
                        <a:rPr lang="en" sz="1500">
                          <a:solidFill>
                            <a:srgbClr val="FFFFFF"/>
                          </a:solidFill>
                          <a:latin typeface="Average"/>
                          <a:ea typeface="Average"/>
                          <a:cs typeface="Average"/>
                          <a:sym typeface="Average"/>
                        </a:rPr>
                        <a:t>83.5%</a:t>
                      </a:r>
                      <a:endParaRPr sz="1500">
                        <a:solidFill>
                          <a:srgbClr val="FFFFFF"/>
                        </a:solidFill>
                        <a:latin typeface="Average"/>
                        <a:ea typeface="Average"/>
                        <a:cs typeface="Average"/>
                        <a:sym typeface="Average"/>
                      </a:endParaRPr>
                    </a:p>
                  </a:txBody>
                  <a:tcPr marT="91425" marB="91425" marR="91425" marL="91425" anchor="ctr"/>
                </a:tc>
              </a:tr>
              <a:tr h="675925">
                <a:tc>
                  <a:txBody>
                    <a:bodyPr/>
                    <a:lstStyle/>
                    <a:p>
                      <a:pPr indent="0" lvl="0" marL="0" rtl="0" algn="ctr">
                        <a:spcBef>
                          <a:spcPts val="0"/>
                        </a:spcBef>
                        <a:spcAft>
                          <a:spcPts val="0"/>
                        </a:spcAft>
                        <a:buNone/>
                      </a:pPr>
                      <a:r>
                        <a:rPr lang="en" sz="1500">
                          <a:solidFill>
                            <a:srgbClr val="FFFFFF"/>
                          </a:solidFill>
                          <a:latin typeface="Average"/>
                          <a:ea typeface="Average"/>
                          <a:cs typeface="Average"/>
                          <a:sym typeface="Average"/>
                        </a:rPr>
                        <a:t>SVM</a:t>
                      </a:r>
                      <a:endParaRPr sz="1500">
                        <a:solidFill>
                          <a:srgbClr val="FFFFFF"/>
                        </a:solidFill>
                        <a:latin typeface="Average"/>
                        <a:ea typeface="Average"/>
                        <a:cs typeface="Average"/>
                        <a:sym typeface="Average"/>
                      </a:endParaRPr>
                    </a:p>
                  </a:txBody>
                  <a:tcPr marT="91425" marB="91425" marR="91425" marL="91425" anchor="ctr"/>
                </a:tc>
                <a:tc>
                  <a:txBody>
                    <a:bodyPr/>
                    <a:lstStyle/>
                    <a:p>
                      <a:pPr indent="0" lvl="0" marL="0" rtl="0" algn="ctr">
                        <a:spcBef>
                          <a:spcPts val="0"/>
                        </a:spcBef>
                        <a:spcAft>
                          <a:spcPts val="0"/>
                        </a:spcAft>
                        <a:buNone/>
                      </a:pPr>
                      <a:r>
                        <a:rPr lang="en" sz="1500">
                          <a:solidFill>
                            <a:srgbClr val="FFFFFF"/>
                          </a:solidFill>
                          <a:latin typeface="Average"/>
                          <a:ea typeface="Average"/>
                          <a:cs typeface="Average"/>
                          <a:sym typeface="Average"/>
                        </a:rPr>
                        <a:t>94.3%</a:t>
                      </a:r>
                      <a:endParaRPr sz="1500">
                        <a:solidFill>
                          <a:srgbClr val="FFFFFF"/>
                        </a:solidFill>
                        <a:latin typeface="Average"/>
                        <a:ea typeface="Average"/>
                        <a:cs typeface="Average"/>
                        <a:sym typeface="Average"/>
                      </a:endParaRPr>
                    </a:p>
                  </a:txBody>
                  <a:tcPr marT="91425" marB="91425" marR="91425" marL="91425" anchor="ctr"/>
                </a:tc>
                <a:tc>
                  <a:txBody>
                    <a:bodyPr/>
                    <a:lstStyle/>
                    <a:p>
                      <a:pPr indent="0" lvl="0" marL="0" rtl="0" algn="ctr">
                        <a:spcBef>
                          <a:spcPts val="0"/>
                        </a:spcBef>
                        <a:spcAft>
                          <a:spcPts val="0"/>
                        </a:spcAft>
                        <a:buNone/>
                      </a:pPr>
                      <a:r>
                        <a:rPr lang="en" sz="1500">
                          <a:solidFill>
                            <a:srgbClr val="FFFFFF"/>
                          </a:solidFill>
                          <a:latin typeface="Average"/>
                          <a:ea typeface="Average"/>
                          <a:cs typeface="Average"/>
                          <a:sym typeface="Average"/>
                        </a:rPr>
                        <a:t>77.8%</a:t>
                      </a:r>
                      <a:endParaRPr sz="1500">
                        <a:solidFill>
                          <a:srgbClr val="FFFFFF"/>
                        </a:solidFill>
                        <a:latin typeface="Average"/>
                        <a:ea typeface="Average"/>
                        <a:cs typeface="Average"/>
                        <a:sym typeface="Average"/>
                      </a:endParaRPr>
                    </a:p>
                  </a:txBody>
                  <a:tcPr marT="91425" marB="91425" marR="91425" marL="91425"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machine learning models perform better than humans. </a:t>
            </a:r>
            <a:endParaRPr/>
          </a:p>
          <a:p>
            <a:pPr indent="-342900" lvl="0" marL="457200" rtl="0" algn="l">
              <a:spcBef>
                <a:spcPts val="0"/>
              </a:spcBef>
              <a:spcAft>
                <a:spcPts val="0"/>
              </a:spcAft>
              <a:buSzPts val="1800"/>
              <a:buChar char="●"/>
            </a:pPr>
            <a:r>
              <a:rPr lang="en"/>
              <a:t>There is no clear difference in performance between the neural network classifier and the SVM classifiers in terms of accuracy, but the SVM classifier is easier to implement and faster to train.</a:t>
            </a:r>
            <a:endParaRPr/>
          </a:p>
          <a:p>
            <a:pPr indent="-342900" lvl="0" marL="457200" rtl="0" algn="l">
              <a:spcBef>
                <a:spcPts val="0"/>
              </a:spcBef>
              <a:spcAft>
                <a:spcPts val="0"/>
              </a:spcAft>
              <a:buSzPts val="1800"/>
              <a:buChar char="●"/>
            </a:pPr>
            <a:r>
              <a:rPr lang="en"/>
              <a:t>The models can be further improved:</a:t>
            </a:r>
            <a:endParaRPr/>
          </a:p>
          <a:p>
            <a:pPr indent="-330200" lvl="1" marL="914400" rtl="0" algn="l">
              <a:spcBef>
                <a:spcPts val="0"/>
              </a:spcBef>
              <a:spcAft>
                <a:spcPts val="0"/>
              </a:spcAft>
              <a:buSzPts val="1600"/>
              <a:buChar char="○"/>
            </a:pPr>
            <a:r>
              <a:rPr lang="en" sz="1600"/>
              <a:t>More training data for neural networks. </a:t>
            </a:r>
            <a:endParaRPr sz="1600"/>
          </a:p>
          <a:p>
            <a:pPr indent="-330200" lvl="1" marL="914400" rtl="0" algn="l">
              <a:spcBef>
                <a:spcPts val="0"/>
              </a:spcBef>
              <a:spcAft>
                <a:spcPts val="0"/>
              </a:spcAft>
              <a:buSzPts val="1600"/>
              <a:buChar char="○"/>
            </a:pPr>
            <a:r>
              <a:rPr lang="en" sz="1600"/>
              <a:t>More features for SVMs.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rPr>
              <a:t>Chollet, F., &amp; Allaire, J.J. (2018) </a:t>
            </a:r>
            <a:r>
              <a:rPr i="1" lang="en" sz="1400">
                <a:solidFill>
                  <a:srgbClr val="FFFFFF"/>
                </a:solidFill>
              </a:rPr>
              <a:t>Deep Learning with R. </a:t>
            </a:r>
            <a:r>
              <a:rPr lang="en" sz="1400">
                <a:solidFill>
                  <a:srgbClr val="FFFFFF"/>
                </a:solidFill>
              </a:rPr>
              <a:t>Manning Publication. Greenwich, CT, USA.</a:t>
            </a:r>
            <a:endParaRPr sz="1400">
              <a:solidFill>
                <a:srgbClr val="FFFFFF"/>
              </a:solidFill>
            </a:endParaRPr>
          </a:p>
          <a:p>
            <a:pPr indent="0" lvl="0" marL="0" rtl="0" algn="l">
              <a:lnSpc>
                <a:spcPct val="100000"/>
              </a:lnSpc>
              <a:spcBef>
                <a:spcPts val="0"/>
              </a:spcBef>
              <a:spcAft>
                <a:spcPts val="0"/>
              </a:spcAft>
              <a:buNone/>
            </a:pPr>
            <a:r>
              <a:rPr lang="en" sz="1400">
                <a:solidFill>
                  <a:srgbClr val="FFFFFF"/>
                </a:solidFill>
              </a:rPr>
              <a:t>Lai, S., Xu, L., Liu, K., &amp; Zhao, J. (2015). Recurrent convolutional neural networks for text classification. In </a:t>
            </a:r>
            <a:r>
              <a:rPr i="1" lang="en" sz="1400">
                <a:solidFill>
                  <a:srgbClr val="FFFFFF"/>
                </a:solidFill>
              </a:rPr>
              <a:t>Proceedings of the twenty-ninth AAAI conference on artificial intelligence </a:t>
            </a:r>
            <a:r>
              <a:rPr lang="en" sz="1400">
                <a:solidFill>
                  <a:srgbClr val="FFFFFF"/>
                </a:solidFill>
              </a:rPr>
              <a:t>(pp. 2267–2273).</a:t>
            </a:r>
            <a:endParaRPr sz="1400">
              <a:solidFill>
                <a:srgbClr val="FFFFFF"/>
              </a:solidFill>
            </a:endParaRPr>
          </a:p>
          <a:p>
            <a:pPr indent="0" lvl="0" marL="0" rtl="0" algn="l">
              <a:lnSpc>
                <a:spcPct val="100000"/>
              </a:lnSpc>
              <a:spcBef>
                <a:spcPts val="0"/>
              </a:spcBef>
              <a:spcAft>
                <a:spcPts val="0"/>
              </a:spcAft>
              <a:buNone/>
            </a:pPr>
            <a:r>
              <a:rPr lang="en" sz="1450">
                <a:solidFill>
                  <a:srgbClr val="FFFFFF"/>
                </a:solidFill>
              </a:rPr>
              <a:t>Li, L., Qin, B., Ren, W., &amp; Liu, T. (2017). Representation and feature combination for deceptive spam review detection. </a:t>
            </a:r>
            <a:r>
              <a:rPr i="1" lang="en" sz="1450">
                <a:solidFill>
                  <a:srgbClr val="FFFFFF"/>
                </a:solidFill>
              </a:rPr>
              <a:t>ScienceDirect Neurocomputing journal,</a:t>
            </a:r>
            <a:r>
              <a:rPr lang="en" sz="1450">
                <a:solidFill>
                  <a:srgbClr val="FFFFFF"/>
                </a:solidFill>
              </a:rPr>
              <a:t> 33-41</a:t>
            </a:r>
            <a:endParaRPr sz="1400">
              <a:solidFill>
                <a:srgbClr val="FFFFFF"/>
              </a:solidFill>
            </a:endParaRPr>
          </a:p>
          <a:p>
            <a:pPr indent="0" lvl="0" marL="0" rtl="0" algn="l">
              <a:lnSpc>
                <a:spcPct val="100000"/>
              </a:lnSpc>
              <a:spcBef>
                <a:spcPts val="0"/>
              </a:spcBef>
              <a:spcAft>
                <a:spcPts val="0"/>
              </a:spcAft>
              <a:buNone/>
            </a:pPr>
            <a:r>
              <a:rPr lang="en" sz="1400">
                <a:solidFill>
                  <a:srgbClr val="FFFFFF"/>
                </a:solidFill>
              </a:rPr>
              <a:t>Ott, M., Choi, Y., Cardie, C., &amp; Hancock, J. T. (2011). Finding deceptive opinion spam by any stretch of the imagination. </a:t>
            </a:r>
            <a:r>
              <a:rPr i="1" lang="en" sz="1400">
                <a:solidFill>
                  <a:srgbClr val="FFFFFF"/>
                </a:solidFill>
              </a:rPr>
              <a:t>Proceedings of the 49th Annual Meeting of the Association for Computational Linguistics</a:t>
            </a:r>
            <a:r>
              <a:rPr lang="en" sz="1400">
                <a:solidFill>
                  <a:srgbClr val="FFFFFF"/>
                </a:solidFill>
              </a:rPr>
              <a:t>, 309-319.</a:t>
            </a:r>
            <a:endParaRPr sz="1400">
              <a:solidFill>
                <a:srgbClr val="FFFFFF"/>
              </a:solidFill>
            </a:endParaRPr>
          </a:p>
          <a:p>
            <a:pPr indent="0" lvl="0" marL="0" rtl="0" algn="l">
              <a:lnSpc>
                <a:spcPct val="100000"/>
              </a:lnSpc>
              <a:spcBef>
                <a:spcPts val="0"/>
              </a:spcBef>
              <a:spcAft>
                <a:spcPts val="0"/>
              </a:spcAft>
              <a:buNone/>
            </a:pPr>
            <a:r>
              <a:rPr lang="en" sz="1400">
                <a:solidFill>
                  <a:srgbClr val="FFFFFF"/>
                </a:solidFill>
              </a:rPr>
              <a:t>Ren, Y., &amp;  Ji, D. (2017). Neural networks for deceptive opinion spam detection:  An empirical study. I</a:t>
            </a:r>
            <a:r>
              <a:rPr i="1" lang="en" sz="1400">
                <a:solidFill>
                  <a:srgbClr val="FFFFFF"/>
                </a:solidFill>
              </a:rPr>
              <a:t>nformation</a:t>
            </a:r>
            <a:endParaRPr i="1" sz="1400">
              <a:solidFill>
                <a:srgbClr val="FFFFFF"/>
              </a:solidFill>
            </a:endParaRPr>
          </a:p>
          <a:p>
            <a:pPr indent="0" lvl="0" marL="0" rtl="0" algn="l">
              <a:lnSpc>
                <a:spcPct val="100000"/>
              </a:lnSpc>
              <a:spcBef>
                <a:spcPts val="0"/>
              </a:spcBef>
              <a:spcAft>
                <a:spcPts val="0"/>
              </a:spcAft>
              <a:buNone/>
            </a:pPr>
            <a:r>
              <a:rPr i="1" lang="en" sz="1400">
                <a:solidFill>
                  <a:srgbClr val="FFFFFF"/>
                </a:solidFill>
              </a:rPr>
              <a:t>Sciences</a:t>
            </a:r>
            <a:r>
              <a:rPr lang="en" sz="1400">
                <a:solidFill>
                  <a:srgbClr val="FFFFFF"/>
                </a:solidFill>
              </a:rPr>
              <a:t>, 385-386, 213-224.   doi:  10.1016/j.ins.2017.01.015.</a:t>
            </a:r>
            <a:endParaRPr sz="1400">
              <a:solidFill>
                <a:srgbClr val="FFFFFF"/>
              </a:solidFill>
            </a:endParaRPr>
          </a:p>
          <a:p>
            <a:pPr indent="0" lvl="0" marL="0" rtl="0" algn="l">
              <a:lnSpc>
                <a:spcPct val="100000"/>
              </a:lnSpc>
              <a:spcBef>
                <a:spcPts val="0"/>
              </a:spcBef>
              <a:spcAft>
                <a:spcPts val="0"/>
              </a:spcAft>
              <a:buNone/>
            </a:pPr>
            <a:r>
              <a:rPr lang="en" sz="1400">
                <a:solidFill>
                  <a:srgbClr val="FFFFFF"/>
                </a:solidFill>
              </a:rPr>
              <a:t>Support Vector Machine. </a:t>
            </a:r>
            <a:r>
              <a:rPr lang="en" sz="1400" u="sng">
                <a:solidFill>
                  <a:schemeClr val="hlink"/>
                </a:solidFill>
                <a:hlinkClick r:id="rId3"/>
              </a:rPr>
              <a:t>https://en.wikipedia.org/wiki/Support_vector_machine</a:t>
            </a:r>
            <a:r>
              <a:rPr lang="en" sz="1400">
                <a:solidFill>
                  <a:srgbClr val="FFFFFF"/>
                </a:solidFill>
              </a:rPr>
              <a:t>. Retrieved on 11/18/2018.</a:t>
            </a:r>
            <a:endParaRPr sz="14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 for Listening! </a:t>
            </a:r>
            <a:endParaRPr/>
          </a:p>
        </p:txBody>
      </p:sp>
      <p:sp>
        <p:nvSpPr>
          <p:cNvPr id="151" name="Google Shape;151;p26"/>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hat is opinion spam?	</a:t>
            </a:r>
            <a:endParaRPr/>
          </a:p>
        </p:txBody>
      </p:sp>
      <p:sp>
        <p:nvSpPr>
          <p:cNvPr id="66" name="Google Shape;66;p14"/>
          <p:cNvSpPr txBox="1"/>
          <p:nvPr>
            <p:ph idx="1" type="body"/>
          </p:nvPr>
        </p:nvSpPr>
        <p:spPr>
          <a:xfrm>
            <a:off x="525600" y="2043875"/>
            <a:ext cx="8092800" cy="7686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lang="en" sz="2000"/>
              <a:t>Fictitious opinions that have been deliberately written to sound authentic. (</a:t>
            </a:r>
            <a:r>
              <a:rPr lang="en" sz="1600"/>
              <a:t>Ott et al. 2011) </a:t>
            </a:r>
            <a:endParaRPr>
              <a:solidFill>
                <a:srgbClr val="000000"/>
              </a:solidFill>
              <a:latin typeface="Arial"/>
              <a:ea typeface="Arial"/>
              <a:cs typeface="Arial"/>
              <a:sym typeface="Arial"/>
            </a:endParaRPr>
          </a:p>
          <a:p>
            <a:pPr indent="0" lvl="0" marL="0" rtl="0" algn="l">
              <a:spcBef>
                <a:spcPts val="1600"/>
              </a:spcBef>
              <a:spcAft>
                <a:spcPts val="1600"/>
              </a:spcAft>
              <a:buNone/>
            </a:pPr>
            <a:r>
              <a:t/>
            </a:r>
            <a:endParaRPr sz="2000"/>
          </a:p>
        </p:txBody>
      </p:sp>
      <p:sp>
        <p:nvSpPr>
          <p:cNvPr id="67" name="Google Shape;67;p14"/>
          <p:cNvSpPr txBox="1"/>
          <p:nvPr/>
        </p:nvSpPr>
        <p:spPr>
          <a:xfrm>
            <a:off x="6559700" y="4725500"/>
            <a:ext cx="2484900" cy="20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 Quiz: which of the following review is deceptive?	</a:t>
            </a:r>
            <a:endParaRPr/>
          </a:p>
        </p:txBody>
      </p:sp>
      <p:sp>
        <p:nvSpPr>
          <p:cNvPr id="73" name="Google Shape;73;p15"/>
          <p:cNvSpPr txBox="1"/>
          <p:nvPr>
            <p:ph idx="1" type="body"/>
          </p:nvPr>
        </p:nvSpPr>
        <p:spPr>
          <a:xfrm>
            <a:off x="311700" y="1258250"/>
            <a:ext cx="8520600" cy="1245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t>My recent stay at the Amalfi Hotel in Chicago couldn't have gone worse. Apart from the price of staying there and the slow response time of hotel staff I was totally let down by the food that could be found there. There are many attractions in the area and indeed leaving the hotel is the best part of the experience.</a:t>
            </a:r>
            <a:endParaRPr sz="15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4" name="Google Shape;74;p15"/>
          <p:cNvSpPr txBox="1"/>
          <p:nvPr>
            <p:ph idx="2" type="body"/>
          </p:nvPr>
        </p:nvSpPr>
        <p:spPr>
          <a:xfrm>
            <a:off x="311700" y="2879525"/>
            <a:ext cx="8520600" cy="1716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1500"/>
              <a:t>When my husband and I went to Amalfi Hotel we were expecting first class service. First, when we got there we learned they had given our room to another guest and we were not able to get a suite like we had booked. Room service took forever and the food was subpar. Supposedly they had planners to help explore the area, but we requested one and never saw hide nor hair of a planner. The spa staff seemed incompetent. The only positive things I can say about Amalfi Hotel was that the rooms were stylish as advertised. I give this hotel two stars.</a:t>
            </a:r>
            <a:endParaRPr sz="1500"/>
          </a:p>
        </p:txBody>
      </p:sp>
      <p:sp>
        <p:nvSpPr>
          <p:cNvPr id="75" name="Google Shape;75;p15"/>
          <p:cNvSpPr txBox="1"/>
          <p:nvPr/>
        </p:nvSpPr>
        <p:spPr>
          <a:xfrm>
            <a:off x="6559700" y="4725500"/>
            <a:ext cx="24849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Average"/>
                <a:ea typeface="Average"/>
                <a:cs typeface="Average"/>
                <a:sym typeface="Average"/>
              </a:rPr>
              <a:t>(data from Ott et al. 2011)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 answer is …...</a:t>
            </a:r>
            <a:endParaRPr/>
          </a:p>
          <a:p>
            <a:pPr indent="0" lvl="0" marL="0" rtl="0" algn="l">
              <a:spcBef>
                <a:spcPts val="0"/>
              </a:spcBef>
              <a:spcAft>
                <a:spcPts val="0"/>
              </a:spcAft>
              <a:buNone/>
            </a:pPr>
            <a:r>
              <a:t/>
            </a:r>
            <a:endParaRPr/>
          </a:p>
        </p:txBody>
      </p:sp>
      <p:sp>
        <p:nvSpPr>
          <p:cNvPr id="81" name="Google Shape;81;p16"/>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BOTH OF THEM!</a:t>
            </a:r>
            <a:endParaRPr sz="6000"/>
          </a:p>
          <a:p>
            <a:pPr indent="0" lvl="0" marL="0" rtl="0" algn="l">
              <a:spcBef>
                <a:spcPts val="0"/>
              </a:spcBef>
              <a:spcAft>
                <a:spcPts val="0"/>
              </a:spcAft>
              <a:buNone/>
            </a:pPr>
            <a:r>
              <a:t/>
            </a:r>
            <a:endParaRPr/>
          </a:p>
        </p:txBody>
      </p:sp>
      <p:sp>
        <p:nvSpPr>
          <p:cNvPr id="82" name="Google Shape;82;p16"/>
          <p:cNvSpPr/>
          <p:nvPr/>
        </p:nvSpPr>
        <p:spPr>
          <a:xfrm>
            <a:off x="1657200" y="1316350"/>
            <a:ext cx="5923500" cy="2703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 and Goal</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Machine vs. Human Performance</a:t>
            </a:r>
            <a:endParaRPr/>
          </a:p>
          <a:p>
            <a:pPr indent="-330200" lvl="1" marL="914400" rtl="0" algn="l">
              <a:lnSpc>
                <a:spcPct val="100000"/>
              </a:lnSpc>
              <a:spcBef>
                <a:spcPts val="0"/>
              </a:spcBef>
              <a:spcAft>
                <a:spcPts val="0"/>
              </a:spcAft>
              <a:buSzPts val="1600"/>
              <a:buChar char="○"/>
            </a:pPr>
            <a:r>
              <a:rPr lang="en" sz="1600"/>
              <a:t>Humans are found to perform at chance (Ott et al. 2011) when asked to classify between truthful and deceptive reviews. </a:t>
            </a:r>
            <a:endParaRPr sz="1600"/>
          </a:p>
          <a:p>
            <a:pPr indent="-330200" lvl="1" marL="914400" rtl="0" algn="l">
              <a:lnSpc>
                <a:spcPct val="100000"/>
              </a:lnSpc>
              <a:spcBef>
                <a:spcPts val="0"/>
              </a:spcBef>
              <a:spcAft>
                <a:spcPts val="0"/>
              </a:spcAft>
              <a:buSzPts val="1600"/>
              <a:buChar char="○"/>
            </a:pPr>
            <a:r>
              <a:rPr lang="en" sz="1600"/>
              <a:t>Neural network classifiers and SVM classifiers are found to classify at 90% accuracy (Ott et al. 2011, Ren and Ji 2017). </a:t>
            </a:r>
            <a:endParaRPr sz="1600"/>
          </a:p>
          <a:p>
            <a:pPr indent="0" lvl="0" marL="457200" rtl="0" algn="l">
              <a:lnSpc>
                <a:spcPct val="100000"/>
              </a:lnSpc>
              <a:spcBef>
                <a:spcPts val="0"/>
              </a:spcBef>
              <a:spcAft>
                <a:spcPts val="0"/>
              </a:spcAft>
              <a:buNone/>
            </a:pPr>
            <a:r>
              <a:t/>
            </a:r>
            <a:endParaRPr sz="1000"/>
          </a:p>
          <a:p>
            <a:pPr indent="-342900" lvl="0" marL="457200" rtl="0" algn="l">
              <a:spcBef>
                <a:spcPts val="0"/>
              </a:spcBef>
              <a:spcAft>
                <a:spcPts val="0"/>
              </a:spcAft>
              <a:buSzPts val="1800"/>
              <a:buChar char="●"/>
            </a:pPr>
            <a:r>
              <a:rPr lang="en"/>
              <a:t>Goal: Comparative analysis of different models</a:t>
            </a:r>
            <a:endParaRPr/>
          </a:p>
          <a:p>
            <a:pPr indent="-317500" lvl="1" marL="914400" rtl="0" algn="l">
              <a:spcBef>
                <a:spcPts val="0"/>
              </a:spcBef>
              <a:spcAft>
                <a:spcPts val="0"/>
              </a:spcAft>
              <a:buSzPts val="1400"/>
              <a:buChar char="○"/>
            </a:pPr>
            <a:r>
              <a:rPr lang="en" sz="1600"/>
              <a:t>Bi-directional Recurrent Convolutional Neural Network</a:t>
            </a:r>
            <a:endParaRPr sz="1600"/>
          </a:p>
          <a:p>
            <a:pPr indent="-317500" lvl="1" marL="914400" rtl="0" algn="l">
              <a:spcBef>
                <a:spcPts val="0"/>
              </a:spcBef>
              <a:spcAft>
                <a:spcPts val="0"/>
              </a:spcAft>
              <a:buSzPts val="1400"/>
              <a:buChar char="○"/>
            </a:pPr>
            <a:r>
              <a:rPr lang="en" sz="1600"/>
              <a:t>Convolutional Neural Network</a:t>
            </a:r>
            <a:endParaRPr sz="1600"/>
          </a:p>
          <a:p>
            <a:pPr indent="-317500" lvl="1" marL="914400" rtl="0" algn="l">
              <a:spcBef>
                <a:spcPts val="0"/>
              </a:spcBef>
              <a:spcAft>
                <a:spcPts val="0"/>
              </a:spcAft>
              <a:buSzPts val="1400"/>
              <a:buChar char="○"/>
            </a:pPr>
            <a:r>
              <a:rPr lang="en" sz="1600"/>
              <a:t>Support Vector Machine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Bi-directional Recurrent Convolutional Neural Network</a:t>
            </a:r>
            <a:endParaRPr/>
          </a:p>
        </p:txBody>
      </p:sp>
      <p:sp>
        <p:nvSpPr>
          <p:cNvPr id="94" name="Google Shape;94;p18"/>
          <p:cNvSpPr txBox="1"/>
          <p:nvPr>
            <p:ph idx="1" type="body"/>
          </p:nvPr>
        </p:nvSpPr>
        <p:spPr>
          <a:xfrm>
            <a:off x="5244850" y="4180475"/>
            <a:ext cx="379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(Adapted from Lai et al. 2015)</a:t>
            </a:r>
            <a:endParaRPr/>
          </a:p>
        </p:txBody>
      </p:sp>
      <p:pic>
        <p:nvPicPr>
          <p:cNvPr id="95" name="Google Shape;95;p18"/>
          <p:cNvPicPr preferRelativeResize="0"/>
          <p:nvPr/>
        </p:nvPicPr>
        <p:blipFill>
          <a:blip r:embed="rId3">
            <a:alphaModFix/>
          </a:blip>
          <a:stretch>
            <a:fillRect/>
          </a:stretch>
        </p:blipFill>
        <p:spPr>
          <a:xfrm>
            <a:off x="1333500" y="1446800"/>
            <a:ext cx="6477000" cy="2733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Bi-directional Recurrent Layers - Word Encoding</a:t>
            </a:r>
            <a:endParaRPr/>
          </a:p>
        </p:txBody>
      </p:sp>
      <p:sp>
        <p:nvSpPr>
          <p:cNvPr id="101" name="Google Shape;101;p19"/>
          <p:cNvSpPr txBox="1"/>
          <p:nvPr>
            <p:ph idx="1" type="body"/>
          </p:nvPr>
        </p:nvSpPr>
        <p:spPr>
          <a:xfrm>
            <a:off x="311700" y="1152475"/>
            <a:ext cx="4404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Process the input sequence in two directions.</a:t>
            </a:r>
            <a:endParaRPr/>
          </a:p>
          <a:p>
            <a:pPr indent="-342900" lvl="0" marL="457200" rtl="0" algn="l">
              <a:lnSpc>
                <a:spcPct val="114000"/>
              </a:lnSpc>
              <a:spcBef>
                <a:spcPts val="0"/>
              </a:spcBef>
              <a:spcAft>
                <a:spcPts val="0"/>
              </a:spcAft>
              <a:buSzPts val="1800"/>
              <a:buChar char="●"/>
            </a:pPr>
            <a:r>
              <a:rPr lang="en"/>
              <a:t>More comprehensive encoding of contextual information.</a:t>
            </a:r>
            <a:endParaRPr/>
          </a:p>
          <a:p>
            <a:pPr indent="0" lvl="0" marL="0" rtl="0" algn="l">
              <a:lnSpc>
                <a:spcPct val="100000"/>
              </a:lnSpc>
              <a:spcBef>
                <a:spcPts val="600"/>
              </a:spcBef>
              <a:spcAft>
                <a:spcPts val="0"/>
              </a:spcAft>
              <a:buNone/>
            </a:pPr>
            <a:r>
              <a:rPr lang="en"/>
              <a:t>	</a:t>
            </a:r>
            <a:r>
              <a:rPr lang="en" sz="1400"/>
              <a:t>→ </a:t>
            </a:r>
            <a:r>
              <a:rPr lang="en" sz="1600"/>
              <a:t>Compare between </a:t>
            </a:r>
            <a:endParaRPr sz="1600"/>
          </a:p>
          <a:p>
            <a:pPr indent="0" lvl="0" marL="0" rtl="0" algn="l">
              <a:lnSpc>
                <a:spcPct val="100000"/>
              </a:lnSpc>
              <a:spcBef>
                <a:spcPts val="0"/>
              </a:spcBef>
              <a:spcAft>
                <a:spcPts val="0"/>
              </a:spcAft>
              <a:buNone/>
            </a:pPr>
            <a:r>
              <a:rPr lang="en" sz="1600"/>
              <a:t>	“He said, </a:t>
            </a:r>
            <a:r>
              <a:rPr b="1" i="1" lang="en" sz="1600" u="sng"/>
              <a:t>Teddy</a:t>
            </a:r>
            <a:r>
              <a:rPr lang="en" sz="1600"/>
              <a:t> bears are on sale.”</a:t>
            </a:r>
            <a:endParaRPr sz="1600"/>
          </a:p>
          <a:p>
            <a:pPr indent="0" lvl="0" marL="457200" rtl="0" algn="l">
              <a:lnSpc>
                <a:spcPct val="100000"/>
              </a:lnSpc>
              <a:spcBef>
                <a:spcPts val="0"/>
              </a:spcBef>
              <a:spcAft>
                <a:spcPts val="0"/>
              </a:spcAft>
              <a:buNone/>
            </a:pPr>
            <a:r>
              <a:rPr lang="en" sz="1600"/>
              <a:t>“He said, </a:t>
            </a:r>
            <a:r>
              <a:rPr b="1" i="1" lang="en" sz="1600" u="sng"/>
              <a:t>Teddy</a:t>
            </a:r>
            <a:r>
              <a:rPr lang="en" sz="1600"/>
              <a:t> Roosevelt was a great president.”</a:t>
            </a:r>
            <a:endParaRPr sz="1600"/>
          </a:p>
          <a:p>
            <a:pPr indent="0" lvl="0" marL="0" rtl="0" algn="l">
              <a:lnSpc>
                <a:spcPct val="100000"/>
              </a:lnSpc>
              <a:spcBef>
                <a:spcPts val="0"/>
              </a:spcBef>
              <a:spcAft>
                <a:spcPts val="0"/>
              </a:spcAft>
              <a:buNone/>
            </a:pPr>
            <a:r>
              <a:t/>
            </a:r>
            <a:endParaRPr/>
          </a:p>
        </p:txBody>
      </p:sp>
      <p:pic>
        <p:nvPicPr>
          <p:cNvPr id="102" name="Google Shape;102;p19"/>
          <p:cNvPicPr preferRelativeResize="0"/>
          <p:nvPr/>
        </p:nvPicPr>
        <p:blipFill>
          <a:blip r:embed="rId3">
            <a:alphaModFix/>
          </a:blip>
          <a:stretch>
            <a:fillRect/>
          </a:stretch>
        </p:blipFill>
        <p:spPr>
          <a:xfrm>
            <a:off x="4716400" y="1152476"/>
            <a:ext cx="4115900" cy="3416400"/>
          </a:xfrm>
          <a:prstGeom prst="rect">
            <a:avLst/>
          </a:prstGeom>
          <a:noFill/>
          <a:ln>
            <a:noFill/>
          </a:ln>
        </p:spPr>
      </p:pic>
      <p:sp>
        <p:nvSpPr>
          <p:cNvPr id="103" name="Google Shape;103;p19"/>
          <p:cNvSpPr txBox="1"/>
          <p:nvPr/>
        </p:nvSpPr>
        <p:spPr>
          <a:xfrm>
            <a:off x="3761025" y="4619025"/>
            <a:ext cx="5071200" cy="378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FFFFFF"/>
                </a:solidFill>
                <a:latin typeface="Average"/>
                <a:ea typeface="Average"/>
                <a:cs typeface="Average"/>
                <a:sym typeface="Average"/>
              </a:rPr>
              <a:t>(Chollet and Allaire 2018, Figure 6.21)</a:t>
            </a:r>
            <a:endParaRPr>
              <a:solidFill>
                <a:srgbClr val="FFFFFF"/>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Network - Text Encoding</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Max Pooling layer picks out the most significant semantic factors in a sequence of words.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lnSpc>
                <a:spcPct val="114000"/>
              </a:lnSpc>
              <a:spcBef>
                <a:spcPts val="1600"/>
              </a:spcBef>
              <a:spcAft>
                <a:spcPts val="0"/>
              </a:spcAft>
              <a:buNone/>
            </a:pPr>
            <a:r>
              <a:t/>
            </a:r>
            <a:endParaRPr/>
          </a:p>
          <a:p>
            <a:pPr indent="-342900" lvl="0" marL="457200" rtl="0" algn="l">
              <a:spcBef>
                <a:spcPts val="0"/>
              </a:spcBef>
              <a:spcAft>
                <a:spcPts val="0"/>
              </a:spcAft>
              <a:buSzPts val="1800"/>
              <a:buChar char="●"/>
            </a:pPr>
            <a:r>
              <a:rPr lang="en"/>
              <a:t>The fully connected layer compiles the information into activations on two output nodes </a:t>
            </a:r>
            <a:r>
              <a:rPr i="1" lang="en"/>
              <a:t>o</a:t>
            </a:r>
            <a:r>
              <a:rPr baseline="-25000" i="1" lang="en"/>
              <a:t>0</a:t>
            </a:r>
            <a:r>
              <a:rPr i="1" lang="en"/>
              <a:t> </a:t>
            </a:r>
            <a:r>
              <a:rPr lang="en"/>
              <a:t>and </a:t>
            </a:r>
            <a:r>
              <a:rPr i="1" lang="en"/>
              <a:t>o</a:t>
            </a:r>
            <a:r>
              <a:rPr baseline="-25000" i="1" lang="en"/>
              <a:t>1 </a:t>
            </a:r>
            <a:r>
              <a:rPr i="1" lang="en"/>
              <a:t>.</a:t>
            </a:r>
            <a:endParaRPr/>
          </a:p>
        </p:txBody>
      </p:sp>
      <p:sp>
        <p:nvSpPr>
          <p:cNvPr id="110" name="Google Shape;110;p20"/>
          <p:cNvSpPr txBox="1"/>
          <p:nvPr>
            <p:ph idx="1" type="body"/>
          </p:nvPr>
        </p:nvSpPr>
        <p:spPr>
          <a:xfrm>
            <a:off x="1071250" y="2037450"/>
            <a:ext cx="6846900" cy="1245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en" sz="1500"/>
              <a:t>My recent stay at the Amalfi Hotel in Chicago </a:t>
            </a:r>
            <a:r>
              <a:rPr b="1" i="1" lang="en" sz="1500" u="sng"/>
              <a:t>couldn't have gone worse</a:t>
            </a:r>
            <a:r>
              <a:rPr lang="en" sz="1500"/>
              <a:t>. Apart from the price of staying there and the slow response time of hotel staff I was </a:t>
            </a:r>
            <a:r>
              <a:rPr b="1" i="1" lang="en" sz="1500" u="sng"/>
              <a:t>totally let down</a:t>
            </a:r>
            <a:r>
              <a:rPr lang="en" sz="1500"/>
              <a:t> by the food that could be found there. There are many attractions in the area and indeed leaving the hotel is the best part of the experience.</a:t>
            </a:r>
            <a:endParaRPr sz="1500"/>
          </a:p>
          <a:p>
            <a:pPr indent="0" lvl="0" marL="0" rtl="0" algn="r">
              <a:lnSpc>
                <a:spcPct val="100000"/>
              </a:lnSpc>
              <a:spcBef>
                <a:spcPts val="1600"/>
              </a:spcBef>
              <a:spcAft>
                <a:spcPts val="0"/>
              </a:spcAft>
              <a:buNone/>
            </a:pPr>
            <a:r>
              <a:rPr lang="en" sz="1600"/>
              <a:t>(Ott et al. 2011) </a:t>
            </a:r>
            <a:endParaRPr sz="1400">
              <a:solidFill>
                <a:srgbClr val="000000"/>
              </a:solidFill>
              <a:latin typeface="Arial"/>
              <a:ea typeface="Arial"/>
              <a:cs typeface="Arial"/>
              <a:sym typeface="Arial"/>
            </a:endParaRPr>
          </a:p>
          <a:p>
            <a:pPr indent="0" lvl="0" marL="0" rtl="0" algn="r">
              <a:spcBef>
                <a:spcPts val="0"/>
              </a:spcBef>
              <a:spcAft>
                <a:spcPts val="0"/>
              </a:spcAft>
              <a:buNone/>
            </a:pPr>
            <a:r>
              <a:t/>
            </a:r>
            <a:endParaRPr sz="15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sz="11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4572001" y="1020350"/>
            <a:ext cx="4538625" cy="2868249"/>
          </a:xfrm>
          <a:prstGeom prst="rect">
            <a:avLst/>
          </a:prstGeom>
          <a:noFill/>
          <a:ln>
            <a:noFill/>
          </a:ln>
        </p:spPr>
      </p:pic>
      <p:sp>
        <p:nvSpPr>
          <p:cNvPr id="116" name="Google Shape;116;p21"/>
          <p:cNvSpPr txBox="1"/>
          <p:nvPr>
            <p:ph type="title"/>
          </p:nvPr>
        </p:nvSpPr>
        <p:spPr>
          <a:xfrm>
            <a:off x="265500" y="283000"/>
            <a:ext cx="4045200" cy="171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Convolutional Neural Network</a:t>
            </a:r>
            <a:endParaRPr/>
          </a:p>
          <a:p>
            <a:pPr indent="0" lvl="0" marL="0" rtl="0" algn="ctr">
              <a:spcBef>
                <a:spcPts val="0"/>
              </a:spcBef>
              <a:spcAft>
                <a:spcPts val="0"/>
              </a:spcAft>
              <a:buNone/>
            </a:pPr>
            <a:r>
              <a:rPr lang="en" sz="2000">
                <a:latin typeface="Average"/>
                <a:ea typeface="Average"/>
                <a:cs typeface="Average"/>
                <a:sym typeface="Average"/>
              </a:rPr>
              <a:t>without recurrent layers </a:t>
            </a:r>
            <a:endParaRPr sz="2000"/>
          </a:p>
        </p:txBody>
      </p:sp>
      <p:sp>
        <p:nvSpPr>
          <p:cNvPr id="117" name="Google Shape;117;p21"/>
          <p:cNvSpPr txBox="1"/>
          <p:nvPr>
            <p:ph idx="1" type="subTitle"/>
          </p:nvPr>
        </p:nvSpPr>
        <p:spPr>
          <a:xfrm>
            <a:off x="106800" y="2084825"/>
            <a:ext cx="4362600" cy="2779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Compare to bi-directional RCNN</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Implementation of </a:t>
            </a:r>
            <a:r>
              <a:rPr lang="en" sz="1500"/>
              <a:t>Li, Qin, Ren and Liu (2016) </a:t>
            </a:r>
            <a:r>
              <a:rPr lang="en" sz="1500"/>
              <a:t>of the model</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Sentence → Conv Layer → W</a:t>
            </a:r>
            <a:r>
              <a:rPr lang="en" sz="1500"/>
              <a:t>ord Embedding</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2 convolutional layers</a:t>
            </a:r>
            <a:endParaRPr sz="1500"/>
          </a:p>
          <a:p>
            <a:pPr indent="-323850" lvl="1" marL="914400" rtl="0" algn="l">
              <a:spcBef>
                <a:spcPts val="0"/>
              </a:spcBef>
              <a:spcAft>
                <a:spcPts val="0"/>
              </a:spcAft>
              <a:buSzPts val="1500"/>
              <a:buChar char="○"/>
            </a:pPr>
            <a:r>
              <a:rPr lang="en" sz="1500"/>
              <a:t>semantic meaning → </a:t>
            </a:r>
            <a:r>
              <a:rPr lang="en" sz="1500"/>
              <a:t>local features </a:t>
            </a:r>
            <a:endParaRPr sz="1500"/>
          </a:p>
          <a:p>
            <a:pPr indent="-323850" lvl="1" marL="914400" rtl="0" algn="l">
              <a:spcBef>
                <a:spcPts val="0"/>
              </a:spcBef>
              <a:spcAft>
                <a:spcPts val="0"/>
              </a:spcAft>
              <a:buSzPts val="1500"/>
              <a:buChar char="○"/>
            </a:pPr>
            <a:r>
              <a:rPr lang="en" sz="1500"/>
              <a:t>sentence convolution</a:t>
            </a:r>
            <a:endParaRPr sz="1500"/>
          </a:p>
          <a:p>
            <a:pPr indent="-323850" lvl="1" marL="914400" rtl="0" algn="l">
              <a:spcBef>
                <a:spcPts val="0"/>
              </a:spcBef>
              <a:spcAft>
                <a:spcPts val="0"/>
              </a:spcAft>
              <a:buSzPts val="1500"/>
              <a:buChar char="○"/>
            </a:pPr>
            <a:r>
              <a:rPr lang="en" sz="1500"/>
              <a:t>document convolution</a:t>
            </a:r>
            <a:endParaRPr sz="1500"/>
          </a:p>
        </p:txBody>
      </p:sp>
      <p:sp>
        <p:nvSpPr>
          <p:cNvPr id="118" name="Google Shape;118;p21"/>
          <p:cNvSpPr txBox="1"/>
          <p:nvPr/>
        </p:nvSpPr>
        <p:spPr>
          <a:xfrm>
            <a:off x="5026575" y="4569200"/>
            <a:ext cx="2396400" cy="41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Average"/>
                <a:ea typeface="Average"/>
                <a:cs typeface="Average"/>
                <a:sym typeface="Average"/>
              </a:rPr>
              <a:t>Li, Qin, Ren and Liu (2016)</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