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f1a985c6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f1a985c6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f7229005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f7229005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8044c4df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8044c4df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f1a985c6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f1a985c6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Difficult: come up with a new algorithm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f1a985c6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f1a985c6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8044c4df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8044c4df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Blackbox attacks are much harder. The accuracy actually increased when we tried backdoor attack (blackbox poisoning) on our data. (Poison the whole dataset.)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poisoning is more used in training, whereas evasion is more often used in prediction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f1a985c6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f1a985c6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f1a985c6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f1a985c6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considered using CNN in our proposal since it does well on image data and there are a lot of literature on robustness of deep networks. But ultimately we decided to stick </a:t>
            </a:r>
            <a:r>
              <a:rPr lang="en"/>
              <a:t>with</a:t>
            </a:r>
            <a:r>
              <a:rPr lang="en"/>
              <a:t> SVM to limit the scope of this project.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f722900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f722900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f1a985c6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f1a985c6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Digits dataset </a:t>
            </a:r>
            <a:r>
              <a:rPr lang="en"/>
              <a:t>adapted from the test set of Optical Recognition of Handwritten Digits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Preprocessing: PCA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f1a985c6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f1a985c6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f7229005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f7229005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is a form of feature selection. Reduce dimensions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f7229005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f7229005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Peek at the attacking result: edge blurred → just need to recover the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f1a985c6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f1a985c6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f1a985c6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f1a985c6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original paper used CNN on MNIST dataset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rxiv.org/search/cs?searchtype=author&amp;query=Zantedeschi%2C+V" TargetMode="External"/><Relationship Id="rId4" Type="http://schemas.openxmlformats.org/officeDocument/2006/relationships/hyperlink" Target="https://arxiv.org/search/cs?searchtype=author&amp;query=Nicolae%2C+M" TargetMode="External"/><Relationship Id="rId5" Type="http://schemas.openxmlformats.org/officeDocument/2006/relationships/hyperlink" Target="https://arxiv.org/search/cs?searchtype=author&amp;query=Rawat%2C+A" TargetMode="External"/><Relationship Id="rId6" Type="http://schemas.openxmlformats.org/officeDocument/2006/relationships/hyperlink" Target="https://nvlpubs.nist.gov/nistpubs/ir/2019/NIST.IR.8269-draft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80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ML Project: Defending Adversarial Attacks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Xuan Wu, Gary Yang, Heidi Zhang, Jinhan Zhang</a:t>
            </a:r>
            <a:endParaRPr sz="22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927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Track: Methods, Robust Machine Learning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 </a:t>
            </a:r>
            <a:r>
              <a:rPr lang="en" sz="2400"/>
              <a:t>Iterative Learning</a:t>
            </a:r>
            <a:endParaRPr sz="2400"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559200"/>
            <a:ext cx="87369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Guess the set of attacked samples.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the guessed set, train SVM on the remaining.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the above for multiple iterations.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Intuition: Strengthen the performance by picking a subset of data.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 </a:t>
            </a:r>
            <a:r>
              <a:rPr lang="en" sz="2400"/>
              <a:t>Iterative Learning (cont.)</a:t>
            </a:r>
            <a:endParaRPr sz="2400"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201875"/>
            <a:ext cx="8736900" cy="3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guess?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Remove “the mispredicted sample” with probability p. Remove the “correctly labelled sample” with probability q&lt;p. Set p,q properly.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p=0.5,q=0.2: Accuracy: 60%--&gt;65%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(baseline: SVM with RBF kernel with training data perturbed)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Weight every sample and use adaptive sampling to choose a subset.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TBD.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530575" y="1152475"/>
            <a:ext cx="31083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Must accomplish (Setup)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1.  Obtain the digits dataset; </a:t>
            </a:r>
            <a:r>
              <a:rPr lang="en" sz="1400" strike="sngStrike">
                <a:solidFill>
                  <a:schemeClr val="dk1"/>
                </a:solidFill>
              </a:rPr>
              <a:t>detect and eliminate outliers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Well-studied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2.  PCA on training data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3. Attack data using ART. Check accuracy.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Spent a lot of time to explore the attackers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Sharpening and Data Augmentation methods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E4E8E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E4E8E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E4E8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4468650" y="387650"/>
            <a:ext cx="403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Expect to accomplish (Main method)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  </a:t>
            </a:r>
            <a:r>
              <a:rPr lang="en" strike="sngStrike">
                <a:solidFill>
                  <a:schemeClr val="dk1"/>
                </a:solidFill>
              </a:rPr>
              <a:t>Go through the same process as above with Neural Network (in particular, CNN).</a:t>
            </a:r>
            <a:endParaRPr strike="sngStrike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Focus on one model instead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  Develop a robust training algorithm adapted from the idea of feedback learning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  Evaluate the performance of the models against baseline.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Would like to accomplish (Other papers’ results)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  SVM kernel methods to handle adversaries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  Experiment with other stability training algorithms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  Experiment with the denoising and verification ensembles approach for CNN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641550"/>
            <a:ext cx="265050" cy="264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2437825"/>
            <a:ext cx="265050" cy="264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2894200"/>
            <a:ext cx="265050" cy="264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597" y="2495550"/>
            <a:ext cx="265050" cy="26484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3730075" y="1641550"/>
            <a:ext cx="11307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(Almost)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learned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Relevant course topics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ractical ML, adversarial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HW3 Lab Assignment (feature selection and noise reduction); real-world noisy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we’ve learned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017725"/>
            <a:ext cx="8520600" cy="4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</a:t>
            </a:r>
            <a:r>
              <a:rPr lang="en">
                <a:solidFill>
                  <a:srgbClr val="000000"/>
                </a:solidFill>
              </a:rPr>
              <a:t>urprising Aspects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 algorithms are prone to the effect of adverse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approaches may significantly improve the performance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Blackbox poisoning doesn’t decrease the accuracy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If do it again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Refining goal: we ended up solving 2 tasks (robust training vs prediction)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Question: how the choice of attacker influences our approach to solve the robustness problem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258175" y="17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[1] </a:t>
            </a:r>
            <a:r>
              <a:rPr lang="en" sz="1300"/>
              <a:t>Maria-Irina Nicolae, Mathieu Sinn, Minh Ngoc Tran, Beat Buesser, Ambrish Rawat, Martin Wistuba, Valentina Zantedeschi, Nathalie Baracaldo,Bryant Chen, Heiko Ludwig, Ian Molloy, and Ben Edwards. Adversarial robustness toolbox v1.2.0.</a:t>
            </a:r>
            <a:r>
              <a:rPr i="1" lang="en" sz="1300"/>
              <a:t>CoRR</a:t>
            </a:r>
            <a:r>
              <a:rPr lang="en" sz="1300"/>
              <a:t>, 1807.01069, 2018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[2] Ethem Alpaydin and Cenk Kaynak. CASCADING CLASSIFIERS. page 7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[3] L. Xu, A. Krzyzak, and C.Y. Suen. Methods of combining multiple classifiers and their applications to handwriting recognition.IEEE Transactionson Systems, Man, and Cybernetics, 22(3):418–435, June 1992.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[4] A. N. Bhagoji, D. Cullina, C. Sitawarin and P. Mittal, "Enhancing robustness of machine learning systems via data transformations," 2018 52nd Annual Conference on Information Sciences and Systems (CISS), Princeton, NJ, 2018, pp. 1-5, doi: 10.1109/CISS.2018.8362326. Page 10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[5] </a:t>
            </a:r>
            <a:r>
              <a:rPr lang="en" sz="1300">
                <a:uFill>
                  <a:noFill/>
                </a:uFill>
                <a:hlinkClick r:id="rId3"/>
              </a:rPr>
              <a:t>Valentina Zantedeschi</a:t>
            </a:r>
            <a:r>
              <a:rPr lang="en" sz="1300"/>
              <a:t>, </a:t>
            </a:r>
            <a:r>
              <a:rPr lang="en" sz="1300">
                <a:uFill>
                  <a:noFill/>
                </a:uFill>
                <a:hlinkClick r:id="rId4"/>
              </a:rPr>
              <a:t>Maria-Irina Nicolae</a:t>
            </a:r>
            <a:r>
              <a:rPr lang="en" sz="1300"/>
              <a:t>, </a:t>
            </a:r>
            <a:r>
              <a:rPr lang="en" sz="1300">
                <a:uFill>
                  <a:noFill/>
                </a:uFill>
                <a:hlinkClick r:id="rId5"/>
              </a:rPr>
              <a:t>Ambrish Rawat</a:t>
            </a:r>
            <a:r>
              <a:rPr lang="en" sz="1300"/>
              <a:t>, Efficient Defenses Against Adversarial Attacks, 2017.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/>
              <a:t>[6] </a:t>
            </a:r>
            <a:r>
              <a:rPr lang="en" sz="1300" u="sng">
                <a:solidFill>
                  <a:schemeClr val="hlink"/>
                </a:solidFill>
                <a:hlinkClick r:id="rId6"/>
              </a:rPr>
              <a:t>https://nvlpubs.nist.gov/nistpubs/ir/2019/NIST.IR.8269-draft.pdf</a:t>
            </a:r>
            <a:r>
              <a:rPr lang="en" sz="1300"/>
              <a:t> 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5261700" cy="3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Robustness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(Robust Prediction) Want model perform well when test data is perturbed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(Robust Training) Want model be able to do reasonably well, w</a:t>
            </a:r>
            <a:r>
              <a:rPr lang="en"/>
              <a:t>hen training data is perturbed,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Adversarial Attack: introduce data perturbations such that the prediction will not be the true label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white box, black box: whether the attacker has access to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Defense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goal: Develop methods that make training/testing robust against adversarial attacks.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710725" y="1911225"/>
            <a:ext cx="3002100" cy="23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&amp;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Classification problem on high-dimensional (64 dimensions) image data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Greyscale </a:t>
            </a:r>
            <a:r>
              <a:rPr lang="en"/>
              <a:t>handwritten</a:t>
            </a:r>
            <a:r>
              <a:rPr lang="en"/>
              <a:t> digits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experiments are done with SVM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624" y="2378025"/>
            <a:ext cx="4144374" cy="24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is this an interesting problem?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Real-world data are noisy and less representative than expected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Machine learning system is being used in high-stake applications</a:t>
            </a:r>
            <a:endParaRPr sz="17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Autonomous vehicles, computer integrated surgeries, medical image analysis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Robustness isn’t specific to any particular model or field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Misleading information; representativeness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675702"/>
            <a:ext cx="4896225" cy="14678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999625" y="4813175"/>
            <a:ext cx="7336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NIST Taxonomy of </a:t>
            </a:r>
            <a:r>
              <a:rPr lang="en"/>
              <a:t>Adversarial</a:t>
            </a:r>
            <a:r>
              <a:rPr lang="en"/>
              <a:t> ML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38007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Handwritten digits dataset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1797 examples in total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64 pixels, valued between [0,16]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labels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/ test: 8 / 2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800" y="3322575"/>
            <a:ext cx="1287075" cy="12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55350"/>
            <a:ext cx="4152475" cy="4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4193600" y="1104250"/>
            <a:ext cx="34971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Adversarial Attack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Evasion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>
                <a:solidFill>
                  <a:schemeClr val="dk2"/>
                </a:solidFill>
              </a:rPr>
              <a:t>Fast Gradient Method</a:t>
            </a:r>
            <a:endParaRPr b="1">
              <a:solidFill>
                <a:schemeClr val="dk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>
                <a:solidFill>
                  <a:schemeClr val="dk2"/>
                </a:solidFill>
              </a:rPr>
              <a:t>Jacobian Saliency Method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Poisoning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chemeClr val="dk2"/>
                </a:solidFill>
              </a:rPr>
              <a:t>Backdoor (blackbox)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0537" y="163075"/>
            <a:ext cx="2434828" cy="11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8575" y="2078273"/>
            <a:ext cx="1523725" cy="296816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4828100" y="4233675"/>
            <a:ext cx="25317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gradient attack, before (top) and after (bottom)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82075" y="4717550"/>
            <a:ext cx="52530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 ART [1], Dataset [2,3]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225700" cy="3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SVM model with RBF kernel</a:t>
            </a:r>
            <a:r>
              <a:rPr lang="en"/>
              <a:t> 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 = SVC(C=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kernel=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"rbf"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1. trained and tested on unperturbed data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2. </a:t>
            </a:r>
            <a:r>
              <a:rPr lang="en" sz="1600"/>
              <a:t>trained with unperturbed data, tested on perturbed data</a:t>
            </a:r>
            <a:endParaRPr sz="16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3. trained with perturbed data, tested on unperturbed data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(1) is the desired upper baseline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(2), (3) are the lower baselines serving two different experiment goals</a:t>
            </a:r>
            <a:endParaRPr sz="1600"/>
          </a:p>
        </p:txBody>
      </p:sp>
      <p:sp>
        <p:nvSpPr>
          <p:cNvPr id="92" name="Google Shape;92;p17"/>
          <p:cNvSpPr txBox="1"/>
          <p:nvPr/>
        </p:nvSpPr>
        <p:spPr>
          <a:xfrm>
            <a:off x="4068750" y="4007750"/>
            <a:ext cx="38493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Adverse train/test examples: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Fast Gradient with epsilon=3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65225" y="1088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dimensionality reduction help protect against </a:t>
            </a:r>
            <a:r>
              <a:rPr lang="en"/>
              <a:t>adversarial</a:t>
            </a:r>
            <a:r>
              <a:rPr lang="en"/>
              <a:t> attacks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nperturbed training &amp; testing set ~98%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 on unperturbed training &amp; testing set (20 components) ~98%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Perturb training set &amp; maintain testing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W/o PCA, the accuracy is ~63%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W/ PCA (20 components), the accuracy is ~77%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Perturb testing set &amp; maintain training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W/o PCA, the accuracy is ~56%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W/ PCA (20 components), the accuracy is ~62%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5714850" y="2425850"/>
            <a:ext cx="2007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Sharpening (Recover Data)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725" y="951175"/>
            <a:ext cx="1428950" cy="14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725" y="2909175"/>
            <a:ext cx="1428950" cy="1474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0925" y="2909175"/>
            <a:ext cx="1428950" cy="147468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875475" y="1093925"/>
            <a:ext cx="17418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Robust Prediction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2830200" y="1093925"/>
            <a:ext cx="17418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Robust Training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747800" y="4337875"/>
            <a:ext cx="2586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</a:rPr>
              <a:t>Train intact; Test p</a:t>
            </a:r>
            <a:r>
              <a:rPr lang="en" sz="1100">
                <a:solidFill>
                  <a:srgbClr val="999999"/>
                </a:solidFill>
              </a:rPr>
              <a:t>erturbed</a:t>
            </a:r>
            <a:r>
              <a:rPr lang="en" sz="1100">
                <a:solidFill>
                  <a:srgbClr val="999999"/>
                </a:solidFill>
              </a:rPr>
              <a:t> 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2739000" y="4337875"/>
            <a:ext cx="2006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</a:rPr>
              <a:t>Train perturbed; Test intact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0" y="1548100"/>
            <a:ext cx="8754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All intact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0.986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5161575" y="598200"/>
            <a:ext cx="1471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Image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5161575" y="2552325"/>
            <a:ext cx="16992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Perturbed</a:t>
            </a:r>
            <a:r>
              <a:rPr lang="en"/>
              <a:t> Image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7170925" y="2552325"/>
            <a:ext cx="16992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Sharpened</a:t>
            </a:r>
            <a:r>
              <a:rPr lang="en"/>
              <a:t> Image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 rot="-5400000">
            <a:off x="6749950" y="3426400"/>
            <a:ext cx="2007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6976325" y="673050"/>
            <a:ext cx="1942800" cy="15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Just recover it!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Mid-dark -&gt; darker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Mid-bright -&gt; bright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Δ depends on pixel’s distance from mean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400" y="1496200"/>
            <a:ext cx="4264600" cy="27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>
            <a:off x="5189100" y="3009500"/>
            <a:ext cx="510600" cy="456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5100725" y="1017725"/>
            <a:ext cx="510600" cy="456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7244875" y="3009500"/>
            <a:ext cx="510600" cy="456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 </a:t>
            </a:r>
            <a:r>
              <a:rPr lang="en" sz="2400"/>
              <a:t>Adversarial Training &amp; Data Augmentation</a:t>
            </a:r>
            <a:endParaRPr sz="2400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52475"/>
            <a:ext cx="4260300" cy="3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 with additional perturbed examples so that the model is more robust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each original data point x, add:</a:t>
            </a:r>
            <a:endParaRPr sz="15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Perturbed example drawn from a Multivariate </a:t>
            </a:r>
            <a:r>
              <a:rPr b="1" lang="en" sz="13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Gaussian</a:t>
            </a:r>
            <a:r>
              <a:rPr lang="en" sz="13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distribution centered at x, with random covariance matrix</a:t>
            </a:r>
            <a:endParaRPr sz="13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(</a:t>
            </a:r>
            <a:r>
              <a:rPr b="1" lang="en" sz="13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JS</a:t>
            </a:r>
            <a:r>
              <a:rPr lang="en" sz="13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Adversarial example crafted with Jacobian Saliency Method (only 100, concatenated)</a:t>
            </a:r>
            <a:endParaRPr sz="13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(</a:t>
            </a:r>
            <a:r>
              <a:rPr b="1" lang="en" sz="13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FG</a:t>
            </a:r>
            <a:r>
              <a:rPr lang="en" sz="13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Adversarial example crafted with Fast Gradient Method, epsilon=1</a:t>
            </a:r>
            <a:endParaRPr sz="13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5390275" y="2724025"/>
            <a:ext cx="32730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Gaussian perturbation (right)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800" y="3138700"/>
            <a:ext cx="1348850" cy="1322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924" y="3138700"/>
            <a:ext cx="1348850" cy="13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490575"/>
            <a:ext cx="42603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Test data perturbed, training data intact</a:t>
            </a:r>
            <a:endParaRPr sz="1600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00" y="1061475"/>
            <a:ext cx="3088925" cy="209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474750" y="462075"/>
            <a:ext cx="44043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Training data perturbed, test data intact</a:t>
            </a:r>
            <a:endParaRPr sz="1600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874" y="1061475"/>
            <a:ext cx="3088925" cy="209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0537" y="4057725"/>
            <a:ext cx="2801021" cy="99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5921725" y="4250800"/>
            <a:ext cx="3019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[5] </a:t>
            </a:r>
            <a:r>
              <a:rPr i="1" lang="en" sz="1200"/>
              <a:t>Efficient Defenses Against Adversarial Attacks,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Zantedeschi, et al, 2017</a:t>
            </a:r>
            <a:endParaRPr i="1" sz="1200"/>
          </a:p>
        </p:txBody>
      </p:sp>
      <p:sp>
        <p:nvSpPr>
          <p:cNvPr id="141" name="Google Shape;141;p21"/>
          <p:cNvSpPr/>
          <p:nvPr/>
        </p:nvSpPr>
        <p:spPr>
          <a:xfrm>
            <a:off x="5689100" y="985275"/>
            <a:ext cx="381900" cy="20013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1490450" y="985275"/>
            <a:ext cx="381900" cy="20013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3379925" y="1061475"/>
            <a:ext cx="801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155CC"/>
                </a:solidFill>
              </a:rPr>
              <a:t>Baseline</a:t>
            </a:r>
            <a:endParaRPr b="1" sz="900">
              <a:solidFill>
                <a:srgbClr val="1155CC"/>
              </a:solidFill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034963" y="3303425"/>
            <a:ext cx="24399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epsilon: strength of attack</a:t>
            </a:r>
            <a:endParaRPr sz="1200"/>
          </a:p>
        </p:txBody>
      </p:sp>
      <p:sp>
        <p:nvSpPr>
          <p:cNvPr id="145" name="Google Shape;145;p21"/>
          <p:cNvSpPr/>
          <p:nvPr/>
        </p:nvSpPr>
        <p:spPr>
          <a:xfrm>
            <a:off x="867863" y="3235625"/>
            <a:ext cx="2607000" cy="16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7532225" y="1061475"/>
            <a:ext cx="801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155CC"/>
                </a:solidFill>
              </a:rPr>
              <a:t>Baseline</a:t>
            </a:r>
            <a:endParaRPr b="1" sz="900">
              <a:solidFill>
                <a:srgbClr val="1155CC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529625" y="3580575"/>
            <a:ext cx="40425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FG augmentation does the best on perturbed test data</a:t>
            </a:r>
            <a:endParaRPr sz="1200"/>
          </a:p>
        </p:txBody>
      </p:sp>
      <p:sp>
        <p:nvSpPr>
          <p:cNvPr id="148" name="Google Shape;148;p21"/>
          <p:cNvSpPr txBox="1"/>
          <p:nvPr/>
        </p:nvSpPr>
        <p:spPr>
          <a:xfrm>
            <a:off x="4792875" y="3280188"/>
            <a:ext cx="40425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Gaussian</a:t>
            </a:r>
            <a:r>
              <a:rPr lang="en" sz="1200"/>
              <a:t> augmentation does well when epsilon is small; FG does better for larger epsilon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