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795CC6-A117-469B-A9A4-DAD3F393B3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0F976D4-476D-47B9-82A3-1DEB56C824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900E2C-E493-4886-90CB-D23B39656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06ACD-DE6F-441F-B6DE-9A460C0D82A7}" type="datetimeFigureOut">
              <a:rPr lang="zh-CN" altLang="en-US" smtClean="0"/>
              <a:t>2017/10/21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F45796-6FCC-459F-BC33-CB4FDE2A4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B351C1-2853-4420-ACCD-E6CCFE3D7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DAEFB-E9DE-4027-A855-D54C8FEDD6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2360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71C613-9163-4E5E-AC68-9DD746B2A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1FC99B6-219C-455A-96D2-8B76CEA372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D21806-F471-479E-B0A4-444F0BD0A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06ACD-DE6F-441F-B6DE-9A460C0D82A7}" type="datetimeFigureOut">
              <a:rPr lang="zh-CN" altLang="en-US" smtClean="0"/>
              <a:t>2017/10/21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76475E-1E95-4005-930D-A6E760A54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231575-E2B6-41EC-A094-C0C4C3CB8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DAEFB-E9DE-4027-A855-D54C8FEDD6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0290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E72F642-13B9-4957-B289-C70D29F6D3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BEA1AB4-BBEA-4A80-9E16-8FFAF38D01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65703A-BFB4-4CE7-B5CB-790537235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06ACD-DE6F-441F-B6DE-9A460C0D82A7}" type="datetimeFigureOut">
              <a:rPr lang="zh-CN" altLang="en-US" smtClean="0"/>
              <a:t>2017/10/21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A80137-E7AF-4978-A784-085B795CC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8D88C4-84D9-4BF4-9897-60D6FC49F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DAEFB-E9DE-4027-A855-D54C8FEDD6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357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C15820-94DF-431D-B2EB-BDDB4E33B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3BB520-9B30-41F6-9A25-C9CC68037F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AC3C2D-7A06-4F93-9813-FD886C2E7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06ACD-DE6F-441F-B6DE-9A460C0D82A7}" type="datetimeFigureOut">
              <a:rPr lang="zh-CN" altLang="en-US" smtClean="0"/>
              <a:t>2017/10/21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FD9C38-CEBA-4567-90D7-75822C354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18357E-F3D3-4D39-9FB7-A8CB747EA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DAEFB-E9DE-4027-A855-D54C8FEDD6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211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257ACB-51C1-4A64-8777-CA642C7F7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6A14374-3FE2-4F6A-98B0-2D069A1C81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5BFFC4-B21F-4969-9DCA-9EBCF591B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06ACD-DE6F-441F-B6DE-9A460C0D82A7}" type="datetimeFigureOut">
              <a:rPr lang="zh-CN" altLang="en-US" smtClean="0"/>
              <a:t>2017/10/21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D3B462-865D-44FA-BBC4-B3B692047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730D0A-D7AB-451F-A632-61AE9EAF1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DAEFB-E9DE-4027-A855-D54C8FEDD6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431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018131-77E6-4F01-9FFA-CA2BA3014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F09596-E92E-47DC-BB3C-AFB3BC1228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8066825-4E32-4C27-9CB6-599B17ADD5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3326A5-3EC5-44AB-AE01-83BE72BD9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06ACD-DE6F-441F-B6DE-9A460C0D82A7}" type="datetimeFigureOut">
              <a:rPr lang="zh-CN" altLang="en-US" smtClean="0"/>
              <a:t>2017/10/21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6195CB5-3F45-4732-9D12-7680E6AD5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387FC4E-B947-457E-B9FC-7660F84F3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DAEFB-E9DE-4027-A855-D54C8FEDD6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1251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FC219A-34A1-4A17-8D91-B573C31BF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04D06F-1C38-4152-8452-463C83ADB2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AFA5FDD-B452-4019-9D55-C964B29470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BA304C5-7FF6-4DB7-8F62-E9968C9A38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2ECFB5A-0538-4331-97A0-3048AABB04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6A0BE86-0ED5-4AE9-842B-BFB93E07F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06ACD-DE6F-441F-B6DE-9A460C0D82A7}" type="datetimeFigureOut">
              <a:rPr lang="zh-CN" altLang="en-US" smtClean="0"/>
              <a:t>2017/10/21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E3C81D7-D5F6-4314-B967-D13A78B41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945F428-3AEE-4608-B628-D4727DB0F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DAEFB-E9DE-4027-A855-D54C8FEDD6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9642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77D0A6-7080-4978-9560-C9227D8AE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B5C3FFF-187E-456D-B6A1-C0D602FCD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06ACD-DE6F-441F-B6DE-9A460C0D82A7}" type="datetimeFigureOut">
              <a:rPr lang="zh-CN" altLang="en-US" smtClean="0"/>
              <a:t>2017/10/21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8B56143-A4CB-4938-8A7A-EC2CD8376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822ECA6-261B-4207-B96F-142EC4E70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DAEFB-E9DE-4027-A855-D54C8FEDD6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526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596F298-9093-4057-8A95-4C0E183EB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06ACD-DE6F-441F-B6DE-9A460C0D82A7}" type="datetimeFigureOut">
              <a:rPr lang="zh-CN" altLang="en-US" smtClean="0"/>
              <a:t>2017/10/21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077C5F7-B790-4754-BA7D-0C2ADE69F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69A3BFE-F22D-4F68-A7C5-CACC897E8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DAEFB-E9DE-4027-A855-D54C8FEDD6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1067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CEAF0B-28CD-47DC-8CAB-D566C14AB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00B8E0-AECE-40AB-8C89-9C9C63A6E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7DB0E47-1CE5-4013-A6B9-9D94458FD0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8D127C5-9A89-4127-9707-9DE46C2C7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06ACD-DE6F-441F-B6DE-9A460C0D82A7}" type="datetimeFigureOut">
              <a:rPr lang="zh-CN" altLang="en-US" smtClean="0"/>
              <a:t>2017/10/21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0F96A95-229A-4EAD-A7A6-4BBAE8868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583453C-BA07-4EFA-92E7-12CA26882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DAEFB-E9DE-4027-A855-D54C8FEDD6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4341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AE4CC1-7305-4A36-85CD-5E2231839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A133110-82CE-4C7E-8B4C-C3DF81ACB3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2274DC1-25D8-45DB-BEB6-F28F2CFE74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AE59FD4-7CE3-45DC-AC95-629063BCA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06ACD-DE6F-441F-B6DE-9A460C0D82A7}" type="datetimeFigureOut">
              <a:rPr lang="zh-CN" altLang="en-US" smtClean="0"/>
              <a:t>2017/10/21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BB8D97-781F-466F-BDFD-F015ECFEF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DCEC332-6328-46D5-80EC-D7D26A866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DAEFB-E9DE-4027-A855-D54C8FEDD6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7502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92FB9AD-6710-4B56-8D1F-C0F4FF98F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61E58D-E80A-474A-A78E-A75E96C5FB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E35C05-BFEB-4CE1-8B14-E9D7976546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506ACD-DE6F-441F-B6DE-9A460C0D82A7}" type="datetimeFigureOut">
              <a:rPr lang="zh-CN" altLang="en-US" smtClean="0"/>
              <a:t>2017/10/21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6750C3-C582-4070-B798-28AD6CC110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5BEFAB-F676-4149-832D-55C6391BBD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8DAEFB-E9DE-4027-A855-D54C8FEDD6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5901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8F01FD-E37C-40F4-A3FA-2F682730DC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HW Unit 4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40E30F8-5858-4B95-B9F9-AB644D388C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/>
              <a:t>Chenyuang</a:t>
            </a:r>
            <a:r>
              <a:rPr lang="en-US" altLang="zh-CN" dirty="0"/>
              <a:t> Wang 15620161152281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3487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987B13-3104-4C08-9BCE-4A308267C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highlight>
                  <a:srgbClr val="C0C0C0"/>
                </a:highlight>
              </a:rPr>
              <a:t>1. improve the R </a:t>
            </a:r>
            <a:r>
              <a:rPr lang="en-US" altLang="zh-CN" sz="2400" dirty="0" err="1">
                <a:highlight>
                  <a:srgbClr val="C0C0C0"/>
                </a:highlight>
              </a:rPr>
              <a:t>quantlets</a:t>
            </a:r>
            <a:r>
              <a:rPr lang="en-US" altLang="zh-CN" sz="2400" dirty="0">
                <a:highlight>
                  <a:srgbClr val="C0C0C0"/>
                </a:highlight>
              </a:rPr>
              <a:t> on GH (from CRIX directory on quantlet.de) and make</a:t>
            </a:r>
            <a:endParaRPr lang="zh-CN" altLang="en-US" sz="2400" dirty="0">
              <a:highlight>
                <a:srgbClr val="C0C0C0"/>
              </a:highlight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F25013-E3BD-463D-B91D-A1CAEC08D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11771" cy="4490334"/>
          </a:xfrm>
        </p:spPr>
        <p:txBody>
          <a:bodyPr>
            <a:normAutofit fontScale="62500" lnSpcReduction="20000"/>
          </a:bodyPr>
          <a:lstStyle/>
          <a:p>
            <a:r>
              <a:rPr lang="en-US" altLang="zh-CN" dirty="0"/>
              <a:t>library("</a:t>
            </a:r>
            <a:r>
              <a:rPr lang="en-US" altLang="zh-CN" dirty="0" err="1"/>
              <a:t>rjson</a:t>
            </a:r>
            <a:r>
              <a:rPr lang="en-US" altLang="zh-CN" dirty="0"/>
              <a:t>")</a:t>
            </a:r>
          </a:p>
          <a:p>
            <a:r>
              <a:rPr lang="en-US" altLang="zh-CN" dirty="0" err="1"/>
              <a:t>json_file</a:t>
            </a:r>
            <a:r>
              <a:rPr lang="en-US" altLang="zh-CN" dirty="0"/>
              <a:t> = "http://crix.hu-berlin.de/data/</a:t>
            </a:r>
            <a:r>
              <a:rPr lang="en-US" altLang="zh-CN" dirty="0" err="1"/>
              <a:t>crix.json</a:t>
            </a:r>
            <a:r>
              <a:rPr lang="en-US" altLang="zh-CN" dirty="0"/>
              <a:t>"</a:t>
            </a:r>
          </a:p>
          <a:p>
            <a:r>
              <a:rPr lang="en-US" altLang="zh-CN" dirty="0" err="1"/>
              <a:t>json_data</a:t>
            </a:r>
            <a:r>
              <a:rPr lang="en-US" altLang="zh-CN" dirty="0"/>
              <a:t> = </a:t>
            </a:r>
            <a:r>
              <a:rPr lang="en-US" altLang="zh-CN" dirty="0" err="1"/>
              <a:t>fromJSON</a:t>
            </a:r>
            <a:r>
              <a:rPr lang="en-US" altLang="zh-CN" dirty="0"/>
              <a:t>(file=</a:t>
            </a:r>
            <a:r>
              <a:rPr lang="en-US" altLang="zh-CN" dirty="0" err="1"/>
              <a:t>json_file</a:t>
            </a:r>
            <a:r>
              <a:rPr lang="en-US" altLang="zh-CN" dirty="0"/>
              <a:t>)</a:t>
            </a:r>
          </a:p>
          <a:p>
            <a:r>
              <a:rPr lang="en-US" altLang="zh-CN" dirty="0" err="1"/>
              <a:t>crix_data_frame</a:t>
            </a:r>
            <a:r>
              <a:rPr lang="en-US" altLang="zh-CN" dirty="0"/>
              <a:t> = </a:t>
            </a:r>
            <a:r>
              <a:rPr lang="en-US" altLang="zh-CN" dirty="0" err="1"/>
              <a:t>as.data.frame</a:t>
            </a:r>
            <a:r>
              <a:rPr lang="en-US" altLang="zh-CN" dirty="0"/>
              <a:t>(</a:t>
            </a:r>
            <a:r>
              <a:rPr lang="en-US" altLang="zh-CN" dirty="0" err="1"/>
              <a:t>json_data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n&lt;-dim(</a:t>
            </a:r>
            <a:r>
              <a:rPr lang="en-US" altLang="zh-CN" dirty="0" err="1"/>
              <a:t>crix_data_frame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a&lt;-</a:t>
            </a:r>
            <a:r>
              <a:rPr lang="en-US" altLang="zh-CN" dirty="0" err="1"/>
              <a:t>seq</a:t>
            </a:r>
            <a:r>
              <a:rPr lang="en-US" altLang="zh-CN" dirty="0"/>
              <a:t>(1,n[2],2)</a:t>
            </a:r>
          </a:p>
          <a:p>
            <a:r>
              <a:rPr lang="en-US" altLang="zh-CN" dirty="0"/>
              <a:t>b&lt;-</a:t>
            </a:r>
            <a:r>
              <a:rPr lang="en-US" altLang="zh-CN" dirty="0" err="1"/>
              <a:t>seq</a:t>
            </a:r>
            <a:r>
              <a:rPr lang="en-US" altLang="zh-CN" dirty="0"/>
              <a:t>(2,n[2],2)</a:t>
            </a:r>
          </a:p>
          <a:p>
            <a:r>
              <a:rPr lang="en-US" altLang="zh-CN" dirty="0"/>
              <a:t>date&lt;-t(</a:t>
            </a:r>
            <a:r>
              <a:rPr lang="en-US" altLang="zh-CN" dirty="0" err="1"/>
              <a:t>crix_data_frame</a:t>
            </a:r>
            <a:r>
              <a:rPr lang="en-US" altLang="zh-CN" dirty="0"/>
              <a:t>[1,a])</a:t>
            </a:r>
          </a:p>
          <a:p>
            <a:r>
              <a:rPr lang="en-US" altLang="zh-CN" dirty="0"/>
              <a:t>price&lt;-t(</a:t>
            </a:r>
            <a:r>
              <a:rPr lang="en-US" altLang="zh-CN" dirty="0" err="1"/>
              <a:t>crix_data_frame</a:t>
            </a:r>
            <a:r>
              <a:rPr lang="en-US" altLang="zh-CN" dirty="0"/>
              <a:t>[1,b])</a:t>
            </a:r>
          </a:p>
          <a:p>
            <a:endParaRPr lang="en-US" altLang="zh-CN" dirty="0"/>
          </a:p>
          <a:p>
            <a:r>
              <a:rPr lang="en-US" altLang="zh-CN" dirty="0" err="1"/>
              <a:t>ts.plot</a:t>
            </a:r>
            <a:r>
              <a:rPr lang="en-US" altLang="zh-CN" dirty="0"/>
              <a:t>(price)</a:t>
            </a:r>
          </a:p>
          <a:p>
            <a:r>
              <a:rPr lang="en-US" altLang="zh-CN" dirty="0"/>
              <a:t>ret&lt;-diff(log(price))</a:t>
            </a:r>
          </a:p>
          <a:p>
            <a:r>
              <a:rPr lang="en-US" altLang="zh-CN" dirty="0"/>
              <a:t>par(</a:t>
            </a:r>
            <a:r>
              <a:rPr lang="en-US" altLang="zh-CN" dirty="0" err="1"/>
              <a:t>mfrow</a:t>
            </a:r>
            <a:r>
              <a:rPr lang="en-US" altLang="zh-CN" dirty="0"/>
              <a:t>=c(2,1))</a:t>
            </a:r>
          </a:p>
          <a:p>
            <a:r>
              <a:rPr lang="en-US" altLang="zh-CN" dirty="0" err="1"/>
              <a:t>ts.plot</a:t>
            </a:r>
            <a:r>
              <a:rPr lang="en-US" altLang="zh-CN" dirty="0"/>
              <a:t>(ret)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3BBA12B-4218-4A9C-9B26-B86A4F5971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7480" y="1204913"/>
            <a:ext cx="4972050" cy="497205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E838B68B-2055-495C-82A3-ECA7F5E24E4A}"/>
              </a:ext>
            </a:extLst>
          </p:cNvPr>
          <p:cNvSpPr/>
          <p:nvPr/>
        </p:nvSpPr>
        <p:spPr>
          <a:xfrm>
            <a:off x="965994" y="1321356"/>
            <a:ext cx="6958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SFSS1000"/>
              </a:rPr>
              <a:t>The daily value of indices in the CRIX and The log returns of CRIX index</a:t>
            </a:r>
            <a:endParaRPr lang="zh-CN" altLang="en-US" dirty="0">
              <a:latin typeface="SFSS1000"/>
            </a:endParaRPr>
          </a:p>
        </p:txBody>
      </p:sp>
    </p:spTree>
    <p:extLst>
      <p:ext uri="{BB962C8B-B14F-4D97-AF65-F5344CB8AC3E}">
        <p14:creationId xmlns:p14="http://schemas.microsoft.com/office/powerpoint/2010/main" val="3196829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15D998-D01C-4997-A9EA-ACA55E062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30042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/>
              <a:t>Histogram and QQ plot of CRIX returns</a:t>
            </a:r>
            <a:endParaRPr lang="zh-CN" altLang="en-US" sz="2400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E9848E-B602-41EF-9FE4-35B36D5F71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5169"/>
            <a:ext cx="6043367" cy="4289194"/>
          </a:xfrm>
        </p:spPr>
        <p:txBody>
          <a:bodyPr>
            <a:normAutofit fontScale="62500" lnSpcReduction="20000"/>
          </a:bodyPr>
          <a:lstStyle/>
          <a:p>
            <a:r>
              <a:rPr lang="en-US" altLang="zh-CN" dirty="0"/>
              <a:t># histogram of returns</a:t>
            </a:r>
          </a:p>
          <a:p>
            <a:r>
              <a:rPr lang="en-US" altLang="zh-CN" dirty="0"/>
              <a:t>par(</a:t>
            </a:r>
            <a:r>
              <a:rPr lang="en-US" altLang="zh-CN" dirty="0" err="1"/>
              <a:t>mfrow</a:t>
            </a:r>
            <a:r>
              <a:rPr lang="en-US" altLang="zh-CN" dirty="0"/>
              <a:t>=c(2,1))</a:t>
            </a:r>
          </a:p>
          <a:p>
            <a:r>
              <a:rPr lang="en-US" altLang="zh-CN" dirty="0" err="1"/>
              <a:t>hist</a:t>
            </a:r>
            <a:r>
              <a:rPr lang="en-US" altLang="zh-CN" dirty="0"/>
              <a:t>(ret, col = "grey", breaks = 20, </a:t>
            </a:r>
            <a:r>
              <a:rPr lang="en-US" altLang="zh-CN" dirty="0" err="1"/>
              <a:t>freq</a:t>
            </a:r>
            <a:r>
              <a:rPr lang="en-US" altLang="zh-CN" dirty="0"/>
              <a:t> = FALSE, </a:t>
            </a:r>
            <a:r>
              <a:rPr lang="en-US" altLang="zh-CN" dirty="0" err="1"/>
              <a:t>ylim</a:t>
            </a:r>
            <a:r>
              <a:rPr lang="en-US" altLang="zh-CN" dirty="0"/>
              <a:t> = c(0, 25), </a:t>
            </a:r>
            <a:r>
              <a:rPr lang="en-US" altLang="zh-CN" dirty="0" err="1"/>
              <a:t>xlab</a:t>
            </a:r>
            <a:r>
              <a:rPr lang="en-US" altLang="zh-CN" dirty="0"/>
              <a:t> = NA)</a:t>
            </a:r>
          </a:p>
          <a:p>
            <a:r>
              <a:rPr lang="en-US" altLang="zh-CN" dirty="0"/>
              <a:t>lines(density(ret), </a:t>
            </a:r>
            <a:r>
              <a:rPr lang="en-US" altLang="zh-CN" dirty="0" err="1"/>
              <a:t>lwd</a:t>
            </a:r>
            <a:r>
              <a:rPr lang="en-US" altLang="zh-CN" dirty="0"/>
              <a:t> = 2)</a:t>
            </a:r>
          </a:p>
          <a:p>
            <a:r>
              <a:rPr lang="en-US" altLang="zh-CN" dirty="0"/>
              <a:t>mu = mean(ret)</a:t>
            </a:r>
          </a:p>
          <a:p>
            <a:r>
              <a:rPr lang="en-US" altLang="zh-CN" dirty="0"/>
              <a:t>sigma = </a:t>
            </a:r>
            <a:r>
              <a:rPr lang="en-US" altLang="zh-CN" dirty="0" err="1"/>
              <a:t>sd</a:t>
            </a:r>
            <a:r>
              <a:rPr lang="en-US" altLang="zh-CN" dirty="0"/>
              <a:t>(ret)</a:t>
            </a:r>
          </a:p>
          <a:p>
            <a:r>
              <a:rPr lang="en-US" altLang="zh-CN" dirty="0"/>
              <a:t>x = </a:t>
            </a:r>
            <a:r>
              <a:rPr lang="en-US" altLang="zh-CN" dirty="0" err="1"/>
              <a:t>seq</a:t>
            </a:r>
            <a:r>
              <a:rPr lang="en-US" altLang="zh-CN" dirty="0"/>
              <a:t>(-4, 4, length = 100)</a:t>
            </a:r>
          </a:p>
          <a:p>
            <a:r>
              <a:rPr lang="en-US" altLang="zh-CN" dirty="0"/>
              <a:t>curve(</a:t>
            </a:r>
            <a:r>
              <a:rPr lang="en-US" altLang="zh-CN" dirty="0" err="1"/>
              <a:t>dnorm</a:t>
            </a:r>
            <a:r>
              <a:rPr lang="en-US" altLang="zh-CN" dirty="0"/>
              <a:t>(x, mean = mean(ret), </a:t>
            </a:r>
            <a:r>
              <a:rPr lang="en-US" altLang="zh-CN" dirty="0" err="1"/>
              <a:t>sd</a:t>
            </a:r>
            <a:r>
              <a:rPr lang="en-US" altLang="zh-CN" dirty="0"/>
              <a:t> = </a:t>
            </a:r>
            <a:r>
              <a:rPr lang="en-US" altLang="zh-CN" dirty="0" err="1"/>
              <a:t>sd</a:t>
            </a:r>
            <a:r>
              <a:rPr lang="en-US" altLang="zh-CN" dirty="0"/>
              <a:t>(ret)), add = TRUE, col = "</a:t>
            </a:r>
            <a:r>
              <a:rPr lang="en-US" altLang="zh-CN" dirty="0" err="1"/>
              <a:t>darkblue</a:t>
            </a:r>
            <a:r>
              <a:rPr lang="en-US" altLang="zh-CN" dirty="0"/>
              <a:t>", </a:t>
            </a:r>
            <a:r>
              <a:rPr lang="en-US" altLang="zh-CN" dirty="0" err="1"/>
              <a:t>lwd</a:t>
            </a:r>
            <a:r>
              <a:rPr lang="en-US" altLang="zh-CN" dirty="0"/>
              <a:t> = 2)</a:t>
            </a:r>
          </a:p>
          <a:p>
            <a:endParaRPr lang="en-US" altLang="zh-CN" dirty="0"/>
          </a:p>
          <a:p>
            <a:r>
              <a:rPr lang="en-US" altLang="zh-CN" dirty="0"/>
              <a:t># </a:t>
            </a:r>
            <a:r>
              <a:rPr lang="en-US" altLang="zh-CN" dirty="0" err="1"/>
              <a:t>qq</a:t>
            </a:r>
            <a:r>
              <a:rPr lang="en-US" altLang="zh-CN" dirty="0"/>
              <a:t>-plot</a:t>
            </a:r>
          </a:p>
          <a:p>
            <a:r>
              <a:rPr lang="en-US" altLang="zh-CN" dirty="0" err="1"/>
              <a:t>qqnorm</a:t>
            </a:r>
            <a:r>
              <a:rPr lang="en-US" altLang="zh-CN" dirty="0"/>
              <a:t>(ret)</a:t>
            </a:r>
          </a:p>
          <a:p>
            <a:r>
              <a:rPr lang="en-US" altLang="zh-CN" dirty="0" err="1"/>
              <a:t>qqline</a:t>
            </a:r>
            <a:r>
              <a:rPr lang="en-US" altLang="zh-CN" dirty="0"/>
              <a:t>(ret, col = "blue", </a:t>
            </a:r>
            <a:r>
              <a:rPr lang="en-US" altLang="zh-CN" dirty="0" err="1"/>
              <a:t>lwd</a:t>
            </a:r>
            <a:r>
              <a:rPr lang="en-US" altLang="zh-CN" dirty="0"/>
              <a:t> = 3)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D93AA9B-5341-48A6-A451-B95D0BA8FB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125" y="702310"/>
            <a:ext cx="3333750" cy="598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988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9298C9-2679-478B-B234-9C1DC8BB8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/>
              <a:t>The sample ACF and PACF of CRIX returns</a:t>
            </a:r>
            <a:endParaRPr lang="zh-CN" altLang="en-US" sz="2400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96FCDA-02DC-4A80-A93B-CE55074062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63359" cy="4351338"/>
          </a:xfrm>
        </p:spPr>
        <p:txBody>
          <a:bodyPr/>
          <a:lstStyle/>
          <a:p>
            <a:r>
              <a:rPr lang="en-US" altLang="zh-CN" sz="1800" dirty="0"/>
              <a:t># </a:t>
            </a:r>
            <a:r>
              <a:rPr lang="en-US" altLang="zh-CN" sz="1800" dirty="0" err="1"/>
              <a:t>acf</a:t>
            </a:r>
            <a:r>
              <a:rPr lang="en-US" altLang="zh-CN" sz="1800" dirty="0"/>
              <a:t> plot</a:t>
            </a:r>
          </a:p>
          <a:p>
            <a:r>
              <a:rPr lang="en-US" altLang="zh-CN" sz="1800" dirty="0" err="1"/>
              <a:t>autocorr</a:t>
            </a:r>
            <a:r>
              <a:rPr lang="en-US" altLang="zh-CN" sz="1800" dirty="0"/>
              <a:t> = </a:t>
            </a:r>
            <a:r>
              <a:rPr lang="en-US" altLang="zh-CN" sz="1800" dirty="0" err="1"/>
              <a:t>acf</a:t>
            </a:r>
            <a:r>
              <a:rPr lang="en-US" altLang="zh-CN" sz="1800" dirty="0"/>
              <a:t>(ret, </a:t>
            </a:r>
            <a:r>
              <a:rPr lang="en-US" altLang="zh-CN" sz="1800" dirty="0" err="1"/>
              <a:t>lag.max</a:t>
            </a:r>
            <a:r>
              <a:rPr lang="en-US" altLang="zh-CN" sz="1800" dirty="0"/>
              <a:t> = 20, </a:t>
            </a:r>
            <a:r>
              <a:rPr lang="en-US" altLang="zh-CN" sz="1800" dirty="0" err="1"/>
              <a:t>ylab</a:t>
            </a:r>
            <a:r>
              <a:rPr lang="en-US" altLang="zh-CN" sz="1800" dirty="0"/>
              <a:t> = "Sample Autocorrelation", main = </a:t>
            </a:r>
            <a:r>
              <a:rPr lang="en-US" altLang="zh-CN" sz="1800" dirty="0" err="1"/>
              <a:t>NA,lwd</a:t>
            </a:r>
            <a:r>
              <a:rPr lang="en-US" altLang="zh-CN" sz="1800" dirty="0"/>
              <a:t> = 2, </a:t>
            </a:r>
            <a:r>
              <a:rPr lang="en-US" altLang="zh-CN" sz="1800" dirty="0" err="1"/>
              <a:t>ylim</a:t>
            </a:r>
            <a:r>
              <a:rPr lang="en-US" altLang="zh-CN" sz="1800" dirty="0"/>
              <a:t> = c(-0.3, 1))</a:t>
            </a:r>
          </a:p>
          <a:p>
            <a:endParaRPr lang="en-US" altLang="zh-CN" sz="1800" dirty="0"/>
          </a:p>
          <a:p>
            <a:r>
              <a:rPr lang="en-US" altLang="zh-CN" sz="1800" dirty="0"/>
              <a:t># plot of </a:t>
            </a:r>
            <a:r>
              <a:rPr lang="en-US" altLang="zh-CN" sz="1800" dirty="0" err="1"/>
              <a:t>pacf</a:t>
            </a:r>
            <a:endParaRPr lang="en-US" altLang="zh-CN" sz="1800" dirty="0"/>
          </a:p>
          <a:p>
            <a:r>
              <a:rPr lang="en-US" altLang="zh-CN" sz="1800" dirty="0" err="1"/>
              <a:t>autopcorr</a:t>
            </a:r>
            <a:r>
              <a:rPr lang="en-US" altLang="zh-CN" sz="1800" dirty="0"/>
              <a:t> = </a:t>
            </a:r>
            <a:r>
              <a:rPr lang="en-US" altLang="zh-CN" sz="1800" dirty="0" err="1"/>
              <a:t>pacf</a:t>
            </a:r>
            <a:r>
              <a:rPr lang="en-US" altLang="zh-CN" sz="1800" dirty="0"/>
              <a:t>(ret, </a:t>
            </a:r>
            <a:r>
              <a:rPr lang="en-US" altLang="zh-CN" sz="1800" dirty="0" err="1"/>
              <a:t>lag.max</a:t>
            </a:r>
            <a:r>
              <a:rPr lang="en-US" altLang="zh-CN" sz="1800" dirty="0"/>
              <a:t> = 20, </a:t>
            </a:r>
            <a:r>
              <a:rPr lang="en-US" altLang="zh-CN" sz="1800" dirty="0" err="1"/>
              <a:t>ylab</a:t>
            </a:r>
            <a:r>
              <a:rPr lang="en-US" altLang="zh-CN" sz="1800" dirty="0"/>
              <a:t> = "Sample Partial Autocorrelation", main = NA, </a:t>
            </a:r>
            <a:r>
              <a:rPr lang="en-US" altLang="zh-CN" sz="1800" dirty="0" err="1"/>
              <a:t>ylim</a:t>
            </a:r>
            <a:r>
              <a:rPr lang="en-US" altLang="zh-CN" sz="1800" dirty="0"/>
              <a:t> = c(-0.3, 0.3), </a:t>
            </a:r>
            <a:r>
              <a:rPr lang="en-US" altLang="zh-CN" sz="1800" dirty="0" err="1"/>
              <a:t>lwd</a:t>
            </a:r>
            <a:r>
              <a:rPr lang="en-US" altLang="zh-CN" sz="1800" dirty="0"/>
              <a:t> = 2)</a:t>
            </a:r>
          </a:p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222308A-3329-4D34-9B1F-E8D5E89B5C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5697" y="676910"/>
            <a:ext cx="3438525" cy="582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189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0943B1-A9C2-4D5A-A391-9F5DB9CDB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2400" b="1" dirty="0"/>
              <a:t>Diagnostic Checking</a:t>
            </a:r>
            <a:endParaRPr lang="zh-CN" altLang="en-US" sz="2400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2A760B-5ECC-4C4E-A1F2-4127B0FE4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47160" cy="4351338"/>
          </a:xfrm>
        </p:spPr>
        <p:txBody>
          <a:bodyPr>
            <a:normAutofit/>
          </a:bodyPr>
          <a:lstStyle/>
          <a:p>
            <a:r>
              <a:rPr lang="en-US" altLang="zh-CN" sz="1800" dirty="0"/>
              <a:t>fit202 = </a:t>
            </a:r>
            <a:r>
              <a:rPr lang="en-US" altLang="zh-CN" sz="1800" dirty="0" err="1"/>
              <a:t>arima</a:t>
            </a:r>
            <a:r>
              <a:rPr lang="en-US" altLang="zh-CN" sz="1800" dirty="0"/>
              <a:t>(ret, order = c(2, 0, 2))</a:t>
            </a:r>
          </a:p>
          <a:p>
            <a:r>
              <a:rPr lang="en-US" altLang="zh-CN" sz="1800" dirty="0" err="1"/>
              <a:t>tsdiag</a:t>
            </a:r>
            <a:r>
              <a:rPr lang="en-US" altLang="zh-CN" sz="1800" dirty="0"/>
              <a:t>(fit202)</a:t>
            </a:r>
            <a:endParaRPr lang="zh-CN" altLang="en-US" sz="18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A1F8870-F4D1-414B-B6D5-A6041A9D06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4697" y="365125"/>
            <a:ext cx="3438525" cy="628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424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45C7CA-6F5A-4AC7-9D50-62C22365B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/>
              <a:t>CRIX returns and predicted values</a:t>
            </a:r>
            <a:endParaRPr lang="zh-CN" altLang="en-US" sz="2400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0FA823-6D19-4483-A15B-39A7F8D2D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34280" cy="3518535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/>
              <a:t># arima202 predict</a:t>
            </a:r>
          </a:p>
          <a:p>
            <a:r>
              <a:rPr lang="en-US" altLang="zh-CN" dirty="0"/>
              <a:t>fit202 = </a:t>
            </a:r>
            <a:r>
              <a:rPr lang="en-US" altLang="zh-CN" dirty="0" err="1"/>
              <a:t>arima</a:t>
            </a:r>
            <a:r>
              <a:rPr lang="en-US" altLang="zh-CN" dirty="0"/>
              <a:t>(ret, order = c(2, 0, 2))</a:t>
            </a:r>
          </a:p>
          <a:p>
            <a:r>
              <a:rPr lang="en-US" altLang="zh-CN" dirty="0" err="1"/>
              <a:t>crpre</a:t>
            </a:r>
            <a:r>
              <a:rPr lang="en-US" altLang="zh-CN" dirty="0"/>
              <a:t> = predict(fit202, </a:t>
            </a:r>
            <a:r>
              <a:rPr lang="en-US" altLang="zh-CN" dirty="0" err="1"/>
              <a:t>n.ahead</a:t>
            </a:r>
            <a:r>
              <a:rPr lang="en-US" altLang="zh-CN" dirty="0"/>
              <a:t> = 30)</a:t>
            </a:r>
          </a:p>
          <a:p>
            <a:r>
              <a:rPr lang="en-US" altLang="zh-CN" dirty="0"/>
              <a:t>plot(ret, type = "l", </a:t>
            </a:r>
            <a:r>
              <a:rPr lang="en-US" altLang="zh-CN" dirty="0" err="1"/>
              <a:t>ylab</a:t>
            </a:r>
            <a:r>
              <a:rPr lang="en-US" altLang="zh-CN" dirty="0"/>
              <a:t> = "log return",</a:t>
            </a:r>
            <a:r>
              <a:rPr lang="en-US" altLang="zh-CN" dirty="0" err="1"/>
              <a:t>xlab</a:t>
            </a:r>
            <a:r>
              <a:rPr lang="en-US" altLang="zh-CN" dirty="0"/>
              <a:t> = "days",</a:t>
            </a:r>
            <a:r>
              <a:rPr lang="en-US" altLang="zh-CN" dirty="0" err="1"/>
              <a:t>lwd</a:t>
            </a:r>
            <a:r>
              <a:rPr lang="en-US" altLang="zh-CN" dirty="0"/>
              <a:t> = 1.5)</a:t>
            </a:r>
          </a:p>
          <a:p>
            <a:r>
              <a:rPr lang="en-US" altLang="zh-CN" dirty="0"/>
              <a:t>lines(</a:t>
            </a:r>
            <a:r>
              <a:rPr lang="en-US" altLang="zh-CN" dirty="0" err="1"/>
              <a:t>crpre$pred</a:t>
            </a:r>
            <a:r>
              <a:rPr lang="en-US" altLang="zh-CN" dirty="0"/>
              <a:t>, col = "red", </a:t>
            </a:r>
            <a:r>
              <a:rPr lang="en-US" altLang="zh-CN" dirty="0" err="1"/>
              <a:t>lwd</a:t>
            </a:r>
            <a:r>
              <a:rPr lang="en-US" altLang="zh-CN" dirty="0"/>
              <a:t> = 3)</a:t>
            </a:r>
          </a:p>
          <a:p>
            <a:r>
              <a:rPr lang="en-US" altLang="zh-CN" dirty="0"/>
              <a:t>lines(</a:t>
            </a:r>
            <a:r>
              <a:rPr lang="en-US" altLang="zh-CN" dirty="0" err="1"/>
              <a:t>crpre$pred</a:t>
            </a:r>
            <a:r>
              <a:rPr lang="en-US" altLang="zh-CN" dirty="0"/>
              <a:t> + 2 * </a:t>
            </a:r>
            <a:r>
              <a:rPr lang="en-US" altLang="zh-CN" dirty="0" err="1"/>
              <a:t>crpre$se</a:t>
            </a:r>
            <a:r>
              <a:rPr lang="en-US" altLang="zh-CN" dirty="0"/>
              <a:t>, col = "red", </a:t>
            </a:r>
            <a:r>
              <a:rPr lang="en-US" altLang="zh-CN" dirty="0" err="1"/>
              <a:t>lty</a:t>
            </a:r>
            <a:r>
              <a:rPr lang="en-US" altLang="zh-CN" dirty="0"/>
              <a:t> = 3, </a:t>
            </a:r>
            <a:r>
              <a:rPr lang="en-US" altLang="zh-CN" dirty="0" err="1"/>
              <a:t>lwd</a:t>
            </a:r>
            <a:r>
              <a:rPr lang="en-US" altLang="zh-CN" dirty="0"/>
              <a:t> = 3)</a:t>
            </a:r>
          </a:p>
          <a:p>
            <a:r>
              <a:rPr lang="en-US" altLang="zh-CN" dirty="0"/>
              <a:t>lines(</a:t>
            </a:r>
            <a:r>
              <a:rPr lang="en-US" altLang="zh-CN" dirty="0" err="1"/>
              <a:t>crpre$pred</a:t>
            </a:r>
            <a:r>
              <a:rPr lang="en-US" altLang="zh-CN" dirty="0"/>
              <a:t> - 2 * </a:t>
            </a:r>
            <a:r>
              <a:rPr lang="en-US" altLang="zh-CN" dirty="0" err="1"/>
              <a:t>crpre$se</a:t>
            </a:r>
            <a:r>
              <a:rPr lang="en-US" altLang="zh-CN" dirty="0"/>
              <a:t>, col = "red", </a:t>
            </a:r>
            <a:r>
              <a:rPr lang="en-US" altLang="zh-CN" dirty="0" err="1"/>
              <a:t>lty</a:t>
            </a:r>
            <a:r>
              <a:rPr lang="en-US" altLang="zh-CN" dirty="0"/>
              <a:t> = 3, </a:t>
            </a:r>
            <a:r>
              <a:rPr lang="en-US" altLang="zh-CN" dirty="0" err="1"/>
              <a:t>lwd</a:t>
            </a:r>
            <a:r>
              <a:rPr lang="en-US" altLang="zh-CN" dirty="0"/>
              <a:t> = 3)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02E6ACD-F1DB-4528-A9D4-09C375B328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6227" y="1064577"/>
            <a:ext cx="5076825" cy="394335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D46459A9-5A33-4504-8875-6D4546E59D59}"/>
              </a:ext>
            </a:extLst>
          </p:cNvPr>
          <p:cNvSpPr/>
          <p:nvPr/>
        </p:nvSpPr>
        <p:spPr>
          <a:xfrm>
            <a:off x="1178560" y="5479097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latin typeface="SFSS1000"/>
              </a:rPr>
              <a:t>The confidence bands are red dashed lines.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8424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B06670-9B3E-4638-BB54-F6309EEAB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91852"/>
            <a:ext cx="10515600" cy="433634"/>
          </a:xfrm>
        </p:spPr>
        <p:txBody>
          <a:bodyPr>
            <a:normAutofit/>
          </a:bodyPr>
          <a:lstStyle/>
          <a:p>
            <a:r>
              <a:rPr lang="en-US" altLang="zh-CN" sz="2400" b="1" dirty="0"/>
              <a:t>comparison of different </a:t>
            </a:r>
            <a:r>
              <a:rPr lang="en-US" altLang="zh-CN" sz="2400" b="1" dirty="0" err="1"/>
              <a:t>crix</a:t>
            </a:r>
            <a:r>
              <a:rPr lang="en-US" altLang="zh-CN" sz="2400" b="1" dirty="0"/>
              <a:t> returns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9DE70B-3A97-435C-8114-B1D5B3295F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zh-CN" dirty="0" err="1"/>
              <a:t>crx</a:t>
            </a:r>
            <a:r>
              <a:rPr lang="en-US" altLang="zh-CN" dirty="0"/>
              <a:t> = </a:t>
            </a:r>
            <a:r>
              <a:rPr lang="en-US" altLang="zh-CN" dirty="0" err="1"/>
              <a:t>data.frame</a:t>
            </a:r>
            <a:r>
              <a:rPr lang="en-US" altLang="zh-CN" dirty="0"/>
              <a:t>(date, price)</a:t>
            </a:r>
          </a:p>
          <a:p>
            <a:r>
              <a:rPr lang="en-US" altLang="zh-CN" dirty="0" err="1"/>
              <a:t>retts</a:t>
            </a:r>
            <a:r>
              <a:rPr lang="en-US" altLang="zh-CN" dirty="0"/>
              <a:t> = </a:t>
            </a:r>
            <a:r>
              <a:rPr lang="en-US" altLang="zh-CN" dirty="0" err="1"/>
              <a:t>data.frame</a:t>
            </a:r>
            <a:r>
              <a:rPr lang="en-US" altLang="zh-CN" dirty="0"/>
              <a:t>(date[-1], ret)</a:t>
            </a:r>
          </a:p>
          <a:p>
            <a:r>
              <a:rPr lang="en-US" altLang="zh-CN" dirty="0"/>
              <a:t>names(</a:t>
            </a:r>
            <a:r>
              <a:rPr lang="en-US" altLang="zh-CN" dirty="0" err="1"/>
              <a:t>retts</a:t>
            </a:r>
            <a:r>
              <a:rPr lang="en-US" altLang="zh-CN" dirty="0"/>
              <a:t>)=c("</a:t>
            </a:r>
            <a:r>
              <a:rPr lang="en-US" altLang="zh-CN" dirty="0" err="1"/>
              <a:t>Dare","ret</a:t>
            </a:r>
            <a:r>
              <a:rPr lang="en-US" altLang="zh-CN" dirty="0"/>
              <a:t>")</a:t>
            </a:r>
          </a:p>
          <a:p>
            <a:r>
              <a:rPr lang="en-US" altLang="zh-CN" dirty="0"/>
              <a:t>names(</a:t>
            </a:r>
            <a:r>
              <a:rPr lang="en-US" altLang="zh-CN" dirty="0" err="1"/>
              <a:t>crx</a:t>
            </a:r>
            <a:r>
              <a:rPr lang="en-US" altLang="zh-CN" dirty="0"/>
              <a:t>)=c("Da","</a:t>
            </a:r>
            <a:r>
              <a:rPr lang="en-US" altLang="zh-CN" dirty="0" err="1"/>
              <a:t>Pr</a:t>
            </a:r>
            <a:r>
              <a:rPr lang="en-US" altLang="zh-CN" dirty="0"/>
              <a:t>")</a:t>
            </a:r>
          </a:p>
          <a:p>
            <a:r>
              <a:rPr lang="en-US" altLang="zh-CN" dirty="0"/>
              <a:t># comparison of different </a:t>
            </a:r>
            <a:r>
              <a:rPr lang="en-US" altLang="zh-CN" dirty="0" err="1"/>
              <a:t>crix</a:t>
            </a:r>
            <a:r>
              <a:rPr lang="en-US" altLang="zh-CN" dirty="0"/>
              <a:t> returns</a:t>
            </a:r>
          </a:p>
          <a:p>
            <a:r>
              <a:rPr lang="en-US" altLang="zh-CN" dirty="0"/>
              <a:t>par(</a:t>
            </a:r>
            <a:r>
              <a:rPr lang="en-US" altLang="zh-CN" dirty="0" err="1"/>
              <a:t>mfrow</a:t>
            </a:r>
            <a:r>
              <a:rPr lang="en-US" altLang="zh-CN" dirty="0"/>
              <a:t> = c(2, 2))</a:t>
            </a:r>
          </a:p>
          <a:p>
            <a:r>
              <a:rPr lang="en-US" altLang="zh-CN" dirty="0"/>
              <a:t>plot(</a:t>
            </a:r>
            <a:r>
              <a:rPr lang="en-US" altLang="zh-CN" dirty="0" err="1"/>
              <a:t>crx$Da</a:t>
            </a:r>
            <a:r>
              <a:rPr lang="en-US" altLang="zh-CN" dirty="0"/>
              <a:t>, </a:t>
            </a:r>
            <a:r>
              <a:rPr lang="en-US" altLang="zh-CN" dirty="0" err="1"/>
              <a:t>crx$Pr</a:t>
            </a:r>
            <a:r>
              <a:rPr lang="en-US" altLang="zh-CN" dirty="0"/>
              <a:t>, type = "o")</a:t>
            </a:r>
          </a:p>
          <a:p>
            <a:r>
              <a:rPr lang="en-US" altLang="zh-CN" dirty="0"/>
              <a:t>lines(</a:t>
            </a:r>
            <a:r>
              <a:rPr lang="en-US" altLang="zh-CN" dirty="0" err="1"/>
              <a:t>crx$Pr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plot(</a:t>
            </a:r>
            <a:r>
              <a:rPr lang="en-US" altLang="zh-CN" dirty="0" err="1"/>
              <a:t>crx$Da</a:t>
            </a:r>
            <a:r>
              <a:rPr lang="en-US" altLang="zh-CN" dirty="0"/>
              <a:t>, log(</a:t>
            </a:r>
            <a:r>
              <a:rPr lang="en-US" altLang="zh-CN" dirty="0" err="1"/>
              <a:t>crx$Pr</a:t>
            </a:r>
            <a:r>
              <a:rPr lang="en-US" altLang="zh-CN" dirty="0"/>
              <a:t>), type = "o")</a:t>
            </a:r>
          </a:p>
          <a:p>
            <a:r>
              <a:rPr lang="en-US" altLang="zh-CN" dirty="0"/>
              <a:t>lines(log(</a:t>
            </a:r>
            <a:r>
              <a:rPr lang="en-US" altLang="zh-CN" dirty="0" err="1"/>
              <a:t>crx$Pr</a:t>
            </a:r>
            <a:r>
              <a:rPr lang="en-US" altLang="zh-CN" dirty="0"/>
              <a:t>))</a:t>
            </a:r>
          </a:p>
          <a:p>
            <a:r>
              <a:rPr lang="en-US" altLang="zh-CN" dirty="0"/>
              <a:t>plot(</a:t>
            </a:r>
            <a:r>
              <a:rPr lang="en-US" altLang="zh-CN" dirty="0" err="1"/>
              <a:t>retts$Dare</a:t>
            </a:r>
            <a:r>
              <a:rPr lang="en-US" altLang="zh-CN" dirty="0"/>
              <a:t>, diff(</a:t>
            </a:r>
            <a:r>
              <a:rPr lang="en-US" altLang="zh-CN" dirty="0" err="1"/>
              <a:t>crx$Pr</a:t>
            </a:r>
            <a:r>
              <a:rPr lang="en-US" altLang="zh-CN" dirty="0"/>
              <a:t>), type = "o")</a:t>
            </a:r>
          </a:p>
          <a:p>
            <a:r>
              <a:rPr lang="en-US" altLang="zh-CN" dirty="0"/>
              <a:t>lines(diff(</a:t>
            </a:r>
            <a:r>
              <a:rPr lang="en-US" altLang="zh-CN" dirty="0" err="1"/>
              <a:t>crx$Pr</a:t>
            </a:r>
            <a:r>
              <a:rPr lang="en-US" altLang="zh-CN" dirty="0"/>
              <a:t>))</a:t>
            </a:r>
          </a:p>
          <a:p>
            <a:r>
              <a:rPr lang="en-US" altLang="zh-CN" dirty="0"/>
              <a:t>plot(</a:t>
            </a:r>
            <a:r>
              <a:rPr lang="en-US" altLang="zh-CN" dirty="0" err="1"/>
              <a:t>retts$Dare</a:t>
            </a:r>
            <a:r>
              <a:rPr lang="en-US" altLang="zh-CN" dirty="0"/>
              <a:t>, </a:t>
            </a:r>
            <a:r>
              <a:rPr lang="en-US" altLang="zh-CN" dirty="0" err="1"/>
              <a:t>retts$ret</a:t>
            </a:r>
            <a:r>
              <a:rPr lang="en-US" altLang="zh-CN" dirty="0"/>
              <a:t>, type = "o")</a:t>
            </a:r>
          </a:p>
          <a:p>
            <a:r>
              <a:rPr lang="en-US" altLang="zh-CN" dirty="0"/>
              <a:t>lines(</a:t>
            </a:r>
            <a:r>
              <a:rPr lang="en-US" altLang="zh-CN" dirty="0" err="1"/>
              <a:t>retts$ret</a:t>
            </a:r>
            <a:r>
              <a:rPr lang="en-US" altLang="zh-CN" dirty="0"/>
              <a:t>)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7AE05DF-FF8B-45DE-ABAB-73853D7C25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500" y="1065229"/>
            <a:ext cx="5829300" cy="5458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856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CE7EF0-E644-460D-806A-A31E241A6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0555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 err="1"/>
              <a:t>vola</a:t>
            </a:r>
            <a:r>
              <a:rPr lang="en-US" altLang="zh-CN" sz="2400" b="1" dirty="0"/>
              <a:t> cluster</a:t>
            </a:r>
            <a:endParaRPr lang="zh-CN" altLang="en-US" sz="2400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25A29B-C24A-4E62-B695-C2E35F6AA4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/>
              <a:t># </a:t>
            </a:r>
            <a:r>
              <a:rPr lang="en-US" altLang="zh-CN" sz="2000" dirty="0" err="1"/>
              <a:t>vola</a:t>
            </a:r>
            <a:r>
              <a:rPr lang="en-US" altLang="zh-CN" sz="2000" dirty="0"/>
              <a:t> cluster</a:t>
            </a:r>
          </a:p>
          <a:p>
            <a:r>
              <a:rPr lang="en-US" altLang="zh-CN" sz="2000" dirty="0"/>
              <a:t>par(</a:t>
            </a:r>
            <a:r>
              <a:rPr lang="en-US" altLang="zh-CN" sz="2000" dirty="0" err="1"/>
              <a:t>mfrow</a:t>
            </a:r>
            <a:r>
              <a:rPr lang="en-US" altLang="zh-CN" sz="2000" dirty="0"/>
              <a:t> = c(1, 1))</a:t>
            </a:r>
          </a:p>
          <a:p>
            <a:r>
              <a:rPr lang="en-US" altLang="zh-CN" sz="2000" dirty="0"/>
              <a:t>res = fit202$residuals</a:t>
            </a:r>
          </a:p>
          <a:p>
            <a:r>
              <a:rPr lang="en-US" altLang="zh-CN" sz="2000" dirty="0"/>
              <a:t>res2 = fit202$residuals^2</a:t>
            </a:r>
          </a:p>
          <a:p>
            <a:r>
              <a:rPr lang="en-US" altLang="zh-CN" sz="2000" dirty="0"/>
              <a:t>tsres202 = </a:t>
            </a:r>
            <a:r>
              <a:rPr lang="en-US" altLang="zh-CN" sz="2000" dirty="0" err="1"/>
              <a:t>data.frame</a:t>
            </a:r>
            <a:r>
              <a:rPr lang="en-US" altLang="zh-CN" sz="2000" dirty="0"/>
              <a:t>(date[-1], res2)</a:t>
            </a:r>
          </a:p>
          <a:p>
            <a:r>
              <a:rPr lang="en-US" altLang="zh-CN" sz="2000" dirty="0"/>
              <a:t>names(tsres202)=c("Dare","res2")</a:t>
            </a:r>
          </a:p>
          <a:p>
            <a:r>
              <a:rPr lang="en-US" altLang="zh-CN" sz="2000" dirty="0"/>
              <a:t>plot(tsres202$Dare, tsres202$res2, type = "o", </a:t>
            </a:r>
          </a:p>
          <a:p>
            <a:pPr marL="0" indent="0">
              <a:buNone/>
            </a:pPr>
            <a:r>
              <a:rPr lang="en-US" altLang="zh-CN" sz="2000" dirty="0"/>
              <a:t>    </a:t>
            </a:r>
            <a:r>
              <a:rPr lang="en-US" altLang="zh-CN" sz="2000" dirty="0" err="1"/>
              <a:t>ylab</a:t>
            </a:r>
            <a:r>
              <a:rPr lang="en-US" altLang="zh-CN" sz="2000" dirty="0"/>
              <a:t> = NA)</a:t>
            </a:r>
          </a:p>
          <a:p>
            <a:r>
              <a:rPr lang="en-US" altLang="zh-CN" sz="2000" dirty="0"/>
              <a:t>lines(tsres202$res2)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B1A5C7E-07E8-40F4-AF62-6399D9D5D5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7872" y="1306202"/>
            <a:ext cx="4575928" cy="5028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047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FD0352-6F06-4C87-9C59-239D19E99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998B25-4BDC-414E-9E57-50F87BA0B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08040" cy="4351338"/>
          </a:xfrm>
        </p:spPr>
        <p:txBody>
          <a:bodyPr/>
          <a:lstStyle/>
          <a:p>
            <a:r>
              <a:rPr lang="en-US" altLang="zh-CN" sz="2400" dirty="0"/>
              <a:t>par(</a:t>
            </a:r>
            <a:r>
              <a:rPr lang="en-US" altLang="zh-CN" sz="2400" dirty="0" err="1"/>
              <a:t>mfrow</a:t>
            </a:r>
            <a:r>
              <a:rPr lang="en-US" altLang="zh-CN" sz="2400" dirty="0"/>
              <a:t> = c(1, 2))</a:t>
            </a:r>
          </a:p>
          <a:p>
            <a:r>
              <a:rPr lang="en-US" altLang="zh-CN" sz="2400" dirty="0"/>
              <a:t>#plot(res2, </a:t>
            </a:r>
            <a:r>
              <a:rPr lang="en-US" altLang="zh-CN" sz="2400" dirty="0" err="1"/>
              <a:t>ylab</a:t>
            </a:r>
            <a:r>
              <a:rPr lang="en-US" altLang="zh-CN" sz="2400" dirty="0"/>
              <a:t>='Squared residuals', main=NA)</a:t>
            </a:r>
          </a:p>
          <a:p>
            <a:r>
              <a:rPr lang="en-US" altLang="zh-CN" sz="2400" dirty="0"/>
              <a:t>acfres2 = </a:t>
            </a:r>
            <a:r>
              <a:rPr lang="en-US" altLang="zh-CN" sz="2400" dirty="0" err="1"/>
              <a:t>acf</a:t>
            </a:r>
            <a:r>
              <a:rPr lang="en-US" altLang="zh-CN" sz="2400" dirty="0"/>
              <a:t>(res2, main = NA, </a:t>
            </a:r>
            <a:r>
              <a:rPr lang="en-US" altLang="zh-CN" sz="2400" dirty="0" err="1"/>
              <a:t>lag.max</a:t>
            </a:r>
            <a:r>
              <a:rPr lang="en-US" altLang="zh-CN" sz="2400" dirty="0"/>
              <a:t> = 20, </a:t>
            </a:r>
            <a:r>
              <a:rPr lang="en-US" altLang="zh-CN" sz="2400" dirty="0" err="1"/>
              <a:t>ylab</a:t>
            </a:r>
            <a:r>
              <a:rPr lang="en-US" altLang="zh-CN" sz="2400" dirty="0"/>
              <a:t> = "Sample Autocorrelation",</a:t>
            </a:r>
            <a:r>
              <a:rPr lang="en-US" altLang="zh-CN" sz="2400" dirty="0" err="1"/>
              <a:t>lwd</a:t>
            </a:r>
            <a:r>
              <a:rPr lang="en-US" altLang="zh-CN" sz="2400" dirty="0"/>
              <a:t> = 2)</a:t>
            </a:r>
          </a:p>
          <a:p>
            <a:r>
              <a:rPr lang="en-US" altLang="zh-CN" sz="2400" dirty="0"/>
              <a:t>pacfres2 = </a:t>
            </a:r>
            <a:r>
              <a:rPr lang="en-US" altLang="zh-CN" sz="2400" dirty="0" err="1"/>
              <a:t>pacf</a:t>
            </a:r>
            <a:r>
              <a:rPr lang="en-US" altLang="zh-CN" sz="2400" dirty="0"/>
              <a:t>(res2, </a:t>
            </a:r>
            <a:r>
              <a:rPr lang="en-US" altLang="zh-CN" sz="2400" dirty="0" err="1"/>
              <a:t>lag.max</a:t>
            </a:r>
            <a:r>
              <a:rPr lang="en-US" altLang="zh-CN" sz="2400" dirty="0"/>
              <a:t> = 20, </a:t>
            </a:r>
            <a:r>
              <a:rPr lang="en-US" altLang="zh-CN" sz="2400" dirty="0" err="1"/>
              <a:t>ylab</a:t>
            </a:r>
            <a:r>
              <a:rPr lang="en-US" altLang="zh-CN" sz="2400" dirty="0"/>
              <a:t> = "Sample Partial Autocorrelation", </a:t>
            </a:r>
            <a:r>
              <a:rPr lang="en-US" altLang="zh-CN" sz="2400" dirty="0" err="1"/>
              <a:t>lwd</a:t>
            </a:r>
            <a:r>
              <a:rPr lang="en-US" altLang="zh-CN" sz="2400" dirty="0"/>
              <a:t> = 2, main = NA)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0AE79F8-46F9-4554-B988-0C2CCE6D5E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7680" y="636270"/>
            <a:ext cx="5087620" cy="5825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570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859</Words>
  <Application>Microsoft Office PowerPoint</Application>
  <PresentationFormat>宽屏</PresentationFormat>
  <Paragraphs>78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SFSS1000</vt:lpstr>
      <vt:lpstr>等线</vt:lpstr>
      <vt:lpstr>等线 Light</vt:lpstr>
      <vt:lpstr>Arial</vt:lpstr>
      <vt:lpstr>Office 主题​​</vt:lpstr>
      <vt:lpstr>HW Unit 4</vt:lpstr>
      <vt:lpstr>1. improve the R quantlets on GH (from CRIX directory on quantlet.de) and make</vt:lpstr>
      <vt:lpstr>Histogram and QQ plot of CRIX returns</vt:lpstr>
      <vt:lpstr>The sample ACF and PACF of CRIX returns</vt:lpstr>
      <vt:lpstr>Diagnostic Checking</vt:lpstr>
      <vt:lpstr>CRIX returns and predicted values</vt:lpstr>
      <vt:lpstr>comparison of different crix returns</vt:lpstr>
      <vt:lpstr>vola cluster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HW Unit 4</dc:title>
  <dc:creator>王陈圆</dc:creator>
  <cp:lastModifiedBy>王陈圆</cp:lastModifiedBy>
  <cp:revision>11</cp:revision>
  <dcterms:created xsi:type="dcterms:W3CDTF">2017-10-20T13:47:08Z</dcterms:created>
  <dcterms:modified xsi:type="dcterms:W3CDTF">2017-10-21T05:03:02Z</dcterms:modified>
</cp:coreProperties>
</file>