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27"/>
  </p:notesMasterIdLst>
  <p:sldIdLst>
    <p:sldId id="262" r:id="rId2"/>
    <p:sldId id="496" r:id="rId3"/>
    <p:sldId id="504" r:id="rId4"/>
    <p:sldId id="467" r:id="rId5"/>
    <p:sldId id="509" r:id="rId6"/>
    <p:sldId id="484" r:id="rId7"/>
    <p:sldId id="491" r:id="rId8"/>
    <p:sldId id="468" r:id="rId9"/>
    <p:sldId id="508" r:id="rId10"/>
    <p:sldId id="476" r:id="rId11"/>
    <p:sldId id="510" r:id="rId12"/>
    <p:sldId id="502" r:id="rId13"/>
    <p:sldId id="377" r:id="rId14"/>
    <p:sldId id="492" r:id="rId15"/>
    <p:sldId id="493" r:id="rId16"/>
    <p:sldId id="486" r:id="rId17"/>
    <p:sldId id="503" r:id="rId18"/>
    <p:sldId id="483" r:id="rId19"/>
    <p:sldId id="464" r:id="rId20"/>
    <p:sldId id="505" r:id="rId21"/>
    <p:sldId id="507" r:id="rId22"/>
    <p:sldId id="488" r:id="rId23"/>
    <p:sldId id="447" r:id="rId24"/>
    <p:sldId id="260" r:id="rId25"/>
    <p:sldId id="49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 fly" initials="n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E0FB"/>
    <a:srgbClr val="0070C0"/>
    <a:srgbClr val="F2F2F2"/>
    <a:srgbClr val="034FFF"/>
    <a:srgbClr val="4BC783"/>
    <a:srgbClr val="FFFFFF"/>
    <a:srgbClr val="0095E2"/>
    <a:srgbClr val="5B9BD5"/>
    <a:srgbClr val="002554"/>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7073" autoAdjust="0"/>
  </p:normalViewPr>
  <p:slideViewPr>
    <p:cSldViewPr snapToGrid="0">
      <p:cViewPr>
        <p:scale>
          <a:sx n="87" d="100"/>
          <a:sy n="87" d="100"/>
        </p:scale>
        <p:origin x="1272" y="488"/>
      </p:cViewPr>
      <p:guideLst/>
    </p:cSldViewPr>
  </p:slideViewPr>
  <p:notesTextViewPr>
    <p:cViewPr>
      <p:scale>
        <a:sx n="1" d="1"/>
        <a:sy n="1" d="1"/>
      </p:scale>
      <p:origin x="0" y="0"/>
    </p:cViewPr>
  </p:notesTextViewPr>
  <p:notesViewPr>
    <p:cSldViewPr snapToGrid="0">
      <p:cViewPr varScale="1">
        <p:scale>
          <a:sx n="143" d="100"/>
          <a:sy n="143" d="100"/>
        </p:scale>
        <p:origin x="3816"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__.xlsb"/></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927083333333334"/>
          <c:y val="0.11424439624005785"/>
          <c:w val="0.66197916666666667"/>
          <c:h val="0.84815618221258138"/>
        </c:manualLayout>
      </c:layout>
      <c:barChart>
        <c:barDir val="col"/>
        <c:grouping val="stacked"/>
        <c:varyColors val="0"/>
        <c:ser>
          <c:idx val="0"/>
          <c:order val="0"/>
          <c:spPr>
            <a:solidFill>
              <a:schemeClr val="accent1"/>
            </a:solidFill>
            <a:ln>
              <a:noFill/>
            </a:ln>
          </c:spPr>
          <c:invertIfNegative val="0"/>
          <c:dLbls>
            <c:dLbl>
              <c:idx val="0"/>
              <c:layout>
                <c:manualLayout>
                  <c:x val="0"/>
                  <c:y val="-7.3752711496746198E-2"/>
                </c:manualLayout>
              </c:layout>
              <c:numFmt formatCode="#,##0;&quot;-&quot;#,##0" sourceLinked="0"/>
              <c:spPr>
                <a:noFill/>
                <a:ln>
                  <a:noFill/>
                </a:ln>
              </c:spPr>
              <c:txPr>
                <a:bodyPr wrap="none"/>
                <a:lstStyle/>
                <a:p>
                  <a:pPr>
                    <a:defRPr sz="1400" kern="1200">
                      <a:solidFill>
                        <a:schemeClr val="accent1">
                          <a:lumMod val="50000"/>
                        </a:schemeClr>
                      </a:solidFill>
                      <a:latin typeface="微软雅黑"/>
                      <a:ea typeface="微软雅黑"/>
                      <a:cs typeface="+mn-cs"/>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FE7-4FE3-9B6C-A8DA3C62B534}"/>
                </c:ext>
              </c:extLst>
            </c:dLbl>
            <c:dLbl>
              <c:idx val="1"/>
              <c:layout>
                <c:manualLayout>
                  <c:x val="0"/>
                  <c:y val="-0.48011569052783803"/>
                </c:manualLayout>
              </c:layout>
              <c:numFmt formatCode="#,##0;&quot;-&quot;#,##0" sourceLinked="0"/>
              <c:spPr>
                <a:noFill/>
                <a:ln>
                  <a:noFill/>
                </a:ln>
              </c:spPr>
              <c:txPr>
                <a:bodyPr wrap="none"/>
                <a:lstStyle/>
                <a:p>
                  <a:pPr>
                    <a:defRPr sz="1400" kern="1200">
                      <a:solidFill>
                        <a:schemeClr val="accent1">
                          <a:lumMod val="50000"/>
                        </a:schemeClr>
                      </a:solidFill>
                      <a:latin typeface="微软雅黑"/>
                      <a:ea typeface="微软雅黑"/>
                      <a:cs typeface="+mn-cs"/>
                    </a:defRPr>
                  </a:pPr>
                  <a:endParaRPr lang="zh-CN"/>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FE7-4FE3-9B6C-A8DA3C62B53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266</c:v>
                </c:pt>
                <c:pt idx="1">
                  <c:v>5734</c:v>
                </c:pt>
              </c:numCache>
            </c:numRef>
          </c:val>
          <c:extLst>
            <c:ext xmlns:c16="http://schemas.microsoft.com/office/drawing/2014/chart" uri="{C3380CC4-5D6E-409C-BE32-E72D297353CC}">
              <c16:uniqueId val="{00000002-6FE7-4FE3-9B6C-A8DA3C62B534}"/>
            </c:ext>
          </c:extLst>
        </c:ser>
        <c:dLbls>
          <c:showLegendKey val="0"/>
          <c:showVal val="0"/>
          <c:showCatName val="0"/>
          <c:showSerName val="0"/>
          <c:showPercent val="0"/>
          <c:showBubbleSize val="0"/>
        </c:dLbls>
        <c:gapWidth val="80"/>
        <c:overlap val="100"/>
        <c:axId val="64314800"/>
        <c:axId val="1"/>
      </c:barChart>
      <c:catAx>
        <c:axId val="6431480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734"/>
          <c:min val="0"/>
        </c:scaling>
        <c:delete val="1"/>
        <c:axPos val="l"/>
        <c:numFmt formatCode="General" sourceLinked="1"/>
        <c:majorTickMark val="out"/>
        <c:minorTickMark val="none"/>
        <c:tickLblPos val="nextTo"/>
        <c:crossAx val="64314800"/>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c:v>
                </c:pt>
              </c:strCache>
            </c:strRef>
          </c:tx>
          <c:spPr>
            <a:solidFill>
              <a:srgbClr val="0070C0"/>
            </a:solidFill>
            <a:ln>
              <a:noFill/>
            </a:ln>
            <a:effectLst/>
          </c:spPr>
          <c:invertIfNegative val="0"/>
          <c:dPt>
            <c:idx val="1"/>
            <c:invertIfNegative val="0"/>
            <c:bubble3D val="0"/>
            <c:spPr>
              <a:solidFill>
                <a:srgbClr val="0070C0"/>
              </a:solidFill>
              <a:ln>
                <a:noFill/>
              </a:ln>
              <a:effectLst/>
            </c:spPr>
            <c:extLst>
              <c:ext xmlns:c16="http://schemas.microsoft.com/office/drawing/2014/chart" uri="{C3380CC4-5D6E-409C-BE32-E72D297353CC}">
                <c16:uniqueId val="{00000001-6809-4FB9-B08F-61884D8C08CC}"/>
              </c:ext>
            </c:extLst>
          </c:dPt>
          <c:dPt>
            <c:idx val="2"/>
            <c:invertIfNegative val="0"/>
            <c:bubble3D val="0"/>
            <c:spPr>
              <a:solidFill>
                <a:srgbClr val="0070C0"/>
              </a:solidFill>
              <a:ln>
                <a:noFill/>
              </a:ln>
              <a:effectLst/>
            </c:spPr>
            <c:extLst>
              <c:ext xmlns:c16="http://schemas.microsoft.com/office/drawing/2014/chart" uri="{C3380CC4-5D6E-409C-BE32-E72D297353CC}">
                <c16:uniqueId val="{00000003-6809-4FB9-B08F-61884D8C08CC}"/>
              </c:ext>
            </c:extLst>
          </c:dPt>
          <c:dPt>
            <c:idx val="3"/>
            <c:invertIfNegative val="0"/>
            <c:bubble3D val="0"/>
            <c:spPr>
              <a:solidFill>
                <a:srgbClr val="0070C0"/>
              </a:solidFill>
              <a:ln>
                <a:noFill/>
              </a:ln>
              <a:effectLst/>
            </c:spPr>
            <c:extLst>
              <c:ext xmlns:c16="http://schemas.microsoft.com/office/drawing/2014/chart" uri="{C3380CC4-5D6E-409C-BE32-E72D297353CC}">
                <c16:uniqueId val="{00000005-6809-4FB9-B08F-61884D8C08CC}"/>
              </c:ext>
            </c:extLst>
          </c:dPt>
          <c:dLbls>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18-24</c:v>
                </c:pt>
                <c:pt idx="1">
                  <c:v>25-34</c:v>
                </c:pt>
                <c:pt idx="2">
                  <c:v>35-54</c:v>
                </c:pt>
                <c:pt idx="3">
                  <c:v>55+</c:v>
                </c:pt>
              </c:strCache>
            </c:strRef>
          </c:cat>
          <c:val>
            <c:numRef>
              <c:f>Sheet1!$B$2:$B$5</c:f>
              <c:numCache>
                <c:formatCode>0%</c:formatCode>
                <c:ptCount val="4"/>
                <c:pt idx="0">
                  <c:v>6.3856960408684551E-3</c:v>
                </c:pt>
                <c:pt idx="1">
                  <c:v>0.47126436781609193</c:v>
                </c:pt>
                <c:pt idx="2">
                  <c:v>0.49169859514687103</c:v>
                </c:pt>
                <c:pt idx="3">
                  <c:v>3.0651340996168581E-2</c:v>
                </c:pt>
              </c:numCache>
            </c:numRef>
          </c:val>
          <c:extLst>
            <c:ext xmlns:c16="http://schemas.microsoft.com/office/drawing/2014/chart" uri="{C3380CC4-5D6E-409C-BE32-E72D297353CC}">
              <c16:uniqueId val="{00000006-6809-4FB9-B08F-61884D8C08CC}"/>
            </c:ext>
          </c:extLst>
        </c:ser>
        <c:ser>
          <c:idx val="1"/>
          <c:order val="1"/>
          <c:tx>
            <c:strRef>
              <c:f>Sheet1!$C$1</c:f>
              <c:strCache>
                <c:ptCount val="1"/>
                <c:pt idx="0">
                  <c:v>0</c:v>
                </c:pt>
              </c:strCache>
            </c:strRef>
          </c:tx>
          <c:spPr>
            <a:solidFill>
              <a:srgbClr val="C7E0FB"/>
            </a:solidFill>
            <a:ln>
              <a:noFill/>
            </a:ln>
            <a:effectLst/>
          </c:spPr>
          <c:invertIfNegative val="0"/>
          <c:dLbls>
            <c:dLbl>
              <c:idx val="1"/>
              <c:layout>
                <c:manualLayout>
                  <c:x val="2.5700913640015401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809-4FB9-B08F-61884D8C08CC}"/>
                </c:ext>
              </c:extLst>
            </c:dLbl>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Arial" panose="020B060402020202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18-24</c:v>
                </c:pt>
                <c:pt idx="1">
                  <c:v>25-34</c:v>
                </c:pt>
                <c:pt idx="2">
                  <c:v>35-54</c:v>
                </c:pt>
                <c:pt idx="3">
                  <c:v>55+</c:v>
                </c:pt>
              </c:strCache>
            </c:strRef>
          </c:cat>
          <c:val>
            <c:numRef>
              <c:f>Sheet1!$C$2:$C$5</c:f>
              <c:numCache>
                <c:formatCode>0%</c:formatCode>
                <c:ptCount val="4"/>
                <c:pt idx="0">
                  <c:v>5.2903967797584821E-2</c:v>
                </c:pt>
                <c:pt idx="1">
                  <c:v>0.17864673183822119</c:v>
                </c:pt>
                <c:pt idx="2">
                  <c:v>0.57082614529423037</c:v>
                </c:pt>
                <c:pt idx="3">
                  <c:v>0.19762315506996359</c:v>
                </c:pt>
              </c:numCache>
            </c:numRef>
          </c:val>
          <c:extLst>
            <c:ext xmlns:c16="http://schemas.microsoft.com/office/drawing/2014/chart" uri="{C3380CC4-5D6E-409C-BE32-E72D297353CC}">
              <c16:uniqueId val="{00000008-6809-4FB9-B08F-61884D8C08CC}"/>
            </c:ext>
          </c:extLst>
        </c:ser>
        <c:dLbls>
          <c:showLegendKey val="0"/>
          <c:showVal val="1"/>
          <c:showCatName val="0"/>
          <c:showSerName val="0"/>
          <c:showPercent val="0"/>
          <c:showBubbleSize val="0"/>
        </c:dLbls>
        <c:gapWidth val="100"/>
        <c:axId val="68062112"/>
        <c:axId val="68056288"/>
      </c:barChart>
      <c:catAx>
        <c:axId val="6806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7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crossAx val="68056288"/>
        <c:crosses val="autoZero"/>
        <c:auto val="1"/>
        <c:lblAlgn val="ctr"/>
        <c:lblOffset val="100"/>
        <c:noMultiLvlLbl val="0"/>
      </c:catAx>
      <c:valAx>
        <c:axId val="68056288"/>
        <c:scaling>
          <c:orientation val="minMax"/>
        </c:scaling>
        <c:delete val="1"/>
        <c:axPos val="l"/>
        <c:numFmt formatCode="0%" sourceLinked="1"/>
        <c:majorTickMark val="none"/>
        <c:minorTickMark val="none"/>
        <c:tickLblPos val="nextTo"/>
        <c:crossAx val="68062112"/>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c:v>
                </c:pt>
              </c:strCache>
            </c:strRef>
          </c:tx>
          <c:spPr>
            <a:solidFill>
              <a:srgbClr val="0070C0"/>
            </a:solidFill>
            <a:ln>
              <a:noFill/>
            </a:ln>
            <a:effectLst/>
          </c:spPr>
          <c:invertIfNegative val="0"/>
          <c:dPt>
            <c:idx val="1"/>
            <c:invertIfNegative val="0"/>
            <c:bubble3D val="0"/>
            <c:spPr>
              <a:solidFill>
                <a:srgbClr val="0070C0"/>
              </a:solidFill>
              <a:ln>
                <a:noFill/>
              </a:ln>
              <a:effectLst/>
            </c:spPr>
            <c:extLst>
              <c:ext xmlns:c16="http://schemas.microsoft.com/office/drawing/2014/chart" uri="{C3380CC4-5D6E-409C-BE32-E72D297353CC}">
                <c16:uniqueId val="{00000001-F06B-43B0-9CC0-46C60419CBD7}"/>
              </c:ext>
            </c:extLst>
          </c:dPt>
          <c:dPt>
            <c:idx val="2"/>
            <c:invertIfNegative val="0"/>
            <c:bubble3D val="0"/>
            <c:spPr>
              <a:solidFill>
                <a:srgbClr val="0070C0"/>
              </a:solidFill>
              <a:ln>
                <a:noFill/>
              </a:ln>
              <a:effectLst/>
            </c:spPr>
            <c:extLst>
              <c:ext xmlns:c16="http://schemas.microsoft.com/office/drawing/2014/chart" uri="{C3380CC4-5D6E-409C-BE32-E72D297353CC}">
                <c16:uniqueId val="{00000003-F06B-43B0-9CC0-46C60419CBD7}"/>
              </c:ext>
            </c:extLst>
          </c:dPt>
          <c:dPt>
            <c:idx val="3"/>
            <c:invertIfNegative val="0"/>
            <c:bubble3D val="0"/>
            <c:spPr>
              <a:solidFill>
                <a:srgbClr val="0070C0"/>
              </a:solidFill>
              <a:ln>
                <a:noFill/>
              </a:ln>
              <a:effectLst/>
            </c:spPr>
            <c:extLst>
              <c:ext xmlns:c16="http://schemas.microsoft.com/office/drawing/2014/chart" uri="{C3380CC4-5D6E-409C-BE32-E72D297353CC}">
                <c16:uniqueId val="{00000005-F06B-43B0-9CC0-46C60419CBD7}"/>
              </c:ext>
            </c:extLst>
          </c:dPt>
          <c:dLbls>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0-8</c:v>
                </c:pt>
                <c:pt idx="1">
                  <c:v>9-11</c:v>
                </c:pt>
                <c:pt idx="2">
                  <c:v>12-14</c:v>
                </c:pt>
                <c:pt idx="3">
                  <c:v>15-18</c:v>
                </c:pt>
                <c:pt idx="4">
                  <c:v>19-23</c:v>
                </c:pt>
              </c:strCache>
            </c:strRef>
          </c:cat>
          <c:val>
            <c:numRef>
              <c:f>Sheet1!$B$2:$B$6</c:f>
              <c:numCache>
                <c:formatCode>0%</c:formatCode>
                <c:ptCount val="5"/>
                <c:pt idx="0">
                  <c:v>0.41890166028097064</c:v>
                </c:pt>
                <c:pt idx="1">
                  <c:v>0.2554278416347382</c:v>
                </c:pt>
                <c:pt idx="2">
                  <c:v>0.13793103448275862</c:v>
                </c:pt>
                <c:pt idx="3">
                  <c:v>7.9182630906768844E-2</c:v>
                </c:pt>
                <c:pt idx="4">
                  <c:v>0.10855683269476372</c:v>
                </c:pt>
              </c:numCache>
            </c:numRef>
          </c:val>
          <c:extLst>
            <c:ext xmlns:c16="http://schemas.microsoft.com/office/drawing/2014/chart" uri="{C3380CC4-5D6E-409C-BE32-E72D297353CC}">
              <c16:uniqueId val="{00000006-F06B-43B0-9CC0-46C60419CBD7}"/>
            </c:ext>
          </c:extLst>
        </c:ser>
        <c:ser>
          <c:idx val="1"/>
          <c:order val="1"/>
          <c:tx>
            <c:strRef>
              <c:f>Sheet1!$C$1</c:f>
              <c:strCache>
                <c:ptCount val="1"/>
                <c:pt idx="0">
                  <c:v>0</c:v>
                </c:pt>
              </c:strCache>
            </c:strRef>
          </c:tx>
          <c:spPr>
            <a:solidFill>
              <a:srgbClr val="C7E0FB"/>
            </a:solidFill>
            <a:ln>
              <a:noFill/>
            </a:ln>
            <a:effectLst/>
          </c:spPr>
          <c:invertIfNegative val="0"/>
          <c:dLbls>
            <c:dLbl>
              <c:idx val="1"/>
              <c:layout>
                <c:manualLayout>
                  <c:x val="2.5700913640015401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06B-43B0-9CC0-46C60419CBD7}"/>
                </c:ext>
              </c:extLst>
            </c:dLbl>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Arial" panose="020B060402020202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0-8</c:v>
                </c:pt>
                <c:pt idx="1">
                  <c:v>9-11</c:v>
                </c:pt>
                <c:pt idx="2">
                  <c:v>12-14</c:v>
                </c:pt>
                <c:pt idx="3">
                  <c:v>15-18</c:v>
                </c:pt>
                <c:pt idx="4">
                  <c:v>19-23</c:v>
                </c:pt>
              </c:strCache>
            </c:strRef>
          </c:cat>
          <c:val>
            <c:numRef>
              <c:f>Sheet1!$C$2:$C$6</c:f>
              <c:numCache>
                <c:formatCode>0%</c:formatCode>
                <c:ptCount val="5"/>
                <c:pt idx="0">
                  <c:v>0.13513513513513514</c:v>
                </c:pt>
                <c:pt idx="1">
                  <c:v>0.14280237684493002</c:v>
                </c:pt>
                <c:pt idx="2">
                  <c:v>0.17883841288096608</c:v>
                </c:pt>
                <c:pt idx="3">
                  <c:v>0.21813302664366493</c:v>
                </c:pt>
                <c:pt idx="4">
                  <c:v>0.32509104849530379</c:v>
                </c:pt>
              </c:numCache>
            </c:numRef>
          </c:val>
          <c:extLst>
            <c:ext xmlns:c16="http://schemas.microsoft.com/office/drawing/2014/chart" uri="{C3380CC4-5D6E-409C-BE32-E72D297353CC}">
              <c16:uniqueId val="{00000008-F06B-43B0-9CC0-46C60419CBD7}"/>
            </c:ext>
          </c:extLst>
        </c:ser>
        <c:dLbls>
          <c:showLegendKey val="0"/>
          <c:showVal val="1"/>
          <c:showCatName val="0"/>
          <c:showSerName val="0"/>
          <c:showPercent val="0"/>
          <c:showBubbleSize val="0"/>
        </c:dLbls>
        <c:gapWidth val="100"/>
        <c:axId val="68062112"/>
        <c:axId val="68056288"/>
      </c:barChart>
      <c:catAx>
        <c:axId val="6806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7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crossAx val="68056288"/>
        <c:crosses val="autoZero"/>
        <c:auto val="1"/>
        <c:lblAlgn val="ctr"/>
        <c:lblOffset val="100"/>
        <c:noMultiLvlLbl val="0"/>
      </c:catAx>
      <c:valAx>
        <c:axId val="68056288"/>
        <c:scaling>
          <c:orientation val="minMax"/>
        </c:scaling>
        <c:delete val="1"/>
        <c:axPos val="l"/>
        <c:numFmt formatCode="0%" sourceLinked="1"/>
        <c:majorTickMark val="none"/>
        <c:minorTickMark val="none"/>
        <c:tickLblPos val="nextTo"/>
        <c:crossAx val="68062112"/>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715590914307837E-2"/>
          <c:y val="9.0630658334095615E-2"/>
          <c:w val="0.91922569998852277"/>
          <c:h val="0.73905182296076155"/>
        </c:manualLayout>
      </c:layout>
      <c:barChart>
        <c:barDir val="col"/>
        <c:grouping val="clustered"/>
        <c:varyColors val="0"/>
        <c:ser>
          <c:idx val="0"/>
          <c:order val="0"/>
          <c:tx>
            <c:strRef>
              <c:f>Sheet1!$B$1</c:f>
              <c:strCache>
                <c:ptCount val="1"/>
                <c:pt idx="0">
                  <c:v>1</c:v>
                </c:pt>
              </c:strCache>
            </c:strRef>
          </c:tx>
          <c:spPr>
            <a:solidFill>
              <a:srgbClr val="0070C0"/>
            </a:solidFill>
            <a:ln>
              <a:noFill/>
            </a:ln>
            <a:effectLst/>
          </c:spPr>
          <c:invertIfNegative val="0"/>
          <c:dPt>
            <c:idx val="1"/>
            <c:invertIfNegative val="0"/>
            <c:bubble3D val="0"/>
            <c:spPr>
              <a:solidFill>
                <a:srgbClr val="0070C0"/>
              </a:solidFill>
              <a:ln>
                <a:noFill/>
              </a:ln>
              <a:effectLst/>
            </c:spPr>
            <c:extLst>
              <c:ext xmlns:c16="http://schemas.microsoft.com/office/drawing/2014/chart" uri="{C3380CC4-5D6E-409C-BE32-E72D297353CC}">
                <c16:uniqueId val="{00000001-4304-43CB-98A3-BFCF56AA8C6F}"/>
              </c:ext>
            </c:extLst>
          </c:dPt>
          <c:dPt>
            <c:idx val="2"/>
            <c:invertIfNegative val="0"/>
            <c:bubble3D val="0"/>
            <c:spPr>
              <a:solidFill>
                <a:srgbClr val="0070C0"/>
              </a:solidFill>
              <a:ln>
                <a:noFill/>
              </a:ln>
              <a:effectLst/>
            </c:spPr>
            <c:extLst>
              <c:ext xmlns:c16="http://schemas.microsoft.com/office/drawing/2014/chart" uri="{C3380CC4-5D6E-409C-BE32-E72D297353CC}">
                <c16:uniqueId val="{00000003-4304-43CB-98A3-BFCF56AA8C6F}"/>
              </c:ext>
            </c:extLst>
          </c:dPt>
          <c:dPt>
            <c:idx val="3"/>
            <c:invertIfNegative val="0"/>
            <c:bubble3D val="0"/>
            <c:spPr>
              <a:solidFill>
                <a:srgbClr val="0070C0"/>
              </a:solidFill>
              <a:ln>
                <a:noFill/>
              </a:ln>
              <a:effectLst/>
            </c:spPr>
            <c:extLst>
              <c:ext xmlns:c16="http://schemas.microsoft.com/office/drawing/2014/chart" uri="{C3380CC4-5D6E-409C-BE32-E72D297353CC}">
                <c16:uniqueId val="{00000005-4304-43CB-98A3-BFCF56AA8C6F}"/>
              </c:ext>
            </c:extLst>
          </c:dPt>
          <c:dLbls>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Sheet1!$B$2:$B$5</c:f>
              <c:numCache>
                <c:formatCode>0%</c:formatCode>
                <c:ptCount val="4"/>
                <c:pt idx="0">
                  <c:v>0.16858237547892721</c:v>
                </c:pt>
                <c:pt idx="1">
                  <c:v>0.46487867177522352</c:v>
                </c:pt>
                <c:pt idx="2">
                  <c:v>0.24265644955300128</c:v>
                </c:pt>
                <c:pt idx="3">
                  <c:v>0.12388250319284802</c:v>
                </c:pt>
              </c:numCache>
            </c:numRef>
          </c:val>
          <c:extLst>
            <c:ext xmlns:c16="http://schemas.microsoft.com/office/drawing/2014/chart" uri="{C3380CC4-5D6E-409C-BE32-E72D297353CC}">
              <c16:uniqueId val="{00000006-4304-43CB-98A3-BFCF56AA8C6F}"/>
            </c:ext>
          </c:extLst>
        </c:ser>
        <c:ser>
          <c:idx val="1"/>
          <c:order val="1"/>
          <c:tx>
            <c:strRef>
              <c:f>Sheet1!$C$1</c:f>
              <c:strCache>
                <c:ptCount val="1"/>
                <c:pt idx="0">
                  <c:v>0</c:v>
                </c:pt>
              </c:strCache>
            </c:strRef>
          </c:tx>
          <c:spPr>
            <a:solidFill>
              <a:srgbClr val="C7E0FB"/>
            </a:solidFill>
            <a:ln>
              <a:noFill/>
            </a:ln>
            <a:effectLst/>
          </c:spPr>
          <c:invertIfNegative val="0"/>
          <c:dLbls>
            <c:dLbl>
              <c:idx val="1"/>
              <c:layout>
                <c:manualLayout>
                  <c:x val="2.5700913640015401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304-43CB-98A3-BFCF56AA8C6F}"/>
                </c:ext>
              </c:extLst>
            </c:dLbl>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Arial" panose="020B060402020202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Sheet1!$C$2:$C$5</c:f>
              <c:numCache>
                <c:formatCode>0%</c:formatCode>
                <c:ptCount val="4"/>
                <c:pt idx="0">
                  <c:v>9.1815219474793944E-2</c:v>
                </c:pt>
                <c:pt idx="1">
                  <c:v>0.42936553574851449</c:v>
                </c:pt>
                <c:pt idx="2">
                  <c:v>0.25704427832087406</c:v>
                </c:pt>
                <c:pt idx="3">
                  <c:v>0.22177496645581751</c:v>
                </c:pt>
              </c:numCache>
            </c:numRef>
          </c:val>
          <c:extLst>
            <c:ext xmlns:c16="http://schemas.microsoft.com/office/drawing/2014/chart" uri="{C3380CC4-5D6E-409C-BE32-E72D297353CC}">
              <c16:uniqueId val="{00000008-4304-43CB-98A3-BFCF56AA8C6F}"/>
            </c:ext>
          </c:extLst>
        </c:ser>
        <c:dLbls>
          <c:showLegendKey val="0"/>
          <c:showVal val="1"/>
          <c:showCatName val="0"/>
          <c:showSerName val="0"/>
          <c:showPercent val="0"/>
          <c:showBubbleSize val="0"/>
        </c:dLbls>
        <c:gapWidth val="100"/>
        <c:axId val="68062112"/>
        <c:axId val="68056288"/>
      </c:barChart>
      <c:catAx>
        <c:axId val="6806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7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crossAx val="68056288"/>
        <c:crosses val="autoZero"/>
        <c:auto val="1"/>
        <c:lblAlgn val="ctr"/>
        <c:lblOffset val="100"/>
        <c:noMultiLvlLbl val="0"/>
      </c:catAx>
      <c:valAx>
        <c:axId val="68056288"/>
        <c:scaling>
          <c:orientation val="minMax"/>
        </c:scaling>
        <c:delete val="1"/>
        <c:axPos val="l"/>
        <c:numFmt formatCode="0%" sourceLinked="1"/>
        <c:majorTickMark val="none"/>
        <c:minorTickMark val="none"/>
        <c:tickLblPos val="nextTo"/>
        <c:crossAx val="68062112"/>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387150005738601E-2"/>
          <c:y val="9.0630658334095601E-2"/>
          <c:w val="0.91922569998852299"/>
          <c:h val="0.73905182296076199"/>
        </c:manualLayout>
      </c:layout>
      <c:barChart>
        <c:barDir val="col"/>
        <c:grouping val="clustered"/>
        <c:varyColors val="0"/>
        <c:ser>
          <c:idx val="0"/>
          <c:order val="0"/>
          <c:tx>
            <c:strRef>
              <c:f>Sheet1!$B$1</c:f>
              <c:strCache>
                <c:ptCount val="1"/>
                <c:pt idx="0">
                  <c:v>1</c:v>
                </c:pt>
              </c:strCache>
            </c:strRef>
          </c:tx>
          <c:spPr>
            <a:solidFill>
              <a:srgbClr val="0070C0"/>
            </a:solidFill>
            <a:ln>
              <a:noFill/>
            </a:ln>
            <a:effectLst/>
          </c:spPr>
          <c:invertIfNegative val="0"/>
          <c:dPt>
            <c:idx val="1"/>
            <c:invertIfNegative val="0"/>
            <c:bubble3D val="0"/>
            <c:spPr>
              <a:solidFill>
                <a:srgbClr val="0070C0"/>
              </a:solidFill>
              <a:ln>
                <a:noFill/>
              </a:ln>
              <a:effectLst/>
            </c:spPr>
            <c:extLst>
              <c:ext xmlns:c16="http://schemas.microsoft.com/office/drawing/2014/chart" uri="{C3380CC4-5D6E-409C-BE32-E72D297353CC}">
                <c16:uniqueId val="{00000001-25D7-4923-883C-5393D278A1BF}"/>
              </c:ext>
            </c:extLst>
          </c:dPt>
          <c:dPt>
            <c:idx val="2"/>
            <c:invertIfNegative val="0"/>
            <c:bubble3D val="0"/>
            <c:spPr>
              <a:solidFill>
                <a:srgbClr val="0070C0"/>
              </a:solidFill>
              <a:ln>
                <a:noFill/>
              </a:ln>
              <a:effectLst/>
            </c:spPr>
            <c:extLst>
              <c:ext xmlns:c16="http://schemas.microsoft.com/office/drawing/2014/chart" uri="{C3380CC4-5D6E-409C-BE32-E72D297353CC}">
                <c16:uniqueId val="{00000003-25D7-4923-883C-5393D278A1BF}"/>
              </c:ext>
            </c:extLst>
          </c:dPt>
          <c:dLbls>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low</c:v>
                </c:pt>
                <c:pt idx="1">
                  <c:v>mid</c:v>
                </c:pt>
                <c:pt idx="2">
                  <c:v>high</c:v>
                </c:pt>
              </c:strCache>
            </c:strRef>
          </c:cat>
          <c:val>
            <c:numRef>
              <c:f>Sheet1!$B$2:$B$4</c:f>
              <c:numCache>
                <c:formatCode>0%</c:formatCode>
                <c:ptCount val="3"/>
                <c:pt idx="0">
                  <c:v>0.13154533844189017</c:v>
                </c:pt>
                <c:pt idx="1">
                  <c:v>0.8684546615581098</c:v>
                </c:pt>
                <c:pt idx="2">
                  <c:v>0</c:v>
                </c:pt>
              </c:numCache>
            </c:numRef>
          </c:val>
          <c:extLst>
            <c:ext xmlns:c16="http://schemas.microsoft.com/office/drawing/2014/chart" uri="{C3380CC4-5D6E-409C-BE32-E72D297353CC}">
              <c16:uniqueId val="{00000004-25D7-4923-883C-5393D278A1BF}"/>
            </c:ext>
          </c:extLst>
        </c:ser>
        <c:ser>
          <c:idx val="1"/>
          <c:order val="1"/>
          <c:tx>
            <c:strRef>
              <c:f>Sheet1!$C$1</c:f>
              <c:strCache>
                <c:ptCount val="1"/>
                <c:pt idx="0">
                  <c:v>0</c:v>
                </c:pt>
              </c:strCache>
            </c:strRef>
          </c:tx>
          <c:spPr>
            <a:solidFill>
              <a:srgbClr val="C7E0FB"/>
            </a:solidFill>
            <a:ln>
              <a:noFill/>
            </a:ln>
            <a:effectLst/>
          </c:spPr>
          <c:invertIfNegative val="0"/>
          <c:dLbls>
            <c:dLbl>
              <c:idx val="1"/>
              <c:layout>
                <c:manualLayout>
                  <c:x val="2.5700913640015401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5D7-4923-883C-5393D278A1BF}"/>
                </c:ext>
              </c:extLst>
            </c:dLbl>
            <c:spPr>
              <a:noFill/>
              <a:ln>
                <a:noFill/>
              </a:ln>
              <a:effectLst/>
            </c:spPr>
            <c:txPr>
              <a:bodyPr rot="0" spcFirstLastPara="1" vertOverflow="ellipsis" vert="horz" wrap="square" lIns="38100" tIns="19050" rIns="38100" bIns="19050" anchor="ctr" anchorCtr="1">
                <a:spAutoFit/>
              </a:bodyPr>
              <a:lstStyle/>
              <a:p>
                <a:pPr>
                  <a:defRPr lang="zh-CN" sz="8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Arial" panose="020B060402020202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low</c:v>
                </c:pt>
                <c:pt idx="1">
                  <c:v>mid</c:v>
                </c:pt>
                <c:pt idx="2">
                  <c:v>high</c:v>
                </c:pt>
              </c:strCache>
            </c:strRef>
          </c:cat>
          <c:val>
            <c:numRef>
              <c:f>Sheet1!$C$2:$C$4</c:f>
              <c:numCache>
                <c:formatCode>0%</c:formatCode>
                <c:ptCount val="3"/>
                <c:pt idx="0">
                  <c:v>0.38067855089131686</c:v>
                </c:pt>
                <c:pt idx="1">
                  <c:v>0.53498179030093929</c:v>
                </c:pt>
                <c:pt idx="2">
                  <c:v>8.4339658807743911E-2</c:v>
                </c:pt>
              </c:numCache>
            </c:numRef>
          </c:val>
          <c:extLst>
            <c:ext xmlns:c16="http://schemas.microsoft.com/office/drawing/2014/chart" uri="{C3380CC4-5D6E-409C-BE32-E72D297353CC}">
              <c16:uniqueId val="{00000006-25D7-4923-883C-5393D278A1BF}"/>
            </c:ext>
          </c:extLst>
        </c:ser>
        <c:dLbls>
          <c:showLegendKey val="0"/>
          <c:showVal val="1"/>
          <c:showCatName val="0"/>
          <c:showSerName val="0"/>
          <c:showPercent val="0"/>
          <c:showBubbleSize val="0"/>
        </c:dLbls>
        <c:gapWidth val="100"/>
        <c:axId val="68062112"/>
        <c:axId val="68056288"/>
      </c:barChart>
      <c:catAx>
        <c:axId val="6806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700" b="0" i="0" u="none" strike="noStrike" kern="1200" baseline="0">
                <a:solidFill>
                  <a:schemeClr val="accent1">
                    <a:lumMod val="50000"/>
                  </a:schemeClr>
                </a:solidFill>
                <a:latin typeface="微软雅黑" panose="020B0503020204020204" pitchFamily="34" charset="-122"/>
                <a:ea typeface="微软雅黑" panose="020B0503020204020204" pitchFamily="34" charset="-122"/>
                <a:cs typeface="+mn-cs"/>
              </a:defRPr>
            </a:pPr>
            <a:endParaRPr lang="zh-CN"/>
          </a:p>
        </c:txPr>
        <c:crossAx val="68056288"/>
        <c:crosses val="autoZero"/>
        <c:auto val="1"/>
        <c:lblAlgn val="ctr"/>
        <c:lblOffset val="100"/>
        <c:noMultiLvlLbl val="0"/>
      </c:catAx>
      <c:valAx>
        <c:axId val="68056288"/>
        <c:scaling>
          <c:orientation val="minMax"/>
        </c:scaling>
        <c:delete val="1"/>
        <c:axPos val="l"/>
        <c:numFmt formatCode="0%" sourceLinked="1"/>
        <c:majorTickMark val="none"/>
        <c:minorTickMark val="none"/>
        <c:tickLblPos val="nextTo"/>
        <c:crossAx val="68062112"/>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0.98</c:v>
                </c:pt>
              </c:numCache>
            </c:numRef>
          </c:val>
          <c:extLst>
            <c:ext xmlns:c16="http://schemas.microsoft.com/office/drawing/2014/chart" uri="{C3380CC4-5D6E-409C-BE32-E72D297353CC}">
              <c16:uniqueId val="{00000000-1A70-4A9C-9A53-723BB96A73DF}"/>
            </c:ext>
          </c:extLst>
        </c:ser>
        <c:ser>
          <c:idx val="1"/>
          <c:order val="1"/>
          <c:tx>
            <c:strRef>
              <c:f>Sheet1!$C$1</c:f>
              <c:strCache>
                <c:ptCount val="1"/>
                <c:pt idx="0">
                  <c:v>0</c:v>
                </c:pt>
              </c:strCache>
            </c:strRef>
          </c:tx>
          <c:spPr>
            <a:solidFill>
              <a:srgbClr val="C7E0FB"/>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0.73</c:v>
                </c:pt>
              </c:numCache>
            </c:numRef>
          </c:val>
          <c:extLst>
            <c:ext xmlns:c16="http://schemas.microsoft.com/office/drawing/2014/chart" uri="{C3380CC4-5D6E-409C-BE32-E72D297353CC}">
              <c16:uniqueId val="{00000001-1A70-4A9C-9A53-723BB96A73DF}"/>
            </c:ext>
          </c:extLst>
        </c:ser>
        <c:dLbls>
          <c:showLegendKey val="0"/>
          <c:showVal val="1"/>
          <c:showCatName val="0"/>
          <c:showSerName val="0"/>
          <c:showPercent val="0"/>
          <c:showBubbleSize val="0"/>
        </c:dLbls>
        <c:gapWidth val="100"/>
        <c:axId val="68062112"/>
        <c:axId val="68056288"/>
      </c:barChart>
      <c:catAx>
        <c:axId val="6806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056288"/>
        <c:crosses val="autoZero"/>
        <c:auto val="1"/>
        <c:lblAlgn val="ctr"/>
        <c:lblOffset val="100"/>
        <c:noMultiLvlLbl val="0"/>
      </c:catAx>
      <c:valAx>
        <c:axId val="68056288"/>
        <c:scaling>
          <c:orientation val="minMax"/>
        </c:scaling>
        <c:delete val="1"/>
        <c:axPos val="l"/>
        <c:numFmt formatCode="0%" sourceLinked="1"/>
        <c:majorTickMark val="none"/>
        <c:minorTickMark val="none"/>
        <c:tickLblPos val="nextTo"/>
        <c:crossAx val="68062112"/>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00" b="1">
          <a:solidFill>
            <a:schemeClr val="bg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1"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0.02</c:v>
                </c:pt>
              </c:numCache>
            </c:numRef>
          </c:val>
          <c:extLst>
            <c:ext xmlns:c16="http://schemas.microsoft.com/office/drawing/2014/chart" uri="{C3380CC4-5D6E-409C-BE32-E72D297353CC}">
              <c16:uniqueId val="{00000000-92F6-44A6-A040-2F2BA3897147}"/>
            </c:ext>
          </c:extLst>
        </c:ser>
        <c:ser>
          <c:idx val="1"/>
          <c:order val="1"/>
          <c:tx>
            <c:strRef>
              <c:f>Sheet1!$C$1</c:f>
              <c:strCache>
                <c:ptCount val="1"/>
                <c:pt idx="0">
                  <c:v>0</c:v>
                </c:pt>
              </c:strCache>
            </c:strRef>
          </c:tx>
          <c:spPr>
            <a:solidFill>
              <a:srgbClr val="C7E0FB"/>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0.27</c:v>
                </c:pt>
              </c:numCache>
            </c:numRef>
          </c:val>
          <c:extLst>
            <c:ext xmlns:c16="http://schemas.microsoft.com/office/drawing/2014/chart" uri="{C3380CC4-5D6E-409C-BE32-E72D297353CC}">
              <c16:uniqueId val="{00000001-92F6-44A6-A040-2F2BA3897147}"/>
            </c:ext>
          </c:extLst>
        </c:ser>
        <c:dLbls>
          <c:showLegendKey val="0"/>
          <c:showVal val="1"/>
          <c:showCatName val="0"/>
          <c:showSerName val="0"/>
          <c:showPercent val="0"/>
          <c:showBubbleSize val="0"/>
        </c:dLbls>
        <c:gapWidth val="100"/>
        <c:axId val="68062112"/>
        <c:axId val="68056288"/>
      </c:barChart>
      <c:catAx>
        <c:axId val="6806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056288"/>
        <c:crosses val="autoZero"/>
        <c:auto val="1"/>
        <c:lblAlgn val="ctr"/>
        <c:lblOffset val="100"/>
        <c:noMultiLvlLbl val="0"/>
      </c:catAx>
      <c:valAx>
        <c:axId val="68056288"/>
        <c:scaling>
          <c:orientation val="minMax"/>
        </c:scaling>
        <c:delete val="1"/>
        <c:axPos val="l"/>
        <c:numFmt formatCode="0%" sourceLinked="1"/>
        <c:majorTickMark val="none"/>
        <c:minorTickMark val="none"/>
        <c:tickLblPos val="nextTo"/>
        <c:crossAx val="68062112"/>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00" b="1">
          <a:solidFill>
            <a:schemeClr val="bg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F0C54-E4FC-431E-A1CC-9D17A5A3C35A}" type="datetimeFigureOut">
              <a:rPr lang="zh-CN" altLang="en-US" smtClean="0"/>
              <a:t>2022/12/3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ABD64-7E61-45E4-9E9C-42C7A09A55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Nls</a:t>
            </a:r>
            <a:r>
              <a:rPr kumimoji="1" lang="en-US" altLang="zh-CN" dirty="0"/>
              <a:t> </a:t>
            </a:r>
            <a:r>
              <a:rPr kumimoji="1" lang="zh-CN" altLang="en-US" dirty="0"/>
              <a:t>帮忙改一下看看视觉怎么修改</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2</a:t>
            </a:fld>
            <a:endParaRPr lang="zh-CN" altLang="en-US"/>
          </a:p>
        </p:txBody>
      </p:sp>
    </p:spTree>
    <p:extLst>
      <p:ext uri="{BB962C8B-B14F-4D97-AF65-F5344CB8AC3E}">
        <p14:creationId xmlns:p14="http://schemas.microsoft.com/office/powerpoint/2010/main" val="2841125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a:t>
            </a:r>
            <a:r>
              <a:rPr lang="zh-CN" altLang="en-US" dirty="0"/>
              <a:t> </a:t>
            </a:r>
            <a:r>
              <a:rPr lang="en-US" altLang="zh-CN" dirty="0"/>
              <a:t>study</a:t>
            </a:r>
            <a:r>
              <a:rPr lang="zh-CN" altLang="en-US" dirty="0"/>
              <a:t>：加上</a:t>
            </a:r>
          </a:p>
        </p:txBody>
      </p:sp>
      <p:sp>
        <p:nvSpPr>
          <p:cNvPr id="4" name="灯片编号占位符 3"/>
          <p:cNvSpPr>
            <a:spLocks noGrp="1"/>
          </p:cNvSpPr>
          <p:nvPr>
            <p:ph type="sldNum" sz="quarter" idx="5"/>
          </p:nvPr>
        </p:nvSpPr>
        <p:spPr/>
        <p:txBody>
          <a:bodyPr/>
          <a:lstStyle/>
          <a:p>
            <a:fld id="{DCAABD64-7E61-45E4-9E9C-42C7A09A5542}" type="slidenum">
              <a:rPr lang="zh-CN" altLang="en-US" smtClean="0"/>
              <a:t>20</a:t>
            </a:fld>
            <a:endParaRPr lang="zh-CN" altLang="en-US"/>
          </a:p>
        </p:txBody>
      </p:sp>
    </p:spTree>
    <p:extLst>
      <p:ext uri="{BB962C8B-B14F-4D97-AF65-F5344CB8AC3E}">
        <p14:creationId xmlns:p14="http://schemas.microsoft.com/office/powerpoint/2010/main" val="102816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a:t>
            </a:r>
            <a:r>
              <a:rPr lang="zh-CN" altLang="en-US" dirty="0"/>
              <a:t> </a:t>
            </a:r>
            <a:r>
              <a:rPr lang="en-US" altLang="zh-CN" dirty="0"/>
              <a:t>study</a:t>
            </a:r>
            <a:r>
              <a:rPr lang="zh-CN" altLang="en-US" dirty="0"/>
              <a:t>：加上</a:t>
            </a:r>
          </a:p>
        </p:txBody>
      </p:sp>
      <p:sp>
        <p:nvSpPr>
          <p:cNvPr id="4" name="灯片编号占位符 3"/>
          <p:cNvSpPr>
            <a:spLocks noGrp="1"/>
          </p:cNvSpPr>
          <p:nvPr>
            <p:ph type="sldNum" sz="quarter" idx="5"/>
          </p:nvPr>
        </p:nvSpPr>
        <p:spPr/>
        <p:txBody>
          <a:bodyPr/>
          <a:lstStyle/>
          <a:p>
            <a:fld id="{DCAABD64-7E61-45E4-9E9C-42C7A09A5542}" type="slidenum">
              <a:rPr lang="zh-CN" altLang="en-US" smtClean="0"/>
              <a:t>22</a:t>
            </a:fld>
            <a:endParaRPr lang="zh-CN" altLang="en-US"/>
          </a:p>
        </p:txBody>
      </p:sp>
    </p:spTree>
    <p:extLst>
      <p:ext uri="{BB962C8B-B14F-4D97-AF65-F5344CB8AC3E}">
        <p14:creationId xmlns:p14="http://schemas.microsoft.com/office/powerpoint/2010/main" val="4244239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 </a:t>
            </a:r>
            <a:r>
              <a:rPr lang="en-US" altLang="zh-CN" b="0" i="0" dirty="0" err="1">
                <a:effectLst/>
                <a:latin typeface="Inter"/>
              </a:rPr>
              <a:t>new</a:t>
            </a:r>
            <a:r>
              <a:rPr lang="en-US" altLang="zh-CN" b="0" i="1" dirty="0" err="1">
                <a:effectLst/>
                <a:latin typeface="Inter"/>
              </a:rPr>
              <a:t>user</a:t>
            </a:r>
            <a:r>
              <a:rPr lang="en-US" altLang="zh-CN" b="0" i="0" dirty="0" err="1">
                <a:effectLst/>
                <a:latin typeface="Inter"/>
              </a:rPr>
              <a:t>class</a:t>
            </a:r>
            <a:r>
              <a:rPr lang="en-US" altLang="zh-CN" b="0" i="1" dirty="0" err="1">
                <a:effectLst/>
                <a:latin typeface="Inter"/>
              </a:rPr>
              <a:t>level</a:t>
            </a:r>
            <a:r>
              <a:rPr lang="en-US" altLang="zh-CN" b="0" i="1" dirty="0">
                <a:effectLst/>
                <a:latin typeface="Inter"/>
              </a:rPr>
              <a:t>: City level This data set covers the shopping behavior in 22 days of all users in</a:t>
            </a:r>
          </a:p>
          <a:p>
            <a:r>
              <a:rPr lang="en-US" altLang="zh-CN" b="0" i="0" dirty="0" err="1">
                <a:effectLst/>
                <a:latin typeface="Inter"/>
              </a:rPr>
              <a:t>pvalue</a:t>
            </a:r>
            <a:r>
              <a:rPr lang="en-US" altLang="zh-CN" b="0" i="1" dirty="0" err="1">
                <a:effectLst/>
                <a:latin typeface="Inter"/>
              </a:rPr>
              <a:t>level</a:t>
            </a:r>
            <a:r>
              <a:rPr lang="en-US" altLang="zh-CN" b="0" i="1" dirty="0">
                <a:effectLst/>
                <a:latin typeface="Inter"/>
              </a:rPr>
              <a:t>: Consumption grade, 1: low, 2: mid, 3: high </a:t>
            </a:r>
            <a:endParaRPr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24</a:t>
            </a:fld>
            <a:endParaRPr lang="zh-CN" altLang="en-US"/>
          </a:p>
        </p:txBody>
      </p:sp>
    </p:spTree>
    <p:extLst>
      <p:ext uri="{BB962C8B-B14F-4D97-AF65-F5344CB8AC3E}">
        <p14:creationId xmlns:p14="http://schemas.microsoft.com/office/powerpoint/2010/main" val="399016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6</a:t>
            </a:fld>
            <a:endParaRPr lang="zh-CN" altLang="en-US"/>
          </a:p>
        </p:txBody>
      </p:sp>
    </p:spTree>
    <p:extLst>
      <p:ext uri="{BB962C8B-B14F-4D97-AF65-F5344CB8AC3E}">
        <p14:creationId xmlns:p14="http://schemas.microsoft.com/office/powerpoint/2010/main" val="392729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Model</a:t>
            </a:r>
            <a:r>
              <a:rPr kumimoji="1" lang="zh-CN" altLang="en-US" dirty="0"/>
              <a:t> </a:t>
            </a:r>
            <a:r>
              <a:rPr kumimoji="1" lang="en-US" altLang="zh-CN" dirty="0"/>
              <a:t>result</a:t>
            </a:r>
            <a:r>
              <a:rPr kumimoji="1" lang="zh-CN" altLang="en-US" dirty="0"/>
              <a:t>应该有改动，记得看看</a:t>
            </a:r>
            <a:r>
              <a:rPr kumimoji="1" lang="en-US" altLang="zh-CN" dirty="0"/>
              <a:t>cm</a:t>
            </a:r>
            <a:r>
              <a:rPr kumimoji="1" lang="zh-CN" altLang="en-US" dirty="0"/>
              <a:t>是不是有变化</a:t>
            </a:r>
          </a:p>
        </p:txBody>
      </p:sp>
      <p:sp>
        <p:nvSpPr>
          <p:cNvPr id="4" name="灯片编号占位符 3"/>
          <p:cNvSpPr>
            <a:spLocks noGrp="1"/>
          </p:cNvSpPr>
          <p:nvPr>
            <p:ph type="sldNum" sz="quarter" idx="5"/>
          </p:nvPr>
        </p:nvSpPr>
        <p:spPr/>
        <p:txBody>
          <a:bodyPr/>
          <a:lstStyle/>
          <a:p>
            <a:fld id="{DCAABD64-7E61-45E4-9E9C-42C7A09A5542}" type="slidenum">
              <a:rPr lang="zh-CN" altLang="en-US" smtClean="0"/>
              <a:t>9</a:t>
            </a:fld>
            <a:endParaRPr lang="zh-CN" altLang="en-US"/>
          </a:p>
        </p:txBody>
      </p:sp>
    </p:spTree>
    <p:extLst>
      <p:ext uri="{BB962C8B-B14F-4D97-AF65-F5344CB8AC3E}">
        <p14:creationId xmlns:p14="http://schemas.microsoft.com/office/powerpoint/2010/main" val="4033215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给我自己：如果贝叶斯的</a:t>
            </a:r>
            <a:r>
              <a:rPr kumimoji="1" lang="en-US" altLang="zh-CN" dirty="0"/>
              <a:t>assumption</a:t>
            </a:r>
            <a:r>
              <a:rPr kumimoji="1" lang="zh-CN" altLang="en-US" dirty="0"/>
              <a:t>都满足，预测结果将更准确且可利用</a:t>
            </a:r>
          </a:p>
        </p:txBody>
      </p:sp>
      <p:sp>
        <p:nvSpPr>
          <p:cNvPr id="4" name="灯片编号占位符 3"/>
          <p:cNvSpPr>
            <a:spLocks noGrp="1"/>
          </p:cNvSpPr>
          <p:nvPr>
            <p:ph type="sldNum" sz="quarter" idx="5"/>
          </p:nvPr>
        </p:nvSpPr>
        <p:spPr/>
        <p:txBody>
          <a:bodyPr/>
          <a:lstStyle/>
          <a:p>
            <a:fld id="{DCAABD64-7E61-45E4-9E9C-42C7A09A5542}" type="slidenum">
              <a:rPr lang="zh-CN" altLang="en-US" smtClean="0"/>
              <a:t>12</a:t>
            </a:fld>
            <a:endParaRPr lang="zh-CN" altLang="en-US"/>
          </a:p>
        </p:txBody>
      </p:sp>
    </p:spTree>
    <p:extLst>
      <p:ext uri="{BB962C8B-B14F-4D97-AF65-F5344CB8AC3E}">
        <p14:creationId xmlns:p14="http://schemas.microsoft.com/office/powerpoint/2010/main" val="320330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 altLang="zh-CN" b="0" i="0" dirty="0">
                <a:solidFill>
                  <a:srgbClr val="4D5156"/>
                </a:solidFill>
                <a:effectLst/>
                <a:latin typeface="arial" panose="020B0604020202020204" pitchFamily="34" charset="0"/>
              </a:rPr>
              <a:t>attribute conditional independence </a:t>
            </a:r>
            <a:r>
              <a:rPr lang="en" altLang="zh-CN" b="0" i="0" dirty="0">
                <a:solidFill>
                  <a:srgbClr val="EA4335"/>
                </a:solidFill>
                <a:effectLst/>
                <a:latin typeface="arial" panose="020B0604020202020204" pitchFamily="34" charset="0"/>
              </a:rPr>
              <a:t>assumption</a:t>
            </a:r>
            <a:endParaRPr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 </a:t>
            </a:r>
            <a:r>
              <a:rPr lang="en-US" altLang="zh-CN" b="0" i="0" dirty="0" err="1">
                <a:effectLst/>
                <a:latin typeface="Inter"/>
              </a:rPr>
              <a:t>new</a:t>
            </a:r>
            <a:r>
              <a:rPr lang="en-US" altLang="zh-CN" b="0" i="1" dirty="0" err="1">
                <a:effectLst/>
                <a:latin typeface="Inter"/>
              </a:rPr>
              <a:t>user</a:t>
            </a:r>
            <a:r>
              <a:rPr lang="en-US" altLang="zh-CN" b="0" i="0" dirty="0" err="1">
                <a:effectLst/>
                <a:latin typeface="Inter"/>
              </a:rPr>
              <a:t>class</a:t>
            </a:r>
            <a:r>
              <a:rPr lang="en-US" altLang="zh-CN" b="0" i="1" dirty="0" err="1">
                <a:effectLst/>
                <a:latin typeface="Inter"/>
              </a:rPr>
              <a:t>level</a:t>
            </a:r>
            <a:r>
              <a:rPr lang="en-US" altLang="zh-CN" b="0" i="1" dirty="0">
                <a:effectLst/>
                <a:latin typeface="Inter"/>
              </a:rPr>
              <a:t>: City level This data set covers the shopping behavior in 22 days of all users in</a:t>
            </a:r>
          </a:p>
          <a:p>
            <a:r>
              <a:rPr lang="en-US" altLang="zh-CN" b="0" i="0" dirty="0" err="1">
                <a:effectLst/>
                <a:latin typeface="Inter"/>
              </a:rPr>
              <a:t>pvalue</a:t>
            </a:r>
            <a:r>
              <a:rPr lang="en-US" altLang="zh-CN" b="0" i="1" dirty="0" err="1">
                <a:effectLst/>
                <a:latin typeface="Inter"/>
              </a:rPr>
              <a:t>level</a:t>
            </a:r>
            <a:r>
              <a:rPr lang="en-US" altLang="zh-CN" b="0" i="1" dirty="0">
                <a:effectLst/>
                <a:latin typeface="Inter"/>
              </a:rPr>
              <a:t>: Consumption grade, 1: low, 2: mid, 3: high </a:t>
            </a:r>
            <a:endParaRPr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nls</a:t>
            </a:r>
            <a:r>
              <a:rPr kumimoji="1" lang="zh-CN" altLang="en-US" dirty="0"/>
              <a:t>我们建议</a:t>
            </a:r>
            <a:r>
              <a:rPr kumimoji="1" lang="en-US" altLang="zh-CN" dirty="0"/>
              <a:t>business</a:t>
            </a:r>
            <a:r>
              <a:rPr kumimoji="1" lang="zh-CN" altLang="en-US" dirty="0"/>
              <a:t> </a:t>
            </a:r>
            <a:r>
              <a:rPr kumimoji="1" lang="en-US" altLang="zh-CN" dirty="0"/>
              <a:t>insight</a:t>
            </a:r>
            <a:r>
              <a:rPr kumimoji="1" lang="zh-CN" altLang="en-US" dirty="0"/>
              <a:t>就作为</a:t>
            </a:r>
            <a:r>
              <a:rPr kumimoji="1" lang="en-US" altLang="zh-CN" dirty="0"/>
              <a:t>conclusion</a:t>
            </a:r>
            <a:r>
              <a:rPr kumimoji="1" lang="zh-CN" altLang="en-US" dirty="0"/>
              <a:t>，不然分不出来区别，感觉意义不大。</a:t>
            </a:r>
            <a:endParaRPr kumimoji="1" lang="en-US" altLang="zh-CN" dirty="0"/>
          </a:p>
          <a:p>
            <a:r>
              <a:rPr kumimoji="1" lang="zh-CN" altLang="en-US" dirty="0"/>
              <a:t>我们会分三个</a:t>
            </a:r>
            <a:r>
              <a:rPr kumimoji="1" lang="en-US" altLang="zh-CN" dirty="0"/>
              <a:t>part</a:t>
            </a:r>
            <a:r>
              <a:rPr kumimoji="1" lang="zh-CN" altLang="en-US" dirty="0"/>
              <a:t>：</a:t>
            </a:r>
            <a:r>
              <a:rPr kumimoji="1" lang="en-US" altLang="zh-CN" dirty="0"/>
              <a:t>1.</a:t>
            </a:r>
            <a:r>
              <a:rPr kumimoji="1" lang="zh-CN" altLang="en-US" dirty="0"/>
              <a:t> </a:t>
            </a:r>
            <a:r>
              <a:rPr kumimoji="1" lang="en-US" altLang="zh-CN" dirty="0"/>
              <a:t>user</a:t>
            </a:r>
            <a:r>
              <a:rPr kumimoji="1" lang="zh-CN" altLang="en-US" dirty="0"/>
              <a:t> </a:t>
            </a:r>
            <a:r>
              <a:rPr kumimoji="1" lang="en-US" altLang="zh-CN" dirty="0"/>
              <a:t>profile</a:t>
            </a:r>
            <a:r>
              <a:rPr kumimoji="1" lang="zh-CN" altLang="en-US" dirty="0"/>
              <a:t> </a:t>
            </a:r>
            <a:r>
              <a:rPr kumimoji="1" lang="en-US" altLang="zh-CN" dirty="0"/>
              <a:t>2.</a:t>
            </a:r>
            <a:r>
              <a:rPr kumimoji="1" lang="zh-CN" altLang="en-US" dirty="0"/>
              <a:t> </a:t>
            </a:r>
            <a:r>
              <a:rPr kumimoji="1" lang="en-US" altLang="zh-CN" dirty="0"/>
              <a:t>profile</a:t>
            </a:r>
            <a:r>
              <a:rPr kumimoji="1" lang="zh-CN" altLang="en-US" dirty="0"/>
              <a:t>的</a:t>
            </a:r>
            <a:r>
              <a:rPr kumimoji="1" lang="en-US" altLang="zh-CN" dirty="0"/>
              <a:t>application</a:t>
            </a:r>
            <a:r>
              <a:rPr kumimoji="1" lang="zh-CN" altLang="en-US" dirty="0"/>
              <a:t> </a:t>
            </a:r>
            <a:r>
              <a:rPr kumimoji="1" lang="en-US" altLang="zh-CN" dirty="0"/>
              <a:t>3.</a:t>
            </a:r>
            <a:r>
              <a:rPr kumimoji="1" lang="zh-CN" altLang="en-US" dirty="0"/>
              <a:t> 未来的展望；这部分请参考</a:t>
            </a:r>
            <a:r>
              <a:rPr kumimoji="1" lang="en-US" altLang="zh-CN" dirty="0"/>
              <a:t>report</a:t>
            </a:r>
            <a:r>
              <a:rPr kumimoji="1" lang="zh-CN" altLang="en-US" dirty="0"/>
              <a:t>，我也会发群里</a:t>
            </a:r>
            <a:endParaRPr kumimoji="1" lang="en-US" altLang="zh-CN" dirty="0"/>
          </a:p>
          <a:p>
            <a:endParaRPr kumimoji="1" lang="en-US" altLang="zh-CN" dirty="0"/>
          </a:p>
          <a:p>
            <a:r>
              <a:rPr kumimoji="1" lang="zh-CN" altLang="en-US" dirty="0"/>
              <a:t>感谢</a:t>
            </a:r>
            <a:r>
              <a:rPr kumimoji="1" lang="en-US" altLang="zh-CN" dirty="0" err="1"/>
              <a:t>nls</a:t>
            </a:r>
            <a:endParaRPr kumimoji="1"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17</a:t>
            </a:fld>
            <a:endParaRPr lang="zh-CN" altLang="en-US"/>
          </a:p>
        </p:txBody>
      </p:sp>
    </p:spTree>
    <p:extLst>
      <p:ext uri="{BB962C8B-B14F-4D97-AF65-F5344CB8AC3E}">
        <p14:creationId xmlns:p14="http://schemas.microsoft.com/office/powerpoint/2010/main" val="106851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 </a:t>
            </a:r>
            <a:r>
              <a:rPr lang="en-US" altLang="zh-CN" b="0" i="0" dirty="0" err="1">
                <a:effectLst/>
                <a:latin typeface="Inter"/>
              </a:rPr>
              <a:t>new</a:t>
            </a:r>
            <a:r>
              <a:rPr lang="en-US" altLang="zh-CN" b="0" i="1" dirty="0" err="1">
                <a:effectLst/>
                <a:latin typeface="Inter"/>
              </a:rPr>
              <a:t>user</a:t>
            </a:r>
            <a:r>
              <a:rPr lang="en-US" altLang="zh-CN" b="0" i="0" dirty="0" err="1">
                <a:effectLst/>
                <a:latin typeface="Inter"/>
              </a:rPr>
              <a:t>class</a:t>
            </a:r>
            <a:r>
              <a:rPr lang="en-US" altLang="zh-CN" b="0" i="1" dirty="0" err="1">
                <a:effectLst/>
                <a:latin typeface="Inter"/>
              </a:rPr>
              <a:t>level</a:t>
            </a:r>
            <a:r>
              <a:rPr lang="en-US" altLang="zh-CN" b="0" i="1" dirty="0">
                <a:effectLst/>
                <a:latin typeface="Inter"/>
              </a:rPr>
              <a:t>: City level This data set covers the shopping behavior in 22 days of all users in</a:t>
            </a:r>
          </a:p>
          <a:p>
            <a:r>
              <a:rPr lang="en-US" altLang="zh-CN" b="0" i="0" dirty="0" err="1">
                <a:effectLst/>
                <a:latin typeface="Inter"/>
              </a:rPr>
              <a:t>pvalue</a:t>
            </a:r>
            <a:r>
              <a:rPr lang="en-US" altLang="zh-CN" b="0" i="1" dirty="0" err="1">
                <a:effectLst/>
                <a:latin typeface="Inter"/>
              </a:rPr>
              <a:t>level</a:t>
            </a:r>
            <a:r>
              <a:rPr lang="en-US" altLang="zh-CN" b="0" i="1" dirty="0">
                <a:effectLst/>
                <a:latin typeface="Inter"/>
              </a:rPr>
              <a:t>: Consumption grade, 1: low, 2: mid, 3: high </a:t>
            </a:r>
          </a:p>
          <a:p>
            <a:endParaRPr lang="en-US" altLang="zh-CN" b="0" i="1" dirty="0">
              <a:effectLst/>
              <a:latin typeface="Inter"/>
            </a:endParaRPr>
          </a:p>
          <a:p>
            <a:r>
              <a:rPr lang="zh-CN" altLang="en-US" b="0" i="1" dirty="0">
                <a:effectLst/>
                <a:latin typeface="Inter"/>
              </a:rPr>
              <a:t>我把</a:t>
            </a:r>
            <a:r>
              <a:rPr lang="en-US" altLang="zh-CN" b="0" i="1" dirty="0">
                <a:effectLst/>
                <a:latin typeface="Inter"/>
              </a:rPr>
              <a:t>user</a:t>
            </a:r>
            <a:r>
              <a:rPr lang="zh-CN" altLang="en-US" b="0" i="1" dirty="0">
                <a:effectLst/>
                <a:latin typeface="Inter"/>
              </a:rPr>
              <a:t> </a:t>
            </a:r>
            <a:r>
              <a:rPr lang="en-US" altLang="zh-CN" b="0" i="1" dirty="0">
                <a:effectLst/>
                <a:latin typeface="Inter"/>
              </a:rPr>
              <a:t>profile</a:t>
            </a:r>
            <a:r>
              <a:rPr lang="zh-CN" altLang="en-US" b="0" i="1" dirty="0">
                <a:effectLst/>
                <a:latin typeface="Inter"/>
              </a:rPr>
              <a:t>放在这里，这个应该算是</a:t>
            </a:r>
            <a:r>
              <a:rPr lang="en-US" altLang="zh-CN" b="0" i="1" dirty="0">
                <a:effectLst/>
                <a:latin typeface="Inter"/>
              </a:rPr>
              <a:t>bayes</a:t>
            </a:r>
            <a:r>
              <a:rPr lang="zh-CN" altLang="en-US" b="0" i="1" dirty="0">
                <a:effectLst/>
                <a:latin typeface="Inter"/>
              </a:rPr>
              <a:t>的</a:t>
            </a:r>
            <a:r>
              <a:rPr lang="en-US" altLang="zh-CN" b="0" i="1" dirty="0">
                <a:effectLst/>
                <a:latin typeface="Inter"/>
              </a:rPr>
              <a:t>model</a:t>
            </a:r>
            <a:r>
              <a:rPr lang="zh-CN" altLang="en-US" b="0" i="1" dirty="0">
                <a:effectLst/>
                <a:latin typeface="Inter"/>
              </a:rPr>
              <a:t> </a:t>
            </a:r>
            <a:r>
              <a:rPr lang="en-US" altLang="zh-CN" b="0" i="1" dirty="0">
                <a:effectLst/>
                <a:latin typeface="Inter"/>
              </a:rPr>
              <a:t>result</a:t>
            </a:r>
            <a:r>
              <a:rPr lang="zh-CN" altLang="en-US" b="0" i="1" dirty="0">
                <a:effectLst/>
                <a:latin typeface="Inter"/>
              </a:rPr>
              <a:t>之一？</a:t>
            </a:r>
            <a:endParaRPr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 </a:t>
            </a:r>
            <a:r>
              <a:rPr lang="en-US" altLang="zh-CN" b="0" i="0" dirty="0" err="1">
                <a:effectLst/>
                <a:latin typeface="Inter"/>
              </a:rPr>
              <a:t>new</a:t>
            </a:r>
            <a:r>
              <a:rPr lang="en-US" altLang="zh-CN" b="0" i="1" dirty="0" err="1">
                <a:effectLst/>
                <a:latin typeface="Inter"/>
              </a:rPr>
              <a:t>user</a:t>
            </a:r>
            <a:r>
              <a:rPr lang="en-US" altLang="zh-CN" b="0" i="0" dirty="0" err="1">
                <a:effectLst/>
                <a:latin typeface="Inter"/>
              </a:rPr>
              <a:t>class</a:t>
            </a:r>
            <a:r>
              <a:rPr lang="en-US" altLang="zh-CN" b="0" i="1" dirty="0" err="1">
                <a:effectLst/>
                <a:latin typeface="Inter"/>
              </a:rPr>
              <a:t>level</a:t>
            </a:r>
            <a:r>
              <a:rPr lang="en-US" altLang="zh-CN" b="0" i="1" dirty="0">
                <a:effectLst/>
                <a:latin typeface="Inter"/>
              </a:rPr>
              <a:t>: City level This data set covers the shopping behavior in 22 days of all users in</a:t>
            </a:r>
          </a:p>
          <a:p>
            <a:r>
              <a:rPr lang="en-US" altLang="zh-CN" b="0" i="0" dirty="0" err="1">
                <a:effectLst/>
                <a:latin typeface="Inter"/>
              </a:rPr>
              <a:t>pvalue</a:t>
            </a:r>
            <a:r>
              <a:rPr lang="en-US" altLang="zh-CN" b="0" i="1" dirty="0" err="1">
                <a:effectLst/>
                <a:latin typeface="Inter"/>
              </a:rPr>
              <a:t>level</a:t>
            </a:r>
            <a:r>
              <a:rPr lang="en-US" altLang="zh-CN" b="0" i="1" dirty="0">
                <a:effectLst/>
                <a:latin typeface="Inter"/>
              </a:rPr>
              <a:t>: Consumption grade, 1: low, 2: mid, 3: high </a:t>
            </a:r>
          </a:p>
          <a:p>
            <a:endParaRPr lang="en-US" altLang="zh-CN" b="0" i="1" dirty="0">
              <a:effectLst/>
              <a:latin typeface="Inter"/>
            </a:endParaRPr>
          </a:p>
          <a:p>
            <a:r>
              <a:rPr lang="zh-CN" altLang="en-US" b="0" i="1" dirty="0">
                <a:effectLst/>
                <a:latin typeface="Inter"/>
              </a:rPr>
              <a:t>我把</a:t>
            </a:r>
            <a:r>
              <a:rPr lang="en-US" altLang="zh-CN" b="0" i="1" dirty="0">
                <a:effectLst/>
                <a:latin typeface="Inter"/>
              </a:rPr>
              <a:t>user</a:t>
            </a:r>
            <a:r>
              <a:rPr lang="zh-CN" altLang="en-US" b="0" i="1" dirty="0">
                <a:effectLst/>
                <a:latin typeface="Inter"/>
              </a:rPr>
              <a:t> </a:t>
            </a:r>
            <a:r>
              <a:rPr lang="en-US" altLang="zh-CN" b="0" i="1" dirty="0">
                <a:effectLst/>
                <a:latin typeface="Inter"/>
              </a:rPr>
              <a:t>profile</a:t>
            </a:r>
            <a:r>
              <a:rPr lang="zh-CN" altLang="en-US" b="0" i="1" dirty="0">
                <a:effectLst/>
                <a:latin typeface="Inter"/>
              </a:rPr>
              <a:t>放在这里，这个应该算是</a:t>
            </a:r>
            <a:r>
              <a:rPr lang="en-US" altLang="zh-CN" b="0" i="1" dirty="0">
                <a:effectLst/>
                <a:latin typeface="Inter"/>
              </a:rPr>
              <a:t>bayes</a:t>
            </a:r>
            <a:r>
              <a:rPr lang="zh-CN" altLang="en-US" b="0" i="1" dirty="0">
                <a:effectLst/>
                <a:latin typeface="Inter"/>
              </a:rPr>
              <a:t>的</a:t>
            </a:r>
            <a:r>
              <a:rPr lang="en-US" altLang="zh-CN" b="0" i="1" dirty="0">
                <a:effectLst/>
                <a:latin typeface="Inter"/>
              </a:rPr>
              <a:t>model</a:t>
            </a:r>
            <a:r>
              <a:rPr lang="zh-CN" altLang="en-US" b="0" i="1" dirty="0">
                <a:effectLst/>
                <a:latin typeface="Inter"/>
              </a:rPr>
              <a:t> </a:t>
            </a:r>
            <a:r>
              <a:rPr lang="en-US" altLang="zh-CN" b="0" i="1" dirty="0">
                <a:effectLst/>
                <a:latin typeface="Inter"/>
              </a:rPr>
              <a:t>result</a:t>
            </a:r>
            <a:r>
              <a:rPr lang="zh-CN" altLang="en-US" b="0" i="1" dirty="0">
                <a:effectLst/>
                <a:latin typeface="Inter"/>
              </a:rPr>
              <a:t>之一？</a:t>
            </a:r>
            <a:endParaRPr lang="zh-CN" altLang="en-US" dirty="0"/>
          </a:p>
        </p:txBody>
      </p:sp>
      <p:sp>
        <p:nvSpPr>
          <p:cNvPr id="4" name="灯片编号占位符 3"/>
          <p:cNvSpPr>
            <a:spLocks noGrp="1"/>
          </p:cNvSpPr>
          <p:nvPr>
            <p:ph type="sldNum" sz="quarter" idx="5"/>
          </p:nvPr>
        </p:nvSpPr>
        <p:spPr/>
        <p:txBody>
          <a:bodyPr/>
          <a:lstStyle/>
          <a:p>
            <a:fld id="{DCAABD64-7E61-45E4-9E9C-42C7A09A5542}" type="slidenum">
              <a:rPr lang="zh-CN" altLang="en-US" smtClean="0"/>
              <a:t>19</a:t>
            </a:fld>
            <a:endParaRPr lang="zh-CN" altLang="en-US"/>
          </a:p>
        </p:txBody>
      </p:sp>
    </p:spTree>
    <p:extLst>
      <p:ext uri="{BB962C8B-B14F-4D97-AF65-F5344CB8AC3E}">
        <p14:creationId xmlns:p14="http://schemas.microsoft.com/office/powerpoint/2010/main" val="2093946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6096" y="0"/>
            <a:ext cx="12185904" cy="6858000"/>
          </a:xfrm>
          <a:prstGeom prst="rect">
            <a:avLst/>
          </a:prstGeom>
        </p:spPr>
      </p:pic>
      <p:sp>
        <p:nvSpPr>
          <p:cNvPr id="2" name="标题 1"/>
          <p:cNvSpPr>
            <a:spLocks noGrp="1"/>
          </p:cNvSpPr>
          <p:nvPr>
            <p:ph type="ctrTitle"/>
          </p:nvPr>
        </p:nvSpPr>
        <p:spPr>
          <a:xfrm>
            <a:off x="1524000" y="1669143"/>
            <a:ext cx="9144000" cy="1840820"/>
          </a:xfrm>
        </p:spPr>
        <p:txBody>
          <a:bodyPr anchor="b"/>
          <a:lstStyle>
            <a:lvl1pPr algn="l">
              <a:defRPr sz="6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030288"/>
          </a:xfrm>
        </p:spPr>
        <p:txBody>
          <a:bodyPr>
            <a:normAutofit/>
          </a:bodyPr>
          <a:lstStyle>
            <a:lvl1pPr marL="0" indent="0" algn="l">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23" name="文本占位符 21"/>
          <p:cNvSpPr>
            <a:spLocks noGrp="1"/>
          </p:cNvSpPr>
          <p:nvPr>
            <p:ph type="body" sz="quarter" idx="11" hasCustomPrompt="1"/>
          </p:nvPr>
        </p:nvSpPr>
        <p:spPr>
          <a:xfrm>
            <a:off x="1524000" y="5849257"/>
            <a:ext cx="9144000" cy="348569"/>
          </a:xfrm>
        </p:spPr>
        <p:txBody>
          <a:bodyPr>
            <a:normAutofit/>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添加日期信息</a:t>
            </a:r>
          </a:p>
        </p:txBody>
      </p:sp>
      <p:sp>
        <p:nvSpPr>
          <p:cNvPr id="28" name="文本占位符 27"/>
          <p:cNvSpPr>
            <a:spLocks noGrp="1"/>
          </p:cNvSpPr>
          <p:nvPr>
            <p:ph type="body" sz="quarter" idx="12" hasCustomPrompt="1"/>
          </p:nvPr>
        </p:nvSpPr>
        <p:spPr>
          <a:xfrm>
            <a:off x="1524000" y="5500687"/>
            <a:ext cx="9144000" cy="348570"/>
          </a:xfrm>
        </p:spPr>
        <p:txBody>
          <a:bodyPr>
            <a:noAutofit/>
          </a:bodyPr>
          <a:lstStyle>
            <a:lvl1pPr marL="0" indent="0">
              <a:buFontTx/>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添加组织信息</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0"/>
            <a:ext cx="10515600" cy="970189"/>
          </a:xfrm>
        </p:spPr>
        <p:txBody>
          <a:bodyPr anchor="ctr">
            <a:normAutofit/>
          </a:bodyPr>
          <a:lstStyle>
            <a:lvl1pPr>
              <a:defRPr sz="3000" b="1">
                <a:solidFill>
                  <a:srgbClr val="002554"/>
                </a:solidFill>
              </a:defRPr>
            </a:lvl1pPr>
          </a:lstStyle>
          <a:p>
            <a:r>
              <a:rPr lang="en-US" altLang="zh-CN" dirty="0" err="1"/>
              <a:t>StoryLine</a:t>
            </a:r>
            <a:r>
              <a:rPr lang="en-US" altLang="zh-CN" dirty="0"/>
              <a:t>:</a:t>
            </a:r>
            <a:r>
              <a:rPr lang="zh-CN" altLang="en-US" dirty="0"/>
              <a:t>字号</a:t>
            </a:r>
            <a:r>
              <a:rPr lang="en-US" altLang="zh-CN" dirty="0"/>
              <a:t>30</a:t>
            </a:r>
            <a:r>
              <a:rPr lang="zh-CN" altLang="en-US" dirty="0"/>
              <a:t>，楷体，加粗，两行最大可容纳</a:t>
            </a:r>
            <a:r>
              <a:rPr lang="en-US" altLang="zh-CN" dirty="0"/>
              <a:t>50</a:t>
            </a:r>
            <a:r>
              <a:rPr lang="zh-CN" altLang="en-US" dirty="0"/>
              <a:t>个汉字。</a:t>
            </a:r>
          </a:p>
        </p:txBody>
      </p:sp>
      <p:cxnSp>
        <p:nvCxnSpPr>
          <p:cNvPr id="8" name="直接连接符 7"/>
          <p:cNvCxnSpPr/>
          <p:nvPr userDrawn="1"/>
        </p:nvCxnSpPr>
        <p:spPr>
          <a:xfrm>
            <a:off x="457200" y="970189"/>
            <a:ext cx="1127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57200" y="6356350"/>
            <a:ext cx="11277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页脚占位符 19"/>
          <p:cNvSpPr>
            <a:spLocks noGrp="1"/>
          </p:cNvSpPr>
          <p:nvPr>
            <p:ph type="ftr" sz="quarter" idx="10"/>
          </p:nvPr>
        </p:nvSpPr>
        <p:spPr/>
        <p:txBody>
          <a:bodyPr/>
          <a:lstStyle/>
          <a:p>
            <a:r>
              <a:rPr lang="zh-CN" altLang="en-US"/>
              <a:t>资料来源： 或 备注信息：</a:t>
            </a:r>
            <a:endParaRPr lang="zh-CN" altLang="en-US" dirty="0"/>
          </a:p>
        </p:txBody>
      </p:sp>
      <p:sp>
        <p:nvSpPr>
          <p:cNvPr id="21" name="灯片编号占位符 20"/>
          <p:cNvSpPr>
            <a:spLocks noGrp="1"/>
          </p:cNvSpPr>
          <p:nvPr>
            <p:ph type="sldNum" sz="quarter" idx="11"/>
          </p:nvPr>
        </p:nvSpPr>
        <p:spPr/>
        <p:txBody>
          <a:bodyPr/>
          <a:lstStyle/>
          <a:p>
            <a:fld id="{868EFA1A-72CC-450C-BE9F-D74CF913A63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2：1排版">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0"/>
            <a:ext cx="10515600" cy="970189"/>
          </a:xfrm>
        </p:spPr>
        <p:txBody>
          <a:bodyPr anchor="ctr">
            <a:normAutofit/>
          </a:bodyPr>
          <a:lstStyle>
            <a:lvl1pPr>
              <a:defRPr sz="3000" b="1">
                <a:solidFill>
                  <a:srgbClr val="002554"/>
                </a:solidFill>
              </a:defRPr>
            </a:lvl1pPr>
          </a:lstStyle>
          <a:p>
            <a:r>
              <a:rPr lang="en-US" altLang="zh-CN" dirty="0" err="1"/>
              <a:t>StoryLine</a:t>
            </a:r>
            <a:r>
              <a:rPr lang="en-US" altLang="zh-CN" dirty="0"/>
              <a:t>:</a:t>
            </a:r>
            <a:r>
              <a:rPr lang="zh-CN" altLang="en-US" dirty="0"/>
              <a:t>字号</a:t>
            </a:r>
            <a:r>
              <a:rPr lang="en-US" altLang="zh-CN" dirty="0"/>
              <a:t>30</a:t>
            </a:r>
            <a:r>
              <a:rPr lang="zh-CN" altLang="en-US" dirty="0"/>
              <a:t>，楷体，加粗，两行最大可容纳</a:t>
            </a:r>
            <a:r>
              <a:rPr lang="en-US" altLang="zh-CN" dirty="0"/>
              <a:t>50</a:t>
            </a:r>
            <a:r>
              <a:rPr lang="zh-CN" altLang="en-US" dirty="0"/>
              <a:t>个汉字。</a:t>
            </a:r>
          </a:p>
        </p:txBody>
      </p:sp>
      <p:cxnSp>
        <p:nvCxnSpPr>
          <p:cNvPr id="8" name="直接连接符 7"/>
          <p:cNvCxnSpPr/>
          <p:nvPr userDrawn="1"/>
        </p:nvCxnSpPr>
        <p:spPr>
          <a:xfrm>
            <a:off x="571500" y="970189"/>
            <a:ext cx="11277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内容占位符 5"/>
          <p:cNvSpPr>
            <a:spLocks noGrp="1"/>
          </p:cNvSpPr>
          <p:nvPr>
            <p:ph sz="quarter" idx="12" hasCustomPrompt="1"/>
          </p:nvPr>
        </p:nvSpPr>
        <p:spPr>
          <a:xfrm>
            <a:off x="838200" y="1200150"/>
            <a:ext cx="6840000" cy="493395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9"/>
          <p:cNvSpPr>
            <a:spLocks noGrp="1"/>
          </p:cNvSpPr>
          <p:nvPr>
            <p:ph type="body" sz="quarter" idx="13" hasCustomPrompt="1"/>
          </p:nvPr>
        </p:nvSpPr>
        <p:spPr>
          <a:xfrm>
            <a:off x="8005800" y="1196975"/>
            <a:ext cx="3348000" cy="4956175"/>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页脚占位符 15"/>
          <p:cNvSpPr>
            <a:spLocks noGrp="1"/>
          </p:cNvSpPr>
          <p:nvPr>
            <p:ph type="ftr" sz="quarter" idx="14"/>
          </p:nvPr>
        </p:nvSpPr>
        <p:spPr/>
        <p:txBody>
          <a:bodyPr/>
          <a:lstStyle/>
          <a:p>
            <a:r>
              <a:rPr lang="zh-CN" altLang="en-US"/>
              <a:t>资料来源： 或 备注信息：</a:t>
            </a:r>
            <a:endParaRPr lang="zh-CN" altLang="en-US" dirty="0"/>
          </a:p>
        </p:txBody>
      </p:sp>
      <p:sp>
        <p:nvSpPr>
          <p:cNvPr id="17" name="灯片编号占位符 16"/>
          <p:cNvSpPr>
            <a:spLocks noGrp="1"/>
          </p:cNvSpPr>
          <p:nvPr>
            <p:ph type="sldNum" sz="quarter" idx="15"/>
          </p:nvPr>
        </p:nvSpPr>
        <p:spPr/>
        <p:txBody>
          <a:bodyPr/>
          <a:lstStyle/>
          <a:p>
            <a:fld id="{868EFA1A-72CC-450C-BE9F-D74CF913A63F}" type="slidenum">
              <a:rPr lang="zh-CN" altLang="en-US" smtClean="0"/>
              <a:t>‹#›</a:t>
            </a:fld>
            <a:endParaRPr lang="zh-CN" altLang="en-US"/>
          </a:p>
        </p:txBody>
      </p:sp>
      <p:cxnSp>
        <p:nvCxnSpPr>
          <p:cNvPr id="18" name="直接连接符 17"/>
          <p:cNvCxnSpPr/>
          <p:nvPr userDrawn="1"/>
        </p:nvCxnSpPr>
        <p:spPr>
          <a:xfrm>
            <a:off x="457200" y="6356350"/>
            <a:ext cx="11277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页_章节">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605" b="5263"/>
          <a:stretch>
            <a:fillRect/>
          </a:stretch>
        </p:blipFill>
        <p:spPr>
          <a:xfrm>
            <a:off x="-1" y="-1"/>
            <a:ext cx="12192001" cy="6880541"/>
          </a:xfrm>
          <a:prstGeom prst="rect">
            <a:avLst/>
          </a:prstGeom>
        </p:spPr>
      </p:pic>
      <p:pic>
        <p:nvPicPr>
          <p:cNvPr id="4" name="图片 3"/>
          <p:cNvPicPr>
            <a:picLocks noChangeAspect="1"/>
          </p:cNvPicPr>
          <p:nvPr userDrawn="1"/>
        </p:nvPicPr>
        <p:blipFill rotWithShape="1">
          <a:blip r:embed="rId3"/>
          <a:srcRect l="49338" t="38991" r="-1" b="37826"/>
          <a:stretch>
            <a:fillRect/>
          </a:stretch>
        </p:blipFill>
        <p:spPr>
          <a:xfrm>
            <a:off x="-2" y="1181100"/>
            <a:ext cx="8953193" cy="3352800"/>
          </a:xfrm>
          <a:prstGeom prst="rect">
            <a:avLst/>
          </a:prstGeom>
        </p:spPr>
      </p:pic>
      <p:sp>
        <p:nvSpPr>
          <p:cNvPr id="2" name="标题 1"/>
          <p:cNvSpPr>
            <a:spLocks noGrp="1"/>
          </p:cNvSpPr>
          <p:nvPr>
            <p:ph type="title" hasCustomPrompt="1"/>
          </p:nvPr>
        </p:nvSpPr>
        <p:spPr>
          <a:xfrm>
            <a:off x="710381" y="1649126"/>
            <a:ext cx="7017773" cy="2188148"/>
          </a:xfrm>
        </p:spPr>
        <p:txBody>
          <a:bodyPr>
            <a:normAutofit/>
          </a:bodyPr>
          <a:lstStyle>
            <a:lvl1pPr>
              <a:defRPr sz="5000" b="1">
                <a:solidFill>
                  <a:schemeClr val="bg1"/>
                </a:solidFill>
              </a:defRPr>
            </a:lvl1pPr>
          </a:lstStyle>
          <a:p>
            <a:r>
              <a:rPr lang="zh-CN" altLang="en-US" dirty="0"/>
              <a:t>输入章节标题</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048" y="0"/>
            <a:ext cx="12185904" cy="6858000"/>
          </a:xfrm>
          <a:prstGeom prst="rect">
            <a:avLst/>
          </a:prstGeom>
        </p:spPr>
      </p:pic>
      <p:sp>
        <p:nvSpPr>
          <p:cNvPr id="7" name="文本框 6"/>
          <p:cNvSpPr txBox="1"/>
          <p:nvPr userDrawn="1"/>
        </p:nvSpPr>
        <p:spPr>
          <a:xfrm>
            <a:off x="1262742" y="2486438"/>
            <a:ext cx="3962944" cy="1400383"/>
          </a:xfrm>
          <a:prstGeom prst="rect">
            <a:avLst/>
          </a:prstGeom>
          <a:noFill/>
        </p:spPr>
        <p:txBody>
          <a:bodyPr wrap="none" rtlCol="0">
            <a:spAutoFit/>
          </a:bodyPr>
          <a:lstStyle/>
          <a:p>
            <a:r>
              <a:rPr lang="en-US" altLang="zh-CN" sz="8500" dirty="0">
                <a:solidFill>
                  <a:schemeClr val="bg1"/>
                </a:solidFill>
                <a:latin typeface="腾讯体 W7" panose="020C08030202040F0204" pitchFamily="34" charset="-122"/>
                <a:ea typeface="腾讯体 W7" panose="020C08030202040F0204" pitchFamily="34" charset="-122"/>
              </a:rPr>
              <a:t>Thanks</a:t>
            </a:r>
            <a:endParaRPr lang="zh-CN" altLang="en-US" sz="8500" dirty="0">
              <a:solidFill>
                <a:schemeClr val="bg1"/>
              </a:solidFill>
              <a:latin typeface="腾讯体 W7" panose="020C08030202040F0204" pitchFamily="34" charset="-122"/>
              <a:ea typeface="腾讯体 W7" panose="020C08030202040F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页脚占位符 2"/>
          <p:cNvSpPr>
            <a:spLocks noGrp="1"/>
          </p:cNvSpPr>
          <p:nvPr>
            <p:ph type="ftr" sz="quarter" idx="10"/>
          </p:nvPr>
        </p:nvSpPr>
        <p:spPr/>
        <p:txBody>
          <a:bodyPr/>
          <a:lstStyle/>
          <a:p>
            <a:r>
              <a:rPr lang="zh-CN" altLang="en-US"/>
              <a:t>资料来源： 或 备注信息：</a:t>
            </a:r>
            <a:endParaRPr lang="zh-CN" altLang="en-US" dirty="0"/>
          </a:p>
        </p:txBody>
      </p:sp>
      <p:sp>
        <p:nvSpPr>
          <p:cNvPr id="4" name="灯片编号占位符 3"/>
          <p:cNvSpPr>
            <a:spLocks noGrp="1"/>
          </p:cNvSpPr>
          <p:nvPr>
            <p:ph type="sldNum" sz="quarter" idx="11"/>
          </p:nvPr>
        </p:nvSpPr>
        <p:spPr/>
        <p:txBody>
          <a:bodyPr/>
          <a:lstStyle/>
          <a:p>
            <a:fld id="{868EFA1A-72CC-450C-BE9F-D74CF913A63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8"/>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9" imgW="7772400" imgH="10058400" progId="TCLayout.ActiveDocument.1">
                  <p:embed/>
                </p:oleObj>
              </mc:Choice>
              <mc:Fallback>
                <p:oleObj name="think-cell Slide" r:id="rId9" imgW="7772400" imgH="10058400" progId="TCLayout.ActiveDocument.1">
                  <p:embed/>
                  <p:pic>
                    <p:nvPicPr>
                      <p:cNvPr id="0" name="对象 3" hidden="1"/>
                      <p:cNvPicPr/>
                      <p:nvPr/>
                    </p:nvPicPr>
                    <p:blipFill>
                      <a:blip r:embed="rId10"/>
                      <a:stretch>
                        <a:fillRect/>
                      </a:stretch>
                    </p:blipFill>
                    <p:spPr>
                      <a:xfrm>
                        <a:off x="1588" y="1588"/>
                        <a:ext cx="1227" cy="1588"/>
                      </a:xfrm>
                      <a:prstGeom prst="rect">
                        <a:avLst/>
                      </a:prstGeom>
                    </p:spPr>
                  </p:pic>
                </p:oleObj>
              </mc:Fallback>
            </mc:AlternateContent>
          </a:graphicData>
        </a:graphic>
      </p:graphicFrame>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页脚占位符 8"/>
          <p:cNvSpPr>
            <a:spLocks noGrp="1"/>
          </p:cNvSpPr>
          <p:nvPr>
            <p:ph type="ftr" sz="quarter" idx="3"/>
          </p:nvPr>
        </p:nvSpPr>
        <p:spPr>
          <a:xfrm>
            <a:off x="838200" y="6402530"/>
            <a:ext cx="7620000" cy="365125"/>
          </a:xfrm>
          <a:prstGeom prst="rect">
            <a:avLst/>
          </a:prstGeom>
        </p:spPr>
        <p:txBody>
          <a:bodyPr vert="horz" lIns="91440" tIns="45720" rIns="91440" bIns="45720" rtlCol="0" anchor="ctr"/>
          <a:lstStyle>
            <a:lvl1pPr algn="l">
              <a:defRPr sz="1200">
                <a:solidFill>
                  <a:srgbClr val="002554"/>
                </a:solidFill>
                <a:latin typeface="楷体" panose="02010609060101010101" pitchFamily="49" charset="-122"/>
                <a:ea typeface="楷体" panose="02010609060101010101" pitchFamily="49" charset="-122"/>
              </a:defRPr>
            </a:lvl1pPr>
          </a:lstStyle>
          <a:p>
            <a:r>
              <a:rPr lang="zh-CN" altLang="en-US"/>
              <a:t>资料来源： 或 备注信息：</a:t>
            </a:r>
            <a:endParaRPr lang="zh-CN" altLang="en-US" dirty="0"/>
          </a:p>
        </p:txBody>
      </p:sp>
      <p:sp>
        <p:nvSpPr>
          <p:cNvPr id="10" name="灯片编号占位符 9"/>
          <p:cNvSpPr>
            <a:spLocks noGrp="1"/>
          </p:cNvSpPr>
          <p:nvPr>
            <p:ph type="sldNum" sz="quarter" idx="4"/>
          </p:nvPr>
        </p:nvSpPr>
        <p:spPr>
          <a:xfrm>
            <a:off x="8610600" y="6402530"/>
            <a:ext cx="2743200" cy="365125"/>
          </a:xfrm>
          <a:prstGeom prst="rect">
            <a:avLst/>
          </a:prstGeom>
        </p:spPr>
        <p:txBody>
          <a:bodyPr vert="horz" lIns="91440" tIns="45720" rIns="91440" bIns="45720" rtlCol="0" anchor="ctr"/>
          <a:lstStyle>
            <a:lvl1pPr algn="r">
              <a:defRPr sz="1200" b="0">
                <a:solidFill>
                  <a:srgbClr val="002554"/>
                </a:solidFill>
                <a:latin typeface="楷体" panose="02010609060101010101" pitchFamily="49" charset="-122"/>
                <a:ea typeface="楷体" panose="02010609060101010101" pitchFamily="49" charset="-122"/>
              </a:defRPr>
            </a:lvl1pPr>
          </a:lstStyle>
          <a:p>
            <a:fld id="{868EFA1A-72CC-450C-BE9F-D74CF913A63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6.xml"/><Relationship Id="rId7" Type="http://schemas.openxmlformats.org/officeDocument/2006/relationships/oleObject" Target="../embeddings/oleObject11.bin"/><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3.xml"/><Relationship Id="rId11" Type="http://schemas.openxmlformats.org/officeDocument/2006/relationships/chart" Target="../charts/chart1.xml"/><Relationship Id="rId5" Type="http://schemas.openxmlformats.org/officeDocument/2006/relationships/slideLayout" Target="../slideLayouts/slideLayout2.xml"/><Relationship Id="rId10" Type="http://schemas.openxmlformats.org/officeDocument/2006/relationships/image" Target="../media/image13.png"/><Relationship Id="rId4" Type="http://schemas.openxmlformats.org/officeDocument/2006/relationships/tags" Target="../tags/tag17.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9.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6.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6.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chart" Target="../charts/chart5.xml"/><Relationship Id="rId3" Type="http://schemas.openxmlformats.org/officeDocument/2006/relationships/notesSlide" Target="../notesSlides/notesSlide8.xml"/><Relationship Id="rId7" Type="http://schemas.openxmlformats.org/officeDocument/2006/relationships/image" Target="../media/image20.png"/><Relationship Id="rId12" Type="http://schemas.openxmlformats.org/officeDocument/2006/relationships/chart" Target="../charts/chart4.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chart" Target="../charts/chart2.xml"/><Relationship Id="rId11" Type="http://schemas.openxmlformats.org/officeDocument/2006/relationships/chart" Target="../charts/chart3.xml"/><Relationship Id="rId5" Type="http://schemas.openxmlformats.org/officeDocument/2006/relationships/image" Target="../media/image6.emf"/><Relationship Id="rId15" Type="http://schemas.openxmlformats.org/officeDocument/2006/relationships/chart" Target="../charts/chart7.xml"/><Relationship Id="rId10" Type="http://schemas.openxmlformats.org/officeDocument/2006/relationships/image" Target="../media/image23.svg"/><Relationship Id="rId4" Type="http://schemas.openxmlformats.org/officeDocument/2006/relationships/oleObject" Target="../embeddings/oleObject20.bin"/><Relationship Id="rId9" Type="http://schemas.openxmlformats.org/officeDocument/2006/relationships/image" Target="../media/image22.png"/><Relationship Id="rId14" Type="http://schemas.openxmlformats.org/officeDocument/2006/relationships/chart" Target="../charts/char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6.e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8.xml"/><Relationship Id="rId5" Type="http://schemas.openxmlformats.org/officeDocument/2006/relationships/image" Target="../media/image24.em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30.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6.emf"/><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3.xml"/><Relationship Id="rId7" Type="http://schemas.openxmlformats.org/officeDocument/2006/relationships/image" Target="../media/image1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hidden="1"/>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对象 5" hidden="1"/>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标题 1"/>
          <p:cNvSpPr>
            <a:spLocks noGrp="1"/>
          </p:cNvSpPr>
          <p:nvPr>
            <p:ph type="ctrTitle"/>
          </p:nvPr>
        </p:nvSpPr>
        <p:spPr>
          <a:xfrm>
            <a:off x="1476499" y="1609298"/>
            <a:ext cx="9144000" cy="1840820"/>
          </a:xfrm>
        </p:spPr>
        <p:txBody>
          <a:bodyPr vert="horz"/>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To click or not to click?</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副标题 2"/>
          <p:cNvSpPr>
            <a:spLocks noGrp="1"/>
          </p:cNvSpPr>
          <p:nvPr>
            <p:ph type="subTitle" idx="1"/>
          </p:nvPr>
        </p:nvSpPr>
        <p:spPr>
          <a:xfrm>
            <a:off x="1476499" y="3674092"/>
            <a:ext cx="8888630" cy="1193061"/>
          </a:xfrm>
        </p:spPr>
        <p:txBody>
          <a:bodyPr>
            <a:normAutofit fontScale="92500"/>
          </a:bodyPr>
          <a:lstStyle/>
          <a:p>
            <a:pPr marL="285750" indent="-285750">
              <a:lnSpc>
                <a:spcPct val="160000"/>
              </a:lnSpc>
              <a:buFont typeface="微软雅黑" panose="020B0503020204020204" pitchFamily="34" charset="-122"/>
              <a:buChar char="ￚ"/>
            </a:pPr>
            <a:r>
              <a:rPr lang="en-US" altLang="zh-CN" sz="1800" i="1" dirty="0">
                <a:latin typeface="微软雅黑 Light" panose="020B0502040204020203" pitchFamily="34" charset="-122"/>
                <a:ea typeface="微软雅黑 Light" panose="020B0502040204020203" pitchFamily="34" charset="-122"/>
              </a:rPr>
              <a:t>A predictive model based on Bayesian and logistic regression theory  to investigate the attributes customers who would click on more of the advertisements placed. </a:t>
            </a:r>
            <a:endParaRPr lang="zh-CN" altLang="en-US" sz="1800" i="1" dirty="0">
              <a:latin typeface="微软雅黑 Light" panose="020B0502040204020203" pitchFamily="34" charset="-122"/>
              <a:ea typeface="微软雅黑 Light" panose="020B0502040204020203" pitchFamily="34" charset="-122"/>
            </a:endParaRPr>
          </a:p>
        </p:txBody>
      </p:sp>
      <p:sp>
        <p:nvSpPr>
          <p:cNvPr id="4" name="文本占位符 3"/>
          <p:cNvSpPr>
            <a:spLocks noGrp="1"/>
          </p:cNvSpPr>
          <p:nvPr>
            <p:ph type="body" sz="quarter" idx="11"/>
          </p:nvPr>
        </p:nvSpPr>
        <p:spPr>
          <a:xfrm>
            <a:off x="1476499" y="5725307"/>
            <a:ext cx="9144000" cy="348569"/>
          </a:xfrm>
        </p:spPr>
        <p:txBody>
          <a:bodyPr>
            <a:normAutofit/>
          </a:bodyPr>
          <a:lstStyle/>
          <a:p>
            <a:r>
              <a:rPr lang="en-US" altLang="zh-CN" dirty="0">
                <a:latin typeface="微软雅黑" panose="020B0503020204020204" pitchFamily="34" charset="-122"/>
                <a:ea typeface="微软雅黑" panose="020B0503020204020204" pitchFamily="34" charset="-122"/>
              </a:rPr>
              <a:t>12-03-2022</a:t>
            </a:r>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2"/>
          </p:nvPr>
        </p:nvSpPr>
        <p:spPr>
          <a:xfrm>
            <a:off x="1476499" y="5188857"/>
            <a:ext cx="9144000" cy="348570"/>
          </a:xfrm>
        </p:spPr>
        <p:txBody>
          <a:bodyPr/>
          <a:lstStyle/>
          <a:p>
            <a:r>
              <a:rPr lang="en-US" altLang="zh-CN" dirty="0">
                <a:latin typeface="微软雅黑" panose="020B0503020204020204" pitchFamily="34" charset="-122"/>
                <a:ea typeface="微软雅黑" panose="020B0503020204020204" pitchFamily="34" charset="-122"/>
              </a:rPr>
              <a:t>Group 11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1"/>
            </p:custDataLst>
            <p:extLst>
              <p:ext uri="{D42A27DB-BD31-4B8C-83A1-F6EECF244321}">
                <p14:modId xmlns:p14="http://schemas.microsoft.com/office/powerpoint/2010/main" val="4084646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080" imgH="5080" progId="TCLayout.ActiveDocument.1">
                  <p:embed/>
                </p:oleObj>
              </mc:Choice>
              <mc:Fallback>
                <p:oleObj name="think-cell Slide" r:id="rId7" imgW="5080" imgH="5080" progId="TCLayout.ActiveDocument.1">
                  <p:embed/>
                  <p:pic>
                    <p:nvPicPr>
                      <p:cNvPr id="0" name="对象 4" hidden="1"/>
                      <p:cNvPicPr/>
                      <p:nvPr/>
                    </p:nvPicPr>
                    <p:blipFill>
                      <a:blip r:embed="rId8"/>
                      <a:stretch>
                        <a:fillRect/>
                      </a:stretch>
                    </p:blipFill>
                    <p:spPr>
                      <a:xfrm>
                        <a:off x="1588" y="1588"/>
                        <a:ext cx="1588" cy="1588"/>
                      </a:xfrm>
                      <a:prstGeom prst="rect">
                        <a:avLst/>
                      </a:prstGeom>
                    </p:spPr>
                  </p:pic>
                </p:oleObj>
              </mc:Fallback>
            </mc:AlternateContent>
          </a:graphicData>
        </a:graphic>
      </p:graphicFrame>
      <p:graphicFrame>
        <p:nvGraphicFramePr>
          <p:cNvPr id="3" name="Table 13">
            <a:extLst>
              <a:ext uri="{FF2B5EF4-FFF2-40B4-BE49-F238E27FC236}">
                <a16:creationId xmlns:a16="http://schemas.microsoft.com/office/drawing/2014/main" id="{F36C1219-F1A2-0DB8-9906-4BD563AC8D12}"/>
              </a:ext>
            </a:extLst>
          </p:cNvPr>
          <p:cNvGraphicFramePr>
            <a:graphicFrameLocks noGrp="1"/>
          </p:cNvGraphicFramePr>
          <p:nvPr>
            <p:extLst>
              <p:ext uri="{D42A27DB-BD31-4B8C-83A1-F6EECF244321}">
                <p14:modId xmlns:p14="http://schemas.microsoft.com/office/powerpoint/2010/main" val="2199931189"/>
              </p:ext>
            </p:extLst>
          </p:nvPr>
        </p:nvGraphicFramePr>
        <p:xfrm>
          <a:off x="1816765" y="2012195"/>
          <a:ext cx="3646964" cy="2078403"/>
        </p:xfrm>
        <a:graphic>
          <a:graphicData uri="http://schemas.openxmlformats.org/drawingml/2006/table">
            <a:tbl>
              <a:tblPr firstRow="1" bandRow="1">
                <a:tableStyleId>{073A0DAA-6AF3-43AB-8588-CEC1D06C72B9}</a:tableStyleId>
              </a:tblPr>
              <a:tblGrid>
                <a:gridCol w="1152958">
                  <a:extLst>
                    <a:ext uri="{9D8B030D-6E8A-4147-A177-3AD203B41FA5}">
                      <a16:colId xmlns:a16="http://schemas.microsoft.com/office/drawing/2014/main" val="20000"/>
                    </a:ext>
                  </a:extLst>
                </a:gridCol>
                <a:gridCol w="1247003">
                  <a:extLst>
                    <a:ext uri="{9D8B030D-6E8A-4147-A177-3AD203B41FA5}">
                      <a16:colId xmlns:a16="http://schemas.microsoft.com/office/drawing/2014/main" val="20001"/>
                    </a:ext>
                  </a:extLst>
                </a:gridCol>
                <a:gridCol w="1247003">
                  <a:extLst>
                    <a:ext uri="{9D8B030D-6E8A-4147-A177-3AD203B41FA5}">
                      <a16:colId xmlns:a16="http://schemas.microsoft.com/office/drawing/2014/main" val="20002"/>
                    </a:ext>
                  </a:extLst>
                </a:gridCol>
              </a:tblGrid>
              <a:tr h="483288">
                <a:tc>
                  <a:txBody>
                    <a:bodyPr/>
                    <a:lstStyle/>
                    <a:p>
                      <a:pPr algn="ctr"/>
                      <a:endParaRPr lang="en-US" dirty="0">
                        <a:solidFill>
                          <a:schemeClr val="accent1">
                            <a:lumMod val="50000"/>
                          </a:schemeClr>
                        </a:solidFill>
                        <a:latin typeface="微软雅黑" panose="020B0503020204020204" pitchFamily="34" charset="-122"/>
                        <a:ea typeface="微软雅黑" panose="020B0503020204020204" pitchFamily="34" charset="-122"/>
                      </a:endParaRPr>
                    </a:p>
                  </a:txBody>
                  <a:tcPr anchor="ctr">
                    <a:solidFill>
                      <a:schemeClr val="bg1"/>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rgbClr val="C7E0FB"/>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rgbClr val="C7E0FB"/>
                    </a:solidFill>
                  </a:tcPr>
                </a:tc>
                <a:extLst>
                  <a:ext uri="{0D108BD9-81ED-4DB2-BD59-A6C34878D82A}">
                    <a16:rowId xmlns:a16="http://schemas.microsoft.com/office/drawing/2014/main" val="10000"/>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1 </a:t>
                      </a:r>
                    </a:p>
                  </a:txBody>
                  <a:tcPr anchor="ctr">
                    <a:lnL w="12700" cmpd="sng">
                      <a:noFill/>
                    </a:lnL>
                    <a:solidFill>
                      <a:srgbClr val="C7E0FB"/>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chemeClr val="bg1">
                        <a:lumMod val="95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chemeClr val="bg1">
                        <a:lumMod val="95000"/>
                      </a:schemeClr>
                    </a:solidFill>
                  </a:tcPr>
                </a:tc>
                <a:extLst>
                  <a:ext uri="{0D108BD9-81ED-4DB2-BD59-A6C34878D82A}">
                    <a16:rowId xmlns:a16="http://schemas.microsoft.com/office/drawing/2014/main" val="10001"/>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0</a:t>
                      </a:r>
                    </a:p>
                  </a:txBody>
                  <a:tcPr anchor="ctr">
                    <a:lnL w="12700" cmpd="sng">
                      <a:noFill/>
                    </a:lnL>
                    <a:solidFill>
                      <a:srgbClr val="C7E0FB"/>
                    </a:solidFill>
                  </a:tcPr>
                </a:tc>
                <a:tc>
                  <a:txBody>
                    <a:bodyPr/>
                    <a:lstStyle/>
                    <a:p>
                      <a:pPr algn="ctr" rtl="0" fontAlgn="ctr"/>
                      <a:r>
                        <a:rPr lang="en-US" altLang="zh-CN" sz="1800" b="0" i="0" u="none" strike="noStrike" dirty="0">
                          <a:solidFill>
                            <a:srgbClr val="203864"/>
                          </a:solidFill>
                          <a:effectLst/>
                          <a:latin typeface="微软雅黑" panose="020B0503020204020204" pitchFamily="34" charset="-122"/>
                          <a:ea typeface="微软雅黑" panose="020B0503020204020204" pitchFamily="34" charset="-122"/>
                        </a:rPr>
                        <a:t>266</a:t>
                      </a:r>
                    </a:p>
                  </a:txBody>
                  <a:tcPr marL="6350" marR="6350" marT="6350" marB="0" anchor="ctr">
                    <a:solidFill>
                      <a:schemeClr val="bg1">
                        <a:lumMod val="95000"/>
                      </a:schemeClr>
                    </a:solidFill>
                  </a:tcPr>
                </a:tc>
                <a:tc>
                  <a:txBody>
                    <a:bodyPr/>
                    <a:lstStyle/>
                    <a:p>
                      <a:pPr algn="ctr" rtl="0" fontAlgn="ctr"/>
                      <a:r>
                        <a:rPr lang="en-US" altLang="zh-CN" sz="1800" b="0" i="0" u="none" strike="noStrike" dirty="0">
                          <a:solidFill>
                            <a:srgbClr val="203864"/>
                          </a:solidFill>
                          <a:effectLst/>
                          <a:latin typeface="微软雅黑" panose="020B0503020204020204" pitchFamily="34" charset="-122"/>
                          <a:ea typeface="微软雅黑" panose="020B0503020204020204" pitchFamily="34" charset="-122"/>
                        </a:rPr>
                        <a:t>5734</a:t>
                      </a:r>
                    </a:p>
                  </a:txBody>
                  <a:tcPr marL="6350" marR="6350" marT="6350" marB="0" anchor="ctr">
                    <a:solidFill>
                      <a:schemeClr val="bg1">
                        <a:lumMod val="95000"/>
                      </a:schemeClr>
                    </a:solidFill>
                  </a:tcPr>
                </a:tc>
                <a:extLst>
                  <a:ext uri="{0D108BD9-81ED-4DB2-BD59-A6C34878D82A}">
                    <a16:rowId xmlns:a16="http://schemas.microsoft.com/office/drawing/2014/main" val="10002"/>
                  </a:ext>
                </a:extLst>
              </a:tr>
              <a:tr h="531705">
                <a:tc gridSpan="3">
                  <a:txBody>
                    <a:bodyPr/>
                    <a:lstStyle/>
                    <a:p>
                      <a:pPr algn="l"/>
                      <a:r>
                        <a:rPr lang="en-US" sz="1200" b="0" dirty="0">
                          <a:solidFill>
                            <a:schemeClr val="accent1">
                              <a:lumMod val="50000"/>
                            </a:schemeClr>
                          </a:solidFill>
                          <a:latin typeface="微软雅黑" panose="020B0503020204020204" pitchFamily="34" charset="-122"/>
                          <a:ea typeface="微软雅黑" panose="020B0503020204020204" pitchFamily="34" charset="-122"/>
                        </a:rPr>
                        <a:t>* 0 – not click 1 - click</a:t>
                      </a:r>
                    </a:p>
                  </a:txBody>
                  <a:tcPr>
                    <a:lnL w="12700" cmpd="sng">
                      <a:noFill/>
                    </a:lnL>
                    <a:noFill/>
                  </a:tcPr>
                </a:tc>
                <a:tc hMerge="1">
                  <a:txBody>
                    <a:bodyPr/>
                    <a:lstStyle/>
                    <a:p>
                      <a:endParaRPr lang="zh-CN"/>
                    </a:p>
                  </a:txBody>
                  <a:tcPr anchor="ctr">
                    <a:noFill/>
                  </a:tcPr>
                </a:tc>
                <a:tc hMerge="1">
                  <a:txBody>
                    <a:bodyPr/>
                    <a:lstStyle/>
                    <a:p>
                      <a:endParaRPr lang="zh-CN"/>
                    </a:p>
                  </a:txBody>
                  <a:tcPr anchor="ctr">
                    <a:noFill/>
                  </a:tcPr>
                </a:tc>
                <a:extLst>
                  <a:ext uri="{0D108BD9-81ED-4DB2-BD59-A6C34878D82A}">
                    <a16:rowId xmlns:a16="http://schemas.microsoft.com/office/drawing/2014/main" val="10003"/>
                  </a:ext>
                </a:extLst>
              </a:tr>
            </a:tbl>
          </a:graphicData>
        </a:graphic>
      </p:graphicFrame>
      <p:sp>
        <p:nvSpPr>
          <p:cNvPr id="6" name="Content Placeholder 9"/>
          <p:cNvSpPr txBox="1"/>
          <p:nvPr/>
        </p:nvSpPr>
        <p:spPr>
          <a:xfrm>
            <a:off x="535759" y="4009327"/>
            <a:ext cx="6053431" cy="1553274"/>
          </a:xfrm>
          <a:prstGeom prst="rect">
            <a:avLst/>
          </a:prstGeom>
          <a:solidFill>
            <a:schemeClr val="bg1">
              <a:lumMod val="95000"/>
            </a:schemeClr>
          </a:solidFill>
        </p:spPr>
        <p:txBody>
          <a:bodyPr anchor="ctr"/>
          <a:lst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Problem</a:t>
            </a:r>
          </a:p>
          <a:p>
            <a:pPr marL="0" indent="0" algn="ctr">
              <a:buNone/>
            </a:pPr>
            <a:endParaRPr lang="en-US" altLang="zh-CN" sz="18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 Model can </a:t>
            </a: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only predict “0”, </a:t>
            </a: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which means it can not distinguish click customers</a:t>
            </a:r>
          </a:p>
        </p:txBody>
      </p:sp>
      <p:sp>
        <p:nvSpPr>
          <p:cNvPr id="2" name="标题 1"/>
          <p:cNvSpPr>
            <a:spLocks noGrp="1"/>
          </p:cNvSpPr>
          <p:nvPr>
            <p:ph type="title"/>
          </p:nvPr>
        </p:nvSpPr>
        <p:spPr>
          <a:xfrm>
            <a:off x="466939" y="0"/>
            <a:ext cx="10515600" cy="970189"/>
          </a:xfrm>
        </p:spPr>
        <p:txBody>
          <a:bodyPr vert="horz"/>
          <a:lstStyle/>
          <a:p>
            <a:r>
              <a:rPr lang="en-US" altLang="zh-CN" dirty="0">
                <a:latin typeface="微软雅黑" panose="020B0503020204020204" pitchFamily="34" charset="-122"/>
                <a:ea typeface="微软雅黑" panose="020B0503020204020204" pitchFamily="34" charset="-122"/>
              </a:rPr>
              <a:t>Evaluation</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1"/>
          </p:nvPr>
        </p:nvSpPr>
        <p:spPr>
          <a:xfrm>
            <a:off x="8610600" y="6394550"/>
            <a:ext cx="2743200" cy="365125"/>
          </a:xfrm>
        </p:spPr>
        <p:txBody>
          <a:bodyPr/>
          <a:lstStyle/>
          <a:p>
            <a:fld id="{868EFA1A-72CC-450C-BE9F-D74CF913A63F}" type="slidenum">
              <a:rPr lang="zh-CN" altLang="en-US" smtClean="0"/>
              <a:t>9</a:t>
            </a:fld>
            <a:endParaRPr lang="zh-CN" altLang="en-US" dirty="0"/>
          </a:p>
        </p:txBody>
      </p:sp>
      <p:pic>
        <p:nvPicPr>
          <p:cNvPr id="9" name="Picture 15"/>
          <p:cNvPicPr>
            <a:picLocks noChangeAspect="1"/>
          </p:cNvPicPr>
          <p:nvPr/>
        </p:nvPicPr>
        <p:blipFill>
          <a:blip r:embed="rId9"/>
          <a:stretch>
            <a:fillRect/>
          </a:stretch>
        </p:blipFill>
        <p:spPr>
          <a:xfrm>
            <a:off x="613530" y="5734427"/>
            <a:ext cx="6053431" cy="451828"/>
          </a:xfrm>
          <a:prstGeom prst="rect">
            <a:avLst/>
          </a:prstGeom>
        </p:spPr>
      </p:pic>
      <p:sp>
        <p:nvSpPr>
          <p:cNvPr id="10" name="Content Placeholder 9"/>
          <p:cNvSpPr txBox="1"/>
          <p:nvPr/>
        </p:nvSpPr>
        <p:spPr>
          <a:xfrm>
            <a:off x="3458297" y="4632981"/>
            <a:ext cx="4079116" cy="1242157"/>
          </a:xfrm>
          <a:prstGeom prst="rect">
            <a:avLst/>
          </a:prstGeom>
        </p:spPr>
        <p:txBody>
          <a:bodyPr>
            <a:normAutofit/>
          </a:bodyPr>
          <a:lstStyle>
            <a:lvl1pPr marL="457200" indent="-457200" algn="l" defTabSz="609600" rtl="0" eaLnBrk="1" latinLnBrk="0" hangingPunct="1">
              <a:spcBef>
                <a:spcPct val="20000"/>
              </a:spcBef>
              <a:buFontTx/>
              <a:buBlip>
                <a:blip r:embed="rId10"/>
              </a:buBlip>
              <a:defRPr sz="2400" kern="1200">
                <a:solidFill>
                  <a:schemeClr val="tx2">
                    <a:lumMod val="50000"/>
                  </a:schemeClr>
                </a:solidFill>
                <a:latin typeface="Arial" panose="020B0604020202020204" pitchFamily="34" charset="0"/>
                <a:ea typeface="+mn-ea"/>
                <a:cs typeface="Arial" panose="020B0604020202020204" pitchFamily="34" charset="0"/>
              </a:defRPr>
            </a:lvl1pPr>
            <a:lvl2pPr marL="990600" indent="-381000" algn="l" defTabSz="609600" rtl="0" eaLnBrk="1" latinLnBrk="0" hangingPunct="1">
              <a:spcBef>
                <a:spcPct val="20000"/>
              </a:spcBef>
              <a:buFont typeface="Arial" panose="020B0604020202020204"/>
              <a:buChar char="–"/>
              <a:defRPr sz="2135" kern="1200">
                <a:solidFill>
                  <a:schemeClr val="tx2">
                    <a:lumMod val="50000"/>
                  </a:schemeClr>
                </a:solidFill>
                <a:latin typeface="Arial" panose="020B0604020202020204" pitchFamily="34" charset="0"/>
                <a:ea typeface="+mn-ea"/>
                <a:cs typeface="Arial" panose="020B0604020202020204" pitchFamily="34" charset="0"/>
              </a:defRPr>
            </a:lvl2pPr>
            <a:lvl3pPr marL="1524000" indent="-304800" algn="l" defTabSz="609600" rtl="0" eaLnBrk="1" latinLnBrk="0" hangingPunct="1">
              <a:spcBef>
                <a:spcPct val="20000"/>
              </a:spcBef>
              <a:buFont typeface="Arial" panose="020B0604020202020204"/>
              <a:buChar char="•"/>
              <a:defRPr sz="1865" kern="1200">
                <a:solidFill>
                  <a:schemeClr val="tx2">
                    <a:lumMod val="50000"/>
                  </a:schemeClr>
                </a:solidFill>
                <a:latin typeface="Arial" panose="020B0604020202020204" pitchFamily="34" charset="0"/>
                <a:ea typeface="+mn-ea"/>
                <a:cs typeface="Arial" panose="020B0604020202020204" pitchFamily="34" charset="0"/>
              </a:defRPr>
            </a:lvl3pPr>
            <a:lvl4pPr marL="2133600" indent="-304800" algn="l" defTabSz="609600" rtl="0" eaLnBrk="1" latinLnBrk="0" hangingPunct="1">
              <a:spcBef>
                <a:spcPct val="20000"/>
              </a:spcBef>
              <a:buFont typeface="Arial" panose="020B0604020202020204"/>
              <a:buChar char="–"/>
              <a:defRPr sz="1865" kern="1200">
                <a:solidFill>
                  <a:schemeClr val="tx2">
                    <a:lumMod val="50000"/>
                  </a:schemeClr>
                </a:solidFill>
                <a:latin typeface="Arial" panose="020B0604020202020204" pitchFamily="34" charset="0"/>
                <a:ea typeface="+mn-ea"/>
                <a:cs typeface="Arial" panose="020B0604020202020204" pitchFamily="34" charset="0"/>
              </a:defRPr>
            </a:lvl4pPr>
            <a:lvl5pPr marL="2743200" indent="-304800" algn="l" defTabSz="609600" rtl="0" eaLnBrk="1" latinLnBrk="0" hangingPunct="1">
              <a:spcBef>
                <a:spcPct val="20000"/>
              </a:spcBef>
              <a:buFont typeface="Arial" panose="020B0604020202020204"/>
              <a:buChar char="»"/>
              <a:defRPr sz="1865" kern="1200">
                <a:solidFill>
                  <a:schemeClr val="tx2">
                    <a:lumMod val="50000"/>
                  </a:schemeClr>
                </a:solidFill>
                <a:latin typeface="Arial" panose="020B0604020202020204" pitchFamily="34" charset="0"/>
                <a:ea typeface="+mn-ea"/>
                <a:cs typeface="Arial" panose="020B0604020202020204" pitchFamily="34" charset="0"/>
              </a:defRPr>
            </a:lvl5pPr>
            <a:lvl6pPr marL="33528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9624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5720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51816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0" indent="0">
              <a:buNone/>
            </a:pPr>
            <a:endParaRPr lang="en-US" altLang="zh-CN" sz="18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Content Placeholder 3">
            <a:extLst>
              <a:ext uri="{FF2B5EF4-FFF2-40B4-BE49-F238E27FC236}">
                <a16:creationId xmlns:a16="http://schemas.microsoft.com/office/drawing/2014/main" id="{9865EB62-8388-A139-652A-9AEADBCF54BA}"/>
              </a:ext>
            </a:extLst>
          </p:cNvPr>
          <p:cNvSpPr txBox="1"/>
          <p:nvPr/>
        </p:nvSpPr>
        <p:spPr>
          <a:xfrm>
            <a:off x="7364702" y="4009325"/>
            <a:ext cx="4487774" cy="2069213"/>
          </a:xfrm>
          <a:prstGeom prst="rect">
            <a:avLst/>
          </a:prstGeom>
          <a:solidFill>
            <a:schemeClr val="bg1">
              <a:lumMod val="95000"/>
            </a:schemeClr>
          </a:solidFill>
        </p:spPr>
        <p:txBody>
          <a:bodyPr lIns="288000" rIns="252000" anchor="ctr">
            <a:normAutofit/>
          </a:bodyPr>
          <a:lstStyle>
            <a:lvl1pPr marL="457200" indent="-457200" algn="l" defTabSz="609600" rtl="0" eaLnBrk="1" latinLnBrk="0" hangingPunct="1">
              <a:spcBef>
                <a:spcPct val="20000"/>
              </a:spcBef>
              <a:buFontTx/>
              <a:buBlip>
                <a:blip r:embed="rId10"/>
              </a:buBlip>
              <a:defRPr sz="2400" kern="1200">
                <a:solidFill>
                  <a:schemeClr val="tx2">
                    <a:lumMod val="50000"/>
                  </a:schemeClr>
                </a:solidFill>
                <a:latin typeface="Arial" panose="020B0604020202020204" pitchFamily="34" charset="0"/>
                <a:ea typeface="+mn-ea"/>
                <a:cs typeface="Arial" panose="020B0604020202020204" pitchFamily="34" charset="0"/>
              </a:defRPr>
            </a:lvl1pPr>
            <a:lvl2pPr marL="990600" indent="-381000" algn="l" defTabSz="609600" rtl="0" eaLnBrk="1" latinLnBrk="0" hangingPunct="1">
              <a:spcBef>
                <a:spcPct val="20000"/>
              </a:spcBef>
              <a:buFont typeface="Arial" panose="020B0604020202020204"/>
              <a:buChar char="–"/>
              <a:defRPr sz="2135" kern="1200">
                <a:solidFill>
                  <a:schemeClr val="tx2">
                    <a:lumMod val="50000"/>
                  </a:schemeClr>
                </a:solidFill>
                <a:latin typeface="Arial" panose="020B0604020202020204" pitchFamily="34" charset="0"/>
                <a:ea typeface="+mn-ea"/>
                <a:cs typeface="Arial" panose="020B0604020202020204" pitchFamily="34" charset="0"/>
              </a:defRPr>
            </a:lvl2pPr>
            <a:lvl3pPr marL="1524000" indent="-304800" algn="l" defTabSz="609600" rtl="0" eaLnBrk="1" latinLnBrk="0" hangingPunct="1">
              <a:spcBef>
                <a:spcPct val="20000"/>
              </a:spcBef>
              <a:buFont typeface="Arial" panose="020B0604020202020204"/>
              <a:buChar char="•"/>
              <a:defRPr sz="1865" kern="1200">
                <a:solidFill>
                  <a:schemeClr val="tx2">
                    <a:lumMod val="50000"/>
                  </a:schemeClr>
                </a:solidFill>
                <a:latin typeface="Arial" panose="020B0604020202020204" pitchFamily="34" charset="0"/>
                <a:ea typeface="+mn-ea"/>
                <a:cs typeface="Arial" panose="020B0604020202020204" pitchFamily="34" charset="0"/>
              </a:defRPr>
            </a:lvl3pPr>
            <a:lvl4pPr marL="2133600" indent="-304800" algn="l" defTabSz="609600" rtl="0" eaLnBrk="1" latinLnBrk="0" hangingPunct="1">
              <a:spcBef>
                <a:spcPct val="20000"/>
              </a:spcBef>
              <a:buFont typeface="Arial" panose="020B0604020202020204"/>
              <a:buChar char="–"/>
              <a:defRPr sz="1865" kern="1200">
                <a:solidFill>
                  <a:schemeClr val="tx2">
                    <a:lumMod val="50000"/>
                  </a:schemeClr>
                </a:solidFill>
                <a:latin typeface="Arial" panose="020B0604020202020204" pitchFamily="34" charset="0"/>
                <a:ea typeface="+mn-ea"/>
                <a:cs typeface="Arial" panose="020B0604020202020204" pitchFamily="34" charset="0"/>
              </a:defRPr>
            </a:lvl4pPr>
            <a:lvl5pPr marL="2743200" indent="-304800" algn="l" defTabSz="609600" rtl="0" eaLnBrk="1" latinLnBrk="0" hangingPunct="1">
              <a:spcBef>
                <a:spcPct val="20000"/>
              </a:spcBef>
              <a:buFont typeface="Arial" panose="020B0604020202020204"/>
              <a:buChar char="»"/>
              <a:defRPr sz="1865" kern="1200">
                <a:solidFill>
                  <a:schemeClr val="tx2">
                    <a:lumMod val="50000"/>
                  </a:schemeClr>
                </a:solidFill>
                <a:latin typeface="Arial" panose="020B0604020202020204" pitchFamily="34" charset="0"/>
                <a:ea typeface="+mn-ea"/>
                <a:cs typeface="Arial" panose="020B0604020202020204" pitchFamily="34" charset="0"/>
              </a:defRPr>
            </a:lvl5pPr>
            <a:lvl6pPr marL="33528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9624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5720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5181600" indent="-304800" algn="l" defTabSz="609600"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0" indent="0" algn="ctr">
              <a:lnSpc>
                <a:spcPct val="150000"/>
              </a:lnSpc>
              <a:buNone/>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Significant volume difference </a:t>
            </a:r>
          </a:p>
          <a:p>
            <a:pPr algn="just">
              <a:buFont typeface="Arial" panose="020B0604020202020204" pitchFamily="34" charset="0"/>
              <a:buChar char="•"/>
            </a:pP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between “click "and "not click “, making model more likely to predict “not click" then “click”</a:t>
            </a:r>
          </a:p>
        </p:txBody>
      </p:sp>
      <p:sp>
        <p:nvSpPr>
          <p:cNvPr id="7" name="文本框 10">
            <a:extLst>
              <a:ext uri="{FF2B5EF4-FFF2-40B4-BE49-F238E27FC236}">
                <a16:creationId xmlns:a16="http://schemas.microsoft.com/office/drawing/2014/main" id="{CA450319-9C46-1920-856B-A46E18F37750}"/>
              </a:ext>
            </a:extLst>
          </p:cNvPr>
          <p:cNvSpPr txBox="1"/>
          <p:nvPr/>
        </p:nvSpPr>
        <p:spPr>
          <a:xfrm>
            <a:off x="1282853" y="2460279"/>
            <a:ext cx="461665" cy="1216908"/>
          </a:xfrm>
          <a:prstGeom prst="rect">
            <a:avLst/>
          </a:prstGeom>
          <a:noFill/>
        </p:spPr>
        <p:txBody>
          <a:bodyPr vert="vert270" wrap="square">
            <a:spAutoFit/>
          </a:bodyPr>
          <a:lstStyle/>
          <a:p>
            <a:pPr marL="0" algn="r" defTabSz="609600" rtl="0" eaLnBrk="1" latinLnBrk="0" hangingPunct="1"/>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Predicted</a:t>
            </a:r>
          </a:p>
        </p:txBody>
      </p:sp>
      <p:sp>
        <p:nvSpPr>
          <p:cNvPr id="12" name="文本框 12">
            <a:extLst>
              <a:ext uri="{FF2B5EF4-FFF2-40B4-BE49-F238E27FC236}">
                <a16:creationId xmlns:a16="http://schemas.microsoft.com/office/drawing/2014/main" id="{FA01CE2E-44A8-1A07-21AB-81543A8A9733}"/>
              </a:ext>
            </a:extLst>
          </p:cNvPr>
          <p:cNvSpPr txBox="1"/>
          <p:nvPr/>
        </p:nvSpPr>
        <p:spPr>
          <a:xfrm>
            <a:off x="3820369" y="1642863"/>
            <a:ext cx="1132538" cy="369332"/>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Actual</a:t>
            </a:r>
          </a:p>
        </p:txBody>
      </p:sp>
      <p:sp>
        <p:nvSpPr>
          <p:cNvPr id="15" name="TextBox 14">
            <a:extLst>
              <a:ext uri="{FF2B5EF4-FFF2-40B4-BE49-F238E27FC236}">
                <a16:creationId xmlns:a16="http://schemas.microsoft.com/office/drawing/2014/main" id="{2D444164-0318-2B6B-46E1-E05224CFF6C2}"/>
              </a:ext>
            </a:extLst>
          </p:cNvPr>
          <p:cNvSpPr txBox="1"/>
          <p:nvPr/>
        </p:nvSpPr>
        <p:spPr>
          <a:xfrm>
            <a:off x="1116915" y="1068491"/>
            <a:ext cx="5046663" cy="461665"/>
          </a:xfrm>
          <a:prstGeom prst="rect">
            <a:avLst/>
          </a:prstGeom>
          <a:noFill/>
        </p:spPr>
        <p:txBody>
          <a:bodyPr wrap="square">
            <a:spAutoFit/>
          </a:bodyPr>
          <a:lstStyle/>
          <a:p>
            <a:r>
              <a:rPr lang="en-US" altLang="zh-CN" sz="2400" b="1" dirty="0" err="1">
                <a:solidFill>
                  <a:schemeClr val="accent1">
                    <a:lumMod val="50000"/>
                  </a:schemeClr>
                </a:solidFill>
                <a:latin typeface="微软雅黑" panose="020B0503020204020204" pitchFamily="34" charset="-122"/>
                <a:ea typeface="微软雅黑" panose="020B0503020204020204" pitchFamily="34" charset="-122"/>
              </a:rPr>
              <a:t>Test_dataset</a:t>
            </a: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 Confusion Matrix</a:t>
            </a:r>
            <a:endParaRPr lang="zh-CN" altLang="en-US" sz="2400" b="1" dirty="0"/>
          </a:p>
        </p:txBody>
      </p:sp>
      <p:sp>
        <p:nvSpPr>
          <p:cNvPr id="17" name="TextBox 16">
            <a:extLst>
              <a:ext uri="{FF2B5EF4-FFF2-40B4-BE49-F238E27FC236}">
                <a16:creationId xmlns:a16="http://schemas.microsoft.com/office/drawing/2014/main" id="{F33E4E3A-2D41-BC70-06B5-C2CEDDF282A0}"/>
              </a:ext>
            </a:extLst>
          </p:cNvPr>
          <p:cNvSpPr txBox="1"/>
          <p:nvPr/>
        </p:nvSpPr>
        <p:spPr>
          <a:xfrm>
            <a:off x="8268096" y="1068491"/>
            <a:ext cx="2680986" cy="461665"/>
          </a:xfrm>
          <a:prstGeom prst="rect">
            <a:avLst/>
          </a:prstGeom>
          <a:noFill/>
        </p:spPr>
        <p:txBody>
          <a:bodyPr wrap="square">
            <a:spAutoFit/>
          </a:bodyPr>
          <a:lstStyle/>
          <a:p>
            <a:pPr algn="ct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Possible Reason</a:t>
            </a:r>
          </a:p>
        </p:txBody>
      </p:sp>
      <p:graphicFrame>
        <p:nvGraphicFramePr>
          <p:cNvPr id="81" name="Chart 80">
            <a:extLst>
              <a:ext uri="{FF2B5EF4-FFF2-40B4-BE49-F238E27FC236}">
                <a16:creationId xmlns:a16="http://schemas.microsoft.com/office/drawing/2014/main" id="{70FC848E-7E7D-02E7-957A-A265C31039E0}"/>
              </a:ext>
            </a:extLst>
          </p:cNvPr>
          <p:cNvGraphicFramePr/>
          <p:nvPr>
            <p:custDataLst>
              <p:tags r:id="rId2"/>
            </p:custDataLst>
            <p:extLst>
              <p:ext uri="{D42A27DB-BD31-4B8C-83A1-F6EECF244321}">
                <p14:modId xmlns:p14="http://schemas.microsoft.com/office/powerpoint/2010/main" val="1485553484"/>
              </p:ext>
            </p:extLst>
          </p:nvPr>
        </p:nvGraphicFramePr>
        <p:xfrm>
          <a:off x="8094663" y="1563688"/>
          <a:ext cx="3048000" cy="2195512"/>
        </p:xfrm>
        <a:graphic>
          <a:graphicData uri="http://schemas.openxmlformats.org/drawingml/2006/chart">
            <c:chart xmlns:c="http://schemas.openxmlformats.org/drawingml/2006/chart" xmlns:r="http://schemas.openxmlformats.org/officeDocument/2006/relationships" r:id="rId11"/>
          </a:graphicData>
        </a:graphic>
      </p:graphicFrame>
      <p:sp>
        <p:nvSpPr>
          <p:cNvPr id="22" name="文本占位符 2">
            <a:extLst>
              <a:ext uri="{FF2B5EF4-FFF2-40B4-BE49-F238E27FC236}">
                <a16:creationId xmlns:a16="http://schemas.microsoft.com/office/drawing/2014/main" id="{338D9DA4-950D-0F20-459F-CBEE8D80CF20}"/>
              </a:ext>
            </a:extLst>
          </p:cNvPr>
          <p:cNvSpPr>
            <a:spLocks noGrp="1"/>
          </p:cNvSpPr>
          <p:nvPr>
            <p:custDataLst>
              <p:tags r:id="rId3"/>
            </p:custDataLst>
          </p:nvPr>
        </p:nvSpPr>
        <p:spPr bwMode="auto">
          <a:xfrm>
            <a:off x="8909050" y="3735388"/>
            <a:ext cx="412750" cy="171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F12D84C-66A8-4F18-93FE-2FCC85CAE678}" type="datetime'''''''''C''''''''''''li''''c''''''k'''''''''''''''''''">
              <a:rPr lang="en-US" altLang="en-US" sz="1400" smtClean="0">
                <a:solidFill>
                  <a:schemeClr val="accent1">
                    <a:lumMod val="50000"/>
                  </a:schemeClr>
                </a:solidFill>
                <a:latin typeface="微软雅黑" panose="020B0503020204020204" pitchFamily="34" charset="-122"/>
                <a:ea typeface="微软雅黑" panose="020B0503020204020204" pitchFamily="34" charset="-122"/>
              </a:rPr>
              <a:pPr/>
              <a:t>Click</a:t>
            </a:fld>
            <a:endParaRPr lang="zh-CN" altLang="en-US" sz="1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8" name="文本占位符 2">
            <a:extLst>
              <a:ext uri="{FF2B5EF4-FFF2-40B4-BE49-F238E27FC236}">
                <a16:creationId xmlns:a16="http://schemas.microsoft.com/office/drawing/2014/main" id="{8A470031-4C7A-C88D-0DB8-3EED90CD29DE}"/>
              </a:ext>
            </a:extLst>
          </p:cNvPr>
          <p:cNvSpPr>
            <a:spLocks noGrp="1"/>
          </p:cNvSpPr>
          <p:nvPr>
            <p:custDataLst>
              <p:tags r:id="rId4"/>
            </p:custDataLst>
          </p:nvPr>
        </p:nvSpPr>
        <p:spPr bwMode="auto">
          <a:xfrm>
            <a:off x="9717088" y="3735388"/>
            <a:ext cx="812800" cy="1714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B6DF206-8847-4516-B603-5BC3C976859A}" type="datetime'''''No''t'''' ''''''cl''''''i''''c''''''''''k'''''''''''''''''">
              <a:rPr lang="en-US" altLang="en-US" sz="1400" smtClean="0">
                <a:solidFill>
                  <a:schemeClr val="accent1">
                    <a:lumMod val="50000"/>
                  </a:schemeClr>
                </a:solidFill>
              </a:rPr>
              <a:pPr/>
              <a:t>Not click</a:t>
            </a:fld>
            <a:endParaRPr lang="zh-CN" altLang="en-US" sz="1400" dirty="0">
              <a:solidFill>
                <a:schemeClr val="accent1">
                  <a:lumMod val="50000"/>
                </a:schemeClr>
              </a:solidFill>
            </a:endParaRPr>
          </a:p>
        </p:txBody>
      </p:sp>
      <p:sp>
        <p:nvSpPr>
          <p:cNvPr id="82" name="Arrow: Right 81">
            <a:extLst>
              <a:ext uri="{FF2B5EF4-FFF2-40B4-BE49-F238E27FC236}">
                <a16:creationId xmlns:a16="http://schemas.microsoft.com/office/drawing/2014/main" id="{019FF3DE-F023-2DE4-387B-592CC6207830}"/>
              </a:ext>
            </a:extLst>
          </p:cNvPr>
          <p:cNvSpPr/>
          <p:nvPr/>
        </p:nvSpPr>
        <p:spPr>
          <a:xfrm>
            <a:off x="6744735" y="2444418"/>
            <a:ext cx="451413" cy="434051"/>
          </a:xfrm>
          <a:prstGeom prst="rightArrow">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38A0F43-3237-F9F8-0ACF-130E5A9AE114}"/>
              </a:ext>
            </a:extLst>
          </p:cNvPr>
          <p:cNvSpPr/>
          <p:nvPr/>
        </p:nvSpPr>
        <p:spPr>
          <a:xfrm>
            <a:off x="3200400" y="2494233"/>
            <a:ext cx="792088" cy="495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custDataLst>
              <p:tags r:id="rId1"/>
            </p:custDataLst>
            <p:extLst>
              <p:ext uri="{D42A27DB-BD31-4B8C-83A1-F6EECF244321}">
                <p14:modId xmlns:p14="http://schemas.microsoft.com/office/powerpoint/2010/main" val="16961918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9" name="对象 8"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灯片编号占位符 3"/>
          <p:cNvSpPr>
            <a:spLocks noGrp="1"/>
          </p:cNvSpPr>
          <p:nvPr>
            <p:ph type="sldNum" sz="quarter" idx="11"/>
          </p:nvPr>
        </p:nvSpPr>
        <p:spPr/>
        <p:txBody>
          <a:bodyPr/>
          <a:lstStyle/>
          <a:p>
            <a:fld id="{868EFA1A-72CC-450C-BE9F-D74CF913A63F}" type="slidenum">
              <a:rPr lang="zh-CN" altLang="en-US" smtClean="0"/>
              <a:t>10</a:t>
            </a:fld>
            <a:endParaRPr lang="zh-CN" altLang="en-US"/>
          </a:p>
        </p:txBody>
      </p:sp>
      <p:sp>
        <p:nvSpPr>
          <p:cNvPr id="5" name="Content Placeholder 3"/>
          <p:cNvSpPr txBox="1"/>
          <p:nvPr/>
        </p:nvSpPr>
        <p:spPr>
          <a:xfrm>
            <a:off x="717497" y="4369443"/>
            <a:ext cx="6505106" cy="1099596"/>
          </a:xfrm>
          <a:prstGeom prst="rect">
            <a:avLst/>
          </a:prstGeom>
          <a:solidFill>
            <a:schemeClr val="bg1">
              <a:lumMod val="95000"/>
            </a:schemeClr>
          </a:solidFill>
        </p:spPr>
        <p:txBody>
          <a:bodyPr anchor="ctr"/>
          <a:lst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accent1">
                    <a:lumMod val="50000"/>
                  </a:schemeClr>
                </a:solidFill>
                <a:latin typeface="微软雅黑" panose="020B0503020204020204" pitchFamily="34" charset="-122"/>
                <a:ea typeface="微软雅黑" panose="020B0503020204020204" pitchFamily="34" charset="-122"/>
              </a:rPr>
              <a:t>Method: </a:t>
            </a:r>
            <a:r>
              <a:rPr lang="en-US" altLang="zh-CN" dirty="0">
                <a:solidFill>
                  <a:schemeClr val="accent1">
                    <a:lumMod val="50000"/>
                  </a:schemeClr>
                </a:solidFill>
                <a:latin typeface="微软雅黑" panose="020B0503020204020204" pitchFamily="34" charset="-122"/>
                <a:ea typeface="微软雅黑" panose="020B0503020204020204" pitchFamily="34" charset="-122"/>
              </a:rPr>
              <a:t>Oversampling</a:t>
            </a:r>
          </a:p>
          <a:p>
            <a:r>
              <a:rPr lang="en-US" altLang="zh-CN" b="1" dirty="0">
                <a:solidFill>
                  <a:schemeClr val="accent1">
                    <a:lumMod val="50000"/>
                  </a:schemeClr>
                </a:solidFill>
                <a:latin typeface="微软雅黑" panose="020B0503020204020204" pitchFamily="34" charset="-122"/>
                <a:ea typeface="微软雅黑" panose="020B0503020204020204" pitchFamily="34" charset="-122"/>
              </a:rPr>
              <a:t>Basic Idea: </a:t>
            </a:r>
            <a:r>
              <a:rPr lang="en-US" altLang="zh-CN" dirty="0">
                <a:solidFill>
                  <a:schemeClr val="accent1">
                    <a:lumMod val="50000"/>
                  </a:schemeClr>
                </a:solidFill>
                <a:latin typeface="微软雅黑" panose="020B0503020204020204" pitchFamily="34" charset="-122"/>
                <a:ea typeface="微软雅黑" panose="020B0503020204020204" pitchFamily="34" charset="-122"/>
              </a:rPr>
              <a:t>randomly duplicates minority data points in order to increase its count</a:t>
            </a:r>
          </a:p>
        </p:txBody>
      </p:sp>
      <p:pic>
        <p:nvPicPr>
          <p:cNvPr id="6" name="Picture 5"/>
          <p:cNvPicPr>
            <a:picLocks noChangeAspect="1"/>
          </p:cNvPicPr>
          <p:nvPr/>
        </p:nvPicPr>
        <p:blipFill>
          <a:blip r:embed="rId5"/>
          <a:stretch>
            <a:fillRect/>
          </a:stretch>
        </p:blipFill>
        <p:spPr>
          <a:xfrm>
            <a:off x="717497" y="5644852"/>
            <a:ext cx="6875495" cy="531078"/>
          </a:xfrm>
          <a:prstGeom prst="rect">
            <a:avLst/>
          </a:prstGeom>
        </p:spPr>
      </p:pic>
      <p:pic>
        <p:nvPicPr>
          <p:cNvPr id="14" name="Picture 13" descr="Chart, bar chart&#10;&#10;Description automatically generated">
            <a:extLst>
              <a:ext uri="{FF2B5EF4-FFF2-40B4-BE49-F238E27FC236}">
                <a16:creationId xmlns:a16="http://schemas.microsoft.com/office/drawing/2014/main" id="{5B27C605-3420-FBD8-EC1A-013A699CA670}"/>
              </a:ext>
            </a:extLst>
          </p:cNvPr>
          <p:cNvPicPr>
            <a:picLocks noChangeAspect="1"/>
          </p:cNvPicPr>
          <p:nvPr/>
        </p:nvPicPr>
        <p:blipFill rotWithShape="1">
          <a:blip r:embed="rId6">
            <a:extLst>
              <a:ext uri="{28A0092B-C50C-407E-A947-70E740481C1C}">
                <a14:useLocalDpi xmlns:a14="http://schemas.microsoft.com/office/drawing/2010/main" val="0"/>
              </a:ext>
            </a:extLst>
          </a:blip>
          <a:srcRect l="7899" t="7978" r="6262" b="13724"/>
          <a:stretch/>
        </p:blipFill>
        <p:spPr>
          <a:xfrm>
            <a:off x="771734" y="1277007"/>
            <a:ext cx="6396629" cy="2900555"/>
          </a:xfrm>
          <a:prstGeom prst="rect">
            <a:avLst/>
          </a:prstGeom>
        </p:spPr>
      </p:pic>
      <p:graphicFrame>
        <p:nvGraphicFramePr>
          <p:cNvPr id="3" name="Table 13">
            <a:extLst>
              <a:ext uri="{FF2B5EF4-FFF2-40B4-BE49-F238E27FC236}">
                <a16:creationId xmlns:a16="http://schemas.microsoft.com/office/drawing/2014/main" id="{244A0675-7A7E-97B5-2CF9-7A4C7A3F36B9}"/>
              </a:ext>
            </a:extLst>
          </p:cNvPr>
          <p:cNvGraphicFramePr>
            <a:graphicFrameLocks noGrp="1"/>
          </p:cNvGraphicFramePr>
          <p:nvPr/>
        </p:nvGraphicFramePr>
        <p:xfrm>
          <a:off x="8735197" y="3445404"/>
          <a:ext cx="2494006" cy="1563633"/>
        </p:xfrm>
        <a:graphic>
          <a:graphicData uri="http://schemas.openxmlformats.org/drawingml/2006/table">
            <a:tbl>
              <a:tblPr firstRow="1" bandRow="1">
                <a:tableStyleId>{073A0DAA-6AF3-43AB-8588-CEC1D06C72B9}</a:tableStyleId>
              </a:tblPr>
              <a:tblGrid>
                <a:gridCol w="1247003">
                  <a:extLst>
                    <a:ext uri="{9D8B030D-6E8A-4147-A177-3AD203B41FA5}">
                      <a16:colId xmlns:a16="http://schemas.microsoft.com/office/drawing/2014/main" val="20001"/>
                    </a:ext>
                  </a:extLst>
                </a:gridCol>
                <a:gridCol w="1247003">
                  <a:extLst>
                    <a:ext uri="{9D8B030D-6E8A-4147-A177-3AD203B41FA5}">
                      <a16:colId xmlns:a16="http://schemas.microsoft.com/office/drawing/2014/main" val="20002"/>
                    </a:ext>
                  </a:extLst>
                </a:gridCol>
              </a:tblGrid>
              <a:tr h="483288">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rgbClr val="C7E0FB"/>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rgbClr val="C7E0FB"/>
                    </a:solidFill>
                  </a:tcPr>
                </a:tc>
                <a:extLst>
                  <a:ext uri="{0D108BD9-81ED-4DB2-BD59-A6C34878D82A}">
                    <a16:rowId xmlns:a16="http://schemas.microsoft.com/office/drawing/2014/main" val="10000"/>
                  </a:ext>
                </a:extLst>
              </a:tr>
              <a:tr h="531705">
                <a:tc>
                  <a:txBody>
                    <a:bodyPr/>
                    <a:lstStyle/>
                    <a:p>
                      <a:pPr algn="ctr"/>
                      <a:r>
                        <a:rPr lang="en-US" altLang="zh-CN" dirty="0">
                          <a:solidFill>
                            <a:schemeClr val="accent1">
                              <a:lumMod val="50000"/>
                            </a:schemeClr>
                          </a:solidFill>
                          <a:latin typeface="微软雅黑" panose="020B0503020204020204" pitchFamily="34" charset="-122"/>
                          <a:ea typeface="微软雅黑" panose="020B0503020204020204" pitchFamily="34" charset="-122"/>
                        </a:rPr>
                        <a:t>11694</a:t>
                      </a:r>
                      <a:endParaRPr lang="en-US" dirty="0">
                        <a:solidFill>
                          <a:schemeClr val="accent1">
                            <a:lumMod val="50000"/>
                          </a:schemeClr>
                        </a:solidFill>
                        <a:latin typeface="微软雅黑" panose="020B0503020204020204" pitchFamily="34" charset="-122"/>
                        <a:ea typeface="微软雅黑" panose="020B0503020204020204" pitchFamily="34" charset="-122"/>
                      </a:endParaRPr>
                    </a:p>
                  </a:txBody>
                  <a:tcPr anchor="ctr">
                    <a:solidFill>
                      <a:schemeClr val="bg1">
                        <a:lumMod val="95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11694</a:t>
                      </a:r>
                    </a:p>
                  </a:txBody>
                  <a:tcPr anchor="ctr">
                    <a:solidFill>
                      <a:schemeClr val="bg1">
                        <a:lumMod val="95000"/>
                      </a:schemeClr>
                    </a:solidFill>
                  </a:tcPr>
                </a:tc>
                <a:extLst>
                  <a:ext uri="{0D108BD9-81ED-4DB2-BD59-A6C34878D82A}">
                    <a16:rowId xmlns:a16="http://schemas.microsoft.com/office/drawing/2014/main" val="10001"/>
                  </a:ext>
                </a:extLst>
              </a:tr>
              <a:tr h="53170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accent1">
                              <a:lumMod val="50000"/>
                            </a:schemeClr>
                          </a:solidFill>
                          <a:latin typeface="微软雅黑" panose="020B0503020204020204" pitchFamily="34" charset="-122"/>
                          <a:ea typeface="微软雅黑" panose="020B0503020204020204" pitchFamily="34" charset="-122"/>
                        </a:rPr>
                        <a:t>* 0 – not click 1 - click</a:t>
                      </a:r>
                    </a:p>
                    <a:p>
                      <a:endParaRPr lang="zh-CN" dirty="0"/>
                    </a:p>
                  </a:txBody>
                  <a:tcPr anchor="ctr">
                    <a:noFill/>
                  </a:tcPr>
                </a:tc>
                <a:tc hMerge="1">
                  <a:txBody>
                    <a:bodyPr/>
                    <a:lstStyle/>
                    <a:p>
                      <a:endParaRPr lang="zh-CN"/>
                    </a:p>
                  </a:txBody>
                  <a:tcPr anchor="ctr">
                    <a:noFill/>
                  </a:tcPr>
                </a:tc>
                <a:extLst>
                  <a:ext uri="{0D108BD9-81ED-4DB2-BD59-A6C34878D82A}">
                    <a16:rowId xmlns:a16="http://schemas.microsoft.com/office/drawing/2014/main" val="10003"/>
                  </a:ext>
                </a:extLst>
              </a:tr>
            </a:tbl>
          </a:graphicData>
        </a:graphic>
      </p:graphicFrame>
      <p:sp>
        <p:nvSpPr>
          <p:cNvPr id="8" name="文本框 12">
            <a:extLst>
              <a:ext uri="{FF2B5EF4-FFF2-40B4-BE49-F238E27FC236}">
                <a16:creationId xmlns:a16="http://schemas.microsoft.com/office/drawing/2014/main" id="{BE32D436-98C8-1D52-68CD-FE1A2D13A688}"/>
              </a:ext>
            </a:extLst>
          </p:cNvPr>
          <p:cNvSpPr txBox="1"/>
          <p:nvPr/>
        </p:nvSpPr>
        <p:spPr>
          <a:xfrm>
            <a:off x="9365943" y="2997162"/>
            <a:ext cx="1132538" cy="369332"/>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Actual</a:t>
            </a:r>
          </a:p>
        </p:txBody>
      </p:sp>
      <p:sp>
        <p:nvSpPr>
          <p:cNvPr id="10" name="Rectangle 9">
            <a:extLst>
              <a:ext uri="{FF2B5EF4-FFF2-40B4-BE49-F238E27FC236}">
                <a16:creationId xmlns:a16="http://schemas.microsoft.com/office/drawing/2014/main" id="{3FEB8C44-ABDE-1C5E-1210-F92CA04BE469}"/>
              </a:ext>
            </a:extLst>
          </p:cNvPr>
          <p:cNvSpPr/>
          <p:nvPr/>
        </p:nvSpPr>
        <p:spPr>
          <a:xfrm>
            <a:off x="8196008" y="2618489"/>
            <a:ext cx="3472405" cy="2390548"/>
          </a:xfrm>
          <a:prstGeom prst="rect">
            <a:avLst/>
          </a:prstGeom>
          <a:noFill/>
          <a:ln>
            <a:solidFill>
              <a:srgbClr val="0095E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a:extLst>
              <a:ext uri="{FF2B5EF4-FFF2-40B4-BE49-F238E27FC236}">
                <a16:creationId xmlns:a16="http://schemas.microsoft.com/office/drawing/2014/main" id="{B6D6645B-44AC-E76F-F1F5-A123DF42CC81}"/>
              </a:ext>
            </a:extLst>
          </p:cNvPr>
          <p:cNvSpPr txBox="1"/>
          <p:nvPr/>
        </p:nvSpPr>
        <p:spPr>
          <a:xfrm>
            <a:off x="8881769" y="2383650"/>
            <a:ext cx="2200861" cy="400110"/>
          </a:xfrm>
          <a:prstGeom prst="rect">
            <a:avLst/>
          </a:prstGeom>
          <a:solidFill>
            <a:schemeClr val="bg1"/>
          </a:solidFill>
          <a:ln w="12700">
            <a:solidFill>
              <a:srgbClr val="0095E2"/>
            </a:solidFill>
            <a:prstDash val="dash"/>
          </a:ln>
        </p:spPr>
        <p:txBody>
          <a:bodyPr wrap="square" rtlCol="0">
            <a:spAutoFit/>
          </a:bodyP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After Addition</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 name="Rectangle 6">
            <a:extLst>
              <a:ext uri="{FF2B5EF4-FFF2-40B4-BE49-F238E27FC236}">
                <a16:creationId xmlns:a16="http://schemas.microsoft.com/office/drawing/2014/main" id="{C8D31959-5A6D-4E31-C70D-E3972052148D}"/>
              </a:ext>
            </a:extLst>
          </p:cNvPr>
          <p:cNvSpPr/>
          <p:nvPr/>
        </p:nvSpPr>
        <p:spPr>
          <a:xfrm>
            <a:off x="717497" y="1162070"/>
            <a:ext cx="6505105" cy="3134033"/>
          </a:xfrm>
          <a:prstGeom prst="rect">
            <a:avLst/>
          </a:prstGeom>
          <a:noFill/>
          <a:ln>
            <a:solidFill>
              <a:srgbClr val="0095E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a:extLst>
              <a:ext uri="{FF2B5EF4-FFF2-40B4-BE49-F238E27FC236}">
                <a16:creationId xmlns:a16="http://schemas.microsoft.com/office/drawing/2014/main" id="{A96A95CE-B901-0B8F-41A4-5586120B1753}"/>
              </a:ext>
            </a:extLst>
          </p:cNvPr>
          <p:cNvSpPr txBox="1">
            <a:spLocks/>
          </p:cNvSpPr>
          <p:nvPr/>
        </p:nvSpPr>
        <p:spPr>
          <a:xfrm>
            <a:off x="567030" y="0"/>
            <a:ext cx="10515600" cy="9701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002554"/>
                </a:solidFill>
                <a:latin typeface="楷体" panose="02010609060101010101" pitchFamily="49" charset="-122"/>
                <a:ea typeface="楷体" panose="02010609060101010101" pitchFamily="49" charset="-122"/>
                <a:cs typeface="+mj-cs"/>
              </a:defRPr>
            </a:lvl1pPr>
          </a:lstStyle>
          <a:p>
            <a:r>
              <a:rPr lang="en-US" altLang="zh-CN" dirty="0">
                <a:latin typeface="微软雅黑" panose="020B0503020204020204" pitchFamily="34" charset="-122"/>
                <a:ea typeface="微软雅黑" panose="020B0503020204020204" pitchFamily="34" charset="-122"/>
              </a:rPr>
              <a:t>Improvement: handling imbalanced data problem</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8" name="对象 7"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灯片编号占位符 3"/>
          <p:cNvSpPr>
            <a:spLocks noGrp="1"/>
          </p:cNvSpPr>
          <p:nvPr>
            <p:ph type="sldNum" sz="quarter" idx="11"/>
          </p:nvPr>
        </p:nvSpPr>
        <p:spPr/>
        <p:txBody>
          <a:bodyPr/>
          <a:lstStyle/>
          <a:p>
            <a:fld id="{868EFA1A-72CC-450C-BE9F-D74CF913A63F}" type="slidenum">
              <a:rPr lang="zh-CN" altLang="en-US" smtClean="0"/>
              <a:t>11</a:t>
            </a:fld>
            <a:endParaRPr lang="zh-CN" altLang="en-US"/>
          </a:p>
        </p:txBody>
      </p:sp>
      <p:sp>
        <p:nvSpPr>
          <p:cNvPr id="7" name="Title 1"/>
          <p:cNvSpPr>
            <a:spLocks noGrp="1"/>
          </p:cNvSpPr>
          <p:nvPr>
            <p:ph type="title"/>
          </p:nvPr>
        </p:nvSpPr>
        <p:spPr>
          <a:xfrm>
            <a:off x="436985" y="0"/>
            <a:ext cx="10515600" cy="969963"/>
          </a:xfrm>
        </p:spPr>
        <p:txBody>
          <a:bodyPr vert="horz"/>
          <a:lstStyle/>
          <a:p>
            <a:r>
              <a:rPr lang="en-US" altLang="zh-CN" dirty="0">
                <a:latin typeface="微软雅黑" panose="020B0503020204020204" pitchFamily="34" charset="-122"/>
                <a:ea typeface="微软雅黑" panose="020B0503020204020204" pitchFamily="34" charset="-122"/>
              </a:rPr>
              <a:t>Model Result</a:t>
            </a:r>
            <a:endParaRPr lang="en-US" dirty="0">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2F6BEA1F-F940-0957-890B-CBEC7F0B868F}"/>
              </a:ext>
            </a:extLst>
          </p:cNvPr>
          <p:cNvPicPr>
            <a:picLocks noChangeAspect="1"/>
          </p:cNvPicPr>
          <p:nvPr/>
        </p:nvPicPr>
        <p:blipFill>
          <a:blip r:embed="rId5"/>
          <a:stretch>
            <a:fillRect/>
          </a:stretch>
        </p:blipFill>
        <p:spPr>
          <a:xfrm>
            <a:off x="633860" y="1895553"/>
            <a:ext cx="5534684" cy="4391292"/>
          </a:xfrm>
          <a:prstGeom prst="rect">
            <a:avLst/>
          </a:prstGeom>
        </p:spPr>
      </p:pic>
      <p:pic>
        <p:nvPicPr>
          <p:cNvPr id="23" name="Picture 22">
            <a:extLst>
              <a:ext uri="{FF2B5EF4-FFF2-40B4-BE49-F238E27FC236}">
                <a16:creationId xmlns:a16="http://schemas.microsoft.com/office/drawing/2014/main" id="{6B6906D2-19C9-88D5-A21B-4CBE93CCC044}"/>
              </a:ext>
            </a:extLst>
          </p:cNvPr>
          <p:cNvPicPr>
            <a:picLocks noChangeAspect="1"/>
          </p:cNvPicPr>
          <p:nvPr/>
        </p:nvPicPr>
        <p:blipFill>
          <a:blip r:embed="rId6"/>
          <a:stretch>
            <a:fillRect/>
          </a:stretch>
        </p:blipFill>
        <p:spPr>
          <a:xfrm>
            <a:off x="559815" y="1135649"/>
            <a:ext cx="5608729" cy="627512"/>
          </a:xfrm>
          <a:prstGeom prst="rect">
            <a:avLst/>
          </a:prstGeom>
        </p:spPr>
      </p:pic>
      <p:sp>
        <p:nvSpPr>
          <p:cNvPr id="2" name="矩形 1">
            <a:extLst>
              <a:ext uri="{FF2B5EF4-FFF2-40B4-BE49-F238E27FC236}">
                <a16:creationId xmlns:a16="http://schemas.microsoft.com/office/drawing/2014/main" id="{74AB5D91-7B8D-68F6-DB45-0B9C3DE53376}"/>
              </a:ext>
            </a:extLst>
          </p:cNvPr>
          <p:cNvSpPr/>
          <p:nvPr/>
        </p:nvSpPr>
        <p:spPr>
          <a:xfrm>
            <a:off x="4557020" y="3319714"/>
            <a:ext cx="248829" cy="19798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Table 13">
            <a:extLst>
              <a:ext uri="{FF2B5EF4-FFF2-40B4-BE49-F238E27FC236}">
                <a16:creationId xmlns:a16="http://schemas.microsoft.com/office/drawing/2014/main" id="{B73E09E0-C1C0-285F-D863-C1EA0AF5B6C9}"/>
              </a:ext>
            </a:extLst>
          </p:cNvPr>
          <p:cNvGraphicFramePr>
            <a:graphicFrameLocks noGrp="1"/>
          </p:cNvGraphicFramePr>
          <p:nvPr>
            <p:extLst>
              <p:ext uri="{D42A27DB-BD31-4B8C-83A1-F6EECF244321}">
                <p14:modId xmlns:p14="http://schemas.microsoft.com/office/powerpoint/2010/main" val="822508326"/>
              </p:ext>
            </p:extLst>
          </p:nvPr>
        </p:nvGraphicFramePr>
        <p:xfrm>
          <a:off x="7367357" y="2209576"/>
          <a:ext cx="3715879" cy="2115519"/>
        </p:xfrm>
        <a:graphic>
          <a:graphicData uri="http://schemas.openxmlformats.org/drawingml/2006/table">
            <a:tbl>
              <a:tblPr firstRow="1" bandRow="1">
                <a:tableStyleId>{073A0DAA-6AF3-43AB-8588-CEC1D06C72B9}</a:tableStyleId>
              </a:tblPr>
              <a:tblGrid>
                <a:gridCol w="1174745">
                  <a:extLst>
                    <a:ext uri="{9D8B030D-6E8A-4147-A177-3AD203B41FA5}">
                      <a16:colId xmlns:a16="http://schemas.microsoft.com/office/drawing/2014/main" val="20000"/>
                    </a:ext>
                  </a:extLst>
                </a:gridCol>
                <a:gridCol w="1270567">
                  <a:extLst>
                    <a:ext uri="{9D8B030D-6E8A-4147-A177-3AD203B41FA5}">
                      <a16:colId xmlns:a16="http://schemas.microsoft.com/office/drawing/2014/main" val="20001"/>
                    </a:ext>
                  </a:extLst>
                </a:gridCol>
                <a:gridCol w="1270567">
                  <a:extLst>
                    <a:ext uri="{9D8B030D-6E8A-4147-A177-3AD203B41FA5}">
                      <a16:colId xmlns:a16="http://schemas.microsoft.com/office/drawing/2014/main" val="20002"/>
                    </a:ext>
                  </a:extLst>
                </a:gridCol>
              </a:tblGrid>
              <a:tr h="491919">
                <a:tc>
                  <a:txBody>
                    <a:bodyPr/>
                    <a:lstStyle/>
                    <a:p>
                      <a:pPr algn="ctr"/>
                      <a:endParaRPr lang="en-US" dirty="0">
                        <a:solidFill>
                          <a:schemeClr val="accent1">
                            <a:lumMod val="50000"/>
                          </a:schemeClr>
                        </a:solidFill>
                        <a:latin typeface="微软雅黑" panose="020B0503020204020204" pitchFamily="34" charset="-122"/>
                        <a:ea typeface="微软雅黑" panose="020B0503020204020204" pitchFamily="34" charset="-122"/>
                      </a:endParaRPr>
                    </a:p>
                  </a:txBody>
                  <a:tcPr anchor="ctr">
                    <a:solidFill>
                      <a:schemeClr val="bg1"/>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chemeClr val="bg2">
                        <a:lumMod val="90000"/>
                      </a:schemeClr>
                    </a:solidFill>
                  </a:tcPr>
                </a:tc>
                <a:extLst>
                  <a:ext uri="{0D108BD9-81ED-4DB2-BD59-A6C34878D82A}">
                    <a16:rowId xmlns:a16="http://schemas.microsoft.com/office/drawing/2014/main" val="10000"/>
                  </a:ext>
                </a:extLst>
              </a:tr>
              <a:tr h="541200">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1 </a:t>
                      </a:r>
                    </a:p>
                  </a:txBody>
                  <a:tcPr anchor="ctr">
                    <a:lnL w="12700" cmpd="sng">
                      <a:noFill/>
                    </a:lnL>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36</a:t>
                      </a:r>
                    </a:p>
                  </a:txBody>
                  <a:tcPr anchor="ctr">
                    <a:solidFill>
                      <a:schemeClr val="bg1">
                        <a:lumMod val="95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987</a:t>
                      </a:r>
                    </a:p>
                  </a:txBody>
                  <a:tcPr anchor="ctr">
                    <a:solidFill>
                      <a:schemeClr val="bg1">
                        <a:lumMod val="95000"/>
                      </a:schemeClr>
                    </a:solidFill>
                  </a:tcPr>
                </a:tc>
                <a:extLst>
                  <a:ext uri="{0D108BD9-81ED-4DB2-BD59-A6C34878D82A}">
                    <a16:rowId xmlns:a16="http://schemas.microsoft.com/office/drawing/2014/main" val="10001"/>
                  </a:ext>
                </a:extLst>
              </a:tr>
              <a:tr h="541200">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0</a:t>
                      </a:r>
                    </a:p>
                  </a:txBody>
                  <a:tcPr anchor="ctr">
                    <a:lnL w="12700" cmpd="sng">
                      <a:noFill/>
                    </a:lnL>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230</a:t>
                      </a:r>
                    </a:p>
                  </a:txBody>
                  <a:tcPr anchor="ctr">
                    <a:solidFill>
                      <a:schemeClr val="bg1">
                        <a:lumMod val="95000"/>
                      </a:schemeClr>
                    </a:solidFill>
                  </a:tcPr>
                </a:tc>
                <a:tc>
                  <a:txBody>
                    <a:bodyPr/>
                    <a:lstStyle/>
                    <a:p>
                      <a:pPr marL="0" marR="0" lvl="0" indent="0" algn="ctr" defTabSz="609600" rtl="0" eaLnBrk="1" fontAlgn="auto" latinLnBrk="0" hangingPunct="1">
                        <a:lnSpc>
                          <a:spcPct val="100000"/>
                        </a:lnSpc>
                        <a:spcBef>
                          <a:spcPts val="0"/>
                        </a:spcBef>
                        <a:spcAft>
                          <a:spcPts val="0"/>
                        </a:spcAft>
                        <a:buClrTx/>
                        <a:buSzTx/>
                        <a:buFontTx/>
                        <a:buNone/>
                        <a:defRPr/>
                      </a:pPr>
                      <a:r>
                        <a:rPr lang="en-US" dirty="0">
                          <a:solidFill>
                            <a:schemeClr val="accent1">
                              <a:lumMod val="50000"/>
                            </a:schemeClr>
                          </a:solidFill>
                          <a:latin typeface="微软雅黑" panose="020B0503020204020204" pitchFamily="34" charset="-122"/>
                          <a:ea typeface="微软雅黑" panose="020B0503020204020204" pitchFamily="34" charset="-122"/>
                        </a:rPr>
                        <a:t>4747</a:t>
                      </a:r>
                    </a:p>
                  </a:txBody>
                  <a:tcPr anchor="ctr">
                    <a:solidFill>
                      <a:schemeClr val="bg1">
                        <a:lumMod val="95000"/>
                      </a:schemeClr>
                    </a:solidFill>
                  </a:tcPr>
                </a:tc>
                <a:extLst>
                  <a:ext uri="{0D108BD9-81ED-4DB2-BD59-A6C34878D82A}">
                    <a16:rowId xmlns:a16="http://schemas.microsoft.com/office/drawing/2014/main" val="10002"/>
                  </a:ext>
                </a:extLst>
              </a:tr>
              <a:tr h="541200">
                <a:tc gridSpan="3">
                  <a:txBody>
                    <a:bodyPr/>
                    <a:lstStyle/>
                    <a:p>
                      <a:pPr algn="l"/>
                      <a:r>
                        <a:rPr lang="en-US" sz="1200" b="0" dirty="0">
                          <a:solidFill>
                            <a:schemeClr val="accent1">
                              <a:lumMod val="50000"/>
                            </a:schemeClr>
                          </a:solidFill>
                          <a:latin typeface="微软雅黑" panose="020B0503020204020204" pitchFamily="34" charset="-122"/>
                          <a:ea typeface="微软雅黑" panose="020B0503020204020204" pitchFamily="34" charset="-122"/>
                        </a:rPr>
                        <a:t>* 0 – not click 1 - click</a:t>
                      </a:r>
                    </a:p>
                  </a:txBody>
                  <a:tcPr>
                    <a:lnL w="12700" cmpd="sng">
                      <a:noFill/>
                    </a:lnL>
                    <a:noFill/>
                  </a:tcPr>
                </a:tc>
                <a:tc hMerge="1">
                  <a:txBody>
                    <a:bodyPr/>
                    <a:lstStyle/>
                    <a:p>
                      <a:endParaRPr lang="zh-CN"/>
                    </a:p>
                  </a:txBody>
                  <a:tcPr anchor="ctr">
                    <a:noFill/>
                  </a:tcPr>
                </a:tc>
                <a:tc hMerge="1">
                  <a:txBody>
                    <a:bodyPr/>
                    <a:lstStyle/>
                    <a:p>
                      <a:endParaRPr lang="zh-CN"/>
                    </a:p>
                  </a:txBody>
                  <a:tcPr anchor="ctr">
                    <a:noFill/>
                  </a:tcPr>
                </a:tc>
                <a:extLst>
                  <a:ext uri="{0D108BD9-81ED-4DB2-BD59-A6C34878D82A}">
                    <a16:rowId xmlns:a16="http://schemas.microsoft.com/office/drawing/2014/main" val="10003"/>
                  </a:ext>
                </a:extLst>
              </a:tr>
            </a:tbl>
          </a:graphicData>
        </a:graphic>
      </p:graphicFrame>
      <p:sp>
        <p:nvSpPr>
          <p:cNvPr id="17" name="文本框 16">
            <a:extLst>
              <a:ext uri="{FF2B5EF4-FFF2-40B4-BE49-F238E27FC236}">
                <a16:creationId xmlns:a16="http://schemas.microsoft.com/office/drawing/2014/main" id="{1C43788E-0283-3B6D-F52E-6FFDC6C150EF}"/>
              </a:ext>
            </a:extLst>
          </p:cNvPr>
          <p:cNvSpPr txBox="1"/>
          <p:nvPr/>
        </p:nvSpPr>
        <p:spPr>
          <a:xfrm>
            <a:off x="6833445" y="2657660"/>
            <a:ext cx="461665" cy="1238640"/>
          </a:xfrm>
          <a:prstGeom prst="rect">
            <a:avLst/>
          </a:prstGeom>
          <a:noFill/>
        </p:spPr>
        <p:txBody>
          <a:bodyPr vert="vert270" wrap="square">
            <a:spAutoFit/>
          </a:bodyPr>
          <a:lstStyle/>
          <a:p>
            <a:pPr marL="0" algn="r" defTabSz="609600" rtl="0" eaLnBrk="1" latinLnBrk="0" hangingPunct="1"/>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Predicted</a:t>
            </a:r>
          </a:p>
        </p:txBody>
      </p:sp>
      <p:sp>
        <p:nvSpPr>
          <p:cNvPr id="19" name="文本框 18">
            <a:extLst>
              <a:ext uri="{FF2B5EF4-FFF2-40B4-BE49-F238E27FC236}">
                <a16:creationId xmlns:a16="http://schemas.microsoft.com/office/drawing/2014/main" id="{989D9E90-10E7-7D5E-5EF3-4BE98622B119}"/>
              </a:ext>
            </a:extLst>
          </p:cNvPr>
          <p:cNvSpPr txBox="1"/>
          <p:nvPr/>
        </p:nvSpPr>
        <p:spPr>
          <a:xfrm>
            <a:off x="9370960" y="1840244"/>
            <a:ext cx="1153939" cy="375928"/>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Actual</a:t>
            </a:r>
          </a:p>
        </p:txBody>
      </p:sp>
      <p:graphicFrame>
        <p:nvGraphicFramePr>
          <p:cNvPr id="20" name="表格 24">
            <a:extLst>
              <a:ext uri="{FF2B5EF4-FFF2-40B4-BE49-F238E27FC236}">
                <a16:creationId xmlns:a16="http://schemas.microsoft.com/office/drawing/2014/main" id="{DB8900D1-61CD-B112-2F8C-BC90C84B9821}"/>
              </a:ext>
            </a:extLst>
          </p:cNvPr>
          <p:cNvGraphicFramePr>
            <a:graphicFrameLocks noGrp="1"/>
          </p:cNvGraphicFramePr>
          <p:nvPr>
            <p:extLst>
              <p:ext uri="{D42A27DB-BD31-4B8C-83A1-F6EECF244321}">
                <p14:modId xmlns:p14="http://schemas.microsoft.com/office/powerpoint/2010/main" val="2547472966"/>
              </p:ext>
            </p:extLst>
          </p:nvPr>
        </p:nvGraphicFramePr>
        <p:xfrm>
          <a:off x="7366382" y="4483342"/>
          <a:ext cx="3687427" cy="1500288"/>
        </p:xfrm>
        <a:graphic>
          <a:graphicData uri="http://schemas.openxmlformats.org/drawingml/2006/table">
            <a:tbl>
              <a:tblPr firstRow="1" bandRow="1">
                <a:tableStyleId>{5C22544A-7EE6-4342-B048-85BDC9FD1C3A}</a:tableStyleId>
              </a:tblPr>
              <a:tblGrid>
                <a:gridCol w="2373525">
                  <a:extLst>
                    <a:ext uri="{9D8B030D-6E8A-4147-A177-3AD203B41FA5}">
                      <a16:colId xmlns:a16="http://schemas.microsoft.com/office/drawing/2014/main" val="20000"/>
                    </a:ext>
                  </a:extLst>
                </a:gridCol>
                <a:gridCol w="1313902">
                  <a:extLst>
                    <a:ext uri="{9D8B030D-6E8A-4147-A177-3AD203B41FA5}">
                      <a16:colId xmlns:a16="http://schemas.microsoft.com/office/drawing/2014/main" val="20001"/>
                    </a:ext>
                  </a:extLst>
                </a:gridCol>
              </a:tblGrid>
              <a:tr h="350239">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Accuracy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0.797</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50239">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Specificity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0. 828</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1022">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Sensitivity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0.135</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38788">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Balanced Accuracy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0.482</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bl>
          </a:graphicData>
        </a:graphic>
      </p:graphicFrame>
      <p:cxnSp>
        <p:nvCxnSpPr>
          <p:cNvPr id="21" name="直接连接符 20">
            <a:extLst>
              <a:ext uri="{FF2B5EF4-FFF2-40B4-BE49-F238E27FC236}">
                <a16:creationId xmlns:a16="http://schemas.microsoft.com/office/drawing/2014/main" id="{23CA5870-A023-000D-1E99-0CF99B5B9CB9}"/>
              </a:ext>
            </a:extLst>
          </p:cNvPr>
          <p:cNvCxnSpPr>
            <a:cxnSpLocks/>
          </p:cNvCxnSpPr>
          <p:nvPr/>
        </p:nvCxnSpPr>
        <p:spPr>
          <a:xfrm>
            <a:off x="6676631" y="406533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标题 1">
            <a:extLst>
              <a:ext uri="{FF2B5EF4-FFF2-40B4-BE49-F238E27FC236}">
                <a16:creationId xmlns:a16="http://schemas.microsoft.com/office/drawing/2014/main" id="{CC2E2932-61D1-373E-C606-C9DFC8499D68}"/>
              </a:ext>
            </a:extLst>
          </p:cNvPr>
          <p:cNvSpPr txBox="1">
            <a:spLocks/>
          </p:cNvSpPr>
          <p:nvPr/>
        </p:nvSpPr>
        <p:spPr>
          <a:xfrm>
            <a:off x="6842647" y="1082324"/>
            <a:ext cx="5105203" cy="910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002554"/>
                </a:solidFill>
                <a:latin typeface="楷体" panose="02010609060101010101" pitchFamily="49" charset="-122"/>
                <a:ea typeface="楷体" panose="02010609060101010101" pitchFamily="49" charset="-122"/>
                <a:cs typeface="+mj-cs"/>
              </a:defRPr>
            </a:lvl1pPr>
          </a:lstStyle>
          <a:p>
            <a:r>
              <a:rPr lang="en-US" altLang="zh-CN" sz="2400" b="1" dirty="0" err="1">
                <a:solidFill>
                  <a:schemeClr val="accent1">
                    <a:lumMod val="50000"/>
                  </a:schemeClr>
                </a:solidFill>
                <a:latin typeface="微软雅黑" panose="020B0503020204020204" pitchFamily="34" charset="-122"/>
                <a:ea typeface="微软雅黑" panose="020B0503020204020204" pitchFamily="34" charset="-122"/>
              </a:rPr>
              <a:t>Test_dataset</a:t>
            </a: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 Confusion Matrix</a:t>
            </a:r>
            <a:endParaRPr lang="zh-CN" altLang="en-US" sz="2400" b="1" dirty="0"/>
          </a:p>
        </p:txBody>
      </p:sp>
      <p:sp>
        <p:nvSpPr>
          <p:cNvPr id="3" name="Rectangle 2">
            <a:extLst>
              <a:ext uri="{FF2B5EF4-FFF2-40B4-BE49-F238E27FC236}">
                <a16:creationId xmlns:a16="http://schemas.microsoft.com/office/drawing/2014/main" id="{D6F36982-0687-A52B-78B4-AB97AF3E6C9E}"/>
              </a:ext>
            </a:extLst>
          </p:cNvPr>
          <p:cNvSpPr/>
          <p:nvPr/>
        </p:nvSpPr>
        <p:spPr>
          <a:xfrm>
            <a:off x="526386" y="1135649"/>
            <a:ext cx="5675586" cy="515655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对象 2" hidden="1"/>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标题 1"/>
          <p:cNvSpPr>
            <a:spLocks noGrp="1"/>
          </p:cNvSpPr>
          <p:nvPr>
            <p:ph type="title"/>
          </p:nvPr>
        </p:nvSpPr>
        <p:spPr>
          <a:xfrm>
            <a:off x="502563" y="1637250"/>
            <a:ext cx="7418279" cy="2257856"/>
          </a:xfrm>
        </p:spPr>
        <p:txBody>
          <a:bodyPr vert="horz"/>
          <a:lstStyle/>
          <a:p>
            <a:r>
              <a:rPr lang="en-US" altLang="zh-CN" dirty="0">
                <a:latin typeface="微软雅黑" panose="020B0503020204020204" pitchFamily="34" charset="-122"/>
                <a:ea typeface="微软雅黑" panose="020B0503020204020204" pitchFamily="34" charset="-122"/>
              </a:rPr>
              <a:t>Naive Bayes Classifier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对象 1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0" name="对象 17"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494215" y="0"/>
            <a:ext cx="10515600" cy="970189"/>
          </a:xfrm>
        </p:spPr>
        <p:txBody>
          <a:bodyPr vert="horz"/>
          <a:lstStyle/>
          <a:p>
            <a:r>
              <a:rPr lang="en-US" altLang="zh-CN" dirty="0">
                <a:latin typeface="微软雅黑" panose="020B0503020204020204" pitchFamily="34" charset="-122"/>
                <a:ea typeface="微软雅黑" panose="020B0503020204020204" pitchFamily="34" charset="-122"/>
              </a:rPr>
              <a:t>Naive Bayes Classifier Steps</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1"/>
          </p:nvPr>
        </p:nvSpPr>
        <p:spPr/>
        <p:txBody>
          <a:bodyPr/>
          <a:lstStyle/>
          <a:p>
            <a:fld id="{868EFA1A-72CC-450C-BE9F-D74CF913A63F}" type="slidenum">
              <a:rPr lang="zh-CN" altLang="en-US" smtClean="0"/>
              <a:t>13</a:t>
            </a:fld>
            <a:endParaRPr lang="zh-CN" altLang="en-US"/>
          </a:p>
        </p:txBody>
      </p:sp>
      <p:sp>
        <p:nvSpPr>
          <p:cNvPr id="5" name="文本框 4"/>
          <p:cNvSpPr txBox="1"/>
          <p:nvPr/>
        </p:nvSpPr>
        <p:spPr>
          <a:xfrm>
            <a:off x="7794030" y="1642507"/>
            <a:ext cx="3248752" cy="1292662"/>
          </a:xfrm>
          <a:prstGeom prst="rect">
            <a:avLst/>
          </a:prstGeom>
          <a:noFill/>
        </p:spPr>
        <p:txBody>
          <a:bodyPr wrap="square" rtlCol="0">
            <a:spAutoFit/>
          </a:bodyPr>
          <a:lstStyle/>
          <a:p>
            <a:pPr lvl="1"/>
            <a:endParaRPr lang="en-US" altLang="zh-CN" dirty="0">
              <a:solidFill>
                <a:srgbClr val="331C58"/>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rPr>
              <a:t>Predictor: click or not</a:t>
            </a:r>
          </a:p>
          <a:p>
            <a:pPr marL="0" lvl="1"/>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a:p>
            <a:pPr marL="342900" lvl="1" indent="-342900">
              <a:buFont typeface="Arial" panose="020B0604020202020204" pitchFamily="34" charset="0"/>
              <a:buChar cha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rPr>
              <a:t>Attribute selection:</a:t>
            </a:r>
          </a:p>
        </p:txBody>
      </p:sp>
      <p:sp>
        <p:nvSpPr>
          <p:cNvPr id="7" name="文本框 6"/>
          <p:cNvSpPr txBox="1"/>
          <p:nvPr/>
        </p:nvSpPr>
        <p:spPr>
          <a:xfrm>
            <a:off x="7664034" y="2718711"/>
            <a:ext cx="2937323" cy="3367397"/>
          </a:xfrm>
          <a:prstGeom prst="rect">
            <a:avLst/>
          </a:prstGeom>
          <a:noFill/>
        </p:spPr>
        <p:txBody>
          <a:bodyPr wrap="square">
            <a:spAutoFit/>
          </a:bodyPr>
          <a:lstStyle/>
          <a:p>
            <a:pPr>
              <a:lnSpc>
                <a:spcPct val="150000"/>
              </a:lnSpc>
            </a:pPr>
            <a:endParaRPr lang="en-US" altLang="zh-CN" sz="1800" strike="sngStrike" dirty="0">
              <a:solidFill>
                <a:srgbClr val="331C58"/>
              </a:solidFill>
              <a:latin typeface="微软雅黑" panose="020B0503020204020204" pitchFamily="34" charset="-122"/>
              <a:ea typeface="微软雅黑" panose="020B0503020204020204" pitchFamily="34" charset="-122"/>
            </a:endParaRPr>
          </a:p>
          <a:p>
            <a:pPr marL="895350" lvl="1" indent="-285750">
              <a:lnSpc>
                <a:spcPct val="150000"/>
              </a:lnSpc>
              <a:buFont typeface="微软雅黑" panose="020B0503020204020204" pitchFamily="34" charset="-122"/>
              <a:buChar char="ￚ"/>
            </a:pPr>
            <a:r>
              <a:rPr lang="en-US" altLang="zh-CN" dirty="0">
                <a:solidFill>
                  <a:schemeClr val="accent1">
                    <a:lumMod val="50000"/>
                  </a:schemeClr>
                </a:solidFill>
                <a:latin typeface="微软雅黑" panose="020B0503020204020204" pitchFamily="34" charset="-122"/>
                <a:ea typeface="微软雅黑" panose="020B0503020204020204" pitchFamily="34" charset="-122"/>
              </a:rPr>
              <a:t>Gender</a:t>
            </a:r>
          </a:p>
          <a:p>
            <a:pPr marL="895350" lvl="1" indent="-285750">
              <a:lnSpc>
                <a:spcPct val="150000"/>
              </a:lnSpc>
              <a:buFont typeface="微软雅黑" panose="020B0503020204020204" pitchFamily="34" charset="-122"/>
              <a:buChar char="ￚ"/>
            </a:pPr>
            <a:r>
              <a:rPr lang="en-US" altLang="zh-CN" dirty="0">
                <a:solidFill>
                  <a:schemeClr val="accent1">
                    <a:lumMod val="50000"/>
                  </a:schemeClr>
                </a:solidFill>
                <a:latin typeface="微软雅黑" panose="020B0503020204020204" pitchFamily="34" charset="-122"/>
                <a:ea typeface="微软雅黑" panose="020B0503020204020204" pitchFamily="34" charset="-122"/>
              </a:rPr>
              <a:t>Shopping level</a:t>
            </a:r>
          </a:p>
          <a:p>
            <a:pPr marL="895350" lvl="1" indent="-285750">
              <a:lnSpc>
                <a:spcPct val="150000"/>
              </a:lnSpc>
              <a:buFont typeface="微软雅黑" panose="020B0503020204020204" pitchFamily="34" charset="-122"/>
              <a:buChar char="ￚ"/>
            </a:pPr>
            <a:r>
              <a:rPr lang="en-US" altLang="zh-CN" dirty="0" err="1">
                <a:solidFill>
                  <a:schemeClr val="accent1">
                    <a:lumMod val="50000"/>
                  </a:schemeClr>
                </a:solidFill>
                <a:latin typeface="微软雅黑" panose="020B0503020204020204" pitchFamily="34" charset="-122"/>
                <a:ea typeface="微软雅黑" panose="020B0503020204020204" pitchFamily="34" charset="-122"/>
              </a:rPr>
              <a:t>Time_period</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marL="895350" lvl="1" indent="-285750">
              <a:lnSpc>
                <a:spcPct val="150000"/>
              </a:lnSpc>
              <a:buFont typeface="微软雅黑" panose="020B0503020204020204" pitchFamily="34" charset="-122"/>
              <a:buChar char="ￚ"/>
            </a:pPr>
            <a:r>
              <a:rPr lang="en-US" altLang="zh-CN" dirty="0" err="1">
                <a:solidFill>
                  <a:schemeClr val="accent1">
                    <a:lumMod val="50000"/>
                  </a:schemeClr>
                </a:solidFill>
                <a:latin typeface="微软雅黑" panose="020B0503020204020204" pitchFamily="34" charset="-122"/>
                <a:ea typeface="微软雅黑" panose="020B0503020204020204" pitchFamily="34" charset="-122"/>
              </a:rPr>
              <a:t>User_class</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marL="895350" lvl="1" indent="-285750">
              <a:lnSpc>
                <a:spcPct val="150000"/>
              </a:lnSpc>
              <a:buFont typeface="微软雅黑" panose="020B0503020204020204" pitchFamily="34" charset="-122"/>
              <a:buChar char="ￚ"/>
            </a:pPr>
            <a:r>
              <a:rPr lang="en-US" altLang="zh-CN" dirty="0">
                <a:solidFill>
                  <a:schemeClr val="accent1">
                    <a:lumMod val="50000"/>
                  </a:schemeClr>
                </a:solidFill>
                <a:latin typeface="微软雅黑" panose="020B0503020204020204" pitchFamily="34" charset="-122"/>
                <a:ea typeface="微软雅黑" panose="020B0503020204020204" pitchFamily="34" charset="-122"/>
              </a:rPr>
              <a:t>Age</a:t>
            </a:r>
          </a:p>
          <a:p>
            <a:pPr marL="895350" lvl="1" indent="-285750">
              <a:lnSpc>
                <a:spcPct val="150000"/>
              </a:lnSpc>
              <a:buFont typeface="微软雅黑" panose="020B0503020204020204" pitchFamily="34" charset="-122"/>
              <a:buChar char="ￚ"/>
            </a:pPr>
            <a:r>
              <a:rPr lang="en-US" altLang="zh-CN" dirty="0" err="1">
                <a:solidFill>
                  <a:schemeClr val="accent1">
                    <a:lumMod val="50000"/>
                  </a:schemeClr>
                </a:solidFill>
                <a:latin typeface="微软雅黑" panose="020B0503020204020204" pitchFamily="34" charset="-122"/>
                <a:ea typeface="微软雅黑" panose="020B0503020204020204" pitchFamily="34" charset="-122"/>
              </a:rPr>
              <a:t>Pvalue</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marL="895350" lvl="1" indent="-285750">
              <a:lnSpc>
                <a:spcPct val="150000"/>
              </a:lnSpc>
              <a:buFont typeface="微软雅黑" panose="020B0503020204020204" pitchFamily="34" charset="-122"/>
              <a:buChar char="ￚ"/>
            </a:pPr>
            <a:r>
              <a:rPr lang="en-US" altLang="zh-CN" dirty="0">
                <a:solidFill>
                  <a:schemeClr val="accent1">
                    <a:lumMod val="50000"/>
                  </a:schemeClr>
                </a:solidFill>
                <a:latin typeface="微软雅黑" panose="020B0503020204020204" pitchFamily="34" charset="-122"/>
                <a:ea typeface="微软雅黑" panose="020B0503020204020204" pitchFamily="34" charset="-122"/>
              </a:rPr>
              <a:t>Price</a:t>
            </a:r>
          </a:p>
        </p:txBody>
      </p:sp>
      <p:sp>
        <p:nvSpPr>
          <p:cNvPr id="12" name="文本框 11"/>
          <p:cNvSpPr txBox="1"/>
          <p:nvPr/>
        </p:nvSpPr>
        <p:spPr>
          <a:xfrm>
            <a:off x="375717" y="1888728"/>
            <a:ext cx="6094855"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rPr>
              <a:t>The attributes are conditionally </a:t>
            </a:r>
            <a:r>
              <a:rPr lang="en-US" altLang="zh-CN" sz="2000" b="1" dirty="0">
                <a:solidFill>
                  <a:srgbClr val="FF0000"/>
                </a:solidFill>
                <a:latin typeface="微软雅黑" panose="020B0503020204020204" pitchFamily="34" charset="-122"/>
                <a:ea typeface="微软雅黑" panose="020B0503020204020204" pitchFamily="34" charset="-122"/>
              </a:rPr>
              <a:t>independent</a:t>
            </a:r>
            <a:endParaRPr lang="en-US" altLang="zh-CN" sz="1800" dirty="0">
              <a:solidFill>
                <a:srgbClr val="331C58"/>
              </a:solidFill>
              <a:latin typeface="微软雅黑" panose="020B0503020204020204" pitchFamily="34" charset="-122"/>
              <a:ea typeface="微软雅黑" panose="020B0503020204020204" pitchFamily="34" charset="-122"/>
            </a:endParaRPr>
          </a:p>
        </p:txBody>
      </p:sp>
      <p:sp>
        <p:nvSpPr>
          <p:cNvPr id="13" name="矩形 12"/>
          <p:cNvSpPr/>
          <p:nvPr/>
        </p:nvSpPr>
        <p:spPr>
          <a:xfrm>
            <a:off x="7924026" y="1225353"/>
            <a:ext cx="3248752" cy="556380"/>
          </a:xfrm>
          <a:prstGeom prst="rect">
            <a:avLst/>
          </a:prstGeom>
          <a:solidFill>
            <a:srgbClr val="C7D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Model Building</a:t>
            </a:r>
          </a:p>
        </p:txBody>
      </p:sp>
      <p:sp>
        <p:nvSpPr>
          <p:cNvPr id="17" name="椭圆 16"/>
          <p:cNvSpPr/>
          <p:nvPr/>
        </p:nvSpPr>
        <p:spPr>
          <a:xfrm>
            <a:off x="7922068" y="1364354"/>
            <a:ext cx="259992" cy="257549"/>
          </a:xfrm>
          <a:prstGeom prst="ellipse">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楷体" panose="02010609060101010101" pitchFamily="49" charset="-122"/>
                <a:ea typeface="楷体" panose="02010609060101010101" pitchFamily="49" charset="-122"/>
              </a:rPr>
              <a:t>2</a:t>
            </a:r>
            <a:endParaRPr lang="zh-CN" altLang="en-US" dirty="0">
              <a:latin typeface="楷体" panose="02010609060101010101" pitchFamily="49" charset="-122"/>
              <a:ea typeface="楷体" panose="02010609060101010101" pitchFamily="49" charset="-122"/>
            </a:endParaRPr>
          </a:p>
        </p:txBody>
      </p:sp>
      <p:sp>
        <p:nvSpPr>
          <p:cNvPr id="25" name="文本框 24"/>
          <p:cNvSpPr txBox="1"/>
          <p:nvPr/>
        </p:nvSpPr>
        <p:spPr>
          <a:xfrm>
            <a:off x="830865" y="2349379"/>
            <a:ext cx="6094854" cy="369332"/>
          </a:xfrm>
          <a:prstGeom prst="rect">
            <a:avLst/>
          </a:prstGeom>
          <a:noFill/>
        </p:spPr>
        <p:txBody>
          <a:bodyPr wrap="square">
            <a:spAutoFit/>
          </a:bodyPr>
          <a:lstStyle/>
          <a:p>
            <a:pPr marL="285750" indent="-285750">
              <a:buFont typeface="微软雅黑" panose="020B0503020204020204" pitchFamily="34" charset="-122"/>
              <a:buChar char="ￚ"/>
            </a:pP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Correlation analysis</a:t>
            </a:r>
            <a:endParaRPr lang="zh-CN" altLang="en-US" dirty="0"/>
          </a:p>
        </p:txBody>
      </p:sp>
      <p:sp>
        <p:nvSpPr>
          <p:cNvPr id="26" name="矩形 25"/>
          <p:cNvSpPr/>
          <p:nvPr/>
        </p:nvSpPr>
        <p:spPr>
          <a:xfrm>
            <a:off x="1447158" y="1196244"/>
            <a:ext cx="3599404" cy="556380"/>
          </a:xfrm>
          <a:prstGeom prst="rect">
            <a:avLst/>
          </a:prstGeom>
          <a:solidFill>
            <a:srgbClr val="C7D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Assumption Fulfillment</a:t>
            </a:r>
          </a:p>
        </p:txBody>
      </p:sp>
      <p:sp>
        <p:nvSpPr>
          <p:cNvPr id="16" name="椭圆 15"/>
          <p:cNvSpPr/>
          <p:nvPr/>
        </p:nvSpPr>
        <p:spPr>
          <a:xfrm>
            <a:off x="1438974" y="1357957"/>
            <a:ext cx="259992" cy="257549"/>
          </a:xfrm>
          <a:prstGeom prst="ellipse">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楷体" panose="02010609060101010101" pitchFamily="49" charset="-122"/>
                <a:ea typeface="楷体" panose="02010609060101010101" pitchFamily="49" charset="-122"/>
              </a:rPr>
              <a:t>1</a:t>
            </a:r>
            <a:endParaRPr lang="zh-CN" altLang="en-US" dirty="0">
              <a:latin typeface="楷体" panose="02010609060101010101" pitchFamily="49" charset="-122"/>
              <a:ea typeface="楷体" panose="02010609060101010101" pitchFamily="49" charset="-122"/>
            </a:endParaRPr>
          </a:p>
        </p:txBody>
      </p:sp>
      <p:cxnSp>
        <p:nvCxnSpPr>
          <p:cNvPr id="28" name="直接连接符 27"/>
          <p:cNvCxnSpPr/>
          <p:nvPr/>
        </p:nvCxnSpPr>
        <p:spPr>
          <a:xfrm>
            <a:off x="7019064" y="1257639"/>
            <a:ext cx="35665" cy="4967728"/>
          </a:xfrm>
          <a:prstGeom prst="line">
            <a:avLst/>
          </a:prstGeom>
          <a:ln w="12700" cap="flat" cmpd="sng" algn="ctr">
            <a:solidFill>
              <a:schemeClr val="accent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 name="图片 10"/>
          <p:cNvPicPr>
            <a:picLocks noChangeAspect="1"/>
          </p:cNvPicPr>
          <p:nvPr/>
        </p:nvPicPr>
        <p:blipFill>
          <a:blip r:embed="rId6"/>
          <a:stretch>
            <a:fillRect/>
          </a:stretch>
        </p:blipFill>
        <p:spPr>
          <a:xfrm>
            <a:off x="1715217" y="2853665"/>
            <a:ext cx="3686944" cy="33717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0" name="对象 6"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6" name="矩形 35"/>
          <p:cNvSpPr/>
          <p:nvPr/>
        </p:nvSpPr>
        <p:spPr>
          <a:xfrm>
            <a:off x="7878417" y="1077737"/>
            <a:ext cx="3873326" cy="556380"/>
          </a:xfrm>
          <a:prstGeom prst="rect">
            <a:avLst/>
          </a:prstGeom>
          <a:solidFill>
            <a:srgbClr val="C7D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Conclusion</a:t>
            </a:r>
          </a:p>
        </p:txBody>
      </p:sp>
      <p:sp>
        <p:nvSpPr>
          <p:cNvPr id="4" name="灯片编号占位符 3"/>
          <p:cNvSpPr>
            <a:spLocks noGrp="1"/>
          </p:cNvSpPr>
          <p:nvPr>
            <p:ph type="sldNum" sz="quarter" idx="11"/>
          </p:nvPr>
        </p:nvSpPr>
        <p:spPr>
          <a:xfrm>
            <a:off x="8716488" y="6402530"/>
            <a:ext cx="2637312" cy="365125"/>
          </a:xfrm>
        </p:spPr>
        <p:txBody>
          <a:bodyPr/>
          <a:lstStyle/>
          <a:p>
            <a:fld id="{868EFA1A-72CC-450C-BE9F-D74CF913A63F}" type="slidenum">
              <a:rPr lang="zh-CN" altLang="en-US" smtClean="0"/>
              <a:t>14</a:t>
            </a:fld>
            <a:endParaRPr lang="zh-CN" altLang="en-US"/>
          </a:p>
        </p:txBody>
      </p:sp>
      <p:sp>
        <p:nvSpPr>
          <p:cNvPr id="5" name="标题 1"/>
          <p:cNvSpPr>
            <a:spLocks noGrp="1"/>
          </p:cNvSpPr>
          <p:nvPr>
            <p:ph type="title"/>
          </p:nvPr>
        </p:nvSpPr>
        <p:spPr>
          <a:xfrm>
            <a:off x="480691" y="0"/>
            <a:ext cx="10515600" cy="969963"/>
          </a:xfrm>
        </p:spPr>
        <p:txBody>
          <a:bodyPr vert="horz"/>
          <a:lstStyle/>
          <a:p>
            <a:r>
              <a:rPr lang="en-US" altLang="zh-CN" dirty="0">
                <a:latin typeface="微软雅黑" panose="020B0503020204020204" pitchFamily="34" charset="-122"/>
                <a:ea typeface="微软雅黑" panose="020B0503020204020204" pitchFamily="34" charset="-122"/>
              </a:rPr>
              <a:t>Naive Bayes Classifier Steps</a:t>
            </a:r>
            <a:endParaRPr lang="zh-CN" altLang="en-US" dirty="0">
              <a:latin typeface="微软雅黑" panose="020B0503020204020204" pitchFamily="34" charset="-122"/>
              <a:ea typeface="微软雅黑" panose="020B0503020204020204" pitchFamily="34" charset="-122"/>
            </a:endParaRPr>
          </a:p>
        </p:txBody>
      </p:sp>
      <p:graphicFrame>
        <p:nvGraphicFramePr>
          <p:cNvPr id="9" name="Table 13"/>
          <p:cNvGraphicFramePr>
            <a:graphicFrameLocks noGrp="1"/>
          </p:cNvGraphicFramePr>
          <p:nvPr>
            <p:extLst>
              <p:ext uri="{D42A27DB-BD31-4B8C-83A1-F6EECF244321}">
                <p14:modId xmlns:p14="http://schemas.microsoft.com/office/powerpoint/2010/main" val="3480651477"/>
              </p:ext>
            </p:extLst>
          </p:nvPr>
        </p:nvGraphicFramePr>
        <p:xfrm>
          <a:off x="829482" y="2510620"/>
          <a:ext cx="3646964" cy="2078403"/>
        </p:xfrm>
        <a:graphic>
          <a:graphicData uri="http://schemas.openxmlformats.org/drawingml/2006/table">
            <a:tbl>
              <a:tblPr firstRow="1" bandRow="1">
                <a:tableStyleId>{073A0DAA-6AF3-43AB-8588-CEC1D06C72B9}</a:tableStyleId>
              </a:tblPr>
              <a:tblGrid>
                <a:gridCol w="1152958">
                  <a:extLst>
                    <a:ext uri="{9D8B030D-6E8A-4147-A177-3AD203B41FA5}">
                      <a16:colId xmlns:a16="http://schemas.microsoft.com/office/drawing/2014/main" val="20000"/>
                    </a:ext>
                  </a:extLst>
                </a:gridCol>
                <a:gridCol w="1247003">
                  <a:extLst>
                    <a:ext uri="{9D8B030D-6E8A-4147-A177-3AD203B41FA5}">
                      <a16:colId xmlns:a16="http://schemas.microsoft.com/office/drawing/2014/main" val="20001"/>
                    </a:ext>
                  </a:extLst>
                </a:gridCol>
                <a:gridCol w="1247003">
                  <a:extLst>
                    <a:ext uri="{9D8B030D-6E8A-4147-A177-3AD203B41FA5}">
                      <a16:colId xmlns:a16="http://schemas.microsoft.com/office/drawing/2014/main" val="20002"/>
                    </a:ext>
                  </a:extLst>
                </a:gridCol>
              </a:tblGrid>
              <a:tr h="483288">
                <a:tc>
                  <a:txBody>
                    <a:bodyPr/>
                    <a:lstStyle/>
                    <a:p>
                      <a:pPr algn="ctr"/>
                      <a:endParaRPr lang="en-US" dirty="0">
                        <a:solidFill>
                          <a:schemeClr val="accent1">
                            <a:lumMod val="50000"/>
                          </a:schemeClr>
                        </a:solidFill>
                        <a:latin typeface="微软雅黑" panose="020B0503020204020204" pitchFamily="34" charset="-122"/>
                        <a:ea typeface="微软雅黑" panose="020B0503020204020204" pitchFamily="34" charset="-122"/>
                      </a:endParaRPr>
                    </a:p>
                  </a:txBody>
                  <a:tcPr anchor="ctr">
                    <a:solidFill>
                      <a:schemeClr val="bg1"/>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chemeClr val="bg2">
                        <a:lumMod val="90000"/>
                      </a:schemeClr>
                    </a:solidFill>
                  </a:tcPr>
                </a:tc>
                <a:extLst>
                  <a:ext uri="{0D108BD9-81ED-4DB2-BD59-A6C34878D82A}">
                    <a16:rowId xmlns:a16="http://schemas.microsoft.com/office/drawing/2014/main" val="10000"/>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1 </a:t>
                      </a:r>
                    </a:p>
                  </a:txBody>
                  <a:tcPr anchor="ctr">
                    <a:lnL w="12700" cmpd="sng">
                      <a:noFill/>
                    </a:lnL>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chemeClr val="bg1">
                        <a:lumMod val="95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10</a:t>
                      </a:r>
                    </a:p>
                  </a:txBody>
                  <a:tcPr anchor="ctr">
                    <a:solidFill>
                      <a:schemeClr val="bg1">
                        <a:lumMod val="95000"/>
                      </a:schemeClr>
                    </a:solidFill>
                  </a:tcPr>
                </a:tc>
                <a:extLst>
                  <a:ext uri="{0D108BD9-81ED-4DB2-BD59-A6C34878D82A}">
                    <a16:rowId xmlns:a16="http://schemas.microsoft.com/office/drawing/2014/main" val="10001"/>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0</a:t>
                      </a:r>
                    </a:p>
                  </a:txBody>
                  <a:tcPr anchor="ctr">
                    <a:lnL w="12700" cmpd="sng">
                      <a:noFill/>
                    </a:lnL>
                    <a:solidFill>
                      <a:schemeClr val="bg2">
                        <a:lumMod val="90000"/>
                      </a:schemeClr>
                    </a:solidFill>
                  </a:tcPr>
                </a:tc>
                <a:tc>
                  <a:txBody>
                    <a:bodyPr/>
                    <a:lstStyle/>
                    <a:p>
                      <a:pPr algn="ctr" rtl="0" fontAlgn="ctr"/>
                      <a:r>
                        <a:rPr lang="en-US" altLang="zh-CN" sz="1800" b="0" i="0" u="none" strike="noStrike" dirty="0">
                          <a:solidFill>
                            <a:srgbClr val="203864"/>
                          </a:solidFill>
                          <a:effectLst/>
                          <a:latin typeface="微软雅黑" panose="020B0503020204020204" pitchFamily="34" charset="-122"/>
                          <a:ea typeface="微软雅黑" panose="020B0503020204020204" pitchFamily="34" charset="-122"/>
                        </a:rPr>
                        <a:t>294</a:t>
                      </a:r>
                    </a:p>
                  </a:txBody>
                  <a:tcPr marL="6350" marR="6350" marT="6350" marB="0" anchor="ctr">
                    <a:solidFill>
                      <a:schemeClr val="bg1">
                        <a:lumMod val="95000"/>
                      </a:schemeClr>
                    </a:solidFill>
                  </a:tcPr>
                </a:tc>
                <a:tc>
                  <a:txBody>
                    <a:bodyPr/>
                    <a:lstStyle/>
                    <a:p>
                      <a:pPr algn="ctr" rtl="0" fontAlgn="ctr"/>
                      <a:r>
                        <a:rPr lang="en-US" altLang="zh-CN" sz="1800" b="0" i="0" u="none" strike="noStrike" dirty="0">
                          <a:solidFill>
                            <a:srgbClr val="203864"/>
                          </a:solidFill>
                          <a:effectLst/>
                          <a:latin typeface="微软雅黑" panose="020B0503020204020204" pitchFamily="34" charset="-122"/>
                          <a:ea typeface="微软雅黑" panose="020B0503020204020204" pitchFamily="34" charset="-122"/>
                        </a:rPr>
                        <a:t>5695</a:t>
                      </a:r>
                    </a:p>
                  </a:txBody>
                  <a:tcPr marL="6350" marR="6350" marT="6350" marB="0" anchor="ctr">
                    <a:solidFill>
                      <a:schemeClr val="bg1">
                        <a:lumMod val="95000"/>
                      </a:schemeClr>
                    </a:solidFill>
                  </a:tcPr>
                </a:tc>
                <a:extLst>
                  <a:ext uri="{0D108BD9-81ED-4DB2-BD59-A6C34878D82A}">
                    <a16:rowId xmlns:a16="http://schemas.microsoft.com/office/drawing/2014/main" val="10002"/>
                  </a:ext>
                </a:extLst>
              </a:tr>
              <a:tr h="531705">
                <a:tc gridSpan="3">
                  <a:txBody>
                    <a:bodyPr/>
                    <a:lstStyle/>
                    <a:p>
                      <a:pPr algn="l"/>
                      <a:r>
                        <a:rPr lang="en-US" sz="1200" b="0" dirty="0">
                          <a:solidFill>
                            <a:schemeClr val="accent1">
                              <a:lumMod val="50000"/>
                            </a:schemeClr>
                          </a:solidFill>
                          <a:latin typeface="微软雅黑" panose="020B0503020204020204" pitchFamily="34" charset="-122"/>
                          <a:ea typeface="微软雅黑" panose="020B0503020204020204" pitchFamily="34" charset="-122"/>
                        </a:rPr>
                        <a:t>* 0 – not click 1 - click</a:t>
                      </a:r>
                    </a:p>
                  </a:txBody>
                  <a:tcPr>
                    <a:lnL w="12700" cmpd="sng">
                      <a:noFill/>
                    </a:lnL>
                    <a:noFill/>
                  </a:tcPr>
                </a:tc>
                <a:tc hMerge="1">
                  <a:txBody>
                    <a:bodyPr/>
                    <a:lstStyle/>
                    <a:p>
                      <a:endParaRPr lang="zh-CN"/>
                    </a:p>
                  </a:txBody>
                  <a:tcPr anchor="ctr">
                    <a:noFill/>
                  </a:tcPr>
                </a:tc>
                <a:tc hMerge="1">
                  <a:txBody>
                    <a:bodyPr/>
                    <a:lstStyle/>
                    <a:p>
                      <a:endParaRPr lang="zh-CN"/>
                    </a:p>
                  </a:txBody>
                  <a:tcPr anchor="ctr">
                    <a:noFill/>
                  </a:tcPr>
                </a:tc>
                <a:extLst>
                  <a:ext uri="{0D108BD9-81ED-4DB2-BD59-A6C34878D82A}">
                    <a16:rowId xmlns:a16="http://schemas.microsoft.com/office/drawing/2014/main" val="10003"/>
                  </a:ext>
                </a:extLst>
              </a:tr>
            </a:tbl>
          </a:graphicData>
        </a:graphic>
      </p:graphicFrame>
      <p:sp>
        <p:nvSpPr>
          <p:cNvPr id="11" name="文本框 10"/>
          <p:cNvSpPr txBox="1"/>
          <p:nvPr/>
        </p:nvSpPr>
        <p:spPr>
          <a:xfrm>
            <a:off x="295570" y="2958704"/>
            <a:ext cx="461665" cy="1216908"/>
          </a:xfrm>
          <a:prstGeom prst="rect">
            <a:avLst/>
          </a:prstGeom>
          <a:noFill/>
        </p:spPr>
        <p:txBody>
          <a:bodyPr vert="vert270" wrap="square">
            <a:spAutoFit/>
          </a:bodyPr>
          <a:lstStyle/>
          <a:p>
            <a:pPr marL="0" algn="r" defTabSz="609600" rtl="0" eaLnBrk="1" latinLnBrk="0" hangingPunct="1"/>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Predicted</a:t>
            </a:r>
          </a:p>
        </p:txBody>
      </p:sp>
      <p:sp>
        <p:nvSpPr>
          <p:cNvPr id="13" name="文本框 12"/>
          <p:cNvSpPr txBox="1"/>
          <p:nvPr/>
        </p:nvSpPr>
        <p:spPr>
          <a:xfrm>
            <a:off x="2612847" y="2128791"/>
            <a:ext cx="1132538" cy="369332"/>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Actual</a:t>
            </a:r>
          </a:p>
        </p:txBody>
      </p:sp>
      <p:graphicFrame>
        <p:nvGraphicFramePr>
          <p:cNvPr id="17" name="Table 13"/>
          <p:cNvGraphicFramePr>
            <a:graphicFrameLocks noGrp="1"/>
          </p:cNvGraphicFramePr>
          <p:nvPr>
            <p:extLst>
              <p:ext uri="{D42A27DB-BD31-4B8C-83A1-F6EECF244321}">
                <p14:modId xmlns:p14="http://schemas.microsoft.com/office/powerpoint/2010/main" val="664099135"/>
              </p:ext>
            </p:extLst>
          </p:nvPr>
        </p:nvGraphicFramePr>
        <p:xfrm>
          <a:off x="8068594" y="2313457"/>
          <a:ext cx="3852530" cy="2078403"/>
        </p:xfrm>
        <a:graphic>
          <a:graphicData uri="http://schemas.openxmlformats.org/drawingml/2006/table">
            <a:tbl>
              <a:tblPr firstRow="1" bandRow="1">
                <a:tableStyleId>{073A0DAA-6AF3-43AB-8588-CEC1D06C72B9}</a:tableStyleId>
              </a:tblPr>
              <a:tblGrid>
                <a:gridCol w="1217946">
                  <a:extLst>
                    <a:ext uri="{9D8B030D-6E8A-4147-A177-3AD203B41FA5}">
                      <a16:colId xmlns:a16="http://schemas.microsoft.com/office/drawing/2014/main" val="20000"/>
                    </a:ext>
                  </a:extLst>
                </a:gridCol>
                <a:gridCol w="1317292">
                  <a:extLst>
                    <a:ext uri="{9D8B030D-6E8A-4147-A177-3AD203B41FA5}">
                      <a16:colId xmlns:a16="http://schemas.microsoft.com/office/drawing/2014/main" val="20001"/>
                    </a:ext>
                  </a:extLst>
                </a:gridCol>
                <a:gridCol w="1317292">
                  <a:extLst>
                    <a:ext uri="{9D8B030D-6E8A-4147-A177-3AD203B41FA5}">
                      <a16:colId xmlns:a16="http://schemas.microsoft.com/office/drawing/2014/main" val="20002"/>
                    </a:ext>
                  </a:extLst>
                </a:gridCol>
              </a:tblGrid>
              <a:tr h="483288">
                <a:tc>
                  <a:txBody>
                    <a:bodyPr/>
                    <a:lstStyle/>
                    <a:p>
                      <a:pPr algn="ctr"/>
                      <a:endParaRPr lang="en-US" dirty="0">
                        <a:solidFill>
                          <a:schemeClr val="accent1">
                            <a:lumMod val="50000"/>
                          </a:schemeClr>
                        </a:solidFill>
                        <a:latin typeface="微软雅黑" panose="020B0503020204020204" pitchFamily="34" charset="-122"/>
                        <a:ea typeface="微软雅黑" panose="020B0503020204020204" pitchFamily="34" charset="-122"/>
                      </a:endParaRPr>
                    </a:p>
                  </a:txBody>
                  <a:tcPr anchor="ctr">
                    <a:solidFill>
                      <a:schemeClr val="bg1"/>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chemeClr val="bg2">
                        <a:lumMod val="90000"/>
                      </a:schemeClr>
                    </a:solidFill>
                  </a:tcPr>
                </a:tc>
                <a:extLst>
                  <a:ext uri="{0D108BD9-81ED-4DB2-BD59-A6C34878D82A}">
                    <a16:rowId xmlns:a16="http://schemas.microsoft.com/office/drawing/2014/main" val="10000"/>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1 </a:t>
                      </a:r>
                    </a:p>
                  </a:txBody>
                  <a:tcPr anchor="ctr">
                    <a:lnL w="12700" cmpd="sng">
                      <a:noFill/>
                    </a:lnL>
                    <a:solidFill>
                      <a:schemeClr val="bg2">
                        <a:lumMod val="90000"/>
                      </a:schemeClr>
                    </a:solidFill>
                  </a:tcPr>
                </a:tc>
                <a:tc>
                  <a:txBody>
                    <a:bodyPr/>
                    <a:lstStyle/>
                    <a:p>
                      <a:pPr algn="ctr" rtl="0" fontAlgn="ctr"/>
                      <a:r>
                        <a:rPr lang="en-US" altLang="zh-CN" sz="1800" b="0" i="0" u="none" strike="noStrike">
                          <a:solidFill>
                            <a:srgbClr val="203864"/>
                          </a:solidFill>
                          <a:effectLst/>
                          <a:latin typeface="微软雅黑" panose="020B0503020204020204" pitchFamily="34" charset="-122"/>
                          <a:ea typeface="微软雅黑" panose="020B0503020204020204" pitchFamily="34" charset="-122"/>
                        </a:rPr>
                        <a:t>187</a:t>
                      </a:r>
                    </a:p>
                  </a:txBody>
                  <a:tcPr marL="6350" marR="6350" marT="6350" marB="0" anchor="ctr">
                    <a:solidFill>
                      <a:schemeClr val="bg1">
                        <a:lumMod val="95000"/>
                      </a:schemeClr>
                    </a:solidFill>
                  </a:tcPr>
                </a:tc>
                <a:tc>
                  <a:txBody>
                    <a:bodyPr/>
                    <a:lstStyle/>
                    <a:p>
                      <a:pPr algn="ctr" rtl="0" fontAlgn="ctr"/>
                      <a:r>
                        <a:rPr lang="en-US" altLang="zh-CN" sz="1800" b="0" i="0" u="none" strike="noStrike">
                          <a:solidFill>
                            <a:srgbClr val="203864"/>
                          </a:solidFill>
                          <a:effectLst/>
                          <a:latin typeface="微软雅黑" panose="020B0503020204020204" pitchFamily="34" charset="-122"/>
                          <a:ea typeface="微软雅黑" panose="020B0503020204020204" pitchFamily="34" charset="-122"/>
                        </a:rPr>
                        <a:t>612</a:t>
                      </a:r>
                    </a:p>
                  </a:txBody>
                  <a:tcPr marL="6350" marR="6350" marT="6350" marB="0" anchor="ctr">
                    <a:solidFill>
                      <a:schemeClr val="bg1">
                        <a:lumMod val="95000"/>
                      </a:schemeClr>
                    </a:solidFill>
                  </a:tcPr>
                </a:tc>
                <a:extLst>
                  <a:ext uri="{0D108BD9-81ED-4DB2-BD59-A6C34878D82A}">
                    <a16:rowId xmlns:a16="http://schemas.microsoft.com/office/drawing/2014/main" val="10001"/>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0</a:t>
                      </a:r>
                    </a:p>
                  </a:txBody>
                  <a:tcPr anchor="ctr">
                    <a:lnL w="12700" cmpd="sng">
                      <a:noFill/>
                    </a:lnL>
                    <a:solidFill>
                      <a:schemeClr val="bg2">
                        <a:lumMod val="90000"/>
                      </a:schemeClr>
                    </a:solidFill>
                  </a:tcPr>
                </a:tc>
                <a:tc>
                  <a:txBody>
                    <a:bodyPr/>
                    <a:lstStyle/>
                    <a:p>
                      <a:pPr algn="ctr" rtl="0" fontAlgn="ctr"/>
                      <a:r>
                        <a:rPr lang="en-US" altLang="zh-CN" sz="1800" b="0" i="0" u="none" strike="noStrike">
                          <a:solidFill>
                            <a:srgbClr val="203864"/>
                          </a:solidFill>
                          <a:effectLst/>
                          <a:latin typeface="微软雅黑" panose="020B0503020204020204" pitchFamily="34" charset="-122"/>
                          <a:ea typeface="微软雅黑" panose="020B0503020204020204" pitchFamily="34" charset="-122"/>
                        </a:rPr>
                        <a:t>108</a:t>
                      </a:r>
                    </a:p>
                  </a:txBody>
                  <a:tcPr marL="6350" marR="6350" marT="6350" marB="0" anchor="ctr">
                    <a:solidFill>
                      <a:schemeClr val="bg1">
                        <a:lumMod val="95000"/>
                      </a:schemeClr>
                    </a:solidFill>
                  </a:tcPr>
                </a:tc>
                <a:tc>
                  <a:txBody>
                    <a:bodyPr/>
                    <a:lstStyle/>
                    <a:p>
                      <a:pPr algn="ctr" rtl="0" fontAlgn="ctr"/>
                      <a:r>
                        <a:rPr lang="en-US" altLang="zh-CN" sz="1800" b="0" i="0" u="none" strike="noStrike" dirty="0">
                          <a:solidFill>
                            <a:srgbClr val="203864"/>
                          </a:solidFill>
                          <a:effectLst/>
                          <a:latin typeface="微软雅黑" panose="020B0503020204020204" pitchFamily="34" charset="-122"/>
                          <a:ea typeface="微软雅黑" panose="020B0503020204020204" pitchFamily="34" charset="-122"/>
                        </a:rPr>
                        <a:t>5093</a:t>
                      </a:r>
                    </a:p>
                  </a:txBody>
                  <a:tcPr marL="6350" marR="6350" marT="6350" marB="0" anchor="ctr">
                    <a:solidFill>
                      <a:schemeClr val="bg1">
                        <a:lumMod val="95000"/>
                      </a:schemeClr>
                    </a:solidFill>
                  </a:tcPr>
                </a:tc>
                <a:extLst>
                  <a:ext uri="{0D108BD9-81ED-4DB2-BD59-A6C34878D82A}">
                    <a16:rowId xmlns:a16="http://schemas.microsoft.com/office/drawing/2014/main" val="10002"/>
                  </a:ext>
                </a:extLst>
              </a:tr>
              <a:tr h="531705">
                <a:tc gridSpan="3">
                  <a:txBody>
                    <a:bodyPr/>
                    <a:lstStyle/>
                    <a:p>
                      <a:pPr algn="l"/>
                      <a:r>
                        <a:rPr lang="en-US" sz="1200" b="0" dirty="0">
                          <a:solidFill>
                            <a:schemeClr val="accent1">
                              <a:lumMod val="50000"/>
                            </a:schemeClr>
                          </a:solidFill>
                          <a:latin typeface="微软雅黑" panose="020B0503020204020204" pitchFamily="34" charset="-122"/>
                          <a:ea typeface="微软雅黑" panose="020B0503020204020204" pitchFamily="34" charset="-122"/>
                        </a:rPr>
                        <a:t>* 0 – not click 1 - click</a:t>
                      </a:r>
                    </a:p>
                  </a:txBody>
                  <a:tcPr>
                    <a:lnL w="12700" cmpd="sng">
                      <a:noFill/>
                    </a:lnL>
                    <a:noFill/>
                  </a:tcPr>
                </a:tc>
                <a:tc hMerge="1">
                  <a:txBody>
                    <a:bodyPr/>
                    <a:lstStyle/>
                    <a:p>
                      <a:endParaRPr lang="zh-CN"/>
                    </a:p>
                  </a:txBody>
                  <a:tcPr anchor="ctr">
                    <a:noFill/>
                  </a:tcPr>
                </a:tc>
                <a:tc hMerge="1">
                  <a:txBody>
                    <a:bodyPr/>
                    <a:lstStyle/>
                    <a:p>
                      <a:endParaRPr lang="zh-CN"/>
                    </a:p>
                  </a:txBody>
                  <a:tcPr anchor="ctr">
                    <a:noFill/>
                  </a:tcPr>
                </a:tc>
                <a:extLst>
                  <a:ext uri="{0D108BD9-81ED-4DB2-BD59-A6C34878D82A}">
                    <a16:rowId xmlns:a16="http://schemas.microsoft.com/office/drawing/2014/main" val="10003"/>
                  </a:ext>
                </a:extLst>
              </a:tr>
            </a:tbl>
          </a:graphicData>
        </a:graphic>
      </p:graphicFrame>
      <p:sp>
        <p:nvSpPr>
          <p:cNvPr id="18" name="文本框 17"/>
          <p:cNvSpPr txBox="1"/>
          <p:nvPr/>
        </p:nvSpPr>
        <p:spPr>
          <a:xfrm>
            <a:off x="7586133" y="2744204"/>
            <a:ext cx="461665" cy="1216908"/>
          </a:xfrm>
          <a:prstGeom prst="rect">
            <a:avLst/>
          </a:prstGeom>
          <a:noFill/>
        </p:spPr>
        <p:txBody>
          <a:bodyPr vert="vert270" wrap="square">
            <a:spAutoFit/>
          </a:bodyPr>
          <a:lstStyle/>
          <a:p>
            <a:pPr marL="0" algn="r" defTabSz="609600" rtl="0" eaLnBrk="1" latinLnBrk="0" hangingPunct="1"/>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Predicted</a:t>
            </a:r>
          </a:p>
        </p:txBody>
      </p:sp>
      <p:sp>
        <p:nvSpPr>
          <p:cNvPr id="19" name="文本框 18"/>
          <p:cNvSpPr txBox="1"/>
          <p:nvPr/>
        </p:nvSpPr>
        <p:spPr>
          <a:xfrm>
            <a:off x="9984461" y="1944125"/>
            <a:ext cx="1196375" cy="369332"/>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Actual</a:t>
            </a:r>
          </a:p>
        </p:txBody>
      </p:sp>
      <p:sp>
        <p:nvSpPr>
          <p:cNvPr id="21" name="Oval 16"/>
          <p:cNvSpPr/>
          <p:nvPr/>
        </p:nvSpPr>
        <p:spPr>
          <a:xfrm>
            <a:off x="2359813" y="3068221"/>
            <a:ext cx="482067" cy="37804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graphicFrame>
        <p:nvGraphicFramePr>
          <p:cNvPr id="24" name="表格 24"/>
          <p:cNvGraphicFramePr>
            <a:graphicFrameLocks noGrp="1"/>
          </p:cNvGraphicFramePr>
          <p:nvPr>
            <p:extLst>
              <p:ext uri="{D42A27DB-BD31-4B8C-83A1-F6EECF244321}">
                <p14:modId xmlns:p14="http://schemas.microsoft.com/office/powerpoint/2010/main" val="848643131"/>
              </p:ext>
            </p:extLst>
          </p:nvPr>
        </p:nvGraphicFramePr>
        <p:xfrm>
          <a:off x="871383" y="4601520"/>
          <a:ext cx="3605062" cy="1473965"/>
        </p:xfrm>
        <a:graphic>
          <a:graphicData uri="http://schemas.openxmlformats.org/drawingml/2006/table">
            <a:tbl>
              <a:tblPr firstRow="1" bandRow="1">
                <a:tableStyleId>{5C22544A-7EE6-4342-B048-85BDC9FD1C3A}</a:tableStyleId>
              </a:tblPr>
              <a:tblGrid>
                <a:gridCol w="2320508">
                  <a:extLst>
                    <a:ext uri="{9D8B030D-6E8A-4147-A177-3AD203B41FA5}">
                      <a16:colId xmlns:a16="http://schemas.microsoft.com/office/drawing/2014/main" val="20000"/>
                    </a:ext>
                  </a:extLst>
                </a:gridCol>
                <a:gridCol w="1284554">
                  <a:extLst>
                    <a:ext uri="{9D8B030D-6E8A-4147-A177-3AD203B41FA5}">
                      <a16:colId xmlns:a16="http://schemas.microsoft.com/office/drawing/2014/main" val="20001"/>
                    </a:ext>
                  </a:extLst>
                </a:gridCol>
              </a:tblGrid>
              <a:tr h="344094">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Accuracy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0.949</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4094">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Specificity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0.998</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54688">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Sensitivity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0.003</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31089">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Balanced Accuracy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0.500</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133153315"/>
              </p:ext>
            </p:extLst>
          </p:nvPr>
        </p:nvGraphicFramePr>
        <p:xfrm>
          <a:off x="8068594" y="4589023"/>
          <a:ext cx="3852530" cy="1473966"/>
        </p:xfrm>
        <a:graphic>
          <a:graphicData uri="http://schemas.openxmlformats.org/drawingml/2006/table">
            <a:tbl>
              <a:tblPr firstRow="1" bandRow="1">
                <a:tableStyleId>{5C22544A-7EE6-4342-B048-85BDC9FD1C3A}</a:tableStyleId>
              </a:tblPr>
              <a:tblGrid>
                <a:gridCol w="2479799">
                  <a:extLst>
                    <a:ext uri="{9D8B030D-6E8A-4147-A177-3AD203B41FA5}">
                      <a16:colId xmlns:a16="http://schemas.microsoft.com/office/drawing/2014/main" val="20000"/>
                    </a:ext>
                  </a:extLst>
                </a:gridCol>
                <a:gridCol w="1372731">
                  <a:extLst>
                    <a:ext uri="{9D8B030D-6E8A-4147-A177-3AD203B41FA5}">
                      <a16:colId xmlns:a16="http://schemas.microsoft.com/office/drawing/2014/main" val="20001"/>
                    </a:ext>
                  </a:extLst>
                </a:gridCol>
              </a:tblGrid>
              <a:tr h="335280">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Accuracy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0.880</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35280">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Specificity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0.893</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35280">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Sensitivity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0.634</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68126">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Balanced Accuracy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0.763</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27" name="文本框 26"/>
          <p:cNvSpPr txBox="1"/>
          <p:nvPr/>
        </p:nvSpPr>
        <p:spPr>
          <a:xfrm>
            <a:off x="5075738" y="2477964"/>
            <a:ext cx="2040522" cy="307777"/>
          </a:xfrm>
          <a:prstGeom prst="rect">
            <a:avLst/>
          </a:prstGeom>
          <a:noFill/>
          <a:ln w="12700">
            <a:noFill/>
            <a:prstDash val="dash"/>
          </a:ln>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barely predict “click”</a:t>
            </a:r>
          </a:p>
        </p:txBody>
      </p:sp>
      <p:sp>
        <p:nvSpPr>
          <p:cNvPr id="32" name="矩形 31"/>
          <p:cNvSpPr/>
          <p:nvPr/>
        </p:nvSpPr>
        <p:spPr>
          <a:xfrm>
            <a:off x="871383" y="1062603"/>
            <a:ext cx="3646965" cy="556380"/>
          </a:xfrm>
          <a:prstGeom prst="rect">
            <a:avLst/>
          </a:prstGeom>
          <a:solidFill>
            <a:srgbClr val="C7D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Model Modification</a:t>
            </a:r>
          </a:p>
        </p:txBody>
      </p:sp>
      <p:sp>
        <p:nvSpPr>
          <p:cNvPr id="33" name="椭圆 32"/>
          <p:cNvSpPr/>
          <p:nvPr/>
        </p:nvSpPr>
        <p:spPr>
          <a:xfrm>
            <a:off x="913286" y="1212018"/>
            <a:ext cx="236619" cy="257549"/>
          </a:xfrm>
          <a:prstGeom prst="ellipse">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楷体" panose="02010609060101010101" pitchFamily="49" charset="-122"/>
                <a:ea typeface="楷体" panose="02010609060101010101" pitchFamily="49" charset="-122"/>
              </a:rPr>
              <a:t>3</a:t>
            </a:r>
            <a:endParaRPr lang="zh-CN" altLang="en-US" dirty="0">
              <a:latin typeface="楷体" panose="02010609060101010101" pitchFamily="49" charset="-122"/>
              <a:ea typeface="楷体" panose="02010609060101010101" pitchFamily="49" charset="-122"/>
            </a:endParaRPr>
          </a:p>
        </p:txBody>
      </p:sp>
      <p:sp>
        <p:nvSpPr>
          <p:cNvPr id="35" name="椭圆 34"/>
          <p:cNvSpPr/>
          <p:nvPr/>
        </p:nvSpPr>
        <p:spPr>
          <a:xfrm>
            <a:off x="7920750" y="1203495"/>
            <a:ext cx="249956" cy="257549"/>
          </a:xfrm>
          <a:prstGeom prst="ellipse">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楷体" panose="02010609060101010101" pitchFamily="49" charset="-122"/>
                <a:ea typeface="楷体" panose="02010609060101010101" pitchFamily="49" charset="-122"/>
              </a:rPr>
              <a:t>4</a:t>
            </a:r>
            <a:endParaRPr lang="zh-CN" altLang="en-US" dirty="0">
              <a:latin typeface="楷体" panose="02010609060101010101" pitchFamily="49" charset="-122"/>
              <a:ea typeface="楷体" panose="02010609060101010101" pitchFamily="49" charset="-122"/>
            </a:endParaRPr>
          </a:p>
        </p:txBody>
      </p:sp>
      <p:sp>
        <p:nvSpPr>
          <p:cNvPr id="46" name="Right Arrow 17"/>
          <p:cNvSpPr/>
          <p:nvPr/>
        </p:nvSpPr>
        <p:spPr>
          <a:xfrm>
            <a:off x="5339124" y="2858203"/>
            <a:ext cx="1513751" cy="786776"/>
          </a:xfrm>
          <a:prstGeom prst="rightArrow">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直接连接符 48"/>
          <p:cNvCxnSpPr/>
          <p:nvPr/>
        </p:nvCxnSpPr>
        <p:spPr>
          <a:xfrm>
            <a:off x="-20503" y="393562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75738" y="3764483"/>
            <a:ext cx="2223590" cy="307777"/>
          </a:xfrm>
          <a:prstGeom prst="rect">
            <a:avLst/>
          </a:prstGeom>
          <a:noFill/>
          <a:ln w="12700">
            <a:noFill/>
            <a:prstDash val="dash"/>
          </a:ln>
        </p:spPr>
        <p:txBody>
          <a:bodyPr wrap="square">
            <a:spAutoFit/>
          </a:bodyPr>
          <a:lstStyle/>
          <a:p>
            <a:r>
              <a:rPr lang="en-US" altLang="zh-CN" sz="1400" dirty="0">
                <a:solidFill>
                  <a:srgbClr val="00B050"/>
                </a:solidFill>
                <a:latin typeface="微软雅黑" panose="020B0503020204020204" pitchFamily="34" charset="-122"/>
                <a:ea typeface="微软雅黑" panose="020B0503020204020204" pitchFamily="34" charset="-122"/>
              </a:rPr>
              <a:t>Solution: oversampling</a:t>
            </a:r>
          </a:p>
        </p:txBody>
      </p:sp>
      <p:sp>
        <p:nvSpPr>
          <p:cNvPr id="50" name="Oval 16"/>
          <p:cNvSpPr/>
          <p:nvPr/>
        </p:nvSpPr>
        <p:spPr>
          <a:xfrm>
            <a:off x="9743427" y="2879196"/>
            <a:ext cx="482067" cy="378049"/>
          </a:xfrm>
          <a:prstGeom prst="ellipse">
            <a:avLst/>
          </a:prstGeom>
          <a:noFill/>
          <a:ln w="127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2" name="Rectangle 1">
            <a:extLst>
              <a:ext uri="{FF2B5EF4-FFF2-40B4-BE49-F238E27FC236}">
                <a16:creationId xmlns:a16="http://schemas.microsoft.com/office/drawing/2014/main" id="{B1D2CF8F-CC9B-CC45-1354-8F0D174CBB4E}"/>
              </a:ext>
            </a:extLst>
          </p:cNvPr>
          <p:cNvSpPr/>
          <p:nvPr/>
        </p:nvSpPr>
        <p:spPr>
          <a:xfrm>
            <a:off x="8119641" y="5601823"/>
            <a:ext cx="3727048" cy="341453"/>
          </a:xfrm>
          <a:prstGeom prst="rect">
            <a:avLst/>
          </a:prstGeom>
          <a:noFill/>
          <a:ln>
            <a:solidFill>
              <a:srgbClr val="4BC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extLst>
              <p:ext uri="{D42A27DB-BD31-4B8C-83A1-F6EECF244321}">
                <p14:modId xmlns:p14="http://schemas.microsoft.com/office/powerpoint/2010/main" val="40228400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0" name="对象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p:txBody>
          <a:bodyPr vert="horz"/>
          <a:lstStyle/>
          <a:p>
            <a:r>
              <a:rPr lang="en-US" altLang="zh-CN" dirty="0">
                <a:latin typeface="微软雅黑" panose="020B0503020204020204" pitchFamily="34" charset="-122"/>
                <a:ea typeface="微软雅黑" panose="020B0503020204020204" pitchFamily="34" charset="-122"/>
              </a:rPr>
              <a:t>Model Comparison</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7" name="对象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灯片编号占位符 3"/>
          <p:cNvSpPr>
            <a:spLocks noGrp="1"/>
          </p:cNvSpPr>
          <p:nvPr>
            <p:ph type="sldNum" sz="quarter" idx="11"/>
          </p:nvPr>
        </p:nvSpPr>
        <p:spPr/>
        <p:txBody>
          <a:bodyPr/>
          <a:lstStyle/>
          <a:p>
            <a:fld id="{868EFA1A-72CC-450C-BE9F-D74CF913A63F}" type="slidenum">
              <a:rPr lang="zh-CN" altLang="en-US" smtClean="0"/>
              <a:t>16</a:t>
            </a:fld>
            <a:endParaRPr lang="zh-CN" altLang="en-US"/>
          </a:p>
        </p:txBody>
      </p:sp>
      <p:sp>
        <p:nvSpPr>
          <p:cNvPr id="12" name="标题 1"/>
          <p:cNvSpPr>
            <a:spLocks noGrp="1"/>
          </p:cNvSpPr>
          <p:nvPr>
            <p:ph type="title"/>
          </p:nvPr>
        </p:nvSpPr>
        <p:spPr>
          <a:xfrm>
            <a:off x="431321" y="25879"/>
            <a:ext cx="10549792" cy="879896"/>
          </a:xfrm>
        </p:spPr>
        <p:txBody>
          <a:bodyPr vert="horz"/>
          <a:lstStyle/>
          <a:p>
            <a:r>
              <a:rPr lang="en-US" altLang="zh-CN" dirty="0">
                <a:latin typeface="微软雅黑" panose="020B0503020204020204" pitchFamily="34" charset="-122"/>
                <a:ea typeface="微软雅黑" panose="020B0503020204020204" pitchFamily="34" charset="-122"/>
              </a:rPr>
              <a:t>Model Comparison </a:t>
            </a:r>
            <a:endParaRPr lang="zh-CN" altLang="en-US" dirty="0">
              <a:latin typeface="微软雅黑" panose="020B0503020204020204" pitchFamily="34" charset="-122"/>
              <a:ea typeface="微软雅黑" panose="020B0503020204020204" pitchFamily="34" charset="-122"/>
            </a:endParaRPr>
          </a:p>
        </p:txBody>
      </p:sp>
      <p:sp>
        <p:nvSpPr>
          <p:cNvPr id="3" name="标题 1"/>
          <p:cNvSpPr txBox="1"/>
          <p:nvPr/>
        </p:nvSpPr>
        <p:spPr>
          <a:xfrm>
            <a:off x="614227" y="2549104"/>
            <a:ext cx="10549792" cy="879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002554"/>
                </a:solidFill>
                <a:latin typeface="楷体" panose="02010609060101010101" pitchFamily="49" charset="-122"/>
                <a:ea typeface="楷体" panose="02010609060101010101" pitchFamily="49" charset="-122"/>
                <a:cs typeface="+mj-cs"/>
              </a:defRPr>
            </a:lvl1pPr>
          </a:lstStyle>
          <a:p>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6932318" y="1030396"/>
            <a:ext cx="3964478" cy="556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Bayes classifier</a:t>
            </a:r>
          </a:p>
        </p:txBody>
      </p:sp>
      <p:graphicFrame>
        <p:nvGraphicFramePr>
          <p:cNvPr id="6" name="Table 13"/>
          <p:cNvGraphicFramePr>
            <a:graphicFrameLocks noGrp="1"/>
          </p:cNvGraphicFramePr>
          <p:nvPr>
            <p:extLst>
              <p:ext uri="{D42A27DB-BD31-4B8C-83A1-F6EECF244321}">
                <p14:modId xmlns:p14="http://schemas.microsoft.com/office/powerpoint/2010/main" val="3259196902"/>
              </p:ext>
            </p:extLst>
          </p:nvPr>
        </p:nvGraphicFramePr>
        <p:xfrm>
          <a:off x="1525357" y="2079873"/>
          <a:ext cx="3715879" cy="2115519"/>
        </p:xfrm>
        <a:graphic>
          <a:graphicData uri="http://schemas.openxmlformats.org/drawingml/2006/table">
            <a:tbl>
              <a:tblPr firstRow="1" bandRow="1">
                <a:tableStyleId>{073A0DAA-6AF3-43AB-8588-CEC1D06C72B9}</a:tableStyleId>
              </a:tblPr>
              <a:tblGrid>
                <a:gridCol w="1174745">
                  <a:extLst>
                    <a:ext uri="{9D8B030D-6E8A-4147-A177-3AD203B41FA5}">
                      <a16:colId xmlns:a16="http://schemas.microsoft.com/office/drawing/2014/main" val="20000"/>
                    </a:ext>
                  </a:extLst>
                </a:gridCol>
                <a:gridCol w="1270567">
                  <a:extLst>
                    <a:ext uri="{9D8B030D-6E8A-4147-A177-3AD203B41FA5}">
                      <a16:colId xmlns:a16="http://schemas.microsoft.com/office/drawing/2014/main" val="20001"/>
                    </a:ext>
                  </a:extLst>
                </a:gridCol>
                <a:gridCol w="1270567">
                  <a:extLst>
                    <a:ext uri="{9D8B030D-6E8A-4147-A177-3AD203B41FA5}">
                      <a16:colId xmlns:a16="http://schemas.microsoft.com/office/drawing/2014/main" val="20002"/>
                    </a:ext>
                  </a:extLst>
                </a:gridCol>
              </a:tblGrid>
              <a:tr h="491919">
                <a:tc>
                  <a:txBody>
                    <a:bodyPr/>
                    <a:lstStyle/>
                    <a:p>
                      <a:pPr algn="ctr"/>
                      <a:endParaRPr lang="en-US" dirty="0">
                        <a:solidFill>
                          <a:schemeClr val="accent1">
                            <a:lumMod val="50000"/>
                          </a:schemeClr>
                        </a:solidFill>
                        <a:latin typeface="微软雅黑" panose="020B0503020204020204" pitchFamily="34" charset="-122"/>
                        <a:ea typeface="微软雅黑" panose="020B0503020204020204" pitchFamily="34" charset="-122"/>
                      </a:endParaRPr>
                    </a:p>
                  </a:txBody>
                  <a:tcPr anchor="ctr">
                    <a:solidFill>
                      <a:schemeClr val="bg1"/>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chemeClr val="bg2">
                        <a:lumMod val="90000"/>
                      </a:schemeClr>
                    </a:solidFill>
                  </a:tcPr>
                </a:tc>
                <a:extLst>
                  <a:ext uri="{0D108BD9-81ED-4DB2-BD59-A6C34878D82A}">
                    <a16:rowId xmlns:a16="http://schemas.microsoft.com/office/drawing/2014/main" val="10000"/>
                  </a:ext>
                </a:extLst>
              </a:tr>
              <a:tr h="541200">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1 </a:t>
                      </a:r>
                    </a:p>
                  </a:txBody>
                  <a:tcPr anchor="ctr">
                    <a:lnL w="12700" cmpd="sng">
                      <a:noFill/>
                    </a:lnL>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36</a:t>
                      </a:r>
                    </a:p>
                  </a:txBody>
                  <a:tcPr anchor="ctr">
                    <a:solidFill>
                      <a:schemeClr val="bg1">
                        <a:lumMod val="95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987</a:t>
                      </a:r>
                    </a:p>
                  </a:txBody>
                  <a:tcPr anchor="ctr">
                    <a:solidFill>
                      <a:schemeClr val="bg1">
                        <a:lumMod val="95000"/>
                      </a:schemeClr>
                    </a:solidFill>
                  </a:tcPr>
                </a:tc>
                <a:extLst>
                  <a:ext uri="{0D108BD9-81ED-4DB2-BD59-A6C34878D82A}">
                    <a16:rowId xmlns:a16="http://schemas.microsoft.com/office/drawing/2014/main" val="10001"/>
                  </a:ext>
                </a:extLst>
              </a:tr>
              <a:tr h="541200">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0</a:t>
                      </a:r>
                    </a:p>
                  </a:txBody>
                  <a:tcPr anchor="ctr">
                    <a:lnL w="12700" cmpd="sng">
                      <a:noFill/>
                    </a:lnL>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230</a:t>
                      </a:r>
                    </a:p>
                  </a:txBody>
                  <a:tcPr anchor="ctr">
                    <a:solidFill>
                      <a:schemeClr val="bg1">
                        <a:lumMod val="95000"/>
                      </a:schemeClr>
                    </a:solidFill>
                  </a:tcPr>
                </a:tc>
                <a:tc>
                  <a:txBody>
                    <a:bodyPr/>
                    <a:lstStyle/>
                    <a:p>
                      <a:pPr marL="0" marR="0" lvl="0" indent="0" algn="ctr" defTabSz="609600" rtl="0" eaLnBrk="1" fontAlgn="auto" latinLnBrk="0" hangingPunct="1">
                        <a:lnSpc>
                          <a:spcPct val="100000"/>
                        </a:lnSpc>
                        <a:spcBef>
                          <a:spcPts val="0"/>
                        </a:spcBef>
                        <a:spcAft>
                          <a:spcPts val="0"/>
                        </a:spcAft>
                        <a:buClrTx/>
                        <a:buSzTx/>
                        <a:buFontTx/>
                        <a:buNone/>
                        <a:defRPr/>
                      </a:pPr>
                      <a:r>
                        <a:rPr lang="en-US" dirty="0">
                          <a:solidFill>
                            <a:schemeClr val="accent1">
                              <a:lumMod val="50000"/>
                            </a:schemeClr>
                          </a:solidFill>
                          <a:latin typeface="微软雅黑" panose="020B0503020204020204" pitchFamily="34" charset="-122"/>
                          <a:ea typeface="微软雅黑" panose="020B0503020204020204" pitchFamily="34" charset="-122"/>
                        </a:rPr>
                        <a:t>4747</a:t>
                      </a:r>
                    </a:p>
                  </a:txBody>
                  <a:tcPr anchor="ctr">
                    <a:solidFill>
                      <a:schemeClr val="bg1">
                        <a:lumMod val="95000"/>
                      </a:schemeClr>
                    </a:solidFill>
                  </a:tcPr>
                </a:tc>
                <a:extLst>
                  <a:ext uri="{0D108BD9-81ED-4DB2-BD59-A6C34878D82A}">
                    <a16:rowId xmlns:a16="http://schemas.microsoft.com/office/drawing/2014/main" val="10002"/>
                  </a:ext>
                </a:extLst>
              </a:tr>
              <a:tr h="541200">
                <a:tc gridSpan="3">
                  <a:txBody>
                    <a:bodyPr/>
                    <a:lstStyle/>
                    <a:p>
                      <a:pPr algn="l"/>
                      <a:r>
                        <a:rPr lang="en-US" sz="1200" b="0" dirty="0">
                          <a:solidFill>
                            <a:schemeClr val="accent1">
                              <a:lumMod val="50000"/>
                            </a:schemeClr>
                          </a:solidFill>
                          <a:latin typeface="微软雅黑" panose="020B0503020204020204" pitchFamily="34" charset="-122"/>
                          <a:ea typeface="微软雅黑" panose="020B0503020204020204" pitchFamily="34" charset="-122"/>
                        </a:rPr>
                        <a:t>* 0 – not click 1 - click</a:t>
                      </a:r>
                    </a:p>
                  </a:txBody>
                  <a:tcPr>
                    <a:lnL w="12700" cmpd="sng">
                      <a:noFill/>
                    </a:lnL>
                    <a:noFill/>
                  </a:tcPr>
                </a:tc>
                <a:tc hMerge="1">
                  <a:txBody>
                    <a:bodyPr/>
                    <a:lstStyle/>
                    <a:p>
                      <a:endParaRPr lang="zh-CN"/>
                    </a:p>
                  </a:txBody>
                  <a:tcPr anchor="ctr">
                    <a:noFill/>
                  </a:tcPr>
                </a:tc>
                <a:tc hMerge="1">
                  <a:txBody>
                    <a:bodyPr/>
                    <a:lstStyle/>
                    <a:p>
                      <a:endParaRPr lang="zh-CN"/>
                    </a:p>
                  </a:txBody>
                  <a:tcPr anchor="ctr">
                    <a:noFill/>
                  </a:tcPr>
                </a:tc>
                <a:extLst>
                  <a:ext uri="{0D108BD9-81ED-4DB2-BD59-A6C34878D82A}">
                    <a16:rowId xmlns:a16="http://schemas.microsoft.com/office/drawing/2014/main" val="10003"/>
                  </a:ext>
                </a:extLst>
              </a:tr>
            </a:tbl>
          </a:graphicData>
        </a:graphic>
      </p:graphicFrame>
      <p:sp>
        <p:nvSpPr>
          <p:cNvPr id="8" name="文本框 7"/>
          <p:cNvSpPr txBox="1"/>
          <p:nvPr/>
        </p:nvSpPr>
        <p:spPr>
          <a:xfrm>
            <a:off x="991445" y="2527957"/>
            <a:ext cx="461665" cy="1238640"/>
          </a:xfrm>
          <a:prstGeom prst="rect">
            <a:avLst/>
          </a:prstGeom>
          <a:noFill/>
        </p:spPr>
        <p:txBody>
          <a:bodyPr vert="vert270" wrap="square">
            <a:spAutoFit/>
          </a:bodyPr>
          <a:lstStyle/>
          <a:p>
            <a:pPr marL="0" algn="r" defTabSz="609600" rtl="0" eaLnBrk="1" latinLnBrk="0" hangingPunct="1"/>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Predicted</a:t>
            </a:r>
          </a:p>
        </p:txBody>
      </p:sp>
      <p:sp>
        <p:nvSpPr>
          <p:cNvPr id="9" name="文本框 8"/>
          <p:cNvSpPr txBox="1"/>
          <p:nvPr/>
        </p:nvSpPr>
        <p:spPr>
          <a:xfrm>
            <a:off x="3528960" y="1710541"/>
            <a:ext cx="1153939" cy="375928"/>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Actual</a:t>
            </a:r>
          </a:p>
        </p:txBody>
      </p:sp>
      <p:graphicFrame>
        <p:nvGraphicFramePr>
          <p:cNvPr id="15" name="表格 24"/>
          <p:cNvGraphicFramePr>
            <a:graphicFrameLocks noGrp="1"/>
          </p:cNvGraphicFramePr>
          <p:nvPr>
            <p:extLst>
              <p:ext uri="{D42A27DB-BD31-4B8C-83A1-F6EECF244321}">
                <p14:modId xmlns:p14="http://schemas.microsoft.com/office/powerpoint/2010/main" val="861743309"/>
              </p:ext>
            </p:extLst>
          </p:nvPr>
        </p:nvGraphicFramePr>
        <p:xfrm>
          <a:off x="1524382" y="4353639"/>
          <a:ext cx="3687427" cy="1500288"/>
        </p:xfrm>
        <a:graphic>
          <a:graphicData uri="http://schemas.openxmlformats.org/drawingml/2006/table">
            <a:tbl>
              <a:tblPr firstRow="1" bandRow="1">
                <a:tableStyleId>{5C22544A-7EE6-4342-B048-85BDC9FD1C3A}</a:tableStyleId>
              </a:tblPr>
              <a:tblGrid>
                <a:gridCol w="2373525">
                  <a:extLst>
                    <a:ext uri="{9D8B030D-6E8A-4147-A177-3AD203B41FA5}">
                      <a16:colId xmlns:a16="http://schemas.microsoft.com/office/drawing/2014/main" val="20000"/>
                    </a:ext>
                  </a:extLst>
                </a:gridCol>
                <a:gridCol w="1313902">
                  <a:extLst>
                    <a:ext uri="{9D8B030D-6E8A-4147-A177-3AD203B41FA5}">
                      <a16:colId xmlns:a16="http://schemas.microsoft.com/office/drawing/2014/main" val="20001"/>
                    </a:ext>
                  </a:extLst>
                </a:gridCol>
              </a:tblGrid>
              <a:tr h="350239">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Accuracy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0.797</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50239">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Specificity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0. 828</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1022">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Sensitivity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0.135</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38788">
                <a:tc>
                  <a:txBody>
                    <a:bodyPr/>
                    <a:lstStyle/>
                    <a:p>
                      <a:r>
                        <a:rPr lang="en-US" altLang="zh-CN" sz="1600" b="1" dirty="0">
                          <a:ln>
                            <a:noFill/>
                          </a:ln>
                          <a:solidFill>
                            <a:schemeClr val="accent1">
                              <a:lumMod val="50000"/>
                            </a:schemeClr>
                          </a:solidFill>
                          <a:latin typeface="微软雅黑" panose="020B0503020204020204" pitchFamily="34" charset="-122"/>
                          <a:ea typeface="微软雅黑" panose="020B0503020204020204" pitchFamily="34" charset="-122"/>
                        </a:rPr>
                        <a:t>Balanced Accuracy</a:t>
                      </a:r>
                      <a:endParaRPr lang="zh-CN" altLang="en-US" sz="1600" b="1"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ln>
                            <a:noFill/>
                          </a:ln>
                          <a:solidFill>
                            <a:schemeClr val="accent1">
                              <a:lumMod val="50000"/>
                            </a:schemeClr>
                          </a:solidFill>
                          <a:latin typeface="微软雅黑" panose="020B0503020204020204" pitchFamily="34" charset="-122"/>
                          <a:ea typeface="微软雅黑" panose="020B0503020204020204" pitchFamily="34" charset="-122"/>
                        </a:rPr>
                        <a:t>0.482</a:t>
                      </a:r>
                      <a:endParaRPr lang="zh-CN" altLang="en-US" sz="1600" b="0" dirty="0">
                        <a:ln>
                          <a:noFill/>
                        </a:ln>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18" name="矩形 17"/>
          <p:cNvSpPr/>
          <p:nvPr/>
        </p:nvSpPr>
        <p:spPr>
          <a:xfrm>
            <a:off x="1222277" y="1050817"/>
            <a:ext cx="3823856" cy="566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Logistic regression</a:t>
            </a:r>
          </a:p>
        </p:txBody>
      </p:sp>
      <p:cxnSp>
        <p:nvCxnSpPr>
          <p:cNvPr id="22" name="直接连接符 21"/>
          <p:cNvCxnSpPr>
            <a:cxnSpLocks/>
          </p:cNvCxnSpPr>
          <p:nvPr/>
        </p:nvCxnSpPr>
        <p:spPr>
          <a:xfrm>
            <a:off x="834631" y="3935627"/>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13"/>
          <p:cNvGraphicFramePr>
            <a:graphicFrameLocks noGrp="1"/>
          </p:cNvGraphicFramePr>
          <p:nvPr/>
        </p:nvGraphicFramePr>
        <p:xfrm>
          <a:off x="7044266" y="2079873"/>
          <a:ext cx="3852530" cy="2078403"/>
        </p:xfrm>
        <a:graphic>
          <a:graphicData uri="http://schemas.openxmlformats.org/drawingml/2006/table">
            <a:tbl>
              <a:tblPr firstRow="1" bandRow="1">
                <a:tableStyleId>{073A0DAA-6AF3-43AB-8588-CEC1D06C72B9}</a:tableStyleId>
              </a:tblPr>
              <a:tblGrid>
                <a:gridCol w="1217946">
                  <a:extLst>
                    <a:ext uri="{9D8B030D-6E8A-4147-A177-3AD203B41FA5}">
                      <a16:colId xmlns:a16="http://schemas.microsoft.com/office/drawing/2014/main" val="20000"/>
                    </a:ext>
                  </a:extLst>
                </a:gridCol>
                <a:gridCol w="1317292">
                  <a:extLst>
                    <a:ext uri="{9D8B030D-6E8A-4147-A177-3AD203B41FA5}">
                      <a16:colId xmlns:a16="http://schemas.microsoft.com/office/drawing/2014/main" val="20001"/>
                    </a:ext>
                  </a:extLst>
                </a:gridCol>
                <a:gridCol w="1317292">
                  <a:extLst>
                    <a:ext uri="{9D8B030D-6E8A-4147-A177-3AD203B41FA5}">
                      <a16:colId xmlns:a16="http://schemas.microsoft.com/office/drawing/2014/main" val="20002"/>
                    </a:ext>
                  </a:extLst>
                </a:gridCol>
              </a:tblGrid>
              <a:tr h="483288">
                <a:tc>
                  <a:txBody>
                    <a:bodyPr/>
                    <a:lstStyle/>
                    <a:p>
                      <a:pPr algn="ctr"/>
                      <a:endParaRPr lang="en-US" dirty="0">
                        <a:solidFill>
                          <a:schemeClr val="accent1">
                            <a:lumMod val="50000"/>
                          </a:schemeClr>
                        </a:solidFill>
                        <a:latin typeface="微软雅黑" panose="020B0503020204020204" pitchFamily="34" charset="-122"/>
                        <a:ea typeface="微软雅黑" panose="020B0503020204020204" pitchFamily="34" charset="-122"/>
                      </a:endParaRPr>
                    </a:p>
                  </a:txBody>
                  <a:tcPr anchor="ctr">
                    <a:solidFill>
                      <a:schemeClr val="bg1"/>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1</a:t>
                      </a:r>
                    </a:p>
                  </a:txBody>
                  <a:tcPr anchor="ctr">
                    <a:solidFill>
                      <a:schemeClr val="bg2">
                        <a:lumMod val="90000"/>
                      </a:schemeClr>
                    </a:solidFill>
                  </a:tcPr>
                </a:tc>
                <a:tc>
                  <a:txBody>
                    <a:bodyPr/>
                    <a:lstStyle/>
                    <a:p>
                      <a:pPr algn="ctr"/>
                      <a:r>
                        <a:rPr lang="en-US" dirty="0">
                          <a:solidFill>
                            <a:schemeClr val="accent1">
                              <a:lumMod val="50000"/>
                            </a:schemeClr>
                          </a:solidFill>
                          <a:latin typeface="微软雅黑" panose="020B0503020204020204" pitchFamily="34" charset="-122"/>
                          <a:ea typeface="微软雅黑" panose="020B0503020204020204" pitchFamily="34" charset="-122"/>
                        </a:rPr>
                        <a:t>0</a:t>
                      </a:r>
                    </a:p>
                  </a:txBody>
                  <a:tcPr anchor="ctr">
                    <a:solidFill>
                      <a:schemeClr val="bg2">
                        <a:lumMod val="90000"/>
                      </a:schemeClr>
                    </a:solidFill>
                  </a:tcPr>
                </a:tc>
                <a:extLst>
                  <a:ext uri="{0D108BD9-81ED-4DB2-BD59-A6C34878D82A}">
                    <a16:rowId xmlns:a16="http://schemas.microsoft.com/office/drawing/2014/main" val="10000"/>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1 </a:t>
                      </a:r>
                    </a:p>
                  </a:txBody>
                  <a:tcPr anchor="ctr">
                    <a:lnL w="12700" cmpd="sng">
                      <a:noFill/>
                    </a:lnL>
                    <a:solidFill>
                      <a:schemeClr val="bg2">
                        <a:lumMod val="90000"/>
                      </a:schemeClr>
                    </a:solidFill>
                  </a:tcPr>
                </a:tc>
                <a:tc>
                  <a:txBody>
                    <a:bodyPr/>
                    <a:lstStyle/>
                    <a:p>
                      <a:pPr algn="ctr" rtl="0" fontAlgn="ctr"/>
                      <a:r>
                        <a:rPr lang="en-US" altLang="zh-CN" sz="1800" b="0" i="0" u="none" strike="noStrike">
                          <a:solidFill>
                            <a:srgbClr val="203864"/>
                          </a:solidFill>
                          <a:effectLst/>
                          <a:latin typeface="微软雅黑" panose="020B0503020204020204" pitchFamily="34" charset="-122"/>
                          <a:ea typeface="微软雅黑" panose="020B0503020204020204" pitchFamily="34" charset="-122"/>
                        </a:rPr>
                        <a:t>187</a:t>
                      </a:r>
                    </a:p>
                  </a:txBody>
                  <a:tcPr marL="6350" marR="6350" marT="6350" marB="0" anchor="ctr">
                    <a:solidFill>
                      <a:schemeClr val="bg1">
                        <a:lumMod val="95000"/>
                      </a:schemeClr>
                    </a:solidFill>
                  </a:tcPr>
                </a:tc>
                <a:tc>
                  <a:txBody>
                    <a:bodyPr/>
                    <a:lstStyle/>
                    <a:p>
                      <a:pPr algn="ctr" rtl="0" fontAlgn="ctr"/>
                      <a:r>
                        <a:rPr lang="en-US" altLang="zh-CN" sz="1800" b="0" i="0" u="none" strike="noStrike">
                          <a:solidFill>
                            <a:srgbClr val="203864"/>
                          </a:solidFill>
                          <a:effectLst/>
                          <a:latin typeface="微软雅黑" panose="020B0503020204020204" pitchFamily="34" charset="-122"/>
                          <a:ea typeface="微软雅黑" panose="020B0503020204020204" pitchFamily="34" charset="-122"/>
                        </a:rPr>
                        <a:t>612</a:t>
                      </a:r>
                    </a:p>
                  </a:txBody>
                  <a:tcPr marL="6350" marR="6350" marT="6350" marB="0" anchor="ctr">
                    <a:solidFill>
                      <a:schemeClr val="bg1">
                        <a:lumMod val="95000"/>
                      </a:schemeClr>
                    </a:solidFill>
                  </a:tcPr>
                </a:tc>
                <a:extLst>
                  <a:ext uri="{0D108BD9-81ED-4DB2-BD59-A6C34878D82A}">
                    <a16:rowId xmlns:a16="http://schemas.microsoft.com/office/drawing/2014/main" val="10001"/>
                  </a:ext>
                </a:extLst>
              </a:tr>
              <a:tr h="531705">
                <a:tc>
                  <a:txBody>
                    <a:bodyPr/>
                    <a:lstStyle/>
                    <a:p>
                      <a:pPr algn="ctr"/>
                      <a:r>
                        <a:rPr lang="en-US" b="1" dirty="0">
                          <a:solidFill>
                            <a:schemeClr val="accent1">
                              <a:lumMod val="50000"/>
                            </a:schemeClr>
                          </a:solidFill>
                          <a:latin typeface="微软雅黑" panose="020B0503020204020204" pitchFamily="34" charset="-122"/>
                          <a:ea typeface="微软雅黑" panose="020B0503020204020204" pitchFamily="34" charset="-122"/>
                        </a:rPr>
                        <a:t>0</a:t>
                      </a:r>
                    </a:p>
                  </a:txBody>
                  <a:tcPr anchor="ctr">
                    <a:lnL w="12700" cmpd="sng">
                      <a:noFill/>
                    </a:lnL>
                    <a:solidFill>
                      <a:schemeClr val="bg2">
                        <a:lumMod val="90000"/>
                      </a:schemeClr>
                    </a:solidFill>
                  </a:tcPr>
                </a:tc>
                <a:tc>
                  <a:txBody>
                    <a:bodyPr/>
                    <a:lstStyle/>
                    <a:p>
                      <a:pPr algn="ctr" rtl="0" fontAlgn="ctr"/>
                      <a:r>
                        <a:rPr lang="en-US" altLang="zh-CN" sz="1800" b="0" i="0" u="none" strike="noStrike">
                          <a:solidFill>
                            <a:srgbClr val="203864"/>
                          </a:solidFill>
                          <a:effectLst/>
                          <a:latin typeface="微软雅黑" panose="020B0503020204020204" pitchFamily="34" charset="-122"/>
                          <a:ea typeface="微软雅黑" panose="020B0503020204020204" pitchFamily="34" charset="-122"/>
                        </a:rPr>
                        <a:t>108</a:t>
                      </a:r>
                    </a:p>
                  </a:txBody>
                  <a:tcPr marL="6350" marR="6350" marT="6350" marB="0" anchor="ctr">
                    <a:solidFill>
                      <a:schemeClr val="bg1">
                        <a:lumMod val="95000"/>
                      </a:schemeClr>
                    </a:solidFill>
                  </a:tcPr>
                </a:tc>
                <a:tc>
                  <a:txBody>
                    <a:bodyPr/>
                    <a:lstStyle/>
                    <a:p>
                      <a:pPr algn="ctr" rtl="0" fontAlgn="ctr"/>
                      <a:r>
                        <a:rPr lang="en-US" altLang="zh-CN" sz="1800" b="0" i="0" u="none" strike="noStrike" dirty="0">
                          <a:solidFill>
                            <a:srgbClr val="203864"/>
                          </a:solidFill>
                          <a:effectLst/>
                          <a:latin typeface="微软雅黑" panose="020B0503020204020204" pitchFamily="34" charset="-122"/>
                          <a:ea typeface="微软雅黑" panose="020B0503020204020204" pitchFamily="34" charset="-122"/>
                        </a:rPr>
                        <a:t>5093</a:t>
                      </a:r>
                    </a:p>
                  </a:txBody>
                  <a:tcPr marL="6350" marR="6350" marT="6350" marB="0" anchor="ctr">
                    <a:solidFill>
                      <a:schemeClr val="bg1">
                        <a:lumMod val="95000"/>
                      </a:schemeClr>
                    </a:solidFill>
                  </a:tcPr>
                </a:tc>
                <a:extLst>
                  <a:ext uri="{0D108BD9-81ED-4DB2-BD59-A6C34878D82A}">
                    <a16:rowId xmlns:a16="http://schemas.microsoft.com/office/drawing/2014/main" val="10002"/>
                  </a:ext>
                </a:extLst>
              </a:tr>
              <a:tr h="531705">
                <a:tc gridSpan="3">
                  <a:txBody>
                    <a:bodyPr/>
                    <a:lstStyle/>
                    <a:p>
                      <a:pPr algn="l"/>
                      <a:r>
                        <a:rPr lang="en-US" sz="1200" b="0" dirty="0">
                          <a:solidFill>
                            <a:schemeClr val="accent1">
                              <a:lumMod val="50000"/>
                            </a:schemeClr>
                          </a:solidFill>
                          <a:latin typeface="微软雅黑" panose="020B0503020204020204" pitchFamily="34" charset="-122"/>
                          <a:ea typeface="微软雅黑" panose="020B0503020204020204" pitchFamily="34" charset="-122"/>
                        </a:rPr>
                        <a:t>* 0 – not click 1 - click</a:t>
                      </a:r>
                    </a:p>
                  </a:txBody>
                  <a:tcPr>
                    <a:lnL w="12700" cmpd="sng">
                      <a:noFill/>
                    </a:lnL>
                    <a:noFill/>
                  </a:tcPr>
                </a:tc>
                <a:tc hMerge="1">
                  <a:txBody>
                    <a:bodyPr/>
                    <a:lstStyle/>
                    <a:p>
                      <a:endParaRPr lang="zh-CN"/>
                    </a:p>
                  </a:txBody>
                  <a:tcPr anchor="ctr">
                    <a:noFill/>
                  </a:tcPr>
                </a:tc>
                <a:tc hMerge="1">
                  <a:txBody>
                    <a:bodyPr/>
                    <a:lstStyle/>
                    <a:p>
                      <a:endParaRPr lang="zh-CN"/>
                    </a:p>
                  </a:txBody>
                  <a:tcPr anchor="ctr">
                    <a:noFill/>
                  </a:tcPr>
                </a:tc>
                <a:extLst>
                  <a:ext uri="{0D108BD9-81ED-4DB2-BD59-A6C34878D82A}">
                    <a16:rowId xmlns:a16="http://schemas.microsoft.com/office/drawing/2014/main" val="10003"/>
                  </a:ext>
                </a:extLst>
              </a:tr>
            </a:tbl>
          </a:graphicData>
        </a:graphic>
      </p:graphicFrame>
      <p:sp>
        <p:nvSpPr>
          <p:cNvPr id="27" name="文本框 26"/>
          <p:cNvSpPr txBox="1"/>
          <p:nvPr/>
        </p:nvSpPr>
        <p:spPr>
          <a:xfrm>
            <a:off x="6561805" y="2510620"/>
            <a:ext cx="461665" cy="1216908"/>
          </a:xfrm>
          <a:prstGeom prst="rect">
            <a:avLst/>
          </a:prstGeom>
          <a:noFill/>
        </p:spPr>
        <p:txBody>
          <a:bodyPr vert="vert270" wrap="square">
            <a:spAutoFit/>
          </a:bodyPr>
          <a:lstStyle/>
          <a:p>
            <a:pPr marL="0" algn="r" defTabSz="609600" rtl="0" eaLnBrk="1" latinLnBrk="0" hangingPunct="1"/>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Predicted</a:t>
            </a:r>
          </a:p>
        </p:txBody>
      </p:sp>
      <p:sp>
        <p:nvSpPr>
          <p:cNvPr id="28" name="文本框 27"/>
          <p:cNvSpPr txBox="1"/>
          <p:nvPr/>
        </p:nvSpPr>
        <p:spPr>
          <a:xfrm>
            <a:off x="8941225" y="1710541"/>
            <a:ext cx="1196375" cy="369332"/>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Actual</a:t>
            </a:r>
          </a:p>
        </p:txBody>
      </p:sp>
      <p:graphicFrame>
        <p:nvGraphicFramePr>
          <p:cNvPr id="29" name="表格 28"/>
          <p:cNvGraphicFramePr>
            <a:graphicFrameLocks noGrp="1"/>
          </p:cNvGraphicFramePr>
          <p:nvPr>
            <p:extLst>
              <p:ext uri="{D42A27DB-BD31-4B8C-83A1-F6EECF244321}">
                <p14:modId xmlns:p14="http://schemas.microsoft.com/office/powerpoint/2010/main" val="486062276"/>
              </p:ext>
            </p:extLst>
          </p:nvPr>
        </p:nvGraphicFramePr>
        <p:xfrm>
          <a:off x="7073764" y="4353638"/>
          <a:ext cx="3823032" cy="1473966"/>
        </p:xfrm>
        <a:graphic>
          <a:graphicData uri="http://schemas.openxmlformats.org/drawingml/2006/table">
            <a:tbl>
              <a:tblPr firstRow="1" bandRow="1">
                <a:tableStyleId>{5C22544A-7EE6-4342-B048-85BDC9FD1C3A}</a:tableStyleId>
              </a:tblPr>
              <a:tblGrid>
                <a:gridCol w="2460812">
                  <a:extLst>
                    <a:ext uri="{9D8B030D-6E8A-4147-A177-3AD203B41FA5}">
                      <a16:colId xmlns:a16="http://schemas.microsoft.com/office/drawing/2014/main" val="20000"/>
                    </a:ext>
                  </a:extLst>
                </a:gridCol>
                <a:gridCol w="1362220">
                  <a:extLst>
                    <a:ext uri="{9D8B030D-6E8A-4147-A177-3AD203B41FA5}">
                      <a16:colId xmlns:a16="http://schemas.microsoft.com/office/drawing/2014/main" val="20001"/>
                    </a:ext>
                  </a:extLst>
                </a:gridCol>
              </a:tblGrid>
              <a:tr h="335280">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Accuracy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0.880</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35280">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Specificity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0.893</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35280">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Sensitivity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0.634</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68126">
                <a:tc>
                  <a:txBody>
                    <a:bodyPr/>
                    <a:lstStyle/>
                    <a:p>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Balanced Accuracy</a:t>
                      </a:r>
                      <a:endParaRPr lang="zh-CN" altLang="en-US" sz="1600" b="1" dirty="0">
                        <a:solidFill>
                          <a:schemeClr val="accent1">
                            <a:lumMod val="50000"/>
                          </a:schemeClr>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altLang="zh-CN" sz="1600" b="0" dirty="0">
                          <a:solidFill>
                            <a:schemeClr val="accent1">
                              <a:lumMod val="50000"/>
                            </a:schemeClr>
                          </a:solidFill>
                          <a:latin typeface="微软雅黑" panose="020B0503020204020204" pitchFamily="34" charset="-122"/>
                          <a:ea typeface="微软雅黑" panose="020B0503020204020204" pitchFamily="34" charset="-122"/>
                        </a:rPr>
                        <a:t>0.763</a:t>
                      </a:r>
                      <a:endParaRPr lang="zh-CN" altLang="en-US" sz="1600" b="0" dirty="0">
                        <a:solidFill>
                          <a:schemeClr val="accent1">
                            <a:lumMod val="50000"/>
                          </a:schemeClr>
                        </a:solidFill>
                        <a:latin typeface="微软雅黑" panose="020B0503020204020204" pitchFamily="34" charset="-122"/>
                        <a:ea typeface="微软雅黑" panose="020B0503020204020204" pitchFamily="34" charset="-122"/>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bl>
          </a:graphicData>
        </a:graphic>
      </p:graphicFrame>
      <p:cxnSp>
        <p:nvCxnSpPr>
          <p:cNvPr id="10" name="Straight Connector 9">
            <a:extLst>
              <a:ext uri="{FF2B5EF4-FFF2-40B4-BE49-F238E27FC236}">
                <a16:creationId xmlns:a16="http://schemas.microsoft.com/office/drawing/2014/main" id="{F39EFC1E-1350-CD5B-FD68-34835AEDDD59}"/>
              </a:ext>
            </a:extLst>
          </p:cNvPr>
          <p:cNvCxnSpPr>
            <a:cxnSpLocks/>
          </p:cNvCxnSpPr>
          <p:nvPr/>
        </p:nvCxnSpPr>
        <p:spPr>
          <a:xfrm>
            <a:off x="1375489" y="1586776"/>
            <a:ext cx="3670993" cy="667"/>
          </a:xfrm>
          <a:prstGeom prst="line">
            <a:avLst/>
          </a:prstGeom>
          <a:ln w="12700">
            <a:solidFill>
              <a:srgbClr val="034F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077AD2-5E99-74B0-4A1F-EA8F7489CB49}"/>
              </a:ext>
            </a:extLst>
          </p:cNvPr>
          <p:cNvCxnSpPr>
            <a:cxnSpLocks/>
          </p:cNvCxnSpPr>
          <p:nvPr/>
        </p:nvCxnSpPr>
        <p:spPr>
          <a:xfrm>
            <a:off x="7073764" y="1530831"/>
            <a:ext cx="3650180" cy="0"/>
          </a:xfrm>
          <a:prstGeom prst="line">
            <a:avLst/>
          </a:prstGeom>
          <a:ln w="12700">
            <a:solidFill>
              <a:srgbClr val="034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5755883-2401-86CF-ADD9-D76061032C55}"/>
              </a:ext>
            </a:extLst>
          </p:cNvPr>
          <p:cNvSpPr/>
          <p:nvPr/>
        </p:nvSpPr>
        <p:spPr>
          <a:xfrm>
            <a:off x="10124080" y="4360971"/>
            <a:ext cx="759196" cy="1405341"/>
          </a:xfrm>
          <a:prstGeom prst="rect">
            <a:avLst/>
          </a:prstGeom>
          <a:noFill/>
          <a:ln>
            <a:solidFill>
              <a:srgbClr val="4BC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extLst>
              <p:ext uri="{D42A27DB-BD31-4B8C-83A1-F6EECF244321}">
                <p14:modId xmlns:p14="http://schemas.microsoft.com/office/powerpoint/2010/main" val="3235326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0" name="对象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p:txBody>
          <a:bodyPr vert="horz"/>
          <a:lstStyle/>
          <a:p>
            <a:r>
              <a:rPr lang="en-US" altLang="zh-CN" dirty="0">
                <a:latin typeface="微软雅黑" panose="020B0503020204020204" pitchFamily="34" charset="-122"/>
                <a:ea typeface="微软雅黑" panose="020B0503020204020204" pitchFamily="34" charset="-122"/>
              </a:rPr>
              <a:t>Business Insight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0" name="图片 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灯片编号占位符 3"/>
          <p:cNvSpPr>
            <a:spLocks noGrp="1"/>
          </p:cNvSpPr>
          <p:nvPr>
            <p:ph type="sldNum" sz="quarter" idx="11"/>
          </p:nvPr>
        </p:nvSpPr>
        <p:spPr/>
        <p:txBody>
          <a:bodyPr/>
          <a:lstStyle/>
          <a:p>
            <a:fld id="{868EFA1A-72CC-450C-BE9F-D74CF913A63F}" type="slidenum">
              <a:rPr lang="zh-CN" altLang="en-US" smtClean="0"/>
              <a:t>18</a:t>
            </a:fld>
            <a:endParaRPr lang="zh-CN" altLang="en-US"/>
          </a:p>
        </p:txBody>
      </p:sp>
      <p:sp>
        <p:nvSpPr>
          <p:cNvPr id="12" name="标题 1"/>
          <p:cNvSpPr>
            <a:spLocks noGrp="1"/>
          </p:cNvSpPr>
          <p:nvPr>
            <p:ph type="title"/>
          </p:nvPr>
        </p:nvSpPr>
        <p:spPr>
          <a:xfrm>
            <a:off x="465513" y="0"/>
            <a:ext cx="10515600" cy="969963"/>
          </a:xfrm>
        </p:spPr>
        <p:txBody>
          <a:bodyPr vert="horz"/>
          <a:lstStyle/>
          <a:p>
            <a:r>
              <a:rPr lang="en-US" altLang="zh-CN" dirty="0">
                <a:latin typeface="微软雅黑" panose="020B0503020204020204" pitchFamily="34" charset="-122"/>
                <a:ea typeface="微软雅黑" panose="020B0503020204020204" pitchFamily="34" charset="-122"/>
              </a:rPr>
              <a:t>Predictor Profile</a:t>
            </a:r>
            <a:endParaRPr lang="zh-CN" altLang="en-US" dirty="0">
              <a:latin typeface="微软雅黑" panose="020B0503020204020204" pitchFamily="34" charset="-122"/>
              <a:ea typeface="微软雅黑" panose="020B0503020204020204" pitchFamily="34" charset="-122"/>
            </a:endParaRPr>
          </a:p>
        </p:txBody>
      </p:sp>
      <p:graphicFrame>
        <p:nvGraphicFramePr>
          <p:cNvPr id="11" name="图表 10"/>
          <p:cNvGraphicFramePr/>
          <p:nvPr>
            <p:extLst>
              <p:ext uri="{D42A27DB-BD31-4B8C-83A1-F6EECF244321}">
                <p14:modId xmlns:p14="http://schemas.microsoft.com/office/powerpoint/2010/main" val="2800596951"/>
              </p:ext>
            </p:extLst>
          </p:nvPr>
        </p:nvGraphicFramePr>
        <p:xfrm>
          <a:off x="3458170" y="959149"/>
          <a:ext cx="3706884" cy="1754079"/>
        </p:xfrm>
        <a:graphic>
          <a:graphicData uri="http://schemas.openxmlformats.org/drawingml/2006/chart">
            <c:chart xmlns:c="http://schemas.openxmlformats.org/drawingml/2006/chart" xmlns:r="http://schemas.openxmlformats.org/officeDocument/2006/relationships" r:id="rId6"/>
          </a:graphicData>
        </a:graphic>
      </p:graphicFrame>
      <p:pic>
        <p:nvPicPr>
          <p:cNvPr id="22" name="图形 2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1939" y="2667685"/>
            <a:ext cx="578298" cy="479840"/>
          </a:xfrm>
          <a:prstGeom prst="rect">
            <a:avLst/>
          </a:prstGeom>
        </p:spPr>
      </p:pic>
      <p:pic>
        <p:nvPicPr>
          <p:cNvPr id="26" name="图形 25"/>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6447" y="4078472"/>
            <a:ext cx="646147" cy="583008"/>
          </a:xfrm>
          <a:prstGeom prst="rect">
            <a:avLst/>
          </a:prstGeom>
        </p:spPr>
      </p:pic>
      <p:graphicFrame>
        <p:nvGraphicFramePr>
          <p:cNvPr id="30" name="图表 29"/>
          <p:cNvGraphicFramePr/>
          <p:nvPr>
            <p:extLst>
              <p:ext uri="{D42A27DB-BD31-4B8C-83A1-F6EECF244321}">
                <p14:modId xmlns:p14="http://schemas.microsoft.com/office/powerpoint/2010/main" val="2178092375"/>
              </p:ext>
            </p:extLst>
          </p:nvPr>
        </p:nvGraphicFramePr>
        <p:xfrm>
          <a:off x="3651813" y="3429000"/>
          <a:ext cx="3553428" cy="1752864"/>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1" name="图表 30"/>
          <p:cNvGraphicFramePr/>
          <p:nvPr>
            <p:extLst>
              <p:ext uri="{D42A27DB-BD31-4B8C-83A1-F6EECF244321}">
                <p14:modId xmlns:p14="http://schemas.microsoft.com/office/powerpoint/2010/main" val="3696784599"/>
              </p:ext>
            </p:extLst>
          </p:nvPr>
        </p:nvGraphicFramePr>
        <p:xfrm>
          <a:off x="8019603" y="969963"/>
          <a:ext cx="3706884" cy="1802174"/>
        </p:xfrm>
        <a:graphic>
          <a:graphicData uri="http://schemas.openxmlformats.org/drawingml/2006/chart">
            <c:chart xmlns:c="http://schemas.openxmlformats.org/drawingml/2006/chart" xmlns:r="http://schemas.openxmlformats.org/officeDocument/2006/relationships" r:id="rId12"/>
          </a:graphicData>
        </a:graphic>
      </p:graphicFrame>
      <p:sp>
        <p:nvSpPr>
          <p:cNvPr id="33" name="文本框 32"/>
          <p:cNvSpPr txBox="1"/>
          <p:nvPr/>
        </p:nvSpPr>
        <p:spPr>
          <a:xfrm>
            <a:off x="4334335" y="2892201"/>
            <a:ext cx="1657952" cy="369332"/>
          </a:xfrm>
          <a:prstGeom prst="rect">
            <a:avLst/>
          </a:prstGeom>
          <a:noFill/>
        </p:spPr>
        <p:txBody>
          <a:bodyPr wrap="square">
            <a:spAutoFit/>
          </a:bodyPr>
          <a:lstStyle/>
          <a:p>
            <a:pPr algn="ct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Age</a:t>
            </a:r>
          </a:p>
        </p:txBody>
      </p:sp>
      <p:sp>
        <p:nvSpPr>
          <p:cNvPr id="34" name="文本框 33"/>
          <p:cNvSpPr txBox="1"/>
          <p:nvPr/>
        </p:nvSpPr>
        <p:spPr>
          <a:xfrm>
            <a:off x="4388127" y="5237544"/>
            <a:ext cx="1657952" cy="369332"/>
          </a:xfrm>
          <a:prstGeom prst="rect">
            <a:avLst/>
          </a:prstGeom>
          <a:noFill/>
        </p:spPr>
        <p:txBody>
          <a:bodyPr wrap="square">
            <a:spAutoFit/>
          </a:bodyP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Time Period</a:t>
            </a:r>
            <a:endParaRPr lang="en-US" altLang="zh-CN" sz="18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044069" y="2888089"/>
            <a:ext cx="1657952" cy="369332"/>
          </a:xfrm>
          <a:prstGeom prst="rect">
            <a:avLst/>
          </a:prstGeom>
          <a:noFill/>
        </p:spPr>
        <p:txBody>
          <a:bodyPr wrap="square">
            <a:spAutoFit/>
          </a:bodyPr>
          <a:lstStyle/>
          <a:p>
            <a:pPr algn="ct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User Class</a:t>
            </a:r>
          </a:p>
        </p:txBody>
      </p:sp>
      <p:graphicFrame>
        <p:nvGraphicFramePr>
          <p:cNvPr id="36" name="图表 35"/>
          <p:cNvGraphicFramePr/>
          <p:nvPr>
            <p:extLst>
              <p:ext uri="{D42A27DB-BD31-4B8C-83A1-F6EECF244321}">
                <p14:modId xmlns:p14="http://schemas.microsoft.com/office/powerpoint/2010/main" val="909019800"/>
              </p:ext>
            </p:extLst>
          </p:nvPr>
        </p:nvGraphicFramePr>
        <p:xfrm>
          <a:off x="8019603" y="3329960"/>
          <a:ext cx="3706884" cy="1907584"/>
        </p:xfrm>
        <a:graphic>
          <a:graphicData uri="http://schemas.openxmlformats.org/drawingml/2006/chart">
            <c:chart xmlns:c="http://schemas.openxmlformats.org/drawingml/2006/chart" xmlns:r="http://schemas.openxmlformats.org/officeDocument/2006/relationships" r:id="rId13"/>
          </a:graphicData>
        </a:graphic>
      </p:graphicFrame>
      <p:sp>
        <p:nvSpPr>
          <p:cNvPr id="37" name="文本框 36"/>
          <p:cNvSpPr txBox="1"/>
          <p:nvPr/>
        </p:nvSpPr>
        <p:spPr>
          <a:xfrm>
            <a:off x="8669813" y="5331932"/>
            <a:ext cx="2893296" cy="369332"/>
          </a:xfrm>
          <a:prstGeom prst="rect">
            <a:avLst/>
          </a:prstGeom>
          <a:noFill/>
        </p:spPr>
        <p:txBody>
          <a:bodyPr wrap="square">
            <a:spAutoFit/>
          </a:bodyPr>
          <a:lstStyle/>
          <a:p>
            <a:pPr algn="ct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Purchase Value Level</a:t>
            </a:r>
          </a:p>
        </p:txBody>
      </p:sp>
      <p:grpSp>
        <p:nvGrpSpPr>
          <p:cNvPr id="42" name="组合 41"/>
          <p:cNvGrpSpPr/>
          <p:nvPr/>
        </p:nvGrpSpPr>
        <p:grpSpPr>
          <a:xfrm>
            <a:off x="4988290" y="5916858"/>
            <a:ext cx="5713731" cy="338554"/>
            <a:chOff x="4227682" y="1484900"/>
            <a:chExt cx="5713731" cy="338554"/>
          </a:xfrm>
        </p:grpSpPr>
        <p:sp>
          <p:nvSpPr>
            <p:cNvPr id="38" name="矩形 37"/>
            <p:cNvSpPr/>
            <p:nvPr/>
          </p:nvSpPr>
          <p:spPr>
            <a:xfrm>
              <a:off x="4227682" y="1541394"/>
              <a:ext cx="305817" cy="1921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487952" y="1484900"/>
              <a:ext cx="1882612"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Predict to</a:t>
              </a: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click</a:t>
              </a:r>
              <a:endParaRPr kumimoji="0" lang="zh-CN" altLang="en-US" sz="16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6959652" y="1539244"/>
              <a:ext cx="305817" cy="192118"/>
            </a:xfrm>
            <a:prstGeom prst="rect">
              <a:avLst/>
            </a:prstGeom>
            <a:solidFill>
              <a:srgbClr val="C7E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112560" y="1484900"/>
              <a:ext cx="2828853" cy="338554"/>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Predict not to</a:t>
              </a: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1600" b="1" dirty="0">
                  <a:solidFill>
                    <a:schemeClr val="accent1">
                      <a:lumMod val="50000"/>
                    </a:schemeClr>
                  </a:solidFill>
                  <a:latin typeface="微软雅黑" panose="020B0503020204020204" pitchFamily="34" charset="-122"/>
                  <a:ea typeface="微软雅黑" panose="020B0503020204020204" pitchFamily="34" charset="-122"/>
                </a:rPr>
                <a:t>click</a:t>
              </a:r>
              <a:endParaRPr kumimoji="0" lang="zh-CN" altLang="en-US" sz="1600" b="1"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endParaRPr>
            </a:p>
          </p:txBody>
        </p:sp>
      </p:grpSp>
      <p:graphicFrame>
        <p:nvGraphicFramePr>
          <p:cNvPr id="47" name="图表 46"/>
          <p:cNvGraphicFramePr/>
          <p:nvPr>
            <p:extLst>
              <p:ext uri="{D42A27DB-BD31-4B8C-83A1-F6EECF244321}">
                <p14:modId xmlns:p14="http://schemas.microsoft.com/office/powerpoint/2010/main" val="569464685"/>
              </p:ext>
            </p:extLst>
          </p:nvPr>
        </p:nvGraphicFramePr>
        <p:xfrm>
          <a:off x="1291178" y="2002693"/>
          <a:ext cx="1918137" cy="142107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48" name="图表 47"/>
          <p:cNvGraphicFramePr/>
          <p:nvPr>
            <p:extLst>
              <p:ext uri="{D42A27DB-BD31-4B8C-83A1-F6EECF244321}">
                <p14:modId xmlns:p14="http://schemas.microsoft.com/office/powerpoint/2010/main" val="2742156991"/>
              </p:ext>
            </p:extLst>
          </p:nvPr>
        </p:nvGraphicFramePr>
        <p:xfrm>
          <a:off x="1234205" y="3763752"/>
          <a:ext cx="1961882" cy="1024010"/>
        </p:xfrm>
        <a:graphic>
          <a:graphicData uri="http://schemas.openxmlformats.org/drawingml/2006/chart">
            <c:chart xmlns:c="http://schemas.openxmlformats.org/drawingml/2006/chart" xmlns:r="http://schemas.openxmlformats.org/officeDocument/2006/relationships" r:id="rId15"/>
          </a:graphicData>
        </a:graphic>
      </p:graphicFrame>
      <p:cxnSp>
        <p:nvCxnSpPr>
          <p:cNvPr id="3" name="Straight Connector 2">
            <a:extLst>
              <a:ext uri="{FF2B5EF4-FFF2-40B4-BE49-F238E27FC236}">
                <a16:creationId xmlns:a16="http://schemas.microsoft.com/office/drawing/2014/main" id="{6C052A08-D5E4-1A14-D60D-CD8149265FAC}"/>
              </a:ext>
            </a:extLst>
          </p:cNvPr>
          <p:cNvCxnSpPr>
            <a:cxnSpLocks/>
          </p:cNvCxnSpPr>
          <p:nvPr/>
        </p:nvCxnSpPr>
        <p:spPr>
          <a:xfrm>
            <a:off x="3391382" y="3429000"/>
            <a:ext cx="8443732"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1437EE-58B8-A907-29DE-E9B48749716A}"/>
              </a:ext>
            </a:extLst>
          </p:cNvPr>
          <p:cNvCxnSpPr>
            <a:cxnSpLocks/>
          </p:cNvCxnSpPr>
          <p:nvPr/>
        </p:nvCxnSpPr>
        <p:spPr>
          <a:xfrm>
            <a:off x="7454096" y="1041722"/>
            <a:ext cx="46299" cy="474562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3" name="对象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710381" y="1697252"/>
            <a:ext cx="7395466" cy="2194104"/>
          </a:xfrm>
        </p:spPr>
        <p:txBody>
          <a:bodyPr vert="horz" lIns="91440" tIns="45720" rIns="91440" bIns="45720" rtlCol="0" anchor="ctr">
            <a:normAutofit/>
          </a:bodyPr>
          <a:lstStyle/>
          <a:p>
            <a:r>
              <a:rPr lang="en-US" altLang="zh-CN" dirty="0">
                <a:latin typeface="微软雅黑" panose="020B0503020204020204" pitchFamily="34" charset="-122"/>
                <a:ea typeface="微软雅黑" panose="020B0503020204020204" pitchFamily="34" charset="-122"/>
              </a:rPr>
              <a:t>BUSINESS PROBLEM</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-what and how</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4909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7" name="对象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1" name="Rectangle 35">
            <a:extLst>
              <a:ext uri="{FF2B5EF4-FFF2-40B4-BE49-F238E27FC236}">
                <a16:creationId xmlns:a16="http://schemas.microsoft.com/office/drawing/2014/main" id="{5DBAFECD-111A-C8D8-DB4B-66B8C65EB519}"/>
              </a:ext>
            </a:extLst>
          </p:cNvPr>
          <p:cNvSpPr/>
          <p:nvPr/>
        </p:nvSpPr>
        <p:spPr>
          <a:xfrm>
            <a:off x="2288927" y="5141271"/>
            <a:ext cx="4458182" cy="1085487"/>
          </a:xfrm>
          <a:prstGeom prst="rect">
            <a:avLst/>
          </a:prstGeom>
          <a:solidFill>
            <a:schemeClr val="bg1">
              <a:lumMod val="95000"/>
            </a:schemeClr>
          </a:solidFill>
        </p:spPr>
        <p:txBody>
          <a:bodyPr wrap="square" lIns="90000" tIns="36000" rIns="90000" bIns="36000" anchor="ctr">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Mid-level shows great potential</a:t>
            </a:r>
          </a:p>
        </p:txBody>
      </p:sp>
      <p:sp>
        <p:nvSpPr>
          <p:cNvPr id="4" name="灯片编号占位符 3"/>
          <p:cNvSpPr>
            <a:spLocks noGrp="1"/>
          </p:cNvSpPr>
          <p:nvPr>
            <p:ph type="sldNum" sz="quarter" idx="11"/>
          </p:nvPr>
        </p:nvSpPr>
        <p:spPr/>
        <p:txBody>
          <a:bodyPr/>
          <a:lstStyle/>
          <a:p>
            <a:fld id="{868EFA1A-72CC-450C-BE9F-D74CF913A63F}" type="slidenum">
              <a:rPr lang="zh-CN" altLang="en-US" smtClean="0"/>
              <a:t>19</a:t>
            </a:fld>
            <a:endParaRPr lang="zh-CN" altLang="en-US"/>
          </a:p>
        </p:txBody>
      </p:sp>
      <p:sp>
        <p:nvSpPr>
          <p:cNvPr id="12" name="标题 1"/>
          <p:cNvSpPr>
            <a:spLocks noGrp="1"/>
          </p:cNvSpPr>
          <p:nvPr>
            <p:ph type="title"/>
          </p:nvPr>
        </p:nvSpPr>
        <p:spPr>
          <a:xfrm>
            <a:off x="465513" y="0"/>
            <a:ext cx="10515600" cy="969963"/>
          </a:xfrm>
        </p:spPr>
        <p:txBody>
          <a:bodyPr vert="horz"/>
          <a:lstStyle/>
          <a:p>
            <a:r>
              <a:rPr lang="en-US" altLang="zh-CN" dirty="0">
                <a:latin typeface="微软雅黑" panose="020B0503020204020204" pitchFamily="34" charset="-122"/>
                <a:ea typeface="微软雅黑" panose="020B0503020204020204" pitchFamily="34" charset="-122"/>
              </a:rPr>
              <a:t>Profile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Application &amp; Outlook</a:t>
            </a:r>
            <a:endParaRPr lang="zh-CN" altLang="en-US" dirty="0">
              <a:latin typeface="微软雅黑" panose="020B0503020204020204" pitchFamily="34" charset="-122"/>
              <a:ea typeface="微软雅黑" panose="020B0503020204020204" pitchFamily="34" charset="-122"/>
            </a:endParaRPr>
          </a:p>
        </p:txBody>
      </p:sp>
      <p:sp>
        <p:nvSpPr>
          <p:cNvPr id="22" name="Rectangle 27">
            <a:extLst>
              <a:ext uri="{FF2B5EF4-FFF2-40B4-BE49-F238E27FC236}">
                <a16:creationId xmlns:a16="http://schemas.microsoft.com/office/drawing/2014/main" id="{249B6A7F-5A6D-22EA-8AC9-0687696D47BC}"/>
              </a:ext>
            </a:extLst>
          </p:cNvPr>
          <p:cNvSpPr/>
          <p:nvPr/>
        </p:nvSpPr>
        <p:spPr>
          <a:xfrm>
            <a:off x="884078" y="3953469"/>
            <a:ext cx="1171297" cy="1085488"/>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微软雅黑" panose="020B0503020204020204" pitchFamily="34" charset="-122"/>
                <a:ea typeface="微软雅黑" panose="020B0503020204020204" pitchFamily="34" charset="-122"/>
              </a:rPr>
              <a:t>User</a:t>
            </a:r>
            <a:r>
              <a:rPr lang="zh-CN" altLang="en-US" sz="1600" b="1" dirty="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Class</a:t>
            </a:r>
          </a:p>
        </p:txBody>
      </p:sp>
      <p:sp>
        <p:nvSpPr>
          <p:cNvPr id="25" name="Rectangle 27">
            <a:extLst>
              <a:ext uri="{FF2B5EF4-FFF2-40B4-BE49-F238E27FC236}">
                <a16:creationId xmlns:a16="http://schemas.microsoft.com/office/drawing/2014/main" id="{CD94D8F3-0E9C-BC20-D53A-4F8F2BAD21D8}"/>
              </a:ext>
            </a:extLst>
          </p:cNvPr>
          <p:cNvSpPr/>
          <p:nvPr/>
        </p:nvSpPr>
        <p:spPr>
          <a:xfrm>
            <a:off x="884076" y="5143028"/>
            <a:ext cx="1171297" cy="1085488"/>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微软雅黑" panose="020B0503020204020204" pitchFamily="34" charset="-122"/>
                <a:ea typeface="微软雅黑" panose="020B0503020204020204" pitchFamily="34" charset="-122"/>
              </a:rPr>
              <a:t>Purchase-value Level</a:t>
            </a:r>
          </a:p>
        </p:txBody>
      </p:sp>
      <p:sp>
        <p:nvSpPr>
          <p:cNvPr id="26" name="Rectangle 27">
            <a:extLst>
              <a:ext uri="{FF2B5EF4-FFF2-40B4-BE49-F238E27FC236}">
                <a16:creationId xmlns:a16="http://schemas.microsoft.com/office/drawing/2014/main" id="{5CDB2341-7B75-9844-5F3A-2B0335CA6CF7}"/>
              </a:ext>
            </a:extLst>
          </p:cNvPr>
          <p:cNvSpPr/>
          <p:nvPr/>
        </p:nvSpPr>
        <p:spPr>
          <a:xfrm>
            <a:off x="884078" y="2763910"/>
            <a:ext cx="1171297" cy="1085488"/>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微软雅黑" panose="020B0503020204020204" pitchFamily="34" charset="-122"/>
                <a:ea typeface="微软雅黑" panose="020B0503020204020204" pitchFamily="34" charset="-122"/>
              </a:rPr>
              <a:t>Age</a:t>
            </a:r>
          </a:p>
        </p:txBody>
      </p:sp>
      <p:sp>
        <p:nvSpPr>
          <p:cNvPr id="27" name="Rectangle 27">
            <a:extLst>
              <a:ext uri="{FF2B5EF4-FFF2-40B4-BE49-F238E27FC236}">
                <a16:creationId xmlns:a16="http://schemas.microsoft.com/office/drawing/2014/main" id="{06E244FA-1B14-48BF-C35B-65A7653B3777}"/>
              </a:ext>
            </a:extLst>
          </p:cNvPr>
          <p:cNvSpPr/>
          <p:nvPr/>
        </p:nvSpPr>
        <p:spPr>
          <a:xfrm>
            <a:off x="884076" y="1573416"/>
            <a:ext cx="1171297" cy="1085488"/>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微软雅黑" panose="020B0503020204020204" pitchFamily="34" charset="-122"/>
                <a:ea typeface="微软雅黑" panose="020B0503020204020204" pitchFamily="34" charset="-122"/>
              </a:rPr>
              <a:t>Gender</a:t>
            </a:r>
          </a:p>
        </p:txBody>
      </p:sp>
      <p:sp>
        <p:nvSpPr>
          <p:cNvPr id="28" name="Rectangle 35">
            <a:extLst>
              <a:ext uri="{FF2B5EF4-FFF2-40B4-BE49-F238E27FC236}">
                <a16:creationId xmlns:a16="http://schemas.microsoft.com/office/drawing/2014/main" id="{FE5A5B67-CE6B-83CF-B0B5-9A54FEAA880F}"/>
              </a:ext>
            </a:extLst>
          </p:cNvPr>
          <p:cNvSpPr/>
          <p:nvPr/>
        </p:nvSpPr>
        <p:spPr>
          <a:xfrm>
            <a:off x="2288926" y="1567278"/>
            <a:ext cx="4439949" cy="1085487"/>
          </a:xfrm>
          <a:prstGeom prst="rect">
            <a:avLst/>
          </a:prstGeom>
          <a:solidFill>
            <a:schemeClr val="bg1">
              <a:lumMod val="95000"/>
            </a:schemeClr>
          </a:solidFill>
        </p:spPr>
        <p:txBody>
          <a:bodyPr wrap="square" lIns="90000" tIns="36000" rIns="90000" bIns="36000" anchor="ctr">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Female</a:t>
            </a:r>
            <a:r>
              <a:rPr kumimoji="0" lang="zh-CN" altLang="en-US"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Purchase</a:t>
            </a:r>
            <a:r>
              <a:rPr kumimoji="0" lang="zh-CN" altLang="en-US"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Power</a:t>
            </a:r>
          </a:p>
        </p:txBody>
      </p:sp>
      <p:sp>
        <p:nvSpPr>
          <p:cNvPr id="29" name="Rectangle 35">
            <a:extLst>
              <a:ext uri="{FF2B5EF4-FFF2-40B4-BE49-F238E27FC236}">
                <a16:creationId xmlns:a16="http://schemas.microsoft.com/office/drawing/2014/main" id="{D2076A9F-7538-8F75-2089-C7912C262A2D}"/>
              </a:ext>
            </a:extLst>
          </p:cNvPr>
          <p:cNvSpPr/>
          <p:nvPr/>
        </p:nvSpPr>
        <p:spPr>
          <a:xfrm>
            <a:off x="2288926" y="2769512"/>
            <a:ext cx="4439949" cy="1078214"/>
          </a:xfrm>
          <a:prstGeom prst="rect">
            <a:avLst/>
          </a:prstGeom>
          <a:solidFill>
            <a:schemeClr val="bg1">
              <a:lumMod val="95000"/>
            </a:schemeClr>
          </a:solidFill>
        </p:spPr>
        <p:txBody>
          <a:bodyPr wrap="square" lIns="90000" tIns="36000" rIns="90000" bIns="36000" anchor="ctr">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Main labor force</a:t>
            </a:r>
            <a:r>
              <a:rPr kumimoji="0" lang="zh-CN" altLang="en-US"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age distribution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Online shopping willingness</a:t>
            </a:r>
          </a:p>
        </p:txBody>
      </p:sp>
      <p:sp>
        <p:nvSpPr>
          <p:cNvPr id="30" name="Rectangle 35">
            <a:extLst>
              <a:ext uri="{FF2B5EF4-FFF2-40B4-BE49-F238E27FC236}">
                <a16:creationId xmlns:a16="http://schemas.microsoft.com/office/drawing/2014/main" id="{AAF780F2-7673-AC04-BAFD-4BB30AD51A95}"/>
              </a:ext>
            </a:extLst>
          </p:cNvPr>
          <p:cNvSpPr/>
          <p:nvPr/>
        </p:nvSpPr>
        <p:spPr>
          <a:xfrm>
            <a:off x="2288927" y="3966503"/>
            <a:ext cx="4458182" cy="1085487"/>
          </a:xfrm>
          <a:prstGeom prst="rect">
            <a:avLst/>
          </a:prstGeom>
          <a:solidFill>
            <a:schemeClr val="bg1">
              <a:lumMod val="95000"/>
            </a:schemeClr>
          </a:solidFill>
        </p:spPr>
        <p:txBody>
          <a:bodyPr wrap="square" lIns="90000" tIns="36000" rIns="90000" bIns="36000" anchor="ctr">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srgbClr val="4472C4">
                    <a:lumMod val="50000"/>
                  </a:srgbClr>
                </a:solidFill>
                <a:latin typeface="微软雅黑" panose="020B0503020204020204" pitchFamily="34" charset="-122"/>
                <a:ea typeface="微软雅黑" panose="020B0503020204020204" pitchFamily="34" charset="-122"/>
              </a:rPr>
              <a:t>2</a:t>
            </a:r>
            <a:r>
              <a:rPr lang="en-US" altLang="zh-CN" baseline="30000" dirty="0">
                <a:solidFill>
                  <a:srgbClr val="4472C4">
                    <a:lumMod val="50000"/>
                  </a:srgbClr>
                </a:solidFill>
                <a:latin typeface="微软雅黑" panose="020B0503020204020204" pitchFamily="34" charset="-122"/>
                <a:ea typeface="微软雅黑" panose="020B0503020204020204" pitchFamily="34" charset="-122"/>
              </a:rPr>
              <a:t>nd &amp; </a:t>
            </a:r>
            <a:r>
              <a:rPr lang="en-US" altLang="zh-CN" dirty="0">
                <a:solidFill>
                  <a:srgbClr val="4472C4">
                    <a:lumMod val="50000"/>
                  </a:srgbClr>
                </a:solidFill>
                <a:latin typeface="微软雅黑" panose="020B0503020204020204" pitchFamily="34" charset="-122"/>
                <a:ea typeface="微软雅黑" panose="020B0503020204020204" pitchFamily="34" charset="-122"/>
              </a:rPr>
              <a:t>3</a:t>
            </a:r>
            <a:r>
              <a:rPr lang="en-US" altLang="zh-CN" baseline="30000" dirty="0">
                <a:solidFill>
                  <a:srgbClr val="4472C4">
                    <a:lumMod val="50000"/>
                  </a:srgbClr>
                </a:solidFill>
                <a:latin typeface="微软雅黑" panose="020B0503020204020204" pitchFamily="34" charset="-122"/>
                <a:ea typeface="微软雅黑" panose="020B0503020204020204" pitchFamily="34" charset="-122"/>
              </a:rPr>
              <a:t>rd</a:t>
            </a:r>
            <a:r>
              <a:rPr kumimoji="0" lang="en-US" altLang="zh-CN" sz="1800" b="0" i="0" u="none" strike="noStrike" kern="1200" cap="none" spc="0" normalizeH="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-tier</a:t>
            </a: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city show great </a:t>
            </a:r>
            <a:r>
              <a:rPr kumimoji="0" lang="en-US" altLang="zh-CN"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potential</a:t>
            </a:r>
          </a:p>
        </p:txBody>
      </p:sp>
      <p:sp>
        <p:nvSpPr>
          <p:cNvPr id="33" name="Isosceles Triangle 19">
            <a:extLst>
              <a:ext uri="{FF2B5EF4-FFF2-40B4-BE49-F238E27FC236}">
                <a16:creationId xmlns:a16="http://schemas.microsoft.com/office/drawing/2014/main" id="{6EA17CF4-5906-9584-E88B-1F7040B8EA22}"/>
              </a:ext>
            </a:extLst>
          </p:cNvPr>
          <p:cNvSpPr/>
          <p:nvPr/>
        </p:nvSpPr>
        <p:spPr>
          <a:xfrm rot="5400000">
            <a:off x="5046142" y="3709352"/>
            <a:ext cx="3869037" cy="268454"/>
          </a:xfrm>
          <a:prstGeom prst="triangle">
            <a:avLst>
              <a:gd name="adj" fmla="val 5290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Rectangle 35">
            <a:extLst>
              <a:ext uri="{FF2B5EF4-FFF2-40B4-BE49-F238E27FC236}">
                <a16:creationId xmlns:a16="http://schemas.microsoft.com/office/drawing/2014/main" id="{1AFEB331-0748-B200-384E-AE315C48234B}"/>
              </a:ext>
            </a:extLst>
          </p:cNvPr>
          <p:cNvSpPr/>
          <p:nvPr/>
        </p:nvSpPr>
        <p:spPr>
          <a:xfrm>
            <a:off x="7211644" y="1568883"/>
            <a:ext cx="4225636" cy="1085487"/>
          </a:xfrm>
          <a:prstGeom prst="rect">
            <a:avLst/>
          </a:prstGeom>
          <a:solidFill>
            <a:schemeClr val="bg1">
              <a:lumMod val="95000"/>
            </a:schemeClr>
          </a:solidFill>
        </p:spPr>
        <p:txBody>
          <a:bodyPr wrap="square" lIns="90000" tIns="36000" rIns="90000" bIns="36000" anchor="ctr">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Female MKT</a:t>
            </a:r>
          </a:p>
        </p:txBody>
      </p:sp>
      <p:sp>
        <p:nvSpPr>
          <p:cNvPr id="35" name="Rectangle 35">
            <a:extLst>
              <a:ext uri="{FF2B5EF4-FFF2-40B4-BE49-F238E27FC236}">
                <a16:creationId xmlns:a16="http://schemas.microsoft.com/office/drawing/2014/main" id="{64EA3CCE-487A-0B5D-F0B2-6C9B1DC96075}"/>
              </a:ext>
            </a:extLst>
          </p:cNvPr>
          <p:cNvSpPr/>
          <p:nvPr/>
        </p:nvSpPr>
        <p:spPr>
          <a:xfrm>
            <a:off x="7211644" y="2758092"/>
            <a:ext cx="4225636" cy="1085487"/>
          </a:xfrm>
          <a:prstGeom prst="rect">
            <a:avLst/>
          </a:prstGeom>
          <a:solidFill>
            <a:schemeClr val="bg1">
              <a:lumMod val="95000"/>
            </a:schemeClr>
          </a:solidFill>
        </p:spPr>
        <p:txBody>
          <a:bodyPr wrap="square" lIns="90000" tIns="36000" rIns="90000" bIns="36000" anchor="ctr">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Digital Natives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Z-generation power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36" name="Rectangle 35">
            <a:extLst>
              <a:ext uri="{FF2B5EF4-FFF2-40B4-BE49-F238E27FC236}">
                <a16:creationId xmlns:a16="http://schemas.microsoft.com/office/drawing/2014/main" id="{7C759C5D-7C8D-4304-936F-E8725992F1F1}"/>
              </a:ext>
            </a:extLst>
          </p:cNvPr>
          <p:cNvSpPr/>
          <p:nvPr/>
        </p:nvSpPr>
        <p:spPr>
          <a:xfrm>
            <a:off x="7211644" y="3951755"/>
            <a:ext cx="4225636" cy="1085487"/>
          </a:xfrm>
          <a:prstGeom prst="rect">
            <a:avLst/>
          </a:prstGeom>
          <a:solidFill>
            <a:schemeClr val="bg1">
              <a:lumMod val="95000"/>
            </a:schemeClr>
          </a:solidFill>
        </p:spPr>
        <p:txBody>
          <a:bodyPr wrap="square" lIns="90000" tIns="36000" rIns="90000" bIns="36000" anchor="ctr">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Improve product penetration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altLang="zh-CN" dirty="0">
                <a:solidFill>
                  <a:srgbClr val="4472C4">
                    <a:lumMod val="50000"/>
                  </a:srgbClr>
                </a:solidFill>
                <a:latin typeface="微软雅黑" panose="020B0503020204020204" pitchFamily="34" charset="-122"/>
                <a:ea typeface="微软雅黑" panose="020B0503020204020204" pitchFamily="34" charset="-122"/>
              </a:rPr>
              <a:t>H</a:t>
            </a:r>
            <a:r>
              <a:rPr kumimoji="0" lang="en" altLang="zh-CN" sz="1800" b="0" i="0" u="none" strike="noStrike" kern="1200" cap="none" spc="0" normalizeH="0" baseline="0" noProof="0" dirty="0" err="1">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igh</a:t>
            </a:r>
            <a:r>
              <a:rPr kumimoji="0" lang="en"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-end products </a:t>
            </a:r>
            <a:endParaRPr lang="en" altLang="zh-CN" dirty="0">
              <a:solidFill>
                <a:srgbClr val="4472C4">
                  <a:lumMod val="50000"/>
                </a:srgbClr>
              </a:solidFill>
              <a:latin typeface="微软雅黑" panose="020B0503020204020204" pitchFamily="34" charset="-122"/>
              <a:ea typeface="微软雅黑" panose="020B0503020204020204" pitchFamily="34" charset="-122"/>
            </a:endParaRPr>
          </a:p>
        </p:txBody>
      </p:sp>
      <p:sp>
        <p:nvSpPr>
          <p:cNvPr id="37" name="Rectangle 36">
            <a:extLst>
              <a:ext uri="{FF2B5EF4-FFF2-40B4-BE49-F238E27FC236}">
                <a16:creationId xmlns:a16="http://schemas.microsoft.com/office/drawing/2014/main" id="{AB415434-79DD-768F-64C7-9521E03CA634}"/>
              </a:ext>
            </a:extLst>
          </p:cNvPr>
          <p:cNvSpPr/>
          <p:nvPr/>
        </p:nvSpPr>
        <p:spPr>
          <a:xfrm>
            <a:off x="7211644" y="5141270"/>
            <a:ext cx="4225636" cy="1085487"/>
          </a:xfrm>
          <a:prstGeom prst="rect">
            <a:avLst/>
          </a:prstGeom>
          <a:solidFill>
            <a:schemeClr val="bg1">
              <a:lumMod val="95000"/>
            </a:schemeClr>
          </a:solidFill>
        </p:spPr>
        <p:txBody>
          <a:bodyPr wrap="square" lIns="90000" tIns="36000" rIns="90000" bIns="36000" anchor="ctr">
            <a:noAutofit/>
          </a:bodyPr>
          <a:lstStyle/>
          <a:p>
            <a:pPr marL="285750" indent="-285750">
              <a:buFont typeface="Arial" panose="020B0604020202020204" pitchFamily="34" charset="0"/>
              <a:buChar char="•"/>
              <a:defRPr/>
            </a:pPr>
            <a:r>
              <a:rPr kumimoji="0" lang="en"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Enrich shopping experience</a:t>
            </a:r>
            <a:endParaRPr kumimoji="0" lang="zh-CN" altLang="en-US"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Sharing Economy</a:t>
            </a:r>
          </a:p>
        </p:txBody>
      </p:sp>
      <p:grpSp>
        <p:nvGrpSpPr>
          <p:cNvPr id="38" name="Group 69">
            <a:extLst>
              <a:ext uri="{FF2B5EF4-FFF2-40B4-BE49-F238E27FC236}">
                <a16:creationId xmlns:a16="http://schemas.microsoft.com/office/drawing/2014/main" id="{CDA492C0-D3E5-68CE-B1CF-F64B25901AB7}"/>
              </a:ext>
            </a:extLst>
          </p:cNvPr>
          <p:cNvGrpSpPr/>
          <p:nvPr/>
        </p:nvGrpSpPr>
        <p:grpSpPr>
          <a:xfrm>
            <a:off x="798216" y="1129856"/>
            <a:ext cx="1257157" cy="338554"/>
            <a:chOff x="430213" y="1099468"/>
            <a:chExt cx="5251837" cy="342520"/>
          </a:xfrm>
        </p:grpSpPr>
        <p:sp>
          <p:nvSpPr>
            <p:cNvPr id="39" name="文本框 61">
              <a:extLst>
                <a:ext uri="{FF2B5EF4-FFF2-40B4-BE49-F238E27FC236}">
                  <a16:creationId xmlns:a16="http://schemas.microsoft.com/office/drawing/2014/main" id="{1EA5AB24-D399-EBAC-C0D2-35E490E2F0CB}"/>
                </a:ext>
              </a:extLst>
            </p:cNvPr>
            <p:cNvSpPr txBox="1">
              <a:spLocks noChangeAspect="1"/>
            </p:cNvSpPr>
            <p:nvPr/>
          </p:nvSpPr>
          <p:spPr>
            <a:xfrm>
              <a:off x="501441" y="1099468"/>
              <a:ext cx="5147524" cy="342520"/>
            </a:xfrm>
            <a:prstGeom prst="rect">
              <a:avLst/>
            </a:prstGeom>
            <a:noFill/>
            <a:ln>
              <a:noFill/>
            </a:ln>
          </p:spPr>
          <p:txBody>
            <a:bodyPr wrap="square" lIns="0" rIns="0" rtlCol="0">
              <a:spAutoFit/>
            </a:bodyPr>
            <a:lstStyle/>
            <a:p>
              <a:pPr algn="ctr"/>
              <a:r>
                <a:rPr lang="en-US" altLang="zh-CN" sz="1600" b="1" dirty="0">
                  <a:solidFill>
                    <a:srgbClr val="00338D"/>
                  </a:solidFill>
                  <a:latin typeface="微软雅黑" panose="020B0503020204020204" pitchFamily="34" charset="-122"/>
                  <a:ea typeface="微软雅黑" panose="020B0503020204020204" pitchFamily="34" charset="-122"/>
                </a:rPr>
                <a:t>Attributes</a:t>
              </a:r>
              <a:endParaRPr lang="zh-CN" altLang="en-US" sz="1600" b="1" dirty="0">
                <a:solidFill>
                  <a:srgbClr val="00338D"/>
                </a:solidFill>
                <a:latin typeface="微软雅黑" panose="020B0503020204020204" pitchFamily="34" charset="-122"/>
                <a:ea typeface="微软雅黑" panose="020B0503020204020204" pitchFamily="34" charset="-122"/>
              </a:endParaRPr>
            </a:p>
          </p:txBody>
        </p:sp>
        <p:cxnSp>
          <p:nvCxnSpPr>
            <p:cNvPr id="40" name="Straight Connector 71">
              <a:extLst>
                <a:ext uri="{FF2B5EF4-FFF2-40B4-BE49-F238E27FC236}">
                  <a16:creationId xmlns:a16="http://schemas.microsoft.com/office/drawing/2014/main" id="{7A3FED7A-7981-649E-BE81-2FD59C3BCCA7}"/>
                </a:ext>
              </a:extLst>
            </p:cNvPr>
            <p:cNvCxnSpPr>
              <a:cxnSpLocks/>
            </p:cNvCxnSpPr>
            <p:nvPr/>
          </p:nvCxnSpPr>
          <p:spPr>
            <a:xfrm flipV="1">
              <a:off x="430213" y="1431149"/>
              <a:ext cx="5251837" cy="868"/>
            </a:xfrm>
            <a:prstGeom prst="line">
              <a:avLst/>
            </a:prstGeom>
            <a:ln w="9525">
              <a:solidFill>
                <a:srgbClr val="00338D"/>
              </a:solidFill>
            </a:ln>
          </p:spPr>
          <p:style>
            <a:lnRef idx="1">
              <a:schemeClr val="accent1"/>
            </a:lnRef>
            <a:fillRef idx="0">
              <a:schemeClr val="accent1"/>
            </a:fillRef>
            <a:effectRef idx="0">
              <a:schemeClr val="accent1"/>
            </a:effectRef>
            <a:fontRef idx="minor">
              <a:schemeClr val="tx1"/>
            </a:fontRef>
          </p:style>
        </p:cxnSp>
      </p:grpSp>
      <p:grpSp>
        <p:nvGrpSpPr>
          <p:cNvPr id="41" name="Group 69">
            <a:extLst>
              <a:ext uri="{FF2B5EF4-FFF2-40B4-BE49-F238E27FC236}">
                <a16:creationId xmlns:a16="http://schemas.microsoft.com/office/drawing/2014/main" id="{7BFED981-71F7-3F7F-82B0-1ACE928675B4}"/>
              </a:ext>
            </a:extLst>
          </p:cNvPr>
          <p:cNvGrpSpPr/>
          <p:nvPr/>
        </p:nvGrpSpPr>
        <p:grpSpPr>
          <a:xfrm>
            <a:off x="2288927" y="1115198"/>
            <a:ext cx="4242989" cy="338554"/>
            <a:chOff x="430213" y="1099468"/>
            <a:chExt cx="5251837" cy="342520"/>
          </a:xfrm>
        </p:grpSpPr>
        <p:sp>
          <p:nvSpPr>
            <p:cNvPr id="42" name="文本框 61">
              <a:extLst>
                <a:ext uri="{FF2B5EF4-FFF2-40B4-BE49-F238E27FC236}">
                  <a16:creationId xmlns:a16="http://schemas.microsoft.com/office/drawing/2014/main" id="{F484789A-1561-53B9-59E0-77027DED5DF1}"/>
                </a:ext>
              </a:extLst>
            </p:cNvPr>
            <p:cNvSpPr txBox="1">
              <a:spLocks noChangeAspect="1"/>
            </p:cNvSpPr>
            <p:nvPr/>
          </p:nvSpPr>
          <p:spPr>
            <a:xfrm>
              <a:off x="501441" y="1099468"/>
              <a:ext cx="5147524" cy="342520"/>
            </a:xfrm>
            <a:prstGeom prst="rect">
              <a:avLst/>
            </a:prstGeom>
            <a:noFill/>
            <a:ln>
              <a:noFill/>
            </a:ln>
          </p:spPr>
          <p:txBody>
            <a:bodyPr wrap="square" lIns="0" rIns="0" rtlCol="0">
              <a:spAutoFit/>
            </a:bodyPr>
            <a:lstStyle/>
            <a:p>
              <a:pPr algn="ctr"/>
              <a:r>
                <a:rPr lang="en-US" altLang="zh-CN" sz="1600" b="1" dirty="0">
                  <a:solidFill>
                    <a:srgbClr val="00338D"/>
                  </a:solidFill>
                  <a:latin typeface="微软雅黑" panose="020B0503020204020204" pitchFamily="34" charset="-122"/>
                  <a:ea typeface="微软雅黑" panose="020B0503020204020204" pitchFamily="34" charset="-122"/>
                </a:rPr>
                <a:t>Detailed Information</a:t>
              </a:r>
              <a:endParaRPr lang="zh-CN" altLang="en-US" sz="1600" b="1" dirty="0">
                <a:solidFill>
                  <a:srgbClr val="00338D"/>
                </a:solidFill>
                <a:latin typeface="微软雅黑" panose="020B0503020204020204" pitchFamily="34" charset="-122"/>
                <a:ea typeface="微软雅黑" panose="020B0503020204020204" pitchFamily="34" charset="-122"/>
              </a:endParaRPr>
            </a:p>
          </p:txBody>
        </p:sp>
        <p:cxnSp>
          <p:nvCxnSpPr>
            <p:cNvPr id="43" name="Straight Connector 71">
              <a:extLst>
                <a:ext uri="{FF2B5EF4-FFF2-40B4-BE49-F238E27FC236}">
                  <a16:creationId xmlns:a16="http://schemas.microsoft.com/office/drawing/2014/main" id="{B3BA8B96-7DFF-A94C-90D1-A6DB40131B73}"/>
                </a:ext>
              </a:extLst>
            </p:cNvPr>
            <p:cNvCxnSpPr>
              <a:cxnSpLocks/>
            </p:cNvCxnSpPr>
            <p:nvPr/>
          </p:nvCxnSpPr>
          <p:spPr>
            <a:xfrm flipV="1">
              <a:off x="430213" y="1431149"/>
              <a:ext cx="5251837" cy="868"/>
            </a:xfrm>
            <a:prstGeom prst="line">
              <a:avLst/>
            </a:prstGeom>
            <a:ln w="9525">
              <a:solidFill>
                <a:srgbClr val="00338D"/>
              </a:solidFill>
            </a:ln>
          </p:spPr>
          <p:style>
            <a:lnRef idx="1">
              <a:schemeClr val="accent1"/>
            </a:lnRef>
            <a:fillRef idx="0">
              <a:schemeClr val="accent1"/>
            </a:fillRef>
            <a:effectRef idx="0">
              <a:schemeClr val="accent1"/>
            </a:effectRef>
            <a:fontRef idx="minor">
              <a:schemeClr val="tx1"/>
            </a:fontRef>
          </p:style>
        </p:cxnSp>
      </p:grpSp>
      <p:grpSp>
        <p:nvGrpSpPr>
          <p:cNvPr id="44" name="Group 69">
            <a:extLst>
              <a:ext uri="{FF2B5EF4-FFF2-40B4-BE49-F238E27FC236}">
                <a16:creationId xmlns:a16="http://schemas.microsoft.com/office/drawing/2014/main" id="{AF4E9107-3098-415A-1D39-E28DF6C050CA}"/>
              </a:ext>
            </a:extLst>
          </p:cNvPr>
          <p:cNvGrpSpPr/>
          <p:nvPr/>
        </p:nvGrpSpPr>
        <p:grpSpPr>
          <a:xfrm>
            <a:off x="7194291" y="1099343"/>
            <a:ext cx="4242989" cy="338554"/>
            <a:chOff x="430213" y="1099468"/>
            <a:chExt cx="5251837" cy="342520"/>
          </a:xfrm>
        </p:grpSpPr>
        <p:sp>
          <p:nvSpPr>
            <p:cNvPr id="45" name="文本框 61">
              <a:extLst>
                <a:ext uri="{FF2B5EF4-FFF2-40B4-BE49-F238E27FC236}">
                  <a16:creationId xmlns:a16="http://schemas.microsoft.com/office/drawing/2014/main" id="{17E59700-922E-6DFF-B591-C28F9FF8986E}"/>
                </a:ext>
              </a:extLst>
            </p:cNvPr>
            <p:cNvSpPr txBox="1">
              <a:spLocks noChangeAspect="1"/>
            </p:cNvSpPr>
            <p:nvPr/>
          </p:nvSpPr>
          <p:spPr>
            <a:xfrm>
              <a:off x="501441" y="1099468"/>
              <a:ext cx="5147524" cy="342520"/>
            </a:xfrm>
            <a:prstGeom prst="rect">
              <a:avLst/>
            </a:prstGeom>
            <a:noFill/>
            <a:ln>
              <a:noFill/>
            </a:ln>
          </p:spPr>
          <p:txBody>
            <a:bodyPr wrap="square" lIns="0" rIns="0" rtlCol="0">
              <a:spAutoFit/>
            </a:bodyPr>
            <a:lstStyle/>
            <a:p>
              <a:pPr algn="ctr"/>
              <a:r>
                <a:rPr lang="en-US" altLang="zh-CN" sz="1600" b="1" dirty="0">
                  <a:solidFill>
                    <a:srgbClr val="00338D"/>
                  </a:solidFill>
                  <a:latin typeface="微软雅黑" panose="020B0503020204020204" pitchFamily="34" charset="-122"/>
                  <a:ea typeface="微软雅黑" panose="020B0503020204020204" pitchFamily="34" charset="-122"/>
                </a:rPr>
                <a:t>Application &amp; Outlook</a:t>
              </a:r>
              <a:endParaRPr lang="zh-CN" altLang="en-US" sz="1600" b="1" dirty="0">
                <a:solidFill>
                  <a:srgbClr val="00338D"/>
                </a:solidFill>
                <a:latin typeface="微软雅黑" panose="020B0503020204020204" pitchFamily="34" charset="-122"/>
                <a:ea typeface="微软雅黑" panose="020B0503020204020204" pitchFamily="34" charset="-122"/>
              </a:endParaRPr>
            </a:p>
          </p:txBody>
        </p:sp>
        <p:cxnSp>
          <p:nvCxnSpPr>
            <p:cNvPr id="46" name="Straight Connector 71">
              <a:extLst>
                <a:ext uri="{FF2B5EF4-FFF2-40B4-BE49-F238E27FC236}">
                  <a16:creationId xmlns:a16="http://schemas.microsoft.com/office/drawing/2014/main" id="{50965883-244D-1AAF-8A86-36BCFD49960C}"/>
                </a:ext>
              </a:extLst>
            </p:cNvPr>
            <p:cNvCxnSpPr>
              <a:cxnSpLocks/>
            </p:cNvCxnSpPr>
            <p:nvPr/>
          </p:nvCxnSpPr>
          <p:spPr>
            <a:xfrm flipV="1">
              <a:off x="430213" y="1431149"/>
              <a:ext cx="5251837" cy="868"/>
            </a:xfrm>
            <a:prstGeom prst="line">
              <a:avLst/>
            </a:prstGeom>
            <a:ln w="9525">
              <a:solidFill>
                <a:srgbClr val="0033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0481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AD1B76B-FB51-43A9-A8BE-27F1580CB89E}"/>
              </a:ext>
            </a:extLst>
          </p:cNvPr>
          <p:cNvGraphicFramePr>
            <a:graphicFrameLocks noChangeAspect="1"/>
          </p:cNvGraphicFramePr>
          <p:nvPr>
            <p:custDataLst>
              <p:tags r:id="rId1"/>
            </p:custDataLst>
            <p:extLst>
              <p:ext uri="{D42A27DB-BD31-4B8C-83A1-F6EECF244321}">
                <p14:modId xmlns:p14="http://schemas.microsoft.com/office/powerpoint/2010/main" val="4807605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3" name="对象 2" hidden="1">
                        <a:extLst>
                          <a:ext uri="{FF2B5EF4-FFF2-40B4-BE49-F238E27FC236}">
                            <a16:creationId xmlns:a16="http://schemas.microsoft.com/office/drawing/2014/main" id="{7AD1B76B-FB51-43A9-A8BE-27F1580CB8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标题 1">
            <a:extLst>
              <a:ext uri="{FF2B5EF4-FFF2-40B4-BE49-F238E27FC236}">
                <a16:creationId xmlns:a16="http://schemas.microsoft.com/office/drawing/2014/main" id="{FD8908F0-F107-41E7-8504-4B61A673CBFC}"/>
              </a:ext>
            </a:extLst>
          </p:cNvPr>
          <p:cNvSpPr>
            <a:spLocks noGrp="1"/>
          </p:cNvSpPr>
          <p:nvPr>
            <p:ph type="title"/>
          </p:nvPr>
        </p:nvSpPr>
        <p:spPr>
          <a:xfrm>
            <a:off x="561195" y="-15125"/>
            <a:ext cx="10515600" cy="970189"/>
          </a:xfrm>
        </p:spPr>
        <p:txBody>
          <a:bodyPr vert="horz">
            <a:noAutofit/>
          </a:bodyPr>
          <a:lstStyle/>
          <a:p>
            <a:r>
              <a:rPr lang="en-US" altLang="zh-CN" dirty="0">
                <a:latin typeface="微软雅黑" panose="020B0503020204020204" pitchFamily="34" charset="-122"/>
                <a:ea typeface="微软雅黑" panose="020B0503020204020204" pitchFamily="34" charset="-122"/>
              </a:rPr>
              <a:t>Improvement</a:t>
            </a:r>
          </a:p>
        </p:txBody>
      </p:sp>
      <p:sp>
        <p:nvSpPr>
          <p:cNvPr id="6" name="灯片编号占位符 5">
            <a:extLst>
              <a:ext uri="{FF2B5EF4-FFF2-40B4-BE49-F238E27FC236}">
                <a16:creationId xmlns:a16="http://schemas.microsoft.com/office/drawing/2014/main" id="{CF112377-B710-4327-AB99-5EA8655C3F77}"/>
              </a:ext>
            </a:extLst>
          </p:cNvPr>
          <p:cNvSpPr>
            <a:spLocks noGrp="1"/>
          </p:cNvSpPr>
          <p:nvPr>
            <p:ph type="sldNum" sz="quarter" idx="15"/>
          </p:nvPr>
        </p:nvSpPr>
        <p:spPr/>
        <p:txBody>
          <a:bodyPr/>
          <a:lstStyle/>
          <a:p>
            <a:fld id="{868EFA1A-72CC-450C-BE9F-D74CF913A63F}" type="slidenum">
              <a:rPr lang="zh-CN" altLang="en-US" smtClean="0">
                <a:latin typeface="微软雅黑" panose="020B0503020204020204" pitchFamily="34" charset="-122"/>
                <a:ea typeface="微软雅黑" panose="020B0503020204020204" pitchFamily="34" charset="-122"/>
              </a:rPr>
              <a:t>20</a:t>
            </a:fld>
            <a:endParaRPr lang="zh-CN" altLang="en-US"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081FE892-7943-92DB-5E39-0093DA32867D}"/>
              </a:ext>
            </a:extLst>
          </p:cNvPr>
          <p:cNvSpPr/>
          <p:nvPr/>
        </p:nvSpPr>
        <p:spPr>
          <a:xfrm>
            <a:off x="7584854" y="2286000"/>
            <a:ext cx="4352211" cy="30235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altLang="zh-CN"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What kind of people are potential to interest or convert after click</a:t>
            </a:r>
          </a:p>
          <a:p>
            <a:pPr marL="285750" lvl="0" indent="-285750">
              <a:buFont typeface="Arial" panose="020B0604020202020204" pitchFamily="34" charset="0"/>
              <a:buChar char="•"/>
            </a:pPr>
            <a:endParaRPr lang="en-US" altLang="zh-CN"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a:buFont typeface="Arial" panose="020B0604020202020204" pitchFamily="34" charset="0"/>
              <a:buChar char="•"/>
            </a:pPr>
            <a:r>
              <a:rPr lang="en-US" altLang="zh-CN"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Need to collect: </a:t>
            </a:r>
            <a:r>
              <a:rPr lang="en-US" altLang="zh-CN"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purchase behavior after click</a:t>
            </a:r>
            <a:endParaRPr lang="en-US" altLang="zh-CN"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D31233FA-D3E0-3ACE-F7BE-3E729A13BBB1}"/>
              </a:ext>
            </a:extLst>
          </p:cNvPr>
          <p:cNvSpPr/>
          <p:nvPr/>
        </p:nvSpPr>
        <p:spPr>
          <a:xfrm>
            <a:off x="569145" y="2472721"/>
            <a:ext cx="6177318" cy="1396161"/>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180000" lvl="0" indent="-180000">
              <a:buFont typeface="Arial" panose="020B0604020202020204" pitchFamily="34" charset="0"/>
              <a:buChar char="•"/>
            </a:pPr>
            <a:r>
              <a:rPr lang="en-US" altLang="zh-CN" sz="1600" b="1"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Category ID</a:t>
            </a:r>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introducing category feature may </a:t>
            </a:r>
            <a:r>
              <a:rPr lang="en-US" altLang="zh-CN" sz="16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increase prediction accuracy</a:t>
            </a:r>
            <a:endPar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180000" lvl="0" indent="-180000">
              <a:buFont typeface="Arial" panose="020B0604020202020204" pitchFamily="34" charset="0"/>
              <a:buChar char="•"/>
            </a:pPr>
            <a:r>
              <a:rPr lang="en-US" altLang="zh-CN" sz="1600" b="1" kern="100" dirty="0" err="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User_class</a:t>
            </a:r>
            <a:r>
              <a:rPr lang="en-US" altLang="zh-CN" sz="16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clearly-defined user class can help draw more specific conclusions</a:t>
            </a:r>
            <a:endParaRPr lang="zh-CN" altLang="en-US" sz="16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B0568A9F-C424-AB43-BC53-9921B4B942BC}"/>
              </a:ext>
            </a:extLst>
          </p:cNvPr>
          <p:cNvSpPr/>
          <p:nvPr/>
        </p:nvSpPr>
        <p:spPr>
          <a:xfrm>
            <a:off x="569145" y="4479599"/>
            <a:ext cx="6185268" cy="1396161"/>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en-US" altLang="zh-CN" sz="1600" b="1"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Enlarging time period: </a:t>
            </a:r>
            <a:r>
              <a:rPr lang="en-US" altLang="zh-CN" sz="16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find a certain weekly/monthly pattern</a:t>
            </a:r>
          </a:p>
        </p:txBody>
      </p:sp>
      <p:sp>
        <p:nvSpPr>
          <p:cNvPr id="20" name="矩形 19">
            <a:extLst>
              <a:ext uri="{FF2B5EF4-FFF2-40B4-BE49-F238E27FC236}">
                <a16:creationId xmlns:a16="http://schemas.microsoft.com/office/drawing/2014/main" id="{D36913F2-9DC1-ACC3-AADC-6ED293D032E6}"/>
              </a:ext>
            </a:extLst>
          </p:cNvPr>
          <p:cNvSpPr/>
          <p:nvPr/>
        </p:nvSpPr>
        <p:spPr>
          <a:xfrm flipH="1">
            <a:off x="2190789" y="4277350"/>
            <a:ext cx="2941980" cy="4044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Consider more new features</a:t>
            </a:r>
          </a:p>
        </p:txBody>
      </p:sp>
      <p:sp>
        <p:nvSpPr>
          <p:cNvPr id="35" name="页脚占位符 2">
            <a:extLst>
              <a:ext uri="{FF2B5EF4-FFF2-40B4-BE49-F238E27FC236}">
                <a16:creationId xmlns:a16="http://schemas.microsoft.com/office/drawing/2014/main" id="{879C5A05-B8E2-6E78-610B-B8AD74E4CF92}"/>
              </a:ext>
            </a:extLst>
          </p:cNvPr>
          <p:cNvSpPr txBox="1">
            <a:spLocks/>
          </p:cNvSpPr>
          <p:nvPr/>
        </p:nvSpPr>
        <p:spPr>
          <a:xfrm>
            <a:off x="363697" y="6580586"/>
            <a:ext cx="76200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rgbClr val="002554"/>
                </a:solidFill>
                <a:latin typeface="楷体" panose="02010609060101010101" pitchFamily="49" charset="-122"/>
                <a:ea typeface="楷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00" dirty="0">
              <a:latin typeface="微软雅黑" panose="020B0503020204020204" pitchFamily="34" charset="-122"/>
              <a:ea typeface="微软雅黑" panose="020B0503020204020204" pitchFamily="34" charset="-122"/>
            </a:endParaRPr>
          </a:p>
        </p:txBody>
      </p:sp>
      <p:sp>
        <p:nvSpPr>
          <p:cNvPr id="7" name="矩形 19">
            <a:extLst>
              <a:ext uri="{FF2B5EF4-FFF2-40B4-BE49-F238E27FC236}">
                <a16:creationId xmlns:a16="http://schemas.microsoft.com/office/drawing/2014/main" id="{C49C09B4-8888-0856-1198-2ECBFB014D81}"/>
              </a:ext>
            </a:extLst>
          </p:cNvPr>
          <p:cNvSpPr/>
          <p:nvPr/>
        </p:nvSpPr>
        <p:spPr>
          <a:xfrm flipH="1">
            <a:off x="2069551" y="2235175"/>
            <a:ext cx="2941980" cy="4044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Clarify undefined features</a:t>
            </a:r>
          </a:p>
        </p:txBody>
      </p:sp>
      <p:sp>
        <p:nvSpPr>
          <p:cNvPr id="8" name="Rectangle 7">
            <a:extLst>
              <a:ext uri="{FF2B5EF4-FFF2-40B4-BE49-F238E27FC236}">
                <a16:creationId xmlns:a16="http://schemas.microsoft.com/office/drawing/2014/main" id="{36C5B4A4-0BC0-F8C7-A674-F7B2B0455803}"/>
              </a:ext>
            </a:extLst>
          </p:cNvPr>
          <p:cNvSpPr/>
          <p:nvPr/>
        </p:nvSpPr>
        <p:spPr>
          <a:xfrm>
            <a:off x="376483" y="1659756"/>
            <a:ext cx="6562641" cy="441825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9BD4834-047A-6639-8B0A-7462F824B9EC}"/>
              </a:ext>
            </a:extLst>
          </p:cNvPr>
          <p:cNvSpPr/>
          <p:nvPr/>
        </p:nvSpPr>
        <p:spPr>
          <a:xfrm>
            <a:off x="2190789" y="1433212"/>
            <a:ext cx="2820742" cy="542014"/>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Suggested Solution</a:t>
            </a:r>
            <a:endParaRPr lang="zh-CN" altLang="en-US"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 name="Isosceles Triangle 19">
            <a:extLst>
              <a:ext uri="{FF2B5EF4-FFF2-40B4-BE49-F238E27FC236}">
                <a16:creationId xmlns:a16="http://schemas.microsoft.com/office/drawing/2014/main" id="{B2BC1C2C-CC0F-ED6E-3F30-A0348EBB55D9}"/>
              </a:ext>
            </a:extLst>
          </p:cNvPr>
          <p:cNvSpPr/>
          <p:nvPr/>
        </p:nvSpPr>
        <p:spPr>
          <a:xfrm rot="5400000">
            <a:off x="5901172" y="3563672"/>
            <a:ext cx="2706853" cy="245626"/>
          </a:xfrm>
          <a:prstGeom prst="triangle">
            <a:avLst>
              <a:gd name="adj" fmla="val 52904"/>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 name="矩形 11">
            <a:extLst>
              <a:ext uri="{FF2B5EF4-FFF2-40B4-BE49-F238E27FC236}">
                <a16:creationId xmlns:a16="http://schemas.microsoft.com/office/drawing/2014/main" id="{F72CE080-D450-DC82-F45F-245DB961E0CE}"/>
              </a:ext>
            </a:extLst>
          </p:cNvPr>
          <p:cNvSpPr/>
          <p:nvPr/>
        </p:nvSpPr>
        <p:spPr>
          <a:xfrm>
            <a:off x="7584853" y="1757966"/>
            <a:ext cx="4352211" cy="443804"/>
          </a:xfrm>
          <a:prstGeom prst="rect">
            <a:avLst/>
          </a:prstGeom>
          <a:solidFill>
            <a:srgbClr val="C7E0FB"/>
          </a:solidFill>
          <a:ln>
            <a:solidFill>
              <a:srgbClr val="C7E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1">
                    <a:lumMod val="50000"/>
                  </a:schemeClr>
                </a:solidFill>
                <a:latin typeface="微软雅黑" panose="020B0503020204020204" pitchFamily="34" charset="-122"/>
                <a:ea typeface="微软雅黑" panose="020B0503020204020204" pitchFamily="34" charset="-122"/>
              </a:rPr>
              <a:t>Next Step</a:t>
            </a:r>
            <a:endParaRPr lang="zh-CN" altLang="en-US"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6885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extLst>
              <p:ext uri="{D42A27DB-BD31-4B8C-83A1-F6EECF244321}">
                <p14:modId xmlns:p14="http://schemas.microsoft.com/office/powerpoint/2010/main" val="1911991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0" name="对象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p:txBody>
          <a:bodyPr vert="horz"/>
          <a:lstStyle/>
          <a:p>
            <a:r>
              <a:rPr lang="en-US" altLang="zh-CN">
                <a:latin typeface="微软雅黑" panose="020B0503020204020204" pitchFamily="34" charset="-122"/>
                <a:ea typeface="微软雅黑" panose="020B0503020204020204" pitchFamily="34" charset="-122"/>
              </a:rPr>
              <a:t>Summary</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AD1B76B-FB51-43A9-A8BE-27F1580CB89E}"/>
              </a:ext>
            </a:extLst>
          </p:cNvPr>
          <p:cNvGraphicFramePr>
            <a:graphicFrameLocks noChangeAspect="1"/>
          </p:cNvGraphicFramePr>
          <p:nvPr>
            <p:custDataLst>
              <p:tags r:id="rId1"/>
            </p:custDataLst>
            <p:extLst>
              <p:ext uri="{D42A27DB-BD31-4B8C-83A1-F6EECF244321}">
                <p14:modId xmlns:p14="http://schemas.microsoft.com/office/powerpoint/2010/main" val="945647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3" name="对象 2" hidden="1">
                        <a:extLst>
                          <a:ext uri="{FF2B5EF4-FFF2-40B4-BE49-F238E27FC236}">
                            <a16:creationId xmlns:a16="http://schemas.microsoft.com/office/drawing/2014/main" id="{7AD1B76B-FB51-43A9-A8BE-27F1580CB8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标题 1">
            <a:extLst>
              <a:ext uri="{FF2B5EF4-FFF2-40B4-BE49-F238E27FC236}">
                <a16:creationId xmlns:a16="http://schemas.microsoft.com/office/drawing/2014/main" id="{FD8908F0-F107-41E7-8504-4B61A673CBFC}"/>
              </a:ext>
            </a:extLst>
          </p:cNvPr>
          <p:cNvSpPr>
            <a:spLocks noGrp="1"/>
          </p:cNvSpPr>
          <p:nvPr>
            <p:ph type="title"/>
          </p:nvPr>
        </p:nvSpPr>
        <p:spPr>
          <a:xfrm>
            <a:off x="523043" y="0"/>
            <a:ext cx="10515600" cy="970189"/>
          </a:xfrm>
        </p:spPr>
        <p:txBody>
          <a:bodyPr vert="horz">
            <a:noAutofit/>
          </a:bodyPr>
          <a:lstStyle/>
          <a:p>
            <a:r>
              <a:rPr lang="en-US" altLang="zh-CN" dirty="0">
                <a:latin typeface="微软雅黑" panose="020B0503020204020204" pitchFamily="34" charset="-122"/>
                <a:ea typeface="微软雅黑" panose="020B0503020204020204" pitchFamily="34" charset="-122"/>
              </a:rPr>
              <a:t>Summary</a:t>
            </a:r>
          </a:p>
        </p:txBody>
      </p:sp>
      <p:sp>
        <p:nvSpPr>
          <p:cNvPr id="6" name="灯片编号占位符 5">
            <a:extLst>
              <a:ext uri="{FF2B5EF4-FFF2-40B4-BE49-F238E27FC236}">
                <a16:creationId xmlns:a16="http://schemas.microsoft.com/office/drawing/2014/main" id="{CF112377-B710-4327-AB99-5EA8655C3F77}"/>
              </a:ext>
            </a:extLst>
          </p:cNvPr>
          <p:cNvSpPr>
            <a:spLocks noGrp="1"/>
          </p:cNvSpPr>
          <p:nvPr>
            <p:ph type="sldNum" sz="quarter" idx="15"/>
          </p:nvPr>
        </p:nvSpPr>
        <p:spPr/>
        <p:txBody>
          <a:bodyPr/>
          <a:lstStyle/>
          <a:p>
            <a:fld id="{868EFA1A-72CC-450C-BE9F-D74CF913A63F}" type="slidenum">
              <a:rPr lang="zh-CN" altLang="en-US" smtClean="0">
                <a:latin typeface="微软雅黑" panose="020B0503020204020204" pitchFamily="34" charset="-122"/>
                <a:ea typeface="微软雅黑" panose="020B0503020204020204" pitchFamily="34" charset="-122"/>
              </a:rPr>
              <a:t>22</a:t>
            </a:fld>
            <a:endParaRPr lang="zh-CN" altLang="en-US" dirty="0">
              <a:latin typeface="微软雅黑" panose="020B0503020204020204" pitchFamily="34" charset="-122"/>
              <a:ea typeface="微软雅黑" panose="020B0503020204020204" pitchFamily="34" charset="-122"/>
            </a:endParaRPr>
          </a:p>
        </p:txBody>
      </p:sp>
      <p:sp>
        <p:nvSpPr>
          <p:cNvPr id="35" name="页脚占位符 2">
            <a:extLst>
              <a:ext uri="{FF2B5EF4-FFF2-40B4-BE49-F238E27FC236}">
                <a16:creationId xmlns:a16="http://schemas.microsoft.com/office/drawing/2014/main" id="{879C5A05-B8E2-6E78-610B-B8AD74E4CF92}"/>
              </a:ext>
            </a:extLst>
          </p:cNvPr>
          <p:cNvSpPr txBox="1">
            <a:spLocks/>
          </p:cNvSpPr>
          <p:nvPr/>
        </p:nvSpPr>
        <p:spPr>
          <a:xfrm>
            <a:off x="363697" y="6580586"/>
            <a:ext cx="76200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rgbClr val="002554"/>
                </a:solidFill>
                <a:latin typeface="楷体" panose="02010609060101010101" pitchFamily="49" charset="-122"/>
                <a:ea typeface="楷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00" dirty="0">
              <a:latin typeface="微软雅黑" panose="020B0503020204020204" pitchFamily="34" charset="-122"/>
              <a:ea typeface="微软雅黑" panose="020B0503020204020204" pitchFamily="34" charset="-122"/>
            </a:endParaRPr>
          </a:p>
        </p:txBody>
      </p:sp>
      <p:sp>
        <p:nvSpPr>
          <p:cNvPr id="14" name="矩形 51">
            <a:extLst>
              <a:ext uri="{FF2B5EF4-FFF2-40B4-BE49-F238E27FC236}">
                <a16:creationId xmlns:a16="http://schemas.microsoft.com/office/drawing/2014/main" id="{601231EC-88B3-2C16-8C5C-862B624E212B}"/>
              </a:ext>
            </a:extLst>
          </p:cNvPr>
          <p:cNvSpPr/>
          <p:nvPr/>
        </p:nvSpPr>
        <p:spPr>
          <a:xfrm>
            <a:off x="528790" y="1087861"/>
            <a:ext cx="4706887" cy="755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gn="just">
              <a:buFont typeface="Wingdings" panose="05000000000000000000" pitchFamily="2" charset="2"/>
              <a:buChar char=""/>
            </a:pPr>
            <a:r>
              <a:rPr lang="en-US" altLang="zh-CN"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Data</a:t>
            </a:r>
            <a:r>
              <a:rPr lang="zh-CN" altLang="en-US"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set</a:t>
            </a:r>
            <a:r>
              <a:rPr lang="zh-CN" altLang="en-US"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from</a:t>
            </a:r>
            <a:r>
              <a:rPr lang="zh-CN" altLang="en-US"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Taobao</a:t>
            </a:r>
          </a:p>
        </p:txBody>
      </p:sp>
      <p:sp>
        <p:nvSpPr>
          <p:cNvPr id="17" name="矩形 19">
            <a:extLst>
              <a:ext uri="{FF2B5EF4-FFF2-40B4-BE49-F238E27FC236}">
                <a16:creationId xmlns:a16="http://schemas.microsoft.com/office/drawing/2014/main" id="{9F6E26AB-AE17-C2AB-D640-E6755F499B29}"/>
              </a:ext>
            </a:extLst>
          </p:cNvPr>
          <p:cNvSpPr/>
          <p:nvPr/>
        </p:nvSpPr>
        <p:spPr>
          <a:xfrm flipH="1">
            <a:off x="528788" y="1087861"/>
            <a:ext cx="263026" cy="221754"/>
          </a:xfrm>
          <a:prstGeom prst="rect">
            <a:avLst/>
          </a:prstGeom>
          <a:solidFill>
            <a:srgbClr val="C5E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1</a:t>
            </a:r>
          </a:p>
        </p:txBody>
      </p:sp>
      <p:grpSp>
        <p:nvGrpSpPr>
          <p:cNvPr id="5" name="组合 4">
            <a:extLst>
              <a:ext uri="{FF2B5EF4-FFF2-40B4-BE49-F238E27FC236}">
                <a16:creationId xmlns:a16="http://schemas.microsoft.com/office/drawing/2014/main" id="{A0030F80-2107-AF25-DEDB-D19B8A65DE7D}"/>
              </a:ext>
            </a:extLst>
          </p:cNvPr>
          <p:cNvGrpSpPr/>
          <p:nvPr/>
        </p:nvGrpSpPr>
        <p:grpSpPr>
          <a:xfrm>
            <a:off x="523043" y="2110035"/>
            <a:ext cx="4720344" cy="755687"/>
            <a:chOff x="523043" y="3273848"/>
            <a:chExt cx="3551891" cy="755687"/>
          </a:xfrm>
        </p:grpSpPr>
        <p:sp>
          <p:nvSpPr>
            <p:cNvPr id="11" name="矩形 51">
              <a:extLst>
                <a:ext uri="{FF2B5EF4-FFF2-40B4-BE49-F238E27FC236}">
                  <a16:creationId xmlns:a16="http://schemas.microsoft.com/office/drawing/2014/main" id="{5F412704-7190-9DE8-4616-15B21A21C53D}"/>
                </a:ext>
              </a:extLst>
            </p:cNvPr>
            <p:cNvSpPr/>
            <p:nvPr/>
          </p:nvSpPr>
          <p:spPr>
            <a:xfrm>
              <a:off x="533169" y="3273848"/>
              <a:ext cx="3541765" cy="755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gn="just">
                <a:buFont typeface="Wingdings" panose="05000000000000000000" pitchFamily="2" charset="2"/>
                <a:buChar char=""/>
              </a:pPr>
              <a:r>
                <a:rPr lang="en-US" altLang="zh-CN" sz="14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cleaning &amp; processing for model building</a:t>
              </a:r>
              <a:endParaRPr lang="en-US" altLang="zh-CN"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9">
              <a:extLst>
                <a:ext uri="{FF2B5EF4-FFF2-40B4-BE49-F238E27FC236}">
                  <a16:creationId xmlns:a16="http://schemas.microsoft.com/office/drawing/2014/main" id="{0CBEB8AA-F45E-1D8B-ECA3-C906CF7FB835}"/>
                </a:ext>
              </a:extLst>
            </p:cNvPr>
            <p:cNvSpPr/>
            <p:nvPr/>
          </p:nvSpPr>
          <p:spPr>
            <a:xfrm flipH="1">
              <a:off x="523043" y="3273848"/>
              <a:ext cx="263026" cy="221754"/>
            </a:xfrm>
            <a:prstGeom prst="rect">
              <a:avLst/>
            </a:prstGeom>
            <a:solidFill>
              <a:srgbClr val="C5E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2</a:t>
              </a:r>
            </a:p>
          </p:txBody>
        </p:sp>
      </p:grpSp>
      <p:grpSp>
        <p:nvGrpSpPr>
          <p:cNvPr id="7" name="组合 6">
            <a:extLst>
              <a:ext uri="{FF2B5EF4-FFF2-40B4-BE49-F238E27FC236}">
                <a16:creationId xmlns:a16="http://schemas.microsoft.com/office/drawing/2014/main" id="{A359ED1C-2336-CB36-1EC1-AFA599AA8477}"/>
              </a:ext>
            </a:extLst>
          </p:cNvPr>
          <p:cNvGrpSpPr/>
          <p:nvPr/>
        </p:nvGrpSpPr>
        <p:grpSpPr>
          <a:xfrm>
            <a:off x="536500" y="3051673"/>
            <a:ext cx="4706887" cy="755687"/>
            <a:chOff x="530760" y="4723808"/>
            <a:chExt cx="4706887" cy="755687"/>
          </a:xfrm>
        </p:grpSpPr>
        <p:sp>
          <p:nvSpPr>
            <p:cNvPr id="52" name="矩形 51">
              <a:extLst>
                <a:ext uri="{FF2B5EF4-FFF2-40B4-BE49-F238E27FC236}">
                  <a16:creationId xmlns:a16="http://schemas.microsoft.com/office/drawing/2014/main" id="{1801A732-F7D3-585F-E0D6-94A1D1A50EA0}"/>
                </a:ext>
              </a:extLst>
            </p:cNvPr>
            <p:cNvSpPr/>
            <p:nvPr/>
          </p:nvSpPr>
          <p:spPr>
            <a:xfrm>
              <a:off x="530760" y="4723808"/>
              <a:ext cx="4706887" cy="755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Wingdings" panose="05000000000000000000" pitchFamily="2" charset="2"/>
                <a:buChar char=""/>
              </a:pPr>
              <a:r>
                <a:rPr lang="en-US" altLang="zh-CN" sz="14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Logistic Model &amp; Naïve Bayes Classifier</a:t>
              </a:r>
              <a:endParaRPr lang="zh-CN" altLang="en-US" sz="14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19">
              <a:extLst>
                <a:ext uri="{FF2B5EF4-FFF2-40B4-BE49-F238E27FC236}">
                  <a16:creationId xmlns:a16="http://schemas.microsoft.com/office/drawing/2014/main" id="{11F1266A-DB1B-811A-4928-9217624C62E5}"/>
                </a:ext>
              </a:extLst>
            </p:cNvPr>
            <p:cNvSpPr/>
            <p:nvPr/>
          </p:nvSpPr>
          <p:spPr>
            <a:xfrm flipH="1">
              <a:off x="535644" y="4734337"/>
              <a:ext cx="263026" cy="221754"/>
            </a:xfrm>
            <a:prstGeom prst="rect">
              <a:avLst/>
            </a:prstGeom>
            <a:solidFill>
              <a:srgbClr val="C5E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3</a:t>
              </a:r>
            </a:p>
          </p:txBody>
        </p:sp>
      </p:grpSp>
      <p:pic>
        <p:nvPicPr>
          <p:cNvPr id="4" name="图片 3">
            <a:extLst>
              <a:ext uri="{FF2B5EF4-FFF2-40B4-BE49-F238E27FC236}">
                <a16:creationId xmlns:a16="http://schemas.microsoft.com/office/drawing/2014/main" id="{24EEC828-C17C-060C-A33C-9A6D66BF542A}"/>
              </a:ext>
            </a:extLst>
          </p:cNvPr>
          <p:cNvPicPr>
            <a:picLocks noChangeAspect="1"/>
          </p:cNvPicPr>
          <p:nvPr/>
        </p:nvPicPr>
        <p:blipFill>
          <a:blip r:embed="rId6"/>
          <a:stretch>
            <a:fillRect/>
          </a:stretch>
        </p:blipFill>
        <p:spPr>
          <a:xfrm>
            <a:off x="523043" y="3883060"/>
            <a:ext cx="4562264" cy="2377119"/>
          </a:xfrm>
          <a:prstGeom prst="rect">
            <a:avLst/>
          </a:prstGeom>
        </p:spPr>
      </p:pic>
      <p:pic>
        <p:nvPicPr>
          <p:cNvPr id="8" name="图片 7">
            <a:extLst>
              <a:ext uri="{FF2B5EF4-FFF2-40B4-BE49-F238E27FC236}">
                <a16:creationId xmlns:a16="http://schemas.microsoft.com/office/drawing/2014/main" id="{ED6B5962-7879-6BD0-1EE2-9859A79F3DED}"/>
              </a:ext>
            </a:extLst>
          </p:cNvPr>
          <p:cNvPicPr>
            <a:picLocks noChangeAspect="1"/>
          </p:cNvPicPr>
          <p:nvPr/>
        </p:nvPicPr>
        <p:blipFill>
          <a:blip r:embed="rId7"/>
          <a:stretch>
            <a:fillRect/>
          </a:stretch>
        </p:blipFill>
        <p:spPr>
          <a:xfrm>
            <a:off x="5717301" y="1946579"/>
            <a:ext cx="6188805" cy="3358014"/>
          </a:xfrm>
          <a:prstGeom prst="rect">
            <a:avLst/>
          </a:prstGeom>
        </p:spPr>
      </p:pic>
      <p:sp>
        <p:nvSpPr>
          <p:cNvPr id="9" name="Isosceles Triangle 19">
            <a:extLst>
              <a:ext uri="{FF2B5EF4-FFF2-40B4-BE49-F238E27FC236}">
                <a16:creationId xmlns:a16="http://schemas.microsoft.com/office/drawing/2014/main" id="{AE666F22-89EB-E521-1478-4BB507516833}"/>
              </a:ext>
            </a:extLst>
          </p:cNvPr>
          <p:cNvSpPr/>
          <p:nvPr/>
        </p:nvSpPr>
        <p:spPr>
          <a:xfrm rot="5400000">
            <a:off x="3477955" y="3275556"/>
            <a:ext cx="3846698" cy="150370"/>
          </a:xfrm>
          <a:prstGeom prst="triangle">
            <a:avLst>
              <a:gd name="adj" fmla="val 52904"/>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9205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custDataLst>
              <p:tags r:id="rId1"/>
            </p:custDataLst>
            <p:extLst>
              <p:ext uri="{D42A27DB-BD31-4B8C-83A1-F6EECF244321}">
                <p14:modId xmlns:p14="http://schemas.microsoft.com/office/powerpoint/2010/main" val="3067893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7" name="对象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灯片编号占位符 3"/>
          <p:cNvSpPr>
            <a:spLocks noGrp="1"/>
          </p:cNvSpPr>
          <p:nvPr>
            <p:ph type="sldNum" sz="quarter" idx="11"/>
          </p:nvPr>
        </p:nvSpPr>
        <p:spPr/>
        <p:txBody>
          <a:bodyPr/>
          <a:lstStyle/>
          <a:p>
            <a:fld id="{868EFA1A-72CC-450C-BE9F-D74CF913A63F}" type="slidenum">
              <a:rPr lang="zh-CN" altLang="en-US" smtClean="0"/>
              <a:t>24</a:t>
            </a:fld>
            <a:endParaRPr lang="zh-CN" altLang="en-US"/>
          </a:p>
        </p:txBody>
      </p:sp>
      <p:sp>
        <p:nvSpPr>
          <p:cNvPr id="12" name="标题 1"/>
          <p:cNvSpPr>
            <a:spLocks noGrp="1"/>
          </p:cNvSpPr>
          <p:nvPr>
            <p:ph type="title"/>
          </p:nvPr>
        </p:nvSpPr>
        <p:spPr>
          <a:xfrm>
            <a:off x="442178" y="0"/>
            <a:ext cx="10514974" cy="969963"/>
          </a:xfrm>
        </p:spPr>
        <p:txBody>
          <a:bodyPr vert="horz"/>
          <a:lstStyle/>
          <a:p>
            <a:r>
              <a:rPr lang="en-US" altLang="zh-CN" dirty="0">
                <a:latin typeface="微软雅黑" panose="020B0503020204020204" pitchFamily="34" charset="-122"/>
                <a:ea typeface="微软雅黑" panose="020B0503020204020204" pitchFamily="34" charset="-122"/>
              </a:rPr>
              <a:t>Appendix</a:t>
            </a:r>
            <a:endParaRPr lang="zh-CN" altLang="en-US" dirty="0">
              <a:latin typeface="微软雅黑" panose="020B0503020204020204" pitchFamily="34" charset="-122"/>
              <a:ea typeface="微软雅黑" panose="020B0503020204020204" pitchFamily="34" charset="-122"/>
            </a:endParaRPr>
          </a:p>
        </p:txBody>
      </p:sp>
      <p:graphicFrame>
        <p:nvGraphicFramePr>
          <p:cNvPr id="5" name="Table 4">
            <a:extLst>
              <a:ext uri="{FF2B5EF4-FFF2-40B4-BE49-F238E27FC236}">
                <a16:creationId xmlns:a16="http://schemas.microsoft.com/office/drawing/2014/main" id="{F8450707-B354-E368-DD2C-15EBC2276F87}"/>
              </a:ext>
            </a:extLst>
          </p:cNvPr>
          <p:cNvGraphicFramePr>
            <a:graphicFrameLocks noGrp="1"/>
          </p:cNvGraphicFramePr>
          <p:nvPr>
            <p:extLst>
              <p:ext uri="{D42A27DB-BD31-4B8C-83A1-F6EECF244321}">
                <p14:modId xmlns:p14="http://schemas.microsoft.com/office/powerpoint/2010/main" val="1826299374"/>
              </p:ext>
            </p:extLst>
          </p:nvPr>
        </p:nvGraphicFramePr>
        <p:xfrm>
          <a:off x="3631502" y="1732192"/>
          <a:ext cx="4282240" cy="3891328"/>
        </p:xfrm>
        <a:graphic>
          <a:graphicData uri="http://schemas.openxmlformats.org/drawingml/2006/table">
            <a:tbl>
              <a:tblPr firstRow="1" firstCol="1" bandRow="1">
                <a:tableStyleId>{5C22544A-7EE6-4342-B048-85BDC9FD1C3A}</a:tableStyleId>
              </a:tblPr>
              <a:tblGrid>
                <a:gridCol w="2086135">
                  <a:extLst>
                    <a:ext uri="{9D8B030D-6E8A-4147-A177-3AD203B41FA5}">
                      <a16:colId xmlns:a16="http://schemas.microsoft.com/office/drawing/2014/main" val="2273310591"/>
                    </a:ext>
                  </a:extLst>
                </a:gridCol>
                <a:gridCol w="2196105">
                  <a:extLst>
                    <a:ext uri="{9D8B030D-6E8A-4147-A177-3AD203B41FA5}">
                      <a16:colId xmlns:a16="http://schemas.microsoft.com/office/drawing/2014/main" val="1245869852"/>
                    </a:ext>
                  </a:extLst>
                </a:gridCol>
              </a:tblGrid>
              <a:tr h="475001">
                <a:tc>
                  <a:txBody>
                    <a:bodyPr/>
                    <a:lstStyle/>
                    <a:p>
                      <a:pPr algn="ctr"/>
                      <a:r>
                        <a:rPr lang="en-US" sz="1100" kern="0">
                          <a:solidFill>
                            <a:schemeClr val="accent1">
                              <a:lumMod val="50000"/>
                            </a:schemeClr>
                          </a:solidFill>
                          <a:effectLst/>
                          <a:latin typeface="微软雅黑" panose="020B0503020204020204" pitchFamily="34" charset="-122"/>
                          <a:ea typeface="微软雅黑" panose="020B0503020204020204" pitchFamily="34" charset="-122"/>
                        </a:rPr>
                        <a:t>CAO, Zhiyin</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dirty="0">
                          <a:solidFill>
                            <a:schemeClr val="accent1">
                              <a:lumMod val="50000"/>
                            </a:schemeClr>
                          </a:solidFill>
                          <a:effectLst/>
                          <a:latin typeface="微软雅黑" panose="020B0503020204020204" pitchFamily="34" charset="-122"/>
                          <a:ea typeface="微软雅黑" panose="020B0503020204020204" pitchFamily="34" charset="-122"/>
                        </a:rPr>
                        <a:t>1155182648</a:t>
                      </a:r>
                      <a:endParaRPr lang="zh-CN" sz="1050" b="1"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60374021"/>
                  </a:ext>
                </a:extLst>
              </a:tr>
              <a:tr h="497831">
                <a:tc>
                  <a:txBody>
                    <a:bodyPr/>
                    <a:lstStyle/>
                    <a:p>
                      <a:pPr algn="ctr"/>
                      <a:r>
                        <a:rPr lang="en-US" sz="1100" kern="0">
                          <a:solidFill>
                            <a:schemeClr val="accent1">
                              <a:lumMod val="50000"/>
                            </a:schemeClr>
                          </a:solidFill>
                          <a:effectLst/>
                          <a:latin typeface="微软雅黑" panose="020B0503020204020204" pitchFamily="34" charset="-122"/>
                          <a:ea typeface="微软雅黑" panose="020B0503020204020204" pitchFamily="34" charset="-122"/>
                        </a:rPr>
                        <a:t>CHEN, Yiwei</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a:solidFill>
                            <a:schemeClr val="accent1">
                              <a:lumMod val="50000"/>
                            </a:schemeClr>
                          </a:solidFill>
                          <a:effectLst/>
                          <a:latin typeface="微软雅黑" panose="020B0503020204020204" pitchFamily="34" charset="-122"/>
                          <a:ea typeface="微软雅黑" panose="020B0503020204020204" pitchFamily="34" charset="-122"/>
                        </a:rPr>
                        <a:t>1155179982</a:t>
                      </a:r>
                      <a:endParaRPr lang="zh-CN" sz="1050" b="1"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33587876"/>
                  </a:ext>
                </a:extLst>
              </a:tr>
              <a:tr h="475001">
                <a:tc>
                  <a:txBody>
                    <a:bodyPr/>
                    <a:lstStyle/>
                    <a:p>
                      <a:pPr algn="ctr"/>
                      <a:r>
                        <a:rPr lang="en-US" sz="1100" kern="0">
                          <a:solidFill>
                            <a:schemeClr val="accent1">
                              <a:lumMod val="50000"/>
                            </a:schemeClr>
                          </a:solidFill>
                          <a:effectLst/>
                          <a:latin typeface="微软雅黑" panose="020B0503020204020204" pitchFamily="34" charset="-122"/>
                          <a:ea typeface="微软雅黑" panose="020B0503020204020204" pitchFamily="34" charset="-122"/>
                        </a:rPr>
                        <a:t>CHEN, Yunshan</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a:solidFill>
                            <a:schemeClr val="accent1">
                              <a:lumMod val="50000"/>
                            </a:schemeClr>
                          </a:solidFill>
                          <a:effectLst/>
                          <a:latin typeface="微软雅黑" panose="020B0503020204020204" pitchFamily="34" charset="-122"/>
                          <a:ea typeface="微软雅黑" panose="020B0503020204020204" pitchFamily="34" charset="-122"/>
                        </a:rPr>
                        <a:t>1155180732</a:t>
                      </a:r>
                      <a:endParaRPr lang="zh-CN" sz="1050" b="1"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38336195"/>
                  </a:ext>
                </a:extLst>
              </a:tr>
              <a:tr h="497831">
                <a:tc>
                  <a:txBody>
                    <a:bodyPr/>
                    <a:lstStyle/>
                    <a:p>
                      <a:pPr algn="ctr"/>
                      <a:r>
                        <a:rPr lang="en-US" sz="1100" kern="0">
                          <a:solidFill>
                            <a:schemeClr val="accent1">
                              <a:lumMod val="50000"/>
                            </a:schemeClr>
                          </a:solidFill>
                          <a:effectLst/>
                          <a:latin typeface="微软雅黑" panose="020B0503020204020204" pitchFamily="34" charset="-122"/>
                          <a:ea typeface="微软雅黑" panose="020B0503020204020204" pitchFamily="34" charset="-122"/>
                        </a:rPr>
                        <a:t>CHUN, Nok Him Anthony</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dirty="0">
                          <a:solidFill>
                            <a:schemeClr val="accent1">
                              <a:lumMod val="50000"/>
                            </a:schemeClr>
                          </a:solidFill>
                          <a:effectLst/>
                          <a:latin typeface="微软雅黑" panose="020B0503020204020204" pitchFamily="34" charset="-122"/>
                          <a:ea typeface="微软雅黑" panose="020B0503020204020204" pitchFamily="34" charset="-122"/>
                        </a:rPr>
                        <a:t>1155184967</a:t>
                      </a:r>
                      <a:endParaRPr lang="zh-CN" sz="1050" b="1"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5621639"/>
                  </a:ext>
                </a:extLst>
              </a:tr>
              <a:tr h="475001">
                <a:tc>
                  <a:txBody>
                    <a:bodyPr/>
                    <a:lstStyle/>
                    <a:p>
                      <a:pPr algn="ctr"/>
                      <a:r>
                        <a:rPr lang="en-US" sz="1100" kern="0">
                          <a:solidFill>
                            <a:schemeClr val="accent1">
                              <a:lumMod val="50000"/>
                            </a:schemeClr>
                          </a:solidFill>
                          <a:effectLst/>
                          <a:latin typeface="微软雅黑" panose="020B0503020204020204" pitchFamily="34" charset="-122"/>
                          <a:ea typeface="微软雅黑" panose="020B0503020204020204" pitchFamily="34" charset="-122"/>
                        </a:rPr>
                        <a:t>GENG, Zongnan</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a:solidFill>
                            <a:schemeClr val="accent1">
                              <a:lumMod val="50000"/>
                            </a:schemeClr>
                          </a:solidFill>
                          <a:effectLst/>
                          <a:latin typeface="微软雅黑" panose="020B0503020204020204" pitchFamily="34" charset="-122"/>
                          <a:ea typeface="微软雅黑" panose="020B0503020204020204" pitchFamily="34" charset="-122"/>
                        </a:rPr>
                        <a:t>1155182692</a:t>
                      </a:r>
                      <a:endParaRPr lang="zh-CN" sz="1050" b="1"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3102365"/>
                  </a:ext>
                </a:extLst>
              </a:tr>
              <a:tr h="475001">
                <a:tc>
                  <a:txBody>
                    <a:bodyPr/>
                    <a:lstStyle/>
                    <a:p>
                      <a:pPr algn="ctr"/>
                      <a:r>
                        <a:rPr lang="en-US" sz="1100" kern="0">
                          <a:solidFill>
                            <a:schemeClr val="accent1">
                              <a:lumMod val="50000"/>
                            </a:schemeClr>
                          </a:solidFill>
                          <a:effectLst/>
                          <a:latin typeface="微软雅黑" panose="020B0503020204020204" pitchFamily="34" charset="-122"/>
                          <a:ea typeface="微软雅黑" panose="020B0503020204020204" pitchFamily="34" charset="-122"/>
                        </a:rPr>
                        <a:t>NI, Zhengfei</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a:solidFill>
                            <a:schemeClr val="accent1">
                              <a:lumMod val="50000"/>
                            </a:schemeClr>
                          </a:solidFill>
                          <a:effectLst/>
                          <a:latin typeface="微软雅黑" panose="020B0503020204020204" pitchFamily="34" charset="-122"/>
                          <a:ea typeface="微软雅黑" panose="020B0503020204020204" pitchFamily="34" charset="-122"/>
                        </a:rPr>
                        <a:t>1155182761</a:t>
                      </a:r>
                      <a:endParaRPr lang="zh-CN" sz="1050" b="1"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07293376"/>
                  </a:ext>
                </a:extLst>
              </a:tr>
              <a:tr h="497831">
                <a:tc>
                  <a:txBody>
                    <a:bodyPr/>
                    <a:lstStyle/>
                    <a:p>
                      <a:pPr algn="ctr"/>
                      <a:r>
                        <a:rPr lang="en-US" sz="1100" kern="0" dirty="0">
                          <a:solidFill>
                            <a:schemeClr val="accent1">
                              <a:lumMod val="50000"/>
                            </a:schemeClr>
                          </a:solidFill>
                          <a:effectLst/>
                          <a:latin typeface="微软雅黑" panose="020B0503020204020204" pitchFamily="34" charset="-122"/>
                          <a:ea typeface="微软雅黑" panose="020B0503020204020204" pitchFamily="34" charset="-122"/>
                        </a:rPr>
                        <a:t>WANG, Qi</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a:solidFill>
                            <a:schemeClr val="accent1">
                              <a:lumMod val="50000"/>
                            </a:schemeClr>
                          </a:solidFill>
                          <a:effectLst/>
                          <a:latin typeface="微软雅黑" panose="020B0503020204020204" pitchFamily="34" charset="-122"/>
                          <a:ea typeface="微软雅黑" panose="020B0503020204020204" pitchFamily="34" charset="-122"/>
                        </a:rPr>
                        <a:t>1155180744</a:t>
                      </a:r>
                      <a:endParaRPr lang="zh-CN" sz="1050" b="1"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95362140"/>
                  </a:ext>
                </a:extLst>
              </a:tr>
              <a:tr h="497831">
                <a:tc>
                  <a:txBody>
                    <a:bodyPr/>
                    <a:lstStyle/>
                    <a:p>
                      <a:pPr algn="ctr"/>
                      <a:r>
                        <a:rPr lang="en-US" sz="1100" kern="0" dirty="0">
                          <a:solidFill>
                            <a:schemeClr val="accent1">
                              <a:lumMod val="50000"/>
                            </a:schemeClr>
                          </a:solidFill>
                          <a:effectLst/>
                          <a:latin typeface="微软雅黑" panose="020B0503020204020204" pitchFamily="34" charset="-122"/>
                          <a:ea typeface="微软雅黑" panose="020B0503020204020204" pitchFamily="34" charset="-122"/>
                        </a:rPr>
                        <a:t>YANG, </a:t>
                      </a:r>
                      <a:r>
                        <a:rPr lang="en-US" sz="1100" kern="0" dirty="0" err="1">
                          <a:solidFill>
                            <a:schemeClr val="accent1">
                              <a:lumMod val="50000"/>
                            </a:schemeClr>
                          </a:solidFill>
                          <a:effectLst/>
                          <a:latin typeface="微软雅黑" panose="020B0503020204020204" pitchFamily="34" charset="-122"/>
                          <a:ea typeface="微软雅黑" panose="020B0503020204020204" pitchFamily="34" charset="-122"/>
                        </a:rPr>
                        <a:t>Linsong</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R w="12700" cmpd="sng">
                      <a:noFill/>
                    </a:lnR>
                    <a:solidFill>
                      <a:srgbClr val="C7E0FB"/>
                    </a:solidFill>
                  </a:tcPr>
                </a:tc>
                <a:tc>
                  <a:txBody>
                    <a:bodyPr/>
                    <a:lstStyle/>
                    <a:p>
                      <a:pPr algn="ctr"/>
                      <a:r>
                        <a:rPr lang="en-US" sz="1100" b="1" kern="0" dirty="0">
                          <a:solidFill>
                            <a:schemeClr val="accent1">
                              <a:lumMod val="50000"/>
                            </a:schemeClr>
                          </a:solidFill>
                          <a:effectLst/>
                          <a:latin typeface="微软雅黑" panose="020B0503020204020204" pitchFamily="34" charset="-122"/>
                          <a:ea typeface="微软雅黑" panose="020B0503020204020204" pitchFamily="34" charset="-122"/>
                        </a:rPr>
                        <a:t>1155182726</a:t>
                      </a:r>
                      <a:endParaRPr lang="zh-CN" sz="1050" b="1"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0282810"/>
                  </a:ext>
                </a:extLst>
              </a:tr>
            </a:tbl>
          </a:graphicData>
        </a:graphic>
      </p:graphicFrame>
      <p:sp>
        <p:nvSpPr>
          <p:cNvPr id="11" name="TextBox 10">
            <a:extLst>
              <a:ext uri="{FF2B5EF4-FFF2-40B4-BE49-F238E27FC236}">
                <a16:creationId xmlns:a16="http://schemas.microsoft.com/office/drawing/2014/main" id="{E93F4E8C-D9A5-6722-BB8F-26B24C0D87ED}"/>
              </a:ext>
            </a:extLst>
          </p:cNvPr>
          <p:cNvSpPr txBox="1"/>
          <p:nvPr/>
        </p:nvSpPr>
        <p:spPr>
          <a:xfrm>
            <a:off x="4518466" y="1290839"/>
            <a:ext cx="2501579" cy="369332"/>
          </a:xfrm>
          <a:prstGeom prst="rect">
            <a:avLst/>
          </a:prstGeom>
          <a:noFill/>
        </p:spPr>
        <p:txBody>
          <a:bodyPr wrap="square">
            <a:spAutoFit/>
          </a:bodyPr>
          <a:lstStyle/>
          <a:p>
            <a:r>
              <a:rPr lang="en-US" altLang="zh-CN" b="1" dirty="0">
                <a:solidFill>
                  <a:schemeClr val="accent1">
                    <a:lumMod val="50000"/>
                  </a:schemeClr>
                </a:solidFill>
                <a:latin typeface="微软雅黑" panose="020B0503020204020204" pitchFamily="34" charset="-122"/>
                <a:ea typeface="微软雅黑" panose="020B0503020204020204" pitchFamily="34" charset="-122"/>
              </a:rPr>
              <a:t>Group Member List</a:t>
            </a:r>
            <a:endParaRPr lang="zh-CN" altLang="en-US" b="1" dirty="0">
              <a:solidFill>
                <a:schemeClr val="accent1">
                  <a:lumMod val="50000"/>
                </a:schemeClr>
              </a:solidFill>
            </a:endParaRPr>
          </a:p>
        </p:txBody>
      </p:sp>
      <p:cxnSp>
        <p:nvCxnSpPr>
          <p:cNvPr id="14" name="Straight Connector 13">
            <a:extLst>
              <a:ext uri="{FF2B5EF4-FFF2-40B4-BE49-F238E27FC236}">
                <a16:creationId xmlns:a16="http://schemas.microsoft.com/office/drawing/2014/main" id="{A000EC0E-73A1-9660-4213-E3B76C94C5D6}"/>
              </a:ext>
            </a:extLst>
          </p:cNvPr>
          <p:cNvCxnSpPr>
            <a:cxnSpLocks/>
          </p:cNvCxnSpPr>
          <p:nvPr/>
        </p:nvCxnSpPr>
        <p:spPr>
          <a:xfrm>
            <a:off x="3686034" y="1660171"/>
            <a:ext cx="422770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4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FD120605-7D52-E077-98BA-DC98694C29CC}"/>
              </a:ext>
            </a:extLst>
          </p:cNvPr>
          <p:cNvSpPr/>
          <p:nvPr/>
        </p:nvSpPr>
        <p:spPr>
          <a:xfrm>
            <a:off x="901700" y="5036275"/>
            <a:ext cx="10388600" cy="12288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rPr>
              <a:t>A predictive model is used to train a model on sample data of user behavior after ad placement to predict and summarize the profile of users who are more inclined to click on ads in the specified scenario of the sample data</a:t>
            </a:r>
          </a:p>
        </p:txBody>
      </p:sp>
      <p:graphicFrame>
        <p:nvGraphicFramePr>
          <p:cNvPr id="28" name="对象 2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28" name="对象 27"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标题 2"/>
          <p:cNvSpPr>
            <a:spLocks noGrp="1"/>
          </p:cNvSpPr>
          <p:nvPr>
            <p:ph type="title"/>
          </p:nvPr>
        </p:nvSpPr>
        <p:spPr>
          <a:xfrm>
            <a:off x="469272" y="-7849"/>
            <a:ext cx="10515600" cy="970189"/>
          </a:xfrm>
        </p:spPr>
        <p:txBody>
          <a:bodyPr vert="horz"/>
          <a:lstStyle/>
          <a:p>
            <a:r>
              <a:rPr lang="en-US" altLang="zh-CN" dirty="0">
                <a:latin typeface="微软雅黑" panose="020B0503020204020204" pitchFamily="34" charset="-122"/>
                <a:ea typeface="微软雅黑" panose="020B0503020204020204" pitchFamily="34" charset="-122"/>
              </a:rPr>
              <a:t>Business Problem Definition</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1"/>
          </p:nvPr>
        </p:nvSpPr>
        <p:spPr/>
        <p:txBody>
          <a:bodyPr/>
          <a:lstStyle/>
          <a:p>
            <a:fld id="{868EFA1A-72CC-450C-BE9F-D74CF913A63F}" type="slidenum">
              <a:rPr lang="zh-CN" altLang="en-US" smtClean="0"/>
              <a:t>2</a:t>
            </a:fld>
            <a:endParaRPr lang="zh-CN" altLang="en-US"/>
          </a:p>
        </p:txBody>
      </p:sp>
      <p:sp>
        <p:nvSpPr>
          <p:cNvPr id="11" name="Rectangle 2"/>
          <p:cNvSpPr>
            <a:spLocks noChangeArrowheads="1"/>
          </p:cNvSpPr>
          <p:nvPr/>
        </p:nvSpPr>
        <p:spPr bwMode="auto">
          <a:xfrm>
            <a:off x="8532116" y="3127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3"/>
          <p:cNvSpPr>
            <a:spLocks noChangeArrowheads="1"/>
          </p:cNvSpPr>
          <p:nvPr/>
        </p:nvSpPr>
        <p:spPr bwMode="auto">
          <a:xfrm>
            <a:off x="8532116" y="49814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a:extLst>
              <a:ext uri="{FF2B5EF4-FFF2-40B4-BE49-F238E27FC236}">
                <a16:creationId xmlns:a16="http://schemas.microsoft.com/office/drawing/2014/main" id="{1B605440-9CBB-D45A-8D52-8718E8933641}"/>
              </a:ext>
            </a:extLst>
          </p:cNvPr>
          <p:cNvSpPr txBox="1"/>
          <p:nvPr/>
        </p:nvSpPr>
        <p:spPr>
          <a:xfrm>
            <a:off x="1538776" y="1136057"/>
            <a:ext cx="8630592" cy="461665"/>
          </a:xfrm>
          <a:prstGeom prst="rect">
            <a:avLst/>
          </a:prstGeom>
          <a:noFill/>
        </p:spPr>
        <p:txBody>
          <a:bodyPr wrap="square">
            <a:spAutoFit/>
          </a:bodyPr>
          <a:lstStyle>
            <a:defPPr>
              <a:defRPr lang="zh-CN"/>
            </a:defPPr>
            <a:lvl1pPr>
              <a:defRPr sz="1200">
                <a:solidFill>
                  <a:schemeClr val="accent1">
                    <a:lumMod val="50000"/>
                  </a:schemeClr>
                </a:solidFill>
                <a:latin typeface="微软雅黑" panose="020B0503020204020204" pitchFamily="34" charset="-122"/>
                <a:ea typeface="微软雅黑" panose="020B0503020204020204" pitchFamily="34" charset="-122"/>
              </a:defRPr>
            </a:lvl1pPr>
          </a:lstStyle>
          <a:p>
            <a:pPr algn="ctr"/>
            <a:r>
              <a:rPr lang="en-US" altLang="zh-CN" sz="2400" dirty="0"/>
              <a:t>How to achieve precise control of advertising costs</a:t>
            </a:r>
            <a:r>
              <a:rPr lang="zh-CN" altLang="en-US" sz="2400" dirty="0"/>
              <a:t>？</a:t>
            </a:r>
            <a:endParaRPr lang="en-US" altLang="zh-CN" sz="2400" dirty="0"/>
          </a:p>
        </p:txBody>
      </p:sp>
      <p:sp>
        <p:nvSpPr>
          <p:cNvPr id="10" name="下箭头 9">
            <a:extLst>
              <a:ext uri="{FF2B5EF4-FFF2-40B4-BE49-F238E27FC236}">
                <a16:creationId xmlns:a16="http://schemas.microsoft.com/office/drawing/2014/main" id="{E66EA494-C882-A76E-8499-22AF0D4656D6}"/>
              </a:ext>
            </a:extLst>
          </p:cNvPr>
          <p:cNvSpPr/>
          <p:nvPr/>
        </p:nvSpPr>
        <p:spPr>
          <a:xfrm>
            <a:off x="5482352" y="1643902"/>
            <a:ext cx="743440" cy="625491"/>
          </a:xfrm>
          <a:prstGeom prst="downArrow">
            <a:avLst/>
          </a:prstGeom>
          <a:solidFill>
            <a:srgbClr val="C7E0FB"/>
          </a:solidFill>
          <a:ln>
            <a:solidFill>
              <a:srgbClr val="C7E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58FA2422-AB32-665E-B68C-DFC608877C5D}"/>
              </a:ext>
            </a:extLst>
          </p:cNvPr>
          <p:cNvSpPr txBox="1"/>
          <p:nvPr/>
        </p:nvSpPr>
        <p:spPr>
          <a:xfrm>
            <a:off x="3317718" y="2377929"/>
            <a:ext cx="5099364" cy="461665"/>
          </a:xfrm>
          <a:prstGeom prst="rect">
            <a:avLst/>
          </a:prstGeom>
          <a:noFill/>
        </p:spPr>
        <p:txBody>
          <a:bodyPr wrap="square">
            <a:spAutoFit/>
          </a:bodyPr>
          <a:lstStyle>
            <a:defPPr>
              <a:defRPr lang="zh-CN"/>
            </a:defPPr>
            <a:lvl1pPr>
              <a:defRPr sz="2400">
                <a:solidFill>
                  <a:schemeClr val="accent1">
                    <a:lumMod val="50000"/>
                  </a:schemeClr>
                </a:solidFill>
                <a:latin typeface="微软雅黑" panose="020B0503020204020204" pitchFamily="34" charset="-122"/>
                <a:ea typeface="微软雅黑" panose="020B0503020204020204" pitchFamily="34" charset="-122"/>
              </a:defRPr>
            </a:lvl1pPr>
          </a:lstStyle>
          <a:p>
            <a:pPr algn="ctr"/>
            <a:r>
              <a:rPr lang="en-US" altLang="zh-CN" dirty="0"/>
              <a:t>Know your customers</a:t>
            </a:r>
          </a:p>
        </p:txBody>
      </p:sp>
      <p:sp>
        <p:nvSpPr>
          <p:cNvPr id="19" name="文本框 18">
            <a:extLst>
              <a:ext uri="{FF2B5EF4-FFF2-40B4-BE49-F238E27FC236}">
                <a16:creationId xmlns:a16="http://schemas.microsoft.com/office/drawing/2014/main" id="{E18D1FD1-8D30-3E94-CAE0-DFFD966BF635}"/>
              </a:ext>
            </a:extLst>
          </p:cNvPr>
          <p:cNvSpPr txBox="1"/>
          <p:nvPr/>
        </p:nvSpPr>
        <p:spPr>
          <a:xfrm>
            <a:off x="1317242" y="3647457"/>
            <a:ext cx="9817100" cy="954107"/>
          </a:xfrm>
          <a:prstGeom prst="rect">
            <a:avLst/>
          </a:prstGeom>
          <a:noFill/>
        </p:spPr>
        <p:txBody>
          <a:bodyPr wrap="square">
            <a:spAutoFit/>
          </a:bodyPr>
          <a:lstStyle>
            <a:defPPr>
              <a:defRPr lang="zh-CN"/>
            </a:defPPr>
            <a:lvl1pPr algn="ctr">
              <a:defRPr sz="2400">
                <a:solidFill>
                  <a:schemeClr val="accent1">
                    <a:lumMod val="50000"/>
                  </a:schemeClr>
                </a:solidFill>
                <a:latin typeface="微软雅黑" panose="020B0503020204020204" pitchFamily="34" charset="-122"/>
                <a:ea typeface="微软雅黑" panose="020B0503020204020204" pitchFamily="34" charset="-122"/>
              </a:defRPr>
            </a:lvl1pPr>
          </a:lstStyle>
          <a:p>
            <a:pPr algn="l"/>
            <a:r>
              <a:rPr lang="en-US" altLang="zh-CN" b="1" dirty="0"/>
              <a:t>What kind of customers(with what attributes) would tend to click on the advertisement?</a:t>
            </a:r>
          </a:p>
        </p:txBody>
      </p:sp>
      <p:sp>
        <p:nvSpPr>
          <p:cNvPr id="31" name="文本框 30">
            <a:extLst>
              <a:ext uri="{FF2B5EF4-FFF2-40B4-BE49-F238E27FC236}">
                <a16:creationId xmlns:a16="http://schemas.microsoft.com/office/drawing/2014/main" id="{E510CD04-C7D2-B554-0210-8F94BA7A3819}"/>
              </a:ext>
            </a:extLst>
          </p:cNvPr>
          <p:cNvSpPr txBox="1"/>
          <p:nvPr/>
        </p:nvSpPr>
        <p:spPr>
          <a:xfrm>
            <a:off x="541512" y="4653002"/>
            <a:ext cx="1177576" cy="523220"/>
          </a:xfrm>
          <a:prstGeom prst="rect">
            <a:avLst/>
          </a:prstGeom>
          <a:solidFill>
            <a:schemeClr val="bg1"/>
          </a:solidFill>
          <a:ln w="12700">
            <a:solidFill>
              <a:srgbClr val="203864"/>
            </a:solidFill>
          </a:ln>
        </p:spPr>
        <p:txBody>
          <a:bodyPr wrap="square" anchor="ctr">
            <a:spAutoFit/>
          </a:bodyPr>
          <a:lstStyle>
            <a:defPPr>
              <a:defRPr lang="zh-CN"/>
            </a:defPPr>
            <a:lvl1pPr algn="ctr">
              <a:defRPr sz="2800" b="1">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dirty="0"/>
              <a:t>HOW?</a:t>
            </a:r>
            <a:endParaRPr lang="zh-CN" altLang="en-US" dirty="0"/>
          </a:p>
        </p:txBody>
      </p:sp>
      <p:sp>
        <p:nvSpPr>
          <p:cNvPr id="2" name="下箭头 9">
            <a:extLst>
              <a:ext uri="{FF2B5EF4-FFF2-40B4-BE49-F238E27FC236}">
                <a16:creationId xmlns:a16="http://schemas.microsoft.com/office/drawing/2014/main" id="{260F3FD6-F768-55F2-A9A3-0A9CFD122640}"/>
              </a:ext>
            </a:extLst>
          </p:cNvPr>
          <p:cNvSpPr/>
          <p:nvPr/>
        </p:nvSpPr>
        <p:spPr>
          <a:xfrm>
            <a:off x="5495680" y="2954551"/>
            <a:ext cx="743440" cy="625491"/>
          </a:xfrm>
          <a:prstGeom prst="downArrow">
            <a:avLst/>
          </a:prstGeom>
          <a:solidFill>
            <a:srgbClr val="C7E0FB"/>
          </a:solidFill>
          <a:ln>
            <a:solidFill>
              <a:srgbClr val="C7E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1383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0" name="图片 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标题 3"/>
          <p:cNvSpPr>
            <a:spLocks noGrp="1"/>
          </p:cNvSpPr>
          <p:nvPr>
            <p:ph type="title"/>
          </p:nvPr>
        </p:nvSpPr>
        <p:spPr/>
        <p:txBody>
          <a:bodyPr vert="horz"/>
          <a:lstStyle/>
          <a:p>
            <a:r>
              <a:rPr lang="en-US" altLang="zh-CN" dirty="0">
                <a:latin typeface="微软雅黑" panose="020B0503020204020204" pitchFamily="34" charset="-122"/>
                <a:ea typeface="微软雅黑" panose="020B0503020204020204" pitchFamily="34" charset="-122"/>
              </a:rPr>
              <a:t>Data Preprocessing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对象 2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24" name="对象 2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标题 2"/>
          <p:cNvSpPr>
            <a:spLocks noGrp="1"/>
          </p:cNvSpPr>
          <p:nvPr>
            <p:ph type="title"/>
          </p:nvPr>
        </p:nvSpPr>
        <p:spPr>
          <a:xfrm>
            <a:off x="467810" y="1379"/>
            <a:ext cx="10515600" cy="970189"/>
          </a:xfrm>
        </p:spPr>
        <p:txBody>
          <a:bodyPr vert="horz" lIns="91440" tIns="45720" rIns="91440" bIns="45720" rtlCol="0" anchor="ctr">
            <a:normAutofit/>
          </a:bodyPr>
          <a:lstStyle/>
          <a:p>
            <a:r>
              <a:rPr lang="en-US" altLang="zh-CN" dirty="0">
                <a:latin typeface="微软雅黑" panose="020B0503020204020204" pitchFamily="34" charset="-122"/>
                <a:ea typeface="微软雅黑" panose="020B0503020204020204" pitchFamily="34" charset="-122"/>
              </a:rPr>
              <a:t>Dataset Preparation </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8EFA1A-72CC-450C-BE9F-D74CF913A63F}" type="slidenum">
              <a:rPr kumimoji="0" lang="zh-CN" altLang="en-US" sz="1200" b="0" i="0" u="none" strike="noStrike" kern="1200" cap="none" spc="0" normalizeH="0" baseline="0" noProof="0" smtClean="0">
                <a:ln>
                  <a:noFill/>
                </a:ln>
                <a:solidFill>
                  <a:srgbClr val="002554"/>
                </a:solidFill>
                <a:effectLst/>
                <a:uLnTx/>
                <a:uFillTx/>
                <a:latin typeface="楷体" panose="02010609060101010101" pitchFamily="49" charset="-122"/>
                <a:ea typeface="楷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rgbClr val="002554"/>
              </a:solidFill>
              <a:effectLst/>
              <a:uLnTx/>
              <a:uFillTx/>
              <a:latin typeface="楷体" panose="02010609060101010101" pitchFamily="49" charset="-122"/>
              <a:ea typeface="楷体" panose="02010609060101010101" pitchFamily="49" charset="-122"/>
              <a:cs typeface="+mn-cs"/>
            </a:endParaRPr>
          </a:p>
        </p:txBody>
      </p:sp>
      <p:sp>
        <p:nvSpPr>
          <p:cNvPr id="7" name="矩形 6"/>
          <p:cNvSpPr/>
          <p:nvPr/>
        </p:nvSpPr>
        <p:spPr>
          <a:xfrm>
            <a:off x="342792" y="1547678"/>
            <a:ext cx="3854978" cy="47190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Data size</a:t>
            </a:r>
            <a:r>
              <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110,000</a:t>
            </a:r>
            <a:endPar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Data source</a:t>
            </a:r>
            <a:r>
              <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Taobao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Data structure: </a:t>
            </a:r>
          </a:p>
          <a:p>
            <a:pPr marL="285750" indent="-285750">
              <a:buFont typeface="微软雅黑" panose="020B0503020204020204" pitchFamily="34" charset="-122"/>
              <a:buChar char="ￚ"/>
              <a:defRPr/>
            </a:pPr>
            <a:r>
              <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ad_feature.csv</a:t>
            </a:r>
            <a:r>
              <a:rPr kumimoji="0" lang="zh-CN" altLang="en-US"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a description of the advertiser who placed the ad </a:t>
            </a:r>
          </a:p>
          <a:p>
            <a:pPr marL="285750" indent="-285750">
              <a:buFont typeface="微软雅黑" panose="020B0503020204020204" pitchFamily="34" charset="-122"/>
              <a:buChar char="ￚ"/>
              <a:defRPr/>
            </a:pPr>
            <a:endPar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a:p>
            <a:pPr marL="285750" indent="-285750">
              <a:buFont typeface="微软雅黑" panose="020B0503020204020204" pitchFamily="34" charset="-122"/>
              <a:buChar char="ￚ"/>
              <a:defRPr/>
            </a:pPr>
            <a:r>
              <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raw_sample.csv</a:t>
            </a:r>
            <a:r>
              <a:rPr kumimoji="0" lang="zh-CN" altLang="en-US"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statistics on the basic information of the ad placement</a:t>
            </a:r>
          </a:p>
          <a:p>
            <a:pPr marL="285750" indent="-285750">
              <a:buFont typeface="微软雅黑" panose="020B0503020204020204" pitchFamily="34" charset="-122"/>
              <a:buChar char="ￚ"/>
              <a:defRPr/>
            </a:pPr>
            <a:endPar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a:p>
            <a:pPr marL="285750" indent="-285750">
              <a:buFont typeface="微软雅黑" panose="020B0503020204020204" pitchFamily="34" charset="-122"/>
              <a:buChar char="ￚ"/>
              <a:defRPr/>
            </a:pPr>
            <a:r>
              <a:rPr kumimoji="0" lang="en-US" altLang="zh-CN"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user_profile.csv</a:t>
            </a:r>
            <a:r>
              <a:rPr kumimoji="0" lang="zh-CN" altLang="en-US" sz="16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a description of the user profile</a:t>
            </a:r>
          </a:p>
        </p:txBody>
      </p:sp>
      <p:sp>
        <p:nvSpPr>
          <p:cNvPr id="14" name="矩形 13"/>
          <p:cNvSpPr/>
          <p:nvPr/>
        </p:nvSpPr>
        <p:spPr>
          <a:xfrm>
            <a:off x="4309230" y="1540414"/>
            <a:ext cx="3810000" cy="14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Data linkage: </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By linking </a:t>
            </a:r>
            <a:r>
              <a:rPr kumimoji="0" lang="en-US" altLang="zh-CN" sz="1600" b="0" i="0" u="none" strike="noStrike" kern="1200" cap="none" spc="0" normalizeH="0" baseline="0" noProof="0" dirty="0" err="1">
                <a:ln>
                  <a:noFill/>
                </a:ln>
                <a:solidFill>
                  <a:srgbClr val="002554"/>
                </a:solidFill>
                <a:effectLst/>
                <a:uLnTx/>
                <a:uFillTx/>
                <a:latin typeface="微软雅黑" panose="020B0503020204020204" pitchFamily="34" charset="-122"/>
                <a:ea typeface="微软雅黑" panose="020B0503020204020204" pitchFamily="34" charset="-122"/>
                <a:cs typeface="+mn-cs"/>
              </a:rPr>
              <a:t>user_id</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 and </a:t>
            </a:r>
            <a:r>
              <a:rPr kumimoji="0" lang="en-US" altLang="zh-CN" sz="1600" b="0" i="0" u="none" strike="noStrike" kern="1200" cap="none" spc="0" normalizeH="0" baseline="0" noProof="0" dirty="0" err="1">
                <a:ln>
                  <a:noFill/>
                </a:ln>
                <a:solidFill>
                  <a:srgbClr val="002554"/>
                </a:solidFill>
                <a:effectLst/>
                <a:uLnTx/>
                <a:uFillTx/>
                <a:latin typeface="微软雅黑" panose="020B0503020204020204" pitchFamily="34" charset="-122"/>
                <a:ea typeface="微软雅黑" panose="020B0503020204020204" pitchFamily="34" charset="-122"/>
                <a:cs typeface="+mn-cs"/>
              </a:rPr>
              <a:t>adgroup_id</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 we merge </a:t>
            </a:r>
            <a:r>
              <a:rPr kumimoji="0" lang="en-US" altLang="zh-CN" sz="1600" b="0" i="0" u="none" strike="noStrike" kern="1200" cap="none" spc="0" normalizeH="0" baseline="0" noProof="0" dirty="0" err="1">
                <a:ln>
                  <a:noFill/>
                </a:ln>
                <a:solidFill>
                  <a:srgbClr val="002554"/>
                </a:solidFill>
                <a:effectLst/>
                <a:uLnTx/>
                <a:uFillTx/>
                <a:latin typeface="微软雅黑" panose="020B0503020204020204" pitchFamily="34" charset="-122"/>
                <a:ea typeface="微软雅黑" panose="020B0503020204020204" pitchFamily="34" charset="-122"/>
                <a:cs typeface="+mn-cs"/>
              </a:rPr>
              <a:t>raw_sample</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err="1">
                <a:ln>
                  <a:noFill/>
                </a:ln>
                <a:solidFill>
                  <a:srgbClr val="002554"/>
                </a:solidFill>
                <a:effectLst/>
                <a:uLnTx/>
                <a:uFillTx/>
                <a:latin typeface="微软雅黑" panose="020B0503020204020204" pitchFamily="34" charset="-122"/>
                <a:ea typeface="微软雅黑" panose="020B0503020204020204" pitchFamily="34" charset="-122"/>
                <a:cs typeface="+mn-cs"/>
              </a:rPr>
              <a:t>ad_feature</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 and </a:t>
            </a:r>
            <a:r>
              <a:rPr kumimoji="0" lang="en-US" altLang="zh-CN" sz="1600" b="0" i="0" u="none" strike="noStrike" kern="1200" cap="none" spc="0" normalizeH="0" baseline="0" noProof="0" dirty="0" err="1">
                <a:ln>
                  <a:noFill/>
                </a:ln>
                <a:solidFill>
                  <a:srgbClr val="002554"/>
                </a:solidFill>
                <a:effectLst/>
                <a:uLnTx/>
                <a:uFillTx/>
                <a:latin typeface="微软雅黑" panose="020B0503020204020204" pitchFamily="34" charset="-122"/>
                <a:ea typeface="微软雅黑" panose="020B0503020204020204" pitchFamily="34" charset="-122"/>
                <a:cs typeface="+mn-cs"/>
              </a:rPr>
              <a:t>user_profile</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 into one dataset</a:t>
            </a:r>
          </a:p>
        </p:txBody>
      </p:sp>
      <p:sp>
        <p:nvSpPr>
          <p:cNvPr id="16" name="矩形 15"/>
          <p:cNvSpPr/>
          <p:nvPr/>
        </p:nvSpPr>
        <p:spPr>
          <a:xfrm>
            <a:off x="4309230" y="4826682"/>
            <a:ext cx="3810000" cy="14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Attributes Stratification</a:t>
            </a:r>
          </a:p>
          <a:p>
            <a:pPr marL="285750" indent="-285750">
              <a:buFont typeface="微软雅黑" panose="020B0503020204020204" pitchFamily="34" charset="-122"/>
              <a:buChar char="ￚ"/>
              <a:defRPr/>
            </a:pP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Age level</a:t>
            </a:r>
          </a:p>
          <a:p>
            <a:pPr marL="285750" indent="-285750">
              <a:buFont typeface="微软雅黑" panose="020B0503020204020204" pitchFamily="34" charset="-122"/>
              <a:buChar char="ￚ"/>
              <a:defRPr/>
            </a:pP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Price</a:t>
            </a:r>
          </a:p>
          <a:p>
            <a:pPr marL="285750" indent="-285750">
              <a:buFont typeface="微软雅黑" panose="020B0503020204020204" pitchFamily="34" charset="-122"/>
              <a:buChar char="ￚ"/>
              <a:defRPr/>
            </a:pP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Time</a:t>
            </a:r>
          </a:p>
        </p:txBody>
      </p:sp>
      <p:sp>
        <p:nvSpPr>
          <p:cNvPr id="18" name="矩形 17"/>
          <p:cNvSpPr/>
          <p:nvPr/>
        </p:nvSpPr>
        <p:spPr>
          <a:xfrm>
            <a:off x="8222224" y="1540414"/>
            <a:ext cx="3723967" cy="14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Randomly selected </a:t>
            </a:r>
            <a:r>
              <a:rPr kumimoji="0" lang="en-US" altLang="zh-CN" sz="1600" b="1"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20,000</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 of 110,000 pieces of data</a:t>
            </a:r>
          </a:p>
        </p:txBody>
      </p:sp>
      <p:sp>
        <p:nvSpPr>
          <p:cNvPr id="19" name="矩形 18"/>
          <p:cNvSpPr/>
          <p:nvPr/>
        </p:nvSpPr>
        <p:spPr>
          <a:xfrm>
            <a:off x="8222223" y="4826682"/>
            <a:ext cx="3723967" cy="1440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Build a </a:t>
            </a:r>
            <a:r>
              <a:rPr kumimoji="0" lang="en-US" altLang="zh-CN" sz="1600" b="1"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logistic regression </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and a </a:t>
            </a:r>
            <a:r>
              <a:rPr kumimoji="0" lang="en-US" altLang="zh-CN" sz="1600" b="1"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Bayesian classification </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model  classification model respectively</a:t>
            </a:r>
          </a:p>
        </p:txBody>
      </p:sp>
      <p:sp>
        <p:nvSpPr>
          <p:cNvPr id="20" name="矩形 19"/>
          <p:cNvSpPr/>
          <p:nvPr/>
        </p:nvSpPr>
        <p:spPr>
          <a:xfrm>
            <a:off x="8222223" y="3183548"/>
            <a:ext cx="3723967" cy="14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Split data set into </a:t>
            </a:r>
            <a:r>
              <a:rPr kumimoji="0" lang="en-US" altLang="zh-CN" sz="1600" b="1"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training and test data </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(7:3)</a:t>
            </a:r>
          </a:p>
        </p:txBody>
      </p:sp>
      <p:sp>
        <p:nvSpPr>
          <p:cNvPr id="2" name="矩形 1">
            <a:extLst>
              <a:ext uri="{FF2B5EF4-FFF2-40B4-BE49-F238E27FC236}">
                <a16:creationId xmlns:a16="http://schemas.microsoft.com/office/drawing/2014/main" id="{76084FEC-7404-C6E7-24AB-0DDD769B02BC}"/>
              </a:ext>
            </a:extLst>
          </p:cNvPr>
          <p:cNvSpPr/>
          <p:nvPr/>
        </p:nvSpPr>
        <p:spPr>
          <a:xfrm>
            <a:off x="4321028" y="3183548"/>
            <a:ext cx="3810000" cy="14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Missing value: </a:t>
            </a:r>
            <a:r>
              <a:rPr kumimoji="0" lang="en-US" altLang="zh-CN" sz="1600" b="0" i="0" u="none" strike="noStrike" kern="1200" cap="none" spc="0" normalizeH="0" baseline="0" noProof="0" dirty="0">
                <a:ln>
                  <a:noFill/>
                </a:ln>
                <a:solidFill>
                  <a:srgbClr val="002554"/>
                </a:solidFill>
                <a:effectLst/>
                <a:uLnTx/>
                <a:uFillTx/>
                <a:latin typeface="微软雅黑" panose="020B0503020204020204" pitchFamily="34" charset="-122"/>
                <a:ea typeface="微软雅黑" panose="020B0503020204020204" pitchFamily="34" charset="-122"/>
                <a:cs typeface="+mn-cs"/>
              </a:rPr>
              <a:t>Removing missing values and undefined attributes</a:t>
            </a:r>
          </a:p>
        </p:txBody>
      </p:sp>
      <p:sp>
        <p:nvSpPr>
          <p:cNvPr id="6" name="Arrow: Pentagon 40">
            <a:extLst>
              <a:ext uri="{FF2B5EF4-FFF2-40B4-BE49-F238E27FC236}">
                <a16:creationId xmlns:a16="http://schemas.microsoft.com/office/drawing/2014/main" id="{2809DFFE-7529-6E67-9BC4-293556E9B1F7}"/>
              </a:ext>
            </a:extLst>
          </p:cNvPr>
          <p:cNvSpPr/>
          <p:nvPr/>
        </p:nvSpPr>
        <p:spPr>
          <a:xfrm>
            <a:off x="336658" y="1061366"/>
            <a:ext cx="3930833" cy="38925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Dataset Understanding</a:t>
            </a:r>
          </a:p>
        </p:txBody>
      </p:sp>
      <p:sp>
        <p:nvSpPr>
          <p:cNvPr id="8" name="Arrow: Chevron 41">
            <a:extLst>
              <a:ext uri="{FF2B5EF4-FFF2-40B4-BE49-F238E27FC236}">
                <a16:creationId xmlns:a16="http://schemas.microsoft.com/office/drawing/2014/main" id="{C2C7374F-0D8D-7A59-3384-1E7FA1BAC974}"/>
              </a:ext>
            </a:extLst>
          </p:cNvPr>
          <p:cNvSpPr/>
          <p:nvPr/>
        </p:nvSpPr>
        <p:spPr>
          <a:xfrm>
            <a:off x="4328931" y="1075021"/>
            <a:ext cx="3851553" cy="37559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Data Preprocessing</a:t>
            </a:r>
          </a:p>
        </p:txBody>
      </p:sp>
      <p:sp>
        <p:nvSpPr>
          <p:cNvPr id="13" name="Arrow: Chevron 41">
            <a:extLst>
              <a:ext uri="{FF2B5EF4-FFF2-40B4-BE49-F238E27FC236}">
                <a16:creationId xmlns:a16="http://schemas.microsoft.com/office/drawing/2014/main" id="{FECD04A0-7E90-210D-0FCF-DAD5D026717B}"/>
              </a:ext>
            </a:extLst>
          </p:cNvPr>
          <p:cNvSpPr/>
          <p:nvPr/>
        </p:nvSpPr>
        <p:spPr>
          <a:xfrm>
            <a:off x="8180484" y="1075020"/>
            <a:ext cx="3851553" cy="37559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Training &amp; Test Data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对象 2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0" name="图片 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图片 5" descr="图表&#10;&#10;描述已自动生成"/>
          <p:cNvPicPr>
            <a:picLocks noChangeAspect="1"/>
          </p:cNvPicPr>
          <p:nvPr/>
        </p:nvPicPr>
        <p:blipFill rotWithShape="1">
          <a:blip r:embed="rId5"/>
          <a:srcRect t="8211" r="4275"/>
          <a:stretch>
            <a:fillRect/>
          </a:stretch>
        </p:blipFill>
        <p:spPr bwMode="auto">
          <a:xfrm>
            <a:off x="5784319" y="4702775"/>
            <a:ext cx="1743710" cy="1607820"/>
          </a:xfrm>
          <a:prstGeom prst="rect">
            <a:avLst/>
          </a:prstGeom>
          <a:ln>
            <a:noFill/>
          </a:ln>
        </p:spPr>
      </p:pic>
      <p:pic>
        <p:nvPicPr>
          <p:cNvPr id="9" name="图片 8"/>
          <p:cNvPicPr>
            <a:picLocks noChangeAspect="1"/>
          </p:cNvPicPr>
          <p:nvPr/>
        </p:nvPicPr>
        <p:blipFill rotWithShape="1">
          <a:blip r:embed="rId6"/>
          <a:srcRect t="6255"/>
          <a:stretch>
            <a:fillRect/>
          </a:stretch>
        </p:blipFill>
        <p:spPr bwMode="auto">
          <a:xfrm>
            <a:off x="7918443" y="5221201"/>
            <a:ext cx="3804285" cy="544195"/>
          </a:xfrm>
          <a:prstGeom prst="rect">
            <a:avLst/>
          </a:prstGeom>
          <a:ln>
            <a:solidFill>
              <a:schemeClr val="tx1"/>
            </a:solidFill>
          </a:ln>
        </p:spPr>
      </p:pic>
      <p:sp>
        <p:nvSpPr>
          <p:cNvPr id="3" name="标题 2"/>
          <p:cNvSpPr>
            <a:spLocks noGrp="1"/>
          </p:cNvSpPr>
          <p:nvPr>
            <p:ph type="title"/>
          </p:nvPr>
        </p:nvSpPr>
        <p:spPr>
          <a:xfrm>
            <a:off x="469272" y="-7849"/>
            <a:ext cx="10515600" cy="970189"/>
          </a:xfrm>
        </p:spPr>
        <p:txBody>
          <a:bodyPr vert="horz"/>
          <a:lstStyle/>
          <a:p>
            <a:r>
              <a:rPr lang="en-US" altLang="zh-CN" dirty="0">
                <a:latin typeface="微软雅黑" panose="020B0503020204020204" pitchFamily="34" charset="-122"/>
                <a:ea typeface="微软雅黑" panose="020B0503020204020204" pitchFamily="34" charset="-122"/>
              </a:rPr>
              <a:t>Attributes Stratification</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1"/>
          </p:nvPr>
        </p:nvSpPr>
        <p:spPr/>
        <p:txBody>
          <a:bodyPr/>
          <a:lstStyle/>
          <a:p>
            <a:fld id="{868EFA1A-72CC-450C-BE9F-D74CF913A63F}" type="slidenum">
              <a:rPr lang="zh-CN" altLang="en-US" smtClean="0"/>
              <a:t>5</a:t>
            </a:fld>
            <a:endParaRPr lang="zh-CN" altLang="en-US"/>
          </a:p>
        </p:txBody>
      </p:sp>
      <p:graphicFrame>
        <p:nvGraphicFramePr>
          <p:cNvPr id="5" name="表格 4"/>
          <p:cNvGraphicFramePr>
            <a:graphicFrameLocks noGrp="1"/>
          </p:cNvGraphicFramePr>
          <p:nvPr/>
        </p:nvGraphicFramePr>
        <p:xfrm>
          <a:off x="6162454" y="1907701"/>
          <a:ext cx="5059105" cy="1090344"/>
        </p:xfrm>
        <a:graphic>
          <a:graphicData uri="http://schemas.openxmlformats.org/drawingml/2006/table">
            <a:tbl>
              <a:tblPr firstRow="1" firstCol="1" bandRow="1"/>
              <a:tblGrid>
                <a:gridCol w="2926630">
                  <a:extLst>
                    <a:ext uri="{9D8B030D-6E8A-4147-A177-3AD203B41FA5}">
                      <a16:colId xmlns:a16="http://schemas.microsoft.com/office/drawing/2014/main" val="20000"/>
                    </a:ext>
                  </a:extLst>
                </a:gridCol>
                <a:gridCol w="2132475">
                  <a:extLst>
                    <a:ext uri="{9D8B030D-6E8A-4147-A177-3AD203B41FA5}">
                      <a16:colId xmlns:a16="http://schemas.microsoft.com/office/drawing/2014/main" val="20001"/>
                    </a:ext>
                  </a:extLst>
                </a:gridCol>
              </a:tblGrid>
              <a:tr h="223380">
                <a:tc>
                  <a:txBody>
                    <a:bodyPr/>
                    <a:lstStyle/>
                    <a:p>
                      <a:pPr algn="ctr"/>
                      <a:r>
                        <a:rPr lang="en-US" sz="1200" b="1"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Original Data</a:t>
                      </a:r>
                      <a:endParaRPr lang="zh-CN" sz="105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ctr"/>
                      <a:r>
                        <a:rPr lang="en-US"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Process Decision</a:t>
                      </a:r>
                      <a:endParaRPr lang="zh-CN" sz="105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212774">
                <a:tc>
                  <a:txBody>
                    <a:bodyPr/>
                    <a:lstStyle/>
                    <a:p>
                      <a:pPr algn="ctr"/>
                      <a:r>
                        <a:rPr lang="en-US" sz="120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0:0-18</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Remove.</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39910">
                <a:tc>
                  <a:txBody>
                    <a:bodyPr/>
                    <a:lstStyle/>
                    <a:p>
                      <a:pPr algn="ctr"/>
                      <a:r>
                        <a:rPr lang="en-US" sz="120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Group1(18-24) &amp; Group2(25-34)</a:t>
                      </a:r>
                      <a:endParaRPr lang="zh-CN" sz="1050" kern="10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Maintain still.</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223380">
                <a:tc>
                  <a:txBody>
                    <a:bodyPr/>
                    <a:lstStyle/>
                    <a:p>
                      <a:pPr algn="ctr"/>
                      <a:r>
                        <a:rPr lang="en-US" sz="12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Group3(35-44) &amp; Group 4(45-54)</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Merge into Group 3(35-54)</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190900">
                <a:tc>
                  <a:txBody>
                    <a:bodyPr/>
                    <a:lstStyle/>
                    <a:p>
                      <a:pPr algn="ctr"/>
                      <a:r>
                        <a:rPr lang="en-US" sz="12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Group5(55-64) &amp; Group6:65+</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Merge into Group 4: 55+</a:t>
                      </a:r>
                      <a:endParaRPr lang="zh-CN" sz="1050" kern="100" dirty="0">
                        <a:solidFill>
                          <a:schemeClr val="accent1">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8" name="文本框 7"/>
          <p:cNvSpPr txBox="1"/>
          <p:nvPr/>
        </p:nvSpPr>
        <p:spPr>
          <a:xfrm>
            <a:off x="5562109" y="3871778"/>
            <a:ext cx="6096982" cy="830997"/>
          </a:xfrm>
          <a:prstGeom prst="rect">
            <a:avLst/>
          </a:prstGeom>
          <a:noFill/>
        </p:spPr>
        <p:txBody>
          <a:bodyPr wrap="square">
            <a:spAutoFit/>
          </a:bodyPr>
          <a:lstStyle/>
          <a:p>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According to the boxplot, we deleted the values above the 3rd quartile, which are defined as extreme values, and to classify the prices, we defined four classes according to the quantile as (0,78], (78,147.5], (147.5,268] and the last level is price higher than 268</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8532116" y="3127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25" name="图片 10" descr="文本&#10;&#10;描述已自动生成"/>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272" y="4602785"/>
            <a:ext cx="4418616" cy="174245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ChangeArrowheads="1"/>
          </p:cNvSpPr>
          <p:nvPr/>
        </p:nvSpPr>
        <p:spPr bwMode="auto">
          <a:xfrm>
            <a:off x="8532116" y="49814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文本框 13"/>
          <p:cNvSpPr txBox="1"/>
          <p:nvPr/>
        </p:nvSpPr>
        <p:spPr>
          <a:xfrm>
            <a:off x="498684" y="1990121"/>
            <a:ext cx="4818296" cy="461665"/>
          </a:xfrm>
          <a:prstGeom prst="rect">
            <a:avLst/>
          </a:prstGeom>
          <a:noFill/>
        </p:spPr>
        <p:txBody>
          <a:bodyPr wrap="square">
            <a:spAutoFit/>
          </a:bodyPr>
          <a:lstStyle>
            <a:defPPr>
              <a:defRPr lang="zh-CN"/>
            </a:defPPr>
            <a:lvl1pPr>
              <a:defRPr sz="1200">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dirty="0"/>
              <a:t>Stratify 24 hours into 5 levels based on the daily rhythm of a person's life during the day </a:t>
            </a:r>
            <a:endParaRPr lang="zh-CN" altLang="en-US" dirty="0"/>
          </a:p>
        </p:txBody>
      </p:sp>
      <p:graphicFrame>
        <p:nvGraphicFramePr>
          <p:cNvPr id="15" name="表格 15"/>
          <p:cNvGraphicFramePr>
            <a:graphicFrameLocks noGrp="1"/>
          </p:cNvGraphicFramePr>
          <p:nvPr/>
        </p:nvGraphicFramePr>
        <p:xfrm>
          <a:off x="1476633" y="2727349"/>
          <a:ext cx="2045784" cy="1714134"/>
        </p:xfrm>
        <a:graphic>
          <a:graphicData uri="http://schemas.openxmlformats.org/drawingml/2006/table">
            <a:tbl>
              <a:tblPr firstRow="1" bandRow="1">
                <a:tableStyleId>{5C22544A-7EE6-4342-B048-85BDC9FD1C3A}</a:tableStyleId>
              </a:tblPr>
              <a:tblGrid>
                <a:gridCol w="1022892">
                  <a:extLst>
                    <a:ext uri="{9D8B030D-6E8A-4147-A177-3AD203B41FA5}">
                      <a16:colId xmlns:a16="http://schemas.microsoft.com/office/drawing/2014/main" val="20000"/>
                    </a:ext>
                  </a:extLst>
                </a:gridCol>
                <a:gridCol w="1022892">
                  <a:extLst>
                    <a:ext uri="{9D8B030D-6E8A-4147-A177-3AD203B41FA5}">
                      <a16:colId xmlns:a16="http://schemas.microsoft.com/office/drawing/2014/main" val="20001"/>
                    </a:ext>
                  </a:extLst>
                </a:gridCol>
              </a:tblGrid>
              <a:tr h="285689">
                <a:tc>
                  <a:txBody>
                    <a:bodyPr/>
                    <a:lstStyle/>
                    <a:p>
                      <a:pPr algn="ctr"/>
                      <a:r>
                        <a:rPr lang="en-US" altLang="zh-CN" sz="1200" dirty="0">
                          <a:latin typeface="微软雅黑" panose="020B0503020204020204" pitchFamily="34" charset="-122"/>
                          <a:ea typeface="微软雅黑" panose="020B0503020204020204" pitchFamily="34" charset="-122"/>
                        </a:rPr>
                        <a:t>Period</a:t>
                      </a:r>
                      <a:endParaRPr lang="zh-CN" altLang="en-US" sz="1200"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altLang="zh-CN" sz="1200" dirty="0">
                          <a:latin typeface="微软雅黑" panose="020B0503020204020204" pitchFamily="34" charset="-122"/>
                          <a:ea typeface="微软雅黑" panose="020B0503020204020204" pitchFamily="34" charset="-122"/>
                        </a:rPr>
                        <a:t>Time Level</a:t>
                      </a:r>
                      <a:endParaRPr lang="zh-CN" altLang="en-US" sz="1200" dirty="0">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5689">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0-8</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0</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85689">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9-11</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1</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285689">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12-14</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2</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85689">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15-18</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3</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285689">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19-23</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200" dirty="0">
                          <a:solidFill>
                            <a:schemeClr val="accent1">
                              <a:lumMod val="50000"/>
                            </a:schemeClr>
                          </a:solidFill>
                          <a:latin typeface="微软雅黑" panose="020B0503020204020204" pitchFamily="34" charset="-122"/>
                          <a:ea typeface="微软雅黑" panose="020B0503020204020204" pitchFamily="34" charset="-122"/>
                        </a:rPr>
                        <a:t>4</a:t>
                      </a:r>
                      <a:endParaRPr lang="zh-CN" altLang="en-US" sz="1200" dirty="0">
                        <a:solidFill>
                          <a:schemeClr val="accent1">
                            <a:lumMod val="50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cxnSp>
        <p:nvCxnSpPr>
          <p:cNvPr id="16" name="直接连接符 15"/>
          <p:cNvCxnSpPr/>
          <p:nvPr/>
        </p:nvCxnSpPr>
        <p:spPr>
          <a:xfrm>
            <a:off x="5261119" y="970189"/>
            <a:ext cx="0" cy="5432341"/>
          </a:xfrm>
          <a:prstGeom prst="line">
            <a:avLst/>
          </a:prstGeom>
          <a:ln w="9525" cap="flat" cmpd="sng" algn="ctr">
            <a:solidFill>
              <a:schemeClr val="accent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矩形 20"/>
          <p:cNvSpPr/>
          <p:nvPr/>
        </p:nvSpPr>
        <p:spPr>
          <a:xfrm>
            <a:off x="478997" y="1106021"/>
            <a:ext cx="1056206" cy="358597"/>
          </a:xfrm>
          <a:prstGeom prst="rect">
            <a:avLst/>
          </a:prstGeom>
          <a:solidFill>
            <a:srgbClr val="C7E0FB"/>
          </a:solidFill>
          <a:ln>
            <a:solidFill>
              <a:srgbClr val="C7E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Time</a:t>
            </a:r>
          </a:p>
        </p:txBody>
      </p:sp>
      <p:cxnSp>
        <p:nvCxnSpPr>
          <p:cNvPr id="23" name="直接连接符 22"/>
          <p:cNvCxnSpPr/>
          <p:nvPr/>
        </p:nvCxnSpPr>
        <p:spPr>
          <a:xfrm>
            <a:off x="5261119" y="3237829"/>
            <a:ext cx="6620182" cy="0"/>
          </a:xfrm>
          <a:prstGeom prst="line">
            <a:avLst/>
          </a:prstGeom>
          <a:ln w="12700">
            <a:solidFill>
              <a:srgbClr val="002554"/>
            </a:solidFill>
            <a:prstDash val="sys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634351" y="1108504"/>
            <a:ext cx="1056206" cy="358597"/>
          </a:xfrm>
          <a:prstGeom prst="rect">
            <a:avLst/>
          </a:prstGeom>
          <a:solidFill>
            <a:srgbClr val="C7E0FB"/>
          </a:solidFill>
          <a:ln>
            <a:solidFill>
              <a:srgbClr val="C7E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Age Level</a:t>
            </a:r>
          </a:p>
        </p:txBody>
      </p:sp>
      <p:sp>
        <p:nvSpPr>
          <p:cNvPr id="27" name="矩形 26"/>
          <p:cNvSpPr/>
          <p:nvPr/>
        </p:nvSpPr>
        <p:spPr>
          <a:xfrm>
            <a:off x="5634351" y="3405117"/>
            <a:ext cx="1056206" cy="358597"/>
          </a:xfrm>
          <a:prstGeom prst="rect">
            <a:avLst/>
          </a:prstGeom>
          <a:solidFill>
            <a:srgbClr val="C7E0FB"/>
          </a:solidFill>
          <a:ln>
            <a:solidFill>
              <a:srgbClr val="C7E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Price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对象 2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080" imgH="5080" progId="TCLayout.ActiveDocument.1">
                  <p:embed/>
                </p:oleObj>
              </mc:Choice>
              <mc:Fallback>
                <p:oleObj name="think-cell Slide" r:id="rId4" imgW="5080" imgH="5080" progId="TCLayout.ActiveDocument.1">
                  <p:embed/>
                  <p:pic>
                    <p:nvPicPr>
                      <p:cNvPr id="0" name="对象 2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467810" y="1379"/>
            <a:ext cx="10515600" cy="970189"/>
          </a:xfrm>
        </p:spPr>
        <p:txBody>
          <a:bodyPr vert="horz" lIns="91440" tIns="45720" rIns="91440" bIns="45720" rtlCol="0" anchor="ctr">
            <a:normAutofit/>
          </a:bodyPr>
          <a:lstStyle/>
          <a:p>
            <a:r>
              <a:rPr lang="en-US" altLang="zh-CN" dirty="0">
                <a:latin typeface="微软雅黑" panose="020B0503020204020204" pitchFamily="34" charset="-122"/>
                <a:ea typeface="微软雅黑" panose="020B0503020204020204" pitchFamily="34" charset="-122"/>
              </a:rPr>
              <a:t>Attribute Appendix</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8EFA1A-72CC-450C-BE9F-D74CF913A63F}" type="slidenum">
              <a:rPr kumimoji="0" lang="zh-CN" altLang="en-US" sz="1200" b="0" i="0" u="none" strike="noStrike" kern="1200" cap="none" spc="0" normalizeH="0" baseline="0" noProof="0" smtClean="0">
                <a:ln>
                  <a:noFill/>
                </a:ln>
                <a:solidFill>
                  <a:srgbClr val="002554"/>
                </a:solidFill>
                <a:effectLst/>
                <a:uLnTx/>
                <a:uFillTx/>
                <a:latin typeface="楷体" panose="02010609060101010101" pitchFamily="49" charset="-122"/>
                <a:ea typeface="楷体" panose="02010609060101010101" pitchFamily="49" charset="-122"/>
                <a:cs typeface="+mn-cs"/>
              </a:rPr>
              <a:t>6</a:t>
            </a:fld>
            <a:endParaRPr kumimoji="0" lang="zh-CN" altLang="en-US" sz="1200" b="0" i="0" u="none" strike="noStrike" kern="1200" cap="none" spc="0" normalizeH="0" baseline="0" noProof="0">
              <a:ln>
                <a:noFill/>
              </a:ln>
              <a:solidFill>
                <a:srgbClr val="002554"/>
              </a:solidFill>
              <a:effectLst/>
              <a:uLnTx/>
              <a:uFillTx/>
              <a:latin typeface="楷体" panose="02010609060101010101" pitchFamily="49" charset="-122"/>
              <a:ea typeface="楷体" panose="02010609060101010101" pitchFamily="49" charset="-122"/>
              <a:cs typeface="+mn-cs"/>
            </a:endParaRPr>
          </a:p>
        </p:txBody>
      </p:sp>
      <p:graphicFrame>
        <p:nvGraphicFramePr>
          <p:cNvPr id="6" name="表格 5"/>
          <p:cNvGraphicFramePr>
            <a:graphicFrameLocks noGrp="1"/>
          </p:cNvGraphicFramePr>
          <p:nvPr>
            <p:extLst>
              <p:ext uri="{D42A27DB-BD31-4B8C-83A1-F6EECF244321}">
                <p14:modId xmlns:p14="http://schemas.microsoft.com/office/powerpoint/2010/main" val="241064976"/>
              </p:ext>
            </p:extLst>
          </p:nvPr>
        </p:nvGraphicFramePr>
        <p:xfrm>
          <a:off x="549639" y="1060331"/>
          <a:ext cx="11147556" cy="5221718"/>
        </p:xfrm>
        <a:graphic>
          <a:graphicData uri="http://schemas.openxmlformats.org/drawingml/2006/table">
            <a:tbl>
              <a:tblPr firstRow="1" firstCol="1" bandRow="1">
                <a:tableStyleId>{5C22544A-7EE6-4342-B048-85BDC9FD1C3A}</a:tableStyleId>
              </a:tblPr>
              <a:tblGrid>
                <a:gridCol w="2864684">
                  <a:extLst>
                    <a:ext uri="{9D8B030D-6E8A-4147-A177-3AD203B41FA5}">
                      <a16:colId xmlns:a16="http://schemas.microsoft.com/office/drawing/2014/main" val="20000"/>
                    </a:ext>
                  </a:extLst>
                </a:gridCol>
                <a:gridCol w="8282872">
                  <a:extLst>
                    <a:ext uri="{9D8B030D-6E8A-4147-A177-3AD203B41FA5}">
                      <a16:colId xmlns:a16="http://schemas.microsoft.com/office/drawing/2014/main" val="20001"/>
                    </a:ext>
                  </a:extLst>
                </a:gridCol>
              </a:tblGrid>
              <a:tr h="533328">
                <a:tc>
                  <a:txBody>
                    <a:bodyPr/>
                    <a:lstStyle/>
                    <a:p>
                      <a:pPr algn="ctr" fontAlgn="base"/>
                      <a:r>
                        <a:rPr lang="en-US" sz="2000" kern="0" dirty="0">
                          <a:effectLst/>
                          <a:latin typeface="微软雅黑" panose="020B0503020204020204" pitchFamily="34" charset="-122"/>
                          <a:ea typeface="微软雅黑" panose="020B0503020204020204" pitchFamily="34" charset="-122"/>
                          <a:cs typeface="Arial" panose="020B0604020202020204" pitchFamily="34" charset="0"/>
                        </a:rPr>
                        <a:t>Variable Name</a:t>
                      </a:r>
                      <a:endParaRPr lang="zh-CN" sz="2000" kern="100" dirty="0">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solidFill>
                      <a:schemeClr val="accent1"/>
                    </a:solidFill>
                  </a:tcPr>
                </a:tc>
                <a:tc>
                  <a:txBody>
                    <a:bodyPr/>
                    <a:lstStyle/>
                    <a:p>
                      <a:pPr algn="ctr" fontAlgn="base"/>
                      <a:r>
                        <a:rPr lang="en-US" sz="2000" kern="0" dirty="0">
                          <a:effectLst/>
                          <a:latin typeface="微软雅黑" panose="020B0503020204020204" pitchFamily="34" charset="-122"/>
                          <a:ea typeface="微软雅黑" panose="020B0503020204020204" pitchFamily="34" charset="-122"/>
                          <a:cs typeface="Arial" panose="020B0604020202020204" pitchFamily="34" charset="0"/>
                        </a:rPr>
                        <a:t>Interpretation</a:t>
                      </a:r>
                      <a:endParaRPr lang="zh-CN" sz="2000" kern="100" dirty="0">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B w="12700" cap="flat" cmpd="sng" algn="ctr">
                      <a:solidFill>
                        <a:schemeClr val="accent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85522">
                <a:tc>
                  <a:txBody>
                    <a:bodyPr/>
                    <a:lstStyle/>
                    <a:p>
                      <a:pPr algn="ctr" fontAlgn="base"/>
                      <a:r>
                        <a:rPr lang="en-US" altLang="zh-CN" sz="1800" b="1" kern="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Gender</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Gender. 1 for male , 2 for female</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85522">
                <a:tc>
                  <a:txBody>
                    <a:bodyPr/>
                    <a:lstStyle/>
                    <a:p>
                      <a:pPr algn="ctr" fontAlgn="base"/>
                      <a:r>
                        <a:rPr lang="en-US" altLang="zh-CN" sz="1800" b="1" kern="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Shopping level</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Shopping depth. 1: shallow user, 2: moderate user, 3: depth user</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89736">
                <a:tc>
                  <a:txBody>
                    <a:bodyPr/>
                    <a:lstStyle/>
                    <a:p>
                      <a:pPr algn="ctr" fontAlgn="base"/>
                      <a:r>
                        <a:rPr lang="en-US" altLang="zh-CN" sz="1800" b="1" kern="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Occupation</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Is the college student? 1 for yes, 0 for no</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85522">
                <a:tc>
                  <a:txBody>
                    <a:bodyPr/>
                    <a:lstStyle/>
                    <a:p>
                      <a:pPr algn="ctr" fontAlgn="base"/>
                      <a:r>
                        <a:rPr lang="en-US" altLang="zh-CN" sz="1800" b="1" kern="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Time period</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Time period of 24 hours. 0 for 0-8 a.m.; 1 for 9-11 a.m.; 2 for 12-14 p.m.; 3 for 15-18 p.m.;4 for 19-23 p.m.</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585522">
                <a:tc>
                  <a:txBody>
                    <a:bodyPr/>
                    <a:lstStyle/>
                    <a:p>
                      <a:pPr algn="ctr" fontAlgn="base"/>
                      <a:r>
                        <a:rPr lang="en-US" sz="1800" b="1" kern="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New user class level </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City level based on shopping behavior in 22 days. 1 for 1</a:t>
                      </a:r>
                      <a:r>
                        <a:rPr lang="en-US" altLang="zh-CN" sz="1600" kern="100" baseline="300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st</a:t>
                      </a:r>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 tier cities; 2 for 2</a:t>
                      </a:r>
                      <a:r>
                        <a:rPr lang="en-US" altLang="zh-CN" sz="1600" kern="100" baseline="300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nd</a:t>
                      </a:r>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 tier cities; 3 for 3</a:t>
                      </a:r>
                      <a:r>
                        <a:rPr lang="en-US" altLang="zh-CN" sz="1600" kern="100" baseline="300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rd</a:t>
                      </a:r>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 tier cities; 4 for other cities</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585522">
                <a:tc>
                  <a:txBody>
                    <a:bodyPr/>
                    <a:lstStyle/>
                    <a:p>
                      <a:pPr algn="ctr" fontAlgn="base"/>
                      <a:r>
                        <a:rPr lang="en-US" alt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Age </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Age. 1 for age 18-24; 2 for age 25-34; 3 for age 35-54; 4 for age 55+ </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585522">
                <a:tc>
                  <a:txBody>
                    <a:bodyPr/>
                    <a:lstStyle/>
                    <a:p>
                      <a:pPr algn="ctr" fontAlgn="base"/>
                      <a:r>
                        <a:rPr lang="en-US" alt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P-value</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Consumption grade, 1: low, 2: mid, 3: high</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585522">
                <a:tc>
                  <a:txBody>
                    <a:bodyPr/>
                    <a:lstStyle/>
                    <a:p>
                      <a:pPr algn="ctr" fontAlgn="base"/>
                      <a:r>
                        <a:rPr lang="en-US" alt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Price</a:t>
                      </a:r>
                      <a:endParaRPr lang="zh-CN" sz="1800" b="1"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R w="12700" cap="flat" cmpd="sng" algn="ctr">
                      <a:solidFill>
                        <a:schemeClr val="accent1">
                          <a:lumMod val="20000"/>
                          <a:lumOff val="80000"/>
                        </a:schemeClr>
                      </a:solidFill>
                      <a:prstDash val="solid"/>
                      <a:round/>
                      <a:headEnd type="none" w="med" len="med"/>
                      <a:tailEnd type="none" w="med" len="med"/>
                    </a:lnR>
                    <a:solidFill>
                      <a:srgbClr val="C7E0FB"/>
                    </a:solidFill>
                  </a:tcPr>
                </a:tc>
                <a:tc>
                  <a:txBody>
                    <a:bodyPr/>
                    <a:lstStyle/>
                    <a:p>
                      <a:pPr algn="just" fontAlgn="base"/>
                      <a:r>
                        <a:rPr lang="en-US" alt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 Purchased product price. 1 for (0,78]; 2 for (78,147.5]; 3 for (147.5,268]; 4 for price higher than 268</a:t>
                      </a:r>
                      <a:endParaRPr lang="zh-CN" sz="1600" kern="100" dirty="0">
                        <a:solidFill>
                          <a:schemeClr val="accent1">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80" imgH="5080" progId="TCLayout.ActiveDocument.1">
                  <p:embed/>
                </p:oleObj>
              </mc:Choice>
              <mc:Fallback>
                <p:oleObj name="think-cell Slide" r:id="rId3" imgW="5080" imgH="5080" progId="TCLayout.ActiveDocument.1">
                  <p:embed/>
                  <p:pic>
                    <p:nvPicPr>
                      <p:cNvPr id="0" name="对象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标题 1"/>
          <p:cNvSpPr>
            <a:spLocks noGrp="1"/>
          </p:cNvSpPr>
          <p:nvPr>
            <p:ph type="title"/>
          </p:nvPr>
        </p:nvSpPr>
        <p:spPr>
          <a:xfrm>
            <a:off x="710381" y="1697252"/>
            <a:ext cx="7395466" cy="2194104"/>
          </a:xfrm>
        </p:spPr>
        <p:txBody>
          <a:bodyPr vert="horz" lIns="91440" tIns="45720" rIns="91440" bIns="45720" rtlCol="0" anchor="ctr">
            <a:normAutofit/>
          </a:bodyPr>
          <a:lstStyle/>
          <a:p>
            <a:r>
              <a:rPr lang="en-US" altLang="zh-CN" dirty="0">
                <a:latin typeface="微软雅黑" panose="020B0503020204020204" pitchFamily="34" charset="-122"/>
                <a:ea typeface="微软雅黑" panose="020B0503020204020204" pitchFamily="34" charset="-122"/>
              </a:rPr>
              <a:t>Logistic</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Regression</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hidden="1"/>
          <p:cNvGraphicFramePr>
            <a:graphicFrameLocks noChangeAspect="1"/>
          </p:cNvGraphicFramePr>
          <p:nvPr>
            <p:custDataLst>
              <p:tags r:id="rId1"/>
            </p:custDataLst>
            <p:extLst>
              <p:ext uri="{D42A27DB-BD31-4B8C-83A1-F6EECF244321}">
                <p14:modId xmlns:p14="http://schemas.microsoft.com/office/powerpoint/2010/main" val="1044513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080" imgH="5080" progId="TCLayout.ActiveDocument.1">
                  <p:embed/>
                </p:oleObj>
              </mc:Choice>
              <mc:Fallback>
                <p:oleObj name="think-cell Slide" r:id="rId5" imgW="5080" imgH="5080" progId="TCLayout.ActiveDocument.1">
                  <p:embed/>
                  <p:pic>
                    <p:nvPicPr>
                      <p:cNvPr id="6" name="对象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灯片编号占位符 3"/>
          <p:cNvSpPr>
            <a:spLocks noGrp="1"/>
          </p:cNvSpPr>
          <p:nvPr>
            <p:ph type="sldNum" sz="quarter" idx="11"/>
          </p:nvPr>
        </p:nvSpPr>
        <p:spPr/>
        <p:txBody>
          <a:bodyPr/>
          <a:lstStyle/>
          <a:p>
            <a:fld id="{868EFA1A-72CC-450C-BE9F-D74CF913A63F}" type="slidenum">
              <a:rPr lang="zh-CN" altLang="en-US" smtClean="0"/>
              <a:t>8</a:t>
            </a:fld>
            <a:endParaRPr lang="zh-CN" altLang="en-US" dirty="0"/>
          </a:p>
        </p:txBody>
      </p:sp>
      <p:sp>
        <p:nvSpPr>
          <p:cNvPr id="5" name="标题 1"/>
          <p:cNvSpPr>
            <a:spLocks noGrp="1"/>
          </p:cNvSpPr>
          <p:nvPr>
            <p:ph type="title"/>
          </p:nvPr>
        </p:nvSpPr>
        <p:spPr>
          <a:xfrm>
            <a:off x="453190" y="0"/>
            <a:ext cx="10515600" cy="969963"/>
          </a:xfrm>
        </p:spPr>
        <p:txBody>
          <a:bodyPr vert="horz"/>
          <a:lstStyle/>
          <a:p>
            <a:r>
              <a:rPr lang="en-GB" altLang="zh-CN" dirty="0">
                <a:latin typeface="微软雅黑" panose="020B0503020204020204" pitchFamily="34" charset="-122"/>
                <a:ea typeface="微软雅黑" panose="020B0503020204020204" pitchFamily="34" charset="-122"/>
              </a:rPr>
              <a:t>Model </a:t>
            </a:r>
            <a:r>
              <a:rPr lang="en-US" altLang="zh-CN" dirty="0">
                <a:latin typeface="微软雅黑" panose="020B0503020204020204" pitchFamily="34" charset="-122"/>
                <a:ea typeface="微软雅黑" panose="020B0503020204020204" pitchFamily="34" charset="-122"/>
              </a:rPr>
              <a:t>Building</a:t>
            </a:r>
            <a:endParaRPr lang="zh-CN" altLang="en-US" dirty="0">
              <a:latin typeface="微软雅黑" panose="020B0503020204020204" pitchFamily="34" charset="-122"/>
              <a:ea typeface="微软雅黑" panose="020B0503020204020204" pitchFamily="34" charset="-122"/>
            </a:endParaRPr>
          </a:p>
        </p:txBody>
      </p:sp>
      <p:sp>
        <p:nvSpPr>
          <p:cNvPr id="7" name="文本占位符 2">
            <a:extLst>
              <a:ext uri="{FF2B5EF4-FFF2-40B4-BE49-F238E27FC236}">
                <a16:creationId xmlns:a16="http://schemas.microsoft.com/office/drawing/2014/main" id="{5EF71FB4-911C-D9D1-373C-D9EB1A6CF7E2}"/>
              </a:ext>
            </a:extLst>
          </p:cNvPr>
          <p:cNvSpPr>
            <a:spLocks noGrp="1"/>
          </p:cNvSpPr>
          <p:nvPr/>
        </p:nvSpPr>
        <p:spPr bwMode="auto">
          <a:xfrm>
            <a:off x="453190" y="1093788"/>
            <a:ext cx="3815222" cy="561975"/>
          </a:xfrm>
          <a:prstGeom prst="chevron">
            <a:avLst>
              <a:gd name="adj" fmla="val 37665"/>
            </a:avLst>
          </a:prstGeom>
          <a:solidFill>
            <a:srgbClr val="0095E2"/>
          </a:solidFill>
          <a:ln w="9525" algn="ctr">
            <a:noFill/>
          </a:ln>
          <a:effectLst/>
        </p:spPr>
        <p:txBody>
          <a:bodyPr vert="horz" wrap="none" lIns="1588" tIns="158750" rIns="0" bIns="158750" numCol="1" spcCol="0" rtlCol="0" anchor="ctr" anchorCtr="0">
            <a:noAutofit/>
          </a:bodyPr>
          <a:lst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zh-CN" sz="1800" b="1" dirty="0">
                <a:solidFill>
                  <a:schemeClr val="bg1"/>
                </a:solidFill>
                <a:latin typeface="微软雅黑" panose="020B0503020204020204" pitchFamily="34" charset="-122"/>
                <a:ea typeface="微软雅黑" panose="020B0503020204020204" pitchFamily="34" charset="-122"/>
              </a:rPr>
              <a:t>Regression with all variables</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9" name="文本占位符 2">
            <a:extLst>
              <a:ext uri="{FF2B5EF4-FFF2-40B4-BE49-F238E27FC236}">
                <a16:creationId xmlns:a16="http://schemas.microsoft.com/office/drawing/2014/main" id="{AE2C36EC-D513-D915-1295-EA4DA2427B22}"/>
              </a:ext>
            </a:extLst>
          </p:cNvPr>
          <p:cNvSpPr>
            <a:spLocks noGrp="1"/>
          </p:cNvSpPr>
          <p:nvPr>
            <p:custDataLst>
              <p:tags r:id="rId2"/>
            </p:custDataLst>
          </p:nvPr>
        </p:nvSpPr>
        <p:spPr bwMode="auto">
          <a:xfrm>
            <a:off x="7953375" y="1093788"/>
            <a:ext cx="3813175" cy="561975"/>
          </a:xfrm>
          <a:prstGeom prst="chevron">
            <a:avLst>
              <a:gd name="adj" fmla="val 18079"/>
            </a:avLst>
          </a:prstGeom>
          <a:solidFill>
            <a:srgbClr val="0095E2"/>
          </a:solidFill>
          <a:ln w="9525" algn="ctr">
            <a:noFill/>
          </a:ln>
          <a:effectLst/>
        </p:spPr>
        <p:txBody>
          <a:bodyPr vert="horz" wrap="none" lIns="44450" tIns="158750" rIns="0" bIns="158750" numCol="1" spcCol="0" rtlCol="0" anchor="ctr" anchorCtr="0">
            <a:noAutofit/>
          </a:bodyPr>
          <a:lst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zh-CN" b="1" dirty="0">
                <a:solidFill>
                  <a:schemeClr val="bg1"/>
                </a:solidFill>
                <a:latin typeface="微软雅黑" panose="020B0503020204020204" pitchFamily="34" charset="-122"/>
                <a:ea typeface="微软雅黑" panose="020B0503020204020204" pitchFamily="34" charset="-122"/>
              </a:rPr>
              <a:t>Regression after selection</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5F9BF259-7FC1-69C7-DA10-B15002C0994B}"/>
              </a:ext>
            </a:extLst>
          </p:cNvPr>
          <p:cNvPicPr>
            <a:picLocks noChangeAspect="1"/>
          </p:cNvPicPr>
          <p:nvPr/>
        </p:nvPicPr>
        <p:blipFill>
          <a:blip r:embed="rId7"/>
          <a:stretch>
            <a:fillRect/>
          </a:stretch>
        </p:blipFill>
        <p:spPr>
          <a:xfrm>
            <a:off x="453190" y="2096225"/>
            <a:ext cx="3815222" cy="3738932"/>
          </a:xfrm>
          <a:prstGeom prst="rect">
            <a:avLst/>
          </a:prstGeom>
        </p:spPr>
      </p:pic>
      <p:pic>
        <p:nvPicPr>
          <p:cNvPr id="11" name="Picture 10">
            <a:extLst>
              <a:ext uri="{FF2B5EF4-FFF2-40B4-BE49-F238E27FC236}">
                <a16:creationId xmlns:a16="http://schemas.microsoft.com/office/drawing/2014/main" id="{9BB8038F-28FD-1688-431D-60D76A49CD3E}"/>
              </a:ext>
            </a:extLst>
          </p:cNvPr>
          <p:cNvPicPr>
            <a:picLocks noChangeAspect="1"/>
          </p:cNvPicPr>
          <p:nvPr/>
        </p:nvPicPr>
        <p:blipFill>
          <a:blip r:embed="rId8"/>
          <a:stretch>
            <a:fillRect/>
          </a:stretch>
        </p:blipFill>
        <p:spPr>
          <a:xfrm>
            <a:off x="7959706" y="2920574"/>
            <a:ext cx="4044988" cy="2306225"/>
          </a:xfrm>
          <a:prstGeom prst="rect">
            <a:avLst/>
          </a:prstGeom>
        </p:spPr>
      </p:pic>
      <p:sp>
        <p:nvSpPr>
          <p:cNvPr id="2" name="矩形 1">
            <a:extLst>
              <a:ext uri="{FF2B5EF4-FFF2-40B4-BE49-F238E27FC236}">
                <a16:creationId xmlns:a16="http://schemas.microsoft.com/office/drawing/2014/main" id="{4D7A68C5-3B0B-311C-9365-002F48B72E47}"/>
              </a:ext>
            </a:extLst>
          </p:cNvPr>
          <p:cNvSpPr/>
          <p:nvPr/>
        </p:nvSpPr>
        <p:spPr>
          <a:xfrm>
            <a:off x="3636306" y="2975754"/>
            <a:ext cx="166878" cy="19798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2">
            <a:extLst>
              <a:ext uri="{FF2B5EF4-FFF2-40B4-BE49-F238E27FC236}">
                <a16:creationId xmlns:a16="http://schemas.microsoft.com/office/drawing/2014/main" id="{D0EA53BF-8374-033F-8009-BE84B2041877}"/>
              </a:ext>
            </a:extLst>
          </p:cNvPr>
          <p:cNvSpPr>
            <a:spLocks noGrp="1"/>
          </p:cNvSpPr>
          <p:nvPr>
            <p:custDataLst>
              <p:tags r:id="rId3"/>
            </p:custDataLst>
          </p:nvPr>
        </p:nvSpPr>
        <p:spPr bwMode="auto">
          <a:xfrm>
            <a:off x="4268412" y="1093788"/>
            <a:ext cx="3544385" cy="561975"/>
          </a:xfrm>
          <a:prstGeom prst="chevron">
            <a:avLst>
              <a:gd name="adj" fmla="val 37665"/>
            </a:avLst>
          </a:prstGeom>
          <a:solidFill>
            <a:srgbClr val="0095E2"/>
          </a:solidFill>
          <a:ln w="9525" algn="ctr">
            <a:noFill/>
          </a:ln>
          <a:effectLst/>
        </p:spPr>
        <p:txBody>
          <a:bodyPr vert="horz" wrap="none" lIns="1588" tIns="158750" rIns="0" bIns="158750" numCol="1" spcCol="0" rtlCol="0" anchor="ctr" anchorCtr="0">
            <a:noAutofit/>
          </a:bodyPr>
          <a:lstStyle>
            <a:lvl1pPr marL="228600" indent="-228600" algn="l" defTabSz="914400" rtl="0" eaLnBrk="1" latinLnBrk="0" hangingPunct="1">
              <a:lnSpc>
                <a:spcPct val="80000"/>
              </a:lnSpc>
              <a:spcBef>
                <a:spcPts val="3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1pPr>
            <a:lvl2pPr marL="539750" indent="179705" algn="l" defTabSz="914400" rtl="0" eaLnBrk="1" latinLnBrk="0" hangingPunct="1">
              <a:lnSpc>
                <a:spcPct val="80000"/>
              </a:lnSpc>
              <a:spcBef>
                <a:spcPts val="300"/>
              </a:spcBef>
              <a:buFont typeface="楷体" panose="02010609060101010101" pitchFamily="49" charset="-122"/>
              <a:buChar char="-"/>
              <a:defRPr sz="2000" kern="1200">
                <a:solidFill>
                  <a:schemeClr val="tx1"/>
                </a:solidFill>
                <a:latin typeface="楷体" panose="02010609060101010101" pitchFamily="49" charset="-122"/>
                <a:ea typeface="楷体" panose="02010609060101010101" pitchFamily="49" charset="-122"/>
                <a:cs typeface="+mn-cs"/>
              </a:defRPr>
            </a:lvl2pPr>
            <a:lvl3pPr marL="1080135" indent="-179705" algn="l" defTabSz="914400" rtl="0" eaLnBrk="1" latinLnBrk="0" hangingPunct="1">
              <a:lnSpc>
                <a:spcPct val="80000"/>
              </a:lnSpc>
              <a:spcBef>
                <a:spcPts val="300"/>
              </a:spcBef>
              <a:buFont typeface="+mj-lt"/>
              <a:buAutoNum type="arabicPeriod"/>
              <a:defRPr sz="1800" kern="1200">
                <a:solidFill>
                  <a:schemeClr val="tx1"/>
                </a:solidFill>
                <a:latin typeface="楷体" panose="02010609060101010101" pitchFamily="49" charset="-122"/>
                <a:ea typeface="楷体" panose="02010609060101010101" pitchFamily="49" charset="-122"/>
                <a:cs typeface="+mn-cs"/>
              </a:defRPr>
            </a:lvl3pPr>
            <a:lvl4pPr marL="1619885" indent="-179705" algn="l" defTabSz="914400" rtl="0" eaLnBrk="1" latinLnBrk="0" hangingPunct="1">
              <a:lnSpc>
                <a:spcPct val="80000"/>
              </a:lnSpc>
              <a:spcBef>
                <a:spcPts val="300"/>
              </a:spcBef>
              <a:buFont typeface="+mj-lt"/>
              <a:buAutoNum type="alphaLcPeriod"/>
              <a:defRPr sz="1800" kern="1200">
                <a:solidFill>
                  <a:schemeClr val="tx1"/>
                </a:solidFill>
                <a:latin typeface="楷体" panose="02010609060101010101" pitchFamily="49" charset="-122"/>
                <a:ea typeface="楷体" panose="02010609060101010101" pitchFamily="49" charset="-122"/>
                <a:cs typeface="+mn-cs"/>
              </a:defRPr>
            </a:lvl4pPr>
            <a:lvl5pPr marL="2160270" indent="-179705" algn="l" defTabSz="914400" rtl="0" eaLnBrk="1" latinLnBrk="0" hangingPunct="1">
              <a:lnSpc>
                <a:spcPct val="80000"/>
              </a:lnSpc>
              <a:spcBef>
                <a:spcPts val="300"/>
              </a:spcBef>
              <a:buFont typeface="+mj-lt"/>
              <a:buAutoNum type="alphaLcParen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zh-CN" sz="1800" b="1" dirty="0">
                <a:solidFill>
                  <a:schemeClr val="bg1"/>
                </a:solidFill>
                <a:latin typeface="微软雅黑" panose="020B0503020204020204" pitchFamily="34" charset="-122"/>
                <a:ea typeface="微软雅黑" panose="020B0503020204020204" pitchFamily="34" charset="-122"/>
              </a:rPr>
              <a:t>STEPWISE</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01F62DF6-C3DC-732B-8D9A-6C83FE87A0E9}"/>
              </a:ext>
            </a:extLst>
          </p:cNvPr>
          <p:cNvSpPr txBox="1"/>
          <p:nvPr/>
        </p:nvSpPr>
        <p:spPr>
          <a:xfrm>
            <a:off x="7956517" y="1897769"/>
            <a:ext cx="3708968" cy="1200329"/>
          </a:xfrm>
          <a:prstGeom prst="rect">
            <a:avLst/>
          </a:prstGeom>
          <a:noFill/>
        </p:spPr>
        <p:txBody>
          <a:bodyPr wrap="square">
            <a:spAutoFit/>
          </a:bodyPr>
          <a:lstStyle/>
          <a:p>
            <a:endParaRPr lang="en-US" altLang="zh-CN" sz="18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Result: </a:t>
            </a: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only</a:t>
            </a:r>
            <a:r>
              <a:rPr lang="en-US" altLang="zh-CN"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1800" dirty="0" err="1">
                <a:solidFill>
                  <a:schemeClr val="accent1">
                    <a:lumMod val="50000"/>
                  </a:schemeClr>
                </a:solidFill>
                <a:latin typeface="微软雅黑" panose="020B0503020204020204" pitchFamily="34" charset="-122"/>
                <a:ea typeface="微软雅黑" panose="020B0503020204020204" pitchFamily="34" charset="-122"/>
              </a:rPr>
              <a:t>pvalue_level</a:t>
            </a: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 is left</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ED992079-B931-8553-41CA-24CB6434ADBC}"/>
              </a:ext>
            </a:extLst>
          </p:cNvPr>
          <p:cNvSpPr/>
          <p:nvPr/>
        </p:nvSpPr>
        <p:spPr>
          <a:xfrm>
            <a:off x="4353202" y="2480387"/>
            <a:ext cx="3374804" cy="2746412"/>
          </a:xfrm>
          <a:prstGeom prst="rect">
            <a:avLst/>
          </a:prstGeom>
          <a:solidFill>
            <a:schemeClr val="bg1">
              <a:lumMod val="95000"/>
            </a:schemeClr>
          </a:solidFill>
          <a:ln w="12700">
            <a:solidFill>
              <a:srgbClr val="0070C0"/>
            </a:solidFill>
            <a:prstDash val="dash"/>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lIns="216000" rIns="180000" rtlCol="0" anchor="ctr"/>
          <a:lstStyle/>
          <a:p>
            <a:endParaRPr lang="en-US" altLang="zh-CN" sz="1800"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Basic Idea</a:t>
            </a: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 </a:t>
            </a:r>
          </a:p>
          <a:p>
            <a:pPr marL="285750" indent="-285750">
              <a:buFont typeface="微软雅黑" panose="020B0503020204020204" pitchFamily="34" charset="-122"/>
              <a:buChar char="ￚ"/>
            </a:pPr>
            <a:r>
              <a:rPr lang="en-US" altLang="zh-CN" b="1" dirty="0">
                <a:solidFill>
                  <a:schemeClr val="accent1">
                    <a:lumMod val="50000"/>
                  </a:schemeClr>
                </a:solidFill>
                <a:latin typeface="微软雅黑" panose="020B0503020204020204" pitchFamily="34" charset="-122"/>
                <a:ea typeface="微软雅黑" panose="020B0503020204020204" pitchFamily="34" charset="-122"/>
              </a:rPr>
              <a:t>Add or subtract</a:t>
            </a:r>
            <a:r>
              <a:rPr lang="en-US" altLang="zh-CN" dirty="0">
                <a:solidFill>
                  <a:schemeClr val="accent1">
                    <a:lumMod val="50000"/>
                  </a:schemeClr>
                </a:solidFill>
                <a:latin typeface="微软雅黑" panose="020B0503020204020204" pitchFamily="34" charset="-122"/>
                <a:ea typeface="微软雅黑" panose="020B0503020204020204" pitchFamily="34" charset="-122"/>
              </a:rPr>
              <a:t> each variable </a:t>
            </a: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from the set of explanatory variables based on AIC</a:t>
            </a:r>
          </a:p>
          <a:p>
            <a:endParaRPr lang="en-US" altLang="zh-CN" sz="1800"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Criteria</a:t>
            </a:r>
            <a:r>
              <a:rPr lang="en-US" altLang="zh-CN" sz="1800" dirty="0">
                <a:solidFill>
                  <a:schemeClr val="accent1">
                    <a:lumMod val="50000"/>
                  </a:schemeClr>
                </a:solidFill>
                <a:latin typeface="微软雅黑" panose="020B0503020204020204" pitchFamily="34" charset="-122"/>
                <a:ea typeface="微软雅黑" panose="020B0503020204020204" pitchFamily="34" charset="-122"/>
              </a:rPr>
              <a:t>: Least AIC</a:t>
            </a:r>
          </a:p>
          <a:p>
            <a:pPr algn="ctr"/>
            <a:endParaRPr lang="zh-CN" altLang="en-US" dirty="0"/>
          </a:p>
        </p:txBody>
      </p:sp>
    </p:spTree>
    <p:extLst>
      <p:ext uri="{BB962C8B-B14F-4D97-AF65-F5344CB8AC3E}">
        <p14:creationId xmlns:p14="http://schemas.microsoft.com/office/powerpoint/2010/main" val="1622637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3be1232-edfb-4c9a-ab68-1a0f51ab3c78"/>
  <p:tag name="COMMONDATA" val="eyJoZGlkIjoiNTIyYmVlYmFiZWIzOTBjYzQxODkzNDFjM2IxODEwYzcifQ=="/>
  <p:tag name="THINKCELLPRESENTATIONDONOTDELETE" val="&lt;?xml version=&quot;1.0&quot; encoding=&quot;UTF-16&quot; standalone=&quot;yes&quot;?&gt;&lt;root reqver=&quot;27037&quot;&gt;&lt;version val=&quot;3298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7&quot;&gt;&lt;elem m_fUsage=&quot;2.69942438481681934448E+00&quot;&gt;&lt;m_msothmcolidx val=&quot;0&quot;/&gt;&lt;m_rgb r=&quot;00&quot; g=&quot;95&quot; b=&quot;E2&quot;/&gt;&lt;/elem&gt;&lt;elem m_fUsage=&quot;2.26393391298702262304E+00&quot;&gt;&lt;m_msothmcolidx val=&quot;0&quot;/&gt;&lt;m_rgb r=&quot;47&quot; g=&quot;A6&quot; b=&quot;F3&quot;/&gt;&lt;/elem&gt;&lt;elem m_fUsage=&quot;1.48868293154880526608E+00&quot;&gt;&lt;m_msothmcolidx val=&quot;0&quot;/&gt;&lt;m_rgb r=&quot;C7&quot; g=&quot;DC&quot; b=&quot;FE&quot;/&gt;&lt;/elem&gt;&lt;elem m_fUsage=&quot;1.36202903709736866666E+00&quot;&gt;&lt;m_msothmcolidx val=&quot;0&quot;/&gt;&lt;m_rgb r=&quot;08&quot; g=&quot;2D&quot; b=&quot;68&quot;/&gt;&lt;/elem&gt;&lt;elem m_fUsage=&quot;1.32608452813160360151E+00&quot;&gt;&lt;m_msothmcolidx val=&quot;0&quot;/&gt;&lt;m_rgb r=&quot;72&quot; g=&quot;A7&quot; b=&quot;FE&quot;/&gt;&lt;/elem&gt;&lt;elem m_fUsage=&quot;5.39460789600110901532E-01&quot;&gt;&lt;m_msothmcolidx val=&quot;0&quot;/&gt;&lt;m_rgb r=&quot;26&quot; g=&quot;68&quot; b=&quot;DF&quot;/&gt;&lt;/elem&gt;&lt;elem m_fUsage=&quot;2.95734068768690738782E-01&quot;&gt;&lt;m_msothmcolidx val=&quot;0&quot;/&gt;&lt;m_rgb r=&quot;02&quot; g=&quot;4F&quot; b=&quot;FF&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LxqvL5rblQubfrBYSV4A1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BQMRVZxRbBOXTnjGIpu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BMGUMrgO0kbVE9ADmQMrM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B6kAXAJxb5RVj_BTlWJvZ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gnO9k2gEjV2T9Zg3WUA8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1457</Words>
  <Application>Microsoft Macintosh PowerPoint</Application>
  <PresentationFormat>宽屏</PresentationFormat>
  <Paragraphs>372</Paragraphs>
  <Slides>25</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6" baseType="lpstr">
      <vt:lpstr>等线</vt:lpstr>
      <vt:lpstr>楷体</vt:lpstr>
      <vt:lpstr>腾讯体 W7</vt:lpstr>
      <vt:lpstr>微软雅黑</vt:lpstr>
      <vt:lpstr>微软雅黑 Light</vt:lpstr>
      <vt:lpstr>Inter</vt:lpstr>
      <vt:lpstr>Arial</vt:lpstr>
      <vt:lpstr>Arial</vt:lpstr>
      <vt:lpstr>Wingdings</vt:lpstr>
      <vt:lpstr>Office 主题​​</vt:lpstr>
      <vt:lpstr>think-cell Slide</vt:lpstr>
      <vt:lpstr>To click or not to click?</vt:lpstr>
      <vt:lpstr>BUSINESS PROBLEM -what and how</vt:lpstr>
      <vt:lpstr>Business Problem Definition</vt:lpstr>
      <vt:lpstr>Data Preprocessing </vt:lpstr>
      <vt:lpstr>Dataset Preparation </vt:lpstr>
      <vt:lpstr>Attributes Stratification</vt:lpstr>
      <vt:lpstr>Attribute Appendix</vt:lpstr>
      <vt:lpstr>Logistic Regression</vt:lpstr>
      <vt:lpstr>Model Building</vt:lpstr>
      <vt:lpstr>Evaluation</vt:lpstr>
      <vt:lpstr>PowerPoint 演示文稿</vt:lpstr>
      <vt:lpstr>Model Result</vt:lpstr>
      <vt:lpstr>Naive Bayes Classifier </vt:lpstr>
      <vt:lpstr>Naive Bayes Classifier Steps</vt:lpstr>
      <vt:lpstr>Naive Bayes Classifier Steps</vt:lpstr>
      <vt:lpstr>Model Comparison</vt:lpstr>
      <vt:lpstr>Model Comparison </vt:lpstr>
      <vt:lpstr>Business Insight</vt:lpstr>
      <vt:lpstr>Predictor Profile</vt:lpstr>
      <vt:lpstr>Profile Application &amp; Outlook</vt:lpstr>
      <vt:lpstr>Improvement</vt:lpstr>
      <vt:lpstr>Summary</vt:lpstr>
      <vt:lpstr>Summary</vt:lpstr>
      <vt:lpstr>PowerPoint 演示文稿</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董青</dc:creator>
  <cp:lastModifiedBy>GENG, Zongnan</cp:lastModifiedBy>
  <cp:revision>430</cp:revision>
  <dcterms:created xsi:type="dcterms:W3CDTF">2020-08-17T14:02:00Z</dcterms:created>
  <dcterms:modified xsi:type="dcterms:W3CDTF">2022-12-03T01:09:06Z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2B735A1B15224294A35471C9C5A5ABA7</vt:lpwstr>
  </property>
  <property fmtid="{D5CDD505-2E9C-101B-9397-08002B2CF9AE}" pid="3" name="KSOProductBuildVer">
    <vt:lpwstr>2052-11.1.0.12763</vt:lpwstr>
  </property>
</Properties>
</file>