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4" r:id="rId5"/>
    <p:sldId id="295" r:id="rId6"/>
    <p:sldId id="296" r:id="rId7"/>
    <p:sldId id="285" r:id="rId8"/>
    <p:sldId id="264" r:id="rId9"/>
    <p:sldId id="286" r:id="rId10"/>
    <p:sldId id="265" r:id="rId11"/>
    <p:sldId id="267" r:id="rId12"/>
    <p:sldId id="268" r:id="rId13"/>
    <p:sldId id="258" r:id="rId14"/>
    <p:sldId id="287" r:id="rId15"/>
    <p:sldId id="288" r:id="rId16"/>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608EE3E-B80F-445D-AFD5-A367D550862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503ED4-F481-4A6C-BE9C-0E4FAAA131A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08EE3E-B80F-445D-AFD5-A367D550862B}" type="datetimeFigureOut">
              <a:rPr lang="zh-CN" altLang="en-US" smtClean="0"/>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A503ED4-F481-4A6C-BE9C-0E4FAAA131AE}"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41400"/>
            <a:ext cx="9144000" cy="2387600"/>
          </a:xfrm>
        </p:spPr>
        <p:txBody>
          <a:bodyPr/>
          <a:lstStyle/>
          <a:p>
            <a:pPr algn="ctr"/>
            <a:r>
              <a:rPr lang="zh-CN" altLang="en-US" dirty="0"/>
              <a:t>Versioning in distributed systems</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9117" y="1257381"/>
            <a:ext cx="8534400" cy="3615267"/>
          </a:xfrm>
        </p:spPr>
        <p:txBody>
          <a:bodyPr>
            <a:normAutofit/>
          </a:bodyPr>
          <a:lstStyle/>
          <a:p>
            <a:r>
              <a:rPr lang="en-US" altLang="zh-CN" sz="2400" dirty="0"/>
              <a:t>Our code has three states, modified, staged, and submitted. And their corresponding three areas: working directory, staging area and library The GitHub file is a file generated by synchronizing the information of each region where your code is located when you use the GIT command to clone code from the network.</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767" y="634424"/>
            <a:ext cx="8534400" cy="1034579"/>
          </a:xfrm>
        </p:spPr>
        <p:txBody>
          <a:bodyPr/>
          <a:lstStyle/>
          <a:p>
            <a:r>
              <a:rPr lang="en-US" altLang="zh-CN" dirty="0"/>
              <a:t>Code</a:t>
            </a:r>
            <a:endParaRPr lang="zh-CN" altLang="en-US" dirty="0"/>
          </a:p>
        </p:txBody>
      </p:sp>
      <p:pic>
        <p:nvPicPr>
          <p:cNvPr id="8" name="图片 7"/>
          <p:cNvPicPr>
            <a:picLocks noChangeAspect="1"/>
          </p:cNvPicPr>
          <p:nvPr/>
        </p:nvPicPr>
        <p:blipFill>
          <a:blip r:embed="rId1"/>
          <a:stretch>
            <a:fillRect/>
          </a:stretch>
        </p:blipFill>
        <p:spPr>
          <a:xfrm>
            <a:off x="1429303" y="1518082"/>
            <a:ext cx="8061985" cy="45098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8751" y="2583608"/>
            <a:ext cx="8534400" cy="1507067"/>
          </a:xfrm>
        </p:spPr>
        <p:txBody>
          <a:bodyPr>
            <a:normAutofit/>
          </a:bodyPr>
          <a:lstStyle/>
          <a:p>
            <a:r>
              <a:rPr lang="en-US" altLang="zh-CN" sz="6000" dirty="0"/>
              <a:t>Part 2 conclusion</a:t>
            </a:r>
            <a:endParaRPr lang="zh-CN" altLang="en-US" sz="6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8095" y="1697854"/>
            <a:ext cx="8534400" cy="3615267"/>
          </a:xfrm>
        </p:spPr>
        <p:txBody>
          <a:bodyPr/>
          <a:lstStyle/>
          <a:p>
            <a:r>
              <a:rPr lang="en-US" altLang="zh-CN" dirty="0"/>
              <a:t>As a distributed version control system, the concept of master library does not exist in GIT. Each copy of the copied library can be used independently, and any inconsistency between the two libraries can be merged. Git is very fast, which is naturally important for large projects such as the Linux kernel. The best thing about Git is its merge tracing capability.</a:t>
            </a:r>
            <a:endParaRPr lang="en-US" altLang="zh-CN" dirty="0"/>
          </a:p>
          <a:p>
            <a:r>
              <a:rPr lang="en-US" altLang="zh-CN" dirty="0"/>
              <a:t>This time, we used git to upload and download files to the database. During this process, we also encountered many problems, such as unable to upload git warehouse and a series of other problems. But I think this is a very meaningful attempt, which makes us make a lot of progress.</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8410" y="2675466"/>
            <a:ext cx="9072347" cy="1507067"/>
          </a:xfrm>
        </p:spPr>
        <p:txBody>
          <a:bodyPr/>
          <a:lstStyle/>
          <a:p>
            <a:r>
              <a:rPr lang="en-US" altLang="zh-CN" dirty="0"/>
              <a:t>            </a:t>
            </a:r>
            <a:r>
              <a:rPr lang="en-US" altLang="zh-CN" dirty="0" err="1"/>
              <a:t>Thaks</a:t>
            </a:r>
            <a:r>
              <a:rPr lang="en-US" altLang="zh-CN" dirty="0"/>
              <a:t> for watching</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1191895"/>
            <a:ext cx="8534400" cy="4191635"/>
          </a:xfrm>
        </p:spPr>
        <p:txBody>
          <a:bodyPr>
            <a:normAutofit/>
          </a:bodyPr>
          <a:lstStyle/>
          <a:p>
            <a:r>
              <a:rPr lang="en-US" altLang="zh-CN" dirty="0">
                <a:sym typeface="+mn-ea"/>
              </a:rPr>
              <a:t>group member</a:t>
            </a:r>
            <a:r>
              <a:rPr lang="zh-CN" altLang="en-US" dirty="0">
                <a:sym typeface="+mn-ea"/>
              </a:rPr>
              <a:t>：</a:t>
            </a:r>
            <a:br>
              <a:rPr lang="en-US" altLang="zh-CN" dirty="0"/>
            </a:br>
            <a:r>
              <a:rPr lang="en-US" altLang="zh-CN" dirty="0">
                <a:sym typeface="+mn-ea"/>
              </a:rPr>
              <a:t>Chen </a:t>
            </a:r>
            <a:r>
              <a:rPr lang="en-US" altLang="zh-CN" dirty="0" err="1">
                <a:sym typeface="+mn-ea"/>
              </a:rPr>
              <a:t>Yuxuan  202221072</a:t>
            </a:r>
            <a:br>
              <a:rPr lang="en-US" altLang="zh-CN" dirty="0"/>
            </a:br>
            <a:r>
              <a:rPr lang="en-US" altLang="zh-CN" dirty="0">
                <a:sym typeface="+mn-ea"/>
              </a:rPr>
              <a:t>Ji Chaoyang  202221076</a:t>
            </a:r>
            <a:br>
              <a:rPr lang="en-US" altLang="zh-CN" dirty="0"/>
            </a:br>
            <a:r>
              <a:rPr lang="en-US" altLang="zh-CN" dirty="0">
                <a:sym typeface="+mn-ea"/>
              </a:rPr>
              <a:t>Jiang </a:t>
            </a:r>
            <a:r>
              <a:rPr lang="en-US" altLang="zh-CN" dirty="0" err="1">
                <a:sym typeface="+mn-ea"/>
              </a:rPr>
              <a:t>yifan      202221073</a:t>
            </a:r>
            <a:br>
              <a:rPr lang="en-US" altLang="zh-CN" dirty="0"/>
            </a:br>
            <a:r>
              <a:rPr lang="en-US" altLang="zh-CN" dirty="0">
                <a:sym typeface="+mn-ea"/>
              </a:rPr>
              <a:t>Ge </a:t>
            </a:r>
            <a:r>
              <a:rPr lang="en-US" altLang="zh-CN" dirty="0" err="1">
                <a:sym typeface="+mn-ea"/>
              </a:rPr>
              <a:t>xuyan           202221063</a:t>
            </a:r>
            <a:br>
              <a:rPr lang="en-US" altLang="zh-CN" dirty="0"/>
            </a:br>
            <a:r>
              <a:rPr lang="en-US" altLang="zh-CN" dirty="0">
                <a:sym typeface="+mn-ea"/>
              </a:rPr>
              <a:t>Jiang </a:t>
            </a:r>
            <a:r>
              <a:rPr lang="en-US" altLang="zh-CN" dirty="0" err="1">
                <a:sym typeface="+mn-ea"/>
              </a:rPr>
              <a:t>zhan       202221058</a:t>
            </a:r>
            <a:br>
              <a:rPr lang="zh-CN" altLang="en-US" dirty="0"/>
            </a:br>
            <a:endParaRPr lang="zh-CN" altLang="en-US"/>
          </a:p>
        </p:txBody>
      </p:sp>
      <p:sp>
        <p:nvSpPr>
          <p:cNvPr id="3" name="内容占位符 2"/>
          <p:cNvSpPr>
            <a:spLocks noGrp="1"/>
          </p:cNvSpPr>
          <p:nvPr>
            <p:ph idx="1"/>
          </p:nvPr>
        </p:nvSpPr>
        <p:spPr>
          <a:xfrm>
            <a:off x="683895" y="248285"/>
            <a:ext cx="11146155" cy="1086485"/>
          </a:xfrm>
        </p:spPr>
        <p:txBody>
          <a:bodyPr>
            <a:normAutofit/>
          </a:bodyPr>
          <a:lstStyle/>
          <a:p>
            <a:r>
              <a:rPr lang="en-US" altLang="zh-CN" sz="3200" dirty="0">
                <a:sym typeface="+mn-ea"/>
              </a:rPr>
              <a:t>Module Coordinator  Dr Muhammad Aslam</a:t>
            </a:r>
            <a:endParaRPr lang="en-US" altLang="zh-CN" sz="3200" dirty="0"/>
          </a:p>
          <a:p>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83895" y="685800"/>
            <a:ext cx="8534400" cy="4497070"/>
          </a:xfrm>
        </p:spPr>
        <p:txBody>
          <a:bodyPr>
            <a:normAutofit fontScale="90000"/>
          </a:bodyPr>
          <a:p>
            <a:r>
              <a:rPr lang="zh-CN" altLang="en-US">
                <a:latin typeface="+mj-lt"/>
                <a:cs typeface="+mj-lt"/>
              </a:rPr>
              <a:t>What is Git?</a:t>
            </a:r>
            <a:endParaRPr lang="zh-CN" altLang="en-US">
              <a:latin typeface="+mj-lt"/>
              <a:cs typeface="+mj-lt"/>
            </a:endParaRPr>
          </a:p>
          <a:p>
            <a:r>
              <a:rPr lang="zh-CN" altLang="en-US">
                <a:latin typeface="+mj-lt"/>
                <a:cs typeface="+mj-lt"/>
              </a:rPr>
              <a:t>Git is the most advanced distributed version control system in the world.</a:t>
            </a:r>
            <a:endParaRPr lang="zh-CN" altLang="en-US">
              <a:latin typeface="+mj-lt"/>
              <a:cs typeface="+mj-lt"/>
            </a:endParaRPr>
          </a:p>
          <a:p>
            <a:r>
              <a:rPr lang="zh-CN" altLang="en-US">
                <a:latin typeface="+mj-lt"/>
                <a:cs typeface="+mj-lt"/>
              </a:rPr>
              <a:t>What are the features of Git? To put it simply: high-end atmosphere and grade!</a:t>
            </a:r>
            <a:endParaRPr lang="zh-CN" altLang="en-US">
              <a:latin typeface="+mj-lt"/>
              <a:cs typeface="+mj-lt"/>
            </a:endParaRPr>
          </a:p>
          <a:p>
            <a:r>
              <a:rPr lang="zh-CN" altLang="en-US">
                <a:latin typeface="+mj-lt"/>
                <a:cs typeface="+mj-lt"/>
              </a:rPr>
              <a:t>So what is a version control system?</a:t>
            </a:r>
            <a:endParaRPr lang="zh-CN" altLang="en-US">
              <a:latin typeface="+mj-lt"/>
              <a:cs typeface="+mj-lt"/>
            </a:endParaRPr>
          </a:p>
          <a:p>
            <a:r>
              <a:rPr lang="zh-CN" altLang="en-US">
                <a:latin typeface="+mj-lt"/>
                <a:cs typeface="+mj-lt"/>
              </a:rPr>
              <a:t>If you've ever written a long speech in Microsoft Word, you've probably experienced this:</a:t>
            </a:r>
            <a:endParaRPr lang="zh-CN" altLang="en-US">
              <a:latin typeface="+mj-lt"/>
              <a:cs typeface="+mj-lt"/>
            </a:endParaRPr>
          </a:p>
          <a:p>
            <a:r>
              <a:rPr lang="zh-CN" altLang="en-US">
                <a:latin typeface="+mj-lt"/>
                <a:cs typeface="+mj-lt"/>
              </a:rPr>
              <a:t>Want to delete a paragraph, and afraid of the future want to recover can not find how to do? There is a way to save the current file as... A new Word file, then change it, change it to a point, then "save it as..." A new file, and so on and so forth, and eventually your Word document looks like this:</a:t>
            </a:r>
            <a:endParaRPr lang="zh-CN" altLang="en-US">
              <a:latin typeface="+mj-lt"/>
              <a:cs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601595" y="708660"/>
            <a:ext cx="6433185" cy="32150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70000"/>
          </a:bodyPr>
          <a:p>
            <a:pPr marL="0" indent="0">
              <a:buNone/>
            </a:pPr>
            <a:r>
              <a:rPr lang="zh-CN" altLang="en-US"/>
              <a:t>You want to find the deleted text, but can not remember which file was saved before deletion, have to find a file, really troublesome.</a:t>
            </a:r>
            <a:endParaRPr lang="zh-CN" altLang="en-US"/>
          </a:p>
          <a:p>
            <a:pPr marL="0" indent="0">
              <a:buNone/>
            </a:pPr>
            <a:r>
              <a:rPr lang="zh-CN" altLang="en-US"/>
              <a:t>Looking at a mess of files, I want to keep the latest one and delete the others, but I'm afraid I'll need them someday</a:t>
            </a:r>
            <a:endParaRPr lang="zh-CN" altLang="en-US"/>
          </a:p>
          <a:p>
            <a:pPr marL="0" indent="0">
              <a:buNone/>
            </a:pPr>
            <a:r>
              <a:rPr lang="zh-CN" altLang="en-US"/>
              <a:t>To top it off, your finance colleague needs to help fill out some sections, so you Copy the document onto a USB drive and send it to her (or maybe Email one to her), and then you continue to edit the Word document. A day later, your colleague sends you the Word file again. At this point, you have to think about what changes you made between the time you sent it to her and the time you received her document. You have to merge your changes with her parts.</a:t>
            </a:r>
            <a:endParaRPr lang="zh-CN" altLang="en-US"/>
          </a:p>
          <a:p>
            <a:pPr marL="0" indent="0">
              <a:buNone/>
            </a:pPr>
            <a:r>
              <a:rPr lang="zh-CN" altLang="en-US"/>
              <a:t>So you can imagine a software that not only automatically records every change I make to a file, but also allows my colleagues to edit it collaboratively so that I don't have to manage a bunch of similar files myself, and I don't have to pass them around. Wouldn't it be convenient to view a change just by glancing at it in the software?</a:t>
            </a:r>
            <a:endParaRPr lang="zh-CN" altLang="en-US"/>
          </a:p>
          <a:p>
            <a:pPr marL="0" indent="0">
              <a:buNone/>
            </a:pPr>
            <a:r>
              <a:rPr lang="zh-CN" altLang="en-US"/>
              <a:t>The software should look something like this, recording every file change:</a:t>
            </a:r>
            <a:endParaRPr lang="zh-CN" altLang="en-US"/>
          </a:p>
        </p:txBody>
      </p:sp>
      <p:pic>
        <p:nvPicPr>
          <p:cNvPr id="4" name="图片 3"/>
          <p:cNvPicPr>
            <a:picLocks noChangeAspect="1"/>
          </p:cNvPicPr>
          <p:nvPr/>
        </p:nvPicPr>
        <p:blipFill>
          <a:blip r:embed="rId1"/>
          <a:stretch>
            <a:fillRect/>
          </a:stretch>
        </p:blipFill>
        <p:spPr>
          <a:xfrm>
            <a:off x="437515" y="4300855"/>
            <a:ext cx="10751820" cy="2209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79316"/>
            <a:ext cx="8534400" cy="1507067"/>
          </a:xfrm>
        </p:spPr>
        <p:txBody>
          <a:bodyPr/>
          <a:lstStyle/>
          <a:p>
            <a:endParaRPr lang="zh-CN" altLang="en-US" dirty="0"/>
          </a:p>
        </p:txBody>
      </p:sp>
      <p:sp>
        <p:nvSpPr>
          <p:cNvPr id="3" name="内容占位符 2"/>
          <p:cNvSpPr>
            <a:spLocks noGrp="1"/>
          </p:cNvSpPr>
          <p:nvPr>
            <p:ph idx="1"/>
          </p:nvPr>
        </p:nvSpPr>
        <p:spPr>
          <a:xfrm>
            <a:off x="684212" y="1378259"/>
            <a:ext cx="8534400" cy="3615267"/>
          </a:xfrm>
        </p:spPr>
        <p:txBody>
          <a:bodyPr>
            <a:normAutofit/>
          </a:bodyPr>
          <a:lstStyle/>
          <a:p>
            <a:r>
              <a:rPr lang="en-US" altLang="zh-CN" dirty="0"/>
              <a:t>Last time, we studied versioning in distributed systems and learned the basic usage of GIT.</a:t>
            </a:r>
            <a:endParaRPr lang="en-US" altLang="zh-CN" dirty="0"/>
          </a:p>
          <a:p>
            <a:r>
              <a:rPr lang="en-US" altLang="zh-CN" dirty="0"/>
              <a:t>This time we created a classification neural network system in which git was used to copy and paste files.</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695634" y="1384916"/>
            <a:ext cx="7381566" cy="3182645"/>
          </a:xfrm>
        </p:spPr>
        <p:txBody>
          <a:bodyPr>
            <a:normAutofit/>
          </a:bodyPr>
          <a:lstStyle/>
          <a:p>
            <a:r>
              <a:rPr lang="en-US" altLang="zh-CN" sz="4800" b="1" dirty="0">
                <a:solidFill>
                  <a:schemeClr val="tx1"/>
                </a:solidFill>
              </a:rPr>
              <a:t>Part 1 Code about Git</a:t>
            </a:r>
            <a:endParaRPr lang="zh-CN" altLang="en-US" sz="4800" b="1" dirty="0">
              <a:solidFill>
                <a:schemeClr val="tx1"/>
              </a:solidFill>
            </a:endParaRPr>
          </a:p>
        </p:txBody>
      </p:sp>
      <p:sp>
        <p:nvSpPr>
          <p:cNvPr id="8" name="标题 7"/>
          <p:cNvSpPr>
            <a:spLocks noGrp="1"/>
          </p:cNvSpPr>
          <p:nvPr>
            <p:ph type="title"/>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79521" y="211933"/>
            <a:ext cx="8534400" cy="1131739"/>
          </a:xfrm>
        </p:spPr>
        <p:txBody>
          <a:bodyPr/>
          <a:lstStyle/>
          <a:p>
            <a:r>
              <a:rPr lang="en-US" altLang="zh-CN" dirty="0"/>
              <a:t>Use git clone to clone from GitHub. </a:t>
            </a:r>
            <a:endParaRPr lang="zh-CN" altLang="en-US" dirty="0"/>
          </a:p>
        </p:txBody>
      </p:sp>
      <p:pic>
        <p:nvPicPr>
          <p:cNvPr id="6" name="图片 5"/>
          <p:cNvPicPr>
            <a:picLocks noChangeAspect="1"/>
          </p:cNvPicPr>
          <p:nvPr/>
        </p:nvPicPr>
        <p:blipFill>
          <a:blip r:embed="rId1"/>
          <a:stretch>
            <a:fillRect/>
          </a:stretch>
        </p:blipFill>
        <p:spPr>
          <a:xfrm>
            <a:off x="734102" y="1162055"/>
            <a:ext cx="10773686" cy="53097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1766" y="392837"/>
            <a:ext cx="8534400" cy="1444841"/>
          </a:xfrm>
        </p:spPr>
        <p:txBody>
          <a:bodyPr/>
          <a:lstStyle/>
          <a:p>
            <a:r>
              <a:rPr lang="en-US" altLang="zh-CN" dirty="0"/>
              <a:t>Because the GIT command is used to clone, it exists in the file GitHub file</a:t>
            </a:r>
            <a:endParaRPr lang="zh-CN" altLang="en-US" dirty="0"/>
          </a:p>
        </p:txBody>
      </p:sp>
      <p:pic>
        <p:nvPicPr>
          <p:cNvPr id="7" name="图片 6"/>
          <p:cNvPicPr>
            <a:picLocks noChangeAspect="1"/>
          </p:cNvPicPr>
          <p:nvPr/>
        </p:nvPicPr>
        <p:blipFill>
          <a:blip r:embed="rId1"/>
          <a:stretch>
            <a:fillRect/>
          </a:stretch>
        </p:blipFill>
        <p:spPr>
          <a:xfrm>
            <a:off x="861766" y="1533583"/>
            <a:ext cx="6066260" cy="3616201"/>
          </a:xfrm>
          <a:prstGeom prst="rect">
            <a:avLst/>
          </a:prstGeom>
          <a:noFill/>
          <a:ln>
            <a:noFill/>
          </a:ln>
        </p:spPr>
      </p:pic>
      <p:sp>
        <p:nvSpPr>
          <p:cNvPr id="8" name="文本框 7"/>
          <p:cNvSpPr txBox="1"/>
          <p:nvPr/>
        </p:nvSpPr>
        <p:spPr>
          <a:xfrm>
            <a:off x="7856739" y="1908699"/>
            <a:ext cx="2476870" cy="2308324"/>
          </a:xfrm>
          <a:prstGeom prst="rect">
            <a:avLst/>
          </a:prstGeom>
          <a:noFill/>
        </p:spPr>
        <p:txBody>
          <a:bodyPr wrap="square" rtlCol="0">
            <a:spAutoFit/>
          </a:bodyPr>
          <a:lstStyle/>
          <a:p>
            <a:r>
              <a:rPr lang="en-US" altLang="zh-CN" sz="2400" dirty="0"/>
              <a:t>The submission records in Git warehouse store snapshots of all files in your directory</a:t>
            </a:r>
            <a:endParaRPr lang="zh-CN" altLang="en-US" sz="2400" dirty="0"/>
          </a:p>
        </p:txBody>
      </p:sp>
    </p:spTree>
  </p:cSld>
  <p:clrMapOvr>
    <a:masterClrMapping/>
  </p:clrMapOvr>
</p:sld>
</file>

<file path=ppt/tags/tag1.xml><?xml version="1.0" encoding="utf-8"?>
<p:tagLst xmlns:p="http://schemas.openxmlformats.org/presentationml/2006/main">
  <p:tag name="COMMONDATA" val="eyJoZGlkIjoiNGMyZjJkNTViODBjZDcyZTRkMTA0MmNhM2YzOWYxZDMifQ=="/>
</p:tagLst>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3347</Words>
  <Application>WPS 演示</Application>
  <PresentationFormat>宽屏</PresentationFormat>
  <Paragraphs>42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Wingdings 3</vt:lpstr>
      <vt:lpstr>Century Gothic</vt:lpstr>
      <vt:lpstr>幼圆</vt:lpstr>
      <vt:lpstr>微软雅黑</vt:lpstr>
      <vt:lpstr>Arial Unicode MS</vt:lpstr>
      <vt:lpstr>Calibri</vt:lpstr>
      <vt:lpstr>切片</vt:lpstr>
      <vt:lpstr>Versioning in distributed systems</vt:lpstr>
      <vt:lpstr>group member： Chen Yuxuan  202221072 Ji Chaoyang  202221076 Jiang yifan      202221073 Ge xuyan           202221063 Jiang zhan       202221058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Code</vt:lpstr>
      <vt:lpstr>Part 2 conclusion</vt:lpstr>
      <vt:lpstr>PowerPoint 演示文稿</vt:lpstr>
      <vt:lpstr>            Thaks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zhaoyang ji</dc:creator>
  <cp:lastModifiedBy>11976</cp:lastModifiedBy>
  <cp:revision>12</cp:revision>
  <dcterms:created xsi:type="dcterms:W3CDTF">2022-05-15T15:03:00Z</dcterms:created>
  <dcterms:modified xsi:type="dcterms:W3CDTF">2022-06-07T05:54:14Z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ICV">
    <vt:lpwstr>BB0D53E4F53041D5A3D002B1EFC4B0E0</vt:lpwstr>
  </property>
</Properties>
</file>