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73" r:id="rId2"/>
    <p:sldId id="374" r:id="rId3"/>
    <p:sldId id="424" r:id="rId4"/>
    <p:sldId id="377" r:id="rId5"/>
    <p:sldId id="455" r:id="rId6"/>
    <p:sldId id="364" r:id="rId7"/>
    <p:sldId id="429" r:id="rId8"/>
    <p:sldId id="449" r:id="rId9"/>
    <p:sldId id="451" r:id="rId10"/>
    <p:sldId id="402" r:id="rId11"/>
    <p:sldId id="452" r:id="rId12"/>
    <p:sldId id="454" r:id="rId13"/>
    <p:sldId id="456" r:id="rId14"/>
    <p:sldId id="444" r:id="rId15"/>
    <p:sldId id="409" r:id="rId16"/>
    <p:sldId id="410" r:id="rId17"/>
    <p:sldId id="411" r:id="rId18"/>
    <p:sldId id="446" r:id="rId19"/>
    <p:sldId id="428" r:id="rId20"/>
    <p:sldId id="448" r:id="rId21"/>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E4FD"/>
    <a:srgbClr val="FF6200"/>
    <a:srgbClr val="FF00FF"/>
    <a:srgbClr val="FFF7A7"/>
    <a:srgbClr val="AFECA3"/>
    <a:srgbClr val="FFBEF2"/>
    <a:srgbClr val="0062FC"/>
    <a:srgbClr val="FFCFC2"/>
    <a:srgbClr val="FF5EF9"/>
    <a:srgbClr val="D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2"/>
    <p:restoredTop sz="79577"/>
  </p:normalViewPr>
  <p:slideViewPr>
    <p:cSldViewPr snapToGrid="0">
      <p:cViewPr varScale="1">
        <p:scale>
          <a:sx n="87" d="100"/>
          <a:sy n="87" d="100"/>
        </p:scale>
        <p:origin x="200"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9F0CB-23A2-654C-A2FF-F3505DA3D6AE}" type="datetimeFigureOut">
              <a:rPr lang="en-US" smtClean="0"/>
              <a:t>8/18/25</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7D693-5605-A845-95AC-0945E09E8499}" type="slidenum">
              <a:rPr lang="en-US" smtClean="0"/>
              <a:t>‹#›</a:t>
            </a:fld>
            <a:endParaRPr lang="en-US"/>
          </a:p>
        </p:txBody>
      </p:sp>
    </p:spTree>
    <p:extLst>
      <p:ext uri="{BB962C8B-B14F-4D97-AF65-F5344CB8AC3E}">
        <p14:creationId xmlns:p14="http://schemas.microsoft.com/office/powerpoint/2010/main" val="221821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D7D693-5605-A845-95AC-0945E09E8499}" type="slidenum">
              <a:rPr lang="en-US" smtClean="0"/>
              <a:t>1</a:t>
            </a:fld>
            <a:endParaRPr lang="en-US"/>
          </a:p>
        </p:txBody>
      </p:sp>
    </p:spTree>
    <p:extLst>
      <p:ext uri="{BB962C8B-B14F-4D97-AF65-F5344CB8AC3E}">
        <p14:creationId xmlns:p14="http://schemas.microsoft.com/office/powerpoint/2010/main" val="298580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75622-42BD-4E36-A2DA-2384354347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EF072E-908D-8633-3E37-4640DDC0C5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D86057-0855-AC26-768F-DEE4CCD4EA6E}"/>
              </a:ext>
            </a:extLst>
          </p:cNvPr>
          <p:cNvSpPr>
            <a:spLocks noGrp="1"/>
          </p:cNvSpPr>
          <p:nvPr>
            <p:ph type="body" idx="1"/>
          </p:nvPr>
        </p:nvSpPr>
        <p:spPr/>
        <p:txBody>
          <a:bodyPr/>
          <a:lstStyle/>
          <a:p>
            <a:r>
              <a:rPr lang="en-US" dirty="0"/>
              <a:t>The attack is quite simple. Suppose there two challenges. The adversary make one PI query (1,\gamma), with \gamma larger than the norm of x_2, and receives x_1 + \gamma x_2.</a:t>
            </a:r>
          </a:p>
          <a:p>
            <a:endParaRPr lang="en-US" dirty="0"/>
          </a:p>
          <a:p>
            <a:r>
              <a:rPr lang="en-US" dirty="0"/>
              <a:t>Since with high probability, gamma is larger than the norm of x_1. the adversary can extract both x_1 and x_2 from the response.</a:t>
            </a:r>
          </a:p>
          <a:p>
            <a:endParaRPr lang="en-US" dirty="0"/>
          </a:p>
          <a:p>
            <a:r>
              <a:rPr lang="en-US" dirty="0"/>
              <a:t>This means we need additional constraints on the PI query.</a:t>
            </a:r>
          </a:p>
        </p:txBody>
      </p:sp>
      <p:sp>
        <p:nvSpPr>
          <p:cNvPr id="4" name="Slide Number Placeholder 3">
            <a:extLst>
              <a:ext uri="{FF2B5EF4-FFF2-40B4-BE49-F238E27FC236}">
                <a16:creationId xmlns:a16="http://schemas.microsoft.com/office/drawing/2014/main" id="{0EE185D2-EEAF-645A-2ED1-CEF6588B3AD4}"/>
              </a:ext>
            </a:extLst>
          </p:cNvPr>
          <p:cNvSpPr>
            <a:spLocks noGrp="1"/>
          </p:cNvSpPr>
          <p:nvPr>
            <p:ph type="sldNum" sz="quarter" idx="5"/>
          </p:nvPr>
        </p:nvSpPr>
        <p:spPr/>
        <p:txBody>
          <a:bodyPr/>
          <a:lstStyle/>
          <a:p>
            <a:fld id="{47D7D693-5605-A845-95AC-0945E09E8499}" type="slidenum">
              <a:rPr lang="en-US" smtClean="0"/>
              <a:t>10</a:t>
            </a:fld>
            <a:endParaRPr lang="en-US"/>
          </a:p>
        </p:txBody>
      </p:sp>
    </p:spTree>
    <p:extLst>
      <p:ext uri="{BB962C8B-B14F-4D97-AF65-F5344CB8AC3E}">
        <p14:creationId xmlns:p14="http://schemas.microsoft.com/office/powerpoint/2010/main" val="3072289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A55D3-7237-A1DE-AEA1-133FCC668D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FA5EB7-AF6F-DA66-2DFA-26634AAE32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AFBCF-01F4-9872-644A-EB45D7BA6CA7}"/>
              </a:ext>
            </a:extLst>
          </p:cNvPr>
          <p:cNvSpPr>
            <a:spLocks noGrp="1"/>
          </p:cNvSpPr>
          <p:nvPr>
            <p:ph type="body" idx="1"/>
          </p:nvPr>
        </p:nvSpPr>
        <p:spPr/>
        <p:txBody>
          <a:bodyPr/>
          <a:lstStyle/>
          <a:p>
            <a:r>
              <a:rPr lang="en-US" dirty="0"/>
              <a:t>In our work, the constraint is defined as follows. We require there exists a short vector u such that u is orthogonal to all the queries. here </a:t>
            </a:r>
            <a:r>
              <a:rPr lang="en-US" dirty="0" err="1"/>
              <a:t>t_j</a:t>
            </a:r>
            <a:r>
              <a:rPr lang="en-US" dirty="0"/>
              <a:t> denotes the j-</a:t>
            </a:r>
            <a:r>
              <a:rPr lang="en-US" dirty="0" err="1"/>
              <a:t>th</a:t>
            </a:r>
            <a:r>
              <a:rPr lang="en-US" dirty="0"/>
              <a:t> query.</a:t>
            </a:r>
          </a:p>
          <a:p>
            <a:endParaRPr lang="en-US" dirty="0"/>
          </a:p>
          <a:p>
            <a:r>
              <a:rPr lang="en-US" dirty="0"/>
              <a:t>I would also like to mention that the AOM-MLWE problem proposed in the prior work is essentially the same problem, and it only differs in the constraints placed on the queries.</a:t>
            </a:r>
          </a:p>
          <a:p>
            <a:endParaRPr lang="en-US" dirty="0"/>
          </a:p>
          <a:p>
            <a:r>
              <a:rPr lang="en-US" dirty="0"/>
              <a:t>We call it AOM-ISIS problem just because we think it is closer to ISIS problem, while they think it is closer to LWE problem.</a:t>
            </a:r>
          </a:p>
        </p:txBody>
      </p:sp>
      <p:sp>
        <p:nvSpPr>
          <p:cNvPr id="4" name="Slide Number Placeholder 3">
            <a:extLst>
              <a:ext uri="{FF2B5EF4-FFF2-40B4-BE49-F238E27FC236}">
                <a16:creationId xmlns:a16="http://schemas.microsoft.com/office/drawing/2014/main" id="{FA31E7A1-3914-34D6-669E-5994A07D4418}"/>
              </a:ext>
            </a:extLst>
          </p:cNvPr>
          <p:cNvSpPr>
            <a:spLocks noGrp="1"/>
          </p:cNvSpPr>
          <p:nvPr>
            <p:ph type="sldNum" sz="quarter" idx="5"/>
          </p:nvPr>
        </p:nvSpPr>
        <p:spPr/>
        <p:txBody>
          <a:bodyPr/>
          <a:lstStyle/>
          <a:p>
            <a:fld id="{47D7D693-5605-A845-95AC-0945E09E8499}" type="slidenum">
              <a:rPr lang="en-US" smtClean="0"/>
              <a:t>11</a:t>
            </a:fld>
            <a:endParaRPr lang="en-US"/>
          </a:p>
        </p:txBody>
      </p:sp>
    </p:spTree>
    <p:extLst>
      <p:ext uri="{BB962C8B-B14F-4D97-AF65-F5344CB8AC3E}">
        <p14:creationId xmlns:p14="http://schemas.microsoft.com/office/powerpoint/2010/main" val="186192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95A3A-D444-B1FF-FCBF-2916B3D60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61798C-4F8A-39E0-760B-3D6F949D51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A236AA-B8C6-E59F-A211-87779A2B059D}"/>
              </a:ext>
            </a:extLst>
          </p:cNvPr>
          <p:cNvSpPr>
            <a:spLocks noGrp="1"/>
          </p:cNvSpPr>
          <p:nvPr>
            <p:ph type="body" idx="1"/>
          </p:nvPr>
        </p:nvSpPr>
        <p:spPr/>
        <p:txBody>
          <a:bodyPr/>
          <a:lstStyle/>
          <a:p>
            <a:r>
              <a:rPr lang="en-US" dirty="0"/>
              <a:t>Now, let's take a closer look at our constraint.</a:t>
            </a:r>
          </a:p>
          <a:p>
            <a:endParaRPr lang="en-US" dirty="0"/>
          </a:p>
          <a:p>
            <a:r>
              <a:rPr lang="en-US" dirty="0"/>
              <a:t>One way to understand it is that it ensures that the entropy of the xi's remains high even after seeing all responses from the PI oracle.</a:t>
            </a:r>
          </a:p>
          <a:p>
            <a:endParaRPr lang="en-US" dirty="0"/>
          </a:p>
          <a:p>
            <a:r>
              <a:rPr lang="en-US" dirty="0"/>
              <a:t>In particular, suppose u exists. Let's consider the following lattice defined for certain </a:t>
            </a:r>
            <a:r>
              <a:rPr lang="en-US" dirty="0" err="1"/>
              <a:t>x_i’s</a:t>
            </a:r>
            <a:r>
              <a:rPr lang="en-US" dirty="0"/>
              <a:t>. We can show that all the points in this lattice give the same PI response. If u is short, then the lattice is dense, and thus has high entropy.</a:t>
            </a:r>
          </a:p>
          <a:p>
            <a:endParaRPr lang="en-US" dirty="0"/>
          </a:p>
          <a:p>
            <a:r>
              <a:rPr lang="en-US" dirty="0"/>
              <a:t>For any j, the j-</a:t>
            </a:r>
            <a:r>
              <a:rPr lang="en-US" dirty="0" err="1"/>
              <a:t>th</a:t>
            </a:r>
            <a:r>
              <a:rPr lang="en-US" dirty="0"/>
              <a:t> response given one point in the lattice is as follows. Expand it we get these two terms. Note that the second term vanishes due to the fact that the inner product of </a:t>
            </a:r>
            <a:r>
              <a:rPr lang="en-US" dirty="0" err="1"/>
              <a:t>t_j</a:t>
            </a:r>
            <a:r>
              <a:rPr lang="en-US" dirty="0"/>
              <a:t> with u is 0 mod q. Therefore the LHS is equal to the j-</a:t>
            </a:r>
            <a:r>
              <a:rPr lang="en-US" dirty="0" err="1"/>
              <a:t>th</a:t>
            </a:r>
            <a:r>
              <a:rPr lang="en-US" dirty="0"/>
              <a:t> PI response given the original </a:t>
            </a:r>
            <a:r>
              <a:rPr lang="en-US" dirty="0" err="1"/>
              <a:t>x_i’s</a:t>
            </a:r>
            <a:r>
              <a:rPr lang="en-US" dirty="0"/>
              <a:t>.</a:t>
            </a:r>
          </a:p>
          <a:p>
            <a:endParaRPr lang="en-US" dirty="0"/>
          </a:p>
          <a:p>
            <a:endParaRPr lang="en-US" dirty="0"/>
          </a:p>
          <a:p>
            <a:r>
              <a:rPr lang="en-US" dirty="0"/>
              <a:t>Let’s see some example of valid queries. In the first example, the queries are \ell -1 the unit vectors. Then, u is just the last unit vector. It is clear that it is short and orthogonal to each query.</a:t>
            </a:r>
          </a:p>
          <a:p>
            <a:endParaRPr lang="en-US" dirty="0"/>
          </a:p>
          <a:p>
            <a:r>
              <a:rPr lang="en-US" dirty="0"/>
              <a:t>In another example, the queries are just random vectors, here if k is sufficiently small, we can show there exists a short vector u which is SIS solution to the matrix defined by the queries.</a:t>
            </a:r>
          </a:p>
        </p:txBody>
      </p:sp>
      <p:sp>
        <p:nvSpPr>
          <p:cNvPr id="4" name="Slide Number Placeholder 3">
            <a:extLst>
              <a:ext uri="{FF2B5EF4-FFF2-40B4-BE49-F238E27FC236}">
                <a16:creationId xmlns:a16="http://schemas.microsoft.com/office/drawing/2014/main" id="{E7C30F05-C9DE-3408-6174-557E157BD672}"/>
              </a:ext>
            </a:extLst>
          </p:cNvPr>
          <p:cNvSpPr>
            <a:spLocks noGrp="1"/>
          </p:cNvSpPr>
          <p:nvPr>
            <p:ph type="sldNum" sz="quarter" idx="5"/>
          </p:nvPr>
        </p:nvSpPr>
        <p:spPr/>
        <p:txBody>
          <a:bodyPr/>
          <a:lstStyle/>
          <a:p>
            <a:fld id="{47D7D693-5605-A845-95AC-0945E09E8499}" type="slidenum">
              <a:rPr lang="en-US" smtClean="0"/>
              <a:t>12</a:t>
            </a:fld>
            <a:endParaRPr lang="en-US"/>
          </a:p>
        </p:txBody>
      </p:sp>
    </p:spTree>
    <p:extLst>
      <p:ext uri="{BB962C8B-B14F-4D97-AF65-F5344CB8AC3E}">
        <p14:creationId xmlns:p14="http://schemas.microsoft.com/office/powerpoint/2010/main" val="2010954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8E7D3-36ED-9278-7D28-2C1B64BDD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DCFCA2-CE9D-EDAC-5281-04DD75B563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AF0B54-E655-F2E8-59A2-2274F05EFC56}"/>
              </a:ext>
            </a:extLst>
          </p:cNvPr>
          <p:cNvSpPr>
            <a:spLocks noGrp="1"/>
          </p:cNvSpPr>
          <p:nvPr>
            <p:ph type="body" idx="1"/>
          </p:nvPr>
        </p:nvSpPr>
        <p:spPr/>
        <p:txBody>
          <a:bodyPr/>
          <a:lstStyle/>
          <a:p>
            <a:r>
              <a:rPr lang="en-US" dirty="0"/>
              <a:t>I will now focus on our reduction from the standard assumptions.</a:t>
            </a:r>
          </a:p>
        </p:txBody>
      </p:sp>
      <p:sp>
        <p:nvSpPr>
          <p:cNvPr id="4" name="Slide Number Placeholder 3">
            <a:extLst>
              <a:ext uri="{FF2B5EF4-FFF2-40B4-BE49-F238E27FC236}">
                <a16:creationId xmlns:a16="http://schemas.microsoft.com/office/drawing/2014/main" id="{AA328F77-6D28-9A13-0447-3A226EFCEDB2}"/>
              </a:ext>
            </a:extLst>
          </p:cNvPr>
          <p:cNvSpPr>
            <a:spLocks noGrp="1"/>
          </p:cNvSpPr>
          <p:nvPr>
            <p:ph type="sldNum" sz="quarter" idx="5"/>
          </p:nvPr>
        </p:nvSpPr>
        <p:spPr/>
        <p:txBody>
          <a:bodyPr/>
          <a:lstStyle/>
          <a:p>
            <a:fld id="{47D7D693-5605-A845-95AC-0945E09E8499}" type="slidenum">
              <a:rPr lang="en-US" smtClean="0"/>
              <a:t>13</a:t>
            </a:fld>
            <a:endParaRPr lang="en-US"/>
          </a:p>
        </p:txBody>
      </p:sp>
    </p:spTree>
    <p:extLst>
      <p:ext uri="{BB962C8B-B14F-4D97-AF65-F5344CB8AC3E}">
        <p14:creationId xmlns:p14="http://schemas.microsoft.com/office/powerpoint/2010/main" val="3579320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7CF26-E768-84D4-9CE0-4844F2DEC3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0095E7-8255-5D7C-17DC-3E53F6A2D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B856B0-883C-B691-49AB-3E4227EC0B37}"/>
              </a:ext>
            </a:extLst>
          </p:cNvPr>
          <p:cNvSpPr>
            <a:spLocks noGrp="1"/>
          </p:cNvSpPr>
          <p:nvPr>
            <p:ph type="body" idx="1"/>
          </p:nvPr>
        </p:nvSpPr>
        <p:spPr/>
        <p:txBody>
          <a:bodyPr/>
          <a:lstStyle/>
          <a:p>
            <a:r>
              <a:rPr lang="en-US" dirty="0"/>
              <a:t>First, I want to give a rough picture of the theorem we prove here.</a:t>
            </a:r>
          </a:p>
          <a:p>
            <a:endParaRPr lang="en-US" dirty="0"/>
          </a:p>
          <a:p>
            <a:r>
              <a:rPr lang="en-US" dirty="0"/>
              <a:t>Recall that </a:t>
            </a:r>
            <a:r>
              <a:rPr lang="en-US" sz="1200" i="0" kern="1200" dirty="0">
                <a:solidFill>
                  <a:schemeClr val="tx1"/>
                </a:solidFill>
                <a:latin typeface="+mn-lt"/>
                <a:ea typeface="+mn-ea"/>
                <a:cs typeface="+mn-cs"/>
              </a:rPr>
              <a:t>𝛽</a:t>
            </a:r>
            <a:r>
              <a:rPr lang="en-US" dirty="0"/>
              <a:t>is the norm bound on the solution, and </a:t>
            </a:r>
            <a:r>
              <a:rPr lang="en-US" sz="1200" i="0" kern="1200" dirty="0">
                <a:solidFill>
                  <a:schemeClr val="tx1"/>
                </a:solidFill>
                <a:latin typeface="+mn-lt"/>
                <a:ea typeface="+mn-ea"/>
                <a:cs typeface="+mn-cs"/>
              </a:rPr>
              <a:t>𝛽_𝑢</a:t>
            </a:r>
            <a:r>
              <a:rPr lang="en-US" dirty="0"/>
              <a:t>is the norm bound on the vector </a:t>
            </a:r>
            <a:r>
              <a:rPr lang="en-US" sz="1200" i="0" kern="1200" dirty="0">
                <a:solidFill>
                  <a:schemeClr val="tx1"/>
                </a:solidFill>
                <a:latin typeface="+mn-lt"/>
                <a:ea typeface="+mn-ea"/>
                <a:cs typeface="+mn-cs"/>
              </a:rPr>
              <a:t>𝑢</a:t>
            </a:r>
            <a:r>
              <a:rPr lang="en-US" dirty="0"/>
              <a:t>. </a:t>
            </a:r>
            <a:r>
              <a:rPr lang="en-US" sz="1200" i="0" kern="1200" dirty="0">
                <a:solidFill>
                  <a:schemeClr val="tx1"/>
                </a:solidFill>
                <a:latin typeface="+mn-lt"/>
                <a:ea typeface="+mn-ea"/>
                <a:cs typeface="+mn-cs"/>
              </a:rPr>
              <a:t>ℓ </a:t>
            </a:r>
            <a:r>
              <a:rPr lang="en-US" dirty="0"/>
              <a:t>denote the number of challenges. </a:t>
            </a:r>
            <a:r>
              <a:rPr lang="en-US" sz="1200" i="0" kern="1200" dirty="0">
                <a:solidFill>
                  <a:schemeClr val="tx1"/>
                </a:solidFill>
                <a:latin typeface="+mn-lt"/>
                <a:ea typeface="+mn-ea"/>
                <a:cs typeface="+mn-cs"/>
              </a:rPr>
              <a:t>𝛿_𝛼 is</a:t>
            </a:r>
            <a:r>
              <a:rPr lang="en-US" dirty="0"/>
              <a:t> a constant depending on </a:t>
            </a:r>
            <a:r>
              <a:rPr lang="en-US" sz="1200" i="0" kern="1200" dirty="0">
                <a:solidFill>
                  <a:schemeClr val="tx1"/>
                </a:solidFill>
                <a:latin typeface="+mn-lt"/>
                <a:ea typeface="+mn-ea"/>
                <a:cs typeface="+mn-cs"/>
              </a:rPr>
              <a:t>𝛼</a:t>
            </a:r>
            <a:r>
              <a:rPr lang="en-US" dirty="0"/>
              <a:t>. The SIS and LWE errors are roughly as follows. please refer to our paper for the exact theorem if you are interested.</a:t>
            </a:r>
          </a:p>
          <a:p>
            <a:endParaRPr lang="en-US" dirty="0"/>
          </a:p>
          <a:p>
            <a:r>
              <a:rPr lang="en-US" dirty="0"/>
              <a:t>One point I want to highlight is that the hardness of AOM-MISIS depends on </a:t>
            </a:r>
            <a:r>
              <a:rPr lang="en-US" sz="1200" i="0" kern="1200" dirty="0">
                <a:solidFill>
                  <a:schemeClr val="tx1"/>
                </a:solidFill>
                <a:latin typeface="+mn-lt"/>
                <a:ea typeface="+mn-ea"/>
                <a:cs typeface="+mn-cs"/>
              </a:rPr>
              <a:t>𝛽_𝑢</a:t>
            </a:r>
            <a:r>
              <a:rPr lang="en-US" dirty="0"/>
              <a:t>. In particular, smaller </a:t>
            </a:r>
            <a:r>
              <a:rPr lang="en-US" sz="1200" i="0" kern="1200" dirty="0">
                <a:solidFill>
                  <a:schemeClr val="tx1"/>
                </a:solidFill>
                <a:latin typeface="+mn-lt"/>
                <a:ea typeface="+mn-ea"/>
                <a:cs typeface="+mn-cs"/>
              </a:rPr>
              <a:t>𝛽_𝑢  result in larger </a:t>
            </a:r>
            <a:r>
              <a:rPr lang="en-US" dirty="0"/>
              <a:t>the LWE error and the problem becomes harder.</a:t>
            </a:r>
          </a:p>
        </p:txBody>
      </p:sp>
      <p:sp>
        <p:nvSpPr>
          <p:cNvPr id="4" name="Slide Number Placeholder 3">
            <a:extLst>
              <a:ext uri="{FF2B5EF4-FFF2-40B4-BE49-F238E27FC236}">
                <a16:creationId xmlns:a16="http://schemas.microsoft.com/office/drawing/2014/main" id="{143E07D1-9937-E138-7FC1-19506F006DBC}"/>
              </a:ext>
            </a:extLst>
          </p:cNvPr>
          <p:cNvSpPr>
            <a:spLocks noGrp="1"/>
          </p:cNvSpPr>
          <p:nvPr>
            <p:ph type="sldNum" sz="quarter" idx="5"/>
          </p:nvPr>
        </p:nvSpPr>
        <p:spPr/>
        <p:txBody>
          <a:bodyPr/>
          <a:lstStyle/>
          <a:p>
            <a:fld id="{47D7D693-5605-A845-95AC-0945E09E8499}" type="slidenum">
              <a:rPr lang="en-US" smtClean="0"/>
              <a:t>14</a:t>
            </a:fld>
            <a:endParaRPr lang="en-US"/>
          </a:p>
        </p:txBody>
      </p:sp>
    </p:spTree>
    <p:extLst>
      <p:ext uri="{BB962C8B-B14F-4D97-AF65-F5344CB8AC3E}">
        <p14:creationId xmlns:p14="http://schemas.microsoft.com/office/powerpoint/2010/main" val="3744437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92A0D-7DC7-4003-64DB-A53AF4854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1D0230-A50A-0A3F-4222-9FE9E889C9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16BF62-2358-CF2E-8A39-8E2E39C97EAE}"/>
              </a:ext>
            </a:extLst>
          </p:cNvPr>
          <p:cNvSpPr>
            <a:spLocks noGrp="1"/>
          </p:cNvSpPr>
          <p:nvPr>
            <p:ph type="body" idx="1"/>
          </p:nvPr>
        </p:nvSpPr>
        <p:spPr/>
        <p:txBody>
          <a:bodyPr/>
          <a:lstStyle/>
          <a:p>
            <a:r>
              <a:rPr lang="en-US" dirty="0"/>
              <a:t>Now I will explain the reduction from SIS to the OM problem.</a:t>
            </a:r>
          </a:p>
          <a:p>
            <a:endParaRPr lang="en-US" dirty="0"/>
          </a:p>
          <a:p>
            <a:r>
              <a:rPr lang="en-US" dirty="0"/>
              <a:t>The reduction idea is actually from our prior work in the DL setting, where we show some one-more type assumption can be reduced the DL assumption.</a:t>
            </a:r>
          </a:p>
          <a:p>
            <a:endParaRPr lang="en-US" dirty="0"/>
          </a:p>
          <a:p>
            <a:r>
              <a:rPr lang="en-US" dirty="0"/>
              <a:t>For simplicity, let’s assume A always wins.</a:t>
            </a:r>
          </a:p>
          <a:p>
            <a:endParaRPr lang="en-US" dirty="0"/>
          </a:p>
          <a:p>
            <a:r>
              <a:rPr lang="en-US" dirty="0"/>
              <a:t>The reduction turns out to be quite simple. Here B is an adversary for the SIS problem, and A is an </a:t>
            </a:r>
            <a:r>
              <a:rPr lang="en-US" dirty="0" err="1"/>
              <a:t>adverary</a:t>
            </a:r>
            <a:r>
              <a:rPr lang="en-US" dirty="0"/>
              <a:t> for the one-more problem. Initially, B receives a random matrix and runs A with the matrix and challenges sampled by B itself. Then since B samples </a:t>
            </a:r>
            <a:r>
              <a:rPr lang="en-US" dirty="0" err="1"/>
              <a:t>x_i's</a:t>
            </a:r>
            <a:r>
              <a:rPr lang="en-US" dirty="0"/>
              <a:t> by itself, B answers the PI queries from A honestly. After A returns, B finds a </a:t>
            </a:r>
            <a:r>
              <a:rPr lang="en-US" dirty="0" err="1"/>
              <a:t>z_i</a:t>
            </a:r>
            <a:r>
              <a:rPr lang="en-US" dirty="0"/>
              <a:t> that is different from </a:t>
            </a:r>
            <a:r>
              <a:rPr lang="en-US" dirty="0" err="1"/>
              <a:t>x_i</a:t>
            </a:r>
            <a:r>
              <a:rPr lang="en-US" dirty="0"/>
              <a:t>, and outputs </a:t>
            </a:r>
            <a:r>
              <a:rPr lang="en-US" dirty="0" err="1"/>
              <a:t>z_i</a:t>
            </a:r>
            <a:r>
              <a:rPr lang="en-US" dirty="0"/>
              <a:t> - </a:t>
            </a:r>
            <a:r>
              <a:rPr lang="en-US" dirty="0" err="1"/>
              <a:t>x_i</a:t>
            </a:r>
            <a:r>
              <a:rPr lang="en-US" dirty="0"/>
              <a:t>.</a:t>
            </a:r>
          </a:p>
          <a:p>
            <a:endParaRPr lang="en-US" dirty="0"/>
          </a:p>
          <a:p>
            <a:r>
              <a:rPr lang="en-US" dirty="0"/>
              <a:t>It is not hard to see that it is an SIS solution. Since A wins, we know ... ,there for ..., also, it is clear ...</a:t>
            </a:r>
          </a:p>
          <a:p>
            <a:endParaRPr lang="en-US" dirty="0"/>
          </a:p>
          <a:p>
            <a:r>
              <a:rPr lang="en-US" dirty="0"/>
              <a:t>So this only thing that is left to show here is why such </a:t>
            </a:r>
            <a:r>
              <a:rPr lang="en-US" dirty="0" err="1"/>
              <a:t>z_i</a:t>
            </a:r>
            <a:r>
              <a:rPr lang="en-US" dirty="0"/>
              <a:t> exists.</a:t>
            </a:r>
          </a:p>
          <a:p>
            <a:endParaRPr lang="en-US" dirty="0"/>
          </a:p>
          <a:p>
            <a:r>
              <a:rPr lang="en-US" dirty="0"/>
              <a:t>The intuition is that the view of the </a:t>
            </a:r>
            <a:r>
              <a:rPr lang="en-US" dirty="0" err="1"/>
              <a:t>adverary</a:t>
            </a:r>
            <a:r>
              <a:rPr lang="en-US" dirty="0"/>
              <a:t> A received, the challenges and the PI responses, does not contain enough information to recover all the </a:t>
            </a:r>
            <a:r>
              <a:rPr lang="en-US" dirty="0" err="1"/>
              <a:t>x_i's</a:t>
            </a:r>
            <a:r>
              <a:rPr lang="en-US" dirty="0"/>
              <a:t>. </a:t>
            </a:r>
          </a:p>
        </p:txBody>
      </p:sp>
      <p:sp>
        <p:nvSpPr>
          <p:cNvPr id="4" name="Slide Number Placeholder 3">
            <a:extLst>
              <a:ext uri="{FF2B5EF4-FFF2-40B4-BE49-F238E27FC236}">
                <a16:creationId xmlns:a16="http://schemas.microsoft.com/office/drawing/2014/main" id="{C1ED91D5-FEB8-D2E2-B385-273CEF10C211}"/>
              </a:ext>
            </a:extLst>
          </p:cNvPr>
          <p:cNvSpPr>
            <a:spLocks noGrp="1"/>
          </p:cNvSpPr>
          <p:nvPr>
            <p:ph type="sldNum" sz="quarter" idx="5"/>
          </p:nvPr>
        </p:nvSpPr>
        <p:spPr/>
        <p:txBody>
          <a:bodyPr/>
          <a:lstStyle/>
          <a:p>
            <a:fld id="{47D7D693-5605-A845-95AC-0945E09E8499}" type="slidenum">
              <a:rPr lang="en-US" smtClean="0"/>
              <a:t>15</a:t>
            </a:fld>
            <a:endParaRPr lang="en-US"/>
          </a:p>
        </p:txBody>
      </p:sp>
    </p:spTree>
    <p:extLst>
      <p:ext uri="{BB962C8B-B14F-4D97-AF65-F5344CB8AC3E}">
        <p14:creationId xmlns:p14="http://schemas.microsoft.com/office/powerpoint/2010/main" val="2716215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CA68A-71B7-7901-3C72-B82FEB6E3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4F372C-2F9E-18BF-371F-89F0336C1F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969CDC-F4AE-1F01-83B4-A618653B3491}"/>
              </a:ext>
            </a:extLst>
          </p:cNvPr>
          <p:cNvSpPr>
            <a:spLocks noGrp="1"/>
          </p:cNvSpPr>
          <p:nvPr>
            <p:ph type="body" idx="1"/>
          </p:nvPr>
        </p:nvSpPr>
        <p:spPr/>
        <p:txBody>
          <a:bodyPr/>
          <a:lstStyle/>
          <a:p>
            <a:r>
              <a:rPr lang="en-US" dirty="0"/>
              <a:t>To this more concrete, let's consider two distinct randomness and two executions, where the first one uses </a:t>
            </a:r>
            <a:r>
              <a:rPr lang="en-US" dirty="0" err="1"/>
              <a:t>x_i's</a:t>
            </a:r>
            <a:r>
              <a:rPr lang="en-US" dirty="0"/>
              <a:t> and the second one uses </a:t>
            </a:r>
            <a:r>
              <a:rPr lang="en-US" dirty="0" err="1"/>
              <a:t>x_i</a:t>
            </a:r>
            <a:r>
              <a:rPr lang="en-US" dirty="0"/>
              <a:t>' 's. Suppose they result in the same challenges and the same PI responses. Without loss of </a:t>
            </a:r>
            <a:r>
              <a:rPr lang="en-US" dirty="0" err="1"/>
              <a:t>generalality</a:t>
            </a:r>
            <a:r>
              <a:rPr lang="en-US" dirty="0"/>
              <a:t>, A is deterministic. Then, A have the same outputs in both executions Since ...</a:t>
            </a:r>
          </a:p>
        </p:txBody>
      </p:sp>
      <p:sp>
        <p:nvSpPr>
          <p:cNvPr id="4" name="Slide Number Placeholder 3">
            <a:extLst>
              <a:ext uri="{FF2B5EF4-FFF2-40B4-BE49-F238E27FC236}">
                <a16:creationId xmlns:a16="http://schemas.microsoft.com/office/drawing/2014/main" id="{2C471BBA-EA78-4C42-3578-51B1744B961E}"/>
              </a:ext>
            </a:extLst>
          </p:cNvPr>
          <p:cNvSpPr>
            <a:spLocks noGrp="1"/>
          </p:cNvSpPr>
          <p:nvPr>
            <p:ph type="sldNum" sz="quarter" idx="5"/>
          </p:nvPr>
        </p:nvSpPr>
        <p:spPr/>
        <p:txBody>
          <a:bodyPr/>
          <a:lstStyle/>
          <a:p>
            <a:fld id="{47D7D693-5605-A845-95AC-0945E09E8499}" type="slidenum">
              <a:rPr lang="en-US" smtClean="0"/>
              <a:t>16</a:t>
            </a:fld>
            <a:endParaRPr lang="en-US"/>
          </a:p>
        </p:txBody>
      </p:sp>
    </p:spTree>
    <p:extLst>
      <p:ext uri="{BB962C8B-B14F-4D97-AF65-F5344CB8AC3E}">
        <p14:creationId xmlns:p14="http://schemas.microsoft.com/office/powerpoint/2010/main" val="2649269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92518-EB70-1B07-A8FB-98EB87122E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2C89E-CB11-0C36-3EF3-A391D3B482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8BE93-D3EF-8F1D-65CA-05B9535ABF97}"/>
              </a:ext>
            </a:extLst>
          </p:cNvPr>
          <p:cNvSpPr>
            <a:spLocks noGrp="1"/>
          </p:cNvSpPr>
          <p:nvPr>
            <p:ph type="body" idx="1"/>
          </p:nvPr>
        </p:nvSpPr>
        <p:spPr/>
        <p:txBody>
          <a:bodyPr/>
          <a:lstStyle/>
          <a:p>
            <a:r>
              <a:rPr lang="en-US" dirty="0"/>
              <a:t>Then, the question boils down to why there exists such </a:t>
            </a:r>
            <a:r>
              <a:rPr lang="en-US" dirty="0" err="1"/>
              <a:t>x_i</a:t>
            </a:r>
            <a:r>
              <a:rPr lang="en-US" dirty="0"/>
              <a:t>' 's such that they result in the same challenges and the same PI responses.</a:t>
            </a:r>
          </a:p>
          <a:p>
            <a:endParaRPr lang="en-US" dirty="0"/>
          </a:p>
          <a:p>
            <a:r>
              <a:rPr lang="en-US" dirty="0"/>
              <a:t>For the first condition, the reason we can find such </a:t>
            </a:r>
            <a:r>
              <a:rPr lang="en-US" dirty="0" err="1"/>
              <a:t>x_i</a:t>
            </a:r>
            <a:r>
              <a:rPr lang="en-US" dirty="0"/>
              <a:t>' is that there exists a short vector \delta such that A\delta = 0. Therefore, </a:t>
            </a:r>
            <a:r>
              <a:rPr lang="en-US" dirty="0" err="1"/>
              <a:t>x_i</a:t>
            </a:r>
            <a:r>
              <a:rPr lang="en-US" dirty="0"/>
              <a:t> plus \delta gives the same challenge as </a:t>
            </a:r>
            <a:r>
              <a:rPr lang="en-US" dirty="0" err="1"/>
              <a:t>x_i</a:t>
            </a:r>
            <a:r>
              <a:rPr lang="en-US" dirty="0"/>
              <a:t>.</a:t>
            </a:r>
          </a:p>
          <a:p>
            <a:endParaRPr lang="en-US" dirty="0"/>
          </a:p>
          <a:p>
            <a:r>
              <a:rPr lang="en-US" dirty="0"/>
              <a:t>For the second condition, as we previously discussed, due to the </a:t>
            </a:r>
            <a:r>
              <a:rPr lang="en-US" dirty="0" err="1"/>
              <a:t>existance</a:t>
            </a:r>
            <a:r>
              <a:rPr lang="en-US" dirty="0"/>
              <a:t> of a short vector u in the winning condition, </a:t>
            </a:r>
            <a:r>
              <a:rPr lang="en-US" dirty="0" err="1"/>
              <a:t>x_i</a:t>
            </a:r>
            <a:r>
              <a:rPr lang="en-US" dirty="0"/>
              <a:t> plus </a:t>
            </a:r>
            <a:r>
              <a:rPr lang="en-US" dirty="0" err="1"/>
              <a:t>u_i</a:t>
            </a:r>
            <a:r>
              <a:rPr lang="en-US" dirty="0"/>
              <a:t> times a vector gives the same PI responses.</a:t>
            </a:r>
          </a:p>
          <a:p>
            <a:endParaRPr lang="en-US" dirty="0"/>
          </a:p>
          <a:p>
            <a:r>
              <a:rPr lang="en-US" dirty="0"/>
              <a:t>Combining them, we find the following </a:t>
            </a:r>
            <a:r>
              <a:rPr lang="en-US" dirty="0" err="1"/>
              <a:t>x_i</a:t>
            </a:r>
            <a:r>
              <a:rPr lang="en-US" dirty="0"/>
              <a:t>' 's, which satisfies both condition.</a:t>
            </a:r>
          </a:p>
          <a:p>
            <a:endParaRPr lang="en-US" dirty="0"/>
          </a:p>
          <a:p>
            <a:r>
              <a:rPr lang="en-US" dirty="0"/>
              <a:t>The last thing I want to mention is that LWE is used here to embed a short solution in A to improve the tightness of this reduction.</a:t>
            </a:r>
          </a:p>
        </p:txBody>
      </p:sp>
      <p:sp>
        <p:nvSpPr>
          <p:cNvPr id="4" name="Slide Number Placeholder 3">
            <a:extLst>
              <a:ext uri="{FF2B5EF4-FFF2-40B4-BE49-F238E27FC236}">
                <a16:creationId xmlns:a16="http://schemas.microsoft.com/office/drawing/2014/main" id="{04F7BF27-3673-33C3-3EA5-9CC4F78E6FCB}"/>
              </a:ext>
            </a:extLst>
          </p:cNvPr>
          <p:cNvSpPr>
            <a:spLocks noGrp="1"/>
          </p:cNvSpPr>
          <p:nvPr>
            <p:ph type="sldNum" sz="quarter" idx="5"/>
          </p:nvPr>
        </p:nvSpPr>
        <p:spPr/>
        <p:txBody>
          <a:bodyPr/>
          <a:lstStyle/>
          <a:p>
            <a:fld id="{47D7D693-5605-A845-95AC-0945E09E8499}" type="slidenum">
              <a:rPr lang="en-US" smtClean="0"/>
              <a:t>17</a:t>
            </a:fld>
            <a:endParaRPr lang="en-US"/>
          </a:p>
        </p:txBody>
      </p:sp>
    </p:spTree>
    <p:extLst>
      <p:ext uri="{BB962C8B-B14F-4D97-AF65-F5344CB8AC3E}">
        <p14:creationId xmlns:p14="http://schemas.microsoft.com/office/powerpoint/2010/main" val="3267692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2C496-DDB2-AEB8-D324-8CE139271E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271568-07B2-0930-510B-E3CDD25459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8EE298-EF50-45E3-2FF6-B96E1564F959}"/>
              </a:ext>
            </a:extLst>
          </p:cNvPr>
          <p:cNvSpPr>
            <a:spLocks noGrp="1"/>
          </p:cNvSpPr>
          <p:nvPr>
            <p:ph type="body" idx="1"/>
          </p:nvPr>
        </p:nvSpPr>
        <p:spPr/>
        <p:txBody>
          <a:bodyPr/>
          <a:lstStyle/>
          <a:p>
            <a:r>
              <a:rPr lang="en-US" dirty="0"/>
              <a:t>Let's verify this now.</a:t>
            </a:r>
          </a:p>
          <a:p>
            <a:endParaRPr lang="en-US" dirty="0"/>
          </a:p>
          <a:p>
            <a:r>
              <a:rPr lang="en-US" dirty="0"/>
              <a:t>For the first condition, </a:t>
            </a:r>
          </a:p>
        </p:txBody>
      </p:sp>
      <p:sp>
        <p:nvSpPr>
          <p:cNvPr id="4" name="Slide Number Placeholder 3">
            <a:extLst>
              <a:ext uri="{FF2B5EF4-FFF2-40B4-BE49-F238E27FC236}">
                <a16:creationId xmlns:a16="http://schemas.microsoft.com/office/drawing/2014/main" id="{28A442B6-E1D5-6CEE-B5BC-D39558E4ED6C}"/>
              </a:ext>
            </a:extLst>
          </p:cNvPr>
          <p:cNvSpPr>
            <a:spLocks noGrp="1"/>
          </p:cNvSpPr>
          <p:nvPr>
            <p:ph type="sldNum" sz="quarter" idx="5"/>
          </p:nvPr>
        </p:nvSpPr>
        <p:spPr/>
        <p:txBody>
          <a:bodyPr/>
          <a:lstStyle/>
          <a:p>
            <a:fld id="{47D7D693-5605-A845-95AC-0945E09E8499}" type="slidenum">
              <a:rPr lang="en-US" smtClean="0"/>
              <a:t>18</a:t>
            </a:fld>
            <a:endParaRPr lang="en-US"/>
          </a:p>
        </p:txBody>
      </p:sp>
    </p:spTree>
    <p:extLst>
      <p:ext uri="{BB962C8B-B14F-4D97-AF65-F5344CB8AC3E}">
        <p14:creationId xmlns:p14="http://schemas.microsoft.com/office/powerpoint/2010/main" val="2789407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A960C-8414-0102-0BE7-8E512B584C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B74B94-0B44-1DE0-B48D-31AEFBF708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719CDD-9FFA-F5B9-25E7-29ACC436997A}"/>
              </a:ext>
            </a:extLst>
          </p:cNvPr>
          <p:cNvSpPr>
            <a:spLocks noGrp="1"/>
          </p:cNvSpPr>
          <p:nvPr>
            <p:ph type="body" idx="1"/>
          </p:nvPr>
        </p:nvSpPr>
        <p:spPr/>
        <p:txBody>
          <a:bodyPr/>
          <a:lstStyle/>
          <a:p>
            <a:r>
              <a:rPr lang="en-US" dirty="0"/>
              <a:t>Now, let's denote the map as Phi.</a:t>
            </a:r>
          </a:p>
          <a:p>
            <a:endParaRPr lang="en-US" dirty="0"/>
          </a:p>
          <a:p>
            <a:r>
              <a:rPr lang="en-US" dirty="0"/>
              <a:t>Given this map it is still not trivial to show there exists </a:t>
            </a:r>
            <a:r>
              <a:rPr lang="en-US" dirty="0" err="1"/>
              <a:t>z_i</a:t>
            </a:r>
            <a:r>
              <a:rPr lang="en-US" dirty="0"/>
              <a:t> \</a:t>
            </a:r>
            <a:r>
              <a:rPr lang="en-US" dirty="0" err="1"/>
              <a:t>neq</a:t>
            </a:r>
            <a:r>
              <a:rPr lang="en-US" dirty="0"/>
              <a:t> </a:t>
            </a:r>
            <a:r>
              <a:rPr lang="en-US" dirty="0" err="1"/>
              <a:t>x_i</a:t>
            </a:r>
            <a:r>
              <a:rPr lang="en-US" dirty="0"/>
              <a:t>.</a:t>
            </a:r>
          </a:p>
          <a:p>
            <a:endParaRPr lang="en-US" dirty="0"/>
          </a:p>
          <a:p>
            <a:r>
              <a:rPr lang="en-US" dirty="0"/>
              <a:t>I will not go into much details here, but just outline the two main steps of our proof.</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that </a:t>
            </a:r>
            <a:r>
              <a:rPr lang="en-US" dirty="0" err="1"/>
              <a:t>x_i's</a:t>
            </a:r>
            <a:r>
              <a:rPr lang="en-US" dirty="0"/>
              <a:t> are sampled from a discrete Gaussian distribution.</a:t>
            </a:r>
          </a:p>
          <a:p>
            <a:endParaRPr lang="en-US" dirty="0"/>
          </a:p>
          <a:p>
            <a:r>
              <a:rPr lang="en-US" dirty="0"/>
              <a:t>The first step is that we show as long as the phi map does not disturb the distribution too much, then </a:t>
            </a:r>
            <a:r>
              <a:rPr lang="en-US" dirty="0" err="1"/>
              <a:t>w.h.p</a:t>
            </a:r>
            <a:r>
              <a:rPr lang="en-US" dirty="0"/>
              <a:t> there exists a </a:t>
            </a:r>
            <a:r>
              <a:rPr lang="en-US" dirty="0" err="1"/>
              <a:t>z_i</a:t>
            </a:r>
            <a:r>
              <a:rPr lang="en-US" dirty="0"/>
              <a:t> not equal to </a:t>
            </a:r>
            <a:r>
              <a:rPr lang="en-US" dirty="0" err="1"/>
              <a:t>x_i</a:t>
            </a:r>
            <a:r>
              <a:rPr lang="en-US" dirty="0"/>
              <a:t>, which means B wins. </a:t>
            </a:r>
          </a:p>
          <a:p>
            <a:endParaRPr lang="en-US" dirty="0"/>
          </a:p>
          <a:p>
            <a:r>
              <a:rPr lang="en-US" dirty="0"/>
              <a:t>In the second step, we show indeed this phi map does not disturb the distribution too much as long as the vectors u and delta are short.</a:t>
            </a:r>
          </a:p>
          <a:p>
            <a:endParaRPr lang="en-US" dirty="0"/>
          </a:p>
          <a:p>
            <a:r>
              <a:rPr lang="en-US" dirty="0"/>
              <a:t>The vector u is small due to the winning condition.</a:t>
            </a:r>
          </a:p>
          <a:p>
            <a:endParaRPr lang="en-US" dirty="0"/>
          </a:p>
          <a:p>
            <a:r>
              <a:rPr lang="en-US" dirty="0"/>
              <a:t>To make sure there exists a small \delta, we use LWE to embed a short solution to the matrix A</a:t>
            </a:r>
          </a:p>
        </p:txBody>
      </p:sp>
      <p:sp>
        <p:nvSpPr>
          <p:cNvPr id="4" name="Slide Number Placeholder 3">
            <a:extLst>
              <a:ext uri="{FF2B5EF4-FFF2-40B4-BE49-F238E27FC236}">
                <a16:creationId xmlns:a16="http://schemas.microsoft.com/office/drawing/2014/main" id="{5F75EFE8-5D5E-AB94-CF5C-974BD337D764}"/>
              </a:ext>
            </a:extLst>
          </p:cNvPr>
          <p:cNvSpPr>
            <a:spLocks noGrp="1"/>
          </p:cNvSpPr>
          <p:nvPr>
            <p:ph type="sldNum" sz="quarter" idx="5"/>
          </p:nvPr>
        </p:nvSpPr>
        <p:spPr/>
        <p:txBody>
          <a:bodyPr/>
          <a:lstStyle/>
          <a:p>
            <a:fld id="{47D7D693-5605-A845-95AC-0945E09E8499}" type="slidenum">
              <a:rPr lang="en-US" smtClean="0"/>
              <a:t>19</a:t>
            </a:fld>
            <a:endParaRPr lang="en-US"/>
          </a:p>
        </p:txBody>
      </p:sp>
    </p:spTree>
    <p:extLst>
      <p:ext uri="{BB962C8B-B14F-4D97-AF65-F5344CB8AC3E}">
        <p14:creationId xmlns:p14="http://schemas.microsoft.com/office/powerpoint/2010/main" val="3913145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C9CF8-30C9-28D2-2A2F-9CDE221879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13AB96-E4A1-E233-75EF-621057764C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0C5494-5043-BAF4-B21C-8DCD4FF5BEF4}"/>
              </a:ext>
            </a:extLst>
          </p:cNvPr>
          <p:cNvSpPr>
            <a:spLocks noGrp="1"/>
          </p:cNvSpPr>
          <p:nvPr>
            <p:ph type="body" idx="1"/>
          </p:nvPr>
        </p:nvSpPr>
        <p:spPr/>
        <p:txBody>
          <a:bodyPr/>
          <a:lstStyle/>
          <a:p>
            <a:r>
              <a:rPr lang="en-US" dirty="0"/>
              <a:t>The main contribution of this work in efficient lattice-based threshold signatures.</a:t>
            </a:r>
          </a:p>
          <a:p>
            <a:endParaRPr lang="en-US" dirty="0"/>
          </a:p>
          <a:p>
            <a:r>
              <a:rPr lang="en-US" dirty="0"/>
              <a:t>So let's start from what is threshold signatures? In this setting, initially, n signers run a DKG protocol to generates n signing key shares and one public key, so that each signer holds  its signing key share by the end.</a:t>
            </a:r>
          </a:p>
          <a:p>
            <a:endParaRPr lang="en-US" dirty="0"/>
          </a:p>
          <a:p>
            <a:r>
              <a:rPr lang="en-US" dirty="0"/>
              <a:t>To sign a message m, it requires at least a threshold t of signers to be involved to issue a signature.</a:t>
            </a:r>
          </a:p>
          <a:p>
            <a:endParaRPr lang="en-US" dirty="0"/>
          </a:p>
          <a:p>
            <a:r>
              <a:rPr lang="en-US" dirty="0"/>
              <a:t>The basic security guarantees that no one can forge a signature for m if less than t signers are involved. </a:t>
            </a:r>
          </a:p>
          <a:p>
            <a:endParaRPr lang="en-US" dirty="0"/>
          </a:p>
          <a:p>
            <a:r>
              <a:rPr lang="en-US" dirty="0"/>
              <a:t>The main motivation of developing threshold signatures is to avoid single point attack. They have attracted significant interest in industry, for example, in crypto wallets. In addition, there is an ongoing standardization effort by NIST.</a:t>
            </a:r>
          </a:p>
        </p:txBody>
      </p:sp>
      <p:sp>
        <p:nvSpPr>
          <p:cNvPr id="4" name="Slide Number Placeholder 3">
            <a:extLst>
              <a:ext uri="{FF2B5EF4-FFF2-40B4-BE49-F238E27FC236}">
                <a16:creationId xmlns:a16="http://schemas.microsoft.com/office/drawing/2014/main" id="{BF09454B-F572-E6F0-9F22-53E162A6F581}"/>
              </a:ext>
            </a:extLst>
          </p:cNvPr>
          <p:cNvSpPr>
            <a:spLocks noGrp="1"/>
          </p:cNvSpPr>
          <p:nvPr>
            <p:ph type="sldNum" sz="quarter" idx="5"/>
          </p:nvPr>
        </p:nvSpPr>
        <p:spPr/>
        <p:txBody>
          <a:bodyPr/>
          <a:lstStyle/>
          <a:p>
            <a:fld id="{47D7D693-5605-A845-95AC-0945E09E8499}" type="slidenum">
              <a:rPr lang="en-US" smtClean="0"/>
              <a:t>2</a:t>
            </a:fld>
            <a:endParaRPr lang="en-US"/>
          </a:p>
        </p:txBody>
      </p:sp>
    </p:spTree>
    <p:extLst>
      <p:ext uri="{BB962C8B-B14F-4D97-AF65-F5344CB8AC3E}">
        <p14:creationId xmlns:p14="http://schemas.microsoft.com/office/powerpoint/2010/main" val="836993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659FF-6C6F-37E8-EDFC-CA1601E3DC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8FAE14-9869-EE7A-B236-B7FE7F1CC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C0A8A3-F323-07AB-96C6-15E2547574E2}"/>
              </a:ext>
            </a:extLst>
          </p:cNvPr>
          <p:cNvSpPr>
            <a:spLocks noGrp="1"/>
          </p:cNvSpPr>
          <p:nvPr>
            <p:ph type="body" idx="1"/>
          </p:nvPr>
        </p:nvSpPr>
        <p:spPr/>
        <p:txBody>
          <a:bodyPr/>
          <a:lstStyle/>
          <a:p>
            <a:r>
              <a:rPr lang="en-US" dirty="0"/>
              <a:t>To conclude, we define a new one-more type problem. We show its hardness can be based on the standard assumption, and the hardness of this problem can be used to show the security of two lattice-based threshold signature schemes.</a:t>
            </a:r>
          </a:p>
          <a:p>
            <a:endParaRPr lang="en-US" dirty="0"/>
          </a:p>
          <a:p>
            <a:r>
              <a:rPr lang="en-US" dirty="0"/>
              <a:t>For the open problems, it is interesting to see whether we can extend our results to other distribution of </a:t>
            </a:r>
            <a:r>
              <a:rPr lang="en-US" dirty="0" err="1"/>
              <a:t>x_i’s</a:t>
            </a:r>
            <a:r>
              <a:rPr lang="en-US" dirty="0"/>
              <a:t>. For example, if the </a:t>
            </a:r>
            <a:r>
              <a:rPr lang="en-US" dirty="0" err="1"/>
              <a:t>x_i</a:t>
            </a:r>
            <a:r>
              <a:rPr lang="en-US" dirty="0"/>
              <a:t> is sampled from a bounded uniform distribution, whether we can get a similar reduction.</a:t>
            </a:r>
          </a:p>
          <a:p>
            <a:endParaRPr lang="en-US" dirty="0"/>
          </a:p>
          <a:p>
            <a:r>
              <a:rPr lang="en-US" dirty="0"/>
              <a:t>Also, as I mentioned, there is a gap between cryptanalysis and our reduction, Can we close the gap there?</a:t>
            </a:r>
          </a:p>
          <a:p>
            <a:endParaRPr lang="en-US" dirty="0"/>
          </a:p>
          <a:p>
            <a:endParaRPr lang="en-US" dirty="0"/>
          </a:p>
        </p:txBody>
      </p:sp>
      <p:sp>
        <p:nvSpPr>
          <p:cNvPr id="4" name="Slide Number Placeholder 3">
            <a:extLst>
              <a:ext uri="{FF2B5EF4-FFF2-40B4-BE49-F238E27FC236}">
                <a16:creationId xmlns:a16="http://schemas.microsoft.com/office/drawing/2014/main" id="{AEBE4FC1-8905-3D9C-621B-97FA25968EC5}"/>
              </a:ext>
            </a:extLst>
          </p:cNvPr>
          <p:cNvSpPr>
            <a:spLocks noGrp="1"/>
          </p:cNvSpPr>
          <p:nvPr>
            <p:ph type="sldNum" sz="quarter" idx="5"/>
          </p:nvPr>
        </p:nvSpPr>
        <p:spPr/>
        <p:txBody>
          <a:bodyPr/>
          <a:lstStyle/>
          <a:p>
            <a:fld id="{47D7D693-5605-A845-95AC-0945E09E8499}" type="slidenum">
              <a:rPr lang="en-US" smtClean="0"/>
              <a:t>20</a:t>
            </a:fld>
            <a:endParaRPr lang="en-US"/>
          </a:p>
        </p:txBody>
      </p:sp>
    </p:spTree>
    <p:extLst>
      <p:ext uri="{BB962C8B-B14F-4D97-AF65-F5344CB8AC3E}">
        <p14:creationId xmlns:p14="http://schemas.microsoft.com/office/powerpoint/2010/main" val="223924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794DB-4008-9FA7-5815-D97B0AAA7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CCA814-0CDB-13A7-DC69-FA93E3B5E4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265384-0E3E-CDBC-94ED-B93322F5F9CC}"/>
              </a:ext>
            </a:extLst>
          </p:cNvPr>
          <p:cNvSpPr>
            <a:spLocks noGrp="1"/>
          </p:cNvSpPr>
          <p:nvPr>
            <p:ph type="body" idx="1"/>
          </p:nvPr>
        </p:nvSpPr>
        <p:spPr/>
        <p:txBody>
          <a:bodyPr/>
          <a:lstStyle/>
          <a:p>
            <a:r>
              <a:rPr lang="en-US" dirty="0"/>
              <a:t>Now, let’s take a look at the existing construction of lattice-based threshold signatures.</a:t>
            </a:r>
          </a:p>
          <a:p>
            <a:endParaRPr lang="en-US" dirty="0"/>
          </a:p>
          <a:p>
            <a:r>
              <a:rPr lang="en-US" dirty="0"/>
              <a:t>The early constructions are based on threshold FHE, which are round optimal, but not practical due to the use of FHE.</a:t>
            </a:r>
          </a:p>
          <a:p>
            <a:endParaRPr lang="en-US" dirty="0"/>
          </a:p>
          <a:p>
            <a:r>
              <a:rPr lang="en-US" dirty="0"/>
              <a:t>Follow-up work proposed a more efficient scheme using only linear homomorphic encryption, but it still relies on heavy tools such as NIZKs and homomorphic trapdoor commitments.</a:t>
            </a:r>
          </a:p>
          <a:p>
            <a:endParaRPr lang="en-US" dirty="0"/>
          </a:p>
          <a:p>
            <a:r>
              <a:rPr lang="en-US" dirty="0"/>
              <a:t>More recently, since the work by del Pino et al. , there has been a boom in practical constructions that avoid heavy tools. We will see a detailed table of them in a minute.</a:t>
            </a:r>
          </a:p>
          <a:p>
            <a:endParaRPr lang="en-US" dirty="0"/>
          </a:p>
          <a:p>
            <a:r>
              <a:rPr lang="en-US" dirty="0"/>
              <a:t>Before that, I would like to mention that there are also other schemes targeting stronger security notions, but they are not the focus of this talk.</a:t>
            </a:r>
          </a:p>
          <a:p>
            <a:endParaRPr lang="en-US" dirty="0"/>
          </a:p>
          <a:p>
            <a:endParaRPr lang="en-US" dirty="0"/>
          </a:p>
        </p:txBody>
      </p:sp>
      <p:sp>
        <p:nvSpPr>
          <p:cNvPr id="4" name="Slide Number Placeholder 3">
            <a:extLst>
              <a:ext uri="{FF2B5EF4-FFF2-40B4-BE49-F238E27FC236}">
                <a16:creationId xmlns:a16="http://schemas.microsoft.com/office/drawing/2014/main" id="{DF98B7EB-239C-BBB0-3D41-63280CCFDAB8}"/>
              </a:ext>
            </a:extLst>
          </p:cNvPr>
          <p:cNvSpPr>
            <a:spLocks noGrp="1"/>
          </p:cNvSpPr>
          <p:nvPr>
            <p:ph type="sldNum" sz="quarter" idx="5"/>
          </p:nvPr>
        </p:nvSpPr>
        <p:spPr/>
        <p:txBody>
          <a:bodyPr/>
          <a:lstStyle/>
          <a:p>
            <a:fld id="{47D7D693-5605-A845-95AC-0945E09E8499}" type="slidenum">
              <a:rPr lang="en-US" smtClean="0"/>
              <a:t>3</a:t>
            </a:fld>
            <a:endParaRPr lang="en-US"/>
          </a:p>
        </p:txBody>
      </p:sp>
    </p:spTree>
    <p:extLst>
      <p:ext uri="{BB962C8B-B14F-4D97-AF65-F5344CB8AC3E}">
        <p14:creationId xmlns:p14="http://schemas.microsoft.com/office/powerpoint/2010/main" val="194935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7F1B4-9BC7-6DA9-2DC1-D7AD9C3AB5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F8E2A1-836B-948C-0C38-8E70C1CB29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181064-0159-103D-9BB1-6F82A2FF18D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take a closer look at the existing efficient schemes. They all rely on the ROM.</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The first construction, Threshold Raccoon, requires 3 rounds based on standard lattice assumptions, with a signature size of about 10 KB. We consider 128-bit security. Also, it requires setting up a private key between each pair of signers.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A recent three-round scheme greatly improves the signature size and avoids the setup of pairwise keys, but only works for small signing sets.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Other schemes aim for fewer rounds. </a:t>
            </a:r>
            <a:r>
              <a:rPr lang="en-US" dirty="0" err="1"/>
              <a:t>Espitau</a:t>
            </a:r>
            <a:r>
              <a:rPr lang="en-US" dirty="0"/>
              <a:t> et al. gave a 2-round scheme but based on a non-standard assumption proposed in their paper. Here, the concrete efficiency is estimated based on their cryptanalysis of the new assumption.</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In our prior work, we proposed a 2-round scheme under standard assumptions, and it also avoids pairwise keys, but its signature size is extremely large due to the use of a special linear secret sharing scheme.</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A follow-up scheme, Ringtail, seems to achieve the best of both worlds. However, the caveat here is that their efficiency is computed assuming the # of hash evaluation is bounded by 2^60. Typically, this bound should be 2 to the security parameters. If we plug in that, their signature size would be much worse.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see, all existing two-round schemes have some caveats. So the key question here is: can we obtain a 2-round scheme under standard assumptions, with comparable signature size without any heuristics? We give an affirmative answer in this work.</a:t>
            </a:r>
          </a:p>
          <a:p>
            <a:endParaRPr lang="en-US" dirty="0"/>
          </a:p>
          <a:p>
            <a:r>
              <a:rPr lang="en-US" dirty="0"/>
              <a:t>Our key result shows that surprisingly, the AOM-MLWE assumption is implied by the standard assumptions. This implies the EKT scheme is secure under the standard assumptions. Based on our security reduction, the estimated signature size is about 30 KB. It is worse than the cryptanalysis-based parameters, but still in the same ballpark.</a:t>
            </a:r>
          </a:p>
          <a:p>
            <a:endParaRPr lang="en-US" dirty="0"/>
          </a:p>
          <a:p>
            <a:r>
              <a:rPr lang="en-US" dirty="0"/>
              <a:t>Based on our techniques, we also provide a tighter security analysis for our prior scheme and result in much better efficiency. We note that the advantage of the CATZ scheme here is that it has a simpler setup.</a:t>
            </a:r>
          </a:p>
        </p:txBody>
      </p:sp>
      <p:sp>
        <p:nvSpPr>
          <p:cNvPr id="4" name="Slide Number Placeholder 3">
            <a:extLst>
              <a:ext uri="{FF2B5EF4-FFF2-40B4-BE49-F238E27FC236}">
                <a16:creationId xmlns:a16="http://schemas.microsoft.com/office/drawing/2014/main" id="{714E449D-E952-E7AB-CA58-CFA0215DB51C}"/>
              </a:ext>
            </a:extLst>
          </p:cNvPr>
          <p:cNvSpPr>
            <a:spLocks noGrp="1"/>
          </p:cNvSpPr>
          <p:nvPr>
            <p:ph type="sldNum" sz="quarter" idx="5"/>
          </p:nvPr>
        </p:nvSpPr>
        <p:spPr/>
        <p:txBody>
          <a:bodyPr/>
          <a:lstStyle/>
          <a:p>
            <a:fld id="{47D7D693-5605-A845-95AC-0945E09E8499}" type="slidenum">
              <a:rPr lang="en-US" smtClean="0"/>
              <a:t>4</a:t>
            </a:fld>
            <a:endParaRPr lang="en-US"/>
          </a:p>
        </p:txBody>
      </p:sp>
    </p:spTree>
    <p:extLst>
      <p:ext uri="{BB962C8B-B14F-4D97-AF65-F5344CB8AC3E}">
        <p14:creationId xmlns:p14="http://schemas.microsoft.com/office/powerpoint/2010/main" val="2606986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A3FF3-0162-1D54-8E62-B1F049C863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42CC41-DE1F-FD87-D6F7-CAB7A1F491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0B3788-BD0D-3DA0-09E0-028386906244}"/>
              </a:ext>
            </a:extLst>
          </p:cNvPr>
          <p:cNvSpPr>
            <a:spLocks noGrp="1"/>
          </p:cNvSpPr>
          <p:nvPr>
            <p:ph type="body" idx="1"/>
          </p:nvPr>
        </p:nvSpPr>
        <p:spPr/>
        <p:txBody>
          <a:bodyPr/>
          <a:lstStyle/>
          <a:p>
            <a:r>
              <a:rPr lang="en-US" dirty="0"/>
              <a:t>An overview of this work are as follows.</a:t>
            </a:r>
          </a:p>
          <a:p>
            <a:endParaRPr lang="en-US" dirty="0"/>
          </a:p>
          <a:p>
            <a:r>
              <a:rPr lang="en-US" dirty="0"/>
              <a:t>First, we propose a modification of the AOM-MLWE problem, called AOM-MISIS. It is no harder than the original problem, meaning that the hardness of our problem implies the hardness of theirs.</a:t>
            </a:r>
          </a:p>
          <a:p>
            <a:r>
              <a:rPr lang="en-US" dirty="0"/>
              <a:t>Then, we show that the hardness of our problem is implied by standard lattice assumptions.</a:t>
            </a:r>
          </a:p>
          <a:p>
            <a:br>
              <a:rPr lang="en-US" dirty="0"/>
            </a:br>
            <a:r>
              <a:rPr lang="en-US" dirty="0"/>
              <a:t>Further, we give a direct reduction from EKT to AOM-MISIS, which is tighter than going through the AOM-MLWE route.</a:t>
            </a:r>
            <a:br>
              <a:rPr lang="en-US" dirty="0"/>
            </a:br>
            <a:endParaRPr lang="en-US" dirty="0"/>
          </a:p>
          <a:p>
            <a:r>
              <a:rPr lang="en-US" dirty="0"/>
              <a:t>Finally, we find the security of CATZ can also be based on the hardness of AOM-MISIS, and this reduction yields better parameter settings.</a:t>
            </a:r>
          </a:p>
          <a:p>
            <a:endParaRPr lang="en-US" dirty="0"/>
          </a:p>
          <a:p>
            <a:r>
              <a:rPr lang="en-US" dirty="0"/>
              <a:t>For the rest of this talk, I will first tell you what is this AOM-MISIS problem and then explain the main idea of out reduction to standard assumptions.</a:t>
            </a:r>
          </a:p>
        </p:txBody>
      </p:sp>
      <p:sp>
        <p:nvSpPr>
          <p:cNvPr id="4" name="Slide Number Placeholder 3">
            <a:extLst>
              <a:ext uri="{FF2B5EF4-FFF2-40B4-BE49-F238E27FC236}">
                <a16:creationId xmlns:a16="http://schemas.microsoft.com/office/drawing/2014/main" id="{E9AF6A17-8678-23BA-B82B-7DA6C1458BBB}"/>
              </a:ext>
            </a:extLst>
          </p:cNvPr>
          <p:cNvSpPr>
            <a:spLocks noGrp="1"/>
          </p:cNvSpPr>
          <p:nvPr>
            <p:ph type="sldNum" sz="quarter" idx="5"/>
          </p:nvPr>
        </p:nvSpPr>
        <p:spPr/>
        <p:txBody>
          <a:bodyPr/>
          <a:lstStyle/>
          <a:p>
            <a:fld id="{47D7D693-5605-A845-95AC-0945E09E8499}" type="slidenum">
              <a:rPr lang="en-US" smtClean="0"/>
              <a:t>5</a:t>
            </a:fld>
            <a:endParaRPr lang="en-US"/>
          </a:p>
        </p:txBody>
      </p:sp>
    </p:spTree>
    <p:extLst>
      <p:ext uri="{BB962C8B-B14F-4D97-AF65-F5344CB8AC3E}">
        <p14:creationId xmlns:p14="http://schemas.microsoft.com/office/powerpoint/2010/main" val="2835406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651D4-ACAF-0696-D553-C4203A7CD9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975CD1-35A5-1F43-BCAC-A6D141B04608}"/>
              </a:ext>
            </a:extLst>
          </p:cNvPr>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a:extLst>
                  <a:ext uri="{FF2B5EF4-FFF2-40B4-BE49-F238E27FC236}">
                    <a16:creationId xmlns:a16="http://schemas.microsoft.com/office/drawing/2014/main" id="{9E93CA5D-29E0-B460-0135-D43AE6D80717}"/>
                  </a:ext>
                </a:extLst>
              </p:cNvPr>
              <p:cNvSpPr>
                <a:spLocks noGrp="1"/>
              </p:cNvSpPr>
              <p:nvPr>
                <p:ph type="body" idx="1"/>
              </p:nvPr>
            </p:nvSpPr>
            <p:spPr/>
            <p:txBody>
              <a:bodyPr/>
              <a:lstStyle/>
              <a:p>
                <a:r>
                  <a:rPr lang="en-US" dirty="0"/>
                  <a:t>Let’s first recall the </a:t>
                </a:r>
                <a:r>
                  <a:rPr lang="en-US" b="1" dirty="0"/>
                  <a:t>Short Integer Solution (SIS)</a:t>
                </a:r>
                <a:r>
                  <a:rPr lang="en-US" dirty="0"/>
                  <a:t> problem.</a:t>
                </a:r>
              </a:p>
              <a:p>
                <a:br>
                  <a:rPr lang="en-US" dirty="0"/>
                </a:br>
                <a:r>
                  <a:rPr lang="en-US" dirty="0"/>
                  <a:t>In this problem, the adversary is given a random matrix </a:t>
                </a:r>
                <a14:m>
                  <m:oMath xmlns:m="http://schemas.openxmlformats.org/officeDocument/2006/math">
                    <m:r>
                      <a:rPr lang="en-US" sz="1200" i="1" kern="1200">
                        <a:solidFill>
                          <a:schemeClr val="tx1"/>
                        </a:solidFill>
                        <a:latin typeface="+mn-lt"/>
                        <a:ea typeface="+mn-ea"/>
                        <a:cs typeface="+mn-cs"/>
                      </a:rPr>
                      <m:t>𝐴</m:t>
                    </m:r>
                  </m:oMath>
                </a14:m>
                <a:r>
                  <a:rPr lang="en-US" dirty="0"/>
                  <a:t>, and the goal is to output a non-zero short vector </a:t>
                </a:r>
                <a14:m>
                  <m:oMath xmlns:m="http://schemas.openxmlformats.org/officeDocument/2006/math">
                    <m:r>
                      <a:rPr lang="en-US" sz="1200" i="1" kern="1200">
                        <a:solidFill>
                          <a:schemeClr val="tx1"/>
                        </a:solidFill>
                        <a:latin typeface="+mn-lt"/>
                        <a:ea typeface="+mn-ea"/>
                        <a:cs typeface="+mn-cs"/>
                      </a:rPr>
                      <m:t>𝑥</m:t>
                    </m:r>
                  </m:oMath>
                </a14:m>
                <a:r>
                  <a:rPr lang="en-US" dirty="0"/>
                  <a:t>such that</a:t>
                </a:r>
                <a:r>
                  <a:rPr lang="en-US" baseline="0" dirty="0"/>
                  <a:t> Ax = 0mod q</a:t>
                </a:r>
                <a:r>
                  <a:rPr lang="ar-AE" dirty="0"/>
                  <a:t>.</a:t>
                </a:r>
                <a:endParaRPr lang="en-US" dirty="0"/>
              </a:p>
              <a:p>
                <a:br>
                  <a:rPr lang="ar-AE" dirty="0"/>
                </a:br>
                <a:r>
                  <a:rPr lang="en-US" dirty="0"/>
                  <a:t>This problem is conjectured to be hard for certain parameters, even against quantum algorithms.</a:t>
                </a:r>
                <a:br>
                  <a:rPr lang="en-US" dirty="0"/>
                </a:br>
                <a:r>
                  <a:rPr lang="en-US" dirty="0"/>
                  <a:t>When we add an M in front, we refer to the module version of the problem, where the integer space is replaced by a polynomial ring. In practice, the</a:t>
                </a:r>
                <a:r>
                  <a:rPr lang="en-US" baseline="0" dirty="0"/>
                  <a:t> module version</a:t>
                </a:r>
                <a:r>
                  <a:rPr lang="en-US" dirty="0"/>
                  <a:t> is used for better</a:t>
                </a:r>
                <a:r>
                  <a:rPr lang="en-US" baseline="0" dirty="0"/>
                  <a:t> efficiency. But, f</a:t>
                </a:r>
                <a:r>
                  <a:rPr lang="en-US" dirty="0"/>
                  <a:t>or simplicity of this talk, I will stick to the integer lattices.</a:t>
                </a:r>
              </a:p>
            </p:txBody>
          </p:sp>
        </mc:Choice>
        <mc:Fallback>
          <p:sp>
            <p:nvSpPr>
              <p:cNvPr id="3" name="Notes Placeholder 2">
                <a:extLst>
                  <a:ext uri="{FF2B5EF4-FFF2-40B4-BE49-F238E27FC236}">
                    <a16:creationId xmlns:a16="http://schemas.microsoft.com/office/drawing/2014/main" id="{9E93CA5D-29E0-B460-0135-D43AE6D80717}"/>
                  </a:ext>
                </a:extLst>
              </p:cNvPr>
              <p:cNvSpPr>
                <a:spLocks noGrp="1"/>
              </p:cNvSpPr>
              <p:nvPr>
                <p:ph type="body" idx="1"/>
              </p:nvPr>
            </p:nvSpPr>
            <p:spPr/>
            <p:txBody>
              <a:bodyPr/>
              <a:lstStyle/>
              <a:p>
                <a:r>
                  <a:rPr lang="en-US" dirty="0"/>
                  <a:t>Let’s first recall the </a:t>
                </a:r>
                <a:r>
                  <a:rPr lang="en-US" b="1" dirty="0"/>
                  <a:t>Short Integer Solution (SIS)</a:t>
                </a:r>
                <a:r>
                  <a:rPr lang="en-US" dirty="0"/>
                  <a:t> problem.</a:t>
                </a:r>
              </a:p>
              <a:p>
                <a:br>
                  <a:rPr lang="en-US" dirty="0"/>
                </a:br>
                <a:r>
                  <a:rPr lang="en-US" dirty="0"/>
                  <a:t>In this problem, the adversary is given a random matrix </a:t>
                </a:r>
                <a:r>
                  <a:rPr lang="en-US" sz="1200" i="0" kern="1200">
                    <a:solidFill>
                      <a:schemeClr val="tx1"/>
                    </a:solidFill>
                    <a:latin typeface="+mn-lt"/>
                    <a:ea typeface="+mn-ea"/>
                    <a:cs typeface="+mn-cs"/>
                  </a:rPr>
                  <a:t>𝐴</a:t>
                </a:r>
                <a:r>
                  <a:rPr lang="en-US" dirty="0"/>
                  <a:t>, and the goal is to output a non-zero short vector </a:t>
                </a:r>
                <a:r>
                  <a:rPr lang="en-US" sz="1200" i="0" kern="1200">
                    <a:solidFill>
                      <a:schemeClr val="tx1"/>
                    </a:solidFill>
                    <a:latin typeface="+mn-lt"/>
                    <a:ea typeface="+mn-ea"/>
                    <a:cs typeface="+mn-cs"/>
                  </a:rPr>
                  <a:t>𝑥</a:t>
                </a:r>
                <a:r>
                  <a:rPr lang="en-US" dirty="0"/>
                  <a:t>such that</a:t>
                </a:r>
                <a:r>
                  <a:rPr lang="en-US" baseline="0" dirty="0"/>
                  <a:t> Ax = 0mod q</a:t>
                </a:r>
                <a:r>
                  <a:rPr lang="ar-AE" dirty="0"/>
                  <a:t>.</a:t>
                </a:r>
                <a:endParaRPr lang="en-US" dirty="0"/>
              </a:p>
              <a:p>
                <a:br>
                  <a:rPr lang="ar-AE" dirty="0"/>
                </a:br>
                <a:r>
                  <a:rPr lang="en-US" dirty="0"/>
                  <a:t>This problem is conjectured to be hard for certain parameters, even against quantum algorithms.</a:t>
                </a:r>
                <a:br>
                  <a:rPr lang="en-US" dirty="0"/>
                </a:br>
                <a:r>
                  <a:rPr lang="en-US" dirty="0"/>
                  <a:t>When we add an M in front, we refer to the module version of the problem, where the integer space is replaced by a polynomial ring. In practice, the</a:t>
                </a:r>
                <a:r>
                  <a:rPr lang="en-US" baseline="0" dirty="0"/>
                  <a:t> module version</a:t>
                </a:r>
                <a:r>
                  <a:rPr lang="en-US" dirty="0"/>
                  <a:t> is used for better</a:t>
                </a:r>
                <a:r>
                  <a:rPr lang="en-US" baseline="0" dirty="0"/>
                  <a:t> efficiency. But, f</a:t>
                </a:r>
                <a:r>
                  <a:rPr lang="en-US" dirty="0"/>
                  <a:t>or simplicity of this talk, I will stick to the integer lattices.</a:t>
                </a:r>
              </a:p>
            </p:txBody>
          </p:sp>
        </mc:Fallback>
      </mc:AlternateContent>
      <p:sp>
        <p:nvSpPr>
          <p:cNvPr id="4" name="Slide Number Placeholder 3">
            <a:extLst>
              <a:ext uri="{FF2B5EF4-FFF2-40B4-BE49-F238E27FC236}">
                <a16:creationId xmlns:a16="http://schemas.microsoft.com/office/drawing/2014/main" id="{A2F8459B-4955-C6B4-3884-64D07E4CDCBA}"/>
              </a:ext>
            </a:extLst>
          </p:cNvPr>
          <p:cNvSpPr>
            <a:spLocks noGrp="1"/>
          </p:cNvSpPr>
          <p:nvPr>
            <p:ph type="sldNum" sz="quarter" idx="5"/>
          </p:nvPr>
        </p:nvSpPr>
        <p:spPr/>
        <p:txBody>
          <a:bodyPr/>
          <a:lstStyle/>
          <a:p>
            <a:fld id="{47D7D693-5605-A845-95AC-0945E09E8499}" type="slidenum">
              <a:rPr lang="en-US" smtClean="0"/>
              <a:t>6</a:t>
            </a:fld>
            <a:endParaRPr lang="en-US"/>
          </a:p>
        </p:txBody>
      </p:sp>
    </p:spTree>
    <p:extLst>
      <p:ext uri="{BB962C8B-B14F-4D97-AF65-F5344CB8AC3E}">
        <p14:creationId xmlns:p14="http://schemas.microsoft.com/office/powerpoint/2010/main" val="333777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05D1C-33BF-800A-5375-AC8ACF9B99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01C7C7-A1F1-7F1A-4F9E-AD9F6229E5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5721A5-8D12-E371-5664-AF4A0F6B1A13}"/>
              </a:ext>
            </a:extLst>
          </p:cNvPr>
          <p:cNvSpPr>
            <a:spLocks noGrp="1"/>
          </p:cNvSpPr>
          <p:nvPr>
            <p:ph type="body" idx="1"/>
          </p:nvPr>
        </p:nvSpPr>
        <p:spPr/>
        <p:txBody>
          <a:bodyPr/>
          <a:lstStyle/>
          <a:p>
            <a:r>
              <a:rPr lang="en-US" dirty="0"/>
              <a:t>The </a:t>
            </a:r>
            <a:r>
              <a:rPr lang="en-US" b="1" dirty="0"/>
              <a:t>ISIS problem</a:t>
            </a:r>
            <a:r>
              <a:rPr lang="en-US" dirty="0"/>
              <a:t> refers to the inhomogeneous variant of SIS, where the goal is changed to find a short solution to a random target vector </a:t>
            </a:r>
            <a:r>
              <a:rPr lang="en-US" sz="1200" i="0" kern="1200" dirty="0">
                <a:solidFill>
                  <a:schemeClr val="tx1"/>
                </a:solidFill>
                <a:latin typeface="+mn-lt"/>
                <a:ea typeface="+mn-ea"/>
                <a:cs typeface="+mn-cs"/>
              </a:rPr>
              <a:t>𝑦</a:t>
            </a:r>
            <a:r>
              <a:rPr lang="en-US" dirty="0"/>
              <a:t>.</a:t>
            </a:r>
          </a:p>
        </p:txBody>
      </p:sp>
      <p:sp>
        <p:nvSpPr>
          <p:cNvPr id="4" name="Slide Number Placeholder 3">
            <a:extLst>
              <a:ext uri="{FF2B5EF4-FFF2-40B4-BE49-F238E27FC236}">
                <a16:creationId xmlns:a16="http://schemas.microsoft.com/office/drawing/2014/main" id="{A08ECEEF-C13A-9A63-06C3-89EFD4EDBF11}"/>
              </a:ext>
            </a:extLst>
          </p:cNvPr>
          <p:cNvSpPr>
            <a:spLocks noGrp="1"/>
          </p:cNvSpPr>
          <p:nvPr>
            <p:ph type="sldNum" sz="quarter" idx="5"/>
          </p:nvPr>
        </p:nvSpPr>
        <p:spPr/>
        <p:txBody>
          <a:bodyPr/>
          <a:lstStyle/>
          <a:p>
            <a:fld id="{47D7D693-5605-A845-95AC-0945E09E8499}" type="slidenum">
              <a:rPr lang="en-US" smtClean="0"/>
              <a:t>7</a:t>
            </a:fld>
            <a:endParaRPr lang="en-US"/>
          </a:p>
        </p:txBody>
      </p:sp>
    </p:spTree>
    <p:extLst>
      <p:ext uri="{BB962C8B-B14F-4D97-AF65-F5344CB8AC3E}">
        <p14:creationId xmlns:p14="http://schemas.microsoft.com/office/powerpoint/2010/main" val="501588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C1A8F-3C90-7208-F900-479FFBC2F0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C6A1BD-AF5C-B5F0-EE4A-8BA2C2EC69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E91F26-E44E-E587-30E1-E9AAF83FF53E}"/>
              </a:ext>
            </a:extLst>
          </p:cNvPr>
          <p:cNvSpPr>
            <a:spLocks noGrp="1"/>
          </p:cNvSpPr>
          <p:nvPr>
            <p:ph type="body" idx="1"/>
          </p:nvPr>
        </p:nvSpPr>
        <p:spPr/>
        <p:txBody>
          <a:bodyPr/>
          <a:lstStyle/>
          <a:p>
            <a:r>
              <a:rPr lang="en-US" dirty="0"/>
              <a:t>Let’s first see which is the </a:t>
            </a:r>
            <a:r>
              <a:rPr lang="en-US" b="1" dirty="0"/>
              <a:t>one-more ISIS</a:t>
            </a:r>
            <a:r>
              <a:rPr lang="en-US" dirty="0"/>
              <a:t> problem.</a:t>
            </a:r>
            <a:br>
              <a:rPr lang="en-US" dirty="0"/>
            </a:br>
            <a:endParaRPr lang="en-US" dirty="0"/>
          </a:p>
          <a:p>
            <a:r>
              <a:rPr lang="en-US" dirty="0"/>
              <a:t>Here, the adversary is given </a:t>
            </a:r>
            <a:r>
              <a:rPr lang="en-US" sz="1200" i="0" kern="1200" dirty="0">
                <a:solidFill>
                  <a:schemeClr val="tx1"/>
                </a:solidFill>
                <a:latin typeface="+mn-lt"/>
                <a:ea typeface="+mn-ea"/>
                <a:cs typeface="+mn-cs"/>
              </a:rPr>
              <a:t>ℓ </a:t>
            </a:r>
            <a:r>
              <a:rPr lang="en-US" dirty="0"/>
              <a:t>ISIS challenges, and the goal is to output a short solution </a:t>
            </a:r>
            <a:r>
              <a:rPr lang="en-US" sz="1200" i="0" kern="1200" dirty="0">
                <a:solidFill>
                  <a:schemeClr val="tx1"/>
                </a:solidFill>
                <a:latin typeface="+mn-lt"/>
                <a:ea typeface="+mn-ea"/>
                <a:cs typeface="+mn-cs"/>
              </a:rPr>
              <a:t>𝑧_𝑖 </a:t>
            </a:r>
            <a:r>
              <a:rPr lang="en-US" dirty="0"/>
              <a:t>for each challenge. We use the notation </a:t>
            </a:r>
            <a:r>
              <a:rPr lang="en-US" sz="1200" i="0" kern="1200" dirty="0">
                <a:solidFill>
                  <a:schemeClr val="tx1"/>
                </a:solidFill>
                <a:latin typeface="+mn-lt"/>
                <a:ea typeface="+mn-ea"/>
                <a:cs typeface="+mn-cs"/>
              </a:rPr>
              <a:t>𝐵^∗</a:t>
            </a:r>
            <a:r>
              <a:rPr lang="en-US" dirty="0"/>
              <a:t>to denote the set of non-zero short vectors.</a:t>
            </a:r>
            <a:br>
              <a:rPr lang="en-US" dirty="0"/>
            </a:br>
            <a:endParaRPr lang="en-US" dirty="0"/>
          </a:p>
          <a:p>
            <a:r>
              <a:rPr lang="en-US" dirty="0"/>
              <a:t>In addition, the adversary has access to a </a:t>
            </a:r>
            <a:r>
              <a:rPr lang="en-US" i="1" dirty="0"/>
              <a:t>preimage oracle</a:t>
            </a:r>
            <a:r>
              <a:rPr lang="en-US" dirty="0"/>
              <a:t>, which takes any target </a:t>
            </a:r>
            <a:r>
              <a:rPr lang="en-US" sz="1200" i="0" kern="1200" dirty="0">
                <a:solidFill>
                  <a:schemeClr val="tx1"/>
                </a:solidFill>
                <a:latin typeface="+mn-lt"/>
                <a:ea typeface="+mn-ea"/>
                <a:cs typeface="+mn-cs"/>
              </a:rPr>
              <a:t>𝑦</a:t>
            </a:r>
            <a:r>
              <a:rPr lang="en-US" dirty="0"/>
              <a:t>as input and returns a short solution sampled from the conditioned discrete Gaussian distribution.</a:t>
            </a:r>
            <a:br>
              <a:rPr lang="en-US" dirty="0"/>
            </a:br>
            <a:r>
              <a:rPr lang="en-US" dirty="0"/>
              <a:t>To make the problem non-trivial, we require the number of PI  queries to be strictly less than the number of challenges. In other words, the adversary needs to solve at least one more challenges than the number of PI queries.</a:t>
            </a:r>
          </a:p>
        </p:txBody>
      </p:sp>
      <p:sp>
        <p:nvSpPr>
          <p:cNvPr id="4" name="Slide Number Placeholder 3">
            <a:extLst>
              <a:ext uri="{FF2B5EF4-FFF2-40B4-BE49-F238E27FC236}">
                <a16:creationId xmlns:a16="http://schemas.microsoft.com/office/drawing/2014/main" id="{1585B8AF-5BB2-F583-20A1-4415C65881CC}"/>
              </a:ext>
            </a:extLst>
          </p:cNvPr>
          <p:cNvSpPr>
            <a:spLocks noGrp="1"/>
          </p:cNvSpPr>
          <p:nvPr>
            <p:ph type="sldNum" sz="quarter" idx="5"/>
          </p:nvPr>
        </p:nvSpPr>
        <p:spPr/>
        <p:txBody>
          <a:bodyPr/>
          <a:lstStyle/>
          <a:p>
            <a:fld id="{47D7D693-5605-A845-95AC-0945E09E8499}" type="slidenum">
              <a:rPr lang="en-US" smtClean="0"/>
              <a:t>8</a:t>
            </a:fld>
            <a:endParaRPr lang="en-US"/>
          </a:p>
        </p:txBody>
      </p:sp>
    </p:spTree>
    <p:extLst>
      <p:ext uri="{BB962C8B-B14F-4D97-AF65-F5344CB8AC3E}">
        <p14:creationId xmlns:p14="http://schemas.microsoft.com/office/powerpoint/2010/main" val="477742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80B6B-E2C9-3AAB-0C35-F4083F6614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5F30CD-E5F5-E59D-B3FC-DD20EB8A4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34D3A9-9288-84C8-4335-886732F156D2}"/>
              </a:ext>
            </a:extLst>
          </p:cNvPr>
          <p:cNvSpPr>
            <a:spLocks noGrp="1"/>
          </p:cNvSpPr>
          <p:nvPr>
            <p:ph type="body" idx="1"/>
          </p:nvPr>
        </p:nvSpPr>
        <p:spPr/>
        <p:txBody>
          <a:bodyPr/>
          <a:lstStyle/>
          <a:p>
            <a:r>
              <a:rPr lang="en-US" dirty="0"/>
              <a:t>Finally, let's see how the algebraic one-more game is defined.</a:t>
            </a:r>
          </a:p>
          <a:p>
            <a:endParaRPr lang="en-US" dirty="0"/>
          </a:p>
          <a:p>
            <a:r>
              <a:rPr lang="en-US" dirty="0"/>
              <a:t>Here the adversary still tries to solve \ell challenges, but now each challenge is sampled with a small preimage.</a:t>
            </a:r>
          </a:p>
          <a:p>
            <a:endParaRPr lang="en-US" dirty="0"/>
          </a:p>
          <a:p>
            <a:r>
              <a:rPr lang="en-US" dirty="0"/>
              <a:t>Concretely, the challenger first samples short vector </a:t>
            </a:r>
            <a:r>
              <a:rPr lang="en-US" dirty="0" err="1"/>
              <a:t>x_i</a:t>
            </a:r>
            <a:r>
              <a:rPr lang="en-US" dirty="0"/>
              <a:t> from discrete Gaussian distribution and computes </a:t>
            </a:r>
            <a:r>
              <a:rPr lang="en-US" dirty="0" err="1"/>
              <a:t>y_i</a:t>
            </a:r>
            <a:r>
              <a:rPr lang="en-US" dirty="0"/>
              <a:t> as </a:t>
            </a:r>
            <a:r>
              <a:rPr lang="en-US" dirty="0" err="1"/>
              <a:t>Ax_i</a:t>
            </a:r>
            <a:r>
              <a:rPr lang="en-US" dirty="0"/>
              <a:t> mod q.</a:t>
            </a:r>
          </a:p>
          <a:p>
            <a:r>
              <a:rPr lang="en-US" dirty="0"/>
              <a:t>standard deviation </a:t>
            </a:r>
            <a:r>
              <a:rPr lang="en-US" dirty="0" err="1"/>
              <a:t>simga</a:t>
            </a:r>
            <a:r>
              <a:rPr lang="en-US" dirty="0"/>
              <a:t> here can be different for each </a:t>
            </a:r>
            <a:r>
              <a:rPr lang="en-US" dirty="0" err="1"/>
              <a:t>x_i</a:t>
            </a:r>
            <a:r>
              <a:rPr lang="en-US" dirty="0"/>
              <a:t>, but for simplicity, let's assume they are all the same.</a:t>
            </a:r>
          </a:p>
          <a:p>
            <a:endParaRPr lang="en-US" dirty="0"/>
          </a:p>
          <a:p>
            <a:r>
              <a:rPr lang="en-US" dirty="0"/>
              <a:t>Moreover, the PI oracle becomes weaker in the sense that the adversary may only ask for a preimage of a linear combination of the challenges. Hence the name algebraic.</a:t>
            </a:r>
          </a:p>
          <a:p>
            <a:endParaRPr lang="en-US" dirty="0"/>
          </a:p>
          <a:p>
            <a:r>
              <a:rPr lang="en-US" dirty="0"/>
              <a:t>More precisely, the oracle takes as input a vector t of coefficients, and outputs the sum of </a:t>
            </a:r>
            <a:r>
              <a:rPr lang="en-US" dirty="0" err="1"/>
              <a:t>t_i</a:t>
            </a:r>
            <a:r>
              <a:rPr lang="en-US" dirty="0"/>
              <a:t> times </a:t>
            </a:r>
            <a:r>
              <a:rPr lang="en-US" dirty="0" err="1"/>
              <a:t>x_i</a:t>
            </a:r>
            <a:r>
              <a:rPr lang="en-US" dirty="0"/>
              <a:t>. which is a preimage of the sum of </a:t>
            </a:r>
            <a:r>
              <a:rPr lang="en-US" dirty="0" err="1"/>
              <a:t>t_i</a:t>
            </a:r>
            <a:r>
              <a:rPr lang="en-US" dirty="0"/>
              <a:t> times </a:t>
            </a:r>
            <a:r>
              <a:rPr lang="en-US" dirty="0" err="1"/>
              <a:t>y_i</a:t>
            </a:r>
            <a:r>
              <a:rPr lang="en-US" dirty="0"/>
              <a:t>.</a:t>
            </a:r>
          </a:p>
          <a:p>
            <a:endParaRPr lang="en-US" dirty="0"/>
          </a:p>
          <a:p>
            <a:r>
              <a:rPr lang="en-US" dirty="0"/>
              <a:t>Similarly, to make the problem non-trivial, the number of PI queries must be less than the number of challenges.</a:t>
            </a:r>
          </a:p>
          <a:p>
            <a:endParaRPr lang="en-US" dirty="0"/>
          </a:p>
          <a:p>
            <a:r>
              <a:rPr lang="en-US" dirty="0"/>
              <a:t>However, the prior work pointed out that even given this condition the problem is still easy to solvable.</a:t>
            </a:r>
          </a:p>
        </p:txBody>
      </p:sp>
      <p:sp>
        <p:nvSpPr>
          <p:cNvPr id="4" name="Slide Number Placeholder 3">
            <a:extLst>
              <a:ext uri="{FF2B5EF4-FFF2-40B4-BE49-F238E27FC236}">
                <a16:creationId xmlns:a16="http://schemas.microsoft.com/office/drawing/2014/main" id="{942BF8D3-4B9F-93E9-DC66-31BB6479219F}"/>
              </a:ext>
            </a:extLst>
          </p:cNvPr>
          <p:cNvSpPr>
            <a:spLocks noGrp="1"/>
          </p:cNvSpPr>
          <p:nvPr>
            <p:ph type="sldNum" sz="quarter" idx="5"/>
          </p:nvPr>
        </p:nvSpPr>
        <p:spPr/>
        <p:txBody>
          <a:bodyPr/>
          <a:lstStyle/>
          <a:p>
            <a:fld id="{47D7D693-5605-A845-95AC-0945E09E8499}" type="slidenum">
              <a:rPr lang="en-US" smtClean="0"/>
              <a:t>9</a:t>
            </a:fld>
            <a:endParaRPr lang="en-US"/>
          </a:p>
        </p:txBody>
      </p:sp>
    </p:spTree>
    <p:extLst>
      <p:ext uri="{BB962C8B-B14F-4D97-AF65-F5344CB8AC3E}">
        <p14:creationId xmlns:p14="http://schemas.microsoft.com/office/powerpoint/2010/main" val="311078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8/18/25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420089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8/18/25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749816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8/18/25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208421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68E4B-98F7-4A43-9760-F1F53C29E6B6}" type="datetimeFigureOut">
              <a:rPr lang="en-US" smtClean="0"/>
              <a:t>8/18/25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2786411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68E4B-98F7-4A43-9760-F1F53C29E6B6}" type="datetimeFigureOut">
              <a:rPr lang="en-US" smtClean="0"/>
              <a:t>8/18/25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108316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68E4B-98F7-4A43-9760-F1F53C29E6B6}" type="datetimeFigureOut">
              <a:rPr lang="en-US" smtClean="0"/>
              <a:t>8/18/25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82302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368E4B-98F7-4A43-9760-F1F53C29E6B6}" type="datetimeFigureOut">
              <a:rPr lang="en-US" smtClean="0"/>
              <a:t>8/18/25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225515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368E4B-98F7-4A43-9760-F1F53C29E6B6}" type="datetimeFigureOut">
              <a:rPr lang="en-US" smtClean="0"/>
              <a:t>8/18/25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4011993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68E4B-98F7-4A43-9760-F1F53C29E6B6}" type="datetimeFigureOut">
              <a:rPr lang="en-US" smtClean="0"/>
              <a:t>8/18/25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33156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368E4B-98F7-4A43-9760-F1F53C29E6B6}" type="datetimeFigureOut">
              <a:rPr lang="en-US" smtClean="0"/>
              <a:t>8/18/25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5950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4368E4B-98F7-4A43-9760-F1F53C29E6B6}" type="datetimeFigureOut">
              <a:rPr lang="en-US" smtClean="0"/>
              <a:t>8/18/25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6CC5A-B318-9D42-B5BF-894BB2D8D42B}" type="slidenum">
              <a:rPr lang="en-US" smtClean="0"/>
              <a:t>‹#›</a:t>
            </a:fld>
            <a:endParaRPr lang="en-US"/>
          </a:p>
        </p:txBody>
      </p:sp>
    </p:spTree>
    <p:extLst>
      <p:ext uri="{BB962C8B-B14F-4D97-AF65-F5344CB8AC3E}">
        <p14:creationId xmlns:p14="http://schemas.microsoft.com/office/powerpoint/2010/main" val="361945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82000"/>
                  </a:schemeClr>
                </a:solidFill>
              </a:defRPr>
            </a:lvl1pPr>
          </a:lstStyle>
          <a:p>
            <a:fld id="{24368E4B-98F7-4A43-9760-F1F53C29E6B6}" type="datetimeFigureOut">
              <a:rPr lang="en-US" smtClean="0"/>
              <a:t>8/18/25</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82000"/>
                  </a:schemeClr>
                </a:solidFill>
              </a:defRPr>
            </a:lvl1pPr>
          </a:lstStyle>
          <a:p>
            <a:fld id="{F7B6CC5A-B318-9D42-B5BF-894BB2D8D42B}" type="slidenum">
              <a:rPr lang="en-US" smtClean="0"/>
              <a:t>‹#›</a:t>
            </a:fld>
            <a:endParaRPr lang="en-US"/>
          </a:p>
        </p:txBody>
      </p:sp>
    </p:spTree>
    <p:extLst>
      <p:ext uri="{BB962C8B-B14F-4D97-AF65-F5344CB8AC3E}">
        <p14:creationId xmlns:p14="http://schemas.microsoft.com/office/powerpoint/2010/main" val="3348519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10.png"/><Relationship Id="rId3" Type="http://schemas.openxmlformats.org/officeDocument/2006/relationships/image" Target="../media/image133.png"/><Relationship Id="rId7" Type="http://schemas.openxmlformats.org/officeDocument/2006/relationships/image" Target="../media/image51.png"/><Relationship Id="rId12"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35.png"/><Relationship Id="rId4" Type="http://schemas.openxmlformats.org/officeDocument/2006/relationships/image" Target="../media/image48.png"/><Relationship Id="rId14" Type="http://schemas.openxmlformats.org/officeDocument/2006/relationships/image" Target="../media/image34.png"/></Relationships>
</file>

<file path=ppt/slides/_rels/slide11.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270.png"/><Relationship Id="rId3" Type="http://schemas.openxmlformats.org/officeDocument/2006/relationships/image" Target="../media/image37.png"/><Relationship Id="rId12" Type="http://schemas.openxmlformats.org/officeDocument/2006/relationships/image" Target="../media/image330.png"/><Relationship Id="rId17" Type="http://schemas.openxmlformats.org/officeDocument/2006/relationships/image" Target="../media/image40.png"/><Relationship Id="rId2" Type="http://schemas.openxmlformats.org/officeDocument/2006/relationships/notesSlide" Target="../notesSlides/notesSlide11.xml"/><Relationship Id="rId16" Type="http://schemas.openxmlformats.org/officeDocument/2006/relationships/image" Target="../media/image43.png"/><Relationship Id="rId20" Type="http://schemas.openxmlformats.org/officeDocument/2006/relationships/image" Target="../media/image42.png"/><Relationship Id="rId1" Type="http://schemas.openxmlformats.org/officeDocument/2006/relationships/slideLayout" Target="../slideLayouts/slideLayout2.xml"/><Relationship Id="rId11" Type="http://schemas.openxmlformats.org/officeDocument/2006/relationships/image" Target="../media/image140.png"/><Relationship Id="rId10" Type="http://schemas.openxmlformats.org/officeDocument/2006/relationships/image" Target="../media/image39.png"/><Relationship Id="rId19" Type="http://schemas.openxmlformats.org/officeDocument/2006/relationships/image" Target="../media/image41.png"/><Relationship Id="rId4" Type="http://schemas.openxmlformats.org/officeDocument/2006/relationships/image" Target="../media/image321.png"/><Relationship Id="rId9" Type="http://schemas.openxmlformats.org/officeDocument/2006/relationships/image" Target="../media/image46.png"/><Relationship Id="rId1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3.png"/><Relationship Id="rId18" Type="http://schemas.openxmlformats.org/officeDocument/2006/relationships/image" Target="../media/image65.png"/><Relationship Id="rId3" Type="http://schemas.openxmlformats.org/officeDocument/2006/relationships/image" Target="../media/image44.png"/><Relationship Id="rId7" Type="http://schemas.openxmlformats.org/officeDocument/2006/relationships/image" Target="../media/image50.png"/><Relationship Id="rId12" Type="http://schemas.openxmlformats.org/officeDocument/2006/relationships/image" Target="../media/image59.png"/><Relationship Id="rId17" Type="http://schemas.openxmlformats.org/officeDocument/2006/relationships/image" Target="../media/image64.png"/><Relationship Id="rId2" Type="http://schemas.openxmlformats.org/officeDocument/2006/relationships/notesSlide" Target="../notesSlides/notesSlide12.xml"/><Relationship Id="rId16"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8.png"/><Relationship Id="rId5" Type="http://schemas.openxmlformats.org/officeDocument/2006/relationships/image" Target="../media/image45.png"/><Relationship Id="rId15" Type="http://schemas.openxmlformats.org/officeDocument/2006/relationships/image" Target="../media/image62.png"/><Relationship Id="rId10" Type="http://schemas.openxmlformats.org/officeDocument/2006/relationships/image" Target="../media/image57.png"/><Relationship Id="rId19" Type="http://schemas.openxmlformats.org/officeDocument/2006/relationships/image" Target="../media/image66.png"/><Relationship Id="rId4" Type="http://schemas.openxmlformats.org/officeDocument/2006/relationships/image" Target="../media/image39.png"/><Relationship Id="rId9" Type="http://schemas.openxmlformats.org/officeDocument/2006/relationships/image" Target="../media/image54.png"/><Relationship Id="rId14" Type="http://schemas.openxmlformats.org/officeDocument/2006/relationships/image" Target="../media/image6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72.png"/><Relationship Id="rId18" Type="http://schemas.openxmlformats.org/officeDocument/2006/relationships/image" Target="../media/image720.png"/><Relationship Id="rId3" Type="http://schemas.openxmlformats.org/officeDocument/2006/relationships/image" Target="../media/image640.png"/><Relationship Id="rId7" Type="http://schemas.openxmlformats.org/officeDocument/2006/relationships/image" Target="../media/image60.png"/><Relationship Id="rId12" Type="http://schemas.openxmlformats.org/officeDocument/2006/relationships/image" Target="../media/image680.png"/><Relationship Id="rId17" Type="http://schemas.openxmlformats.org/officeDocument/2006/relationships/image" Target="../media/image710.png"/><Relationship Id="rId2" Type="http://schemas.openxmlformats.org/officeDocument/2006/relationships/notesSlide" Target="../notesSlides/notesSlide15.xml"/><Relationship Id="rId16"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670.png"/><Relationship Id="rId5" Type="http://schemas.openxmlformats.org/officeDocument/2006/relationships/image" Target="../media/image235.png"/><Relationship Id="rId15" Type="http://schemas.openxmlformats.org/officeDocument/2006/relationships/image" Target="../media/image94.png"/><Relationship Id="rId10" Type="http://schemas.openxmlformats.org/officeDocument/2006/relationships/image" Target="../media/image69.png"/><Relationship Id="rId19" Type="http://schemas.openxmlformats.org/officeDocument/2006/relationships/image" Target="../media/image73.png"/><Relationship Id="rId4" Type="http://schemas.openxmlformats.org/officeDocument/2006/relationships/image" Target="../media/image234.png"/><Relationship Id="rId9" Type="http://schemas.openxmlformats.org/officeDocument/2006/relationships/image" Target="../media/image650.png"/><Relationship Id="rId14" Type="http://schemas.openxmlformats.org/officeDocument/2006/relationships/image" Target="../media/image89.png"/></Relationships>
</file>

<file path=ppt/slides/_rels/slide16.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12.png"/><Relationship Id="rId3" Type="http://schemas.openxmlformats.org/officeDocument/2006/relationships/image" Target="../media/image74.png"/><Relationship Id="rId21" Type="http://schemas.openxmlformats.org/officeDocument/2006/relationships/image" Target="../media/image740.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111.png"/><Relationship Id="rId25" Type="http://schemas.openxmlformats.org/officeDocument/2006/relationships/image" Target="../media/image78.png"/><Relationship Id="rId2" Type="http://schemas.openxmlformats.org/officeDocument/2006/relationships/notesSlide" Target="../notesSlides/notesSlide16.xml"/><Relationship Id="rId20"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24" Type="http://schemas.openxmlformats.org/officeDocument/2006/relationships/image" Target="../media/image77.png"/><Relationship Id="rId15" Type="http://schemas.openxmlformats.org/officeDocument/2006/relationships/image" Target="../media/image109.png"/><Relationship Id="rId23" Type="http://schemas.openxmlformats.org/officeDocument/2006/relationships/image" Target="../media/image76.png"/><Relationship Id="rId19" Type="http://schemas.openxmlformats.org/officeDocument/2006/relationships/image" Target="../media/image113.png"/><Relationship Id="rId4" Type="http://schemas.openxmlformats.org/officeDocument/2006/relationships/image" Target="../media/image92.png"/><Relationship Id="rId9" Type="http://schemas.openxmlformats.org/officeDocument/2006/relationships/image" Target="../media/image103.png"/><Relationship Id="rId14" Type="http://schemas.openxmlformats.org/officeDocument/2006/relationships/image" Target="../media/image108.png"/><Relationship Id="rId22" Type="http://schemas.openxmlformats.org/officeDocument/2006/relationships/image" Target="../media/image75.png"/></Relationships>
</file>

<file path=ppt/slides/_rels/slide17.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93.png"/><Relationship Id="rId3" Type="http://schemas.openxmlformats.org/officeDocument/2006/relationships/image" Target="../media/image79.png"/><Relationship Id="rId7" Type="http://schemas.openxmlformats.org/officeDocument/2006/relationships/image" Target="../media/image83.png"/><Relationship Id="rId12" Type="http://schemas.openxmlformats.org/officeDocument/2006/relationships/image" Target="../media/image9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90.png"/><Relationship Id="rId5" Type="http://schemas.openxmlformats.org/officeDocument/2006/relationships/image" Target="../media/image81.png"/><Relationship Id="rId10" Type="http://schemas.openxmlformats.org/officeDocument/2006/relationships/image" Target="../media/image88.png"/><Relationship Id="rId4" Type="http://schemas.openxmlformats.org/officeDocument/2006/relationships/image" Target="../media/image80.png"/><Relationship Id="rId9" Type="http://schemas.openxmlformats.org/officeDocument/2006/relationships/image" Target="../media/image86.png"/><Relationship Id="rId14" Type="http://schemas.openxmlformats.org/officeDocument/2006/relationships/image" Target="../media/image95.png"/></Relationships>
</file>

<file path=ppt/slides/_rels/slide18.xml.rels><?xml version="1.0" encoding="UTF-8" standalone="yes"?>
<Relationships xmlns="http://schemas.openxmlformats.org/package/2006/relationships"><Relationship Id="rId8" Type="http://schemas.openxmlformats.org/officeDocument/2006/relationships/image" Target="../media/image950.png"/><Relationship Id="rId13" Type="http://schemas.openxmlformats.org/officeDocument/2006/relationships/image" Target="../media/image104.png"/><Relationship Id="rId3" Type="http://schemas.openxmlformats.org/officeDocument/2006/relationships/image" Target="../media/image880.png"/><Relationship Id="rId7" Type="http://schemas.openxmlformats.org/officeDocument/2006/relationships/image" Target="../media/image911.png"/><Relationship Id="rId12" Type="http://schemas.openxmlformats.org/officeDocument/2006/relationships/image" Target="../media/image9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00.png"/><Relationship Id="rId11" Type="http://schemas.openxmlformats.org/officeDocument/2006/relationships/image" Target="../media/image98.png"/><Relationship Id="rId5" Type="http://schemas.openxmlformats.org/officeDocument/2006/relationships/image" Target="../media/image901.png"/><Relationship Id="rId10" Type="http://schemas.openxmlformats.org/officeDocument/2006/relationships/image" Target="../media/image97.png"/><Relationship Id="rId4" Type="http://schemas.openxmlformats.org/officeDocument/2006/relationships/image" Target="../media/image129.png"/><Relationship Id="rId9" Type="http://schemas.openxmlformats.org/officeDocument/2006/relationships/image" Target="../media/image96.png"/><Relationship Id="rId14" Type="http://schemas.openxmlformats.org/officeDocument/2006/relationships/image" Target="../media/image110.png"/></Relationships>
</file>

<file path=ppt/slides/_rels/slide19.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6.png"/><Relationship Id="rId3" Type="http://schemas.openxmlformats.org/officeDocument/2006/relationships/image" Target="../media/image115.png"/><Relationship Id="rId12" Type="http://schemas.openxmlformats.org/officeDocument/2006/relationships/image" Target="../media/image1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3.png"/><Relationship Id="rId5" Type="http://schemas.openxmlformats.org/officeDocument/2006/relationships/image" Target="../media/image118.png"/><Relationship Id="rId10" Type="http://schemas.openxmlformats.org/officeDocument/2006/relationships/image" Target="../media/image122.png"/><Relationship Id="rId4" Type="http://schemas.openxmlformats.org/officeDocument/2006/relationships/image" Target="../media/image117.png"/><Relationship Id="rId9" Type="http://schemas.openxmlformats.org/officeDocument/2006/relationships/image" Target="../media/image121.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19.png"/><Relationship Id="rId12" Type="http://schemas.openxmlformats.org/officeDocument/2006/relationships/image" Target="../media/image7.png"/><Relationship Id="rId17"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5.png"/><Relationship Id="rId14" Type="http://schemas.openxmlformats.org/officeDocument/2006/relationships/image" Target="../media/image610.png"/></Relationships>
</file>

<file path=ppt/slides/_rels/slide2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111.png"/><Relationship Id="rId7" Type="http://schemas.openxmlformats.org/officeDocument/2006/relationships/image" Target="../media/image1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320.png"/><Relationship Id="rId4" Type="http://schemas.openxmlformats.org/officeDocument/2006/relationships/image" Target="../media/image27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5.png"/><Relationship Id="rId4" Type="http://schemas.openxmlformats.org/officeDocument/2006/relationships/image" Target="../media/image272.png"/></Relationships>
</file>

<file path=ppt/slides/_rels/slide8.xml.rels><?xml version="1.0" encoding="UTF-8" standalone="yes"?>
<Relationships xmlns="http://schemas.openxmlformats.org/package/2006/relationships"><Relationship Id="rId13" Type="http://schemas.openxmlformats.org/officeDocument/2006/relationships/image" Target="../media/image20.png"/><Relationship Id="rId3" Type="http://schemas.openxmlformats.org/officeDocument/2006/relationships/image" Target="../media/image37.png"/><Relationship Id="rId7" Type="http://schemas.openxmlformats.org/officeDocument/2006/relationships/image" Target="../media/image125.png"/><Relationship Id="rId12" Type="http://schemas.openxmlformats.org/officeDocument/2006/relationships/image" Target="../media/image17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10.png"/><Relationship Id="rId11" Type="http://schemas.openxmlformats.org/officeDocument/2006/relationships/image" Target="../media/image140.png"/><Relationship Id="rId5" Type="http://schemas.openxmlformats.org/officeDocument/2006/relationships/image" Target="../media/image1010.png"/><Relationship Id="rId10" Type="http://schemas.openxmlformats.org/officeDocument/2006/relationships/image" Target="../media/image17.png"/><Relationship Id="rId4" Type="http://schemas.openxmlformats.org/officeDocument/2006/relationships/image" Target="../media/image910.png"/><Relationship Id="rId9" Type="http://schemas.openxmlformats.org/officeDocument/2006/relationships/image" Target="../media/image4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13" Type="http://schemas.openxmlformats.org/officeDocument/2006/relationships/image" Target="../media/image30.png"/><Relationship Id="rId3" Type="http://schemas.openxmlformats.org/officeDocument/2006/relationships/image" Target="../media/image37.png"/><Relationship Id="rId7" Type="http://schemas.openxmlformats.org/officeDocument/2006/relationships/image" Target="../media/image27.png"/><Relationship Id="rId2" Type="http://schemas.openxmlformats.org/officeDocument/2006/relationships/notesSlide" Target="../notesSlides/notesSlide9.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8.png"/><Relationship Id="rId5" Type="http://schemas.openxmlformats.org/officeDocument/2006/relationships/image" Target="../media/image24.png"/><Relationship Id="rId15" Type="http://schemas.openxmlformats.org/officeDocument/2006/relationships/image" Target="../media/image29.png"/><Relationship Id="rId10" Type="http://schemas.openxmlformats.org/officeDocument/2006/relationships/image" Target="../media/image140.png"/><Relationship Id="rId4" Type="http://schemas.openxmlformats.org/officeDocument/2006/relationships/image" Target="../media/image23.png"/><Relationship Id="rId9" Type="http://schemas.openxmlformats.org/officeDocument/2006/relationships/image" Target="../media/image46.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8590-052B-2037-EF50-2990EAD71A5E}"/>
              </a:ext>
            </a:extLst>
          </p:cNvPr>
          <p:cNvSpPr>
            <a:spLocks noGrp="1"/>
          </p:cNvSpPr>
          <p:nvPr>
            <p:ph type="ctrTitle"/>
          </p:nvPr>
        </p:nvSpPr>
        <p:spPr>
          <a:xfrm>
            <a:off x="3612549" y="771180"/>
            <a:ext cx="5078083" cy="2364747"/>
          </a:xfrm>
          <a:noFill/>
        </p:spPr>
        <p:txBody>
          <a:bodyPr>
            <a:normAutofit/>
          </a:bodyPr>
          <a:lstStyle/>
          <a:p>
            <a:pPr algn="l"/>
            <a:r>
              <a:rPr lang="en-US" sz="3600" dirty="0"/>
              <a:t>The Algebraic One-More MISIS Problem and Applications to Threshold Signatures</a:t>
            </a:r>
          </a:p>
        </p:txBody>
      </p:sp>
      <p:sp>
        <p:nvSpPr>
          <p:cNvPr id="3" name="Subtitle 2">
            <a:extLst>
              <a:ext uri="{FF2B5EF4-FFF2-40B4-BE49-F238E27FC236}">
                <a16:creationId xmlns:a16="http://schemas.microsoft.com/office/drawing/2014/main" id="{83E81EA9-FCA3-534B-FDB1-C846B2C46AEE}"/>
              </a:ext>
            </a:extLst>
          </p:cNvPr>
          <p:cNvSpPr>
            <a:spLocks noGrp="1"/>
          </p:cNvSpPr>
          <p:nvPr>
            <p:ph type="subTitle" idx="1"/>
          </p:nvPr>
        </p:nvSpPr>
        <p:spPr>
          <a:xfrm>
            <a:off x="4016216" y="3389193"/>
            <a:ext cx="4377286" cy="1722557"/>
          </a:xfrm>
          <a:noFill/>
        </p:spPr>
        <p:txBody>
          <a:bodyPr>
            <a:normAutofit/>
          </a:bodyPr>
          <a:lstStyle/>
          <a:p>
            <a:pPr algn="l"/>
            <a:r>
              <a:rPr lang="en-US" sz="2400" b="1" dirty="0" err="1"/>
              <a:t>Chenzhi</a:t>
            </a:r>
            <a:r>
              <a:rPr lang="en-US" sz="2400" b="1" dirty="0"/>
              <a:t> Zhu</a:t>
            </a:r>
            <a:r>
              <a:rPr lang="en-US" sz="2400" dirty="0"/>
              <a:t>, Stefano Tessaro</a:t>
            </a:r>
            <a:endParaRPr lang="en-US" sz="2000" dirty="0"/>
          </a:p>
          <a:p>
            <a:pPr defTabSz="2682237">
              <a:spcBef>
                <a:spcPts val="2600"/>
              </a:spcBef>
              <a:defRPr sz="8000"/>
            </a:pPr>
            <a:r>
              <a:rPr lang="en-US" sz="2000" dirty="0"/>
              <a:t>University of Washington</a:t>
            </a:r>
          </a:p>
        </p:txBody>
      </p:sp>
      <p:pic>
        <p:nvPicPr>
          <p:cNvPr id="5" name="Picture 4" descr="A colorful dots in a white background&#10;&#10;Description automatically generated with medium confidence">
            <a:extLst>
              <a:ext uri="{FF2B5EF4-FFF2-40B4-BE49-F238E27FC236}">
                <a16:creationId xmlns:a16="http://schemas.microsoft.com/office/drawing/2014/main" id="{CD4F1A38-85A7-9705-8BB8-398C383BC8B7}"/>
              </a:ext>
            </a:extLst>
          </p:cNvPr>
          <p:cNvPicPr>
            <a:picLocks noChangeAspect="1"/>
          </p:cNvPicPr>
          <p:nvPr/>
        </p:nvPicPr>
        <p:blipFill>
          <a:blip r:embed="rId3"/>
          <a:srcRect l="48368" r="2489"/>
          <a:stretch/>
        </p:blipFill>
        <p:spPr>
          <a:xfrm>
            <a:off x="-132184" y="10"/>
            <a:ext cx="3744733" cy="5714990"/>
          </a:xfrm>
          <a:prstGeom prst="rect">
            <a:avLst/>
          </a:prstGeom>
        </p:spPr>
      </p:pic>
    </p:spTree>
    <p:extLst>
      <p:ext uri="{BB962C8B-B14F-4D97-AF65-F5344CB8AC3E}">
        <p14:creationId xmlns:p14="http://schemas.microsoft.com/office/powerpoint/2010/main" val="240229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EAA186C-7FC9-FA31-3344-79E2D217CB0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0D5B9F8B-FBB2-8626-EC07-069D37E085A8}"/>
                  </a:ext>
                </a:extLst>
              </p:cNvPr>
              <p:cNvSpPr/>
              <p:nvPr/>
            </p:nvSpPr>
            <p:spPr>
              <a:xfrm>
                <a:off x="917191" y="1616912"/>
                <a:ext cx="980479" cy="2656192"/>
              </a:xfrm>
              <a:prstGeom prst="roundRect">
                <a:avLst>
                  <a:gd name="adj" fmla="val 1941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dirty="0" smtClean="0">
                          <a:solidFill>
                            <a:srgbClr val="FF0000"/>
                          </a:solidFill>
                          <a:latin typeface="Cambria Math" panose="02040503050406030204" pitchFamily="18" charset="0"/>
                        </a:rPr>
                        <m:t>𝒜</m:t>
                      </m:r>
                    </m:oMath>
                  </m:oMathPara>
                </a14:m>
                <a:endParaRPr lang="en-US" sz="3600" b="1" dirty="0">
                  <a:solidFill>
                    <a:srgbClr val="FF0000"/>
                  </a:solidFill>
                </a:endParaRPr>
              </a:p>
            </p:txBody>
          </p:sp>
        </mc:Choice>
        <mc:Fallback xmlns="">
          <p:sp>
            <p:nvSpPr>
              <p:cNvPr id="3" name="Rounded Rectangle 2">
                <a:extLst>
                  <a:ext uri="{FF2B5EF4-FFF2-40B4-BE49-F238E27FC236}">
                    <a16:creationId xmlns:a16="http://schemas.microsoft.com/office/drawing/2014/main" id="{0D5B9F8B-FBB2-8626-EC07-069D37E085A8}"/>
                  </a:ext>
                </a:extLst>
              </p:cNvPr>
              <p:cNvSpPr>
                <a:spLocks noRot="1" noChangeAspect="1" noMove="1" noResize="1" noEditPoints="1" noAdjustHandles="1" noChangeArrowheads="1" noChangeShapeType="1" noTextEdit="1"/>
              </p:cNvSpPr>
              <p:nvPr/>
            </p:nvSpPr>
            <p:spPr>
              <a:xfrm>
                <a:off x="917191" y="1616912"/>
                <a:ext cx="980479" cy="2656192"/>
              </a:xfrm>
              <a:prstGeom prst="roundRect">
                <a:avLst>
                  <a:gd name="adj" fmla="val 19415"/>
                </a:avLst>
              </a:prstGeom>
              <a:blipFill>
                <a:blip r:embed="rId3"/>
                <a:stretch>
                  <a:fillRect/>
                </a:stretch>
              </a:blipFill>
              <a:ln w="381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7EC300-4B90-D681-0482-C782BB79DD44}"/>
                  </a:ext>
                </a:extLst>
              </p:cNvPr>
              <p:cNvSpPr txBox="1"/>
              <p:nvPr/>
            </p:nvSpPr>
            <p:spPr>
              <a:xfrm>
                <a:off x="3741247" y="1548045"/>
                <a:ext cx="2023475" cy="6139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2</m:t>
                          </m:r>
                        </m:sub>
                      </m:sSub>
                      <m:groupChr>
                        <m:groupChrPr>
                          <m:chr m:val="←"/>
                          <m:vertJc m:val="bot"/>
                          <m:ctrlPr>
                            <a:rPr lang="en-US" sz="2400" i="1">
                              <a:latin typeface="Cambria Math" panose="02040503050406030204" pitchFamily="18" charset="0"/>
                            </a:rPr>
                          </m:ctrlPr>
                        </m:groupChrPr>
                        <m:e>
                          <m:r>
                            <m:rPr>
                              <m:brk m:alnAt="2"/>
                            </m:rPr>
                            <a:rPr lang="en-US" sz="2400" i="1">
                              <a:latin typeface="Cambria Math" panose="02040503050406030204" pitchFamily="18" charset="0"/>
                            </a:rPr>
                            <m:t>$</m:t>
                          </m:r>
                        </m:e>
                      </m:groupCh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𝒟</m:t>
                          </m:r>
                        </m:e>
                        <m:sub>
                          <m:r>
                            <a:rPr lang="en-US" sz="2400" b="0" i="1" smtClean="0">
                              <a:latin typeface="Cambria Math" panose="02040503050406030204" pitchFamily="18" charset="0"/>
                            </a:rPr>
                            <m:t>𝜎</m:t>
                          </m:r>
                        </m:sub>
                        <m:sup>
                          <m:r>
                            <a:rPr lang="en-US" sz="2400" b="0" i="1" smtClean="0">
                              <a:latin typeface="Cambria Math" panose="02040503050406030204" pitchFamily="18" charset="0"/>
                            </a:rPr>
                            <m:t>𝑚</m:t>
                          </m:r>
                        </m:sup>
                      </m:sSubSup>
                    </m:oMath>
                  </m:oMathPara>
                </a14:m>
                <a:endParaRPr lang="en-US" sz="2400" dirty="0"/>
              </a:p>
            </p:txBody>
          </p:sp>
        </mc:Choice>
        <mc:Fallback xmlns="">
          <p:sp>
            <p:nvSpPr>
              <p:cNvPr id="8" name="TextBox 7">
                <a:extLst>
                  <a:ext uri="{FF2B5EF4-FFF2-40B4-BE49-F238E27FC236}">
                    <a16:creationId xmlns:a16="http://schemas.microsoft.com/office/drawing/2014/main" id="{C17EC300-4B90-D681-0482-C782BB79DD44}"/>
                  </a:ext>
                </a:extLst>
              </p:cNvPr>
              <p:cNvSpPr txBox="1">
                <a:spLocks noRot="1" noChangeAspect="1" noMove="1" noResize="1" noEditPoints="1" noAdjustHandles="1" noChangeArrowheads="1" noChangeShapeType="1" noTextEdit="1"/>
              </p:cNvSpPr>
              <p:nvPr/>
            </p:nvSpPr>
            <p:spPr>
              <a:xfrm>
                <a:off x="3741247" y="1548045"/>
                <a:ext cx="2023475" cy="613951"/>
              </a:xfrm>
              <a:prstGeom prst="rect">
                <a:avLst/>
              </a:prstGeom>
              <a:blipFill>
                <a:blip r:embed="rId4"/>
                <a:stretch>
                  <a:fillRect b="-44000"/>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E86EA721-AE18-99C1-7B32-427AF56C41F9}"/>
              </a:ext>
            </a:extLst>
          </p:cNvPr>
          <p:cNvCxnSpPr>
            <a:cxnSpLocks/>
          </p:cNvCxnSpPr>
          <p:nvPr/>
        </p:nvCxnSpPr>
        <p:spPr>
          <a:xfrm>
            <a:off x="1929647" y="2091206"/>
            <a:ext cx="1503359"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FAA3176-01C4-E79E-FF99-1391B6B2B274}"/>
                  </a:ext>
                </a:extLst>
              </p:cNvPr>
              <p:cNvSpPr txBox="1"/>
              <p:nvPr/>
            </p:nvSpPr>
            <p:spPr>
              <a:xfrm>
                <a:off x="1897670" y="1631848"/>
                <a:ext cx="165384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2</m:t>
                          </m:r>
                        </m:sub>
                      </m:sSub>
                    </m:oMath>
                  </m:oMathPara>
                </a14:m>
                <a:endParaRPr lang="en-US" sz="2400" dirty="0"/>
              </a:p>
            </p:txBody>
          </p:sp>
        </mc:Choice>
        <mc:Fallback xmlns="">
          <p:sp>
            <p:nvSpPr>
              <p:cNvPr id="15" name="TextBox 14">
                <a:extLst>
                  <a:ext uri="{FF2B5EF4-FFF2-40B4-BE49-F238E27FC236}">
                    <a16:creationId xmlns:a16="http://schemas.microsoft.com/office/drawing/2014/main" id="{6FAA3176-01C4-E79E-FF99-1391B6B2B274}"/>
                  </a:ext>
                </a:extLst>
              </p:cNvPr>
              <p:cNvSpPr txBox="1">
                <a:spLocks noRot="1" noChangeAspect="1" noMove="1" noResize="1" noEditPoints="1" noAdjustHandles="1" noChangeArrowheads="1" noChangeShapeType="1" noTextEdit="1"/>
              </p:cNvSpPr>
              <p:nvPr/>
            </p:nvSpPr>
            <p:spPr>
              <a:xfrm>
                <a:off x="1897670" y="1631848"/>
                <a:ext cx="1653843" cy="461665"/>
              </a:xfrm>
              <a:prstGeom prst="rect">
                <a:avLst/>
              </a:prstGeom>
              <a:blipFill>
                <a:blip r:embed="rId5"/>
                <a:stretch>
                  <a:fillRect t="-21622" b="-8108"/>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391F95EC-1770-7EBD-E9F1-0B65C61DB05F}"/>
              </a:ext>
            </a:extLst>
          </p:cNvPr>
          <p:cNvCxnSpPr>
            <a:cxnSpLocks/>
          </p:cNvCxnSpPr>
          <p:nvPr/>
        </p:nvCxnSpPr>
        <p:spPr>
          <a:xfrm flipV="1">
            <a:off x="1897670" y="1316414"/>
            <a:ext cx="730288" cy="357103"/>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1" name="Rounded Rectangle 20">
            <a:extLst>
              <a:ext uri="{FF2B5EF4-FFF2-40B4-BE49-F238E27FC236}">
                <a16:creationId xmlns:a16="http://schemas.microsoft.com/office/drawing/2014/main" id="{596D38B1-4862-E2E7-FF80-A7AE70B6AEE6}"/>
              </a:ext>
            </a:extLst>
          </p:cNvPr>
          <p:cNvSpPr/>
          <p:nvPr/>
        </p:nvSpPr>
        <p:spPr>
          <a:xfrm>
            <a:off x="4832902" y="2858819"/>
            <a:ext cx="980479" cy="803625"/>
          </a:xfrm>
          <a:prstGeom prst="roundRect">
            <a:avLst>
              <a:gd name="adj" fmla="val 19415"/>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PI</a:t>
            </a:r>
          </a:p>
        </p:txBody>
      </p:sp>
      <p:cxnSp>
        <p:nvCxnSpPr>
          <p:cNvPr id="22" name="Straight Arrow Connector 21">
            <a:extLst>
              <a:ext uri="{FF2B5EF4-FFF2-40B4-BE49-F238E27FC236}">
                <a16:creationId xmlns:a16="http://schemas.microsoft.com/office/drawing/2014/main" id="{D23772AB-945E-AD49-A6B4-566F5120551A}"/>
              </a:ext>
            </a:extLst>
          </p:cNvPr>
          <p:cNvCxnSpPr>
            <a:cxnSpLocks/>
          </p:cNvCxnSpPr>
          <p:nvPr/>
        </p:nvCxnSpPr>
        <p:spPr>
          <a:xfrm>
            <a:off x="1906364" y="3542898"/>
            <a:ext cx="2953860" cy="233"/>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78942D2-5F53-C15E-FD0E-A151A2CF91A9}"/>
                  </a:ext>
                </a:extLst>
              </p:cNvPr>
              <p:cNvSpPr txBox="1"/>
              <p:nvPr/>
            </p:nvSpPr>
            <p:spPr>
              <a:xfrm>
                <a:off x="1927102" y="3052081"/>
                <a:ext cx="2903690" cy="5162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h</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𝛾</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m:rPr>
                          <m:sty m:val="p"/>
                        </m:rPr>
                        <a:rPr lang="en-US" sz="2400" i="1" smtClean="0">
                          <a:solidFill>
                            <a:schemeClr val="tx1"/>
                          </a:solidFill>
                          <a:latin typeface="Cambria Math" panose="02040503050406030204" pitchFamily="18" charset="0"/>
                        </a:rPr>
                        <m:t>mod</m:t>
                      </m:r>
                      <m:r>
                        <a:rPr lang="en-US" sz="2400" i="1" smtClean="0">
                          <a:solidFill>
                            <a:schemeClr val="tx1"/>
                          </a:solidFill>
                          <a:latin typeface="Cambria Math" panose="02040503050406030204" pitchFamily="18" charset="0"/>
                        </a:rPr>
                        <m:t> </m:t>
                      </m:r>
                      <m:r>
                        <a:rPr lang="en-US" sz="2400" i="1" smtClean="0">
                          <a:solidFill>
                            <a:schemeClr val="tx1"/>
                          </a:solidFill>
                          <a:latin typeface="Cambria Math" panose="02040503050406030204" pitchFamily="18" charset="0"/>
                        </a:rPr>
                        <m:t>𝑞</m:t>
                      </m:r>
                    </m:oMath>
                  </m:oMathPara>
                </a14:m>
                <a:endParaRPr lang="en-US" sz="2400" dirty="0"/>
              </a:p>
            </p:txBody>
          </p:sp>
        </mc:Choice>
        <mc:Fallback xmlns="">
          <p:sp>
            <p:nvSpPr>
              <p:cNvPr id="23" name="TextBox 22">
                <a:extLst>
                  <a:ext uri="{FF2B5EF4-FFF2-40B4-BE49-F238E27FC236}">
                    <a16:creationId xmlns:a16="http://schemas.microsoft.com/office/drawing/2014/main" id="{678942D2-5F53-C15E-FD0E-A151A2CF91A9}"/>
                  </a:ext>
                </a:extLst>
              </p:cNvPr>
              <p:cNvSpPr txBox="1">
                <a:spLocks noRot="1" noChangeAspect="1" noMove="1" noResize="1" noEditPoints="1" noAdjustHandles="1" noChangeArrowheads="1" noChangeShapeType="1" noTextEdit="1"/>
              </p:cNvSpPr>
              <p:nvPr/>
            </p:nvSpPr>
            <p:spPr>
              <a:xfrm>
                <a:off x="1927102" y="3052081"/>
                <a:ext cx="2903690" cy="516232"/>
              </a:xfrm>
              <a:prstGeom prst="rect">
                <a:avLst/>
              </a:prstGeom>
              <a:blipFill>
                <a:blip r:embed="rId6"/>
                <a:stretch>
                  <a:fillRect t="-9756" b="-19512"/>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B92D7988-7E6D-D604-F5F3-38723C36D184}"/>
              </a:ext>
            </a:extLst>
          </p:cNvPr>
          <p:cNvCxnSpPr>
            <a:cxnSpLocks/>
          </p:cNvCxnSpPr>
          <p:nvPr/>
        </p:nvCxnSpPr>
        <p:spPr>
          <a:xfrm>
            <a:off x="1906364" y="3011899"/>
            <a:ext cx="292442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EA00AFC-CDDB-8A77-9973-9735B4EE65D4}"/>
                  </a:ext>
                </a:extLst>
              </p:cNvPr>
              <p:cNvSpPr txBox="1"/>
              <p:nvPr/>
            </p:nvSpPr>
            <p:spPr>
              <a:xfrm>
                <a:off x="1802688" y="2482024"/>
                <a:ext cx="2553247" cy="482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𝑡</m:t>
                          </m:r>
                        </m:e>
                      </m:acc>
                      <m:r>
                        <a:rPr lang="en-US" sz="2400" b="0" i="1" smtClean="0">
                          <a:latin typeface="Cambria Math" panose="02040503050406030204" pitchFamily="18" charset="0"/>
                        </a:rPr>
                        <m:t>=(1,</m:t>
                      </m:r>
                      <m:r>
                        <a:rPr lang="en-US" sz="2400" b="0" i="1" smtClean="0">
                          <a:latin typeface="Cambria Math" panose="02040503050406030204" pitchFamily="18" charset="0"/>
                        </a:rPr>
                        <m:t>𝛾</m:t>
                      </m:r>
                      <m:r>
                        <a:rPr lang="en-US" sz="2400" b="0" i="1" smtClean="0">
                          <a:latin typeface="Cambria Math" panose="02040503050406030204" pitchFamily="18" charset="0"/>
                        </a:rPr>
                        <m:t>)</m:t>
                      </m:r>
                    </m:oMath>
                  </m:oMathPara>
                </a14:m>
                <a:endParaRPr lang="en-US" sz="2400" dirty="0"/>
              </a:p>
            </p:txBody>
          </p:sp>
        </mc:Choice>
        <mc:Fallback xmlns="">
          <p:sp>
            <p:nvSpPr>
              <p:cNvPr id="25" name="TextBox 24">
                <a:extLst>
                  <a:ext uri="{FF2B5EF4-FFF2-40B4-BE49-F238E27FC236}">
                    <a16:creationId xmlns:a16="http://schemas.microsoft.com/office/drawing/2014/main" id="{BEA00AFC-CDDB-8A77-9973-9735B4EE65D4}"/>
                  </a:ext>
                </a:extLst>
              </p:cNvPr>
              <p:cNvSpPr txBox="1">
                <a:spLocks noRot="1" noChangeAspect="1" noMove="1" noResize="1" noEditPoints="1" noAdjustHandles="1" noChangeArrowheads="1" noChangeShapeType="1" noTextEdit="1"/>
              </p:cNvSpPr>
              <p:nvPr/>
            </p:nvSpPr>
            <p:spPr>
              <a:xfrm>
                <a:off x="1802688" y="2482024"/>
                <a:ext cx="2553247" cy="482633"/>
              </a:xfrm>
              <a:prstGeom prst="rect">
                <a:avLst/>
              </a:prstGeom>
              <a:blipFill>
                <a:blip r:embed="rId7"/>
                <a:stretch>
                  <a:fillRect t="-23077" b="-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B14BDD3-064F-A8FD-F5E0-829AB131C266}"/>
                  </a:ext>
                </a:extLst>
              </p:cNvPr>
              <p:cNvSpPr txBox="1"/>
              <p:nvPr/>
            </p:nvSpPr>
            <p:spPr>
              <a:xfrm>
                <a:off x="2484034" y="3819439"/>
                <a:ext cx="4051452" cy="54585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h</m:t>
                              </m:r>
                            </m:e>
                          </m:acc>
                          <m:r>
                            <a:rPr lang="en-US" sz="2400" b="0" i="1" smtClean="0">
                              <a:latin typeface="Cambria Math" panose="02040503050406030204" pitchFamily="18" charset="0"/>
                            </a:rPr>
                            <m:t> </m:t>
                          </m:r>
                          <m:r>
                            <m:rPr>
                              <m:sty m:val="p"/>
                            </m:rPr>
                            <a:rPr lang="en-US" sz="2400" i="1">
                              <a:latin typeface="Cambria Math" panose="02040503050406030204" pitchFamily="18" charset="0"/>
                            </a:rPr>
                            <m:t>mod</m:t>
                          </m:r>
                          <m:r>
                            <a:rPr lang="en-US" sz="2400" i="1">
                              <a:latin typeface="Cambria Math" panose="02040503050406030204" pitchFamily="18" charset="0"/>
                            </a:rPr>
                            <m:t> </m:t>
                          </m:r>
                          <m:r>
                            <a:rPr lang="en-US" sz="2400" b="0" i="1" smtClean="0">
                              <a:latin typeface="Cambria Math" panose="02040503050406030204" pitchFamily="18" charset="0"/>
                            </a:rPr>
                            <m:t>𝛾</m:t>
                          </m:r>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h</m:t>
                              </m:r>
                            </m:e>
                          </m:acc>
                          <m:r>
                            <a:rPr lang="en-US" sz="2400" b="0" i="1" smtClean="0">
                              <a:latin typeface="Cambria Math" panose="02040503050406030204" pitchFamily="18" charset="0"/>
                            </a:rPr>
                            <m:t>/</m:t>
                          </m:r>
                          <m:r>
                            <a:rPr lang="en-US" sz="2400" b="0" i="1" smtClean="0">
                              <a:latin typeface="Cambria Math" panose="02040503050406030204" pitchFamily="18" charset="0"/>
                            </a:rPr>
                            <m:t>𝛾</m:t>
                          </m:r>
                        </m:e>
                      </m:d>
                    </m:oMath>
                  </m:oMathPara>
                </a14:m>
                <a:endParaRPr lang="en-US" sz="2400" dirty="0"/>
              </a:p>
            </p:txBody>
          </p:sp>
        </mc:Choice>
        <mc:Fallback>
          <p:sp>
            <p:nvSpPr>
              <p:cNvPr id="20" name="TextBox 19">
                <a:extLst>
                  <a:ext uri="{FF2B5EF4-FFF2-40B4-BE49-F238E27FC236}">
                    <a16:creationId xmlns:a16="http://schemas.microsoft.com/office/drawing/2014/main" id="{AB14BDD3-064F-A8FD-F5E0-829AB131C266}"/>
                  </a:ext>
                </a:extLst>
              </p:cNvPr>
              <p:cNvSpPr txBox="1">
                <a:spLocks noRot="1" noChangeAspect="1" noMove="1" noResize="1" noEditPoints="1" noAdjustHandles="1" noChangeArrowheads="1" noChangeShapeType="1" noTextEdit="1"/>
              </p:cNvSpPr>
              <p:nvPr/>
            </p:nvSpPr>
            <p:spPr>
              <a:xfrm>
                <a:off x="2484034" y="3819439"/>
                <a:ext cx="4051452" cy="545855"/>
              </a:xfrm>
              <a:prstGeom prst="rect">
                <a:avLst/>
              </a:prstGeom>
              <a:blipFill>
                <a:blip r:embed="rId8"/>
                <a:stretch>
                  <a:fillRect t="-4545" b="-13636"/>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BEEEE303-D9EF-B970-9DF5-D93EDB36C930}"/>
              </a:ext>
            </a:extLst>
          </p:cNvPr>
          <p:cNvCxnSpPr>
            <a:cxnSpLocks/>
          </p:cNvCxnSpPr>
          <p:nvPr/>
        </p:nvCxnSpPr>
        <p:spPr>
          <a:xfrm flipH="1" flipV="1">
            <a:off x="1914996" y="3987472"/>
            <a:ext cx="693520" cy="117597"/>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4EC09C6-95E3-DEF0-DDA0-CB2D1AF04749}"/>
                  </a:ext>
                </a:extLst>
              </p:cNvPr>
              <p:cNvSpPr txBox="1"/>
              <p:nvPr/>
            </p:nvSpPr>
            <p:spPr>
              <a:xfrm>
                <a:off x="5764722" y="1621084"/>
                <a:ext cx="280127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b="0" i="1" smtClean="0">
                              <a:latin typeface="Cambria Math" panose="02040503050406030204" pitchFamily="18" charset="0"/>
                            </a:rPr>
                            <m:t>2</m:t>
                          </m:r>
                        </m:sub>
                      </m:sSub>
                    </m:oMath>
                  </m:oMathPara>
                </a14:m>
                <a:endParaRPr lang="en-US" sz="2400" dirty="0"/>
              </a:p>
            </p:txBody>
          </p:sp>
        </mc:Choice>
        <mc:Fallback xmlns="">
          <p:sp>
            <p:nvSpPr>
              <p:cNvPr id="2" name="TextBox 1">
                <a:extLst>
                  <a:ext uri="{FF2B5EF4-FFF2-40B4-BE49-F238E27FC236}">
                    <a16:creationId xmlns:a16="http://schemas.microsoft.com/office/drawing/2014/main" id="{14EC09C6-95E3-DEF0-DDA0-CB2D1AF04749}"/>
                  </a:ext>
                </a:extLst>
              </p:cNvPr>
              <p:cNvSpPr txBox="1">
                <a:spLocks noRot="1" noChangeAspect="1" noMove="1" noResize="1" noEditPoints="1" noAdjustHandles="1" noChangeArrowheads="1" noChangeShapeType="1" noTextEdit="1"/>
              </p:cNvSpPr>
              <p:nvPr/>
            </p:nvSpPr>
            <p:spPr>
              <a:xfrm>
                <a:off x="5764722" y="1621084"/>
                <a:ext cx="2801271" cy="461665"/>
              </a:xfrm>
              <a:prstGeom prst="rect">
                <a:avLst/>
              </a:prstGeom>
              <a:blipFill>
                <a:blip r:embed="rId11"/>
                <a:stretch>
                  <a:fillRect t="-21053" b="-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ounded Rectangle 4">
                <a:extLst>
                  <a:ext uri="{FF2B5EF4-FFF2-40B4-BE49-F238E27FC236}">
                    <a16:creationId xmlns:a16="http://schemas.microsoft.com/office/drawing/2014/main" id="{704A41D9-3C0B-8786-77A8-B4C272649C89}"/>
                  </a:ext>
                </a:extLst>
              </p:cNvPr>
              <p:cNvSpPr/>
              <p:nvPr/>
            </p:nvSpPr>
            <p:spPr>
              <a:xfrm>
                <a:off x="4094271" y="2247975"/>
                <a:ext cx="2953860" cy="437073"/>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dirty="0" smtClean="0">
                        <a:solidFill>
                          <a:schemeClr val="tx1"/>
                        </a:solidFill>
                        <a:latin typeface="Cambria Math" panose="02040503050406030204" pitchFamily="18" charset="0"/>
                      </a:rPr>
                      <m:t>𝛾</m:t>
                    </m:r>
                    <m:r>
                      <a:rPr lang="en-US" sz="2000" b="0" i="0" dirty="0" smtClean="0">
                        <a:solidFill>
                          <a:schemeClr val="tx1"/>
                        </a:solidFill>
                        <a:latin typeface="Cambria Math" panose="02040503050406030204" pitchFamily="18" charset="0"/>
                      </a:rPr>
                      <m:t>&gt;</m:t>
                    </m:r>
                    <m:r>
                      <a:rPr lang="en-US" sz="2000" b="0" i="1" dirty="0" smtClean="0">
                        <a:solidFill>
                          <a:schemeClr val="tx1"/>
                        </a:solidFill>
                        <a:latin typeface="Cambria Math" panose="02040503050406030204" pitchFamily="18" charset="0"/>
                      </a:rPr>
                      <m:t>𝜎</m:t>
                    </m:r>
                    <m:rad>
                      <m:radPr>
                        <m:degHide m:val="on"/>
                        <m:ctrlPr>
                          <a:rPr lang="en-US" sz="2000" b="0" i="1" dirty="0" smtClean="0">
                            <a:solidFill>
                              <a:schemeClr val="tx1"/>
                            </a:solidFill>
                            <a:latin typeface="Cambria Math" panose="02040503050406030204" pitchFamily="18" charset="0"/>
                          </a:rPr>
                        </m:ctrlPr>
                      </m:radPr>
                      <m:deg/>
                      <m:e>
                        <m:r>
                          <a:rPr lang="en-US" sz="2000" b="0" i="1" dirty="0" smtClean="0">
                            <a:solidFill>
                              <a:schemeClr val="tx1"/>
                            </a:solidFill>
                            <a:latin typeface="Cambria Math" panose="02040503050406030204" pitchFamily="18" charset="0"/>
                          </a:rPr>
                          <m:t>𝑚</m:t>
                        </m:r>
                      </m:e>
                    </m:rad>
                    <m:r>
                      <a:rPr lang="en-US" sz="2000" b="0" i="1" dirty="0" smtClean="0">
                        <a:solidFill>
                          <a:schemeClr val="tx1"/>
                        </a:solidFill>
                        <a:latin typeface="Cambria Math" panose="02040503050406030204" pitchFamily="18" charset="0"/>
                      </a:rPr>
                      <m:t>,</m:t>
                    </m:r>
                  </m:oMath>
                </a14:m>
                <a:r>
                  <a:rPr lang="en-US" sz="2000" dirty="0">
                    <a:solidFill>
                      <a:schemeClr val="tx1"/>
                    </a:solidFill>
                  </a:rPr>
                  <a:t> </a:t>
                </a:r>
                <a14:m>
                  <m:oMath xmlns:m="http://schemas.openxmlformats.org/officeDocument/2006/math">
                    <m:r>
                      <a:rPr lang="en-US" sz="2000" i="1" dirty="0">
                        <a:solidFill>
                          <a:schemeClr val="tx1"/>
                        </a:solidFill>
                        <a:latin typeface="Cambria Math" panose="02040503050406030204" pitchFamily="18" charset="0"/>
                      </a:rPr>
                      <m:t>𝑞</m:t>
                    </m:r>
                    <m:r>
                      <a:rPr lang="en-US" sz="2000" i="1"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rPr>
                      <m:t>𝛾</m:t>
                    </m:r>
                  </m:oMath>
                </a14:m>
                <a:endParaRPr lang="en-US" sz="2000" dirty="0">
                  <a:solidFill>
                    <a:schemeClr val="tx1"/>
                  </a:solidFill>
                </a:endParaRPr>
              </a:p>
            </p:txBody>
          </p:sp>
        </mc:Choice>
        <mc:Fallback>
          <p:sp>
            <p:nvSpPr>
              <p:cNvPr id="5" name="Rounded Rectangle 4">
                <a:extLst>
                  <a:ext uri="{FF2B5EF4-FFF2-40B4-BE49-F238E27FC236}">
                    <a16:creationId xmlns:a16="http://schemas.microsoft.com/office/drawing/2014/main" id="{704A41D9-3C0B-8786-77A8-B4C272649C89}"/>
                  </a:ext>
                </a:extLst>
              </p:cNvPr>
              <p:cNvSpPr>
                <a:spLocks noRot="1" noChangeAspect="1" noMove="1" noResize="1" noEditPoints="1" noAdjustHandles="1" noChangeArrowheads="1" noChangeShapeType="1" noTextEdit="1"/>
              </p:cNvSpPr>
              <p:nvPr/>
            </p:nvSpPr>
            <p:spPr>
              <a:xfrm>
                <a:off x="4094271" y="2247975"/>
                <a:ext cx="2953860" cy="437073"/>
              </a:xfrm>
              <a:prstGeom prst="roundRect">
                <a:avLst>
                  <a:gd name="adj" fmla="val 19219"/>
                </a:avLst>
              </a:prstGeom>
              <a:blipFill>
                <a:blip r:embed="rId12"/>
                <a:stretch>
                  <a:fillRect b="-285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59E726-0A74-ECE6-26A3-7ECC8CA9FF22}"/>
                  </a:ext>
                </a:extLst>
              </p:cNvPr>
              <p:cNvSpPr txBox="1"/>
              <p:nvPr/>
            </p:nvSpPr>
            <p:spPr>
              <a:xfrm>
                <a:off x="2691237" y="834738"/>
                <a:ext cx="56092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𝐴</m:t>
                      </m:r>
                    </m:oMath>
                  </m:oMathPara>
                </a14:m>
                <a:endParaRPr lang="en-US" sz="2400" dirty="0"/>
              </a:p>
            </p:txBody>
          </p:sp>
        </mc:Choice>
        <mc:Fallback xmlns="">
          <p:sp>
            <p:nvSpPr>
              <p:cNvPr id="6" name="TextBox 5">
                <a:extLst>
                  <a:ext uri="{FF2B5EF4-FFF2-40B4-BE49-F238E27FC236}">
                    <a16:creationId xmlns:a16="http://schemas.microsoft.com/office/drawing/2014/main" id="{E059E726-0A74-ECE6-26A3-7ECC8CA9FF22}"/>
                  </a:ext>
                </a:extLst>
              </p:cNvPr>
              <p:cNvSpPr txBox="1">
                <a:spLocks noRot="1" noChangeAspect="1" noMove="1" noResize="1" noEditPoints="1" noAdjustHandles="1" noChangeArrowheads="1" noChangeShapeType="1" noTextEdit="1"/>
              </p:cNvSpPr>
              <p:nvPr/>
            </p:nvSpPr>
            <p:spPr>
              <a:xfrm>
                <a:off x="2691237" y="834738"/>
                <a:ext cx="560921"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227F05BA-A139-8D35-F5C9-5AB7CE86068B}"/>
                  </a:ext>
                </a:extLst>
              </p:cNvPr>
              <p:cNvSpPr/>
              <p:nvPr/>
            </p:nvSpPr>
            <p:spPr>
              <a:xfrm>
                <a:off x="917191" y="4670841"/>
                <a:ext cx="2618682" cy="467375"/>
              </a:xfrm>
              <a:prstGeom prst="roundRect">
                <a:avLst>
                  <a:gd name="adj" fmla="val 22707"/>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Extra constraints on </a:t>
                </a:r>
                <a14:m>
                  <m:oMath xmlns:m="http://schemas.openxmlformats.org/officeDocument/2006/math">
                    <m:acc>
                      <m:accPr>
                        <m:chr m:val="⃗"/>
                        <m:ctrlPr>
                          <a:rPr lang="en-US" sz="2000" i="1" smtClean="0">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𝑡</m:t>
                        </m:r>
                      </m:e>
                    </m:acc>
                  </m:oMath>
                </a14:m>
                <a:endParaRPr lang="en-US" sz="2000" b="1" dirty="0">
                  <a:solidFill>
                    <a:schemeClr val="tx1"/>
                  </a:solidFill>
                </a:endParaRPr>
              </a:p>
            </p:txBody>
          </p:sp>
        </mc:Choice>
        <mc:Fallback xmlns="">
          <p:sp>
            <p:nvSpPr>
              <p:cNvPr id="7" name="Rounded Rectangle 6">
                <a:extLst>
                  <a:ext uri="{FF2B5EF4-FFF2-40B4-BE49-F238E27FC236}">
                    <a16:creationId xmlns:a16="http://schemas.microsoft.com/office/drawing/2014/main" id="{227F05BA-A139-8D35-F5C9-5AB7CE86068B}"/>
                  </a:ext>
                </a:extLst>
              </p:cNvPr>
              <p:cNvSpPr>
                <a:spLocks noRot="1" noChangeAspect="1" noMove="1" noResize="1" noEditPoints="1" noAdjustHandles="1" noChangeArrowheads="1" noChangeShapeType="1" noTextEdit="1"/>
              </p:cNvSpPr>
              <p:nvPr/>
            </p:nvSpPr>
            <p:spPr>
              <a:xfrm>
                <a:off x="917191" y="4670841"/>
                <a:ext cx="2618682" cy="467375"/>
              </a:xfrm>
              <a:prstGeom prst="roundRect">
                <a:avLst>
                  <a:gd name="adj" fmla="val 22707"/>
                </a:avLst>
              </a:prstGeom>
              <a:blipFill>
                <a:blip r:embed="rId14"/>
                <a:stretch>
                  <a:fillRect l="-1449" t="-13158" b="-184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D44208C8-8BCC-8B2F-1FA4-5DC7A7A4AB77}"/>
                  </a:ext>
                </a:extLst>
              </p:cNvPr>
              <p:cNvSpPr/>
              <p:nvPr/>
            </p:nvSpPr>
            <p:spPr>
              <a:xfrm>
                <a:off x="490043" y="260048"/>
                <a:ext cx="4236945" cy="481680"/>
              </a:xfrm>
              <a:prstGeom prst="roundRect">
                <a:avLst>
                  <a:gd name="adj" fmla="val 22707"/>
                </a:avLst>
              </a:prstGeom>
              <a:solidFill>
                <a:srgbClr val="FFBE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[EKT24]: Solvable even if # of PI </a:t>
                </a:r>
                <a14:m>
                  <m:oMath xmlns:m="http://schemas.openxmlformats.org/officeDocument/2006/math">
                    <m:r>
                      <a:rPr lang="en-US" sz="2000" dirty="0">
                        <a:solidFill>
                          <a:schemeClr val="tx1"/>
                        </a:solidFill>
                        <a:latin typeface="Cambria Math" panose="02040503050406030204" pitchFamily="18" charset="0"/>
                      </a:rPr>
                      <m:t>&lt;</m:t>
                    </m:r>
                    <m:r>
                      <a:rPr lang="en-US" sz="2000" i="1" dirty="0">
                        <a:solidFill>
                          <a:schemeClr val="tx1"/>
                        </a:solidFill>
                        <a:latin typeface="Cambria Math" panose="02040503050406030204" pitchFamily="18" charset="0"/>
                      </a:rPr>
                      <m:t>ℓ</m:t>
                    </m:r>
                  </m:oMath>
                </a14:m>
                <a:endParaRPr lang="en-US" sz="2000" dirty="0">
                  <a:solidFill>
                    <a:schemeClr val="tx1"/>
                  </a:solidFill>
                </a:endParaRPr>
              </a:p>
            </p:txBody>
          </p:sp>
        </mc:Choice>
        <mc:Fallback xmlns="">
          <p:sp>
            <p:nvSpPr>
              <p:cNvPr id="9" name="Rounded Rectangle 8">
                <a:extLst>
                  <a:ext uri="{FF2B5EF4-FFF2-40B4-BE49-F238E27FC236}">
                    <a16:creationId xmlns:a16="http://schemas.microsoft.com/office/drawing/2014/main" id="{D44208C8-8BCC-8B2F-1FA4-5DC7A7A4AB77}"/>
                  </a:ext>
                </a:extLst>
              </p:cNvPr>
              <p:cNvSpPr>
                <a:spLocks noRot="1" noChangeAspect="1" noMove="1" noResize="1" noEditPoints="1" noAdjustHandles="1" noChangeArrowheads="1" noChangeShapeType="1" noTextEdit="1"/>
              </p:cNvSpPr>
              <p:nvPr/>
            </p:nvSpPr>
            <p:spPr>
              <a:xfrm>
                <a:off x="490043" y="260048"/>
                <a:ext cx="4236945" cy="481680"/>
              </a:xfrm>
              <a:prstGeom prst="roundRect">
                <a:avLst>
                  <a:gd name="adj" fmla="val 22707"/>
                </a:avLst>
              </a:prstGeom>
              <a:blipFill>
                <a:blip r:embed="rId15"/>
                <a:stretch>
                  <a:fillRect b="-1538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3903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5" grpId="0"/>
      <p:bldP spid="21" grpId="0" animBg="1"/>
      <p:bldP spid="23" grpId="0"/>
      <p:bldP spid="25" grpId="0"/>
      <p:bldP spid="20" grpId="0"/>
      <p:bldP spid="2" grpId="0"/>
      <p:bldP spid="5" grpId="0" animBg="1"/>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6E73C-41C9-520B-B3BF-22940AB36D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5477A-472D-4F7F-F1D4-A659BC84DF4E}"/>
              </a:ext>
            </a:extLst>
          </p:cNvPr>
          <p:cNvSpPr>
            <a:spLocks noGrp="1"/>
          </p:cNvSpPr>
          <p:nvPr>
            <p:ph type="title"/>
          </p:nvPr>
        </p:nvSpPr>
        <p:spPr>
          <a:xfrm>
            <a:off x="419099" y="304271"/>
            <a:ext cx="8181975" cy="657874"/>
          </a:xfrm>
        </p:spPr>
        <p:txBody>
          <a:bodyPr>
            <a:normAutofit/>
          </a:bodyPr>
          <a:lstStyle/>
          <a:p>
            <a:r>
              <a:rPr lang="en-US" dirty="0"/>
              <a:t>AOM-ISIS (This work)</a:t>
            </a: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816A4226-7BC0-7D0E-DDF1-827E2F0E0837}"/>
                  </a:ext>
                </a:extLst>
              </p:cNvPr>
              <p:cNvSpPr/>
              <p:nvPr/>
            </p:nvSpPr>
            <p:spPr>
              <a:xfrm>
                <a:off x="1114139" y="1608427"/>
                <a:ext cx="980479" cy="2656192"/>
              </a:xfrm>
              <a:prstGeom prst="roundRect">
                <a:avLst>
                  <a:gd name="adj" fmla="val 1941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dirty="0" smtClean="0">
                          <a:solidFill>
                            <a:srgbClr val="FF0000"/>
                          </a:solidFill>
                          <a:latin typeface="Cambria Math" panose="02040503050406030204" pitchFamily="18" charset="0"/>
                        </a:rPr>
                        <m:t>𝒜</m:t>
                      </m:r>
                    </m:oMath>
                  </m:oMathPara>
                </a14:m>
                <a:endParaRPr lang="en-US" sz="3600" b="1" dirty="0">
                  <a:solidFill>
                    <a:srgbClr val="FF0000"/>
                  </a:solidFill>
                </a:endParaRPr>
              </a:p>
            </p:txBody>
          </p:sp>
        </mc:Choice>
        <mc:Fallback xmlns="">
          <p:sp>
            <p:nvSpPr>
              <p:cNvPr id="3" name="Rounded Rectangle 2">
                <a:extLst>
                  <a:ext uri="{FF2B5EF4-FFF2-40B4-BE49-F238E27FC236}">
                    <a16:creationId xmlns:a16="http://schemas.microsoft.com/office/drawing/2014/main" id="{3BCB8BC8-8FC0-F8B4-20C6-A2D7C51A2FFA}"/>
                  </a:ext>
                </a:extLst>
              </p:cNvPr>
              <p:cNvSpPr>
                <a:spLocks noRot="1" noChangeAspect="1" noMove="1" noResize="1" noEditPoints="1" noAdjustHandles="1" noChangeArrowheads="1" noChangeShapeType="1" noTextEdit="1"/>
              </p:cNvSpPr>
              <p:nvPr/>
            </p:nvSpPr>
            <p:spPr>
              <a:xfrm>
                <a:off x="1114139" y="1608427"/>
                <a:ext cx="980479" cy="2656192"/>
              </a:xfrm>
              <a:prstGeom prst="roundRect">
                <a:avLst>
                  <a:gd name="adj" fmla="val 19415"/>
                </a:avLst>
              </a:prstGeom>
              <a:blipFill>
                <a:blip r:embed="rId3"/>
                <a:stretch>
                  <a:fillRect/>
                </a:stretch>
              </a:blipFill>
              <a:ln w="38100">
                <a:solidFill>
                  <a:srgbClr val="FF0000"/>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A8252354-8CBF-EEC4-E211-58B7A145AC84}"/>
              </a:ext>
            </a:extLst>
          </p:cNvPr>
          <p:cNvCxnSpPr>
            <a:cxnSpLocks/>
          </p:cNvCxnSpPr>
          <p:nvPr/>
        </p:nvCxnSpPr>
        <p:spPr>
          <a:xfrm>
            <a:off x="2130982" y="2031655"/>
            <a:ext cx="1948644"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5920C57-32FF-F6DE-BCEE-54DC8B06C4A9}"/>
              </a:ext>
            </a:extLst>
          </p:cNvPr>
          <p:cNvCxnSpPr>
            <a:cxnSpLocks/>
          </p:cNvCxnSpPr>
          <p:nvPr/>
        </p:nvCxnSpPr>
        <p:spPr>
          <a:xfrm flipV="1">
            <a:off x="2094618" y="1397619"/>
            <a:ext cx="730288" cy="357103"/>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1" name="Rounded Rectangle 20">
            <a:extLst>
              <a:ext uri="{FF2B5EF4-FFF2-40B4-BE49-F238E27FC236}">
                <a16:creationId xmlns:a16="http://schemas.microsoft.com/office/drawing/2014/main" id="{06035457-F162-8A7E-7788-18295A6BC6A2}"/>
              </a:ext>
            </a:extLst>
          </p:cNvPr>
          <p:cNvSpPr/>
          <p:nvPr/>
        </p:nvSpPr>
        <p:spPr>
          <a:xfrm>
            <a:off x="3865808" y="2736076"/>
            <a:ext cx="1146460" cy="803625"/>
          </a:xfrm>
          <a:prstGeom prst="roundRect">
            <a:avLst>
              <a:gd name="adj" fmla="val 19415"/>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PI</a:t>
            </a:r>
          </a:p>
        </p:txBody>
      </p:sp>
      <p:cxnSp>
        <p:nvCxnSpPr>
          <p:cNvPr id="22" name="Straight Arrow Connector 21">
            <a:extLst>
              <a:ext uri="{FF2B5EF4-FFF2-40B4-BE49-F238E27FC236}">
                <a16:creationId xmlns:a16="http://schemas.microsoft.com/office/drawing/2014/main" id="{C900A308-03BB-9AB8-C48C-961C7080CF00}"/>
              </a:ext>
            </a:extLst>
          </p:cNvPr>
          <p:cNvCxnSpPr>
            <a:cxnSpLocks/>
          </p:cNvCxnSpPr>
          <p:nvPr/>
        </p:nvCxnSpPr>
        <p:spPr>
          <a:xfrm flipV="1">
            <a:off x="2123974" y="3417418"/>
            <a:ext cx="1709833" cy="9141"/>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A3297B3-A97A-D4C4-3CD7-4E2D16A4913E}"/>
                  </a:ext>
                </a:extLst>
              </p:cNvPr>
              <p:cNvSpPr txBox="1"/>
              <p:nvPr/>
            </p:nvSpPr>
            <p:spPr>
              <a:xfrm>
                <a:off x="2055108" y="2947309"/>
                <a:ext cx="17038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 </m:t>
                      </m:r>
                      <m:r>
                        <m:rPr>
                          <m:sty m:val="p"/>
                        </m:rPr>
                        <a:rPr lang="en-US" sz="2400" b="0" i="0" smtClean="0">
                          <a:solidFill>
                            <a:schemeClr val="tx1"/>
                          </a:solidFill>
                          <a:latin typeface="Cambria Math" panose="02040503050406030204" pitchFamily="18" charset="0"/>
                        </a:rPr>
                        <m:t>Σ</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𝑡</m:t>
                          </m:r>
                        </m:e>
                        <m:sub>
                          <m:r>
                            <a:rPr lang="en-US" sz="2400" b="0" i="1" smtClean="0">
                              <a:solidFill>
                                <a:schemeClr val="tx1"/>
                              </a:solidFill>
                              <a:latin typeface="Cambria Math" panose="02040503050406030204" pitchFamily="18" charset="0"/>
                            </a:rPr>
                            <m:t>𝑖</m:t>
                          </m:r>
                        </m:sub>
                      </m:sSub>
                      <m:sSub>
                        <m:sSubPr>
                          <m:ctrlPr>
                            <a:rPr lang="en-US" sz="2400" b="0" i="1" smtClean="0">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 </m:t>
                      </m:r>
                      <m:r>
                        <m:rPr>
                          <m:sty m:val="p"/>
                        </m:rPr>
                        <a:rPr lang="en-US" sz="2400" b="0" i="1" smtClean="0">
                          <a:solidFill>
                            <a:schemeClr val="tx1"/>
                          </a:solidFill>
                          <a:latin typeface="Cambria Math" panose="02040503050406030204" pitchFamily="18" charset="0"/>
                        </a:rPr>
                        <m:t>mod</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𝑞</m:t>
                      </m:r>
                    </m:oMath>
                  </m:oMathPara>
                </a14:m>
                <a:endParaRPr lang="en-US" sz="2400" dirty="0">
                  <a:solidFill>
                    <a:schemeClr val="tx1"/>
                  </a:solidFill>
                </a:endParaRPr>
              </a:p>
            </p:txBody>
          </p:sp>
        </mc:Choice>
        <mc:Fallback xmlns="">
          <p:sp>
            <p:nvSpPr>
              <p:cNvPr id="23" name="TextBox 22">
                <a:extLst>
                  <a:ext uri="{FF2B5EF4-FFF2-40B4-BE49-F238E27FC236}">
                    <a16:creationId xmlns:a16="http://schemas.microsoft.com/office/drawing/2014/main" id="{AA3297B3-A97A-D4C4-3CD7-4E2D16A4913E}"/>
                  </a:ext>
                </a:extLst>
              </p:cNvPr>
              <p:cNvSpPr txBox="1">
                <a:spLocks noRot="1" noChangeAspect="1" noMove="1" noResize="1" noEditPoints="1" noAdjustHandles="1" noChangeArrowheads="1" noChangeShapeType="1" noTextEdit="1"/>
              </p:cNvSpPr>
              <p:nvPr/>
            </p:nvSpPr>
            <p:spPr>
              <a:xfrm>
                <a:off x="2055108" y="2947309"/>
                <a:ext cx="1703810" cy="461665"/>
              </a:xfrm>
              <a:prstGeom prst="rect">
                <a:avLst/>
              </a:prstGeom>
              <a:blipFill>
                <a:blip r:embed="rId4"/>
                <a:stretch>
                  <a:fillRect l="-3676" t="-21053" r="-4412" b="-18421"/>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21971E85-1058-256D-9EEB-5F9743B6EC3C}"/>
              </a:ext>
            </a:extLst>
          </p:cNvPr>
          <p:cNvCxnSpPr>
            <a:cxnSpLocks/>
          </p:cNvCxnSpPr>
          <p:nvPr/>
        </p:nvCxnSpPr>
        <p:spPr>
          <a:xfrm>
            <a:off x="2123974" y="2895560"/>
            <a:ext cx="170983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8FB868-5460-7134-552E-6C60DF8BB0CF}"/>
                  </a:ext>
                </a:extLst>
              </p:cNvPr>
              <p:cNvSpPr txBox="1"/>
              <p:nvPr/>
            </p:nvSpPr>
            <p:spPr>
              <a:xfrm>
                <a:off x="2532663" y="1528750"/>
                <a:ext cx="165384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b="0" i="1" smtClean="0">
                              <a:latin typeface="Cambria Math" panose="02040503050406030204" pitchFamily="18" charset="0"/>
                            </a:rPr>
                            <m:t>ℓ</m:t>
                          </m:r>
                        </m:sub>
                      </m:sSub>
                    </m:oMath>
                  </m:oMathPara>
                </a14:m>
                <a:endParaRPr lang="en-US" sz="2400" dirty="0"/>
              </a:p>
            </p:txBody>
          </p:sp>
        </mc:Choice>
        <mc:Fallback xmlns="">
          <p:sp>
            <p:nvSpPr>
              <p:cNvPr id="17" name="TextBox 16">
                <a:extLst>
                  <a:ext uri="{FF2B5EF4-FFF2-40B4-BE49-F238E27FC236}">
                    <a16:creationId xmlns:a16="http://schemas.microsoft.com/office/drawing/2014/main" id="{3730127E-D7A5-0FE3-028E-8C09391BE1CC}"/>
                  </a:ext>
                </a:extLst>
              </p:cNvPr>
              <p:cNvSpPr txBox="1">
                <a:spLocks noRot="1" noChangeAspect="1" noMove="1" noResize="1" noEditPoints="1" noAdjustHandles="1" noChangeArrowheads="1" noChangeShapeType="1" noTextEdit="1"/>
              </p:cNvSpPr>
              <p:nvPr/>
            </p:nvSpPr>
            <p:spPr>
              <a:xfrm>
                <a:off x="2532663" y="1528750"/>
                <a:ext cx="1653843" cy="461665"/>
              </a:xfrm>
              <a:prstGeom prst="rect">
                <a:avLst/>
              </a:prstGeom>
              <a:blipFill>
                <a:blip r:embed="rId9"/>
                <a:stretch>
                  <a:fillRect t="-24324" b="-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CA6FC119-1119-D42D-F10B-0FF422634AEA}"/>
                  </a:ext>
                </a:extLst>
              </p:cNvPr>
              <p:cNvSpPr/>
              <p:nvPr/>
            </p:nvSpPr>
            <p:spPr>
              <a:xfrm>
                <a:off x="4792049" y="91101"/>
                <a:ext cx="4236946" cy="426339"/>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ℬ</m:t>
                          </m:r>
                        </m:e>
                        <m:sub>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r>
                        <m:rPr>
                          <m:lit/>
                        </m:rP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ℤ</m:t>
                          </m:r>
                        </m:e>
                        <m:sub>
                          <m:r>
                            <a:rPr lang="en-US" b="0" i="1" smtClean="0">
                              <a:solidFill>
                                <a:schemeClr val="tx1"/>
                              </a:solidFill>
                              <a:latin typeface="Cambria Math" panose="02040503050406030204" pitchFamily="18" charset="0"/>
                            </a:rPr>
                            <m:t>𝑝</m:t>
                          </m:r>
                        </m:sub>
                        <m:sup>
                          <m:r>
                            <a:rPr lang="en-US" b="0" i="1" smtClean="0">
                              <a:solidFill>
                                <a:schemeClr val="tx1"/>
                              </a:solidFill>
                              <a:latin typeface="Cambria Math" panose="02040503050406030204" pitchFamily="18" charset="0"/>
                            </a:rPr>
                            <m:t>𝑚</m:t>
                          </m:r>
                        </m:sup>
                      </m:sSubSup>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d>
                            <m:dPr>
                              <m:begChr m:val="‖"/>
                              <m:endChr m:val="‖"/>
                              <m:ctrlPr>
                                <a:rPr lang="en-US" i="1">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r>
                        <m:rPr>
                          <m:lit/>
                        </m:rP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9" name="Rounded Rectangle 8">
                <a:extLst>
                  <a:ext uri="{FF2B5EF4-FFF2-40B4-BE49-F238E27FC236}">
                    <a16:creationId xmlns:a16="http://schemas.microsoft.com/office/drawing/2014/main" id="{CA6FC119-1119-D42D-F10B-0FF422634AEA}"/>
                  </a:ext>
                </a:extLst>
              </p:cNvPr>
              <p:cNvSpPr>
                <a:spLocks noRot="1" noChangeAspect="1" noMove="1" noResize="1" noEditPoints="1" noAdjustHandles="1" noChangeArrowheads="1" noChangeShapeType="1" noTextEdit="1"/>
              </p:cNvSpPr>
              <p:nvPr/>
            </p:nvSpPr>
            <p:spPr>
              <a:xfrm>
                <a:off x="4792049" y="91101"/>
                <a:ext cx="4236946" cy="426339"/>
              </a:xfrm>
              <a:prstGeom prst="roundRect">
                <a:avLst>
                  <a:gd name="adj" fmla="val 19219"/>
                </a:avLst>
              </a:prstGeom>
              <a:blipFill>
                <a:blip r:embed="rId10"/>
                <a:stretch>
                  <a:fillRect t="-8824" b="-5882"/>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05F17DBA-824B-E9F7-B2AE-8040F5D69158}"/>
              </a:ext>
            </a:extLst>
          </p:cNvPr>
          <p:cNvCxnSpPr>
            <a:cxnSpLocks/>
          </p:cNvCxnSpPr>
          <p:nvPr/>
        </p:nvCxnSpPr>
        <p:spPr>
          <a:xfrm>
            <a:off x="2115356" y="3866086"/>
            <a:ext cx="709550" cy="14864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59495CE-0BD7-DADA-682F-92C845E4C051}"/>
                  </a:ext>
                </a:extLst>
              </p:cNvPr>
              <p:cNvSpPr txBox="1"/>
              <p:nvPr/>
            </p:nvSpPr>
            <p:spPr>
              <a:xfrm>
                <a:off x="2532663" y="3771995"/>
                <a:ext cx="17038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𝑧</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b="0" i="1" smtClean="0">
                              <a:latin typeface="Cambria Math" panose="02040503050406030204" pitchFamily="18" charset="0"/>
                            </a:rPr>
                            <m:t>ℓ</m:t>
                          </m:r>
                        </m:sub>
                      </m:sSub>
                    </m:oMath>
                  </m:oMathPara>
                </a14:m>
                <a:endParaRPr lang="en-US" sz="2400" dirty="0"/>
              </a:p>
            </p:txBody>
          </p:sp>
        </mc:Choice>
        <mc:Fallback xmlns="">
          <p:sp>
            <p:nvSpPr>
              <p:cNvPr id="10" name="TextBox 9">
                <a:extLst>
                  <a:ext uri="{FF2B5EF4-FFF2-40B4-BE49-F238E27FC236}">
                    <a16:creationId xmlns:a16="http://schemas.microsoft.com/office/drawing/2014/main" id="{559495CE-0BD7-DADA-682F-92C845E4C051}"/>
                  </a:ext>
                </a:extLst>
              </p:cNvPr>
              <p:cNvSpPr txBox="1">
                <a:spLocks noRot="1" noChangeAspect="1" noMove="1" noResize="1" noEditPoints="1" noAdjustHandles="1" noChangeArrowheads="1" noChangeShapeType="1" noTextEdit="1"/>
              </p:cNvSpPr>
              <p:nvPr/>
            </p:nvSpPr>
            <p:spPr>
              <a:xfrm>
                <a:off x="2532663" y="3771995"/>
                <a:ext cx="1703810" cy="461665"/>
              </a:xfrm>
              <a:prstGeom prst="rect">
                <a:avLst/>
              </a:prstGeom>
              <a:blipFill>
                <a:blip r:embed="rId11"/>
                <a:stretch>
                  <a:fillRect t="-243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51CEDF9B-2595-AFC8-8DCD-A14EB3022F4B}"/>
                  </a:ext>
                </a:extLst>
              </p:cNvPr>
              <p:cNvSpPr/>
              <p:nvPr/>
            </p:nvSpPr>
            <p:spPr>
              <a:xfrm>
                <a:off x="5168783" y="2947309"/>
                <a:ext cx="3432291" cy="446975"/>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One more: # of PI queries </a:t>
                </a:r>
                <a14:m>
                  <m:oMath xmlns:m="http://schemas.openxmlformats.org/officeDocument/2006/math">
                    <m:r>
                      <a:rPr lang="en-US" sz="2000" dirty="0" smtClean="0">
                        <a:solidFill>
                          <a:schemeClr val="tx1"/>
                        </a:solidFill>
                        <a:latin typeface="Cambria Math" panose="02040503050406030204" pitchFamily="18" charset="0"/>
                      </a:rPr>
                      <m:t>&lt;</m:t>
                    </m:r>
                    <m:r>
                      <a:rPr lang="en-US" sz="2000" b="0" i="1" dirty="0" smtClean="0">
                        <a:solidFill>
                          <a:schemeClr val="tx1"/>
                        </a:solidFill>
                        <a:latin typeface="Cambria Math" panose="02040503050406030204" pitchFamily="18" charset="0"/>
                      </a:rPr>
                      <m:t>ℓ</m:t>
                    </m:r>
                  </m:oMath>
                </a14:m>
                <a:endParaRPr lang="en-US" sz="2000" dirty="0">
                  <a:solidFill>
                    <a:schemeClr val="tx1"/>
                  </a:solidFill>
                </a:endParaRPr>
              </a:p>
            </p:txBody>
          </p:sp>
        </mc:Choice>
        <mc:Fallback xmlns="">
          <p:sp>
            <p:nvSpPr>
              <p:cNvPr id="31" name="Rounded Rectangle 30">
                <a:extLst>
                  <a:ext uri="{FF2B5EF4-FFF2-40B4-BE49-F238E27FC236}">
                    <a16:creationId xmlns:a16="http://schemas.microsoft.com/office/drawing/2014/main" id="{51CEDF9B-2595-AFC8-8DCD-A14EB3022F4B}"/>
                  </a:ext>
                </a:extLst>
              </p:cNvPr>
              <p:cNvSpPr>
                <a:spLocks noRot="1" noChangeAspect="1" noMove="1" noResize="1" noEditPoints="1" noAdjustHandles="1" noChangeArrowheads="1" noChangeShapeType="1" noTextEdit="1"/>
              </p:cNvSpPr>
              <p:nvPr/>
            </p:nvSpPr>
            <p:spPr>
              <a:xfrm>
                <a:off x="5168783" y="2947309"/>
                <a:ext cx="3432291" cy="446975"/>
              </a:xfrm>
              <a:prstGeom prst="roundRect">
                <a:avLst>
                  <a:gd name="adj" fmla="val 19219"/>
                </a:avLst>
              </a:prstGeom>
              <a:blipFill>
                <a:blip r:embed="rId12"/>
                <a:stretch>
                  <a:fillRect l="-1107" b="-216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2EB4CF-1ADF-55CE-7EFD-875923000999}"/>
                  </a:ext>
                </a:extLst>
              </p:cNvPr>
              <p:cNvSpPr txBox="1"/>
              <p:nvPr/>
            </p:nvSpPr>
            <p:spPr>
              <a:xfrm>
                <a:off x="4305504" y="4233660"/>
                <a:ext cx="4610154" cy="539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200"/>
                          </a:solidFill>
                          <a:latin typeface="Cambria Math" panose="02040503050406030204" pitchFamily="18" charset="0"/>
                        </a:rPr>
                        <m:t>∧∃</m:t>
                      </m:r>
                      <m:acc>
                        <m:accPr>
                          <m:chr m:val="⃗"/>
                          <m:ctrlPr>
                            <a:rPr lang="en-US" sz="2400" i="1" smtClean="0">
                              <a:solidFill>
                                <a:srgbClr val="FF6200"/>
                              </a:solidFill>
                              <a:latin typeface="Cambria Math" panose="02040503050406030204" pitchFamily="18" charset="0"/>
                            </a:rPr>
                          </m:ctrlPr>
                        </m:accPr>
                        <m:e>
                          <m:r>
                            <a:rPr lang="en-US" sz="2400" i="1">
                              <a:solidFill>
                                <a:srgbClr val="FF6200"/>
                              </a:solidFill>
                              <a:latin typeface="Cambria Math" panose="02040503050406030204" pitchFamily="18" charset="0"/>
                            </a:rPr>
                            <m:t>𝑢</m:t>
                          </m:r>
                        </m:e>
                      </m:acc>
                      <m:r>
                        <a:rPr lang="en-US" sz="2400" i="1">
                          <a:solidFill>
                            <a:srgbClr val="FF6200"/>
                          </a:solidFill>
                          <a:latin typeface="Cambria Math" panose="02040503050406030204" pitchFamily="18" charset="0"/>
                        </a:rPr>
                        <m:t>∈</m:t>
                      </m:r>
                      <m:sSubSup>
                        <m:sSubSupPr>
                          <m:ctrlPr>
                            <a:rPr lang="en-US" sz="2400" i="1">
                              <a:solidFill>
                                <a:srgbClr val="FF6200"/>
                              </a:solidFill>
                              <a:latin typeface="Cambria Math" panose="02040503050406030204" pitchFamily="18" charset="0"/>
                            </a:rPr>
                          </m:ctrlPr>
                        </m:sSubSupPr>
                        <m:e>
                          <m:r>
                            <a:rPr lang="en-US" sz="2400" i="1">
                              <a:solidFill>
                                <a:srgbClr val="FF6200"/>
                              </a:solidFill>
                              <a:latin typeface="Cambria Math" panose="02040503050406030204" pitchFamily="18" charset="0"/>
                            </a:rPr>
                            <m:t>ℬ</m:t>
                          </m:r>
                        </m:e>
                        <m:sub>
                          <m:r>
                            <a:rPr lang="en-US" sz="2400" b="0" i="1" smtClean="0">
                              <a:solidFill>
                                <a:srgbClr val="FF6200"/>
                              </a:solidFill>
                              <a:latin typeface="Cambria Math" panose="02040503050406030204" pitchFamily="18" charset="0"/>
                            </a:rPr>
                            <m:t>ℓ,</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𝛽</m:t>
                              </m:r>
                            </m:e>
                            <m:sub>
                              <m:r>
                                <a:rPr lang="en-US" sz="2400" b="0" i="1" smtClean="0">
                                  <a:solidFill>
                                    <a:srgbClr val="FF6200"/>
                                  </a:solidFill>
                                  <a:latin typeface="Cambria Math" panose="02040503050406030204" pitchFamily="18" charset="0"/>
                                </a:rPr>
                                <m:t>𝑢</m:t>
                              </m:r>
                            </m:sub>
                          </m:sSub>
                        </m:sub>
                        <m:sup>
                          <m:r>
                            <a:rPr lang="en-US" sz="2400" i="1">
                              <a:solidFill>
                                <a:srgbClr val="FF6200"/>
                              </a:solidFill>
                              <a:latin typeface="Cambria Math" panose="02040503050406030204" pitchFamily="18" charset="0"/>
                            </a:rPr>
                            <m:t>∗</m:t>
                          </m:r>
                        </m:sup>
                      </m:sSubSup>
                      <m:r>
                        <a:rPr lang="en-US" sz="2400" i="1">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𝑗</m:t>
                      </m:r>
                      <m:r>
                        <a:rPr lang="en-US" sz="2400" b="0" i="1" smtClean="0">
                          <a:solidFill>
                            <a:srgbClr val="FF6200"/>
                          </a:solidFill>
                          <a:latin typeface="Cambria Math" panose="02040503050406030204" pitchFamily="18" charset="0"/>
                        </a:rPr>
                        <m:t>,</m:t>
                      </m:r>
                      <m:d>
                        <m:dPr>
                          <m:begChr m:val="⟨"/>
                          <m:endChr m:val="⟩"/>
                          <m:ctrlPr>
                            <a:rPr lang="en-US" sz="2400" i="1">
                              <a:solidFill>
                                <a:srgbClr val="FF6200"/>
                              </a:solidFill>
                              <a:latin typeface="Cambria Math" panose="02040503050406030204" pitchFamily="18" charset="0"/>
                            </a:rPr>
                          </m:ctrlPr>
                        </m:dPr>
                        <m:e>
                          <m:sSub>
                            <m:sSubPr>
                              <m:ctrlPr>
                                <a:rPr lang="en-US" sz="2400" b="0" i="1" smtClean="0">
                                  <a:solidFill>
                                    <a:srgbClr val="FF6200"/>
                                  </a:solidFill>
                                  <a:latin typeface="Cambria Math" panose="02040503050406030204" pitchFamily="18" charset="0"/>
                                </a:rPr>
                              </m:ctrlPr>
                            </m:sSubPr>
                            <m:e>
                              <m:acc>
                                <m:accPr>
                                  <m:chr m:val="⃗"/>
                                  <m:ctrlPr>
                                    <a:rPr lang="en-US" sz="2400" b="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𝑡</m:t>
                                  </m:r>
                                </m:e>
                              </m:acc>
                            </m:e>
                            <m:sub>
                              <m:r>
                                <a:rPr lang="en-US" sz="2400" b="0" i="1" smtClean="0">
                                  <a:solidFill>
                                    <a:srgbClr val="FF6200"/>
                                  </a:solidFill>
                                  <a:latin typeface="Cambria Math" panose="02040503050406030204" pitchFamily="18" charset="0"/>
                                </a:rPr>
                                <m:t>𝑗</m:t>
                              </m:r>
                            </m:sub>
                          </m:sSub>
                          <m:r>
                            <a:rPr lang="en-US" sz="2400" i="1">
                              <a:solidFill>
                                <a:srgbClr val="FF6200"/>
                              </a:solidFill>
                              <a:latin typeface="Cambria Math" panose="02040503050406030204" pitchFamily="18" charset="0"/>
                            </a:rPr>
                            <m:t>,</m:t>
                          </m:r>
                          <m:acc>
                            <m:accPr>
                              <m:chr m:val="⃗"/>
                              <m:ctrlPr>
                                <a:rPr lang="en-US" sz="2400" i="1">
                                  <a:solidFill>
                                    <a:srgbClr val="FF6200"/>
                                  </a:solidFill>
                                  <a:latin typeface="Cambria Math" panose="02040503050406030204" pitchFamily="18" charset="0"/>
                                </a:rPr>
                              </m:ctrlPr>
                            </m:accPr>
                            <m:e>
                              <m:r>
                                <a:rPr lang="en-US" sz="2400" i="1">
                                  <a:solidFill>
                                    <a:srgbClr val="FF6200"/>
                                  </a:solidFill>
                                  <a:latin typeface="Cambria Math" panose="02040503050406030204" pitchFamily="18" charset="0"/>
                                </a:rPr>
                                <m:t>𝑢</m:t>
                              </m:r>
                            </m:e>
                          </m:acc>
                        </m:e>
                      </m:d>
                      <m:r>
                        <a:rPr lang="en-US" sz="2400" i="1">
                          <a:solidFill>
                            <a:srgbClr val="FF6200"/>
                          </a:solidFill>
                          <a:latin typeface="Cambria Math" panose="02040503050406030204" pitchFamily="18" charset="0"/>
                        </a:rPr>
                        <m:t>=0</m:t>
                      </m:r>
                      <m:r>
                        <a:rPr lang="en-US" sz="2400" b="0" i="1" smtClean="0">
                          <a:solidFill>
                            <a:srgbClr val="FF6200"/>
                          </a:solidFill>
                          <a:latin typeface="Cambria Math" panose="02040503050406030204" pitchFamily="18" charset="0"/>
                        </a:rPr>
                        <m:t> </m:t>
                      </m:r>
                      <m:r>
                        <m:rPr>
                          <m:sty m:val="p"/>
                        </m:rPr>
                        <a:rPr lang="en-US" sz="2400" i="1">
                          <a:solidFill>
                            <a:srgbClr val="FF6200"/>
                          </a:solidFill>
                          <a:latin typeface="Cambria Math" panose="02040503050406030204" pitchFamily="18" charset="0"/>
                        </a:rPr>
                        <m:t>mod</m:t>
                      </m:r>
                      <m:r>
                        <a:rPr lang="en-US" sz="2400" i="1">
                          <a:solidFill>
                            <a:srgbClr val="FF6200"/>
                          </a:solidFill>
                          <a:latin typeface="Cambria Math" panose="02040503050406030204" pitchFamily="18" charset="0"/>
                        </a:rPr>
                        <m:t> </m:t>
                      </m:r>
                      <m:r>
                        <a:rPr lang="en-US" sz="2400" i="1">
                          <a:solidFill>
                            <a:srgbClr val="FF6200"/>
                          </a:solidFill>
                          <a:latin typeface="Cambria Math" panose="02040503050406030204" pitchFamily="18" charset="0"/>
                        </a:rPr>
                        <m:t>𝑞</m:t>
                      </m:r>
                    </m:oMath>
                  </m:oMathPara>
                </a14:m>
                <a:endParaRPr lang="en-US" sz="2400" dirty="0">
                  <a:solidFill>
                    <a:srgbClr val="FF6200"/>
                  </a:solidFill>
                </a:endParaRPr>
              </a:p>
            </p:txBody>
          </p:sp>
        </mc:Choice>
        <mc:Fallback xmlns="">
          <p:sp>
            <p:nvSpPr>
              <p:cNvPr id="7" name="TextBox 6">
                <a:extLst>
                  <a:ext uri="{FF2B5EF4-FFF2-40B4-BE49-F238E27FC236}">
                    <a16:creationId xmlns:a16="http://schemas.microsoft.com/office/drawing/2014/main" id="{102EB4CF-1ADF-55CE-7EFD-875923000999}"/>
                  </a:ext>
                </a:extLst>
              </p:cNvPr>
              <p:cNvSpPr txBox="1">
                <a:spLocks noRot="1" noChangeAspect="1" noMove="1" noResize="1" noEditPoints="1" noAdjustHandles="1" noChangeArrowheads="1" noChangeShapeType="1" noTextEdit="1"/>
              </p:cNvSpPr>
              <p:nvPr/>
            </p:nvSpPr>
            <p:spPr>
              <a:xfrm>
                <a:off x="4305504" y="4233660"/>
                <a:ext cx="4610154" cy="539315"/>
              </a:xfrm>
              <a:prstGeom prst="rect">
                <a:avLst/>
              </a:prstGeom>
              <a:blipFill>
                <a:blip r:embed="rId13"/>
                <a:stretch>
                  <a:fillRect t="-20930"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45B2C148-CA03-193C-0C5B-385D7F47F5A6}"/>
                  </a:ext>
                </a:extLst>
              </p:cNvPr>
              <p:cNvSpPr/>
              <p:nvPr/>
            </p:nvSpPr>
            <p:spPr>
              <a:xfrm>
                <a:off x="6374922" y="4927810"/>
                <a:ext cx="1716656" cy="328278"/>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𝑡</m:t>
                            </m:r>
                          </m:e>
                        </m:acc>
                      </m:e>
                      <m:sub>
                        <m:r>
                          <a:rPr lang="en-US" b="0" i="1" smtClean="0">
                            <a:solidFill>
                              <a:schemeClr val="tx1"/>
                            </a:solidFill>
                            <a:latin typeface="Cambria Math" panose="02040503050406030204" pitchFamily="18" charset="0"/>
                          </a:rPr>
                          <m:t>𝑗</m:t>
                        </m:r>
                      </m:sub>
                    </m:sSub>
                  </m:oMath>
                </a14:m>
                <a:r>
                  <a:rPr lang="en-US" dirty="0">
                    <a:solidFill>
                      <a:schemeClr val="tx1"/>
                    </a:solidFill>
                  </a:rPr>
                  <a:t>: </a:t>
                </a:r>
                <a14:m>
                  <m:oMath xmlns:m="http://schemas.openxmlformats.org/officeDocument/2006/math">
                    <m:r>
                      <a:rPr lang="en-US" b="0" i="1" smtClean="0">
                        <a:solidFill>
                          <a:schemeClr val="tx1"/>
                        </a:solidFill>
                        <a:latin typeface="Cambria Math" panose="02040503050406030204" pitchFamily="18" charset="0"/>
                      </a:rPr>
                      <m:t>𝑗</m:t>
                    </m:r>
                  </m:oMath>
                </a14:m>
                <a:r>
                  <a:rPr lang="en-US" dirty="0">
                    <a:solidFill>
                      <a:schemeClr val="tx1"/>
                    </a:solidFill>
                  </a:rPr>
                  <a:t>-</a:t>
                </a:r>
                <a:r>
                  <a:rPr lang="en-US" dirty="0" err="1">
                    <a:solidFill>
                      <a:schemeClr val="tx1"/>
                    </a:solidFill>
                  </a:rPr>
                  <a:t>th</a:t>
                </a:r>
                <a:r>
                  <a:rPr lang="en-US" dirty="0">
                    <a:solidFill>
                      <a:schemeClr val="tx1"/>
                    </a:solidFill>
                  </a:rPr>
                  <a:t> PI query</a:t>
                </a:r>
              </a:p>
            </p:txBody>
          </p:sp>
        </mc:Choice>
        <mc:Fallback xmlns="">
          <p:sp>
            <p:nvSpPr>
              <p:cNvPr id="8" name="Rounded Rectangle 7">
                <a:extLst>
                  <a:ext uri="{FF2B5EF4-FFF2-40B4-BE49-F238E27FC236}">
                    <a16:creationId xmlns:a16="http://schemas.microsoft.com/office/drawing/2014/main" id="{45B2C148-CA03-193C-0C5B-385D7F47F5A6}"/>
                  </a:ext>
                </a:extLst>
              </p:cNvPr>
              <p:cNvSpPr>
                <a:spLocks noRot="1" noChangeAspect="1" noMove="1" noResize="1" noEditPoints="1" noAdjustHandles="1" noChangeArrowheads="1" noChangeShapeType="1" noTextEdit="1"/>
              </p:cNvSpPr>
              <p:nvPr/>
            </p:nvSpPr>
            <p:spPr>
              <a:xfrm>
                <a:off x="6374922" y="4927810"/>
                <a:ext cx="1716656" cy="328278"/>
              </a:xfrm>
              <a:prstGeom prst="roundRect">
                <a:avLst>
                  <a:gd name="adj" fmla="val 19219"/>
                </a:avLst>
              </a:prstGeom>
              <a:blipFill>
                <a:blip r:embed="rId14"/>
                <a:stretch>
                  <a:fillRect t="-22222" r="-1481" b="-37037"/>
                </a:stretch>
              </a:blipFill>
              <a:ln>
                <a:no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6A2FE0CF-E2A7-D343-8730-774D247A76FA}"/>
              </a:ext>
            </a:extLst>
          </p:cNvPr>
          <p:cNvCxnSpPr>
            <a:cxnSpLocks/>
          </p:cNvCxnSpPr>
          <p:nvPr/>
        </p:nvCxnSpPr>
        <p:spPr>
          <a:xfrm>
            <a:off x="6797615" y="4687251"/>
            <a:ext cx="120770" cy="240559"/>
          </a:xfrm>
          <a:prstGeom prst="straightConnector1">
            <a:avLst/>
          </a:prstGeom>
          <a:ln w="19050">
            <a:solidFill>
              <a:schemeClr val="accent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4EFBBD7-330D-9EC1-A536-35EE4EDBEE46}"/>
                  </a:ext>
                </a:extLst>
              </p:cNvPr>
              <p:cNvSpPr txBox="1"/>
              <p:nvPr/>
            </p:nvSpPr>
            <p:spPr>
              <a:xfrm>
                <a:off x="2171023" y="2377092"/>
                <a:ext cx="1521521" cy="5191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𝑡</m:t>
                          </m:r>
                        </m:e>
                      </m:acc>
                      <m:r>
                        <a:rPr lang="en-US" sz="2400" i="1" smtClean="0">
                          <a:solidFill>
                            <a:schemeClr val="tx1"/>
                          </a:solidFill>
                          <a:latin typeface="Cambria Math" panose="02040503050406030204" pitchFamily="18" charset="0"/>
                        </a:rPr>
                        <m:t>∈</m:t>
                      </m:r>
                      <m:sSubSup>
                        <m:sSubSupPr>
                          <m:ctrlPr>
                            <a:rPr lang="en-US" sz="2400" i="1" smtClean="0">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ℤ</m:t>
                          </m:r>
                        </m:e>
                        <m:sub>
                          <m:r>
                            <a:rPr lang="en-US" sz="2400" i="1">
                              <a:solidFill>
                                <a:schemeClr val="tx1"/>
                              </a:solidFill>
                              <a:latin typeface="Cambria Math" panose="02040503050406030204" pitchFamily="18" charset="0"/>
                            </a:rPr>
                            <m:t>𝑝</m:t>
                          </m:r>
                        </m:sub>
                        <m:sup>
                          <m:r>
                            <a:rPr lang="en-US" sz="2400" i="1">
                              <a:solidFill>
                                <a:schemeClr val="tx1"/>
                              </a:solidFill>
                              <a:latin typeface="Cambria Math" panose="02040503050406030204" pitchFamily="18" charset="0"/>
                            </a:rPr>
                            <m:t>ℓ</m:t>
                          </m:r>
                        </m:sup>
                      </m:sSubSup>
                    </m:oMath>
                  </m:oMathPara>
                </a14:m>
                <a:endParaRPr lang="en-US" sz="2400" dirty="0">
                  <a:solidFill>
                    <a:schemeClr val="tx1"/>
                  </a:solidFill>
                </a:endParaRPr>
              </a:p>
            </p:txBody>
          </p:sp>
        </mc:Choice>
        <mc:Fallback xmlns="">
          <p:sp>
            <p:nvSpPr>
              <p:cNvPr id="29" name="TextBox 28">
                <a:extLst>
                  <a:ext uri="{FF2B5EF4-FFF2-40B4-BE49-F238E27FC236}">
                    <a16:creationId xmlns:a16="http://schemas.microsoft.com/office/drawing/2014/main" id="{94EFBBD7-330D-9EC1-A536-35EE4EDBEE46}"/>
                  </a:ext>
                </a:extLst>
              </p:cNvPr>
              <p:cNvSpPr txBox="1">
                <a:spLocks noRot="1" noChangeAspect="1" noMove="1" noResize="1" noEditPoints="1" noAdjustHandles="1" noChangeArrowheads="1" noChangeShapeType="1" noTextEdit="1"/>
              </p:cNvSpPr>
              <p:nvPr/>
            </p:nvSpPr>
            <p:spPr>
              <a:xfrm>
                <a:off x="2171023" y="2377092"/>
                <a:ext cx="1521521" cy="519181"/>
              </a:xfrm>
              <a:prstGeom prst="rect">
                <a:avLst/>
              </a:prstGeom>
              <a:blipFill>
                <a:blip r:embed="rId16"/>
                <a:stretch>
                  <a:fillRect t="-19048"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E895D5-3066-B24F-D6F8-E5EAAB074757}"/>
                  </a:ext>
                </a:extLst>
              </p:cNvPr>
              <p:cNvSpPr txBox="1"/>
              <p:nvPr/>
            </p:nvSpPr>
            <p:spPr>
              <a:xfrm>
                <a:off x="4079626" y="1386548"/>
                <a:ext cx="4011951" cy="6139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𝑦</m:t>
                              </m:r>
                            </m:e>
                          </m:acc>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𝐴</m:t>
                      </m:r>
                      <m:sSub>
                        <m:sSubPr>
                          <m:ctrlPr>
                            <a:rPr lang="en-US" sz="2400" b="0" i="1" smtClean="0">
                              <a:solidFill>
                                <a:schemeClr val="tx1"/>
                              </a:solidFill>
                              <a:latin typeface="Cambria Math" panose="02040503050406030204" pitchFamily="18" charset="0"/>
                            </a:rPr>
                          </m:ctrlPr>
                        </m:sSubPr>
                        <m:e>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𝑥</m:t>
                              </m:r>
                            </m:e>
                          </m:acc>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 </m:t>
                      </m:r>
                      <m:r>
                        <m:rPr>
                          <m:sty m:val="p"/>
                        </m:rPr>
                        <a:rPr lang="en-US" sz="2400" b="0" i="1" smtClean="0">
                          <a:solidFill>
                            <a:schemeClr val="tx1"/>
                          </a:solidFill>
                          <a:latin typeface="Cambria Math" panose="02040503050406030204" pitchFamily="18" charset="0"/>
                        </a:rPr>
                        <m:t>mod</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𝑞</m:t>
                      </m:r>
                      <m:r>
                        <a:rPr lang="en-US" sz="2400" b="0" i="1" smtClean="0">
                          <a:solidFill>
                            <a:schemeClr val="tx1"/>
                          </a:solidFill>
                          <a:latin typeface="Cambria Math" panose="02040503050406030204" pitchFamily="18" charset="0"/>
                        </a:rPr>
                        <m:t>, </m:t>
                      </m:r>
                      <m:sSub>
                        <m:sSubPr>
                          <m:ctrlPr>
                            <a:rPr lang="en-US" sz="2400" i="1" smtClean="0">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i="1">
                              <a:solidFill>
                                <a:schemeClr val="tx1"/>
                              </a:solidFill>
                              <a:latin typeface="Cambria Math" panose="02040503050406030204" pitchFamily="18" charset="0"/>
                            </a:rPr>
                            <m:t>𝑖</m:t>
                          </m:r>
                        </m:sub>
                      </m:sSub>
                      <m:groupChr>
                        <m:groupChrPr>
                          <m:chr m:val="←"/>
                          <m:vertJc m:val="bot"/>
                          <m:ctrlPr>
                            <a:rPr lang="en-US" sz="2400" i="1">
                              <a:solidFill>
                                <a:schemeClr val="tx1"/>
                              </a:solidFill>
                              <a:latin typeface="Cambria Math" panose="02040503050406030204" pitchFamily="18" charset="0"/>
                            </a:rPr>
                          </m:ctrlPr>
                        </m:groupChrPr>
                        <m:e>
                          <m:r>
                            <m:rPr>
                              <m:brk m:alnAt="2"/>
                            </m:rPr>
                            <a:rPr lang="en-US" sz="2400" i="1">
                              <a:solidFill>
                                <a:schemeClr val="tx1"/>
                              </a:solidFill>
                              <a:latin typeface="Cambria Math" panose="02040503050406030204" pitchFamily="18" charset="0"/>
                            </a:rPr>
                            <m:t>$</m:t>
                          </m:r>
                        </m:e>
                      </m:groupChr>
                      <m:sSubSup>
                        <m:sSubSupPr>
                          <m:ctrlPr>
                            <a:rPr lang="en-US" sz="2400" b="0" i="1" smtClean="0">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𝒟</m:t>
                          </m:r>
                        </m:e>
                        <m:sub>
                          <m:r>
                            <a:rPr lang="en-US" sz="2400" b="0" i="1" smtClean="0">
                              <a:solidFill>
                                <a:schemeClr val="tx1"/>
                              </a:solidFill>
                              <a:latin typeface="Cambria Math" panose="02040503050406030204" pitchFamily="18" charset="0"/>
                            </a:rPr>
                            <m:t>𝜎</m:t>
                          </m:r>
                        </m:sub>
                        <m:sup>
                          <m:r>
                            <a:rPr lang="en-US" sz="2400" b="0" i="1" smtClean="0">
                              <a:solidFill>
                                <a:schemeClr val="tx1"/>
                              </a:solidFill>
                              <a:latin typeface="Cambria Math" panose="02040503050406030204" pitchFamily="18" charset="0"/>
                            </a:rPr>
                            <m:t>𝑚</m:t>
                          </m:r>
                        </m:sup>
                      </m:sSubSup>
                    </m:oMath>
                  </m:oMathPara>
                </a14:m>
                <a:endParaRPr lang="en-US" sz="2400" dirty="0">
                  <a:solidFill>
                    <a:schemeClr val="tx1"/>
                  </a:solidFill>
                </a:endParaRPr>
              </a:p>
            </p:txBody>
          </p:sp>
        </mc:Choice>
        <mc:Fallback xmlns="">
          <p:sp>
            <p:nvSpPr>
              <p:cNvPr id="30" name="TextBox 29">
                <a:extLst>
                  <a:ext uri="{FF2B5EF4-FFF2-40B4-BE49-F238E27FC236}">
                    <a16:creationId xmlns:a16="http://schemas.microsoft.com/office/drawing/2014/main" id="{B4E895D5-3066-B24F-D6F8-E5EAAB074757}"/>
                  </a:ext>
                </a:extLst>
              </p:cNvPr>
              <p:cNvSpPr txBox="1">
                <a:spLocks noRot="1" noChangeAspect="1" noMove="1" noResize="1" noEditPoints="1" noAdjustHandles="1" noChangeArrowheads="1" noChangeShapeType="1" noTextEdit="1"/>
              </p:cNvSpPr>
              <p:nvPr/>
            </p:nvSpPr>
            <p:spPr>
              <a:xfrm>
                <a:off x="4079626" y="1386548"/>
                <a:ext cx="4011951" cy="613951"/>
              </a:xfrm>
              <a:prstGeom prst="rect">
                <a:avLst/>
              </a:prstGeom>
              <a:blipFill>
                <a:blip r:embed="rId17"/>
                <a:stretch>
                  <a:fillRect b="-4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E6CE3DE-8AC2-BA51-A6A1-5F33E2FEEB2C}"/>
                  </a:ext>
                </a:extLst>
              </p:cNvPr>
              <p:cNvSpPr txBox="1"/>
              <p:nvPr/>
            </p:nvSpPr>
            <p:spPr>
              <a:xfrm>
                <a:off x="2824906" y="876270"/>
                <a:ext cx="1653843" cy="6665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𝐴</m:t>
                      </m:r>
                      <m:groupChr>
                        <m:groupChrPr>
                          <m:chr m:val="←"/>
                          <m:vertJc m:val="bot"/>
                          <m:ctrlPr>
                            <a:rPr lang="en-US" sz="2400" i="1">
                              <a:latin typeface="Cambria Math" panose="02040503050406030204" pitchFamily="18" charset="0"/>
                            </a:rPr>
                          </m:ctrlPr>
                        </m:groupChrPr>
                        <m:e>
                          <m:r>
                            <m:rPr>
                              <m:brk m:alnAt="2"/>
                            </m:rPr>
                            <a:rPr lang="en-US" sz="2400" i="1">
                              <a:latin typeface="Cambria Math" panose="02040503050406030204" pitchFamily="18" charset="0"/>
                            </a:rPr>
                            <m:t>$</m:t>
                          </m:r>
                        </m:e>
                      </m:groupChr>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ℤ</m:t>
                          </m:r>
                        </m:e>
                        <m:sub>
                          <m:r>
                            <a:rPr lang="en-US" sz="2400" i="1">
                              <a:latin typeface="Cambria Math" panose="02040503050406030204" pitchFamily="18" charset="0"/>
                            </a:rPr>
                            <m:t>𝑝</m:t>
                          </m:r>
                        </m:sub>
                        <m:sup>
                          <m:r>
                            <a:rPr lang="en-US" sz="2400" i="1">
                              <a:latin typeface="Cambria Math" panose="02040503050406030204" pitchFamily="18" charset="0"/>
                            </a:rPr>
                            <m:t>𝑛</m:t>
                          </m:r>
                          <m:r>
                            <a:rPr lang="en-US" sz="2400" i="1">
                              <a:latin typeface="Cambria Math" panose="02040503050406030204" pitchFamily="18" charset="0"/>
                            </a:rPr>
                            <m:t>×</m:t>
                          </m:r>
                          <m:r>
                            <a:rPr lang="en-US" sz="2400" b="0" i="1" smtClean="0">
                              <a:latin typeface="Cambria Math" panose="02040503050406030204" pitchFamily="18" charset="0"/>
                            </a:rPr>
                            <m:t>𝑚</m:t>
                          </m:r>
                        </m:sup>
                      </m:sSubSup>
                    </m:oMath>
                  </m:oMathPara>
                </a14:m>
                <a:endParaRPr lang="en-US" sz="2400" dirty="0"/>
              </a:p>
            </p:txBody>
          </p:sp>
        </mc:Choice>
        <mc:Fallback xmlns="">
          <p:sp>
            <p:nvSpPr>
              <p:cNvPr id="32" name="TextBox 31">
                <a:extLst>
                  <a:ext uri="{FF2B5EF4-FFF2-40B4-BE49-F238E27FC236}">
                    <a16:creationId xmlns:a16="http://schemas.microsoft.com/office/drawing/2014/main" id="{7E6CE3DE-8AC2-BA51-A6A1-5F33E2FEEB2C}"/>
                  </a:ext>
                </a:extLst>
              </p:cNvPr>
              <p:cNvSpPr txBox="1">
                <a:spLocks noRot="1" noChangeAspect="1" noMove="1" noResize="1" noEditPoints="1" noAdjustHandles="1" noChangeArrowheads="1" noChangeShapeType="1" noTextEdit="1"/>
              </p:cNvSpPr>
              <p:nvPr/>
            </p:nvSpPr>
            <p:spPr>
              <a:xfrm>
                <a:off x="2824906" y="876270"/>
                <a:ext cx="1653843" cy="666593"/>
              </a:xfrm>
              <a:prstGeom prst="rect">
                <a:avLst/>
              </a:prstGeom>
              <a:blipFill>
                <a:blip r:embed="rId18"/>
                <a:stretch>
                  <a:fillRect b="-358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Rounded Rectangle 35">
                <a:extLst>
                  <a:ext uri="{FF2B5EF4-FFF2-40B4-BE49-F238E27FC236}">
                    <a16:creationId xmlns:a16="http://schemas.microsoft.com/office/drawing/2014/main" id="{8C938759-027B-13E5-11FF-716FE4BB2EF1}"/>
                  </a:ext>
                </a:extLst>
              </p:cNvPr>
              <p:cNvSpPr/>
              <p:nvPr/>
            </p:nvSpPr>
            <p:spPr>
              <a:xfrm>
                <a:off x="481400" y="4385993"/>
                <a:ext cx="3406797" cy="706273"/>
              </a:xfrm>
              <a:prstGeom prst="roundRect">
                <a:avLst>
                  <a:gd name="adj" fmla="val 22707"/>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AOM-MLWE [EKT24]: </a:t>
                </a:r>
              </a:p>
              <a:p>
                <a:pPr algn="ctr"/>
                <a:r>
                  <a:rPr lang="en-US" sz="2000" dirty="0">
                    <a:solidFill>
                      <a:schemeClr val="tx1"/>
                    </a:solidFill>
                  </a:rPr>
                  <a:t>different constraints on </a:t>
                </a:r>
                <a14:m>
                  <m:oMath xmlns:m="http://schemas.openxmlformats.org/officeDocument/2006/math">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𝑡</m:t>
                                </m:r>
                              </m:e>
                            </m:acc>
                          </m:e>
                          <m:sub>
                            <m:r>
                              <a:rPr lang="en-US" sz="2000" b="0" i="1" smtClean="0">
                                <a:solidFill>
                                  <a:schemeClr val="tx1"/>
                                </a:solidFill>
                                <a:latin typeface="Cambria Math" panose="02040503050406030204" pitchFamily="18" charset="0"/>
                              </a:rPr>
                              <m:t>𝑗</m:t>
                            </m:r>
                          </m:sub>
                        </m:sSub>
                      </m:e>
                    </m:d>
                  </m:oMath>
                </a14:m>
                <a:endParaRPr lang="en-US" sz="2000" dirty="0">
                  <a:solidFill>
                    <a:schemeClr val="tx1"/>
                  </a:solidFill>
                </a:endParaRPr>
              </a:p>
            </p:txBody>
          </p:sp>
        </mc:Choice>
        <mc:Fallback>
          <p:sp>
            <p:nvSpPr>
              <p:cNvPr id="36" name="Rounded Rectangle 35">
                <a:extLst>
                  <a:ext uri="{FF2B5EF4-FFF2-40B4-BE49-F238E27FC236}">
                    <a16:creationId xmlns:a16="http://schemas.microsoft.com/office/drawing/2014/main" id="{8C938759-027B-13E5-11FF-716FE4BB2EF1}"/>
                  </a:ext>
                </a:extLst>
              </p:cNvPr>
              <p:cNvSpPr>
                <a:spLocks noRot="1" noChangeAspect="1" noMove="1" noResize="1" noEditPoints="1" noAdjustHandles="1" noChangeArrowheads="1" noChangeShapeType="1" noTextEdit="1"/>
              </p:cNvSpPr>
              <p:nvPr/>
            </p:nvSpPr>
            <p:spPr>
              <a:xfrm>
                <a:off x="481400" y="4385993"/>
                <a:ext cx="3406797" cy="706273"/>
              </a:xfrm>
              <a:prstGeom prst="roundRect">
                <a:avLst>
                  <a:gd name="adj" fmla="val 22707"/>
                </a:avLst>
              </a:prstGeom>
              <a:blipFill>
                <a:blip r:embed="rId19"/>
                <a:stretch>
                  <a:fillRect t="-8929" b="-17857"/>
                </a:stretch>
              </a:blipFill>
              <a:ln>
                <a:noFill/>
              </a:ln>
            </p:spPr>
            <p:txBody>
              <a:bodyPr/>
              <a:lstStyle/>
              <a:p>
                <a:r>
                  <a:rPr lang="en-US">
                    <a:noFill/>
                  </a:rPr>
                  <a:t> </a:t>
                </a:r>
              </a:p>
            </p:txBody>
          </p:sp>
        </mc:Fallback>
      </mc:AlternateContent>
      <p:sp>
        <p:nvSpPr>
          <p:cNvPr id="39" name="Rounded Rectangular Callout 38">
            <a:extLst>
              <a:ext uri="{FF2B5EF4-FFF2-40B4-BE49-F238E27FC236}">
                <a16:creationId xmlns:a16="http://schemas.microsoft.com/office/drawing/2014/main" id="{0BF62AEC-12E0-15FC-4946-8061CABAB2D4}"/>
              </a:ext>
            </a:extLst>
          </p:cNvPr>
          <p:cNvSpPr/>
          <p:nvPr/>
        </p:nvSpPr>
        <p:spPr>
          <a:xfrm>
            <a:off x="4318102" y="4242310"/>
            <a:ext cx="4597556" cy="509563"/>
          </a:xfrm>
          <a:prstGeom prst="wedgeRoundRectCallout">
            <a:avLst>
              <a:gd name="adj1" fmla="val -59708"/>
              <a:gd name="adj2" fmla="val 15578"/>
              <a:gd name="adj3" fmla="val 16667"/>
            </a:avLst>
          </a:prstGeom>
          <a:noFill/>
          <a:ln w="381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E9B3B2E-DF04-6A27-A21F-5DF7D917602A}"/>
                  </a:ext>
                </a:extLst>
              </p:cNvPr>
              <p:cNvSpPr txBox="1"/>
              <p:nvPr/>
            </p:nvSpPr>
            <p:spPr>
              <a:xfrm>
                <a:off x="4052457" y="3659092"/>
                <a:ext cx="4976538" cy="509563"/>
              </a:xfrm>
              <a:prstGeom prst="rect">
                <a:avLst/>
              </a:prstGeom>
              <a:noFill/>
            </p:spPr>
            <p:txBody>
              <a:bodyPr wrap="square">
                <a:spAutoFit/>
              </a:bodyPr>
              <a:lstStyle/>
              <a:p>
                <a14:m>
                  <m:oMath xmlns:m="http://schemas.openxmlformats.org/officeDocument/2006/math">
                    <m:r>
                      <a:rPr lang="en-US" sz="2400" i="1" dirty="0" smtClean="0">
                        <a:solidFill>
                          <a:srgbClr val="FF0000"/>
                        </a:solidFill>
                        <a:latin typeface="Cambria Math" panose="02040503050406030204" pitchFamily="18" charset="0"/>
                      </a:rPr>
                      <m:t>𝒜</m:t>
                    </m:r>
                  </m:oMath>
                </a14:m>
                <a:r>
                  <a:rPr lang="en-US" sz="2400" dirty="0">
                    <a:solidFill>
                      <a:schemeClr val="tx1"/>
                    </a:solidFill>
                  </a:rPr>
                  <a:t> wins if </a:t>
                </a:r>
                <a14:m>
                  <m:oMath xmlns:m="http://schemas.openxmlformats.org/officeDocument/2006/math">
                    <m:sSub>
                      <m:sSubPr>
                        <m:ctrlPr>
                          <a:rPr lang="en-US" sz="2400" i="1">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mod</m:t>
                    </m:r>
                    <m:r>
                      <a:rPr lang="en-US" sz="2400" b="0" i="1" smtClean="0">
                        <a:latin typeface="Cambria Math" panose="02040503050406030204" pitchFamily="18" charset="0"/>
                      </a:rPr>
                      <m:t> </m:t>
                    </m:r>
                    <m:r>
                      <a:rPr lang="en-US" sz="2400" b="0" i="1" smtClean="0">
                        <a:latin typeface="Cambria Math" panose="02040503050406030204" pitchFamily="18" charset="0"/>
                      </a:rPr>
                      <m:t>𝑞</m:t>
                    </m:r>
                    <m:r>
                      <a:rPr lang="en-US" sz="2400" b="0" i="1" smtClean="0">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𝑧</m:t>
                            </m:r>
                          </m:e>
                        </m:acc>
                      </m:e>
                      <m:sub>
                        <m:r>
                          <a:rPr lang="en-US" sz="2400" i="1">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ℬ</m:t>
                        </m:r>
                      </m:e>
                      <m:sub>
                        <m:r>
                          <a:rPr lang="en-US" sz="2400" b="0" i="1" smtClean="0">
                            <a:solidFill>
                              <a:schemeClr val="tx1"/>
                            </a:solidFill>
                            <a:latin typeface="Cambria Math" panose="02040503050406030204" pitchFamily="18" charset="0"/>
                          </a:rPr>
                          <m:t>𝑚</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𝛽</m:t>
                        </m:r>
                      </m:sub>
                      <m:sup>
                        <m:r>
                          <a:rPr lang="en-US" sz="2400" b="0" i="1" smtClean="0">
                            <a:solidFill>
                              <a:schemeClr val="tx1"/>
                            </a:solidFill>
                            <a:latin typeface="Cambria Math" panose="02040503050406030204" pitchFamily="18" charset="0"/>
                          </a:rPr>
                          <m:t>∗</m:t>
                        </m:r>
                      </m:sup>
                    </m:sSubSup>
                  </m:oMath>
                </a14:m>
                <a:endParaRPr lang="en-US" sz="2400" dirty="0">
                  <a:solidFill>
                    <a:schemeClr val="tx1"/>
                  </a:solidFill>
                </a:endParaRPr>
              </a:p>
            </p:txBody>
          </p:sp>
        </mc:Choice>
        <mc:Fallback xmlns="">
          <p:sp>
            <p:nvSpPr>
              <p:cNvPr id="15" name="TextBox 14">
                <a:extLst>
                  <a:ext uri="{FF2B5EF4-FFF2-40B4-BE49-F238E27FC236}">
                    <a16:creationId xmlns:a16="http://schemas.microsoft.com/office/drawing/2014/main" id="{2E9B3B2E-DF04-6A27-A21F-5DF7D917602A}"/>
                  </a:ext>
                </a:extLst>
              </p:cNvPr>
              <p:cNvSpPr txBox="1">
                <a:spLocks noRot="1" noChangeAspect="1" noMove="1" noResize="1" noEditPoints="1" noAdjustHandles="1" noChangeArrowheads="1" noChangeShapeType="1" noTextEdit="1"/>
              </p:cNvSpPr>
              <p:nvPr/>
            </p:nvSpPr>
            <p:spPr>
              <a:xfrm>
                <a:off x="4052457" y="3659092"/>
                <a:ext cx="4976538" cy="509563"/>
              </a:xfrm>
              <a:prstGeom prst="rect">
                <a:avLst/>
              </a:prstGeom>
              <a:blipFill>
                <a:blip r:embed="rId20"/>
                <a:stretch>
                  <a:fillRect l="-255" t="-19512" b="-19512"/>
                </a:stretch>
              </a:blipFill>
            </p:spPr>
            <p:txBody>
              <a:bodyPr/>
              <a:lstStyle/>
              <a:p>
                <a:r>
                  <a:rPr lang="en-US">
                    <a:noFill/>
                  </a:rPr>
                  <a:t> </a:t>
                </a:r>
              </a:p>
            </p:txBody>
          </p:sp>
        </mc:Fallback>
      </mc:AlternateContent>
    </p:spTree>
    <p:extLst>
      <p:ext uri="{BB962C8B-B14F-4D97-AF65-F5344CB8AC3E}">
        <p14:creationId xmlns:p14="http://schemas.microsoft.com/office/powerpoint/2010/main" val="19050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6"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70A39-76FC-3890-2DF0-CF61C17C14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407B3-F75E-6D15-836E-EB5AC4B7C585}"/>
              </a:ext>
            </a:extLst>
          </p:cNvPr>
          <p:cNvSpPr>
            <a:spLocks noGrp="1"/>
          </p:cNvSpPr>
          <p:nvPr>
            <p:ph type="title"/>
          </p:nvPr>
        </p:nvSpPr>
        <p:spPr>
          <a:xfrm>
            <a:off x="419099" y="304271"/>
            <a:ext cx="8181975" cy="657874"/>
          </a:xfrm>
        </p:spPr>
        <p:txBody>
          <a:bodyPr>
            <a:normAutofit/>
          </a:bodyPr>
          <a:lstStyle/>
          <a:p>
            <a:r>
              <a:rPr lang="en-US" dirty="0"/>
              <a:t>Why this </a:t>
            </a:r>
            <a:r>
              <a:rPr lang="en-US" dirty="0">
                <a:solidFill>
                  <a:schemeClr val="accent2"/>
                </a:solidFill>
              </a:rPr>
              <a:t>constraint</a:t>
            </a:r>
            <a:r>
              <a:rPr lang="en-US" dirty="0"/>
              <a:t>?</a:t>
            </a:r>
          </a:p>
        </p:txBody>
      </p:sp>
      <p:sp>
        <p:nvSpPr>
          <p:cNvPr id="21" name="Rounded Rectangle 20">
            <a:extLst>
              <a:ext uri="{FF2B5EF4-FFF2-40B4-BE49-F238E27FC236}">
                <a16:creationId xmlns:a16="http://schemas.microsoft.com/office/drawing/2014/main" id="{2487B3D7-B68F-CA31-47C5-DB214EEAEEA4}"/>
              </a:ext>
            </a:extLst>
          </p:cNvPr>
          <p:cNvSpPr/>
          <p:nvPr/>
        </p:nvSpPr>
        <p:spPr>
          <a:xfrm>
            <a:off x="3146512" y="1301947"/>
            <a:ext cx="623231" cy="657874"/>
          </a:xfrm>
          <a:prstGeom prst="roundRect">
            <a:avLst>
              <a:gd name="adj" fmla="val 19415"/>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PI</a:t>
            </a:r>
          </a:p>
        </p:txBody>
      </p:sp>
      <p:cxnSp>
        <p:nvCxnSpPr>
          <p:cNvPr id="22" name="Straight Arrow Connector 21">
            <a:extLst>
              <a:ext uri="{FF2B5EF4-FFF2-40B4-BE49-F238E27FC236}">
                <a16:creationId xmlns:a16="http://schemas.microsoft.com/office/drawing/2014/main" id="{C25D00AB-79C0-152F-4D81-258F9AFF4970}"/>
              </a:ext>
            </a:extLst>
          </p:cNvPr>
          <p:cNvCxnSpPr>
            <a:cxnSpLocks/>
          </p:cNvCxnSpPr>
          <p:nvPr/>
        </p:nvCxnSpPr>
        <p:spPr>
          <a:xfrm>
            <a:off x="1605525" y="1830800"/>
            <a:ext cx="1551743"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401FF7E-BE0E-2A0E-112B-EFC06F9175BC}"/>
                  </a:ext>
                </a:extLst>
              </p:cNvPr>
              <p:cNvSpPr txBox="1"/>
              <p:nvPr/>
            </p:nvSpPr>
            <p:spPr>
              <a:xfrm>
                <a:off x="1536659" y="1451793"/>
                <a:ext cx="1521521"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Σ</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m:rPr>
                          <m:sty m:val="p"/>
                        </m:rPr>
                        <a:rPr lang="en-US" b="0" i="1" smtClean="0">
                          <a:solidFill>
                            <a:schemeClr val="tx1"/>
                          </a:solidFill>
                          <a:latin typeface="Cambria Math" panose="02040503050406030204" pitchFamily="18" charset="0"/>
                        </a:rPr>
                        <m:t>mod</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𝑞</m:t>
                      </m:r>
                    </m:oMath>
                  </m:oMathPara>
                </a14:m>
                <a:endParaRPr lang="en-US" dirty="0">
                  <a:solidFill>
                    <a:schemeClr val="tx1"/>
                  </a:solidFill>
                </a:endParaRPr>
              </a:p>
            </p:txBody>
          </p:sp>
        </mc:Choice>
        <mc:Fallback xmlns="">
          <p:sp>
            <p:nvSpPr>
              <p:cNvPr id="23" name="TextBox 22">
                <a:extLst>
                  <a:ext uri="{FF2B5EF4-FFF2-40B4-BE49-F238E27FC236}">
                    <a16:creationId xmlns:a16="http://schemas.microsoft.com/office/drawing/2014/main" id="{C401FF7E-BE0E-2A0E-112B-EFC06F9175BC}"/>
                  </a:ext>
                </a:extLst>
              </p:cNvPr>
              <p:cNvSpPr txBox="1">
                <a:spLocks noRot="1" noChangeAspect="1" noMove="1" noResize="1" noEditPoints="1" noAdjustHandles="1" noChangeArrowheads="1" noChangeShapeType="1" noTextEdit="1"/>
              </p:cNvSpPr>
              <p:nvPr/>
            </p:nvSpPr>
            <p:spPr>
              <a:xfrm>
                <a:off x="1536659" y="1451793"/>
                <a:ext cx="1521521" cy="381515"/>
              </a:xfrm>
              <a:prstGeom prst="rect">
                <a:avLst/>
              </a:prstGeom>
              <a:blipFill>
                <a:blip r:embed="rId3"/>
                <a:stretch>
                  <a:fillRect l="-826" t="-12903" b="-12903"/>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7F3A9AB0-E7E5-B351-759F-8AF40FBB2FD2}"/>
              </a:ext>
            </a:extLst>
          </p:cNvPr>
          <p:cNvCxnSpPr>
            <a:cxnSpLocks/>
          </p:cNvCxnSpPr>
          <p:nvPr/>
        </p:nvCxnSpPr>
        <p:spPr>
          <a:xfrm>
            <a:off x="1615016" y="1450153"/>
            <a:ext cx="1507972"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3AA74167-2FE3-AE12-E7CA-BFED2E16113B}"/>
                  </a:ext>
                </a:extLst>
              </p:cNvPr>
              <p:cNvSpPr/>
              <p:nvPr/>
            </p:nvSpPr>
            <p:spPr>
              <a:xfrm>
                <a:off x="4792049" y="91101"/>
                <a:ext cx="4236946" cy="426339"/>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ℬ</m:t>
                          </m:r>
                        </m:e>
                        <m:sub>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r>
                        <m:rPr>
                          <m:lit/>
                        </m:rP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ℤ</m:t>
                          </m:r>
                        </m:e>
                        <m:sub>
                          <m:r>
                            <a:rPr lang="en-US" b="0" i="1" smtClean="0">
                              <a:solidFill>
                                <a:schemeClr val="tx1"/>
                              </a:solidFill>
                              <a:latin typeface="Cambria Math" panose="02040503050406030204" pitchFamily="18" charset="0"/>
                            </a:rPr>
                            <m:t>𝑝</m:t>
                          </m:r>
                        </m:sub>
                        <m:sup>
                          <m:r>
                            <a:rPr lang="en-US" b="0" i="1" smtClean="0">
                              <a:solidFill>
                                <a:schemeClr val="tx1"/>
                              </a:solidFill>
                              <a:latin typeface="Cambria Math" panose="02040503050406030204" pitchFamily="18" charset="0"/>
                            </a:rPr>
                            <m:t>𝑚</m:t>
                          </m:r>
                        </m:sup>
                      </m:sSubSup>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d>
                            <m:dPr>
                              <m:begChr m:val="‖"/>
                              <m:endChr m:val="‖"/>
                              <m:ctrlPr>
                                <a:rPr lang="en-US" i="1">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r>
                        <m:rPr>
                          <m:lit/>
                        </m:rP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9" name="Rounded Rectangle 8">
                <a:extLst>
                  <a:ext uri="{FF2B5EF4-FFF2-40B4-BE49-F238E27FC236}">
                    <a16:creationId xmlns:a16="http://schemas.microsoft.com/office/drawing/2014/main" id="{AE586E7D-A832-D918-B499-852F0A97C8DA}"/>
                  </a:ext>
                </a:extLst>
              </p:cNvPr>
              <p:cNvSpPr>
                <a:spLocks noRot="1" noChangeAspect="1" noMove="1" noResize="1" noEditPoints="1" noAdjustHandles="1" noChangeArrowheads="1" noChangeShapeType="1" noTextEdit="1"/>
              </p:cNvSpPr>
              <p:nvPr/>
            </p:nvSpPr>
            <p:spPr>
              <a:xfrm>
                <a:off x="4792049" y="91101"/>
                <a:ext cx="4236946" cy="426339"/>
              </a:xfrm>
              <a:prstGeom prst="roundRect">
                <a:avLst>
                  <a:gd name="adj" fmla="val 19219"/>
                </a:avLst>
              </a:prstGeom>
              <a:blipFill>
                <a:blip r:embed="rId4"/>
                <a:stretch>
                  <a:fillRect t="-8824" b="-588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76382A1-E2E2-76F4-6635-53A7FD03E1EF}"/>
                  </a:ext>
                </a:extLst>
              </p:cNvPr>
              <p:cNvSpPr txBox="1"/>
              <p:nvPr/>
            </p:nvSpPr>
            <p:spPr>
              <a:xfrm>
                <a:off x="1615016" y="1055536"/>
                <a:ext cx="1521521" cy="4124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𝑡</m:t>
                              </m:r>
                            </m:e>
                          </m:acc>
                        </m:e>
                        <m:sub>
                          <m:r>
                            <a:rPr lang="en-US" b="0" i="1" smtClean="0">
                              <a:solidFill>
                                <a:schemeClr val="tx1"/>
                              </a:solidFill>
                              <a:latin typeface="Cambria Math" panose="02040503050406030204" pitchFamily="18" charset="0"/>
                            </a:rPr>
                            <m:t>1</m:t>
                          </m:r>
                        </m:sub>
                      </m:sSub>
                      <m:r>
                        <a:rPr lang="en-US" i="1"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ℤ</m:t>
                          </m:r>
                        </m:e>
                        <m:sub>
                          <m:r>
                            <a:rPr lang="en-US" b="0" i="1" smtClean="0">
                              <a:solidFill>
                                <a:schemeClr val="tx1"/>
                              </a:solidFill>
                              <a:latin typeface="Cambria Math" panose="02040503050406030204" pitchFamily="18" charset="0"/>
                            </a:rPr>
                            <m:t>𝑞</m:t>
                          </m:r>
                        </m:sub>
                        <m:sup>
                          <m:r>
                            <a:rPr lang="en-US" i="1">
                              <a:solidFill>
                                <a:schemeClr val="tx1"/>
                              </a:solidFill>
                              <a:latin typeface="Cambria Math" panose="02040503050406030204" pitchFamily="18" charset="0"/>
                            </a:rPr>
                            <m:t>ℓ</m:t>
                          </m:r>
                        </m:sup>
                      </m:sSubSup>
                    </m:oMath>
                  </m:oMathPara>
                </a14:m>
                <a:endParaRPr lang="en-US" dirty="0">
                  <a:solidFill>
                    <a:schemeClr val="tx1"/>
                  </a:solidFill>
                </a:endParaRPr>
              </a:p>
            </p:txBody>
          </p:sp>
        </mc:Choice>
        <mc:Fallback xmlns="">
          <p:sp>
            <p:nvSpPr>
              <p:cNvPr id="29" name="TextBox 28">
                <a:extLst>
                  <a:ext uri="{FF2B5EF4-FFF2-40B4-BE49-F238E27FC236}">
                    <a16:creationId xmlns:a16="http://schemas.microsoft.com/office/drawing/2014/main" id="{676382A1-E2E2-76F4-6635-53A7FD03E1EF}"/>
                  </a:ext>
                </a:extLst>
              </p:cNvPr>
              <p:cNvSpPr txBox="1">
                <a:spLocks noRot="1" noChangeAspect="1" noMove="1" noResize="1" noEditPoints="1" noAdjustHandles="1" noChangeArrowheads="1" noChangeShapeType="1" noTextEdit="1"/>
              </p:cNvSpPr>
              <p:nvPr/>
            </p:nvSpPr>
            <p:spPr>
              <a:xfrm>
                <a:off x="1615016" y="1055536"/>
                <a:ext cx="1521521" cy="412485"/>
              </a:xfrm>
              <a:prstGeom prst="rect">
                <a:avLst/>
              </a:prstGeom>
              <a:blipFill>
                <a:blip r:embed="rId5"/>
                <a:stretch>
                  <a:fillRect t="-12121"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03C8FCC8-DA05-AD59-CF00-C2280E7AF9B1}"/>
                  </a:ext>
                </a:extLst>
              </p:cNvPr>
              <p:cNvSpPr/>
              <p:nvPr/>
            </p:nvSpPr>
            <p:spPr>
              <a:xfrm>
                <a:off x="695676" y="1175315"/>
                <a:ext cx="895816" cy="2085463"/>
              </a:xfrm>
              <a:prstGeom prst="roundRect">
                <a:avLst>
                  <a:gd name="adj" fmla="val 1941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dirty="0" smtClean="0">
                          <a:solidFill>
                            <a:srgbClr val="FF0000"/>
                          </a:solidFill>
                          <a:latin typeface="Cambria Math" panose="02040503050406030204" pitchFamily="18" charset="0"/>
                        </a:rPr>
                        <m:t>𝒜</m:t>
                      </m:r>
                    </m:oMath>
                  </m:oMathPara>
                </a14:m>
                <a:endParaRPr lang="en-US" sz="3600" b="1" dirty="0">
                  <a:solidFill>
                    <a:srgbClr val="FF0000"/>
                  </a:solidFill>
                </a:endParaRPr>
              </a:p>
            </p:txBody>
          </p:sp>
        </mc:Choice>
        <mc:Fallback xmlns="">
          <p:sp>
            <p:nvSpPr>
              <p:cNvPr id="4" name="Rounded Rectangle 3">
                <a:extLst>
                  <a:ext uri="{FF2B5EF4-FFF2-40B4-BE49-F238E27FC236}">
                    <a16:creationId xmlns:a16="http://schemas.microsoft.com/office/drawing/2014/main" id="{03C8FCC8-DA05-AD59-CF00-C2280E7AF9B1}"/>
                  </a:ext>
                </a:extLst>
              </p:cNvPr>
              <p:cNvSpPr>
                <a:spLocks noRot="1" noChangeAspect="1" noMove="1" noResize="1" noEditPoints="1" noAdjustHandles="1" noChangeArrowheads="1" noChangeShapeType="1" noTextEdit="1"/>
              </p:cNvSpPr>
              <p:nvPr/>
            </p:nvSpPr>
            <p:spPr>
              <a:xfrm>
                <a:off x="695676" y="1175315"/>
                <a:ext cx="895816" cy="2085463"/>
              </a:xfrm>
              <a:prstGeom prst="roundRect">
                <a:avLst>
                  <a:gd name="adj" fmla="val 19415"/>
                </a:avLst>
              </a:prstGeom>
              <a:blipFill>
                <a:blip r:embed="rId6"/>
                <a:stretch>
                  <a:fillRect/>
                </a:stretch>
              </a:blipFill>
              <a:ln w="381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ounded Rectangle 17">
                <a:extLst>
                  <a:ext uri="{FF2B5EF4-FFF2-40B4-BE49-F238E27FC236}">
                    <a16:creationId xmlns:a16="http://schemas.microsoft.com/office/drawing/2014/main" id="{BD5033E8-8520-2FFE-8A8B-40FF5121B949}"/>
                  </a:ext>
                </a:extLst>
              </p:cNvPr>
              <p:cNvSpPr/>
              <p:nvPr/>
            </p:nvSpPr>
            <p:spPr>
              <a:xfrm>
                <a:off x="177559" y="3416685"/>
                <a:ext cx="5756188" cy="481680"/>
              </a:xfrm>
              <a:prstGeom prst="roundRect">
                <a:avLst>
                  <a:gd name="adj" fmla="val 22707"/>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𝐿</m:t>
                          </m:r>
                        </m:e>
                        <m: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 </m:t>
                          </m:r>
                          <m:sSub>
                            <m:sSubPr>
                              <m:ctrlPr>
                                <a:rPr lang="en-US" sz="2000" b="0" i="1"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ℓ</m:t>
                              </m:r>
                            </m:sub>
                          </m:sSub>
                          <m:r>
                            <a:rPr lang="en-US" sz="2000" b="0" i="1" smtClean="0">
                              <a:solidFill>
                                <a:schemeClr val="tx1"/>
                              </a:solidFill>
                              <a:latin typeface="Cambria Math" panose="02040503050406030204" pitchFamily="18" charset="0"/>
                            </a:rPr>
                            <m:t>)</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d>
                            <m:dPr>
                              <m:begChr m:val="{"/>
                              <m:endChr m:val="}"/>
                              <m:ctrlPr>
                                <a:rPr lang="en-US" sz="2000" b="0" i="1" smtClean="0">
                                  <a:solidFill>
                                    <a:schemeClr val="tx1"/>
                                  </a:solidFill>
                                  <a:latin typeface="Cambria Math" panose="02040503050406030204" pitchFamily="18" charset="0"/>
                                </a:rPr>
                              </m:ctrlPr>
                            </m:dPr>
                            <m:e>
                              <m:d>
                                <m:dPr>
                                  <m:ctrlPr>
                                    <a:rPr lang="en-US" sz="2000" b="0" i="1" smtClean="0">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𝛿</m:t>
                                      </m:r>
                                    </m:e>
                                  </m:acc>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ℓ</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ℓ</m:t>
                                      </m:r>
                                    </m:sub>
                                  </m:sSub>
                                  <m:r>
                                    <a:rPr lang="en-US" sz="2000" b="0" i="1" smtClean="0">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𝛿</m:t>
                                      </m:r>
                                    </m:e>
                                  </m:acc>
                                </m:e>
                              </m:d>
                            </m:e>
                          </m:d>
                        </m:e>
                        <m:sub>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𝛿</m:t>
                              </m:r>
                            </m:e>
                          </m:acc>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ℤ</m:t>
                              </m:r>
                            </m:e>
                            <m:sup>
                              <m:r>
                                <a:rPr lang="en-US" sz="2000" i="1">
                                  <a:solidFill>
                                    <a:schemeClr val="tx1"/>
                                  </a:solidFill>
                                  <a:latin typeface="Cambria Math" panose="02040503050406030204" pitchFamily="18" charset="0"/>
                                </a:rPr>
                                <m:t>𝑚</m:t>
                              </m:r>
                            </m:sup>
                          </m:sSup>
                        </m:sub>
                      </m:sSub>
                    </m:oMath>
                  </m:oMathPara>
                </a14:m>
                <a:endParaRPr lang="en-US" sz="2000" dirty="0">
                  <a:solidFill>
                    <a:schemeClr val="tx1"/>
                  </a:solidFill>
                </a:endParaRPr>
              </a:p>
            </p:txBody>
          </p:sp>
        </mc:Choice>
        <mc:Fallback xmlns="">
          <p:sp>
            <p:nvSpPr>
              <p:cNvPr id="18" name="Rounded Rectangle 17">
                <a:extLst>
                  <a:ext uri="{FF2B5EF4-FFF2-40B4-BE49-F238E27FC236}">
                    <a16:creationId xmlns:a16="http://schemas.microsoft.com/office/drawing/2014/main" id="{BD5033E8-8520-2FFE-8A8B-40FF5121B949}"/>
                  </a:ext>
                </a:extLst>
              </p:cNvPr>
              <p:cNvSpPr>
                <a:spLocks noRot="1" noChangeAspect="1" noMove="1" noResize="1" noEditPoints="1" noAdjustHandles="1" noChangeArrowheads="1" noChangeShapeType="1" noTextEdit="1"/>
              </p:cNvSpPr>
              <p:nvPr/>
            </p:nvSpPr>
            <p:spPr>
              <a:xfrm>
                <a:off x="177559" y="3416685"/>
                <a:ext cx="5756188" cy="481680"/>
              </a:xfrm>
              <a:prstGeom prst="roundRect">
                <a:avLst>
                  <a:gd name="adj" fmla="val 22707"/>
                </a:avLst>
              </a:prstGeom>
              <a:blipFill>
                <a:blip r:embed="rId7"/>
                <a:stretch>
                  <a:fillRect t="-15385" b="-769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6ABBA04E-D167-DE8B-8A69-4C42D32F524C}"/>
                  </a:ext>
                </a:extLst>
              </p:cNvPr>
              <p:cNvSpPr/>
              <p:nvPr/>
            </p:nvSpPr>
            <p:spPr>
              <a:xfrm>
                <a:off x="4145213" y="2160169"/>
                <a:ext cx="4184443" cy="767567"/>
              </a:xfrm>
              <a:prstGeom prst="roundRect">
                <a:avLst>
                  <a:gd name="adj" fmla="val 22707"/>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Entropy of </a:t>
                </a:r>
                <a14:m>
                  <m:oMath xmlns:m="http://schemas.openxmlformats.org/officeDocument/2006/math">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ℓ</m:t>
                            </m:r>
                          </m:sub>
                        </m:sSub>
                      </m:e>
                    </m:d>
                  </m:oMath>
                </a14:m>
                <a:r>
                  <a:rPr lang="en-US" sz="2000" dirty="0">
                    <a:solidFill>
                      <a:schemeClr val="tx1"/>
                    </a:solidFill>
                  </a:rPr>
                  <a:t> remains high given </a:t>
                </a:r>
                <a14:m>
                  <m:oMath xmlns:m="http://schemas.openxmlformats.org/officeDocument/2006/math">
                    <m:sSub>
                      <m:sSubPr>
                        <m:ctrlPr>
                          <a:rPr lang="en-US" sz="2000" b="0" i="1" smtClean="0">
                            <a:solidFill>
                              <a:schemeClr val="tx1"/>
                            </a:solidFill>
                            <a:latin typeface="Cambria Math" panose="02040503050406030204" pitchFamily="18" charset="0"/>
                          </a:rPr>
                        </m:ctrlPr>
                      </m:sSubPr>
                      <m:e>
                        <m:d>
                          <m:dPr>
                            <m:begChr m:val="{"/>
                            <m:endChr m:val="}"/>
                            <m:ctrlPr>
                              <a:rPr lang="en-US" sz="2000" b="0" i="1" smtClean="0">
                                <a:solidFill>
                                  <a:schemeClr val="tx1"/>
                                </a:solidFill>
                                <a:latin typeface="Cambria Math" panose="02040503050406030204" pitchFamily="18" charset="0"/>
                              </a:rPr>
                            </m:ctrlPr>
                          </m:dPr>
                          <m:e>
                            <m:r>
                              <m:rPr>
                                <m:sty m:val="p"/>
                              </m:rPr>
                              <a:rPr lang="en-US" sz="2000">
                                <a:solidFill>
                                  <a:schemeClr val="tx1"/>
                                </a:solidFill>
                                <a:latin typeface="Cambria Math" panose="02040503050406030204" pitchFamily="18" charset="0"/>
                              </a:rPr>
                              <m:t>Σ</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𝑖</m:t>
                                </m:r>
                              </m:sub>
                            </m:sSub>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 </m:t>
                            </m:r>
                            <m:r>
                              <m:rPr>
                                <m:sty m:val="p"/>
                              </m:rPr>
                              <a:rPr lang="en-US" sz="2000" i="1">
                                <a:solidFill>
                                  <a:schemeClr val="tx1"/>
                                </a:solidFill>
                                <a:latin typeface="Cambria Math" panose="02040503050406030204" pitchFamily="18" charset="0"/>
                              </a:rPr>
                              <m:t>mod</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𝑞</m:t>
                            </m:r>
                          </m:e>
                        </m:d>
                      </m:e>
                      <m:sub>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m:t>
                        </m:r>
                      </m:sub>
                    </m:sSub>
                  </m:oMath>
                </a14:m>
                <a:endParaRPr lang="en-US" sz="2000" dirty="0">
                  <a:solidFill>
                    <a:schemeClr val="tx1"/>
                  </a:solidFill>
                </a:endParaRPr>
              </a:p>
            </p:txBody>
          </p:sp>
        </mc:Choice>
        <mc:Fallback xmlns="">
          <p:sp>
            <p:nvSpPr>
              <p:cNvPr id="19" name="Rounded Rectangle 18">
                <a:extLst>
                  <a:ext uri="{FF2B5EF4-FFF2-40B4-BE49-F238E27FC236}">
                    <a16:creationId xmlns:a16="http://schemas.microsoft.com/office/drawing/2014/main" id="{6ABBA04E-D167-DE8B-8A69-4C42D32F524C}"/>
                  </a:ext>
                </a:extLst>
              </p:cNvPr>
              <p:cNvSpPr>
                <a:spLocks noRot="1" noChangeAspect="1" noMove="1" noResize="1" noEditPoints="1" noAdjustHandles="1" noChangeArrowheads="1" noChangeShapeType="1" noTextEdit="1"/>
              </p:cNvSpPr>
              <p:nvPr/>
            </p:nvSpPr>
            <p:spPr>
              <a:xfrm>
                <a:off x="4145213" y="2160169"/>
                <a:ext cx="4184443" cy="767567"/>
              </a:xfrm>
              <a:prstGeom prst="roundRect">
                <a:avLst>
                  <a:gd name="adj" fmla="val 22707"/>
                </a:avLst>
              </a:prstGeom>
              <a:blipFill>
                <a:blip r:embed="rId8"/>
                <a:stretch>
                  <a:fillRect t="-11290" b="-96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94F6B1D-CA63-4D29-3929-8D8D6B26693C}"/>
                  </a:ext>
                </a:extLst>
              </p:cNvPr>
              <p:cNvSpPr txBox="1"/>
              <p:nvPr/>
            </p:nvSpPr>
            <p:spPr>
              <a:xfrm rot="5400000">
                <a:off x="5792979" y="1579599"/>
                <a:ext cx="581473"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n-US" sz="3200" dirty="0"/>
              </a:p>
            </p:txBody>
          </p:sp>
        </mc:Choice>
        <mc:Fallback xmlns="">
          <p:sp>
            <p:nvSpPr>
              <p:cNvPr id="26" name="TextBox 25">
                <a:extLst>
                  <a:ext uri="{FF2B5EF4-FFF2-40B4-BE49-F238E27FC236}">
                    <a16:creationId xmlns:a16="http://schemas.microsoft.com/office/drawing/2014/main" id="{994F6B1D-CA63-4D29-3929-8D8D6B26693C}"/>
                  </a:ext>
                </a:extLst>
              </p:cNvPr>
              <p:cNvSpPr txBox="1">
                <a:spLocks noRot="1" noChangeAspect="1" noMove="1" noResize="1" noEditPoints="1" noAdjustHandles="1" noChangeArrowheads="1" noChangeShapeType="1" noTextEdit="1"/>
              </p:cNvSpPr>
              <p:nvPr/>
            </p:nvSpPr>
            <p:spPr>
              <a:xfrm rot="5400000">
                <a:off x="5792979" y="1579599"/>
                <a:ext cx="581473" cy="584775"/>
              </a:xfrm>
              <a:prstGeom prst="rect">
                <a:avLst/>
              </a:prstGeom>
              <a:blipFill>
                <a:blip r:embed="rId9"/>
                <a:stretch>
                  <a:fillRect/>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D81BD613-A304-56C8-7995-597C8DF4936F}"/>
              </a:ext>
            </a:extLst>
          </p:cNvPr>
          <p:cNvSpPr/>
          <p:nvPr/>
        </p:nvSpPr>
        <p:spPr>
          <a:xfrm>
            <a:off x="5447724" y="3466709"/>
            <a:ext cx="3339731" cy="481680"/>
          </a:xfrm>
          <a:prstGeom prst="roundRect">
            <a:avLst>
              <a:gd name="adj" fmla="val 22707"/>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result in same PI responses</a:t>
            </a: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949BA749-C758-CB1F-5066-FF54D96943E2}"/>
                  </a:ext>
                </a:extLst>
              </p:cNvPr>
              <p:cNvSpPr/>
              <p:nvPr/>
            </p:nvSpPr>
            <p:spPr>
              <a:xfrm>
                <a:off x="1216325" y="4031057"/>
                <a:ext cx="2428712" cy="481680"/>
              </a:xfrm>
              <a:prstGeom prst="roundRect">
                <a:avLst>
                  <a:gd name="adj" fmla="val 22707"/>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𝑡</m:t>
                              </m:r>
                            </m:e>
                            <m:sub>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𝛿</m:t>
                          </m:r>
                        </m:e>
                      </m:acc>
                      <m:r>
                        <a:rPr lang="en-US" sz="2000" b="0" i="1"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xmlns="">
          <p:sp>
            <p:nvSpPr>
              <p:cNvPr id="3" name="Rounded Rectangle 2">
                <a:extLst>
                  <a:ext uri="{FF2B5EF4-FFF2-40B4-BE49-F238E27FC236}">
                    <a16:creationId xmlns:a16="http://schemas.microsoft.com/office/drawing/2014/main" id="{949BA749-C758-CB1F-5066-FF54D96943E2}"/>
                  </a:ext>
                </a:extLst>
              </p:cNvPr>
              <p:cNvSpPr>
                <a:spLocks noRot="1" noChangeAspect="1" noMove="1" noResize="1" noEditPoints="1" noAdjustHandles="1" noChangeArrowheads="1" noChangeShapeType="1" noTextEdit="1"/>
              </p:cNvSpPr>
              <p:nvPr/>
            </p:nvSpPr>
            <p:spPr>
              <a:xfrm>
                <a:off x="1216325" y="4031057"/>
                <a:ext cx="2428712" cy="481680"/>
              </a:xfrm>
              <a:prstGeom prst="roundRect">
                <a:avLst>
                  <a:gd name="adj" fmla="val 22707"/>
                </a:avLst>
              </a:prstGeom>
              <a:blipFill>
                <a:blip r:embed="rId10"/>
                <a:stretch>
                  <a:fillRect t="-15385" b="-769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a:extLst>
                  <a:ext uri="{FF2B5EF4-FFF2-40B4-BE49-F238E27FC236}">
                    <a16:creationId xmlns:a16="http://schemas.microsoft.com/office/drawing/2014/main" id="{D7DD156E-E77D-3FC3-2D1B-89EE5FFC03E8}"/>
                  </a:ext>
                </a:extLst>
              </p:cNvPr>
              <p:cNvSpPr/>
              <p:nvPr/>
            </p:nvSpPr>
            <p:spPr>
              <a:xfrm>
                <a:off x="4806898" y="4749118"/>
                <a:ext cx="2037969" cy="426339"/>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𝑡</m:t>
                                  </m:r>
                                </m:e>
                              </m:acc>
                            </m:e>
                            <m:sub>
                              <m:r>
                                <a:rPr lang="en-US" b="0" i="1" smtClean="0">
                                  <a:solidFill>
                                    <a:schemeClr val="accent2"/>
                                  </a:solidFill>
                                  <a:latin typeface="Cambria Math" panose="02040503050406030204" pitchFamily="18" charset="0"/>
                                </a:rPr>
                                <m:t>𝑗</m:t>
                              </m:r>
                            </m:sub>
                          </m:sSub>
                          <m:r>
                            <a:rPr lang="en-US" i="1">
                              <a:solidFill>
                                <a:schemeClr val="accent2"/>
                              </a:solidFill>
                              <a:latin typeface="Cambria Math" panose="02040503050406030204" pitchFamily="18" charset="0"/>
                            </a:rPr>
                            <m:t>,</m:t>
                          </m:r>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𝑢</m:t>
                              </m:r>
                            </m:e>
                          </m:acc>
                        </m:e>
                      </m:d>
                      <m:r>
                        <a:rPr lang="en-US" i="1">
                          <a:solidFill>
                            <a:schemeClr val="accent2"/>
                          </a:solidFill>
                          <a:latin typeface="Cambria Math" panose="02040503050406030204" pitchFamily="18" charset="0"/>
                        </a:rPr>
                        <m:t>=0</m:t>
                      </m:r>
                      <m:r>
                        <a:rPr lang="en-US" b="0" i="1" smtClean="0">
                          <a:solidFill>
                            <a:schemeClr val="accent2"/>
                          </a:solidFill>
                          <a:latin typeface="Cambria Math" panose="02040503050406030204" pitchFamily="18" charset="0"/>
                        </a:rPr>
                        <m:t> </m:t>
                      </m:r>
                      <m:r>
                        <m:rPr>
                          <m:sty m:val="p"/>
                        </m:rPr>
                        <a:rPr lang="en-US" i="1">
                          <a:solidFill>
                            <a:srgbClr val="FF6200"/>
                          </a:solidFill>
                          <a:latin typeface="Cambria Math" panose="02040503050406030204" pitchFamily="18" charset="0"/>
                        </a:rPr>
                        <m:t>mod</m:t>
                      </m:r>
                      <m:r>
                        <a:rPr lang="en-US" i="1">
                          <a:solidFill>
                            <a:srgbClr val="FF6200"/>
                          </a:solidFill>
                          <a:latin typeface="Cambria Math" panose="02040503050406030204" pitchFamily="18" charset="0"/>
                        </a:rPr>
                        <m:t> </m:t>
                      </m:r>
                      <m:r>
                        <a:rPr lang="en-US" i="1">
                          <a:solidFill>
                            <a:srgbClr val="FF6200"/>
                          </a:solidFill>
                          <a:latin typeface="Cambria Math" panose="02040503050406030204" pitchFamily="18" charset="0"/>
                        </a:rPr>
                        <m:t>𝑞</m:t>
                      </m:r>
                    </m:oMath>
                  </m:oMathPara>
                </a14:m>
                <a:endParaRPr lang="en-US" dirty="0">
                  <a:solidFill>
                    <a:schemeClr val="tx1"/>
                  </a:solidFill>
                </a:endParaRPr>
              </a:p>
            </p:txBody>
          </p:sp>
        </mc:Choice>
        <mc:Fallback xmlns="">
          <p:sp>
            <p:nvSpPr>
              <p:cNvPr id="5" name="Rounded Rectangle 4">
                <a:extLst>
                  <a:ext uri="{FF2B5EF4-FFF2-40B4-BE49-F238E27FC236}">
                    <a16:creationId xmlns:a16="http://schemas.microsoft.com/office/drawing/2014/main" id="{D7DD156E-E77D-3FC3-2D1B-89EE5FFC03E8}"/>
                  </a:ext>
                </a:extLst>
              </p:cNvPr>
              <p:cNvSpPr>
                <a:spLocks noRot="1" noChangeAspect="1" noMove="1" noResize="1" noEditPoints="1" noAdjustHandles="1" noChangeArrowheads="1" noChangeShapeType="1" noTextEdit="1"/>
              </p:cNvSpPr>
              <p:nvPr/>
            </p:nvSpPr>
            <p:spPr>
              <a:xfrm>
                <a:off x="4806898" y="4749118"/>
                <a:ext cx="2037969" cy="426339"/>
              </a:xfrm>
              <a:prstGeom prst="roundRect">
                <a:avLst>
                  <a:gd name="adj" fmla="val 19219"/>
                </a:avLst>
              </a:prstGeom>
              <a:blipFill>
                <a:blip r:embed="rId11"/>
                <a:stretch>
                  <a:fillRect t="-5714" b="-8571"/>
                </a:stretch>
              </a:blipFill>
              <a:ln>
                <a:noFill/>
              </a:ln>
            </p:spPr>
            <p:txBody>
              <a:bodyPr/>
              <a:lstStyle/>
              <a:p>
                <a:r>
                  <a:rPr lang="en-US">
                    <a:noFill/>
                  </a:rPr>
                  <a:t> </a:t>
                </a:r>
              </a:p>
            </p:txBody>
          </p:sp>
        </mc:Fallback>
      </mc:AlternateContent>
      <p:sp>
        <p:nvSpPr>
          <p:cNvPr id="8" name="Rounded Rectangular Callout 7">
            <a:extLst>
              <a:ext uri="{FF2B5EF4-FFF2-40B4-BE49-F238E27FC236}">
                <a16:creationId xmlns:a16="http://schemas.microsoft.com/office/drawing/2014/main" id="{C111CD44-3782-323C-6B45-DA7DEF534835}"/>
              </a:ext>
            </a:extLst>
          </p:cNvPr>
          <p:cNvSpPr/>
          <p:nvPr/>
        </p:nvSpPr>
        <p:spPr>
          <a:xfrm>
            <a:off x="5072334" y="4099878"/>
            <a:ext cx="778362" cy="378513"/>
          </a:xfrm>
          <a:prstGeom prst="wedgeRoundRectCallout">
            <a:avLst>
              <a:gd name="adj1" fmla="val -9860"/>
              <a:gd name="adj2" fmla="val 118134"/>
              <a:gd name="adj3" fmla="val 16667"/>
            </a:avLst>
          </a:prstGeom>
          <a:noFill/>
          <a:ln w="381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mc:AlternateContent xmlns:mc="http://schemas.openxmlformats.org/markup-compatibility/2006" xmlns:a14="http://schemas.microsoft.com/office/drawing/2010/main">
        <mc:Choice Requires="a14">
          <p:sp>
            <p:nvSpPr>
              <p:cNvPr id="10" name="Rounded Rectangle 9">
                <a:extLst>
                  <a:ext uri="{FF2B5EF4-FFF2-40B4-BE49-F238E27FC236}">
                    <a16:creationId xmlns:a16="http://schemas.microsoft.com/office/drawing/2014/main" id="{2602656B-DFDD-8198-64A5-B514956923E8}"/>
                  </a:ext>
                </a:extLst>
              </p:cNvPr>
              <p:cNvSpPr/>
              <p:nvPr/>
            </p:nvSpPr>
            <p:spPr>
              <a:xfrm>
                <a:off x="3306513" y="4031057"/>
                <a:ext cx="2777202" cy="481680"/>
              </a:xfrm>
              <a:prstGeom prst="roundRect">
                <a:avLst>
                  <a:gd name="adj" fmla="val 22707"/>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𝑖</m:t>
                              </m:r>
                            </m:sub>
                          </m:sSub>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𝛿</m:t>
                          </m:r>
                        </m:e>
                      </m:acc>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𝑖</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𝑖</m:t>
                          </m:r>
                        </m:sub>
                      </m:sSub>
                    </m:oMath>
                  </m:oMathPara>
                </a14:m>
                <a:endParaRPr lang="en-US" sz="2000" dirty="0">
                  <a:solidFill>
                    <a:schemeClr val="tx1"/>
                  </a:solidFill>
                </a:endParaRPr>
              </a:p>
            </p:txBody>
          </p:sp>
        </mc:Choice>
        <mc:Fallback xmlns="">
          <p:sp>
            <p:nvSpPr>
              <p:cNvPr id="10" name="Rounded Rectangle 9">
                <a:extLst>
                  <a:ext uri="{FF2B5EF4-FFF2-40B4-BE49-F238E27FC236}">
                    <a16:creationId xmlns:a16="http://schemas.microsoft.com/office/drawing/2014/main" id="{2602656B-DFDD-8198-64A5-B514956923E8}"/>
                  </a:ext>
                </a:extLst>
              </p:cNvPr>
              <p:cNvSpPr>
                <a:spLocks noRot="1" noChangeAspect="1" noMove="1" noResize="1" noEditPoints="1" noAdjustHandles="1" noChangeArrowheads="1" noChangeShapeType="1" noTextEdit="1"/>
              </p:cNvSpPr>
              <p:nvPr/>
            </p:nvSpPr>
            <p:spPr>
              <a:xfrm>
                <a:off x="3306513" y="4031057"/>
                <a:ext cx="2777202" cy="481680"/>
              </a:xfrm>
              <a:prstGeom prst="roundRect">
                <a:avLst>
                  <a:gd name="adj" fmla="val 22707"/>
                </a:avLst>
              </a:prstGeom>
              <a:blipFill>
                <a:blip r:embed="rId12"/>
                <a:stretch>
                  <a:fillRect t="-15385" b="-769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ounded Rectangle 10">
                <a:extLst>
                  <a:ext uri="{FF2B5EF4-FFF2-40B4-BE49-F238E27FC236}">
                    <a16:creationId xmlns:a16="http://schemas.microsoft.com/office/drawing/2014/main" id="{72F30F76-08FB-DC36-6361-DA18EE757C7F}"/>
                  </a:ext>
                </a:extLst>
              </p:cNvPr>
              <p:cNvSpPr/>
              <p:nvPr/>
            </p:nvSpPr>
            <p:spPr>
              <a:xfrm>
                <a:off x="5941924" y="4064695"/>
                <a:ext cx="1701079" cy="431656"/>
              </a:xfrm>
              <a:prstGeom prst="roundRect">
                <a:avLst>
                  <a:gd name="adj" fmla="val 22707"/>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sub>
                          </m:sSub>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 </m:t>
                      </m:r>
                      <m:r>
                        <m:rPr>
                          <m:sty m:val="p"/>
                        </m:rPr>
                        <a:rPr lang="en-US" sz="2000" i="1" smtClean="0">
                          <a:solidFill>
                            <a:schemeClr val="tx1"/>
                          </a:solidFill>
                          <a:latin typeface="Cambria Math" panose="02040503050406030204" pitchFamily="18" charset="0"/>
                        </a:rPr>
                        <m:t>mod</m:t>
                      </m:r>
                      <m:r>
                        <a:rPr lang="en-US" sz="2000" i="1" smtClean="0">
                          <a:solidFill>
                            <a:schemeClr val="tx1"/>
                          </a:solidFill>
                          <a:latin typeface="Cambria Math" panose="02040503050406030204" pitchFamily="18" charset="0"/>
                        </a:rPr>
                        <m:t> </m:t>
                      </m:r>
                      <m:r>
                        <a:rPr lang="en-US" sz="2000" i="1" smtClean="0">
                          <a:solidFill>
                            <a:schemeClr val="tx1"/>
                          </a:solidFill>
                          <a:latin typeface="Cambria Math" panose="02040503050406030204" pitchFamily="18" charset="0"/>
                        </a:rPr>
                        <m:t>𝑞</m:t>
                      </m:r>
                    </m:oMath>
                  </m:oMathPara>
                </a14:m>
                <a:endParaRPr lang="en-US" sz="2000" dirty="0">
                  <a:solidFill>
                    <a:schemeClr val="tx1"/>
                  </a:solidFill>
                </a:endParaRPr>
              </a:p>
            </p:txBody>
          </p:sp>
        </mc:Choice>
        <mc:Fallback>
          <p:sp>
            <p:nvSpPr>
              <p:cNvPr id="11" name="Rounded Rectangle 10">
                <a:extLst>
                  <a:ext uri="{FF2B5EF4-FFF2-40B4-BE49-F238E27FC236}">
                    <a16:creationId xmlns:a16="http://schemas.microsoft.com/office/drawing/2014/main" id="{72F30F76-08FB-DC36-6361-DA18EE757C7F}"/>
                  </a:ext>
                </a:extLst>
              </p:cNvPr>
              <p:cNvSpPr>
                <a:spLocks noRot="1" noChangeAspect="1" noMove="1" noResize="1" noEditPoints="1" noAdjustHandles="1" noChangeArrowheads="1" noChangeShapeType="1" noTextEdit="1"/>
              </p:cNvSpPr>
              <p:nvPr/>
            </p:nvSpPr>
            <p:spPr>
              <a:xfrm>
                <a:off x="5941924" y="4064695"/>
                <a:ext cx="1701079" cy="431656"/>
              </a:xfrm>
              <a:prstGeom prst="roundRect">
                <a:avLst>
                  <a:gd name="adj" fmla="val 22707"/>
                </a:avLst>
              </a:prstGeom>
              <a:blipFill>
                <a:blip r:embed="rId13"/>
                <a:stretch>
                  <a:fillRect l="-4478" t="-17143" r="-2985" b="-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AB484E36-4D94-A650-3444-B7AA5EF26A24}"/>
                  </a:ext>
                </a:extLst>
              </p:cNvPr>
              <p:cNvSpPr/>
              <p:nvPr/>
            </p:nvSpPr>
            <p:spPr>
              <a:xfrm>
                <a:off x="695675" y="5877005"/>
                <a:ext cx="5938037" cy="481680"/>
              </a:xfrm>
              <a:prstGeom prst="roundRect">
                <a:avLst>
                  <a:gd name="adj" fmla="val 22707"/>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1: </a:t>
                </a:r>
                <a14:m>
                  <m:oMath xmlns:m="http://schemas.openxmlformats.org/officeDocument/2006/math">
                    <m:d>
                      <m:dPr>
                        <m:begChr m:val="{"/>
                        <m:endChr m:val="}"/>
                        <m:ctrlPr>
                          <a:rPr lang="en-US" sz="2000" i="1" dirty="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acc>
                              <m:accPr>
                                <m:chr m:val="⃗"/>
                                <m:ctrlPr>
                                  <a:rPr lang="en-US" sz="2000" i="1" smtClean="0">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𝑡</m:t>
                                </m:r>
                              </m:e>
                            </m:acc>
                          </m:e>
                          <m:sub>
                            <m:r>
                              <a:rPr lang="en-US" sz="2000" b="0" i="1" smtClean="0">
                                <a:solidFill>
                                  <a:schemeClr val="tx1"/>
                                </a:solidFill>
                                <a:latin typeface="Cambria Math" panose="02040503050406030204" pitchFamily="18" charset="0"/>
                              </a:rPr>
                              <m:t>𝑗</m:t>
                            </m:r>
                          </m:sub>
                        </m:sSub>
                      </m:e>
                    </m:d>
                    <m:r>
                      <a:rPr lang="en-US" sz="2000" b="0" i="1" smtClean="0">
                        <a:solidFill>
                          <a:schemeClr val="tx1"/>
                        </a:solidFill>
                        <a:latin typeface="Cambria Math" panose="02040503050406030204" pitchFamily="18" charset="0"/>
                      </a:rPr>
                      <m:t>=</m:t>
                    </m:r>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𝑒</m:t>
                                </m:r>
                              </m:e>
                            </m:acc>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𝑒</m:t>
                                </m:r>
                              </m:e>
                            </m:acc>
                          </m:e>
                          <m:sub>
                            <m:r>
                              <a:rPr lang="en-US" sz="2000" b="0" i="1" smtClean="0">
                                <a:solidFill>
                                  <a:schemeClr val="tx1"/>
                                </a:solidFill>
                                <a:latin typeface="Cambria Math" panose="02040503050406030204" pitchFamily="18" charset="0"/>
                              </a:rPr>
                              <m:t>ℓ−1</m:t>
                            </m:r>
                          </m:sub>
                        </m:sSub>
                      </m:e>
                    </m:d>
                  </m:oMath>
                </a14:m>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m:t>
                    </m:r>
                  </m:oMath>
                </a14:m>
                <a:r>
                  <a:rPr lang="en-US" sz="2000" dirty="0">
                    <a:solidFill>
                      <a:schemeClr val="tx1"/>
                    </a:solidFill>
                  </a:rPr>
                  <a:t>     </a:t>
                </a:r>
                <a14:m>
                  <m:oMath xmlns:m="http://schemas.openxmlformats.org/officeDocument/2006/math">
                    <m:acc>
                      <m:accPr>
                        <m:chr m:val="⃗"/>
                        <m:ctrlPr>
                          <a:rPr lang="en-US" sz="2000" i="1">
                            <a:solidFill>
                              <a:schemeClr val="accent2"/>
                            </a:solidFill>
                            <a:latin typeface="Cambria Math" panose="02040503050406030204" pitchFamily="18" charset="0"/>
                          </a:rPr>
                        </m:ctrlPr>
                      </m:accPr>
                      <m:e>
                        <m:r>
                          <a:rPr lang="en-US" sz="2000" i="1">
                            <a:solidFill>
                              <a:schemeClr val="accent2"/>
                            </a:solidFill>
                            <a:latin typeface="Cambria Math" panose="02040503050406030204" pitchFamily="18" charset="0"/>
                          </a:rPr>
                          <m:t>𝑢</m:t>
                        </m:r>
                      </m:e>
                    </m:acc>
                    <m:r>
                      <a:rPr lang="en-US" sz="2000" b="0" i="1" smtClean="0">
                        <a:solidFill>
                          <a:schemeClr val="accent2"/>
                        </a:solidFill>
                        <a:latin typeface="Cambria Math" panose="02040503050406030204" pitchFamily="18" charset="0"/>
                      </a:rPr>
                      <m:t>=(0,…,0,1)</m:t>
                    </m:r>
                  </m:oMath>
                </a14:m>
                <a:endParaRPr lang="en-US" sz="2000" dirty="0">
                  <a:solidFill>
                    <a:schemeClr val="tx1"/>
                  </a:solidFill>
                </a:endParaRPr>
              </a:p>
            </p:txBody>
          </p:sp>
        </mc:Choice>
        <mc:Fallback xmlns="">
          <p:sp>
            <p:nvSpPr>
              <p:cNvPr id="12" name="Rounded Rectangle 11">
                <a:extLst>
                  <a:ext uri="{FF2B5EF4-FFF2-40B4-BE49-F238E27FC236}">
                    <a16:creationId xmlns:a16="http://schemas.microsoft.com/office/drawing/2014/main" id="{AB484E36-4D94-A650-3444-B7AA5EF26A24}"/>
                  </a:ext>
                </a:extLst>
              </p:cNvPr>
              <p:cNvSpPr>
                <a:spLocks noRot="1" noChangeAspect="1" noMove="1" noResize="1" noEditPoints="1" noAdjustHandles="1" noChangeArrowheads="1" noChangeShapeType="1" noTextEdit="1"/>
              </p:cNvSpPr>
              <p:nvPr/>
            </p:nvSpPr>
            <p:spPr>
              <a:xfrm>
                <a:off x="695675" y="5877005"/>
                <a:ext cx="5938037" cy="481680"/>
              </a:xfrm>
              <a:prstGeom prst="roundRect">
                <a:avLst>
                  <a:gd name="adj" fmla="val 22707"/>
                </a:avLst>
              </a:prstGeom>
              <a:blipFill>
                <a:blip r:embed="rId14"/>
                <a:stretch>
                  <a:fillRect l="-426" t="-10256" b="-1538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ounded Rectangle 12">
                <a:extLst>
                  <a:ext uri="{FF2B5EF4-FFF2-40B4-BE49-F238E27FC236}">
                    <a16:creationId xmlns:a16="http://schemas.microsoft.com/office/drawing/2014/main" id="{3138E607-CEA7-31DB-E39E-FA0D7E160C3D}"/>
                  </a:ext>
                </a:extLst>
              </p:cNvPr>
              <p:cNvSpPr/>
              <p:nvPr/>
            </p:nvSpPr>
            <p:spPr>
              <a:xfrm>
                <a:off x="695676" y="6491377"/>
                <a:ext cx="6149191" cy="955044"/>
              </a:xfrm>
              <a:prstGeom prst="roundRect">
                <a:avLst>
                  <a:gd name="adj" fmla="val 18191"/>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2: </a:t>
                </a:r>
                <a14:m>
                  <m:oMath xmlns:m="http://schemas.openxmlformats.org/officeDocument/2006/math">
                    <m:d>
                      <m:dPr>
                        <m:ctrlPr>
                          <a:rPr lang="en-US" sz="2000" b="0" i="1" dirty="0" smtClean="0">
                            <a:solidFill>
                              <a:schemeClr val="tx1"/>
                            </a:solidFill>
                            <a:latin typeface="Cambria Math" panose="02040503050406030204" pitchFamily="18" charset="0"/>
                          </a:rPr>
                        </m:ctrlPr>
                      </m:dPr>
                      <m:e>
                        <m:sSub>
                          <m:sSubPr>
                            <m:ctrlPr>
                              <a:rPr lang="en-US" sz="2000" b="0" i="1" dirty="0" smtClean="0">
                                <a:solidFill>
                                  <a:schemeClr val="tx1"/>
                                </a:solidFill>
                                <a:latin typeface="Cambria Math" panose="02040503050406030204" pitchFamily="18" charset="0"/>
                              </a:rPr>
                            </m:ctrlPr>
                          </m:sSubPr>
                          <m:e>
                            <m:acc>
                              <m:accPr>
                                <m:chr m:val="⃗"/>
                                <m:ctrlPr>
                                  <a:rPr lang="en-US" sz="2000" b="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𝑡</m:t>
                                </m:r>
                              </m:e>
                            </m:acc>
                          </m:e>
                          <m:sub>
                            <m:r>
                              <a:rPr lang="en-US" sz="2000" b="0" i="1" dirty="0" smtClean="0">
                                <a:solidFill>
                                  <a:schemeClr val="tx1"/>
                                </a:solidFill>
                                <a:latin typeface="Cambria Math" panose="02040503050406030204" pitchFamily="18" charset="0"/>
                              </a:rPr>
                              <m:t>1</m:t>
                            </m:r>
                          </m:sub>
                        </m:sSub>
                        <m:r>
                          <a:rPr lang="en-US" sz="2000" b="0" i="1" dirty="0" smtClean="0">
                            <a:solidFill>
                              <a:schemeClr val="tx1"/>
                            </a:solidFill>
                            <a:latin typeface="Cambria Math" panose="02040503050406030204" pitchFamily="18" charset="0"/>
                          </a:rPr>
                          <m:t>,…,</m:t>
                        </m:r>
                        <m:sSub>
                          <m:sSubPr>
                            <m:ctrlPr>
                              <a:rPr lang="en-US" sz="2000" b="0" i="1" dirty="0" smtClean="0">
                                <a:solidFill>
                                  <a:schemeClr val="tx1"/>
                                </a:solidFill>
                                <a:latin typeface="Cambria Math" panose="02040503050406030204" pitchFamily="18" charset="0"/>
                              </a:rPr>
                            </m:ctrlPr>
                          </m:sSubPr>
                          <m:e>
                            <m:acc>
                              <m:accPr>
                                <m:chr m:val="⃗"/>
                                <m:ctrlPr>
                                  <a:rPr lang="en-US" sz="2000" b="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𝑡</m:t>
                                </m:r>
                              </m:e>
                            </m:acc>
                          </m:e>
                          <m:sub>
                            <m:r>
                              <a:rPr lang="en-US" sz="2000" b="0" i="1" dirty="0" smtClean="0">
                                <a:solidFill>
                                  <a:schemeClr val="tx1"/>
                                </a:solidFill>
                                <a:latin typeface="Cambria Math" panose="02040503050406030204" pitchFamily="18" charset="0"/>
                              </a:rPr>
                              <m:t>𝑘</m:t>
                            </m:r>
                          </m:sub>
                        </m:sSub>
                      </m:e>
                    </m:d>
                    <m:groupChr>
                      <m:groupChrPr>
                        <m:chr m:val="←"/>
                        <m:vertJc m:val="bot"/>
                        <m:ctrlPr>
                          <a:rPr lang="en-US" sz="2000" i="1">
                            <a:solidFill>
                              <a:schemeClr val="tx1"/>
                            </a:solidFill>
                            <a:latin typeface="Cambria Math" panose="02040503050406030204" pitchFamily="18" charset="0"/>
                          </a:rPr>
                        </m:ctrlPr>
                      </m:groupChrPr>
                      <m:e>
                        <m:r>
                          <m:rPr>
                            <m:brk m:alnAt="2"/>
                          </m:rPr>
                          <a:rPr lang="en-US" sz="2000" i="1">
                            <a:solidFill>
                              <a:schemeClr val="tx1"/>
                            </a:solidFill>
                            <a:latin typeface="Cambria Math" panose="02040503050406030204" pitchFamily="18" charset="0"/>
                          </a:rPr>
                          <m:t>$</m:t>
                        </m:r>
                      </m:e>
                    </m:groupChr>
                    <m:sSubSup>
                      <m:sSubSupPr>
                        <m:ctrlPr>
                          <a:rPr lang="en-US" sz="2000" b="0" i="1" smtClean="0">
                            <a:solidFill>
                              <a:schemeClr val="tx1"/>
                            </a:solidFill>
                            <a:latin typeface="Cambria Math" panose="02040503050406030204" pitchFamily="18" charset="0"/>
                          </a:rPr>
                        </m:ctrlPr>
                      </m:sSubSupPr>
                      <m:e>
                        <m:r>
                          <a:rPr lang="en-US" sz="2000" i="1" smtClean="0">
                            <a:solidFill>
                              <a:schemeClr val="tx1"/>
                            </a:solidFill>
                            <a:latin typeface="Cambria Math" panose="02040503050406030204" pitchFamily="18" charset="0"/>
                          </a:rPr>
                          <m:t>ℤ</m:t>
                        </m:r>
                      </m:e>
                      <m:sub>
                        <m:r>
                          <a:rPr lang="en-US" sz="2000" b="0" i="1" smtClean="0">
                            <a:solidFill>
                              <a:schemeClr val="tx1"/>
                            </a:solidFill>
                            <a:latin typeface="Cambria Math" panose="02040503050406030204" pitchFamily="18" charset="0"/>
                          </a:rPr>
                          <m:t>𝑞</m:t>
                        </m:r>
                      </m:sub>
                      <m:sup>
                        <m:r>
                          <a:rPr lang="en-US" sz="2000" b="0" i="1" smtClean="0">
                            <a:solidFill>
                              <a:schemeClr val="tx1"/>
                            </a:solidFill>
                            <a:latin typeface="Cambria Math" panose="02040503050406030204" pitchFamily="18" charset="0"/>
                          </a:rPr>
                          <m:t>ℓ</m:t>
                        </m:r>
                        <m:r>
                          <a:rPr lang="en-US" sz="2000" b="0" i="1" smtClean="0">
                            <a:solidFill>
                              <a:schemeClr val="tx1"/>
                            </a:solidFill>
                            <a:latin typeface="Cambria Math" panose="02040503050406030204" pitchFamily="18" charset="0"/>
                          </a:rPr>
                          <m:t>𝑘</m:t>
                        </m:r>
                      </m:sup>
                    </m:sSubSup>
                  </m:oMath>
                </a14:m>
                <a:r>
                  <a:rPr lang="en-US" sz="2000" dirty="0">
                    <a:solidFill>
                      <a:schemeClr val="tx1"/>
                    </a:solidFill>
                  </a:rPr>
                  <a:t>  for </a:t>
                </a:r>
                <a14:m>
                  <m:oMath xmlns:m="http://schemas.openxmlformats.org/officeDocument/2006/math">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&lt;</m:t>
                    </m:r>
                    <m:r>
                      <a:rPr lang="en-US" sz="2000" b="0" i="1" smtClean="0">
                        <a:solidFill>
                          <a:schemeClr val="tx1"/>
                        </a:solidFill>
                        <a:latin typeface="Cambria Math" panose="02040503050406030204" pitchFamily="18" charset="0"/>
                      </a:rPr>
                      <m:t>𝑂</m:t>
                    </m:r>
                    <m:d>
                      <m:dPr>
                        <m:ctrlPr>
                          <a:rPr lang="en-US" sz="2000" b="0" i="1" smtClean="0">
                            <a:solidFill>
                              <a:schemeClr val="tx1"/>
                            </a:solidFill>
                            <a:latin typeface="Cambria Math" panose="02040503050406030204" pitchFamily="18" charset="0"/>
                          </a:rPr>
                        </m:ctrlPr>
                      </m:dPr>
                      <m:e>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ℓ</m:t>
                            </m:r>
                          </m:num>
                          <m:den>
                            <m:func>
                              <m:funcPr>
                                <m:ctrlPr>
                                  <a:rPr lang="en-US" sz="2000" b="0" i="1" smtClean="0">
                                    <a:solidFill>
                                      <a:schemeClr val="tx1"/>
                                    </a:solidFill>
                                    <a:latin typeface="Cambria Math" panose="02040503050406030204" pitchFamily="18" charset="0"/>
                                  </a:rPr>
                                </m:ctrlPr>
                              </m:funcPr>
                              <m:fName>
                                <m:r>
                                  <m:rPr>
                                    <m:sty m:val="p"/>
                                  </m:rPr>
                                  <a:rPr lang="en-US" sz="2000" b="0" i="0" smtClean="0">
                                    <a:solidFill>
                                      <a:schemeClr val="tx1"/>
                                    </a:solidFill>
                                    <a:latin typeface="Cambria Math" panose="02040503050406030204" pitchFamily="18" charset="0"/>
                                  </a:rPr>
                                  <m:t>log</m:t>
                                </m:r>
                              </m:fName>
                              <m:e>
                                <m:r>
                                  <a:rPr lang="en-US" sz="2000" b="0" i="1" smtClean="0">
                                    <a:solidFill>
                                      <a:schemeClr val="tx1"/>
                                    </a:solidFill>
                                    <a:latin typeface="Cambria Math" panose="02040503050406030204" pitchFamily="18" charset="0"/>
                                  </a:rPr>
                                  <m:t>𝑞</m:t>
                                </m:r>
                              </m:e>
                            </m:func>
                          </m:den>
                        </m:f>
                      </m:e>
                    </m:d>
                  </m:oMath>
                </a14:m>
                <a:endParaRPr lang="en-US" sz="2000" dirty="0">
                  <a:solidFill>
                    <a:schemeClr val="tx1"/>
                  </a:solidFill>
                </a:endParaRPr>
              </a:p>
              <a:p>
                <a:r>
                  <a:rPr lang="en-US" sz="2000" dirty="0">
                    <a:solidFill>
                      <a:schemeClr val="tx1"/>
                    </a:solidFill>
                  </a:rPr>
                  <a:t>			</a:t>
                </a:r>
                <a14:m>
                  <m:oMath xmlns:m="http://schemas.openxmlformats.org/officeDocument/2006/math">
                    <m:r>
                      <a:rPr lang="en-US" sz="2000" i="1">
                        <a:solidFill>
                          <a:schemeClr val="tx1"/>
                        </a:solidFill>
                        <a:latin typeface="Cambria Math" panose="02040503050406030204" pitchFamily="18" charset="0"/>
                      </a:rPr>
                      <m:t>⇒</m:t>
                    </m:r>
                  </m:oMath>
                </a14:m>
                <a:r>
                  <a:rPr lang="en-US" sz="2000" dirty="0">
                    <a:solidFill>
                      <a:schemeClr val="tx1"/>
                    </a:solidFill>
                  </a:rPr>
                  <a:t>   </a:t>
                </a:r>
                <a14:m>
                  <m:oMath xmlns:m="http://schemas.openxmlformats.org/officeDocument/2006/math">
                    <m:acc>
                      <m:accPr>
                        <m:chr m:val="⃗"/>
                        <m:ctrlPr>
                          <a:rPr lang="en-US" sz="2000" i="1" smtClean="0">
                            <a:solidFill>
                              <a:srgbClr val="FF6200"/>
                            </a:solidFill>
                            <a:latin typeface="Cambria Math" panose="02040503050406030204" pitchFamily="18" charset="0"/>
                          </a:rPr>
                        </m:ctrlPr>
                      </m:accPr>
                      <m:e>
                        <m:r>
                          <a:rPr lang="en-US" sz="2000" i="1">
                            <a:solidFill>
                              <a:srgbClr val="FF6200"/>
                            </a:solidFill>
                            <a:latin typeface="Cambria Math" panose="02040503050406030204" pitchFamily="18" charset="0"/>
                          </a:rPr>
                          <m:t>𝑢</m:t>
                        </m:r>
                      </m:e>
                    </m:acc>
                  </m:oMath>
                </a14:m>
                <a:r>
                  <a:rPr lang="en-US" sz="2000" dirty="0">
                    <a:solidFill>
                      <a:srgbClr val="FF6200"/>
                    </a:solidFill>
                  </a:rPr>
                  <a:t> : a SIS solution for </a:t>
                </a:r>
                <a14:m>
                  <m:oMath xmlns:m="http://schemas.openxmlformats.org/officeDocument/2006/math">
                    <m:r>
                      <m:rPr>
                        <m:sty m:val="p"/>
                      </m:rPr>
                      <a:rPr lang="en-US" sz="2000" b="0" i="0" smtClean="0">
                        <a:solidFill>
                          <a:srgbClr val="FF6200"/>
                        </a:solidFill>
                        <a:latin typeface="Cambria Math" panose="02040503050406030204" pitchFamily="18" charset="0"/>
                      </a:rPr>
                      <m:t>T</m:t>
                    </m:r>
                    <m:r>
                      <a:rPr lang="en-US" sz="2000" b="0" i="0" smtClean="0">
                        <a:solidFill>
                          <a:srgbClr val="FF6200"/>
                        </a:solidFill>
                        <a:latin typeface="Cambria Math" panose="02040503050406030204" pitchFamily="18" charset="0"/>
                      </a:rPr>
                      <m:t>≔</m:t>
                    </m:r>
                    <m:sSup>
                      <m:sSupPr>
                        <m:ctrlPr>
                          <a:rPr lang="en-US" sz="2000" b="0" i="1" smtClean="0">
                            <a:solidFill>
                              <a:srgbClr val="FF6200"/>
                            </a:solidFill>
                            <a:latin typeface="Cambria Math" panose="02040503050406030204" pitchFamily="18" charset="0"/>
                          </a:rPr>
                        </m:ctrlPr>
                      </m:sSupPr>
                      <m:e>
                        <m:d>
                          <m:dPr>
                            <m:begChr m:val="["/>
                            <m:endChr m:val="]"/>
                            <m:ctrlPr>
                              <a:rPr lang="en-US" sz="2000" b="0" i="1" smtClean="0">
                                <a:solidFill>
                                  <a:srgbClr val="FF6200"/>
                                </a:solidFill>
                                <a:latin typeface="Cambria Math" panose="02040503050406030204" pitchFamily="18" charset="0"/>
                              </a:rPr>
                            </m:ctrlPr>
                          </m:dPr>
                          <m:e>
                            <m:sSub>
                              <m:sSubPr>
                                <m:ctrlPr>
                                  <a:rPr lang="en-US" sz="2000" b="0" i="1" smtClean="0">
                                    <a:solidFill>
                                      <a:srgbClr val="FF6200"/>
                                    </a:solidFill>
                                    <a:latin typeface="Cambria Math" panose="02040503050406030204" pitchFamily="18" charset="0"/>
                                  </a:rPr>
                                </m:ctrlPr>
                              </m:sSubPr>
                              <m:e>
                                <m:acc>
                                  <m:accPr>
                                    <m:chr m:val="⃗"/>
                                    <m:ctrlPr>
                                      <a:rPr lang="en-US" sz="2000" i="1">
                                        <a:solidFill>
                                          <a:srgbClr val="FF6200"/>
                                        </a:solidFill>
                                        <a:latin typeface="Cambria Math" panose="02040503050406030204" pitchFamily="18" charset="0"/>
                                      </a:rPr>
                                    </m:ctrlPr>
                                  </m:accPr>
                                  <m:e>
                                    <m:r>
                                      <a:rPr lang="en-US" sz="2000" i="1">
                                        <a:solidFill>
                                          <a:srgbClr val="FF6200"/>
                                        </a:solidFill>
                                        <a:latin typeface="Cambria Math" panose="02040503050406030204" pitchFamily="18" charset="0"/>
                                      </a:rPr>
                                      <m:t>𝑡</m:t>
                                    </m:r>
                                  </m:e>
                                </m:acc>
                              </m:e>
                              <m:sub>
                                <m:r>
                                  <a:rPr lang="en-US" sz="2000" b="0" i="1" smtClean="0">
                                    <a:solidFill>
                                      <a:srgbClr val="FF6200"/>
                                    </a:solidFill>
                                    <a:latin typeface="Cambria Math" panose="02040503050406030204" pitchFamily="18" charset="0"/>
                                  </a:rPr>
                                  <m:t>1</m:t>
                                </m:r>
                              </m:sub>
                            </m:sSub>
                            <m:r>
                              <a:rPr lang="en-US" sz="2000" b="0" i="1" smtClean="0">
                                <a:solidFill>
                                  <a:srgbClr val="FF6200"/>
                                </a:solidFill>
                                <a:latin typeface="Cambria Math" panose="02040503050406030204" pitchFamily="18" charset="0"/>
                              </a:rPr>
                              <m:t>|⋯|</m:t>
                            </m:r>
                            <m:sSub>
                              <m:sSubPr>
                                <m:ctrlPr>
                                  <a:rPr lang="en-US" sz="2000" b="0" i="1" smtClean="0">
                                    <a:solidFill>
                                      <a:srgbClr val="FF6200"/>
                                    </a:solidFill>
                                    <a:latin typeface="Cambria Math" panose="02040503050406030204" pitchFamily="18" charset="0"/>
                                  </a:rPr>
                                </m:ctrlPr>
                              </m:sSubPr>
                              <m:e>
                                <m:acc>
                                  <m:accPr>
                                    <m:chr m:val="⃗"/>
                                    <m:ctrlPr>
                                      <a:rPr lang="en-US" sz="2000" i="1">
                                        <a:solidFill>
                                          <a:srgbClr val="FF6200"/>
                                        </a:solidFill>
                                        <a:latin typeface="Cambria Math" panose="02040503050406030204" pitchFamily="18" charset="0"/>
                                      </a:rPr>
                                    </m:ctrlPr>
                                  </m:accPr>
                                  <m:e>
                                    <m:r>
                                      <a:rPr lang="en-US" sz="2000" i="1">
                                        <a:solidFill>
                                          <a:srgbClr val="FF6200"/>
                                        </a:solidFill>
                                        <a:latin typeface="Cambria Math" panose="02040503050406030204" pitchFamily="18" charset="0"/>
                                      </a:rPr>
                                      <m:t>𝑡</m:t>
                                    </m:r>
                                  </m:e>
                                </m:acc>
                              </m:e>
                              <m:sub>
                                <m:r>
                                  <a:rPr lang="en-US" sz="2000" b="0" i="1" smtClean="0">
                                    <a:solidFill>
                                      <a:srgbClr val="FF6200"/>
                                    </a:solidFill>
                                    <a:latin typeface="Cambria Math" panose="02040503050406030204" pitchFamily="18" charset="0"/>
                                  </a:rPr>
                                  <m:t>𝑘</m:t>
                                </m:r>
                              </m:sub>
                            </m:sSub>
                          </m:e>
                        </m:d>
                      </m:e>
                      <m:sup>
                        <m:r>
                          <a:rPr lang="en-US" sz="2000" b="0" i="1" smtClean="0">
                            <a:solidFill>
                              <a:srgbClr val="FF6200"/>
                            </a:solidFill>
                            <a:latin typeface="Cambria Math" panose="02040503050406030204" pitchFamily="18" charset="0"/>
                          </a:rPr>
                          <m:t>⊤</m:t>
                        </m:r>
                      </m:sup>
                    </m:sSup>
                  </m:oMath>
                </a14:m>
                <a:r>
                  <a:rPr lang="en-US" sz="2000" dirty="0">
                    <a:solidFill>
                      <a:schemeClr val="tx1"/>
                    </a:solidFill>
                  </a:rPr>
                  <a:t> </a:t>
                </a:r>
              </a:p>
            </p:txBody>
          </p:sp>
        </mc:Choice>
        <mc:Fallback xmlns="">
          <p:sp>
            <p:nvSpPr>
              <p:cNvPr id="13" name="Rounded Rectangle 12">
                <a:extLst>
                  <a:ext uri="{FF2B5EF4-FFF2-40B4-BE49-F238E27FC236}">
                    <a16:creationId xmlns:a16="http://schemas.microsoft.com/office/drawing/2014/main" id="{3138E607-CEA7-31DB-E39E-FA0D7E160C3D}"/>
                  </a:ext>
                </a:extLst>
              </p:cNvPr>
              <p:cNvSpPr>
                <a:spLocks noRot="1" noChangeAspect="1" noMove="1" noResize="1" noEditPoints="1" noAdjustHandles="1" noChangeArrowheads="1" noChangeShapeType="1" noTextEdit="1"/>
              </p:cNvSpPr>
              <p:nvPr/>
            </p:nvSpPr>
            <p:spPr>
              <a:xfrm>
                <a:off x="695676" y="6491377"/>
                <a:ext cx="6149191" cy="955044"/>
              </a:xfrm>
              <a:prstGeom prst="roundRect">
                <a:avLst>
                  <a:gd name="adj" fmla="val 18191"/>
                </a:avLst>
              </a:prstGeom>
              <a:blipFill>
                <a:blip r:embed="rId15"/>
                <a:stretch>
                  <a:fillRect l="-206" t="-2632" b="-1184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18843A6-9E75-1BFB-8CAA-5EA758D5F08E}"/>
                  </a:ext>
                </a:extLst>
              </p:cNvPr>
              <p:cNvSpPr txBox="1"/>
              <p:nvPr/>
            </p:nvSpPr>
            <p:spPr>
              <a:xfrm>
                <a:off x="4283881" y="1121687"/>
                <a:ext cx="4411545" cy="5393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200"/>
                          </a:solidFill>
                          <a:latin typeface="Cambria Math" panose="02040503050406030204" pitchFamily="18" charset="0"/>
                        </a:rPr>
                        <m:t>∃</m:t>
                      </m:r>
                      <m:acc>
                        <m:accPr>
                          <m:chr m:val="⃗"/>
                          <m:ctrlPr>
                            <a:rPr lang="en-US" sz="2400" i="1">
                              <a:solidFill>
                                <a:srgbClr val="FF6200"/>
                              </a:solidFill>
                              <a:latin typeface="Cambria Math" panose="02040503050406030204" pitchFamily="18" charset="0"/>
                            </a:rPr>
                          </m:ctrlPr>
                        </m:accPr>
                        <m:e>
                          <m:r>
                            <a:rPr lang="en-US" sz="2400" i="1">
                              <a:solidFill>
                                <a:srgbClr val="FF6200"/>
                              </a:solidFill>
                              <a:latin typeface="Cambria Math" panose="02040503050406030204" pitchFamily="18" charset="0"/>
                            </a:rPr>
                            <m:t>𝑢</m:t>
                          </m:r>
                        </m:e>
                      </m:acc>
                      <m:r>
                        <a:rPr lang="en-US" sz="2400" i="1">
                          <a:solidFill>
                            <a:srgbClr val="FF6200"/>
                          </a:solidFill>
                          <a:latin typeface="Cambria Math" panose="02040503050406030204" pitchFamily="18" charset="0"/>
                        </a:rPr>
                        <m:t>∈</m:t>
                      </m:r>
                      <m:sSubSup>
                        <m:sSubSupPr>
                          <m:ctrlPr>
                            <a:rPr lang="en-US" sz="2400" i="1">
                              <a:solidFill>
                                <a:srgbClr val="FF6200"/>
                              </a:solidFill>
                              <a:latin typeface="Cambria Math" panose="02040503050406030204" pitchFamily="18" charset="0"/>
                            </a:rPr>
                          </m:ctrlPr>
                        </m:sSubSupPr>
                        <m:e>
                          <m:r>
                            <a:rPr lang="en-US" sz="2400" i="1">
                              <a:solidFill>
                                <a:srgbClr val="FF6200"/>
                              </a:solidFill>
                              <a:latin typeface="Cambria Math" panose="02040503050406030204" pitchFamily="18" charset="0"/>
                            </a:rPr>
                            <m:t>ℬ</m:t>
                          </m:r>
                        </m:e>
                        <m:sub>
                          <m:r>
                            <a:rPr lang="en-US" sz="2400" b="0" i="1" smtClean="0">
                              <a:solidFill>
                                <a:srgbClr val="FF6200"/>
                              </a:solidFill>
                              <a:latin typeface="Cambria Math" panose="02040503050406030204" pitchFamily="18" charset="0"/>
                            </a:rPr>
                            <m:t>ℓ,</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𝛽</m:t>
                              </m:r>
                            </m:e>
                            <m:sub>
                              <m:r>
                                <a:rPr lang="en-US" sz="2400" b="0" i="1" smtClean="0">
                                  <a:solidFill>
                                    <a:srgbClr val="FF6200"/>
                                  </a:solidFill>
                                  <a:latin typeface="Cambria Math" panose="02040503050406030204" pitchFamily="18" charset="0"/>
                                </a:rPr>
                                <m:t>𝑢</m:t>
                              </m:r>
                            </m:sub>
                          </m:sSub>
                        </m:sub>
                        <m:sup>
                          <m:r>
                            <a:rPr lang="en-US" sz="2400" i="1">
                              <a:solidFill>
                                <a:srgbClr val="FF6200"/>
                              </a:solidFill>
                              <a:latin typeface="Cambria Math" panose="02040503050406030204" pitchFamily="18" charset="0"/>
                            </a:rPr>
                            <m:t>∗</m:t>
                          </m:r>
                        </m:sup>
                      </m:sSubSup>
                      <m:r>
                        <a:rPr lang="en-US" sz="2400" i="1">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𝑗</m:t>
                      </m:r>
                      <m:r>
                        <a:rPr lang="en-US" sz="2400" b="0" i="1" smtClean="0">
                          <a:solidFill>
                            <a:srgbClr val="FF6200"/>
                          </a:solidFill>
                          <a:latin typeface="Cambria Math" panose="02040503050406030204" pitchFamily="18" charset="0"/>
                        </a:rPr>
                        <m:t>,</m:t>
                      </m:r>
                      <m:d>
                        <m:dPr>
                          <m:begChr m:val="⟨"/>
                          <m:endChr m:val="⟩"/>
                          <m:ctrlPr>
                            <a:rPr lang="en-US" sz="2400" i="1">
                              <a:solidFill>
                                <a:srgbClr val="FF6200"/>
                              </a:solidFill>
                              <a:latin typeface="Cambria Math" panose="02040503050406030204" pitchFamily="18" charset="0"/>
                            </a:rPr>
                          </m:ctrlPr>
                        </m:dPr>
                        <m:e>
                          <m:sSub>
                            <m:sSubPr>
                              <m:ctrlPr>
                                <a:rPr lang="en-US" sz="2400" b="0" i="1" smtClean="0">
                                  <a:solidFill>
                                    <a:srgbClr val="FF6200"/>
                                  </a:solidFill>
                                  <a:latin typeface="Cambria Math" panose="02040503050406030204" pitchFamily="18" charset="0"/>
                                </a:rPr>
                              </m:ctrlPr>
                            </m:sSubPr>
                            <m:e>
                              <m:acc>
                                <m:accPr>
                                  <m:chr m:val="⃗"/>
                                  <m:ctrlPr>
                                    <a:rPr lang="en-US" sz="2400" b="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𝑡</m:t>
                                  </m:r>
                                </m:e>
                              </m:acc>
                            </m:e>
                            <m:sub>
                              <m:r>
                                <a:rPr lang="en-US" sz="2400" b="0" i="1" smtClean="0">
                                  <a:solidFill>
                                    <a:srgbClr val="FF6200"/>
                                  </a:solidFill>
                                  <a:latin typeface="Cambria Math" panose="02040503050406030204" pitchFamily="18" charset="0"/>
                                </a:rPr>
                                <m:t>𝑗</m:t>
                              </m:r>
                            </m:sub>
                          </m:sSub>
                          <m:r>
                            <a:rPr lang="en-US" sz="2400" i="1">
                              <a:solidFill>
                                <a:srgbClr val="FF6200"/>
                              </a:solidFill>
                              <a:latin typeface="Cambria Math" panose="02040503050406030204" pitchFamily="18" charset="0"/>
                            </a:rPr>
                            <m:t>,</m:t>
                          </m:r>
                          <m:acc>
                            <m:accPr>
                              <m:chr m:val="⃗"/>
                              <m:ctrlPr>
                                <a:rPr lang="en-US" sz="2400" i="1">
                                  <a:solidFill>
                                    <a:srgbClr val="FF6200"/>
                                  </a:solidFill>
                                  <a:latin typeface="Cambria Math" panose="02040503050406030204" pitchFamily="18" charset="0"/>
                                </a:rPr>
                              </m:ctrlPr>
                            </m:accPr>
                            <m:e>
                              <m:r>
                                <a:rPr lang="en-US" sz="2400" i="1">
                                  <a:solidFill>
                                    <a:srgbClr val="FF6200"/>
                                  </a:solidFill>
                                  <a:latin typeface="Cambria Math" panose="02040503050406030204" pitchFamily="18" charset="0"/>
                                </a:rPr>
                                <m:t>𝑢</m:t>
                              </m:r>
                            </m:e>
                          </m:acc>
                        </m:e>
                      </m:d>
                      <m:r>
                        <a:rPr lang="en-US" sz="2400" i="1">
                          <a:solidFill>
                            <a:srgbClr val="FF6200"/>
                          </a:solidFill>
                          <a:latin typeface="Cambria Math" panose="02040503050406030204" pitchFamily="18" charset="0"/>
                        </a:rPr>
                        <m:t>=0</m:t>
                      </m:r>
                      <m:r>
                        <a:rPr lang="en-US" sz="2400" b="0" i="1" smtClean="0">
                          <a:solidFill>
                            <a:srgbClr val="FF6200"/>
                          </a:solidFill>
                          <a:latin typeface="Cambria Math" panose="02040503050406030204" pitchFamily="18" charset="0"/>
                        </a:rPr>
                        <m:t> </m:t>
                      </m:r>
                      <m:r>
                        <m:rPr>
                          <m:sty m:val="p"/>
                        </m:rPr>
                        <a:rPr lang="en-US" sz="2400" b="0" i="1" smtClean="0">
                          <a:solidFill>
                            <a:srgbClr val="FF6200"/>
                          </a:solidFill>
                          <a:latin typeface="Cambria Math" panose="02040503050406030204" pitchFamily="18" charset="0"/>
                        </a:rPr>
                        <m:t>mod</m:t>
                      </m:r>
                      <m:r>
                        <a:rPr lang="en-US" sz="2400" b="0" i="1" smtClean="0">
                          <a:solidFill>
                            <a:srgbClr val="FF6200"/>
                          </a:solidFill>
                          <a:latin typeface="Cambria Math" panose="02040503050406030204" pitchFamily="18" charset="0"/>
                        </a:rPr>
                        <m:t> </m:t>
                      </m:r>
                      <m:r>
                        <a:rPr lang="en-US" sz="2400" b="0" i="1" smtClean="0">
                          <a:solidFill>
                            <a:srgbClr val="FF6200"/>
                          </a:solidFill>
                          <a:latin typeface="Cambria Math" panose="02040503050406030204" pitchFamily="18" charset="0"/>
                        </a:rPr>
                        <m:t>𝑞</m:t>
                      </m:r>
                    </m:oMath>
                  </m:oMathPara>
                </a14:m>
                <a:endParaRPr lang="en-US" sz="2400" dirty="0">
                  <a:solidFill>
                    <a:srgbClr val="FF6200"/>
                  </a:solidFill>
                </a:endParaRPr>
              </a:p>
            </p:txBody>
          </p:sp>
        </mc:Choice>
        <mc:Fallback xmlns="">
          <p:sp>
            <p:nvSpPr>
              <p:cNvPr id="14" name="TextBox 13">
                <a:extLst>
                  <a:ext uri="{FF2B5EF4-FFF2-40B4-BE49-F238E27FC236}">
                    <a16:creationId xmlns:a16="http://schemas.microsoft.com/office/drawing/2014/main" id="{F18843A6-9E75-1BFB-8CAA-5EA758D5F08E}"/>
                  </a:ext>
                </a:extLst>
              </p:cNvPr>
              <p:cNvSpPr txBox="1">
                <a:spLocks noRot="1" noChangeAspect="1" noMove="1" noResize="1" noEditPoints="1" noAdjustHandles="1" noChangeArrowheads="1" noChangeShapeType="1" noTextEdit="1"/>
              </p:cNvSpPr>
              <p:nvPr/>
            </p:nvSpPr>
            <p:spPr>
              <a:xfrm>
                <a:off x="4283881" y="1121687"/>
                <a:ext cx="4411545" cy="539315"/>
              </a:xfrm>
              <a:prstGeom prst="rect">
                <a:avLst/>
              </a:prstGeom>
              <a:blipFill>
                <a:blip r:embed="rId16"/>
                <a:stretch>
                  <a:fillRect t="-18605" b="-11628"/>
                </a:stretch>
              </a:blipFill>
            </p:spPr>
            <p:txBody>
              <a:bodyPr/>
              <a:lstStyle/>
              <a:p>
                <a:r>
                  <a:rPr lang="en-US">
                    <a:noFill/>
                  </a:rPr>
                  <a:t> </a:t>
                </a:r>
              </a:p>
            </p:txBody>
          </p:sp>
        </mc:Fallback>
      </mc:AlternateContent>
      <p:sp>
        <p:nvSpPr>
          <p:cNvPr id="40" name="Rounded Rectangle 39">
            <a:extLst>
              <a:ext uri="{FF2B5EF4-FFF2-40B4-BE49-F238E27FC236}">
                <a16:creationId xmlns:a16="http://schemas.microsoft.com/office/drawing/2014/main" id="{F6822D00-AE87-3C70-99ED-F396C865F3B8}"/>
              </a:ext>
            </a:extLst>
          </p:cNvPr>
          <p:cNvSpPr/>
          <p:nvPr/>
        </p:nvSpPr>
        <p:spPr>
          <a:xfrm>
            <a:off x="3156487" y="2475976"/>
            <a:ext cx="623231" cy="657874"/>
          </a:xfrm>
          <a:prstGeom prst="roundRect">
            <a:avLst>
              <a:gd name="adj" fmla="val 19415"/>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PI</a:t>
            </a:r>
          </a:p>
        </p:txBody>
      </p:sp>
      <p:cxnSp>
        <p:nvCxnSpPr>
          <p:cNvPr id="41" name="Straight Arrow Connector 40">
            <a:extLst>
              <a:ext uri="{FF2B5EF4-FFF2-40B4-BE49-F238E27FC236}">
                <a16:creationId xmlns:a16="http://schemas.microsoft.com/office/drawing/2014/main" id="{5C1E2E8F-4023-873D-446D-E9242D31BF4E}"/>
              </a:ext>
            </a:extLst>
          </p:cNvPr>
          <p:cNvCxnSpPr>
            <a:cxnSpLocks/>
          </p:cNvCxnSpPr>
          <p:nvPr/>
        </p:nvCxnSpPr>
        <p:spPr>
          <a:xfrm>
            <a:off x="1615500" y="3004829"/>
            <a:ext cx="1551743"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AB287B8-0BDA-ECF2-59C4-515BDE065210}"/>
                  </a:ext>
                </a:extLst>
              </p:cNvPr>
              <p:cNvSpPr txBox="1"/>
              <p:nvPr/>
            </p:nvSpPr>
            <p:spPr>
              <a:xfrm>
                <a:off x="1546634" y="2625822"/>
                <a:ext cx="1521521"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Σ</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sub>
                      </m:sSub>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m:t>
                      </m:r>
                      <m:r>
                        <m:rPr>
                          <m:sty m:val="p"/>
                        </m:rPr>
                        <a:rPr lang="en-US" b="0" i="1" smtClean="0">
                          <a:solidFill>
                            <a:schemeClr val="tx1"/>
                          </a:solidFill>
                          <a:latin typeface="Cambria Math" panose="02040503050406030204" pitchFamily="18" charset="0"/>
                        </a:rPr>
                        <m:t>mod</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𝑞</m:t>
                      </m:r>
                    </m:oMath>
                  </m:oMathPara>
                </a14:m>
                <a:endParaRPr lang="en-US" dirty="0">
                  <a:solidFill>
                    <a:schemeClr val="tx1"/>
                  </a:solidFill>
                </a:endParaRPr>
              </a:p>
            </p:txBody>
          </p:sp>
        </mc:Choice>
        <mc:Fallback xmlns="">
          <p:sp>
            <p:nvSpPr>
              <p:cNvPr id="42" name="TextBox 41">
                <a:extLst>
                  <a:ext uri="{FF2B5EF4-FFF2-40B4-BE49-F238E27FC236}">
                    <a16:creationId xmlns:a16="http://schemas.microsoft.com/office/drawing/2014/main" id="{EAB287B8-0BDA-ECF2-59C4-515BDE065210}"/>
                  </a:ext>
                </a:extLst>
              </p:cNvPr>
              <p:cNvSpPr txBox="1">
                <a:spLocks noRot="1" noChangeAspect="1" noMove="1" noResize="1" noEditPoints="1" noAdjustHandles="1" noChangeArrowheads="1" noChangeShapeType="1" noTextEdit="1"/>
              </p:cNvSpPr>
              <p:nvPr/>
            </p:nvSpPr>
            <p:spPr>
              <a:xfrm>
                <a:off x="1546634" y="2625822"/>
                <a:ext cx="1521521" cy="381515"/>
              </a:xfrm>
              <a:prstGeom prst="rect">
                <a:avLst/>
              </a:prstGeom>
              <a:blipFill>
                <a:blip r:embed="rId17"/>
                <a:stretch>
                  <a:fillRect l="-1653" t="-9677" b="-12903"/>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91ED67DE-EF19-0691-8FAB-83BBAC56783C}"/>
              </a:ext>
            </a:extLst>
          </p:cNvPr>
          <p:cNvCxnSpPr>
            <a:cxnSpLocks/>
          </p:cNvCxnSpPr>
          <p:nvPr/>
        </p:nvCxnSpPr>
        <p:spPr>
          <a:xfrm>
            <a:off x="1624991" y="2624182"/>
            <a:ext cx="1507972"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6F168D9-C1D0-DB0C-4B1D-122A41381ABF}"/>
                  </a:ext>
                </a:extLst>
              </p:cNvPr>
              <p:cNvSpPr txBox="1"/>
              <p:nvPr/>
            </p:nvSpPr>
            <p:spPr>
              <a:xfrm>
                <a:off x="1624991" y="2229565"/>
                <a:ext cx="1521521" cy="4124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𝑡</m:t>
                              </m:r>
                            </m:e>
                          </m:acc>
                        </m:e>
                        <m:sub>
                          <m:r>
                            <a:rPr lang="en-US" b="0" i="1" smtClean="0">
                              <a:solidFill>
                                <a:schemeClr val="tx1"/>
                              </a:solidFill>
                              <a:latin typeface="Cambria Math" panose="02040503050406030204" pitchFamily="18" charset="0"/>
                            </a:rPr>
                            <m:t>𝑘</m:t>
                          </m:r>
                        </m:sub>
                      </m:sSub>
                      <m:r>
                        <a:rPr lang="en-US" i="1" smtClean="0">
                          <a:solidFill>
                            <a:schemeClr val="tx1"/>
                          </a:solidFill>
                          <a:latin typeface="Cambria Math" panose="02040503050406030204" pitchFamily="18" charset="0"/>
                        </a:rPr>
                        <m:t>∈</m:t>
                      </m:r>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ℤ</m:t>
                          </m:r>
                        </m:e>
                        <m:sub>
                          <m:r>
                            <a:rPr lang="en-US" b="0" i="1" smtClean="0">
                              <a:solidFill>
                                <a:schemeClr val="tx1"/>
                              </a:solidFill>
                              <a:latin typeface="Cambria Math" panose="02040503050406030204" pitchFamily="18" charset="0"/>
                            </a:rPr>
                            <m:t>𝑞</m:t>
                          </m:r>
                        </m:sub>
                        <m:sup>
                          <m:r>
                            <a:rPr lang="en-US" i="1">
                              <a:solidFill>
                                <a:schemeClr val="tx1"/>
                              </a:solidFill>
                              <a:latin typeface="Cambria Math" panose="02040503050406030204" pitchFamily="18" charset="0"/>
                            </a:rPr>
                            <m:t>ℓ</m:t>
                          </m:r>
                        </m:sup>
                      </m:sSubSup>
                    </m:oMath>
                  </m:oMathPara>
                </a14:m>
                <a:endParaRPr lang="en-US" dirty="0">
                  <a:solidFill>
                    <a:schemeClr val="tx1"/>
                  </a:solidFill>
                </a:endParaRPr>
              </a:p>
            </p:txBody>
          </p:sp>
        </mc:Choice>
        <mc:Fallback xmlns="">
          <p:sp>
            <p:nvSpPr>
              <p:cNvPr id="44" name="TextBox 43">
                <a:extLst>
                  <a:ext uri="{FF2B5EF4-FFF2-40B4-BE49-F238E27FC236}">
                    <a16:creationId xmlns:a16="http://schemas.microsoft.com/office/drawing/2014/main" id="{A6F168D9-C1D0-DB0C-4B1D-122A41381ABF}"/>
                  </a:ext>
                </a:extLst>
              </p:cNvPr>
              <p:cNvSpPr txBox="1">
                <a:spLocks noRot="1" noChangeAspect="1" noMove="1" noResize="1" noEditPoints="1" noAdjustHandles="1" noChangeArrowheads="1" noChangeShapeType="1" noTextEdit="1"/>
              </p:cNvSpPr>
              <p:nvPr/>
            </p:nvSpPr>
            <p:spPr>
              <a:xfrm>
                <a:off x="1624991" y="2229565"/>
                <a:ext cx="1521521" cy="412485"/>
              </a:xfrm>
              <a:prstGeom prst="rect">
                <a:avLst/>
              </a:prstGeom>
              <a:blipFill>
                <a:blip r:embed="rId18"/>
                <a:stretch>
                  <a:fillRect t="-12121"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709CC55-3DD8-2124-771D-D2EFCCD7527F}"/>
                  </a:ext>
                </a:extLst>
              </p:cNvPr>
              <p:cNvSpPr txBox="1"/>
              <p:nvPr/>
            </p:nvSpPr>
            <p:spPr>
              <a:xfrm>
                <a:off x="2177063" y="1862638"/>
                <a:ext cx="32171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oMath>
                  </m:oMathPara>
                </a14:m>
                <a:endParaRPr lang="en-US" sz="2400" b="0" dirty="0">
                  <a:solidFill>
                    <a:schemeClr val="tx1"/>
                  </a:solidFill>
                </a:endParaRPr>
              </a:p>
            </p:txBody>
          </p:sp>
        </mc:Choice>
        <mc:Fallback xmlns="">
          <p:sp>
            <p:nvSpPr>
              <p:cNvPr id="45" name="TextBox 44">
                <a:extLst>
                  <a:ext uri="{FF2B5EF4-FFF2-40B4-BE49-F238E27FC236}">
                    <a16:creationId xmlns:a16="http://schemas.microsoft.com/office/drawing/2014/main" id="{A709CC55-3DD8-2124-771D-D2EFCCD7527F}"/>
                  </a:ext>
                </a:extLst>
              </p:cNvPr>
              <p:cNvSpPr txBox="1">
                <a:spLocks noRot="1" noChangeAspect="1" noMove="1" noResize="1" noEditPoints="1" noAdjustHandles="1" noChangeArrowheads="1" noChangeShapeType="1" noTextEdit="1"/>
              </p:cNvSpPr>
              <p:nvPr/>
            </p:nvSpPr>
            <p:spPr>
              <a:xfrm>
                <a:off x="2177063" y="1862638"/>
                <a:ext cx="321711" cy="461665"/>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070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grpId="1"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0" presetClass="path" presetSubtype="0" accel="50000" decel="50000" fill="hold" grpId="0" nodeType="withEffect">
                                  <p:stCondLst>
                                    <p:cond delay="0"/>
                                  </p:stCondLst>
                                  <p:childTnLst>
                                    <p:animMotion origin="layout" path="M -4.44444E-6 2.22222E-6 L 0.00296 -0.39806 " pathEditMode="relative" rAng="0" ptsTypes="AA">
                                      <p:cBhvr>
                                        <p:cTn id="54" dur="10" fill="hold"/>
                                        <p:tgtEl>
                                          <p:spTgt spid="12"/>
                                        </p:tgtEl>
                                        <p:attrNameLst>
                                          <p:attrName>ppt_x</p:attrName>
                                          <p:attrName>ppt_y</p:attrName>
                                        </p:attrNameLst>
                                      </p:cBhvr>
                                      <p:rCtr x="139" y="-19917"/>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xEl>
                                              <p:pRg st="1" end="1"/>
                                            </p:txEl>
                                          </p:spTgt>
                                        </p:tgtEl>
                                        <p:attrNameLst>
                                          <p:attrName>style.visibility</p:attrName>
                                        </p:attrNameLst>
                                      </p:cBhvr>
                                      <p:to>
                                        <p:strVal val="visible"/>
                                      </p:to>
                                    </p:set>
                                  </p:childTnLst>
                                </p:cTn>
                              </p:par>
                              <p:par>
                                <p:cTn id="63" presetID="0" presetClass="path" presetSubtype="0" accel="50000" decel="50000" fill="hold" grpId="1" nodeType="withEffect">
                                  <p:stCondLst>
                                    <p:cond delay="0"/>
                                  </p:stCondLst>
                                  <p:childTnLst>
                                    <p:animMotion origin="layout" path="M 3.61111E-6 -4.44444E-6 L 0.00191 -0.38916 " pathEditMode="relative" rAng="0" ptsTypes="AA">
                                      <p:cBhvr>
                                        <p:cTn id="64" dur="10" fill="hold"/>
                                        <p:tgtEl>
                                          <p:spTgt spid="13">
                                            <p:bg/>
                                          </p:spTgt>
                                        </p:tgtEl>
                                        <p:attrNameLst>
                                          <p:attrName>ppt_x</p:attrName>
                                          <p:attrName>ppt_y</p:attrName>
                                        </p:attrNameLst>
                                      </p:cBhvr>
                                      <p:rCtr x="87" y="-19472"/>
                                    </p:animMotion>
                                  </p:childTnLst>
                                </p:cTn>
                              </p:par>
                              <p:par>
                                <p:cTn id="65" presetID="0" presetClass="path" presetSubtype="0" accel="50000" decel="50000" fill="hold" grpId="1" nodeType="withEffect">
                                  <p:stCondLst>
                                    <p:cond delay="0"/>
                                  </p:stCondLst>
                                  <p:childTnLst>
                                    <p:animMotion origin="layout" path="M -2.77778E-7 -2.22222E-6 L 0.00191 -0.38916 " pathEditMode="relative" rAng="0" ptsTypes="AA">
                                      <p:cBhvr>
                                        <p:cTn id="66" dur="10" fill="hold"/>
                                        <p:tgtEl>
                                          <p:spTgt spid="13">
                                            <p:txEl>
                                              <p:pRg st="0" end="0"/>
                                            </p:txEl>
                                          </p:spTgt>
                                        </p:tgtEl>
                                        <p:attrNameLst>
                                          <p:attrName>ppt_x</p:attrName>
                                          <p:attrName>ppt_y</p:attrName>
                                        </p:attrNameLst>
                                      </p:cBhvr>
                                      <p:rCtr x="87" y="-19472"/>
                                    </p:animMotion>
                                  </p:childTnLst>
                                </p:cTn>
                              </p:par>
                              <p:par>
                                <p:cTn id="67" presetID="0" presetClass="path" presetSubtype="0" accel="50000" decel="50000" fill="hold" grpId="1" nodeType="withEffect">
                                  <p:stCondLst>
                                    <p:cond delay="0"/>
                                  </p:stCondLst>
                                  <p:childTnLst>
                                    <p:animMotion origin="layout" path="M 3.61111E-6 -4.44444E-6 L 0.00191 -0.38916 " pathEditMode="relative" rAng="0" ptsTypes="AA">
                                      <p:cBhvr>
                                        <p:cTn id="68" dur="10" fill="hold"/>
                                        <p:tgtEl>
                                          <p:spTgt spid="13">
                                            <p:txEl>
                                              <p:pRg st="1" end="1"/>
                                            </p:txEl>
                                          </p:spTgt>
                                        </p:tgtEl>
                                        <p:attrNameLst>
                                          <p:attrName>ppt_x</p:attrName>
                                          <p:attrName>ppt_y</p:attrName>
                                        </p:attrNameLst>
                                      </p:cBhvr>
                                      <p:rCtr x="87" y="-19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animBg="1"/>
      <p:bldP spid="26" grpId="0"/>
      <p:bldP spid="28" grpId="0"/>
      <p:bldP spid="28" grpId="1"/>
      <p:bldP spid="3" grpId="0"/>
      <p:bldP spid="3" grpId="1"/>
      <p:bldP spid="5" grpId="0" animBg="1"/>
      <p:bldP spid="5" grpId="1" animBg="1"/>
      <p:bldP spid="8" grpId="0" animBg="1"/>
      <p:bldP spid="8" grpId="1" animBg="1"/>
      <p:bldP spid="10" grpId="0"/>
      <p:bldP spid="10" grpId="1"/>
      <p:bldP spid="11" grpId="0"/>
      <p:bldP spid="11" grpId="1"/>
      <p:bldP spid="12" grpId="0" animBg="1"/>
      <p:bldP spid="12" grpId="1" animBg="1"/>
      <p:bldP spid="13" grpId="0" uiExpand="1" build="p" animBg="1"/>
      <p:bldP spid="13" grpId="1"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206B7-2DA0-3A5D-9BEE-CEF66DAB4A61}"/>
            </a:ext>
          </a:extLst>
        </p:cNvPr>
        <p:cNvGrpSpPr/>
        <p:nvPr/>
      </p:nvGrpSpPr>
      <p:grpSpPr>
        <a:xfrm>
          <a:off x="0" y="0"/>
          <a:ext cx="0" cy="0"/>
          <a:chOff x="0" y="0"/>
          <a:chExt cx="0" cy="0"/>
        </a:xfrm>
      </p:grpSpPr>
      <p:cxnSp>
        <p:nvCxnSpPr>
          <p:cNvPr id="23" name="Straight Arrow Connector 22">
            <a:extLst>
              <a:ext uri="{FF2B5EF4-FFF2-40B4-BE49-F238E27FC236}">
                <a16:creationId xmlns:a16="http://schemas.microsoft.com/office/drawing/2014/main" id="{AB0E894D-72D1-1F27-AE49-C17A655CE49D}"/>
              </a:ext>
            </a:extLst>
          </p:cNvPr>
          <p:cNvCxnSpPr>
            <a:cxnSpLocks/>
          </p:cNvCxnSpPr>
          <p:nvPr/>
        </p:nvCxnSpPr>
        <p:spPr>
          <a:xfrm flipH="1" flipV="1">
            <a:off x="2760201" y="1841399"/>
            <a:ext cx="901637" cy="931572"/>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FDC8CA5-B59E-9AB8-D4E5-5ED8E0EE4FF5}"/>
              </a:ext>
            </a:extLst>
          </p:cNvPr>
          <p:cNvCxnSpPr>
            <a:cxnSpLocks/>
            <a:stCxn id="26" idx="3"/>
            <a:endCxn id="8" idx="2"/>
          </p:cNvCxnSpPr>
          <p:nvPr/>
        </p:nvCxnSpPr>
        <p:spPr>
          <a:xfrm flipV="1">
            <a:off x="5416001" y="2641406"/>
            <a:ext cx="733646" cy="596673"/>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3" name="Rounded Rectangle 2">
            <a:extLst>
              <a:ext uri="{FF2B5EF4-FFF2-40B4-BE49-F238E27FC236}">
                <a16:creationId xmlns:a16="http://schemas.microsoft.com/office/drawing/2014/main" id="{BFF9E108-5D01-E128-1E57-EE6E0195E0E4}"/>
              </a:ext>
            </a:extLst>
          </p:cNvPr>
          <p:cNvSpPr/>
          <p:nvPr/>
        </p:nvSpPr>
        <p:spPr>
          <a:xfrm>
            <a:off x="1262781" y="1253124"/>
            <a:ext cx="2032234" cy="588275"/>
          </a:xfrm>
          <a:prstGeom prst="roundRect">
            <a:avLst>
              <a:gd name="adj" fmla="val 22624"/>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a:t>
            </a:r>
            <a:r>
              <a:rPr lang="en-US" sz="2400" dirty="0">
                <a:solidFill>
                  <a:srgbClr val="FF00FF"/>
                </a:solidFill>
              </a:rPr>
              <a:t>Z</a:t>
            </a:r>
            <a:r>
              <a:rPr lang="en-US" sz="2400" dirty="0">
                <a:solidFill>
                  <a:schemeClr val="tx1"/>
                </a:solidFill>
              </a:rPr>
              <a:t>24]</a:t>
            </a:r>
          </a:p>
        </p:txBody>
      </p:sp>
      <p:sp>
        <p:nvSpPr>
          <p:cNvPr id="4" name="Rounded Rectangle 3">
            <a:extLst>
              <a:ext uri="{FF2B5EF4-FFF2-40B4-BE49-F238E27FC236}">
                <a16:creationId xmlns:a16="http://schemas.microsoft.com/office/drawing/2014/main" id="{87BA759F-4A11-3D15-0366-4BFE103B4EE8}"/>
              </a:ext>
            </a:extLst>
          </p:cNvPr>
          <p:cNvSpPr/>
          <p:nvPr/>
        </p:nvSpPr>
        <p:spPr>
          <a:xfrm>
            <a:off x="1655813" y="2188136"/>
            <a:ext cx="1246170" cy="483511"/>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MSIS</a:t>
            </a:r>
          </a:p>
        </p:txBody>
      </p:sp>
      <p:cxnSp>
        <p:nvCxnSpPr>
          <p:cNvPr id="5" name="Straight Arrow Connector 4">
            <a:extLst>
              <a:ext uri="{FF2B5EF4-FFF2-40B4-BE49-F238E27FC236}">
                <a16:creationId xmlns:a16="http://schemas.microsoft.com/office/drawing/2014/main" id="{F775BF1D-422E-4898-B23F-C97D0D2B7984}"/>
              </a:ext>
            </a:extLst>
          </p:cNvPr>
          <p:cNvCxnSpPr>
            <a:cxnSpLocks/>
            <a:stCxn id="4" idx="0"/>
            <a:endCxn id="3" idx="2"/>
          </p:cNvCxnSpPr>
          <p:nvPr/>
        </p:nvCxnSpPr>
        <p:spPr>
          <a:xfrm flipV="1">
            <a:off x="2278898" y="1841399"/>
            <a:ext cx="0" cy="346737"/>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6" name="Rounded Rectangle 5">
            <a:extLst>
              <a:ext uri="{FF2B5EF4-FFF2-40B4-BE49-F238E27FC236}">
                <a16:creationId xmlns:a16="http://schemas.microsoft.com/office/drawing/2014/main" id="{F28AD621-79C6-77A0-5F17-580F1A043E90}"/>
              </a:ext>
            </a:extLst>
          </p:cNvPr>
          <p:cNvSpPr/>
          <p:nvPr/>
        </p:nvSpPr>
        <p:spPr>
          <a:xfrm>
            <a:off x="5133530" y="1227824"/>
            <a:ext cx="2032234" cy="588275"/>
          </a:xfrm>
          <a:prstGeom prst="roundRect">
            <a:avLst>
              <a:gd name="adj" fmla="val 22624"/>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[EKT24]</a:t>
            </a:r>
          </a:p>
        </p:txBody>
      </p:sp>
      <p:cxnSp>
        <p:nvCxnSpPr>
          <p:cNvPr id="7" name="Straight Arrow Connector 6">
            <a:extLst>
              <a:ext uri="{FF2B5EF4-FFF2-40B4-BE49-F238E27FC236}">
                <a16:creationId xmlns:a16="http://schemas.microsoft.com/office/drawing/2014/main" id="{D4D31013-E638-9089-A24D-34F85D43C927}"/>
              </a:ext>
            </a:extLst>
          </p:cNvPr>
          <p:cNvCxnSpPr>
            <a:cxnSpLocks/>
            <a:stCxn id="8" idx="0"/>
            <a:endCxn id="6" idx="2"/>
          </p:cNvCxnSpPr>
          <p:nvPr/>
        </p:nvCxnSpPr>
        <p:spPr>
          <a:xfrm flipV="1">
            <a:off x="6149647" y="1816099"/>
            <a:ext cx="0" cy="341797"/>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8" name="Rounded Rectangle 7">
            <a:extLst>
              <a:ext uri="{FF2B5EF4-FFF2-40B4-BE49-F238E27FC236}">
                <a16:creationId xmlns:a16="http://schemas.microsoft.com/office/drawing/2014/main" id="{8AE87D16-AB5D-7F1C-5351-C5699673F6AA}"/>
              </a:ext>
            </a:extLst>
          </p:cNvPr>
          <p:cNvSpPr/>
          <p:nvPr/>
        </p:nvSpPr>
        <p:spPr>
          <a:xfrm>
            <a:off x="5133530" y="2157896"/>
            <a:ext cx="2032234" cy="483510"/>
          </a:xfrm>
          <a:prstGeom prst="roundRect">
            <a:avLst>
              <a:gd name="adj" fmla="val 19219"/>
            </a:avLst>
          </a:prstGeom>
          <a:solidFill>
            <a:srgbClr val="FFCF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AOM-MLWE</a:t>
            </a:r>
          </a:p>
        </p:txBody>
      </p:sp>
      <p:cxnSp>
        <p:nvCxnSpPr>
          <p:cNvPr id="11" name="Straight Arrow Connector 10">
            <a:extLst>
              <a:ext uri="{FF2B5EF4-FFF2-40B4-BE49-F238E27FC236}">
                <a16:creationId xmlns:a16="http://schemas.microsoft.com/office/drawing/2014/main" id="{DDD40E5C-CE21-82D2-0A53-280B483937BC}"/>
              </a:ext>
            </a:extLst>
          </p:cNvPr>
          <p:cNvCxnSpPr>
            <a:cxnSpLocks/>
            <a:stCxn id="26" idx="0"/>
          </p:cNvCxnSpPr>
          <p:nvPr/>
        </p:nvCxnSpPr>
        <p:spPr>
          <a:xfrm flipV="1">
            <a:off x="4355508" y="1816099"/>
            <a:ext cx="892502" cy="956872"/>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a:extLst>
              <a:ext uri="{FF2B5EF4-FFF2-40B4-BE49-F238E27FC236}">
                <a16:creationId xmlns:a16="http://schemas.microsoft.com/office/drawing/2014/main" id="{D297FD6B-A111-9F33-8372-767D378E786C}"/>
              </a:ext>
            </a:extLst>
          </p:cNvPr>
          <p:cNvSpPr/>
          <p:nvPr/>
        </p:nvSpPr>
        <p:spPr>
          <a:xfrm>
            <a:off x="3776627" y="1305505"/>
            <a:ext cx="1157761" cy="483512"/>
          </a:xfrm>
          <a:prstGeom prst="roundRect">
            <a:avLst>
              <a:gd name="adj" fmla="val 22624"/>
            </a:avLst>
          </a:prstGeom>
          <a:no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9" name="Rounded Rectangle 8">
            <a:extLst>
              <a:ext uri="{FF2B5EF4-FFF2-40B4-BE49-F238E27FC236}">
                <a16:creationId xmlns:a16="http://schemas.microsoft.com/office/drawing/2014/main" id="{A60ACDD7-6388-2032-E907-403BA340DD2F}"/>
              </a:ext>
            </a:extLst>
          </p:cNvPr>
          <p:cNvSpPr/>
          <p:nvPr/>
        </p:nvSpPr>
        <p:spPr>
          <a:xfrm>
            <a:off x="3653681" y="1326042"/>
            <a:ext cx="1346756" cy="484569"/>
          </a:xfrm>
          <a:prstGeom prst="roundRect">
            <a:avLst>
              <a:gd name="adj" fmla="val 23090"/>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Tighter</a:t>
            </a:r>
          </a:p>
        </p:txBody>
      </p:sp>
      <p:cxnSp>
        <p:nvCxnSpPr>
          <p:cNvPr id="12" name="Straight Arrow Connector 11">
            <a:extLst>
              <a:ext uri="{FF2B5EF4-FFF2-40B4-BE49-F238E27FC236}">
                <a16:creationId xmlns:a16="http://schemas.microsoft.com/office/drawing/2014/main" id="{C037148B-5B6A-0DE8-BF07-B7546A5D7512}"/>
              </a:ext>
            </a:extLst>
          </p:cNvPr>
          <p:cNvCxnSpPr>
            <a:cxnSpLocks/>
          </p:cNvCxnSpPr>
          <p:nvPr/>
        </p:nvCxnSpPr>
        <p:spPr>
          <a:xfrm>
            <a:off x="4766226" y="1841399"/>
            <a:ext cx="104068" cy="331227"/>
          </a:xfrm>
          <a:prstGeom prst="straightConnector1">
            <a:avLst/>
          </a:prstGeom>
          <a:ln w="19050">
            <a:solidFill>
              <a:schemeClr val="accent1"/>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0" name="Rounded Rectangle 9">
            <a:extLst>
              <a:ext uri="{FF2B5EF4-FFF2-40B4-BE49-F238E27FC236}">
                <a16:creationId xmlns:a16="http://schemas.microsoft.com/office/drawing/2014/main" id="{4FDBC509-02F3-1934-0881-FB0EBCA26516}"/>
              </a:ext>
            </a:extLst>
          </p:cNvPr>
          <p:cNvSpPr/>
          <p:nvPr/>
        </p:nvSpPr>
        <p:spPr>
          <a:xfrm>
            <a:off x="142936" y="186849"/>
            <a:ext cx="8476544" cy="5223880"/>
          </a:xfrm>
          <a:prstGeom prst="roundRect">
            <a:avLst>
              <a:gd name="adj" fmla="val 8602"/>
            </a:avLst>
          </a:prstGeom>
          <a:solidFill>
            <a:schemeClr val="bg1">
              <a:alpha val="90000"/>
            </a:schemeClr>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 name="Title 1">
            <a:extLst>
              <a:ext uri="{FF2B5EF4-FFF2-40B4-BE49-F238E27FC236}">
                <a16:creationId xmlns:a16="http://schemas.microsoft.com/office/drawing/2014/main" id="{8CAD2EDF-A335-5A67-81ED-C8984B1F3D80}"/>
              </a:ext>
            </a:extLst>
          </p:cNvPr>
          <p:cNvSpPr>
            <a:spLocks noGrp="1"/>
          </p:cNvSpPr>
          <p:nvPr>
            <p:ph type="title"/>
          </p:nvPr>
        </p:nvSpPr>
        <p:spPr>
          <a:xfrm>
            <a:off x="419099" y="304271"/>
            <a:ext cx="8181975" cy="657874"/>
          </a:xfrm>
        </p:spPr>
        <p:txBody>
          <a:bodyPr/>
          <a:lstStyle/>
          <a:p>
            <a:r>
              <a:rPr lang="en-US" dirty="0"/>
              <a:t>Overview</a:t>
            </a:r>
          </a:p>
        </p:txBody>
      </p:sp>
      <p:sp>
        <p:nvSpPr>
          <p:cNvPr id="26" name="Rounded Rectangle 25">
            <a:extLst>
              <a:ext uri="{FF2B5EF4-FFF2-40B4-BE49-F238E27FC236}">
                <a16:creationId xmlns:a16="http://schemas.microsoft.com/office/drawing/2014/main" id="{7824BF9F-67CA-3F4C-71B0-05927E623ACB}"/>
              </a:ext>
            </a:extLst>
          </p:cNvPr>
          <p:cNvSpPr/>
          <p:nvPr/>
        </p:nvSpPr>
        <p:spPr>
          <a:xfrm>
            <a:off x="3295015" y="2772971"/>
            <a:ext cx="2120986" cy="930215"/>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AOM-MISIS (This work)</a:t>
            </a:r>
          </a:p>
        </p:txBody>
      </p:sp>
      <p:sp>
        <p:nvSpPr>
          <p:cNvPr id="13" name="Rounded Rectangle 12">
            <a:extLst>
              <a:ext uri="{FF2B5EF4-FFF2-40B4-BE49-F238E27FC236}">
                <a16:creationId xmlns:a16="http://schemas.microsoft.com/office/drawing/2014/main" id="{186E93B9-0EF3-F472-3582-1BC4EB8E3FBC}"/>
              </a:ext>
            </a:extLst>
          </p:cNvPr>
          <p:cNvSpPr/>
          <p:nvPr/>
        </p:nvSpPr>
        <p:spPr>
          <a:xfrm>
            <a:off x="3132468" y="4381288"/>
            <a:ext cx="2446080" cy="678103"/>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MSIS + MLWE</a:t>
            </a:r>
          </a:p>
        </p:txBody>
      </p:sp>
      <p:sp>
        <p:nvSpPr>
          <p:cNvPr id="32" name="Rounded Rectangle 31">
            <a:extLst>
              <a:ext uri="{FF2B5EF4-FFF2-40B4-BE49-F238E27FC236}">
                <a16:creationId xmlns:a16="http://schemas.microsoft.com/office/drawing/2014/main" id="{6279535C-80B7-86C9-1EEB-8914A5E54719}"/>
              </a:ext>
            </a:extLst>
          </p:cNvPr>
          <p:cNvSpPr/>
          <p:nvPr/>
        </p:nvSpPr>
        <p:spPr>
          <a:xfrm>
            <a:off x="4355508" y="3844261"/>
            <a:ext cx="1424399" cy="395952"/>
          </a:xfrm>
          <a:prstGeom prst="roundRect">
            <a:avLst>
              <a:gd name="adj" fmla="val 22624"/>
            </a:avLst>
          </a:prstGeom>
          <a:no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(This work)</a:t>
            </a:r>
          </a:p>
        </p:txBody>
      </p:sp>
      <p:cxnSp>
        <p:nvCxnSpPr>
          <p:cNvPr id="58" name="Straight Arrow Connector 57">
            <a:extLst>
              <a:ext uri="{FF2B5EF4-FFF2-40B4-BE49-F238E27FC236}">
                <a16:creationId xmlns:a16="http://schemas.microsoft.com/office/drawing/2014/main" id="{92544EB4-D66A-C250-86F9-9F8CCB36C989}"/>
              </a:ext>
            </a:extLst>
          </p:cNvPr>
          <p:cNvCxnSpPr>
            <a:cxnSpLocks/>
          </p:cNvCxnSpPr>
          <p:nvPr/>
        </p:nvCxnSpPr>
        <p:spPr>
          <a:xfrm flipV="1">
            <a:off x="4326227" y="3703186"/>
            <a:ext cx="0" cy="678102"/>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35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67359-C4B4-56C3-42F6-4E7DEA280E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7FBB4-7C05-4E9D-5D15-651693C0EAA7}"/>
              </a:ext>
            </a:extLst>
          </p:cNvPr>
          <p:cNvSpPr>
            <a:spLocks noGrp="1"/>
          </p:cNvSpPr>
          <p:nvPr>
            <p:ph type="title"/>
          </p:nvPr>
        </p:nvSpPr>
        <p:spPr>
          <a:xfrm>
            <a:off x="419099" y="304271"/>
            <a:ext cx="8181975" cy="657874"/>
          </a:xfrm>
        </p:spPr>
        <p:txBody>
          <a:bodyPr/>
          <a:lstStyle/>
          <a:p>
            <a:r>
              <a:rPr lang="en-US" dirty="0"/>
              <a:t>Our main result</a:t>
            </a:r>
          </a:p>
        </p:txBody>
      </p:sp>
      <mc:AlternateContent xmlns:mc="http://schemas.openxmlformats.org/markup-compatibility/2006" xmlns:a14="http://schemas.microsoft.com/office/drawing/2010/main">
        <mc:Choice Requires="a14">
          <p:sp>
            <p:nvSpPr>
              <p:cNvPr id="10" name="Rounded Rectangle 9">
                <a:extLst>
                  <a:ext uri="{FF2B5EF4-FFF2-40B4-BE49-F238E27FC236}">
                    <a16:creationId xmlns:a16="http://schemas.microsoft.com/office/drawing/2014/main" id="{762EBC00-7308-60F3-B110-9979072FC68A}"/>
                  </a:ext>
                </a:extLst>
              </p:cNvPr>
              <p:cNvSpPr/>
              <p:nvPr/>
            </p:nvSpPr>
            <p:spPr>
              <a:xfrm>
                <a:off x="585446" y="1185394"/>
                <a:ext cx="7849279" cy="1986392"/>
              </a:xfrm>
              <a:prstGeom prst="roundRect">
                <a:avLst>
                  <a:gd name="adj" fmla="val 9053"/>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Theorem. </a:t>
                </a:r>
                <a14:m>
                  <m:oMath xmlns:m="http://schemas.openxmlformats.org/officeDocument/2006/math">
                    <m:r>
                      <a:rPr lang="en-US" sz="2400" b="0" i="1" smtClean="0">
                        <a:solidFill>
                          <a:schemeClr val="tx1"/>
                        </a:solidFill>
                        <a:latin typeface="Cambria Math" panose="02040503050406030204" pitchFamily="18" charset="0"/>
                      </a:rPr>
                      <m:t>∀</m:t>
                    </m:r>
                  </m:oMath>
                </a14:m>
                <a:r>
                  <a:rPr lang="en-US" sz="2400" dirty="0">
                    <a:solidFill>
                      <a:schemeClr val="tx1"/>
                    </a:solidFill>
                  </a:rPr>
                  <a:t> AOM-MISIS adversary </a:t>
                </a:r>
                <a14:m>
                  <m:oMath xmlns:m="http://schemas.openxmlformats.org/officeDocument/2006/math">
                    <m:r>
                      <a:rPr lang="en-US" sz="2400" i="1" dirty="0">
                        <a:solidFill>
                          <a:srgbClr val="FF0000"/>
                        </a:solidFill>
                        <a:latin typeface="Cambria Math" panose="02040503050406030204" pitchFamily="18" charset="0"/>
                      </a:rPr>
                      <m:t>𝒜</m:t>
                    </m:r>
                  </m:oMath>
                </a14:m>
                <a:r>
                  <a:rPr lang="en-US" sz="240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&gt;1</m:t>
                    </m:r>
                  </m:oMath>
                </a14:m>
                <a:r>
                  <a:rPr lang="en-US" sz="240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m:t>
                    </m:r>
                  </m:oMath>
                </a14:m>
                <a:r>
                  <a:rPr lang="en-US" sz="2400" dirty="0">
                    <a:solidFill>
                      <a:schemeClr val="tx1"/>
                    </a:solidFill>
                  </a:rPr>
                  <a:t> MSIS adversary </a:t>
                </a:r>
                <a14:m>
                  <m:oMath xmlns:m="http://schemas.openxmlformats.org/officeDocument/2006/math">
                    <m:r>
                      <a:rPr lang="en-US" sz="2400" b="0" i="1" smtClean="0">
                        <a:solidFill>
                          <a:schemeClr val="tx1"/>
                        </a:solidFill>
                        <a:latin typeface="Cambria Math" panose="02040503050406030204" pitchFamily="18" charset="0"/>
                      </a:rPr>
                      <m:t>ℬ</m:t>
                    </m:r>
                  </m:oMath>
                </a14:m>
                <a:r>
                  <a:rPr lang="en-US" sz="2400" dirty="0">
                    <a:solidFill>
                      <a:schemeClr val="tx1"/>
                    </a:solidFill>
                  </a:rPr>
                  <a:t> and MLWE adversary </a:t>
                </a:r>
                <a14:m>
                  <m:oMath xmlns:m="http://schemas.openxmlformats.org/officeDocument/2006/math">
                    <m:r>
                      <a:rPr lang="en-US" sz="2400" b="0" i="1" smtClean="0">
                        <a:solidFill>
                          <a:schemeClr val="tx1"/>
                        </a:solidFill>
                        <a:latin typeface="Cambria Math" panose="02040503050406030204" pitchFamily="18" charset="0"/>
                      </a:rPr>
                      <m:t>𝒞</m:t>
                    </m:r>
                  </m:oMath>
                </a14:m>
                <a:r>
                  <a:rPr lang="en-US" sz="2400" dirty="0">
                    <a:solidFill>
                      <a:schemeClr val="tx1"/>
                    </a:solidFill>
                  </a:rPr>
                  <a:t> such that</a:t>
                </a:r>
              </a:p>
              <a:p>
                <a:pPr algn="ctr"/>
                <a14:m>
                  <m:oMathPara xmlns:m="http://schemas.openxmlformats.org/officeDocument/2006/math">
                    <m:oMathParaPr>
                      <m:jc m:val="left"/>
                    </m:oMathParaPr>
                    <m:oMath xmlns:m="http://schemas.openxmlformats.org/officeDocument/2006/math">
                      <m:r>
                        <a:rPr lang="en-US" sz="2400" b="0" i="1" dirty="0" smtClean="0">
                          <a:solidFill>
                            <a:schemeClr val="tx1"/>
                          </a:solidFill>
                          <a:latin typeface="Cambria Math" panose="02040503050406030204" pitchFamily="18" charset="0"/>
                        </a:rPr>
                        <m:t>  </m:t>
                      </m:r>
                      <m:sSubSup>
                        <m:sSubSupPr>
                          <m:ctrlPr>
                            <a:rPr lang="en-US" sz="2400" i="1" dirty="0">
                              <a:solidFill>
                                <a:schemeClr val="tx1"/>
                              </a:solidFill>
                              <a:latin typeface="Cambria Math" panose="02040503050406030204" pitchFamily="18" charset="0"/>
                            </a:rPr>
                          </m:ctrlPr>
                        </m:sSubSupPr>
                        <m:e>
                          <m:r>
                            <m:rPr>
                              <m:nor/>
                            </m:rPr>
                            <a:rPr lang="en-US" sz="2400" dirty="0">
                              <a:solidFill>
                                <a:schemeClr val="tx1"/>
                              </a:solidFill>
                            </a:rPr>
                            <m:t>Adv</m:t>
                          </m:r>
                        </m:e>
                        <m:sub>
                          <m:r>
                            <a:rPr lang="en-US" sz="2400" b="0" i="1" dirty="0" smtClean="0">
                              <a:solidFill>
                                <a:schemeClr val="tx1"/>
                              </a:solidFill>
                              <a:latin typeface="Cambria Math" panose="02040503050406030204" pitchFamily="18" charset="0"/>
                            </a:rPr>
                            <m:t>𝑛</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𝑚</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𝑞</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𝜎</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𝛽</m:t>
                          </m:r>
                          <m:r>
                            <a:rPr lang="en-US" sz="2400" b="0" i="1" dirty="0" smtClean="0">
                              <a:solidFill>
                                <a:schemeClr val="tx1"/>
                              </a:solidFill>
                              <a:latin typeface="Cambria Math" panose="02040503050406030204" pitchFamily="18" charset="0"/>
                            </a:rPr>
                            <m:t>,</m:t>
                          </m:r>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𝛽</m:t>
                              </m:r>
                            </m:e>
                            <m:sub>
                              <m:r>
                                <a:rPr lang="en-US" sz="2400" b="0" i="1" dirty="0" smtClean="0">
                                  <a:solidFill>
                                    <a:schemeClr val="tx1"/>
                                  </a:solidFill>
                                  <a:latin typeface="Cambria Math" panose="02040503050406030204" pitchFamily="18" charset="0"/>
                                </a:rPr>
                                <m:t>𝑢</m:t>
                              </m:r>
                            </m:sub>
                          </m:sSub>
                        </m:sub>
                        <m:sup>
                          <m:r>
                            <m:rPr>
                              <m:nor/>
                            </m:rPr>
                            <a:rPr lang="en-US" sz="2400" b="0" i="0" dirty="0" smtClean="0">
                              <a:solidFill>
                                <a:schemeClr val="tx1"/>
                              </a:solidFill>
                            </a:rPr>
                            <m:t>aom</m:t>
                          </m:r>
                          <m:r>
                            <m:rPr>
                              <m:nor/>
                            </m:rPr>
                            <a:rPr lang="en-US" sz="2400" b="0" i="0" dirty="0" smtClean="0">
                              <a:solidFill>
                                <a:schemeClr val="tx1"/>
                              </a:solidFill>
                            </a:rPr>
                            <m:t>−</m:t>
                          </m:r>
                          <m:r>
                            <m:rPr>
                              <m:nor/>
                            </m:rPr>
                            <a:rPr lang="en-US" sz="2400" b="0" i="0" dirty="0" smtClean="0">
                              <a:solidFill>
                                <a:schemeClr val="tx1"/>
                              </a:solidFill>
                            </a:rPr>
                            <m:t>misis</m:t>
                          </m:r>
                        </m:sup>
                      </m:sSubSup>
                      <m:r>
                        <a:rPr lang="en-US" sz="2400" i="1" dirty="0">
                          <a:solidFill>
                            <a:schemeClr val="tx1"/>
                          </a:solidFill>
                          <a:latin typeface="Cambria Math" panose="02040503050406030204" pitchFamily="18" charset="0"/>
                        </a:rPr>
                        <m:t> </m:t>
                      </m:r>
                      <m:d>
                        <m:dPr>
                          <m:ctrlPr>
                            <a:rPr lang="en-US" sz="2400" b="0" i="1" smtClean="0">
                              <a:solidFill>
                                <a:schemeClr val="tx1"/>
                              </a:solidFill>
                              <a:latin typeface="Cambria Math" panose="02040503050406030204" pitchFamily="18" charset="0"/>
                            </a:rPr>
                          </m:ctrlPr>
                        </m:dPr>
                        <m:e>
                          <m:r>
                            <a:rPr lang="en-US" sz="2400" i="1" dirty="0">
                              <a:solidFill>
                                <a:srgbClr val="FF0000"/>
                              </a:solidFill>
                              <a:latin typeface="Cambria Math" panose="02040503050406030204" pitchFamily="18" charset="0"/>
                            </a:rPr>
                            <m:t>𝒜</m:t>
                          </m:r>
                        </m:e>
                      </m:d>
                    </m:oMath>
                  </m:oMathPara>
                </a14:m>
                <a:endParaRPr lang="en-US" sz="2400" i="1" dirty="0">
                  <a:solidFill>
                    <a:srgbClr val="FF0000"/>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𝛿</m:t>
                          </m:r>
                        </m:e>
                        <m:sub>
                          <m:r>
                            <a:rPr lang="en-US" sz="2400" b="0" i="1" smtClean="0">
                              <a:solidFill>
                                <a:schemeClr val="tx1"/>
                              </a:solidFill>
                              <a:latin typeface="Cambria Math" panose="02040503050406030204" pitchFamily="18" charset="0"/>
                            </a:rPr>
                            <m:t>𝛼</m:t>
                          </m:r>
                        </m:sub>
                      </m:sSub>
                      <m:sSup>
                        <m:sSupPr>
                          <m:ctrlPr>
                            <a:rPr lang="en-US" sz="2400" b="0" i="1" smtClean="0">
                              <a:solidFill>
                                <a:schemeClr val="tx1"/>
                              </a:solidFill>
                              <a:latin typeface="Cambria Math" panose="02040503050406030204" pitchFamily="18" charset="0"/>
                            </a:rPr>
                          </m:ctrlPr>
                        </m:sSupPr>
                        <m:e>
                          <m:d>
                            <m:dPr>
                              <m:ctrlPr>
                                <a:rPr lang="en-US" sz="2400" b="0" i="1" smtClean="0">
                                  <a:solidFill>
                                    <a:schemeClr val="tx1"/>
                                  </a:solidFill>
                                  <a:latin typeface="Cambria Math" panose="02040503050406030204" pitchFamily="18" charset="0"/>
                                </a:rPr>
                              </m:ctrlPr>
                            </m:dPr>
                            <m:e>
                              <m:sSubSup>
                                <m:sSubSupPr>
                                  <m:ctrlPr>
                                    <a:rPr lang="en-US" sz="2400" b="0" i="1" dirty="0" smtClean="0">
                                      <a:solidFill>
                                        <a:schemeClr val="tx1"/>
                                      </a:solidFill>
                                      <a:latin typeface="Cambria Math" panose="02040503050406030204" pitchFamily="18" charset="0"/>
                                    </a:rPr>
                                  </m:ctrlPr>
                                </m:sSubSupPr>
                                <m:e>
                                  <m:r>
                                    <m:rPr>
                                      <m:nor/>
                                    </m:rPr>
                                    <a:rPr lang="en-US" sz="2400" dirty="0">
                                      <a:solidFill>
                                        <a:schemeClr val="tx1"/>
                                      </a:solidFill>
                                    </a:rPr>
                                    <m:t>Adv</m:t>
                                  </m:r>
                                </m:e>
                                <m:sub>
                                  <m:r>
                                    <a:rPr lang="en-US" sz="2400" b="0" i="1" dirty="0" smtClean="0">
                                      <a:solidFill>
                                        <a:schemeClr val="tx1"/>
                                      </a:solidFill>
                                      <a:latin typeface="Cambria Math" panose="02040503050406030204" pitchFamily="18" charset="0"/>
                                    </a:rPr>
                                    <m:t>𝑛</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𝑚</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𝑞</m:t>
                                  </m:r>
                                  <m:r>
                                    <a:rPr lang="en-US" sz="2400" b="0" i="1" dirty="0" smtClean="0">
                                      <a:solidFill>
                                        <a:schemeClr val="tx1"/>
                                      </a:solidFill>
                                      <a:latin typeface="Cambria Math" panose="02040503050406030204" pitchFamily="18" charset="0"/>
                                    </a:rPr>
                                    <m:t>,</m:t>
                                  </m:r>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𝛽</m:t>
                                      </m:r>
                                    </m:e>
                                    <m:sub>
                                      <m:r>
                                        <a:rPr lang="en-US" sz="2400" b="0" i="1" dirty="0" smtClean="0">
                                          <a:solidFill>
                                            <a:schemeClr val="tx1"/>
                                          </a:solidFill>
                                          <a:latin typeface="Cambria Math" panose="02040503050406030204" pitchFamily="18" charset="0"/>
                                        </a:rPr>
                                        <m:t>𝑠𝑖𝑠</m:t>
                                      </m:r>
                                    </m:sub>
                                  </m:sSub>
                                </m:sub>
                                <m:sup>
                                  <m:r>
                                    <m:rPr>
                                      <m:nor/>
                                    </m:rPr>
                                    <a:rPr lang="en-US" sz="2400" dirty="0">
                                      <a:solidFill>
                                        <a:schemeClr val="tx1"/>
                                      </a:solidFill>
                                    </a:rPr>
                                    <m:t>msis</m:t>
                                  </m:r>
                                </m:sup>
                              </m:sSubSup>
                              <m:d>
                                <m:dPr>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ℬ</m:t>
                                  </m:r>
                                </m:e>
                              </m:d>
                              <m:r>
                                <a:rPr lang="en-US" sz="2400" b="0" i="1" smtClean="0">
                                  <a:solidFill>
                                    <a:schemeClr val="tx1"/>
                                  </a:solidFill>
                                  <a:latin typeface="Cambria Math" panose="02040503050406030204" pitchFamily="18" charset="0"/>
                                </a:rPr>
                                <m:t>+</m:t>
                              </m:r>
                              <m:sSubSup>
                                <m:sSubSupPr>
                                  <m:ctrlPr>
                                    <a:rPr lang="en-US" sz="2400" b="0" i="1" dirty="0" smtClean="0">
                                      <a:solidFill>
                                        <a:schemeClr val="tx1"/>
                                      </a:solidFill>
                                      <a:latin typeface="Cambria Math" panose="02040503050406030204" pitchFamily="18" charset="0"/>
                                    </a:rPr>
                                  </m:ctrlPr>
                                </m:sSubSupPr>
                                <m:e>
                                  <m:r>
                                    <m:rPr>
                                      <m:nor/>
                                    </m:rPr>
                                    <a:rPr lang="en-US" sz="2400" dirty="0">
                                      <a:solidFill>
                                        <a:schemeClr val="tx1"/>
                                      </a:solidFill>
                                    </a:rPr>
                                    <m:t>Adv</m:t>
                                  </m:r>
                                </m:e>
                                <m:sub>
                                  <m:r>
                                    <a:rPr lang="en-US" sz="2400" b="0" i="1" dirty="0" smtClean="0">
                                      <a:solidFill>
                                        <a:schemeClr val="tx1"/>
                                      </a:solidFill>
                                      <a:latin typeface="Cambria Math" panose="02040503050406030204" pitchFamily="18" charset="0"/>
                                    </a:rPr>
                                    <m:t>𝑛</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𝑚</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𝑞</m:t>
                                  </m:r>
                                  <m:r>
                                    <a:rPr lang="en-US" sz="2400" b="0" i="1" dirty="0" smtClean="0">
                                      <a:solidFill>
                                        <a:schemeClr val="tx1"/>
                                      </a:solidFill>
                                      <a:latin typeface="Cambria Math" panose="02040503050406030204" pitchFamily="18" charset="0"/>
                                    </a:rPr>
                                    <m:t>,</m:t>
                                  </m:r>
                                  <m:sSub>
                                    <m:sSubPr>
                                      <m:ctrlPr>
                                        <a:rPr lang="en-US" sz="2400" b="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𝛽</m:t>
                                      </m:r>
                                    </m:e>
                                    <m:sub>
                                      <m:r>
                                        <a:rPr lang="en-US" sz="2400" b="0" i="1" dirty="0" smtClean="0">
                                          <a:solidFill>
                                            <a:schemeClr val="tx1"/>
                                          </a:solidFill>
                                          <a:latin typeface="Cambria Math" panose="02040503050406030204" pitchFamily="18" charset="0"/>
                                        </a:rPr>
                                        <m:t>𝑙𝑤𝑒</m:t>
                                      </m:r>
                                    </m:sub>
                                  </m:sSub>
                                </m:sub>
                                <m:sup>
                                  <m:r>
                                    <m:rPr>
                                      <m:nor/>
                                    </m:rPr>
                                    <a:rPr lang="en-US" sz="2400" dirty="0">
                                      <a:solidFill>
                                        <a:schemeClr val="tx1"/>
                                      </a:solidFill>
                                    </a:rPr>
                                    <m:t>m</m:t>
                                  </m:r>
                                  <m:r>
                                    <m:rPr>
                                      <m:nor/>
                                    </m:rPr>
                                    <a:rPr lang="en-US" sz="2400" b="0" i="0" dirty="0" smtClean="0">
                                      <a:solidFill>
                                        <a:schemeClr val="tx1"/>
                                      </a:solidFill>
                                    </a:rPr>
                                    <m:t>lwe</m:t>
                                  </m:r>
                                </m:sup>
                              </m:sSubSup>
                              <m:d>
                                <m:dPr>
                                  <m:ctrlPr>
                                    <a:rPr lang="en-US" sz="2400" i="1">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𝒞</m:t>
                                  </m:r>
                                </m:e>
                              </m:d>
                              <m:r>
                                <a:rPr lang="en-US" sz="2400" b="0" i="1" smtClean="0">
                                  <a:solidFill>
                                    <a:schemeClr val="tx1"/>
                                  </a:solidFill>
                                  <a:latin typeface="Cambria Math" panose="02040503050406030204" pitchFamily="18" charset="0"/>
                                </a:rPr>
                                <m:t>+ℓ⋅</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2</m:t>
                                  </m:r>
                                </m:e>
                                <m:sup>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𝜅</m:t>
                                  </m:r>
                                </m:sup>
                              </m:sSup>
                            </m:e>
                          </m:d>
                        </m:e>
                        <m:sup>
                          <m:r>
                            <a:rPr lang="en-US" sz="2400" b="0" i="1" smtClean="0">
                              <a:solidFill>
                                <a:schemeClr val="tx1"/>
                              </a:solidFill>
                              <a:latin typeface="Cambria Math" panose="02040503050406030204" pitchFamily="18" charset="0"/>
                            </a:rPr>
                            <m:t>𝛼</m:t>
                          </m:r>
                        </m:sup>
                      </m:sSup>
                    </m:oMath>
                  </m:oMathPara>
                </a14:m>
                <a:endParaRPr lang="en-US" sz="2400" dirty="0">
                  <a:solidFill>
                    <a:schemeClr val="tx1"/>
                  </a:solidFill>
                </a:endParaRPr>
              </a:p>
            </p:txBody>
          </p:sp>
        </mc:Choice>
        <mc:Fallback xmlns="">
          <p:sp>
            <p:nvSpPr>
              <p:cNvPr id="10" name="Rounded Rectangle 9">
                <a:extLst>
                  <a:ext uri="{FF2B5EF4-FFF2-40B4-BE49-F238E27FC236}">
                    <a16:creationId xmlns:a16="http://schemas.microsoft.com/office/drawing/2014/main" id="{762EBC00-7308-60F3-B110-9979072FC68A}"/>
                  </a:ext>
                </a:extLst>
              </p:cNvPr>
              <p:cNvSpPr>
                <a:spLocks noRot="1" noChangeAspect="1" noMove="1" noResize="1" noEditPoints="1" noAdjustHandles="1" noChangeArrowheads="1" noChangeShapeType="1" noTextEdit="1"/>
              </p:cNvSpPr>
              <p:nvPr/>
            </p:nvSpPr>
            <p:spPr>
              <a:xfrm>
                <a:off x="585446" y="1185394"/>
                <a:ext cx="7849279" cy="1986392"/>
              </a:xfrm>
              <a:prstGeom prst="roundRect">
                <a:avLst>
                  <a:gd name="adj" fmla="val 9053"/>
                </a:avLst>
              </a:prstGeom>
              <a:blipFill>
                <a:blip r:embed="rId3"/>
                <a:stretch>
                  <a:fillRect l="-646" t="-63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ounded Rectangle 5">
                <a:extLst>
                  <a:ext uri="{FF2B5EF4-FFF2-40B4-BE49-F238E27FC236}">
                    <a16:creationId xmlns:a16="http://schemas.microsoft.com/office/drawing/2014/main" id="{21CBFE68-B61B-B876-2BF5-6F2CD63A89C1}"/>
                  </a:ext>
                </a:extLst>
              </p:cNvPr>
              <p:cNvSpPr/>
              <p:nvPr/>
            </p:nvSpPr>
            <p:spPr>
              <a:xfrm>
                <a:off x="2069583" y="3456592"/>
                <a:ext cx="3575573" cy="776377"/>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𝑠𝑖𝑠</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𝑂</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𝛽</m:t>
                      </m:r>
                      <m:r>
                        <a:rPr lang="en-US" i="1">
                          <a:solidFill>
                            <a:schemeClr val="tx1"/>
                          </a:solidFill>
                          <a:latin typeface="Cambria Math" panose="02040503050406030204" pitchFamily="18" charset="0"/>
                        </a:rPr>
                        <m:t>)</m:t>
                      </m:r>
                      <m:r>
                        <m:rPr>
                          <m:nor/>
                        </m:rPr>
                        <a:rPr lang="en-US" dirty="0">
                          <a:solidFill>
                            <a:schemeClr val="tx1"/>
                          </a:solidFill>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𝑙𝑤𝑒</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𝑂</m:t>
                      </m:r>
                      <m:d>
                        <m:dPr>
                          <m:ctrlPr>
                            <a:rPr lang="en-US" i="1">
                              <a:solidFill>
                                <a:schemeClr val="tx1"/>
                              </a:solidFill>
                              <a:latin typeface="Cambria Math" panose="02040503050406030204" pitchFamily="18" charset="0"/>
                            </a:rPr>
                          </m:ctrlPr>
                        </m:dPr>
                        <m:e>
                          <m:f>
                            <m:fPr>
                              <m:ctrlPr>
                                <a:rPr lang="en-US" i="1">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𝜎</m:t>
                              </m:r>
                            </m:num>
                            <m:den>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𝑢</m:t>
                                  </m:r>
                                </m:sub>
                              </m:sSub>
                              <m:rad>
                                <m:radPr>
                                  <m:degHide m:val="on"/>
                                  <m:ctrlPr>
                                    <a:rPr lang="en-US" b="0" i="1" smtClean="0">
                                      <a:solidFill>
                                        <a:schemeClr val="tx1"/>
                                      </a:solidFill>
                                      <a:latin typeface="Cambria Math" panose="02040503050406030204" pitchFamily="18" charset="0"/>
                                    </a:rPr>
                                  </m:ctrlPr>
                                </m:radPr>
                                <m:deg/>
                                <m:e>
                                  <m:r>
                                    <a:rPr lang="en-US" b="0" i="1" smtClean="0">
                                      <a:solidFill>
                                        <a:schemeClr val="tx1"/>
                                      </a:solidFill>
                                      <a:latin typeface="Cambria Math" panose="02040503050406030204" pitchFamily="18" charset="0"/>
                                    </a:rPr>
                                    <m:t>𝑚</m:t>
                                  </m:r>
                                </m:e>
                              </m:rad>
                            </m:den>
                          </m:f>
                        </m:e>
                      </m:d>
                    </m:oMath>
                  </m:oMathPara>
                </a14:m>
                <a:endParaRPr lang="en-US" dirty="0">
                  <a:solidFill>
                    <a:schemeClr val="tx1"/>
                  </a:solidFill>
                </a:endParaRPr>
              </a:p>
            </p:txBody>
          </p:sp>
        </mc:Choice>
        <mc:Fallback xmlns="">
          <p:sp>
            <p:nvSpPr>
              <p:cNvPr id="6" name="Rounded Rectangle 5">
                <a:extLst>
                  <a:ext uri="{FF2B5EF4-FFF2-40B4-BE49-F238E27FC236}">
                    <a16:creationId xmlns:a16="http://schemas.microsoft.com/office/drawing/2014/main" id="{21CBFE68-B61B-B876-2BF5-6F2CD63A89C1}"/>
                  </a:ext>
                </a:extLst>
              </p:cNvPr>
              <p:cNvSpPr>
                <a:spLocks noRot="1" noChangeAspect="1" noMove="1" noResize="1" noEditPoints="1" noAdjustHandles="1" noChangeArrowheads="1" noChangeShapeType="1" noTextEdit="1"/>
              </p:cNvSpPr>
              <p:nvPr/>
            </p:nvSpPr>
            <p:spPr>
              <a:xfrm>
                <a:off x="2069583" y="3456592"/>
                <a:ext cx="3575573" cy="776377"/>
              </a:xfrm>
              <a:prstGeom prst="roundRect">
                <a:avLst>
                  <a:gd name="adj" fmla="val 19219"/>
                </a:avLst>
              </a:prstGeom>
              <a:blipFill>
                <a:blip r:embed="rId4"/>
                <a:stretch>
                  <a:fillRect b="-3226"/>
                </a:stretch>
              </a:blipFill>
              <a:ln>
                <a:noFill/>
              </a:ln>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FC9C0ADD-4B90-C341-097D-29DA54135859}"/>
              </a:ext>
            </a:extLst>
          </p:cNvPr>
          <p:cNvSpPr/>
          <p:nvPr/>
        </p:nvSpPr>
        <p:spPr>
          <a:xfrm>
            <a:off x="709275" y="3272527"/>
            <a:ext cx="1154426" cy="345322"/>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Constant</a:t>
            </a:r>
          </a:p>
        </p:txBody>
      </p:sp>
      <p:cxnSp>
        <p:nvCxnSpPr>
          <p:cNvPr id="9" name="Straight Arrow Connector 8">
            <a:extLst>
              <a:ext uri="{FF2B5EF4-FFF2-40B4-BE49-F238E27FC236}">
                <a16:creationId xmlns:a16="http://schemas.microsoft.com/office/drawing/2014/main" id="{B73CA65D-77A8-6E3F-67E3-CC0FFA8F5953}"/>
              </a:ext>
            </a:extLst>
          </p:cNvPr>
          <p:cNvCxnSpPr>
            <a:cxnSpLocks/>
            <a:endCxn id="8" idx="0"/>
          </p:cNvCxnSpPr>
          <p:nvPr/>
        </p:nvCxnSpPr>
        <p:spPr>
          <a:xfrm flipH="1">
            <a:off x="1286488" y="3005639"/>
            <a:ext cx="213783" cy="266888"/>
          </a:xfrm>
          <a:prstGeom prst="straightConnector1">
            <a:avLst/>
          </a:prstGeom>
          <a:ln w="19050">
            <a:solidFill>
              <a:schemeClr val="accent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4" name="Rounded Rectangle 13">
                <a:extLst>
                  <a:ext uri="{FF2B5EF4-FFF2-40B4-BE49-F238E27FC236}">
                    <a16:creationId xmlns:a16="http://schemas.microsoft.com/office/drawing/2014/main" id="{89EA5D33-7951-C453-9CB5-7B9C1C7839C9}"/>
                  </a:ext>
                </a:extLst>
              </p:cNvPr>
              <p:cNvSpPr/>
              <p:nvPr/>
            </p:nvSpPr>
            <p:spPr>
              <a:xfrm>
                <a:off x="5243588" y="4352528"/>
                <a:ext cx="3191137" cy="475189"/>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smaller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i="1">
                            <a:solidFill>
                              <a:schemeClr val="tx1"/>
                            </a:solidFill>
                            <a:latin typeface="Cambria Math" panose="02040503050406030204" pitchFamily="18" charset="0"/>
                          </a:rPr>
                          <m:t>𝑢</m:t>
                        </m:r>
                      </m:sub>
                    </m:sSub>
                  </m:oMath>
                </a14:m>
                <a:r>
                  <a:rPr lang="en-US" dirty="0">
                    <a:solidFill>
                      <a:schemeClr val="tx1"/>
                    </a:solidFill>
                  </a:rPr>
                  <a:t> </a:t>
                </a:r>
                <a14:m>
                  <m:oMath xmlns:m="http://schemas.openxmlformats.org/officeDocument/2006/math">
                    <m:r>
                      <a:rPr lang="en-US" b="0" i="1" dirty="0" smtClean="0">
                        <a:solidFill>
                          <a:schemeClr val="tx1"/>
                        </a:solidFill>
                        <a:latin typeface="Cambria Math" panose="02040503050406030204" pitchFamily="18" charset="0"/>
                      </a:rPr>
                      <m:t>→</m:t>
                    </m:r>
                  </m:oMath>
                </a14:m>
                <a:r>
                  <a:rPr lang="en-US" dirty="0">
                    <a:solidFill>
                      <a:schemeClr val="tx1"/>
                    </a:solidFill>
                  </a:rPr>
                  <a:t> harder the game</a:t>
                </a:r>
              </a:p>
            </p:txBody>
          </p:sp>
        </mc:Choice>
        <mc:Fallback>
          <p:sp>
            <p:nvSpPr>
              <p:cNvPr id="14" name="Rounded Rectangle 13">
                <a:extLst>
                  <a:ext uri="{FF2B5EF4-FFF2-40B4-BE49-F238E27FC236}">
                    <a16:creationId xmlns:a16="http://schemas.microsoft.com/office/drawing/2014/main" id="{89EA5D33-7951-C453-9CB5-7B9C1C7839C9}"/>
                  </a:ext>
                </a:extLst>
              </p:cNvPr>
              <p:cNvSpPr>
                <a:spLocks noRot="1" noChangeAspect="1" noMove="1" noResize="1" noEditPoints="1" noAdjustHandles="1" noChangeArrowheads="1" noChangeShapeType="1" noTextEdit="1"/>
              </p:cNvSpPr>
              <p:nvPr/>
            </p:nvSpPr>
            <p:spPr>
              <a:xfrm>
                <a:off x="5243588" y="4352528"/>
                <a:ext cx="3191137" cy="475189"/>
              </a:xfrm>
              <a:prstGeom prst="roundRect">
                <a:avLst>
                  <a:gd name="adj" fmla="val 19219"/>
                </a:avLst>
              </a:prstGeom>
              <a:blipFill>
                <a:blip r:embed="rId5"/>
                <a:stretch>
                  <a:fillRect b="-7692"/>
                </a:stretch>
              </a:blipFill>
              <a:ln>
                <a:no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F71D0188-EF49-086B-EE99-7390247F7E2A}"/>
              </a:ext>
            </a:extLst>
          </p:cNvPr>
          <p:cNvCxnSpPr>
            <a:cxnSpLocks/>
          </p:cNvCxnSpPr>
          <p:nvPr/>
        </p:nvCxnSpPr>
        <p:spPr>
          <a:xfrm flipH="1" flipV="1">
            <a:off x="4854286" y="4175267"/>
            <a:ext cx="389302" cy="235148"/>
          </a:xfrm>
          <a:prstGeom prst="straightConnector1">
            <a:avLst/>
          </a:prstGeom>
          <a:ln w="19050">
            <a:solidFill>
              <a:schemeClr val="accent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Rounded Rectangle 25">
                <a:extLst>
                  <a:ext uri="{FF2B5EF4-FFF2-40B4-BE49-F238E27FC236}">
                    <a16:creationId xmlns:a16="http://schemas.microsoft.com/office/drawing/2014/main" id="{95EF09F9-D6CD-203C-7856-E8BB321829E0}"/>
                  </a:ext>
                </a:extLst>
              </p:cNvPr>
              <p:cNvSpPr/>
              <p:nvPr/>
            </p:nvSpPr>
            <p:spPr>
              <a:xfrm>
                <a:off x="3502325" y="2046143"/>
                <a:ext cx="2703923" cy="417373"/>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𝑢</m:t>
                        </m:r>
                      </m:e>
                    </m:acc>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ℬ</m:t>
                        </m:r>
                      </m:e>
                      <m:sub>
                        <m:r>
                          <a:rPr lang="en-US" b="0" i="1" smtClean="0">
                            <a:solidFill>
                              <a:schemeClr val="tx1"/>
                            </a:solidFill>
                            <a:latin typeface="Cambria Math" panose="02040503050406030204" pitchFamily="18" charset="0"/>
                          </a:rPr>
                          <m:t>ℓ</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𝑢</m:t>
                            </m:r>
                          </m:sub>
                        </m:sSub>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 </m:t>
                    </m:r>
                  </m:oMath>
                </a14:m>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𝑡</m:t>
                        </m:r>
                      </m:e>
                    </m:acc>
                    <m:r>
                      <a:rPr lang="en-US" b="0" i="0" smtClean="0">
                        <a:solidFill>
                          <a:schemeClr val="tx1"/>
                        </a:solidFill>
                        <a:latin typeface="Cambria Math" panose="02040503050406030204" pitchFamily="18" charset="0"/>
                      </a:rPr>
                      <m:t>,</m:t>
                    </m:r>
                    <m:d>
                      <m:dPr>
                        <m:begChr m:val="⟨"/>
                        <m:endChr m:val="⟩"/>
                        <m:ctrlPr>
                          <a:rPr lang="en-US" i="1" dirty="0" smtClean="0">
                            <a:solidFill>
                              <a:schemeClr val="tx1"/>
                            </a:solidFill>
                            <a:latin typeface="Cambria Math" panose="02040503050406030204" pitchFamily="18" charset="0"/>
                          </a:rPr>
                        </m:ctrlPr>
                      </m:d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𝑡</m:t>
                            </m:r>
                          </m:e>
                        </m:acc>
                        <m:r>
                          <a:rPr lang="en-US" b="0" i="1" dirty="0" smtClean="0">
                            <a:solidFill>
                              <a:schemeClr val="tx1"/>
                            </a:solidFill>
                            <a:latin typeface="Cambria Math" panose="02040503050406030204" pitchFamily="18" charset="0"/>
                          </a:rPr>
                          <m:t>,</m:t>
                        </m:r>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𝑢</m:t>
                            </m:r>
                          </m:e>
                        </m:acc>
                      </m:e>
                    </m:d>
                    <m:r>
                      <a:rPr lang="en-US" b="0" i="1" smtClean="0">
                        <a:solidFill>
                          <a:schemeClr val="tx1"/>
                        </a:solidFill>
                        <a:latin typeface="Cambria Math" panose="02040503050406030204" pitchFamily="18" charset="0"/>
                      </a:rPr>
                      <m:t>=0</m:t>
                    </m:r>
                  </m:oMath>
                </a14:m>
                <a:endParaRPr lang="en-US" dirty="0">
                  <a:solidFill>
                    <a:schemeClr val="tx1"/>
                  </a:solidFill>
                </a:endParaRPr>
              </a:p>
            </p:txBody>
          </p:sp>
        </mc:Choice>
        <mc:Fallback xmlns="">
          <p:sp>
            <p:nvSpPr>
              <p:cNvPr id="26" name="Rounded Rectangle 25">
                <a:extLst>
                  <a:ext uri="{FF2B5EF4-FFF2-40B4-BE49-F238E27FC236}">
                    <a16:creationId xmlns:a16="http://schemas.microsoft.com/office/drawing/2014/main" id="{95EF09F9-D6CD-203C-7856-E8BB321829E0}"/>
                  </a:ext>
                </a:extLst>
              </p:cNvPr>
              <p:cNvSpPr>
                <a:spLocks noRot="1" noChangeAspect="1" noMove="1" noResize="1" noEditPoints="1" noAdjustHandles="1" noChangeArrowheads="1" noChangeShapeType="1" noTextEdit="1"/>
              </p:cNvSpPr>
              <p:nvPr/>
            </p:nvSpPr>
            <p:spPr>
              <a:xfrm>
                <a:off x="3502325" y="2046143"/>
                <a:ext cx="2703923" cy="417373"/>
              </a:xfrm>
              <a:prstGeom prst="roundRect">
                <a:avLst>
                  <a:gd name="adj" fmla="val 19219"/>
                </a:avLst>
              </a:prstGeom>
              <a:blipFill>
                <a:blip r:embed="rId7"/>
                <a:stretch>
                  <a:fillRect t="-15152" b="-18182"/>
                </a:stretch>
              </a:blipFill>
              <a:ln>
                <a:noFill/>
              </a:ln>
            </p:spPr>
            <p:txBody>
              <a:bodyPr/>
              <a:lstStyle/>
              <a:p>
                <a:r>
                  <a:rPr lang="en-US">
                    <a:noFill/>
                  </a:rPr>
                  <a:t> </a:t>
                </a:r>
              </a:p>
            </p:txBody>
          </p:sp>
        </mc:Fallback>
      </mc:AlternateContent>
      <p:sp>
        <p:nvSpPr>
          <p:cNvPr id="28" name="Freeform 27">
            <a:extLst>
              <a:ext uri="{FF2B5EF4-FFF2-40B4-BE49-F238E27FC236}">
                <a16:creationId xmlns:a16="http://schemas.microsoft.com/office/drawing/2014/main" id="{021B69DD-1D71-1B77-7C97-500DD7508ED9}"/>
              </a:ext>
            </a:extLst>
          </p:cNvPr>
          <p:cNvSpPr/>
          <p:nvPr/>
        </p:nvSpPr>
        <p:spPr>
          <a:xfrm>
            <a:off x="2691442" y="2424023"/>
            <a:ext cx="1837426" cy="179982"/>
          </a:xfrm>
          <a:custGeom>
            <a:avLst/>
            <a:gdLst>
              <a:gd name="connsiteX0" fmla="*/ 1837426 w 1837426"/>
              <a:gd name="connsiteY0" fmla="*/ 0 h 179982"/>
              <a:gd name="connsiteX1" fmla="*/ 1199071 w 1837426"/>
              <a:gd name="connsiteY1" fmla="*/ 146649 h 179982"/>
              <a:gd name="connsiteX2" fmla="*/ 552090 w 1837426"/>
              <a:gd name="connsiteY2" fmla="*/ 172528 h 179982"/>
              <a:gd name="connsiteX3" fmla="*/ 0 w 1837426"/>
              <a:gd name="connsiteY3" fmla="*/ 43132 h 179982"/>
            </a:gdLst>
            <a:ahLst/>
            <a:cxnLst>
              <a:cxn ang="0">
                <a:pos x="connsiteX0" y="connsiteY0"/>
              </a:cxn>
              <a:cxn ang="0">
                <a:pos x="connsiteX1" y="connsiteY1"/>
              </a:cxn>
              <a:cxn ang="0">
                <a:pos x="connsiteX2" y="connsiteY2"/>
              </a:cxn>
              <a:cxn ang="0">
                <a:pos x="connsiteX3" y="connsiteY3"/>
              </a:cxn>
            </a:cxnLst>
            <a:rect l="l" t="t" r="r" b="b"/>
            <a:pathLst>
              <a:path w="1837426" h="179982">
                <a:moveTo>
                  <a:pt x="1837426" y="0"/>
                </a:moveTo>
                <a:cubicBezTo>
                  <a:pt x="1625360" y="58947"/>
                  <a:pt x="1413294" y="117894"/>
                  <a:pt x="1199071" y="146649"/>
                </a:cubicBezTo>
                <a:cubicBezTo>
                  <a:pt x="984848" y="175404"/>
                  <a:pt x="751935" y="189781"/>
                  <a:pt x="552090" y="172528"/>
                </a:cubicBezTo>
                <a:cubicBezTo>
                  <a:pt x="352245" y="155275"/>
                  <a:pt x="176122" y="99203"/>
                  <a:pt x="0" y="43132"/>
                </a:cubicBezTo>
              </a:path>
            </a:pathLst>
          </a:custGeom>
          <a:noFill/>
          <a:ln>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03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4" grpId="0" animBg="1"/>
      <p:bldP spid="26"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478AF-3353-41AD-3A2A-73FB1F176814}"/>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00FD32C-4B36-DAFA-B08A-AFC13A4CB2FE}"/>
                  </a:ext>
                </a:extLst>
              </p:cNvPr>
              <p:cNvSpPr>
                <a:spLocks noGrp="1"/>
              </p:cNvSpPr>
              <p:nvPr>
                <p:ph type="title"/>
              </p:nvPr>
            </p:nvSpPr>
            <p:spPr>
              <a:xfrm>
                <a:off x="419099" y="304271"/>
                <a:ext cx="8181975" cy="657874"/>
              </a:xfrm>
            </p:spPr>
            <p:txBody>
              <a:bodyPr/>
              <a:lstStyle/>
              <a:p>
                <a:r>
                  <a:rPr lang="en-US" sz="3600" dirty="0"/>
                  <a:t>SIS  </a:t>
                </a:r>
                <a14:m>
                  <m:oMath xmlns:m="http://schemas.openxmlformats.org/officeDocument/2006/math">
                    <m:r>
                      <a:rPr lang="en-US" sz="3600" b="0" i="1" smtClean="0">
                        <a:latin typeface="Cambria Math" panose="02040503050406030204" pitchFamily="18" charset="0"/>
                      </a:rPr>
                      <m:t>⇒</m:t>
                    </m:r>
                  </m:oMath>
                </a14:m>
                <a:r>
                  <a:rPr lang="en-US" sz="3600" dirty="0">
                    <a:solidFill>
                      <a:schemeClr val="tx1"/>
                    </a:solidFill>
                  </a:rPr>
                  <a:t> </a:t>
                </a:r>
                <a:r>
                  <a:rPr lang="en-US" sz="3600" dirty="0"/>
                  <a:t> AOM-ISIS</a:t>
                </a:r>
                <a:endParaRPr lang="en-US" dirty="0"/>
              </a:p>
            </p:txBody>
          </p:sp>
        </mc:Choice>
        <mc:Fallback xmlns="">
          <p:sp>
            <p:nvSpPr>
              <p:cNvPr id="2" name="Title 1">
                <a:extLst>
                  <a:ext uri="{FF2B5EF4-FFF2-40B4-BE49-F238E27FC236}">
                    <a16:creationId xmlns:a16="http://schemas.microsoft.com/office/drawing/2014/main" id="{100FD32C-4B36-DAFA-B08A-AFC13A4CB2FE}"/>
                  </a:ext>
                </a:extLst>
              </p:cNvPr>
              <p:cNvSpPr>
                <a:spLocks noGrp="1" noRot="1" noChangeAspect="1" noMove="1" noResize="1" noEditPoints="1" noAdjustHandles="1" noChangeArrowheads="1" noChangeShapeType="1" noTextEdit="1"/>
              </p:cNvSpPr>
              <p:nvPr>
                <p:ph type="title"/>
              </p:nvPr>
            </p:nvSpPr>
            <p:spPr>
              <a:xfrm>
                <a:off x="419099" y="304271"/>
                <a:ext cx="8181975" cy="657874"/>
              </a:xfrm>
              <a:blipFill>
                <a:blip r:embed="rId3"/>
                <a:stretch>
                  <a:fillRect l="-2326" t="-17308"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ounded Rectangle 28">
                <a:extLst>
                  <a:ext uri="{FF2B5EF4-FFF2-40B4-BE49-F238E27FC236}">
                    <a16:creationId xmlns:a16="http://schemas.microsoft.com/office/drawing/2014/main" id="{FF74266A-6154-8AEE-8189-A019D1000673}"/>
                  </a:ext>
                </a:extLst>
              </p:cNvPr>
              <p:cNvSpPr/>
              <p:nvPr/>
            </p:nvSpPr>
            <p:spPr>
              <a:xfrm>
                <a:off x="813972" y="2262103"/>
                <a:ext cx="980479" cy="2184167"/>
              </a:xfrm>
              <a:prstGeom prst="roundRect">
                <a:avLst>
                  <a:gd name="adj" fmla="val 1941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dirty="0" smtClean="0">
                          <a:solidFill>
                            <a:srgbClr val="FF0000"/>
                          </a:solidFill>
                          <a:latin typeface="Cambria Math" panose="02040503050406030204" pitchFamily="18" charset="0"/>
                        </a:rPr>
                        <m:t>𝒜</m:t>
                      </m:r>
                    </m:oMath>
                  </m:oMathPara>
                </a14:m>
                <a:endParaRPr lang="en-US" sz="3600" b="1" dirty="0">
                  <a:solidFill>
                    <a:srgbClr val="FF0000"/>
                  </a:solidFill>
                </a:endParaRPr>
              </a:p>
            </p:txBody>
          </p:sp>
        </mc:Choice>
        <mc:Fallback xmlns="">
          <p:sp>
            <p:nvSpPr>
              <p:cNvPr id="29" name="Rounded Rectangle 28">
                <a:extLst>
                  <a:ext uri="{FF2B5EF4-FFF2-40B4-BE49-F238E27FC236}">
                    <a16:creationId xmlns:a16="http://schemas.microsoft.com/office/drawing/2014/main" id="{E9B4156F-3A87-5468-0922-0D621A586DC1}"/>
                  </a:ext>
                </a:extLst>
              </p:cNvPr>
              <p:cNvSpPr>
                <a:spLocks noRot="1" noChangeAspect="1" noMove="1" noResize="1" noEditPoints="1" noAdjustHandles="1" noChangeArrowheads="1" noChangeShapeType="1" noTextEdit="1"/>
              </p:cNvSpPr>
              <p:nvPr/>
            </p:nvSpPr>
            <p:spPr>
              <a:xfrm>
                <a:off x="813972" y="2262103"/>
                <a:ext cx="980479" cy="2184167"/>
              </a:xfrm>
              <a:prstGeom prst="roundRect">
                <a:avLst>
                  <a:gd name="adj" fmla="val 19415"/>
                </a:avLst>
              </a:prstGeom>
              <a:blipFill>
                <a:blip r:embed="rId4"/>
                <a:stretch>
                  <a:fillRect/>
                </a:stretch>
              </a:blipFill>
              <a:ln w="38100">
                <a:solidFill>
                  <a:srgbClr val="FF0000"/>
                </a:solidFill>
              </a:ln>
            </p:spPr>
            <p:txBody>
              <a:bodyPr/>
              <a:lstStyle/>
              <a:p>
                <a:r>
                  <a:rPr lang="en-US">
                    <a:noFill/>
                  </a:rPr>
                  <a:t> </a:t>
                </a:r>
              </a:p>
            </p:txBody>
          </p:sp>
        </mc:Fallback>
      </mc:AlternateContent>
      <p:sp>
        <p:nvSpPr>
          <p:cNvPr id="30" name="Rounded Rectangle 29">
            <a:extLst>
              <a:ext uri="{FF2B5EF4-FFF2-40B4-BE49-F238E27FC236}">
                <a16:creationId xmlns:a16="http://schemas.microsoft.com/office/drawing/2014/main" id="{CCE37CFB-A69E-D091-C47E-1F9DF86C26CC}"/>
              </a:ext>
            </a:extLst>
          </p:cNvPr>
          <p:cNvSpPr/>
          <p:nvPr/>
        </p:nvSpPr>
        <p:spPr>
          <a:xfrm>
            <a:off x="542925" y="1451610"/>
            <a:ext cx="5835015" cy="3752112"/>
          </a:xfrm>
          <a:prstGeom prst="roundRect">
            <a:avLst>
              <a:gd name="adj" fmla="val 7558"/>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1" dirty="0">
              <a:solidFill>
                <a:srgbClr val="FF0000"/>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DAC0B8C2-FF90-15F5-69C5-95BA2F63AA0A}"/>
                  </a:ext>
                </a:extLst>
              </p:cNvPr>
              <p:cNvSpPr/>
              <p:nvPr/>
            </p:nvSpPr>
            <p:spPr>
              <a:xfrm>
                <a:off x="5378815" y="1604229"/>
                <a:ext cx="829933" cy="657874"/>
              </a:xfrm>
              <a:prstGeom prst="roundRect">
                <a:avLst>
                  <a:gd name="adj" fmla="val 19415"/>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1" i="1" smtClean="0">
                          <a:solidFill>
                            <a:schemeClr val="tx1"/>
                          </a:solidFill>
                          <a:latin typeface="Cambria Math" panose="02040503050406030204" pitchFamily="18" charset="0"/>
                        </a:rPr>
                        <m:t>ℬ</m:t>
                      </m:r>
                    </m:oMath>
                  </m:oMathPara>
                </a14:m>
                <a:endParaRPr lang="en-US" sz="3600" b="1" dirty="0">
                  <a:solidFill>
                    <a:schemeClr val="tx1"/>
                  </a:solidFill>
                </a:endParaRPr>
              </a:p>
            </p:txBody>
          </p:sp>
        </mc:Choice>
        <mc:Fallback xmlns="">
          <p:sp>
            <p:nvSpPr>
              <p:cNvPr id="31" name="Rounded Rectangle 30">
                <a:extLst>
                  <a:ext uri="{FF2B5EF4-FFF2-40B4-BE49-F238E27FC236}">
                    <a16:creationId xmlns:a16="http://schemas.microsoft.com/office/drawing/2014/main" id="{D8FFFAA4-F92F-6605-0A62-C37A7558A58A}"/>
                  </a:ext>
                </a:extLst>
              </p:cNvPr>
              <p:cNvSpPr>
                <a:spLocks noRot="1" noChangeAspect="1" noMove="1" noResize="1" noEditPoints="1" noAdjustHandles="1" noChangeArrowheads="1" noChangeShapeType="1" noTextEdit="1"/>
              </p:cNvSpPr>
              <p:nvPr/>
            </p:nvSpPr>
            <p:spPr>
              <a:xfrm>
                <a:off x="5378815" y="1604229"/>
                <a:ext cx="829933" cy="657874"/>
              </a:xfrm>
              <a:prstGeom prst="roundRect">
                <a:avLst>
                  <a:gd name="adj" fmla="val 19415"/>
                </a:avLst>
              </a:prstGeom>
              <a:blipFill>
                <a:blip r:embed="rId5"/>
                <a:stretch>
                  <a:fillRect/>
                </a:stretch>
              </a:blipFill>
              <a:ln w="38100">
                <a:noFill/>
              </a:ln>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0444AEFE-16DB-F227-9FE9-DFFF7A0BABB2}"/>
              </a:ext>
            </a:extLst>
          </p:cNvPr>
          <p:cNvCxnSpPr>
            <a:cxnSpLocks/>
          </p:cNvCxnSpPr>
          <p:nvPr/>
        </p:nvCxnSpPr>
        <p:spPr>
          <a:xfrm flipV="1">
            <a:off x="6354677" y="1328562"/>
            <a:ext cx="365144" cy="349659"/>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3E6736-1A86-29D5-E2DE-C4E72DED21B3}"/>
              </a:ext>
            </a:extLst>
          </p:cNvPr>
          <p:cNvCxnSpPr>
            <a:cxnSpLocks/>
          </p:cNvCxnSpPr>
          <p:nvPr/>
        </p:nvCxnSpPr>
        <p:spPr>
          <a:xfrm flipV="1">
            <a:off x="1700354" y="1912444"/>
            <a:ext cx="585646" cy="379313"/>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9CB0691-D5F3-D44E-A3CB-58C61AD65889}"/>
                  </a:ext>
                </a:extLst>
              </p:cNvPr>
              <p:cNvSpPr txBox="1"/>
              <p:nvPr/>
            </p:nvSpPr>
            <p:spPr>
              <a:xfrm>
                <a:off x="2164118" y="1639291"/>
                <a:ext cx="58564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𝐴</m:t>
                      </m:r>
                    </m:oMath>
                  </m:oMathPara>
                </a14:m>
                <a:endParaRPr lang="en-US" sz="2000" dirty="0"/>
              </a:p>
            </p:txBody>
          </p:sp>
        </mc:Choice>
        <mc:Fallback xmlns="">
          <p:sp>
            <p:nvSpPr>
              <p:cNvPr id="37" name="TextBox 36">
                <a:extLst>
                  <a:ext uri="{FF2B5EF4-FFF2-40B4-BE49-F238E27FC236}">
                    <a16:creationId xmlns:a16="http://schemas.microsoft.com/office/drawing/2014/main" id="{19CB0691-D5F3-D44E-A3CB-58C61AD65889}"/>
                  </a:ext>
                </a:extLst>
              </p:cNvPr>
              <p:cNvSpPr txBox="1">
                <a:spLocks noRot="1" noChangeAspect="1" noMove="1" noResize="1" noEditPoints="1" noAdjustHandles="1" noChangeArrowheads="1" noChangeShapeType="1" noTextEdit="1"/>
              </p:cNvSpPr>
              <p:nvPr/>
            </p:nvSpPr>
            <p:spPr>
              <a:xfrm>
                <a:off x="2164118" y="1639291"/>
                <a:ext cx="585646" cy="400110"/>
              </a:xfrm>
              <a:prstGeom prst="rect">
                <a:avLst/>
              </a:prstGeom>
              <a:blipFill>
                <a:blip r:embed="rId6"/>
                <a:stretch>
                  <a:fillRect/>
                </a:stretch>
              </a:blipFill>
            </p:spPr>
            <p:txBody>
              <a:bodyPr/>
              <a:lstStyle/>
              <a:p>
                <a:r>
                  <a:rPr lang="en-US">
                    <a:noFill/>
                  </a:rPr>
                  <a:t> </a:t>
                </a:r>
              </a:p>
            </p:txBody>
          </p:sp>
        </mc:Fallback>
      </mc:AlternateContent>
      <p:sp>
        <p:nvSpPr>
          <p:cNvPr id="43" name="Rounded Rectangle 42">
            <a:extLst>
              <a:ext uri="{FF2B5EF4-FFF2-40B4-BE49-F238E27FC236}">
                <a16:creationId xmlns:a16="http://schemas.microsoft.com/office/drawing/2014/main" id="{DF8DBEFD-B676-1617-277D-3160CDCB1137}"/>
              </a:ext>
            </a:extLst>
          </p:cNvPr>
          <p:cNvSpPr/>
          <p:nvPr/>
        </p:nvSpPr>
        <p:spPr>
          <a:xfrm>
            <a:off x="3321833" y="3092186"/>
            <a:ext cx="1209181" cy="781498"/>
          </a:xfrm>
          <a:prstGeom prst="roundRect">
            <a:avLst>
              <a:gd name="adj" fmla="val 19415"/>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PI</a:t>
            </a:r>
          </a:p>
        </p:txBody>
      </p:sp>
      <p:cxnSp>
        <p:nvCxnSpPr>
          <p:cNvPr id="44" name="Straight Arrow Connector 43">
            <a:extLst>
              <a:ext uri="{FF2B5EF4-FFF2-40B4-BE49-F238E27FC236}">
                <a16:creationId xmlns:a16="http://schemas.microsoft.com/office/drawing/2014/main" id="{0D437C3E-E349-9210-40B6-0F217B33AB5F}"/>
              </a:ext>
            </a:extLst>
          </p:cNvPr>
          <p:cNvCxnSpPr>
            <a:cxnSpLocks/>
          </p:cNvCxnSpPr>
          <p:nvPr/>
        </p:nvCxnSpPr>
        <p:spPr>
          <a:xfrm>
            <a:off x="1804223" y="3777416"/>
            <a:ext cx="1508517"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0498CFCD-D972-EC27-8955-8C1746ACC8D1}"/>
                  </a:ext>
                </a:extLst>
              </p:cNvPr>
              <p:cNvSpPr txBox="1"/>
              <p:nvPr/>
            </p:nvSpPr>
            <p:spPr>
              <a:xfrm>
                <a:off x="1912834" y="3332026"/>
                <a:ext cx="139463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Σ</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b>
                          <m:r>
                            <a:rPr lang="en-US" sz="2000" b="0" i="1" smtClean="0">
                              <a:latin typeface="Cambria Math" panose="02040503050406030204" pitchFamily="18" charset="0"/>
                            </a:rPr>
                            <m:t>𝑖</m:t>
                          </m:r>
                        </m:sub>
                      </m:sSub>
                    </m:oMath>
                  </m:oMathPara>
                </a14:m>
                <a:endParaRPr lang="en-US" sz="2000" dirty="0"/>
              </a:p>
            </p:txBody>
          </p:sp>
        </mc:Choice>
        <mc:Fallback>
          <p:sp>
            <p:nvSpPr>
              <p:cNvPr id="45" name="TextBox 44">
                <a:extLst>
                  <a:ext uri="{FF2B5EF4-FFF2-40B4-BE49-F238E27FC236}">
                    <a16:creationId xmlns:a16="http://schemas.microsoft.com/office/drawing/2014/main" id="{0498CFCD-D972-EC27-8955-8C1746ACC8D1}"/>
                  </a:ext>
                </a:extLst>
              </p:cNvPr>
              <p:cNvSpPr txBox="1">
                <a:spLocks noRot="1" noChangeAspect="1" noMove="1" noResize="1" noEditPoints="1" noAdjustHandles="1" noChangeArrowheads="1" noChangeShapeType="1" noTextEdit="1"/>
              </p:cNvSpPr>
              <p:nvPr/>
            </p:nvSpPr>
            <p:spPr>
              <a:xfrm>
                <a:off x="1912834" y="3332026"/>
                <a:ext cx="1394634" cy="400110"/>
              </a:xfrm>
              <a:prstGeom prst="rect">
                <a:avLst/>
              </a:prstGeom>
              <a:blipFill>
                <a:blip r:embed="rId7"/>
                <a:stretch>
                  <a:fillRect t="-18750" b="-3125"/>
                </a:stretch>
              </a:blipFill>
            </p:spPr>
            <p:txBody>
              <a:bodyPr/>
              <a:lstStyle/>
              <a:p>
                <a:r>
                  <a:rPr lang="en-US">
                    <a:noFill/>
                  </a:rPr>
                  <a:t> </a:t>
                </a:r>
              </a:p>
            </p:txBody>
          </p:sp>
        </mc:Fallback>
      </mc:AlternateContent>
      <p:cxnSp>
        <p:nvCxnSpPr>
          <p:cNvPr id="46" name="Straight Arrow Connector 45">
            <a:extLst>
              <a:ext uri="{FF2B5EF4-FFF2-40B4-BE49-F238E27FC236}">
                <a16:creationId xmlns:a16="http://schemas.microsoft.com/office/drawing/2014/main" id="{1A95E9F4-7D3E-037F-A6A0-184FF7748EE9}"/>
              </a:ext>
            </a:extLst>
          </p:cNvPr>
          <p:cNvCxnSpPr>
            <a:cxnSpLocks/>
          </p:cNvCxnSpPr>
          <p:nvPr/>
        </p:nvCxnSpPr>
        <p:spPr>
          <a:xfrm>
            <a:off x="1804223" y="3246417"/>
            <a:ext cx="150851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BCA3CB4-A8CA-DA60-A9AC-61BE9DD926AF}"/>
                  </a:ext>
                </a:extLst>
              </p:cNvPr>
              <p:cNvSpPr txBox="1"/>
              <p:nvPr/>
            </p:nvSpPr>
            <p:spPr>
              <a:xfrm>
                <a:off x="2025764" y="2803583"/>
                <a:ext cx="1070592" cy="417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𝑡</m:t>
                          </m:r>
                        </m:e>
                      </m:acc>
                    </m:oMath>
                  </m:oMathPara>
                </a14:m>
                <a:endParaRPr lang="en-US" sz="2000" dirty="0"/>
              </a:p>
            </p:txBody>
          </p:sp>
        </mc:Choice>
        <mc:Fallback xmlns="">
          <p:sp>
            <p:nvSpPr>
              <p:cNvPr id="47" name="TextBox 46">
                <a:extLst>
                  <a:ext uri="{FF2B5EF4-FFF2-40B4-BE49-F238E27FC236}">
                    <a16:creationId xmlns:a16="http://schemas.microsoft.com/office/drawing/2014/main" id="{EBCA3CB4-A8CA-DA60-A9AC-61BE9DD926AF}"/>
                  </a:ext>
                </a:extLst>
              </p:cNvPr>
              <p:cNvSpPr txBox="1">
                <a:spLocks noRot="1" noChangeAspect="1" noMove="1" noResize="1" noEditPoints="1" noAdjustHandles="1" noChangeArrowheads="1" noChangeShapeType="1" noTextEdit="1"/>
              </p:cNvSpPr>
              <p:nvPr/>
            </p:nvSpPr>
            <p:spPr>
              <a:xfrm>
                <a:off x="2025764" y="2803583"/>
                <a:ext cx="1070592" cy="417230"/>
              </a:xfrm>
              <a:prstGeom prst="rect">
                <a:avLst/>
              </a:prstGeom>
              <a:blipFill>
                <a:blip r:embed="rId8"/>
                <a:stretch>
                  <a:fillRect t="-17647"/>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E95641EE-A38C-9ACF-BB8B-9C771E5A9167}"/>
              </a:ext>
            </a:extLst>
          </p:cNvPr>
          <p:cNvCxnSpPr>
            <a:cxnSpLocks/>
          </p:cNvCxnSpPr>
          <p:nvPr/>
        </p:nvCxnSpPr>
        <p:spPr>
          <a:xfrm>
            <a:off x="1814997" y="4194778"/>
            <a:ext cx="565018" cy="1295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313BCED3-5B23-6E11-8D0E-19256697B0E8}"/>
                  </a:ext>
                </a:extLst>
              </p:cNvPr>
              <p:cNvSpPr txBox="1"/>
              <p:nvPr/>
            </p:nvSpPr>
            <p:spPr>
              <a:xfrm>
                <a:off x="2334990" y="4048626"/>
                <a:ext cx="120918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𝑧</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𝑧</m:t>
                              </m:r>
                            </m:e>
                          </m:acc>
                        </m:e>
                        <m:sub>
                          <m:r>
                            <a:rPr lang="en-US" sz="2000" b="0" i="1" smtClean="0">
                              <a:latin typeface="Cambria Math" panose="02040503050406030204" pitchFamily="18" charset="0"/>
                            </a:rPr>
                            <m:t>ℓ</m:t>
                          </m:r>
                        </m:sub>
                      </m:sSub>
                    </m:oMath>
                  </m:oMathPara>
                </a14:m>
                <a:endParaRPr lang="en-US" sz="2000" dirty="0"/>
              </a:p>
            </p:txBody>
          </p:sp>
        </mc:Choice>
        <mc:Fallback xmlns="">
          <p:sp>
            <p:nvSpPr>
              <p:cNvPr id="54" name="TextBox 53">
                <a:extLst>
                  <a:ext uri="{FF2B5EF4-FFF2-40B4-BE49-F238E27FC236}">
                    <a16:creationId xmlns:a16="http://schemas.microsoft.com/office/drawing/2014/main" id="{313BCED3-5B23-6E11-8D0E-19256697B0E8}"/>
                  </a:ext>
                </a:extLst>
              </p:cNvPr>
              <p:cNvSpPr txBox="1">
                <a:spLocks noRot="1" noChangeAspect="1" noMove="1" noResize="1" noEditPoints="1" noAdjustHandles="1" noChangeArrowheads="1" noChangeShapeType="1" noTextEdit="1"/>
              </p:cNvSpPr>
              <p:nvPr/>
            </p:nvSpPr>
            <p:spPr>
              <a:xfrm>
                <a:off x="2334990" y="4048626"/>
                <a:ext cx="1209181" cy="400110"/>
              </a:xfrm>
              <a:prstGeom prst="rect">
                <a:avLst/>
              </a:prstGeom>
              <a:blipFill>
                <a:blip r:embed="rId9"/>
                <a:stretch>
                  <a:fillRect t="-181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6" name="Rounded Rectangle 55">
                <a:extLst>
                  <a:ext uri="{FF2B5EF4-FFF2-40B4-BE49-F238E27FC236}">
                    <a16:creationId xmlns:a16="http://schemas.microsoft.com/office/drawing/2014/main" id="{F893505E-E8F7-1D13-2F68-A7080446933E}"/>
                  </a:ext>
                </a:extLst>
              </p:cNvPr>
              <p:cNvSpPr/>
              <p:nvPr/>
            </p:nvSpPr>
            <p:spPr>
              <a:xfrm>
                <a:off x="2625039" y="4510260"/>
                <a:ext cx="3168742" cy="461665"/>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𝐴</m:t>
                      </m:r>
                      <m:sSub>
                        <m:sSubPr>
                          <m:ctrlPr>
                            <a:rPr lang="en-US" sz="2000" b="0" i="1"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𝑧</m:t>
                              </m:r>
                            </m:e>
                          </m:acc>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𝑦</m:t>
                              </m:r>
                            </m:e>
                          </m:acc>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 </m:t>
                      </m:r>
                      <m:r>
                        <m:rPr>
                          <m:sty m:val="p"/>
                        </m:rPr>
                        <a:rPr lang="en-US" sz="2000" b="0" i="1" smtClean="0">
                          <a:solidFill>
                            <a:schemeClr val="tx1"/>
                          </a:solidFill>
                          <a:latin typeface="Cambria Math" panose="02040503050406030204" pitchFamily="18" charset="0"/>
                        </a:rPr>
                        <m:t>mod</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𝑞</m:t>
                      </m:r>
                    </m:oMath>
                  </m:oMathPara>
                </a14:m>
                <a:endParaRPr lang="en-US" sz="2000" dirty="0">
                  <a:solidFill>
                    <a:schemeClr val="tx1"/>
                  </a:solidFill>
                </a:endParaRPr>
              </a:p>
            </p:txBody>
          </p:sp>
        </mc:Choice>
        <mc:Fallback>
          <p:sp>
            <p:nvSpPr>
              <p:cNvPr id="56" name="Rounded Rectangle 55">
                <a:extLst>
                  <a:ext uri="{FF2B5EF4-FFF2-40B4-BE49-F238E27FC236}">
                    <a16:creationId xmlns:a16="http://schemas.microsoft.com/office/drawing/2014/main" id="{F893505E-E8F7-1D13-2F68-A7080446933E}"/>
                  </a:ext>
                </a:extLst>
              </p:cNvPr>
              <p:cNvSpPr>
                <a:spLocks noRot="1" noChangeAspect="1" noMove="1" noResize="1" noEditPoints="1" noAdjustHandles="1" noChangeArrowheads="1" noChangeShapeType="1" noTextEdit="1"/>
              </p:cNvSpPr>
              <p:nvPr/>
            </p:nvSpPr>
            <p:spPr>
              <a:xfrm>
                <a:off x="2625039" y="4510260"/>
                <a:ext cx="3168742" cy="461665"/>
              </a:xfrm>
              <a:prstGeom prst="roundRect">
                <a:avLst>
                  <a:gd name="adj" fmla="val 19219"/>
                </a:avLst>
              </a:prstGeom>
              <a:blipFill>
                <a:blip r:embed="rId10"/>
                <a:stretch>
                  <a:fillRect t="-10811" b="-10811"/>
                </a:stretch>
              </a:blipFill>
              <a:ln>
                <a:noFill/>
              </a:ln>
            </p:spPr>
            <p:txBody>
              <a:bodyPr/>
              <a:lstStyle/>
              <a:p>
                <a:r>
                  <a:rPr lang="en-US">
                    <a:noFill/>
                  </a:rPr>
                  <a:t> </a:t>
                </a:r>
              </a:p>
            </p:txBody>
          </p:sp>
        </mc:Fallback>
      </mc:AlternateContent>
      <p:cxnSp>
        <p:nvCxnSpPr>
          <p:cNvPr id="58" name="Straight Arrow Connector 57">
            <a:extLst>
              <a:ext uri="{FF2B5EF4-FFF2-40B4-BE49-F238E27FC236}">
                <a16:creationId xmlns:a16="http://schemas.microsoft.com/office/drawing/2014/main" id="{DAA03C4D-7DE5-E031-DE83-E4AE4BF878E1}"/>
              </a:ext>
            </a:extLst>
          </p:cNvPr>
          <p:cNvCxnSpPr>
            <a:cxnSpLocks/>
          </p:cNvCxnSpPr>
          <p:nvPr/>
        </p:nvCxnSpPr>
        <p:spPr>
          <a:xfrm flipH="1">
            <a:off x="6396829" y="4685796"/>
            <a:ext cx="681673"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718A963-F325-0AAC-1D5D-587254E17736}"/>
                  </a:ext>
                </a:extLst>
              </p:cNvPr>
              <p:cNvSpPr txBox="1"/>
              <p:nvPr/>
            </p:nvSpPr>
            <p:spPr>
              <a:xfrm>
                <a:off x="6897933" y="4446270"/>
                <a:ext cx="159254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𝑧</m:t>
                              </m:r>
                            </m:e>
                          </m:acc>
                        </m:e>
                        <m:sub>
                          <m:r>
                            <a:rPr lang="en-US" sz="2400" b="0" i="1" smtClean="0">
                              <a:solidFill>
                                <a:schemeClr val="tx1"/>
                              </a:solidFill>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𝑖</m:t>
                          </m:r>
                        </m:sub>
                      </m:sSub>
                    </m:oMath>
                  </m:oMathPara>
                </a14:m>
                <a:endParaRPr lang="en-US" sz="2400" dirty="0"/>
              </a:p>
            </p:txBody>
          </p:sp>
        </mc:Choice>
        <mc:Fallback xmlns="">
          <p:sp>
            <p:nvSpPr>
              <p:cNvPr id="63" name="TextBox 62">
                <a:extLst>
                  <a:ext uri="{FF2B5EF4-FFF2-40B4-BE49-F238E27FC236}">
                    <a16:creationId xmlns:a16="http://schemas.microsoft.com/office/drawing/2014/main" id="{F718A963-F325-0AAC-1D5D-587254E17736}"/>
                  </a:ext>
                </a:extLst>
              </p:cNvPr>
              <p:cNvSpPr txBox="1">
                <a:spLocks noRot="1" noChangeAspect="1" noMove="1" noResize="1" noEditPoints="1" noAdjustHandles="1" noChangeArrowheads="1" noChangeShapeType="1" noTextEdit="1"/>
              </p:cNvSpPr>
              <p:nvPr/>
            </p:nvSpPr>
            <p:spPr>
              <a:xfrm>
                <a:off x="6897933" y="4446270"/>
                <a:ext cx="1592542" cy="461665"/>
              </a:xfrm>
              <a:prstGeom prst="rect">
                <a:avLst/>
              </a:prstGeom>
              <a:blipFill>
                <a:blip r:embed="rId11"/>
                <a:stretch>
                  <a:fillRect t="-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6DAA551B-8FDD-B317-DE43-689355DBF6D7}"/>
                  </a:ext>
                </a:extLst>
              </p:cNvPr>
              <p:cNvSpPr/>
              <p:nvPr/>
            </p:nvSpPr>
            <p:spPr>
              <a:xfrm>
                <a:off x="5318000" y="3698252"/>
                <a:ext cx="2611429" cy="573594"/>
              </a:xfrm>
              <a:prstGeom prst="roundRect">
                <a:avLst>
                  <a:gd name="adj" fmla="val 19219"/>
                </a:avLst>
              </a:prstGeom>
              <a:solidFill>
                <a:srgbClr val="FFBE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Why </a:t>
                </a:r>
                <a14:m>
                  <m:oMath xmlns:m="http://schemas.openxmlformats.org/officeDocument/2006/math">
                    <m:r>
                      <a:rPr lang="en-US" sz="2400" b="0" i="1" smtClean="0">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𝑧</m:t>
                            </m:r>
                          </m:e>
                        </m:acc>
                      </m:e>
                      <m:sub>
                        <m:r>
                          <a:rPr lang="en-US" sz="2400" i="1">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i="1">
                            <a:solidFill>
                              <a:schemeClr val="tx1"/>
                            </a:solidFill>
                            <a:latin typeface="Cambria Math" panose="02040503050406030204" pitchFamily="18" charset="0"/>
                          </a:rPr>
                          <m:t>𝑖</m:t>
                        </m:r>
                      </m:sub>
                    </m:sSub>
                  </m:oMath>
                </a14:m>
                <a:r>
                  <a:rPr lang="en-US" sz="2400" dirty="0">
                    <a:solidFill>
                      <a:schemeClr val="tx1"/>
                    </a:solidFill>
                  </a:rPr>
                  <a:t>?</a:t>
                </a:r>
              </a:p>
            </p:txBody>
          </p:sp>
        </mc:Choice>
        <mc:Fallback xmlns="">
          <p:sp>
            <p:nvSpPr>
              <p:cNvPr id="64" name="Rounded Rectangle 63">
                <a:extLst>
                  <a:ext uri="{FF2B5EF4-FFF2-40B4-BE49-F238E27FC236}">
                    <a16:creationId xmlns:a16="http://schemas.microsoft.com/office/drawing/2014/main" id="{6DAA551B-8FDD-B317-DE43-689355DBF6D7}"/>
                  </a:ext>
                </a:extLst>
              </p:cNvPr>
              <p:cNvSpPr>
                <a:spLocks noRot="1" noChangeAspect="1" noMove="1" noResize="1" noEditPoints="1" noAdjustHandles="1" noChangeArrowheads="1" noChangeShapeType="1" noTextEdit="1"/>
              </p:cNvSpPr>
              <p:nvPr/>
            </p:nvSpPr>
            <p:spPr>
              <a:xfrm>
                <a:off x="5318000" y="3698252"/>
                <a:ext cx="2611429" cy="573594"/>
              </a:xfrm>
              <a:prstGeom prst="roundRect">
                <a:avLst>
                  <a:gd name="adj" fmla="val 19219"/>
                </a:avLst>
              </a:prstGeom>
              <a:blipFill>
                <a:blip r:embed="rId12"/>
                <a:stretch>
                  <a:fillRect t="-8696" b="-152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DF368C-52EA-C4F7-5547-E1EEB1DB2997}"/>
                  </a:ext>
                </a:extLst>
              </p:cNvPr>
              <p:cNvSpPr txBox="1"/>
              <p:nvPr/>
            </p:nvSpPr>
            <p:spPr>
              <a:xfrm>
                <a:off x="6736246" y="956223"/>
                <a:ext cx="1260419" cy="5708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𝐴</m:t>
                      </m:r>
                      <m:groupChr>
                        <m:groupChrPr>
                          <m:chr m:val="←"/>
                          <m:vertJc m:val="bot"/>
                          <m:ctrlPr>
                            <a:rPr lang="en-US" sz="2000" i="1">
                              <a:latin typeface="Cambria Math" panose="02040503050406030204" pitchFamily="18" charset="0"/>
                            </a:rPr>
                          </m:ctrlPr>
                        </m:groupChrPr>
                        <m:e>
                          <m:r>
                            <m:rPr>
                              <m:brk m:alnAt="2"/>
                            </m:rPr>
                            <a:rPr lang="en-US" sz="2000" i="1">
                              <a:latin typeface="Cambria Math" panose="02040503050406030204" pitchFamily="18" charset="0"/>
                            </a:rPr>
                            <m:t>$</m:t>
                          </m:r>
                        </m:e>
                      </m:groupChr>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ℤ</m:t>
                          </m:r>
                        </m:e>
                        <m:sub>
                          <m:r>
                            <a:rPr lang="en-US" sz="2000" i="1">
                              <a:latin typeface="Cambria Math" panose="02040503050406030204" pitchFamily="18" charset="0"/>
                            </a:rPr>
                            <m:t>𝑝</m:t>
                          </m:r>
                        </m:sub>
                        <m:sup>
                          <m:r>
                            <a:rPr lang="en-US" sz="2000" i="1">
                              <a:latin typeface="Cambria Math" panose="02040503050406030204" pitchFamily="18" charset="0"/>
                            </a:rPr>
                            <m:t>𝑛</m:t>
                          </m:r>
                          <m:r>
                            <a:rPr lang="en-US" sz="2000" i="1">
                              <a:latin typeface="Cambria Math" panose="02040503050406030204" pitchFamily="18" charset="0"/>
                            </a:rPr>
                            <m:t>×</m:t>
                          </m:r>
                          <m:r>
                            <a:rPr lang="en-US" sz="2000" b="0" i="1" smtClean="0">
                              <a:latin typeface="Cambria Math" panose="02040503050406030204" pitchFamily="18" charset="0"/>
                            </a:rPr>
                            <m:t>𝑚</m:t>
                          </m:r>
                        </m:sup>
                      </m:sSubSup>
                    </m:oMath>
                  </m:oMathPara>
                </a14:m>
                <a:endParaRPr lang="en-US" sz="2000" dirty="0"/>
              </a:p>
            </p:txBody>
          </p:sp>
        </mc:Choice>
        <mc:Fallback xmlns="">
          <p:sp>
            <p:nvSpPr>
              <p:cNvPr id="4" name="TextBox 3">
                <a:extLst>
                  <a:ext uri="{FF2B5EF4-FFF2-40B4-BE49-F238E27FC236}">
                    <a16:creationId xmlns:a16="http://schemas.microsoft.com/office/drawing/2014/main" id="{48DF368C-52EA-C4F7-5547-E1EEB1DB2997}"/>
                  </a:ext>
                </a:extLst>
              </p:cNvPr>
              <p:cNvSpPr txBox="1">
                <a:spLocks noRot="1" noChangeAspect="1" noMove="1" noResize="1" noEditPoints="1" noAdjustHandles="1" noChangeArrowheads="1" noChangeShapeType="1" noTextEdit="1"/>
              </p:cNvSpPr>
              <p:nvPr/>
            </p:nvSpPr>
            <p:spPr>
              <a:xfrm>
                <a:off x="6736246" y="956223"/>
                <a:ext cx="1260419" cy="570862"/>
              </a:xfrm>
              <a:prstGeom prst="rect">
                <a:avLst/>
              </a:prstGeom>
              <a:blipFill>
                <a:blip r:embed="rId13"/>
                <a:stretch>
                  <a:fillRect b="-2826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02067F6C-995A-0AA4-4634-59193E6788E3}"/>
              </a:ext>
            </a:extLst>
          </p:cNvPr>
          <p:cNvCxnSpPr>
            <a:cxnSpLocks/>
          </p:cNvCxnSpPr>
          <p:nvPr/>
        </p:nvCxnSpPr>
        <p:spPr>
          <a:xfrm>
            <a:off x="1825612" y="2542996"/>
            <a:ext cx="1281354"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5EACA5-9296-62C9-0C9E-85799A657C6D}"/>
                  </a:ext>
                </a:extLst>
              </p:cNvPr>
              <p:cNvSpPr txBox="1"/>
              <p:nvPr/>
            </p:nvSpPr>
            <p:spPr>
              <a:xfrm>
                <a:off x="2894413" y="2057615"/>
                <a:ext cx="2841191" cy="5270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𝐴</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i="1">
                              <a:latin typeface="Cambria Math" panose="02040503050406030204" pitchFamily="18" charset="0"/>
                            </a:rPr>
                            <m:t>𝑖</m:t>
                          </m:r>
                        </m:sub>
                      </m:sSub>
                      <m:groupChr>
                        <m:groupChrPr>
                          <m:chr m:val="←"/>
                          <m:vertJc m:val="bot"/>
                          <m:ctrlPr>
                            <a:rPr lang="en-US" sz="2000" i="1">
                              <a:latin typeface="Cambria Math" panose="02040503050406030204" pitchFamily="18" charset="0"/>
                            </a:rPr>
                          </m:ctrlPr>
                        </m:groupChrPr>
                        <m:e>
                          <m:r>
                            <m:rPr>
                              <m:brk m:alnAt="2"/>
                            </m:rPr>
                            <a:rPr lang="en-US" sz="2000" i="1">
                              <a:latin typeface="Cambria Math" panose="02040503050406030204" pitchFamily="18" charset="0"/>
                            </a:rPr>
                            <m:t>$</m:t>
                          </m:r>
                        </m:e>
                      </m:groupChr>
                      <m:sSubSup>
                        <m:sSubSupPr>
                          <m:ctrlPr>
                            <a:rPr lang="en-US" sz="2000" b="0" i="1" smtClean="0">
                              <a:latin typeface="Cambria Math" panose="02040503050406030204" pitchFamily="18" charset="0"/>
                            </a:rPr>
                          </m:ctrlPr>
                        </m:sSubSupPr>
                        <m:e>
                          <m:r>
                            <a:rPr lang="en-US" sz="2000" i="1">
                              <a:latin typeface="Cambria Math" panose="02040503050406030204" pitchFamily="18" charset="0"/>
                            </a:rPr>
                            <m:t>𝒟</m:t>
                          </m:r>
                        </m:e>
                        <m:sub>
                          <m:r>
                            <a:rPr lang="en-US" sz="2000" b="0" i="1" smtClean="0">
                              <a:latin typeface="Cambria Math" panose="02040503050406030204" pitchFamily="18" charset="0"/>
                            </a:rPr>
                            <m:t>𝜎</m:t>
                          </m:r>
                        </m:sub>
                        <m:sup>
                          <m:r>
                            <a:rPr lang="en-US" sz="2000" b="0" i="1" smtClean="0">
                              <a:latin typeface="Cambria Math" panose="02040503050406030204" pitchFamily="18" charset="0"/>
                            </a:rPr>
                            <m:t>𝑚</m:t>
                          </m:r>
                        </m:sup>
                      </m:sSubSup>
                    </m:oMath>
                  </m:oMathPara>
                </a14:m>
                <a:endParaRPr lang="en-US" sz="2000" dirty="0"/>
              </a:p>
            </p:txBody>
          </p:sp>
        </mc:Choice>
        <mc:Fallback xmlns="">
          <p:sp>
            <p:nvSpPr>
              <p:cNvPr id="6" name="TextBox 5">
                <a:extLst>
                  <a:ext uri="{FF2B5EF4-FFF2-40B4-BE49-F238E27FC236}">
                    <a16:creationId xmlns:a16="http://schemas.microsoft.com/office/drawing/2014/main" id="{E35EACA5-9296-62C9-0C9E-85799A657C6D}"/>
                  </a:ext>
                </a:extLst>
              </p:cNvPr>
              <p:cNvSpPr txBox="1">
                <a:spLocks noRot="1" noChangeAspect="1" noMove="1" noResize="1" noEditPoints="1" noAdjustHandles="1" noChangeArrowheads="1" noChangeShapeType="1" noTextEdit="1"/>
              </p:cNvSpPr>
              <p:nvPr/>
            </p:nvSpPr>
            <p:spPr>
              <a:xfrm>
                <a:off x="2894413" y="2057615"/>
                <a:ext cx="2841191" cy="527067"/>
              </a:xfrm>
              <a:prstGeom prst="rect">
                <a:avLst/>
              </a:prstGeom>
              <a:blipFill>
                <a:blip r:embed="rId14"/>
                <a:stretch>
                  <a:fillRect b="-404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AA28A91-7D2E-8AD2-802A-5E975DECB39B}"/>
                  </a:ext>
                </a:extLst>
              </p:cNvPr>
              <p:cNvSpPr txBox="1"/>
              <p:nvPr/>
            </p:nvSpPr>
            <p:spPr>
              <a:xfrm>
                <a:off x="1731210" y="2105837"/>
                <a:ext cx="1653843"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b>
                          <m:r>
                            <a:rPr lang="en-US" sz="2000" b="0" i="1" smtClean="0">
                              <a:latin typeface="Cambria Math" panose="02040503050406030204" pitchFamily="18" charset="0"/>
                            </a:rPr>
                            <m:t>ℓ</m:t>
                          </m:r>
                        </m:sub>
                      </m:sSub>
                    </m:oMath>
                  </m:oMathPara>
                </a14:m>
                <a:endParaRPr lang="en-US" sz="2000" dirty="0"/>
              </a:p>
            </p:txBody>
          </p:sp>
        </mc:Choice>
        <mc:Fallback xmlns="">
          <p:sp>
            <p:nvSpPr>
              <p:cNvPr id="7" name="TextBox 6">
                <a:extLst>
                  <a:ext uri="{FF2B5EF4-FFF2-40B4-BE49-F238E27FC236}">
                    <a16:creationId xmlns:a16="http://schemas.microsoft.com/office/drawing/2014/main" id="{6AA28A91-7D2E-8AD2-802A-5E975DECB39B}"/>
                  </a:ext>
                </a:extLst>
              </p:cNvPr>
              <p:cNvSpPr txBox="1">
                <a:spLocks noRot="1" noChangeAspect="1" noMove="1" noResize="1" noEditPoints="1" noAdjustHandles="1" noChangeArrowheads="1" noChangeShapeType="1" noTextEdit="1"/>
              </p:cNvSpPr>
              <p:nvPr/>
            </p:nvSpPr>
            <p:spPr>
              <a:xfrm>
                <a:off x="1731210" y="2105837"/>
                <a:ext cx="1653843" cy="400110"/>
              </a:xfrm>
              <a:prstGeom prst="rect">
                <a:avLst/>
              </a:prstGeom>
              <a:blipFill>
                <a:blip r:embed="rId15"/>
                <a:stretch>
                  <a:fillRect t="-15152"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ounded Rectangle 9">
                <a:extLst>
                  <a:ext uri="{FF2B5EF4-FFF2-40B4-BE49-F238E27FC236}">
                    <a16:creationId xmlns:a16="http://schemas.microsoft.com/office/drawing/2014/main" id="{E67FD819-CF2F-3DDF-BEF7-3A73F4356BAE}"/>
                  </a:ext>
                </a:extLst>
              </p:cNvPr>
              <p:cNvSpPr/>
              <p:nvPr/>
            </p:nvSpPr>
            <p:spPr>
              <a:xfrm>
                <a:off x="5293892" y="2515156"/>
                <a:ext cx="2944077" cy="461665"/>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𝐴</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acc>
                                <m:accPr>
                                  <m:chr m:val="⃗"/>
                                  <m:ctrlPr>
                                    <a:rPr lang="en-US" sz="2000" i="1" smtClean="0">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𝑧</m:t>
                                  </m:r>
                                </m:e>
                              </m:acc>
                            </m:e>
                            <m:sub>
                              <m:r>
                                <a:rPr lang="en-US" sz="2000" b="0" i="1" smtClean="0">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e>
                      </m:d>
                      <m:r>
                        <a:rPr lang="en-US" sz="2000" b="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 </m:t>
                      </m:r>
                      <m:r>
                        <m:rPr>
                          <m:sty m:val="p"/>
                        </m:rPr>
                        <a:rPr lang="en-US" sz="2000" b="0" i="1" smtClean="0">
                          <a:solidFill>
                            <a:schemeClr val="tx1"/>
                          </a:solidFill>
                          <a:latin typeface="Cambria Math" panose="02040503050406030204" pitchFamily="18" charset="0"/>
                        </a:rPr>
                        <m:t>mod</m:t>
                      </m:r>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𝑞</m:t>
                      </m:r>
                    </m:oMath>
                  </m:oMathPara>
                </a14:m>
                <a:endParaRPr lang="en-US" sz="2000" dirty="0">
                  <a:solidFill>
                    <a:schemeClr val="tx1"/>
                  </a:solidFill>
                </a:endParaRPr>
              </a:p>
            </p:txBody>
          </p:sp>
        </mc:Choice>
        <mc:Fallback>
          <p:sp>
            <p:nvSpPr>
              <p:cNvPr id="10" name="Rounded Rectangle 9">
                <a:extLst>
                  <a:ext uri="{FF2B5EF4-FFF2-40B4-BE49-F238E27FC236}">
                    <a16:creationId xmlns:a16="http://schemas.microsoft.com/office/drawing/2014/main" id="{E67FD819-CF2F-3DDF-BEF7-3A73F4356BAE}"/>
                  </a:ext>
                </a:extLst>
              </p:cNvPr>
              <p:cNvSpPr>
                <a:spLocks noRot="1" noChangeAspect="1" noMove="1" noResize="1" noEditPoints="1" noAdjustHandles="1" noChangeArrowheads="1" noChangeShapeType="1" noTextEdit="1"/>
              </p:cNvSpPr>
              <p:nvPr/>
            </p:nvSpPr>
            <p:spPr>
              <a:xfrm>
                <a:off x="5293892" y="2515156"/>
                <a:ext cx="2944077" cy="461665"/>
              </a:xfrm>
              <a:prstGeom prst="roundRect">
                <a:avLst>
                  <a:gd name="adj" fmla="val 19219"/>
                </a:avLst>
              </a:prstGeom>
              <a:blipFill>
                <a:blip r:embed="rId16"/>
                <a:stretch>
                  <a:fillRect t="-10811" b="-1081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ounded Rectangle 10">
                <a:extLst>
                  <a:ext uri="{FF2B5EF4-FFF2-40B4-BE49-F238E27FC236}">
                    <a16:creationId xmlns:a16="http://schemas.microsoft.com/office/drawing/2014/main" id="{A2365ACE-DBDD-6A57-F35B-9E7B545A3397}"/>
                  </a:ext>
                </a:extLst>
              </p:cNvPr>
              <p:cNvSpPr/>
              <p:nvPr/>
            </p:nvSpPr>
            <p:spPr>
              <a:xfrm>
                <a:off x="5275273" y="3111493"/>
                <a:ext cx="2747428" cy="461665"/>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sz="2000" i="1" smtClean="0">
                            <a:solidFill>
                              <a:schemeClr val="tx1"/>
                            </a:solidFill>
                            <a:latin typeface="Cambria Math" panose="02040503050406030204" pitchFamily="18" charset="0"/>
                          </a:rPr>
                        </m:ctrlPr>
                      </m:sSubPr>
                      <m:e>
                        <m:d>
                          <m:dPr>
                            <m:begChr m:val="‖"/>
                            <m:endChr m:val="‖"/>
                            <m:ctrlPr>
                              <a:rPr lang="en-US" sz="2000" i="1">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𝑧</m:t>
                                    </m:r>
                                  </m:e>
                                </m:acc>
                              </m:e>
                              <m:sub>
                                <m:r>
                                  <a:rPr lang="en-US" sz="2000" b="0" i="1" smtClean="0">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e>
                        </m:d>
                      </m:e>
                      <m:sub>
                        <m:r>
                          <a:rPr lang="en-US" sz="2000" i="1">
                            <a:solidFill>
                              <a:schemeClr val="tx1"/>
                            </a:solidFill>
                            <a:latin typeface="Cambria Math" panose="02040503050406030204" pitchFamily="18" charset="0"/>
                          </a:rPr>
                          <m:t>2</m:t>
                        </m:r>
                      </m:sub>
                    </m:sSub>
                  </m:oMath>
                </a14:m>
                <a:r>
                  <a:rPr lang="en-US" sz="2000" dirty="0">
                    <a:solidFill>
                      <a:schemeClr val="tx1"/>
                    </a:solidFill>
                  </a:rPr>
                  <a:t> is small</a:t>
                </a:r>
              </a:p>
            </p:txBody>
          </p:sp>
        </mc:Choice>
        <mc:Fallback xmlns="">
          <p:sp>
            <p:nvSpPr>
              <p:cNvPr id="11" name="Rounded Rectangle 10">
                <a:extLst>
                  <a:ext uri="{FF2B5EF4-FFF2-40B4-BE49-F238E27FC236}">
                    <a16:creationId xmlns:a16="http://schemas.microsoft.com/office/drawing/2014/main" id="{A2365ACE-DBDD-6A57-F35B-9E7B545A3397}"/>
                  </a:ext>
                </a:extLst>
              </p:cNvPr>
              <p:cNvSpPr>
                <a:spLocks noRot="1" noChangeAspect="1" noMove="1" noResize="1" noEditPoints="1" noAdjustHandles="1" noChangeArrowheads="1" noChangeShapeType="1" noTextEdit="1"/>
              </p:cNvSpPr>
              <p:nvPr/>
            </p:nvSpPr>
            <p:spPr>
              <a:xfrm>
                <a:off x="5275273" y="3111493"/>
                <a:ext cx="2747428" cy="461665"/>
              </a:xfrm>
              <a:prstGeom prst="roundRect">
                <a:avLst>
                  <a:gd name="adj" fmla="val 19219"/>
                </a:avLst>
              </a:prstGeom>
              <a:blipFill>
                <a:blip r:embed="rId17"/>
                <a:stretch>
                  <a:fillRect t="-7895" b="-184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FA495F88-BB05-A2A1-5B43-73BDC96B3B63}"/>
                  </a:ext>
                </a:extLst>
              </p:cNvPr>
              <p:cNvSpPr/>
              <p:nvPr/>
            </p:nvSpPr>
            <p:spPr>
              <a:xfrm>
                <a:off x="3669194" y="4008356"/>
                <a:ext cx="1805612" cy="452823"/>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Find </a:t>
                </a:r>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𝑧</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oMath>
                </a14:m>
                <a:endParaRPr lang="en-US" sz="2000" dirty="0">
                  <a:solidFill>
                    <a:schemeClr val="tx1"/>
                  </a:solidFill>
                </a:endParaRPr>
              </a:p>
            </p:txBody>
          </p:sp>
        </mc:Choice>
        <mc:Fallback xmlns="">
          <p:sp>
            <p:nvSpPr>
              <p:cNvPr id="3" name="Rounded Rectangle 2">
                <a:extLst>
                  <a:ext uri="{FF2B5EF4-FFF2-40B4-BE49-F238E27FC236}">
                    <a16:creationId xmlns:a16="http://schemas.microsoft.com/office/drawing/2014/main" id="{FA495F88-BB05-A2A1-5B43-73BDC96B3B63}"/>
                  </a:ext>
                </a:extLst>
              </p:cNvPr>
              <p:cNvSpPr>
                <a:spLocks noRot="1" noChangeAspect="1" noMove="1" noResize="1" noEditPoints="1" noAdjustHandles="1" noChangeArrowheads="1" noChangeShapeType="1" noTextEdit="1"/>
              </p:cNvSpPr>
              <p:nvPr/>
            </p:nvSpPr>
            <p:spPr>
              <a:xfrm>
                <a:off x="3669194" y="4008356"/>
                <a:ext cx="1805612" cy="452823"/>
              </a:xfrm>
              <a:prstGeom prst="roundRect">
                <a:avLst>
                  <a:gd name="adj" fmla="val 19219"/>
                </a:avLst>
              </a:prstGeom>
              <a:blipFill>
                <a:blip r:embed="rId18"/>
                <a:stretch>
                  <a:fillRect t="-8108" b="-18919"/>
                </a:stretch>
              </a:blipFill>
              <a:ln>
                <a:noFill/>
              </a:ln>
            </p:spPr>
            <p:txBody>
              <a:bodyPr/>
              <a:lstStyle/>
              <a:p>
                <a:r>
                  <a:rPr lang="en-US">
                    <a:noFill/>
                  </a:rPr>
                  <a:t> </a:t>
                </a:r>
              </a:p>
            </p:txBody>
          </p:sp>
        </mc:Fallback>
      </mc:AlternateContent>
      <p:sp>
        <p:nvSpPr>
          <p:cNvPr id="16" name="Freeform 15">
            <a:extLst>
              <a:ext uri="{FF2B5EF4-FFF2-40B4-BE49-F238E27FC236}">
                <a16:creationId xmlns:a16="http://schemas.microsoft.com/office/drawing/2014/main" id="{FBB238F0-C7CB-6427-65FE-F1703021EC40}"/>
              </a:ext>
            </a:extLst>
          </p:cNvPr>
          <p:cNvSpPr/>
          <p:nvPr/>
        </p:nvSpPr>
        <p:spPr>
          <a:xfrm>
            <a:off x="3501529" y="2740925"/>
            <a:ext cx="1777837" cy="1770690"/>
          </a:xfrm>
          <a:custGeom>
            <a:avLst/>
            <a:gdLst>
              <a:gd name="connsiteX0" fmla="*/ 52554 w 1777837"/>
              <a:gd name="connsiteY0" fmla="*/ 1770690 h 1770690"/>
              <a:gd name="connsiteX1" fmla="*/ 147445 w 1777837"/>
              <a:gd name="connsiteY1" fmla="*/ 1287611 h 1770690"/>
              <a:gd name="connsiteX2" fmla="*/ 1303384 w 1777837"/>
              <a:gd name="connsiteY2" fmla="*/ 1218600 h 1770690"/>
              <a:gd name="connsiteX3" fmla="*/ 1467286 w 1777837"/>
              <a:gd name="connsiteY3" fmla="*/ 192056 h 1770690"/>
              <a:gd name="connsiteX4" fmla="*/ 1777837 w 1777837"/>
              <a:gd name="connsiteY4" fmla="*/ 2275 h 1770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7837" h="1770690">
                <a:moveTo>
                  <a:pt x="52554" y="1770690"/>
                </a:moveTo>
                <a:cubicBezTo>
                  <a:pt x="-4237" y="1575158"/>
                  <a:pt x="-61027" y="1379626"/>
                  <a:pt x="147445" y="1287611"/>
                </a:cubicBezTo>
                <a:cubicBezTo>
                  <a:pt x="355917" y="1195596"/>
                  <a:pt x="1083411" y="1401192"/>
                  <a:pt x="1303384" y="1218600"/>
                </a:cubicBezTo>
                <a:cubicBezTo>
                  <a:pt x="1523357" y="1036008"/>
                  <a:pt x="1388211" y="394777"/>
                  <a:pt x="1467286" y="192056"/>
                </a:cubicBezTo>
                <a:cubicBezTo>
                  <a:pt x="1546361" y="-10665"/>
                  <a:pt x="1662099" y="-4195"/>
                  <a:pt x="1777837" y="2275"/>
                </a:cubicBezTo>
              </a:path>
            </a:pathLst>
          </a:custGeom>
          <a:noFill/>
          <a:ln>
            <a:solidFill>
              <a:schemeClr val="accent1"/>
            </a:solidFill>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29472D4-85AD-BC89-3DB6-D155BE65FED0}"/>
              </a:ext>
            </a:extLst>
          </p:cNvPr>
          <p:cNvSpPr/>
          <p:nvPr/>
        </p:nvSpPr>
        <p:spPr>
          <a:xfrm>
            <a:off x="4104304" y="331006"/>
            <a:ext cx="4547271" cy="400111"/>
          </a:xfrm>
          <a:prstGeom prst="roundRect">
            <a:avLst>
              <a:gd name="adj" fmla="val 19219"/>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Proof idea from [T</a:t>
            </a:r>
            <a:r>
              <a:rPr lang="en-US" sz="2000" dirty="0">
                <a:solidFill>
                  <a:srgbClr val="FF00FF"/>
                </a:solidFill>
              </a:rPr>
              <a:t>Z</a:t>
            </a:r>
            <a:r>
              <a:rPr lang="en-US" sz="2000" dirty="0">
                <a:solidFill>
                  <a:schemeClr val="tx1"/>
                </a:solidFill>
              </a:rPr>
              <a:t>23] in the DL setting</a:t>
            </a:r>
          </a:p>
        </p:txBody>
      </p:sp>
      <mc:AlternateContent xmlns:mc="http://schemas.openxmlformats.org/markup-compatibility/2006">
        <mc:Choice xmlns:a14="http://schemas.microsoft.com/office/drawing/2010/main" Requires="a14">
          <p:sp>
            <p:nvSpPr>
              <p:cNvPr id="9" name="Rounded Rectangle 8">
                <a:extLst>
                  <a:ext uri="{FF2B5EF4-FFF2-40B4-BE49-F238E27FC236}">
                    <a16:creationId xmlns:a16="http://schemas.microsoft.com/office/drawing/2014/main" id="{79F555A3-4DDF-B133-E7A2-9D8608CD92C9}"/>
                  </a:ext>
                </a:extLst>
              </p:cNvPr>
              <p:cNvSpPr/>
              <p:nvPr/>
            </p:nvSpPr>
            <p:spPr>
              <a:xfrm>
                <a:off x="633196" y="881839"/>
                <a:ext cx="3035998" cy="457395"/>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Assume </a:t>
                </a:r>
                <a14:m>
                  <m:oMath xmlns:m="http://schemas.openxmlformats.org/officeDocument/2006/math">
                    <m:r>
                      <a:rPr lang="en-US" sz="2000" i="1" dirty="0">
                        <a:solidFill>
                          <a:srgbClr val="FF0000"/>
                        </a:solidFill>
                        <a:latin typeface="Cambria Math" panose="02040503050406030204" pitchFamily="18" charset="0"/>
                      </a:rPr>
                      <m:t>𝒜</m:t>
                    </m:r>
                  </m:oMath>
                </a14:m>
                <a:r>
                  <a:rPr lang="en-US" sz="2000" dirty="0">
                    <a:solidFill>
                      <a:schemeClr val="tx1"/>
                    </a:solidFill>
                  </a:rPr>
                  <a:t> always wins </a:t>
                </a:r>
              </a:p>
            </p:txBody>
          </p:sp>
        </mc:Choice>
        <mc:Fallback>
          <p:sp>
            <p:nvSpPr>
              <p:cNvPr id="9" name="Rounded Rectangle 8">
                <a:extLst>
                  <a:ext uri="{FF2B5EF4-FFF2-40B4-BE49-F238E27FC236}">
                    <a16:creationId xmlns:a16="http://schemas.microsoft.com/office/drawing/2014/main" id="{79F555A3-4DDF-B133-E7A2-9D8608CD92C9}"/>
                  </a:ext>
                </a:extLst>
              </p:cNvPr>
              <p:cNvSpPr>
                <a:spLocks noRot="1" noChangeAspect="1" noMove="1" noResize="1" noEditPoints="1" noAdjustHandles="1" noChangeArrowheads="1" noChangeShapeType="1" noTextEdit="1"/>
              </p:cNvSpPr>
              <p:nvPr/>
            </p:nvSpPr>
            <p:spPr>
              <a:xfrm>
                <a:off x="633196" y="881839"/>
                <a:ext cx="3035998" cy="457395"/>
              </a:xfrm>
              <a:prstGeom prst="roundRect">
                <a:avLst>
                  <a:gd name="adj" fmla="val 19219"/>
                </a:avLst>
              </a:prstGeom>
              <a:blipFill>
                <a:blip r:embed="rId19"/>
                <a:stretch>
                  <a:fillRect b="-1891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95613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7" grpId="0"/>
      <p:bldP spid="43" grpId="0" animBg="1"/>
      <p:bldP spid="45" grpId="0"/>
      <p:bldP spid="47" grpId="0"/>
      <p:bldP spid="54" grpId="0"/>
      <p:bldP spid="56" grpId="0" animBg="1"/>
      <p:bldP spid="63" grpId="0"/>
      <p:bldP spid="64" grpId="0" animBg="1"/>
      <p:bldP spid="4" grpId="0"/>
      <p:bldP spid="6" grpId="0"/>
      <p:bldP spid="7" grpId="0"/>
      <p:bldP spid="10" grpId="0" animBg="1"/>
      <p:bldP spid="11" grpId="0" animBg="1"/>
      <p:bldP spid="3" grpId="0"/>
      <p:bldP spid="16"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7DB62-A3DD-0BF8-CE39-D441F14E2551}"/>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1" name="Rounded Rectangle 50">
                <a:extLst>
                  <a:ext uri="{FF2B5EF4-FFF2-40B4-BE49-F238E27FC236}">
                    <a16:creationId xmlns:a16="http://schemas.microsoft.com/office/drawing/2014/main" id="{F3449192-9997-32FC-FE47-D45E336EDE22}"/>
                  </a:ext>
                </a:extLst>
              </p:cNvPr>
              <p:cNvSpPr/>
              <p:nvPr/>
            </p:nvSpPr>
            <p:spPr>
              <a:xfrm>
                <a:off x="2714473" y="4853450"/>
                <a:ext cx="3476406" cy="495988"/>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 </a:t>
                </a:r>
                <a:r>
                  <a:rPr lang="en-US" sz="2000" b="1" dirty="0">
                    <a:solidFill>
                      <a:schemeClr val="tx1"/>
                    </a:solidFill>
                  </a:rPr>
                  <a:t>at least one </a:t>
                </a:r>
                <a:r>
                  <a:rPr lang="en-US" sz="2000" dirty="0">
                    <a:solidFill>
                      <a:schemeClr val="tx1"/>
                    </a:solidFill>
                  </a:rPr>
                  <a:t>world, </a:t>
                </a:r>
                <a14:m>
                  <m:oMath xmlns:m="http://schemas.openxmlformats.org/officeDocument/2006/math">
                    <m:r>
                      <a:rPr lang="en-US" sz="2000" b="1" i="1">
                        <a:solidFill>
                          <a:schemeClr val="tx1"/>
                        </a:solidFill>
                        <a:latin typeface="Cambria Math" panose="02040503050406030204" pitchFamily="18" charset="0"/>
                      </a:rPr>
                      <m:t>ℬ</m:t>
                    </m:r>
                  </m:oMath>
                </a14:m>
                <a:r>
                  <a:rPr lang="en-US" sz="2000" dirty="0">
                    <a:solidFill>
                      <a:schemeClr val="tx1"/>
                    </a:solidFill>
                  </a:rPr>
                  <a:t> wins</a:t>
                </a:r>
              </a:p>
            </p:txBody>
          </p:sp>
        </mc:Choice>
        <mc:Fallback>
          <p:sp>
            <p:nvSpPr>
              <p:cNvPr id="51" name="Rounded Rectangle 50">
                <a:extLst>
                  <a:ext uri="{FF2B5EF4-FFF2-40B4-BE49-F238E27FC236}">
                    <a16:creationId xmlns:a16="http://schemas.microsoft.com/office/drawing/2014/main" id="{F3449192-9997-32FC-FE47-D45E336EDE22}"/>
                  </a:ext>
                </a:extLst>
              </p:cNvPr>
              <p:cNvSpPr>
                <a:spLocks noRot="1" noChangeAspect="1" noMove="1" noResize="1" noEditPoints="1" noAdjustHandles="1" noChangeArrowheads="1" noChangeShapeType="1" noTextEdit="1"/>
              </p:cNvSpPr>
              <p:nvPr/>
            </p:nvSpPr>
            <p:spPr>
              <a:xfrm>
                <a:off x="2714473" y="4853450"/>
                <a:ext cx="3476406" cy="495988"/>
              </a:xfrm>
              <a:prstGeom prst="roundRect">
                <a:avLst>
                  <a:gd name="adj" fmla="val 19219"/>
                </a:avLst>
              </a:prstGeom>
              <a:blipFill>
                <a:blip r:embed="rId3"/>
                <a:stretch>
                  <a:fillRect b="-125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ounded Rectangle 58">
                <a:extLst>
                  <a:ext uri="{FF2B5EF4-FFF2-40B4-BE49-F238E27FC236}">
                    <a16:creationId xmlns:a16="http://schemas.microsoft.com/office/drawing/2014/main" id="{77A6D2E6-8A0A-D58F-CE5F-74AF1F9717FB}"/>
                  </a:ext>
                </a:extLst>
              </p:cNvPr>
              <p:cNvSpPr/>
              <p:nvPr/>
            </p:nvSpPr>
            <p:spPr>
              <a:xfrm>
                <a:off x="2425837" y="1166650"/>
                <a:ext cx="4097892" cy="490391"/>
              </a:xfrm>
              <a:prstGeom prst="roundRect">
                <a:avLst>
                  <a:gd name="adj" fmla="val 19219"/>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Consider </a:t>
                </a:r>
                <a14:m>
                  <m:oMath xmlns:m="http://schemas.openxmlformats.org/officeDocument/2006/math">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ℓ</m:t>
                            </m:r>
                          </m:sub>
                        </m:sSub>
                      </m:e>
                    </m:d>
                    <m:r>
                      <a:rPr lang="en-US" sz="2000" b="0" i="1" smtClean="0">
                        <a:solidFill>
                          <a:schemeClr val="tx1"/>
                        </a:solidFill>
                        <a:latin typeface="Cambria Math" panose="02040503050406030204" pitchFamily="18" charset="0"/>
                      </a:rPr>
                      <m:t>≠</m:t>
                    </m:r>
                    <m:d>
                      <m:dPr>
                        <m:ctrlPr>
                          <a:rPr lang="en-US" sz="2000" i="1">
                            <a:solidFill>
                              <a:schemeClr val="tx1"/>
                            </a:solidFill>
                            <a:latin typeface="Cambria Math" panose="02040503050406030204" pitchFamily="18" charset="0"/>
                          </a:rPr>
                        </m:ctrlPr>
                      </m:dPr>
                      <m:e>
                        <m:sSubSup>
                          <m:sSubSupPr>
                            <m:ctrlPr>
                              <a:rPr lang="en-US" sz="2000" i="1">
                                <a:solidFill>
                                  <a:schemeClr val="tx1"/>
                                </a:solidFill>
                                <a:latin typeface="Cambria Math" panose="02040503050406030204" pitchFamily="18" charset="0"/>
                              </a:rPr>
                            </m:ctrlPr>
                          </m:sSubSup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m:t>
                            </m:r>
                          </m:sup>
                        </m:sSubSup>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ℓ</m:t>
                            </m:r>
                          </m:sub>
                          <m:sup>
                            <m:r>
                              <a:rPr lang="en-US" sz="2000" i="1">
                                <a:solidFill>
                                  <a:schemeClr val="tx1"/>
                                </a:solidFill>
                                <a:latin typeface="Cambria Math" panose="02040503050406030204" pitchFamily="18" charset="0"/>
                              </a:rPr>
                              <m:t>′</m:t>
                            </m:r>
                          </m:sup>
                        </m:sSubSup>
                      </m:e>
                    </m:d>
                  </m:oMath>
                </a14:m>
                <a:endParaRPr lang="en-US" sz="2000" dirty="0">
                  <a:solidFill>
                    <a:schemeClr val="tx1"/>
                  </a:solidFill>
                </a:endParaRPr>
              </a:p>
            </p:txBody>
          </p:sp>
        </mc:Choice>
        <mc:Fallback xmlns="">
          <p:sp>
            <p:nvSpPr>
              <p:cNvPr id="59" name="Rounded Rectangle 58">
                <a:extLst>
                  <a:ext uri="{FF2B5EF4-FFF2-40B4-BE49-F238E27FC236}">
                    <a16:creationId xmlns:a16="http://schemas.microsoft.com/office/drawing/2014/main" id="{77A6D2E6-8A0A-D58F-CE5F-74AF1F9717FB}"/>
                  </a:ext>
                </a:extLst>
              </p:cNvPr>
              <p:cNvSpPr>
                <a:spLocks noRot="1" noChangeAspect="1" noMove="1" noResize="1" noEditPoints="1" noAdjustHandles="1" noChangeArrowheads="1" noChangeShapeType="1" noTextEdit="1"/>
              </p:cNvSpPr>
              <p:nvPr/>
            </p:nvSpPr>
            <p:spPr>
              <a:xfrm>
                <a:off x="2425837" y="1166650"/>
                <a:ext cx="4097892" cy="490391"/>
              </a:xfrm>
              <a:prstGeom prst="roundRect">
                <a:avLst>
                  <a:gd name="adj" fmla="val 19219"/>
                </a:avLst>
              </a:prstGeom>
              <a:blipFill>
                <a:blip r:embed="rId4"/>
                <a:stretch>
                  <a:fillRect t="-5000" b="-15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ounded Rectangle 41">
                <a:extLst>
                  <a:ext uri="{FF2B5EF4-FFF2-40B4-BE49-F238E27FC236}">
                    <a16:creationId xmlns:a16="http://schemas.microsoft.com/office/drawing/2014/main" id="{E366F01D-FD79-BCFB-DBF3-460891A55FAD}"/>
                  </a:ext>
                </a:extLst>
              </p:cNvPr>
              <p:cNvSpPr/>
              <p:nvPr/>
            </p:nvSpPr>
            <p:spPr>
              <a:xfrm>
                <a:off x="946792" y="2642054"/>
                <a:ext cx="980479" cy="1380135"/>
              </a:xfrm>
              <a:prstGeom prst="roundRect">
                <a:avLst>
                  <a:gd name="adj" fmla="val 1941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dirty="0" smtClean="0">
                          <a:solidFill>
                            <a:srgbClr val="FF0000"/>
                          </a:solidFill>
                          <a:latin typeface="Cambria Math" panose="02040503050406030204" pitchFamily="18" charset="0"/>
                        </a:rPr>
                        <m:t>𝒜</m:t>
                      </m:r>
                    </m:oMath>
                  </m:oMathPara>
                </a14:m>
                <a:endParaRPr lang="en-US" sz="3600" b="1" dirty="0">
                  <a:solidFill>
                    <a:srgbClr val="FF0000"/>
                  </a:solidFill>
                </a:endParaRPr>
              </a:p>
            </p:txBody>
          </p:sp>
        </mc:Choice>
        <mc:Fallback xmlns="">
          <p:sp>
            <p:nvSpPr>
              <p:cNvPr id="42" name="Rounded Rectangle 41">
                <a:extLst>
                  <a:ext uri="{FF2B5EF4-FFF2-40B4-BE49-F238E27FC236}">
                    <a16:creationId xmlns:a16="http://schemas.microsoft.com/office/drawing/2014/main" id="{E366F01D-FD79-BCFB-DBF3-460891A55FAD}"/>
                  </a:ext>
                </a:extLst>
              </p:cNvPr>
              <p:cNvSpPr>
                <a:spLocks noRot="1" noChangeAspect="1" noMove="1" noResize="1" noEditPoints="1" noAdjustHandles="1" noChangeArrowheads="1" noChangeShapeType="1" noTextEdit="1"/>
              </p:cNvSpPr>
              <p:nvPr/>
            </p:nvSpPr>
            <p:spPr>
              <a:xfrm>
                <a:off x="946792" y="2642054"/>
                <a:ext cx="980479" cy="1380135"/>
              </a:xfrm>
              <a:prstGeom prst="roundRect">
                <a:avLst>
                  <a:gd name="adj" fmla="val 19415"/>
                </a:avLst>
              </a:prstGeom>
              <a:blipFill>
                <a:blip r:embed="rId6"/>
                <a:stretch>
                  <a:fillRect/>
                </a:stretch>
              </a:blipFill>
              <a:ln w="38100">
                <a:solidFill>
                  <a:srgbClr val="FF0000"/>
                </a:solidFill>
              </a:ln>
            </p:spPr>
            <p:txBody>
              <a:bodyPr/>
              <a:lstStyle/>
              <a:p>
                <a:r>
                  <a:rPr lang="en-US">
                    <a:noFill/>
                  </a:rPr>
                  <a:t> </a:t>
                </a:r>
              </a:p>
            </p:txBody>
          </p:sp>
        </mc:Fallback>
      </mc:AlternateContent>
      <p:sp>
        <p:nvSpPr>
          <p:cNvPr id="43" name="Rounded Rectangle 42">
            <a:extLst>
              <a:ext uri="{FF2B5EF4-FFF2-40B4-BE49-F238E27FC236}">
                <a16:creationId xmlns:a16="http://schemas.microsoft.com/office/drawing/2014/main" id="{8A97AB94-4ACB-DA38-D064-363564DE4D84}"/>
              </a:ext>
            </a:extLst>
          </p:cNvPr>
          <p:cNvSpPr/>
          <p:nvPr/>
        </p:nvSpPr>
        <p:spPr>
          <a:xfrm>
            <a:off x="744326" y="1973045"/>
            <a:ext cx="2382402" cy="2543706"/>
          </a:xfrm>
          <a:prstGeom prst="roundRect">
            <a:avLst>
              <a:gd name="adj" fmla="val 7558"/>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1" dirty="0">
              <a:solidFill>
                <a:srgbClr val="FF0000"/>
              </a:solidFill>
            </a:endParaRPr>
          </a:p>
        </p:txBody>
      </p:sp>
      <mc:AlternateContent xmlns:mc="http://schemas.openxmlformats.org/markup-compatibility/2006" xmlns:a14="http://schemas.microsoft.com/office/drawing/2010/main">
        <mc:Choice Requires="a14">
          <p:sp>
            <p:nvSpPr>
              <p:cNvPr id="44" name="Rounded Rectangle 43">
                <a:extLst>
                  <a:ext uri="{FF2B5EF4-FFF2-40B4-BE49-F238E27FC236}">
                    <a16:creationId xmlns:a16="http://schemas.microsoft.com/office/drawing/2014/main" id="{E0E27749-C052-0E36-9E01-A07AB1E16668}"/>
                  </a:ext>
                </a:extLst>
              </p:cNvPr>
              <p:cNvSpPr/>
              <p:nvPr/>
            </p:nvSpPr>
            <p:spPr>
              <a:xfrm>
                <a:off x="2371307" y="1967200"/>
                <a:ext cx="829933" cy="657874"/>
              </a:xfrm>
              <a:prstGeom prst="roundRect">
                <a:avLst>
                  <a:gd name="adj" fmla="val 19415"/>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1" i="1" smtClean="0">
                          <a:solidFill>
                            <a:schemeClr val="tx1"/>
                          </a:solidFill>
                          <a:latin typeface="Cambria Math" panose="02040503050406030204" pitchFamily="18" charset="0"/>
                        </a:rPr>
                        <m:t>ℬ</m:t>
                      </m:r>
                    </m:oMath>
                  </m:oMathPara>
                </a14:m>
                <a:endParaRPr lang="en-US" sz="3600" b="1" dirty="0">
                  <a:solidFill>
                    <a:schemeClr val="tx1"/>
                  </a:solidFill>
                </a:endParaRPr>
              </a:p>
            </p:txBody>
          </p:sp>
        </mc:Choice>
        <mc:Fallback xmlns="">
          <p:sp>
            <p:nvSpPr>
              <p:cNvPr id="44" name="Rounded Rectangle 43">
                <a:extLst>
                  <a:ext uri="{FF2B5EF4-FFF2-40B4-BE49-F238E27FC236}">
                    <a16:creationId xmlns:a16="http://schemas.microsoft.com/office/drawing/2014/main" id="{E0E27749-C052-0E36-9E01-A07AB1E16668}"/>
                  </a:ext>
                </a:extLst>
              </p:cNvPr>
              <p:cNvSpPr>
                <a:spLocks noRot="1" noChangeAspect="1" noMove="1" noResize="1" noEditPoints="1" noAdjustHandles="1" noChangeArrowheads="1" noChangeShapeType="1" noTextEdit="1"/>
              </p:cNvSpPr>
              <p:nvPr/>
            </p:nvSpPr>
            <p:spPr>
              <a:xfrm>
                <a:off x="2371307" y="1967200"/>
                <a:ext cx="829933" cy="657874"/>
              </a:xfrm>
              <a:prstGeom prst="roundRect">
                <a:avLst>
                  <a:gd name="adj" fmla="val 19415"/>
                </a:avLst>
              </a:prstGeom>
              <a:blipFill>
                <a:blip r:embed="rId7"/>
                <a:stretch>
                  <a:fillRect/>
                </a:stretch>
              </a:blipFill>
              <a:ln w="38100">
                <a:noFill/>
              </a:ln>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7569C877-DA33-2DB3-BAD3-5CAA6A49814F}"/>
              </a:ext>
            </a:extLst>
          </p:cNvPr>
          <p:cNvCxnSpPr>
            <a:cxnSpLocks/>
          </p:cNvCxnSpPr>
          <p:nvPr/>
        </p:nvCxnSpPr>
        <p:spPr>
          <a:xfrm flipV="1">
            <a:off x="1174726" y="1493517"/>
            <a:ext cx="134288" cy="453371"/>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7582FDC-57E5-2500-4CB4-71CE5631BD8E}"/>
              </a:ext>
            </a:extLst>
          </p:cNvPr>
          <p:cNvCxnSpPr>
            <a:cxnSpLocks/>
          </p:cNvCxnSpPr>
          <p:nvPr/>
        </p:nvCxnSpPr>
        <p:spPr>
          <a:xfrm>
            <a:off x="1925583" y="3641179"/>
            <a:ext cx="623302"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2BB83088-9CBB-0333-D62E-6F5EEDA8F43C}"/>
                  </a:ext>
                </a:extLst>
              </p:cNvPr>
              <p:cNvSpPr txBox="1"/>
              <p:nvPr/>
            </p:nvSpPr>
            <p:spPr>
              <a:xfrm>
                <a:off x="2094470" y="3192938"/>
                <a:ext cx="82993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Σ</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b="0" i="1" smtClean="0">
                              <a:latin typeface="Cambria Math" panose="02040503050406030204" pitchFamily="18" charset="0"/>
                            </a:rPr>
                            <m:t>𝑖</m:t>
                          </m:r>
                        </m:sub>
                      </m:sSub>
                    </m:oMath>
                  </m:oMathPara>
                </a14:m>
                <a:endParaRPr lang="en-US" sz="2000" dirty="0"/>
              </a:p>
            </p:txBody>
          </p:sp>
        </mc:Choice>
        <mc:Fallback xmlns="">
          <p:sp>
            <p:nvSpPr>
              <p:cNvPr id="47" name="TextBox 46">
                <a:extLst>
                  <a:ext uri="{FF2B5EF4-FFF2-40B4-BE49-F238E27FC236}">
                    <a16:creationId xmlns:a16="http://schemas.microsoft.com/office/drawing/2014/main" id="{2BB83088-9CBB-0333-D62E-6F5EEDA8F43C}"/>
                  </a:ext>
                </a:extLst>
              </p:cNvPr>
              <p:cNvSpPr txBox="1">
                <a:spLocks noRot="1" noChangeAspect="1" noMove="1" noResize="1" noEditPoints="1" noAdjustHandles="1" noChangeArrowheads="1" noChangeShapeType="1" noTextEdit="1"/>
              </p:cNvSpPr>
              <p:nvPr/>
            </p:nvSpPr>
            <p:spPr>
              <a:xfrm>
                <a:off x="2094470" y="3192938"/>
                <a:ext cx="829934" cy="400110"/>
              </a:xfrm>
              <a:prstGeom prst="rect">
                <a:avLst/>
              </a:prstGeom>
              <a:blipFill>
                <a:blip r:embed="rId8"/>
                <a:stretch>
                  <a:fillRect t="-18750" b="-3125"/>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3800F75E-7A7A-7E0C-484F-2935DAD96CF8}"/>
              </a:ext>
            </a:extLst>
          </p:cNvPr>
          <p:cNvCxnSpPr>
            <a:cxnSpLocks/>
          </p:cNvCxnSpPr>
          <p:nvPr/>
        </p:nvCxnSpPr>
        <p:spPr>
          <a:xfrm>
            <a:off x="1937622" y="3061484"/>
            <a:ext cx="628420"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F99F33E-32E9-C91D-939F-182A3866EE5B}"/>
                  </a:ext>
                </a:extLst>
              </p:cNvPr>
              <p:cNvSpPr txBox="1"/>
              <p:nvPr/>
            </p:nvSpPr>
            <p:spPr>
              <a:xfrm>
                <a:off x="2111627" y="2607057"/>
                <a:ext cx="6284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b>
                          <m:r>
                            <a:rPr lang="en-US" sz="2000" b="0" i="1" smtClean="0">
                              <a:latin typeface="Cambria Math" panose="02040503050406030204" pitchFamily="18" charset="0"/>
                            </a:rPr>
                            <m:t>𝑖</m:t>
                          </m:r>
                        </m:sub>
                      </m:sSub>
                    </m:oMath>
                  </m:oMathPara>
                </a14:m>
                <a:endParaRPr lang="en-US" sz="2000" dirty="0"/>
              </a:p>
            </p:txBody>
          </p:sp>
        </mc:Choice>
        <mc:Fallback xmlns="">
          <p:sp>
            <p:nvSpPr>
              <p:cNvPr id="52" name="TextBox 51">
                <a:extLst>
                  <a:ext uri="{FF2B5EF4-FFF2-40B4-BE49-F238E27FC236}">
                    <a16:creationId xmlns:a16="http://schemas.microsoft.com/office/drawing/2014/main" id="{FF99F33E-32E9-C91D-939F-182A3866EE5B}"/>
                  </a:ext>
                </a:extLst>
              </p:cNvPr>
              <p:cNvSpPr txBox="1">
                <a:spLocks noRot="1" noChangeAspect="1" noMove="1" noResize="1" noEditPoints="1" noAdjustHandles="1" noChangeArrowheads="1" noChangeShapeType="1" noTextEdit="1"/>
              </p:cNvSpPr>
              <p:nvPr/>
            </p:nvSpPr>
            <p:spPr>
              <a:xfrm>
                <a:off x="2111627" y="2607057"/>
                <a:ext cx="628420" cy="400110"/>
              </a:xfrm>
              <a:prstGeom prst="rect">
                <a:avLst/>
              </a:prstGeom>
              <a:blipFill>
                <a:blip r:embed="rId9"/>
                <a:stretch>
                  <a:fillRect t="-18750" b="-3125"/>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F6A852EB-7DF6-0FE6-1EB9-DFAA51DDAC1D}"/>
              </a:ext>
            </a:extLst>
          </p:cNvPr>
          <p:cNvCxnSpPr>
            <a:cxnSpLocks/>
          </p:cNvCxnSpPr>
          <p:nvPr/>
        </p:nvCxnSpPr>
        <p:spPr>
          <a:xfrm>
            <a:off x="1551856" y="4045927"/>
            <a:ext cx="565018" cy="1295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A99C3B4-F5A4-C787-10D3-FAD5838327AF}"/>
                  </a:ext>
                </a:extLst>
              </p:cNvPr>
              <p:cNvSpPr txBox="1"/>
              <p:nvPr/>
            </p:nvSpPr>
            <p:spPr>
              <a:xfrm>
                <a:off x="1241870" y="1325454"/>
                <a:ext cx="58564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𝐴</m:t>
                      </m:r>
                    </m:oMath>
                  </m:oMathPara>
                </a14:m>
                <a:endParaRPr lang="en-US" sz="2400" dirty="0"/>
              </a:p>
            </p:txBody>
          </p:sp>
        </mc:Choice>
        <mc:Fallback xmlns="">
          <p:sp>
            <p:nvSpPr>
              <p:cNvPr id="55" name="TextBox 54">
                <a:extLst>
                  <a:ext uri="{FF2B5EF4-FFF2-40B4-BE49-F238E27FC236}">
                    <a16:creationId xmlns:a16="http://schemas.microsoft.com/office/drawing/2014/main" id="{1A99C3B4-F5A4-C787-10D3-FAD5838327AF}"/>
                  </a:ext>
                </a:extLst>
              </p:cNvPr>
              <p:cNvSpPr txBox="1">
                <a:spLocks noRot="1" noChangeAspect="1" noMove="1" noResize="1" noEditPoints="1" noAdjustHandles="1" noChangeArrowheads="1" noChangeShapeType="1" noTextEdit="1"/>
              </p:cNvSpPr>
              <p:nvPr/>
            </p:nvSpPr>
            <p:spPr>
              <a:xfrm>
                <a:off x="1241870" y="1325454"/>
                <a:ext cx="585646" cy="461665"/>
              </a:xfrm>
              <a:prstGeom prst="rect">
                <a:avLst/>
              </a:prstGeom>
              <a:blipFill>
                <a:blip r:embed="rId11"/>
                <a:stretch>
                  <a:fillRect/>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120AB42F-77FF-658B-5B0E-97EA389C517D}"/>
              </a:ext>
            </a:extLst>
          </p:cNvPr>
          <p:cNvCxnSpPr>
            <a:cxnSpLocks/>
          </p:cNvCxnSpPr>
          <p:nvPr/>
        </p:nvCxnSpPr>
        <p:spPr>
          <a:xfrm flipV="1">
            <a:off x="1289842" y="2188618"/>
            <a:ext cx="134288" cy="453371"/>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508EA03-D40B-77FE-EB1B-E7C5ED47F039}"/>
                  </a:ext>
                </a:extLst>
              </p:cNvPr>
              <p:cNvSpPr txBox="1"/>
              <p:nvPr/>
            </p:nvSpPr>
            <p:spPr>
              <a:xfrm>
                <a:off x="1385599" y="2012241"/>
                <a:ext cx="58564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𝐴</m:t>
                      </m:r>
                    </m:oMath>
                  </m:oMathPara>
                </a14:m>
                <a:endParaRPr lang="en-US" sz="2400" dirty="0"/>
              </a:p>
            </p:txBody>
          </p:sp>
        </mc:Choice>
        <mc:Fallback xmlns="">
          <p:sp>
            <p:nvSpPr>
              <p:cNvPr id="57" name="TextBox 56">
                <a:extLst>
                  <a:ext uri="{FF2B5EF4-FFF2-40B4-BE49-F238E27FC236}">
                    <a16:creationId xmlns:a16="http://schemas.microsoft.com/office/drawing/2014/main" id="{C508EA03-D40B-77FE-EB1B-E7C5ED47F039}"/>
                  </a:ext>
                </a:extLst>
              </p:cNvPr>
              <p:cNvSpPr txBox="1">
                <a:spLocks noRot="1" noChangeAspect="1" noMove="1" noResize="1" noEditPoints="1" noAdjustHandles="1" noChangeArrowheads="1" noChangeShapeType="1" noTextEdit="1"/>
              </p:cNvSpPr>
              <p:nvPr/>
            </p:nvSpPr>
            <p:spPr>
              <a:xfrm>
                <a:off x="1385599" y="2012241"/>
                <a:ext cx="585646"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ounded Rectangle 57">
                <a:extLst>
                  <a:ext uri="{FF2B5EF4-FFF2-40B4-BE49-F238E27FC236}">
                    <a16:creationId xmlns:a16="http://schemas.microsoft.com/office/drawing/2014/main" id="{AE61149A-0B78-5515-2AC0-21F58593C53C}"/>
                  </a:ext>
                </a:extLst>
              </p:cNvPr>
              <p:cNvSpPr/>
              <p:nvPr/>
            </p:nvSpPr>
            <p:spPr>
              <a:xfrm>
                <a:off x="5847829" y="2615897"/>
                <a:ext cx="980479" cy="1380135"/>
              </a:xfrm>
              <a:prstGeom prst="roundRect">
                <a:avLst>
                  <a:gd name="adj" fmla="val 1941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dirty="0" smtClean="0">
                          <a:solidFill>
                            <a:srgbClr val="FF0000"/>
                          </a:solidFill>
                          <a:latin typeface="Cambria Math" panose="02040503050406030204" pitchFamily="18" charset="0"/>
                        </a:rPr>
                        <m:t>𝒜</m:t>
                      </m:r>
                    </m:oMath>
                  </m:oMathPara>
                </a14:m>
                <a:endParaRPr lang="en-US" sz="3600" b="1" dirty="0">
                  <a:solidFill>
                    <a:srgbClr val="FF0000"/>
                  </a:solidFill>
                </a:endParaRPr>
              </a:p>
            </p:txBody>
          </p:sp>
        </mc:Choice>
        <mc:Fallback xmlns="">
          <p:sp>
            <p:nvSpPr>
              <p:cNvPr id="58" name="Rounded Rectangle 57">
                <a:extLst>
                  <a:ext uri="{FF2B5EF4-FFF2-40B4-BE49-F238E27FC236}">
                    <a16:creationId xmlns:a16="http://schemas.microsoft.com/office/drawing/2014/main" id="{AE61149A-0B78-5515-2AC0-21F58593C53C}"/>
                  </a:ext>
                </a:extLst>
              </p:cNvPr>
              <p:cNvSpPr>
                <a:spLocks noRot="1" noChangeAspect="1" noMove="1" noResize="1" noEditPoints="1" noAdjustHandles="1" noChangeArrowheads="1" noChangeShapeType="1" noTextEdit="1"/>
              </p:cNvSpPr>
              <p:nvPr/>
            </p:nvSpPr>
            <p:spPr>
              <a:xfrm>
                <a:off x="5847829" y="2615897"/>
                <a:ext cx="980479" cy="1380135"/>
              </a:xfrm>
              <a:prstGeom prst="roundRect">
                <a:avLst>
                  <a:gd name="adj" fmla="val 19415"/>
                </a:avLst>
              </a:prstGeom>
              <a:blipFill>
                <a:blip r:embed="rId13"/>
                <a:stretch>
                  <a:fillRect/>
                </a:stretch>
              </a:blipFill>
              <a:ln w="38100">
                <a:solidFill>
                  <a:srgbClr val="FF0000"/>
                </a:solidFill>
              </a:ln>
            </p:spPr>
            <p:txBody>
              <a:bodyPr/>
              <a:lstStyle/>
              <a:p>
                <a:r>
                  <a:rPr lang="en-US">
                    <a:noFill/>
                  </a:rPr>
                  <a:t> </a:t>
                </a:r>
              </a:p>
            </p:txBody>
          </p:sp>
        </mc:Fallback>
      </mc:AlternateContent>
      <p:sp>
        <p:nvSpPr>
          <p:cNvPr id="61" name="Rounded Rectangle 60">
            <a:extLst>
              <a:ext uri="{FF2B5EF4-FFF2-40B4-BE49-F238E27FC236}">
                <a16:creationId xmlns:a16="http://schemas.microsoft.com/office/drawing/2014/main" id="{57B886E5-967B-62F6-22F7-E8C36641CA32}"/>
              </a:ext>
            </a:extLst>
          </p:cNvPr>
          <p:cNvSpPr/>
          <p:nvPr/>
        </p:nvSpPr>
        <p:spPr>
          <a:xfrm>
            <a:off x="5645363" y="1946888"/>
            <a:ext cx="2382402" cy="2543706"/>
          </a:xfrm>
          <a:prstGeom prst="roundRect">
            <a:avLst>
              <a:gd name="adj" fmla="val 7558"/>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1" dirty="0">
              <a:solidFill>
                <a:srgbClr val="FF0000"/>
              </a:solidFill>
            </a:endParaRPr>
          </a:p>
        </p:txBody>
      </p:sp>
      <p:cxnSp>
        <p:nvCxnSpPr>
          <p:cNvPr id="62" name="Straight Arrow Connector 61">
            <a:extLst>
              <a:ext uri="{FF2B5EF4-FFF2-40B4-BE49-F238E27FC236}">
                <a16:creationId xmlns:a16="http://schemas.microsoft.com/office/drawing/2014/main" id="{4457A143-EE26-1753-5914-9E518F853B30}"/>
              </a:ext>
            </a:extLst>
          </p:cNvPr>
          <p:cNvCxnSpPr>
            <a:cxnSpLocks/>
          </p:cNvCxnSpPr>
          <p:nvPr/>
        </p:nvCxnSpPr>
        <p:spPr>
          <a:xfrm flipV="1">
            <a:off x="7825441" y="1480516"/>
            <a:ext cx="134288" cy="453371"/>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B3FAE147-DC77-9CDB-A133-8818EE91CCBC}"/>
              </a:ext>
            </a:extLst>
          </p:cNvPr>
          <p:cNvCxnSpPr>
            <a:cxnSpLocks/>
          </p:cNvCxnSpPr>
          <p:nvPr/>
        </p:nvCxnSpPr>
        <p:spPr>
          <a:xfrm>
            <a:off x="6826620" y="3615022"/>
            <a:ext cx="623302"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C43D1B6C-7474-AB26-B935-E2CF780B22D4}"/>
                  </a:ext>
                </a:extLst>
              </p:cNvPr>
              <p:cNvSpPr txBox="1"/>
              <p:nvPr/>
            </p:nvSpPr>
            <p:spPr>
              <a:xfrm>
                <a:off x="6995507" y="3166781"/>
                <a:ext cx="82993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Σ</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sSubSup>
                        <m:sSubSupPr>
                          <m:ctrlPr>
                            <a:rPr lang="en-US" sz="2000" b="0" i="1" smtClean="0">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oMath>
                  </m:oMathPara>
                </a14:m>
                <a:endParaRPr lang="en-US" sz="2000" dirty="0"/>
              </a:p>
            </p:txBody>
          </p:sp>
        </mc:Choice>
        <mc:Fallback xmlns="">
          <p:sp>
            <p:nvSpPr>
              <p:cNvPr id="64" name="TextBox 63">
                <a:extLst>
                  <a:ext uri="{FF2B5EF4-FFF2-40B4-BE49-F238E27FC236}">
                    <a16:creationId xmlns:a16="http://schemas.microsoft.com/office/drawing/2014/main" id="{C43D1B6C-7474-AB26-B935-E2CF780B22D4}"/>
                  </a:ext>
                </a:extLst>
              </p:cNvPr>
              <p:cNvSpPr txBox="1">
                <a:spLocks noRot="1" noChangeAspect="1" noMove="1" noResize="1" noEditPoints="1" noAdjustHandles="1" noChangeArrowheads="1" noChangeShapeType="1" noTextEdit="1"/>
              </p:cNvSpPr>
              <p:nvPr/>
            </p:nvSpPr>
            <p:spPr>
              <a:xfrm>
                <a:off x="6995507" y="3166781"/>
                <a:ext cx="829934" cy="400110"/>
              </a:xfrm>
              <a:prstGeom prst="rect">
                <a:avLst/>
              </a:prstGeom>
              <a:blipFill>
                <a:blip r:embed="rId14"/>
                <a:stretch>
                  <a:fillRect t="-18750" b="-6250"/>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C6EF18DC-E4D5-3EB6-23C1-2A8D3C6A9E1D}"/>
              </a:ext>
            </a:extLst>
          </p:cNvPr>
          <p:cNvCxnSpPr>
            <a:cxnSpLocks/>
          </p:cNvCxnSpPr>
          <p:nvPr/>
        </p:nvCxnSpPr>
        <p:spPr>
          <a:xfrm>
            <a:off x="6838659" y="3035327"/>
            <a:ext cx="628420"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E8A5599-0F91-86A8-C662-9E267EA97A46}"/>
                  </a:ext>
                </a:extLst>
              </p:cNvPr>
              <p:cNvSpPr txBox="1"/>
              <p:nvPr/>
            </p:nvSpPr>
            <p:spPr>
              <a:xfrm>
                <a:off x="7012664" y="2580900"/>
                <a:ext cx="6284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sSubSup>
                        <m:sSubSupPr>
                          <m:ctrlPr>
                            <a:rPr lang="en-US" sz="2000" b="0" i="1" smtClean="0">
                              <a:latin typeface="Cambria Math" panose="02040503050406030204" pitchFamily="18" charset="0"/>
                            </a:rPr>
                          </m:ctrlPr>
                        </m:sSub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oMath>
                  </m:oMathPara>
                </a14:m>
                <a:endParaRPr lang="en-US" sz="2000" dirty="0"/>
              </a:p>
            </p:txBody>
          </p:sp>
        </mc:Choice>
        <mc:Fallback xmlns="">
          <p:sp>
            <p:nvSpPr>
              <p:cNvPr id="66" name="TextBox 65">
                <a:extLst>
                  <a:ext uri="{FF2B5EF4-FFF2-40B4-BE49-F238E27FC236}">
                    <a16:creationId xmlns:a16="http://schemas.microsoft.com/office/drawing/2014/main" id="{7E8A5599-0F91-86A8-C662-9E267EA97A46}"/>
                  </a:ext>
                </a:extLst>
              </p:cNvPr>
              <p:cNvSpPr txBox="1">
                <a:spLocks noRot="1" noChangeAspect="1" noMove="1" noResize="1" noEditPoints="1" noAdjustHandles="1" noChangeArrowheads="1" noChangeShapeType="1" noTextEdit="1"/>
              </p:cNvSpPr>
              <p:nvPr/>
            </p:nvSpPr>
            <p:spPr>
              <a:xfrm>
                <a:off x="7012664" y="2580900"/>
                <a:ext cx="628420" cy="400110"/>
              </a:xfrm>
              <a:prstGeom prst="rect">
                <a:avLst/>
              </a:prstGeom>
              <a:blipFill>
                <a:blip r:embed="rId15"/>
                <a:stretch>
                  <a:fillRect t="-18750" b="-6250"/>
                </a:stretch>
              </a:blipFill>
            </p:spPr>
            <p:txBody>
              <a:bodyPr/>
              <a:lstStyle/>
              <a:p>
                <a:r>
                  <a:rPr lang="en-US">
                    <a:noFill/>
                  </a:rPr>
                  <a:t> </a:t>
                </a:r>
              </a:p>
            </p:txBody>
          </p:sp>
        </mc:Fallback>
      </mc:AlternateContent>
      <p:cxnSp>
        <p:nvCxnSpPr>
          <p:cNvPr id="67" name="Straight Arrow Connector 66">
            <a:extLst>
              <a:ext uri="{FF2B5EF4-FFF2-40B4-BE49-F238E27FC236}">
                <a16:creationId xmlns:a16="http://schemas.microsoft.com/office/drawing/2014/main" id="{9C8C8247-208C-DA2A-95D6-4921259AD05F}"/>
              </a:ext>
            </a:extLst>
          </p:cNvPr>
          <p:cNvCxnSpPr>
            <a:cxnSpLocks/>
          </p:cNvCxnSpPr>
          <p:nvPr/>
        </p:nvCxnSpPr>
        <p:spPr>
          <a:xfrm>
            <a:off x="6452893" y="4019770"/>
            <a:ext cx="565018" cy="12955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331619F-8892-3CA6-CF29-F3EC5173F02C}"/>
                  </a:ext>
                </a:extLst>
              </p:cNvPr>
              <p:cNvSpPr txBox="1"/>
              <p:nvPr/>
            </p:nvSpPr>
            <p:spPr>
              <a:xfrm>
                <a:off x="7892585" y="1312453"/>
                <a:ext cx="58564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𝐴</m:t>
                      </m:r>
                    </m:oMath>
                  </m:oMathPara>
                </a14:m>
                <a:endParaRPr lang="en-US" sz="2400" dirty="0"/>
              </a:p>
            </p:txBody>
          </p:sp>
        </mc:Choice>
        <mc:Fallback xmlns="">
          <p:sp>
            <p:nvSpPr>
              <p:cNvPr id="69" name="TextBox 68">
                <a:extLst>
                  <a:ext uri="{FF2B5EF4-FFF2-40B4-BE49-F238E27FC236}">
                    <a16:creationId xmlns:a16="http://schemas.microsoft.com/office/drawing/2014/main" id="{6331619F-8892-3CA6-CF29-F3EC5173F02C}"/>
                  </a:ext>
                </a:extLst>
              </p:cNvPr>
              <p:cNvSpPr txBox="1">
                <a:spLocks noRot="1" noChangeAspect="1" noMove="1" noResize="1" noEditPoints="1" noAdjustHandles="1" noChangeArrowheads="1" noChangeShapeType="1" noTextEdit="1"/>
              </p:cNvSpPr>
              <p:nvPr/>
            </p:nvSpPr>
            <p:spPr>
              <a:xfrm>
                <a:off x="7892585" y="1312453"/>
                <a:ext cx="585646" cy="461665"/>
              </a:xfrm>
              <a:prstGeom prst="rect">
                <a:avLst/>
              </a:prstGeom>
              <a:blipFill>
                <a:blip r:embed="rId17"/>
                <a:stretch>
                  <a:fillRect/>
                </a:stretch>
              </a:blipFill>
            </p:spPr>
            <p:txBody>
              <a:bodyPr/>
              <a:lstStyle/>
              <a:p>
                <a:r>
                  <a:rPr lang="en-US">
                    <a:noFill/>
                  </a:rPr>
                  <a:t> </a:t>
                </a:r>
              </a:p>
            </p:txBody>
          </p:sp>
        </mc:Fallback>
      </mc:AlternateContent>
      <p:cxnSp>
        <p:nvCxnSpPr>
          <p:cNvPr id="70" name="Straight Arrow Connector 69">
            <a:extLst>
              <a:ext uri="{FF2B5EF4-FFF2-40B4-BE49-F238E27FC236}">
                <a16:creationId xmlns:a16="http://schemas.microsoft.com/office/drawing/2014/main" id="{7D010CCC-9DAF-F180-16CA-F97DE814E2E3}"/>
              </a:ext>
            </a:extLst>
          </p:cNvPr>
          <p:cNvCxnSpPr>
            <a:cxnSpLocks/>
          </p:cNvCxnSpPr>
          <p:nvPr/>
        </p:nvCxnSpPr>
        <p:spPr>
          <a:xfrm flipV="1">
            <a:off x="6190879" y="2162461"/>
            <a:ext cx="134288" cy="453371"/>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0F01022-B644-F338-C8C9-CE541A5A6F65}"/>
                  </a:ext>
                </a:extLst>
              </p:cNvPr>
              <p:cNvSpPr txBox="1"/>
              <p:nvPr/>
            </p:nvSpPr>
            <p:spPr>
              <a:xfrm>
                <a:off x="6286636" y="1986084"/>
                <a:ext cx="58564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𝐴</m:t>
                      </m:r>
                    </m:oMath>
                  </m:oMathPara>
                </a14:m>
                <a:endParaRPr lang="en-US" sz="2400" dirty="0"/>
              </a:p>
            </p:txBody>
          </p:sp>
        </mc:Choice>
        <mc:Fallback xmlns="">
          <p:sp>
            <p:nvSpPr>
              <p:cNvPr id="71" name="TextBox 70">
                <a:extLst>
                  <a:ext uri="{FF2B5EF4-FFF2-40B4-BE49-F238E27FC236}">
                    <a16:creationId xmlns:a16="http://schemas.microsoft.com/office/drawing/2014/main" id="{E0F01022-B644-F338-C8C9-CE541A5A6F65}"/>
                  </a:ext>
                </a:extLst>
              </p:cNvPr>
              <p:cNvSpPr txBox="1">
                <a:spLocks noRot="1" noChangeAspect="1" noMove="1" noResize="1" noEditPoints="1" noAdjustHandles="1" noChangeArrowheads="1" noChangeShapeType="1" noTextEdit="1"/>
              </p:cNvSpPr>
              <p:nvPr/>
            </p:nvSpPr>
            <p:spPr>
              <a:xfrm>
                <a:off x="6286636" y="1986084"/>
                <a:ext cx="585646"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ounded Rectangle 71">
                <a:extLst>
                  <a:ext uri="{FF2B5EF4-FFF2-40B4-BE49-F238E27FC236}">
                    <a16:creationId xmlns:a16="http://schemas.microsoft.com/office/drawing/2014/main" id="{B25627C5-A6FD-ED63-D045-F3ADFFFF5773}"/>
                  </a:ext>
                </a:extLst>
              </p:cNvPr>
              <p:cNvSpPr/>
              <p:nvPr/>
            </p:nvSpPr>
            <p:spPr>
              <a:xfrm>
                <a:off x="7180780" y="1950175"/>
                <a:ext cx="829933" cy="657874"/>
              </a:xfrm>
              <a:prstGeom prst="roundRect">
                <a:avLst>
                  <a:gd name="adj" fmla="val 19415"/>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1" i="1" smtClean="0">
                          <a:solidFill>
                            <a:schemeClr val="tx1"/>
                          </a:solidFill>
                          <a:latin typeface="Cambria Math" panose="02040503050406030204" pitchFamily="18" charset="0"/>
                        </a:rPr>
                        <m:t>ℬ</m:t>
                      </m:r>
                    </m:oMath>
                  </m:oMathPara>
                </a14:m>
                <a:endParaRPr lang="en-US" sz="3600" b="1" dirty="0">
                  <a:solidFill>
                    <a:schemeClr val="tx1"/>
                  </a:solidFill>
                </a:endParaRPr>
              </a:p>
            </p:txBody>
          </p:sp>
        </mc:Choice>
        <mc:Fallback xmlns="">
          <p:sp>
            <p:nvSpPr>
              <p:cNvPr id="72" name="Rounded Rectangle 71">
                <a:extLst>
                  <a:ext uri="{FF2B5EF4-FFF2-40B4-BE49-F238E27FC236}">
                    <a16:creationId xmlns:a16="http://schemas.microsoft.com/office/drawing/2014/main" id="{B25627C5-A6FD-ED63-D045-F3ADFFFF5773}"/>
                  </a:ext>
                </a:extLst>
              </p:cNvPr>
              <p:cNvSpPr>
                <a:spLocks noRot="1" noChangeAspect="1" noMove="1" noResize="1" noEditPoints="1" noAdjustHandles="1" noChangeArrowheads="1" noChangeShapeType="1" noTextEdit="1"/>
              </p:cNvSpPr>
              <p:nvPr/>
            </p:nvSpPr>
            <p:spPr>
              <a:xfrm>
                <a:off x="7180780" y="1950175"/>
                <a:ext cx="829933" cy="657874"/>
              </a:xfrm>
              <a:prstGeom prst="roundRect">
                <a:avLst>
                  <a:gd name="adj" fmla="val 19415"/>
                </a:avLst>
              </a:prstGeom>
              <a:blipFill>
                <a:blip r:embed="rId18"/>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ounded Rectangle 74">
                <a:extLst>
                  <a:ext uri="{FF2B5EF4-FFF2-40B4-BE49-F238E27FC236}">
                    <a16:creationId xmlns:a16="http://schemas.microsoft.com/office/drawing/2014/main" id="{0FA9DBA1-22A1-E5C2-3E3E-B036980A6B38}"/>
                  </a:ext>
                </a:extLst>
              </p:cNvPr>
              <p:cNvSpPr/>
              <p:nvPr/>
            </p:nvSpPr>
            <p:spPr>
              <a:xfrm>
                <a:off x="3412373" y="2669505"/>
                <a:ext cx="1695820" cy="400110"/>
              </a:xfrm>
              <a:prstGeom prst="roundRect">
                <a:avLst>
                  <a:gd name="adj" fmla="val 19219"/>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 </a:t>
                </a:r>
                <a14:m>
                  <m:oMath xmlns:m="http://schemas.openxmlformats.org/officeDocument/2006/math">
                    <m:r>
                      <a:rPr lang="en-US" sz="2000" i="1" smtClean="0">
                        <a:solidFill>
                          <a:schemeClr val="tx1"/>
                        </a:solidFill>
                        <a:latin typeface="Cambria Math" panose="02040503050406030204" pitchFamily="18" charset="0"/>
                      </a:rPr>
                      <m:t>𝐴</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𝐴</m:t>
                    </m:r>
                    <m:sSubSup>
                      <m:sSubSupPr>
                        <m:ctrlPr>
                          <a:rPr lang="en-US" sz="2000" i="1">
                            <a:solidFill>
                              <a:schemeClr val="tx1"/>
                            </a:solidFill>
                            <a:latin typeface="Cambria Math" panose="02040503050406030204" pitchFamily="18" charset="0"/>
                          </a:rPr>
                        </m:ctrlPr>
                      </m:sSubSup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up>
                        <m:r>
                          <a:rPr lang="en-US" sz="2000">
                            <a:solidFill>
                              <a:schemeClr val="tx1"/>
                            </a:solidFill>
                            <a:latin typeface="Cambria Math" panose="02040503050406030204" pitchFamily="18" charset="0"/>
                          </a:rPr>
                          <m:t>′</m:t>
                        </m:r>
                      </m:sup>
                    </m:sSubSup>
                  </m:oMath>
                </a14:m>
                <a:endParaRPr lang="en-US" sz="2000" dirty="0">
                  <a:solidFill>
                    <a:schemeClr val="tx1"/>
                  </a:solidFill>
                </a:endParaRPr>
              </a:p>
            </p:txBody>
          </p:sp>
        </mc:Choice>
        <mc:Fallback xmlns="">
          <p:sp>
            <p:nvSpPr>
              <p:cNvPr id="75" name="Rounded Rectangle 74">
                <a:extLst>
                  <a:ext uri="{FF2B5EF4-FFF2-40B4-BE49-F238E27FC236}">
                    <a16:creationId xmlns:a16="http://schemas.microsoft.com/office/drawing/2014/main" id="{0FA9DBA1-22A1-E5C2-3E3E-B036980A6B38}"/>
                  </a:ext>
                </a:extLst>
              </p:cNvPr>
              <p:cNvSpPr>
                <a:spLocks noRot="1" noChangeAspect="1" noMove="1" noResize="1" noEditPoints="1" noAdjustHandles="1" noChangeArrowheads="1" noChangeShapeType="1" noTextEdit="1"/>
              </p:cNvSpPr>
              <p:nvPr/>
            </p:nvSpPr>
            <p:spPr>
              <a:xfrm>
                <a:off x="3412373" y="2669505"/>
                <a:ext cx="1695820" cy="400110"/>
              </a:xfrm>
              <a:prstGeom prst="roundRect">
                <a:avLst>
                  <a:gd name="adj" fmla="val 19219"/>
                </a:avLst>
              </a:prstGeom>
              <a:blipFill>
                <a:blip r:embed="rId19"/>
                <a:stretch>
                  <a:fillRect t="-18750" b="-3125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ounded Rectangle 75">
                <a:extLst>
                  <a:ext uri="{FF2B5EF4-FFF2-40B4-BE49-F238E27FC236}">
                    <a16:creationId xmlns:a16="http://schemas.microsoft.com/office/drawing/2014/main" id="{C26303AF-BCD2-0FE0-B02C-6C06622E89BB}"/>
                  </a:ext>
                </a:extLst>
              </p:cNvPr>
              <p:cNvSpPr/>
              <p:nvPr/>
            </p:nvSpPr>
            <p:spPr>
              <a:xfrm>
                <a:off x="3293927" y="3192938"/>
                <a:ext cx="2039333" cy="400110"/>
              </a:xfrm>
              <a:prstGeom prst="roundRect">
                <a:avLst>
                  <a:gd name="adj" fmla="val 19219"/>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0" smtClean="0">
                          <a:solidFill>
                            <a:schemeClr val="tx1"/>
                          </a:solidFill>
                          <a:latin typeface="Cambria Math" panose="02040503050406030204" pitchFamily="18" charset="0"/>
                        </a:rPr>
                        <m:t>2. </m:t>
                      </m:r>
                      <m:r>
                        <m:rPr>
                          <m:sty m:val="p"/>
                        </m:rPr>
                        <a:rPr lang="en-US" sz="2000" smtClean="0">
                          <a:solidFill>
                            <a:schemeClr val="tx1"/>
                          </a:solidFill>
                          <a:latin typeface="Cambria Math" panose="02040503050406030204" pitchFamily="18" charset="0"/>
                        </a:rPr>
                        <m:t>Σ</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𝑖</m:t>
                          </m:r>
                        </m:sub>
                      </m:sSub>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m:rPr>
                          <m:sty m:val="p"/>
                        </m:rPr>
                        <a:rPr lang="en-US" sz="2000">
                          <a:solidFill>
                            <a:schemeClr val="tx1"/>
                          </a:solidFill>
                          <a:latin typeface="Cambria Math" panose="02040503050406030204" pitchFamily="18" charset="0"/>
                        </a:rPr>
                        <m:t>Σ</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𝑖</m:t>
                          </m:r>
                        </m:sub>
                      </m:sSub>
                      <m:sSubSup>
                        <m:sSubSupPr>
                          <m:ctrlPr>
                            <a:rPr lang="en-US" sz="2000" i="1">
                              <a:solidFill>
                                <a:schemeClr val="tx1"/>
                              </a:solidFill>
                              <a:latin typeface="Cambria Math" panose="02040503050406030204" pitchFamily="18" charset="0"/>
                            </a:rPr>
                          </m:ctrlPr>
                        </m:sSubSup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up>
                          <m:r>
                            <a:rPr lang="en-US" sz="2000" i="1">
                              <a:solidFill>
                                <a:schemeClr val="tx1"/>
                              </a:solidFill>
                              <a:latin typeface="Cambria Math" panose="02040503050406030204" pitchFamily="18" charset="0"/>
                            </a:rPr>
                            <m:t>′</m:t>
                          </m:r>
                        </m:sup>
                      </m:sSubSup>
                    </m:oMath>
                  </m:oMathPara>
                </a14:m>
                <a:endParaRPr lang="en-US" sz="2000" dirty="0">
                  <a:solidFill>
                    <a:schemeClr val="tx1"/>
                  </a:solidFill>
                </a:endParaRPr>
              </a:p>
            </p:txBody>
          </p:sp>
        </mc:Choice>
        <mc:Fallback xmlns="">
          <p:sp>
            <p:nvSpPr>
              <p:cNvPr id="76" name="Rounded Rectangle 75">
                <a:extLst>
                  <a:ext uri="{FF2B5EF4-FFF2-40B4-BE49-F238E27FC236}">
                    <a16:creationId xmlns:a16="http://schemas.microsoft.com/office/drawing/2014/main" id="{C26303AF-BCD2-0FE0-B02C-6C06622E89BB}"/>
                  </a:ext>
                </a:extLst>
              </p:cNvPr>
              <p:cNvSpPr>
                <a:spLocks noRot="1" noChangeAspect="1" noMove="1" noResize="1" noEditPoints="1" noAdjustHandles="1" noChangeArrowheads="1" noChangeShapeType="1" noTextEdit="1"/>
              </p:cNvSpPr>
              <p:nvPr/>
            </p:nvSpPr>
            <p:spPr>
              <a:xfrm>
                <a:off x="3293927" y="3192938"/>
                <a:ext cx="2039333" cy="400110"/>
              </a:xfrm>
              <a:prstGeom prst="roundRect">
                <a:avLst>
                  <a:gd name="adj" fmla="val 19219"/>
                </a:avLst>
              </a:prstGeom>
              <a:blipFill>
                <a:blip r:embed="rId20"/>
                <a:stretch>
                  <a:fillRect t="-18750" b="-625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E6BE0F1-64D5-6B7F-A5BD-7777A9E56129}"/>
                  </a:ext>
                </a:extLst>
              </p:cNvPr>
              <p:cNvSpPr txBox="1"/>
              <p:nvPr/>
            </p:nvSpPr>
            <p:spPr>
              <a:xfrm>
                <a:off x="1971245" y="3787201"/>
                <a:ext cx="113123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𝑧</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𝑧</m:t>
                              </m:r>
                            </m:e>
                          </m:acc>
                        </m:e>
                        <m:sub>
                          <m:r>
                            <a:rPr lang="en-US" sz="2000" b="0" i="1" smtClean="0">
                              <a:latin typeface="Cambria Math" panose="02040503050406030204" pitchFamily="18" charset="0"/>
                            </a:rPr>
                            <m:t>ℓ</m:t>
                          </m:r>
                        </m:sub>
                      </m:sSub>
                    </m:oMath>
                  </m:oMathPara>
                </a14:m>
                <a:endParaRPr lang="en-US" sz="2000" dirty="0"/>
              </a:p>
            </p:txBody>
          </p:sp>
        </mc:Choice>
        <mc:Fallback xmlns="">
          <p:sp>
            <p:nvSpPr>
              <p:cNvPr id="2" name="TextBox 1">
                <a:extLst>
                  <a:ext uri="{FF2B5EF4-FFF2-40B4-BE49-F238E27FC236}">
                    <a16:creationId xmlns:a16="http://schemas.microsoft.com/office/drawing/2014/main" id="{6E6BE0F1-64D5-6B7F-A5BD-7777A9E56129}"/>
                  </a:ext>
                </a:extLst>
              </p:cNvPr>
              <p:cNvSpPr txBox="1">
                <a:spLocks noRot="1" noChangeAspect="1" noMove="1" noResize="1" noEditPoints="1" noAdjustHandles="1" noChangeArrowheads="1" noChangeShapeType="1" noTextEdit="1"/>
              </p:cNvSpPr>
              <p:nvPr/>
            </p:nvSpPr>
            <p:spPr>
              <a:xfrm>
                <a:off x="1971245" y="3787201"/>
                <a:ext cx="1131235" cy="400110"/>
              </a:xfrm>
              <a:prstGeom prst="rect">
                <a:avLst/>
              </a:prstGeom>
              <a:blipFill>
                <a:blip r:embed="rId21"/>
                <a:stretch>
                  <a:fillRect t="-18750"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E1AC95F-8A2E-5029-F6A6-A88239599B2B}"/>
                  </a:ext>
                </a:extLst>
              </p:cNvPr>
              <p:cNvSpPr txBox="1"/>
              <p:nvPr/>
            </p:nvSpPr>
            <p:spPr>
              <a:xfrm>
                <a:off x="6845240" y="3749523"/>
                <a:ext cx="1131235"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𝑧</m:t>
                              </m:r>
                            </m:e>
                          </m:acc>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𝑧</m:t>
                              </m:r>
                            </m:e>
                          </m:acc>
                        </m:e>
                        <m:sub>
                          <m:r>
                            <a:rPr lang="en-US" sz="2000" b="0" i="1" smtClean="0">
                              <a:latin typeface="Cambria Math" panose="02040503050406030204" pitchFamily="18" charset="0"/>
                            </a:rPr>
                            <m:t>ℓ</m:t>
                          </m:r>
                        </m:sub>
                      </m:sSub>
                    </m:oMath>
                  </m:oMathPara>
                </a14:m>
                <a:endParaRPr lang="en-US" sz="2000" dirty="0"/>
              </a:p>
            </p:txBody>
          </p:sp>
        </mc:Choice>
        <mc:Fallback xmlns="">
          <p:sp>
            <p:nvSpPr>
              <p:cNvPr id="3" name="TextBox 2">
                <a:extLst>
                  <a:ext uri="{FF2B5EF4-FFF2-40B4-BE49-F238E27FC236}">
                    <a16:creationId xmlns:a16="http://schemas.microsoft.com/office/drawing/2014/main" id="{7E1AC95F-8A2E-5029-F6A6-A88239599B2B}"/>
                  </a:ext>
                </a:extLst>
              </p:cNvPr>
              <p:cNvSpPr txBox="1">
                <a:spLocks noRot="1" noChangeAspect="1" noMove="1" noResize="1" noEditPoints="1" noAdjustHandles="1" noChangeArrowheads="1" noChangeShapeType="1" noTextEdit="1"/>
              </p:cNvSpPr>
              <p:nvPr/>
            </p:nvSpPr>
            <p:spPr>
              <a:xfrm>
                <a:off x="6845240" y="3749523"/>
                <a:ext cx="1131235" cy="400110"/>
              </a:xfrm>
              <a:prstGeom prst="rect">
                <a:avLst/>
              </a:prstGeom>
              <a:blipFill>
                <a:blip r:embed="rId22"/>
                <a:stretch>
                  <a:fillRect t="-18750"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31989C31-C192-D76D-8508-7126832D38CD}"/>
                  </a:ext>
                </a:extLst>
              </p:cNvPr>
              <p:cNvSpPr/>
              <p:nvPr/>
            </p:nvSpPr>
            <p:spPr>
              <a:xfrm>
                <a:off x="372707" y="198473"/>
                <a:ext cx="2611429" cy="573594"/>
              </a:xfrm>
              <a:prstGeom prst="roundRect">
                <a:avLst>
                  <a:gd name="adj" fmla="val 19219"/>
                </a:avLst>
              </a:prstGeom>
              <a:solidFill>
                <a:srgbClr val="FFBE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Why </a:t>
                </a:r>
                <a14:m>
                  <m:oMath xmlns:m="http://schemas.openxmlformats.org/officeDocument/2006/math">
                    <m:r>
                      <a:rPr lang="en-US" sz="2400" b="0" i="1" smtClean="0">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𝑧</m:t>
                            </m:r>
                          </m:e>
                        </m:acc>
                      </m:e>
                      <m:sub>
                        <m:r>
                          <a:rPr lang="en-US" sz="2400" i="1">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i="1">
                            <a:solidFill>
                              <a:schemeClr val="tx1"/>
                            </a:solidFill>
                            <a:latin typeface="Cambria Math" panose="02040503050406030204" pitchFamily="18" charset="0"/>
                          </a:rPr>
                          <m:t>𝑖</m:t>
                        </m:r>
                      </m:sub>
                    </m:sSub>
                  </m:oMath>
                </a14:m>
                <a:r>
                  <a:rPr lang="en-US" sz="2400" dirty="0">
                    <a:solidFill>
                      <a:schemeClr val="tx1"/>
                    </a:solidFill>
                  </a:rPr>
                  <a:t>?</a:t>
                </a:r>
              </a:p>
            </p:txBody>
          </p:sp>
        </mc:Choice>
        <mc:Fallback xmlns="">
          <p:sp>
            <p:nvSpPr>
              <p:cNvPr id="4" name="Rounded Rectangle 3">
                <a:extLst>
                  <a:ext uri="{FF2B5EF4-FFF2-40B4-BE49-F238E27FC236}">
                    <a16:creationId xmlns:a16="http://schemas.microsoft.com/office/drawing/2014/main" id="{31989C31-C192-D76D-8508-7126832D38CD}"/>
                  </a:ext>
                </a:extLst>
              </p:cNvPr>
              <p:cNvSpPr>
                <a:spLocks noRot="1" noChangeAspect="1" noMove="1" noResize="1" noEditPoints="1" noAdjustHandles="1" noChangeArrowheads="1" noChangeShapeType="1" noTextEdit="1"/>
              </p:cNvSpPr>
              <p:nvPr/>
            </p:nvSpPr>
            <p:spPr>
              <a:xfrm>
                <a:off x="372707" y="198473"/>
                <a:ext cx="2611429" cy="573594"/>
              </a:xfrm>
              <a:prstGeom prst="roundRect">
                <a:avLst>
                  <a:gd name="adj" fmla="val 19219"/>
                </a:avLst>
              </a:prstGeom>
              <a:blipFill>
                <a:blip r:embed="rId23"/>
                <a:stretch>
                  <a:fillRect t="-8696" b="-152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a:extLst>
                  <a:ext uri="{FF2B5EF4-FFF2-40B4-BE49-F238E27FC236}">
                    <a16:creationId xmlns:a16="http://schemas.microsoft.com/office/drawing/2014/main" id="{36B317B9-FBB9-C84D-6AE1-70309E600B82}"/>
                  </a:ext>
                </a:extLst>
              </p:cNvPr>
              <p:cNvSpPr/>
              <p:nvPr/>
            </p:nvSpPr>
            <p:spPr>
              <a:xfrm>
                <a:off x="3316751" y="3862138"/>
                <a:ext cx="2116573" cy="626681"/>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Since </a:t>
                </a:r>
                <a14:m>
                  <m:oMath xmlns:m="http://schemas.openxmlformats.org/officeDocument/2006/math">
                    <m:r>
                      <a:rPr lang="en-US" sz="200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Sup>
                      <m:sSubSupPr>
                        <m:ctrlPr>
                          <a:rPr lang="en-US" sz="2000" b="0" i="1" smtClean="0">
                            <a:solidFill>
                              <a:schemeClr val="tx1"/>
                            </a:solidFill>
                            <a:latin typeface="Cambria Math" panose="02040503050406030204" pitchFamily="18" charset="0"/>
                          </a:rPr>
                        </m:ctrlPr>
                      </m:sSubSup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up>
                        <m:r>
                          <a:rPr lang="en-US" sz="2000" b="0" i="1" smtClean="0">
                            <a:solidFill>
                              <a:schemeClr val="tx1"/>
                            </a:solidFill>
                            <a:latin typeface="Cambria Math" panose="02040503050406030204" pitchFamily="18" charset="0"/>
                          </a:rPr>
                          <m:t>′</m:t>
                        </m:r>
                      </m:sup>
                    </m:sSubSup>
                  </m:oMath>
                </a14:m>
                <a:r>
                  <a:rPr lang="en-US" sz="2000" dirty="0">
                    <a:solidFill>
                      <a:schemeClr val="tx1"/>
                    </a:solidFill>
                  </a:rPr>
                  <a:t>,</a:t>
                </a:r>
              </a:p>
              <a:p>
                <a:pPr algn="ctr"/>
                <a14:m>
                  <m:oMath xmlns:m="http://schemas.openxmlformats.org/officeDocument/2006/math">
                    <m:sSub>
                      <m:sSubPr>
                        <m:ctrlPr>
                          <a:rPr lang="en-US" sz="2000" b="0" i="1" dirty="0"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m:rPr>
                                <m:sty m:val="p"/>
                              </m:rPr>
                              <a:rPr lang="en-US" sz="2000" b="0" i="0" smtClean="0">
                                <a:solidFill>
                                  <a:schemeClr val="tx1"/>
                                </a:solidFill>
                                <a:latin typeface="Cambria Math" panose="02040503050406030204" pitchFamily="18" charset="0"/>
                              </a:rPr>
                              <m:t>z</m:t>
                            </m:r>
                          </m:e>
                        </m:acc>
                      </m:e>
                      <m:sub>
                        <m:r>
                          <a:rPr lang="en-US" sz="2000" b="0" i="1" dirty="0" smtClean="0">
                            <a:solidFill>
                              <a:schemeClr val="tx1"/>
                            </a:solidFill>
                            <a:latin typeface="Cambria Math" panose="02040503050406030204" pitchFamily="18" charset="0"/>
                          </a:rPr>
                          <m:t>𝑖</m:t>
                        </m:r>
                      </m:sub>
                    </m:sSub>
                    <m:r>
                      <a:rPr lang="en-US" sz="2000" b="0" i="1" dirty="0"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oMath>
                </a14:m>
                <a:r>
                  <a:rPr lang="en-US" sz="2000" dirty="0">
                    <a:solidFill>
                      <a:schemeClr val="tx1"/>
                    </a:solidFill>
                  </a:rPr>
                  <a:t> or </a:t>
                </a:r>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𝑧</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up>
                        <m:r>
                          <a:rPr lang="en-US" sz="2000" i="1">
                            <a:solidFill>
                              <a:schemeClr val="tx1"/>
                            </a:solidFill>
                            <a:latin typeface="Cambria Math" panose="02040503050406030204" pitchFamily="18" charset="0"/>
                          </a:rPr>
                          <m:t>′</m:t>
                        </m:r>
                      </m:sup>
                    </m:sSubSup>
                  </m:oMath>
                </a14:m>
                <a:endParaRPr lang="en-US" sz="2000" dirty="0">
                  <a:solidFill>
                    <a:schemeClr val="tx1"/>
                  </a:solidFill>
                </a:endParaRPr>
              </a:p>
            </p:txBody>
          </p:sp>
        </mc:Choice>
        <mc:Fallback xmlns="">
          <p:sp>
            <p:nvSpPr>
              <p:cNvPr id="5" name="Rounded Rectangle 4">
                <a:extLst>
                  <a:ext uri="{FF2B5EF4-FFF2-40B4-BE49-F238E27FC236}">
                    <a16:creationId xmlns:a16="http://schemas.microsoft.com/office/drawing/2014/main" id="{36B317B9-FBB9-C84D-6AE1-70309E600B82}"/>
                  </a:ext>
                </a:extLst>
              </p:cNvPr>
              <p:cNvSpPr>
                <a:spLocks noRot="1" noChangeAspect="1" noMove="1" noResize="1" noEditPoints="1" noAdjustHandles="1" noChangeArrowheads="1" noChangeShapeType="1" noTextEdit="1"/>
              </p:cNvSpPr>
              <p:nvPr/>
            </p:nvSpPr>
            <p:spPr>
              <a:xfrm>
                <a:off x="3316751" y="3862138"/>
                <a:ext cx="2116573" cy="626681"/>
              </a:xfrm>
              <a:prstGeom prst="roundRect">
                <a:avLst>
                  <a:gd name="adj" fmla="val 19219"/>
                </a:avLst>
              </a:prstGeom>
              <a:blipFill>
                <a:blip r:embed="rId24"/>
                <a:stretch>
                  <a:fillRect t="-18000" b="-26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07F8AEB-BA4D-673E-5818-91655B6EFA79}"/>
                  </a:ext>
                </a:extLst>
              </p:cNvPr>
              <p:cNvSpPr txBox="1"/>
              <p:nvPr/>
            </p:nvSpPr>
            <p:spPr>
              <a:xfrm rot="5400000">
                <a:off x="4008441" y="4476632"/>
                <a:ext cx="581473"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oMath>
                  </m:oMathPara>
                </a14:m>
                <a:endParaRPr lang="en-US" sz="2000" dirty="0"/>
              </a:p>
            </p:txBody>
          </p:sp>
        </mc:Choice>
        <mc:Fallback xmlns="">
          <p:sp>
            <p:nvSpPr>
              <p:cNvPr id="6" name="TextBox 5">
                <a:extLst>
                  <a:ext uri="{FF2B5EF4-FFF2-40B4-BE49-F238E27FC236}">
                    <a16:creationId xmlns:a16="http://schemas.microsoft.com/office/drawing/2014/main" id="{F07F8AEB-BA4D-673E-5818-91655B6EFA79}"/>
                  </a:ext>
                </a:extLst>
              </p:cNvPr>
              <p:cNvSpPr txBox="1">
                <a:spLocks noRot="1" noChangeAspect="1" noMove="1" noResize="1" noEditPoints="1" noAdjustHandles="1" noChangeArrowheads="1" noChangeShapeType="1" noTextEdit="1"/>
              </p:cNvSpPr>
              <p:nvPr/>
            </p:nvSpPr>
            <p:spPr>
              <a:xfrm rot="5400000">
                <a:off x="4008441" y="4476632"/>
                <a:ext cx="581473" cy="400110"/>
              </a:xfrm>
              <a:prstGeom prst="rect">
                <a:avLst/>
              </a:prstGeom>
              <a:blipFill>
                <a:blip r:embed="rId2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406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
                                            <p:bg/>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9" grpId="0" animBg="1"/>
      <p:bldP spid="42" grpId="0" animBg="1"/>
      <p:bldP spid="43" grpId="0" animBg="1"/>
      <p:bldP spid="44" grpId="0"/>
      <p:bldP spid="47" grpId="0"/>
      <p:bldP spid="52" grpId="0"/>
      <p:bldP spid="55" grpId="0"/>
      <p:bldP spid="57" grpId="0"/>
      <p:bldP spid="58" grpId="0" animBg="1"/>
      <p:bldP spid="61" grpId="0" animBg="1"/>
      <p:bldP spid="64" grpId="0"/>
      <p:bldP spid="66" grpId="0"/>
      <p:bldP spid="69" grpId="0"/>
      <p:bldP spid="71" grpId="0"/>
      <p:bldP spid="72" grpId="0"/>
      <p:bldP spid="75" grpId="0" animBg="1"/>
      <p:bldP spid="76" grpId="0" animBg="1"/>
      <p:bldP spid="2" grpId="0"/>
      <p:bldP spid="3" grpId="0"/>
      <p:bldP spid="5" grpId="0" uiExpand="1" build="p"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33A31-5480-D168-E427-41D2669F1396}"/>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431B13AB-24FA-DFF9-3799-2BA69E13AB23}"/>
                  </a:ext>
                </a:extLst>
              </p:cNvPr>
              <p:cNvSpPr txBox="1"/>
              <p:nvPr/>
            </p:nvSpPr>
            <p:spPr>
              <a:xfrm>
                <a:off x="814560" y="983676"/>
                <a:ext cx="4349155" cy="461921"/>
              </a:xfrm>
              <a:prstGeom prst="rect">
                <a:avLst/>
              </a:prstGeom>
              <a:noFill/>
            </p:spPr>
            <p:txBody>
              <a:bodyPr wrap="square">
                <a:spAutoFit/>
              </a:bodyPr>
              <a:lstStyle/>
              <a:p>
                <a:r>
                  <a:rPr lang="en-US" sz="2400" b="0" dirty="0"/>
                  <a:t>1. </a:t>
                </a:r>
                <a14:m>
                  <m:oMath xmlns:m="http://schemas.openxmlformats.org/officeDocument/2006/math">
                    <m:r>
                      <a:rPr lang="en-US" sz="2400" i="1">
                        <a:latin typeface="Cambria Math" panose="02040503050406030204" pitchFamily="18" charset="0"/>
                      </a:rPr>
                      <m:t>𝐴</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𝐴</m:t>
                    </m:r>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𝑖</m:t>
                        </m:r>
                      </m:sub>
                      <m:sup>
                        <m:r>
                          <a:rPr lang="en-US" sz="2400">
                            <a:latin typeface="Cambria Math" panose="02040503050406030204" pitchFamily="18" charset="0"/>
                          </a:rPr>
                          <m:t>′</m:t>
                        </m:r>
                      </m:sup>
                    </m:sSubSup>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mod</m:t>
                    </m:r>
                    <m:r>
                      <a:rPr lang="en-US" sz="2400" b="0" i="1" smtClean="0">
                        <a:latin typeface="Cambria Math" panose="02040503050406030204" pitchFamily="18" charset="0"/>
                      </a:rPr>
                      <m:t> </m:t>
                    </m:r>
                    <m:r>
                      <a:rPr lang="en-US" sz="2400" b="0" i="1" smtClean="0">
                        <a:latin typeface="Cambria Math" panose="02040503050406030204" pitchFamily="18" charset="0"/>
                      </a:rPr>
                      <m:t>𝑞</m:t>
                    </m:r>
                    <m:r>
                      <a:rPr lang="en-US" sz="2400" b="0" i="1" smtClean="0">
                        <a:latin typeface="Cambria Math" panose="02040503050406030204" pitchFamily="18" charset="0"/>
                      </a:rPr>
                      <m:t>, ∀ </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endParaRPr lang="en-US" sz="2400" dirty="0"/>
              </a:p>
            </p:txBody>
          </p:sp>
        </mc:Choice>
        <mc:Fallback>
          <p:sp>
            <p:nvSpPr>
              <p:cNvPr id="28" name="TextBox 27">
                <a:extLst>
                  <a:ext uri="{FF2B5EF4-FFF2-40B4-BE49-F238E27FC236}">
                    <a16:creationId xmlns:a16="http://schemas.microsoft.com/office/drawing/2014/main" id="{431B13AB-24FA-DFF9-3799-2BA69E13AB23}"/>
                  </a:ext>
                </a:extLst>
              </p:cNvPr>
              <p:cNvSpPr txBox="1">
                <a:spLocks noRot="1" noChangeAspect="1" noMove="1" noResize="1" noEditPoints="1" noAdjustHandles="1" noChangeArrowheads="1" noChangeShapeType="1" noTextEdit="1"/>
              </p:cNvSpPr>
              <p:nvPr/>
            </p:nvSpPr>
            <p:spPr>
              <a:xfrm>
                <a:off x="814560" y="983676"/>
                <a:ext cx="4349155" cy="461921"/>
              </a:xfrm>
              <a:prstGeom prst="rect">
                <a:avLst/>
              </a:prstGeom>
              <a:blipFill>
                <a:blip r:embed="rId3"/>
                <a:stretch>
                  <a:fillRect l="-2332" t="-24324" b="-297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9E74B611-512F-AC34-08AB-0228B47E201E}"/>
                  </a:ext>
                </a:extLst>
              </p:cNvPr>
              <p:cNvSpPr txBox="1"/>
              <p:nvPr/>
            </p:nvSpPr>
            <p:spPr>
              <a:xfrm>
                <a:off x="812245" y="1477354"/>
                <a:ext cx="3936742" cy="490904"/>
              </a:xfrm>
              <a:prstGeom prst="rect">
                <a:avLst/>
              </a:prstGeom>
              <a:noFill/>
            </p:spPr>
            <p:txBody>
              <a:bodyPr wrap="square">
                <a:spAutoFit/>
              </a:bodyPr>
              <a:lstStyle/>
              <a:p>
                <a:r>
                  <a:rPr lang="en-US" sz="2400" b="0" dirty="0"/>
                  <a:t>2. </a:t>
                </a:r>
                <a14:m>
                  <m:oMath xmlns:m="http://schemas.openxmlformats.org/officeDocument/2006/math">
                    <m:r>
                      <m:rPr>
                        <m:sty m:val="p"/>
                      </m:rPr>
                      <a:rPr lang="en-US" sz="2400">
                        <a:latin typeface="Cambria Math" panose="02040503050406030204" pitchFamily="18" charset="0"/>
                      </a:rPr>
                      <m:t>Σ</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𝑖</m:t>
                        </m:r>
                      </m:sub>
                    </m:sSub>
                    <m:r>
                      <a:rPr lang="en-US" sz="2400" i="1">
                        <a:latin typeface="Cambria Math" panose="02040503050406030204" pitchFamily="18" charset="0"/>
                      </a:rPr>
                      <m:t>=</m:t>
                    </m:r>
                    <m:r>
                      <m:rPr>
                        <m:sty m:val="p"/>
                      </m:rPr>
                      <a:rPr lang="en-US" sz="2400">
                        <a:latin typeface="Cambria Math" panose="02040503050406030204" pitchFamily="18" charset="0"/>
                      </a:rPr>
                      <m:t>Σ</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𝑖</m:t>
                        </m:r>
                      </m:sub>
                    </m:sSub>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𝑖</m:t>
                        </m:r>
                      </m:sub>
                      <m:sup>
                        <m:r>
                          <a:rPr lang="en-US" sz="2400" i="1">
                            <a:latin typeface="Cambria Math" panose="02040503050406030204" pitchFamily="18" charset="0"/>
                          </a:rPr>
                          <m:t>′</m:t>
                        </m:r>
                      </m:sup>
                    </m:sSubSup>
                    <m:r>
                      <m:rPr>
                        <m:nor/>
                      </m:rPr>
                      <a:rPr lang="en-US" sz="2400" b="0" i="0" smtClean="0">
                        <a:latin typeface="Cambria Math" panose="02040503050406030204" pitchFamily="18" charset="0"/>
                      </a:rPr>
                      <m:t> </m:t>
                    </m:r>
                    <m:r>
                      <m:rPr>
                        <m:nor/>
                      </m:rPr>
                      <a:rPr lang="en-US" sz="2400">
                        <a:latin typeface="Cambria Math" panose="02040503050406030204" pitchFamily="18" charset="0"/>
                      </a:rPr>
                      <m:t>mod</m:t>
                    </m:r>
                    <m:r>
                      <m:rPr>
                        <m:nor/>
                      </m:rPr>
                      <a:rPr lang="en-US" sz="2400">
                        <a:latin typeface="Cambria Math" panose="02040503050406030204" pitchFamily="18" charset="0"/>
                      </a:rPr>
                      <m:t> </m:t>
                    </m:r>
                    <m:r>
                      <m:rPr>
                        <m:nor/>
                      </m:rPr>
                      <a:rPr lang="en-US" sz="2400">
                        <a:latin typeface="Cambria Math" panose="02040503050406030204" pitchFamily="18" charset="0"/>
                      </a:rPr>
                      <m:t>𝑞</m:t>
                    </m:r>
                    <m:r>
                      <a:rPr lang="en-US" sz="2400" i="1">
                        <a:latin typeface="Cambria Math" panose="02040503050406030204" pitchFamily="18" charset="0"/>
                      </a:rPr>
                      <m:t>,∀</m:t>
                    </m:r>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𝑡</m:t>
                        </m:r>
                      </m:e>
                    </m:acc>
                  </m:oMath>
                </a14:m>
                <a:endParaRPr lang="en-US" sz="2400" b="1" dirty="0">
                  <a:solidFill>
                    <a:srgbClr val="FF0000"/>
                  </a:solidFill>
                </a:endParaRPr>
              </a:p>
            </p:txBody>
          </p:sp>
        </mc:Choice>
        <mc:Fallback>
          <p:sp>
            <p:nvSpPr>
              <p:cNvPr id="34" name="TextBox 33">
                <a:extLst>
                  <a:ext uri="{FF2B5EF4-FFF2-40B4-BE49-F238E27FC236}">
                    <a16:creationId xmlns:a16="http://schemas.microsoft.com/office/drawing/2014/main" id="{9E74B611-512F-AC34-08AB-0228B47E201E}"/>
                  </a:ext>
                </a:extLst>
              </p:cNvPr>
              <p:cNvSpPr txBox="1">
                <a:spLocks noRot="1" noChangeAspect="1" noMove="1" noResize="1" noEditPoints="1" noAdjustHandles="1" noChangeArrowheads="1" noChangeShapeType="1" noTextEdit="1"/>
              </p:cNvSpPr>
              <p:nvPr/>
            </p:nvSpPr>
            <p:spPr>
              <a:xfrm>
                <a:off x="812245" y="1477354"/>
                <a:ext cx="3936742" cy="490904"/>
              </a:xfrm>
              <a:prstGeom prst="rect">
                <a:avLst/>
              </a:prstGeom>
              <a:blipFill>
                <a:blip r:embed="rId4"/>
                <a:stretch>
                  <a:fillRect l="-2251" t="-20000" b="-27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ounded Rectangle 4">
                <a:extLst>
                  <a:ext uri="{FF2B5EF4-FFF2-40B4-BE49-F238E27FC236}">
                    <a16:creationId xmlns:a16="http://schemas.microsoft.com/office/drawing/2014/main" id="{8C3D6365-AA75-8AE6-C707-C62E1E9F622F}"/>
                  </a:ext>
                </a:extLst>
              </p:cNvPr>
              <p:cNvSpPr/>
              <p:nvPr/>
            </p:nvSpPr>
            <p:spPr>
              <a:xfrm>
                <a:off x="259506" y="286971"/>
                <a:ext cx="5610716" cy="531236"/>
              </a:xfrm>
              <a:prstGeom prst="roundRect">
                <a:avLst>
                  <a:gd name="adj" fmla="val 19219"/>
                </a:avLst>
              </a:prstGeom>
              <a:solidFill>
                <a:srgbClr val="FFBE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Why exists </a:t>
                </a:r>
                <a14:m>
                  <m:oMath xmlns:m="http://schemas.openxmlformats.org/officeDocument/2006/math">
                    <m:d>
                      <m:dPr>
                        <m:ctrlPr>
                          <a:rPr lang="en-US" sz="2400" i="1">
                            <a:solidFill>
                              <a:schemeClr val="tx1"/>
                            </a:solidFill>
                            <a:latin typeface="Cambria Math" panose="02040503050406030204" pitchFamily="18" charset="0"/>
                          </a:rPr>
                        </m:ctrlPr>
                      </m:dPr>
                      <m:e>
                        <m:sSubSup>
                          <m:sSubSupPr>
                            <m:ctrlPr>
                              <a:rPr lang="en-US" sz="2400" i="1">
                                <a:solidFill>
                                  <a:schemeClr val="tx1"/>
                                </a:solidFill>
                                <a:latin typeface="Cambria Math" panose="02040503050406030204" pitchFamily="18" charset="0"/>
                              </a:rPr>
                            </m:ctrlPr>
                          </m:sSubSup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i="1">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m:t>
                        </m:r>
                        <m:sSubSup>
                          <m:sSubSupPr>
                            <m:ctrlPr>
                              <a:rPr lang="en-US" sz="2400" i="1">
                                <a:solidFill>
                                  <a:schemeClr val="tx1"/>
                                </a:solidFill>
                                <a:latin typeface="Cambria Math" panose="02040503050406030204" pitchFamily="18" charset="0"/>
                              </a:rPr>
                            </m:ctrlPr>
                          </m:sSubSup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b="0" i="1" smtClean="0">
                                <a:solidFill>
                                  <a:schemeClr val="tx1"/>
                                </a:solidFill>
                                <a:latin typeface="Cambria Math" panose="02040503050406030204" pitchFamily="18" charset="0"/>
                              </a:rPr>
                              <m:t>ℓ</m:t>
                            </m:r>
                          </m:sub>
                          <m:sup>
                            <m:r>
                              <a:rPr lang="en-US" sz="2400" i="1">
                                <a:solidFill>
                                  <a:schemeClr val="tx1"/>
                                </a:solidFill>
                                <a:latin typeface="Cambria Math" panose="02040503050406030204" pitchFamily="18" charset="0"/>
                              </a:rPr>
                              <m:t>′</m:t>
                            </m:r>
                          </m:sup>
                        </m:sSubSup>
                      </m:e>
                    </m:d>
                    <m:r>
                      <a:rPr lang="en-US" sz="2400" i="1">
                        <a:solidFill>
                          <a:schemeClr val="tx1"/>
                        </a:solidFill>
                        <a:latin typeface="Cambria Math" panose="02040503050406030204" pitchFamily="18" charset="0"/>
                      </a:rPr>
                      <m:t>≠</m:t>
                    </m:r>
                  </m:oMath>
                </a14:m>
                <a:r>
                  <a:rPr lang="en-US" sz="2400" dirty="0">
                    <a:solidFill>
                      <a:schemeClr val="tx1"/>
                    </a:solidFill>
                  </a:rPr>
                  <a:t> </a:t>
                </a:r>
                <a14:m>
                  <m:oMath xmlns:m="http://schemas.openxmlformats.org/officeDocument/2006/math">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b="0" i="1" smtClean="0">
                                <a:solidFill>
                                  <a:schemeClr val="tx1"/>
                                </a:solidFill>
                                <a:latin typeface="Cambria Math" panose="02040503050406030204" pitchFamily="18" charset="0"/>
                              </a:rPr>
                              <m:t>ℓ</m:t>
                            </m:r>
                          </m:sub>
                        </m:sSub>
                      </m:e>
                    </m:d>
                  </m:oMath>
                </a14:m>
                <a:r>
                  <a:rPr lang="en-US" sz="2400" dirty="0">
                    <a:solidFill>
                      <a:schemeClr val="tx1"/>
                    </a:solidFill>
                  </a:rPr>
                  <a:t> that</a:t>
                </a:r>
              </a:p>
            </p:txBody>
          </p:sp>
        </mc:Choice>
        <mc:Fallback>
          <p:sp>
            <p:nvSpPr>
              <p:cNvPr id="5" name="Rounded Rectangle 4">
                <a:extLst>
                  <a:ext uri="{FF2B5EF4-FFF2-40B4-BE49-F238E27FC236}">
                    <a16:creationId xmlns:a16="http://schemas.microsoft.com/office/drawing/2014/main" id="{8C3D6365-AA75-8AE6-C707-C62E1E9F622F}"/>
                  </a:ext>
                </a:extLst>
              </p:cNvPr>
              <p:cNvSpPr>
                <a:spLocks noRot="1" noChangeAspect="1" noMove="1" noResize="1" noEditPoints="1" noAdjustHandles="1" noChangeArrowheads="1" noChangeShapeType="1" noTextEdit="1"/>
              </p:cNvSpPr>
              <p:nvPr/>
            </p:nvSpPr>
            <p:spPr>
              <a:xfrm>
                <a:off x="259506" y="286971"/>
                <a:ext cx="5610716" cy="531236"/>
              </a:xfrm>
              <a:prstGeom prst="roundRect">
                <a:avLst>
                  <a:gd name="adj" fmla="val 19219"/>
                </a:avLst>
              </a:prstGeom>
              <a:blipFill>
                <a:blip r:embed="rId5"/>
                <a:stretch>
                  <a:fillRect t="-13953" b="-18605"/>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ounded Rectangle 6">
                <a:extLst>
                  <a:ext uri="{FF2B5EF4-FFF2-40B4-BE49-F238E27FC236}">
                    <a16:creationId xmlns:a16="http://schemas.microsoft.com/office/drawing/2014/main" id="{116E4579-5B5B-9736-5A86-2C9B392888A6}"/>
                  </a:ext>
                </a:extLst>
              </p:cNvPr>
              <p:cNvSpPr/>
              <p:nvPr/>
            </p:nvSpPr>
            <p:spPr>
              <a:xfrm>
                <a:off x="846561" y="2158833"/>
                <a:ext cx="3179755" cy="519875"/>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 </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𝛿</m:t>
                          </m:r>
                        </m:e>
                      </m:acc>
                      <m:r>
                        <a:rPr lang="en-US" sz="2000" b="0" i="1" smtClean="0">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ℬ</m:t>
                          </m:r>
                        </m:e>
                        <m:sub>
                          <m:r>
                            <a:rPr lang="en-US" sz="2000" i="1">
                              <a:solidFill>
                                <a:schemeClr val="tx1"/>
                              </a:solidFill>
                              <a:latin typeface="Cambria Math" panose="02040503050406030204" pitchFamily="18" charset="0"/>
                            </a:rPr>
                            <m:t>𝑚</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𝛽</m:t>
                          </m:r>
                        </m:sub>
                        <m:sup>
                          <m:r>
                            <a:rPr lang="en-US" sz="2000" i="1">
                              <a:solidFill>
                                <a:schemeClr val="tx1"/>
                              </a:solidFill>
                              <a:latin typeface="Cambria Math" panose="02040503050406030204" pitchFamily="18" charset="0"/>
                            </a:rPr>
                            <m:t>∗</m:t>
                          </m:r>
                        </m:sup>
                      </m:sSubSup>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𝛿</m:t>
                          </m:r>
                        </m:e>
                      </m:acc>
                      <m:r>
                        <a:rPr lang="en-US" sz="2000" b="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 </m:t>
                      </m:r>
                      <m:r>
                        <m:rPr>
                          <m:sty m:val="p"/>
                        </m:rPr>
                        <a:rPr lang="en-US" sz="2000" i="1">
                          <a:solidFill>
                            <a:schemeClr val="tx1"/>
                          </a:solidFill>
                          <a:latin typeface="Cambria Math" panose="02040503050406030204" pitchFamily="18" charset="0"/>
                        </a:rPr>
                        <m:t>mod</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𝑞</m:t>
                      </m:r>
                    </m:oMath>
                  </m:oMathPara>
                </a14:m>
                <a:endParaRPr lang="en-US" sz="2000" dirty="0">
                  <a:solidFill>
                    <a:schemeClr val="tx1"/>
                  </a:solidFill>
                </a:endParaRPr>
              </a:p>
            </p:txBody>
          </p:sp>
        </mc:Choice>
        <mc:Fallback>
          <p:sp>
            <p:nvSpPr>
              <p:cNvPr id="7" name="Rounded Rectangle 6">
                <a:extLst>
                  <a:ext uri="{FF2B5EF4-FFF2-40B4-BE49-F238E27FC236}">
                    <a16:creationId xmlns:a16="http://schemas.microsoft.com/office/drawing/2014/main" id="{116E4579-5B5B-9736-5A86-2C9B392888A6}"/>
                  </a:ext>
                </a:extLst>
              </p:cNvPr>
              <p:cNvSpPr>
                <a:spLocks noRot="1" noChangeAspect="1" noMove="1" noResize="1" noEditPoints="1" noAdjustHandles="1" noChangeArrowheads="1" noChangeShapeType="1" noTextEdit="1"/>
              </p:cNvSpPr>
              <p:nvPr/>
            </p:nvSpPr>
            <p:spPr>
              <a:xfrm>
                <a:off x="846561" y="2158833"/>
                <a:ext cx="3179755" cy="519875"/>
              </a:xfrm>
              <a:prstGeom prst="roundRect">
                <a:avLst>
                  <a:gd name="adj" fmla="val 19219"/>
                </a:avLst>
              </a:prstGeom>
              <a:blipFill>
                <a:blip r:embed="rId6"/>
                <a:stretch>
                  <a:fillRect t="-9524" b="-476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ounded Rectangle 11">
                <a:extLst>
                  <a:ext uri="{FF2B5EF4-FFF2-40B4-BE49-F238E27FC236}">
                    <a16:creationId xmlns:a16="http://schemas.microsoft.com/office/drawing/2014/main" id="{BFB777EA-4C1E-B80B-1A13-EAF7C46FEDC7}"/>
                  </a:ext>
                </a:extLst>
              </p:cNvPr>
              <p:cNvSpPr/>
              <p:nvPr/>
            </p:nvSpPr>
            <p:spPr>
              <a:xfrm>
                <a:off x="812242" y="4584758"/>
                <a:ext cx="4922408" cy="719172"/>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d>
                        <m:dPr>
                          <m:ctrlPr>
                            <a:rPr lang="en-US" sz="2000" i="1" smtClean="0">
                              <a:solidFill>
                                <a:schemeClr val="tx1"/>
                              </a:solidFill>
                              <a:latin typeface="Cambria Math" panose="02040503050406030204" pitchFamily="18" charset="0"/>
                            </a:rPr>
                          </m:ctrlPr>
                        </m:dPr>
                        <m:e>
                          <m:sSubSup>
                            <m:sSubSupPr>
                              <m:ctrlPr>
                                <a:rPr lang="en-US" sz="2000" i="1">
                                  <a:solidFill>
                                    <a:schemeClr val="tx1"/>
                                  </a:solidFill>
                                  <a:latin typeface="Cambria Math" panose="02040503050406030204" pitchFamily="18" charset="0"/>
                                </a:rPr>
                              </m:ctrlPr>
                            </m:sSubSup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m:t>
                              </m:r>
                            </m:sup>
                          </m:sSubSup>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ℓ</m:t>
                              </m:r>
                            </m:sub>
                            <m:sup>
                              <m:r>
                                <a:rPr lang="en-US" sz="2000" i="1">
                                  <a:solidFill>
                                    <a:schemeClr val="tx1"/>
                                  </a:solidFill>
                                  <a:latin typeface="Cambria Math" panose="02040503050406030204" pitchFamily="18" charset="0"/>
                                </a:rPr>
                                <m:t>′</m:t>
                              </m:r>
                            </m:sup>
                          </m:sSubSup>
                        </m:e>
                      </m:d>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𝛿</m:t>
                          </m:r>
                        </m:e>
                      </m:acc>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ℓ</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ℓ</m:t>
                          </m:r>
                        </m:sub>
                      </m:sSub>
                      <m:r>
                        <a:rPr lang="en-US" sz="2000" b="0" i="1" smtClean="0">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𝛿</m:t>
                          </m:r>
                        </m:e>
                      </m:acc>
                      <m:r>
                        <a:rPr lang="en-US" sz="2000" b="0" i="1"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p:sp>
            <p:nvSpPr>
              <p:cNvPr id="12" name="Rounded Rectangle 11">
                <a:extLst>
                  <a:ext uri="{FF2B5EF4-FFF2-40B4-BE49-F238E27FC236}">
                    <a16:creationId xmlns:a16="http://schemas.microsoft.com/office/drawing/2014/main" id="{BFB777EA-4C1E-B80B-1A13-EAF7C46FEDC7}"/>
                  </a:ext>
                </a:extLst>
              </p:cNvPr>
              <p:cNvSpPr>
                <a:spLocks noRot="1" noChangeAspect="1" noMove="1" noResize="1" noEditPoints="1" noAdjustHandles="1" noChangeArrowheads="1" noChangeShapeType="1" noTextEdit="1"/>
              </p:cNvSpPr>
              <p:nvPr/>
            </p:nvSpPr>
            <p:spPr>
              <a:xfrm>
                <a:off x="812242" y="4584758"/>
                <a:ext cx="4922408" cy="719172"/>
              </a:xfrm>
              <a:prstGeom prst="roundRect">
                <a:avLst>
                  <a:gd name="adj" fmla="val 19219"/>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ounded Rectangle 2">
                <a:extLst>
                  <a:ext uri="{FF2B5EF4-FFF2-40B4-BE49-F238E27FC236}">
                    <a16:creationId xmlns:a16="http://schemas.microsoft.com/office/drawing/2014/main" id="{D035D9FF-0BD2-49EF-27D4-CB92776E8B6A}"/>
                  </a:ext>
                </a:extLst>
              </p:cNvPr>
              <p:cNvSpPr/>
              <p:nvPr/>
            </p:nvSpPr>
            <p:spPr>
              <a:xfrm>
                <a:off x="812242" y="3091219"/>
                <a:ext cx="5234603" cy="600737"/>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Since </a:t>
                </a:r>
                <a14:m>
                  <m:oMath xmlns:m="http://schemas.openxmlformats.org/officeDocument/2006/math">
                    <m:r>
                      <a:rPr lang="en-US" sz="2000" b="0" i="1" dirty="0" smtClean="0">
                        <a:solidFill>
                          <a:schemeClr val="tx1"/>
                        </a:solidFill>
                        <a:latin typeface="Cambria Math" panose="02040503050406030204" pitchFamily="18" charset="0"/>
                      </a:rPr>
                      <m:t>𝒜</m:t>
                    </m:r>
                  </m:oMath>
                </a14:m>
                <a:r>
                  <a:rPr lang="en-US" sz="2000" dirty="0">
                    <a:solidFill>
                      <a:schemeClr val="tx1"/>
                    </a:solidFill>
                  </a:rPr>
                  <a:t> wins, </a:t>
                </a:r>
                <a14:m>
                  <m:oMath xmlns:m="http://schemas.openxmlformats.org/officeDocument/2006/math">
                    <m:r>
                      <a:rPr lang="en-US" sz="2000" i="1">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𝑢</m:t>
                        </m:r>
                      </m:e>
                    </m:acc>
                    <m:r>
                      <a:rPr lang="en-US" sz="2000" b="0" i="1" smtClean="0">
                        <a:solidFill>
                          <a:schemeClr val="tx1"/>
                        </a:solidFill>
                        <a:latin typeface="Cambria Math" panose="02040503050406030204" pitchFamily="18" charset="0"/>
                      </a:rPr>
                      <m:t>∈</m:t>
                    </m:r>
                  </m:oMath>
                </a14:m>
                <a:r>
                  <a:rPr lang="en-US" sz="2000" dirty="0">
                    <a:solidFill>
                      <a:schemeClr val="tx1"/>
                    </a:solidFill>
                  </a:rPr>
                  <a:t> </a:t>
                </a:r>
                <a14:m>
                  <m:oMath xmlns:m="http://schemas.openxmlformats.org/officeDocument/2006/math">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ℬ</m:t>
                        </m:r>
                      </m:e>
                      <m:sub>
                        <m:r>
                          <a:rPr lang="en-US" sz="2000" b="0" i="1" smtClean="0">
                            <a:solidFill>
                              <a:schemeClr val="tx1"/>
                            </a:solidFill>
                            <a:latin typeface="Cambria Math" panose="02040503050406030204" pitchFamily="18" charset="0"/>
                          </a:rPr>
                          <m:t>ℓ</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𝛽</m:t>
                        </m:r>
                      </m:sub>
                      <m:sup>
                        <m:r>
                          <a:rPr lang="en-US" sz="2000" i="1">
                            <a:solidFill>
                              <a:schemeClr val="tx1"/>
                            </a:solidFill>
                            <a:latin typeface="Cambria Math" panose="02040503050406030204" pitchFamily="18" charset="0"/>
                          </a:rPr>
                          <m:t>∗</m:t>
                        </m:r>
                      </m:sup>
                    </m:sSubSup>
                    <m:r>
                      <a:rPr lang="en-US" sz="2000" i="1">
                        <a:solidFill>
                          <a:schemeClr val="tx1"/>
                        </a:solidFill>
                        <a:latin typeface="Cambria Math" panose="02040503050406030204" pitchFamily="18" charset="0"/>
                      </a:rPr>
                      <m:t> </m:t>
                    </m:r>
                  </m:oMath>
                </a14:m>
                <a:r>
                  <a:rPr lang="en-US" sz="2000" dirty="0">
                    <a:solidFill>
                      <a:schemeClr val="tx1"/>
                    </a:solidFill>
                  </a:rPr>
                  <a:t>: </a:t>
                </a:r>
                <a14:m>
                  <m:oMath xmlns:m="http://schemas.openxmlformats.org/officeDocument/2006/math">
                    <m:r>
                      <a:rPr lang="en-US" sz="2000" i="1">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𝑡</m:t>
                        </m:r>
                      </m:e>
                    </m:acc>
                    <m:r>
                      <a:rPr lang="en-US" sz="2000" b="0" i="0" smtClean="0">
                        <a:solidFill>
                          <a:schemeClr val="tx1"/>
                        </a:solidFill>
                        <a:latin typeface="Cambria Math" panose="02040503050406030204" pitchFamily="18" charset="0"/>
                      </a:rPr>
                      <m:t>,</m:t>
                    </m:r>
                    <m:d>
                      <m:dPr>
                        <m:begChr m:val="⟨"/>
                        <m:endChr m:val="⟩"/>
                        <m:ctrlPr>
                          <a:rPr lang="en-US" sz="2000" i="1" dirty="0" smtClean="0">
                            <a:solidFill>
                              <a:schemeClr val="tx1"/>
                            </a:solidFill>
                            <a:latin typeface="Cambria Math" panose="02040503050406030204" pitchFamily="18" charset="0"/>
                          </a:rPr>
                        </m:ctrlPr>
                      </m:dPr>
                      <m:e>
                        <m:acc>
                          <m:accPr>
                            <m:chr m:val="⃗"/>
                            <m:ctrlPr>
                              <a:rPr lang="en-US" sz="2000" b="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𝑡</m:t>
                            </m:r>
                          </m:e>
                        </m:acc>
                        <m:r>
                          <a:rPr lang="en-US" sz="2000" b="0" i="1" dirty="0" smtClean="0">
                            <a:solidFill>
                              <a:schemeClr val="tx1"/>
                            </a:solidFill>
                            <a:latin typeface="Cambria Math" panose="02040503050406030204" pitchFamily="18" charset="0"/>
                          </a:rPr>
                          <m:t>,</m:t>
                        </m:r>
                        <m:acc>
                          <m:accPr>
                            <m:chr m:val="⃗"/>
                            <m:ctrlPr>
                              <a:rPr lang="en-US" sz="2000" b="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𝑢</m:t>
                            </m:r>
                          </m:e>
                        </m:acc>
                      </m:e>
                    </m:d>
                    <m:r>
                      <a:rPr lang="en-US" sz="2000" b="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 </m:t>
                    </m:r>
                    <m:r>
                      <m:rPr>
                        <m:sty m:val="p"/>
                      </m:rPr>
                      <a:rPr lang="en-US" sz="2000" i="1">
                        <a:solidFill>
                          <a:schemeClr val="tx1"/>
                        </a:solidFill>
                        <a:latin typeface="Cambria Math" panose="02040503050406030204" pitchFamily="18" charset="0"/>
                      </a:rPr>
                      <m:t>mod</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𝑞</m:t>
                    </m:r>
                  </m:oMath>
                </a14:m>
                <a:endParaRPr lang="en-US" sz="2000" dirty="0">
                  <a:solidFill>
                    <a:schemeClr val="tx1"/>
                  </a:solidFill>
                </a:endParaRPr>
              </a:p>
            </p:txBody>
          </p:sp>
        </mc:Choice>
        <mc:Fallback>
          <p:sp>
            <p:nvSpPr>
              <p:cNvPr id="3" name="Rounded Rectangle 2">
                <a:extLst>
                  <a:ext uri="{FF2B5EF4-FFF2-40B4-BE49-F238E27FC236}">
                    <a16:creationId xmlns:a16="http://schemas.microsoft.com/office/drawing/2014/main" id="{D035D9FF-0BD2-49EF-27D4-CB92776E8B6A}"/>
                  </a:ext>
                </a:extLst>
              </p:cNvPr>
              <p:cNvSpPr>
                <a:spLocks noRot="1" noChangeAspect="1" noMove="1" noResize="1" noEditPoints="1" noAdjustHandles="1" noChangeArrowheads="1" noChangeShapeType="1" noTextEdit="1"/>
              </p:cNvSpPr>
              <p:nvPr/>
            </p:nvSpPr>
            <p:spPr>
              <a:xfrm>
                <a:off x="812242" y="3091219"/>
                <a:ext cx="5234603" cy="600737"/>
              </a:xfrm>
              <a:prstGeom prst="roundRect">
                <a:avLst>
                  <a:gd name="adj" fmla="val 19219"/>
                </a:avLst>
              </a:prstGeom>
              <a:blipFill>
                <a:blip r:embed="rId8"/>
                <a:stretch>
                  <a:fillRect l="-483" t="-2083" b="-208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ounded Rectangle 1">
                <a:extLst>
                  <a:ext uri="{FF2B5EF4-FFF2-40B4-BE49-F238E27FC236}">
                    <a16:creationId xmlns:a16="http://schemas.microsoft.com/office/drawing/2014/main" id="{0012D8F2-19F7-8908-7A6C-E5E0F0D853BB}"/>
                  </a:ext>
                </a:extLst>
              </p:cNvPr>
              <p:cNvSpPr/>
              <p:nvPr/>
            </p:nvSpPr>
            <p:spPr>
              <a:xfrm>
                <a:off x="4718714" y="1527426"/>
                <a:ext cx="2656262" cy="426339"/>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𝑡</m:t>
                        </m:r>
                      </m:e>
                    </m:acc>
                  </m:oMath>
                </a14:m>
                <a:r>
                  <a:rPr lang="en-US" dirty="0">
                    <a:solidFill>
                      <a:schemeClr val="tx1"/>
                    </a:solidFill>
                  </a:rPr>
                  <a:t>: PI query from </a:t>
                </a:r>
                <a14:m>
                  <m:oMath xmlns:m="http://schemas.openxmlformats.org/officeDocument/2006/math">
                    <m:r>
                      <a:rPr lang="en-US" i="1" dirty="0">
                        <a:solidFill>
                          <a:srgbClr val="FF0000"/>
                        </a:solidFill>
                        <a:latin typeface="Cambria Math" panose="02040503050406030204" pitchFamily="18" charset="0"/>
                      </a:rPr>
                      <m:t>𝒜</m:t>
                    </m:r>
                  </m:oMath>
                </a14:m>
                <a:endParaRPr lang="en-US" b="1" dirty="0">
                  <a:solidFill>
                    <a:srgbClr val="FF0000"/>
                  </a:solidFill>
                </a:endParaRPr>
              </a:p>
            </p:txBody>
          </p:sp>
        </mc:Choice>
        <mc:Fallback>
          <p:sp>
            <p:nvSpPr>
              <p:cNvPr id="2" name="Rounded Rectangle 1">
                <a:extLst>
                  <a:ext uri="{FF2B5EF4-FFF2-40B4-BE49-F238E27FC236}">
                    <a16:creationId xmlns:a16="http://schemas.microsoft.com/office/drawing/2014/main" id="{0012D8F2-19F7-8908-7A6C-E5E0F0D853BB}"/>
                  </a:ext>
                </a:extLst>
              </p:cNvPr>
              <p:cNvSpPr>
                <a:spLocks noRot="1" noChangeAspect="1" noMove="1" noResize="1" noEditPoints="1" noAdjustHandles="1" noChangeArrowheads="1" noChangeShapeType="1" noTextEdit="1"/>
              </p:cNvSpPr>
              <p:nvPr/>
            </p:nvSpPr>
            <p:spPr>
              <a:xfrm>
                <a:off x="4718714" y="1527426"/>
                <a:ext cx="2656262" cy="426339"/>
              </a:xfrm>
              <a:prstGeom prst="roundRect">
                <a:avLst>
                  <a:gd name="adj" fmla="val 19219"/>
                </a:avLst>
              </a:prstGeom>
              <a:blipFill>
                <a:blip r:embed="rId9"/>
                <a:stretch>
                  <a:fillRect t="-8824" b="-17647"/>
                </a:stretch>
              </a:blipFill>
              <a:ln>
                <a:noFill/>
              </a:ln>
            </p:spPr>
            <p:txBody>
              <a:bodyPr/>
              <a:lstStyle/>
              <a:p>
                <a:r>
                  <a:rPr lang="en-US">
                    <a:noFill/>
                  </a:rPr>
                  <a:t> </a:t>
                </a:r>
              </a:p>
            </p:txBody>
          </p:sp>
        </mc:Fallback>
      </mc:AlternateContent>
      <p:sp>
        <p:nvSpPr>
          <p:cNvPr id="11" name="Freeform 10">
            <a:extLst>
              <a:ext uri="{FF2B5EF4-FFF2-40B4-BE49-F238E27FC236}">
                <a16:creationId xmlns:a16="http://schemas.microsoft.com/office/drawing/2014/main" id="{480187B3-FCB2-E57F-04CA-43B506CD7C88}"/>
              </a:ext>
            </a:extLst>
          </p:cNvPr>
          <p:cNvSpPr/>
          <p:nvPr/>
        </p:nvSpPr>
        <p:spPr>
          <a:xfrm>
            <a:off x="485177" y="1199240"/>
            <a:ext cx="406087" cy="1223990"/>
          </a:xfrm>
          <a:custGeom>
            <a:avLst/>
            <a:gdLst>
              <a:gd name="connsiteX0" fmla="*/ 361384 w 361384"/>
              <a:gd name="connsiteY0" fmla="*/ 0 h 1783644"/>
              <a:gd name="connsiteX1" fmla="*/ 139 w 361384"/>
              <a:gd name="connsiteY1" fmla="*/ 914400 h 1783644"/>
              <a:gd name="connsiteX2" fmla="*/ 327517 w 361384"/>
              <a:gd name="connsiteY2" fmla="*/ 1783644 h 1783644"/>
            </a:gdLst>
            <a:ahLst/>
            <a:cxnLst>
              <a:cxn ang="0">
                <a:pos x="connsiteX0" y="connsiteY0"/>
              </a:cxn>
              <a:cxn ang="0">
                <a:pos x="connsiteX1" y="connsiteY1"/>
              </a:cxn>
              <a:cxn ang="0">
                <a:pos x="connsiteX2" y="connsiteY2"/>
              </a:cxn>
            </a:cxnLst>
            <a:rect l="l" t="t" r="r" b="b"/>
            <a:pathLst>
              <a:path w="361384" h="1783644">
                <a:moveTo>
                  <a:pt x="361384" y="0"/>
                </a:moveTo>
                <a:cubicBezTo>
                  <a:pt x="183583" y="308563"/>
                  <a:pt x="5783" y="617126"/>
                  <a:pt x="139" y="914400"/>
                </a:cubicBezTo>
                <a:cubicBezTo>
                  <a:pt x="-5505" y="1211674"/>
                  <a:pt x="161006" y="1497659"/>
                  <a:pt x="327517" y="1783644"/>
                </a:cubicBezTo>
              </a:path>
            </a:pathLst>
          </a:custGeom>
          <a:noFill/>
          <a:ln>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75BC0086-6B23-2BC1-9AE0-F4446F50F28F}"/>
              </a:ext>
            </a:extLst>
          </p:cNvPr>
          <p:cNvSpPr/>
          <p:nvPr/>
        </p:nvSpPr>
        <p:spPr>
          <a:xfrm>
            <a:off x="485178" y="1723712"/>
            <a:ext cx="361384" cy="1635860"/>
          </a:xfrm>
          <a:custGeom>
            <a:avLst/>
            <a:gdLst>
              <a:gd name="connsiteX0" fmla="*/ 361384 w 361384"/>
              <a:gd name="connsiteY0" fmla="*/ 0 h 1783644"/>
              <a:gd name="connsiteX1" fmla="*/ 139 w 361384"/>
              <a:gd name="connsiteY1" fmla="*/ 914400 h 1783644"/>
              <a:gd name="connsiteX2" fmla="*/ 327517 w 361384"/>
              <a:gd name="connsiteY2" fmla="*/ 1783644 h 1783644"/>
            </a:gdLst>
            <a:ahLst/>
            <a:cxnLst>
              <a:cxn ang="0">
                <a:pos x="connsiteX0" y="connsiteY0"/>
              </a:cxn>
              <a:cxn ang="0">
                <a:pos x="connsiteX1" y="connsiteY1"/>
              </a:cxn>
              <a:cxn ang="0">
                <a:pos x="connsiteX2" y="connsiteY2"/>
              </a:cxn>
            </a:cxnLst>
            <a:rect l="l" t="t" r="r" b="b"/>
            <a:pathLst>
              <a:path w="361384" h="1783644">
                <a:moveTo>
                  <a:pt x="361384" y="0"/>
                </a:moveTo>
                <a:cubicBezTo>
                  <a:pt x="183583" y="308563"/>
                  <a:pt x="5783" y="617126"/>
                  <a:pt x="139" y="914400"/>
                </a:cubicBezTo>
                <a:cubicBezTo>
                  <a:pt x="-5505" y="1211674"/>
                  <a:pt x="161006" y="1497659"/>
                  <a:pt x="327517" y="1783644"/>
                </a:cubicBezTo>
              </a:path>
            </a:pathLst>
          </a:custGeom>
          <a:noFill/>
          <a:ln>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Rounded Rectangle 3">
                <a:extLst>
                  <a:ext uri="{FF2B5EF4-FFF2-40B4-BE49-F238E27FC236}">
                    <a16:creationId xmlns:a16="http://schemas.microsoft.com/office/drawing/2014/main" id="{00E8D1A1-9116-98F8-03F7-7F425DB8BF33}"/>
                  </a:ext>
                </a:extLst>
              </p:cNvPr>
              <p:cNvSpPr/>
              <p:nvPr/>
            </p:nvSpPr>
            <p:spPr>
              <a:xfrm>
                <a:off x="4444093" y="2158833"/>
                <a:ext cx="4195989" cy="519875"/>
              </a:xfrm>
              <a:prstGeom prst="roundRect">
                <a:avLst>
                  <a:gd name="adj" fmla="val 19219"/>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𝐴</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𝐴</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𝛿</m:t>
                              </m:r>
                            </m:e>
                          </m:acc>
                        </m:e>
                      </m:d>
                      <m:r>
                        <a:rPr lang="en-US" sz="2000" b="0" i="1" smtClean="0">
                          <a:solidFill>
                            <a:schemeClr val="tx1"/>
                          </a:solidFill>
                          <a:latin typeface="Cambria Math" panose="02040503050406030204" pitchFamily="18" charset="0"/>
                        </a:rPr>
                        <m:t> </m:t>
                      </m:r>
                      <m:r>
                        <m:rPr>
                          <m:sty m:val="p"/>
                        </m:rPr>
                        <a:rPr lang="en-US" sz="2000" i="1">
                          <a:solidFill>
                            <a:schemeClr val="tx1"/>
                          </a:solidFill>
                          <a:latin typeface="Cambria Math" panose="02040503050406030204" pitchFamily="18" charset="0"/>
                        </a:rPr>
                        <m:t>mod</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𝑞</m:t>
                      </m:r>
                      <m:r>
                        <a:rPr lang="en-US" sz="2000" b="0" i="0"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ℤ</m:t>
                      </m:r>
                    </m:oMath>
                  </m:oMathPara>
                </a14:m>
                <a:endParaRPr lang="en-US" sz="2000" dirty="0">
                  <a:solidFill>
                    <a:schemeClr val="tx1"/>
                  </a:solidFill>
                </a:endParaRPr>
              </a:p>
            </p:txBody>
          </p:sp>
        </mc:Choice>
        <mc:Fallback>
          <p:sp>
            <p:nvSpPr>
              <p:cNvPr id="4" name="Rounded Rectangle 3">
                <a:extLst>
                  <a:ext uri="{FF2B5EF4-FFF2-40B4-BE49-F238E27FC236}">
                    <a16:creationId xmlns:a16="http://schemas.microsoft.com/office/drawing/2014/main" id="{00E8D1A1-9116-98F8-03F7-7F425DB8BF33}"/>
                  </a:ext>
                </a:extLst>
              </p:cNvPr>
              <p:cNvSpPr>
                <a:spLocks noRot="1" noChangeAspect="1" noMove="1" noResize="1" noEditPoints="1" noAdjustHandles="1" noChangeArrowheads="1" noChangeShapeType="1" noTextEdit="1"/>
              </p:cNvSpPr>
              <p:nvPr/>
            </p:nvSpPr>
            <p:spPr>
              <a:xfrm>
                <a:off x="4444093" y="2158833"/>
                <a:ext cx="4195989" cy="519875"/>
              </a:xfrm>
              <a:prstGeom prst="roundRect">
                <a:avLst>
                  <a:gd name="adj" fmla="val 19219"/>
                </a:avLst>
              </a:prstGeom>
              <a:blipFill>
                <a:blip r:embed="rId10"/>
                <a:stretch>
                  <a:fillRect t="-7143" b="-714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ounded Rectangle 5">
                <a:extLst>
                  <a:ext uri="{FF2B5EF4-FFF2-40B4-BE49-F238E27FC236}">
                    <a16:creationId xmlns:a16="http://schemas.microsoft.com/office/drawing/2014/main" id="{9BE13893-C3BC-1703-D9F9-E9C957B96CD8}"/>
                  </a:ext>
                </a:extLst>
              </p:cNvPr>
              <p:cNvSpPr/>
              <p:nvPr/>
            </p:nvSpPr>
            <p:spPr>
              <a:xfrm>
                <a:off x="835218" y="3975477"/>
                <a:ext cx="4922408" cy="519875"/>
              </a:xfrm>
              <a:prstGeom prst="roundRect">
                <a:avLst>
                  <a:gd name="adj" fmla="val 19219"/>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𝑡</m:t>
                          </m:r>
                        </m:e>
                        <m:sub>
                          <m:r>
                            <a:rPr lang="en-US" sz="2000" b="0" i="1" smtClean="0">
                              <a:solidFill>
                                <a:schemeClr val="tx1"/>
                              </a:solidFill>
                              <a:latin typeface="Cambria Math" panose="02040503050406030204" pitchFamily="18" charset="0"/>
                            </a:rPr>
                            <m:t>𝑖</m:t>
                          </m:r>
                        </m:sub>
                      </m:sSub>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𝑡</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𝑣</m:t>
                          </m:r>
                        </m:e>
                      </m:acc>
                      <m:r>
                        <a:rPr lang="en-US" sz="2000" b="0" i="1" smtClean="0">
                          <a:solidFill>
                            <a:schemeClr val="tx1"/>
                          </a:solidFill>
                          <a:latin typeface="Cambria Math" panose="02040503050406030204" pitchFamily="18" charset="0"/>
                        </a:rPr>
                        <m:t>) </m:t>
                      </m:r>
                      <m:r>
                        <m:rPr>
                          <m:sty m:val="p"/>
                        </m:rPr>
                        <a:rPr lang="en-US" sz="2000" i="1">
                          <a:solidFill>
                            <a:schemeClr val="tx1"/>
                          </a:solidFill>
                          <a:latin typeface="Cambria Math" panose="02040503050406030204" pitchFamily="18" charset="0"/>
                        </a:rPr>
                        <m:t>mod</m:t>
                      </m:r>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𝑞</m:t>
                      </m:r>
                      <m:r>
                        <a:rPr lang="en-US" sz="2000" b="0" i="0"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𝑣</m:t>
                          </m:r>
                        </m:e>
                      </m:acc>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ℤ</m:t>
                          </m:r>
                        </m:e>
                        <m:sup>
                          <m:r>
                            <a:rPr lang="en-US" sz="2000" b="0" i="1" smtClean="0">
                              <a:solidFill>
                                <a:schemeClr val="tx1"/>
                              </a:solidFill>
                              <a:latin typeface="Cambria Math" panose="02040503050406030204" pitchFamily="18" charset="0"/>
                            </a:rPr>
                            <m:t>𝑚</m:t>
                          </m:r>
                        </m:sup>
                      </m:sSup>
                    </m:oMath>
                  </m:oMathPara>
                </a14:m>
                <a:endParaRPr lang="en-US" sz="2000" dirty="0">
                  <a:solidFill>
                    <a:schemeClr val="tx1"/>
                  </a:solidFill>
                </a:endParaRPr>
              </a:p>
            </p:txBody>
          </p:sp>
        </mc:Choice>
        <mc:Fallback>
          <p:sp>
            <p:nvSpPr>
              <p:cNvPr id="6" name="Rounded Rectangle 5">
                <a:extLst>
                  <a:ext uri="{FF2B5EF4-FFF2-40B4-BE49-F238E27FC236}">
                    <a16:creationId xmlns:a16="http://schemas.microsoft.com/office/drawing/2014/main" id="{9BE13893-C3BC-1703-D9F9-E9C957B96CD8}"/>
                  </a:ext>
                </a:extLst>
              </p:cNvPr>
              <p:cNvSpPr>
                <a:spLocks noRot="1" noChangeAspect="1" noMove="1" noResize="1" noEditPoints="1" noAdjustHandles="1" noChangeArrowheads="1" noChangeShapeType="1" noTextEdit="1"/>
              </p:cNvSpPr>
              <p:nvPr/>
            </p:nvSpPr>
            <p:spPr>
              <a:xfrm>
                <a:off x="835218" y="3975477"/>
                <a:ext cx="4922408" cy="519875"/>
              </a:xfrm>
              <a:prstGeom prst="roundRect">
                <a:avLst>
                  <a:gd name="adj" fmla="val 19219"/>
                </a:avLst>
              </a:prstGeom>
              <a:blipFill>
                <a:blip r:embed="rId11"/>
                <a:stretch>
                  <a:fillRect b="-476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ounded Rectangle 7">
                <a:extLst>
                  <a:ext uri="{FF2B5EF4-FFF2-40B4-BE49-F238E27FC236}">
                    <a16:creationId xmlns:a16="http://schemas.microsoft.com/office/drawing/2014/main" id="{B9352271-8A2B-CB32-C0CD-7F396DA3E067}"/>
                  </a:ext>
                </a:extLst>
              </p:cNvPr>
              <p:cNvSpPr/>
              <p:nvPr/>
            </p:nvSpPr>
            <p:spPr>
              <a:xfrm>
                <a:off x="3931997" y="2158832"/>
                <a:ext cx="532958" cy="519875"/>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p:sp>
            <p:nvSpPr>
              <p:cNvPr id="8" name="Rounded Rectangle 7">
                <a:extLst>
                  <a:ext uri="{FF2B5EF4-FFF2-40B4-BE49-F238E27FC236}">
                    <a16:creationId xmlns:a16="http://schemas.microsoft.com/office/drawing/2014/main" id="{B9352271-8A2B-CB32-C0CD-7F396DA3E067}"/>
                  </a:ext>
                </a:extLst>
              </p:cNvPr>
              <p:cNvSpPr>
                <a:spLocks noRot="1" noChangeAspect="1" noMove="1" noResize="1" noEditPoints="1" noAdjustHandles="1" noChangeArrowheads="1" noChangeShapeType="1" noTextEdit="1"/>
              </p:cNvSpPr>
              <p:nvPr/>
            </p:nvSpPr>
            <p:spPr>
              <a:xfrm>
                <a:off x="3931997" y="2158832"/>
                <a:ext cx="532958" cy="519875"/>
              </a:xfrm>
              <a:prstGeom prst="roundRect">
                <a:avLst>
                  <a:gd name="adj" fmla="val 19219"/>
                </a:avLst>
              </a:prstGeom>
              <a:blipFill>
                <a:blip r:embed="rId12"/>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ounded Rectangle 8">
                <a:extLst>
                  <a:ext uri="{FF2B5EF4-FFF2-40B4-BE49-F238E27FC236}">
                    <a16:creationId xmlns:a16="http://schemas.microsoft.com/office/drawing/2014/main" id="{A5C1FF94-CA76-09D4-2FBF-F1FFE0AE7725}"/>
                  </a:ext>
                </a:extLst>
              </p:cNvPr>
              <p:cNvSpPr/>
              <p:nvPr/>
            </p:nvSpPr>
            <p:spPr>
              <a:xfrm rot="5400000">
                <a:off x="2903126" y="3578051"/>
                <a:ext cx="532958" cy="519875"/>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p:sp>
            <p:nvSpPr>
              <p:cNvPr id="9" name="Rounded Rectangle 8">
                <a:extLst>
                  <a:ext uri="{FF2B5EF4-FFF2-40B4-BE49-F238E27FC236}">
                    <a16:creationId xmlns:a16="http://schemas.microsoft.com/office/drawing/2014/main" id="{A5C1FF94-CA76-09D4-2FBF-F1FFE0AE7725}"/>
                  </a:ext>
                </a:extLst>
              </p:cNvPr>
              <p:cNvSpPr>
                <a:spLocks noRot="1" noChangeAspect="1" noMove="1" noResize="1" noEditPoints="1" noAdjustHandles="1" noChangeArrowheads="1" noChangeShapeType="1" noTextEdit="1"/>
              </p:cNvSpPr>
              <p:nvPr/>
            </p:nvSpPr>
            <p:spPr>
              <a:xfrm rot="5400000">
                <a:off x="2903126" y="3578051"/>
                <a:ext cx="532958" cy="519875"/>
              </a:xfrm>
              <a:prstGeom prst="roundRect">
                <a:avLst>
                  <a:gd name="adj" fmla="val 19219"/>
                </a:avLst>
              </a:prstGeom>
              <a:blipFill>
                <a:blip r:embed="rId13"/>
                <a:stretch>
                  <a:fillRect/>
                </a:stretch>
              </a:blipFill>
              <a:ln>
                <a:noFill/>
              </a:ln>
            </p:spPr>
            <p:txBody>
              <a:bodyPr/>
              <a:lstStyle/>
              <a:p>
                <a:r>
                  <a:rPr lang="en-US">
                    <a:noFill/>
                  </a:rPr>
                  <a:t> </a:t>
                </a:r>
              </a:p>
            </p:txBody>
          </p:sp>
        </mc:Fallback>
      </mc:AlternateContent>
      <p:sp>
        <p:nvSpPr>
          <p:cNvPr id="16" name="Freeform 15">
            <a:extLst>
              <a:ext uri="{FF2B5EF4-FFF2-40B4-BE49-F238E27FC236}">
                <a16:creationId xmlns:a16="http://schemas.microsoft.com/office/drawing/2014/main" id="{AEAFDCF0-86C4-E247-77D9-30915A97ABDC}"/>
              </a:ext>
            </a:extLst>
          </p:cNvPr>
          <p:cNvSpPr/>
          <p:nvPr/>
        </p:nvSpPr>
        <p:spPr>
          <a:xfrm>
            <a:off x="5757626" y="2684207"/>
            <a:ext cx="2103271" cy="2286000"/>
          </a:xfrm>
          <a:custGeom>
            <a:avLst/>
            <a:gdLst>
              <a:gd name="connsiteX0" fmla="*/ 1784555 w 1784555"/>
              <a:gd name="connsiteY0" fmla="*/ 0 h 2241755"/>
              <a:gd name="connsiteX1" fmla="*/ 1342103 w 1784555"/>
              <a:gd name="connsiteY1" fmla="*/ 1489587 h 2241755"/>
              <a:gd name="connsiteX2" fmla="*/ 0 w 1784555"/>
              <a:gd name="connsiteY2" fmla="*/ 2241755 h 2241755"/>
            </a:gdLst>
            <a:ahLst/>
            <a:cxnLst>
              <a:cxn ang="0">
                <a:pos x="connsiteX0" y="connsiteY0"/>
              </a:cxn>
              <a:cxn ang="0">
                <a:pos x="connsiteX1" y="connsiteY1"/>
              </a:cxn>
              <a:cxn ang="0">
                <a:pos x="connsiteX2" y="connsiteY2"/>
              </a:cxn>
            </a:cxnLst>
            <a:rect l="l" t="t" r="r" b="b"/>
            <a:pathLst>
              <a:path w="1784555" h="2241755">
                <a:moveTo>
                  <a:pt x="1784555" y="0"/>
                </a:moveTo>
                <a:cubicBezTo>
                  <a:pt x="1712042" y="557980"/>
                  <a:pt x="1639529" y="1115961"/>
                  <a:pt x="1342103" y="1489587"/>
                </a:cubicBezTo>
                <a:cubicBezTo>
                  <a:pt x="1044677" y="1863213"/>
                  <a:pt x="270387" y="2143433"/>
                  <a:pt x="0" y="2241755"/>
                </a:cubicBezTo>
              </a:path>
            </a:pathLst>
          </a:custGeom>
          <a:noFill/>
          <a:ln>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8318E0E1-30B0-A9CF-2144-ABE771C62814}"/>
              </a:ext>
            </a:extLst>
          </p:cNvPr>
          <p:cNvCxnSpPr>
            <a:cxnSpLocks/>
          </p:cNvCxnSpPr>
          <p:nvPr/>
        </p:nvCxnSpPr>
        <p:spPr>
          <a:xfrm>
            <a:off x="2286007" y="4495352"/>
            <a:ext cx="0" cy="2835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0" name="Rounded Rectangle 19">
                <a:extLst>
                  <a:ext uri="{FF2B5EF4-FFF2-40B4-BE49-F238E27FC236}">
                    <a16:creationId xmlns:a16="http://schemas.microsoft.com/office/drawing/2014/main" id="{7019B656-DAE2-5C1E-891C-51E85C4D3A1C}"/>
                  </a:ext>
                </a:extLst>
              </p:cNvPr>
              <p:cNvSpPr/>
              <p:nvPr/>
            </p:nvSpPr>
            <p:spPr>
              <a:xfrm>
                <a:off x="6373909" y="2916953"/>
                <a:ext cx="2219599" cy="626164"/>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LWE to embed a shorter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𝛿</m:t>
                        </m:r>
                      </m:e>
                    </m:acc>
                  </m:oMath>
                </a14:m>
                <a:endParaRPr lang="en-US" dirty="0">
                  <a:solidFill>
                    <a:schemeClr val="tx1"/>
                  </a:solidFill>
                </a:endParaRPr>
              </a:p>
            </p:txBody>
          </p:sp>
        </mc:Choice>
        <mc:Fallback>
          <p:sp>
            <p:nvSpPr>
              <p:cNvPr id="20" name="Rounded Rectangle 19">
                <a:extLst>
                  <a:ext uri="{FF2B5EF4-FFF2-40B4-BE49-F238E27FC236}">
                    <a16:creationId xmlns:a16="http://schemas.microsoft.com/office/drawing/2014/main" id="{7019B656-DAE2-5C1E-891C-51E85C4D3A1C}"/>
                  </a:ext>
                </a:extLst>
              </p:cNvPr>
              <p:cNvSpPr>
                <a:spLocks noRot="1" noChangeAspect="1" noMove="1" noResize="1" noEditPoints="1" noAdjustHandles="1" noChangeArrowheads="1" noChangeShapeType="1" noTextEdit="1"/>
              </p:cNvSpPr>
              <p:nvPr/>
            </p:nvSpPr>
            <p:spPr>
              <a:xfrm>
                <a:off x="6373909" y="2916953"/>
                <a:ext cx="2219599" cy="626164"/>
              </a:xfrm>
              <a:prstGeom prst="roundRect">
                <a:avLst>
                  <a:gd name="adj" fmla="val 19219"/>
                </a:avLst>
              </a:prstGeom>
              <a:blipFill>
                <a:blip r:embed="rId14"/>
                <a:stretch>
                  <a:fillRect t="-8000" r="-571" b="-22000"/>
                </a:stretch>
              </a:blipFill>
              <a:ln>
                <a:noFill/>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D09A949F-2312-9F46-C072-9FBC210680AC}"/>
              </a:ext>
            </a:extLst>
          </p:cNvPr>
          <p:cNvCxnSpPr>
            <a:cxnSpLocks/>
          </p:cNvCxnSpPr>
          <p:nvPr/>
        </p:nvCxnSpPr>
        <p:spPr>
          <a:xfrm flipH="1" flipV="1">
            <a:off x="3174645" y="2678707"/>
            <a:ext cx="3223401" cy="3575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328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p:bldP spid="7" grpId="0" animBg="1"/>
      <p:bldP spid="12" grpId="0"/>
      <p:bldP spid="3" grpId="0" animBg="1"/>
      <p:bldP spid="2" grpId="0" animBg="1"/>
      <p:bldP spid="11" grpId="0" animBg="1"/>
      <p:bldP spid="14" grpId="0" animBg="1"/>
      <p:bldP spid="4" grpId="0" animBg="1"/>
      <p:bldP spid="6" grpId="0" animBg="1"/>
      <p:bldP spid="8" grpId="0"/>
      <p:bldP spid="9" grpId="0"/>
      <p:bldP spid="16"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89A1812-47DA-FFC7-B118-A97C98D80C0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648F0EBE-1CBD-0F49-218F-33C904C4E1B8}"/>
                  </a:ext>
                </a:extLst>
              </p:cNvPr>
              <p:cNvSpPr/>
              <p:nvPr/>
            </p:nvSpPr>
            <p:spPr>
              <a:xfrm>
                <a:off x="6565787" y="801355"/>
                <a:ext cx="2384272" cy="417373"/>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 </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𝛿</m:t>
                          </m:r>
                        </m:e>
                      </m:acc>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ℬ</m:t>
                          </m:r>
                        </m:e>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𝛽</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𝛿</m:t>
                          </m:r>
                        </m:e>
                      </m:acc>
                      <m:r>
                        <a:rPr lang="en-US" b="0" i="1"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xmlns="">
          <p:sp>
            <p:nvSpPr>
              <p:cNvPr id="7" name="Rounded Rectangle 6">
                <a:extLst>
                  <a:ext uri="{FF2B5EF4-FFF2-40B4-BE49-F238E27FC236}">
                    <a16:creationId xmlns:a16="http://schemas.microsoft.com/office/drawing/2014/main" id="{648F0EBE-1CBD-0F49-218F-33C904C4E1B8}"/>
                  </a:ext>
                </a:extLst>
              </p:cNvPr>
              <p:cNvSpPr>
                <a:spLocks noRot="1" noChangeAspect="1" noMove="1" noResize="1" noEditPoints="1" noAdjustHandles="1" noChangeArrowheads="1" noChangeShapeType="1" noTextEdit="1"/>
              </p:cNvSpPr>
              <p:nvPr/>
            </p:nvSpPr>
            <p:spPr>
              <a:xfrm>
                <a:off x="6565787" y="801355"/>
                <a:ext cx="2384272" cy="417373"/>
              </a:xfrm>
              <a:prstGeom prst="roundRect">
                <a:avLst>
                  <a:gd name="adj" fmla="val 19219"/>
                </a:avLst>
              </a:prstGeom>
              <a:blipFill>
                <a:blip r:embed="rId3"/>
                <a:stretch>
                  <a:fillRect t="-11765" b="-147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7F34CC65-B31F-8FFB-502F-48FD5D3B23BD}"/>
                  </a:ext>
                </a:extLst>
              </p:cNvPr>
              <p:cNvSpPr/>
              <p:nvPr/>
            </p:nvSpPr>
            <p:spPr>
              <a:xfrm>
                <a:off x="193941" y="547804"/>
                <a:ext cx="4922408" cy="719172"/>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d>
                        <m:dPr>
                          <m:ctrlPr>
                            <a:rPr lang="en-US" sz="2000" i="1" smtClean="0">
                              <a:solidFill>
                                <a:schemeClr val="tx1"/>
                              </a:solidFill>
                              <a:latin typeface="Cambria Math" panose="02040503050406030204" pitchFamily="18" charset="0"/>
                            </a:rPr>
                          </m:ctrlPr>
                        </m:dPr>
                        <m:e>
                          <m:sSubSup>
                            <m:sSubSupPr>
                              <m:ctrlPr>
                                <a:rPr lang="en-US" sz="2000" i="1">
                                  <a:solidFill>
                                    <a:schemeClr val="tx1"/>
                                  </a:solidFill>
                                  <a:latin typeface="Cambria Math" panose="02040503050406030204" pitchFamily="18" charset="0"/>
                                </a:rPr>
                              </m:ctrlPr>
                            </m:sSubSup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m:t>
                              </m:r>
                            </m:sup>
                          </m:sSubSup>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ℓ</m:t>
                              </m:r>
                            </m:sub>
                            <m:sup>
                              <m:r>
                                <a:rPr lang="en-US" sz="2000" i="1">
                                  <a:solidFill>
                                    <a:schemeClr val="tx1"/>
                                  </a:solidFill>
                                  <a:latin typeface="Cambria Math" panose="02040503050406030204" pitchFamily="18" charset="0"/>
                                </a:rPr>
                                <m:t>′</m:t>
                              </m:r>
                            </m:sup>
                          </m:sSubSup>
                        </m:e>
                      </m:d>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𝛿</m:t>
                          </m:r>
                        </m:e>
                      </m:acc>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ℓ</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ℓ</m:t>
                          </m:r>
                        </m:sub>
                      </m:sSub>
                      <m:r>
                        <a:rPr lang="en-US" sz="2000" b="0" i="1" smtClean="0">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𝛿</m:t>
                          </m:r>
                        </m:e>
                      </m:acc>
                      <m:r>
                        <a:rPr lang="en-US" sz="2000" b="0" i="1" smtClean="0">
                          <a:solidFill>
                            <a:schemeClr val="tx1"/>
                          </a:solidFill>
                          <a:latin typeface="Cambria Math" panose="02040503050406030204" pitchFamily="18" charset="0"/>
                        </a:rPr>
                        <m:t>)</m:t>
                      </m:r>
                    </m:oMath>
                  </m:oMathPara>
                </a14:m>
                <a:endParaRPr lang="en-US" sz="2000" dirty="0">
                  <a:solidFill>
                    <a:schemeClr val="tx1"/>
                  </a:solidFill>
                </a:endParaRPr>
              </a:p>
            </p:txBody>
          </p:sp>
        </mc:Choice>
        <mc:Fallback xmlns="">
          <p:sp>
            <p:nvSpPr>
              <p:cNvPr id="12" name="Rounded Rectangle 11">
                <a:extLst>
                  <a:ext uri="{FF2B5EF4-FFF2-40B4-BE49-F238E27FC236}">
                    <a16:creationId xmlns:a16="http://schemas.microsoft.com/office/drawing/2014/main" id="{7F34CC65-B31F-8FFB-502F-48FD5D3B23BD}"/>
                  </a:ext>
                </a:extLst>
              </p:cNvPr>
              <p:cNvSpPr>
                <a:spLocks noRot="1" noChangeAspect="1" noMove="1" noResize="1" noEditPoints="1" noAdjustHandles="1" noChangeArrowheads="1" noChangeShapeType="1" noTextEdit="1"/>
              </p:cNvSpPr>
              <p:nvPr/>
            </p:nvSpPr>
            <p:spPr>
              <a:xfrm>
                <a:off x="193941" y="547804"/>
                <a:ext cx="4922408" cy="719172"/>
              </a:xfrm>
              <a:prstGeom prst="roundRect">
                <a:avLst>
                  <a:gd name="adj" fmla="val 19219"/>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E9949718-3C00-F93D-66F0-7D3F3E97CD33}"/>
                  </a:ext>
                </a:extLst>
              </p:cNvPr>
              <p:cNvSpPr/>
              <p:nvPr/>
            </p:nvSpPr>
            <p:spPr>
              <a:xfrm>
                <a:off x="6302357" y="1453148"/>
                <a:ext cx="2647702" cy="417373"/>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𝑢</m:t>
                        </m:r>
                      </m:e>
                    </m:acc>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ℬ</m:t>
                        </m:r>
                      </m:e>
                      <m:sub>
                        <m:r>
                          <a:rPr lang="en-US" b="0" i="1" smtClean="0">
                            <a:solidFill>
                              <a:schemeClr val="tx1"/>
                            </a:solidFill>
                            <a:latin typeface="Cambria Math" panose="02040503050406030204" pitchFamily="18" charset="0"/>
                          </a:rPr>
                          <m:t>ℓ</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𝑢</m:t>
                            </m:r>
                          </m:sub>
                        </m:sSub>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 </m:t>
                    </m:r>
                  </m:oMath>
                </a14:m>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𝑡</m:t>
                        </m:r>
                      </m:e>
                    </m:acc>
                    <m:r>
                      <a:rPr lang="en-US" b="0" i="0" smtClean="0">
                        <a:solidFill>
                          <a:schemeClr val="tx1"/>
                        </a:solidFill>
                        <a:latin typeface="Cambria Math" panose="02040503050406030204" pitchFamily="18" charset="0"/>
                      </a:rPr>
                      <m:t>,</m:t>
                    </m:r>
                    <m:d>
                      <m:dPr>
                        <m:begChr m:val="⟨"/>
                        <m:endChr m:val="⟩"/>
                        <m:ctrlPr>
                          <a:rPr lang="en-US" i="1" dirty="0" smtClean="0">
                            <a:solidFill>
                              <a:schemeClr val="tx1"/>
                            </a:solidFill>
                            <a:latin typeface="Cambria Math" panose="02040503050406030204" pitchFamily="18" charset="0"/>
                          </a:rPr>
                        </m:ctrlPr>
                      </m:d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𝑡</m:t>
                            </m:r>
                          </m:e>
                        </m:acc>
                        <m:r>
                          <a:rPr lang="en-US" b="0" i="1" dirty="0" smtClean="0">
                            <a:solidFill>
                              <a:schemeClr val="tx1"/>
                            </a:solidFill>
                            <a:latin typeface="Cambria Math" panose="02040503050406030204" pitchFamily="18" charset="0"/>
                          </a:rPr>
                          <m:t>,</m:t>
                        </m:r>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𝑢</m:t>
                            </m:r>
                          </m:e>
                        </m:acc>
                      </m:e>
                    </m:d>
                    <m:r>
                      <a:rPr lang="en-US" b="0" i="1" smtClean="0">
                        <a:solidFill>
                          <a:schemeClr val="tx1"/>
                        </a:solidFill>
                        <a:latin typeface="Cambria Math" panose="02040503050406030204" pitchFamily="18" charset="0"/>
                      </a:rPr>
                      <m:t>=0</m:t>
                    </m:r>
                  </m:oMath>
                </a14:m>
                <a:endParaRPr lang="en-US" dirty="0">
                  <a:solidFill>
                    <a:schemeClr val="tx1"/>
                  </a:solidFill>
                </a:endParaRPr>
              </a:p>
            </p:txBody>
          </p:sp>
        </mc:Choice>
        <mc:Fallback xmlns="">
          <p:sp>
            <p:nvSpPr>
              <p:cNvPr id="3" name="Rounded Rectangle 2">
                <a:extLst>
                  <a:ext uri="{FF2B5EF4-FFF2-40B4-BE49-F238E27FC236}">
                    <a16:creationId xmlns:a16="http://schemas.microsoft.com/office/drawing/2014/main" id="{E9949718-3C00-F93D-66F0-7D3F3E97CD33}"/>
                  </a:ext>
                </a:extLst>
              </p:cNvPr>
              <p:cNvSpPr>
                <a:spLocks noRot="1" noChangeAspect="1" noMove="1" noResize="1" noEditPoints="1" noAdjustHandles="1" noChangeArrowheads="1" noChangeShapeType="1" noTextEdit="1"/>
              </p:cNvSpPr>
              <p:nvPr/>
            </p:nvSpPr>
            <p:spPr>
              <a:xfrm>
                <a:off x="6302357" y="1453148"/>
                <a:ext cx="2647702" cy="417373"/>
              </a:xfrm>
              <a:prstGeom prst="roundRect">
                <a:avLst>
                  <a:gd name="adj" fmla="val 19219"/>
                </a:avLst>
              </a:prstGeom>
              <a:blipFill>
                <a:blip r:embed="rId5"/>
                <a:stretch>
                  <a:fillRect t="-11765" b="-147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6A81C84F-9C3E-5842-3E12-E2EE9772F931}"/>
                  </a:ext>
                </a:extLst>
              </p:cNvPr>
              <p:cNvSpPr/>
              <p:nvPr/>
            </p:nvSpPr>
            <p:spPr>
              <a:xfrm>
                <a:off x="4713113" y="140596"/>
                <a:ext cx="4236946" cy="426339"/>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ℬ</m:t>
                          </m:r>
                        </m:e>
                        <m:sub>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r>
                        <m:rPr>
                          <m:lit/>
                        </m:rP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ℤ</m:t>
                          </m:r>
                        </m:e>
                        <m:sub>
                          <m:r>
                            <a:rPr lang="en-US" b="0" i="1" smtClean="0">
                              <a:solidFill>
                                <a:schemeClr val="tx1"/>
                              </a:solidFill>
                              <a:latin typeface="Cambria Math" panose="02040503050406030204" pitchFamily="18" charset="0"/>
                            </a:rPr>
                            <m:t>𝑝</m:t>
                          </m:r>
                        </m:sub>
                        <m:sup>
                          <m:r>
                            <a:rPr lang="en-US" b="0" i="1" smtClean="0">
                              <a:solidFill>
                                <a:schemeClr val="tx1"/>
                              </a:solidFill>
                              <a:latin typeface="Cambria Math" panose="02040503050406030204" pitchFamily="18" charset="0"/>
                            </a:rPr>
                            <m:t>𝑚</m:t>
                          </m:r>
                        </m:sup>
                      </m:sSubSup>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d>
                            <m:dPr>
                              <m:begChr m:val="‖"/>
                              <m:endChr m:val="‖"/>
                              <m:ctrlPr>
                                <a:rPr lang="en-US" i="1">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r>
                        <m:rPr>
                          <m:lit/>
                        </m:rP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8" name="Rounded Rectangle 7">
                <a:extLst>
                  <a:ext uri="{FF2B5EF4-FFF2-40B4-BE49-F238E27FC236}">
                    <a16:creationId xmlns:a16="http://schemas.microsoft.com/office/drawing/2014/main" id="{6A81C84F-9C3E-5842-3E12-E2EE9772F931}"/>
                  </a:ext>
                </a:extLst>
              </p:cNvPr>
              <p:cNvSpPr>
                <a:spLocks noRot="1" noChangeAspect="1" noMove="1" noResize="1" noEditPoints="1" noAdjustHandles="1" noChangeArrowheads="1" noChangeShapeType="1" noTextEdit="1"/>
              </p:cNvSpPr>
              <p:nvPr/>
            </p:nvSpPr>
            <p:spPr>
              <a:xfrm>
                <a:off x="4713113" y="140596"/>
                <a:ext cx="4236946" cy="426339"/>
              </a:xfrm>
              <a:prstGeom prst="roundRect">
                <a:avLst>
                  <a:gd name="adj" fmla="val 19219"/>
                </a:avLst>
              </a:prstGeom>
              <a:blipFill>
                <a:blip r:embed="rId6"/>
                <a:stretch>
                  <a:fillRect t="-8824" b="-588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C0E7B761-9026-9867-D005-D8CDBF15A807}"/>
                  </a:ext>
                </a:extLst>
              </p:cNvPr>
              <p:cNvSpPr/>
              <p:nvPr/>
            </p:nvSpPr>
            <p:spPr>
              <a:xfrm>
                <a:off x="524702" y="2099432"/>
                <a:ext cx="2639344" cy="519875"/>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
                    </m:oMathParaPr>
                    <m:oMath xmlns:m="http://schemas.openxmlformats.org/officeDocument/2006/math">
                      <m:r>
                        <a:rPr lang="en-US" sz="2000" i="1" smtClean="0">
                          <a:solidFill>
                            <a:schemeClr val="tx1"/>
                          </a:solidFill>
                          <a:latin typeface="Cambria Math" panose="02040503050406030204" pitchFamily="18" charset="0"/>
                        </a:rPr>
                        <m:t>𝐴</m:t>
                      </m:r>
                      <m:sSubSup>
                        <m:sSubSupPr>
                          <m:ctrlPr>
                            <a:rPr lang="en-US" sz="2000" b="0" i="1" smtClean="0">
                              <a:solidFill>
                                <a:schemeClr val="tx1"/>
                              </a:solidFill>
                              <a:latin typeface="Cambria Math" panose="02040503050406030204" pitchFamily="18" charset="0"/>
                            </a:rPr>
                          </m:ctrlPr>
                        </m:sSubSup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up>
                          <m:r>
                            <a:rPr lang="en-US" sz="2000" b="0" i="1" smtClean="0">
                              <a:solidFill>
                                <a:schemeClr val="tx1"/>
                              </a:solidFill>
                              <a:latin typeface="Cambria Math" panose="02040503050406030204" pitchFamily="18" charset="0"/>
                            </a:rPr>
                            <m:t>′</m:t>
                          </m:r>
                        </m:sup>
                      </m:sSubSup>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𝐴</m:t>
                      </m:r>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𝛿</m:t>
                              </m:r>
                            </m:e>
                          </m:acc>
                        </m:e>
                      </m:d>
                    </m:oMath>
                  </m:oMathPara>
                </a14:m>
                <a:endParaRPr lang="en-US" sz="2000" dirty="0">
                  <a:solidFill>
                    <a:schemeClr val="tx1"/>
                  </a:solidFill>
                </a:endParaRPr>
              </a:p>
            </p:txBody>
          </p:sp>
        </mc:Choice>
        <mc:Fallback xmlns="">
          <p:sp>
            <p:nvSpPr>
              <p:cNvPr id="9" name="Rounded Rectangle 8">
                <a:extLst>
                  <a:ext uri="{FF2B5EF4-FFF2-40B4-BE49-F238E27FC236}">
                    <a16:creationId xmlns:a16="http://schemas.microsoft.com/office/drawing/2014/main" id="{C0E7B761-9026-9867-D005-D8CDBF15A807}"/>
                  </a:ext>
                </a:extLst>
              </p:cNvPr>
              <p:cNvSpPr>
                <a:spLocks noRot="1" noChangeAspect="1" noMove="1" noResize="1" noEditPoints="1" noAdjustHandles="1" noChangeArrowheads="1" noChangeShapeType="1" noTextEdit="1"/>
              </p:cNvSpPr>
              <p:nvPr/>
            </p:nvSpPr>
            <p:spPr>
              <a:xfrm>
                <a:off x="524702" y="2099432"/>
                <a:ext cx="2639344" cy="519875"/>
              </a:xfrm>
              <a:prstGeom prst="roundRect">
                <a:avLst>
                  <a:gd name="adj" fmla="val 19219"/>
                </a:avLst>
              </a:prstGeom>
              <a:blipFill>
                <a:blip r:embed="rId7"/>
                <a:stretch>
                  <a:fillRect t="-95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ounded Rectangle 12">
                <a:extLst>
                  <a:ext uri="{FF2B5EF4-FFF2-40B4-BE49-F238E27FC236}">
                    <a16:creationId xmlns:a16="http://schemas.microsoft.com/office/drawing/2014/main" id="{1FFD5804-C43A-CCB9-D07A-5106502D602B}"/>
                  </a:ext>
                </a:extLst>
              </p:cNvPr>
              <p:cNvSpPr/>
              <p:nvPr/>
            </p:nvSpPr>
            <p:spPr>
              <a:xfrm>
                <a:off x="510932" y="1439915"/>
                <a:ext cx="3285292" cy="499001"/>
              </a:xfrm>
              <a:prstGeom prst="roundRect">
                <a:avLst>
                  <a:gd name="adj" fmla="val 19219"/>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1. </a:t>
                </a:r>
                <a14:m>
                  <m:oMath xmlns:m="http://schemas.openxmlformats.org/officeDocument/2006/math">
                    <m:r>
                      <a:rPr lang="en-US" sz="2400" i="1">
                        <a:solidFill>
                          <a:schemeClr val="tx1"/>
                        </a:solidFill>
                        <a:latin typeface="Cambria Math" panose="02040503050406030204" pitchFamily="18" charset="0"/>
                      </a:rPr>
                      <m:t>𝐴</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𝐴</m:t>
                    </m:r>
                    <m:sSubSup>
                      <m:sSubSupPr>
                        <m:ctrlPr>
                          <a:rPr lang="en-US" sz="2400" i="1">
                            <a:solidFill>
                              <a:schemeClr val="tx1"/>
                            </a:solidFill>
                            <a:latin typeface="Cambria Math" panose="02040503050406030204" pitchFamily="18" charset="0"/>
                          </a:rPr>
                        </m:ctrlPr>
                      </m:sSubSup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i="1">
                            <a:solidFill>
                              <a:schemeClr val="tx1"/>
                            </a:solidFill>
                            <a:latin typeface="Cambria Math" panose="02040503050406030204" pitchFamily="18" charset="0"/>
                          </a:rPr>
                          <m:t>𝑖</m:t>
                        </m:r>
                      </m:sub>
                      <m:sup>
                        <m:r>
                          <a:rPr lang="en-US" sz="2400">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 ∀ </m:t>
                    </m:r>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𝑞</m:t>
                    </m:r>
                    <m:r>
                      <a:rPr lang="en-US" sz="2400" i="1">
                        <a:solidFill>
                          <a:schemeClr val="tx1"/>
                        </a:solidFill>
                        <a:latin typeface="Cambria Math" panose="02040503050406030204" pitchFamily="18" charset="0"/>
                      </a:rPr>
                      <m:t>]</m:t>
                    </m:r>
                  </m:oMath>
                </a14:m>
                <a:endParaRPr lang="en-US" sz="2400" dirty="0">
                  <a:solidFill>
                    <a:schemeClr val="tx1"/>
                  </a:solidFill>
                </a:endParaRPr>
              </a:p>
            </p:txBody>
          </p:sp>
        </mc:Choice>
        <mc:Fallback xmlns="">
          <p:sp>
            <p:nvSpPr>
              <p:cNvPr id="13" name="Rounded Rectangle 12">
                <a:extLst>
                  <a:ext uri="{FF2B5EF4-FFF2-40B4-BE49-F238E27FC236}">
                    <a16:creationId xmlns:a16="http://schemas.microsoft.com/office/drawing/2014/main" id="{1FFD5804-C43A-CCB9-D07A-5106502D602B}"/>
                  </a:ext>
                </a:extLst>
              </p:cNvPr>
              <p:cNvSpPr>
                <a:spLocks noRot="1" noChangeAspect="1" noMove="1" noResize="1" noEditPoints="1" noAdjustHandles="1" noChangeArrowheads="1" noChangeShapeType="1" noTextEdit="1"/>
              </p:cNvSpPr>
              <p:nvPr/>
            </p:nvSpPr>
            <p:spPr>
              <a:xfrm>
                <a:off x="510932" y="1439915"/>
                <a:ext cx="3285292" cy="499001"/>
              </a:xfrm>
              <a:prstGeom prst="roundRect">
                <a:avLst>
                  <a:gd name="adj" fmla="val 19219"/>
                </a:avLst>
              </a:prstGeom>
              <a:blipFill>
                <a:blip r:embed="rId8"/>
                <a:stretch>
                  <a:fillRect l="-1923" t="-17500" b="-25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ounded Rectangle 15">
                <a:extLst>
                  <a:ext uri="{FF2B5EF4-FFF2-40B4-BE49-F238E27FC236}">
                    <a16:creationId xmlns:a16="http://schemas.microsoft.com/office/drawing/2014/main" id="{C14BED66-4FD4-9B55-7C70-CD3D0BD3E9AE}"/>
                  </a:ext>
                </a:extLst>
              </p:cNvPr>
              <p:cNvSpPr/>
              <p:nvPr/>
            </p:nvSpPr>
            <p:spPr>
              <a:xfrm>
                <a:off x="510932" y="2998888"/>
                <a:ext cx="2949921" cy="499001"/>
              </a:xfrm>
              <a:prstGeom prst="roundRect">
                <a:avLst>
                  <a:gd name="adj" fmla="val 19219"/>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2. </a:t>
                </a:r>
                <a14:m>
                  <m:oMath xmlns:m="http://schemas.openxmlformats.org/officeDocument/2006/math">
                    <m:r>
                      <m:rPr>
                        <m:sty m:val="p"/>
                      </m:rPr>
                      <a:rPr lang="en-US" sz="2400">
                        <a:solidFill>
                          <a:schemeClr val="tx1"/>
                        </a:solidFill>
                        <a:latin typeface="Cambria Math" panose="02040503050406030204" pitchFamily="18" charset="0"/>
                      </a:rPr>
                      <m:t>Σ</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𝑡</m:t>
                        </m:r>
                      </m:e>
                      <m:sub>
                        <m:r>
                          <a:rPr lang="en-US" sz="2400" i="1">
                            <a:solidFill>
                              <a:schemeClr val="tx1"/>
                            </a:solidFill>
                            <a:latin typeface="Cambria Math" panose="02040503050406030204" pitchFamily="18" charset="0"/>
                          </a:rPr>
                          <m:t>𝑖</m:t>
                        </m:r>
                      </m:sub>
                    </m:sSub>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r>
                      <m:rPr>
                        <m:sty m:val="p"/>
                      </m:rPr>
                      <a:rPr lang="en-US" sz="2400">
                        <a:solidFill>
                          <a:schemeClr val="tx1"/>
                        </a:solidFill>
                        <a:latin typeface="Cambria Math" panose="02040503050406030204" pitchFamily="18" charset="0"/>
                      </a:rPr>
                      <m:t>Σ</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𝑡</m:t>
                        </m:r>
                      </m:e>
                      <m:sub>
                        <m:r>
                          <a:rPr lang="en-US" sz="2400" i="1">
                            <a:solidFill>
                              <a:schemeClr val="tx1"/>
                            </a:solidFill>
                            <a:latin typeface="Cambria Math" panose="02040503050406030204" pitchFamily="18" charset="0"/>
                          </a:rPr>
                          <m:t>𝑖</m:t>
                        </m:r>
                      </m:sub>
                    </m:sSub>
                    <m:sSubSup>
                      <m:sSubSupPr>
                        <m:ctrlPr>
                          <a:rPr lang="en-US" sz="2400" i="1">
                            <a:solidFill>
                              <a:schemeClr val="tx1"/>
                            </a:solidFill>
                            <a:latin typeface="Cambria Math" panose="02040503050406030204" pitchFamily="18" charset="0"/>
                          </a:rPr>
                        </m:ctrlPr>
                      </m:sSubSup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m:t>
                        </m:r>
                      </m:sup>
                    </m:sSubSup>
                    <m:r>
                      <a:rPr lang="en-US" sz="2400" i="1">
                        <a:solidFill>
                          <a:schemeClr val="tx1"/>
                        </a:solidFill>
                        <a:latin typeface="Cambria Math" panose="02040503050406030204" pitchFamily="18" charset="0"/>
                      </a:rPr>
                      <m:t>,∀ </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𝑡</m:t>
                        </m:r>
                      </m:e>
                    </m:acc>
                  </m:oMath>
                </a14:m>
                <a:endParaRPr lang="en-US" sz="2400" b="1" dirty="0">
                  <a:solidFill>
                    <a:schemeClr val="tx1"/>
                  </a:solidFill>
                </a:endParaRPr>
              </a:p>
            </p:txBody>
          </p:sp>
        </mc:Choice>
        <mc:Fallback xmlns="">
          <p:sp>
            <p:nvSpPr>
              <p:cNvPr id="16" name="Rounded Rectangle 15">
                <a:extLst>
                  <a:ext uri="{FF2B5EF4-FFF2-40B4-BE49-F238E27FC236}">
                    <a16:creationId xmlns:a16="http://schemas.microsoft.com/office/drawing/2014/main" id="{C14BED66-4FD4-9B55-7C70-CD3D0BD3E9AE}"/>
                  </a:ext>
                </a:extLst>
              </p:cNvPr>
              <p:cNvSpPr>
                <a:spLocks noRot="1" noChangeAspect="1" noMove="1" noResize="1" noEditPoints="1" noAdjustHandles="1" noChangeArrowheads="1" noChangeShapeType="1" noTextEdit="1"/>
              </p:cNvSpPr>
              <p:nvPr/>
            </p:nvSpPr>
            <p:spPr>
              <a:xfrm>
                <a:off x="510932" y="2998888"/>
                <a:ext cx="2949921" cy="499001"/>
              </a:xfrm>
              <a:prstGeom prst="roundRect">
                <a:avLst>
                  <a:gd name="adj" fmla="val 19219"/>
                </a:avLst>
              </a:prstGeom>
              <a:blipFill>
                <a:blip r:embed="rId9"/>
                <a:stretch>
                  <a:fillRect l="-2146" t="-20000" b="-300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ounded Rectangle 17">
                <a:extLst>
                  <a:ext uri="{FF2B5EF4-FFF2-40B4-BE49-F238E27FC236}">
                    <a16:creationId xmlns:a16="http://schemas.microsoft.com/office/drawing/2014/main" id="{AADEB25F-047F-B487-02A9-F0EF8E391DE7}"/>
                  </a:ext>
                </a:extLst>
              </p:cNvPr>
              <p:cNvSpPr/>
              <p:nvPr/>
            </p:nvSpPr>
            <p:spPr>
              <a:xfrm>
                <a:off x="2863846" y="2099432"/>
                <a:ext cx="1977645" cy="519875"/>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
                    </m:oMathParaPr>
                    <m:oMath xmlns:m="http://schemas.openxmlformats.org/officeDocument/2006/math">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m:t>
                      </m:r>
                      <m:sSub>
                        <m:sSubPr>
                          <m:ctrlPr>
                            <a:rPr lang="en-US" sz="2000" b="0" i="1"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𝛿</m:t>
                          </m:r>
                        </m:e>
                      </m:acc>
                    </m:oMath>
                  </m:oMathPara>
                </a14:m>
                <a:endParaRPr lang="en-US" sz="2000" dirty="0">
                  <a:solidFill>
                    <a:schemeClr val="tx1"/>
                  </a:solidFill>
                </a:endParaRPr>
              </a:p>
            </p:txBody>
          </p:sp>
        </mc:Choice>
        <mc:Fallback xmlns="">
          <p:sp>
            <p:nvSpPr>
              <p:cNvPr id="18" name="Rounded Rectangle 17">
                <a:extLst>
                  <a:ext uri="{FF2B5EF4-FFF2-40B4-BE49-F238E27FC236}">
                    <a16:creationId xmlns:a16="http://schemas.microsoft.com/office/drawing/2014/main" id="{AADEB25F-047F-B487-02A9-F0EF8E391DE7}"/>
                  </a:ext>
                </a:extLst>
              </p:cNvPr>
              <p:cNvSpPr>
                <a:spLocks noRot="1" noChangeAspect="1" noMove="1" noResize="1" noEditPoints="1" noAdjustHandles="1" noChangeArrowheads="1" noChangeShapeType="1" noTextEdit="1"/>
              </p:cNvSpPr>
              <p:nvPr/>
            </p:nvSpPr>
            <p:spPr>
              <a:xfrm>
                <a:off x="2863846" y="2099432"/>
                <a:ext cx="1977645" cy="519875"/>
              </a:xfrm>
              <a:prstGeom prst="roundRect">
                <a:avLst>
                  <a:gd name="adj" fmla="val 19219"/>
                </a:avLst>
              </a:prstGeom>
              <a:blipFill>
                <a:blip r:embed="rId10"/>
                <a:stretch>
                  <a:fillRect t="-95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46904345-F99C-05DF-574C-DB1037FC774B}"/>
                  </a:ext>
                </a:extLst>
              </p:cNvPr>
              <p:cNvSpPr/>
              <p:nvPr/>
            </p:nvSpPr>
            <p:spPr>
              <a:xfrm>
                <a:off x="4675400" y="2104099"/>
                <a:ext cx="910790" cy="519875"/>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
                    </m:oMathParaPr>
                    <m:oMath xmlns:m="http://schemas.openxmlformats.org/officeDocument/2006/math">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𝐴</m:t>
                      </m:r>
                      <m:sSub>
                        <m:sSubPr>
                          <m:ctrlPr>
                            <a:rPr lang="en-US" sz="2000" b="0" i="1"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𝑥</m:t>
                              </m:r>
                            </m:e>
                          </m:acc>
                        </m:e>
                        <m:sub>
                          <m:r>
                            <a:rPr lang="en-US" sz="2000" b="0" i="1" smtClean="0">
                              <a:solidFill>
                                <a:schemeClr val="tx1"/>
                              </a:solidFill>
                              <a:latin typeface="Cambria Math" panose="02040503050406030204" pitchFamily="18" charset="0"/>
                            </a:rPr>
                            <m:t>𝑖</m:t>
                          </m:r>
                        </m:sub>
                      </m:sSub>
                    </m:oMath>
                  </m:oMathPara>
                </a14:m>
                <a:endParaRPr lang="en-US" sz="2000" dirty="0">
                  <a:solidFill>
                    <a:schemeClr val="tx1"/>
                  </a:solidFill>
                </a:endParaRPr>
              </a:p>
            </p:txBody>
          </p:sp>
        </mc:Choice>
        <mc:Fallback xmlns="">
          <p:sp>
            <p:nvSpPr>
              <p:cNvPr id="19" name="Rounded Rectangle 18">
                <a:extLst>
                  <a:ext uri="{FF2B5EF4-FFF2-40B4-BE49-F238E27FC236}">
                    <a16:creationId xmlns:a16="http://schemas.microsoft.com/office/drawing/2014/main" id="{46904345-F99C-05DF-574C-DB1037FC774B}"/>
                  </a:ext>
                </a:extLst>
              </p:cNvPr>
              <p:cNvSpPr>
                <a:spLocks noRot="1" noChangeAspect="1" noMove="1" noResize="1" noEditPoints="1" noAdjustHandles="1" noChangeArrowheads="1" noChangeShapeType="1" noTextEdit="1"/>
              </p:cNvSpPr>
              <p:nvPr/>
            </p:nvSpPr>
            <p:spPr>
              <a:xfrm>
                <a:off x="4675400" y="2104099"/>
                <a:ext cx="910790" cy="519875"/>
              </a:xfrm>
              <a:prstGeom prst="roundRect">
                <a:avLst>
                  <a:gd name="adj" fmla="val 19219"/>
                </a:avLst>
              </a:prstGeom>
              <a:blipFill>
                <a:blip r:embed="rId11"/>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ounded Rectangle 19">
                <a:extLst>
                  <a:ext uri="{FF2B5EF4-FFF2-40B4-BE49-F238E27FC236}">
                    <a16:creationId xmlns:a16="http://schemas.microsoft.com/office/drawing/2014/main" id="{2160F639-7224-B878-4B27-F07403DBA580}"/>
                  </a:ext>
                </a:extLst>
              </p:cNvPr>
              <p:cNvSpPr/>
              <p:nvPr/>
            </p:nvSpPr>
            <p:spPr>
              <a:xfrm>
                <a:off x="524702" y="3630126"/>
                <a:ext cx="2936151" cy="519875"/>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
                    </m:oMathParaPr>
                    <m:oMath xmlns:m="http://schemas.openxmlformats.org/officeDocument/2006/math">
                      <m:r>
                        <m:rPr>
                          <m:sty m:val="p"/>
                        </m:rPr>
                        <a:rPr lang="en-US" sz="2000" smtClean="0">
                          <a:solidFill>
                            <a:schemeClr val="tx1"/>
                          </a:solidFill>
                          <a:latin typeface="Cambria Math" panose="02040503050406030204" pitchFamily="18" charset="0"/>
                        </a:rPr>
                        <m:t>Σ</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𝑖</m:t>
                          </m:r>
                        </m:sub>
                      </m:sSub>
                      <m:sSubSup>
                        <m:sSubSupPr>
                          <m:ctrlPr>
                            <a:rPr lang="en-US" sz="2000" b="0" i="1" smtClean="0">
                              <a:solidFill>
                                <a:schemeClr val="tx1"/>
                              </a:solidFill>
                              <a:latin typeface="Cambria Math" panose="02040503050406030204" pitchFamily="18" charset="0"/>
                            </a:rPr>
                          </m:ctrlPr>
                        </m:sSubSup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up>
                          <m:r>
                            <a:rPr lang="en-US" sz="2000" b="0" i="1" smtClean="0">
                              <a:solidFill>
                                <a:schemeClr val="tx1"/>
                              </a:solidFill>
                              <a:latin typeface="Cambria Math" panose="02040503050406030204" pitchFamily="18" charset="0"/>
                            </a:rPr>
                            <m:t>′</m:t>
                          </m:r>
                        </m:sup>
                      </m:sSubSup>
                      <m:r>
                        <a:rPr lang="en-US" sz="2000" i="1">
                          <a:solidFill>
                            <a:schemeClr val="tx1"/>
                          </a:solidFill>
                          <a:latin typeface="Cambria Math" panose="02040503050406030204" pitchFamily="18" charset="0"/>
                        </a:rPr>
                        <m:t>=</m:t>
                      </m:r>
                      <m:r>
                        <m:rPr>
                          <m:sty m:val="p"/>
                        </m:rPr>
                        <a:rPr lang="en-US" sz="2000">
                          <a:solidFill>
                            <a:schemeClr val="tx1"/>
                          </a:solidFill>
                          <a:latin typeface="Cambria Math" panose="02040503050406030204" pitchFamily="18" charset="0"/>
                        </a:rPr>
                        <m:t>Σ</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𝑖</m:t>
                          </m:r>
                        </m:sub>
                      </m:sSub>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𝑢</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𝛿</m:t>
                              </m:r>
                            </m:e>
                          </m:acc>
                        </m:e>
                      </m:d>
                    </m:oMath>
                  </m:oMathPara>
                </a14:m>
                <a:endParaRPr lang="en-US" sz="2000" dirty="0">
                  <a:solidFill>
                    <a:schemeClr val="tx1"/>
                  </a:solidFill>
                </a:endParaRPr>
              </a:p>
            </p:txBody>
          </p:sp>
        </mc:Choice>
        <mc:Fallback xmlns="">
          <p:sp>
            <p:nvSpPr>
              <p:cNvPr id="20" name="Rounded Rectangle 19">
                <a:extLst>
                  <a:ext uri="{FF2B5EF4-FFF2-40B4-BE49-F238E27FC236}">
                    <a16:creationId xmlns:a16="http://schemas.microsoft.com/office/drawing/2014/main" id="{2160F639-7224-B878-4B27-F07403DBA580}"/>
                  </a:ext>
                </a:extLst>
              </p:cNvPr>
              <p:cNvSpPr>
                <a:spLocks noRot="1" noChangeAspect="1" noMove="1" noResize="1" noEditPoints="1" noAdjustHandles="1" noChangeArrowheads="1" noChangeShapeType="1" noTextEdit="1"/>
              </p:cNvSpPr>
              <p:nvPr/>
            </p:nvSpPr>
            <p:spPr>
              <a:xfrm>
                <a:off x="524702" y="3630126"/>
                <a:ext cx="2936151" cy="519875"/>
              </a:xfrm>
              <a:prstGeom prst="roundRect">
                <a:avLst>
                  <a:gd name="adj" fmla="val 19219"/>
                </a:avLst>
              </a:prstGeom>
              <a:blipFill>
                <a:blip r:embed="rId12"/>
                <a:stretch>
                  <a:fillRect t="-95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5BE53C78-896D-255A-3EB6-54763C49D7E7}"/>
                  </a:ext>
                </a:extLst>
              </p:cNvPr>
              <p:cNvSpPr/>
              <p:nvPr/>
            </p:nvSpPr>
            <p:spPr>
              <a:xfrm>
                <a:off x="3107601" y="3630125"/>
                <a:ext cx="2381956" cy="519875"/>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
                    </m:oMathParaPr>
                    <m:oMath xmlns:m="http://schemas.openxmlformats.org/officeDocument/2006/math">
                      <m:r>
                        <a:rPr lang="en-US" sz="2000" i="1" smtClean="0">
                          <a:solidFill>
                            <a:schemeClr val="tx1"/>
                          </a:solidFill>
                          <a:latin typeface="Cambria Math" panose="02040503050406030204" pitchFamily="18" charset="0"/>
                        </a:rPr>
                        <m:t>=</m:t>
                      </m:r>
                      <m:r>
                        <m:rPr>
                          <m:sty m:val="p"/>
                        </m:rPr>
                        <a:rPr lang="en-US" sz="2000">
                          <a:solidFill>
                            <a:schemeClr val="tx1"/>
                          </a:solidFill>
                          <a:latin typeface="Cambria Math" panose="02040503050406030204" pitchFamily="18" charset="0"/>
                        </a:rPr>
                        <m:t>Σ</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𝑖</m:t>
                          </m:r>
                        </m:sub>
                      </m:sSub>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d>
                        <m:dPr>
                          <m:begChr m:val="⟨"/>
                          <m:endChr m:val="⟩"/>
                          <m:ctrlPr>
                            <a:rPr lang="en-US" sz="2000" i="1" dirty="0">
                              <a:solidFill>
                                <a:schemeClr val="tx1"/>
                              </a:solidFill>
                              <a:latin typeface="Cambria Math" panose="02040503050406030204" pitchFamily="18" charset="0"/>
                            </a:rPr>
                          </m:ctrlPr>
                        </m:dPr>
                        <m:e>
                          <m:acc>
                            <m:accPr>
                              <m:chr m:val="⃗"/>
                              <m:ctrlPr>
                                <a:rPr lang="en-US" sz="2000" i="1" dirty="0">
                                  <a:solidFill>
                                    <a:schemeClr val="tx1"/>
                                  </a:solidFill>
                                  <a:latin typeface="Cambria Math" panose="02040503050406030204" pitchFamily="18" charset="0"/>
                                </a:rPr>
                              </m:ctrlPr>
                            </m:accPr>
                            <m:e>
                              <m:r>
                                <a:rPr lang="en-US" sz="2000" i="1" dirty="0">
                                  <a:solidFill>
                                    <a:schemeClr val="tx1"/>
                                  </a:solidFill>
                                  <a:latin typeface="Cambria Math" panose="02040503050406030204" pitchFamily="18" charset="0"/>
                                </a:rPr>
                                <m:t>𝑡</m:t>
                              </m:r>
                            </m:e>
                          </m:acc>
                          <m:r>
                            <a:rPr lang="en-US" sz="2000" i="1" dirty="0">
                              <a:solidFill>
                                <a:schemeClr val="tx1"/>
                              </a:solidFill>
                              <a:latin typeface="Cambria Math" panose="02040503050406030204" pitchFamily="18" charset="0"/>
                            </a:rPr>
                            <m:t>,</m:t>
                          </m:r>
                          <m:acc>
                            <m:accPr>
                              <m:chr m:val="⃗"/>
                              <m:ctrlPr>
                                <a:rPr lang="en-US" sz="2000" i="1" dirty="0">
                                  <a:solidFill>
                                    <a:schemeClr val="tx1"/>
                                  </a:solidFill>
                                  <a:latin typeface="Cambria Math" panose="02040503050406030204" pitchFamily="18" charset="0"/>
                                </a:rPr>
                              </m:ctrlPr>
                            </m:accPr>
                            <m:e>
                              <m:r>
                                <a:rPr lang="en-US" sz="2000" i="1" dirty="0">
                                  <a:solidFill>
                                    <a:schemeClr val="tx1"/>
                                  </a:solidFill>
                                  <a:latin typeface="Cambria Math" panose="02040503050406030204" pitchFamily="18" charset="0"/>
                                </a:rPr>
                                <m:t>𝑢</m:t>
                              </m:r>
                            </m:e>
                          </m:acc>
                        </m:e>
                      </m:d>
                      <m:r>
                        <a:rPr lang="en-US" sz="2000" b="0" i="1" dirty="0" smtClean="0">
                          <a:solidFill>
                            <a:schemeClr val="tx1"/>
                          </a:solidFill>
                          <a:latin typeface="Cambria Math" panose="02040503050406030204" pitchFamily="18" charset="0"/>
                        </a:rPr>
                        <m:t>⋅</m:t>
                      </m:r>
                      <m:acc>
                        <m:accPr>
                          <m:chr m:val="⃗"/>
                          <m:ctrlPr>
                            <a:rPr lang="en-US" sz="2000" b="0" i="1" dirty="0" smtClean="0">
                              <a:solidFill>
                                <a:schemeClr val="tx1"/>
                              </a:solidFill>
                              <a:latin typeface="Cambria Math" panose="02040503050406030204" pitchFamily="18" charset="0"/>
                            </a:rPr>
                          </m:ctrlPr>
                        </m:accPr>
                        <m:e>
                          <m:r>
                            <a:rPr lang="en-US" sz="2000" b="0" i="1" dirty="0" smtClean="0">
                              <a:solidFill>
                                <a:schemeClr val="tx1"/>
                              </a:solidFill>
                              <a:latin typeface="Cambria Math" panose="02040503050406030204" pitchFamily="18" charset="0"/>
                            </a:rPr>
                            <m:t>𝛿</m:t>
                          </m:r>
                        </m:e>
                      </m:acc>
                    </m:oMath>
                  </m:oMathPara>
                </a14:m>
                <a:endParaRPr lang="en-US" sz="2000" dirty="0">
                  <a:solidFill>
                    <a:schemeClr val="tx1"/>
                  </a:solidFill>
                </a:endParaRPr>
              </a:p>
            </p:txBody>
          </p:sp>
        </mc:Choice>
        <mc:Fallback xmlns="">
          <p:sp>
            <p:nvSpPr>
              <p:cNvPr id="21" name="Rounded Rectangle 20">
                <a:extLst>
                  <a:ext uri="{FF2B5EF4-FFF2-40B4-BE49-F238E27FC236}">
                    <a16:creationId xmlns:a16="http://schemas.microsoft.com/office/drawing/2014/main" id="{5BE53C78-896D-255A-3EB6-54763C49D7E7}"/>
                  </a:ext>
                </a:extLst>
              </p:cNvPr>
              <p:cNvSpPr>
                <a:spLocks noRot="1" noChangeAspect="1" noMove="1" noResize="1" noEditPoints="1" noAdjustHandles="1" noChangeArrowheads="1" noChangeShapeType="1" noTextEdit="1"/>
              </p:cNvSpPr>
              <p:nvPr/>
            </p:nvSpPr>
            <p:spPr>
              <a:xfrm>
                <a:off x="3107601" y="3630125"/>
                <a:ext cx="2381956" cy="519875"/>
              </a:xfrm>
              <a:prstGeom prst="roundRect">
                <a:avLst>
                  <a:gd name="adj" fmla="val 19219"/>
                </a:avLst>
              </a:prstGeom>
              <a:blipFill>
                <a:blip r:embed="rId13"/>
                <a:stretch>
                  <a:fillRect t="-952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ounded Rectangle 21">
                <a:extLst>
                  <a:ext uri="{FF2B5EF4-FFF2-40B4-BE49-F238E27FC236}">
                    <a16:creationId xmlns:a16="http://schemas.microsoft.com/office/drawing/2014/main" id="{E9081833-5282-B076-87F6-3CB75F73B895}"/>
                  </a:ext>
                </a:extLst>
              </p:cNvPr>
              <p:cNvSpPr/>
              <p:nvPr/>
            </p:nvSpPr>
            <p:spPr>
              <a:xfrm>
                <a:off x="5204854" y="3630124"/>
                <a:ext cx="1097503" cy="519875"/>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
                    </m:oMathParaPr>
                    <m:oMath xmlns:m="http://schemas.openxmlformats.org/officeDocument/2006/math">
                      <m:r>
                        <a:rPr lang="en-US" sz="2000" i="1" smtClean="0">
                          <a:solidFill>
                            <a:schemeClr val="tx1"/>
                          </a:solidFill>
                          <a:latin typeface="Cambria Math" panose="02040503050406030204" pitchFamily="18" charset="0"/>
                        </a:rPr>
                        <m:t>=</m:t>
                      </m:r>
                      <m:r>
                        <m:rPr>
                          <m:sty m:val="p"/>
                        </m:rPr>
                        <a:rPr lang="en-US" sz="2000">
                          <a:solidFill>
                            <a:schemeClr val="tx1"/>
                          </a:solidFill>
                          <a:latin typeface="Cambria Math" panose="02040503050406030204" pitchFamily="18" charset="0"/>
                        </a:rPr>
                        <m:t>Σ</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𝑖</m:t>
                          </m:r>
                        </m:sub>
                      </m:sSub>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oMath>
                  </m:oMathPara>
                </a14:m>
                <a:endParaRPr lang="en-US" sz="2000" dirty="0">
                  <a:solidFill>
                    <a:schemeClr val="tx1"/>
                  </a:solidFill>
                </a:endParaRPr>
              </a:p>
            </p:txBody>
          </p:sp>
        </mc:Choice>
        <mc:Fallback xmlns="">
          <p:sp>
            <p:nvSpPr>
              <p:cNvPr id="22" name="Rounded Rectangle 21">
                <a:extLst>
                  <a:ext uri="{FF2B5EF4-FFF2-40B4-BE49-F238E27FC236}">
                    <a16:creationId xmlns:a16="http://schemas.microsoft.com/office/drawing/2014/main" id="{E9081833-5282-B076-87F6-3CB75F73B895}"/>
                  </a:ext>
                </a:extLst>
              </p:cNvPr>
              <p:cNvSpPr>
                <a:spLocks noRot="1" noChangeAspect="1" noMove="1" noResize="1" noEditPoints="1" noAdjustHandles="1" noChangeArrowheads="1" noChangeShapeType="1" noTextEdit="1"/>
              </p:cNvSpPr>
              <p:nvPr/>
            </p:nvSpPr>
            <p:spPr>
              <a:xfrm>
                <a:off x="5204854" y="3630124"/>
                <a:ext cx="1097503" cy="519875"/>
              </a:xfrm>
              <a:prstGeom prst="roundRect">
                <a:avLst>
                  <a:gd name="adj" fmla="val 19219"/>
                </a:avLst>
              </a:prstGeom>
              <a:blipFill>
                <a:blip r:embed="rId14"/>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1717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P spid="19" grpId="0"/>
      <p:bldP spid="20"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48DE68-41C7-9B84-0C1E-2447F89DF07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48D27E4D-82C5-BA43-7E87-C6A2BC27CEEA}"/>
                  </a:ext>
                </a:extLst>
              </p:cNvPr>
              <p:cNvSpPr/>
              <p:nvPr/>
            </p:nvSpPr>
            <p:spPr>
              <a:xfrm>
                <a:off x="360648" y="889077"/>
                <a:ext cx="6005645" cy="719172"/>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sty m:val="p"/>
                        </m:rPr>
                        <a:rPr lang="en-US" sz="2400" b="0" i="0" smtClean="0">
                          <a:solidFill>
                            <a:schemeClr val="tx1"/>
                          </a:solidFill>
                          <a:latin typeface="Cambria Math" panose="02040503050406030204" pitchFamily="18" charset="0"/>
                        </a:rPr>
                        <m:t>Φ</m:t>
                      </m:r>
                      <m:r>
                        <a:rPr lang="en-US" sz="2400" b="0" i="1" smtClean="0">
                          <a:solidFill>
                            <a:schemeClr val="tx1"/>
                          </a:solidFill>
                          <a:latin typeface="Cambria Math" panose="02040503050406030204" pitchFamily="18" charset="0"/>
                        </a:rPr>
                        <m:t>:</m:t>
                      </m:r>
                      <m:d>
                        <m:dPr>
                          <m:ctrlPr>
                            <a:rPr lang="en-US" sz="240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𝑥</m:t>
                                  </m:r>
                                </m:e>
                              </m:acc>
                            </m:e>
                            <m:sub>
                              <m:r>
                                <a:rPr lang="en-US" sz="2400" b="0" i="1" smtClean="0">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𝑥</m:t>
                                  </m:r>
                                </m:e>
                              </m:acc>
                            </m:e>
                            <m:sub>
                              <m:r>
                                <a:rPr lang="en-US" sz="2400" b="0" i="1" smtClean="0">
                                  <a:solidFill>
                                    <a:schemeClr val="tx1"/>
                                  </a:solidFill>
                                  <a:latin typeface="Cambria Math" panose="02040503050406030204" pitchFamily="18" charset="0"/>
                                </a:rPr>
                                <m:t>ℓ</m:t>
                              </m:r>
                            </m:sub>
                          </m:sSub>
                        </m:e>
                      </m:d>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𝑥</m:t>
                              </m:r>
                            </m:e>
                          </m:acc>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𝑢</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𝛿</m:t>
                          </m:r>
                        </m:e>
                      </m:acc>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𝑥</m:t>
                              </m:r>
                            </m:e>
                          </m:acc>
                        </m:e>
                        <m:sub>
                          <m:r>
                            <a:rPr lang="en-US" sz="2400" b="0" i="1" smtClean="0">
                              <a:solidFill>
                                <a:schemeClr val="tx1"/>
                              </a:solidFill>
                              <a:latin typeface="Cambria Math" panose="02040503050406030204" pitchFamily="18" charset="0"/>
                            </a:rPr>
                            <m:t>ℓ</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𝑢</m:t>
                          </m:r>
                        </m:e>
                        <m:sub>
                          <m:r>
                            <a:rPr lang="en-US" sz="2400" b="0" i="1" smtClean="0">
                              <a:solidFill>
                                <a:schemeClr val="tx1"/>
                              </a:solidFill>
                              <a:latin typeface="Cambria Math" panose="02040503050406030204" pitchFamily="18" charset="0"/>
                            </a:rPr>
                            <m:t>ℓ</m:t>
                          </m:r>
                        </m:sub>
                      </m:sSub>
                      <m:r>
                        <a:rPr lang="en-US" sz="2400" b="0" i="1" smtClean="0">
                          <a:solidFill>
                            <a:schemeClr val="tx1"/>
                          </a:solidFill>
                          <a:latin typeface="Cambria Math" panose="02040503050406030204" pitchFamily="18" charset="0"/>
                        </a:rPr>
                        <m:t>⋅</m:t>
                      </m:r>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𝛿</m:t>
                          </m:r>
                        </m:e>
                      </m:acc>
                      <m:r>
                        <a:rPr lang="en-US" sz="2400" b="0" i="1" smtClean="0">
                          <a:solidFill>
                            <a:schemeClr val="tx1"/>
                          </a:solidFill>
                          <a:latin typeface="Cambria Math" panose="02040503050406030204" pitchFamily="18" charset="0"/>
                        </a:rPr>
                        <m:t>)</m:t>
                      </m:r>
                    </m:oMath>
                  </m:oMathPara>
                </a14:m>
                <a:endParaRPr lang="en-US" sz="2400" dirty="0">
                  <a:solidFill>
                    <a:schemeClr val="tx1"/>
                  </a:solidFill>
                </a:endParaRPr>
              </a:p>
            </p:txBody>
          </p:sp>
        </mc:Choice>
        <mc:Fallback xmlns="">
          <p:sp>
            <p:nvSpPr>
              <p:cNvPr id="12" name="Rounded Rectangle 11">
                <a:extLst>
                  <a:ext uri="{FF2B5EF4-FFF2-40B4-BE49-F238E27FC236}">
                    <a16:creationId xmlns:a16="http://schemas.microsoft.com/office/drawing/2014/main" id="{48D27E4D-82C5-BA43-7E87-C6A2BC27CEEA}"/>
                  </a:ext>
                </a:extLst>
              </p:cNvPr>
              <p:cNvSpPr>
                <a:spLocks noRot="1" noChangeAspect="1" noMove="1" noResize="1" noEditPoints="1" noAdjustHandles="1" noChangeArrowheads="1" noChangeShapeType="1" noTextEdit="1"/>
              </p:cNvSpPr>
              <p:nvPr/>
            </p:nvSpPr>
            <p:spPr>
              <a:xfrm>
                <a:off x="360648" y="889077"/>
                <a:ext cx="6005645" cy="719172"/>
              </a:xfrm>
              <a:prstGeom prst="roundRect">
                <a:avLst>
                  <a:gd name="adj" fmla="val 19219"/>
                </a:avLst>
              </a:prstGeom>
              <a:blipFill>
                <a:blip r:embed="rId3"/>
                <a:stretch>
                  <a:fillRect t="-1754"/>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Rounded Rectangle 1">
                <a:extLst>
                  <a:ext uri="{FF2B5EF4-FFF2-40B4-BE49-F238E27FC236}">
                    <a16:creationId xmlns:a16="http://schemas.microsoft.com/office/drawing/2014/main" id="{2CD78C03-4625-0012-0AB6-BAC02AB04E9E}"/>
                  </a:ext>
                </a:extLst>
              </p:cNvPr>
              <p:cNvSpPr/>
              <p:nvPr/>
            </p:nvSpPr>
            <p:spPr>
              <a:xfrm>
                <a:off x="360649" y="248331"/>
                <a:ext cx="4211352" cy="637209"/>
              </a:xfrm>
              <a:prstGeom prst="roundRect">
                <a:avLst>
                  <a:gd name="adj" fmla="val 19219"/>
                </a:avLst>
              </a:prstGeom>
              <a:solidFill>
                <a:srgbClr val="FFBE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How to show </a:t>
                </a:r>
                <a14:m>
                  <m:oMath xmlns:m="http://schemas.openxmlformats.org/officeDocument/2006/math">
                    <m:r>
                      <a:rPr lang="en-US" sz="2800" i="1">
                        <a:solidFill>
                          <a:schemeClr val="tx1"/>
                        </a:solidFill>
                        <a:latin typeface="Cambria Math" panose="02040503050406030204" pitchFamily="18" charset="0"/>
                      </a:rPr>
                      <m:t>∃ </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𝑧</m:t>
                            </m:r>
                          </m:e>
                        </m:acc>
                      </m:e>
                      <m:sub>
                        <m:r>
                          <a:rPr lang="en-US" sz="2800" i="1">
                            <a:solidFill>
                              <a:schemeClr val="tx1"/>
                            </a:solidFill>
                            <a:latin typeface="Cambria Math" panose="02040503050406030204" pitchFamily="18" charset="0"/>
                          </a:rPr>
                          <m:t>𝑖</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𝑥</m:t>
                            </m:r>
                          </m:e>
                        </m:acc>
                      </m:e>
                      <m:sub>
                        <m:r>
                          <a:rPr lang="en-US" sz="2800" i="1">
                            <a:solidFill>
                              <a:schemeClr val="tx1"/>
                            </a:solidFill>
                            <a:latin typeface="Cambria Math" panose="02040503050406030204" pitchFamily="18" charset="0"/>
                          </a:rPr>
                          <m:t>𝑖</m:t>
                        </m:r>
                      </m:sub>
                    </m:sSub>
                  </m:oMath>
                </a14:m>
                <a:r>
                  <a:rPr lang="en-US" sz="2800" dirty="0">
                    <a:solidFill>
                      <a:schemeClr val="tx1"/>
                    </a:solidFill>
                  </a:rPr>
                  <a:t> ?</a:t>
                </a:r>
              </a:p>
            </p:txBody>
          </p:sp>
        </mc:Choice>
        <mc:Fallback>
          <p:sp>
            <p:nvSpPr>
              <p:cNvPr id="2" name="Rounded Rectangle 1">
                <a:extLst>
                  <a:ext uri="{FF2B5EF4-FFF2-40B4-BE49-F238E27FC236}">
                    <a16:creationId xmlns:a16="http://schemas.microsoft.com/office/drawing/2014/main" id="{2CD78C03-4625-0012-0AB6-BAC02AB04E9E}"/>
                  </a:ext>
                </a:extLst>
              </p:cNvPr>
              <p:cNvSpPr>
                <a:spLocks noRot="1" noChangeAspect="1" noMove="1" noResize="1" noEditPoints="1" noAdjustHandles="1" noChangeArrowheads="1" noChangeShapeType="1" noTextEdit="1"/>
              </p:cNvSpPr>
              <p:nvPr/>
            </p:nvSpPr>
            <p:spPr>
              <a:xfrm>
                <a:off x="360649" y="248331"/>
                <a:ext cx="4211352" cy="637209"/>
              </a:xfrm>
              <a:prstGeom prst="roundRect">
                <a:avLst>
                  <a:gd name="adj" fmla="val 19219"/>
                </a:avLst>
              </a:prstGeom>
              <a:blipFill>
                <a:blip r:embed="rId4"/>
                <a:stretch>
                  <a:fillRect t="-9804" b="-19608"/>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ounded Rectangle 3">
                <a:extLst>
                  <a:ext uri="{FF2B5EF4-FFF2-40B4-BE49-F238E27FC236}">
                    <a16:creationId xmlns:a16="http://schemas.microsoft.com/office/drawing/2014/main" id="{AAA8363A-5AF4-D0C5-4845-540AB4592D4F}"/>
                  </a:ext>
                </a:extLst>
              </p:cNvPr>
              <p:cNvSpPr/>
              <p:nvPr/>
            </p:nvSpPr>
            <p:spPr>
              <a:xfrm>
                <a:off x="599024" y="2470573"/>
                <a:ext cx="6277024" cy="707803"/>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Fact 1. </a:t>
                </a:r>
                <a:r>
                  <a:rPr lang="en-US" sz="2000" dirty="0">
                    <a:solidFill>
                      <a:schemeClr val="tx1"/>
                    </a:solidFill>
                  </a:rPr>
                  <a:t> </a:t>
                </a:r>
                <a14:m>
                  <m:oMath xmlns:m="http://schemas.openxmlformats.org/officeDocument/2006/math">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𝒟</m:t>
                        </m:r>
                      </m:e>
                      <m:sub>
                        <m:r>
                          <a:rPr lang="en-US" sz="2000" i="1">
                            <a:solidFill>
                              <a:schemeClr val="tx1"/>
                            </a:solidFill>
                            <a:latin typeface="Cambria Math" panose="02040503050406030204" pitchFamily="18" charset="0"/>
                          </a:rPr>
                          <m:t>𝜎</m:t>
                        </m:r>
                      </m:sub>
                      <m:sup>
                        <m:r>
                          <a:rPr lang="en-US" sz="2000" i="1">
                            <a:solidFill>
                              <a:schemeClr val="tx1"/>
                            </a:solidFill>
                            <a:latin typeface="Cambria Math" panose="02040503050406030204" pitchFamily="18" charset="0"/>
                          </a:rPr>
                          <m:t>𝑚</m:t>
                        </m:r>
                        <m:r>
                          <a:rPr lang="en-US" sz="2000" b="0" i="1" smtClean="0">
                            <a:solidFill>
                              <a:schemeClr val="tx1"/>
                            </a:solidFill>
                            <a:latin typeface="Cambria Math" panose="02040503050406030204" pitchFamily="18" charset="0"/>
                          </a:rPr>
                          <m:t>ℓ</m:t>
                        </m:r>
                      </m:sup>
                    </m:sSubSup>
                    <m:r>
                      <a:rPr lang="en-US" sz="2000" b="0" i="1" smtClean="0">
                        <a:solidFill>
                          <a:schemeClr val="tx1"/>
                        </a:solidFill>
                        <a:latin typeface="Cambria Math" panose="02040503050406030204" pitchFamily="18" charset="0"/>
                      </a:rPr>
                      <m:t>≈</m:t>
                    </m:r>
                    <m:r>
                      <m:rPr>
                        <m:sty m:val="p"/>
                      </m:rPr>
                      <a:rPr lang="en-US" sz="2000">
                        <a:solidFill>
                          <a:schemeClr val="tx1"/>
                        </a:solidFill>
                        <a:latin typeface="Cambria Math" panose="02040503050406030204" pitchFamily="18" charset="0"/>
                      </a:rPr>
                      <m:t>Φ</m:t>
                    </m:r>
                    <m:r>
                      <a:rPr lang="en-US" sz="2000" b="0" i="0" smtClean="0">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𝒟</m:t>
                        </m:r>
                      </m:e>
                      <m:sub>
                        <m:r>
                          <a:rPr lang="en-US" sz="2000" i="1">
                            <a:solidFill>
                              <a:schemeClr val="tx1"/>
                            </a:solidFill>
                            <a:latin typeface="Cambria Math" panose="02040503050406030204" pitchFamily="18" charset="0"/>
                          </a:rPr>
                          <m:t>𝜎</m:t>
                        </m:r>
                      </m:sub>
                      <m:sup>
                        <m:r>
                          <a:rPr lang="en-US" sz="2000" i="1">
                            <a:solidFill>
                              <a:schemeClr val="tx1"/>
                            </a:solidFill>
                            <a:latin typeface="Cambria Math" panose="02040503050406030204" pitchFamily="18" charset="0"/>
                          </a:rPr>
                          <m:t>𝑚</m:t>
                        </m:r>
                        <m:r>
                          <a:rPr lang="en-US" sz="2000" b="0" i="1" smtClean="0">
                            <a:solidFill>
                              <a:schemeClr val="tx1"/>
                            </a:solidFill>
                            <a:latin typeface="Cambria Math" panose="02040503050406030204" pitchFamily="18" charset="0"/>
                          </a:rPr>
                          <m:t>ℓ</m:t>
                        </m:r>
                      </m:sup>
                    </m:sSubSup>
                    <m:r>
                      <a:rPr lang="en-US" sz="2000" b="0" i="0" smtClean="0">
                        <a:solidFill>
                          <a:schemeClr val="tx1"/>
                        </a:solidFill>
                        <a:latin typeface="Cambria Math" panose="02040503050406030204" pitchFamily="18" charset="0"/>
                      </a:rPr>
                      <m:t>)</m:t>
                    </m:r>
                  </m:oMath>
                </a14:m>
                <a:r>
                  <a:rPr lang="en-US" sz="2000" dirty="0">
                    <a:solidFill>
                      <a:schemeClr val="tx1"/>
                    </a:solidFill>
                  </a:rPr>
                  <a:t> </a:t>
                </a:r>
                <a14:m>
                  <m:oMath xmlns:m="http://schemas.openxmlformats.org/officeDocument/2006/math">
                    <m:r>
                      <a:rPr lang="en-US" sz="2000" b="0" i="1" dirty="0" smtClean="0">
                        <a:solidFill>
                          <a:schemeClr val="tx1"/>
                        </a:solidFill>
                        <a:latin typeface="Cambria Math" panose="02040503050406030204" pitchFamily="18" charset="0"/>
                      </a:rPr>
                      <m:t>⇒</m:t>
                    </m:r>
                  </m:oMath>
                </a14:m>
                <a:r>
                  <a:rPr lang="en-US" sz="2000" dirty="0">
                    <a:solidFill>
                      <a:schemeClr val="tx1"/>
                    </a:solidFill>
                  </a:rPr>
                  <a:t> </a:t>
                </a:r>
                <a:r>
                  <a:rPr lang="en-US" sz="2000" dirty="0" err="1">
                    <a:solidFill>
                      <a:schemeClr val="tx1"/>
                    </a:solidFill>
                  </a:rPr>
                  <a:t>W.h.p</a:t>
                </a:r>
                <a:r>
                  <a:rPr lang="en-US" sz="2000" dirty="0">
                    <a:solidFill>
                      <a:schemeClr val="tx1"/>
                    </a:solidFill>
                  </a:rPr>
                  <a:t> </a:t>
                </a:r>
                <a14:m>
                  <m:oMath xmlns:m="http://schemas.openxmlformats.org/officeDocument/2006/math">
                    <m:r>
                      <a:rPr lang="en-US" sz="200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𝑧</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 </m:t>
                    </m:r>
                  </m:oMath>
                </a14:m>
                <a:r>
                  <a:rPr lang="en-US" sz="2000" dirty="0">
                    <a:solidFill>
                      <a:schemeClr val="tx1"/>
                    </a:solidFill>
                  </a:rPr>
                  <a:t> (</a:t>
                </a:r>
                <a14:m>
                  <m:oMath xmlns:m="http://schemas.openxmlformats.org/officeDocument/2006/math">
                    <m:r>
                      <a:rPr lang="en-US" sz="2000" b="0" i="1" dirty="0" smtClean="0">
                        <a:solidFill>
                          <a:schemeClr val="tx1"/>
                        </a:solidFill>
                        <a:latin typeface="Cambria Math" panose="02040503050406030204" pitchFamily="18" charset="0"/>
                      </a:rPr>
                      <m:t>ℬ</m:t>
                    </m:r>
                  </m:oMath>
                </a14:m>
                <a:r>
                  <a:rPr lang="en-US" sz="2000" dirty="0">
                    <a:solidFill>
                      <a:schemeClr val="tx1"/>
                    </a:solidFill>
                  </a:rPr>
                  <a:t> wins) </a:t>
                </a:r>
              </a:p>
            </p:txBody>
          </p:sp>
        </mc:Choice>
        <mc:Fallback>
          <p:sp>
            <p:nvSpPr>
              <p:cNvPr id="4" name="Rounded Rectangle 3">
                <a:extLst>
                  <a:ext uri="{FF2B5EF4-FFF2-40B4-BE49-F238E27FC236}">
                    <a16:creationId xmlns:a16="http://schemas.microsoft.com/office/drawing/2014/main" id="{AAA8363A-5AF4-D0C5-4845-540AB4592D4F}"/>
                  </a:ext>
                </a:extLst>
              </p:cNvPr>
              <p:cNvSpPr>
                <a:spLocks noRot="1" noChangeAspect="1" noMove="1" noResize="1" noEditPoints="1" noAdjustHandles="1" noChangeArrowheads="1" noChangeShapeType="1" noTextEdit="1"/>
              </p:cNvSpPr>
              <p:nvPr/>
            </p:nvSpPr>
            <p:spPr>
              <a:xfrm>
                <a:off x="599024" y="2470573"/>
                <a:ext cx="6277024" cy="707803"/>
              </a:xfrm>
              <a:prstGeom prst="roundRect">
                <a:avLst>
                  <a:gd name="adj" fmla="val 19219"/>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ounded Rectangle 7">
                <a:extLst>
                  <a:ext uri="{FF2B5EF4-FFF2-40B4-BE49-F238E27FC236}">
                    <a16:creationId xmlns:a16="http://schemas.microsoft.com/office/drawing/2014/main" id="{CD1DB276-1B54-DB50-199D-24B2DB85D62E}"/>
                  </a:ext>
                </a:extLst>
              </p:cNvPr>
              <p:cNvSpPr/>
              <p:nvPr/>
            </p:nvSpPr>
            <p:spPr>
              <a:xfrm>
                <a:off x="589916" y="3996316"/>
                <a:ext cx="6666290" cy="707803"/>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Fact 2.  </a:t>
                </a:r>
                <a14:m>
                  <m:oMath xmlns:m="http://schemas.openxmlformats.org/officeDocument/2006/math">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𝒟</m:t>
                        </m:r>
                      </m:e>
                      <m:sub>
                        <m:r>
                          <a:rPr lang="en-US" sz="2000" i="1">
                            <a:solidFill>
                              <a:schemeClr val="tx1"/>
                            </a:solidFill>
                            <a:latin typeface="Cambria Math" panose="02040503050406030204" pitchFamily="18" charset="0"/>
                          </a:rPr>
                          <m:t>𝜎</m:t>
                        </m:r>
                      </m:sub>
                      <m:sup>
                        <m:r>
                          <a:rPr lang="en-US" sz="2000" i="1">
                            <a:solidFill>
                              <a:schemeClr val="tx1"/>
                            </a:solidFill>
                            <a:latin typeface="Cambria Math" panose="02040503050406030204" pitchFamily="18" charset="0"/>
                          </a:rPr>
                          <m:t>𝑚</m:t>
                        </m:r>
                        <m:r>
                          <a:rPr lang="en-US" sz="2000" b="0" i="1" smtClean="0">
                            <a:solidFill>
                              <a:schemeClr val="tx1"/>
                            </a:solidFill>
                            <a:latin typeface="Cambria Math" panose="02040503050406030204" pitchFamily="18" charset="0"/>
                          </a:rPr>
                          <m:t>ℓ</m:t>
                        </m:r>
                      </m:sup>
                    </m:sSubSup>
                    <m:r>
                      <a:rPr lang="en-US" sz="2000" b="0" i="1" smtClean="0">
                        <a:solidFill>
                          <a:schemeClr val="tx1"/>
                        </a:solidFill>
                        <a:latin typeface="Cambria Math" panose="02040503050406030204" pitchFamily="18" charset="0"/>
                      </a:rPr>
                      <m:t>≈</m:t>
                    </m:r>
                    <m:r>
                      <m:rPr>
                        <m:sty m:val="p"/>
                      </m:rPr>
                      <a:rPr lang="en-US" sz="2000">
                        <a:solidFill>
                          <a:schemeClr val="tx1"/>
                        </a:solidFill>
                        <a:latin typeface="Cambria Math" panose="02040503050406030204" pitchFamily="18" charset="0"/>
                      </a:rPr>
                      <m:t>Φ</m:t>
                    </m:r>
                    <m:r>
                      <a:rPr lang="en-US" sz="2000" b="0" i="0" smtClean="0">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𝒟</m:t>
                        </m:r>
                      </m:e>
                      <m:sub>
                        <m:r>
                          <a:rPr lang="en-US" sz="2000" i="1">
                            <a:solidFill>
                              <a:schemeClr val="tx1"/>
                            </a:solidFill>
                            <a:latin typeface="Cambria Math" panose="02040503050406030204" pitchFamily="18" charset="0"/>
                          </a:rPr>
                          <m:t>𝜎</m:t>
                        </m:r>
                      </m:sub>
                      <m:sup>
                        <m:r>
                          <a:rPr lang="en-US" sz="2000" i="1">
                            <a:solidFill>
                              <a:schemeClr val="tx1"/>
                            </a:solidFill>
                            <a:latin typeface="Cambria Math" panose="02040503050406030204" pitchFamily="18" charset="0"/>
                          </a:rPr>
                          <m:t>𝑚</m:t>
                        </m:r>
                        <m:r>
                          <a:rPr lang="en-US" sz="2000" b="0" i="1" smtClean="0">
                            <a:solidFill>
                              <a:schemeClr val="tx1"/>
                            </a:solidFill>
                            <a:latin typeface="Cambria Math" panose="02040503050406030204" pitchFamily="18" charset="0"/>
                          </a:rPr>
                          <m:t>ℓ</m:t>
                        </m:r>
                      </m:sup>
                    </m:sSubSup>
                    <m:r>
                      <a:rPr lang="en-US" sz="2000" b="0" i="0" smtClean="0">
                        <a:solidFill>
                          <a:schemeClr val="tx1"/>
                        </a:solidFill>
                        <a:latin typeface="Cambria Math" panose="02040503050406030204" pitchFamily="18" charset="0"/>
                      </a:rPr>
                      <m:t>)</m:t>
                    </m:r>
                  </m:oMath>
                </a14:m>
                <a:r>
                  <a:rPr lang="en-US" sz="2000" dirty="0">
                    <a:solidFill>
                      <a:schemeClr val="tx1"/>
                    </a:solidFill>
                  </a:rPr>
                  <a:t> given </a:t>
                </a:r>
                <a14:m>
                  <m:oMath xmlns:m="http://schemas.openxmlformats.org/officeDocument/2006/math">
                    <m:sSub>
                      <m:sSubPr>
                        <m:ctrlPr>
                          <a:rPr lang="en-US" sz="2000" i="1">
                            <a:solidFill>
                              <a:schemeClr val="tx1"/>
                            </a:solidFill>
                            <a:latin typeface="Cambria Math" panose="02040503050406030204" pitchFamily="18" charset="0"/>
                          </a:rPr>
                        </m:ctrlPr>
                      </m:sSubPr>
                      <m:e>
                        <m:d>
                          <m:dPr>
                            <m:begChr m:val="‖"/>
                            <m:endChr m:val="‖"/>
                            <m:ctrlPr>
                              <a:rPr lang="en-US" sz="2000" i="1">
                                <a:solidFill>
                                  <a:schemeClr val="tx1"/>
                                </a:solidFill>
                                <a:latin typeface="Cambria Math" panose="02040503050406030204" pitchFamily="18" charset="0"/>
                              </a:rPr>
                            </m:ctrlPr>
                          </m:d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𝑢</m:t>
                                </m:r>
                              </m:e>
                            </m:acc>
                          </m:e>
                        </m:d>
                      </m:e>
                      <m:sub>
                        <m:r>
                          <a:rPr lang="en-US" sz="2000" i="1">
                            <a:solidFill>
                              <a:schemeClr val="tx1"/>
                            </a:solidFill>
                            <a:latin typeface="Cambria Math" panose="02040503050406030204" pitchFamily="18" charset="0"/>
                          </a:rPr>
                          <m:t>2</m:t>
                        </m:r>
                      </m:sub>
                    </m:sSub>
                  </m:oMath>
                </a14:m>
                <a:r>
                  <a:rPr lang="en-US" sz="2000" dirty="0">
                    <a:solidFill>
                      <a:schemeClr val="tx1"/>
                    </a:solidFill>
                  </a:rPr>
                  <a:t> and </a:t>
                </a:r>
                <a14:m>
                  <m:oMath xmlns:m="http://schemas.openxmlformats.org/officeDocument/2006/math">
                    <m:sSub>
                      <m:sSubPr>
                        <m:ctrlPr>
                          <a:rPr lang="en-US" sz="2000" i="1">
                            <a:solidFill>
                              <a:schemeClr val="tx1"/>
                            </a:solidFill>
                            <a:latin typeface="Cambria Math" panose="02040503050406030204" pitchFamily="18" charset="0"/>
                          </a:rPr>
                        </m:ctrlPr>
                      </m:sSubPr>
                      <m:e>
                        <m:d>
                          <m:dPr>
                            <m:begChr m:val="‖"/>
                            <m:endChr m:val="‖"/>
                            <m:ctrlPr>
                              <a:rPr lang="en-US" sz="2000" i="1">
                                <a:solidFill>
                                  <a:schemeClr val="tx1"/>
                                </a:solidFill>
                                <a:latin typeface="Cambria Math" panose="02040503050406030204" pitchFamily="18" charset="0"/>
                              </a:rPr>
                            </m:ctrlPr>
                          </m:d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𝛿</m:t>
                                </m:r>
                              </m:e>
                            </m:acc>
                          </m:e>
                        </m:d>
                      </m:e>
                      <m:sub>
                        <m:r>
                          <a:rPr lang="en-US" sz="2000" i="1">
                            <a:solidFill>
                              <a:schemeClr val="tx1"/>
                            </a:solidFill>
                            <a:latin typeface="Cambria Math" panose="02040503050406030204" pitchFamily="18" charset="0"/>
                          </a:rPr>
                          <m:t>2</m:t>
                        </m:r>
                      </m:sub>
                    </m:sSub>
                  </m:oMath>
                </a14:m>
                <a:r>
                  <a:rPr lang="en-US" sz="2000" dirty="0">
                    <a:solidFill>
                      <a:schemeClr val="tx1"/>
                    </a:solidFill>
                  </a:rPr>
                  <a:t> are small</a:t>
                </a:r>
              </a:p>
            </p:txBody>
          </p:sp>
        </mc:Choice>
        <mc:Fallback>
          <p:sp>
            <p:nvSpPr>
              <p:cNvPr id="8" name="Rounded Rectangle 7">
                <a:extLst>
                  <a:ext uri="{FF2B5EF4-FFF2-40B4-BE49-F238E27FC236}">
                    <a16:creationId xmlns:a16="http://schemas.microsoft.com/office/drawing/2014/main" id="{CD1DB276-1B54-DB50-199D-24B2DB85D62E}"/>
                  </a:ext>
                </a:extLst>
              </p:cNvPr>
              <p:cNvSpPr>
                <a:spLocks noRot="1" noChangeAspect="1" noMove="1" noResize="1" noEditPoints="1" noAdjustHandles="1" noChangeArrowheads="1" noChangeShapeType="1" noTextEdit="1"/>
              </p:cNvSpPr>
              <p:nvPr/>
            </p:nvSpPr>
            <p:spPr>
              <a:xfrm>
                <a:off x="589916" y="3996316"/>
                <a:ext cx="6666290" cy="707803"/>
              </a:xfrm>
              <a:prstGeom prst="roundRect">
                <a:avLst>
                  <a:gd name="adj" fmla="val 19219"/>
                </a:avLst>
              </a:prstGeom>
              <a:blipFill>
                <a:blip r:embed="rId6"/>
                <a:stretch>
                  <a:fillRect/>
                </a:stretch>
              </a:blipFill>
              <a:ln>
                <a:noFill/>
              </a:ln>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E96105B4-69D7-6322-B8F6-4B7A43EAB009}"/>
              </a:ext>
            </a:extLst>
          </p:cNvPr>
          <p:cNvSpPr/>
          <p:nvPr/>
        </p:nvSpPr>
        <p:spPr>
          <a:xfrm>
            <a:off x="873456" y="1784427"/>
            <a:ext cx="2848377" cy="719172"/>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dirty="0">
              <a:solidFill>
                <a:schemeClr val="tx1"/>
              </a:solidFill>
            </a:endParaRPr>
          </a:p>
        </p:txBody>
      </p:sp>
      <mc:AlternateContent xmlns:mc="http://schemas.openxmlformats.org/markup-compatibility/2006" xmlns:a14="http://schemas.microsoft.com/office/drawing/2010/main">
        <mc:Choice Requires="a14">
          <p:sp>
            <p:nvSpPr>
              <p:cNvPr id="5" name="Rounded Rectangle 4">
                <a:extLst>
                  <a:ext uri="{FF2B5EF4-FFF2-40B4-BE49-F238E27FC236}">
                    <a16:creationId xmlns:a16="http://schemas.microsoft.com/office/drawing/2014/main" id="{7DB931C7-D4EF-0ED3-BB1C-0BBE6702B388}"/>
                  </a:ext>
                </a:extLst>
              </p:cNvPr>
              <p:cNvSpPr/>
              <p:nvPr/>
            </p:nvSpPr>
            <p:spPr>
              <a:xfrm>
                <a:off x="599024" y="1666359"/>
                <a:ext cx="2344895" cy="498394"/>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d>
                        <m:dPr>
                          <m:ctrlPr>
                            <a:rPr lang="en-US" sz="2000" i="1">
                              <a:solidFill>
                                <a:schemeClr val="tx1"/>
                              </a:solidFill>
                              <a:latin typeface="Cambria Math" panose="02040503050406030204" pitchFamily="18" charset="0"/>
                            </a:rPr>
                          </m:ctrlPr>
                        </m:dPr>
                        <m:e>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𝑥</m:t>
                                  </m:r>
                                </m:e>
                              </m:acc>
                            </m:e>
                            <m:sub>
                              <m:r>
                                <a:rPr lang="en-US" sz="2000" i="1">
                                  <a:solidFill>
                                    <a:schemeClr val="tx1"/>
                                  </a:solidFill>
                                  <a:latin typeface="Cambria Math" panose="02040503050406030204" pitchFamily="18" charset="0"/>
                                </a:rPr>
                                <m:t>ℓ</m:t>
                              </m:r>
                            </m:sub>
                          </m:sSub>
                        </m:e>
                      </m:d>
                      <m:r>
                        <a:rPr lang="en-US" sz="2000" i="1">
                          <a:solidFill>
                            <a:schemeClr val="tx1"/>
                          </a:solidFill>
                          <a:latin typeface="Cambria Math" panose="02040503050406030204" pitchFamily="18" charset="0"/>
                        </a:rPr>
                        <m:t>∼</m:t>
                      </m:r>
                      <m:sSubSup>
                        <m:sSubSupPr>
                          <m:ctrlPr>
                            <a:rPr lang="en-US" sz="2000" i="1">
                              <a:solidFill>
                                <a:schemeClr val="tx1"/>
                              </a:solidFill>
                              <a:latin typeface="Cambria Math" panose="02040503050406030204" pitchFamily="18" charset="0"/>
                            </a:rPr>
                          </m:ctrlPr>
                        </m:sSubSupPr>
                        <m:e>
                          <m:r>
                            <a:rPr lang="en-US" sz="2000" i="1">
                              <a:solidFill>
                                <a:schemeClr val="tx1"/>
                              </a:solidFill>
                              <a:latin typeface="Cambria Math" panose="02040503050406030204" pitchFamily="18" charset="0"/>
                            </a:rPr>
                            <m:t>𝒟</m:t>
                          </m:r>
                        </m:e>
                        <m:sub>
                          <m:r>
                            <a:rPr lang="en-US" sz="2000" i="1">
                              <a:solidFill>
                                <a:schemeClr val="tx1"/>
                              </a:solidFill>
                              <a:latin typeface="Cambria Math" panose="02040503050406030204" pitchFamily="18" charset="0"/>
                            </a:rPr>
                            <m:t>𝜎</m:t>
                          </m:r>
                        </m:sub>
                        <m:sup>
                          <m:r>
                            <a:rPr lang="en-US" sz="2000" i="1">
                              <a:solidFill>
                                <a:schemeClr val="tx1"/>
                              </a:solidFill>
                              <a:latin typeface="Cambria Math" panose="02040503050406030204" pitchFamily="18" charset="0"/>
                            </a:rPr>
                            <m:t>𝑚</m:t>
                          </m:r>
                          <m:r>
                            <a:rPr lang="en-US" sz="2000" i="1">
                              <a:solidFill>
                                <a:schemeClr val="tx1"/>
                              </a:solidFill>
                              <a:latin typeface="Cambria Math" panose="02040503050406030204" pitchFamily="18" charset="0"/>
                            </a:rPr>
                            <m:t>ℓ</m:t>
                          </m:r>
                        </m:sup>
                      </m:sSubSup>
                    </m:oMath>
                  </m:oMathPara>
                </a14:m>
                <a:endParaRPr lang="en-US" sz="2000" dirty="0">
                  <a:solidFill>
                    <a:schemeClr val="tx1"/>
                  </a:solidFill>
                </a:endParaRPr>
              </a:p>
            </p:txBody>
          </p:sp>
        </mc:Choice>
        <mc:Fallback xmlns="">
          <p:sp>
            <p:nvSpPr>
              <p:cNvPr id="5" name="Rounded Rectangle 4">
                <a:extLst>
                  <a:ext uri="{FF2B5EF4-FFF2-40B4-BE49-F238E27FC236}">
                    <a16:creationId xmlns:a16="http://schemas.microsoft.com/office/drawing/2014/main" id="{7DB931C7-D4EF-0ED3-BB1C-0BBE6702B388}"/>
                  </a:ext>
                </a:extLst>
              </p:cNvPr>
              <p:cNvSpPr>
                <a:spLocks noRot="1" noChangeAspect="1" noMove="1" noResize="1" noEditPoints="1" noAdjustHandles="1" noChangeArrowheads="1" noChangeShapeType="1" noTextEdit="1"/>
              </p:cNvSpPr>
              <p:nvPr/>
            </p:nvSpPr>
            <p:spPr>
              <a:xfrm>
                <a:off x="599024" y="1666359"/>
                <a:ext cx="2344895" cy="498394"/>
              </a:xfrm>
              <a:prstGeom prst="roundRect">
                <a:avLst>
                  <a:gd name="adj" fmla="val 19219"/>
                </a:avLst>
              </a:prstGeom>
              <a:blipFill>
                <a:blip r:embed="rId8"/>
                <a:stretch>
                  <a:fillRect t="-25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139DAC6C-8B47-AB56-555D-D6469E2072D4}"/>
                  </a:ext>
                </a:extLst>
              </p:cNvPr>
              <p:cNvSpPr/>
              <p:nvPr/>
            </p:nvSpPr>
            <p:spPr>
              <a:xfrm>
                <a:off x="5144678" y="4825923"/>
                <a:ext cx="2219599" cy="626164"/>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LWE to embed a short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𝛿</m:t>
                        </m:r>
                      </m:e>
                    </m:acc>
                  </m:oMath>
                </a14:m>
                <a:endParaRPr lang="en-US" dirty="0">
                  <a:solidFill>
                    <a:schemeClr val="tx1"/>
                  </a:solidFill>
                </a:endParaRPr>
              </a:p>
            </p:txBody>
          </p:sp>
        </mc:Choice>
        <mc:Fallback xmlns="">
          <p:sp>
            <p:nvSpPr>
              <p:cNvPr id="9" name="Rounded Rectangle 8">
                <a:extLst>
                  <a:ext uri="{FF2B5EF4-FFF2-40B4-BE49-F238E27FC236}">
                    <a16:creationId xmlns:a16="http://schemas.microsoft.com/office/drawing/2014/main" id="{139DAC6C-8B47-AB56-555D-D6469E2072D4}"/>
                  </a:ext>
                </a:extLst>
              </p:cNvPr>
              <p:cNvSpPr>
                <a:spLocks noRot="1" noChangeAspect="1" noMove="1" noResize="1" noEditPoints="1" noAdjustHandles="1" noChangeArrowheads="1" noChangeShapeType="1" noTextEdit="1"/>
              </p:cNvSpPr>
              <p:nvPr/>
            </p:nvSpPr>
            <p:spPr>
              <a:xfrm>
                <a:off x="5144678" y="4825923"/>
                <a:ext cx="2219599" cy="626164"/>
              </a:xfrm>
              <a:prstGeom prst="roundRect">
                <a:avLst>
                  <a:gd name="adj" fmla="val 19219"/>
                </a:avLst>
              </a:prstGeom>
              <a:blipFill>
                <a:blip r:embed="rId9"/>
                <a:stretch>
                  <a:fillRect t="-10000" r="-571" b="-20000"/>
                </a:stretch>
              </a:blipFill>
              <a:ln>
                <a:no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A1122F1E-399A-053A-15DF-D4F7A7D99594}"/>
              </a:ext>
            </a:extLst>
          </p:cNvPr>
          <p:cNvCxnSpPr>
            <a:cxnSpLocks/>
          </p:cNvCxnSpPr>
          <p:nvPr/>
        </p:nvCxnSpPr>
        <p:spPr>
          <a:xfrm flipH="1" flipV="1">
            <a:off x="5365630" y="4468166"/>
            <a:ext cx="284672" cy="357757"/>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3" name="Rounded Rectangle 12">
            <a:extLst>
              <a:ext uri="{FF2B5EF4-FFF2-40B4-BE49-F238E27FC236}">
                <a16:creationId xmlns:a16="http://schemas.microsoft.com/office/drawing/2014/main" id="{838946D8-137B-6EBD-9A72-C460AF1013A4}"/>
              </a:ext>
            </a:extLst>
          </p:cNvPr>
          <p:cNvSpPr/>
          <p:nvPr/>
        </p:nvSpPr>
        <p:spPr>
          <a:xfrm>
            <a:off x="3088624" y="3299771"/>
            <a:ext cx="1944998" cy="599671"/>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Small by winning condition</a:t>
            </a:r>
          </a:p>
        </p:txBody>
      </p:sp>
      <p:cxnSp>
        <p:nvCxnSpPr>
          <p:cNvPr id="14" name="Straight Arrow Connector 13">
            <a:extLst>
              <a:ext uri="{FF2B5EF4-FFF2-40B4-BE49-F238E27FC236}">
                <a16:creationId xmlns:a16="http://schemas.microsoft.com/office/drawing/2014/main" id="{C3C18CDB-B312-04CC-31A6-42E1F01FBA66}"/>
              </a:ext>
            </a:extLst>
          </p:cNvPr>
          <p:cNvCxnSpPr>
            <a:cxnSpLocks/>
            <a:stCxn id="13" idx="2"/>
          </p:cNvCxnSpPr>
          <p:nvPr/>
        </p:nvCxnSpPr>
        <p:spPr>
          <a:xfrm>
            <a:off x="4061123" y="3899442"/>
            <a:ext cx="243459" cy="271170"/>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BB5CB86D-5295-1D2D-C760-187E0633F9BE}"/>
                  </a:ext>
                </a:extLst>
              </p:cNvPr>
              <p:cNvSpPr/>
              <p:nvPr/>
            </p:nvSpPr>
            <p:spPr>
              <a:xfrm>
                <a:off x="6807237" y="676099"/>
                <a:ext cx="2133584" cy="417373"/>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b="0" i="1" smtClean="0">
                          <a:solidFill>
                            <a:schemeClr val="tx1"/>
                          </a:solidFill>
                          <a:latin typeface="Cambria Math" panose="02040503050406030204" pitchFamily="18" charset="0"/>
                        </a:rPr>
                        <m:t>∃ </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𝛿</m:t>
                          </m:r>
                        </m:e>
                      </m:acc>
                      <m:r>
                        <a:rPr lang="en-US" b="0"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ℬ</m:t>
                          </m:r>
                        </m:e>
                        <m:sub>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𝛽</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𝛿</m:t>
                          </m:r>
                        </m:e>
                      </m:acc>
                      <m:r>
                        <a:rPr lang="en-US" b="0" i="1" smtClean="0">
                          <a:solidFill>
                            <a:schemeClr val="tx1"/>
                          </a:solidFill>
                          <a:latin typeface="Cambria Math" panose="02040503050406030204" pitchFamily="18" charset="0"/>
                        </a:rPr>
                        <m:t>=0</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BB5CB86D-5295-1D2D-C760-187E0633F9BE}"/>
                  </a:ext>
                </a:extLst>
              </p:cNvPr>
              <p:cNvSpPr>
                <a:spLocks noRot="1" noChangeAspect="1" noMove="1" noResize="1" noEditPoints="1" noAdjustHandles="1" noChangeArrowheads="1" noChangeShapeType="1" noTextEdit="1"/>
              </p:cNvSpPr>
              <p:nvPr/>
            </p:nvSpPr>
            <p:spPr>
              <a:xfrm>
                <a:off x="6807237" y="676099"/>
                <a:ext cx="2133584" cy="417373"/>
              </a:xfrm>
              <a:prstGeom prst="roundRect">
                <a:avLst>
                  <a:gd name="adj" fmla="val 19219"/>
                </a:avLst>
              </a:prstGeom>
              <a:blipFill>
                <a:blip r:embed="rId10"/>
                <a:stretch>
                  <a:fillRect t="-15152" b="-1515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ounded Rectangle 21">
                <a:extLst>
                  <a:ext uri="{FF2B5EF4-FFF2-40B4-BE49-F238E27FC236}">
                    <a16:creationId xmlns:a16="http://schemas.microsoft.com/office/drawing/2014/main" id="{5B46FE3C-C127-125C-6021-F817FBF6C61B}"/>
                  </a:ext>
                </a:extLst>
              </p:cNvPr>
              <p:cNvSpPr/>
              <p:nvPr/>
            </p:nvSpPr>
            <p:spPr>
              <a:xfrm>
                <a:off x="6236898" y="1235260"/>
                <a:ext cx="2703923" cy="417373"/>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𝑢</m:t>
                        </m:r>
                      </m:e>
                    </m:acc>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ℬ</m:t>
                        </m:r>
                      </m:e>
                      <m:sub>
                        <m:r>
                          <a:rPr lang="en-US" b="0" i="1" smtClean="0">
                            <a:solidFill>
                              <a:schemeClr val="tx1"/>
                            </a:solidFill>
                            <a:latin typeface="Cambria Math" panose="02040503050406030204" pitchFamily="18" charset="0"/>
                          </a:rPr>
                          <m:t>ℓ</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e>
                          <m:sub>
                            <m:r>
                              <a:rPr lang="en-US" b="0" i="1" smtClean="0">
                                <a:solidFill>
                                  <a:schemeClr val="tx1"/>
                                </a:solidFill>
                                <a:latin typeface="Cambria Math" panose="02040503050406030204" pitchFamily="18" charset="0"/>
                              </a:rPr>
                              <m:t>𝑢</m:t>
                            </m:r>
                          </m:sub>
                        </m:sSub>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 </m:t>
                    </m:r>
                  </m:oMath>
                </a14:m>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𝑡</m:t>
                        </m:r>
                      </m:e>
                    </m:acc>
                    <m:r>
                      <a:rPr lang="en-US" b="0" i="0" smtClean="0">
                        <a:solidFill>
                          <a:schemeClr val="tx1"/>
                        </a:solidFill>
                        <a:latin typeface="Cambria Math" panose="02040503050406030204" pitchFamily="18" charset="0"/>
                      </a:rPr>
                      <m:t>,</m:t>
                    </m:r>
                    <m:d>
                      <m:dPr>
                        <m:begChr m:val="⟨"/>
                        <m:endChr m:val="⟩"/>
                        <m:ctrlPr>
                          <a:rPr lang="en-US" i="1" dirty="0" smtClean="0">
                            <a:solidFill>
                              <a:schemeClr val="tx1"/>
                            </a:solidFill>
                            <a:latin typeface="Cambria Math" panose="02040503050406030204" pitchFamily="18" charset="0"/>
                          </a:rPr>
                        </m:ctrlPr>
                      </m:dPr>
                      <m:e>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𝑡</m:t>
                            </m:r>
                          </m:e>
                        </m:acc>
                        <m:r>
                          <a:rPr lang="en-US" b="0" i="1" dirty="0" smtClean="0">
                            <a:solidFill>
                              <a:schemeClr val="tx1"/>
                            </a:solidFill>
                            <a:latin typeface="Cambria Math" panose="02040503050406030204" pitchFamily="18" charset="0"/>
                          </a:rPr>
                          <m:t>,</m:t>
                        </m:r>
                        <m:acc>
                          <m:accPr>
                            <m:chr m:val="⃗"/>
                            <m:ctrlPr>
                              <a:rPr lang="en-US" b="0"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𝑢</m:t>
                            </m:r>
                          </m:e>
                        </m:acc>
                      </m:e>
                    </m:d>
                    <m:r>
                      <a:rPr lang="en-US" b="0" i="1" smtClean="0">
                        <a:solidFill>
                          <a:schemeClr val="tx1"/>
                        </a:solidFill>
                        <a:latin typeface="Cambria Math" panose="02040503050406030204" pitchFamily="18" charset="0"/>
                      </a:rPr>
                      <m:t>=0</m:t>
                    </m:r>
                  </m:oMath>
                </a14:m>
                <a:endParaRPr lang="en-US" dirty="0">
                  <a:solidFill>
                    <a:schemeClr val="tx1"/>
                  </a:solidFill>
                </a:endParaRPr>
              </a:p>
            </p:txBody>
          </p:sp>
        </mc:Choice>
        <mc:Fallback xmlns="">
          <p:sp>
            <p:nvSpPr>
              <p:cNvPr id="22" name="Rounded Rectangle 21">
                <a:extLst>
                  <a:ext uri="{FF2B5EF4-FFF2-40B4-BE49-F238E27FC236}">
                    <a16:creationId xmlns:a16="http://schemas.microsoft.com/office/drawing/2014/main" id="{5B46FE3C-C127-125C-6021-F817FBF6C61B}"/>
                  </a:ext>
                </a:extLst>
              </p:cNvPr>
              <p:cNvSpPr>
                <a:spLocks noRot="1" noChangeAspect="1" noMove="1" noResize="1" noEditPoints="1" noAdjustHandles="1" noChangeArrowheads="1" noChangeShapeType="1" noTextEdit="1"/>
              </p:cNvSpPr>
              <p:nvPr/>
            </p:nvSpPr>
            <p:spPr>
              <a:xfrm>
                <a:off x="6236898" y="1235260"/>
                <a:ext cx="2703923" cy="417373"/>
              </a:xfrm>
              <a:prstGeom prst="roundRect">
                <a:avLst>
                  <a:gd name="adj" fmla="val 19219"/>
                </a:avLst>
              </a:prstGeom>
              <a:blipFill>
                <a:blip r:embed="rId11"/>
                <a:stretch>
                  <a:fillRect t="-11765" b="-1470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ounded Rectangle 22">
                <a:extLst>
                  <a:ext uri="{FF2B5EF4-FFF2-40B4-BE49-F238E27FC236}">
                    <a16:creationId xmlns:a16="http://schemas.microsoft.com/office/drawing/2014/main" id="{D9E5F4F9-3697-244B-869F-ABAE4013592C}"/>
                  </a:ext>
                </a:extLst>
              </p:cNvPr>
              <p:cNvSpPr/>
              <p:nvPr/>
            </p:nvSpPr>
            <p:spPr>
              <a:xfrm>
                <a:off x="5158595" y="140596"/>
                <a:ext cx="3791463" cy="426339"/>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ℬ</m:t>
                          </m:r>
                        </m:e>
                        <m:sub>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r>
                        <m:rPr>
                          <m:lit/>
                        </m:rP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ℤ</m:t>
                          </m:r>
                        </m:e>
                        <m:sub>
                          <m:r>
                            <a:rPr lang="en-US" b="0" i="1" smtClean="0">
                              <a:solidFill>
                                <a:schemeClr val="tx1"/>
                              </a:solidFill>
                              <a:latin typeface="Cambria Math" panose="02040503050406030204" pitchFamily="18" charset="0"/>
                            </a:rPr>
                            <m:t>𝑝</m:t>
                          </m:r>
                        </m:sub>
                        <m:sup>
                          <m:r>
                            <a:rPr lang="en-US" b="0" i="1" smtClean="0">
                              <a:solidFill>
                                <a:schemeClr val="tx1"/>
                              </a:solidFill>
                              <a:latin typeface="Cambria Math" panose="02040503050406030204" pitchFamily="18" charset="0"/>
                            </a:rPr>
                            <m:t>𝑚</m:t>
                          </m:r>
                        </m:sup>
                      </m:sSubSup>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d>
                            <m:dPr>
                              <m:begChr m:val="‖"/>
                              <m:endChr m:val="‖"/>
                              <m:ctrlPr>
                                <a:rPr lang="en-US" i="1">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r>
                        <m:rPr>
                          <m:lit/>
                        </m:rP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23" name="Rounded Rectangle 22">
                <a:extLst>
                  <a:ext uri="{FF2B5EF4-FFF2-40B4-BE49-F238E27FC236}">
                    <a16:creationId xmlns:a16="http://schemas.microsoft.com/office/drawing/2014/main" id="{D9E5F4F9-3697-244B-869F-ABAE4013592C}"/>
                  </a:ext>
                </a:extLst>
              </p:cNvPr>
              <p:cNvSpPr>
                <a:spLocks noRot="1" noChangeAspect="1" noMove="1" noResize="1" noEditPoints="1" noAdjustHandles="1" noChangeArrowheads="1" noChangeShapeType="1" noTextEdit="1"/>
              </p:cNvSpPr>
              <p:nvPr/>
            </p:nvSpPr>
            <p:spPr>
              <a:xfrm>
                <a:off x="5158595" y="140596"/>
                <a:ext cx="3791463" cy="426339"/>
              </a:xfrm>
              <a:prstGeom prst="roundRect">
                <a:avLst>
                  <a:gd name="adj" fmla="val 19219"/>
                </a:avLst>
              </a:prstGeom>
              <a:blipFill>
                <a:blip r:embed="rId12"/>
                <a:stretch>
                  <a:fillRect t="-8824" b="-5882"/>
                </a:stretch>
              </a:blipFill>
              <a:ln>
                <a:noFill/>
              </a:ln>
            </p:spPr>
            <p:txBody>
              <a:bodyPr/>
              <a:lstStyle/>
              <a:p>
                <a:r>
                  <a:rPr lang="en-US">
                    <a:noFill/>
                  </a:rPr>
                  <a:t> </a:t>
                </a:r>
              </a:p>
            </p:txBody>
          </p:sp>
        </mc:Fallback>
      </mc:AlternateContent>
      <p:sp>
        <p:nvSpPr>
          <p:cNvPr id="28" name="Freeform 27">
            <a:extLst>
              <a:ext uri="{FF2B5EF4-FFF2-40B4-BE49-F238E27FC236}">
                <a16:creationId xmlns:a16="http://schemas.microsoft.com/office/drawing/2014/main" id="{718DCBAD-ABC4-D019-155C-D3BBC649D325}"/>
              </a:ext>
            </a:extLst>
          </p:cNvPr>
          <p:cNvSpPr/>
          <p:nvPr/>
        </p:nvSpPr>
        <p:spPr>
          <a:xfrm>
            <a:off x="4951562" y="1656272"/>
            <a:ext cx="2579952" cy="1825267"/>
          </a:xfrm>
          <a:custGeom>
            <a:avLst/>
            <a:gdLst>
              <a:gd name="connsiteX0" fmla="*/ 2544792 w 2554072"/>
              <a:gd name="connsiteY0" fmla="*/ 0 h 1949570"/>
              <a:gd name="connsiteX1" fmla="*/ 2449901 w 2554072"/>
              <a:gd name="connsiteY1" fmla="*/ 1250830 h 1949570"/>
              <a:gd name="connsiteX2" fmla="*/ 1802920 w 2554072"/>
              <a:gd name="connsiteY2" fmla="*/ 1811547 h 1949570"/>
              <a:gd name="connsiteX3" fmla="*/ 353683 w 2554072"/>
              <a:gd name="connsiteY3" fmla="*/ 1906437 h 1949570"/>
              <a:gd name="connsiteX4" fmla="*/ 0 w 2554072"/>
              <a:gd name="connsiteY4" fmla="*/ 1949570 h 194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4072" h="1949570">
                <a:moveTo>
                  <a:pt x="2544792" y="0"/>
                </a:moveTo>
                <a:cubicBezTo>
                  <a:pt x="2559169" y="474453"/>
                  <a:pt x="2573546" y="948906"/>
                  <a:pt x="2449901" y="1250830"/>
                </a:cubicBezTo>
                <a:cubicBezTo>
                  <a:pt x="2326256" y="1552754"/>
                  <a:pt x="2152289" y="1702279"/>
                  <a:pt x="1802920" y="1811547"/>
                </a:cubicBezTo>
                <a:cubicBezTo>
                  <a:pt x="1453551" y="1920815"/>
                  <a:pt x="654170" y="1883433"/>
                  <a:pt x="353683" y="1906437"/>
                </a:cubicBezTo>
                <a:cubicBezTo>
                  <a:pt x="53196" y="1929441"/>
                  <a:pt x="26598" y="1939505"/>
                  <a:pt x="0" y="1949570"/>
                </a:cubicBezTo>
              </a:path>
            </a:pathLst>
          </a:custGeom>
          <a:noFill/>
          <a:ln>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Rounded Rectangle 18">
                <a:extLst>
                  <a:ext uri="{FF2B5EF4-FFF2-40B4-BE49-F238E27FC236}">
                    <a16:creationId xmlns:a16="http://schemas.microsoft.com/office/drawing/2014/main" id="{23626854-33A1-E26D-7AA3-9F8F7E95FC0E}"/>
                  </a:ext>
                </a:extLst>
              </p:cNvPr>
              <p:cNvSpPr/>
              <p:nvPr/>
            </p:nvSpPr>
            <p:spPr>
              <a:xfrm>
                <a:off x="3088624" y="1666568"/>
                <a:ext cx="1944998" cy="599671"/>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Distribution of </a:t>
                </a:r>
                <a14:m>
                  <m:oMath xmlns:m="http://schemas.openxmlformats.org/officeDocument/2006/math">
                    <m:r>
                      <m:rPr>
                        <m:sty m:val="p"/>
                      </m:rPr>
                      <a:rPr lang="en-US" b="0" i="0" smtClean="0">
                        <a:solidFill>
                          <a:schemeClr val="tx1"/>
                        </a:solidFill>
                        <a:latin typeface="Cambria Math" panose="02040503050406030204" pitchFamily="18" charset="0"/>
                      </a:rPr>
                      <m:t>Φ</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𝑥</m:t>
                        </m:r>
                      </m:e>
                    </m:acc>
                    <m:r>
                      <a:rPr lang="en-US" b="0" i="1" smtClean="0">
                        <a:solidFill>
                          <a:schemeClr val="tx1"/>
                        </a:solidFill>
                        <a:latin typeface="Cambria Math" panose="02040503050406030204" pitchFamily="18" charset="0"/>
                      </a:rPr>
                      <m:t>)</m:t>
                    </m:r>
                  </m:oMath>
                </a14:m>
                <a:r>
                  <a:rPr lang="en-US" dirty="0">
                    <a:solidFill>
                      <a:schemeClr val="tx1"/>
                    </a:solidFill>
                  </a:rPr>
                  <a:t> for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𝑥</m:t>
                        </m:r>
                      </m:e>
                    </m:acc>
                    <m:r>
                      <a:rPr lang="en-US"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𝒟</m:t>
                        </m:r>
                      </m:e>
                      <m:sub>
                        <m:r>
                          <a:rPr lang="en-US" i="1">
                            <a:solidFill>
                              <a:schemeClr val="tx1"/>
                            </a:solidFill>
                            <a:latin typeface="Cambria Math" panose="02040503050406030204" pitchFamily="18" charset="0"/>
                          </a:rPr>
                          <m:t>𝜎</m:t>
                        </m:r>
                      </m:sub>
                      <m:sup>
                        <m:r>
                          <a:rPr lang="en-US" i="1">
                            <a:solidFill>
                              <a:schemeClr val="tx1"/>
                            </a:solidFill>
                            <a:latin typeface="Cambria Math" panose="02040503050406030204" pitchFamily="18" charset="0"/>
                          </a:rPr>
                          <m:t>𝑚</m:t>
                        </m:r>
                        <m:r>
                          <a:rPr lang="en-US" i="1">
                            <a:solidFill>
                              <a:schemeClr val="tx1"/>
                            </a:solidFill>
                            <a:latin typeface="Cambria Math" panose="02040503050406030204" pitchFamily="18" charset="0"/>
                          </a:rPr>
                          <m:t>ℓ</m:t>
                        </m:r>
                      </m:sup>
                    </m:sSubSup>
                  </m:oMath>
                </a14:m>
                <a:endParaRPr lang="en-US" dirty="0">
                  <a:solidFill>
                    <a:schemeClr val="tx1"/>
                  </a:solidFill>
                </a:endParaRPr>
              </a:p>
            </p:txBody>
          </p:sp>
        </mc:Choice>
        <mc:Fallback>
          <p:sp>
            <p:nvSpPr>
              <p:cNvPr id="19" name="Rounded Rectangle 18">
                <a:extLst>
                  <a:ext uri="{FF2B5EF4-FFF2-40B4-BE49-F238E27FC236}">
                    <a16:creationId xmlns:a16="http://schemas.microsoft.com/office/drawing/2014/main" id="{23626854-33A1-E26D-7AA3-9F8F7E95FC0E}"/>
                  </a:ext>
                </a:extLst>
              </p:cNvPr>
              <p:cNvSpPr>
                <a:spLocks noRot="1" noChangeAspect="1" noMove="1" noResize="1" noEditPoints="1" noAdjustHandles="1" noChangeArrowheads="1" noChangeShapeType="1" noTextEdit="1"/>
              </p:cNvSpPr>
              <p:nvPr/>
            </p:nvSpPr>
            <p:spPr>
              <a:xfrm>
                <a:off x="3088624" y="1666568"/>
                <a:ext cx="1944998" cy="599671"/>
              </a:xfrm>
              <a:prstGeom prst="roundRect">
                <a:avLst>
                  <a:gd name="adj" fmla="val 19219"/>
                </a:avLst>
              </a:prstGeom>
              <a:blipFill>
                <a:blip r:embed="rId13"/>
                <a:stretch>
                  <a:fillRect t="-8333" b="-20833"/>
                </a:stretch>
              </a:blipFill>
              <a:ln>
                <a:no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7D473B47-F1B0-D202-AD90-6FF3C76C72C2}"/>
              </a:ext>
            </a:extLst>
          </p:cNvPr>
          <p:cNvCxnSpPr>
            <a:cxnSpLocks/>
            <a:stCxn id="19" idx="2"/>
          </p:cNvCxnSpPr>
          <p:nvPr/>
        </p:nvCxnSpPr>
        <p:spPr>
          <a:xfrm flipH="1">
            <a:off x="3364199" y="2266239"/>
            <a:ext cx="696924" cy="378875"/>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762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5" grpId="0" animBg="1"/>
      <p:bldP spid="9" grpId="0" animBg="1"/>
      <p:bldP spid="13" grpId="0" animBg="1"/>
      <p:bldP spid="2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0D2DB-3979-22B0-B684-5EFF012015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1E5A5F-5F9F-5C9E-51CD-1C3058B87EDB}"/>
              </a:ext>
            </a:extLst>
          </p:cNvPr>
          <p:cNvSpPr>
            <a:spLocks noGrp="1"/>
          </p:cNvSpPr>
          <p:nvPr>
            <p:ph type="title"/>
          </p:nvPr>
        </p:nvSpPr>
        <p:spPr>
          <a:xfrm>
            <a:off x="419099" y="304271"/>
            <a:ext cx="8181975" cy="657874"/>
          </a:xfrm>
        </p:spPr>
        <p:txBody>
          <a:bodyPr/>
          <a:lstStyle/>
          <a:p>
            <a:r>
              <a:rPr lang="en-US" dirty="0"/>
              <a:t>Threshold signatures [DF90]</a:t>
            </a:r>
          </a:p>
        </p:txBody>
      </p:sp>
      <p:pic>
        <p:nvPicPr>
          <p:cNvPr id="5" name="Picture 4">
            <a:extLst>
              <a:ext uri="{FF2B5EF4-FFF2-40B4-BE49-F238E27FC236}">
                <a16:creationId xmlns:a16="http://schemas.microsoft.com/office/drawing/2014/main" id="{16B914BE-9B45-D025-38AB-61C081AA5196}"/>
              </a:ext>
            </a:extLst>
          </p:cNvPr>
          <p:cNvPicPr>
            <a:picLocks noChangeAspect="1"/>
          </p:cNvPicPr>
          <p:nvPr/>
        </p:nvPicPr>
        <p:blipFill>
          <a:blip r:embed="rId3"/>
          <a:stretch>
            <a:fillRect/>
          </a:stretch>
        </p:blipFill>
        <p:spPr>
          <a:xfrm>
            <a:off x="2212008" y="1942178"/>
            <a:ext cx="1124857" cy="112485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5219C09-552D-0F47-B9F2-C6CDD71AEF94}"/>
                  </a:ext>
                </a:extLst>
              </p:cNvPr>
              <p:cNvSpPr txBox="1"/>
              <p:nvPr/>
            </p:nvSpPr>
            <p:spPr>
              <a:xfrm>
                <a:off x="1822252" y="1562274"/>
                <a:ext cx="1762123" cy="307777"/>
              </a:xfrm>
              <a:prstGeom prst="rect">
                <a:avLst/>
              </a:prstGeom>
              <a:noFill/>
            </p:spPr>
            <p:txBody>
              <a:bodyPr wrap="square" lIns="0" tIns="0" rIns="0" bIns="0" rtlCol="0">
                <a:spAutoFit/>
              </a:bodyPr>
              <a:lstStyle/>
              <a:p>
                <a:pPr algn="ctr"/>
                <a:r>
                  <a:rPr lang="en-US" sz="2000" dirty="0"/>
                  <a:t>Signer 1: </a:t>
                </a:r>
                <a14:m>
                  <m:oMath xmlns:m="http://schemas.openxmlformats.org/officeDocument/2006/math">
                    <m:r>
                      <a:rPr lang="en-US" sz="2000" i="1">
                        <a:latin typeface="Cambria Math" panose="02040503050406030204" pitchFamily="18" charset="0"/>
                      </a:rPr>
                      <m:t>𝑠</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𝑘</m:t>
                        </m:r>
                      </m:e>
                      <m:sub>
                        <m:r>
                          <a:rPr lang="en-US" sz="2000" b="0" i="1" smtClean="0">
                            <a:latin typeface="Cambria Math" panose="02040503050406030204" pitchFamily="18" charset="0"/>
                          </a:rPr>
                          <m:t>1</m:t>
                        </m:r>
                      </m:sub>
                    </m:sSub>
                  </m:oMath>
                </a14:m>
                <a:endParaRPr lang="en-US" sz="2000" dirty="0"/>
              </a:p>
            </p:txBody>
          </p:sp>
        </mc:Choice>
        <mc:Fallback xmlns="">
          <p:sp>
            <p:nvSpPr>
              <p:cNvPr id="9" name="TextBox 8">
                <a:extLst>
                  <a:ext uri="{FF2B5EF4-FFF2-40B4-BE49-F238E27FC236}">
                    <a16:creationId xmlns:a16="http://schemas.microsoft.com/office/drawing/2014/main" id="{15219C09-552D-0F47-B9F2-C6CDD71AEF94}"/>
                  </a:ext>
                </a:extLst>
              </p:cNvPr>
              <p:cNvSpPr txBox="1">
                <a:spLocks noRot="1" noChangeAspect="1" noMove="1" noResize="1" noEditPoints="1" noAdjustHandles="1" noChangeArrowheads="1" noChangeShapeType="1" noTextEdit="1"/>
              </p:cNvSpPr>
              <p:nvPr/>
            </p:nvSpPr>
            <p:spPr>
              <a:xfrm>
                <a:off x="1822252" y="1562274"/>
                <a:ext cx="1762123" cy="307777"/>
              </a:xfrm>
              <a:prstGeom prst="rect">
                <a:avLst/>
              </a:prstGeom>
              <a:blipFill>
                <a:blip r:embed="rId4"/>
                <a:stretch>
                  <a:fillRect t="-19231"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613894F-9872-6B04-90D2-EABF2B1DB215}"/>
                  </a:ext>
                </a:extLst>
              </p:cNvPr>
              <p:cNvSpPr txBox="1"/>
              <p:nvPr/>
            </p:nvSpPr>
            <p:spPr>
              <a:xfrm>
                <a:off x="3163282" y="1034272"/>
                <a:ext cx="3912086" cy="322268"/>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r>
                            <a:rPr lang="en-US" sz="2000" b="0" i="1" smtClean="0">
                              <a:solidFill>
                                <a:srgbClr val="FF00FF"/>
                              </a:solidFill>
                              <a:latin typeface="Cambria Math" panose="02040503050406030204" pitchFamily="18" charset="0"/>
                            </a:rPr>
                            <m:t>𝑠</m:t>
                          </m:r>
                          <m:sSub>
                            <m:sSubPr>
                              <m:ctrlPr>
                                <a:rPr lang="en-US" sz="2000" b="0" i="1" smtClean="0">
                                  <a:solidFill>
                                    <a:srgbClr val="FF00FF"/>
                                  </a:solidFill>
                                  <a:latin typeface="Cambria Math" panose="02040503050406030204" pitchFamily="18" charset="0"/>
                                </a:rPr>
                              </m:ctrlPr>
                            </m:sSubPr>
                            <m:e>
                              <m:r>
                                <a:rPr lang="en-US" sz="2000" b="0" i="1" smtClean="0">
                                  <a:solidFill>
                                    <a:srgbClr val="FF00FF"/>
                                  </a:solidFill>
                                  <a:latin typeface="Cambria Math" panose="02040503050406030204" pitchFamily="18" charset="0"/>
                                </a:rPr>
                                <m:t>𝑘</m:t>
                              </m:r>
                            </m:e>
                            <m:sub>
                              <m:r>
                                <a:rPr lang="en-US" sz="2000" b="0" i="1" smtClean="0">
                                  <a:solidFill>
                                    <a:srgbClr val="FF00FF"/>
                                  </a:solidFill>
                                  <a:latin typeface="Cambria Math" panose="02040503050406030204" pitchFamily="18" charset="0"/>
                                </a:rPr>
                                <m:t>1</m:t>
                              </m:r>
                            </m:sub>
                          </m:sSub>
                          <m:r>
                            <a:rPr lang="en-US" sz="2000" b="0" i="1" smtClean="0">
                              <a:solidFill>
                                <a:srgbClr val="FF00FF"/>
                              </a:solidFill>
                              <a:latin typeface="Cambria Math" panose="02040503050406030204" pitchFamily="18" charset="0"/>
                            </a:rPr>
                            <m:t>,…,</m:t>
                          </m:r>
                          <m:r>
                            <a:rPr lang="en-US" sz="2000" b="0" i="1" smtClean="0">
                              <a:solidFill>
                                <a:srgbClr val="FF00FF"/>
                              </a:solidFill>
                              <a:latin typeface="Cambria Math" panose="02040503050406030204" pitchFamily="18" charset="0"/>
                            </a:rPr>
                            <m:t>𝑠</m:t>
                          </m:r>
                          <m:sSub>
                            <m:sSubPr>
                              <m:ctrlPr>
                                <a:rPr lang="en-US" sz="2000" b="0" i="1" smtClean="0">
                                  <a:solidFill>
                                    <a:srgbClr val="FF00FF"/>
                                  </a:solidFill>
                                  <a:latin typeface="Cambria Math" panose="02040503050406030204" pitchFamily="18" charset="0"/>
                                </a:rPr>
                              </m:ctrlPr>
                            </m:sSubPr>
                            <m:e>
                              <m:r>
                                <a:rPr lang="en-US" sz="2000" b="0" i="1" smtClean="0">
                                  <a:solidFill>
                                    <a:srgbClr val="FF00FF"/>
                                  </a:solidFill>
                                  <a:latin typeface="Cambria Math" panose="02040503050406030204" pitchFamily="18" charset="0"/>
                                </a:rPr>
                                <m:t>𝑘</m:t>
                              </m:r>
                            </m:e>
                            <m:sub>
                              <m:r>
                                <a:rPr lang="en-US" sz="2000" b="0" i="1" smtClean="0">
                                  <a:solidFill>
                                    <a:srgbClr val="FF00FF"/>
                                  </a:solidFill>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𝑝𝑘</m:t>
                          </m:r>
                        </m:e>
                      </m:d>
                      <m:r>
                        <a:rPr lang="en-US" sz="2000" b="0" i="1" smtClean="0">
                          <a:latin typeface="Cambria Math" panose="02040503050406030204" pitchFamily="18" charset="0"/>
                        </a:rPr>
                        <m:t>←</m:t>
                      </m:r>
                      <m:r>
                        <m:rPr>
                          <m:sty m:val="p"/>
                        </m:rPr>
                        <a:rPr lang="en-US" sz="2000" b="0" i="1" smtClean="0">
                          <a:latin typeface="Cambria Math" panose="02040503050406030204" pitchFamily="18" charset="0"/>
                        </a:rPr>
                        <m:t>DisKeyGen</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m:t>
                          </m:r>
                        </m:e>
                        <m:sup>
                          <m:r>
                            <a:rPr lang="en-US" sz="2000" b="0" i="1" smtClean="0">
                              <a:latin typeface="Cambria Math" panose="02040503050406030204" pitchFamily="18" charset="0"/>
                            </a:rPr>
                            <m:t>𝜆</m:t>
                          </m:r>
                        </m:sup>
                      </m:sSup>
                      <m:r>
                        <a:rPr lang="en-US" sz="2000" b="0" i="1" smtClean="0">
                          <a:latin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1613894F-9872-6B04-90D2-EABF2B1DB215}"/>
                  </a:ext>
                </a:extLst>
              </p:cNvPr>
              <p:cNvSpPr txBox="1">
                <a:spLocks noRot="1" noChangeAspect="1" noMove="1" noResize="1" noEditPoints="1" noAdjustHandles="1" noChangeArrowheads="1" noChangeShapeType="1" noTextEdit="1"/>
              </p:cNvSpPr>
              <p:nvPr/>
            </p:nvSpPr>
            <p:spPr>
              <a:xfrm>
                <a:off x="3163282" y="1034272"/>
                <a:ext cx="3912086" cy="322268"/>
              </a:xfrm>
              <a:prstGeom prst="rect">
                <a:avLst/>
              </a:prstGeom>
              <a:blipFill>
                <a:blip r:embed="rId5"/>
                <a:stretch>
                  <a:fillRect r="-647" b="-25926"/>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986A390-D0B5-E27F-6AC0-E77DCC5DBEE4}"/>
              </a:ext>
            </a:extLst>
          </p:cNvPr>
          <p:cNvCxnSpPr>
            <a:cxnSpLocks/>
          </p:cNvCxnSpPr>
          <p:nvPr/>
        </p:nvCxnSpPr>
        <p:spPr>
          <a:xfrm>
            <a:off x="4852331" y="3013565"/>
            <a:ext cx="158961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284473C-D68B-1938-97AE-B56415F25158}"/>
                  </a:ext>
                </a:extLst>
              </p:cNvPr>
              <p:cNvSpPr txBox="1"/>
              <p:nvPr/>
            </p:nvSpPr>
            <p:spPr>
              <a:xfrm>
                <a:off x="4982500" y="1886560"/>
                <a:ext cx="34250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p:txBody>
          </p:sp>
        </mc:Choice>
        <mc:Fallback xmlns="">
          <p:sp>
            <p:nvSpPr>
              <p:cNvPr id="13" name="TextBox 12">
                <a:extLst>
                  <a:ext uri="{FF2B5EF4-FFF2-40B4-BE49-F238E27FC236}">
                    <a16:creationId xmlns:a16="http://schemas.microsoft.com/office/drawing/2014/main" id="{D284473C-D68B-1938-97AE-B56415F25158}"/>
                  </a:ext>
                </a:extLst>
              </p:cNvPr>
              <p:cNvSpPr txBox="1">
                <a:spLocks noRot="1" noChangeAspect="1" noMove="1" noResize="1" noEditPoints="1" noAdjustHandles="1" noChangeArrowheads="1" noChangeShapeType="1" noTextEdit="1"/>
              </p:cNvSpPr>
              <p:nvPr/>
            </p:nvSpPr>
            <p:spPr>
              <a:xfrm>
                <a:off x="4982500" y="1886560"/>
                <a:ext cx="342508"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0C4071A-8C47-2673-0DC6-FEC102FBBD7A}"/>
                  </a:ext>
                </a:extLst>
              </p:cNvPr>
              <p:cNvSpPr txBox="1"/>
              <p:nvPr/>
            </p:nvSpPr>
            <p:spPr>
              <a:xfrm>
                <a:off x="4619578" y="3760978"/>
                <a:ext cx="3707590" cy="307777"/>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0/1←</m:t>
                      </m:r>
                      <m:r>
                        <m:rPr>
                          <m:sty m:val="p"/>
                        </m:rPr>
                        <a:rPr lang="en-US" sz="2000" b="0" i="1" smtClean="0">
                          <a:latin typeface="Cambria Math" panose="02040503050406030204" pitchFamily="18" charset="0"/>
                        </a:rPr>
                        <m:t>Verify</m:t>
                      </m:r>
                      <m:r>
                        <a:rPr lang="en-US" sz="2000" b="0" i="1" smtClean="0">
                          <a:latin typeface="Cambria Math" panose="02040503050406030204" pitchFamily="18" charset="0"/>
                        </a:rPr>
                        <m:t>(</m:t>
                      </m:r>
                      <m:r>
                        <a:rPr lang="en-US" sz="2000" b="0" i="1" smtClean="0">
                          <a:latin typeface="Cambria Math" panose="02040503050406030204" pitchFamily="18" charset="0"/>
                        </a:rPr>
                        <m:t>𝑝𝑘</m:t>
                      </m:r>
                      <m:r>
                        <a:rPr lang="en-US" sz="2000" b="0" i="1" smtClean="0">
                          <a:latin typeface="Cambria Math" panose="02040503050406030204" pitchFamily="18" charset="0"/>
                        </a:rPr>
                        <m:t>, </m:t>
                      </m:r>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𝜎</m:t>
                      </m:r>
                      <m:r>
                        <a:rPr lang="en-US" sz="2000" b="0" i="1" smtClean="0">
                          <a:latin typeface="Cambria Math" panose="02040503050406030204" pitchFamily="18" charset="0"/>
                        </a:rPr>
                        <m:t>)</m:t>
                      </m:r>
                    </m:oMath>
                  </m:oMathPara>
                </a14:m>
                <a:endParaRPr lang="en-US" sz="2000" dirty="0"/>
              </a:p>
            </p:txBody>
          </p:sp>
        </mc:Choice>
        <mc:Fallback xmlns="">
          <p:sp>
            <p:nvSpPr>
              <p:cNvPr id="20" name="TextBox 19">
                <a:extLst>
                  <a:ext uri="{FF2B5EF4-FFF2-40B4-BE49-F238E27FC236}">
                    <a16:creationId xmlns:a16="http://schemas.microsoft.com/office/drawing/2014/main" id="{80C4071A-8C47-2673-0DC6-FEC102FBBD7A}"/>
                  </a:ext>
                </a:extLst>
              </p:cNvPr>
              <p:cNvSpPr txBox="1">
                <a:spLocks noRot="1" noChangeAspect="1" noMove="1" noResize="1" noEditPoints="1" noAdjustHandles="1" noChangeArrowheads="1" noChangeShapeType="1" noTextEdit="1"/>
              </p:cNvSpPr>
              <p:nvPr/>
            </p:nvSpPr>
            <p:spPr>
              <a:xfrm>
                <a:off x="4619578" y="3760978"/>
                <a:ext cx="3707590" cy="307777"/>
              </a:xfrm>
              <a:prstGeom prst="rect">
                <a:avLst/>
              </a:prstGeom>
              <a:blipFill>
                <a:blip r:embed="rId7"/>
                <a:stretch>
                  <a:fillRect b="-32000"/>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84E14A81-F629-C86C-EDCC-8AFAFA13C055}"/>
              </a:ext>
            </a:extLst>
          </p:cNvPr>
          <p:cNvPicPr>
            <a:picLocks noChangeAspect="1"/>
          </p:cNvPicPr>
          <p:nvPr/>
        </p:nvPicPr>
        <p:blipFill>
          <a:blip r:embed="rId8"/>
          <a:stretch>
            <a:fillRect/>
          </a:stretch>
        </p:blipFill>
        <p:spPr>
          <a:xfrm>
            <a:off x="979294" y="3463923"/>
            <a:ext cx="1255485" cy="1255485"/>
          </a:xfrm>
          <a:prstGeom prst="rect">
            <a:avLst/>
          </a:prstGeom>
        </p:spPr>
      </p:pic>
      <p:pic>
        <p:nvPicPr>
          <p:cNvPr id="12" name="Picture 11">
            <a:extLst>
              <a:ext uri="{FF2B5EF4-FFF2-40B4-BE49-F238E27FC236}">
                <a16:creationId xmlns:a16="http://schemas.microsoft.com/office/drawing/2014/main" id="{7AC7ADB7-1E61-7012-BAD2-20E035C22CCC}"/>
              </a:ext>
            </a:extLst>
          </p:cNvPr>
          <p:cNvPicPr>
            <a:picLocks noChangeAspect="1"/>
          </p:cNvPicPr>
          <p:nvPr/>
        </p:nvPicPr>
        <p:blipFill>
          <a:blip r:embed="rId9"/>
          <a:stretch>
            <a:fillRect/>
          </a:stretch>
        </p:blipFill>
        <p:spPr>
          <a:xfrm>
            <a:off x="3234090" y="3614861"/>
            <a:ext cx="1124857" cy="1124857"/>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8A31A69-0434-F47E-6EE5-57B47254D9F7}"/>
                  </a:ext>
                </a:extLst>
              </p:cNvPr>
              <p:cNvSpPr txBox="1"/>
              <p:nvPr/>
            </p:nvSpPr>
            <p:spPr>
              <a:xfrm>
                <a:off x="739159" y="4801655"/>
                <a:ext cx="1762123" cy="307777"/>
              </a:xfrm>
              <a:prstGeom prst="rect">
                <a:avLst/>
              </a:prstGeom>
              <a:noFill/>
            </p:spPr>
            <p:txBody>
              <a:bodyPr wrap="square" lIns="0" tIns="0" rIns="0" bIns="0" rtlCol="0">
                <a:spAutoFit/>
              </a:bodyPr>
              <a:lstStyle/>
              <a:p>
                <a:pPr algn="ctr"/>
                <a:r>
                  <a:rPr lang="en-US" sz="2000" dirty="0"/>
                  <a:t>Signer 2: </a:t>
                </a:r>
                <a14:m>
                  <m:oMath xmlns:m="http://schemas.openxmlformats.org/officeDocument/2006/math">
                    <m:r>
                      <a:rPr lang="en-US" sz="2000" i="1">
                        <a:latin typeface="Cambria Math" panose="02040503050406030204" pitchFamily="18" charset="0"/>
                      </a:rPr>
                      <m:t>𝑠</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𝑘</m:t>
                        </m:r>
                      </m:e>
                      <m:sub>
                        <m:r>
                          <a:rPr lang="en-US" sz="2000" b="0" i="1" smtClean="0">
                            <a:latin typeface="Cambria Math" panose="02040503050406030204" pitchFamily="18" charset="0"/>
                          </a:rPr>
                          <m:t>2</m:t>
                        </m:r>
                      </m:sub>
                    </m:sSub>
                  </m:oMath>
                </a14:m>
                <a:endParaRPr lang="en-US" sz="2000" dirty="0"/>
              </a:p>
            </p:txBody>
          </p:sp>
        </mc:Choice>
        <mc:Fallback xmlns="">
          <p:sp>
            <p:nvSpPr>
              <p:cNvPr id="23" name="TextBox 22">
                <a:extLst>
                  <a:ext uri="{FF2B5EF4-FFF2-40B4-BE49-F238E27FC236}">
                    <a16:creationId xmlns:a16="http://schemas.microsoft.com/office/drawing/2014/main" id="{C8A31A69-0434-F47E-6EE5-57B47254D9F7}"/>
                  </a:ext>
                </a:extLst>
              </p:cNvPr>
              <p:cNvSpPr txBox="1">
                <a:spLocks noRot="1" noChangeAspect="1" noMove="1" noResize="1" noEditPoints="1" noAdjustHandles="1" noChangeArrowheads="1" noChangeShapeType="1" noTextEdit="1"/>
              </p:cNvSpPr>
              <p:nvPr/>
            </p:nvSpPr>
            <p:spPr>
              <a:xfrm>
                <a:off x="739159" y="4801655"/>
                <a:ext cx="1762123" cy="307777"/>
              </a:xfrm>
              <a:prstGeom prst="rect">
                <a:avLst/>
              </a:prstGeom>
              <a:blipFill>
                <a:blip r:embed="rId10"/>
                <a:stretch>
                  <a:fillRect t="-24000"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C52D4E-C8D4-06D1-1660-B0C81F17EE67}"/>
                  </a:ext>
                </a:extLst>
              </p:cNvPr>
              <p:cNvSpPr txBox="1"/>
              <p:nvPr/>
            </p:nvSpPr>
            <p:spPr>
              <a:xfrm>
                <a:off x="2945375" y="3207947"/>
                <a:ext cx="1762123" cy="307777"/>
              </a:xfrm>
              <a:prstGeom prst="rect">
                <a:avLst/>
              </a:prstGeom>
              <a:noFill/>
            </p:spPr>
            <p:txBody>
              <a:bodyPr wrap="square" lIns="0" tIns="0" rIns="0" bIns="0" rtlCol="0">
                <a:spAutoFit/>
              </a:bodyPr>
              <a:lstStyle/>
              <a:p>
                <a:pPr algn="ctr"/>
                <a:r>
                  <a:rPr lang="en-US" sz="2000" dirty="0"/>
                  <a:t>Signer </a:t>
                </a:r>
                <a14:m>
                  <m:oMath xmlns:m="http://schemas.openxmlformats.org/officeDocument/2006/math">
                    <m:r>
                      <a:rPr lang="en-US" sz="2000" b="0" i="1" smtClean="0">
                        <a:latin typeface="Cambria Math" panose="02040503050406030204" pitchFamily="18" charset="0"/>
                      </a:rPr>
                      <m:t>𝑛</m:t>
                    </m:r>
                  </m:oMath>
                </a14:m>
                <a:r>
                  <a:rPr lang="en-US" sz="2000" dirty="0"/>
                  <a:t>: </a:t>
                </a:r>
                <a14:m>
                  <m:oMath xmlns:m="http://schemas.openxmlformats.org/officeDocument/2006/math">
                    <m:r>
                      <a:rPr lang="en-US" sz="2000" i="1">
                        <a:latin typeface="Cambria Math" panose="02040503050406030204" pitchFamily="18" charset="0"/>
                      </a:rPr>
                      <m:t>𝑠</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𝑘</m:t>
                        </m:r>
                      </m:e>
                      <m:sub>
                        <m:r>
                          <a:rPr lang="en-US" sz="2000" b="0" i="1" smtClean="0">
                            <a:latin typeface="Cambria Math" panose="02040503050406030204" pitchFamily="18" charset="0"/>
                          </a:rPr>
                          <m:t>𝑛</m:t>
                        </m:r>
                      </m:sub>
                    </m:sSub>
                  </m:oMath>
                </a14:m>
                <a:endParaRPr lang="en-US" sz="2000" dirty="0"/>
              </a:p>
            </p:txBody>
          </p:sp>
        </mc:Choice>
        <mc:Fallback xmlns="">
          <p:sp>
            <p:nvSpPr>
              <p:cNvPr id="24" name="TextBox 23">
                <a:extLst>
                  <a:ext uri="{FF2B5EF4-FFF2-40B4-BE49-F238E27FC236}">
                    <a16:creationId xmlns:a16="http://schemas.microsoft.com/office/drawing/2014/main" id="{D1C52D4E-C8D4-06D1-1660-B0C81F17EE67}"/>
                  </a:ext>
                </a:extLst>
              </p:cNvPr>
              <p:cNvSpPr txBox="1">
                <a:spLocks noRot="1" noChangeAspect="1" noMove="1" noResize="1" noEditPoints="1" noAdjustHandles="1" noChangeArrowheads="1" noChangeShapeType="1" noTextEdit="1"/>
              </p:cNvSpPr>
              <p:nvPr/>
            </p:nvSpPr>
            <p:spPr>
              <a:xfrm>
                <a:off x="2945375" y="3207947"/>
                <a:ext cx="1762123" cy="307777"/>
              </a:xfrm>
              <a:prstGeom prst="rect">
                <a:avLst/>
              </a:prstGeom>
              <a:blipFill>
                <a:blip r:embed="rId11"/>
                <a:stretch>
                  <a:fillRect t="-20000" b="-52000"/>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2E955AFC-C55E-E54F-F540-9C0A0C6A6EA3}"/>
              </a:ext>
            </a:extLst>
          </p:cNvPr>
          <p:cNvSpPr/>
          <p:nvPr/>
        </p:nvSpPr>
        <p:spPr>
          <a:xfrm rot="19665208">
            <a:off x="2078068" y="986257"/>
            <a:ext cx="2238750" cy="4239630"/>
          </a:xfrm>
          <a:prstGeom prst="ellipse">
            <a:avLst/>
          </a:prstGeom>
          <a:noFill/>
          <a:ln w="45720">
            <a:solidFill>
              <a:srgbClr val="487CAA"/>
            </a:solidFill>
          </a:ln>
          <a:effectLst>
            <a:reflection stA="45000" endPos="0" dist="50800" dir="5400000" sy="-100000" algn="bl" rotWithShape="0"/>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4B283E64-CAD7-C36A-BC6B-8DBAAA8477F8}"/>
              </a:ext>
            </a:extLst>
          </p:cNvPr>
          <p:cNvCxnSpPr>
            <a:cxnSpLocks/>
          </p:cNvCxnSpPr>
          <p:nvPr/>
        </p:nvCxnSpPr>
        <p:spPr>
          <a:xfrm>
            <a:off x="4358947" y="2239882"/>
            <a:ext cx="1589614" cy="0"/>
          </a:xfrm>
          <a:prstGeom prst="straightConnector1">
            <a:avLst/>
          </a:prstGeom>
          <a:ln w="38100">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2EA5BB-D86A-00B5-DE14-F4534440E2D4}"/>
                  </a:ext>
                </a:extLst>
              </p:cNvPr>
              <p:cNvSpPr txBox="1"/>
              <p:nvPr/>
            </p:nvSpPr>
            <p:spPr>
              <a:xfrm>
                <a:off x="5443755" y="2652528"/>
                <a:ext cx="34250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𝜎</m:t>
                      </m:r>
                    </m:oMath>
                  </m:oMathPara>
                </a14:m>
                <a:endParaRPr lang="en-US" dirty="0"/>
              </a:p>
            </p:txBody>
          </p:sp>
        </mc:Choice>
        <mc:Fallback xmlns="">
          <p:sp>
            <p:nvSpPr>
              <p:cNvPr id="27" name="TextBox 26">
                <a:extLst>
                  <a:ext uri="{FF2B5EF4-FFF2-40B4-BE49-F238E27FC236}">
                    <a16:creationId xmlns:a16="http://schemas.microsoft.com/office/drawing/2014/main" id="{812EA5BB-D86A-00B5-DE14-F4534440E2D4}"/>
                  </a:ext>
                </a:extLst>
              </p:cNvPr>
              <p:cNvSpPr txBox="1">
                <a:spLocks noRot="1" noChangeAspect="1" noMove="1" noResize="1" noEditPoints="1" noAdjustHandles="1" noChangeArrowheads="1" noChangeShapeType="1" noTextEdit="1"/>
              </p:cNvSpPr>
              <p:nvPr/>
            </p:nvSpPr>
            <p:spPr>
              <a:xfrm>
                <a:off x="5443755" y="2652528"/>
                <a:ext cx="342508" cy="2769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ounded Rectangle 27">
                <a:extLst>
                  <a:ext uri="{FF2B5EF4-FFF2-40B4-BE49-F238E27FC236}">
                    <a16:creationId xmlns:a16="http://schemas.microsoft.com/office/drawing/2014/main" id="{6C2D3B1A-3E92-23A8-8995-54AD979C15E9}"/>
                  </a:ext>
                </a:extLst>
              </p:cNvPr>
              <p:cNvSpPr/>
              <p:nvPr/>
            </p:nvSpPr>
            <p:spPr>
              <a:xfrm>
                <a:off x="345443" y="2441431"/>
                <a:ext cx="1361107" cy="665364"/>
              </a:xfrm>
              <a:prstGeom prst="roundRect">
                <a:avLst>
                  <a:gd name="adj" fmla="val 19516"/>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Threshold </a:t>
                </a:r>
                <a14:m>
                  <m:oMath xmlns:m="http://schemas.openxmlformats.org/officeDocument/2006/math">
                    <m:r>
                      <a:rPr lang="en-US" sz="1600" b="0" i="1" smtClean="0">
                        <a:solidFill>
                          <a:schemeClr val="tx1"/>
                        </a:solidFill>
                        <a:latin typeface="Cambria Math" panose="02040503050406030204" pitchFamily="18" charset="0"/>
                      </a:rPr>
                      <m:t>𝑡</m:t>
                    </m:r>
                  </m:oMath>
                </a14:m>
                <a:r>
                  <a:rPr lang="en-US" sz="1600" dirty="0">
                    <a:solidFill>
                      <a:schemeClr val="tx1"/>
                    </a:solidFill>
                  </a:rPr>
                  <a:t> involved</a:t>
                </a:r>
              </a:p>
            </p:txBody>
          </p:sp>
        </mc:Choice>
        <mc:Fallback xmlns="">
          <p:sp>
            <p:nvSpPr>
              <p:cNvPr id="28" name="Rounded Rectangle 27">
                <a:extLst>
                  <a:ext uri="{FF2B5EF4-FFF2-40B4-BE49-F238E27FC236}">
                    <a16:creationId xmlns:a16="http://schemas.microsoft.com/office/drawing/2014/main" id="{6C2D3B1A-3E92-23A8-8995-54AD979C15E9}"/>
                  </a:ext>
                </a:extLst>
              </p:cNvPr>
              <p:cNvSpPr>
                <a:spLocks noRot="1" noChangeAspect="1" noMove="1" noResize="1" noEditPoints="1" noAdjustHandles="1" noChangeArrowheads="1" noChangeShapeType="1" noTextEdit="1"/>
              </p:cNvSpPr>
              <p:nvPr/>
            </p:nvSpPr>
            <p:spPr>
              <a:xfrm>
                <a:off x="345443" y="2441431"/>
                <a:ext cx="1361107" cy="665364"/>
              </a:xfrm>
              <a:prstGeom prst="roundRect">
                <a:avLst>
                  <a:gd name="adj" fmla="val 19516"/>
                </a:avLst>
              </a:prstGeom>
              <a:blipFill>
                <a:blip r:embed="rId13"/>
                <a:stretch>
                  <a:fillRect b="-566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ounded Rectangle 28">
                <a:extLst>
                  <a:ext uri="{FF2B5EF4-FFF2-40B4-BE49-F238E27FC236}">
                    <a16:creationId xmlns:a16="http://schemas.microsoft.com/office/drawing/2014/main" id="{C76EC3DF-4F74-44DA-A2DB-4A938AC4A329}"/>
                  </a:ext>
                </a:extLst>
              </p:cNvPr>
              <p:cNvSpPr/>
              <p:nvPr/>
            </p:nvSpPr>
            <p:spPr>
              <a:xfrm>
                <a:off x="4785056" y="4516348"/>
                <a:ext cx="3619786" cy="685511"/>
              </a:xfrm>
              <a:prstGeom prst="roundRect">
                <a:avLst>
                  <a:gd name="adj" fmla="val 25043"/>
                </a:avLst>
              </a:prstGeom>
              <a:noFill/>
              <a:ln>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Unforgeability</a:t>
                </a:r>
                <a:r>
                  <a:rPr lang="en-US" dirty="0">
                    <a:solidFill>
                      <a:schemeClr val="tx1"/>
                    </a:solidFill>
                  </a:rPr>
                  <a:t>: can’t forge </a:t>
                </a:r>
                <a14:m>
                  <m:oMath xmlns:m="http://schemas.openxmlformats.org/officeDocument/2006/math">
                    <m:r>
                      <a:rPr lang="en-US" i="1">
                        <a:solidFill>
                          <a:schemeClr val="tx1"/>
                        </a:solidFill>
                        <a:latin typeface="Cambria Math" panose="02040503050406030204" pitchFamily="18" charset="0"/>
                      </a:rPr>
                      <m:t>𝜎</m:t>
                    </m:r>
                  </m:oMath>
                </a14:m>
                <a:r>
                  <a:rPr lang="en-US" dirty="0">
                    <a:solidFill>
                      <a:schemeClr val="tx1"/>
                    </a:solidFill>
                  </a:rPr>
                  <a:t> for </a:t>
                </a:r>
                <a14:m>
                  <m:oMath xmlns:m="http://schemas.openxmlformats.org/officeDocument/2006/math">
                    <m:r>
                      <a:rPr lang="en-US" i="1" smtClean="0">
                        <a:solidFill>
                          <a:schemeClr val="tx1"/>
                        </a:solidFill>
                        <a:latin typeface="Cambria Math" panose="02040503050406030204" pitchFamily="18" charset="0"/>
                      </a:rPr>
                      <m:t>𝑚</m:t>
                    </m:r>
                  </m:oMath>
                </a14:m>
                <a:r>
                  <a:rPr lang="en-US" dirty="0">
                    <a:solidFill>
                      <a:schemeClr val="tx1"/>
                    </a:solidFill>
                  </a:rPr>
                  <a:t> if</a:t>
                </a:r>
                <a:r>
                  <a:rPr lang="en-US" dirty="0">
                    <a:solidFill>
                      <a:srgbClr val="FF0000"/>
                    </a:solidFill>
                  </a:rPr>
                  <a:t> less than </a:t>
                </a:r>
                <a14:m>
                  <m:oMath xmlns:m="http://schemas.openxmlformats.org/officeDocument/2006/math">
                    <m:r>
                      <a:rPr lang="en-US" i="1">
                        <a:solidFill>
                          <a:srgbClr val="FF0000"/>
                        </a:solidFill>
                        <a:latin typeface="Cambria Math" panose="02040503050406030204" pitchFamily="18" charset="0"/>
                      </a:rPr>
                      <m:t>𝑡</m:t>
                    </m:r>
                  </m:oMath>
                </a14:m>
                <a:r>
                  <a:rPr lang="en-US" dirty="0">
                    <a:solidFill>
                      <a:schemeClr val="tx1"/>
                    </a:solidFill>
                  </a:rPr>
                  <a:t> signers involved</a:t>
                </a:r>
              </a:p>
            </p:txBody>
          </p:sp>
        </mc:Choice>
        <mc:Fallback xmlns="">
          <p:sp>
            <p:nvSpPr>
              <p:cNvPr id="29" name="Rounded Rectangle 28">
                <a:extLst>
                  <a:ext uri="{FF2B5EF4-FFF2-40B4-BE49-F238E27FC236}">
                    <a16:creationId xmlns:a16="http://schemas.microsoft.com/office/drawing/2014/main" id="{C76EC3DF-4F74-44DA-A2DB-4A938AC4A329}"/>
                  </a:ext>
                </a:extLst>
              </p:cNvPr>
              <p:cNvSpPr>
                <a:spLocks noRot="1" noChangeAspect="1" noMove="1" noResize="1" noEditPoints="1" noAdjustHandles="1" noChangeArrowheads="1" noChangeShapeType="1" noTextEdit="1"/>
              </p:cNvSpPr>
              <p:nvPr/>
            </p:nvSpPr>
            <p:spPr>
              <a:xfrm>
                <a:off x="4785056" y="4516348"/>
                <a:ext cx="3619786" cy="685511"/>
              </a:xfrm>
              <a:prstGeom prst="roundRect">
                <a:avLst>
                  <a:gd name="adj" fmla="val 25043"/>
                </a:avLst>
              </a:prstGeom>
              <a:blipFill>
                <a:blip r:embed="rId14"/>
                <a:stretch>
                  <a:fillRect b="-8929"/>
                </a:stretch>
              </a:blipFill>
              <a:ln>
                <a:solidFill>
                  <a:schemeClr val="accent1"/>
                </a:solidFill>
                <a:prstDash val="sysDot"/>
              </a:ln>
            </p:spPr>
            <p:txBody>
              <a:bodyPr/>
              <a:lstStyle/>
              <a:p>
                <a:r>
                  <a:rPr lang="en-US">
                    <a:noFill/>
                  </a:rPr>
                  <a:t> </a:t>
                </a:r>
              </a:p>
            </p:txBody>
          </p:sp>
        </mc:Fallback>
      </mc:AlternateContent>
      <p:sp>
        <p:nvSpPr>
          <p:cNvPr id="30" name="Rounded Rectangle 29">
            <a:extLst>
              <a:ext uri="{FF2B5EF4-FFF2-40B4-BE49-F238E27FC236}">
                <a16:creationId xmlns:a16="http://schemas.microsoft.com/office/drawing/2014/main" id="{82F1D60A-8B5A-E294-7FEA-5A9C1A2A8799}"/>
              </a:ext>
            </a:extLst>
          </p:cNvPr>
          <p:cNvSpPr/>
          <p:nvPr/>
        </p:nvSpPr>
        <p:spPr>
          <a:xfrm>
            <a:off x="5794908" y="1581503"/>
            <a:ext cx="3053679" cy="418308"/>
          </a:xfrm>
          <a:prstGeom prst="roundRect">
            <a:avLst>
              <a:gd name="adj" fmla="val 24661"/>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Avoid single point attack</a:t>
            </a:r>
            <a:endParaRPr lang="en-US" sz="2000" b="1" dirty="0">
              <a:solidFill>
                <a:schemeClr val="tx1"/>
              </a:solidFill>
            </a:endParaRPr>
          </a:p>
        </p:txBody>
      </p:sp>
      <p:grpSp>
        <p:nvGrpSpPr>
          <p:cNvPr id="18" name="Group 17">
            <a:extLst>
              <a:ext uri="{FF2B5EF4-FFF2-40B4-BE49-F238E27FC236}">
                <a16:creationId xmlns:a16="http://schemas.microsoft.com/office/drawing/2014/main" id="{DD713172-E07C-55A7-9439-7561C93F8D7A}"/>
              </a:ext>
            </a:extLst>
          </p:cNvPr>
          <p:cNvGrpSpPr/>
          <p:nvPr/>
        </p:nvGrpSpPr>
        <p:grpSpPr>
          <a:xfrm>
            <a:off x="6610478" y="2295516"/>
            <a:ext cx="1076967" cy="1164237"/>
            <a:chOff x="6661194" y="2424564"/>
            <a:chExt cx="1076967" cy="1164237"/>
          </a:xfrm>
        </p:grpSpPr>
        <p:sp>
          <p:nvSpPr>
            <p:cNvPr id="7" name="Rounded Rectangle 6">
              <a:extLst>
                <a:ext uri="{FF2B5EF4-FFF2-40B4-BE49-F238E27FC236}">
                  <a16:creationId xmlns:a16="http://schemas.microsoft.com/office/drawing/2014/main" id="{8A5C0BDF-FFBB-531A-D350-A9028AF776A9}"/>
                </a:ext>
              </a:extLst>
            </p:cNvPr>
            <p:cNvSpPr/>
            <p:nvPr/>
          </p:nvSpPr>
          <p:spPr>
            <a:xfrm>
              <a:off x="6661194" y="2424564"/>
              <a:ext cx="1076967" cy="1164237"/>
            </a:xfrm>
            <a:prstGeom prst="roundRect">
              <a:avLst>
                <a:gd name="adj" fmla="val 10304"/>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91440" rtlCol="0" anchor="b" anchorCtr="0"/>
            <a:lstStyle/>
            <a:p>
              <a:pPr marL="91440" algn="ctr"/>
              <a:r>
                <a:rPr lang="en-US" sz="2000" dirty="0">
                  <a:solidFill>
                    <a:schemeClr val="tx1"/>
                  </a:solidFill>
                </a:rPr>
                <a:t>Wallets</a:t>
              </a:r>
              <a:endParaRPr lang="en-US" dirty="0">
                <a:solidFill>
                  <a:schemeClr val="tx1"/>
                </a:solidFill>
              </a:endParaRPr>
            </a:p>
          </p:txBody>
        </p:sp>
        <p:pic>
          <p:nvPicPr>
            <p:cNvPr id="14" name="Picture 2" descr="Crypto Wallet Icons - Free SVG &amp; PNG Crypto Wallet Images - Noun Project">
              <a:extLst>
                <a:ext uri="{FF2B5EF4-FFF2-40B4-BE49-F238E27FC236}">
                  <a16:creationId xmlns:a16="http://schemas.microsoft.com/office/drawing/2014/main" id="{EF052351-3869-1F92-59BF-60B91A36B9C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11592" y="2534307"/>
              <a:ext cx="694001" cy="69400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E0912ABC-89D4-2705-AD47-B0F3372AEDDB}"/>
              </a:ext>
            </a:extLst>
          </p:cNvPr>
          <p:cNvGrpSpPr/>
          <p:nvPr/>
        </p:nvGrpSpPr>
        <p:grpSpPr>
          <a:xfrm>
            <a:off x="7906695" y="2295516"/>
            <a:ext cx="949225" cy="1164237"/>
            <a:chOff x="7957411" y="2424564"/>
            <a:chExt cx="949225" cy="1164237"/>
          </a:xfrm>
        </p:grpSpPr>
        <p:sp>
          <p:nvSpPr>
            <p:cNvPr id="15" name="Rounded Rectangle 14">
              <a:extLst>
                <a:ext uri="{FF2B5EF4-FFF2-40B4-BE49-F238E27FC236}">
                  <a16:creationId xmlns:a16="http://schemas.microsoft.com/office/drawing/2014/main" id="{34D7A232-69A1-C315-5C3E-1F3798D28A0C}"/>
                </a:ext>
              </a:extLst>
            </p:cNvPr>
            <p:cNvSpPr/>
            <p:nvPr/>
          </p:nvSpPr>
          <p:spPr>
            <a:xfrm>
              <a:off x="7957411" y="2424564"/>
              <a:ext cx="949225" cy="1164237"/>
            </a:xfrm>
            <a:prstGeom prst="roundRect">
              <a:avLst>
                <a:gd name="adj" fmla="val 10304"/>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91440" rtlCol="0" anchor="b" anchorCtr="0"/>
            <a:lstStyle/>
            <a:p>
              <a:pPr marL="91440" algn="ctr"/>
              <a:r>
                <a:rPr lang="en-US" sz="2000" dirty="0">
                  <a:solidFill>
                    <a:schemeClr val="tx1"/>
                  </a:solidFill>
                </a:rPr>
                <a:t>NIST</a:t>
              </a:r>
              <a:endParaRPr lang="en-US" dirty="0">
                <a:solidFill>
                  <a:schemeClr val="tx1"/>
                </a:solidFill>
              </a:endParaRPr>
            </a:p>
          </p:txBody>
        </p:sp>
        <p:pic>
          <p:nvPicPr>
            <p:cNvPr id="17" name="Picture 16">
              <a:extLst>
                <a:ext uri="{FF2B5EF4-FFF2-40B4-BE49-F238E27FC236}">
                  <a16:creationId xmlns:a16="http://schemas.microsoft.com/office/drawing/2014/main" id="{DFA4C33A-F062-DEC0-12CD-5557C214B8E7}"/>
                </a:ext>
              </a:extLst>
            </p:cNvPr>
            <p:cNvPicPr>
              <a:picLocks noChangeAspect="1"/>
            </p:cNvPicPr>
            <p:nvPr/>
          </p:nvPicPr>
          <p:blipFill>
            <a:blip r:embed="rId16"/>
            <a:stretch>
              <a:fillRect/>
            </a:stretch>
          </p:blipFill>
          <p:spPr>
            <a:xfrm>
              <a:off x="8132132" y="2584790"/>
              <a:ext cx="545419" cy="545419"/>
            </a:xfrm>
            <a:prstGeom prst="rect">
              <a:avLst/>
            </a:prstGeom>
          </p:spPr>
        </p:pic>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76C59E7-56B6-B58A-598A-A1AB41680486}"/>
                  </a:ext>
                </a:extLst>
              </p:cNvPr>
              <p:cNvSpPr txBox="1"/>
              <p:nvPr/>
            </p:nvSpPr>
            <p:spPr>
              <a:xfrm>
                <a:off x="2600390" y="3856523"/>
                <a:ext cx="34250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4" name="TextBox 3">
                <a:extLst>
                  <a:ext uri="{FF2B5EF4-FFF2-40B4-BE49-F238E27FC236}">
                    <a16:creationId xmlns:a16="http://schemas.microsoft.com/office/drawing/2014/main" id="{976C59E7-56B6-B58A-598A-A1AB41680486}"/>
                  </a:ext>
                </a:extLst>
              </p:cNvPr>
              <p:cNvSpPr txBox="1">
                <a:spLocks noRot="1" noChangeAspect="1" noMove="1" noResize="1" noEditPoints="1" noAdjustHandles="1" noChangeArrowheads="1" noChangeShapeType="1" noTextEdit="1"/>
              </p:cNvSpPr>
              <p:nvPr/>
            </p:nvSpPr>
            <p:spPr>
              <a:xfrm>
                <a:off x="2600390" y="3856523"/>
                <a:ext cx="342508" cy="369332"/>
              </a:xfrm>
              <a:prstGeom prst="rect">
                <a:avLst/>
              </a:prstGeom>
              <a:blipFill>
                <a:blip r:embed="rId17"/>
                <a:stretch>
                  <a:fillRect l="-3571" r="-3571"/>
                </a:stretch>
              </a:blipFill>
            </p:spPr>
            <p:txBody>
              <a:bodyPr/>
              <a:lstStyle/>
              <a:p>
                <a:r>
                  <a:rPr lang="en-US">
                    <a:noFill/>
                  </a:rPr>
                  <a:t> </a:t>
                </a:r>
              </a:p>
            </p:txBody>
          </p:sp>
        </mc:Fallback>
      </mc:AlternateContent>
    </p:spTree>
    <p:extLst>
      <p:ext uri="{BB962C8B-B14F-4D97-AF65-F5344CB8AC3E}">
        <p14:creationId xmlns:p14="http://schemas.microsoft.com/office/powerpoint/2010/main" val="2365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5" grpId="0" animBg="1"/>
      <p:bldP spid="27" grpId="0"/>
      <p:bldP spid="28" grpId="0" animBg="1"/>
      <p:bldP spid="29" grpId="0" animBg="1"/>
      <p:bldP spid="30" grpId="0" animBg="1"/>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3F647-E926-660F-FB25-8F6BBE4A9E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028045-9AAA-7243-EE82-527B43701329}"/>
              </a:ext>
            </a:extLst>
          </p:cNvPr>
          <p:cNvSpPr>
            <a:spLocks noGrp="1"/>
          </p:cNvSpPr>
          <p:nvPr>
            <p:ph type="title"/>
          </p:nvPr>
        </p:nvSpPr>
        <p:spPr>
          <a:xfrm>
            <a:off x="419099" y="304271"/>
            <a:ext cx="8181975" cy="657874"/>
          </a:xfrm>
        </p:spPr>
        <p:txBody>
          <a:bodyPr/>
          <a:lstStyle/>
          <a:p>
            <a:r>
              <a:rPr lang="en-US" dirty="0"/>
              <a:t>Conclusion &amp; open problems</a:t>
            </a:r>
          </a:p>
        </p:txBody>
      </p:sp>
      <p:sp>
        <p:nvSpPr>
          <p:cNvPr id="26" name="Rounded Rectangle 25">
            <a:extLst>
              <a:ext uri="{FF2B5EF4-FFF2-40B4-BE49-F238E27FC236}">
                <a16:creationId xmlns:a16="http://schemas.microsoft.com/office/drawing/2014/main" id="{17F969E2-E5D2-8958-9FCE-B4DC4E2D5EA1}"/>
              </a:ext>
            </a:extLst>
          </p:cNvPr>
          <p:cNvSpPr/>
          <p:nvPr/>
        </p:nvSpPr>
        <p:spPr>
          <a:xfrm>
            <a:off x="3365837" y="1293656"/>
            <a:ext cx="2120986" cy="657874"/>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AOM-MISIS</a:t>
            </a:r>
          </a:p>
        </p:txBody>
      </p:sp>
      <p:cxnSp>
        <p:nvCxnSpPr>
          <p:cNvPr id="23" name="Straight Arrow Connector 22">
            <a:extLst>
              <a:ext uri="{FF2B5EF4-FFF2-40B4-BE49-F238E27FC236}">
                <a16:creationId xmlns:a16="http://schemas.microsoft.com/office/drawing/2014/main" id="{B3F868E0-0565-F66D-1977-CB35A313AC8C}"/>
              </a:ext>
            </a:extLst>
          </p:cNvPr>
          <p:cNvCxnSpPr>
            <a:cxnSpLocks/>
            <a:stCxn id="26" idx="2"/>
            <a:endCxn id="3" idx="0"/>
          </p:cNvCxnSpPr>
          <p:nvPr/>
        </p:nvCxnSpPr>
        <p:spPr>
          <a:xfrm flipH="1">
            <a:off x="2607470" y="1951530"/>
            <a:ext cx="1818860" cy="434298"/>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a:extLst>
              <a:ext uri="{FF2B5EF4-FFF2-40B4-BE49-F238E27FC236}">
                <a16:creationId xmlns:a16="http://schemas.microsoft.com/office/drawing/2014/main" id="{F3DAFE39-9378-734D-8DD3-0C0AC74315F8}"/>
              </a:ext>
            </a:extLst>
          </p:cNvPr>
          <p:cNvSpPr/>
          <p:nvPr/>
        </p:nvSpPr>
        <p:spPr>
          <a:xfrm>
            <a:off x="952453" y="1400895"/>
            <a:ext cx="1808000" cy="443396"/>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MSIS + MLWE</a:t>
            </a:r>
          </a:p>
        </p:txBody>
      </p:sp>
      <p:cxnSp>
        <p:nvCxnSpPr>
          <p:cNvPr id="58" name="Straight Arrow Connector 57">
            <a:extLst>
              <a:ext uri="{FF2B5EF4-FFF2-40B4-BE49-F238E27FC236}">
                <a16:creationId xmlns:a16="http://schemas.microsoft.com/office/drawing/2014/main" id="{82D09E40-D2A4-4A63-8E8A-8B34F0997FB4}"/>
              </a:ext>
            </a:extLst>
          </p:cNvPr>
          <p:cNvCxnSpPr>
            <a:cxnSpLocks/>
            <a:stCxn id="13" idx="3"/>
            <a:endCxn id="26" idx="1"/>
          </p:cNvCxnSpPr>
          <p:nvPr/>
        </p:nvCxnSpPr>
        <p:spPr>
          <a:xfrm>
            <a:off x="2760453" y="1622593"/>
            <a:ext cx="605384" cy="0"/>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3" name="Rounded Rectangle 2">
            <a:extLst>
              <a:ext uri="{FF2B5EF4-FFF2-40B4-BE49-F238E27FC236}">
                <a16:creationId xmlns:a16="http://schemas.microsoft.com/office/drawing/2014/main" id="{E1CA15DA-B4D0-4A15-F8C4-95B606D5515F}"/>
              </a:ext>
            </a:extLst>
          </p:cNvPr>
          <p:cNvSpPr/>
          <p:nvPr/>
        </p:nvSpPr>
        <p:spPr>
          <a:xfrm>
            <a:off x="1804726" y="2385828"/>
            <a:ext cx="1605487" cy="507874"/>
          </a:xfrm>
          <a:prstGeom prst="roundRect">
            <a:avLst>
              <a:gd name="adj" fmla="val 22624"/>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[CAT</a:t>
            </a:r>
            <a:r>
              <a:rPr lang="en-US" sz="2000" dirty="0">
                <a:solidFill>
                  <a:srgbClr val="FF00FF"/>
                </a:solidFill>
              </a:rPr>
              <a:t>Z</a:t>
            </a:r>
            <a:r>
              <a:rPr lang="en-US" sz="2000" dirty="0">
                <a:solidFill>
                  <a:schemeClr val="tx1"/>
                </a:solidFill>
              </a:rPr>
              <a:t>24]</a:t>
            </a:r>
          </a:p>
        </p:txBody>
      </p:sp>
      <p:sp>
        <p:nvSpPr>
          <p:cNvPr id="6" name="Rounded Rectangle 5">
            <a:extLst>
              <a:ext uri="{FF2B5EF4-FFF2-40B4-BE49-F238E27FC236}">
                <a16:creationId xmlns:a16="http://schemas.microsoft.com/office/drawing/2014/main" id="{8F3C2D3B-F77A-0F23-669F-7FFF3EDF3BB8}"/>
              </a:ext>
            </a:extLst>
          </p:cNvPr>
          <p:cNvSpPr/>
          <p:nvPr/>
        </p:nvSpPr>
        <p:spPr>
          <a:xfrm>
            <a:off x="5209390" y="2385828"/>
            <a:ext cx="1605487" cy="507874"/>
          </a:xfrm>
          <a:prstGeom prst="roundRect">
            <a:avLst>
              <a:gd name="adj" fmla="val 22624"/>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[EKT24]</a:t>
            </a:r>
          </a:p>
        </p:txBody>
      </p:sp>
      <p:cxnSp>
        <p:nvCxnSpPr>
          <p:cNvPr id="11" name="Straight Arrow Connector 10">
            <a:extLst>
              <a:ext uri="{FF2B5EF4-FFF2-40B4-BE49-F238E27FC236}">
                <a16:creationId xmlns:a16="http://schemas.microsoft.com/office/drawing/2014/main" id="{760B558C-B8EF-BADB-5416-443BF3019C19}"/>
              </a:ext>
            </a:extLst>
          </p:cNvPr>
          <p:cNvCxnSpPr>
            <a:cxnSpLocks/>
            <a:stCxn id="26" idx="2"/>
            <a:endCxn id="6" idx="0"/>
          </p:cNvCxnSpPr>
          <p:nvPr/>
        </p:nvCxnSpPr>
        <p:spPr>
          <a:xfrm>
            <a:off x="4426330" y="1951530"/>
            <a:ext cx="1585804" cy="434298"/>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3" name="Content Placeholder 2">
                <a:extLst>
                  <a:ext uri="{FF2B5EF4-FFF2-40B4-BE49-F238E27FC236}">
                    <a16:creationId xmlns:a16="http://schemas.microsoft.com/office/drawing/2014/main" id="{228BF2B6-91E1-E7F7-A7B4-28AC9234205B}"/>
                  </a:ext>
                </a:extLst>
              </p:cNvPr>
              <p:cNvSpPr>
                <a:spLocks noGrp="1"/>
              </p:cNvSpPr>
              <p:nvPr>
                <p:ph idx="1"/>
              </p:nvPr>
            </p:nvSpPr>
            <p:spPr>
              <a:xfrm>
                <a:off x="628650" y="3171712"/>
                <a:ext cx="7886700" cy="1129759"/>
              </a:xfrm>
            </p:spPr>
            <p:txBody>
              <a:bodyPr>
                <a:normAutofit/>
              </a:bodyPr>
              <a:lstStyle/>
              <a:p>
                <a:r>
                  <a:rPr lang="en-US" sz="2000" dirty="0"/>
                  <a:t>Extend to other distribution of </a:t>
                </a:r>
                <a14:m>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b="0" i="1" smtClean="0">
                            <a:latin typeface="Cambria Math" panose="02040503050406030204" pitchFamily="18" charset="0"/>
                          </a:rPr>
                          <m:t>𝑖</m:t>
                        </m:r>
                      </m:sub>
                    </m:sSub>
                  </m:oMath>
                </a14:m>
                <a:r>
                  <a:rPr lang="en-US" sz="2000" dirty="0"/>
                  <a:t> instead of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𝒟</m:t>
                        </m:r>
                      </m:e>
                      <m:sub>
                        <m:r>
                          <a:rPr lang="en-US" sz="2000" i="1">
                            <a:latin typeface="Cambria Math" panose="02040503050406030204" pitchFamily="18" charset="0"/>
                          </a:rPr>
                          <m:t>𝜎</m:t>
                        </m:r>
                      </m:sub>
                      <m:sup>
                        <m:r>
                          <a:rPr lang="en-US" sz="2000" i="1">
                            <a:latin typeface="Cambria Math" panose="02040503050406030204" pitchFamily="18" charset="0"/>
                          </a:rPr>
                          <m:t>𝑚</m:t>
                        </m:r>
                        <m:r>
                          <a:rPr lang="en-US" sz="2000" i="1">
                            <a:latin typeface="Cambria Math" panose="02040503050406030204" pitchFamily="18" charset="0"/>
                          </a:rPr>
                          <m:t>ℓ</m:t>
                        </m:r>
                      </m:sup>
                    </m:sSubSup>
                  </m:oMath>
                </a14:m>
                <a:r>
                  <a:rPr lang="en-US" sz="2000" dirty="0"/>
                  <a:t>?</a:t>
                </a:r>
              </a:p>
              <a:p>
                <a:r>
                  <a:rPr lang="en-US" sz="2100" dirty="0"/>
                  <a:t>Gaps between cryptanalysis and reduction</a:t>
                </a:r>
                <a:r>
                  <a:rPr lang="en-US" dirty="0"/>
                  <a:t>?</a:t>
                </a:r>
                <a:endParaRPr lang="en-US" sz="2100" dirty="0"/>
              </a:p>
            </p:txBody>
          </p:sp>
        </mc:Choice>
        <mc:Fallback>
          <p:sp>
            <p:nvSpPr>
              <p:cNvPr id="83" name="Content Placeholder 2">
                <a:extLst>
                  <a:ext uri="{FF2B5EF4-FFF2-40B4-BE49-F238E27FC236}">
                    <a16:creationId xmlns:a16="http://schemas.microsoft.com/office/drawing/2014/main" id="{228BF2B6-91E1-E7F7-A7B4-28AC9234205B}"/>
                  </a:ext>
                </a:extLst>
              </p:cNvPr>
              <p:cNvSpPr>
                <a:spLocks noGrp="1" noRot="1" noChangeAspect="1" noMove="1" noResize="1" noEditPoints="1" noAdjustHandles="1" noChangeArrowheads="1" noChangeShapeType="1" noTextEdit="1"/>
              </p:cNvSpPr>
              <p:nvPr>
                <p:ph idx="1"/>
              </p:nvPr>
            </p:nvSpPr>
            <p:spPr>
              <a:xfrm>
                <a:off x="628650" y="3171712"/>
                <a:ext cx="7886700" cy="1129759"/>
              </a:xfrm>
              <a:blipFill>
                <a:blip r:embed="rId3"/>
                <a:stretch>
                  <a:fillRect l="-643" t="-8889"/>
                </a:stretch>
              </a:blipFill>
            </p:spPr>
            <p:txBody>
              <a:bodyPr/>
              <a:lstStyle/>
              <a:p>
                <a:r>
                  <a:rPr lang="en-US">
                    <a:noFill/>
                  </a:rPr>
                  <a:t> </a:t>
                </a:r>
              </a:p>
            </p:txBody>
          </p:sp>
        </mc:Fallback>
      </mc:AlternateContent>
      <p:sp>
        <p:nvSpPr>
          <p:cNvPr id="84" name="Rounded Rectangle 83">
            <a:extLst>
              <a:ext uri="{FF2B5EF4-FFF2-40B4-BE49-F238E27FC236}">
                <a16:creationId xmlns:a16="http://schemas.microsoft.com/office/drawing/2014/main" id="{291721E0-8D7C-F672-522C-AFFE7EAE7072}"/>
              </a:ext>
            </a:extLst>
          </p:cNvPr>
          <p:cNvSpPr/>
          <p:nvPr/>
        </p:nvSpPr>
        <p:spPr>
          <a:xfrm>
            <a:off x="6158481" y="4370835"/>
            <a:ext cx="2112066" cy="790882"/>
          </a:xfrm>
          <a:prstGeom prst="roundRect">
            <a:avLst>
              <a:gd name="adj" fmla="val 19219"/>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Thank you!</a:t>
            </a:r>
          </a:p>
        </p:txBody>
      </p:sp>
      <p:sp>
        <p:nvSpPr>
          <p:cNvPr id="4" name="Rounded Rectangle 3">
            <a:extLst>
              <a:ext uri="{FF2B5EF4-FFF2-40B4-BE49-F238E27FC236}">
                <a16:creationId xmlns:a16="http://schemas.microsoft.com/office/drawing/2014/main" id="{C7E6EA49-BA65-E551-177E-A8412D484F3D}"/>
              </a:ext>
            </a:extLst>
          </p:cNvPr>
          <p:cNvSpPr/>
          <p:nvPr/>
        </p:nvSpPr>
        <p:spPr>
          <a:xfrm>
            <a:off x="1311777" y="4523169"/>
            <a:ext cx="4601901" cy="460302"/>
          </a:xfrm>
          <a:prstGeom prst="roundRect">
            <a:avLst>
              <a:gd name="adj" fmla="val 19219"/>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https://</a:t>
            </a:r>
            <a:r>
              <a:rPr lang="en-US" sz="2400" dirty="0" err="1">
                <a:solidFill>
                  <a:schemeClr val="tx1"/>
                </a:solidFill>
              </a:rPr>
              <a:t>eprint.iacr.org</a:t>
            </a:r>
            <a:r>
              <a:rPr lang="en-US" sz="2400" dirty="0">
                <a:solidFill>
                  <a:schemeClr val="tx1"/>
                </a:solidFill>
              </a:rPr>
              <a:t>/2025/436</a:t>
            </a:r>
          </a:p>
        </p:txBody>
      </p:sp>
    </p:spTree>
    <p:extLst>
      <p:ext uri="{BB962C8B-B14F-4D97-AF65-F5344CB8AC3E}">
        <p14:creationId xmlns:p14="http://schemas.microsoft.com/office/powerpoint/2010/main" val="35914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3" grpId="0" animBg="1"/>
      <p:bldP spid="3" grpId="0" animBg="1"/>
      <p:bldP spid="6" grpId="0" animBg="1"/>
      <p:bldP spid="83" grpId="0" build="p"/>
      <p:bldP spid="84"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EFB31-3D46-1664-DF26-5E6CBBCA9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8E0CF-DC8C-3D19-43B5-23DF61FE56DA}"/>
              </a:ext>
            </a:extLst>
          </p:cNvPr>
          <p:cNvSpPr>
            <a:spLocks noGrp="1"/>
          </p:cNvSpPr>
          <p:nvPr>
            <p:ph type="title"/>
          </p:nvPr>
        </p:nvSpPr>
        <p:spPr>
          <a:xfrm>
            <a:off x="419099" y="304271"/>
            <a:ext cx="8181975" cy="657874"/>
          </a:xfrm>
        </p:spPr>
        <p:txBody>
          <a:bodyPr/>
          <a:lstStyle/>
          <a:p>
            <a:r>
              <a:rPr lang="en-US" dirty="0"/>
              <a:t>Lattice-based TS</a:t>
            </a:r>
          </a:p>
        </p:txBody>
      </p:sp>
      <p:sp>
        <p:nvSpPr>
          <p:cNvPr id="4" name="Content Placeholder 2">
            <a:extLst>
              <a:ext uri="{FF2B5EF4-FFF2-40B4-BE49-F238E27FC236}">
                <a16:creationId xmlns:a16="http://schemas.microsoft.com/office/drawing/2014/main" id="{F5748F65-EA16-923F-1628-AA9EBAE5D214}"/>
              </a:ext>
            </a:extLst>
          </p:cNvPr>
          <p:cNvSpPr>
            <a:spLocks noGrp="1"/>
          </p:cNvSpPr>
          <p:nvPr>
            <p:ph idx="1"/>
          </p:nvPr>
        </p:nvSpPr>
        <p:spPr>
          <a:xfrm>
            <a:off x="566736" y="1277079"/>
            <a:ext cx="7886700" cy="3730959"/>
          </a:xfrm>
        </p:spPr>
        <p:txBody>
          <a:bodyPr>
            <a:normAutofit/>
          </a:bodyPr>
          <a:lstStyle/>
          <a:p>
            <a:r>
              <a:rPr lang="en-US" sz="2400" dirty="0"/>
              <a:t>Threshold FHE [BGGK17, BGG+18, ASY22]: 1-round</a:t>
            </a:r>
          </a:p>
          <a:p>
            <a:pPr lvl="1"/>
            <a:r>
              <a:rPr lang="en-US" sz="2100" dirty="0">
                <a:solidFill>
                  <a:srgbClr val="FF0000"/>
                </a:solidFill>
              </a:rPr>
              <a:t>Not practical</a:t>
            </a:r>
          </a:p>
          <a:p>
            <a:r>
              <a:rPr lang="en-US" sz="2400" dirty="0"/>
              <a:t>Threshold linear HE [GKS23]: 2-round</a:t>
            </a:r>
          </a:p>
          <a:p>
            <a:pPr lvl="1"/>
            <a:r>
              <a:rPr lang="en-US" sz="2100" dirty="0">
                <a:solidFill>
                  <a:srgbClr val="FF0000"/>
                </a:solidFill>
              </a:rPr>
              <a:t>NIZKs, homomorphic trapdoor commitments</a:t>
            </a:r>
          </a:p>
          <a:p>
            <a:r>
              <a:rPr lang="en-US" sz="2400" dirty="0"/>
              <a:t>W/o heavy tools: T-Raccoon [DKM+24], [CAT</a:t>
            </a:r>
            <a:r>
              <a:rPr lang="en-US" sz="2400" dirty="0">
                <a:solidFill>
                  <a:srgbClr val="FF00FF"/>
                </a:solidFill>
              </a:rPr>
              <a:t>Z</a:t>
            </a:r>
            <a:r>
              <a:rPr lang="en-US" sz="2400" dirty="0"/>
              <a:t>24], 					      [EKT24], Ringtail [BKW+24], [DN25]</a:t>
            </a:r>
          </a:p>
        </p:txBody>
      </p:sp>
      <p:sp>
        <p:nvSpPr>
          <p:cNvPr id="3" name="Rounded Rectangle 2">
            <a:extLst>
              <a:ext uri="{FF2B5EF4-FFF2-40B4-BE49-F238E27FC236}">
                <a16:creationId xmlns:a16="http://schemas.microsoft.com/office/drawing/2014/main" id="{D0B19F72-22F5-7F3F-597C-D64986F8DC5E}"/>
              </a:ext>
            </a:extLst>
          </p:cNvPr>
          <p:cNvSpPr/>
          <p:nvPr/>
        </p:nvSpPr>
        <p:spPr>
          <a:xfrm>
            <a:off x="690564" y="3941380"/>
            <a:ext cx="7504530" cy="771692"/>
          </a:xfrm>
          <a:prstGeom prst="roundRect">
            <a:avLst>
              <a:gd name="adj" fmla="val 31238"/>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548640" rtlCol="0" anchor="ctr">
            <a:noAutofit/>
          </a:bodyPr>
          <a:lstStyle/>
          <a:p>
            <a:pPr lvl="1" algn="ctr"/>
            <a:r>
              <a:rPr lang="en-US" dirty="0">
                <a:solidFill>
                  <a:schemeClr val="tx1"/>
                </a:solidFill>
              </a:rPr>
              <a:t>Stronger guarantees: Robust [ENP24], Adaptive-secure [KRT24],</a:t>
            </a:r>
          </a:p>
          <a:p>
            <a:pPr lvl="1" algn="ctr"/>
            <a:r>
              <a:rPr lang="en-US" dirty="0">
                <a:solidFill>
                  <a:schemeClr val="tx1"/>
                </a:solidFill>
              </a:rPr>
              <a:t>Identifiable-abort</a:t>
            </a:r>
            <a:r>
              <a:rPr lang="zh-CN" altLang="en-US" dirty="0">
                <a:solidFill>
                  <a:schemeClr val="tx1"/>
                </a:solidFill>
              </a:rPr>
              <a:t> </a:t>
            </a:r>
            <a:r>
              <a:rPr lang="en-US" dirty="0">
                <a:solidFill>
                  <a:schemeClr val="tx1"/>
                </a:solidFill>
              </a:rPr>
              <a:t>[DKN+25, DENP</a:t>
            </a:r>
            <a:r>
              <a:rPr lang="en-US" altLang="zh-CN" dirty="0">
                <a:solidFill>
                  <a:schemeClr val="tx1"/>
                </a:solidFill>
              </a:rPr>
              <a:t>25</a:t>
            </a:r>
            <a:r>
              <a:rPr lang="en-US" dirty="0">
                <a:solidFill>
                  <a:schemeClr val="tx1"/>
                </a:solidFill>
              </a:rPr>
              <a:t>]</a:t>
            </a:r>
          </a:p>
        </p:txBody>
      </p:sp>
    </p:spTree>
    <p:extLst>
      <p:ext uri="{BB962C8B-B14F-4D97-AF65-F5344CB8AC3E}">
        <p14:creationId xmlns:p14="http://schemas.microsoft.com/office/powerpoint/2010/main" val="114505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A0CB1-02FD-5D0C-522F-D1EAF20C6E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D8A334-D161-737E-20C8-5B0282F9EABE}"/>
              </a:ext>
            </a:extLst>
          </p:cNvPr>
          <p:cNvSpPr>
            <a:spLocks noGrp="1"/>
          </p:cNvSpPr>
          <p:nvPr>
            <p:ph type="title"/>
          </p:nvPr>
        </p:nvSpPr>
        <p:spPr>
          <a:xfrm>
            <a:off x="419099" y="304271"/>
            <a:ext cx="8181975" cy="657874"/>
          </a:xfrm>
        </p:spPr>
        <p:txBody>
          <a:bodyPr/>
          <a:lstStyle/>
          <a:p>
            <a:r>
              <a:rPr lang="en-US" dirty="0"/>
              <a:t>Efficient lattice-based TS</a:t>
            </a:r>
          </a:p>
        </p:txBody>
      </p:sp>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ADA71975-581D-7801-9C2F-866F5020CDA0}"/>
                  </a:ext>
                </a:extLst>
              </p:cNvPr>
              <p:cNvGraphicFramePr>
                <a:graphicFrameLocks noGrp="1"/>
              </p:cNvGraphicFramePr>
              <p:nvPr>
                <p:extLst>
                  <p:ext uri="{D42A27DB-BD31-4B8C-83A1-F6EECF244321}">
                    <p14:modId xmlns:p14="http://schemas.microsoft.com/office/powerpoint/2010/main" val="3067663547"/>
                  </p:ext>
                </p:extLst>
              </p:nvPr>
            </p:nvGraphicFramePr>
            <p:xfrm>
              <a:off x="807262" y="1018617"/>
              <a:ext cx="7310705" cy="3447752"/>
            </p:xfrm>
            <a:graphic>
              <a:graphicData uri="http://schemas.openxmlformats.org/drawingml/2006/table">
                <a:tbl>
                  <a:tblPr firstRow="1" bandRow="1">
                    <a:tableStyleId>{5C22544A-7EE6-4342-B048-85BDC9FD1C3A}</a:tableStyleId>
                  </a:tblPr>
                  <a:tblGrid>
                    <a:gridCol w="1176787">
                      <a:extLst>
                        <a:ext uri="{9D8B030D-6E8A-4147-A177-3AD203B41FA5}">
                          <a16:colId xmlns:a16="http://schemas.microsoft.com/office/drawing/2014/main" val="1582285325"/>
                        </a:ext>
                      </a:extLst>
                    </a:gridCol>
                    <a:gridCol w="793630">
                      <a:extLst>
                        <a:ext uri="{9D8B030D-6E8A-4147-A177-3AD203B41FA5}">
                          <a16:colId xmlns:a16="http://schemas.microsoft.com/office/drawing/2014/main" val="1658272681"/>
                        </a:ext>
                      </a:extLst>
                    </a:gridCol>
                    <a:gridCol w="1319841">
                      <a:extLst>
                        <a:ext uri="{9D8B030D-6E8A-4147-A177-3AD203B41FA5}">
                          <a16:colId xmlns:a16="http://schemas.microsoft.com/office/drawing/2014/main" val="2607153979"/>
                        </a:ext>
                      </a:extLst>
                    </a:gridCol>
                    <a:gridCol w="871268">
                      <a:extLst>
                        <a:ext uri="{9D8B030D-6E8A-4147-A177-3AD203B41FA5}">
                          <a16:colId xmlns:a16="http://schemas.microsoft.com/office/drawing/2014/main" val="1951828563"/>
                        </a:ext>
                      </a:extLst>
                    </a:gridCol>
                    <a:gridCol w="1104181">
                      <a:extLst>
                        <a:ext uri="{9D8B030D-6E8A-4147-A177-3AD203B41FA5}">
                          <a16:colId xmlns:a16="http://schemas.microsoft.com/office/drawing/2014/main" val="2929425496"/>
                        </a:ext>
                      </a:extLst>
                    </a:gridCol>
                    <a:gridCol w="2044998">
                      <a:extLst>
                        <a:ext uri="{9D8B030D-6E8A-4147-A177-3AD203B41FA5}">
                          <a16:colId xmlns:a16="http://schemas.microsoft.com/office/drawing/2014/main" val="3962479938"/>
                        </a:ext>
                      </a:extLst>
                    </a:gridCol>
                  </a:tblGrid>
                  <a:tr h="572378">
                    <a:tc>
                      <a:txBody>
                        <a:bodyPr/>
                        <a:lstStyle/>
                        <a:p>
                          <a:pPr algn="ctr"/>
                          <a:endParaRPr lang="en-US" sz="1600" dirty="0"/>
                        </a:p>
                      </a:txBody>
                      <a:tcPr anchor="ctr"/>
                    </a:tc>
                    <a:tc>
                      <a:txBody>
                        <a:bodyPr/>
                        <a:lstStyle/>
                        <a:p>
                          <a:pPr algn="ctr"/>
                          <a:r>
                            <a:rPr lang="en-US" sz="1400" dirty="0"/>
                            <a:t>Round</a:t>
                          </a:r>
                        </a:p>
                      </a:txBody>
                      <a:tcPr anchor="ctr"/>
                    </a:tc>
                    <a:tc>
                      <a:txBody>
                        <a:bodyPr/>
                        <a:lstStyle/>
                        <a:p>
                          <a:pPr algn="ctr"/>
                          <a:r>
                            <a:rPr lang="en-US" sz="1400" dirty="0"/>
                            <a:t>Assumption</a:t>
                          </a:r>
                        </a:p>
                      </a:txBody>
                      <a:tcPr anchor="ctr"/>
                    </a:tc>
                    <a:tc>
                      <a:txBody>
                        <a:bodyPr/>
                        <a:lstStyle/>
                        <a:p>
                          <a:pPr algn="ctr"/>
                          <a:r>
                            <a:rPr lang="en-US" sz="1400" dirty="0"/>
                            <a:t>Sig. size</a:t>
                          </a:r>
                        </a:p>
                        <a:p>
                          <a:pPr algn="ctr"/>
                          <a:r>
                            <a:rPr lang="en-US" sz="1400" dirty="0"/>
                            <a:t>(KB)</a:t>
                          </a:r>
                        </a:p>
                      </a:txBody>
                      <a:tcPr anchor="ctr"/>
                    </a:tc>
                    <a:tc>
                      <a:txBody>
                        <a:bodyPr/>
                        <a:lstStyle/>
                        <a:p>
                          <a:pPr algn="ctr"/>
                          <a:r>
                            <a:rPr lang="en-US" sz="1400" dirty="0"/>
                            <a:t>Need pair-wise keys</a:t>
                          </a:r>
                        </a:p>
                      </a:txBody>
                      <a:tcPr anchor="ctr"/>
                    </a:tc>
                    <a:tc>
                      <a:txBody>
                        <a:bodyPr/>
                        <a:lstStyle/>
                        <a:p>
                          <a:pPr algn="ctr"/>
                          <a:r>
                            <a:rPr lang="en-US" sz="1400" dirty="0"/>
                            <a:t>Comments</a:t>
                          </a:r>
                        </a:p>
                      </a:txBody>
                      <a:tcPr anchor="ctr"/>
                    </a:tc>
                    <a:extLst>
                      <a:ext uri="{0D108BD9-81ED-4DB2-BD59-A6C34878D82A}">
                        <a16:rowId xmlns:a16="http://schemas.microsoft.com/office/drawing/2014/main" val="3972575398"/>
                      </a:ext>
                    </a:extLst>
                  </a:tr>
                  <a:tr h="572378">
                    <a:tc>
                      <a:txBody>
                        <a:bodyPr/>
                        <a:lstStyle/>
                        <a:p>
                          <a:pPr algn="ctr"/>
                          <a:r>
                            <a:rPr lang="en-US" sz="1600" dirty="0"/>
                            <a:t>T</a:t>
                          </a:r>
                          <a:r>
                            <a:rPr lang="en-US" altLang="zh-CN" sz="1600" dirty="0"/>
                            <a:t>-</a:t>
                          </a:r>
                          <a:r>
                            <a:rPr lang="en-US" sz="1600" dirty="0"/>
                            <a:t>Raccoon [DKM+24]</a:t>
                          </a:r>
                        </a:p>
                      </a:txBody>
                      <a:tcPr anchor="ctr"/>
                    </a:tc>
                    <a:tc>
                      <a:txBody>
                        <a:bodyPr/>
                        <a:lstStyle/>
                        <a:p>
                          <a:pPr algn="ctr"/>
                          <a:r>
                            <a:rPr lang="en-US" sz="1600" dirty="0">
                              <a:solidFill>
                                <a:schemeClr val="tx1"/>
                              </a:solidFill>
                            </a:rPr>
                            <a:t>3</a:t>
                          </a:r>
                        </a:p>
                      </a:txBody>
                      <a:tcPr anchor="ctr"/>
                    </a:tc>
                    <a:tc>
                      <a:txBody>
                        <a:bodyPr/>
                        <a:lstStyle/>
                        <a:p>
                          <a:pPr algn="ctr"/>
                          <a:r>
                            <a:rPr lang="en-US" sz="1600" dirty="0"/>
                            <a:t>MSIS+MLWE</a:t>
                          </a:r>
                        </a:p>
                      </a:txBody>
                      <a:tcPr anchor="ctr"/>
                    </a:tc>
                    <a:tc>
                      <a:txBody>
                        <a:bodyPr/>
                        <a:lstStyle/>
                        <a:p>
                          <a:pPr algn="ctr"/>
                          <a:r>
                            <a:rPr lang="en-US" sz="1600" dirty="0"/>
                            <a:t>12.7</a:t>
                          </a:r>
                        </a:p>
                      </a:txBody>
                      <a:tcPr anchor="ctr"/>
                    </a:tc>
                    <a:tc>
                      <a:txBody>
                        <a:bodyPr/>
                        <a:lstStyle/>
                        <a:p>
                          <a:pPr algn="ctr"/>
                          <a:r>
                            <a:rPr lang="en-US" sz="1600" dirty="0"/>
                            <a:t>Yes</a:t>
                          </a:r>
                        </a:p>
                      </a:txBody>
                      <a:tcPr anchor="ctr"/>
                    </a:tc>
                    <a:tc>
                      <a:txBody>
                        <a:bodyPr/>
                        <a:lstStyle/>
                        <a:p>
                          <a:pPr algn="ctr"/>
                          <a:endParaRPr lang="en-US" sz="1600" dirty="0"/>
                        </a:p>
                      </a:txBody>
                      <a:tcPr anchor="ctr"/>
                    </a:tc>
                    <a:extLst>
                      <a:ext uri="{0D108BD9-81ED-4DB2-BD59-A6C34878D82A}">
                        <a16:rowId xmlns:a16="http://schemas.microsoft.com/office/drawing/2014/main" val="2090754582"/>
                      </a:ext>
                    </a:extLst>
                  </a:tr>
                  <a:tr h="572378">
                    <a:tc>
                      <a:txBody>
                        <a:bodyPr/>
                        <a:lstStyle/>
                        <a:p>
                          <a:pPr algn="ctr"/>
                          <a:r>
                            <a:rPr lang="en-US" sz="1600" dirty="0"/>
                            <a:t>[DN25]</a:t>
                          </a:r>
                        </a:p>
                      </a:txBody>
                      <a:tcPr anchor="ctr"/>
                    </a:tc>
                    <a:tc>
                      <a:txBody>
                        <a:bodyPr/>
                        <a:lstStyle/>
                        <a:p>
                          <a:pPr algn="ctr"/>
                          <a:r>
                            <a:rPr lang="en-US" sz="1600" dirty="0">
                              <a:solidFill>
                                <a:schemeClr val="tx1"/>
                              </a:solidFill>
                            </a:rPr>
                            <a:t>3</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t>MSIS+MLWE</a:t>
                          </a:r>
                        </a:p>
                      </a:txBody>
                      <a:tcPr anchor="ctr"/>
                    </a:tc>
                    <a:tc>
                      <a:txBody>
                        <a:bodyPr/>
                        <a:lstStyle/>
                        <a:p>
                          <a:pPr algn="ctr"/>
                          <a:r>
                            <a:rPr lang="en-US" sz="1600" dirty="0"/>
                            <a:t>2.7</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solidFill>
                                <a:schemeClr val="accent6"/>
                              </a:solidFill>
                            </a:rPr>
                            <a:t>No</a:t>
                          </a:r>
                        </a:p>
                      </a:txBody>
                      <a:tcPr anchor="ctr"/>
                    </a:tc>
                    <a:tc>
                      <a:txBody>
                        <a:bodyPr/>
                        <a:lstStyle/>
                        <a:p>
                          <a:pPr algn="ctr"/>
                          <a:r>
                            <a:rPr lang="en-US" sz="1600" dirty="0">
                              <a:solidFill>
                                <a:srgbClr val="FF0000"/>
                              </a:solidFill>
                            </a:rPr>
                            <a:t># signers </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8</a:t>
                          </a:r>
                        </a:p>
                      </a:txBody>
                      <a:tcPr anchor="ctr"/>
                    </a:tc>
                    <a:extLst>
                      <a:ext uri="{0D108BD9-81ED-4DB2-BD59-A6C34878D82A}">
                        <a16:rowId xmlns:a16="http://schemas.microsoft.com/office/drawing/2014/main" val="126227619"/>
                      </a:ext>
                    </a:extLst>
                  </a:tr>
                  <a:tr h="572378">
                    <a:tc>
                      <a:txBody>
                        <a:bodyPr/>
                        <a:lstStyle/>
                        <a:p>
                          <a:pPr algn="ctr"/>
                          <a:r>
                            <a:rPr lang="en-US" sz="1600" dirty="0"/>
                            <a:t>[EKT24]</a:t>
                          </a:r>
                        </a:p>
                      </a:txBody>
                      <a:tcPr anchor="ctr"/>
                    </a:tc>
                    <a:tc>
                      <a:txBody>
                        <a:bodyPr/>
                        <a:lstStyle/>
                        <a:p>
                          <a:pPr algn="ctr"/>
                          <a:r>
                            <a:rPr lang="en-US" sz="1600" dirty="0">
                              <a:solidFill>
                                <a:schemeClr val="accent6"/>
                              </a:solidFill>
                            </a:rPr>
                            <a:t>2</a:t>
                          </a:r>
                        </a:p>
                      </a:txBody>
                      <a:tcPr anchor="ctr"/>
                    </a:tc>
                    <a:tc>
                      <a:txBody>
                        <a:bodyPr/>
                        <a:lstStyle/>
                        <a:p>
                          <a:pPr algn="ctr"/>
                          <a:r>
                            <a:rPr lang="en-US" sz="1600" dirty="0">
                              <a:solidFill>
                                <a:srgbClr val="FF0000"/>
                              </a:solidFill>
                            </a:rPr>
                            <a:t>AOM-MLWE</a:t>
                          </a:r>
                        </a:p>
                      </a:txBody>
                      <a:tcPr anchor="ctr"/>
                    </a:tc>
                    <a:tc>
                      <a:txBody>
                        <a:bodyPr/>
                        <a:lstStyle/>
                        <a:p>
                          <a:pPr algn="ctr"/>
                          <a:r>
                            <a:rPr lang="en-US" sz="1600" dirty="0"/>
                            <a:t>10.8</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t>Yes</a:t>
                          </a:r>
                        </a:p>
                      </a:txBody>
                      <a:tcPr anchor="ctr"/>
                    </a:tc>
                    <a:tc>
                      <a:txBody>
                        <a:bodyPr/>
                        <a:lstStyle/>
                        <a:p>
                          <a:pPr algn="ctr"/>
                          <a:endParaRPr lang="en-US" sz="1600" dirty="0"/>
                        </a:p>
                      </a:txBody>
                      <a:tcPr anchor="ctr"/>
                    </a:tc>
                    <a:extLst>
                      <a:ext uri="{0D108BD9-81ED-4DB2-BD59-A6C34878D82A}">
                        <a16:rowId xmlns:a16="http://schemas.microsoft.com/office/drawing/2014/main" val="2823826121"/>
                      </a:ext>
                    </a:extLst>
                  </a:tr>
                  <a:tr h="572378">
                    <a:tc>
                      <a:txBody>
                        <a:bodyPr/>
                        <a:lstStyle/>
                        <a:p>
                          <a:pPr algn="ctr"/>
                          <a:r>
                            <a:rPr lang="en-US" sz="1600" dirty="0"/>
                            <a:t>[CAT</a:t>
                          </a:r>
                          <a:r>
                            <a:rPr lang="en-US" sz="1600" dirty="0">
                              <a:solidFill>
                                <a:srgbClr val="FF00FF"/>
                              </a:solidFill>
                            </a:rPr>
                            <a:t>Z</a:t>
                          </a:r>
                          <a:r>
                            <a:rPr lang="en-US" sz="1600" dirty="0"/>
                            <a:t>24]</a:t>
                          </a:r>
                        </a:p>
                      </a:txBody>
                      <a:tcPr anchor="ctr"/>
                    </a:tc>
                    <a:tc>
                      <a:txBody>
                        <a:bodyPr/>
                        <a:lstStyle/>
                        <a:p>
                          <a:pPr algn="ctr"/>
                          <a:r>
                            <a:rPr lang="en-US" sz="1600" dirty="0">
                              <a:solidFill>
                                <a:schemeClr val="accent6"/>
                              </a:solidFill>
                            </a:rPr>
                            <a:t>2</a:t>
                          </a:r>
                        </a:p>
                      </a:txBody>
                      <a:tcPr anchor="ctr"/>
                    </a:tc>
                    <a:tc>
                      <a:txBody>
                        <a:bodyPr/>
                        <a:lstStyle/>
                        <a:p>
                          <a:pPr algn="ctr"/>
                          <a:r>
                            <a:rPr lang="en-US" sz="1600" dirty="0"/>
                            <a:t>MSIS</a:t>
                          </a:r>
                        </a:p>
                      </a:txBody>
                      <a:tcPr anchor="ctr"/>
                    </a:tc>
                    <a:tc>
                      <a:txBody>
                        <a:bodyPr/>
                        <a:lstStyle/>
                        <a:p>
                          <a:pPr algn="ctr"/>
                          <a:r>
                            <a:rPr lang="en-US" sz="1600" dirty="0">
                              <a:solidFill>
                                <a:srgbClr val="FF0000"/>
                              </a:solidFill>
                            </a:rPr>
                            <a:t>440</a:t>
                          </a:r>
                        </a:p>
                      </a:txBody>
                      <a:tcPr anchor="ctr"/>
                    </a:tc>
                    <a:tc>
                      <a:txBody>
                        <a:bodyPr/>
                        <a:lstStyle/>
                        <a:p>
                          <a:pPr algn="ctr"/>
                          <a:r>
                            <a:rPr lang="en-US" sz="1600" dirty="0">
                              <a:solidFill>
                                <a:schemeClr val="accent6"/>
                              </a:solidFill>
                            </a:rPr>
                            <a:t>No</a:t>
                          </a:r>
                        </a:p>
                      </a:txBody>
                      <a:tcPr anchor="ctr"/>
                    </a:tc>
                    <a:tc>
                      <a:txBody>
                        <a:bodyPr/>
                        <a:lstStyle/>
                        <a:p>
                          <a:pPr algn="ctr"/>
                          <a:r>
                            <a:rPr lang="en-US" sz="1600" dirty="0">
                              <a:solidFill>
                                <a:srgbClr val="FF0000"/>
                              </a:solidFill>
                            </a:rPr>
                            <a:t>Based LSSS</a:t>
                          </a:r>
                        </a:p>
                      </a:txBody>
                      <a:tcPr anchor="ctr"/>
                    </a:tc>
                    <a:extLst>
                      <a:ext uri="{0D108BD9-81ED-4DB2-BD59-A6C34878D82A}">
                        <a16:rowId xmlns:a16="http://schemas.microsoft.com/office/drawing/2014/main" val="1850716541"/>
                      </a:ext>
                    </a:extLst>
                  </a:tr>
                  <a:tr h="572378">
                    <a:tc>
                      <a:txBody>
                        <a:bodyPr/>
                        <a:lstStyle/>
                        <a:p>
                          <a:pPr algn="ctr"/>
                          <a:r>
                            <a:rPr lang="en-US" sz="1600" dirty="0"/>
                            <a:t>Ringtail [BKW+24]</a:t>
                          </a:r>
                        </a:p>
                      </a:txBody>
                      <a:tcPr anchor="ctr"/>
                    </a:tc>
                    <a:tc>
                      <a:txBody>
                        <a:bodyPr/>
                        <a:lstStyle/>
                        <a:p>
                          <a:pPr algn="ctr"/>
                          <a:r>
                            <a:rPr lang="en-US" sz="1600" dirty="0">
                              <a:solidFill>
                                <a:schemeClr val="accent3"/>
                              </a:solidFill>
                            </a:rPr>
                            <a:t>2</a:t>
                          </a:r>
                        </a:p>
                      </a:txBody>
                      <a:tcPr anchor="ctr"/>
                    </a:tc>
                    <a:tc>
                      <a:txBody>
                        <a:bodyPr/>
                        <a:lstStyle/>
                        <a:p>
                          <a:pPr algn="ctr"/>
                          <a:r>
                            <a:rPr lang="en-US" sz="1600" dirty="0"/>
                            <a:t>MSIS+MLWE</a:t>
                          </a:r>
                        </a:p>
                      </a:txBody>
                      <a:tcPr anchor="ctr"/>
                    </a:tc>
                    <a:tc>
                      <a:txBody>
                        <a:bodyPr/>
                        <a:lstStyle/>
                        <a:p>
                          <a:pPr algn="ctr"/>
                          <a:r>
                            <a:rPr lang="en-US" sz="1600" dirty="0"/>
                            <a:t>13.4</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t>Yes</a:t>
                          </a:r>
                        </a:p>
                      </a:txBody>
                      <a:tcPr anchor="ctr"/>
                    </a:tc>
                    <a:tc>
                      <a:txBody>
                        <a:bodyPr/>
                        <a:lstStyle/>
                        <a:p>
                          <a:pPr algn="ctr"/>
                          <a:endParaRPr lang="en-US" sz="1600" dirty="0">
                            <a:solidFill>
                              <a:srgbClr val="FF0000"/>
                            </a:solidFill>
                          </a:endParaRPr>
                        </a:p>
                      </a:txBody>
                      <a:tcPr anchor="ctr"/>
                    </a:tc>
                    <a:extLst>
                      <a:ext uri="{0D108BD9-81ED-4DB2-BD59-A6C34878D82A}">
                        <a16:rowId xmlns:a16="http://schemas.microsoft.com/office/drawing/2014/main" val="3528861106"/>
                      </a:ext>
                    </a:extLst>
                  </a:tr>
                </a:tbl>
              </a:graphicData>
            </a:graphic>
          </p:graphicFrame>
        </mc:Choice>
        <mc:Fallback>
          <p:graphicFrame>
            <p:nvGraphicFramePr>
              <p:cNvPr id="3" name="Table 2">
                <a:extLst>
                  <a:ext uri="{FF2B5EF4-FFF2-40B4-BE49-F238E27FC236}">
                    <a16:creationId xmlns:a16="http://schemas.microsoft.com/office/drawing/2014/main" id="{ADA71975-581D-7801-9C2F-866F5020CDA0}"/>
                  </a:ext>
                </a:extLst>
              </p:cNvPr>
              <p:cNvGraphicFramePr>
                <a:graphicFrameLocks noGrp="1"/>
              </p:cNvGraphicFramePr>
              <p:nvPr>
                <p:extLst>
                  <p:ext uri="{D42A27DB-BD31-4B8C-83A1-F6EECF244321}">
                    <p14:modId xmlns:p14="http://schemas.microsoft.com/office/powerpoint/2010/main" val="3067663547"/>
                  </p:ext>
                </p:extLst>
              </p:nvPr>
            </p:nvGraphicFramePr>
            <p:xfrm>
              <a:off x="807262" y="1018617"/>
              <a:ext cx="7310705" cy="3447752"/>
            </p:xfrm>
            <a:graphic>
              <a:graphicData uri="http://schemas.openxmlformats.org/drawingml/2006/table">
                <a:tbl>
                  <a:tblPr firstRow="1" bandRow="1">
                    <a:tableStyleId>{5C22544A-7EE6-4342-B048-85BDC9FD1C3A}</a:tableStyleId>
                  </a:tblPr>
                  <a:tblGrid>
                    <a:gridCol w="1176787">
                      <a:extLst>
                        <a:ext uri="{9D8B030D-6E8A-4147-A177-3AD203B41FA5}">
                          <a16:colId xmlns:a16="http://schemas.microsoft.com/office/drawing/2014/main" val="1582285325"/>
                        </a:ext>
                      </a:extLst>
                    </a:gridCol>
                    <a:gridCol w="793630">
                      <a:extLst>
                        <a:ext uri="{9D8B030D-6E8A-4147-A177-3AD203B41FA5}">
                          <a16:colId xmlns:a16="http://schemas.microsoft.com/office/drawing/2014/main" val="1658272681"/>
                        </a:ext>
                      </a:extLst>
                    </a:gridCol>
                    <a:gridCol w="1319841">
                      <a:extLst>
                        <a:ext uri="{9D8B030D-6E8A-4147-A177-3AD203B41FA5}">
                          <a16:colId xmlns:a16="http://schemas.microsoft.com/office/drawing/2014/main" val="2607153979"/>
                        </a:ext>
                      </a:extLst>
                    </a:gridCol>
                    <a:gridCol w="871268">
                      <a:extLst>
                        <a:ext uri="{9D8B030D-6E8A-4147-A177-3AD203B41FA5}">
                          <a16:colId xmlns:a16="http://schemas.microsoft.com/office/drawing/2014/main" val="1951828563"/>
                        </a:ext>
                      </a:extLst>
                    </a:gridCol>
                    <a:gridCol w="1104181">
                      <a:extLst>
                        <a:ext uri="{9D8B030D-6E8A-4147-A177-3AD203B41FA5}">
                          <a16:colId xmlns:a16="http://schemas.microsoft.com/office/drawing/2014/main" val="2929425496"/>
                        </a:ext>
                      </a:extLst>
                    </a:gridCol>
                    <a:gridCol w="2044998">
                      <a:extLst>
                        <a:ext uri="{9D8B030D-6E8A-4147-A177-3AD203B41FA5}">
                          <a16:colId xmlns:a16="http://schemas.microsoft.com/office/drawing/2014/main" val="3962479938"/>
                        </a:ext>
                      </a:extLst>
                    </a:gridCol>
                  </a:tblGrid>
                  <a:tr h="572378">
                    <a:tc>
                      <a:txBody>
                        <a:bodyPr/>
                        <a:lstStyle/>
                        <a:p>
                          <a:pPr algn="ctr"/>
                          <a:endParaRPr lang="en-US" sz="1600" dirty="0"/>
                        </a:p>
                      </a:txBody>
                      <a:tcPr anchor="ctr"/>
                    </a:tc>
                    <a:tc>
                      <a:txBody>
                        <a:bodyPr/>
                        <a:lstStyle/>
                        <a:p>
                          <a:pPr algn="ctr"/>
                          <a:r>
                            <a:rPr lang="en-US" sz="1400" dirty="0"/>
                            <a:t>Round</a:t>
                          </a:r>
                        </a:p>
                      </a:txBody>
                      <a:tcPr anchor="ctr"/>
                    </a:tc>
                    <a:tc>
                      <a:txBody>
                        <a:bodyPr/>
                        <a:lstStyle/>
                        <a:p>
                          <a:pPr algn="ctr"/>
                          <a:r>
                            <a:rPr lang="en-US" sz="1400" dirty="0"/>
                            <a:t>Assumption</a:t>
                          </a:r>
                        </a:p>
                      </a:txBody>
                      <a:tcPr anchor="ctr"/>
                    </a:tc>
                    <a:tc>
                      <a:txBody>
                        <a:bodyPr/>
                        <a:lstStyle/>
                        <a:p>
                          <a:pPr algn="ctr"/>
                          <a:r>
                            <a:rPr lang="en-US" sz="1400" dirty="0"/>
                            <a:t>Sig. size</a:t>
                          </a:r>
                        </a:p>
                        <a:p>
                          <a:pPr algn="ctr"/>
                          <a:r>
                            <a:rPr lang="en-US" sz="1400" dirty="0"/>
                            <a:t>(KB)</a:t>
                          </a:r>
                        </a:p>
                      </a:txBody>
                      <a:tcPr anchor="ctr"/>
                    </a:tc>
                    <a:tc>
                      <a:txBody>
                        <a:bodyPr/>
                        <a:lstStyle/>
                        <a:p>
                          <a:pPr algn="ctr"/>
                          <a:r>
                            <a:rPr lang="en-US" sz="1400" dirty="0"/>
                            <a:t>Need pair-wise keys</a:t>
                          </a:r>
                        </a:p>
                      </a:txBody>
                      <a:tcPr anchor="ctr"/>
                    </a:tc>
                    <a:tc>
                      <a:txBody>
                        <a:bodyPr/>
                        <a:lstStyle/>
                        <a:p>
                          <a:pPr algn="ctr"/>
                          <a:r>
                            <a:rPr lang="en-US" sz="1400" dirty="0"/>
                            <a:t>Comments</a:t>
                          </a:r>
                        </a:p>
                      </a:txBody>
                      <a:tcPr anchor="ctr"/>
                    </a:tc>
                    <a:extLst>
                      <a:ext uri="{0D108BD9-81ED-4DB2-BD59-A6C34878D82A}">
                        <a16:rowId xmlns:a16="http://schemas.microsoft.com/office/drawing/2014/main" val="3972575398"/>
                      </a:ext>
                    </a:extLst>
                  </a:tr>
                  <a:tr h="579120">
                    <a:tc>
                      <a:txBody>
                        <a:bodyPr/>
                        <a:lstStyle/>
                        <a:p>
                          <a:pPr algn="ctr"/>
                          <a:r>
                            <a:rPr lang="en-US" sz="1600" dirty="0"/>
                            <a:t>T</a:t>
                          </a:r>
                          <a:r>
                            <a:rPr lang="en-US" altLang="zh-CN" sz="1600" dirty="0"/>
                            <a:t>-</a:t>
                          </a:r>
                          <a:r>
                            <a:rPr lang="en-US" sz="1600" dirty="0"/>
                            <a:t>Raccoon [DKM+24]</a:t>
                          </a:r>
                        </a:p>
                      </a:txBody>
                      <a:tcPr anchor="ctr"/>
                    </a:tc>
                    <a:tc>
                      <a:txBody>
                        <a:bodyPr/>
                        <a:lstStyle/>
                        <a:p>
                          <a:pPr algn="ctr"/>
                          <a:r>
                            <a:rPr lang="en-US" sz="1600" dirty="0">
                              <a:solidFill>
                                <a:schemeClr val="tx1"/>
                              </a:solidFill>
                            </a:rPr>
                            <a:t>3</a:t>
                          </a:r>
                        </a:p>
                      </a:txBody>
                      <a:tcPr anchor="ctr"/>
                    </a:tc>
                    <a:tc>
                      <a:txBody>
                        <a:bodyPr/>
                        <a:lstStyle/>
                        <a:p>
                          <a:pPr algn="ctr"/>
                          <a:r>
                            <a:rPr lang="en-US" sz="1600" dirty="0"/>
                            <a:t>MSIS+MLWE</a:t>
                          </a:r>
                        </a:p>
                      </a:txBody>
                      <a:tcPr anchor="ctr"/>
                    </a:tc>
                    <a:tc>
                      <a:txBody>
                        <a:bodyPr/>
                        <a:lstStyle/>
                        <a:p>
                          <a:pPr algn="ctr"/>
                          <a:r>
                            <a:rPr lang="en-US" sz="1600" dirty="0"/>
                            <a:t>12.7</a:t>
                          </a:r>
                        </a:p>
                      </a:txBody>
                      <a:tcPr anchor="ctr"/>
                    </a:tc>
                    <a:tc>
                      <a:txBody>
                        <a:bodyPr/>
                        <a:lstStyle/>
                        <a:p>
                          <a:pPr algn="ctr"/>
                          <a:r>
                            <a:rPr lang="en-US" sz="1600" dirty="0"/>
                            <a:t>Yes</a:t>
                          </a:r>
                        </a:p>
                      </a:txBody>
                      <a:tcPr anchor="ctr"/>
                    </a:tc>
                    <a:tc>
                      <a:txBody>
                        <a:bodyPr/>
                        <a:lstStyle/>
                        <a:p>
                          <a:pPr algn="ctr"/>
                          <a:endParaRPr lang="en-US" sz="1600" dirty="0"/>
                        </a:p>
                      </a:txBody>
                      <a:tcPr anchor="ctr"/>
                    </a:tc>
                    <a:extLst>
                      <a:ext uri="{0D108BD9-81ED-4DB2-BD59-A6C34878D82A}">
                        <a16:rowId xmlns:a16="http://schemas.microsoft.com/office/drawing/2014/main" val="2090754582"/>
                      </a:ext>
                    </a:extLst>
                  </a:tr>
                  <a:tr h="572378">
                    <a:tc>
                      <a:txBody>
                        <a:bodyPr/>
                        <a:lstStyle/>
                        <a:p>
                          <a:pPr algn="ctr"/>
                          <a:r>
                            <a:rPr lang="en-US" sz="1600" dirty="0"/>
                            <a:t>[DN25]</a:t>
                          </a:r>
                        </a:p>
                      </a:txBody>
                      <a:tcPr anchor="ctr"/>
                    </a:tc>
                    <a:tc>
                      <a:txBody>
                        <a:bodyPr/>
                        <a:lstStyle/>
                        <a:p>
                          <a:pPr algn="ctr"/>
                          <a:r>
                            <a:rPr lang="en-US" sz="1600" dirty="0">
                              <a:solidFill>
                                <a:schemeClr val="tx1"/>
                              </a:solidFill>
                            </a:rPr>
                            <a:t>3</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t>MSIS+MLWE</a:t>
                          </a:r>
                        </a:p>
                      </a:txBody>
                      <a:tcPr anchor="ctr"/>
                    </a:tc>
                    <a:tc>
                      <a:txBody>
                        <a:bodyPr/>
                        <a:lstStyle/>
                        <a:p>
                          <a:pPr algn="ctr"/>
                          <a:r>
                            <a:rPr lang="en-US" sz="1600" dirty="0"/>
                            <a:t>2.7</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solidFill>
                                <a:schemeClr val="accent6"/>
                              </a:solidFill>
                            </a:rPr>
                            <a:t>No</a:t>
                          </a:r>
                        </a:p>
                      </a:txBody>
                      <a:tcPr anchor="ctr"/>
                    </a:tc>
                    <a:tc>
                      <a:txBody>
                        <a:bodyPr/>
                        <a:lstStyle/>
                        <a:p>
                          <a:endParaRPr lang="en-US"/>
                        </a:p>
                      </a:txBody>
                      <a:tcPr anchor="ctr">
                        <a:blipFill>
                          <a:blip r:embed="rId3"/>
                          <a:stretch>
                            <a:fillRect l="-259006" t="-204444" r="-1242" b="-315556"/>
                          </a:stretch>
                        </a:blipFill>
                      </a:tcPr>
                    </a:tc>
                    <a:extLst>
                      <a:ext uri="{0D108BD9-81ED-4DB2-BD59-A6C34878D82A}">
                        <a16:rowId xmlns:a16="http://schemas.microsoft.com/office/drawing/2014/main" val="126227619"/>
                      </a:ext>
                    </a:extLst>
                  </a:tr>
                  <a:tr h="572378">
                    <a:tc>
                      <a:txBody>
                        <a:bodyPr/>
                        <a:lstStyle/>
                        <a:p>
                          <a:pPr algn="ctr"/>
                          <a:r>
                            <a:rPr lang="en-US" sz="1600" dirty="0"/>
                            <a:t>[EKT24]</a:t>
                          </a:r>
                        </a:p>
                      </a:txBody>
                      <a:tcPr anchor="ctr"/>
                    </a:tc>
                    <a:tc>
                      <a:txBody>
                        <a:bodyPr/>
                        <a:lstStyle/>
                        <a:p>
                          <a:pPr algn="ctr"/>
                          <a:r>
                            <a:rPr lang="en-US" sz="1600" dirty="0">
                              <a:solidFill>
                                <a:schemeClr val="accent6"/>
                              </a:solidFill>
                            </a:rPr>
                            <a:t>2</a:t>
                          </a:r>
                        </a:p>
                      </a:txBody>
                      <a:tcPr anchor="ctr"/>
                    </a:tc>
                    <a:tc>
                      <a:txBody>
                        <a:bodyPr/>
                        <a:lstStyle/>
                        <a:p>
                          <a:pPr algn="ctr"/>
                          <a:r>
                            <a:rPr lang="en-US" sz="1600" dirty="0">
                              <a:solidFill>
                                <a:srgbClr val="FF0000"/>
                              </a:solidFill>
                            </a:rPr>
                            <a:t>AOM-MLWE</a:t>
                          </a:r>
                        </a:p>
                      </a:txBody>
                      <a:tcPr anchor="ctr"/>
                    </a:tc>
                    <a:tc>
                      <a:txBody>
                        <a:bodyPr/>
                        <a:lstStyle/>
                        <a:p>
                          <a:pPr algn="ctr"/>
                          <a:r>
                            <a:rPr lang="en-US" sz="1600" dirty="0"/>
                            <a:t>10.8</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t>Yes</a:t>
                          </a:r>
                        </a:p>
                      </a:txBody>
                      <a:tcPr anchor="ctr"/>
                    </a:tc>
                    <a:tc>
                      <a:txBody>
                        <a:bodyPr/>
                        <a:lstStyle/>
                        <a:p>
                          <a:pPr algn="ctr"/>
                          <a:endParaRPr lang="en-US" sz="1600" dirty="0"/>
                        </a:p>
                      </a:txBody>
                      <a:tcPr anchor="ctr"/>
                    </a:tc>
                    <a:extLst>
                      <a:ext uri="{0D108BD9-81ED-4DB2-BD59-A6C34878D82A}">
                        <a16:rowId xmlns:a16="http://schemas.microsoft.com/office/drawing/2014/main" val="2823826121"/>
                      </a:ext>
                    </a:extLst>
                  </a:tr>
                  <a:tr h="572378">
                    <a:tc>
                      <a:txBody>
                        <a:bodyPr/>
                        <a:lstStyle/>
                        <a:p>
                          <a:pPr algn="ctr"/>
                          <a:r>
                            <a:rPr lang="en-US" sz="1600" dirty="0"/>
                            <a:t>[CAT</a:t>
                          </a:r>
                          <a:r>
                            <a:rPr lang="en-US" sz="1600" dirty="0">
                              <a:solidFill>
                                <a:srgbClr val="FF00FF"/>
                              </a:solidFill>
                            </a:rPr>
                            <a:t>Z</a:t>
                          </a:r>
                          <a:r>
                            <a:rPr lang="en-US" sz="1600" dirty="0"/>
                            <a:t>24]</a:t>
                          </a:r>
                        </a:p>
                      </a:txBody>
                      <a:tcPr anchor="ctr"/>
                    </a:tc>
                    <a:tc>
                      <a:txBody>
                        <a:bodyPr/>
                        <a:lstStyle/>
                        <a:p>
                          <a:pPr algn="ctr"/>
                          <a:r>
                            <a:rPr lang="en-US" sz="1600" dirty="0">
                              <a:solidFill>
                                <a:schemeClr val="accent6"/>
                              </a:solidFill>
                            </a:rPr>
                            <a:t>2</a:t>
                          </a:r>
                        </a:p>
                      </a:txBody>
                      <a:tcPr anchor="ctr"/>
                    </a:tc>
                    <a:tc>
                      <a:txBody>
                        <a:bodyPr/>
                        <a:lstStyle/>
                        <a:p>
                          <a:pPr algn="ctr"/>
                          <a:r>
                            <a:rPr lang="en-US" sz="1600" dirty="0"/>
                            <a:t>MSIS</a:t>
                          </a:r>
                        </a:p>
                      </a:txBody>
                      <a:tcPr anchor="ctr"/>
                    </a:tc>
                    <a:tc>
                      <a:txBody>
                        <a:bodyPr/>
                        <a:lstStyle/>
                        <a:p>
                          <a:pPr algn="ctr"/>
                          <a:r>
                            <a:rPr lang="en-US" sz="1600" dirty="0">
                              <a:solidFill>
                                <a:srgbClr val="FF0000"/>
                              </a:solidFill>
                            </a:rPr>
                            <a:t>440</a:t>
                          </a:r>
                        </a:p>
                      </a:txBody>
                      <a:tcPr anchor="ctr"/>
                    </a:tc>
                    <a:tc>
                      <a:txBody>
                        <a:bodyPr/>
                        <a:lstStyle/>
                        <a:p>
                          <a:pPr algn="ctr"/>
                          <a:r>
                            <a:rPr lang="en-US" sz="1600" dirty="0">
                              <a:solidFill>
                                <a:schemeClr val="accent6"/>
                              </a:solidFill>
                            </a:rPr>
                            <a:t>No</a:t>
                          </a:r>
                        </a:p>
                      </a:txBody>
                      <a:tcPr anchor="ctr"/>
                    </a:tc>
                    <a:tc>
                      <a:txBody>
                        <a:bodyPr/>
                        <a:lstStyle/>
                        <a:p>
                          <a:pPr algn="ctr"/>
                          <a:r>
                            <a:rPr lang="en-US" sz="1600" dirty="0">
                              <a:solidFill>
                                <a:srgbClr val="FF0000"/>
                              </a:solidFill>
                            </a:rPr>
                            <a:t>Based LSSS</a:t>
                          </a:r>
                        </a:p>
                      </a:txBody>
                      <a:tcPr anchor="ctr"/>
                    </a:tc>
                    <a:extLst>
                      <a:ext uri="{0D108BD9-81ED-4DB2-BD59-A6C34878D82A}">
                        <a16:rowId xmlns:a16="http://schemas.microsoft.com/office/drawing/2014/main" val="1850716541"/>
                      </a:ext>
                    </a:extLst>
                  </a:tr>
                  <a:tr h="579120">
                    <a:tc>
                      <a:txBody>
                        <a:bodyPr/>
                        <a:lstStyle/>
                        <a:p>
                          <a:pPr algn="ctr"/>
                          <a:r>
                            <a:rPr lang="en-US" sz="1600" dirty="0"/>
                            <a:t>Ringtail [BKW+24]</a:t>
                          </a:r>
                        </a:p>
                      </a:txBody>
                      <a:tcPr anchor="ctr"/>
                    </a:tc>
                    <a:tc>
                      <a:txBody>
                        <a:bodyPr/>
                        <a:lstStyle/>
                        <a:p>
                          <a:pPr algn="ctr"/>
                          <a:r>
                            <a:rPr lang="en-US" sz="1600" dirty="0">
                              <a:solidFill>
                                <a:schemeClr val="accent3"/>
                              </a:solidFill>
                            </a:rPr>
                            <a:t>2</a:t>
                          </a:r>
                        </a:p>
                      </a:txBody>
                      <a:tcPr anchor="ctr"/>
                    </a:tc>
                    <a:tc>
                      <a:txBody>
                        <a:bodyPr/>
                        <a:lstStyle/>
                        <a:p>
                          <a:pPr algn="ctr"/>
                          <a:r>
                            <a:rPr lang="en-US" sz="1600" dirty="0"/>
                            <a:t>MSIS+MLWE</a:t>
                          </a:r>
                        </a:p>
                      </a:txBody>
                      <a:tcPr anchor="ctr"/>
                    </a:tc>
                    <a:tc>
                      <a:txBody>
                        <a:bodyPr/>
                        <a:lstStyle/>
                        <a:p>
                          <a:pPr algn="ctr"/>
                          <a:r>
                            <a:rPr lang="en-US" sz="1600" dirty="0"/>
                            <a:t>13.4</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t>Yes</a:t>
                          </a:r>
                        </a:p>
                      </a:txBody>
                      <a:tcPr anchor="ctr"/>
                    </a:tc>
                    <a:tc>
                      <a:txBody>
                        <a:bodyPr/>
                        <a:lstStyle/>
                        <a:p>
                          <a:pPr algn="ctr"/>
                          <a:endParaRPr lang="en-US" sz="1600" dirty="0">
                            <a:solidFill>
                              <a:srgbClr val="FF0000"/>
                            </a:solidFill>
                          </a:endParaRPr>
                        </a:p>
                      </a:txBody>
                      <a:tcPr anchor="ctr"/>
                    </a:tc>
                    <a:extLst>
                      <a:ext uri="{0D108BD9-81ED-4DB2-BD59-A6C34878D82A}">
                        <a16:rowId xmlns:a16="http://schemas.microsoft.com/office/drawing/2014/main" val="3528861106"/>
                      </a:ext>
                    </a:extLst>
                  </a:tr>
                </a:tbl>
              </a:graphicData>
            </a:graphic>
          </p:graphicFrame>
        </mc:Fallback>
      </mc:AlternateContent>
      <p:sp>
        <p:nvSpPr>
          <p:cNvPr id="6" name="Rounded Rectangle 5">
            <a:extLst>
              <a:ext uri="{FF2B5EF4-FFF2-40B4-BE49-F238E27FC236}">
                <a16:creationId xmlns:a16="http://schemas.microsoft.com/office/drawing/2014/main" id="{0B49F02D-F202-DB90-C393-4FD2101F408A}"/>
              </a:ext>
            </a:extLst>
          </p:cNvPr>
          <p:cNvSpPr/>
          <p:nvPr/>
        </p:nvSpPr>
        <p:spPr>
          <a:xfrm>
            <a:off x="6387168" y="304271"/>
            <a:ext cx="2066268" cy="484569"/>
          </a:xfrm>
          <a:prstGeom prst="roundRect">
            <a:avLst>
              <a:gd name="adj" fmla="val 23090"/>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Assume ROM</a:t>
            </a:r>
          </a:p>
        </p:txBody>
      </p:sp>
      <p:sp>
        <p:nvSpPr>
          <p:cNvPr id="5" name="Rounded Rectangle 4">
            <a:extLst>
              <a:ext uri="{FF2B5EF4-FFF2-40B4-BE49-F238E27FC236}">
                <a16:creationId xmlns:a16="http://schemas.microsoft.com/office/drawing/2014/main" id="{3BA8AFD9-7E7C-A53D-A4BB-A568A2C8A4DA}"/>
              </a:ext>
            </a:extLst>
          </p:cNvPr>
          <p:cNvSpPr/>
          <p:nvPr/>
        </p:nvSpPr>
        <p:spPr>
          <a:xfrm>
            <a:off x="6412259" y="2756717"/>
            <a:ext cx="1472786" cy="530576"/>
          </a:xfrm>
          <a:prstGeom prst="roundRect">
            <a:avLst>
              <a:gd name="adj" fmla="val 23090"/>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Based on cryptanalysis</a:t>
            </a:r>
          </a:p>
        </p:txBody>
      </p:sp>
      <p:sp>
        <p:nvSpPr>
          <p:cNvPr id="9" name="Freeform 8">
            <a:extLst>
              <a:ext uri="{FF2B5EF4-FFF2-40B4-BE49-F238E27FC236}">
                <a16:creationId xmlns:a16="http://schemas.microsoft.com/office/drawing/2014/main" id="{A91140E3-C61B-3F5E-5830-3A92A4298F5A}"/>
              </a:ext>
            </a:extLst>
          </p:cNvPr>
          <p:cNvSpPr/>
          <p:nvPr/>
        </p:nvSpPr>
        <p:spPr>
          <a:xfrm>
            <a:off x="4810420" y="2747370"/>
            <a:ext cx="1604513" cy="169083"/>
          </a:xfrm>
          <a:custGeom>
            <a:avLst/>
            <a:gdLst>
              <a:gd name="connsiteX0" fmla="*/ 0 w 1604513"/>
              <a:gd name="connsiteY0" fmla="*/ 169083 h 169083"/>
              <a:gd name="connsiteX1" fmla="*/ 362310 w 1604513"/>
              <a:gd name="connsiteY1" fmla="*/ 22434 h 169083"/>
              <a:gd name="connsiteX2" fmla="*/ 1086929 w 1604513"/>
              <a:gd name="connsiteY2" fmla="*/ 13807 h 169083"/>
              <a:gd name="connsiteX3" fmla="*/ 1604513 w 1604513"/>
              <a:gd name="connsiteY3" fmla="*/ 151830 h 169083"/>
              <a:gd name="connsiteX4" fmla="*/ 1604513 w 1604513"/>
              <a:gd name="connsiteY4" fmla="*/ 151830 h 169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513" h="169083">
                <a:moveTo>
                  <a:pt x="0" y="169083"/>
                </a:moveTo>
                <a:cubicBezTo>
                  <a:pt x="90577" y="108698"/>
                  <a:pt x="181155" y="48313"/>
                  <a:pt x="362310" y="22434"/>
                </a:cubicBezTo>
                <a:cubicBezTo>
                  <a:pt x="543465" y="-3445"/>
                  <a:pt x="879895" y="-7759"/>
                  <a:pt x="1086929" y="13807"/>
                </a:cubicBezTo>
                <a:cubicBezTo>
                  <a:pt x="1293963" y="35373"/>
                  <a:pt x="1604513" y="151830"/>
                  <a:pt x="1604513" y="151830"/>
                </a:cubicBezTo>
                <a:lnTo>
                  <a:pt x="1604513" y="151830"/>
                </a:lnTo>
              </a:path>
            </a:pathLst>
          </a:custGeom>
          <a:noFill/>
          <a:ln>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6E533EF0-E175-9619-5BE5-0774A0112DC5}"/>
              </a:ext>
            </a:extLst>
          </p:cNvPr>
          <p:cNvSpPr/>
          <p:nvPr/>
        </p:nvSpPr>
        <p:spPr>
          <a:xfrm>
            <a:off x="0" y="2719973"/>
            <a:ext cx="8966578" cy="764820"/>
          </a:xfrm>
          <a:prstGeom prst="roundRect">
            <a:avLst>
              <a:gd name="adj" fmla="val 3123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548640" rtlCol="0" anchor="ctr">
            <a:noAutofit/>
          </a:bodyPr>
          <a:lstStyle/>
          <a:p>
            <a:pPr lvl="1" algn="ctr"/>
            <a:endParaRPr lang="en-US" dirty="0">
              <a:solidFill>
                <a:schemeClr val="tx1"/>
              </a:solidFill>
            </a:endParaRPr>
          </a:p>
        </p:txBody>
      </p:sp>
      <p:sp>
        <p:nvSpPr>
          <p:cNvPr id="11" name="Rounded Rectangle 10">
            <a:extLst>
              <a:ext uri="{FF2B5EF4-FFF2-40B4-BE49-F238E27FC236}">
                <a16:creationId xmlns:a16="http://schemas.microsoft.com/office/drawing/2014/main" id="{FD477648-7278-0881-09F6-B7C8543B7B87}"/>
              </a:ext>
            </a:extLst>
          </p:cNvPr>
          <p:cNvSpPr/>
          <p:nvPr/>
        </p:nvSpPr>
        <p:spPr>
          <a:xfrm>
            <a:off x="26797" y="3277389"/>
            <a:ext cx="8966578" cy="764820"/>
          </a:xfrm>
          <a:prstGeom prst="roundRect">
            <a:avLst>
              <a:gd name="adj" fmla="val 3123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548640" rtlCol="0" anchor="ctr">
            <a:noAutofit/>
          </a:bodyPr>
          <a:lstStyle/>
          <a:p>
            <a:pPr lvl="1" algn="ctr"/>
            <a:endParaRPr lang="en-US" dirty="0">
              <a:solidFill>
                <a:schemeClr val="tx1"/>
              </a:solidFill>
            </a:endParaRPr>
          </a:p>
        </p:txBody>
      </p:sp>
      <p:sp>
        <p:nvSpPr>
          <p:cNvPr id="12" name="Rounded Rectangle 11">
            <a:extLst>
              <a:ext uri="{FF2B5EF4-FFF2-40B4-BE49-F238E27FC236}">
                <a16:creationId xmlns:a16="http://schemas.microsoft.com/office/drawing/2014/main" id="{7E4A3544-682F-E9B0-3F21-D233440549A9}"/>
              </a:ext>
            </a:extLst>
          </p:cNvPr>
          <p:cNvSpPr/>
          <p:nvPr/>
        </p:nvSpPr>
        <p:spPr>
          <a:xfrm>
            <a:off x="105988" y="2157402"/>
            <a:ext cx="8912984" cy="764820"/>
          </a:xfrm>
          <a:prstGeom prst="roundRect">
            <a:avLst>
              <a:gd name="adj" fmla="val 3123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548640" rtlCol="0" anchor="ctr">
            <a:noAutofit/>
          </a:bodyPr>
          <a:lstStyle/>
          <a:p>
            <a:pPr lvl="1" algn="ctr"/>
            <a:endParaRPr lang="en-US" dirty="0">
              <a:solidFill>
                <a:schemeClr val="tx1"/>
              </a:solidFill>
            </a:endParaRPr>
          </a:p>
        </p:txBody>
      </p:sp>
      <p:sp>
        <p:nvSpPr>
          <p:cNvPr id="14" name="Rounded Rectangle 13">
            <a:extLst>
              <a:ext uri="{FF2B5EF4-FFF2-40B4-BE49-F238E27FC236}">
                <a16:creationId xmlns:a16="http://schemas.microsoft.com/office/drawing/2014/main" id="{E945C62A-3F5E-B6CA-C398-E8B6B615A9E3}"/>
              </a:ext>
            </a:extLst>
          </p:cNvPr>
          <p:cNvSpPr/>
          <p:nvPr/>
        </p:nvSpPr>
        <p:spPr>
          <a:xfrm>
            <a:off x="0" y="3868526"/>
            <a:ext cx="8912984" cy="764820"/>
          </a:xfrm>
          <a:prstGeom prst="roundRect">
            <a:avLst>
              <a:gd name="adj" fmla="val 3123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548640" rtlCol="0" anchor="ctr">
            <a:noAutofit/>
          </a:bodyPr>
          <a:lstStyle/>
          <a:p>
            <a:pPr lvl="1" algn="ctr"/>
            <a:endParaRPr lang="en-US" dirty="0">
              <a:solidFill>
                <a:schemeClr val="tx1"/>
              </a:solidFill>
            </a:endParaRPr>
          </a:p>
        </p:txBody>
      </p:sp>
      <p:sp>
        <p:nvSpPr>
          <p:cNvPr id="15" name="TextBox 14">
            <a:extLst>
              <a:ext uri="{FF2B5EF4-FFF2-40B4-BE49-F238E27FC236}">
                <a16:creationId xmlns:a16="http://schemas.microsoft.com/office/drawing/2014/main" id="{CAED9567-C1E6-4243-E35D-504293FACFA3}"/>
              </a:ext>
            </a:extLst>
          </p:cNvPr>
          <p:cNvSpPr txBox="1"/>
          <p:nvPr/>
        </p:nvSpPr>
        <p:spPr>
          <a:xfrm>
            <a:off x="-165253" y="4010140"/>
            <a:ext cx="184731" cy="369332"/>
          </a:xfrm>
          <a:prstGeom prst="rect">
            <a:avLst/>
          </a:prstGeom>
          <a:noFill/>
        </p:spPr>
        <p:txBody>
          <a:bodyPr wrap="none" rtlCol="0">
            <a:spAutoFit/>
          </a:bodyPr>
          <a:lstStyle/>
          <a:p>
            <a:endParaRPr lang="en-US"/>
          </a:p>
        </p:txBody>
      </p:sp>
      <mc:AlternateContent xmlns:mc="http://schemas.openxmlformats.org/markup-compatibility/2006">
        <mc:Choice xmlns:a14="http://schemas.microsoft.com/office/drawing/2010/main" Requires="a14">
          <p:sp>
            <p:nvSpPr>
              <p:cNvPr id="16" name="Rounded Rectangle 15">
                <a:extLst>
                  <a:ext uri="{FF2B5EF4-FFF2-40B4-BE49-F238E27FC236}">
                    <a16:creationId xmlns:a16="http://schemas.microsoft.com/office/drawing/2014/main" id="{CF296C77-364A-2463-D946-D375F78EA1A8}"/>
                  </a:ext>
                </a:extLst>
              </p:cNvPr>
              <p:cNvSpPr/>
              <p:nvPr/>
            </p:nvSpPr>
            <p:spPr>
              <a:xfrm>
                <a:off x="4962453" y="390803"/>
                <a:ext cx="1158128" cy="657874"/>
              </a:xfrm>
              <a:prstGeom prst="roundRect">
                <a:avLst>
                  <a:gd name="adj" fmla="val 23090"/>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solidFill>
                          <a:schemeClr val="tx1"/>
                        </a:solidFill>
                        <a:latin typeface="Cambria Math" panose="02040503050406030204" pitchFamily="18" charset="0"/>
                      </a:rPr>
                      <m:t>128</m:t>
                    </m:r>
                  </m:oMath>
                </a14:m>
                <a:r>
                  <a:rPr lang="en-US" sz="2000" dirty="0">
                    <a:solidFill>
                      <a:schemeClr val="tx1"/>
                    </a:solidFill>
                  </a:rPr>
                  <a:t>-bit security</a:t>
                </a:r>
              </a:p>
            </p:txBody>
          </p:sp>
        </mc:Choice>
        <mc:Fallback>
          <p:sp>
            <p:nvSpPr>
              <p:cNvPr id="16" name="Rounded Rectangle 15">
                <a:extLst>
                  <a:ext uri="{FF2B5EF4-FFF2-40B4-BE49-F238E27FC236}">
                    <a16:creationId xmlns:a16="http://schemas.microsoft.com/office/drawing/2014/main" id="{CF296C77-364A-2463-D946-D375F78EA1A8}"/>
                  </a:ext>
                </a:extLst>
              </p:cNvPr>
              <p:cNvSpPr>
                <a:spLocks noRot="1" noChangeAspect="1" noMove="1" noResize="1" noEditPoints="1" noAdjustHandles="1" noChangeArrowheads="1" noChangeShapeType="1" noTextEdit="1"/>
              </p:cNvSpPr>
              <p:nvPr/>
            </p:nvSpPr>
            <p:spPr>
              <a:xfrm>
                <a:off x="4962453" y="390803"/>
                <a:ext cx="1158128" cy="657874"/>
              </a:xfrm>
              <a:prstGeom prst="roundRect">
                <a:avLst>
                  <a:gd name="adj" fmla="val 23090"/>
                </a:avLst>
              </a:prstGeom>
              <a:blipFill>
                <a:blip r:embed="rId4"/>
                <a:stretch>
                  <a:fillRect l="-1087" t="-5660" r="-2174" b="-20755"/>
                </a:stretch>
              </a:blipFill>
              <a:ln>
                <a:no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87E0E017-464F-A2B9-5145-08348B0B760B}"/>
              </a:ext>
            </a:extLst>
          </p:cNvPr>
          <p:cNvCxnSpPr>
            <a:cxnSpLocks/>
            <a:stCxn id="16" idx="1"/>
          </p:cNvCxnSpPr>
          <p:nvPr/>
        </p:nvCxnSpPr>
        <p:spPr>
          <a:xfrm flipH="1">
            <a:off x="4636652" y="719740"/>
            <a:ext cx="325801" cy="3062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4" name="Rounded Rectangle 23">
                <a:extLst>
                  <a:ext uri="{FF2B5EF4-FFF2-40B4-BE49-F238E27FC236}">
                    <a16:creationId xmlns:a16="http://schemas.microsoft.com/office/drawing/2014/main" id="{A534E694-B07B-DB71-2CE2-4FCD25816447}"/>
                  </a:ext>
                </a:extLst>
              </p:cNvPr>
              <p:cNvSpPr/>
              <p:nvPr/>
            </p:nvSpPr>
            <p:spPr>
              <a:xfrm>
                <a:off x="6122619" y="3899796"/>
                <a:ext cx="1995348" cy="530576"/>
              </a:xfrm>
              <a:prstGeom prst="roundRect">
                <a:avLst>
                  <a:gd name="adj" fmla="val 23090"/>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rPr>
                  <a:t># hash evaluations</a:t>
                </a:r>
              </a:p>
              <a:p>
                <a:pPr algn="ctr"/>
                <a:r>
                  <a:rPr lang="en-US" sz="1600" dirty="0">
                    <a:solidFill>
                      <a:srgbClr val="FF0000"/>
                    </a:solidFill>
                  </a:rPr>
                  <a:t> </a:t>
                </a:r>
                <a14:m>
                  <m:oMath xmlns:m="http://schemas.openxmlformats.org/officeDocument/2006/math">
                    <m:r>
                      <a:rPr lang="en-US" sz="1600" i="1">
                        <a:solidFill>
                          <a:srgbClr val="FF0000"/>
                        </a:solidFill>
                        <a:latin typeface="Cambria Math" panose="02040503050406030204" pitchFamily="18" charset="0"/>
                      </a:rPr>
                      <m:t>≤</m:t>
                    </m:r>
                  </m:oMath>
                </a14:m>
                <a:r>
                  <a:rPr lang="en-US" sz="1600" dirty="0">
                    <a:solidFill>
                      <a:srgbClr val="FF0000"/>
                    </a:solidFill>
                  </a:rPr>
                  <a:t>  2^60</a:t>
                </a:r>
              </a:p>
            </p:txBody>
          </p:sp>
        </mc:Choice>
        <mc:Fallback>
          <p:sp>
            <p:nvSpPr>
              <p:cNvPr id="24" name="Rounded Rectangle 23">
                <a:extLst>
                  <a:ext uri="{FF2B5EF4-FFF2-40B4-BE49-F238E27FC236}">
                    <a16:creationId xmlns:a16="http://schemas.microsoft.com/office/drawing/2014/main" id="{A534E694-B07B-DB71-2CE2-4FCD25816447}"/>
                  </a:ext>
                </a:extLst>
              </p:cNvPr>
              <p:cNvSpPr>
                <a:spLocks noRot="1" noChangeAspect="1" noMove="1" noResize="1" noEditPoints="1" noAdjustHandles="1" noChangeArrowheads="1" noChangeShapeType="1" noTextEdit="1"/>
              </p:cNvSpPr>
              <p:nvPr/>
            </p:nvSpPr>
            <p:spPr>
              <a:xfrm>
                <a:off x="6122619" y="3899796"/>
                <a:ext cx="1995348" cy="530576"/>
              </a:xfrm>
              <a:prstGeom prst="roundRect">
                <a:avLst>
                  <a:gd name="adj" fmla="val 23090"/>
                </a:avLst>
              </a:prstGeom>
              <a:blipFill>
                <a:blip r:embed="rId5"/>
                <a:stretch>
                  <a:fillRect t="-9524" b="-19048"/>
                </a:stretch>
              </a:blipFill>
              <a:ln>
                <a:noFill/>
              </a:ln>
            </p:spPr>
            <p:txBody>
              <a:bodyPr/>
              <a:lstStyle/>
              <a:p>
                <a:r>
                  <a:rPr lang="en-US">
                    <a:noFill/>
                  </a:rPr>
                  <a:t> </a:t>
                </a:r>
              </a:p>
            </p:txBody>
          </p:sp>
        </mc:Fallback>
      </mc:AlternateContent>
      <p:sp>
        <p:nvSpPr>
          <p:cNvPr id="25" name="Freeform 24">
            <a:extLst>
              <a:ext uri="{FF2B5EF4-FFF2-40B4-BE49-F238E27FC236}">
                <a16:creationId xmlns:a16="http://schemas.microsoft.com/office/drawing/2014/main" id="{156DA336-B825-1424-FC98-E0E8D4C979FF}"/>
              </a:ext>
            </a:extLst>
          </p:cNvPr>
          <p:cNvSpPr/>
          <p:nvPr/>
        </p:nvSpPr>
        <p:spPr>
          <a:xfrm>
            <a:off x="4810420" y="3890449"/>
            <a:ext cx="1314873" cy="185481"/>
          </a:xfrm>
          <a:custGeom>
            <a:avLst/>
            <a:gdLst>
              <a:gd name="connsiteX0" fmla="*/ 0 w 1604513"/>
              <a:gd name="connsiteY0" fmla="*/ 169083 h 169083"/>
              <a:gd name="connsiteX1" fmla="*/ 362310 w 1604513"/>
              <a:gd name="connsiteY1" fmla="*/ 22434 h 169083"/>
              <a:gd name="connsiteX2" fmla="*/ 1086929 w 1604513"/>
              <a:gd name="connsiteY2" fmla="*/ 13807 h 169083"/>
              <a:gd name="connsiteX3" fmla="*/ 1604513 w 1604513"/>
              <a:gd name="connsiteY3" fmla="*/ 151830 h 169083"/>
              <a:gd name="connsiteX4" fmla="*/ 1604513 w 1604513"/>
              <a:gd name="connsiteY4" fmla="*/ 151830 h 169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4513" h="169083">
                <a:moveTo>
                  <a:pt x="0" y="169083"/>
                </a:moveTo>
                <a:cubicBezTo>
                  <a:pt x="90577" y="108698"/>
                  <a:pt x="181155" y="48313"/>
                  <a:pt x="362310" y="22434"/>
                </a:cubicBezTo>
                <a:cubicBezTo>
                  <a:pt x="543465" y="-3445"/>
                  <a:pt x="879895" y="-7759"/>
                  <a:pt x="1086929" y="13807"/>
                </a:cubicBezTo>
                <a:cubicBezTo>
                  <a:pt x="1293963" y="35373"/>
                  <a:pt x="1604513" y="151830"/>
                  <a:pt x="1604513" y="151830"/>
                </a:cubicBezTo>
                <a:lnTo>
                  <a:pt x="1604513" y="151830"/>
                </a:lnTo>
              </a:path>
            </a:pathLst>
          </a:custGeom>
          <a:noFill/>
          <a:ln>
            <a:solidFill>
              <a:schemeClr val="accent1"/>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CE22A352-3975-B9D2-6E54-9AA821FB0A42}"/>
              </a:ext>
            </a:extLst>
          </p:cNvPr>
          <p:cNvSpPr/>
          <p:nvPr/>
        </p:nvSpPr>
        <p:spPr>
          <a:xfrm>
            <a:off x="1198557" y="3862853"/>
            <a:ext cx="6623057" cy="1215961"/>
          </a:xfrm>
          <a:prstGeom prst="roundRect">
            <a:avLst>
              <a:gd name="adj" fmla="val 22676"/>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This work: AOM-MLWE implied by MSIS + MLWE</a:t>
            </a:r>
          </a:p>
          <a:p>
            <a:pPr marL="1257300" lvl="2" indent="-342900">
              <a:buFont typeface="Symbol" pitchFamily="2" charset="2"/>
              <a:buChar char="Þ"/>
            </a:pPr>
            <a:r>
              <a:rPr lang="en-US" sz="2400" dirty="0">
                <a:solidFill>
                  <a:schemeClr val="tx1"/>
                </a:solidFill>
              </a:rPr>
              <a:t>[EKT24] MSIS+MLWE: 30.9 KB</a:t>
            </a:r>
          </a:p>
          <a:p>
            <a:pPr marL="1257300" lvl="2" indent="-342900">
              <a:buFont typeface="Symbol" pitchFamily="2" charset="2"/>
              <a:buChar char="Þ"/>
            </a:pPr>
            <a:r>
              <a:rPr lang="en-US" sz="2400" dirty="0">
                <a:solidFill>
                  <a:schemeClr val="tx1"/>
                </a:solidFill>
              </a:rPr>
              <a:t>[CAT</a:t>
            </a:r>
            <a:r>
              <a:rPr lang="en-US" sz="2400" dirty="0">
                <a:solidFill>
                  <a:srgbClr val="FF00FF"/>
                </a:solidFill>
              </a:rPr>
              <a:t>Z</a:t>
            </a:r>
            <a:r>
              <a:rPr lang="en-US" sz="2400" dirty="0">
                <a:solidFill>
                  <a:schemeClr val="tx1"/>
                </a:solidFill>
              </a:rPr>
              <a:t>24] MSIS+MLWE: 144 KB </a:t>
            </a:r>
            <a:endParaRPr lang="en-US" sz="2400" b="1" dirty="0">
              <a:solidFill>
                <a:schemeClr val="tx1"/>
              </a:solidFill>
            </a:endParaRPr>
          </a:p>
        </p:txBody>
      </p:sp>
    </p:spTree>
    <p:extLst>
      <p:ext uri="{BB962C8B-B14F-4D97-AF65-F5344CB8AC3E}">
        <p14:creationId xmlns:p14="http://schemas.microsoft.com/office/powerpoint/2010/main" val="268368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P spid="7" grpId="0" animBg="1"/>
      <p:bldP spid="11" grpId="0" animBg="1"/>
      <p:bldP spid="12" grpId="0" animBg="1"/>
      <p:bldP spid="14" grpId="0" animBg="1"/>
      <p:bldP spid="16" grpId="0" animBg="1"/>
      <p:bldP spid="24" grpId="0" animBg="1"/>
      <p:bldP spid="25" grpId="0" animBg="1"/>
      <p:bldP spid="4" grpId="0" uiExpand="1"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A4A4C-1B25-3F95-2794-53958C00B234}"/>
            </a:ext>
          </a:extLst>
        </p:cNvPr>
        <p:cNvGrpSpPr/>
        <p:nvPr/>
      </p:nvGrpSpPr>
      <p:grpSpPr>
        <a:xfrm>
          <a:off x="0" y="0"/>
          <a:ext cx="0" cy="0"/>
          <a:chOff x="0" y="0"/>
          <a:chExt cx="0" cy="0"/>
        </a:xfrm>
      </p:grpSpPr>
      <p:cxnSp>
        <p:nvCxnSpPr>
          <p:cNvPr id="23" name="Straight Arrow Connector 22">
            <a:extLst>
              <a:ext uri="{FF2B5EF4-FFF2-40B4-BE49-F238E27FC236}">
                <a16:creationId xmlns:a16="http://schemas.microsoft.com/office/drawing/2014/main" id="{8741EC19-8426-F015-DCE8-CA904B78E05F}"/>
              </a:ext>
            </a:extLst>
          </p:cNvPr>
          <p:cNvCxnSpPr>
            <a:cxnSpLocks/>
          </p:cNvCxnSpPr>
          <p:nvPr/>
        </p:nvCxnSpPr>
        <p:spPr>
          <a:xfrm flipH="1" flipV="1">
            <a:off x="2760201" y="1841399"/>
            <a:ext cx="901637" cy="931572"/>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13" name="Rounded Rectangle 12">
            <a:extLst>
              <a:ext uri="{FF2B5EF4-FFF2-40B4-BE49-F238E27FC236}">
                <a16:creationId xmlns:a16="http://schemas.microsoft.com/office/drawing/2014/main" id="{940509F8-EE5C-2132-8FA6-802D76CECA86}"/>
              </a:ext>
            </a:extLst>
          </p:cNvPr>
          <p:cNvSpPr/>
          <p:nvPr/>
        </p:nvSpPr>
        <p:spPr>
          <a:xfrm>
            <a:off x="3132468" y="4381288"/>
            <a:ext cx="2446080" cy="678103"/>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MSIS + MLWE</a:t>
            </a:r>
          </a:p>
        </p:txBody>
      </p:sp>
      <p:cxnSp>
        <p:nvCxnSpPr>
          <p:cNvPr id="16" name="Straight Arrow Connector 15">
            <a:extLst>
              <a:ext uri="{FF2B5EF4-FFF2-40B4-BE49-F238E27FC236}">
                <a16:creationId xmlns:a16="http://schemas.microsoft.com/office/drawing/2014/main" id="{7CBB1B62-6173-4BFB-66B7-F848D4771422}"/>
              </a:ext>
            </a:extLst>
          </p:cNvPr>
          <p:cNvCxnSpPr>
            <a:cxnSpLocks/>
            <a:stCxn id="26" idx="3"/>
            <a:endCxn id="8" idx="2"/>
          </p:cNvCxnSpPr>
          <p:nvPr/>
        </p:nvCxnSpPr>
        <p:spPr>
          <a:xfrm flipV="1">
            <a:off x="5416001" y="2641406"/>
            <a:ext cx="733646" cy="596673"/>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645724D-B1B2-52D9-FDA2-7046486F0248}"/>
              </a:ext>
            </a:extLst>
          </p:cNvPr>
          <p:cNvCxnSpPr>
            <a:cxnSpLocks/>
            <a:stCxn id="13" idx="0"/>
            <a:endCxn id="26" idx="2"/>
          </p:cNvCxnSpPr>
          <p:nvPr/>
        </p:nvCxnSpPr>
        <p:spPr>
          <a:xfrm flipV="1">
            <a:off x="4355508" y="3703186"/>
            <a:ext cx="0" cy="678102"/>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3" name="Rounded Rectangle 2">
            <a:extLst>
              <a:ext uri="{FF2B5EF4-FFF2-40B4-BE49-F238E27FC236}">
                <a16:creationId xmlns:a16="http://schemas.microsoft.com/office/drawing/2014/main" id="{4C5F3FF5-8568-36E9-3430-72FE854EE524}"/>
              </a:ext>
            </a:extLst>
          </p:cNvPr>
          <p:cNvSpPr/>
          <p:nvPr/>
        </p:nvSpPr>
        <p:spPr>
          <a:xfrm>
            <a:off x="1262781" y="1253124"/>
            <a:ext cx="2032234" cy="588275"/>
          </a:xfrm>
          <a:prstGeom prst="roundRect">
            <a:avLst>
              <a:gd name="adj" fmla="val 22624"/>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[CAT</a:t>
            </a:r>
            <a:r>
              <a:rPr lang="en-US" sz="2400" dirty="0">
                <a:solidFill>
                  <a:srgbClr val="FF00FF"/>
                </a:solidFill>
              </a:rPr>
              <a:t>Z</a:t>
            </a:r>
            <a:r>
              <a:rPr lang="en-US" sz="2400" dirty="0">
                <a:solidFill>
                  <a:schemeClr val="tx1"/>
                </a:solidFill>
              </a:rPr>
              <a:t>24]</a:t>
            </a:r>
          </a:p>
        </p:txBody>
      </p:sp>
      <p:sp>
        <p:nvSpPr>
          <p:cNvPr id="4" name="Rounded Rectangle 3">
            <a:extLst>
              <a:ext uri="{FF2B5EF4-FFF2-40B4-BE49-F238E27FC236}">
                <a16:creationId xmlns:a16="http://schemas.microsoft.com/office/drawing/2014/main" id="{0774E781-49E8-5745-6449-E29DEDDD5012}"/>
              </a:ext>
            </a:extLst>
          </p:cNvPr>
          <p:cNvSpPr/>
          <p:nvPr/>
        </p:nvSpPr>
        <p:spPr>
          <a:xfrm>
            <a:off x="1655813" y="2188136"/>
            <a:ext cx="1246170" cy="483511"/>
          </a:xfrm>
          <a:prstGeom prst="roundRect">
            <a:avLst>
              <a:gd name="adj" fmla="val 19219"/>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MSIS</a:t>
            </a:r>
          </a:p>
        </p:txBody>
      </p:sp>
      <p:cxnSp>
        <p:nvCxnSpPr>
          <p:cNvPr id="5" name="Straight Arrow Connector 4">
            <a:extLst>
              <a:ext uri="{FF2B5EF4-FFF2-40B4-BE49-F238E27FC236}">
                <a16:creationId xmlns:a16="http://schemas.microsoft.com/office/drawing/2014/main" id="{DF9A5ED7-286B-B2D2-B716-41A2B771738D}"/>
              </a:ext>
            </a:extLst>
          </p:cNvPr>
          <p:cNvCxnSpPr>
            <a:cxnSpLocks/>
            <a:stCxn id="4" idx="0"/>
            <a:endCxn id="3" idx="2"/>
          </p:cNvCxnSpPr>
          <p:nvPr/>
        </p:nvCxnSpPr>
        <p:spPr>
          <a:xfrm flipV="1">
            <a:off x="2278898" y="1841399"/>
            <a:ext cx="0" cy="346737"/>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6" name="Rounded Rectangle 5">
            <a:extLst>
              <a:ext uri="{FF2B5EF4-FFF2-40B4-BE49-F238E27FC236}">
                <a16:creationId xmlns:a16="http://schemas.microsoft.com/office/drawing/2014/main" id="{844EA88C-F0B8-DDAC-C759-4C18880B1707}"/>
              </a:ext>
            </a:extLst>
          </p:cNvPr>
          <p:cNvSpPr/>
          <p:nvPr/>
        </p:nvSpPr>
        <p:spPr>
          <a:xfrm>
            <a:off x="5133530" y="1227824"/>
            <a:ext cx="2032234" cy="588275"/>
          </a:xfrm>
          <a:prstGeom prst="roundRect">
            <a:avLst>
              <a:gd name="adj" fmla="val 22624"/>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[EKT24]</a:t>
            </a:r>
          </a:p>
        </p:txBody>
      </p:sp>
      <p:cxnSp>
        <p:nvCxnSpPr>
          <p:cNvPr id="7" name="Straight Arrow Connector 6">
            <a:extLst>
              <a:ext uri="{FF2B5EF4-FFF2-40B4-BE49-F238E27FC236}">
                <a16:creationId xmlns:a16="http://schemas.microsoft.com/office/drawing/2014/main" id="{58D1E570-23FD-8FAB-FF6D-E6D8CCA6AE92}"/>
              </a:ext>
            </a:extLst>
          </p:cNvPr>
          <p:cNvCxnSpPr>
            <a:cxnSpLocks/>
            <a:stCxn id="8" idx="0"/>
            <a:endCxn id="6" idx="2"/>
          </p:cNvCxnSpPr>
          <p:nvPr/>
        </p:nvCxnSpPr>
        <p:spPr>
          <a:xfrm flipV="1">
            <a:off x="6149647" y="1816099"/>
            <a:ext cx="0" cy="341797"/>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8" name="Rounded Rectangle 7">
            <a:extLst>
              <a:ext uri="{FF2B5EF4-FFF2-40B4-BE49-F238E27FC236}">
                <a16:creationId xmlns:a16="http://schemas.microsoft.com/office/drawing/2014/main" id="{DE483F92-3C3C-4561-5128-00DCDA40B1F7}"/>
              </a:ext>
            </a:extLst>
          </p:cNvPr>
          <p:cNvSpPr/>
          <p:nvPr/>
        </p:nvSpPr>
        <p:spPr>
          <a:xfrm>
            <a:off x="5133530" y="2157896"/>
            <a:ext cx="2032234" cy="483510"/>
          </a:xfrm>
          <a:prstGeom prst="roundRect">
            <a:avLst>
              <a:gd name="adj" fmla="val 19219"/>
            </a:avLst>
          </a:prstGeom>
          <a:solidFill>
            <a:srgbClr val="FFCF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AOM-MLWE</a:t>
            </a:r>
          </a:p>
        </p:txBody>
      </p:sp>
      <p:sp>
        <p:nvSpPr>
          <p:cNvPr id="32" name="Rounded Rectangle 31">
            <a:extLst>
              <a:ext uri="{FF2B5EF4-FFF2-40B4-BE49-F238E27FC236}">
                <a16:creationId xmlns:a16="http://schemas.microsoft.com/office/drawing/2014/main" id="{90C57783-65A2-5195-41D5-897CB69AE34F}"/>
              </a:ext>
            </a:extLst>
          </p:cNvPr>
          <p:cNvSpPr/>
          <p:nvPr/>
        </p:nvSpPr>
        <p:spPr>
          <a:xfrm>
            <a:off x="4355508" y="3844261"/>
            <a:ext cx="1424399" cy="395952"/>
          </a:xfrm>
          <a:prstGeom prst="roundRect">
            <a:avLst>
              <a:gd name="adj" fmla="val 22624"/>
            </a:avLst>
          </a:prstGeom>
          <a:no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(This work)</a:t>
            </a:r>
          </a:p>
        </p:txBody>
      </p:sp>
      <p:cxnSp>
        <p:nvCxnSpPr>
          <p:cNvPr id="11" name="Straight Arrow Connector 10">
            <a:extLst>
              <a:ext uri="{FF2B5EF4-FFF2-40B4-BE49-F238E27FC236}">
                <a16:creationId xmlns:a16="http://schemas.microsoft.com/office/drawing/2014/main" id="{DC8B2513-3BE0-59A6-95BA-068EC27C3F09}"/>
              </a:ext>
            </a:extLst>
          </p:cNvPr>
          <p:cNvCxnSpPr>
            <a:cxnSpLocks/>
            <a:stCxn id="26" idx="0"/>
          </p:cNvCxnSpPr>
          <p:nvPr/>
        </p:nvCxnSpPr>
        <p:spPr>
          <a:xfrm flipV="1">
            <a:off x="4355508" y="1816099"/>
            <a:ext cx="892502" cy="956872"/>
          </a:xfrm>
          <a:prstGeom prst="straightConnector1">
            <a:avLst/>
          </a:prstGeom>
          <a:ln w="25400">
            <a:solidFill>
              <a:schemeClr val="accent1"/>
            </a:solidFill>
            <a:prstDash val="solid"/>
            <a:headEnd type="none"/>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a:extLst>
              <a:ext uri="{FF2B5EF4-FFF2-40B4-BE49-F238E27FC236}">
                <a16:creationId xmlns:a16="http://schemas.microsoft.com/office/drawing/2014/main" id="{70BE7CFC-9A5E-2DBD-EAA4-76031612CC8C}"/>
              </a:ext>
            </a:extLst>
          </p:cNvPr>
          <p:cNvSpPr/>
          <p:nvPr/>
        </p:nvSpPr>
        <p:spPr>
          <a:xfrm>
            <a:off x="3776627" y="1305505"/>
            <a:ext cx="1157761" cy="483512"/>
          </a:xfrm>
          <a:prstGeom prst="roundRect">
            <a:avLst>
              <a:gd name="adj" fmla="val 22624"/>
            </a:avLst>
          </a:prstGeom>
          <a:no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9" name="Rounded Rectangle 8">
            <a:extLst>
              <a:ext uri="{FF2B5EF4-FFF2-40B4-BE49-F238E27FC236}">
                <a16:creationId xmlns:a16="http://schemas.microsoft.com/office/drawing/2014/main" id="{AFB949E4-978C-5D36-E975-D533DD90A4EE}"/>
              </a:ext>
            </a:extLst>
          </p:cNvPr>
          <p:cNvSpPr/>
          <p:nvPr/>
        </p:nvSpPr>
        <p:spPr>
          <a:xfrm>
            <a:off x="3653681" y="1326042"/>
            <a:ext cx="1346756" cy="484569"/>
          </a:xfrm>
          <a:prstGeom prst="roundRect">
            <a:avLst>
              <a:gd name="adj" fmla="val 23090"/>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Tighter</a:t>
            </a:r>
          </a:p>
        </p:txBody>
      </p:sp>
      <p:cxnSp>
        <p:nvCxnSpPr>
          <p:cNvPr id="12" name="Straight Arrow Connector 11">
            <a:extLst>
              <a:ext uri="{FF2B5EF4-FFF2-40B4-BE49-F238E27FC236}">
                <a16:creationId xmlns:a16="http://schemas.microsoft.com/office/drawing/2014/main" id="{A9936BD7-C7AE-5B29-473A-85387FB79933}"/>
              </a:ext>
            </a:extLst>
          </p:cNvPr>
          <p:cNvCxnSpPr>
            <a:cxnSpLocks/>
          </p:cNvCxnSpPr>
          <p:nvPr/>
        </p:nvCxnSpPr>
        <p:spPr>
          <a:xfrm>
            <a:off x="4766226" y="1841399"/>
            <a:ext cx="104068" cy="331227"/>
          </a:xfrm>
          <a:prstGeom prst="straightConnector1">
            <a:avLst/>
          </a:prstGeom>
          <a:ln w="19050">
            <a:solidFill>
              <a:schemeClr val="accent1"/>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0" name="Rounded Rectangle 9">
            <a:extLst>
              <a:ext uri="{FF2B5EF4-FFF2-40B4-BE49-F238E27FC236}">
                <a16:creationId xmlns:a16="http://schemas.microsoft.com/office/drawing/2014/main" id="{E3C7D0B7-000B-7348-C24C-EF77B3E5C20C}"/>
              </a:ext>
            </a:extLst>
          </p:cNvPr>
          <p:cNvSpPr/>
          <p:nvPr/>
        </p:nvSpPr>
        <p:spPr>
          <a:xfrm>
            <a:off x="333728" y="161031"/>
            <a:ext cx="8476544" cy="5223880"/>
          </a:xfrm>
          <a:prstGeom prst="roundRect">
            <a:avLst>
              <a:gd name="adj" fmla="val 8602"/>
            </a:avLst>
          </a:prstGeom>
          <a:solidFill>
            <a:schemeClr val="bg1">
              <a:alpha val="90000"/>
            </a:schemeClr>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 name="Title 1">
            <a:extLst>
              <a:ext uri="{FF2B5EF4-FFF2-40B4-BE49-F238E27FC236}">
                <a16:creationId xmlns:a16="http://schemas.microsoft.com/office/drawing/2014/main" id="{9EE32973-D2D8-1CDA-A861-2BB809849AC7}"/>
              </a:ext>
            </a:extLst>
          </p:cNvPr>
          <p:cNvSpPr>
            <a:spLocks noGrp="1"/>
          </p:cNvSpPr>
          <p:nvPr>
            <p:ph type="title"/>
          </p:nvPr>
        </p:nvSpPr>
        <p:spPr>
          <a:xfrm>
            <a:off x="419099" y="304271"/>
            <a:ext cx="8181975" cy="657874"/>
          </a:xfrm>
        </p:spPr>
        <p:txBody>
          <a:bodyPr/>
          <a:lstStyle/>
          <a:p>
            <a:r>
              <a:rPr lang="en-US" dirty="0"/>
              <a:t>Overview</a:t>
            </a:r>
          </a:p>
        </p:txBody>
      </p:sp>
      <p:sp>
        <p:nvSpPr>
          <p:cNvPr id="26" name="Rounded Rectangle 25">
            <a:extLst>
              <a:ext uri="{FF2B5EF4-FFF2-40B4-BE49-F238E27FC236}">
                <a16:creationId xmlns:a16="http://schemas.microsoft.com/office/drawing/2014/main" id="{0CC16F06-7B32-EEED-2294-E7337E346122}"/>
              </a:ext>
            </a:extLst>
          </p:cNvPr>
          <p:cNvSpPr/>
          <p:nvPr/>
        </p:nvSpPr>
        <p:spPr>
          <a:xfrm>
            <a:off x="3295015" y="2772971"/>
            <a:ext cx="2120986" cy="930215"/>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AOM-MISIS (This work)</a:t>
            </a:r>
          </a:p>
        </p:txBody>
      </p:sp>
    </p:spTree>
    <p:extLst>
      <p:ext uri="{BB962C8B-B14F-4D97-AF65-F5344CB8AC3E}">
        <p14:creationId xmlns:p14="http://schemas.microsoft.com/office/powerpoint/2010/main" val="174235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2" grpId="0"/>
      <p:bldP spid="9" grpId="0" animBg="1"/>
      <p:bldP spid="10"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B4FFB-1089-775D-342C-0EB9EE91D9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5AC10-734B-3CEC-5A6E-BA19660F0221}"/>
              </a:ext>
            </a:extLst>
          </p:cNvPr>
          <p:cNvSpPr>
            <a:spLocks noGrp="1"/>
          </p:cNvSpPr>
          <p:nvPr>
            <p:ph type="title"/>
          </p:nvPr>
        </p:nvSpPr>
        <p:spPr>
          <a:xfrm>
            <a:off x="419099" y="304271"/>
            <a:ext cx="8181975" cy="657874"/>
          </a:xfrm>
        </p:spPr>
        <p:txBody>
          <a:bodyPr/>
          <a:lstStyle/>
          <a:p>
            <a:r>
              <a:rPr lang="en-US" sz="3600" dirty="0">
                <a:solidFill>
                  <a:schemeClr val="tx1"/>
                </a:solidFill>
              </a:rPr>
              <a:t>Prelims: short integer solution (SIS)</a:t>
            </a: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35BDBD72-2B36-C7BA-B7D4-48795A92B901}"/>
                  </a:ext>
                </a:extLst>
              </p:cNvPr>
              <p:cNvSpPr/>
              <p:nvPr/>
            </p:nvSpPr>
            <p:spPr>
              <a:xfrm>
                <a:off x="718476" y="1081837"/>
                <a:ext cx="7330412" cy="2621484"/>
              </a:xfrm>
              <a:prstGeom prst="roundRect">
                <a:avLst>
                  <a:gd name="adj" fmla="val 7187"/>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2400" b="1" dirty="0">
                    <a:solidFill>
                      <a:schemeClr val="tx1"/>
                    </a:solidFill>
                  </a:rPr>
                  <a:t>Definition. </a:t>
                </a:r>
                <a:r>
                  <a:rPr lang="en-US" sz="2400" dirty="0">
                    <a:solidFill>
                      <a:schemeClr val="tx1"/>
                    </a:solidFill>
                  </a:rPr>
                  <a:t>(</a:t>
                </a:r>
                <a14:m>
                  <m:oMath xmlns:m="http://schemas.openxmlformats.org/officeDocument/2006/math">
                    <m:sSub>
                      <m:sSubPr>
                        <m:ctrlPr>
                          <a:rPr lang="en-US" sz="2400" b="0" i="1" smtClean="0">
                            <a:solidFill>
                              <a:schemeClr val="tx1"/>
                            </a:solidFill>
                            <a:latin typeface="Cambria Math" panose="02040503050406030204" pitchFamily="18" charset="0"/>
                          </a:rPr>
                        </m:ctrlPr>
                      </m:sSubPr>
                      <m:e>
                        <m:r>
                          <m:rPr>
                            <m:sty m:val="p"/>
                          </m:rPr>
                          <a:rPr lang="en-US" sz="2400" b="0" i="1" smtClean="0">
                            <a:solidFill>
                              <a:schemeClr val="tx1"/>
                            </a:solidFill>
                            <a:latin typeface="Cambria Math" panose="02040503050406030204" pitchFamily="18" charset="0"/>
                          </a:rPr>
                          <m:t>SIS</m:t>
                        </m:r>
                      </m:e>
                      <m:sub>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𝑚</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𝑞</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𝛽</m:t>
                        </m:r>
                      </m:sub>
                    </m:sSub>
                  </m:oMath>
                </a14:m>
                <a:r>
                  <a:rPr lang="en-US" sz="2400" dirty="0">
                    <a:solidFill>
                      <a:schemeClr val="tx1"/>
                    </a:solidFill>
                  </a:rPr>
                  <a:t> problem)</a:t>
                </a: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1000" dirty="0">
                  <a:solidFill>
                    <a:schemeClr val="tx1"/>
                  </a:solidFill>
                </a:endParaRPr>
              </a:p>
              <a:p>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400" i="1" dirty="0">
                          <a:solidFill>
                            <a:srgbClr val="FF0000"/>
                          </a:solidFill>
                          <a:latin typeface="Cambria Math" panose="02040503050406030204" pitchFamily="18" charset="0"/>
                        </a:rPr>
                        <m:t>𝒜</m:t>
                      </m:r>
                      <m:r>
                        <a:rPr lang="en-US" sz="2400" b="1" i="0" dirty="0" smtClean="0">
                          <a:solidFill>
                            <a:schemeClr val="tx1"/>
                          </a:solidFill>
                          <a:latin typeface="Cambria Math" panose="02040503050406030204" pitchFamily="18" charset="0"/>
                        </a:rPr>
                        <m:t> </m:t>
                      </m:r>
                      <m:r>
                        <m:rPr>
                          <m:sty m:val="p"/>
                        </m:rPr>
                        <a:rPr lang="en-US" sz="2400" b="0" i="0" dirty="0" smtClean="0">
                          <a:solidFill>
                            <a:schemeClr val="tx1"/>
                          </a:solidFill>
                          <a:latin typeface="Cambria Math" panose="02040503050406030204" pitchFamily="18" charset="0"/>
                        </a:rPr>
                        <m:t>wins</m:t>
                      </m:r>
                      <m:r>
                        <a:rPr lang="en-US" sz="2400" b="0" i="0" dirty="0" smtClean="0">
                          <a:solidFill>
                            <a:schemeClr val="tx1"/>
                          </a:solidFill>
                          <a:latin typeface="Cambria Math" panose="02040503050406030204" pitchFamily="18" charset="0"/>
                        </a:rPr>
                        <m:t> </m:t>
                      </m:r>
                      <m:r>
                        <m:rPr>
                          <m:sty m:val="p"/>
                        </m:rPr>
                        <a:rPr lang="en-US" sz="2400" b="0" i="0" dirty="0" smtClean="0">
                          <a:solidFill>
                            <a:schemeClr val="tx1"/>
                          </a:solidFill>
                          <a:latin typeface="Cambria Math" panose="02040503050406030204" pitchFamily="18" charset="0"/>
                        </a:rPr>
                        <m:t>if</m:t>
                      </m:r>
                      <m:r>
                        <a:rPr lang="en-US" sz="2400" b="0" i="1" dirty="0" smtClean="0">
                          <a:solidFill>
                            <a:schemeClr val="tx1"/>
                          </a:solidFill>
                          <a:latin typeface="Cambria Math" panose="02040503050406030204" pitchFamily="18" charset="0"/>
                        </a:rPr>
                        <m:t> </m:t>
                      </m:r>
                      <m:acc>
                        <m:accPr>
                          <m:chr m:val="⃗"/>
                          <m:ctrlPr>
                            <a:rPr lang="en-US" sz="2400" i="1" smtClean="0">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r>
                        <a:rPr lang="en-US" sz="2400" b="0" i="1" smtClean="0">
                          <a:solidFill>
                            <a:schemeClr val="tx1"/>
                          </a:solidFill>
                          <a:latin typeface="Cambria Math" panose="02040503050406030204" pitchFamily="18" charset="0"/>
                        </a:rPr>
                        <m:t>≠0,</m:t>
                      </m:r>
                      <m:r>
                        <a:rPr lang="en-US" sz="2400" i="1">
                          <a:solidFill>
                            <a:schemeClr val="tx1"/>
                          </a:solidFill>
                          <a:latin typeface="Cambria Math" panose="02040503050406030204" pitchFamily="18" charset="0"/>
                        </a:rPr>
                        <m:t>𝐴</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r>
                        <a:rPr lang="en-US" sz="2400" i="1" dirty="0">
                          <a:solidFill>
                            <a:schemeClr val="tx1"/>
                          </a:solidFill>
                          <a:latin typeface="Cambria Math" panose="02040503050406030204" pitchFamily="18" charset="0"/>
                        </a:rPr>
                        <m:t>=0</m:t>
                      </m:r>
                      <m:r>
                        <a:rPr lang="en-US" sz="2400" b="0" i="1" dirty="0" smtClean="0">
                          <a:solidFill>
                            <a:schemeClr val="tx1"/>
                          </a:solidFill>
                          <a:latin typeface="Cambria Math" panose="02040503050406030204" pitchFamily="18" charset="0"/>
                        </a:rPr>
                        <m:t> </m:t>
                      </m:r>
                      <m:r>
                        <m:rPr>
                          <m:sty m:val="p"/>
                        </m:rPr>
                        <a:rPr lang="en-US" sz="2400" b="0" i="1" dirty="0" smtClean="0">
                          <a:solidFill>
                            <a:schemeClr val="tx1"/>
                          </a:solidFill>
                          <a:latin typeface="Cambria Math" panose="02040503050406030204" pitchFamily="18" charset="0"/>
                        </a:rPr>
                        <m:t>mod</m:t>
                      </m:r>
                      <m:r>
                        <a:rPr lang="en-US" sz="2400" b="0" i="1" dirty="0" smtClean="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𝑞</m:t>
                      </m:r>
                      <m:r>
                        <a:rPr lang="en-US" sz="2400" i="1" dirty="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d>
                            <m:dPr>
                              <m:begChr m:val="‖"/>
                              <m:endChr m:val="‖"/>
                              <m:ctrlPr>
                                <a:rPr lang="en-US" sz="2400" i="1">
                                  <a:solidFill>
                                    <a:schemeClr val="tx1"/>
                                  </a:solidFill>
                                  <a:latin typeface="Cambria Math" panose="02040503050406030204" pitchFamily="18" charset="0"/>
                                </a:rPr>
                              </m:ctrlPr>
                            </m:dPr>
                            <m:e>
                              <m:acc>
                                <m:accPr>
                                  <m:chr m:val="⃗"/>
                                  <m:ctrlPr>
                                    <a:rPr lang="en-US" sz="2400" i="1">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𝑥</m:t>
                                  </m:r>
                                </m:e>
                              </m:acc>
                            </m:e>
                          </m:d>
                        </m:e>
                        <m:sub>
                          <m:r>
                            <a:rPr lang="en-US" sz="2400" i="1">
                              <a:solidFill>
                                <a:schemeClr val="tx1"/>
                              </a:solidFill>
                              <a:latin typeface="Cambria Math" panose="02040503050406030204" pitchFamily="18" charset="0"/>
                            </a:rPr>
                            <m:t>2</m:t>
                          </m:r>
                        </m:sub>
                      </m:sSub>
                      <m:r>
                        <a:rPr lang="en-US" sz="2400" i="1" dirty="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𝛽</m:t>
                      </m:r>
                    </m:oMath>
                  </m:oMathPara>
                </a14:m>
                <a:endParaRPr lang="en-US" sz="2400" dirty="0">
                  <a:solidFill>
                    <a:schemeClr val="tx1"/>
                  </a:solidFill>
                </a:endParaRPr>
              </a:p>
            </p:txBody>
          </p:sp>
        </mc:Choice>
        <mc:Fallback xmlns="">
          <p:sp>
            <p:nvSpPr>
              <p:cNvPr id="3" name="Rounded Rectangle 2">
                <a:extLst>
                  <a:ext uri="{FF2B5EF4-FFF2-40B4-BE49-F238E27FC236}">
                    <a16:creationId xmlns:a16="http://schemas.microsoft.com/office/drawing/2014/main" id="{35BDBD72-2B36-C7BA-B7D4-48795A92B901}"/>
                  </a:ext>
                </a:extLst>
              </p:cNvPr>
              <p:cNvSpPr>
                <a:spLocks noRot="1" noChangeAspect="1" noMove="1" noResize="1" noEditPoints="1" noAdjustHandles="1" noChangeArrowheads="1" noChangeShapeType="1" noTextEdit="1"/>
              </p:cNvSpPr>
              <p:nvPr/>
            </p:nvSpPr>
            <p:spPr>
              <a:xfrm>
                <a:off x="718476" y="1081837"/>
                <a:ext cx="7330412" cy="2621484"/>
              </a:xfrm>
              <a:prstGeom prst="roundRect">
                <a:avLst>
                  <a:gd name="adj" fmla="val 7187"/>
                </a:avLst>
              </a:prstGeom>
              <a:blipFill>
                <a:blip r:embed="rId3"/>
                <a:stretch>
                  <a:fillRect l="-51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F71B78EC-D9EC-E23D-2ED0-CE2007423F57}"/>
                  </a:ext>
                </a:extLst>
              </p:cNvPr>
              <p:cNvSpPr/>
              <p:nvPr/>
            </p:nvSpPr>
            <p:spPr>
              <a:xfrm>
                <a:off x="1530637" y="1760468"/>
                <a:ext cx="950543" cy="1338670"/>
              </a:xfrm>
              <a:prstGeom prst="roundRect">
                <a:avLst>
                  <a:gd name="adj" fmla="val 1941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dirty="0" smtClean="0">
                          <a:solidFill>
                            <a:srgbClr val="FF0000"/>
                          </a:solidFill>
                          <a:latin typeface="Cambria Math" panose="02040503050406030204" pitchFamily="18" charset="0"/>
                        </a:rPr>
                        <m:t>𝒜</m:t>
                      </m:r>
                    </m:oMath>
                  </m:oMathPara>
                </a14:m>
                <a:endParaRPr lang="en-US" sz="3600" b="1" dirty="0">
                  <a:solidFill>
                    <a:srgbClr val="FF0000"/>
                  </a:solidFill>
                </a:endParaRPr>
              </a:p>
            </p:txBody>
          </p:sp>
        </mc:Choice>
        <mc:Fallback xmlns="">
          <p:sp>
            <p:nvSpPr>
              <p:cNvPr id="4" name="Rounded Rectangle 3">
                <a:extLst>
                  <a:ext uri="{FF2B5EF4-FFF2-40B4-BE49-F238E27FC236}">
                    <a16:creationId xmlns:a16="http://schemas.microsoft.com/office/drawing/2014/main" id="{F71B78EC-D9EC-E23D-2ED0-CE2007423F57}"/>
                  </a:ext>
                </a:extLst>
              </p:cNvPr>
              <p:cNvSpPr>
                <a:spLocks noRot="1" noChangeAspect="1" noMove="1" noResize="1" noEditPoints="1" noAdjustHandles="1" noChangeArrowheads="1" noChangeShapeType="1" noTextEdit="1"/>
              </p:cNvSpPr>
              <p:nvPr/>
            </p:nvSpPr>
            <p:spPr>
              <a:xfrm>
                <a:off x="1530637" y="1760468"/>
                <a:ext cx="950543" cy="1338670"/>
              </a:xfrm>
              <a:prstGeom prst="roundRect">
                <a:avLst>
                  <a:gd name="adj" fmla="val 19415"/>
                </a:avLst>
              </a:prstGeom>
              <a:blipFill>
                <a:blip r:embed="rId4"/>
                <a:stretch>
                  <a:fillRect/>
                </a:stretch>
              </a:blipFill>
              <a:ln w="381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0F10364-1F7B-2CED-5AE9-A0D3E47E032B}"/>
                  </a:ext>
                </a:extLst>
              </p:cNvPr>
              <p:cNvSpPr txBox="1"/>
              <p:nvPr/>
            </p:nvSpPr>
            <p:spPr>
              <a:xfrm>
                <a:off x="3293341" y="1604079"/>
                <a:ext cx="1662233" cy="651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𝐴</m:t>
                      </m:r>
                      <m:groupChr>
                        <m:groupChrPr>
                          <m:chr m:val="←"/>
                          <m:vertJc m:val="bot"/>
                          <m:ctrlPr>
                            <a:rPr lang="en-US" sz="2400" i="1" smtClean="0">
                              <a:solidFill>
                                <a:schemeClr val="tx1"/>
                              </a:solidFill>
                              <a:latin typeface="Cambria Math" panose="02040503050406030204" pitchFamily="18" charset="0"/>
                            </a:rPr>
                          </m:ctrlPr>
                        </m:groupChrPr>
                        <m:e>
                          <m:r>
                            <m:rPr>
                              <m:brk m:alnAt="2"/>
                            </m:rPr>
                            <a:rPr lang="en-US" sz="2400" b="0" i="1" smtClean="0">
                              <a:solidFill>
                                <a:schemeClr val="tx1"/>
                              </a:solidFill>
                              <a:latin typeface="Cambria Math" panose="02040503050406030204" pitchFamily="18" charset="0"/>
                            </a:rPr>
                            <m:t>$</m:t>
                          </m:r>
                        </m:e>
                      </m:groupCh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ℤ</m:t>
                          </m:r>
                        </m:e>
                        <m:sub>
                          <m:r>
                            <a:rPr lang="en-US" sz="2400" b="0" i="1" smtClean="0">
                              <a:solidFill>
                                <a:schemeClr val="tx1"/>
                              </a:solidFill>
                              <a:latin typeface="Cambria Math" panose="02040503050406030204" pitchFamily="18" charset="0"/>
                            </a:rPr>
                            <m:t>𝑞</m:t>
                          </m:r>
                        </m:sub>
                        <m:sup>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𝑚</m:t>
                          </m:r>
                        </m:sup>
                      </m:sSubSup>
                    </m:oMath>
                  </m:oMathPara>
                </a14:m>
                <a:endParaRPr lang="en-US" sz="2400" dirty="0"/>
              </a:p>
            </p:txBody>
          </p:sp>
        </mc:Choice>
        <mc:Fallback xmlns="">
          <p:sp>
            <p:nvSpPr>
              <p:cNvPr id="7" name="TextBox 6">
                <a:extLst>
                  <a:ext uri="{FF2B5EF4-FFF2-40B4-BE49-F238E27FC236}">
                    <a16:creationId xmlns:a16="http://schemas.microsoft.com/office/drawing/2014/main" id="{20F10364-1F7B-2CED-5AE9-A0D3E47E032B}"/>
                  </a:ext>
                </a:extLst>
              </p:cNvPr>
              <p:cNvSpPr txBox="1">
                <a:spLocks noRot="1" noChangeAspect="1" noMove="1" noResize="1" noEditPoints="1" noAdjustHandles="1" noChangeArrowheads="1" noChangeShapeType="1" noTextEdit="1"/>
              </p:cNvSpPr>
              <p:nvPr/>
            </p:nvSpPr>
            <p:spPr>
              <a:xfrm>
                <a:off x="3293341" y="1604079"/>
                <a:ext cx="1662233" cy="651012"/>
              </a:xfrm>
              <a:prstGeom prst="rect">
                <a:avLst/>
              </a:prstGeom>
              <a:blipFill>
                <a:blip r:embed="rId5"/>
                <a:stretch>
                  <a:fillRect b="-4038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ED9277FF-3618-19BB-6A63-3F55F0A89C3A}"/>
              </a:ext>
            </a:extLst>
          </p:cNvPr>
          <p:cNvCxnSpPr>
            <a:cxnSpLocks/>
          </p:cNvCxnSpPr>
          <p:nvPr/>
        </p:nvCxnSpPr>
        <p:spPr>
          <a:xfrm>
            <a:off x="2479701" y="1991330"/>
            <a:ext cx="742662"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C025C8D-FA1E-589C-6451-746F48AF8C41}"/>
              </a:ext>
            </a:extLst>
          </p:cNvPr>
          <p:cNvCxnSpPr>
            <a:cxnSpLocks/>
          </p:cNvCxnSpPr>
          <p:nvPr/>
        </p:nvCxnSpPr>
        <p:spPr>
          <a:xfrm>
            <a:off x="2488400" y="2766700"/>
            <a:ext cx="73396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0082DE5-42B2-7FC3-0C28-467CD6C76DDD}"/>
                  </a:ext>
                </a:extLst>
              </p:cNvPr>
              <p:cNvSpPr txBox="1"/>
              <p:nvPr/>
            </p:nvSpPr>
            <p:spPr>
              <a:xfrm>
                <a:off x="3222363" y="2518850"/>
                <a:ext cx="136106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ℤ</m:t>
                          </m:r>
                        </m:e>
                        <m:sup>
                          <m:r>
                            <a:rPr lang="en-US" sz="2400" b="0" i="1" smtClean="0">
                              <a:latin typeface="Cambria Math" panose="02040503050406030204" pitchFamily="18" charset="0"/>
                            </a:rPr>
                            <m:t>𝑚</m:t>
                          </m:r>
                        </m:sup>
                      </m:sSup>
                    </m:oMath>
                  </m:oMathPara>
                </a14:m>
                <a:endParaRPr lang="en-US" sz="2400" dirty="0"/>
              </a:p>
            </p:txBody>
          </p:sp>
        </mc:Choice>
        <mc:Fallback xmlns="">
          <p:sp>
            <p:nvSpPr>
              <p:cNvPr id="19" name="TextBox 18">
                <a:extLst>
                  <a:ext uri="{FF2B5EF4-FFF2-40B4-BE49-F238E27FC236}">
                    <a16:creationId xmlns:a16="http://schemas.microsoft.com/office/drawing/2014/main" id="{C0082DE5-42B2-7FC3-0C28-467CD6C76DDD}"/>
                  </a:ext>
                </a:extLst>
              </p:cNvPr>
              <p:cNvSpPr txBox="1">
                <a:spLocks noRot="1" noChangeAspect="1" noMove="1" noResize="1" noEditPoints="1" noAdjustHandles="1" noChangeArrowheads="1" noChangeShapeType="1" noTextEdit="1"/>
              </p:cNvSpPr>
              <p:nvPr/>
            </p:nvSpPr>
            <p:spPr>
              <a:xfrm>
                <a:off x="3222363" y="2518850"/>
                <a:ext cx="1361067" cy="461665"/>
              </a:xfrm>
              <a:prstGeom prst="rect">
                <a:avLst/>
              </a:prstGeom>
              <a:blipFill>
                <a:blip r:embed="rId6"/>
                <a:stretch>
                  <a:fillRect t="-243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EDB58F3D-D1C7-C732-BF33-63B59853401D}"/>
                  </a:ext>
                </a:extLst>
              </p:cNvPr>
              <p:cNvSpPr/>
              <p:nvPr/>
            </p:nvSpPr>
            <p:spPr>
              <a:xfrm>
                <a:off x="718476" y="3934183"/>
                <a:ext cx="2422584" cy="1197604"/>
              </a:xfrm>
              <a:prstGeom prst="roundRect">
                <a:avLst>
                  <a:gd name="adj" fmla="val 12736"/>
                </a:avLst>
              </a:prstGeom>
              <a:solidFill>
                <a:srgbClr val="AFEC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Conjectured hard even for quantum </a:t>
                </a:r>
                <a14:m>
                  <m:oMath xmlns:m="http://schemas.openxmlformats.org/officeDocument/2006/math">
                    <m:r>
                      <a:rPr lang="en-US" sz="2400" i="1" dirty="0">
                        <a:solidFill>
                          <a:schemeClr val="tx1"/>
                        </a:solidFill>
                        <a:latin typeface="Cambria Math" panose="02040503050406030204" pitchFamily="18" charset="0"/>
                      </a:rPr>
                      <m:t>𝒜</m:t>
                    </m:r>
                  </m:oMath>
                </a14:m>
                <a:endParaRPr lang="en-US" sz="2400" b="1" dirty="0">
                  <a:solidFill>
                    <a:schemeClr val="tx1"/>
                  </a:solidFill>
                </a:endParaRPr>
              </a:p>
            </p:txBody>
          </p:sp>
        </mc:Choice>
        <mc:Fallback xmlns="">
          <p:sp>
            <p:nvSpPr>
              <p:cNvPr id="25" name="Rounded Rectangle 24">
                <a:extLst>
                  <a:ext uri="{FF2B5EF4-FFF2-40B4-BE49-F238E27FC236}">
                    <a16:creationId xmlns:a16="http://schemas.microsoft.com/office/drawing/2014/main" id="{EDB58F3D-D1C7-C732-BF33-63B59853401D}"/>
                  </a:ext>
                </a:extLst>
              </p:cNvPr>
              <p:cNvSpPr>
                <a:spLocks noRot="1" noChangeAspect="1" noMove="1" noResize="1" noEditPoints="1" noAdjustHandles="1" noChangeArrowheads="1" noChangeShapeType="1" noTextEdit="1"/>
              </p:cNvSpPr>
              <p:nvPr/>
            </p:nvSpPr>
            <p:spPr>
              <a:xfrm>
                <a:off x="718476" y="3934183"/>
                <a:ext cx="2422584" cy="1197604"/>
              </a:xfrm>
              <a:prstGeom prst="roundRect">
                <a:avLst>
                  <a:gd name="adj" fmla="val 12736"/>
                </a:avLst>
              </a:prstGeom>
              <a:blipFill>
                <a:blip r:embed="rId7"/>
                <a:stretch>
                  <a:fillRect t="-3125" b="-1145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a:extLst>
                  <a:ext uri="{FF2B5EF4-FFF2-40B4-BE49-F238E27FC236}">
                    <a16:creationId xmlns:a16="http://schemas.microsoft.com/office/drawing/2014/main" id="{D4368049-223E-8C22-93A5-74032B25B2AB}"/>
                  </a:ext>
                </a:extLst>
              </p:cNvPr>
              <p:cNvSpPr/>
              <p:nvPr/>
            </p:nvSpPr>
            <p:spPr>
              <a:xfrm>
                <a:off x="3551355" y="3934183"/>
                <a:ext cx="4497533" cy="1197604"/>
              </a:xfrm>
              <a:prstGeom prst="roundRect">
                <a:avLst>
                  <a:gd name="adj" fmla="val 12171"/>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FF6200"/>
                    </a:solidFill>
                  </a:rPr>
                  <a:t>Module</a:t>
                </a:r>
                <a:r>
                  <a:rPr lang="en-US" sz="2400" dirty="0">
                    <a:solidFill>
                      <a:schemeClr val="tx1"/>
                    </a:solidFill>
                  </a:rPr>
                  <a:t> SIS (</a:t>
                </a:r>
                <a:r>
                  <a:rPr lang="en-US" sz="2400" dirty="0">
                    <a:solidFill>
                      <a:srgbClr val="FF6200"/>
                    </a:solidFill>
                  </a:rPr>
                  <a:t>M</a:t>
                </a:r>
                <a:r>
                  <a:rPr lang="en-US" sz="2400" dirty="0">
                    <a:solidFill>
                      <a:schemeClr val="tx1"/>
                    </a:solidFill>
                  </a:rPr>
                  <a:t>SIS): replace</a:t>
                </a:r>
              </a:p>
              <a:p>
                <a:r>
                  <a:rPr lang="en-US" sz="240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ℤ</m:t>
                    </m:r>
                  </m:oMath>
                </a14:m>
                <a:r>
                  <a:rPr lang="en-US" sz="2400" b="1" dirty="0">
                    <a:solidFill>
                      <a:schemeClr val="tx1"/>
                    </a:solidFill>
                  </a:rPr>
                  <a:t> </a:t>
                </a:r>
                <a:r>
                  <a:rPr lang="en-US" sz="2400" dirty="0">
                    <a:solidFill>
                      <a:schemeClr val="tx1"/>
                    </a:solidFill>
                  </a:rPr>
                  <a:t> </a:t>
                </a:r>
                <a14:m>
                  <m:oMath xmlns:m="http://schemas.openxmlformats.org/officeDocument/2006/math">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𝑅</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ℤ</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]/(1+</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𝑥</m:t>
                        </m:r>
                      </m:e>
                      <m:sup>
                        <m:r>
                          <a:rPr lang="en-US" sz="2400" b="0" i="1" smtClean="0">
                            <a:solidFill>
                              <a:schemeClr val="tx1"/>
                            </a:solidFill>
                            <a:latin typeface="Cambria Math" panose="02040503050406030204" pitchFamily="18" charset="0"/>
                          </a:rPr>
                          <m:t>𝑁</m:t>
                        </m:r>
                      </m:sup>
                    </m:sSup>
                    <m:r>
                      <a:rPr lang="en-US" sz="2400" b="0" i="1" smtClean="0">
                        <a:solidFill>
                          <a:schemeClr val="tx1"/>
                        </a:solidFill>
                        <a:latin typeface="Cambria Math" panose="02040503050406030204" pitchFamily="18" charset="0"/>
                      </a:rPr>
                      <m:t>)</m:t>
                    </m:r>
                  </m:oMath>
                </a14:m>
                <a:endParaRPr lang="en-US" sz="2400" b="1" dirty="0">
                  <a:solidFill>
                    <a:schemeClr val="tx1"/>
                  </a:solidFill>
                </a:endParaRPr>
              </a:p>
              <a:p>
                <a:r>
                  <a:rPr lang="en-US" sz="2400" b="0" dirty="0">
                    <a:solidFill>
                      <a:schemeClr val="tx1"/>
                    </a:solidFill>
                  </a:rPr>
                  <a: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i="1" smtClean="0">
                            <a:solidFill>
                              <a:schemeClr val="tx1"/>
                            </a:solidFill>
                            <a:latin typeface="Cambria Math" panose="02040503050406030204" pitchFamily="18" charset="0"/>
                          </a:rPr>
                          <m:t>ℤ</m:t>
                        </m:r>
                      </m:e>
                      <m:sub>
                        <m:r>
                          <a:rPr lang="en-US" sz="2400" b="0" i="1" smtClean="0">
                            <a:solidFill>
                              <a:schemeClr val="tx1"/>
                            </a:solidFill>
                            <a:latin typeface="Cambria Math" panose="02040503050406030204" pitchFamily="18" charset="0"/>
                          </a:rPr>
                          <m:t>𝑞</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𝑅</m:t>
                        </m:r>
                      </m:e>
                      <m:sub>
                        <m:r>
                          <a:rPr lang="en-US" sz="2400" b="0" i="1" smtClean="0">
                            <a:solidFill>
                              <a:schemeClr val="tx1"/>
                            </a:solidFill>
                            <a:latin typeface="Cambria Math" panose="02040503050406030204" pitchFamily="18" charset="0"/>
                          </a:rPr>
                          <m:t>𝑞</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𝑅</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𝑞𝑅</m:t>
                    </m:r>
                  </m:oMath>
                </a14:m>
                <a:endParaRPr lang="en-US" sz="2400" dirty="0">
                  <a:solidFill>
                    <a:schemeClr val="tx1"/>
                  </a:solidFill>
                </a:endParaRPr>
              </a:p>
            </p:txBody>
          </p:sp>
        </mc:Choice>
        <mc:Fallback xmlns="">
          <p:sp>
            <p:nvSpPr>
              <p:cNvPr id="5" name="Rounded Rectangle 4">
                <a:extLst>
                  <a:ext uri="{FF2B5EF4-FFF2-40B4-BE49-F238E27FC236}">
                    <a16:creationId xmlns:a16="http://schemas.microsoft.com/office/drawing/2014/main" id="{D4368049-223E-8C22-93A5-74032B25B2AB}"/>
                  </a:ext>
                </a:extLst>
              </p:cNvPr>
              <p:cNvSpPr>
                <a:spLocks noRot="1" noChangeAspect="1" noMove="1" noResize="1" noEditPoints="1" noAdjustHandles="1" noChangeArrowheads="1" noChangeShapeType="1" noTextEdit="1"/>
              </p:cNvSpPr>
              <p:nvPr/>
            </p:nvSpPr>
            <p:spPr>
              <a:xfrm>
                <a:off x="3551355" y="3934183"/>
                <a:ext cx="4497533" cy="1197604"/>
              </a:xfrm>
              <a:prstGeom prst="roundRect">
                <a:avLst>
                  <a:gd name="adj" fmla="val 12171"/>
                </a:avLst>
              </a:prstGeom>
              <a:blipFill>
                <a:blip r:embed="rId8"/>
                <a:stretch>
                  <a:fillRect l="-1127" t="-4167" b="-4167"/>
                </a:stretch>
              </a:blipFill>
              <a:ln>
                <a:noFill/>
              </a:ln>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152CC838-391E-4CB3-4E4D-3B08A9E9B02F}"/>
              </a:ext>
            </a:extLst>
          </p:cNvPr>
          <p:cNvSpPr/>
          <p:nvPr/>
        </p:nvSpPr>
        <p:spPr>
          <a:xfrm>
            <a:off x="5203282" y="1389006"/>
            <a:ext cx="2928175" cy="866085"/>
          </a:xfrm>
          <a:prstGeom prst="roundRect">
            <a:avLst>
              <a:gd name="adj" fmla="val 19853"/>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Stick to integer lattices in this talk</a:t>
            </a:r>
          </a:p>
        </p:txBody>
      </p:sp>
    </p:spTree>
    <p:extLst>
      <p:ext uri="{BB962C8B-B14F-4D97-AF65-F5344CB8AC3E}">
        <p14:creationId xmlns:p14="http://schemas.microsoft.com/office/powerpoint/2010/main" val="20865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B1D28-26D8-14F8-B9FA-11FF618E7B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B70538-F66C-86A5-2EBB-E34A3F9CD0C2}"/>
              </a:ext>
            </a:extLst>
          </p:cNvPr>
          <p:cNvSpPr>
            <a:spLocks noGrp="1"/>
          </p:cNvSpPr>
          <p:nvPr>
            <p:ph type="title"/>
          </p:nvPr>
        </p:nvSpPr>
        <p:spPr>
          <a:xfrm>
            <a:off x="419099" y="304271"/>
            <a:ext cx="8181975" cy="657874"/>
          </a:xfrm>
        </p:spPr>
        <p:txBody>
          <a:bodyPr/>
          <a:lstStyle/>
          <a:p>
            <a:r>
              <a:rPr lang="en-US" sz="3600" dirty="0">
                <a:solidFill>
                  <a:schemeClr val="tx1"/>
                </a:solidFill>
              </a:rPr>
              <a:t>Prelims: </a:t>
            </a:r>
            <a:r>
              <a:rPr lang="en-US" sz="3600" dirty="0">
                <a:solidFill>
                  <a:srgbClr val="FF6200"/>
                </a:solidFill>
              </a:rPr>
              <a:t>Inhomogeneous</a:t>
            </a:r>
            <a:r>
              <a:rPr lang="en-US" sz="3600" dirty="0"/>
              <a:t> SIS (</a:t>
            </a:r>
            <a:r>
              <a:rPr lang="en-US" sz="3600" dirty="0">
                <a:solidFill>
                  <a:srgbClr val="FF6200"/>
                </a:solidFill>
              </a:rPr>
              <a:t>I</a:t>
            </a:r>
            <a:r>
              <a:rPr lang="en-US" sz="3600" dirty="0"/>
              <a:t>SIS)</a:t>
            </a:r>
            <a:endParaRPr lang="en-US" sz="3600" dirty="0">
              <a:solidFill>
                <a:schemeClr val="tx1"/>
              </a:solidFill>
            </a:endParaRP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19FD7022-2B42-C69F-2BAD-671F849C6B4B}"/>
                  </a:ext>
                </a:extLst>
              </p:cNvPr>
              <p:cNvSpPr/>
              <p:nvPr/>
            </p:nvSpPr>
            <p:spPr>
              <a:xfrm>
                <a:off x="718476" y="1081837"/>
                <a:ext cx="7330412" cy="2621484"/>
              </a:xfrm>
              <a:prstGeom prst="roundRect">
                <a:avLst>
                  <a:gd name="adj" fmla="val 7187"/>
                </a:avLst>
              </a:prstGeom>
              <a:solidFill>
                <a:srgbClr val="97E4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2400" b="1" dirty="0">
                    <a:solidFill>
                      <a:schemeClr val="tx1"/>
                    </a:solidFill>
                  </a:rPr>
                  <a:t>Definition. </a:t>
                </a:r>
                <a:r>
                  <a:rPr lang="en-US" sz="2400" dirty="0">
                    <a:solidFill>
                      <a:schemeClr val="tx1"/>
                    </a:solidFill>
                  </a:rPr>
                  <a:t>(</a:t>
                </a:r>
                <a14:m>
                  <m:oMath xmlns:m="http://schemas.openxmlformats.org/officeDocument/2006/math">
                    <m:r>
                      <m:rPr>
                        <m:sty m:val="p"/>
                      </m:rPr>
                      <a:rPr lang="en-US" sz="2400" b="0" i="0" smtClean="0">
                        <a:solidFill>
                          <a:schemeClr val="tx1"/>
                        </a:solidFill>
                        <a:latin typeface="Cambria Math" panose="02040503050406030204" pitchFamily="18" charset="0"/>
                      </a:rPr>
                      <m:t>I</m:t>
                    </m:r>
                    <m:sSub>
                      <m:sSubPr>
                        <m:ctrlPr>
                          <a:rPr lang="en-US" sz="2400" b="0" i="1" smtClean="0">
                            <a:solidFill>
                              <a:schemeClr val="tx1"/>
                            </a:solidFill>
                            <a:latin typeface="Cambria Math" panose="02040503050406030204" pitchFamily="18" charset="0"/>
                          </a:rPr>
                        </m:ctrlPr>
                      </m:sSubPr>
                      <m:e>
                        <m:r>
                          <m:rPr>
                            <m:sty m:val="p"/>
                          </m:rPr>
                          <a:rPr lang="en-US" sz="2400" b="0" i="1" smtClean="0">
                            <a:solidFill>
                              <a:schemeClr val="tx1"/>
                            </a:solidFill>
                            <a:latin typeface="Cambria Math" panose="02040503050406030204" pitchFamily="18" charset="0"/>
                          </a:rPr>
                          <m:t>SIS</m:t>
                        </m:r>
                      </m:e>
                      <m:sub>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𝑚</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𝑞</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𝛽</m:t>
                        </m:r>
                      </m:sub>
                    </m:sSub>
                  </m:oMath>
                </a14:m>
                <a:r>
                  <a:rPr lang="en-US" sz="2400" dirty="0">
                    <a:solidFill>
                      <a:schemeClr val="tx1"/>
                    </a:solidFill>
                  </a:rPr>
                  <a:t> problem)</a:t>
                </a: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1000" dirty="0">
                  <a:solidFill>
                    <a:schemeClr val="tx1"/>
                  </a:solidFill>
                </a:endParaRPr>
              </a:p>
              <a:p>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400" i="1" dirty="0">
                          <a:solidFill>
                            <a:srgbClr val="FF0000"/>
                          </a:solidFill>
                          <a:latin typeface="Cambria Math" panose="02040503050406030204" pitchFamily="18" charset="0"/>
                        </a:rPr>
                        <m:t>𝒜</m:t>
                      </m:r>
                      <m:r>
                        <a:rPr lang="en-US" sz="2400" b="1" i="0" dirty="0" smtClean="0">
                          <a:solidFill>
                            <a:schemeClr val="tx1"/>
                          </a:solidFill>
                          <a:latin typeface="Cambria Math" panose="02040503050406030204" pitchFamily="18" charset="0"/>
                        </a:rPr>
                        <m:t> </m:t>
                      </m:r>
                      <m:r>
                        <m:rPr>
                          <m:sty m:val="p"/>
                        </m:rPr>
                        <a:rPr lang="en-US" sz="2400" b="0" i="0" dirty="0" smtClean="0">
                          <a:solidFill>
                            <a:schemeClr val="tx1"/>
                          </a:solidFill>
                          <a:latin typeface="Cambria Math" panose="02040503050406030204" pitchFamily="18" charset="0"/>
                        </a:rPr>
                        <m:t>wins</m:t>
                      </m:r>
                      <m:r>
                        <a:rPr lang="en-US" sz="2400" b="0" i="0" dirty="0" smtClean="0">
                          <a:solidFill>
                            <a:schemeClr val="tx1"/>
                          </a:solidFill>
                          <a:latin typeface="Cambria Math" panose="02040503050406030204" pitchFamily="18" charset="0"/>
                        </a:rPr>
                        <m:t> </m:t>
                      </m:r>
                      <m:r>
                        <m:rPr>
                          <m:sty m:val="p"/>
                        </m:rPr>
                        <a:rPr lang="en-US" sz="2400" b="0" i="0" dirty="0" smtClean="0">
                          <a:solidFill>
                            <a:schemeClr val="tx1"/>
                          </a:solidFill>
                          <a:latin typeface="Cambria Math" panose="02040503050406030204" pitchFamily="18" charset="0"/>
                        </a:rPr>
                        <m:t>if</m:t>
                      </m:r>
                      <m:r>
                        <a:rPr lang="en-US" sz="2400" b="0" i="1" dirty="0" smtClean="0">
                          <a:solidFill>
                            <a:schemeClr val="tx1"/>
                          </a:solidFill>
                          <a:latin typeface="Cambria Math" panose="02040503050406030204" pitchFamily="18" charset="0"/>
                        </a:rPr>
                        <m:t> </m:t>
                      </m:r>
                      <m:acc>
                        <m:accPr>
                          <m:chr m:val="⃗"/>
                          <m:ctrlPr>
                            <a:rPr lang="en-US" sz="2400" i="1" smtClean="0">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r>
                        <a:rPr lang="en-US" sz="2400" b="0" i="1" smtClean="0">
                          <a:solidFill>
                            <a:schemeClr val="tx1"/>
                          </a:solidFill>
                          <a:latin typeface="Cambria Math" panose="02040503050406030204" pitchFamily="18" charset="0"/>
                        </a:rPr>
                        <m:t>≠0,</m:t>
                      </m:r>
                      <m:r>
                        <a:rPr lang="en-US" sz="2400" i="1">
                          <a:solidFill>
                            <a:schemeClr val="tx1"/>
                          </a:solidFill>
                          <a:latin typeface="Cambria Math" panose="02040503050406030204" pitchFamily="18" charset="0"/>
                        </a:rPr>
                        <m:t>𝐴</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𝑥</m:t>
                          </m:r>
                        </m:e>
                      </m:acc>
                      <m:r>
                        <a:rPr lang="en-US" sz="2400" i="1" dirty="0">
                          <a:solidFill>
                            <a:schemeClr val="tx1"/>
                          </a:solidFill>
                          <a:latin typeface="Cambria Math" panose="02040503050406030204" pitchFamily="18" charset="0"/>
                        </a:rPr>
                        <m:t>=</m:t>
                      </m:r>
                      <m:acc>
                        <m:accPr>
                          <m:chr m:val="⃗"/>
                          <m:ctrlPr>
                            <a:rPr lang="en-US" sz="2400" b="0" i="1" dirty="0" smtClean="0">
                              <a:solidFill>
                                <a:srgbClr val="FF6200"/>
                              </a:solidFill>
                              <a:latin typeface="Cambria Math" panose="02040503050406030204" pitchFamily="18" charset="0"/>
                            </a:rPr>
                          </m:ctrlPr>
                        </m:accPr>
                        <m:e>
                          <m:r>
                            <a:rPr lang="en-US" sz="2400" b="0" i="1" dirty="0" smtClean="0">
                              <a:solidFill>
                                <a:srgbClr val="FF6200"/>
                              </a:solidFill>
                              <a:latin typeface="Cambria Math" panose="02040503050406030204" pitchFamily="18" charset="0"/>
                            </a:rPr>
                            <m:t>𝑦</m:t>
                          </m:r>
                        </m:e>
                      </m:acc>
                      <m:r>
                        <a:rPr lang="en-US" sz="2400" b="0" i="1" dirty="0" smtClean="0">
                          <a:solidFill>
                            <a:srgbClr val="FF6200"/>
                          </a:solidFill>
                          <a:latin typeface="Cambria Math" panose="02040503050406030204" pitchFamily="18" charset="0"/>
                        </a:rPr>
                        <m:t> </m:t>
                      </m:r>
                      <m:r>
                        <m:rPr>
                          <m:sty m:val="p"/>
                        </m:rPr>
                        <a:rPr lang="en-US" sz="2400" i="1" dirty="0">
                          <a:solidFill>
                            <a:schemeClr val="tx1"/>
                          </a:solidFill>
                          <a:latin typeface="Cambria Math" panose="02040503050406030204" pitchFamily="18" charset="0"/>
                        </a:rPr>
                        <m:t>mod</m:t>
                      </m:r>
                      <m:r>
                        <a:rPr lang="en-US" sz="2400" i="1" dirty="0">
                          <a:solidFill>
                            <a:schemeClr val="tx1"/>
                          </a:solidFill>
                          <a:latin typeface="Cambria Math" panose="02040503050406030204" pitchFamily="18" charset="0"/>
                        </a:rPr>
                        <m:t> </m:t>
                      </m:r>
                      <m:r>
                        <a:rPr lang="en-US" sz="2400" i="1" dirty="0">
                          <a:solidFill>
                            <a:schemeClr val="tx1"/>
                          </a:solidFill>
                          <a:latin typeface="Cambria Math" panose="02040503050406030204" pitchFamily="18" charset="0"/>
                        </a:rPr>
                        <m:t>𝑞</m:t>
                      </m:r>
                      <m:r>
                        <a:rPr lang="en-US" sz="2400" i="1" dirty="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d>
                            <m:dPr>
                              <m:begChr m:val="‖"/>
                              <m:endChr m:val="‖"/>
                              <m:ctrlPr>
                                <a:rPr lang="en-US" sz="2400" i="1">
                                  <a:solidFill>
                                    <a:schemeClr val="tx1"/>
                                  </a:solidFill>
                                  <a:latin typeface="Cambria Math" panose="02040503050406030204" pitchFamily="18" charset="0"/>
                                </a:rPr>
                              </m:ctrlPr>
                            </m:dPr>
                            <m:e>
                              <m:acc>
                                <m:accPr>
                                  <m:chr m:val="⃗"/>
                                  <m:ctrlPr>
                                    <a:rPr lang="en-US" sz="2400" i="1">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𝑥</m:t>
                                  </m:r>
                                </m:e>
                              </m:acc>
                            </m:e>
                          </m:d>
                        </m:e>
                        <m:sub>
                          <m:r>
                            <a:rPr lang="en-US" sz="2400" i="1">
                              <a:solidFill>
                                <a:schemeClr val="tx1"/>
                              </a:solidFill>
                              <a:latin typeface="Cambria Math" panose="02040503050406030204" pitchFamily="18" charset="0"/>
                            </a:rPr>
                            <m:t>2</m:t>
                          </m:r>
                        </m:sub>
                      </m:sSub>
                      <m:r>
                        <a:rPr lang="en-US" sz="2400" i="1" dirty="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𝛽</m:t>
                      </m:r>
                    </m:oMath>
                  </m:oMathPara>
                </a14:m>
                <a:endParaRPr lang="en-US" sz="2400" dirty="0">
                  <a:solidFill>
                    <a:schemeClr val="tx1"/>
                  </a:solidFill>
                </a:endParaRPr>
              </a:p>
            </p:txBody>
          </p:sp>
        </mc:Choice>
        <mc:Fallback xmlns="">
          <p:sp>
            <p:nvSpPr>
              <p:cNvPr id="3" name="Rounded Rectangle 2">
                <a:extLst>
                  <a:ext uri="{FF2B5EF4-FFF2-40B4-BE49-F238E27FC236}">
                    <a16:creationId xmlns:a16="http://schemas.microsoft.com/office/drawing/2014/main" id="{19FD7022-2B42-C69F-2BAD-671F849C6B4B}"/>
                  </a:ext>
                </a:extLst>
              </p:cNvPr>
              <p:cNvSpPr>
                <a:spLocks noRot="1" noChangeAspect="1" noMove="1" noResize="1" noEditPoints="1" noAdjustHandles="1" noChangeArrowheads="1" noChangeShapeType="1" noTextEdit="1"/>
              </p:cNvSpPr>
              <p:nvPr/>
            </p:nvSpPr>
            <p:spPr>
              <a:xfrm>
                <a:off x="718476" y="1081837"/>
                <a:ext cx="7330412" cy="2621484"/>
              </a:xfrm>
              <a:prstGeom prst="roundRect">
                <a:avLst>
                  <a:gd name="adj" fmla="val 7187"/>
                </a:avLst>
              </a:prstGeom>
              <a:blipFill>
                <a:blip r:embed="rId3"/>
                <a:stretch>
                  <a:fillRect l="-51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ounded Rectangle 3">
                <a:extLst>
                  <a:ext uri="{FF2B5EF4-FFF2-40B4-BE49-F238E27FC236}">
                    <a16:creationId xmlns:a16="http://schemas.microsoft.com/office/drawing/2014/main" id="{55D99913-C8DA-54F5-B5C8-F0E30B649FDD}"/>
                  </a:ext>
                </a:extLst>
              </p:cNvPr>
              <p:cNvSpPr/>
              <p:nvPr/>
            </p:nvSpPr>
            <p:spPr>
              <a:xfrm>
                <a:off x="1530637" y="1760468"/>
                <a:ext cx="950543" cy="1338670"/>
              </a:xfrm>
              <a:prstGeom prst="roundRect">
                <a:avLst>
                  <a:gd name="adj" fmla="val 1941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dirty="0" smtClean="0">
                          <a:solidFill>
                            <a:srgbClr val="FF0000"/>
                          </a:solidFill>
                          <a:latin typeface="Cambria Math" panose="02040503050406030204" pitchFamily="18" charset="0"/>
                        </a:rPr>
                        <m:t>𝒜</m:t>
                      </m:r>
                    </m:oMath>
                  </m:oMathPara>
                </a14:m>
                <a:endParaRPr lang="en-US" sz="3600" b="1" dirty="0">
                  <a:solidFill>
                    <a:srgbClr val="FF0000"/>
                  </a:solidFill>
                </a:endParaRPr>
              </a:p>
            </p:txBody>
          </p:sp>
        </mc:Choice>
        <mc:Fallback xmlns="">
          <p:sp>
            <p:nvSpPr>
              <p:cNvPr id="4" name="Rounded Rectangle 3">
                <a:extLst>
                  <a:ext uri="{FF2B5EF4-FFF2-40B4-BE49-F238E27FC236}">
                    <a16:creationId xmlns:a16="http://schemas.microsoft.com/office/drawing/2014/main" id="{F71B78EC-D9EC-E23D-2ED0-CE2007423F57}"/>
                  </a:ext>
                </a:extLst>
              </p:cNvPr>
              <p:cNvSpPr>
                <a:spLocks noRot="1" noChangeAspect="1" noMove="1" noResize="1" noEditPoints="1" noAdjustHandles="1" noChangeArrowheads="1" noChangeShapeType="1" noTextEdit="1"/>
              </p:cNvSpPr>
              <p:nvPr/>
            </p:nvSpPr>
            <p:spPr>
              <a:xfrm>
                <a:off x="1530637" y="1760468"/>
                <a:ext cx="950543" cy="1338670"/>
              </a:xfrm>
              <a:prstGeom prst="roundRect">
                <a:avLst>
                  <a:gd name="adj" fmla="val 19415"/>
                </a:avLst>
              </a:prstGeom>
              <a:blipFill>
                <a:blip r:embed="rId4"/>
                <a:stretch>
                  <a:fillRect/>
                </a:stretch>
              </a:blipFill>
              <a:ln w="381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DAE5185-6D9D-4DC3-5ACB-8C094C352FA8}"/>
                  </a:ext>
                </a:extLst>
              </p:cNvPr>
              <p:cNvSpPr txBox="1"/>
              <p:nvPr/>
            </p:nvSpPr>
            <p:spPr>
              <a:xfrm>
                <a:off x="3338470" y="1614066"/>
                <a:ext cx="2548664" cy="651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𝐴</m:t>
                      </m:r>
                      <m:groupChr>
                        <m:groupChrPr>
                          <m:chr m:val="←"/>
                          <m:vertJc m:val="bot"/>
                          <m:ctrlPr>
                            <a:rPr lang="en-US" sz="2400" i="1" smtClean="0">
                              <a:solidFill>
                                <a:schemeClr val="tx1"/>
                              </a:solidFill>
                              <a:latin typeface="Cambria Math" panose="02040503050406030204" pitchFamily="18" charset="0"/>
                            </a:rPr>
                          </m:ctrlPr>
                        </m:groupChrPr>
                        <m:e>
                          <m:r>
                            <m:rPr>
                              <m:brk m:alnAt="2"/>
                            </m:rPr>
                            <a:rPr lang="en-US" sz="2400" b="0" i="1" smtClean="0">
                              <a:solidFill>
                                <a:schemeClr val="tx1"/>
                              </a:solidFill>
                              <a:latin typeface="Cambria Math" panose="02040503050406030204" pitchFamily="18" charset="0"/>
                            </a:rPr>
                            <m:t>$</m:t>
                          </m:r>
                        </m:e>
                      </m:groupCh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ℤ</m:t>
                          </m:r>
                        </m:e>
                        <m:sub>
                          <m:r>
                            <a:rPr lang="en-US" sz="2400" b="0" i="1" smtClean="0">
                              <a:solidFill>
                                <a:schemeClr val="tx1"/>
                              </a:solidFill>
                              <a:latin typeface="Cambria Math" panose="02040503050406030204" pitchFamily="18" charset="0"/>
                            </a:rPr>
                            <m:t>𝑞</m:t>
                          </m:r>
                        </m:sub>
                        <m:sup>
                          <m:r>
                            <a:rPr lang="en-US" sz="2400" b="0" i="1" smtClean="0">
                              <a:solidFill>
                                <a:schemeClr val="tx1"/>
                              </a:solidFill>
                              <a:latin typeface="Cambria Math" panose="02040503050406030204" pitchFamily="18" charset="0"/>
                            </a:rPr>
                            <m:t>𝑛</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𝑚</m:t>
                          </m:r>
                        </m:sup>
                      </m:sSubSup>
                      <m:r>
                        <a:rPr lang="en-US" sz="2400" b="0" i="1" smtClean="0">
                          <a:solidFill>
                            <a:schemeClr val="tx1"/>
                          </a:solidFill>
                          <a:latin typeface="Cambria Math" panose="02040503050406030204" pitchFamily="18" charset="0"/>
                        </a:rPr>
                        <m:t>,</m:t>
                      </m:r>
                      <m:acc>
                        <m:accPr>
                          <m:chr m:val="⃗"/>
                          <m:ctrlPr>
                            <a:rPr lang="en-US" sz="2400" b="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𝑦</m:t>
                          </m:r>
                        </m:e>
                      </m:acc>
                      <m:groupChr>
                        <m:groupChrPr>
                          <m:chr m:val="←"/>
                          <m:vertJc m:val="bot"/>
                          <m:ctrlPr>
                            <a:rPr lang="en-US" sz="2400" i="1">
                              <a:solidFill>
                                <a:srgbClr val="FF6200"/>
                              </a:solidFill>
                              <a:latin typeface="Cambria Math" panose="02040503050406030204" pitchFamily="18" charset="0"/>
                            </a:rPr>
                          </m:ctrlPr>
                        </m:groupChrPr>
                        <m:e>
                          <m:r>
                            <m:rPr>
                              <m:brk m:alnAt="2"/>
                            </m:rPr>
                            <a:rPr lang="en-US" sz="2400" i="1">
                              <a:solidFill>
                                <a:srgbClr val="FF6200"/>
                              </a:solidFill>
                              <a:latin typeface="Cambria Math" panose="02040503050406030204" pitchFamily="18" charset="0"/>
                            </a:rPr>
                            <m:t>$</m:t>
                          </m:r>
                        </m:e>
                      </m:groupChr>
                      <m:sSubSup>
                        <m:sSubSupPr>
                          <m:ctrlPr>
                            <a:rPr lang="en-US" sz="2400" i="1">
                              <a:solidFill>
                                <a:srgbClr val="FF6200"/>
                              </a:solidFill>
                              <a:latin typeface="Cambria Math" panose="02040503050406030204" pitchFamily="18" charset="0"/>
                            </a:rPr>
                          </m:ctrlPr>
                        </m:sSubSupPr>
                        <m:e>
                          <m:r>
                            <a:rPr lang="en-US" sz="2400" i="1">
                              <a:solidFill>
                                <a:srgbClr val="FF6200"/>
                              </a:solidFill>
                              <a:latin typeface="Cambria Math" panose="02040503050406030204" pitchFamily="18" charset="0"/>
                            </a:rPr>
                            <m:t>ℤ</m:t>
                          </m:r>
                        </m:e>
                        <m:sub>
                          <m:r>
                            <a:rPr lang="en-US" sz="2400" b="0" i="1" smtClean="0">
                              <a:solidFill>
                                <a:srgbClr val="FF6200"/>
                              </a:solidFill>
                              <a:latin typeface="Cambria Math" panose="02040503050406030204" pitchFamily="18" charset="0"/>
                            </a:rPr>
                            <m:t>𝑞</m:t>
                          </m:r>
                        </m:sub>
                        <m:sup>
                          <m:r>
                            <a:rPr lang="en-US" sz="2400" i="1">
                              <a:solidFill>
                                <a:srgbClr val="FF6200"/>
                              </a:solidFill>
                              <a:latin typeface="Cambria Math" panose="02040503050406030204" pitchFamily="18" charset="0"/>
                            </a:rPr>
                            <m:t>𝑛</m:t>
                          </m:r>
                        </m:sup>
                      </m:sSubSup>
                    </m:oMath>
                  </m:oMathPara>
                </a14:m>
                <a:endParaRPr lang="en-US" sz="2400" b="0" dirty="0">
                  <a:solidFill>
                    <a:schemeClr val="tx1"/>
                  </a:solidFill>
                </a:endParaRPr>
              </a:p>
            </p:txBody>
          </p:sp>
        </mc:Choice>
        <mc:Fallback xmlns="">
          <p:sp>
            <p:nvSpPr>
              <p:cNvPr id="7" name="TextBox 6">
                <a:extLst>
                  <a:ext uri="{FF2B5EF4-FFF2-40B4-BE49-F238E27FC236}">
                    <a16:creationId xmlns:a16="http://schemas.microsoft.com/office/drawing/2014/main" id="{6DAE5185-6D9D-4DC3-5ACB-8C094C352FA8}"/>
                  </a:ext>
                </a:extLst>
              </p:cNvPr>
              <p:cNvSpPr txBox="1">
                <a:spLocks noRot="1" noChangeAspect="1" noMove="1" noResize="1" noEditPoints="1" noAdjustHandles="1" noChangeArrowheads="1" noChangeShapeType="1" noTextEdit="1"/>
              </p:cNvSpPr>
              <p:nvPr/>
            </p:nvSpPr>
            <p:spPr>
              <a:xfrm>
                <a:off x="3338470" y="1614066"/>
                <a:ext cx="2548664" cy="651012"/>
              </a:xfrm>
              <a:prstGeom prst="rect">
                <a:avLst/>
              </a:prstGeom>
              <a:blipFill>
                <a:blip r:embed="rId5"/>
                <a:stretch>
                  <a:fillRect b="-38462"/>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EF4D92A-5274-E83B-0CFA-E9F807F4ACB6}"/>
              </a:ext>
            </a:extLst>
          </p:cNvPr>
          <p:cNvCxnSpPr>
            <a:cxnSpLocks/>
          </p:cNvCxnSpPr>
          <p:nvPr/>
        </p:nvCxnSpPr>
        <p:spPr>
          <a:xfrm>
            <a:off x="2479701" y="1991330"/>
            <a:ext cx="742662"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A6866AE4-F317-D76D-ED0F-D45E023D6239}"/>
              </a:ext>
            </a:extLst>
          </p:cNvPr>
          <p:cNvCxnSpPr>
            <a:cxnSpLocks/>
          </p:cNvCxnSpPr>
          <p:nvPr/>
        </p:nvCxnSpPr>
        <p:spPr>
          <a:xfrm>
            <a:off x="2488400" y="2766700"/>
            <a:ext cx="73396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BEC006F-512C-B4DB-8FF8-368959B82549}"/>
                  </a:ext>
                </a:extLst>
              </p:cNvPr>
              <p:cNvSpPr txBox="1"/>
              <p:nvPr/>
            </p:nvSpPr>
            <p:spPr>
              <a:xfrm>
                <a:off x="3222363" y="2518850"/>
                <a:ext cx="136106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ℤ</m:t>
                          </m:r>
                        </m:e>
                        <m:sup>
                          <m:r>
                            <a:rPr lang="en-US" sz="2400" b="0" i="1" smtClean="0">
                              <a:latin typeface="Cambria Math" panose="02040503050406030204" pitchFamily="18" charset="0"/>
                            </a:rPr>
                            <m:t>𝑚</m:t>
                          </m:r>
                        </m:sup>
                      </m:sSup>
                    </m:oMath>
                  </m:oMathPara>
                </a14:m>
                <a:endParaRPr lang="en-US" sz="2400" dirty="0"/>
              </a:p>
            </p:txBody>
          </p:sp>
        </mc:Choice>
        <mc:Fallback xmlns="">
          <p:sp>
            <p:nvSpPr>
              <p:cNvPr id="19" name="TextBox 18">
                <a:extLst>
                  <a:ext uri="{FF2B5EF4-FFF2-40B4-BE49-F238E27FC236}">
                    <a16:creationId xmlns:a16="http://schemas.microsoft.com/office/drawing/2014/main" id="{C0082DE5-42B2-7FC3-0C28-467CD6C76DDD}"/>
                  </a:ext>
                </a:extLst>
              </p:cNvPr>
              <p:cNvSpPr txBox="1">
                <a:spLocks noRot="1" noChangeAspect="1" noMove="1" noResize="1" noEditPoints="1" noAdjustHandles="1" noChangeArrowheads="1" noChangeShapeType="1" noTextEdit="1"/>
              </p:cNvSpPr>
              <p:nvPr/>
            </p:nvSpPr>
            <p:spPr>
              <a:xfrm>
                <a:off x="3222363" y="2518850"/>
                <a:ext cx="1361067" cy="461665"/>
              </a:xfrm>
              <a:prstGeom prst="rect">
                <a:avLst/>
              </a:prstGeom>
              <a:blipFill>
                <a:blip r:embed="rId6"/>
                <a:stretch>
                  <a:fillRect t="-24324"/>
                </a:stretch>
              </a:blipFill>
            </p:spPr>
            <p:txBody>
              <a:bodyPr/>
              <a:lstStyle/>
              <a:p>
                <a:r>
                  <a:rPr lang="en-US">
                    <a:noFill/>
                  </a:rPr>
                  <a:t> </a:t>
                </a:r>
              </a:p>
            </p:txBody>
          </p:sp>
        </mc:Fallback>
      </mc:AlternateContent>
    </p:spTree>
    <p:extLst>
      <p:ext uri="{BB962C8B-B14F-4D97-AF65-F5344CB8AC3E}">
        <p14:creationId xmlns:p14="http://schemas.microsoft.com/office/powerpoint/2010/main" val="242746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A1208-8E66-B8AF-F1AF-F7CCFC3DE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CBB24-C371-C309-0D0E-88232D69D1CB}"/>
              </a:ext>
            </a:extLst>
          </p:cNvPr>
          <p:cNvSpPr>
            <a:spLocks noGrp="1"/>
          </p:cNvSpPr>
          <p:nvPr>
            <p:ph type="title"/>
          </p:nvPr>
        </p:nvSpPr>
        <p:spPr>
          <a:xfrm>
            <a:off x="419099" y="304271"/>
            <a:ext cx="8181975" cy="657874"/>
          </a:xfrm>
        </p:spPr>
        <p:txBody>
          <a:bodyPr>
            <a:normAutofit/>
          </a:bodyPr>
          <a:lstStyle/>
          <a:p>
            <a:r>
              <a:rPr lang="en-US" dirty="0">
                <a:solidFill>
                  <a:srgbClr val="FF6200"/>
                </a:solidFill>
              </a:rPr>
              <a:t>One more </a:t>
            </a:r>
            <a:r>
              <a:rPr lang="en-US" dirty="0"/>
              <a:t>ISIS [AKSY21]</a:t>
            </a: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1C923BE8-E48B-9D36-4CE0-E51054FE9248}"/>
                  </a:ext>
                </a:extLst>
              </p:cNvPr>
              <p:cNvSpPr/>
              <p:nvPr/>
            </p:nvSpPr>
            <p:spPr>
              <a:xfrm>
                <a:off x="1114139" y="1608427"/>
                <a:ext cx="980479" cy="2656192"/>
              </a:xfrm>
              <a:prstGeom prst="roundRect">
                <a:avLst>
                  <a:gd name="adj" fmla="val 1941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dirty="0" smtClean="0">
                          <a:solidFill>
                            <a:srgbClr val="FF0000"/>
                          </a:solidFill>
                          <a:latin typeface="Cambria Math" panose="02040503050406030204" pitchFamily="18" charset="0"/>
                        </a:rPr>
                        <m:t>𝒜</m:t>
                      </m:r>
                    </m:oMath>
                  </m:oMathPara>
                </a14:m>
                <a:endParaRPr lang="en-US" sz="3600" b="1" dirty="0">
                  <a:solidFill>
                    <a:srgbClr val="FF0000"/>
                  </a:solidFill>
                </a:endParaRPr>
              </a:p>
            </p:txBody>
          </p:sp>
        </mc:Choice>
        <mc:Fallback xmlns="">
          <p:sp>
            <p:nvSpPr>
              <p:cNvPr id="3" name="Rounded Rectangle 2">
                <a:extLst>
                  <a:ext uri="{FF2B5EF4-FFF2-40B4-BE49-F238E27FC236}">
                    <a16:creationId xmlns:a16="http://schemas.microsoft.com/office/drawing/2014/main" id="{3BCB8BC8-8FC0-F8B4-20C6-A2D7C51A2FFA}"/>
                  </a:ext>
                </a:extLst>
              </p:cNvPr>
              <p:cNvSpPr>
                <a:spLocks noRot="1" noChangeAspect="1" noMove="1" noResize="1" noEditPoints="1" noAdjustHandles="1" noChangeArrowheads="1" noChangeShapeType="1" noTextEdit="1"/>
              </p:cNvSpPr>
              <p:nvPr/>
            </p:nvSpPr>
            <p:spPr>
              <a:xfrm>
                <a:off x="1114139" y="1608427"/>
                <a:ext cx="980479" cy="2656192"/>
              </a:xfrm>
              <a:prstGeom prst="roundRect">
                <a:avLst>
                  <a:gd name="adj" fmla="val 19415"/>
                </a:avLst>
              </a:prstGeom>
              <a:blipFill>
                <a:blip r:embed="rId3"/>
                <a:stretch>
                  <a:fillRect/>
                </a:stretch>
              </a:blipFill>
              <a:ln w="38100">
                <a:solidFill>
                  <a:srgbClr val="FF0000"/>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4F32D7B-EC72-3146-CFF6-19DEDD52F699}"/>
              </a:ext>
            </a:extLst>
          </p:cNvPr>
          <p:cNvCxnSpPr>
            <a:cxnSpLocks/>
          </p:cNvCxnSpPr>
          <p:nvPr/>
        </p:nvCxnSpPr>
        <p:spPr>
          <a:xfrm>
            <a:off x="2130982" y="2031655"/>
            <a:ext cx="1948644"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EFBF782-00CB-0D09-4F04-FAF9FC388766}"/>
                  </a:ext>
                </a:extLst>
              </p:cNvPr>
              <p:cNvSpPr txBox="1"/>
              <p:nvPr/>
            </p:nvSpPr>
            <p:spPr>
              <a:xfrm>
                <a:off x="4309230" y="1397619"/>
                <a:ext cx="1510291" cy="651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groupChr>
                        <m:groupChrPr>
                          <m:chr m:val="←"/>
                          <m:vertJc m:val="bot"/>
                          <m:ctrlPr>
                            <a:rPr lang="en-US" sz="2400" i="1">
                              <a:latin typeface="Cambria Math" panose="02040503050406030204" pitchFamily="18" charset="0"/>
                            </a:rPr>
                          </m:ctrlPr>
                        </m:groupChrPr>
                        <m:e>
                          <m:r>
                            <m:rPr>
                              <m:brk m:alnAt="2"/>
                            </m:rPr>
                            <a:rPr lang="en-US" sz="2400" i="1">
                              <a:latin typeface="Cambria Math" panose="02040503050406030204" pitchFamily="18" charset="0"/>
                            </a:rPr>
                            <m:t>$</m:t>
                          </m:r>
                        </m:e>
                      </m:groupCh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ℤ</m:t>
                          </m:r>
                        </m:e>
                        <m:sub>
                          <m:r>
                            <a:rPr lang="en-US" sz="2400" b="0" i="1" smtClean="0">
                              <a:latin typeface="Cambria Math" panose="02040503050406030204" pitchFamily="18" charset="0"/>
                            </a:rPr>
                            <m:t>𝑞</m:t>
                          </m:r>
                        </m:sub>
                        <m:sup>
                          <m:r>
                            <a:rPr lang="en-US" sz="2400" b="0" i="1" smtClean="0">
                              <a:latin typeface="Cambria Math" panose="02040503050406030204" pitchFamily="18" charset="0"/>
                            </a:rPr>
                            <m:t>𝑚</m:t>
                          </m:r>
                        </m:sup>
                      </m:sSubSup>
                    </m:oMath>
                  </m:oMathPara>
                </a14:m>
                <a:endParaRPr lang="en-US" sz="2400" dirty="0"/>
              </a:p>
            </p:txBody>
          </p:sp>
        </mc:Choice>
        <mc:Fallback xmlns="">
          <p:sp>
            <p:nvSpPr>
              <p:cNvPr id="15" name="TextBox 14">
                <a:extLst>
                  <a:ext uri="{FF2B5EF4-FFF2-40B4-BE49-F238E27FC236}">
                    <a16:creationId xmlns:a16="http://schemas.microsoft.com/office/drawing/2014/main" id="{AEFBF782-00CB-0D09-4F04-FAF9FC388766}"/>
                  </a:ext>
                </a:extLst>
              </p:cNvPr>
              <p:cNvSpPr txBox="1">
                <a:spLocks noRot="1" noChangeAspect="1" noMove="1" noResize="1" noEditPoints="1" noAdjustHandles="1" noChangeArrowheads="1" noChangeShapeType="1" noTextEdit="1"/>
              </p:cNvSpPr>
              <p:nvPr/>
            </p:nvSpPr>
            <p:spPr>
              <a:xfrm>
                <a:off x="4309230" y="1397619"/>
                <a:ext cx="1510291" cy="651012"/>
              </a:xfrm>
              <a:prstGeom prst="rect">
                <a:avLst/>
              </a:prstGeom>
              <a:blipFill>
                <a:blip r:embed="rId4"/>
                <a:stretch>
                  <a:fillRect b="-37736"/>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BF6A40C0-9CF8-5E17-E3CD-226ADAF12A08}"/>
              </a:ext>
            </a:extLst>
          </p:cNvPr>
          <p:cNvCxnSpPr>
            <a:cxnSpLocks/>
          </p:cNvCxnSpPr>
          <p:nvPr/>
        </p:nvCxnSpPr>
        <p:spPr>
          <a:xfrm flipV="1">
            <a:off x="2094618" y="1397619"/>
            <a:ext cx="730288" cy="357103"/>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1" name="Rounded Rectangle 20">
            <a:extLst>
              <a:ext uri="{FF2B5EF4-FFF2-40B4-BE49-F238E27FC236}">
                <a16:creationId xmlns:a16="http://schemas.microsoft.com/office/drawing/2014/main" id="{CA2CD050-6391-BE37-71CE-72237B6094E7}"/>
              </a:ext>
            </a:extLst>
          </p:cNvPr>
          <p:cNvSpPr/>
          <p:nvPr/>
        </p:nvSpPr>
        <p:spPr>
          <a:xfrm>
            <a:off x="3154763" y="2537608"/>
            <a:ext cx="1653842" cy="803625"/>
          </a:xfrm>
          <a:prstGeom prst="roundRect">
            <a:avLst>
              <a:gd name="adj" fmla="val 19415"/>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Preimage</a:t>
            </a:r>
          </a:p>
        </p:txBody>
      </p:sp>
      <p:cxnSp>
        <p:nvCxnSpPr>
          <p:cNvPr id="22" name="Straight Arrow Connector 21">
            <a:extLst>
              <a:ext uri="{FF2B5EF4-FFF2-40B4-BE49-F238E27FC236}">
                <a16:creationId xmlns:a16="http://schemas.microsoft.com/office/drawing/2014/main" id="{39476FA6-0D37-9D48-048D-127F6A848EA4}"/>
              </a:ext>
            </a:extLst>
          </p:cNvPr>
          <p:cNvCxnSpPr>
            <a:cxnSpLocks/>
          </p:cNvCxnSpPr>
          <p:nvPr/>
        </p:nvCxnSpPr>
        <p:spPr>
          <a:xfrm>
            <a:off x="2128031" y="3209394"/>
            <a:ext cx="1030362" cy="943"/>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896B723-18EF-9F4D-D5E2-FAF67E3A4DDC}"/>
                  </a:ext>
                </a:extLst>
              </p:cNvPr>
              <p:cNvSpPr txBox="1"/>
              <p:nvPr/>
            </p:nvSpPr>
            <p:spPr>
              <a:xfrm>
                <a:off x="2094618" y="2730945"/>
                <a:ext cx="10267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oMath>
                  </m:oMathPara>
                </a14:m>
                <a:endParaRPr lang="en-US" sz="2400" dirty="0"/>
              </a:p>
            </p:txBody>
          </p:sp>
        </mc:Choice>
        <mc:Fallback xmlns="">
          <p:sp>
            <p:nvSpPr>
              <p:cNvPr id="23" name="TextBox 22">
                <a:extLst>
                  <a:ext uri="{FF2B5EF4-FFF2-40B4-BE49-F238E27FC236}">
                    <a16:creationId xmlns:a16="http://schemas.microsoft.com/office/drawing/2014/main" id="{8896B723-18EF-9F4D-D5E2-FAF67E3A4DDC}"/>
                  </a:ext>
                </a:extLst>
              </p:cNvPr>
              <p:cNvSpPr txBox="1">
                <a:spLocks noRot="1" noChangeAspect="1" noMove="1" noResize="1" noEditPoints="1" noAdjustHandles="1" noChangeArrowheads="1" noChangeShapeType="1" noTextEdit="1"/>
              </p:cNvSpPr>
              <p:nvPr/>
            </p:nvSpPr>
            <p:spPr>
              <a:xfrm>
                <a:off x="2094618" y="2730945"/>
                <a:ext cx="1026732" cy="461665"/>
              </a:xfrm>
              <a:prstGeom prst="rect">
                <a:avLst/>
              </a:prstGeom>
              <a:blipFill>
                <a:blip r:embed="rId5"/>
                <a:stretch>
                  <a:fillRect t="-24324"/>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AB0D43A0-E691-35C1-96A2-809C00895310}"/>
              </a:ext>
            </a:extLst>
          </p:cNvPr>
          <p:cNvCxnSpPr>
            <a:cxnSpLocks/>
          </p:cNvCxnSpPr>
          <p:nvPr/>
        </p:nvCxnSpPr>
        <p:spPr>
          <a:xfrm>
            <a:off x="2128031" y="2687021"/>
            <a:ext cx="994731" cy="146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35D32EC-EE8F-C80D-D6B7-F0927FDD3038}"/>
                  </a:ext>
                </a:extLst>
              </p:cNvPr>
              <p:cNvSpPr txBox="1"/>
              <p:nvPr/>
            </p:nvSpPr>
            <p:spPr>
              <a:xfrm>
                <a:off x="2212003" y="2178310"/>
                <a:ext cx="8253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oMath>
                  </m:oMathPara>
                </a14:m>
                <a:endParaRPr lang="en-US" sz="2400" dirty="0"/>
              </a:p>
            </p:txBody>
          </p:sp>
        </mc:Choice>
        <mc:Fallback xmlns="">
          <p:sp>
            <p:nvSpPr>
              <p:cNvPr id="25" name="TextBox 24">
                <a:extLst>
                  <a:ext uri="{FF2B5EF4-FFF2-40B4-BE49-F238E27FC236}">
                    <a16:creationId xmlns:a16="http://schemas.microsoft.com/office/drawing/2014/main" id="{935D32EC-EE8F-C80D-D6B7-F0927FDD3038}"/>
                  </a:ext>
                </a:extLst>
              </p:cNvPr>
              <p:cNvSpPr txBox="1">
                <a:spLocks noRot="1" noChangeAspect="1" noMove="1" noResize="1" noEditPoints="1" noAdjustHandles="1" noChangeArrowheads="1" noChangeShapeType="1" noTextEdit="1"/>
              </p:cNvSpPr>
              <p:nvPr/>
            </p:nvSpPr>
            <p:spPr>
              <a:xfrm>
                <a:off x="2212003" y="2178310"/>
                <a:ext cx="825375" cy="461665"/>
              </a:xfrm>
              <a:prstGeom prst="rect">
                <a:avLst/>
              </a:prstGeom>
              <a:blipFill>
                <a:blip r:embed="rId6"/>
                <a:stretch>
                  <a:fillRect t="-24324" b="-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5D66FD-72C4-7BA7-C1D9-2BDB7091142A}"/>
                  </a:ext>
                </a:extLst>
              </p:cNvPr>
              <p:cNvSpPr txBox="1"/>
              <p:nvPr/>
            </p:nvSpPr>
            <p:spPr>
              <a:xfrm>
                <a:off x="2824906" y="876270"/>
                <a:ext cx="1747094" cy="651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𝐴</m:t>
                      </m:r>
                      <m:groupChr>
                        <m:groupChrPr>
                          <m:chr m:val="←"/>
                          <m:vertJc m:val="bot"/>
                          <m:ctrlPr>
                            <a:rPr lang="en-US" sz="2400" i="1">
                              <a:latin typeface="Cambria Math" panose="02040503050406030204" pitchFamily="18" charset="0"/>
                            </a:rPr>
                          </m:ctrlPr>
                        </m:groupChrPr>
                        <m:e>
                          <m:r>
                            <m:rPr>
                              <m:brk m:alnAt="2"/>
                            </m:rPr>
                            <a:rPr lang="en-US" sz="2400" i="1">
                              <a:latin typeface="Cambria Math" panose="02040503050406030204" pitchFamily="18" charset="0"/>
                            </a:rPr>
                            <m:t>$</m:t>
                          </m:r>
                        </m:e>
                      </m:groupChr>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ℤ</m:t>
                          </m:r>
                        </m:e>
                        <m:sub>
                          <m:r>
                            <a:rPr lang="en-US" sz="2400" b="0" i="1" smtClean="0">
                              <a:latin typeface="Cambria Math" panose="02040503050406030204" pitchFamily="18" charset="0"/>
                            </a:rPr>
                            <m:t>𝑞</m:t>
                          </m:r>
                        </m:sub>
                        <m:sup>
                          <m:r>
                            <a:rPr lang="en-US" sz="2400" i="1">
                              <a:latin typeface="Cambria Math" panose="02040503050406030204" pitchFamily="18" charset="0"/>
                            </a:rPr>
                            <m:t>𝑛</m:t>
                          </m:r>
                          <m:r>
                            <a:rPr lang="en-US" sz="2400" i="1">
                              <a:latin typeface="Cambria Math" panose="02040503050406030204" pitchFamily="18" charset="0"/>
                            </a:rPr>
                            <m:t>×</m:t>
                          </m:r>
                          <m:r>
                            <a:rPr lang="en-US" sz="2400" b="0" i="1" smtClean="0">
                              <a:latin typeface="Cambria Math" panose="02040503050406030204" pitchFamily="18" charset="0"/>
                            </a:rPr>
                            <m:t>𝑚</m:t>
                          </m:r>
                        </m:sup>
                      </m:sSubSup>
                    </m:oMath>
                  </m:oMathPara>
                </a14:m>
                <a:endParaRPr lang="en-US" sz="2400" dirty="0"/>
              </a:p>
            </p:txBody>
          </p:sp>
        </mc:Choice>
        <mc:Fallback xmlns="">
          <p:sp>
            <p:nvSpPr>
              <p:cNvPr id="4" name="TextBox 3">
                <a:extLst>
                  <a:ext uri="{FF2B5EF4-FFF2-40B4-BE49-F238E27FC236}">
                    <a16:creationId xmlns:a16="http://schemas.microsoft.com/office/drawing/2014/main" id="{9C5D66FD-72C4-7BA7-C1D9-2BDB7091142A}"/>
                  </a:ext>
                </a:extLst>
              </p:cNvPr>
              <p:cNvSpPr txBox="1">
                <a:spLocks noRot="1" noChangeAspect="1" noMove="1" noResize="1" noEditPoints="1" noAdjustHandles="1" noChangeArrowheads="1" noChangeShapeType="1" noTextEdit="1"/>
              </p:cNvSpPr>
              <p:nvPr/>
            </p:nvSpPr>
            <p:spPr>
              <a:xfrm>
                <a:off x="2824906" y="876270"/>
                <a:ext cx="1747094" cy="651012"/>
              </a:xfrm>
              <a:prstGeom prst="rect">
                <a:avLst/>
              </a:prstGeom>
              <a:blipFill>
                <a:blip r:embed="rId7"/>
                <a:stretch>
                  <a:fillRect b="-3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7EB875C-7B84-0CDE-41D6-CA1FE6274A65}"/>
                  </a:ext>
                </a:extLst>
              </p:cNvPr>
              <p:cNvSpPr txBox="1"/>
              <p:nvPr/>
            </p:nvSpPr>
            <p:spPr>
              <a:xfrm>
                <a:off x="2532663" y="1528750"/>
                <a:ext cx="165384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b="0" i="1" smtClean="0">
                              <a:latin typeface="Cambria Math" panose="02040503050406030204" pitchFamily="18" charset="0"/>
                            </a:rPr>
                            <m:t>ℓ</m:t>
                          </m:r>
                        </m:sub>
                      </m:sSub>
                    </m:oMath>
                  </m:oMathPara>
                </a14:m>
                <a:endParaRPr lang="en-US" sz="2400" dirty="0"/>
              </a:p>
            </p:txBody>
          </p:sp>
        </mc:Choice>
        <mc:Fallback xmlns="">
          <p:sp>
            <p:nvSpPr>
              <p:cNvPr id="17" name="TextBox 16">
                <a:extLst>
                  <a:ext uri="{FF2B5EF4-FFF2-40B4-BE49-F238E27FC236}">
                    <a16:creationId xmlns:a16="http://schemas.microsoft.com/office/drawing/2014/main" id="{3730127E-D7A5-0FE3-028E-8C09391BE1CC}"/>
                  </a:ext>
                </a:extLst>
              </p:cNvPr>
              <p:cNvSpPr txBox="1">
                <a:spLocks noRot="1" noChangeAspect="1" noMove="1" noResize="1" noEditPoints="1" noAdjustHandles="1" noChangeArrowheads="1" noChangeShapeType="1" noTextEdit="1"/>
              </p:cNvSpPr>
              <p:nvPr/>
            </p:nvSpPr>
            <p:spPr>
              <a:xfrm>
                <a:off x="2532663" y="1528750"/>
                <a:ext cx="1653843" cy="461665"/>
              </a:xfrm>
              <a:prstGeom prst="rect">
                <a:avLst/>
              </a:prstGeom>
              <a:blipFill>
                <a:blip r:embed="rId9"/>
                <a:stretch>
                  <a:fillRect t="-24324" b="-81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ounded Rectangle 8">
                <a:extLst>
                  <a:ext uri="{FF2B5EF4-FFF2-40B4-BE49-F238E27FC236}">
                    <a16:creationId xmlns:a16="http://schemas.microsoft.com/office/drawing/2014/main" id="{C4FF1C62-0F83-DB82-8C96-4F84C0CF381B}"/>
                  </a:ext>
                </a:extLst>
              </p:cNvPr>
              <p:cNvSpPr/>
              <p:nvPr/>
            </p:nvSpPr>
            <p:spPr>
              <a:xfrm>
                <a:off x="4236473" y="4156051"/>
                <a:ext cx="4236946" cy="426339"/>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ℬ</m:t>
                          </m:r>
                        </m:e>
                        <m:sub>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r>
                        <m:rPr>
                          <m:lit/>
                        </m:rP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ℤ</m:t>
                          </m:r>
                        </m:e>
                        <m:sub>
                          <m:r>
                            <a:rPr lang="en-US" b="0" i="1" smtClean="0">
                              <a:solidFill>
                                <a:schemeClr val="tx1"/>
                              </a:solidFill>
                              <a:latin typeface="Cambria Math" panose="02040503050406030204" pitchFamily="18" charset="0"/>
                            </a:rPr>
                            <m:t>𝑝</m:t>
                          </m:r>
                        </m:sub>
                        <m:sup>
                          <m:r>
                            <a:rPr lang="en-US" b="0" i="1" smtClean="0">
                              <a:solidFill>
                                <a:schemeClr val="tx1"/>
                              </a:solidFill>
                              <a:latin typeface="Cambria Math" panose="02040503050406030204" pitchFamily="18" charset="0"/>
                            </a:rPr>
                            <m:t>𝑚</m:t>
                          </m:r>
                        </m:sup>
                      </m:sSubSup>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d>
                            <m:dPr>
                              <m:begChr m:val="‖"/>
                              <m:endChr m:val="‖"/>
                              <m:ctrlPr>
                                <a:rPr lang="en-US" i="1">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r>
                        <m:rPr>
                          <m:lit/>
                        </m:rP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9" name="Rounded Rectangle 8">
                <a:extLst>
                  <a:ext uri="{FF2B5EF4-FFF2-40B4-BE49-F238E27FC236}">
                    <a16:creationId xmlns:a16="http://schemas.microsoft.com/office/drawing/2014/main" id="{C4FF1C62-0F83-DB82-8C96-4F84C0CF381B}"/>
                  </a:ext>
                </a:extLst>
              </p:cNvPr>
              <p:cNvSpPr>
                <a:spLocks noRot="1" noChangeAspect="1" noMove="1" noResize="1" noEditPoints="1" noAdjustHandles="1" noChangeArrowheads="1" noChangeShapeType="1" noTextEdit="1"/>
              </p:cNvSpPr>
              <p:nvPr/>
            </p:nvSpPr>
            <p:spPr>
              <a:xfrm>
                <a:off x="4236473" y="4156051"/>
                <a:ext cx="4236946" cy="426339"/>
              </a:xfrm>
              <a:prstGeom prst="roundRect">
                <a:avLst>
                  <a:gd name="adj" fmla="val 19219"/>
                </a:avLst>
              </a:prstGeom>
              <a:blipFill>
                <a:blip r:embed="rId10"/>
                <a:stretch>
                  <a:fillRect t="-8824" b="-5882"/>
                </a:stretch>
              </a:blipFill>
              <a:ln>
                <a:no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8F54EE7-AD09-B437-4A7B-C9153A7E8ACB}"/>
              </a:ext>
            </a:extLst>
          </p:cNvPr>
          <p:cNvCxnSpPr>
            <a:cxnSpLocks/>
          </p:cNvCxnSpPr>
          <p:nvPr/>
        </p:nvCxnSpPr>
        <p:spPr>
          <a:xfrm>
            <a:off x="2115356" y="3866086"/>
            <a:ext cx="709550" cy="14864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B9FE8A2-5173-580F-2B80-E6E950604D02}"/>
                  </a:ext>
                </a:extLst>
              </p:cNvPr>
              <p:cNvSpPr txBox="1"/>
              <p:nvPr/>
            </p:nvSpPr>
            <p:spPr>
              <a:xfrm>
                <a:off x="2532663" y="3771995"/>
                <a:ext cx="17038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𝑧</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b="0" i="1" smtClean="0">
                              <a:latin typeface="Cambria Math" panose="02040503050406030204" pitchFamily="18" charset="0"/>
                            </a:rPr>
                            <m:t>ℓ</m:t>
                          </m:r>
                        </m:sub>
                      </m:sSub>
                    </m:oMath>
                  </m:oMathPara>
                </a14:m>
                <a:endParaRPr lang="en-US" sz="2400" dirty="0"/>
              </a:p>
            </p:txBody>
          </p:sp>
        </mc:Choice>
        <mc:Fallback xmlns="">
          <p:sp>
            <p:nvSpPr>
              <p:cNvPr id="10" name="TextBox 9">
                <a:extLst>
                  <a:ext uri="{FF2B5EF4-FFF2-40B4-BE49-F238E27FC236}">
                    <a16:creationId xmlns:a16="http://schemas.microsoft.com/office/drawing/2014/main" id="{9B9FE8A2-5173-580F-2B80-E6E950604D02}"/>
                  </a:ext>
                </a:extLst>
              </p:cNvPr>
              <p:cNvSpPr txBox="1">
                <a:spLocks noRot="1" noChangeAspect="1" noMove="1" noResize="1" noEditPoints="1" noAdjustHandles="1" noChangeArrowheads="1" noChangeShapeType="1" noTextEdit="1"/>
              </p:cNvSpPr>
              <p:nvPr/>
            </p:nvSpPr>
            <p:spPr>
              <a:xfrm>
                <a:off x="2532663" y="3771995"/>
                <a:ext cx="1703810" cy="461665"/>
              </a:xfrm>
              <a:prstGeom prst="rect">
                <a:avLst/>
              </a:prstGeom>
              <a:blipFill>
                <a:blip r:embed="rId11"/>
                <a:stretch>
                  <a:fillRect t="-243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C1ACD7D-DF48-904A-76D8-B3C27EC08CC1}"/>
                  </a:ext>
                </a:extLst>
              </p:cNvPr>
              <p:cNvSpPr txBox="1"/>
              <p:nvPr/>
            </p:nvSpPr>
            <p:spPr>
              <a:xfrm>
                <a:off x="4915355" y="2187504"/>
                <a:ext cx="3366003" cy="5270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p>
                          <m:r>
                            <a:rPr lang="en-US" sz="2000" b="0" i="1" smtClean="0">
                              <a:latin typeface="Cambria Math" panose="02040503050406030204" pitchFamily="18" charset="0"/>
                            </a:rPr>
                            <m:t>′</m:t>
                          </m:r>
                        </m:sup>
                      </m:sSup>
                      <m:groupChr>
                        <m:groupChrPr>
                          <m:chr m:val="←"/>
                          <m:vertJc m:val="bot"/>
                          <m:ctrlPr>
                            <a:rPr lang="en-US" sz="2000" i="1">
                              <a:latin typeface="Cambria Math" panose="02040503050406030204" pitchFamily="18" charset="0"/>
                            </a:rPr>
                          </m:ctrlPr>
                        </m:groupChrPr>
                        <m:e>
                          <m:r>
                            <m:rPr>
                              <m:brk m:alnAt="2"/>
                            </m:rPr>
                            <a:rPr lang="en-US" sz="2000" i="1">
                              <a:latin typeface="Cambria Math" panose="02040503050406030204" pitchFamily="18" charset="0"/>
                            </a:rPr>
                            <m:t>$</m:t>
                          </m:r>
                        </m:e>
                      </m:groupChr>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𝒟</m:t>
                          </m:r>
                        </m:e>
                        <m:sub>
                          <m:r>
                            <a:rPr lang="en-US" sz="2000" b="0" i="1" smtClean="0">
                              <a:latin typeface="Cambria Math" panose="02040503050406030204" pitchFamily="18" charset="0"/>
                            </a:rPr>
                            <m:t>𝜎</m:t>
                          </m:r>
                        </m:sub>
                        <m:sup>
                          <m:r>
                            <a:rPr lang="en-US" sz="2000" i="1">
                              <a:latin typeface="Cambria Math" panose="02040503050406030204" pitchFamily="18" charset="0"/>
                            </a:rPr>
                            <m:t>𝑚</m:t>
                          </m:r>
                        </m:sup>
                      </m:sSubSup>
                      <m:r>
                        <a:rPr lang="en-US" sz="2000" b="0" i="1" smtClean="0">
                          <a:latin typeface="Cambria Math" panose="02040503050406030204" pitchFamily="18" charset="0"/>
                        </a:rPr>
                        <m:t>:</m:t>
                      </m:r>
                      <m:r>
                        <a:rPr lang="en-US" sz="2000" b="0" i="1" smtClean="0">
                          <a:latin typeface="Cambria Math" panose="02040503050406030204" pitchFamily="18" charset="0"/>
                        </a:rPr>
                        <m:t>𝐴</m:t>
                      </m:r>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e>
                        <m:sup>
                          <m:r>
                            <a:rPr lang="en-US" sz="2000" b="0" i="1" smtClean="0">
                              <a:latin typeface="Cambria Math" panose="02040503050406030204" pitchFamily="18" charset="0"/>
                            </a:rPr>
                            <m:t>′</m:t>
                          </m:r>
                        </m:sup>
                      </m:sSup>
                      <m:r>
                        <a:rPr lang="en-US" sz="2000" b="0" i="1" smtClean="0">
                          <a:latin typeface="Cambria Math" panose="02040503050406030204" pitchFamily="18" charset="0"/>
                        </a:rPr>
                        <m:t> </m:t>
                      </m:r>
                      <m:r>
                        <m:rPr>
                          <m:sty m:val="p"/>
                        </m:rPr>
                        <a:rPr lang="en-US" sz="2000" b="0" i="1" smtClean="0">
                          <a:latin typeface="Cambria Math" panose="02040503050406030204" pitchFamily="18" charset="0"/>
                        </a:rPr>
                        <m:t>mod</m:t>
                      </m:r>
                      <m:r>
                        <a:rPr lang="en-US" sz="2000" b="0" i="1" smtClean="0">
                          <a:latin typeface="Cambria Math" panose="02040503050406030204" pitchFamily="18" charset="0"/>
                        </a:rPr>
                        <m:t> </m:t>
                      </m:r>
                      <m:r>
                        <a:rPr lang="en-US" sz="2000" b="0" i="1" smtClean="0">
                          <a:latin typeface="Cambria Math" panose="02040503050406030204" pitchFamily="18" charset="0"/>
                        </a:rPr>
                        <m:t>𝑞</m:t>
                      </m:r>
                    </m:oMath>
                  </m:oMathPara>
                </a14:m>
                <a:endParaRPr lang="en-US" sz="2000" dirty="0"/>
              </a:p>
            </p:txBody>
          </p:sp>
        </mc:Choice>
        <mc:Fallback xmlns="">
          <p:sp>
            <p:nvSpPr>
              <p:cNvPr id="19" name="TextBox 18">
                <a:extLst>
                  <a:ext uri="{FF2B5EF4-FFF2-40B4-BE49-F238E27FC236}">
                    <a16:creationId xmlns:a16="http://schemas.microsoft.com/office/drawing/2014/main" id="{FC1ACD7D-DF48-904A-76D8-B3C27EC08CC1}"/>
                  </a:ext>
                </a:extLst>
              </p:cNvPr>
              <p:cNvSpPr txBox="1">
                <a:spLocks noRot="1" noChangeAspect="1" noMove="1" noResize="1" noEditPoints="1" noAdjustHandles="1" noChangeArrowheads="1" noChangeShapeType="1" noTextEdit="1"/>
              </p:cNvSpPr>
              <p:nvPr/>
            </p:nvSpPr>
            <p:spPr>
              <a:xfrm>
                <a:off x="4915355" y="2187504"/>
                <a:ext cx="3366003" cy="527067"/>
              </a:xfrm>
              <a:prstGeom prst="rect">
                <a:avLst/>
              </a:prstGeom>
              <a:blipFill>
                <a:blip r:embed="rId12"/>
                <a:stretch>
                  <a:fillRect b="-404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ounded Rectangle 19">
                <a:extLst>
                  <a:ext uri="{FF2B5EF4-FFF2-40B4-BE49-F238E27FC236}">
                    <a16:creationId xmlns:a16="http://schemas.microsoft.com/office/drawing/2014/main" id="{2B5DA737-C51E-8A7A-B329-C2E85BB8D1CB}"/>
                  </a:ext>
                </a:extLst>
              </p:cNvPr>
              <p:cNvSpPr/>
              <p:nvPr/>
            </p:nvSpPr>
            <p:spPr>
              <a:xfrm>
                <a:off x="5071790" y="2864634"/>
                <a:ext cx="3529284" cy="508392"/>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6200"/>
                    </a:solidFill>
                  </a:rPr>
                  <a:t>One more: # of PI queries </a:t>
                </a:r>
                <a14:m>
                  <m:oMath xmlns:m="http://schemas.openxmlformats.org/officeDocument/2006/math">
                    <m:r>
                      <a:rPr lang="en-US" sz="2000" dirty="0" smtClean="0">
                        <a:solidFill>
                          <a:srgbClr val="FF6200"/>
                        </a:solidFill>
                        <a:latin typeface="Cambria Math" panose="02040503050406030204" pitchFamily="18" charset="0"/>
                      </a:rPr>
                      <m:t>&lt;</m:t>
                    </m:r>
                    <m:r>
                      <a:rPr lang="en-US" sz="2000" b="0" i="1" dirty="0" smtClean="0">
                        <a:solidFill>
                          <a:srgbClr val="FF6200"/>
                        </a:solidFill>
                        <a:latin typeface="Cambria Math" panose="02040503050406030204" pitchFamily="18" charset="0"/>
                      </a:rPr>
                      <m:t>ℓ</m:t>
                    </m:r>
                  </m:oMath>
                </a14:m>
                <a:endParaRPr lang="en-US" sz="2000" dirty="0">
                  <a:solidFill>
                    <a:srgbClr val="FF6200"/>
                  </a:solidFill>
                </a:endParaRPr>
              </a:p>
            </p:txBody>
          </p:sp>
        </mc:Choice>
        <mc:Fallback xmlns="">
          <p:sp>
            <p:nvSpPr>
              <p:cNvPr id="20" name="Rounded Rectangle 19">
                <a:extLst>
                  <a:ext uri="{FF2B5EF4-FFF2-40B4-BE49-F238E27FC236}">
                    <a16:creationId xmlns:a16="http://schemas.microsoft.com/office/drawing/2014/main" id="{2B5DA737-C51E-8A7A-B329-C2E85BB8D1CB}"/>
                  </a:ext>
                </a:extLst>
              </p:cNvPr>
              <p:cNvSpPr>
                <a:spLocks noRot="1" noChangeAspect="1" noMove="1" noResize="1" noEditPoints="1" noAdjustHandles="1" noChangeArrowheads="1" noChangeShapeType="1" noTextEdit="1"/>
              </p:cNvSpPr>
              <p:nvPr/>
            </p:nvSpPr>
            <p:spPr>
              <a:xfrm>
                <a:off x="5071790" y="2864634"/>
                <a:ext cx="3529284" cy="508392"/>
              </a:xfrm>
              <a:prstGeom prst="roundRect">
                <a:avLst>
                  <a:gd name="adj" fmla="val 19219"/>
                </a:avLst>
              </a:prstGeom>
              <a:blipFill>
                <a:blip r:embed="rId13"/>
                <a:stretch>
                  <a:fillRect b="-1219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F2BA044-BAA7-ED53-D3DF-08998456BDE2}"/>
                  </a:ext>
                </a:extLst>
              </p:cNvPr>
              <p:cNvSpPr txBox="1"/>
              <p:nvPr/>
            </p:nvSpPr>
            <p:spPr>
              <a:xfrm>
                <a:off x="3981684" y="3614695"/>
                <a:ext cx="4976538" cy="509563"/>
              </a:xfrm>
              <a:prstGeom prst="rect">
                <a:avLst/>
              </a:prstGeom>
              <a:noFill/>
            </p:spPr>
            <p:txBody>
              <a:bodyPr wrap="square">
                <a:spAutoFit/>
              </a:bodyPr>
              <a:lstStyle/>
              <a:p>
                <a14:m>
                  <m:oMath xmlns:m="http://schemas.openxmlformats.org/officeDocument/2006/math">
                    <m:r>
                      <a:rPr lang="en-US" sz="2400" i="1" dirty="0" smtClean="0">
                        <a:solidFill>
                          <a:srgbClr val="FF0000"/>
                        </a:solidFill>
                        <a:latin typeface="Cambria Math" panose="02040503050406030204" pitchFamily="18" charset="0"/>
                      </a:rPr>
                      <m:t>𝒜</m:t>
                    </m:r>
                  </m:oMath>
                </a14:m>
                <a:r>
                  <a:rPr lang="en-US" sz="2400" dirty="0">
                    <a:solidFill>
                      <a:schemeClr val="tx1"/>
                    </a:solidFill>
                  </a:rPr>
                  <a:t> wins if </a:t>
                </a:r>
                <a14:m>
                  <m:oMath xmlns:m="http://schemas.openxmlformats.org/officeDocument/2006/math">
                    <m:sSub>
                      <m:sSubPr>
                        <m:ctrlPr>
                          <a:rPr lang="en-US" sz="2400" i="1">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mod</m:t>
                    </m:r>
                    <m:r>
                      <a:rPr lang="en-US" sz="2400" b="0" i="1" smtClean="0">
                        <a:latin typeface="Cambria Math" panose="02040503050406030204" pitchFamily="18" charset="0"/>
                      </a:rPr>
                      <m:t> </m:t>
                    </m:r>
                    <m:r>
                      <a:rPr lang="en-US" sz="2400" b="0" i="1" smtClean="0">
                        <a:latin typeface="Cambria Math" panose="02040503050406030204" pitchFamily="18" charset="0"/>
                      </a:rPr>
                      <m:t>𝑞</m:t>
                    </m:r>
                    <m:r>
                      <a:rPr lang="en-US" sz="2400" b="0" i="1" smtClean="0">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𝑧</m:t>
                            </m:r>
                          </m:e>
                        </m:acc>
                      </m:e>
                      <m:sub>
                        <m:r>
                          <a:rPr lang="en-US" sz="2400" i="1">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ℬ</m:t>
                        </m:r>
                      </m:e>
                      <m:sub>
                        <m:r>
                          <a:rPr lang="en-US" sz="2400" b="0" i="1" smtClean="0">
                            <a:solidFill>
                              <a:schemeClr val="tx1"/>
                            </a:solidFill>
                            <a:latin typeface="Cambria Math" panose="02040503050406030204" pitchFamily="18" charset="0"/>
                          </a:rPr>
                          <m:t>𝑚</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𝛽</m:t>
                        </m:r>
                      </m:sub>
                      <m:sup>
                        <m:r>
                          <a:rPr lang="en-US" sz="2400" b="0" i="1" smtClean="0">
                            <a:solidFill>
                              <a:schemeClr val="tx1"/>
                            </a:solidFill>
                            <a:latin typeface="Cambria Math" panose="02040503050406030204" pitchFamily="18" charset="0"/>
                          </a:rPr>
                          <m:t>∗</m:t>
                        </m:r>
                      </m:sup>
                    </m:sSubSup>
                  </m:oMath>
                </a14:m>
                <a:endParaRPr lang="en-US" sz="2400" dirty="0">
                  <a:solidFill>
                    <a:schemeClr val="tx1"/>
                  </a:solidFill>
                </a:endParaRPr>
              </a:p>
            </p:txBody>
          </p:sp>
        </mc:Choice>
        <mc:Fallback xmlns="">
          <p:sp>
            <p:nvSpPr>
              <p:cNvPr id="27" name="TextBox 26">
                <a:extLst>
                  <a:ext uri="{FF2B5EF4-FFF2-40B4-BE49-F238E27FC236}">
                    <a16:creationId xmlns:a16="http://schemas.microsoft.com/office/drawing/2014/main" id="{8F2BA044-BAA7-ED53-D3DF-08998456BDE2}"/>
                  </a:ext>
                </a:extLst>
              </p:cNvPr>
              <p:cNvSpPr txBox="1">
                <a:spLocks noRot="1" noChangeAspect="1" noMove="1" noResize="1" noEditPoints="1" noAdjustHandles="1" noChangeArrowheads="1" noChangeShapeType="1" noTextEdit="1"/>
              </p:cNvSpPr>
              <p:nvPr/>
            </p:nvSpPr>
            <p:spPr>
              <a:xfrm>
                <a:off x="3981684" y="3614695"/>
                <a:ext cx="4976538" cy="509563"/>
              </a:xfrm>
              <a:prstGeom prst="rect">
                <a:avLst/>
              </a:prstGeom>
              <a:blipFill>
                <a:blip r:embed="rId14"/>
                <a:stretch>
                  <a:fillRect l="-254" t="-19512" b="-21951"/>
                </a:stretch>
              </a:blipFill>
            </p:spPr>
            <p:txBody>
              <a:bodyPr/>
              <a:lstStyle/>
              <a:p>
                <a:r>
                  <a:rPr lang="en-US">
                    <a:noFill/>
                  </a:rPr>
                  <a:t> </a:t>
                </a:r>
              </a:p>
            </p:txBody>
          </p:sp>
        </mc:Fallback>
      </mc:AlternateContent>
    </p:spTree>
    <p:extLst>
      <p:ext uri="{BB962C8B-B14F-4D97-AF65-F5344CB8AC3E}">
        <p14:creationId xmlns:p14="http://schemas.microsoft.com/office/powerpoint/2010/main" val="83183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p:bldP spid="21" grpId="0" animBg="1"/>
      <p:bldP spid="23" grpId="0"/>
      <p:bldP spid="25" grpId="0"/>
      <p:bldP spid="4" grpId="0"/>
      <p:bldP spid="17" grpId="0"/>
      <p:bldP spid="9" grpId="0" animBg="1"/>
      <p:bldP spid="10" grpId="0"/>
      <p:bldP spid="19" grpId="0"/>
      <p:bldP spid="20" grpId="0" animBg="1"/>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5FF16-31AF-58A2-D13C-91D9293749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5980A1-B02F-F70B-DC80-DA67D23A2DE2}"/>
              </a:ext>
            </a:extLst>
          </p:cNvPr>
          <p:cNvSpPr>
            <a:spLocks noGrp="1"/>
          </p:cNvSpPr>
          <p:nvPr>
            <p:ph type="title"/>
          </p:nvPr>
        </p:nvSpPr>
        <p:spPr>
          <a:xfrm>
            <a:off x="419099" y="304271"/>
            <a:ext cx="8181975" cy="657874"/>
          </a:xfrm>
        </p:spPr>
        <p:txBody>
          <a:bodyPr>
            <a:normAutofit/>
          </a:bodyPr>
          <a:lstStyle/>
          <a:p>
            <a:r>
              <a:rPr lang="en-US" dirty="0">
                <a:solidFill>
                  <a:srgbClr val="FF6200"/>
                </a:solidFill>
              </a:rPr>
              <a:t>Algebraic</a:t>
            </a:r>
            <a:r>
              <a:rPr lang="en-US" dirty="0"/>
              <a:t> one more ISIS (AOM-ISIS)?</a:t>
            </a: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777B677C-2DA9-992D-FEFC-76A131B091C7}"/>
                  </a:ext>
                </a:extLst>
              </p:cNvPr>
              <p:cNvSpPr/>
              <p:nvPr/>
            </p:nvSpPr>
            <p:spPr>
              <a:xfrm>
                <a:off x="1114139" y="1608427"/>
                <a:ext cx="980479" cy="2656192"/>
              </a:xfrm>
              <a:prstGeom prst="roundRect">
                <a:avLst>
                  <a:gd name="adj" fmla="val 19415"/>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600" b="0" i="1" dirty="0" smtClean="0">
                          <a:solidFill>
                            <a:srgbClr val="FF0000"/>
                          </a:solidFill>
                          <a:latin typeface="Cambria Math" panose="02040503050406030204" pitchFamily="18" charset="0"/>
                        </a:rPr>
                        <m:t>𝒜</m:t>
                      </m:r>
                    </m:oMath>
                  </m:oMathPara>
                </a14:m>
                <a:endParaRPr lang="en-US" sz="3600" b="1" dirty="0">
                  <a:solidFill>
                    <a:srgbClr val="FF0000"/>
                  </a:solidFill>
                </a:endParaRPr>
              </a:p>
            </p:txBody>
          </p:sp>
        </mc:Choice>
        <mc:Fallback xmlns="">
          <p:sp>
            <p:nvSpPr>
              <p:cNvPr id="3" name="Rounded Rectangle 2">
                <a:extLst>
                  <a:ext uri="{FF2B5EF4-FFF2-40B4-BE49-F238E27FC236}">
                    <a16:creationId xmlns:a16="http://schemas.microsoft.com/office/drawing/2014/main" id="{3BCB8BC8-8FC0-F8B4-20C6-A2D7C51A2FFA}"/>
                  </a:ext>
                </a:extLst>
              </p:cNvPr>
              <p:cNvSpPr>
                <a:spLocks noRot="1" noChangeAspect="1" noMove="1" noResize="1" noEditPoints="1" noAdjustHandles="1" noChangeArrowheads="1" noChangeShapeType="1" noTextEdit="1"/>
              </p:cNvSpPr>
              <p:nvPr/>
            </p:nvSpPr>
            <p:spPr>
              <a:xfrm>
                <a:off x="1114139" y="1608427"/>
                <a:ext cx="980479" cy="2656192"/>
              </a:xfrm>
              <a:prstGeom prst="roundRect">
                <a:avLst>
                  <a:gd name="adj" fmla="val 19415"/>
                </a:avLst>
              </a:prstGeom>
              <a:blipFill>
                <a:blip r:embed="rId3"/>
                <a:stretch>
                  <a:fillRect/>
                </a:stretch>
              </a:blipFill>
              <a:ln w="38100">
                <a:solidFill>
                  <a:srgbClr val="FF0000"/>
                </a:solidFill>
              </a:ln>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46522273-5503-FAE7-D46E-1E864196FC73}"/>
              </a:ext>
            </a:extLst>
          </p:cNvPr>
          <p:cNvCxnSpPr>
            <a:cxnSpLocks/>
          </p:cNvCxnSpPr>
          <p:nvPr/>
        </p:nvCxnSpPr>
        <p:spPr>
          <a:xfrm>
            <a:off x="2130982" y="2031655"/>
            <a:ext cx="1948644" cy="0"/>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1222D61-9766-A817-ED38-B9FC18B7024A}"/>
                  </a:ext>
                </a:extLst>
              </p:cNvPr>
              <p:cNvSpPr txBox="1"/>
              <p:nvPr/>
            </p:nvSpPr>
            <p:spPr>
              <a:xfrm>
                <a:off x="4079626" y="1386548"/>
                <a:ext cx="3776201" cy="6139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FF6200"/>
                              </a:solidFill>
                              <a:latin typeface="Cambria Math" panose="02040503050406030204" pitchFamily="18" charset="0"/>
                            </a:rPr>
                          </m:ctrlPr>
                        </m:sSubPr>
                        <m:e>
                          <m:acc>
                            <m:accPr>
                              <m:chr m:val="⃗"/>
                              <m:ctrlPr>
                                <a:rPr lang="en-US" sz="2400" b="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𝑦</m:t>
                              </m:r>
                            </m:e>
                          </m:acc>
                        </m:e>
                        <m:sub>
                          <m:r>
                            <a:rPr lang="en-US" sz="2400" b="0" i="1" smtClean="0">
                              <a:solidFill>
                                <a:srgbClr val="FF6200"/>
                              </a:solidFill>
                              <a:latin typeface="Cambria Math" panose="02040503050406030204" pitchFamily="18" charset="0"/>
                            </a:rPr>
                            <m:t>𝑖</m:t>
                          </m:r>
                        </m:sub>
                      </m:sSub>
                      <m:r>
                        <a:rPr lang="en-US" sz="2400" b="0" i="1" smtClean="0">
                          <a:solidFill>
                            <a:srgbClr val="FF6200"/>
                          </a:solidFill>
                          <a:latin typeface="Cambria Math" panose="02040503050406030204" pitchFamily="18" charset="0"/>
                        </a:rPr>
                        <m:t>←</m:t>
                      </m:r>
                      <m:r>
                        <a:rPr lang="en-US" sz="2400" b="0" i="1" smtClean="0">
                          <a:solidFill>
                            <a:srgbClr val="FF6200"/>
                          </a:solidFill>
                          <a:latin typeface="Cambria Math" panose="02040503050406030204" pitchFamily="18" charset="0"/>
                        </a:rPr>
                        <m:t>𝐴</m:t>
                      </m:r>
                      <m:sSub>
                        <m:sSubPr>
                          <m:ctrlPr>
                            <a:rPr lang="en-US" sz="2400" b="0" i="1" smtClean="0">
                              <a:solidFill>
                                <a:srgbClr val="FF6200"/>
                              </a:solidFill>
                              <a:latin typeface="Cambria Math" panose="02040503050406030204" pitchFamily="18" charset="0"/>
                            </a:rPr>
                          </m:ctrlPr>
                        </m:sSubPr>
                        <m:e>
                          <m:acc>
                            <m:accPr>
                              <m:chr m:val="⃗"/>
                              <m:ctrlPr>
                                <a:rPr lang="en-US" sz="2400" b="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𝑥</m:t>
                              </m:r>
                            </m:e>
                          </m:acc>
                        </m:e>
                        <m:sub>
                          <m:r>
                            <a:rPr lang="en-US" sz="2400" b="0" i="1" smtClean="0">
                              <a:solidFill>
                                <a:srgbClr val="FF6200"/>
                              </a:solidFill>
                              <a:latin typeface="Cambria Math" panose="02040503050406030204" pitchFamily="18" charset="0"/>
                            </a:rPr>
                            <m:t>𝑖</m:t>
                          </m:r>
                        </m:sub>
                      </m:sSub>
                      <m:r>
                        <a:rPr lang="en-US" sz="2400" b="0" i="1" smtClean="0">
                          <a:solidFill>
                            <a:srgbClr val="FF6200"/>
                          </a:solidFill>
                          <a:latin typeface="Cambria Math" panose="02040503050406030204" pitchFamily="18" charset="0"/>
                        </a:rPr>
                        <m:t> </m:t>
                      </m:r>
                      <m:r>
                        <m:rPr>
                          <m:sty m:val="p"/>
                        </m:rPr>
                        <a:rPr lang="en-US" sz="2400" b="0" i="1" smtClean="0">
                          <a:solidFill>
                            <a:srgbClr val="FF6200"/>
                          </a:solidFill>
                          <a:latin typeface="Cambria Math" panose="02040503050406030204" pitchFamily="18" charset="0"/>
                        </a:rPr>
                        <m:t>mod</m:t>
                      </m:r>
                      <m:r>
                        <a:rPr lang="en-US" sz="2400" b="0" i="1" smtClean="0">
                          <a:solidFill>
                            <a:srgbClr val="FF6200"/>
                          </a:solidFill>
                          <a:latin typeface="Cambria Math" panose="02040503050406030204" pitchFamily="18" charset="0"/>
                        </a:rPr>
                        <m:t> </m:t>
                      </m:r>
                      <m:r>
                        <a:rPr lang="en-US" sz="2400" b="0" i="1" smtClean="0">
                          <a:solidFill>
                            <a:srgbClr val="FF6200"/>
                          </a:solidFill>
                          <a:latin typeface="Cambria Math" panose="02040503050406030204" pitchFamily="18" charset="0"/>
                        </a:rPr>
                        <m:t>𝑞</m:t>
                      </m:r>
                      <m:r>
                        <a:rPr lang="en-US" sz="2400" b="0" i="1" smtClean="0">
                          <a:solidFill>
                            <a:srgbClr val="FF6200"/>
                          </a:solidFill>
                          <a:latin typeface="Cambria Math" panose="02040503050406030204" pitchFamily="18" charset="0"/>
                        </a:rPr>
                        <m:t>, </m:t>
                      </m:r>
                      <m:sSub>
                        <m:sSubPr>
                          <m:ctrlPr>
                            <a:rPr lang="en-US" sz="2400" i="1" smtClean="0">
                              <a:solidFill>
                                <a:srgbClr val="FF6200"/>
                              </a:solidFill>
                              <a:latin typeface="Cambria Math" panose="02040503050406030204" pitchFamily="18" charset="0"/>
                            </a:rPr>
                          </m:ctrlPr>
                        </m:sSubPr>
                        <m:e>
                          <m:acc>
                            <m:accPr>
                              <m:chr m:val="⃗"/>
                              <m:ctrlPr>
                                <a:rPr lang="en-US" sz="2400" i="1">
                                  <a:solidFill>
                                    <a:srgbClr val="FF6200"/>
                                  </a:solidFill>
                                  <a:latin typeface="Cambria Math" panose="02040503050406030204" pitchFamily="18" charset="0"/>
                                </a:rPr>
                              </m:ctrlPr>
                            </m:accPr>
                            <m:e>
                              <m:r>
                                <a:rPr lang="en-US" sz="2400" i="1">
                                  <a:solidFill>
                                    <a:srgbClr val="FF6200"/>
                                  </a:solidFill>
                                  <a:latin typeface="Cambria Math" panose="02040503050406030204" pitchFamily="18" charset="0"/>
                                </a:rPr>
                                <m:t>𝑥</m:t>
                              </m:r>
                            </m:e>
                          </m:acc>
                        </m:e>
                        <m:sub>
                          <m:r>
                            <a:rPr lang="en-US" sz="2400" i="1">
                              <a:solidFill>
                                <a:srgbClr val="FF6200"/>
                              </a:solidFill>
                              <a:latin typeface="Cambria Math" panose="02040503050406030204" pitchFamily="18" charset="0"/>
                            </a:rPr>
                            <m:t>𝑖</m:t>
                          </m:r>
                        </m:sub>
                      </m:sSub>
                      <m:groupChr>
                        <m:groupChrPr>
                          <m:chr m:val="←"/>
                          <m:vertJc m:val="bot"/>
                          <m:ctrlPr>
                            <a:rPr lang="en-US" sz="2400" i="1">
                              <a:solidFill>
                                <a:srgbClr val="FF6200"/>
                              </a:solidFill>
                              <a:latin typeface="Cambria Math" panose="02040503050406030204" pitchFamily="18" charset="0"/>
                            </a:rPr>
                          </m:ctrlPr>
                        </m:groupChrPr>
                        <m:e>
                          <m:r>
                            <m:rPr>
                              <m:brk m:alnAt="2"/>
                            </m:rPr>
                            <a:rPr lang="en-US" sz="2400" i="1">
                              <a:solidFill>
                                <a:srgbClr val="FF6200"/>
                              </a:solidFill>
                              <a:latin typeface="Cambria Math" panose="02040503050406030204" pitchFamily="18" charset="0"/>
                            </a:rPr>
                            <m:t>$</m:t>
                          </m:r>
                        </m:e>
                      </m:groupChr>
                      <m:sSubSup>
                        <m:sSubSupPr>
                          <m:ctrlPr>
                            <a:rPr lang="en-US" sz="2400" b="0" i="1" smtClean="0">
                              <a:solidFill>
                                <a:srgbClr val="FF6200"/>
                              </a:solidFill>
                              <a:latin typeface="Cambria Math" panose="02040503050406030204" pitchFamily="18" charset="0"/>
                            </a:rPr>
                          </m:ctrlPr>
                        </m:sSubSupPr>
                        <m:e>
                          <m:r>
                            <a:rPr lang="en-US" sz="2400" i="1">
                              <a:solidFill>
                                <a:srgbClr val="FF6200"/>
                              </a:solidFill>
                              <a:latin typeface="Cambria Math" panose="02040503050406030204" pitchFamily="18" charset="0"/>
                            </a:rPr>
                            <m:t>𝒟</m:t>
                          </m:r>
                        </m:e>
                        <m:sub>
                          <m:r>
                            <a:rPr lang="en-US" sz="2400" b="0" i="1" smtClean="0">
                              <a:solidFill>
                                <a:srgbClr val="FF6200"/>
                              </a:solidFill>
                              <a:latin typeface="Cambria Math" panose="02040503050406030204" pitchFamily="18" charset="0"/>
                            </a:rPr>
                            <m:t>𝜎</m:t>
                          </m:r>
                        </m:sub>
                        <m:sup>
                          <m:r>
                            <a:rPr lang="en-US" sz="2400" b="0" i="1" smtClean="0">
                              <a:solidFill>
                                <a:srgbClr val="FF6200"/>
                              </a:solidFill>
                              <a:latin typeface="Cambria Math" panose="02040503050406030204" pitchFamily="18" charset="0"/>
                            </a:rPr>
                            <m:t>𝑚</m:t>
                          </m:r>
                        </m:sup>
                      </m:sSubSup>
                    </m:oMath>
                  </m:oMathPara>
                </a14:m>
                <a:endParaRPr lang="en-US" sz="2400" dirty="0">
                  <a:solidFill>
                    <a:srgbClr val="FF6200"/>
                  </a:solidFill>
                </a:endParaRPr>
              </a:p>
            </p:txBody>
          </p:sp>
        </mc:Choice>
        <mc:Fallback xmlns="">
          <p:sp>
            <p:nvSpPr>
              <p:cNvPr id="15" name="TextBox 14">
                <a:extLst>
                  <a:ext uri="{FF2B5EF4-FFF2-40B4-BE49-F238E27FC236}">
                    <a16:creationId xmlns:a16="http://schemas.microsoft.com/office/drawing/2014/main" id="{B1222D61-9766-A817-ED38-B9FC18B7024A}"/>
                  </a:ext>
                </a:extLst>
              </p:cNvPr>
              <p:cNvSpPr txBox="1">
                <a:spLocks noRot="1" noChangeAspect="1" noMove="1" noResize="1" noEditPoints="1" noAdjustHandles="1" noChangeArrowheads="1" noChangeShapeType="1" noTextEdit="1"/>
              </p:cNvSpPr>
              <p:nvPr/>
            </p:nvSpPr>
            <p:spPr>
              <a:xfrm>
                <a:off x="4079626" y="1386548"/>
                <a:ext cx="3776201" cy="613951"/>
              </a:xfrm>
              <a:prstGeom prst="rect">
                <a:avLst/>
              </a:prstGeom>
              <a:blipFill>
                <a:blip r:embed="rId4"/>
                <a:stretch>
                  <a:fillRect b="-44000"/>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4558DD6D-11E7-4DD2-61BF-EFACB05C3D96}"/>
              </a:ext>
            </a:extLst>
          </p:cNvPr>
          <p:cNvCxnSpPr>
            <a:cxnSpLocks/>
          </p:cNvCxnSpPr>
          <p:nvPr/>
        </p:nvCxnSpPr>
        <p:spPr>
          <a:xfrm flipV="1">
            <a:off x="2094618" y="1397619"/>
            <a:ext cx="730288" cy="357103"/>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1" name="Rounded Rectangle 20">
            <a:extLst>
              <a:ext uri="{FF2B5EF4-FFF2-40B4-BE49-F238E27FC236}">
                <a16:creationId xmlns:a16="http://schemas.microsoft.com/office/drawing/2014/main" id="{F08162DA-F8AE-E021-6C35-BD1C5295F988}"/>
              </a:ext>
            </a:extLst>
          </p:cNvPr>
          <p:cNvSpPr/>
          <p:nvPr/>
        </p:nvSpPr>
        <p:spPr>
          <a:xfrm>
            <a:off x="3865808" y="2736076"/>
            <a:ext cx="1146460" cy="803625"/>
          </a:xfrm>
          <a:prstGeom prst="roundRect">
            <a:avLst>
              <a:gd name="adj" fmla="val 19415"/>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PI</a:t>
            </a:r>
          </a:p>
        </p:txBody>
      </p:sp>
      <p:cxnSp>
        <p:nvCxnSpPr>
          <p:cNvPr id="22" name="Straight Arrow Connector 21">
            <a:extLst>
              <a:ext uri="{FF2B5EF4-FFF2-40B4-BE49-F238E27FC236}">
                <a16:creationId xmlns:a16="http://schemas.microsoft.com/office/drawing/2014/main" id="{52B913DD-CC2E-C74B-184E-BF60EC63951B}"/>
              </a:ext>
            </a:extLst>
          </p:cNvPr>
          <p:cNvCxnSpPr>
            <a:cxnSpLocks/>
          </p:cNvCxnSpPr>
          <p:nvPr/>
        </p:nvCxnSpPr>
        <p:spPr>
          <a:xfrm flipV="1">
            <a:off x="2123974" y="3417418"/>
            <a:ext cx="1709833" cy="9141"/>
          </a:xfrm>
          <a:prstGeom prst="straightConnector1">
            <a:avLst/>
          </a:prstGeom>
          <a:ln w="38100">
            <a:solidFill>
              <a:schemeClr val="tx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3A01F51-20CF-DDEA-F327-5C1514A8643B}"/>
                  </a:ext>
                </a:extLst>
              </p:cNvPr>
              <p:cNvSpPr txBox="1"/>
              <p:nvPr/>
            </p:nvSpPr>
            <p:spPr>
              <a:xfrm>
                <a:off x="2079878" y="2945836"/>
                <a:ext cx="17038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200"/>
                          </a:solidFill>
                          <a:latin typeface="Cambria Math" panose="02040503050406030204" pitchFamily="18" charset="0"/>
                        </a:rPr>
                        <m:t> </m:t>
                      </m:r>
                      <m:r>
                        <m:rPr>
                          <m:sty m:val="p"/>
                        </m:rPr>
                        <a:rPr lang="en-US" sz="2400" b="0" i="0" smtClean="0">
                          <a:solidFill>
                            <a:srgbClr val="FF6200"/>
                          </a:solidFill>
                          <a:latin typeface="Cambria Math" panose="02040503050406030204" pitchFamily="18" charset="0"/>
                        </a:rPr>
                        <m:t>Σ</m:t>
                      </m:r>
                      <m:sSub>
                        <m:sSubPr>
                          <m:ctrlPr>
                            <a:rPr lang="en-US" sz="2400" b="0" i="1" smtClean="0">
                              <a:solidFill>
                                <a:srgbClr val="FF6200"/>
                              </a:solidFill>
                              <a:latin typeface="Cambria Math" panose="02040503050406030204" pitchFamily="18" charset="0"/>
                            </a:rPr>
                          </m:ctrlPr>
                        </m:sSubPr>
                        <m:e>
                          <m:r>
                            <a:rPr lang="en-US" sz="2400" b="0" i="1" smtClean="0">
                              <a:solidFill>
                                <a:srgbClr val="FF6200"/>
                              </a:solidFill>
                              <a:latin typeface="Cambria Math" panose="02040503050406030204" pitchFamily="18" charset="0"/>
                            </a:rPr>
                            <m:t>𝑡</m:t>
                          </m:r>
                        </m:e>
                        <m:sub>
                          <m:r>
                            <a:rPr lang="en-US" sz="2400" b="0" i="1" smtClean="0">
                              <a:solidFill>
                                <a:srgbClr val="FF6200"/>
                              </a:solidFill>
                              <a:latin typeface="Cambria Math" panose="02040503050406030204" pitchFamily="18" charset="0"/>
                            </a:rPr>
                            <m:t>𝑖</m:t>
                          </m:r>
                        </m:sub>
                      </m:sSub>
                      <m:sSub>
                        <m:sSubPr>
                          <m:ctrlPr>
                            <a:rPr lang="en-US" sz="2400" b="0" i="1" smtClean="0">
                              <a:solidFill>
                                <a:srgbClr val="FF6200"/>
                              </a:solidFill>
                              <a:latin typeface="Cambria Math" panose="02040503050406030204" pitchFamily="18" charset="0"/>
                            </a:rPr>
                          </m:ctrlPr>
                        </m:sSubPr>
                        <m:e>
                          <m:acc>
                            <m:accPr>
                              <m:chr m:val="⃗"/>
                              <m:ctrlPr>
                                <a:rPr lang="en-US" sz="2400" i="1">
                                  <a:solidFill>
                                    <a:srgbClr val="FF6200"/>
                                  </a:solidFill>
                                  <a:latin typeface="Cambria Math" panose="02040503050406030204" pitchFamily="18" charset="0"/>
                                </a:rPr>
                              </m:ctrlPr>
                            </m:accPr>
                            <m:e>
                              <m:r>
                                <a:rPr lang="en-US" sz="2400" i="1">
                                  <a:solidFill>
                                    <a:srgbClr val="FF6200"/>
                                  </a:solidFill>
                                  <a:latin typeface="Cambria Math" panose="02040503050406030204" pitchFamily="18" charset="0"/>
                                </a:rPr>
                                <m:t>𝑥</m:t>
                              </m:r>
                            </m:e>
                          </m:acc>
                        </m:e>
                        <m:sub>
                          <m:r>
                            <a:rPr lang="en-US" sz="2400" b="0" i="1" smtClean="0">
                              <a:solidFill>
                                <a:srgbClr val="FF6200"/>
                              </a:solidFill>
                              <a:latin typeface="Cambria Math" panose="02040503050406030204" pitchFamily="18" charset="0"/>
                            </a:rPr>
                            <m:t>𝑖</m:t>
                          </m:r>
                        </m:sub>
                      </m:sSub>
                      <m:r>
                        <a:rPr lang="en-US" sz="2400" b="0" i="1" smtClean="0">
                          <a:solidFill>
                            <a:srgbClr val="FF6200"/>
                          </a:solidFill>
                          <a:latin typeface="Cambria Math" panose="02040503050406030204" pitchFamily="18" charset="0"/>
                        </a:rPr>
                        <m:t> </m:t>
                      </m:r>
                      <m:r>
                        <m:rPr>
                          <m:sty m:val="p"/>
                        </m:rPr>
                        <a:rPr lang="en-US" sz="2400" b="0" i="1" smtClean="0">
                          <a:solidFill>
                            <a:srgbClr val="FF6200"/>
                          </a:solidFill>
                          <a:latin typeface="Cambria Math" panose="02040503050406030204" pitchFamily="18" charset="0"/>
                        </a:rPr>
                        <m:t>mod</m:t>
                      </m:r>
                      <m:r>
                        <a:rPr lang="en-US" sz="2400" b="0" i="1" smtClean="0">
                          <a:solidFill>
                            <a:srgbClr val="FF6200"/>
                          </a:solidFill>
                          <a:latin typeface="Cambria Math" panose="02040503050406030204" pitchFamily="18" charset="0"/>
                        </a:rPr>
                        <m:t> </m:t>
                      </m:r>
                      <m:r>
                        <a:rPr lang="en-US" sz="2400" b="0" i="1" smtClean="0">
                          <a:solidFill>
                            <a:srgbClr val="FF6200"/>
                          </a:solidFill>
                          <a:latin typeface="Cambria Math" panose="02040503050406030204" pitchFamily="18" charset="0"/>
                        </a:rPr>
                        <m:t>𝑞</m:t>
                      </m:r>
                    </m:oMath>
                  </m:oMathPara>
                </a14:m>
                <a:endParaRPr lang="en-US" sz="2400" dirty="0">
                  <a:solidFill>
                    <a:srgbClr val="FF6200"/>
                  </a:solidFill>
                </a:endParaRPr>
              </a:p>
            </p:txBody>
          </p:sp>
        </mc:Choice>
        <mc:Fallback xmlns="">
          <p:sp>
            <p:nvSpPr>
              <p:cNvPr id="23" name="TextBox 22">
                <a:extLst>
                  <a:ext uri="{FF2B5EF4-FFF2-40B4-BE49-F238E27FC236}">
                    <a16:creationId xmlns:a16="http://schemas.microsoft.com/office/drawing/2014/main" id="{A3A01F51-20CF-DDEA-F327-5C1514A8643B}"/>
                  </a:ext>
                </a:extLst>
              </p:cNvPr>
              <p:cNvSpPr txBox="1">
                <a:spLocks noRot="1" noChangeAspect="1" noMove="1" noResize="1" noEditPoints="1" noAdjustHandles="1" noChangeArrowheads="1" noChangeShapeType="1" noTextEdit="1"/>
              </p:cNvSpPr>
              <p:nvPr/>
            </p:nvSpPr>
            <p:spPr>
              <a:xfrm>
                <a:off x="2079878" y="2945836"/>
                <a:ext cx="1703810" cy="461665"/>
              </a:xfrm>
              <a:prstGeom prst="rect">
                <a:avLst/>
              </a:prstGeom>
              <a:blipFill>
                <a:blip r:embed="rId5"/>
                <a:stretch>
                  <a:fillRect l="-3676" t="-21053" r="-4412" b="-18421"/>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A56C4915-A280-AD1C-D314-F23E1201EE50}"/>
              </a:ext>
            </a:extLst>
          </p:cNvPr>
          <p:cNvCxnSpPr>
            <a:cxnSpLocks/>
          </p:cNvCxnSpPr>
          <p:nvPr/>
        </p:nvCxnSpPr>
        <p:spPr>
          <a:xfrm>
            <a:off x="2123974" y="2895560"/>
            <a:ext cx="170983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4DDE004-5D0B-70E2-7D35-FC73F1815E1F}"/>
                  </a:ext>
                </a:extLst>
              </p:cNvPr>
              <p:cNvSpPr txBox="1"/>
              <p:nvPr/>
            </p:nvSpPr>
            <p:spPr>
              <a:xfrm>
                <a:off x="2171023" y="2377092"/>
                <a:ext cx="1521521" cy="5191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rgbClr val="FF6200"/>
                              </a:solidFill>
                              <a:latin typeface="Cambria Math" panose="02040503050406030204" pitchFamily="18" charset="0"/>
                            </a:rPr>
                          </m:ctrlPr>
                        </m:accPr>
                        <m:e>
                          <m:r>
                            <a:rPr lang="en-US" sz="2400" b="0" i="1" smtClean="0">
                              <a:solidFill>
                                <a:srgbClr val="FF6200"/>
                              </a:solidFill>
                              <a:latin typeface="Cambria Math" panose="02040503050406030204" pitchFamily="18" charset="0"/>
                            </a:rPr>
                            <m:t>𝑡</m:t>
                          </m:r>
                        </m:e>
                      </m:acc>
                      <m:r>
                        <a:rPr lang="en-US" sz="2400" i="1" smtClean="0">
                          <a:solidFill>
                            <a:srgbClr val="FF6200"/>
                          </a:solidFill>
                          <a:latin typeface="Cambria Math" panose="02040503050406030204" pitchFamily="18" charset="0"/>
                        </a:rPr>
                        <m:t>∈</m:t>
                      </m:r>
                      <m:sSubSup>
                        <m:sSubSupPr>
                          <m:ctrlPr>
                            <a:rPr lang="en-US" sz="2400" i="1" smtClean="0">
                              <a:solidFill>
                                <a:srgbClr val="FF6200"/>
                              </a:solidFill>
                              <a:latin typeface="Cambria Math" panose="02040503050406030204" pitchFamily="18" charset="0"/>
                            </a:rPr>
                          </m:ctrlPr>
                        </m:sSubSupPr>
                        <m:e>
                          <m:r>
                            <a:rPr lang="en-US" sz="2400" i="1">
                              <a:solidFill>
                                <a:srgbClr val="FF6200"/>
                              </a:solidFill>
                              <a:latin typeface="Cambria Math" panose="02040503050406030204" pitchFamily="18" charset="0"/>
                            </a:rPr>
                            <m:t>ℤ</m:t>
                          </m:r>
                        </m:e>
                        <m:sub>
                          <m:r>
                            <a:rPr lang="en-US" sz="2400" b="0" i="1" smtClean="0">
                              <a:solidFill>
                                <a:srgbClr val="FF6200"/>
                              </a:solidFill>
                              <a:latin typeface="Cambria Math" panose="02040503050406030204" pitchFamily="18" charset="0"/>
                            </a:rPr>
                            <m:t>𝑞</m:t>
                          </m:r>
                        </m:sub>
                        <m:sup>
                          <m:r>
                            <a:rPr lang="en-US" sz="2400" i="1">
                              <a:solidFill>
                                <a:srgbClr val="FF6200"/>
                              </a:solidFill>
                              <a:latin typeface="Cambria Math" panose="02040503050406030204" pitchFamily="18" charset="0"/>
                            </a:rPr>
                            <m:t>ℓ</m:t>
                          </m:r>
                        </m:sup>
                      </m:sSubSup>
                    </m:oMath>
                  </m:oMathPara>
                </a14:m>
                <a:endParaRPr lang="en-US" sz="2400" dirty="0">
                  <a:solidFill>
                    <a:srgbClr val="FF6200"/>
                  </a:solidFill>
                </a:endParaRPr>
              </a:p>
            </p:txBody>
          </p:sp>
        </mc:Choice>
        <mc:Fallback xmlns="">
          <p:sp>
            <p:nvSpPr>
              <p:cNvPr id="25" name="TextBox 24">
                <a:extLst>
                  <a:ext uri="{FF2B5EF4-FFF2-40B4-BE49-F238E27FC236}">
                    <a16:creationId xmlns:a16="http://schemas.microsoft.com/office/drawing/2014/main" id="{44DDE004-5D0B-70E2-7D35-FC73F1815E1F}"/>
                  </a:ext>
                </a:extLst>
              </p:cNvPr>
              <p:cNvSpPr txBox="1">
                <a:spLocks noRot="1" noChangeAspect="1" noMove="1" noResize="1" noEditPoints="1" noAdjustHandles="1" noChangeArrowheads="1" noChangeShapeType="1" noTextEdit="1"/>
              </p:cNvSpPr>
              <p:nvPr/>
            </p:nvSpPr>
            <p:spPr>
              <a:xfrm>
                <a:off x="2171023" y="2377092"/>
                <a:ext cx="1521521" cy="519181"/>
              </a:xfrm>
              <a:prstGeom prst="rect">
                <a:avLst/>
              </a:prstGeom>
              <a:blipFill>
                <a:blip r:embed="rId6"/>
                <a:stretch>
                  <a:fillRect t="-19048"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81B9E62-5363-7AD5-31BD-7184A1862D01}"/>
                  </a:ext>
                </a:extLst>
              </p:cNvPr>
              <p:cNvSpPr txBox="1"/>
              <p:nvPr/>
            </p:nvSpPr>
            <p:spPr>
              <a:xfrm>
                <a:off x="2824906" y="876270"/>
                <a:ext cx="1653843" cy="651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𝐴</m:t>
                      </m:r>
                      <m:groupChr>
                        <m:groupChrPr>
                          <m:chr m:val="←"/>
                          <m:vertJc m:val="bot"/>
                          <m:ctrlPr>
                            <a:rPr lang="en-US" sz="2400" i="1">
                              <a:latin typeface="Cambria Math" panose="02040503050406030204" pitchFamily="18" charset="0"/>
                            </a:rPr>
                          </m:ctrlPr>
                        </m:groupChrPr>
                        <m:e>
                          <m:r>
                            <m:rPr>
                              <m:brk m:alnAt="2"/>
                            </m:rPr>
                            <a:rPr lang="en-US" sz="2400" i="1">
                              <a:latin typeface="Cambria Math" panose="02040503050406030204" pitchFamily="18" charset="0"/>
                            </a:rPr>
                            <m:t>$</m:t>
                          </m:r>
                        </m:e>
                      </m:groupChr>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ℤ</m:t>
                          </m:r>
                        </m:e>
                        <m:sub>
                          <m:r>
                            <a:rPr lang="en-US" sz="2400" b="0" i="1" smtClean="0">
                              <a:latin typeface="Cambria Math" panose="02040503050406030204" pitchFamily="18" charset="0"/>
                            </a:rPr>
                            <m:t>𝑞</m:t>
                          </m:r>
                        </m:sub>
                        <m:sup>
                          <m:r>
                            <a:rPr lang="en-US" sz="2400" i="1">
                              <a:latin typeface="Cambria Math" panose="02040503050406030204" pitchFamily="18" charset="0"/>
                            </a:rPr>
                            <m:t>𝑛</m:t>
                          </m:r>
                          <m:r>
                            <a:rPr lang="en-US" sz="2400" i="1">
                              <a:latin typeface="Cambria Math" panose="02040503050406030204" pitchFamily="18" charset="0"/>
                            </a:rPr>
                            <m:t>×</m:t>
                          </m:r>
                          <m:r>
                            <a:rPr lang="en-US" sz="2400" b="0" i="1" smtClean="0">
                              <a:latin typeface="Cambria Math" panose="02040503050406030204" pitchFamily="18" charset="0"/>
                            </a:rPr>
                            <m:t>𝑚</m:t>
                          </m:r>
                        </m:sup>
                      </m:sSubSup>
                    </m:oMath>
                  </m:oMathPara>
                </a14:m>
                <a:endParaRPr lang="en-US" sz="2400" dirty="0"/>
              </a:p>
            </p:txBody>
          </p:sp>
        </mc:Choice>
        <mc:Fallback xmlns="">
          <p:sp>
            <p:nvSpPr>
              <p:cNvPr id="4" name="TextBox 3">
                <a:extLst>
                  <a:ext uri="{FF2B5EF4-FFF2-40B4-BE49-F238E27FC236}">
                    <a16:creationId xmlns:a16="http://schemas.microsoft.com/office/drawing/2014/main" id="{681B9E62-5363-7AD5-31BD-7184A1862D01}"/>
                  </a:ext>
                </a:extLst>
              </p:cNvPr>
              <p:cNvSpPr txBox="1">
                <a:spLocks noRot="1" noChangeAspect="1" noMove="1" noResize="1" noEditPoints="1" noAdjustHandles="1" noChangeArrowheads="1" noChangeShapeType="1" noTextEdit="1"/>
              </p:cNvSpPr>
              <p:nvPr/>
            </p:nvSpPr>
            <p:spPr>
              <a:xfrm>
                <a:off x="2824906" y="876270"/>
                <a:ext cx="1653843" cy="651012"/>
              </a:xfrm>
              <a:prstGeom prst="rect">
                <a:avLst/>
              </a:prstGeom>
              <a:blipFill>
                <a:blip r:embed="rId7"/>
                <a:stretch>
                  <a:fillRect b="-3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19DF11F-34F2-978C-EB06-FAC7E5AEA051}"/>
                  </a:ext>
                </a:extLst>
              </p:cNvPr>
              <p:cNvSpPr txBox="1"/>
              <p:nvPr/>
            </p:nvSpPr>
            <p:spPr>
              <a:xfrm>
                <a:off x="2532663" y="1528750"/>
                <a:ext cx="165384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b="0" i="1" smtClean="0">
                              <a:latin typeface="Cambria Math" panose="02040503050406030204" pitchFamily="18" charset="0"/>
                            </a:rPr>
                            <m:t>ℓ</m:t>
                          </m:r>
                        </m:sub>
                      </m:sSub>
                    </m:oMath>
                  </m:oMathPara>
                </a14:m>
                <a:endParaRPr lang="en-US" sz="2400" dirty="0"/>
              </a:p>
            </p:txBody>
          </p:sp>
        </mc:Choice>
        <mc:Fallback xmlns="">
          <p:sp>
            <p:nvSpPr>
              <p:cNvPr id="17" name="TextBox 16">
                <a:extLst>
                  <a:ext uri="{FF2B5EF4-FFF2-40B4-BE49-F238E27FC236}">
                    <a16:creationId xmlns:a16="http://schemas.microsoft.com/office/drawing/2014/main" id="{3730127E-D7A5-0FE3-028E-8C09391BE1CC}"/>
                  </a:ext>
                </a:extLst>
              </p:cNvPr>
              <p:cNvSpPr txBox="1">
                <a:spLocks noRot="1" noChangeAspect="1" noMove="1" noResize="1" noEditPoints="1" noAdjustHandles="1" noChangeArrowheads="1" noChangeShapeType="1" noTextEdit="1"/>
              </p:cNvSpPr>
              <p:nvPr/>
            </p:nvSpPr>
            <p:spPr>
              <a:xfrm>
                <a:off x="2532663" y="1528750"/>
                <a:ext cx="1653843" cy="461665"/>
              </a:xfrm>
              <a:prstGeom prst="rect">
                <a:avLst/>
              </a:prstGeom>
              <a:blipFill>
                <a:blip r:embed="rId9"/>
                <a:stretch>
                  <a:fillRect t="-24324" b="-8108"/>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EACE21A-5BBE-BF8F-7D27-0804A60F2F86}"/>
              </a:ext>
            </a:extLst>
          </p:cNvPr>
          <p:cNvCxnSpPr>
            <a:cxnSpLocks/>
          </p:cNvCxnSpPr>
          <p:nvPr/>
        </p:nvCxnSpPr>
        <p:spPr>
          <a:xfrm>
            <a:off x="2115356" y="3866086"/>
            <a:ext cx="709550" cy="14864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654C463-3825-A251-543C-548007DCDD04}"/>
                  </a:ext>
                </a:extLst>
              </p:cNvPr>
              <p:cNvSpPr txBox="1"/>
              <p:nvPr/>
            </p:nvSpPr>
            <p:spPr>
              <a:xfrm>
                <a:off x="2532663" y="3771995"/>
                <a:ext cx="17038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𝑧</m:t>
                              </m:r>
                            </m:e>
                          </m:acc>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b="0" i="1" smtClean="0">
                              <a:latin typeface="Cambria Math" panose="02040503050406030204" pitchFamily="18" charset="0"/>
                            </a:rPr>
                            <m:t>ℓ</m:t>
                          </m:r>
                        </m:sub>
                      </m:sSub>
                    </m:oMath>
                  </m:oMathPara>
                </a14:m>
                <a:endParaRPr lang="en-US" sz="2400" dirty="0"/>
              </a:p>
            </p:txBody>
          </p:sp>
        </mc:Choice>
        <mc:Fallback xmlns="">
          <p:sp>
            <p:nvSpPr>
              <p:cNvPr id="10" name="TextBox 9">
                <a:extLst>
                  <a:ext uri="{FF2B5EF4-FFF2-40B4-BE49-F238E27FC236}">
                    <a16:creationId xmlns:a16="http://schemas.microsoft.com/office/drawing/2014/main" id="{1654C463-3825-A251-543C-548007DCDD04}"/>
                  </a:ext>
                </a:extLst>
              </p:cNvPr>
              <p:cNvSpPr txBox="1">
                <a:spLocks noRot="1" noChangeAspect="1" noMove="1" noResize="1" noEditPoints="1" noAdjustHandles="1" noChangeArrowheads="1" noChangeShapeType="1" noTextEdit="1"/>
              </p:cNvSpPr>
              <p:nvPr/>
            </p:nvSpPr>
            <p:spPr>
              <a:xfrm>
                <a:off x="2532663" y="3771995"/>
                <a:ext cx="1703810" cy="461665"/>
              </a:xfrm>
              <a:prstGeom prst="rect">
                <a:avLst/>
              </a:prstGeom>
              <a:blipFill>
                <a:blip r:embed="rId10"/>
                <a:stretch>
                  <a:fillRect t="-243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ounded Rectangle 11">
                <a:extLst>
                  <a:ext uri="{FF2B5EF4-FFF2-40B4-BE49-F238E27FC236}">
                    <a16:creationId xmlns:a16="http://schemas.microsoft.com/office/drawing/2014/main" id="{DBBB1458-CFE1-955C-BB15-EE39A8D8A045}"/>
                  </a:ext>
                </a:extLst>
              </p:cNvPr>
              <p:cNvSpPr/>
              <p:nvPr/>
            </p:nvSpPr>
            <p:spPr>
              <a:xfrm>
                <a:off x="3795783" y="2255881"/>
                <a:ext cx="2358879" cy="374992"/>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Preimage of </a:t>
                </a:r>
                <a14:m>
                  <m:oMath xmlns:m="http://schemas.openxmlformats.org/officeDocument/2006/math">
                    <m:r>
                      <m:rPr>
                        <m:sty m:val="p"/>
                      </m:rPr>
                      <a:rPr lang="en-US" sz="2000" smtClean="0">
                        <a:solidFill>
                          <a:schemeClr val="tx1"/>
                        </a:solidFill>
                        <a:latin typeface="Cambria Math" panose="02040503050406030204" pitchFamily="18" charset="0"/>
                      </a:rPr>
                      <m:t>Σ</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𝑡</m:t>
                        </m:r>
                      </m:e>
                      <m:sub>
                        <m:r>
                          <a:rPr lang="en-US" sz="2000" i="1">
                            <a:solidFill>
                              <a:schemeClr val="tx1"/>
                            </a:solidFill>
                            <a:latin typeface="Cambria Math" panose="02040503050406030204" pitchFamily="18" charset="0"/>
                          </a:rPr>
                          <m:t>𝑖</m:t>
                        </m:r>
                      </m:sub>
                    </m:sSub>
                    <m:sSub>
                      <m:sSubPr>
                        <m:ctrlPr>
                          <a:rPr lang="en-US" sz="2000" b="0" i="1" dirty="0" smtClean="0">
                            <a:solidFill>
                              <a:schemeClr val="tx1"/>
                            </a:solidFill>
                            <a:latin typeface="Cambria Math" panose="02040503050406030204" pitchFamily="18" charset="0"/>
                          </a:rPr>
                        </m:ctrlPr>
                      </m:sSubPr>
                      <m:e>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𝑦</m:t>
                            </m:r>
                          </m:e>
                        </m:acc>
                      </m:e>
                      <m:sub>
                        <m:r>
                          <a:rPr lang="en-US" sz="2000" b="0" i="1" dirty="0" smtClean="0">
                            <a:solidFill>
                              <a:schemeClr val="tx1"/>
                            </a:solidFill>
                            <a:latin typeface="Cambria Math" panose="02040503050406030204" pitchFamily="18" charset="0"/>
                          </a:rPr>
                          <m:t>𝑖</m:t>
                        </m:r>
                      </m:sub>
                    </m:sSub>
                  </m:oMath>
                </a14:m>
                <a:endParaRPr lang="en-US" sz="2000" dirty="0">
                  <a:solidFill>
                    <a:schemeClr val="tx1"/>
                  </a:solidFill>
                </a:endParaRPr>
              </a:p>
            </p:txBody>
          </p:sp>
        </mc:Choice>
        <mc:Fallback xmlns="">
          <p:sp>
            <p:nvSpPr>
              <p:cNvPr id="12" name="Rounded Rectangle 11">
                <a:extLst>
                  <a:ext uri="{FF2B5EF4-FFF2-40B4-BE49-F238E27FC236}">
                    <a16:creationId xmlns:a16="http://schemas.microsoft.com/office/drawing/2014/main" id="{DBBB1458-CFE1-955C-BB15-EE39A8D8A045}"/>
                  </a:ext>
                </a:extLst>
              </p:cNvPr>
              <p:cNvSpPr>
                <a:spLocks noRot="1" noChangeAspect="1" noMove="1" noResize="1" noEditPoints="1" noAdjustHandles="1" noChangeArrowheads="1" noChangeShapeType="1" noTextEdit="1"/>
              </p:cNvSpPr>
              <p:nvPr/>
            </p:nvSpPr>
            <p:spPr>
              <a:xfrm>
                <a:off x="3795783" y="2255881"/>
                <a:ext cx="2358879" cy="374992"/>
              </a:xfrm>
              <a:prstGeom prst="roundRect">
                <a:avLst>
                  <a:gd name="adj" fmla="val 19219"/>
                </a:avLst>
              </a:prstGeom>
              <a:blipFill>
                <a:blip r:embed="rId11"/>
                <a:stretch>
                  <a:fillRect t="-19355" b="-32258"/>
                </a:stretch>
              </a:blipFill>
              <a:ln>
                <a:noFill/>
              </a:ln>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C9337BA3-4412-5992-CFD0-242B0626D3C4}"/>
              </a:ext>
            </a:extLst>
          </p:cNvPr>
          <p:cNvSpPr/>
          <p:nvPr/>
        </p:nvSpPr>
        <p:spPr>
          <a:xfrm>
            <a:off x="419099" y="2068385"/>
            <a:ext cx="1544308" cy="374992"/>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Algebraic</a:t>
            </a:r>
          </a:p>
        </p:txBody>
      </p:sp>
      <p:cxnSp>
        <p:nvCxnSpPr>
          <p:cNvPr id="19" name="Straight Arrow Connector 18">
            <a:extLst>
              <a:ext uri="{FF2B5EF4-FFF2-40B4-BE49-F238E27FC236}">
                <a16:creationId xmlns:a16="http://schemas.microsoft.com/office/drawing/2014/main" id="{2281228B-EEA0-FAB7-2CE7-F21CCF9BC44C}"/>
              </a:ext>
            </a:extLst>
          </p:cNvPr>
          <p:cNvCxnSpPr>
            <a:cxnSpLocks/>
          </p:cNvCxnSpPr>
          <p:nvPr/>
        </p:nvCxnSpPr>
        <p:spPr>
          <a:xfrm flipH="1" flipV="1">
            <a:off x="1437016" y="2443377"/>
            <a:ext cx="980793" cy="210808"/>
          </a:xfrm>
          <a:prstGeom prst="straightConnector1">
            <a:avLst/>
          </a:prstGeom>
          <a:ln w="19050">
            <a:solidFill>
              <a:schemeClr val="accent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E470ECEC-57F5-52D3-7986-493442C120A6}"/>
              </a:ext>
            </a:extLst>
          </p:cNvPr>
          <p:cNvCxnSpPr>
            <a:cxnSpLocks/>
          </p:cNvCxnSpPr>
          <p:nvPr/>
        </p:nvCxnSpPr>
        <p:spPr>
          <a:xfrm flipV="1">
            <a:off x="3329796" y="2630873"/>
            <a:ext cx="504011" cy="543648"/>
          </a:xfrm>
          <a:prstGeom prst="straightConnector1">
            <a:avLst/>
          </a:prstGeom>
          <a:ln w="19050">
            <a:solidFill>
              <a:schemeClr val="accent1"/>
            </a:solidFill>
            <a:headEnd type="triangle"/>
            <a:tailEnd type="non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Rounded Rectangle 32">
                <a:extLst>
                  <a:ext uri="{FF2B5EF4-FFF2-40B4-BE49-F238E27FC236}">
                    <a16:creationId xmlns:a16="http://schemas.microsoft.com/office/drawing/2014/main" id="{AFF51CDC-BA0D-DCA1-18D7-FE6C27E79AEC}"/>
                  </a:ext>
                </a:extLst>
              </p:cNvPr>
              <p:cNvSpPr/>
              <p:nvPr/>
            </p:nvSpPr>
            <p:spPr>
              <a:xfrm>
                <a:off x="775323" y="4729749"/>
                <a:ext cx="4236945" cy="481680"/>
              </a:xfrm>
              <a:prstGeom prst="roundRect">
                <a:avLst>
                  <a:gd name="adj" fmla="val 22707"/>
                </a:avLst>
              </a:prstGeom>
              <a:solidFill>
                <a:srgbClr val="FFBE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[EKT24]: Solvable even if # of PI </a:t>
                </a:r>
                <a14:m>
                  <m:oMath xmlns:m="http://schemas.openxmlformats.org/officeDocument/2006/math">
                    <m:r>
                      <a:rPr lang="en-US" sz="2000" dirty="0">
                        <a:solidFill>
                          <a:schemeClr val="tx1"/>
                        </a:solidFill>
                        <a:latin typeface="Cambria Math" panose="02040503050406030204" pitchFamily="18" charset="0"/>
                      </a:rPr>
                      <m:t>&lt;</m:t>
                    </m:r>
                    <m:r>
                      <a:rPr lang="en-US" sz="2000" i="1" dirty="0">
                        <a:solidFill>
                          <a:schemeClr val="tx1"/>
                        </a:solidFill>
                        <a:latin typeface="Cambria Math" panose="02040503050406030204" pitchFamily="18" charset="0"/>
                      </a:rPr>
                      <m:t>ℓ</m:t>
                    </m:r>
                  </m:oMath>
                </a14:m>
                <a:endParaRPr lang="en-US" sz="2000" dirty="0">
                  <a:solidFill>
                    <a:schemeClr val="tx1"/>
                  </a:solidFill>
                </a:endParaRPr>
              </a:p>
            </p:txBody>
          </p:sp>
        </mc:Choice>
        <mc:Fallback xmlns="">
          <p:sp>
            <p:nvSpPr>
              <p:cNvPr id="33" name="Rounded Rectangle 32">
                <a:extLst>
                  <a:ext uri="{FF2B5EF4-FFF2-40B4-BE49-F238E27FC236}">
                    <a16:creationId xmlns:a16="http://schemas.microsoft.com/office/drawing/2014/main" id="{AFF51CDC-BA0D-DCA1-18D7-FE6C27E79AEC}"/>
                  </a:ext>
                </a:extLst>
              </p:cNvPr>
              <p:cNvSpPr>
                <a:spLocks noRot="1" noChangeAspect="1" noMove="1" noResize="1" noEditPoints="1" noAdjustHandles="1" noChangeArrowheads="1" noChangeShapeType="1" noTextEdit="1"/>
              </p:cNvSpPr>
              <p:nvPr/>
            </p:nvSpPr>
            <p:spPr>
              <a:xfrm>
                <a:off x="775323" y="4729749"/>
                <a:ext cx="4236945" cy="481680"/>
              </a:xfrm>
              <a:prstGeom prst="roundRect">
                <a:avLst>
                  <a:gd name="adj" fmla="val 22707"/>
                </a:avLst>
              </a:prstGeom>
              <a:blipFill>
                <a:blip r:embed="rId13"/>
                <a:stretch>
                  <a:fillRect b="-15385"/>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ounded Rectangle 36">
                <a:extLst>
                  <a:ext uri="{FF2B5EF4-FFF2-40B4-BE49-F238E27FC236}">
                    <a16:creationId xmlns:a16="http://schemas.microsoft.com/office/drawing/2014/main" id="{31B59CBB-F473-9FA4-9561-E92824CE7103}"/>
                  </a:ext>
                </a:extLst>
              </p:cNvPr>
              <p:cNvSpPr/>
              <p:nvPr/>
            </p:nvSpPr>
            <p:spPr>
              <a:xfrm>
                <a:off x="4236473" y="4156051"/>
                <a:ext cx="4236946" cy="426339"/>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ℬ</m:t>
                          </m:r>
                        </m:e>
                        <m:sub>
                          <m:r>
                            <a:rPr lang="en-US" b="0" i="1" smtClean="0">
                              <a:solidFill>
                                <a:schemeClr val="tx1"/>
                              </a:solidFill>
                              <a:latin typeface="Cambria Math" panose="02040503050406030204" pitchFamily="18" charset="0"/>
                            </a:rPr>
                            <m:t>𝑚</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sub>
                        <m:sup>
                          <m:r>
                            <a:rPr lang="en-US" i="1">
                              <a:solidFill>
                                <a:schemeClr val="tx1"/>
                              </a:solidFill>
                              <a:latin typeface="Cambria Math" panose="02040503050406030204" pitchFamily="18" charset="0"/>
                            </a:rPr>
                            <m:t>∗</m:t>
                          </m:r>
                        </m:sup>
                      </m:sSubSup>
                      <m:r>
                        <a:rPr lang="en-US" b="0" i="1" smtClean="0">
                          <a:solidFill>
                            <a:schemeClr val="tx1"/>
                          </a:solidFill>
                          <a:latin typeface="Cambria Math" panose="02040503050406030204" pitchFamily="18" charset="0"/>
                        </a:rPr>
                        <m:t>≔</m:t>
                      </m:r>
                      <m:r>
                        <m:rPr>
                          <m:lit/>
                        </m:rP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ℤ</m:t>
                          </m:r>
                        </m:e>
                        <m:sub>
                          <m:r>
                            <a:rPr lang="en-US" b="0" i="1" smtClean="0">
                              <a:solidFill>
                                <a:schemeClr val="tx1"/>
                              </a:solidFill>
                              <a:latin typeface="Cambria Math" panose="02040503050406030204" pitchFamily="18" charset="0"/>
                            </a:rPr>
                            <m:t>𝑝</m:t>
                          </m:r>
                        </m:sub>
                        <m:sup>
                          <m:r>
                            <a:rPr lang="en-US" b="0" i="1" smtClean="0">
                              <a:solidFill>
                                <a:schemeClr val="tx1"/>
                              </a:solidFill>
                              <a:latin typeface="Cambria Math" panose="02040503050406030204" pitchFamily="18" charset="0"/>
                            </a:rPr>
                            <m:t>𝑚</m:t>
                          </m:r>
                        </m:sup>
                      </m:sSubSup>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d>
                            <m:dPr>
                              <m:begChr m:val="‖"/>
                              <m:endChr m:val="‖"/>
                              <m:ctrlPr>
                                <a:rPr lang="en-US" i="1">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d>
                        </m:e>
                        <m:sub>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𝛽</m:t>
                      </m:r>
                      <m:r>
                        <m:rPr>
                          <m:lit/>
                        </m:rP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37" name="Rounded Rectangle 36">
                <a:extLst>
                  <a:ext uri="{FF2B5EF4-FFF2-40B4-BE49-F238E27FC236}">
                    <a16:creationId xmlns:a16="http://schemas.microsoft.com/office/drawing/2014/main" id="{31B59CBB-F473-9FA4-9561-E92824CE7103}"/>
                  </a:ext>
                </a:extLst>
              </p:cNvPr>
              <p:cNvSpPr>
                <a:spLocks noRot="1" noChangeAspect="1" noMove="1" noResize="1" noEditPoints="1" noAdjustHandles="1" noChangeArrowheads="1" noChangeShapeType="1" noTextEdit="1"/>
              </p:cNvSpPr>
              <p:nvPr/>
            </p:nvSpPr>
            <p:spPr>
              <a:xfrm>
                <a:off x="4236473" y="4156051"/>
                <a:ext cx="4236946" cy="426339"/>
              </a:xfrm>
              <a:prstGeom prst="roundRect">
                <a:avLst>
                  <a:gd name="adj" fmla="val 19219"/>
                </a:avLst>
              </a:prstGeom>
              <a:blipFill>
                <a:blip r:embed="rId14"/>
                <a:stretch>
                  <a:fillRect t="-8824" b="-588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ounded Rectangle 4">
                <a:extLst>
                  <a:ext uri="{FF2B5EF4-FFF2-40B4-BE49-F238E27FC236}">
                    <a16:creationId xmlns:a16="http://schemas.microsoft.com/office/drawing/2014/main" id="{D25CC2A9-58C5-8441-BD20-CF4F58B480C6}"/>
                  </a:ext>
                </a:extLst>
              </p:cNvPr>
              <p:cNvSpPr/>
              <p:nvPr/>
            </p:nvSpPr>
            <p:spPr>
              <a:xfrm>
                <a:off x="5192560" y="3003270"/>
                <a:ext cx="3529284" cy="508392"/>
              </a:xfrm>
              <a:prstGeom prst="roundRect">
                <a:avLst>
                  <a:gd name="adj" fmla="val 19219"/>
                </a:avLst>
              </a:prstGeom>
              <a:solidFill>
                <a:srgbClr val="FFF7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One more: # of PI queries </a:t>
                </a:r>
                <a14:m>
                  <m:oMath xmlns:m="http://schemas.openxmlformats.org/officeDocument/2006/math">
                    <m:r>
                      <a:rPr lang="en-US" sz="2000" dirty="0" smtClean="0">
                        <a:solidFill>
                          <a:schemeClr val="tx1"/>
                        </a:solidFill>
                        <a:latin typeface="Cambria Math" panose="02040503050406030204" pitchFamily="18" charset="0"/>
                      </a:rPr>
                      <m:t>&lt;</m:t>
                    </m:r>
                    <m:r>
                      <a:rPr lang="en-US" sz="2000" b="0" i="1" dirty="0" smtClean="0">
                        <a:solidFill>
                          <a:schemeClr val="tx1"/>
                        </a:solidFill>
                        <a:latin typeface="Cambria Math" panose="02040503050406030204" pitchFamily="18" charset="0"/>
                      </a:rPr>
                      <m:t>ℓ</m:t>
                    </m:r>
                  </m:oMath>
                </a14:m>
                <a:endParaRPr lang="en-US" sz="2000" dirty="0">
                  <a:solidFill>
                    <a:schemeClr val="tx1"/>
                  </a:solidFill>
                </a:endParaRPr>
              </a:p>
            </p:txBody>
          </p:sp>
        </mc:Choice>
        <mc:Fallback xmlns="">
          <p:sp>
            <p:nvSpPr>
              <p:cNvPr id="5" name="Rounded Rectangle 4">
                <a:extLst>
                  <a:ext uri="{FF2B5EF4-FFF2-40B4-BE49-F238E27FC236}">
                    <a16:creationId xmlns:a16="http://schemas.microsoft.com/office/drawing/2014/main" id="{D25CC2A9-58C5-8441-BD20-CF4F58B480C6}"/>
                  </a:ext>
                </a:extLst>
              </p:cNvPr>
              <p:cNvSpPr>
                <a:spLocks noRot="1" noChangeAspect="1" noMove="1" noResize="1" noEditPoints="1" noAdjustHandles="1" noChangeArrowheads="1" noChangeShapeType="1" noTextEdit="1"/>
              </p:cNvSpPr>
              <p:nvPr/>
            </p:nvSpPr>
            <p:spPr>
              <a:xfrm>
                <a:off x="5192560" y="3003270"/>
                <a:ext cx="3529284" cy="508392"/>
              </a:xfrm>
              <a:prstGeom prst="roundRect">
                <a:avLst>
                  <a:gd name="adj" fmla="val 19219"/>
                </a:avLst>
              </a:prstGeom>
              <a:blipFill>
                <a:blip r:embed="rId15"/>
                <a:stretch>
                  <a:fillRect b="-1219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9C2D05-D104-6C2F-F85B-10178FACAA66}"/>
                  </a:ext>
                </a:extLst>
              </p:cNvPr>
              <p:cNvSpPr txBox="1"/>
              <p:nvPr/>
            </p:nvSpPr>
            <p:spPr>
              <a:xfrm>
                <a:off x="3981684" y="3614695"/>
                <a:ext cx="4976538" cy="509563"/>
              </a:xfrm>
              <a:prstGeom prst="rect">
                <a:avLst/>
              </a:prstGeom>
              <a:noFill/>
            </p:spPr>
            <p:txBody>
              <a:bodyPr wrap="square">
                <a:spAutoFit/>
              </a:bodyPr>
              <a:lstStyle/>
              <a:p>
                <a14:m>
                  <m:oMath xmlns:m="http://schemas.openxmlformats.org/officeDocument/2006/math">
                    <m:r>
                      <a:rPr lang="en-US" sz="2400" i="1" dirty="0" smtClean="0">
                        <a:solidFill>
                          <a:srgbClr val="FF0000"/>
                        </a:solidFill>
                        <a:latin typeface="Cambria Math" panose="02040503050406030204" pitchFamily="18" charset="0"/>
                      </a:rPr>
                      <m:t>𝒜</m:t>
                    </m:r>
                  </m:oMath>
                </a14:m>
                <a:r>
                  <a:rPr lang="en-US" sz="2400" dirty="0">
                    <a:solidFill>
                      <a:schemeClr val="tx1"/>
                    </a:solidFill>
                  </a:rPr>
                  <a:t> wins if </a:t>
                </a:r>
                <a14:m>
                  <m:oMath xmlns:m="http://schemas.openxmlformats.org/officeDocument/2006/math">
                    <m:sSub>
                      <m:sSubPr>
                        <m:ctrlPr>
                          <a:rPr lang="en-US" sz="2400" i="1">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e>
                      <m:sub>
                        <m:r>
                          <a:rPr lang="en-US" sz="2400" i="1">
                            <a:latin typeface="Cambria Math" panose="02040503050406030204" pitchFamily="18" charset="0"/>
                          </a:rPr>
                          <m:t>𝑖</m:t>
                        </m:r>
                      </m:sub>
                    </m:sSub>
                    <m:r>
                      <a:rPr lang="en-US" sz="2400" b="0" i="1" smtClean="0">
                        <a:latin typeface="Cambria Math" panose="02040503050406030204" pitchFamily="18" charset="0"/>
                      </a:rPr>
                      <m:t> </m:t>
                    </m:r>
                    <m:r>
                      <m:rPr>
                        <m:sty m:val="p"/>
                      </m:rPr>
                      <a:rPr lang="en-US" sz="2400" b="0" i="1" smtClean="0">
                        <a:latin typeface="Cambria Math" panose="02040503050406030204" pitchFamily="18" charset="0"/>
                      </a:rPr>
                      <m:t>mod</m:t>
                    </m:r>
                    <m:r>
                      <a:rPr lang="en-US" sz="2400" b="0" i="1" smtClean="0">
                        <a:latin typeface="Cambria Math" panose="02040503050406030204" pitchFamily="18" charset="0"/>
                      </a:rPr>
                      <m:t> </m:t>
                    </m:r>
                    <m:r>
                      <a:rPr lang="en-US" sz="2400" b="0" i="1" smtClean="0">
                        <a:latin typeface="Cambria Math" panose="02040503050406030204" pitchFamily="18" charset="0"/>
                      </a:rPr>
                      <m:t>𝑞</m:t>
                    </m:r>
                    <m:r>
                      <a:rPr lang="en-US" sz="2400" b="0" i="1" smtClean="0">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𝑧</m:t>
                            </m:r>
                          </m:e>
                        </m:acc>
                      </m:e>
                      <m:sub>
                        <m:r>
                          <a:rPr lang="en-US" sz="2400" i="1">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ℬ</m:t>
                        </m:r>
                      </m:e>
                      <m:sub>
                        <m:r>
                          <a:rPr lang="en-US" sz="2400" b="0" i="1" smtClean="0">
                            <a:solidFill>
                              <a:schemeClr val="tx1"/>
                            </a:solidFill>
                            <a:latin typeface="Cambria Math" panose="02040503050406030204" pitchFamily="18" charset="0"/>
                          </a:rPr>
                          <m:t>𝑚</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𝛽</m:t>
                        </m:r>
                      </m:sub>
                      <m:sup>
                        <m:r>
                          <a:rPr lang="en-US" sz="2400" b="0" i="1" smtClean="0">
                            <a:solidFill>
                              <a:schemeClr val="tx1"/>
                            </a:solidFill>
                            <a:latin typeface="Cambria Math" panose="02040503050406030204" pitchFamily="18" charset="0"/>
                          </a:rPr>
                          <m:t>∗</m:t>
                        </m:r>
                      </m:sup>
                    </m:sSubSup>
                  </m:oMath>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999C2D05-D104-6C2F-F85B-10178FACAA66}"/>
                  </a:ext>
                </a:extLst>
              </p:cNvPr>
              <p:cNvSpPr txBox="1">
                <a:spLocks noRot="1" noChangeAspect="1" noMove="1" noResize="1" noEditPoints="1" noAdjustHandles="1" noChangeArrowheads="1" noChangeShapeType="1" noTextEdit="1"/>
              </p:cNvSpPr>
              <p:nvPr/>
            </p:nvSpPr>
            <p:spPr>
              <a:xfrm>
                <a:off x="3981684" y="3614695"/>
                <a:ext cx="4976538" cy="509563"/>
              </a:xfrm>
              <a:prstGeom prst="rect">
                <a:avLst/>
              </a:prstGeom>
              <a:blipFill>
                <a:blip r:embed="rId16"/>
                <a:stretch>
                  <a:fillRect l="-254" t="-19512" b="-21951"/>
                </a:stretch>
              </a:blipFill>
            </p:spPr>
            <p:txBody>
              <a:bodyPr/>
              <a:lstStyle/>
              <a:p>
                <a:r>
                  <a:rPr lang="en-US">
                    <a:noFill/>
                  </a:rPr>
                  <a:t> </a:t>
                </a:r>
              </a:p>
            </p:txBody>
          </p:sp>
        </mc:Fallback>
      </mc:AlternateContent>
    </p:spTree>
    <p:extLst>
      <p:ext uri="{BB962C8B-B14F-4D97-AF65-F5344CB8AC3E}">
        <p14:creationId xmlns:p14="http://schemas.microsoft.com/office/powerpoint/2010/main" val="44696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3" grpId="0"/>
      <p:bldP spid="25" grpId="0"/>
      <p:bldP spid="12" grpId="0" animBg="1"/>
      <p:bldP spid="18" grpId="0" animBg="1"/>
      <p:bldP spid="33" grpId="0" animBg="1"/>
      <p:bldP spid="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64178</TotalTime>
  <Words>4104</Words>
  <Application>Microsoft Macintosh PowerPoint</Application>
  <PresentationFormat>On-screen Show (16:10)</PresentationFormat>
  <Paragraphs>436</Paragraphs>
  <Slides>20</Slides>
  <Notes>20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Cambria Math</vt:lpstr>
      <vt:lpstr>Symbol</vt:lpstr>
      <vt:lpstr>Office Theme</vt:lpstr>
      <vt:lpstr>The Algebraic One-More MISIS Problem and Applications to Threshold Signatures</vt:lpstr>
      <vt:lpstr>Threshold signatures [DF90]</vt:lpstr>
      <vt:lpstr>Lattice-based TS</vt:lpstr>
      <vt:lpstr>Efficient lattice-based TS</vt:lpstr>
      <vt:lpstr>Overview</vt:lpstr>
      <vt:lpstr>Prelims: short integer solution (SIS)</vt:lpstr>
      <vt:lpstr>Prelims: Inhomogeneous SIS (ISIS)</vt:lpstr>
      <vt:lpstr>One more ISIS [AKSY21]</vt:lpstr>
      <vt:lpstr>Algebraic one more ISIS (AOM-ISIS)?</vt:lpstr>
      <vt:lpstr>PowerPoint Presentation</vt:lpstr>
      <vt:lpstr>AOM-ISIS (This work)</vt:lpstr>
      <vt:lpstr>Why this constraint?</vt:lpstr>
      <vt:lpstr>Overview</vt:lpstr>
      <vt:lpstr>Our main result</vt:lpstr>
      <vt:lpstr>SIS  ⇒  AOM-ISIS</vt:lpstr>
      <vt:lpstr>PowerPoint Presentation</vt:lpstr>
      <vt:lpstr>PowerPoint Presentation</vt:lpstr>
      <vt:lpstr>PowerPoint Presentation</vt:lpstr>
      <vt:lpstr>PowerPoint Presentation</vt:lpstr>
      <vt:lpstr>Conclusion &amp; open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zhucz20</dc:creator>
  <cp:lastModifiedBy>zhucz20</cp:lastModifiedBy>
  <cp:revision>97</cp:revision>
  <dcterms:created xsi:type="dcterms:W3CDTF">2024-07-17T05:17:53Z</dcterms:created>
  <dcterms:modified xsi:type="dcterms:W3CDTF">2025-08-20T16:44:10Z</dcterms:modified>
</cp:coreProperties>
</file>