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82" r:id="rId3"/>
    <p:sldId id="307" r:id="rId4"/>
    <p:sldId id="319" r:id="rId5"/>
    <p:sldId id="310" r:id="rId6"/>
    <p:sldId id="311" r:id="rId7"/>
    <p:sldId id="320" r:id="rId8"/>
    <p:sldId id="312" r:id="rId9"/>
    <p:sldId id="313" r:id="rId10"/>
    <p:sldId id="314" r:id="rId11"/>
    <p:sldId id="315" r:id="rId12"/>
    <p:sldId id="316" r:id="rId13"/>
    <p:sldId id="317" r:id="rId1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7A7"/>
    <a:srgbClr val="AFECA3"/>
    <a:srgbClr val="FF00FF"/>
    <a:srgbClr val="FFCFC2"/>
    <a:srgbClr val="97E4FD"/>
    <a:srgbClr val="0062FC"/>
    <a:srgbClr val="FFBEF2"/>
    <a:srgbClr val="FF5EF9"/>
    <a:srgbClr val="DF00FF"/>
    <a:srgbClr val="C2FD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171"/>
    <p:restoredTop sz="76338"/>
  </p:normalViewPr>
  <p:slideViewPr>
    <p:cSldViewPr snapToGrid="0">
      <p:cViewPr varScale="1">
        <p:scale>
          <a:sx n="98" d="100"/>
          <a:sy n="98"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9F0CB-23A2-654C-A2FF-F3505DA3D6AE}" type="datetimeFigureOut">
              <a:rPr lang="en-US" smtClean="0"/>
              <a:t>11/29/24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7D693-5605-A845-95AC-0945E09E8499}" type="slidenum">
              <a:rPr lang="en-US" smtClean="0"/>
              <a:t>‹#›</a:t>
            </a:fld>
            <a:endParaRPr lang="en-US"/>
          </a:p>
        </p:txBody>
      </p:sp>
    </p:spTree>
    <p:extLst>
      <p:ext uri="{BB962C8B-B14F-4D97-AF65-F5344CB8AC3E}">
        <p14:creationId xmlns:p14="http://schemas.microsoft.com/office/powerpoint/2010/main" val="221821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D7D693-5605-A845-95AC-0945E09E8499}" type="slidenum">
              <a:rPr lang="en-US" smtClean="0"/>
              <a:t>1</a:t>
            </a:fld>
            <a:endParaRPr lang="en-US"/>
          </a:p>
        </p:txBody>
      </p:sp>
    </p:spTree>
    <p:extLst>
      <p:ext uri="{BB962C8B-B14F-4D97-AF65-F5344CB8AC3E}">
        <p14:creationId xmlns:p14="http://schemas.microsoft.com/office/powerpoint/2010/main" val="2985805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BFE50-96AF-296B-CCD0-C02C01AD51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60229-7008-14B7-1B5F-A676F715A3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DE03F2-63A1-6A1B-EB52-0D22B40DF718}"/>
              </a:ext>
            </a:extLst>
          </p:cNvPr>
          <p:cNvSpPr>
            <a:spLocks noGrp="1"/>
          </p:cNvSpPr>
          <p:nvPr>
            <p:ph type="body" idx="1"/>
          </p:nvPr>
        </p:nvSpPr>
        <p:spPr/>
        <p:txBody>
          <a:bodyPr/>
          <a:lstStyle/>
          <a:p>
            <a:r>
              <a:rPr lang="en-US" dirty="0"/>
              <a:t>We also give concrete protocols that match the lower bounds. the idea is to let each pair of parties run Blum’s 2-party protocol, and the party is selected if it wins all the 2-party matches. If no such a party exists, an arbitrary party is picked.</a:t>
            </a:r>
          </a:p>
          <a:p>
            <a:endParaRPr lang="en-US" dirty="0"/>
          </a:p>
          <a:p>
            <a:r>
              <a:rPr lang="en-US" dirty="0"/>
              <a:t>For each honest party, since the probability that it wins one match is at least 1/2, it is selected with probability at least 2^{-(n-1)}.</a:t>
            </a:r>
          </a:p>
          <a:p>
            <a:endParaRPr lang="en-US" dirty="0"/>
          </a:p>
          <a:p>
            <a:r>
              <a:rPr lang="en-US" dirty="0"/>
              <a:t>We also extend our results to committee election, where the goal is to output a set of parties of a specified size.</a:t>
            </a:r>
          </a:p>
        </p:txBody>
      </p:sp>
      <p:sp>
        <p:nvSpPr>
          <p:cNvPr id="4" name="Slide Number Placeholder 3">
            <a:extLst>
              <a:ext uri="{FF2B5EF4-FFF2-40B4-BE49-F238E27FC236}">
                <a16:creationId xmlns:a16="http://schemas.microsoft.com/office/drawing/2014/main" id="{01E4F021-FEEB-44C4-14CC-B40074C05171}"/>
              </a:ext>
            </a:extLst>
          </p:cNvPr>
          <p:cNvSpPr>
            <a:spLocks noGrp="1"/>
          </p:cNvSpPr>
          <p:nvPr>
            <p:ph type="sldNum" sz="quarter" idx="5"/>
          </p:nvPr>
        </p:nvSpPr>
        <p:spPr/>
        <p:txBody>
          <a:bodyPr/>
          <a:lstStyle/>
          <a:p>
            <a:fld id="{47D7D693-5605-A845-95AC-0945E09E8499}" type="slidenum">
              <a:rPr lang="en-US" smtClean="0"/>
              <a:t>10</a:t>
            </a:fld>
            <a:endParaRPr lang="en-US"/>
          </a:p>
        </p:txBody>
      </p:sp>
    </p:spTree>
    <p:extLst>
      <p:ext uri="{BB962C8B-B14F-4D97-AF65-F5344CB8AC3E}">
        <p14:creationId xmlns:p14="http://schemas.microsoft.com/office/powerpoint/2010/main" val="1965067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A0808-CBCB-B630-3F0E-43EDD4936F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332A69-CA3F-3486-2736-AEB54ED5BA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1E2ECB-8033-8071-B6EB-FA72F7FE5BF5}"/>
              </a:ext>
            </a:extLst>
          </p:cNvPr>
          <p:cNvSpPr>
            <a:spLocks noGrp="1"/>
          </p:cNvSpPr>
          <p:nvPr>
            <p:ph type="body" idx="1"/>
          </p:nvPr>
        </p:nvSpPr>
        <p:spPr/>
        <p:txBody>
          <a:bodyPr/>
          <a:lstStyle/>
          <a:p>
            <a:r>
              <a:rPr lang="en-US" dirty="0"/>
              <a:t>Finally, I would like to a proof sketch of our multi-round results.</a:t>
            </a:r>
          </a:p>
          <a:p>
            <a:endParaRPr lang="en-US" dirty="0"/>
          </a:p>
          <a:p>
            <a:r>
              <a:rPr lang="en-US" dirty="0"/>
              <a:t>Let Pi be an r-round, n-party, alpha-maximin-fair protocol. After the first commit-and-reveal round, we say a party is eliminated if the probability of it being selected is slightly decreased. Suppose we can show there exists a first round input x, such that the number of remining party is at least n/log n.</a:t>
            </a:r>
          </a:p>
          <a:p>
            <a:endParaRPr lang="en-US" dirty="0"/>
          </a:p>
          <a:p>
            <a:r>
              <a:rPr lang="en-US" dirty="0"/>
              <a:t>Then, we can show that this gives us a r-1-round protocol for n/log n –party with relatively the same fairness guarantee.</a:t>
            </a:r>
          </a:p>
          <a:p>
            <a:endParaRPr lang="en-US" dirty="0"/>
          </a:p>
          <a:p>
            <a:r>
              <a:rPr lang="en-US" dirty="0"/>
              <a:t>Intuitively, in each round, the number of parties might shrink, but it decreases by at most a factor log n. Therefore, it must take at least </a:t>
            </a:r>
            <a:r>
              <a:rPr lang="en-US" dirty="0" err="1"/>
              <a:t>log⁡n</a:t>
            </a:r>
            <a:r>
              <a:rPr lang="en-US" dirty="0"/>
              <a:t>\\log \log n rounds for the number of parties to reduce to one.</a:t>
            </a:r>
          </a:p>
        </p:txBody>
      </p:sp>
      <p:sp>
        <p:nvSpPr>
          <p:cNvPr id="4" name="Slide Number Placeholder 3">
            <a:extLst>
              <a:ext uri="{FF2B5EF4-FFF2-40B4-BE49-F238E27FC236}">
                <a16:creationId xmlns:a16="http://schemas.microsoft.com/office/drawing/2014/main" id="{6F4C97D5-CC7C-7A06-BED8-FEDF26750F7F}"/>
              </a:ext>
            </a:extLst>
          </p:cNvPr>
          <p:cNvSpPr>
            <a:spLocks noGrp="1"/>
          </p:cNvSpPr>
          <p:nvPr>
            <p:ph type="sldNum" sz="quarter" idx="5"/>
          </p:nvPr>
        </p:nvSpPr>
        <p:spPr/>
        <p:txBody>
          <a:bodyPr/>
          <a:lstStyle/>
          <a:p>
            <a:fld id="{47D7D693-5605-A845-95AC-0945E09E8499}" type="slidenum">
              <a:rPr lang="en-US" smtClean="0"/>
              <a:t>11</a:t>
            </a:fld>
            <a:endParaRPr lang="en-US"/>
          </a:p>
        </p:txBody>
      </p:sp>
    </p:spTree>
    <p:extLst>
      <p:ext uri="{BB962C8B-B14F-4D97-AF65-F5344CB8AC3E}">
        <p14:creationId xmlns:p14="http://schemas.microsoft.com/office/powerpoint/2010/main" val="1119719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84FFB-600D-D4C0-4326-07953A3C15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D5A3B1-ABF9-4317-3EF6-A4BD1B24A3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C5962-5F4B-72E2-4282-C6DD06DDA7BF}"/>
              </a:ext>
            </a:extLst>
          </p:cNvPr>
          <p:cNvSpPr>
            <a:spLocks noGrp="1"/>
          </p:cNvSpPr>
          <p:nvPr>
            <p:ph type="body" idx="1"/>
          </p:nvPr>
        </p:nvSpPr>
        <p:spPr/>
        <p:txBody>
          <a:bodyPr/>
          <a:lstStyle/>
          <a:p>
            <a:r>
              <a:rPr lang="en-US" dirty="0"/>
              <a:t>Lastly, to prove the lemma, suppose the number of remaining parties is at most n/log n for any first-round input.</a:t>
            </a:r>
          </a:p>
          <a:p>
            <a:endParaRPr lang="en-US" dirty="0"/>
          </a:p>
          <a:p>
            <a:r>
              <a:rPr lang="en-US" dirty="0"/>
              <a:t>In this case, we can view the first round of Pi as a single-round committee election protocol, where the remaining parties are the selected committee. We can show that this protocol is \delta n-maximin fair, which contradicts our lower bounds for single-round protocols.</a:t>
            </a:r>
          </a:p>
        </p:txBody>
      </p:sp>
      <p:sp>
        <p:nvSpPr>
          <p:cNvPr id="4" name="Slide Number Placeholder 3">
            <a:extLst>
              <a:ext uri="{FF2B5EF4-FFF2-40B4-BE49-F238E27FC236}">
                <a16:creationId xmlns:a16="http://schemas.microsoft.com/office/drawing/2014/main" id="{A92FA068-CB3D-87FE-9260-5BC8C6994B9E}"/>
              </a:ext>
            </a:extLst>
          </p:cNvPr>
          <p:cNvSpPr>
            <a:spLocks noGrp="1"/>
          </p:cNvSpPr>
          <p:nvPr>
            <p:ph type="sldNum" sz="quarter" idx="5"/>
          </p:nvPr>
        </p:nvSpPr>
        <p:spPr/>
        <p:txBody>
          <a:bodyPr/>
          <a:lstStyle/>
          <a:p>
            <a:fld id="{47D7D693-5605-A845-95AC-0945E09E8499}" type="slidenum">
              <a:rPr lang="en-US" smtClean="0"/>
              <a:t>12</a:t>
            </a:fld>
            <a:endParaRPr lang="en-US"/>
          </a:p>
        </p:txBody>
      </p:sp>
    </p:spTree>
    <p:extLst>
      <p:ext uri="{BB962C8B-B14F-4D97-AF65-F5344CB8AC3E}">
        <p14:creationId xmlns:p14="http://schemas.microsoft.com/office/powerpoint/2010/main" val="3494523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C0DAD-970E-B3CD-4398-A211126C2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ACE703-5E8B-79E8-EE86-8513FE6FDC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538F85-7B67-C635-7C74-A3819CA5C0F5}"/>
              </a:ext>
            </a:extLst>
          </p:cNvPr>
          <p:cNvSpPr>
            <a:spLocks noGrp="1"/>
          </p:cNvSpPr>
          <p:nvPr>
            <p:ph type="body" idx="1"/>
          </p:nvPr>
        </p:nvSpPr>
        <p:spPr/>
        <p:txBody>
          <a:bodyPr/>
          <a:lstStyle/>
          <a:p>
            <a:r>
              <a:rPr lang="en-US" dirty="0"/>
              <a:t>I will end my talk with a few open problems. First, can we extend our lower bounds to more general protocols? Second, our lower bounds on approximate fairness only cover the case where the coalition size is nearly </a:t>
            </a:r>
            <a:r>
              <a:rPr lang="en-US" dirty="0" err="1"/>
              <a:t>nnn</a:t>
            </a:r>
            <a:r>
              <a:rPr lang="en-US" dirty="0"/>
              <a:t>. Can we prove something for smaller coalition sizes?</a:t>
            </a:r>
          </a:p>
          <a:p>
            <a:endParaRPr lang="en-US" dirty="0"/>
          </a:p>
          <a:p>
            <a:r>
              <a:rPr lang="en-US" dirty="0"/>
              <a:t>Also, it would be interesting to see whether our lower bounds are tight</a:t>
            </a:r>
          </a:p>
        </p:txBody>
      </p:sp>
      <p:sp>
        <p:nvSpPr>
          <p:cNvPr id="4" name="Slide Number Placeholder 3">
            <a:extLst>
              <a:ext uri="{FF2B5EF4-FFF2-40B4-BE49-F238E27FC236}">
                <a16:creationId xmlns:a16="http://schemas.microsoft.com/office/drawing/2014/main" id="{32F15788-F5F9-C14D-1A28-33980188D640}"/>
              </a:ext>
            </a:extLst>
          </p:cNvPr>
          <p:cNvSpPr>
            <a:spLocks noGrp="1"/>
          </p:cNvSpPr>
          <p:nvPr>
            <p:ph type="sldNum" sz="quarter" idx="5"/>
          </p:nvPr>
        </p:nvSpPr>
        <p:spPr/>
        <p:txBody>
          <a:bodyPr/>
          <a:lstStyle/>
          <a:p>
            <a:fld id="{47D7D693-5605-A845-95AC-0945E09E8499}" type="slidenum">
              <a:rPr lang="en-US" smtClean="0"/>
              <a:t>13</a:t>
            </a:fld>
            <a:endParaRPr lang="en-US"/>
          </a:p>
        </p:txBody>
      </p:sp>
    </p:spTree>
    <p:extLst>
      <p:ext uri="{BB962C8B-B14F-4D97-AF65-F5344CB8AC3E}">
        <p14:creationId xmlns:p14="http://schemas.microsoft.com/office/powerpoint/2010/main" val="300481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say Alice, Bob, and Eve had a paper accepted at TCC and they all want to present the result at the conference. So they need to run a protocol to decide who will present the paper. Here we assume the existence of broadcast channels so there is no agreement issues. Ideally, we want the outcome to be </a:t>
            </a:r>
            <a:r>
              <a:rPr lang="en-US" dirty="0">
                <a:effectLst/>
                <a:latin typeface="Times"/>
              </a:rPr>
              <a:t>uniformly distributed among them even when a coalition of parties can collude and deviate from the </a:t>
            </a:r>
            <a:r>
              <a:rPr lang="en-US" dirty="0" err="1">
                <a:effectLst/>
                <a:latin typeface="Times"/>
              </a:rPr>
              <a:t>protocool</a:t>
            </a:r>
            <a:r>
              <a:rPr lang="en-US" dirty="0">
                <a:effectLst/>
                <a:latin typeface="Times"/>
              </a:rPr>
              <a:t> . </a:t>
            </a:r>
            <a:r>
              <a:rPr lang="en-US" dirty="0"/>
              <a:t>In particular, we are interested in the case where the size of coalition is more than 1/2.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two party case, this is basically the coin tossing problem. However, the bad new is that it is hard to do unbiased coin tossing in the presence of a malicious majority. It is entirely impossible in the information theoretical setting and even with crypto, the famous Cleve’s lower bound shows that the protocols require high round complexity to achieve strong unbiased guarantees.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To overcome Cleve’s lower bound, the good new is that we don’t need such a strong fairness notion for the Alice-Bob-Eve problem. As observed by Blum in early 80s, a weaker notion, called game theoretic fairness, is enough, and a recent line of works has shown it is possible to design</a:t>
            </a:r>
            <a:r>
              <a:rPr lang="en-US" dirty="0">
                <a:effectLst/>
                <a:latin typeface="Times"/>
              </a:rPr>
              <a:t> efficient multi-party leader election protocols satisfying this notion.</a:t>
            </a:r>
            <a:endParaRPr lang="en-US" dirty="0"/>
          </a:p>
        </p:txBody>
      </p:sp>
      <p:sp>
        <p:nvSpPr>
          <p:cNvPr id="4" name="Slide Number Placeholder 3"/>
          <p:cNvSpPr>
            <a:spLocks noGrp="1"/>
          </p:cNvSpPr>
          <p:nvPr>
            <p:ph type="sldNum" sz="quarter" idx="5"/>
          </p:nvPr>
        </p:nvSpPr>
        <p:spPr/>
        <p:txBody>
          <a:bodyPr/>
          <a:lstStyle/>
          <a:p>
            <a:fld id="{47D7D693-5605-A845-95AC-0945E09E8499}" type="slidenum">
              <a:rPr lang="en-US" smtClean="0"/>
              <a:t>2</a:t>
            </a:fld>
            <a:endParaRPr lang="en-US"/>
          </a:p>
        </p:txBody>
      </p:sp>
    </p:spTree>
    <p:extLst>
      <p:ext uri="{BB962C8B-B14F-4D97-AF65-F5344CB8AC3E}">
        <p14:creationId xmlns:p14="http://schemas.microsoft.com/office/powerpoint/2010/main" val="3344596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0A532-F6B0-5E8B-4B24-16B805FE3F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F9019D-F908-5989-7FF9-F6606CC2C3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9AAFDA-8046-BD9A-AF28-34B49FCC49F3}"/>
              </a:ext>
            </a:extLst>
          </p:cNvPr>
          <p:cNvSpPr>
            <a:spLocks noGrp="1"/>
          </p:cNvSpPr>
          <p:nvPr>
            <p:ph type="body" idx="1"/>
          </p:nvPr>
        </p:nvSpPr>
        <p:spPr/>
        <p:txBody>
          <a:bodyPr/>
          <a:lstStyle/>
          <a:p>
            <a:r>
              <a:rPr lang="en-US" dirty="0"/>
              <a:t>The notion was first formalized for multi-party protocols by Chung et al. in 2018. It guarantees that a coalition of malicious parties can’t ..., where the utility refers to their probability of being selected. We call the former maximin fairness and the later CSP fairness.</a:t>
            </a:r>
          </a:p>
          <a:p>
            <a:endParaRPr lang="en-US" dirty="0"/>
          </a:p>
          <a:p>
            <a:r>
              <a:rPr lang="en-US" dirty="0"/>
              <a:t>To see why this notion is much easier to achieve, a simple example is Blum’s coin-tossing protocol, which is perfectly game-theoretically fair. For two parties, Alice and Bob, in the first round, each party selects a random bit and commits to the bit. Then, in the second round, each party opens their bit. If no party aborts, then the leader is decided by the XOR of the two bits. If one of the parties aborts, the other party becomes the leader.</a:t>
            </a:r>
          </a:p>
          <a:p>
            <a:endParaRPr lang="en-US" dirty="0"/>
          </a:p>
          <a:p>
            <a:r>
              <a:rPr lang="en-US" dirty="0"/>
              <a:t>To see that the protocol is perfectly fair, suppose Bob is malicious here. First of all, Bob should never abort since there is no benefit of doing it. If Bob does not abort, since he can only see Alice’s bit after he decided his own bit, Alice will win with at least a probability of 1/2, which means the protocol is perfectly fair. However, we can see that the protocol does not satisfy the strong unbiased notion, since Bob can always abort, making the outcome be 0 all the time.</a:t>
            </a:r>
          </a:p>
        </p:txBody>
      </p:sp>
      <p:sp>
        <p:nvSpPr>
          <p:cNvPr id="4" name="Slide Number Placeholder 3">
            <a:extLst>
              <a:ext uri="{FF2B5EF4-FFF2-40B4-BE49-F238E27FC236}">
                <a16:creationId xmlns:a16="http://schemas.microsoft.com/office/drawing/2014/main" id="{4858ACB4-7E97-F61C-828C-3DBF4CFA52C3}"/>
              </a:ext>
            </a:extLst>
          </p:cNvPr>
          <p:cNvSpPr>
            <a:spLocks noGrp="1"/>
          </p:cNvSpPr>
          <p:nvPr>
            <p:ph type="sldNum" sz="quarter" idx="5"/>
          </p:nvPr>
        </p:nvSpPr>
        <p:spPr/>
        <p:txBody>
          <a:bodyPr/>
          <a:lstStyle/>
          <a:p>
            <a:fld id="{47D7D693-5605-A845-95AC-0945E09E8499}" type="slidenum">
              <a:rPr lang="en-US" smtClean="0"/>
              <a:t>3</a:t>
            </a:fld>
            <a:endParaRPr lang="en-US"/>
          </a:p>
        </p:txBody>
      </p:sp>
    </p:spTree>
    <p:extLst>
      <p:ext uri="{BB962C8B-B14F-4D97-AF65-F5344CB8AC3E}">
        <p14:creationId xmlns:p14="http://schemas.microsoft.com/office/powerpoint/2010/main" val="4029608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19409-B8CF-2F29-0A63-1B830DA74E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31D75B-2C16-B1C4-2840-499A636833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1AF7EB-A122-EE44-5332-802BE9E3CB64}"/>
              </a:ext>
            </a:extLst>
          </p:cNvPr>
          <p:cNvSpPr>
            <a:spLocks noGrp="1"/>
          </p:cNvSpPr>
          <p:nvPr>
            <p:ph type="body" idx="1"/>
          </p:nvPr>
        </p:nvSpPr>
        <p:spPr/>
        <p:txBody>
          <a:bodyPr/>
          <a:lstStyle/>
          <a:p>
            <a:r>
              <a:rPr lang="en-US" dirty="0"/>
              <a:t>So what do we know so far about the game-theoretically fair leader election protocols?</a:t>
            </a:r>
          </a:p>
          <a:p>
            <a:endParaRPr lang="en-US" dirty="0"/>
          </a:p>
          <a:p>
            <a:r>
              <a:rPr lang="en-US" dirty="0"/>
              <a:t>Let’s see the following diagram, where the x-axis is the coalition size and y-axis is round complexity, and n denotes the number of parties.</a:t>
            </a:r>
          </a:p>
          <a:p>
            <a:endParaRPr lang="en-US" dirty="0"/>
          </a:p>
          <a:p>
            <a:r>
              <a:rPr lang="en-US" dirty="0"/>
              <a:t>For maximum coalition size, n-1, we can extend the Blum’s 2-parties protocol to n-parties setting, which is the </a:t>
            </a:r>
            <a:r>
              <a:rPr lang="en-US" dirty="0" err="1"/>
              <a:t>forklore</a:t>
            </a:r>
            <a:r>
              <a:rPr lang="en-US" dirty="0"/>
              <a:t> tournament tree protocol. It achieves perfect fairness and requires log n rounds.</a:t>
            </a:r>
          </a:p>
          <a:p>
            <a:endParaRPr lang="en-US" dirty="0"/>
          </a:p>
          <a:p>
            <a:r>
              <a:rPr lang="en-US" dirty="0"/>
              <a:t>For slightly smaller coalition, Chung et al gives a loglog n-round protocol that achieves approximate fairness against coalitions of size n - n/log n, and they show a further tradeoff when the coalition size is less </a:t>
            </a:r>
            <a:r>
              <a:rPr lang="en-US" dirty="0" err="1"/>
              <a:t>tha</a:t>
            </a:r>
            <a:r>
              <a:rPr lang="en-US" dirty="0"/>
              <a:t> n - n ^\epsilon.</a:t>
            </a:r>
          </a:p>
          <a:p>
            <a:endParaRPr lang="en-US" dirty="0"/>
          </a:p>
          <a:p>
            <a:r>
              <a:rPr lang="en-US" dirty="0"/>
              <a:t>Moreover, </a:t>
            </a:r>
            <a:r>
              <a:rPr lang="en-US" dirty="0" err="1"/>
              <a:t>Komgodski</a:t>
            </a:r>
            <a:r>
              <a:rPr lang="en-US" dirty="0"/>
              <a:t> et al gives a log*n round protocol when only a constant fraction of parties collude, and they show a further tradeoff </a:t>
            </a:r>
            <a:r>
              <a:rPr lang="en-US" dirty="0" err="1"/>
              <a:t>upto</a:t>
            </a:r>
            <a:r>
              <a:rPr lang="en-US" dirty="0"/>
              <a:t> coalitions of size ….</a:t>
            </a:r>
          </a:p>
          <a:p>
            <a:endParaRPr lang="en-US" dirty="0"/>
          </a:p>
          <a:p>
            <a:r>
              <a:rPr lang="en-US" dirty="0"/>
              <a:t>In terms of lower bounds: We know it is still impossible in the information-theoretical setting, and OWF functions are necessary. The only other lower bound is given by Chung et al., where they consider a special class of protocols referred to as commit-and-reveal protocols, which I will explain later, and they show that log n rounds are necessary for perfect fairness against n−1 coalitions.</a:t>
            </a:r>
          </a:p>
          <a:p>
            <a:endParaRPr lang="en-US" dirty="0"/>
          </a:p>
          <a:p>
            <a:r>
              <a:rPr lang="en-US" dirty="0"/>
              <a:t>So, we know nothing in terms of lower bounds when the coalition size is less than n-1 or when we do not require perfect fairness.</a:t>
            </a:r>
          </a:p>
          <a:p>
            <a:endParaRPr lang="en-US" dirty="0"/>
          </a:p>
          <a:p>
            <a:r>
              <a:rPr lang="en-US" dirty="0"/>
              <a:t>In this work, we also consider commit-and-reveal protocols. In particular, we show that log n/loglog n rounds are necessary for approximate fairness against coalitions of size at n – </a:t>
            </a:r>
            <a:r>
              <a:rPr lang="en-US" dirty="0" err="1"/>
              <a:t>n^epsilon</a:t>
            </a:r>
            <a:r>
              <a:rPr lang="en-US" dirty="0"/>
              <a:t> and we show further tradeoff when the coalition size is larger than n – n /log n.</a:t>
            </a:r>
          </a:p>
        </p:txBody>
      </p:sp>
      <p:sp>
        <p:nvSpPr>
          <p:cNvPr id="4" name="Slide Number Placeholder 3">
            <a:extLst>
              <a:ext uri="{FF2B5EF4-FFF2-40B4-BE49-F238E27FC236}">
                <a16:creationId xmlns:a16="http://schemas.microsoft.com/office/drawing/2014/main" id="{9B50EFA1-C8B9-FCD1-DC81-45D1F746BCF7}"/>
              </a:ext>
            </a:extLst>
          </p:cNvPr>
          <p:cNvSpPr>
            <a:spLocks noGrp="1"/>
          </p:cNvSpPr>
          <p:nvPr>
            <p:ph type="sldNum" sz="quarter" idx="5"/>
          </p:nvPr>
        </p:nvSpPr>
        <p:spPr/>
        <p:txBody>
          <a:bodyPr/>
          <a:lstStyle/>
          <a:p>
            <a:fld id="{47D7D693-5605-A845-95AC-0945E09E8499}" type="slidenum">
              <a:rPr lang="en-US" smtClean="0"/>
              <a:t>4</a:t>
            </a:fld>
            <a:endParaRPr lang="en-US"/>
          </a:p>
        </p:txBody>
      </p:sp>
    </p:spTree>
    <p:extLst>
      <p:ext uri="{BB962C8B-B14F-4D97-AF65-F5344CB8AC3E}">
        <p14:creationId xmlns:p14="http://schemas.microsoft.com/office/powerpoint/2010/main" val="256743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8F3D2-C193-DAAF-A8F7-1D3C4657EB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647CA3-35D6-0F84-6332-798204735E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0DC7ED-F1D8-87B4-E62A-91CAA5E2818A}"/>
              </a:ext>
            </a:extLst>
          </p:cNvPr>
          <p:cNvSpPr>
            <a:spLocks noGrp="1"/>
          </p:cNvSpPr>
          <p:nvPr>
            <p:ph type="body" idx="1"/>
          </p:nvPr>
        </p:nvSpPr>
        <p:spPr/>
        <p:txBody>
          <a:bodyPr/>
          <a:lstStyle/>
          <a:p>
            <a:r>
              <a:rPr lang="en-US" dirty="0"/>
              <a:t>Concretely the tradeoff is as follows.</a:t>
            </a:r>
          </a:p>
          <a:p>
            <a:endParaRPr lang="en-US" dirty="0"/>
          </a:p>
          <a:p>
            <a:r>
              <a:rPr lang="en-US" dirty="0"/>
              <a:t>Furthermore, for perfect fairness, we show.  … , and there is further tradeoff.</a:t>
            </a:r>
          </a:p>
          <a:p>
            <a:endParaRPr lang="en-US" dirty="0"/>
          </a:p>
          <a:p>
            <a:r>
              <a:rPr lang="en-US" dirty="0"/>
              <a:t>We also highlight that for single round protocols, we give a concrete bound on how fair they can be. Moreover, we show the lower bound is tight.</a:t>
            </a:r>
          </a:p>
          <a:p>
            <a:endParaRPr lang="en-US" dirty="0"/>
          </a:p>
          <a:p>
            <a:r>
              <a:rPr lang="en-US" dirty="0"/>
              <a:t>For the result of talk, I will focus our results on approximate fairness and explain our proof ideas.</a:t>
            </a:r>
          </a:p>
        </p:txBody>
      </p:sp>
      <p:sp>
        <p:nvSpPr>
          <p:cNvPr id="4" name="Slide Number Placeholder 3">
            <a:extLst>
              <a:ext uri="{FF2B5EF4-FFF2-40B4-BE49-F238E27FC236}">
                <a16:creationId xmlns:a16="http://schemas.microsoft.com/office/drawing/2014/main" id="{DC3DBDE2-CC11-A59A-54F0-C3A1E11365DE}"/>
              </a:ext>
            </a:extLst>
          </p:cNvPr>
          <p:cNvSpPr>
            <a:spLocks noGrp="1"/>
          </p:cNvSpPr>
          <p:nvPr>
            <p:ph type="sldNum" sz="quarter" idx="5"/>
          </p:nvPr>
        </p:nvSpPr>
        <p:spPr/>
        <p:txBody>
          <a:bodyPr/>
          <a:lstStyle/>
          <a:p>
            <a:fld id="{47D7D693-5605-A845-95AC-0945E09E8499}" type="slidenum">
              <a:rPr lang="en-US" smtClean="0"/>
              <a:t>5</a:t>
            </a:fld>
            <a:endParaRPr lang="en-US"/>
          </a:p>
        </p:txBody>
      </p:sp>
    </p:spTree>
    <p:extLst>
      <p:ext uri="{BB962C8B-B14F-4D97-AF65-F5344CB8AC3E}">
        <p14:creationId xmlns:p14="http://schemas.microsoft.com/office/powerpoint/2010/main" val="2419956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CA420-13CF-5D7D-8271-51E6BC35DE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58053C-BBD7-6690-4046-8EC1E49806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E9913E-6532-A8C0-57D5-01207C0106DD}"/>
              </a:ext>
            </a:extLst>
          </p:cNvPr>
          <p:cNvSpPr>
            <a:spLocks noGrp="1"/>
          </p:cNvSpPr>
          <p:nvPr>
            <p:ph type="body" idx="1"/>
          </p:nvPr>
        </p:nvSpPr>
        <p:spPr/>
        <p:txBody>
          <a:bodyPr/>
          <a:lstStyle/>
          <a:p>
            <a:r>
              <a:rPr lang="en-US" dirty="0"/>
              <a:t>Before that, let me first explain what are commit-and-reveal protocols. These protocols follow a specific structure where each round consists of two phases, a commit phase, where each party I samples a random input from a domain Omega, and broadcasts the commitment of the input, and a open phase, where parties open their inputs.</a:t>
            </a:r>
          </a:p>
          <a:p>
            <a:endParaRPr lang="en-US" dirty="0"/>
          </a:p>
          <a:p>
            <a:r>
              <a:rPr lang="en-US" dirty="0"/>
              <a:t>If party I aborts in round j, we set x_{</a:t>
            </a:r>
            <a:r>
              <a:rPr lang="en-US" dirty="0" err="1"/>
              <a:t>j,I</a:t>
            </a:r>
            <a:r>
              <a:rPr lang="en-US" dirty="0"/>
              <a:t>} to abort. And an r-round n-party protocol can be described by a function Pi, which takes the inputs from all parties across all rounds and outputs an index indicating the selected leader.</a:t>
            </a:r>
          </a:p>
          <a:p>
            <a:endParaRPr lang="en-US" dirty="0"/>
          </a:p>
          <a:p>
            <a:r>
              <a:rPr lang="en-US" dirty="0"/>
              <a:t>Several schemes are belong to this class.</a:t>
            </a:r>
          </a:p>
        </p:txBody>
      </p:sp>
      <p:sp>
        <p:nvSpPr>
          <p:cNvPr id="4" name="Slide Number Placeholder 3">
            <a:extLst>
              <a:ext uri="{FF2B5EF4-FFF2-40B4-BE49-F238E27FC236}">
                <a16:creationId xmlns:a16="http://schemas.microsoft.com/office/drawing/2014/main" id="{835B7188-DCD9-F0B0-DB8F-7E75147EFC9B}"/>
              </a:ext>
            </a:extLst>
          </p:cNvPr>
          <p:cNvSpPr>
            <a:spLocks noGrp="1"/>
          </p:cNvSpPr>
          <p:nvPr>
            <p:ph type="sldNum" sz="quarter" idx="5"/>
          </p:nvPr>
        </p:nvSpPr>
        <p:spPr/>
        <p:txBody>
          <a:bodyPr/>
          <a:lstStyle/>
          <a:p>
            <a:fld id="{47D7D693-5605-A845-95AC-0945E09E8499}" type="slidenum">
              <a:rPr lang="en-US" smtClean="0"/>
              <a:t>6</a:t>
            </a:fld>
            <a:endParaRPr lang="en-US"/>
          </a:p>
        </p:txBody>
      </p:sp>
    </p:spTree>
    <p:extLst>
      <p:ext uri="{BB962C8B-B14F-4D97-AF65-F5344CB8AC3E}">
        <p14:creationId xmlns:p14="http://schemas.microsoft.com/office/powerpoint/2010/main" val="55994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16995-8C70-3451-D9DB-31E766F9E1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FC57B7-0503-F70F-D6EC-09875AA1E0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E9010C-CD21-BCBF-BE98-944C6E47957A}"/>
              </a:ext>
            </a:extLst>
          </p:cNvPr>
          <p:cNvSpPr>
            <a:spLocks noGrp="1"/>
          </p:cNvSpPr>
          <p:nvPr>
            <p:ph type="body" idx="1"/>
          </p:nvPr>
        </p:nvSpPr>
        <p:spPr/>
        <p:txBody>
          <a:bodyPr/>
          <a:lstStyle/>
          <a:p>
            <a:r>
              <a:rPr lang="en-US" dirty="0"/>
              <a:t>For approximate fairness, I only give the formal definition for maximin fairness here, since it will be the main focus of this talk.</a:t>
            </a:r>
          </a:p>
          <a:p>
            <a:endParaRPr lang="en-US" dirty="0"/>
          </a:p>
          <a:p>
            <a:r>
              <a:rPr lang="en-US" dirty="0"/>
              <a:t>a protocol guarantees that any honest party wins with at least probability alpha is equivalent to say the protocol is alpha n-maximin-fair.</a:t>
            </a:r>
          </a:p>
        </p:txBody>
      </p:sp>
      <p:sp>
        <p:nvSpPr>
          <p:cNvPr id="4" name="Slide Number Placeholder 3">
            <a:extLst>
              <a:ext uri="{FF2B5EF4-FFF2-40B4-BE49-F238E27FC236}">
                <a16:creationId xmlns:a16="http://schemas.microsoft.com/office/drawing/2014/main" id="{4E639C0C-F6AB-8067-18B3-6D1D1B7896BB}"/>
              </a:ext>
            </a:extLst>
          </p:cNvPr>
          <p:cNvSpPr>
            <a:spLocks noGrp="1"/>
          </p:cNvSpPr>
          <p:nvPr>
            <p:ph type="sldNum" sz="quarter" idx="5"/>
          </p:nvPr>
        </p:nvSpPr>
        <p:spPr/>
        <p:txBody>
          <a:bodyPr/>
          <a:lstStyle/>
          <a:p>
            <a:fld id="{47D7D693-5605-A845-95AC-0945E09E8499}" type="slidenum">
              <a:rPr lang="en-US" smtClean="0"/>
              <a:t>7</a:t>
            </a:fld>
            <a:endParaRPr lang="en-US"/>
          </a:p>
        </p:txBody>
      </p:sp>
    </p:spTree>
    <p:extLst>
      <p:ext uri="{BB962C8B-B14F-4D97-AF65-F5344CB8AC3E}">
        <p14:creationId xmlns:p14="http://schemas.microsoft.com/office/powerpoint/2010/main" val="79954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B4EDA-C1CD-6763-6D6F-3EBA4608C6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6CDDBB-28C9-0EDD-10EE-8A68FB7A81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8586EE-8FF9-44E9-7841-BDC3E8303DA9}"/>
              </a:ext>
            </a:extLst>
          </p:cNvPr>
          <p:cNvSpPr>
            <a:spLocks noGrp="1"/>
          </p:cNvSpPr>
          <p:nvPr>
            <p:ph type="body" idx="1"/>
          </p:nvPr>
        </p:nvSpPr>
        <p:spPr/>
        <p:txBody>
          <a:bodyPr/>
          <a:lstStyle/>
          <a:p>
            <a:r>
              <a:rPr lang="en-US" dirty="0"/>
              <a:t>For single round protocols, we show any n party protocol can’t be better than …</a:t>
            </a:r>
          </a:p>
          <a:p>
            <a:endParaRPr lang="en-US" dirty="0"/>
          </a:p>
          <a:p>
            <a:r>
              <a:rPr lang="en-US" dirty="0"/>
              <a:t>For simplicity, we only consider maximum corruptions in this talk. To show the statement, let's consider the 3-party case. Suppose party 1 and 2 are corrupted. Our goal is to design a strategy that reduces the probability of party 3 being selected.</a:t>
            </a:r>
          </a:p>
          <a:p>
            <a:endParaRPr lang="en-US" dirty="0"/>
          </a:p>
          <a:p>
            <a:r>
              <a:rPr lang="en-US" dirty="0"/>
              <a:t>Due to the commit-and-reveal framework, the bad parties can’t decide their input based on the honest party’s input, but they can still choose whether to abort after party 3 open its input. The strategy is to let one of the bad parties abort if it will make party 3 not be selected</a:t>
            </a:r>
          </a:p>
          <a:p>
            <a:endParaRPr lang="en-US" dirty="0"/>
          </a:p>
          <a:p>
            <a:r>
              <a:rPr lang="en-US" dirty="0"/>
              <a:t>Denote </a:t>
            </a:r>
            <a:r>
              <a:rPr lang="en-US" dirty="0" err="1"/>
              <a:t>W_i</a:t>
            </a:r>
            <a:r>
              <a:rPr lang="en-US" dirty="0"/>
              <a:t> as the event that party 3 is selected if party </a:t>
            </a:r>
            <a:r>
              <a:rPr lang="en-US" dirty="0" err="1"/>
              <a:t>i</a:t>
            </a:r>
            <a:r>
              <a:rPr lang="en-US" dirty="0"/>
              <a:t> aborts. Intuitively, given party 2 aborts, there should be a fair competition between party 1 and party 3, meaning the probability of W_2 should be at most 1/2. Similarly, the probability of W_1​ should also be at most 1/2.</a:t>
            </a:r>
          </a:p>
          <a:p>
            <a:endParaRPr lang="en-US" dirty="0"/>
          </a:p>
          <a:p>
            <a:r>
              <a:rPr lang="en-US" dirty="0"/>
              <a:t>Then, under this strategy, party 3 is selected only if both W1 and W2 occurs. Therefore, if the two event are independent, we can show the probability that 3 is selected is at most ¼.</a:t>
            </a:r>
          </a:p>
          <a:p>
            <a:endParaRPr lang="en-US" dirty="0"/>
          </a:p>
          <a:p>
            <a:r>
              <a:rPr lang="en-US" dirty="0"/>
              <a:t>However, this argument is not rigorous. For example, there is no guarantee that W1 and W2 are independent. Due to the time limit, we refer to our paper for the full proof.</a:t>
            </a:r>
          </a:p>
        </p:txBody>
      </p:sp>
      <p:sp>
        <p:nvSpPr>
          <p:cNvPr id="4" name="Slide Number Placeholder 3">
            <a:extLst>
              <a:ext uri="{FF2B5EF4-FFF2-40B4-BE49-F238E27FC236}">
                <a16:creationId xmlns:a16="http://schemas.microsoft.com/office/drawing/2014/main" id="{8F0D3BD2-4C5B-4E4E-0FC1-99FE0AA6FD50}"/>
              </a:ext>
            </a:extLst>
          </p:cNvPr>
          <p:cNvSpPr>
            <a:spLocks noGrp="1"/>
          </p:cNvSpPr>
          <p:nvPr>
            <p:ph type="sldNum" sz="quarter" idx="5"/>
          </p:nvPr>
        </p:nvSpPr>
        <p:spPr/>
        <p:txBody>
          <a:bodyPr/>
          <a:lstStyle/>
          <a:p>
            <a:fld id="{47D7D693-5605-A845-95AC-0945E09E8499}" type="slidenum">
              <a:rPr lang="en-US" smtClean="0"/>
              <a:t>8</a:t>
            </a:fld>
            <a:endParaRPr lang="en-US"/>
          </a:p>
        </p:txBody>
      </p:sp>
    </p:spTree>
    <p:extLst>
      <p:ext uri="{BB962C8B-B14F-4D97-AF65-F5344CB8AC3E}">
        <p14:creationId xmlns:p14="http://schemas.microsoft.com/office/powerpoint/2010/main" val="1143124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E9E15-3871-9198-69A1-CD6D4321F7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A7246B-9C41-B8D7-E8FC-CC6C4D95F9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51DA54-B7D8-F5C5-43AE-2F5511BB9AAF}"/>
              </a:ext>
            </a:extLst>
          </p:cNvPr>
          <p:cNvSpPr>
            <a:spLocks noGrp="1"/>
          </p:cNvSpPr>
          <p:nvPr>
            <p:ph type="body" idx="1"/>
          </p:nvPr>
        </p:nvSpPr>
        <p:spPr/>
        <p:txBody>
          <a:bodyPr/>
          <a:lstStyle/>
          <a:p>
            <a:r>
              <a:rPr lang="en-US" dirty="0"/>
              <a:t>To solve the dependency issue, the observation is that if the input of party 3 is fixed, then the two events are actually independent given the inputs of party 1 and party 2 are sampled independently.</a:t>
            </a:r>
          </a:p>
          <a:p>
            <a:endParaRPr lang="en-US" dirty="0"/>
          </a:p>
          <a:p>
            <a:r>
              <a:rPr lang="en-US" dirty="0"/>
              <a:t>Suppose there exists a strategy of sampling x1, such that for any party 3’s input, the probability that 3 is selected given party 2 abort is bounded by some constant p{1,3}, and there exists a </a:t>
            </a:r>
            <a:r>
              <a:rPr lang="en-US" dirty="0" err="1"/>
              <a:t>trategy</a:t>
            </a:r>
            <a:r>
              <a:rPr lang="en-US" dirty="0"/>
              <a:t> of sampling x2, such that the probability that 3 is selected given party 2 abort is bounded by some constant p{2,3}. </a:t>
            </a:r>
          </a:p>
          <a:p>
            <a:endParaRPr lang="en-US" dirty="0"/>
          </a:p>
          <a:p>
            <a:r>
              <a:rPr lang="en-US" dirty="0"/>
              <a:t>Suppose party 1 and 2 samples their inputs using S1 and S2 respectively. The probability that party 3 is selected would be at most p13 times p23</a:t>
            </a:r>
          </a:p>
          <a:p>
            <a:endParaRPr lang="en-US" dirty="0"/>
          </a:p>
          <a:p>
            <a:r>
              <a:rPr lang="en-US" dirty="0"/>
              <a:t>It is left to bound this product.</a:t>
            </a:r>
          </a:p>
          <a:p>
            <a:endParaRPr lang="en-US" dirty="0"/>
          </a:p>
          <a:p>
            <a:r>
              <a:rPr lang="en-US" dirty="0"/>
              <a:t>The idea is to consider all coalition pairs and choose one that does the best job.</a:t>
            </a:r>
          </a:p>
          <a:p>
            <a:endParaRPr lang="en-US" dirty="0"/>
          </a:p>
          <a:p>
            <a:r>
              <a:rPr lang="en-US" dirty="0"/>
              <a:t>We first extend p1,3 and p2,3 to all pairs of parties. </a:t>
            </a:r>
            <a:r>
              <a:rPr lang="en-US" dirty="0" err="1"/>
              <a:t>Pi,j</a:t>
            </a:r>
            <a:r>
              <a:rPr lang="en-US" dirty="0"/>
              <a:t> can be represented using the following max and min equation. Then, the maximin theorem shows </a:t>
            </a:r>
            <a:r>
              <a:rPr lang="en-US" dirty="0" err="1"/>
              <a:t>pi,j</a:t>
            </a:r>
            <a:r>
              <a:rPr lang="en-US" dirty="0"/>
              <a:t> + </a:t>
            </a:r>
            <a:r>
              <a:rPr lang="en-US" dirty="0" err="1"/>
              <a:t>pj,I</a:t>
            </a:r>
            <a:r>
              <a:rPr lang="en-US" dirty="0"/>
              <a:t> is 1,which implies </a:t>
            </a:r>
            <a:r>
              <a:rPr lang="en-US" dirty="0" err="1"/>
              <a:t>pi,j</a:t>
            </a:r>
            <a:r>
              <a:rPr lang="en-US" dirty="0"/>
              <a:t> times </a:t>
            </a:r>
            <a:r>
              <a:rPr lang="en-US" dirty="0" err="1"/>
              <a:t>pji</a:t>
            </a:r>
            <a:r>
              <a:rPr lang="en-US" dirty="0"/>
              <a:t> is at most ¼.</a:t>
            </a:r>
          </a:p>
          <a:p>
            <a:endParaRPr lang="en-US" dirty="0"/>
          </a:p>
          <a:p>
            <a:r>
              <a:rPr lang="en-US" dirty="0"/>
              <a:t>Therefore, the product of all pairs </a:t>
            </a:r>
            <a:r>
              <a:rPr lang="en-US" dirty="0" err="1"/>
              <a:t>pi,j</a:t>
            </a:r>
            <a:r>
              <a:rPr lang="en-US" dirty="0"/>
              <a:t> is at most 2^{-6}, which implies at least one of the following pairs is bounded ¼. Therefore, there is at least a pair party that makes the third party be selected with at most ¼ probability.</a:t>
            </a:r>
          </a:p>
        </p:txBody>
      </p:sp>
      <p:sp>
        <p:nvSpPr>
          <p:cNvPr id="4" name="Slide Number Placeholder 3">
            <a:extLst>
              <a:ext uri="{FF2B5EF4-FFF2-40B4-BE49-F238E27FC236}">
                <a16:creationId xmlns:a16="http://schemas.microsoft.com/office/drawing/2014/main" id="{CC6546DF-C2FF-7E70-E0F4-8DBA32F50626}"/>
              </a:ext>
            </a:extLst>
          </p:cNvPr>
          <p:cNvSpPr>
            <a:spLocks noGrp="1"/>
          </p:cNvSpPr>
          <p:nvPr>
            <p:ph type="sldNum" sz="quarter" idx="5"/>
          </p:nvPr>
        </p:nvSpPr>
        <p:spPr/>
        <p:txBody>
          <a:bodyPr/>
          <a:lstStyle/>
          <a:p>
            <a:fld id="{47D7D693-5605-A845-95AC-0945E09E8499}" type="slidenum">
              <a:rPr lang="en-US" smtClean="0"/>
              <a:t>9</a:t>
            </a:fld>
            <a:endParaRPr lang="en-US"/>
          </a:p>
        </p:txBody>
      </p:sp>
    </p:spTree>
    <p:extLst>
      <p:ext uri="{BB962C8B-B14F-4D97-AF65-F5344CB8AC3E}">
        <p14:creationId xmlns:p14="http://schemas.microsoft.com/office/powerpoint/2010/main" val="3000783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368E4B-98F7-4A43-9760-F1F53C29E6B6}" type="datetimeFigureOut">
              <a:rPr lang="en-US" smtClean="0"/>
              <a:t>11/29/24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4200898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68E4B-98F7-4A43-9760-F1F53C29E6B6}" type="datetimeFigureOut">
              <a:rPr lang="en-US" smtClean="0"/>
              <a:t>11/29/24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3749816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68E4B-98F7-4A43-9760-F1F53C29E6B6}" type="datetimeFigureOut">
              <a:rPr lang="en-US" smtClean="0"/>
              <a:t>11/29/24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208421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68E4B-98F7-4A43-9760-F1F53C29E6B6}" type="datetimeFigureOut">
              <a:rPr lang="en-US" smtClean="0"/>
              <a:t>11/29/24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278641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68E4B-98F7-4A43-9760-F1F53C29E6B6}" type="datetimeFigureOut">
              <a:rPr lang="en-US" smtClean="0"/>
              <a:t>11/29/24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108316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368E4B-98F7-4A43-9760-F1F53C29E6B6}" type="datetimeFigureOut">
              <a:rPr lang="en-US" smtClean="0"/>
              <a:t>11/29/24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382302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368E4B-98F7-4A43-9760-F1F53C29E6B6}" type="datetimeFigureOut">
              <a:rPr lang="en-US" smtClean="0"/>
              <a:t>11/29/24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225515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368E4B-98F7-4A43-9760-F1F53C29E6B6}" type="datetimeFigureOut">
              <a:rPr lang="en-US" smtClean="0"/>
              <a:t>11/29/24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401199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68E4B-98F7-4A43-9760-F1F53C29E6B6}" type="datetimeFigureOut">
              <a:rPr lang="en-US" smtClean="0"/>
              <a:t>11/29/24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333156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368E4B-98F7-4A43-9760-F1F53C29E6B6}" type="datetimeFigureOut">
              <a:rPr lang="en-US" smtClean="0"/>
              <a:t>11/29/24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5950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368E4B-98F7-4A43-9760-F1F53C29E6B6}" type="datetimeFigureOut">
              <a:rPr lang="en-US" smtClean="0"/>
              <a:t>11/29/24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3619457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82000"/>
                  </a:schemeClr>
                </a:solidFill>
              </a:defRPr>
            </a:lvl1pPr>
          </a:lstStyle>
          <a:p>
            <a:fld id="{24368E4B-98F7-4A43-9760-F1F53C29E6B6}" type="datetimeFigureOut">
              <a:rPr lang="en-US" smtClean="0"/>
              <a:t>11/29/24</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82000"/>
                  </a:schemeClr>
                </a:solidFill>
              </a:defRPr>
            </a:lvl1pPr>
          </a:lstStyle>
          <a:p>
            <a:fld id="{F7B6CC5A-B318-9D42-B5BF-894BB2D8D42B}" type="slidenum">
              <a:rPr lang="en-US" smtClean="0"/>
              <a:t>‹#›</a:t>
            </a:fld>
            <a:endParaRPr lang="en-US"/>
          </a:p>
        </p:txBody>
      </p:sp>
    </p:spTree>
    <p:extLst>
      <p:ext uri="{BB962C8B-B14F-4D97-AF65-F5344CB8AC3E}">
        <p14:creationId xmlns:p14="http://schemas.microsoft.com/office/powerpoint/2010/main" val="3348519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1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s>
</file>

<file path=ppt/slides/_rels/slide12.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4.png"/><Relationship Id="rId3" Type="http://schemas.openxmlformats.org/officeDocument/2006/relationships/image" Target="../media/image67.png"/><Relationship Id="rId7" Type="http://schemas.openxmlformats.org/officeDocument/2006/relationships/image" Target="../media/image79.png"/><Relationship Id="rId12" Type="http://schemas.openxmlformats.org/officeDocument/2006/relationships/image" Target="../media/image7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5" Type="http://schemas.openxmlformats.org/officeDocument/2006/relationships/image" Target="../media/image86.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8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0.png"/><Relationship Id="rId2" Type="http://schemas.openxmlformats.org/officeDocument/2006/relationships/notesSlide" Target="../notesSlides/notesSlide6.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38.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A38590-052B-2037-EF50-2990EAD71A5E}"/>
              </a:ext>
            </a:extLst>
          </p:cNvPr>
          <p:cNvSpPr>
            <a:spLocks noGrp="1"/>
          </p:cNvSpPr>
          <p:nvPr>
            <p:ph type="ctrTitle"/>
          </p:nvPr>
        </p:nvSpPr>
        <p:spPr>
          <a:xfrm>
            <a:off x="4016216" y="788275"/>
            <a:ext cx="4499130" cy="2457821"/>
          </a:xfrm>
          <a:noFill/>
        </p:spPr>
        <p:txBody>
          <a:bodyPr>
            <a:normAutofit fontScale="90000"/>
          </a:bodyPr>
          <a:lstStyle/>
          <a:p>
            <a:pPr algn="l"/>
            <a:r>
              <a:rPr lang="en-US" sz="4100" dirty="0"/>
              <a:t>On the (</a:t>
            </a:r>
            <a:r>
              <a:rPr lang="en-US" sz="4100" dirty="0" err="1"/>
              <a:t>Im</a:t>
            </a:r>
            <a:r>
              <a:rPr lang="en-US" sz="4100" dirty="0"/>
              <a:t>)possibility of Game-Theoretically Fair Leader Election Protocols</a:t>
            </a:r>
          </a:p>
        </p:txBody>
      </p:sp>
      <p:sp>
        <p:nvSpPr>
          <p:cNvPr id="3" name="Subtitle 2">
            <a:extLst>
              <a:ext uri="{FF2B5EF4-FFF2-40B4-BE49-F238E27FC236}">
                <a16:creationId xmlns:a16="http://schemas.microsoft.com/office/drawing/2014/main" id="{83E81EA9-FCA3-534B-FDB1-C846B2C46AEE}"/>
              </a:ext>
            </a:extLst>
          </p:cNvPr>
          <p:cNvSpPr>
            <a:spLocks noGrp="1"/>
          </p:cNvSpPr>
          <p:nvPr>
            <p:ph type="subTitle" idx="1"/>
          </p:nvPr>
        </p:nvSpPr>
        <p:spPr>
          <a:xfrm>
            <a:off x="4016216" y="3389193"/>
            <a:ext cx="3744733" cy="1722557"/>
          </a:xfrm>
          <a:noFill/>
        </p:spPr>
        <p:txBody>
          <a:bodyPr>
            <a:normAutofit/>
          </a:bodyPr>
          <a:lstStyle/>
          <a:p>
            <a:pPr algn="l"/>
            <a:r>
              <a:rPr lang="en-US" sz="2000" dirty="0"/>
              <a:t>Ohad Klein, Ilan </a:t>
            </a:r>
            <a:r>
              <a:rPr lang="en-US" sz="2000" dirty="0" err="1"/>
              <a:t>Komargodski</a:t>
            </a:r>
            <a:r>
              <a:rPr lang="en-US" sz="2000" dirty="0"/>
              <a:t>, </a:t>
            </a:r>
            <a:r>
              <a:rPr lang="en-US" sz="2000" b="1" dirty="0" err="1"/>
              <a:t>Chenzhi</a:t>
            </a:r>
            <a:r>
              <a:rPr lang="en-US" sz="2000" b="1" dirty="0"/>
              <a:t> Zhu</a:t>
            </a:r>
          </a:p>
        </p:txBody>
      </p:sp>
      <p:pic>
        <p:nvPicPr>
          <p:cNvPr id="5" name="Picture 4" descr="A colorful dots in a white background&#10;&#10;Description automatically generated with medium confidence">
            <a:extLst>
              <a:ext uri="{FF2B5EF4-FFF2-40B4-BE49-F238E27FC236}">
                <a16:creationId xmlns:a16="http://schemas.microsoft.com/office/drawing/2014/main" id="{CD4F1A38-85A7-9705-8BB8-398C383BC8B7}"/>
              </a:ext>
            </a:extLst>
          </p:cNvPr>
          <p:cNvPicPr>
            <a:picLocks noChangeAspect="1"/>
          </p:cNvPicPr>
          <p:nvPr/>
        </p:nvPicPr>
        <p:blipFill>
          <a:blip r:embed="rId3"/>
          <a:srcRect l="48368" r="2489"/>
          <a:stretch/>
        </p:blipFill>
        <p:spPr>
          <a:xfrm>
            <a:off x="20" y="10"/>
            <a:ext cx="3744733" cy="5714990"/>
          </a:xfrm>
          <a:prstGeom prst="rect">
            <a:avLst/>
          </a:prstGeom>
        </p:spPr>
      </p:pic>
    </p:spTree>
    <p:extLst>
      <p:ext uri="{BB962C8B-B14F-4D97-AF65-F5344CB8AC3E}">
        <p14:creationId xmlns:p14="http://schemas.microsoft.com/office/powerpoint/2010/main" val="1926988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9E7F4-68DB-6CDD-B00D-5159D1EF1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66BBD-78AB-2F76-8CCC-98C4C6E1F3B5}"/>
              </a:ext>
            </a:extLst>
          </p:cNvPr>
          <p:cNvSpPr>
            <a:spLocks noGrp="1"/>
          </p:cNvSpPr>
          <p:nvPr>
            <p:ph type="title"/>
          </p:nvPr>
        </p:nvSpPr>
        <p:spPr>
          <a:xfrm>
            <a:off x="419099" y="304271"/>
            <a:ext cx="8181975" cy="657874"/>
          </a:xfrm>
        </p:spPr>
        <p:txBody>
          <a:bodyPr/>
          <a:lstStyle/>
          <a:p>
            <a:r>
              <a:rPr lang="en-US" dirty="0"/>
              <a:t>Other results</a:t>
            </a:r>
          </a:p>
        </p:txBody>
      </p:sp>
      <p:sp>
        <p:nvSpPr>
          <p:cNvPr id="17" name="Oval 16">
            <a:extLst>
              <a:ext uri="{FF2B5EF4-FFF2-40B4-BE49-F238E27FC236}">
                <a16:creationId xmlns:a16="http://schemas.microsoft.com/office/drawing/2014/main" id="{26DAB08F-B73B-5D12-34F6-1E5E9615233C}"/>
              </a:ext>
            </a:extLst>
          </p:cNvPr>
          <p:cNvSpPr/>
          <p:nvPr/>
        </p:nvSpPr>
        <p:spPr>
          <a:xfrm>
            <a:off x="3213315" y="3212769"/>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Oval 19">
            <a:extLst>
              <a:ext uri="{FF2B5EF4-FFF2-40B4-BE49-F238E27FC236}">
                <a16:creationId xmlns:a16="http://schemas.microsoft.com/office/drawing/2014/main" id="{D9D614F7-435D-FE46-EB26-448C6FF3FA10}"/>
              </a:ext>
            </a:extLst>
          </p:cNvPr>
          <p:cNvSpPr/>
          <p:nvPr/>
        </p:nvSpPr>
        <p:spPr>
          <a:xfrm>
            <a:off x="1620998" y="3248241"/>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1" name="Oval 20">
            <a:extLst>
              <a:ext uri="{FF2B5EF4-FFF2-40B4-BE49-F238E27FC236}">
                <a16:creationId xmlns:a16="http://schemas.microsoft.com/office/drawing/2014/main" id="{8F0CFBB0-40D8-2879-1978-AE19D029B8BA}"/>
              </a:ext>
            </a:extLst>
          </p:cNvPr>
          <p:cNvSpPr/>
          <p:nvPr/>
        </p:nvSpPr>
        <p:spPr>
          <a:xfrm>
            <a:off x="2435551" y="2098896"/>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mc:AlternateContent xmlns:mc="http://schemas.openxmlformats.org/markup-compatibility/2006">
        <mc:Choice xmlns:a14="http://schemas.microsoft.com/office/drawing/2010/main" Requires="a14">
          <p:sp>
            <p:nvSpPr>
              <p:cNvPr id="33" name="Rounded Rectangle 32">
                <a:extLst>
                  <a:ext uri="{FF2B5EF4-FFF2-40B4-BE49-F238E27FC236}">
                    <a16:creationId xmlns:a16="http://schemas.microsoft.com/office/drawing/2014/main" id="{5224F573-7CB0-966E-C766-1988AE1870F2}"/>
                  </a:ext>
                </a:extLst>
              </p:cNvPr>
              <p:cNvSpPr/>
              <p:nvPr/>
            </p:nvSpPr>
            <p:spPr>
              <a:xfrm>
                <a:off x="975019" y="1141729"/>
                <a:ext cx="6594876" cy="738287"/>
              </a:xfrm>
              <a:prstGeom prst="roundRect">
                <a:avLst>
                  <a:gd name="adj" fmla="val 21582"/>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The bound is tight:</a:t>
                </a:r>
                <a:r>
                  <a:rPr lang="en-US" sz="2000" dirty="0">
                    <a:solidFill>
                      <a:schemeClr val="tx1"/>
                    </a:solidFill>
                  </a:rPr>
                  <a:t> there exists a n-party leader election protocol that is </a:t>
                </a:r>
                <a14:m>
                  <m:oMath xmlns:m="http://schemas.openxmlformats.org/officeDocument/2006/math">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m:t>
                        </m:r>
                      </m:sup>
                    </m:sSup>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m:t>
                    </m:r>
                  </m:oMath>
                </a14:m>
                <a:r>
                  <a:rPr lang="en-US" sz="2000" dirty="0">
                    <a:solidFill>
                      <a:schemeClr val="tx1"/>
                    </a:solidFill>
                  </a:rPr>
                  <a:t>-fair.</a:t>
                </a:r>
              </a:p>
            </p:txBody>
          </p:sp>
        </mc:Choice>
        <mc:Fallback>
          <p:sp>
            <p:nvSpPr>
              <p:cNvPr id="33" name="Rounded Rectangle 32">
                <a:extLst>
                  <a:ext uri="{FF2B5EF4-FFF2-40B4-BE49-F238E27FC236}">
                    <a16:creationId xmlns:a16="http://schemas.microsoft.com/office/drawing/2014/main" id="{5224F573-7CB0-966E-C766-1988AE1870F2}"/>
                  </a:ext>
                </a:extLst>
              </p:cNvPr>
              <p:cNvSpPr>
                <a:spLocks noRot="1" noChangeAspect="1" noMove="1" noResize="1" noEditPoints="1" noAdjustHandles="1" noChangeArrowheads="1" noChangeShapeType="1" noTextEdit="1"/>
              </p:cNvSpPr>
              <p:nvPr/>
            </p:nvSpPr>
            <p:spPr>
              <a:xfrm>
                <a:off x="975019" y="1141729"/>
                <a:ext cx="6594876" cy="738287"/>
              </a:xfrm>
              <a:prstGeom prst="roundRect">
                <a:avLst>
                  <a:gd name="adj" fmla="val 21582"/>
                </a:avLst>
              </a:prstGeom>
              <a:blipFill>
                <a:blip r:embed="rId3"/>
                <a:stretch>
                  <a:fillRect l="-192" t="-1695" b="-15254"/>
                </a:stretch>
              </a:blipFill>
              <a:ln>
                <a:noFill/>
              </a:ln>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BA958BC5-6311-EA9B-EE06-D248F7EF32BD}"/>
              </a:ext>
            </a:extLst>
          </p:cNvPr>
          <p:cNvCxnSpPr>
            <a:cxnSpLocks/>
          </p:cNvCxnSpPr>
          <p:nvPr/>
        </p:nvCxnSpPr>
        <p:spPr>
          <a:xfrm>
            <a:off x="2107175" y="3431224"/>
            <a:ext cx="962597" cy="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BAF6CC93-E987-1F28-60D6-A2FEF1216857}"/>
              </a:ext>
            </a:extLst>
          </p:cNvPr>
          <p:cNvCxnSpPr>
            <a:cxnSpLocks/>
          </p:cNvCxnSpPr>
          <p:nvPr/>
        </p:nvCxnSpPr>
        <p:spPr>
          <a:xfrm flipV="1">
            <a:off x="1951926" y="2520215"/>
            <a:ext cx="483625" cy="666345"/>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C854A509-06E2-8113-2C92-D1A02D7B0BF6}"/>
              </a:ext>
            </a:extLst>
          </p:cNvPr>
          <p:cNvCxnSpPr>
            <a:cxnSpLocks/>
          </p:cNvCxnSpPr>
          <p:nvPr/>
        </p:nvCxnSpPr>
        <p:spPr>
          <a:xfrm flipH="1" flipV="1">
            <a:off x="2803413" y="2528439"/>
            <a:ext cx="409902" cy="658121"/>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C6691BB-1D69-0942-613B-4FB3CF343AE7}"/>
              </a:ext>
            </a:extLst>
          </p:cNvPr>
          <p:cNvSpPr txBox="1"/>
          <p:nvPr/>
        </p:nvSpPr>
        <p:spPr>
          <a:xfrm>
            <a:off x="3470832" y="2260310"/>
            <a:ext cx="5130242" cy="615553"/>
          </a:xfrm>
          <a:prstGeom prst="rect">
            <a:avLst/>
          </a:prstGeom>
          <a:noFill/>
        </p:spPr>
        <p:txBody>
          <a:bodyPr wrap="square" lIns="0" tIns="0" rIns="0" bIns="0" rtlCol="0">
            <a:spAutoFit/>
          </a:bodyPr>
          <a:lstStyle/>
          <a:p>
            <a:pPr algn="ctr"/>
            <a:r>
              <a:rPr lang="en-US" sz="2000" dirty="0"/>
              <a:t>A party winning all matches is selected Otherwise, an arbitrary party is selected</a:t>
            </a:r>
          </a:p>
        </p:txBody>
      </p:sp>
      <mc:AlternateContent xmlns:mc="http://schemas.openxmlformats.org/markup-compatibility/2006">
        <mc:Choice xmlns:a14="http://schemas.microsoft.com/office/drawing/2010/main" Requires="a14">
          <p:sp>
            <p:nvSpPr>
              <p:cNvPr id="16" name="Rounded Rectangle 15">
                <a:extLst>
                  <a:ext uri="{FF2B5EF4-FFF2-40B4-BE49-F238E27FC236}">
                    <a16:creationId xmlns:a16="http://schemas.microsoft.com/office/drawing/2014/main" id="{692D3525-78EE-414C-6BDC-A34F1BFCC3C9}"/>
                  </a:ext>
                </a:extLst>
              </p:cNvPr>
              <p:cNvSpPr/>
              <p:nvPr/>
            </p:nvSpPr>
            <p:spPr>
              <a:xfrm>
                <a:off x="3981886" y="3058178"/>
                <a:ext cx="4273840" cy="395958"/>
              </a:xfrm>
              <a:prstGeom prst="roundRect">
                <a:avLst>
                  <a:gd name="adj" fmla="val 33162"/>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Any honest party wins with at least </a:t>
                </a:r>
                <a14:m>
                  <m:oMath xmlns:m="http://schemas.openxmlformats.org/officeDocument/2006/math">
                    <m:r>
                      <a:rPr lang="en-US" b="0" i="1" smtClean="0">
                        <a:solidFill>
                          <a:schemeClr val="tx1"/>
                        </a:solidFill>
                        <a:latin typeface="Cambria Math" panose="02040503050406030204" pitchFamily="18" charset="0"/>
                      </a:rPr>
                      <m:t>1/4</m:t>
                    </m:r>
                  </m:oMath>
                </a14:m>
                <a:endParaRPr lang="en-US" dirty="0">
                  <a:solidFill>
                    <a:schemeClr val="tx1"/>
                  </a:solidFill>
                </a:endParaRPr>
              </a:p>
            </p:txBody>
          </p:sp>
        </mc:Choice>
        <mc:Fallback>
          <p:sp>
            <p:nvSpPr>
              <p:cNvPr id="16" name="Rounded Rectangle 15">
                <a:extLst>
                  <a:ext uri="{FF2B5EF4-FFF2-40B4-BE49-F238E27FC236}">
                    <a16:creationId xmlns:a16="http://schemas.microsoft.com/office/drawing/2014/main" id="{692D3525-78EE-414C-6BDC-A34F1BFCC3C9}"/>
                  </a:ext>
                </a:extLst>
              </p:cNvPr>
              <p:cNvSpPr>
                <a:spLocks noRot="1" noChangeAspect="1" noMove="1" noResize="1" noEditPoints="1" noAdjustHandles="1" noChangeArrowheads="1" noChangeShapeType="1" noTextEdit="1"/>
              </p:cNvSpPr>
              <p:nvPr/>
            </p:nvSpPr>
            <p:spPr>
              <a:xfrm>
                <a:off x="3981886" y="3058178"/>
                <a:ext cx="4273840" cy="395958"/>
              </a:xfrm>
              <a:prstGeom prst="roundRect">
                <a:avLst>
                  <a:gd name="adj" fmla="val 33162"/>
                </a:avLst>
              </a:prstGeom>
              <a:blipFill>
                <a:blip r:embed="rId4"/>
                <a:stretch>
                  <a:fillRect b="-1818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ounded Rectangle 17">
                <a:extLst>
                  <a:ext uri="{FF2B5EF4-FFF2-40B4-BE49-F238E27FC236}">
                    <a16:creationId xmlns:a16="http://schemas.microsoft.com/office/drawing/2014/main" id="{AA0807BB-EBC4-699F-34F4-7F6C66394BFD}"/>
                  </a:ext>
                </a:extLst>
              </p:cNvPr>
              <p:cNvSpPr/>
              <p:nvPr/>
            </p:nvSpPr>
            <p:spPr>
              <a:xfrm>
                <a:off x="966585" y="4004768"/>
                <a:ext cx="7080135" cy="1311816"/>
              </a:xfrm>
              <a:prstGeom prst="roundRect">
                <a:avLst>
                  <a:gd name="adj" fmla="val 17404"/>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Extended to committee election:</a:t>
                </a:r>
                <a:r>
                  <a:rPr lang="en-US" sz="2000" dirty="0">
                    <a:solidFill>
                      <a:schemeClr val="tx1"/>
                    </a:solidFill>
                  </a:rPr>
                  <a:t> any </a:t>
                </a:r>
                <a14:m>
                  <m:oMath xmlns:m="http://schemas.openxmlformats.org/officeDocument/2006/math">
                    <m:r>
                      <a:rPr lang="en-US" sz="2000" i="1">
                        <a:solidFill>
                          <a:schemeClr val="tx1"/>
                        </a:solidFill>
                        <a:latin typeface="Cambria Math" panose="02040503050406030204" pitchFamily="18" charset="0"/>
                      </a:rPr>
                      <m:t>𝑛</m:t>
                    </m:r>
                  </m:oMath>
                </a14:m>
                <a:r>
                  <a:rPr lang="en-US" sz="2000" dirty="0">
                    <a:solidFill>
                      <a:schemeClr val="tx1"/>
                    </a:solidFill>
                  </a:rPr>
                  <a:t>-party </a:t>
                </a:r>
                <a14:m>
                  <m:oMath xmlns:m="http://schemas.openxmlformats.org/officeDocument/2006/math">
                    <m:r>
                      <a:rPr lang="en-US" sz="2000" b="0" i="1" smtClean="0">
                        <a:solidFill>
                          <a:schemeClr val="tx1"/>
                        </a:solidFill>
                        <a:latin typeface="Cambria Math" panose="02040503050406030204" pitchFamily="18" charset="0"/>
                      </a:rPr>
                      <m:t>𝑡</m:t>
                    </m:r>
                  </m:oMath>
                </a14:m>
                <a:r>
                  <a:rPr lang="en-US" sz="2000" dirty="0">
                    <a:solidFill>
                      <a:schemeClr val="tx1"/>
                    </a:solidFill>
                  </a:rPr>
                  <a:t>-committee election can’t be better than </a:t>
                </a:r>
                <a14:m>
                  <m:oMath xmlns:m="http://schemas.openxmlformats.org/officeDocument/2006/math">
                    <m:d>
                      <m:dPr>
                        <m:ctrlPr>
                          <a:rPr lang="en-US" sz="2000" i="1">
                            <a:solidFill>
                              <a:schemeClr val="tx1"/>
                            </a:solidFill>
                            <a:latin typeface="Cambria Math" panose="02040503050406030204" pitchFamily="18" charset="0"/>
                          </a:rPr>
                        </m:ctrlPr>
                      </m:dPr>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2</m:t>
                            </m:r>
                          </m:e>
                          <m:sup>
                            <m:r>
                              <a:rPr lang="en-US" sz="2000" i="1">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𝑛</m:t>
                                </m:r>
                                <m:r>
                                  <a:rPr lang="en-US" sz="2000" i="1">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−1</m:t>
                                </m:r>
                              </m:den>
                            </m:f>
                          </m:sup>
                        </m:sSup>
                        <m:f>
                          <m:fPr>
                            <m:ctrlPr>
                              <a:rPr lang="en-US" sz="2000" b="0" i="1" smtClean="0">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𝑛</m:t>
                            </m:r>
                          </m:num>
                          <m:den>
                            <m:r>
                              <a:rPr lang="en-US" sz="2000" b="0" i="1" smtClean="0">
                                <a:solidFill>
                                  <a:schemeClr val="tx1"/>
                                </a:solidFill>
                                <a:latin typeface="Cambria Math" panose="02040503050406030204" pitchFamily="18" charset="0"/>
                              </a:rPr>
                              <m:t>𝑡</m:t>
                            </m:r>
                          </m:den>
                        </m:f>
                      </m:e>
                    </m:d>
                  </m:oMath>
                </a14:m>
                <a:r>
                  <a:rPr lang="en-US" sz="2000" dirty="0">
                    <a:solidFill>
                      <a:schemeClr val="tx1"/>
                    </a:solidFill>
                  </a:rPr>
                  <a:t>-maximin-fair. This bound is tight.</a:t>
                </a:r>
              </a:p>
            </p:txBody>
          </p:sp>
        </mc:Choice>
        <mc:Fallback>
          <p:sp>
            <p:nvSpPr>
              <p:cNvPr id="18" name="Rounded Rectangle 17">
                <a:extLst>
                  <a:ext uri="{FF2B5EF4-FFF2-40B4-BE49-F238E27FC236}">
                    <a16:creationId xmlns:a16="http://schemas.microsoft.com/office/drawing/2014/main" id="{AA0807BB-EBC4-699F-34F4-7F6C66394BFD}"/>
                  </a:ext>
                </a:extLst>
              </p:cNvPr>
              <p:cNvSpPr>
                <a:spLocks noRot="1" noChangeAspect="1" noMove="1" noResize="1" noEditPoints="1" noAdjustHandles="1" noChangeArrowheads="1" noChangeShapeType="1" noTextEdit="1"/>
              </p:cNvSpPr>
              <p:nvPr/>
            </p:nvSpPr>
            <p:spPr>
              <a:xfrm>
                <a:off x="966585" y="4004768"/>
                <a:ext cx="7080135" cy="1311816"/>
              </a:xfrm>
              <a:prstGeom prst="roundRect">
                <a:avLst>
                  <a:gd name="adj" fmla="val 17404"/>
                </a:avLst>
              </a:prstGeom>
              <a:blipFill>
                <a:blip r:embed="rId5"/>
                <a:stretch>
                  <a:fillRect b="-4808"/>
                </a:stretch>
              </a:blipFill>
              <a:ln>
                <a:noFill/>
              </a:ln>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0E4A1FE1-E71C-CA5B-E675-011E6F0D293F}"/>
              </a:ext>
            </a:extLst>
          </p:cNvPr>
          <p:cNvSpPr/>
          <p:nvPr/>
        </p:nvSpPr>
        <p:spPr>
          <a:xfrm rot="18308722">
            <a:off x="1214971" y="2586964"/>
            <a:ext cx="2007475" cy="550602"/>
          </a:xfrm>
          <a:prstGeom prst="roundRect">
            <a:avLst>
              <a:gd name="adj" fmla="val 15163"/>
            </a:avLst>
          </a:prstGeom>
          <a:noFill/>
          <a:ln w="254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3B2C4413-2D7B-916D-3DE7-A87BAD9FA83A}"/>
              </a:ext>
            </a:extLst>
          </p:cNvPr>
          <p:cNvSpPr/>
          <p:nvPr/>
        </p:nvSpPr>
        <p:spPr>
          <a:xfrm>
            <a:off x="739432" y="2258058"/>
            <a:ext cx="1208423" cy="425873"/>
          </a:xfrm>
          <a:prstGeom prst="roundRect">
            <a:avLst>
              <a:gd name="adj" fmla="val 33162"/>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[Blum83]</a:t>
            </a:r>
          </a:p>
        </p:txBody>
      </p:sp>
    </p:spTree>
    <p:extLst>
      <p:ext uri="{BB962C8B-B14F-4D97-AF65-F5344CB8AC3E}">
        <p14:creationId xmlns:p14="http://schemas.microsoft.com/office/powerpoint/2010/main" val="272832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33" grpId="0" animBg="1"/>
      <p:bldP spid="13" grpId="0"/>
      <p:bldP spid="16" grpId="0" animBg="1"/>
      <p:bldP spid="18" grpId="0" animBg="1"/>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F2AC9-385F-DA4C-2494-BB8FC2F54D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03C84-22EE-7FCD-4A25-54B6EF745A24}"/>
              </a:ext>
            </a:extLst>
          </p:cNvPr>
          <p:cNvSpPr>
            <a:spLocks noGrp="1"/>
          </p:cNvSpPr>
          <p:nvPr>
            <p:ph type="title"/>
          </p:nvPr>
        </p:nvSpPr>
        <p:spPr>
          <a:xfrm>
            <a:off x="419099" y="304271"/>
            <a:ext cx="8181975" cy="657874"/>
          </a:xfrm>
        </p:spPr>
        <p:txBody>
          <a:bodyPr/>
          <a:lstStyle/>
          <a:p>
            <a:r>
              <a:rPr lang="en-US" dirty="0"/>
              <a:t>Multi-round</a:t>
            </a:r>
          </a:p>
        </p:txBody>
      </p:sp>
      <p:sp>
        <p:nvSpPr>
          <p:cNvPr id="56" name="Rounded Rectangle 55">
            <a:extLst>
              <a:ext uri="{FF2B5EF4-FFF2-40B4-BE49-F238E27FC236}">
                <a16:creationId xmlns:a16="http://schemas.microsoft.com/office/drawing/2014/main" id="{8B4280E4-79F2-F752-C82D-272803F0DEE0}"/>
              </a:ext>
            </a:extLst>
          </p:cNvPr>
          <p:cNvSpPr/>
          <p:nvPr/>
        </p:nvSpPr>
        <p:spPr>
          <a:xfrm>
            <a:off x="822958" y="2822992"/>
            <a:ext cx="3291841" cy="2402147"/>
          </a:xfrm>
          <a:prstGeom prst="roundRect">
            <a:avLst>
              <a:gd name="adj" fmla="val 8910"/>
            </a:avLst>
          </a:prstGeom>
          <a:noFill/>
          <a:ln w="254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1C4C645A-29F9-B8FA-56C3-010AF39D6483}"/>
                  </a:ext>
                </a:extLst>
              </p:cNvPr>
              <p:cNvSpPr txBox="1"/>
              <p:nvPr/>
            </p:nvSpPr>
            <p:spPr>
              <a:xfrm>
                <a:off x="4448248" y="1840781"/>
                <a:ext cx="3543528" cy="276999"/>
              </a:xfrm>
              <a:prstGeom prst="rect">
                <a:avLst/>
              </a:prstGeom>
              <a:noFill/>
            </p:spPr>
            <p:txBody>
              <a:bodyPr wrap="square" lIns="0" tIns="0" rIns="0" bIns="0" rtlCol="0">
                <a:spAutoFit/>
              </a:bodyPr>
              <a:lstStyle/>
              <a:p>
                <a14:m>
                  <m:oMath xmlns:m="http://schemas.openxmlformats.org/officeDocument/2006/math">
                    <m:r>
                      <m:rPr>
                        <m:sty m:val="p"/>
                      </m:rPr>
                      <a:rPr lang="en-US" smtClean="0">
                        <a:latin typeface="Cambria Math" panose="02040503050406030204" pitchFamily="18" charset="0"/>
                      </a:rPr>
                      <m:t>Π</m:t>
                    </m:r>
                  </m:oMath>
                </a14:m>
                <a:r>
                  <a:rPr lang="en-US" dirty="0"/>
                  <a:t>: </a:t>
                </a:r>
                <a14:m>
                  <m:oMath xmlns:m="http://schemas.openxmlformats.org/officeDocument/2006/math">
                    <m:r>
                      <a:rPr lang="en-US" b="0" i="1" smtClean="0">
                        <a:latin typeface="Cambria Math" panose="02040503050406030204" pitchFamily="18" charset="0"/>
                      </a:rPr>
                      <m:t>𝑟</m:t>
                    </m:r>
                  </m:oMath>
                </a14:m>
                <a:r>
                  <a:rPr lang="en-US" dirty="0"/>
                  <a:t>-round, </a:t>
                </a:r>
                <a14:m>
                  <m:oMath xmlns:m="http://schemas.openxmlformats.org/officeDocument/2006/math">
                    <m:r>
                      <a:rPr lang="en-US" b="0" i="1" smtClean="0">
                        <a:latin typeface="Cambria Math" panose="02040503050406030204" pitchFamily="18" charset="0"/>
                      </a:rPr>
                      <m:t>𝑛</m:t>
                    </m:r>
                  </m:oMath>
                </a14:m>
                <a:r>
                  <a:rPr lang="en-US" dirty="0"/>
                  <a:t>-party, </a:t>
                </a:r>
                <a14:m>
                  <m:oMath xmlns:m="http://schemas.openxmlformats.org/officeDocument/2006/math">
                    <m:r>
                      <a:rPr lang="en-US" b="0" i="1" smtClean="0">
                        <a:latin typeface="Cambria Math" panose="02040503050406030204" pitchFamily="18" charset="0"/>
                      </a:rPr>
                      <m:t>𝛼</m:t>
                    </m:r>
                  </m:oMath>
                </a14:m>
                <a:r>
                  <a:rPr lang="en-US" dirty="0"/>
                  <a:t>-maximin-fair</a:t>
                </a:r>
              </a:p>
            </p:txBody>
          </p:sp>
        </mc:Choice>
        <mc:Fallback>
          <p:sp>
            <p:nvSpPr>
              <p:cNvPr id="80" name="TextBox 79">
                <a:extLst>
                  <a:ext uri="{FF2B5EF4-FFF2-40B4-BE49-F238E27FC236}">
                    <a16:creationId xmlns:a16="http://schemas.microsoft.com/office/drawing/2014/main" id="{1C4C645A-29F9-B8FA-56C3-010AF39D6483}"/>
                  </a:ext>
                </a:extLst>
              </p:cNvPr>
              <p:cNvSpPr txBox="1">
                <a:spLocks noRot="1" noChangeAspect="1" noMove="1" noResize="1" noEditPoints="1" noAdjustHandles="1" noChangeArrowheads="1" noChangeShapeType="1" noTextEdit="1"/>
              </p:cNvSpPr>
              <p:nvPr/>
            </p:nvSpPr>
            <p:spPr>
              <a:xfrm>
                <a:off x="4448248" y="1840781"/>
                <a:ext cx="3543528" cy="276999"/>
              </a:xfrm>
              <a:prstGeom prst="rect">
                <a:avLst/>
              </a:prstGeom>
              <a:blipFill>
                <a:blip r:embed="rId3"/>
                <a:stretch>
                  <a:fillRect l="-2143" t="-21739" r="-714" b="-521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F25C9E91-1D0D-C12B-9695-DC60263DD47C}"/>
                  </a:ext>
                </a:extLst>
              </p:cNvPr>
              <p:cNvSpPr txBox="1"/>
              <p:nvPr/>
            </p:nvSpPr>
            <p:spPr>
              <a:xfrm>
                <a:off x="4673986" y="3948796"/>
                <a:ext cx="3399905" cy="553998"/>
              </a:xfrm>
              <a:prstGeom prst="rect">
                <a:avLst/>
              </a:prstGeom>
              <a:noFill/>
            </p:spPr>
            <p:txBody>
              <a:bodyPr wrap="square" lIns="0" tIns="0" rIns="0" bIns="0" rtlCol="0">
                <a:spAutoFit/>
              </a:bodyPr>
              <a:lstStyle/>
              <a:p>
                <a14:m>
                  <m:oMath xmlns:m="http://schemas.openxmlformats.org/officeDocument/2006/math">
                    <m:r>
                      <m:rPr>
                        <m:sty m:val="p"/>
                      </m:rPr>
                      <a:rPr lang="en-US" smtClean="0">
                        <a:latin typeface="Cambria Math" panose="02040503050406030204" pitchFamily="18" charset="0"/>
                      </a:rPr>
                      <m:t>Π</m:t>
                    </m:r>
                  </m:oMath>
                </a14:m>
                <a:r>
                  <a:rPr lang="en-US" dirty="0"/>
                  <a:t>’: </a:t>
                </a:r>
                <a14:m>
                  <m:oMath xmlns:m="http://schemas.openxmlformats.org/officeDocument/2006/math">
                    <m:d>
                      <m:dPr>
                        <m:ctrlPr>
                          <a:rPr lang="en-US" b="0" i="0"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−1</m:t>
                        </m:r>
                      </m:e>
                    </m:d>
                  </m:oMath>
                </a14:m>
                <a:r>
                  <a:rPr lang="en-US" dirty="0"/>
                  <a:t>-round,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oMath>
                </a14:m>
                <a:r>
                  <a:rPr lang="en-US" dirty="0"/>
                  <a:t>-party,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-maximin-fair</a:t>
                </a:r>
              </a:p>
            </p:txBody>
          </p:sp>
        </mc:Choice>
        <mc:Fallback>
          <p:sp>
            <p:nvSpPr>
              <p:cNvPr id="82" name="TextBox 81">
                <a:extLst>
                  <a:ext uri="{FF2B5EF4-FFF2-40B4-BE49-F238E27FC236}">
                    <a16:creationId xmlns:a16="http://schemas.microsoft.com/office/drawing/2014/main" id="{F25C9E91-1D0D-C12B-9695-DC60263DD47C}"/>
                  </a:ext>
                </a:extLst>
              </p:cNvPr>
              <p:cNvSpPr txBox="1">
                <a:spLocks noRot="1" noChangeAspect="1" noMove="1" noResize="1" noEditPoints="1" noAdjustHandles="1" noChangeArrowheads="1" noChangeShapeType="1" noTextEdit="1"/>
              </p:cNvSpPr>
              <p:nvPr/>
            </p:nvSpPr>
            <p:spPr>
              <a:xfrm>
                <a:off x="4673986" y="3948796"/>
                <a:ext cx="3399905" cy="553998"/>
              </a:xfrm>
              <a:prstGeom prst="rect">
                <a:avLst/>
              </a:prstGeom>
              <a:blipFill>
                <a:blip r:embed="rId4"/>
                <a:stretch>
                  <a:fillRect l="-3358" t="-13636" b="-25000"/>
                </a:stretch>
              </a:blipFill>
            </p:spPr>
            <p:txBody>
              <a:bodyPr/>
              <a:lstStyle/>
              <a:p>
                <a:r>
                  <a:rPr lang="en-US">
                    <a:noFill/>
                  </a:rPr>
                  <a:t> </a:t>
                </a:r>
              </a:p>
            </p:txBody>
          </p:sp>
        </mc:Fallback>
      </mc:AlternateContent>
      <p:grpSp>
        <p:nvGrpSpPr>
          <p:cNvPr id="99" name="Group 98">
            <a:extLst>
              <a:ext uri="{FF2B5EF4-FFF2-40B4-BE49-F238E27FC236}">
                <a16:creationId xmlns:a16="http://schemas.microsoft.com/office/drawing/2014/main" id="{201C7E79-C284-43C7-B929-1EC4A5A0CB6F}"/>
              </a:ext>
            </a:extLst>
          </p:cNvPr>
          <p:cNvGrpSpPr/>
          <p:nvPr/>
        </p:nvGrpSpPr>
        <p:grpSpPr>
          <a:xfrm>
            <a:off x="1014283" y="1900772"/>
            <a:ext cx="2971726" cy="3209784"/>
            <a:chOff x="1014283" y="1900772"/>
            <a:chExt cx="2971726" cy="3209784"/>
          </a:xfrm>
        </p:grpSpPr>
        <p:sp>
          <p:nvSpPr>
            <p:cNvPr id="3" name="Oval 2">
              <a:extLst>
                <a:ext uri="{FF2B5EF4-FFF2-40B4-BE49-F238E27FC236}">
                  <a16:creationId xmlns:a16="http://schemas.microsoft.com/office/drawing/2014/main" id="{56F2E6AE-564E-72E3-DE89-44F3A9959794}"/>
                </a:ext>
              </a:extLst>
            </p:cNvPr>
            <p:cNvSpPr/>
            <p:nvPr/>
          </p:nvSpPr>
          <p:spPr>
            <a:xfrm>
              <a:off x="1014283" y="1944234"/>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Oval 4">
              <a:extLst>
                <a:ext uri="{FF2B5EF4-FFF2-40B4-BE49-F238E27FC236}">
                  <a16:creationId xmlns:a16="http://schemas.microsoft.com/office/drawing/2014/main" id="{38AF43D8-59EF-1A72-45DC-18083656D5F7}"/>
                </a:ext>
              </a:extLst>
            </p:cNvPr>
            <p:cNvSpPr/>
            <p:nvPr/>
          </p:nvSpPr>
          <p:spPr>
            <a:xfrm>
              <a:off x="1845745" y="1944234"/>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 name="Oval 5">
              <a:extLst>
                <a:ext uri="{FF2B5EF4-FFF2-40B4-BE49-F238E27FC236}">
                  <a16:creationId xmlns:a16="http://schemas.microsoft.com/office/drawing/2014/main" id="{E7FFD512-0539-5487-48B6-9124A8A8358C}"/>
                </a:ext>
              </a:extLst>
            </p:cNvPr>
            <p:cNvSpPr/>
            <p:nvPr/>
          </p:nvSpPr>
          <p:spPr>
            <a:xfrm>
              <a:off x="3618147" y="1944234"/>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cxnSp>
          <p:nvCxnSpPr>
            <p:cNvPr id="14" name="Straight Arrow Connector 13">
              <a:extLst>
                <a:ext uri="{FF2B5EF4-FFF2-40B4-BE49-F238E27FC236}">
                  <a16:creationId xmlns:a16="http://schemas.microsoft.com/office/drawing/2014/main" id="{D3895B5F-F516-3509-0EE6-AB32356FA945}"/>
                </a:ext>
              </a:extLst>
            </p:cNvPr>
            <p:cNvCxnSpPr>
              <a:cxnSpLocks/>
            </p:cNvCxnSpPr>
            <p:nvPr/>
          </p:nvCxnSpPr>
          <p:spPr>
            <a:xfrm>
              <a:off x="1175361" y="2378301"/>
              <a:ext cx="891157" cy="41478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9FA6724-05C1-D05A-FE8A-75A63B68F514}"/>
                </a:ext>
              </a:extLst>
            </p:cNvPr>
            <p:cNvCxnSpPr>
              <a:cxnSpLocks/>
            </p:cNvCxnSpPr>
            <p:nvPr/>
          </p:nvCxnSpPr>
          <p:spPr>
            <a:xfrm flipH="1">
              <a:off x="1098280" y="2378300"/>
              <a:ext cx="891157" cy="4147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B6BF7C08-8104-86F6-A3E2-B61960B6ECAD}"/>
                </a:ext>
              </a:extLst>
            </p:cNvPr>
            <p:cNvCxnSpPr>
              <a:cxnSpLocks/>
            </p:cNvCxnSpPr>
            <p:nvPr/>
          </p:nvCxnSpPr>
          <p:spPr>
            <a:xfrm>
              <a:off x="2948851" y="2378301"/>
              <a:ext cx="891157" cy="41478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AFE029F-C4E2-CE18-53F1-B304E0D86A27}"/>
                </a:ext>
              </a:extLst>
            </p:cNvPr>
            <p:cNvCxnSpPr>
              <a:cxnSpLocks/>
            </p:cNvCxnSpPr>
            <p:nvPr/>
          </p:nvCxnSpPr>
          <p:spPr>
            <a:xfrm flipH="1">
              <a:off x="2871770" y="2378300"/>
              <a:ext cx="891157" cy="4147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F81269CF-166B-FBDB-F88A-0D9BC64D7581}"/>
                    </a:ext>
                  </a:extLst>
                </p:cNvPr>
                <p:cNvSpPr txBox="1"/>
                <p:nvPr/>
              </p:nvSpPr>
              <p:spPr>
                <a:xfrm>
                  <a:off x="2435329" y="1900772"/>
                  <a:ext cx="87288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38" name="TextBox 37">
                  <a:extLst>
                    <a:ext uri="{FF2B5EF4-FFF2-40B4-BE49-F238E27FC236}">
                      <a16:creationId xmlns:a16="http://schemas.microsoft.com/office/drawing/2014/main" id="{F81269CF-166B-FBDB-F88A-0D9BC64D7581}"/>
                    </a:ext>
                  </a:extLst>
                </p:cNvPr>
                <p:cNvSpPr txBox="1">
                  <a:spLocks noRot="1" noChangeAspect="1" noMove="1" noResize="1" noEditPoints="1" noAdjustHandles="1" noChangeArrowheads="1" noChangeShapeType="1" noTextEdit="1"/>
                </p:cNvSpPr>
                <p:nvPr/>
              </p:nvSpPr>
              <p:spPr>
                <a:xfrm>
                  <a:off x="2435329" y="1900772"/>
                  <a:ext cx="872881" cy="276999"/>
                </a:xfrm>
                <a:prstGeom prst="rect">
                  <a:avLst/>
                </a:prstGeom>
                <a:blipFill>
                  <a:blip r:embed="rId5"/>
                  <a:stretch>
                    <a:fillRect/>
                  </a:stretch>
                </a:blipFill>
              </p:spPr>
              <p:txBody>
                <a:bodyPr/>
                <a:lstStyle/>
                <a:p>
                  <a:r>
                    <a:rPr lang="en-US">
                      <a:noFill/>
                    </a:rPr>
                    <a:t> </a:t>
                  </a:r>
                </a:p>
              </p:txBody>
            </p:sp>
          </mc:Fallback>
        </mc:AlternateContent>
        <p:sp>
          <p:nvSpPr>
            <p:cNvPr id="39" name="Oval 38">
              <a:extLst>
                <a:ext uri="{FF2B5EF4-FFF2-40B4-BE49-F238E27FC236}">
                  <a16:creationId xmlns:a16="http://schemas.microsoft.com/office/drawing/2014/main" id="{7F3070DE-F8B0-CB99-32C9-6FD79C7851CF}"/>
                </a:ext>
              </a:extLst>
            </p:cNvPr>
            <p:cNvSpPr/>
            <p:nvPr/>
          </p:nvSpPr>
          <p:spPr>
            <a:xfrm>
              <a:off x="1014283" y="2910701"/>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0" name="Oval 39">
              <a:extLst>
                <a:ext uri="{FF2B5EF4-FFF2-40B4-BE49-F238E27FC236}">
                  <a16:creationId xmlns:a16="http://schemas.microsoft.com/office/drawing/2014/main" id="{B9F58CEA-384F-7AF3-3A16-CC2E1D9C42EE}"/>
                </a:ext>
              </a:extLst>
            </p:cNvPr>
            <p:cNvSpPr/>
            <p:nvPr/>
          </p:nvSpPr>
          <p:spPr>
            <a:xfrm>
              <a:off x="1845745" y="2910701"/>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1" name="Oval 40">
              <a:extLst>
                <a:ext uri="{FF2B5EF4-FFF2-40B4-BE49-F238E27FC236}">
                  <a16:creationId xmlns:a16="http://schemas.microsoft.com/office/drawing/2014/main" id="{3F6BFC20-B9A5-B91E-0550-50C3CEB646C9}"/>
                </a:ext>
              </a:extLst>
            </p:cNvPr>
            <p:cNvSpPr/>
            <p:nvPr/>
          </p:nvSpPr>
          <p:spPr>
            <a:xfrm>
              <a:off x="3618147" y="2910701"/>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C3AA7B57-77AC-43B6-D435-1F678F1C8229}"/>
                    </a:ext>
                  </a:extLst>
                </p:cNvPr>
                <p:cNvSpPr txBox="1"/>
                <p:nvPr/>
              </p:nvSpPr>
              <p:spPr>
                <a:xfrm>
                  <a:off x="2435329" y="2867239"/>
                  <a:ext cx="87288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46" name="TextBox 45">
                  <a:extLst>
                    <a:ext uri="{FF2B5EF4-FFF2-40B4-BE49-F238E27FC236}">
                      <a16:creationId xmlns:a16="http://schemas.microsoft.com/office/drawing/2014/main" id="{C3AA7B57-77AC-43B6-D435-1F678F1C8229}"/>
                    </a:ext>
                  </a:extLst>
                </p:cNvPr>
                <p:cNvSpPr txBox="1">
                  <a:spLocks noRot="1" noChangeAspect="1" noMove="1" noResize="1" noEditPoints="1" noAdjustHandles="1" noChangeArrowheads="1" noChangeShapeType="1" noTextEdit="1"/>
                </p:cNvSpPr>
                <p:nvPr/>
              </p:nvSpPr>
              <p:spPr>
                <a:xfrm>
                  <a:off x="2435329" y="2867239"/>
                  <a:ext cx="872881"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4BFC3050-F857-630E-820D-8FFE6AFD41F9}"/>
                    </a:ext>
                  </a:extLst>
                </p:cNvPr>
                <p:cNvSpPr txBox="1"/>
                <p:nvPr/>
              </p:nvSpPr>
              <p:spPr>
                <a:xfrm rot="5400000">
                  <a:off x="2082436" y="3853690"/>
                  <a:ext cx="87288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47" name="TextBox 46">
                  <a:extLst>
                    <a:ext uri="{FF2B5EF4-FFF2-40B4-BE49-F238E27FC236}">
                      <a16:creationId xmlns:a16="http://schemas.microsoft.com/office/drawing/2014/main" id="{4BFC3050-F857-630E-820D-8FFE6AFD41F9}"/>
                    </a:ext>
                  </a:extLst>
                </p:cNvPr>
                <p:cNvSpPr txBox="1">
                  <a:spLocks noRot="1" noChangeAspect="1" noMove="1" noResize="1" noEditPoints="1" noAdjustHandles="1" noChangeArrowheads="1" noChangeShapeType="1" noTextEdit="1"/>
                </p:cNvSpPr>
                <p:nvPr/>
              </p:nvSpPr>
              <p:spPr>
                <a:xfrm rot="5400000">
                  <a:off x="2082436" y="3853690"/>
                  <a:ext cx="872881" cy="276999"/>
                </a:xfrm>
                <a:prstGeom prst="rect">
                  <a:avLst/>
                </a:prstGeom>
                <a:blipFill>
                  <a:blip r:embed="rId6"/>
                  <a:stretch>
                    <a:fillRect/>
                  </a:stretch>
                </a:blipFill>
              </p:spPr>
              <p:txBody>
                <a:bodyPr/>
                <a:lstStyle/>
                <a:p>
                  <a:r>
                    <a:rPr lang="en-US">
                      <a:noFill/>
                    </a:rPr>
                    <a:t> </a:t>
                  </a:r>
                </a:p>
              </p:txBody>
            </p:sp>
          </mc:Fallback>
        </mc:AlternateContent>
        <p:sp>
          <p:nvSpPr>
            <p:cNvPr id="52" name="Oval 51">
              <a:extLst>
                <a:ext uri="{FF2B5EF4-FFF2-40B4-BE49-F238E27FC236}">
                  <a16:creationId xmlns:a16="http://schemas.microsoft.com/office/drawing/2014/main" id="{762EB07E-CDC6-4DC6-FEB2-F4D24161E9D0}"/>
                </a:ext>
              </a:extLst>
            </p:cNvPr>
            <p:cNvSpPr/>
            <p:nvPr/>
          </p:nvSpPr>
          <p:spPr>
            <a:xfrm>
              <a:off x="1014283" y="4742694"/>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3" name="Oval 52">
              <a:extLst>
                <a:ext uri="{FF2B5EF4-FFF2-40B4-BE49-F238E27FC236}">
                  <a16:creationId xmlns:a16="http://schemas.microsoft.com/office/drawing/2014/main" id="{E9A9D75B-32E3-80C4-67F1-EC7CB0076CFF}"/>
                </a:ext>
              </a:extLst>
            </p:cNvPr>
            <p:cNvSpPr/>
            <p:nvPr/>
          </p:nvSpPr>
          <p:spPr>
            <a:xfrm>
              <a:off x="1845745" y="4742694"/>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4" name="Oval 53">
              <a:extLst>
                <a:ext uri="{FF2B5EF4-FFF2-40B4-BE49-F238E27FC236}">
                  <a16:creationId xmlns:a16="http://schemas.microsoft.com/office/drawing/2014/main" id="{8C1CD13A-4779-843B-D512-02984E00C8A3}"/>
                </a:ext>
              </a:extLst>
            </p:cNvPr>
            <p:cNvSpPr/>
            <p:nvPr/>
          </p:nvSpPr>
          <p:spPr>
            <a:xfrm>
              <a:off x="3618147" y="4742694"/>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C604A9FB-19AD-3238-642A-F4E5315C66B6}"/>
                    </a:ext>
                  </a:extLst>
                </p:cNvPr>
                <p:cNvSpPr txBox="1"/>
                <p:nvPr/>
              </p:nvSpPr>
              <p:spPr>
                <a:xfrm>
                  <a:off x="2435329" y="4699232"/>
                  <a:ext cx="87288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55" name="TextBox 54">
                  <a:extLst>
                    <a:ext uri="{FF2B5EF4-FFF2-40B4-BE49-F238E27FC236}">
                      <a16:creationId xmlns:a16="http://schemas.microsoft.com/office/drawing/2014/main" id="{C604A9FB-19AD-3238-642A-F4E5315C66B6}"/>
                    </a:ext>
                  </a:extLst>
                </p:cNvPr>
                <p:cNvSpPr txBox="1">
                  <a:spLocks noRot="1" noChangeAspect="1" noMove="1" noResize="1" noEditPoints="1" noAdjustHandles="1" noChangeArrowheads="1" noChangeShapeType="1" noTextEdit="1"/>
                </p:cNvSpPr>
                <p:nvPr/>
              </p:nvSpPr>
              <p:spPr>
                <a:xfrm>
                  <a:off x="2435329" y="4699232"/>
                  <a:ext cx="872881" cy="276999"/>
                </a:xfrm>
                <a:prstGeom prst="rect">
                  <a:avLst/>
                </a:prstGeom>
                <a:blipFill>
                  <a:blip r:embed="rId7"/>
                  <a:stretch>
                    <a:fillRect/>
                  </a:stretch>
                </a:blipFill>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A8F16625-C8C8-82F9-8E51-AFEE17ADDDDD}"/>
                </a:ext>
              </a:extLst>
            </p:cNvPr>
            <p:cNvCxnSpPr>
              <a:cxnSpLocks/>
            </p:cNvCxnSpPr>
            <p:nvPr/>
          </p:nvCxnSpPr>
          <p:spPr>
            <a:xfrm flipH="1">
              <a:off x="1382145" y="2334838"/>
              <a:ext cx="2236002" cy="43378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3D7166C4-A1AE-5EA1-2B70-86278F5359F4}"/>
                </a:ext>
              </a:extLst>
            </p:cNvPr>
            <p:cNvCxnSpPr>
              <a:cxnSpLocks/>
            </p:cNvCxnSpPr>
            <p:nvPr/>
          </p:nvCxnSpPr>
          <p:spPr>
            <a:xfrm>
              <a:off x="1387513" y="2370718"/>
              <a:ext cx="2230634" cy="4163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D28926FF-9E6C-6973-DC9A-A58BF438412B}"/>
                </a:ext>
              </a:extLst>
            </p:cNvPr>
            <p:cNvCxnSpPr>
              <a:cxnSpLocks/>
            </p:cNvCxnSpPr>
            <p:nvPr/>
          </p:nvCxnSpPr>
          <p:spPr>
            <a:xfrm>
              <a:off x="1169993" y="3370516"/>
              <a:ext cx="891157" cy="41478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C0FF7D16-6351-12EF-A9F1-F481BE89C034}"/>
                </a:ext>
              </a:extLst>
            </p:cNvPr>
            <p:cNvCxnSpPr>
              <a:cxnSpLocks/>
            </p:cNvCxnSpPr>
            <p:nvPr/>
          </p:nvCxnSpPr>
          <p:spPr>
            <a:xfrm flipH="1">
              <a:off x="1092912" y="3370515"/>
              <a:ext cx="891157" cy="4147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63234C5-B5CB-2A9B-7232-F12CB6D6A1FD}"/>
                </a:ext>
              </a:extLst>
            </p:cNvPr>
            <p:cNvCxnSpPr>
              <a:cxnSpLocks/>
            </p:cNvCxnSpPr>
            <p:nvPr/>
          </p:nvCxnSpPr>
          <p:spPr>
            <a:xfrm>
              <a:off x="2943483" y="3370516"/>
              <a:ext cx="891157" cy="41478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643ACFE-2CEE-B3F6-8AB9-6A0F3F3F9463}"/>
                </a:ext>
              </a:extLst>
            </p:cNvPr>
            <p:cNvCxnSpPr>
              <a:cxnSpLocks/>
            </p:cNvCxnSpPr>
            <p:nvPr/>
          </p:nvCxnSpPr>
          <p:spPr>
            <a:xfrm flipH="1">
              <a:off x="2866402" y="3370515"/>
              <a:ext cx="891157" cy="4147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FA5FCBBE-ACDB-B380-8B77-481993A1C249}"/>
                </a:ext>
              </a:extLst>
            </p:cNvPr>
            <p:cNvCxnSpPr>
              <a:cxnSpLocks/>
            </p:cNvCxnSpPr>
            <p:nvPr/>
          </p:nvCxnSpPr>
          <p:spPr>
            <a:xfrm flipH="1">
              <a:off x="1376777" y="3327053"/>
              <a:ext cx="2236002" cy="43378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000A963F-C51D-64F3-8F7D-64BA26C67B39}"/>
                </a:ext>
              </a:extLst>
            </p:cNvPr>
            <p:cNvCxnSpPr>
              <a:cxnSpLocks/>
            </p:cNvCxnSpPr>
            <p:nvPr/>
          </p:nvCxnSpPr>
          <p:spPr>
            <a:xfrm>
              <a:off x="1382145" y="3362933"/>
              <a:ext cx="2230634" cy="4163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8B390E71-E197-1B32-4C30-9858CB5EDA4E}"/>
                </a:ext>
              </a:extLst>
            </p:cNvPr>
            <p:cNvCxnSpPr>
              <a:cxnSpLocks/>
            </p:cNvCxnSpPr>
            <p:nvPr/>
          </p:nvCxnSpPr>
          <p:spPr>
            <a:xfrm>
              <a:off x="1175361" y="4203943"/>
              <a:ext cx="891157" cy="41478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4B75435A-D90E-6890-44B1-12D8A19E33FA}"/>
                </a:ext>
              </a:extLst>
            </p:cNvPr>
            <p:cNvCxnSpPr>
              <a:cxnSpLocks/>
            </p:cNvCxnSpPr>
            <p:nvPr/>
          </p:nvCxnSpPr>
          <p:spPr>
            <a:xfrm flipH="1">
              <a:off x="1098280" y="4203942"/>
              <a:ext cx="891157" cy="4147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97BD6362-4D89-3168-81E8-D65A149FB0FD}"/>
                </a:ext>
              </a:extLst>
            </p:cNvPr>
            <p:cNvCxnSpPr>
              <a:cxnSpLocks/>
            </p:cNvCxnSpPr>
            <p:nvPr/>
          </p:nvCxnSpPr>
          <p:spPr>
            <a:xfrm>
              <a:off x="2948851" y="4203943"/>
              <a:ext cx="891157" cy="41478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47E8C0A0-6E2E-0B0D-DB0A-C9DEE60FF04E}"/>
                </a:ext>
              </a:extLst>
            </p:cNvPr>
            <p:cNvCxnSpPr>
              <a:cxnSpLocks/>
            </p:cNvCxnSpPr>
            <p:nvPr/>
          </p:nvCxnSpPr>
          <p:spPr>
            <a:xfrm flipH="1">
              <a:off x="2871770" y="4203942"/>
              <a:ext cx="891157" cy="4147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EBD115D1-D22E-4C4F-C75B-3737F295628C}"/>
                </a:ext>
              </a:extLst>
            </p:cNvPr>
            <p:cNvCxnSpPr>
              <a:cxnSpLocks/>
            </p:cNvCxnSpPr>
            <p:nvPr/>
          </p:nvCxnSpPr>
          <p:spPr>
            <a:xfrm flipH="1">
              <a:off x="1382145" y="4160480"/>
              <a:ext cx="2236002" cy="43378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4965F956-8F02-A650-240B-F6C4E44EB1B3}"/>
                </a:ext>
              </a:extLst>
            </p:cNvPr>
            <p:cNvCxnSpPr>
              <a:cxnSpLocks/>
            </p:cNvCxnSpPr>
            <p:nvPr/>
          </p:nvCxnSpPr>
          <p:spPr>
            <a:xfrm>
              <a:off x="1387513" y="4196360"/>
              <a:ext cx="2230634" cy="4163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433ACA6E-0C1F-8E6F-A711-FCA395899C30}"/>
                  </a:ext>
                </a:extLst>
              </p:cNvPr>
              <p:cNvSpPr txBox="1"/>
              <p:nvPr/>
            </p:nvSpPr>
            <p:spPr>
              <a:xfrm>
                <a:off x="4438174" y="2723681"/>
                <a:ext cx="4162900" cy="276999"/>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𝑖</m:t>
                    </m:r>
                  </m:oMath>
                </a14:m>
                <a:r>
                  <a:rPr lang="en-US" dirty="0"/>
                  <a:t> is </a:t>
                </a:r>
                <a:r>
                  <a:rPr lang="en-US" b="1" dirty="0"/>
                  <a:t>eliminated</a:t>
                </a:r>
                <a:r>
                  <a:rPr lang="en-US" dirty="0"/>
                  <a:t> if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𝑤𝑖𝑛𝑠</m:t>
                            </m:r>
                          </m:e>
                        </m:d>
                      </m:e>
                    </m:func>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t>
                </a:r>
              </a:p>
            </p:txBody>
          </p:sp>
        </mc:Choice>
        <mc:Fallback>
          <p:sp>
            <p:nvSpPr>
              <p:cNvPr id="86" name="TextBox 85">
                <a:extLst>
                  <a:ext uri="{FF2B5EF4-FFF2-40B4-BE49-F238E27FC236}">
                    <a16:creationId xmlns:a16="http://schemas.microsoft.com/office/drawing/2014/main" id="{433ACA6E-0C1F-8E6F-A711-FCA395899C30}"/>
                  </a:ext>
                </a:extLst>
              </p:cNvPr>
              <p:cNvSpPr txBox="1">
                <a:spLocks noRot="1" noChangeAspect="1" noMove="1" noResize="1" noEditPoints="1" noAdjustHandles="1" noChangeArrowheads="1" noChangeShapeType="1" noTextEdit="1"/>
              </p:cNvSpPr>
              <p:nvPr/>
            </p:nvSpPr>
            <p:spPr>
              <a:xfrm>
                <a:off x="4438174" y="2723681"/>
                <a:ext cx="4162900" cy="276999"/>
              </a:xfrm>
              <a:prstGeom prst="rect">
                <a:avLst/>
              </a:prstGeom>
              <a:blipFill>
                <a:blip r:embed="rId8"/>
                <a:stretch>
                  <a:fillRect l="-1824" t="-26087" b="-478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TextBox 88">
                <a:extLst>
                  <a:ext uri="{FF2B5EF4-FFF2-40B4-BE49-F238E27FC236}">
                    <a16:creationId xmlns:a16="http://schemas.microsoft.com/office/drawing/2014/main" id="{E86FC30E-023E-4A27-4BFC-D4E2CF5A3F37}"/>
                  </a:ext>
                </a:extLst>
              </p:cNvPr>
              <p:cNvSpPr txBox="1"/>
              <p:nvPr/>
            </p:nvSpPr>
            <p:spPr>
              <a:xfrm>
                <a:off x="5178363" y="5772396"/>
                <a:ext cx="274061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func>
                      <m:r>
                        <a:rPr lang="en-US" b="0" i="1" smtClean="0">
                          <a:latin typeface="Cambria Math" panose="02040503050406030204" pitchFamily="18" charset="0"/>
                        </a:rPr>
                        <m:t>)</m:t>
                      </m:r>
                    </m:oMath>
                  </m:oMathPara>
                </a14:m>
                <a:endParaRPr lang="en-US" dirty="0"/>
              </a:p>
            </p:txBody>
          </p:sp>
        </mc:Choice>
        <mc:Fallback>
          <p:sp>
            <p:nvSpPr>
              <p:cNvPr id="89" name="TextBox 88">
                <a:extLst>
                  <a:ext uri="{FF2B5EF4-FFF2-40B4-BE49-F238E27FC236}">
                    <a16:creationId xmlns:a16="http://schemas.microsoft.com/office/drawing/2014/main" id="{E86FC30E-023E-4A27-4BFC-D4E2CF5A3F37}"/>
                  </a:ext>
                </a:extLst>
              </p:cNvPr>
              <p:cNvSpPr txBox="1">
                <a:spLocks noRot="1" noChangeAspect="1" noMove="1" noResize="1" noEditPoints="1" noAdjustHandles="1" noChangeArrowheads="1" noChangeShapeType="1" noTextEdit="1"/>
              </p:cNvSpPr>
              <p:nvPr/>
            </p:nvSpPr>
            <p:spPr>
              <a:xfrm>
                <a:off x="5178363" y="5772396"/>
                <a:ext cx="2740611" cy="276999"/>
              </a:xfrm>
              <a:prstGeom prst="rect">
                <a:avLst/>
              </a:prstGeom>
              <a:blipFill>
                <a:blip r:embed="rId9"/>
                <a:stretch>
                  <a:fillRect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Rounded Rectangle 89">
                <a:extLst>
                  <a:ext uri="{FF2B5EF4-FFF2-40B4-BE49-F238E27FC236}">
                    <a16:creationId xmlns:a16="http://schemas.microsoft.com/office/drawing/2014/main" id="{9682EBBA-A656-E3FA-DC87-8875B9FF0544}"/>
                  </a:ext>
                </a:extLst>
              </p:cNvPr>
              <p:cNvSpPr/>
              <p:nvPr/>
            </p:nvSpPr>
            <p:spPr>
              <a:xfrm>
                <a:off x="676441" y="909112"/>
                <a:ext cx="7523465" cy="903873"/>
              </a:xfrm>
              <a:prstGeom prst="roundRect">
                <a:avLst>
                  <a:gd name="adj" fmla="val 21582"/>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Theorem. </a:t>
                </a:r>
                <a14:m>
                  <m:oMath xmlns:m="http://schemas.openxmlformats.org/officeDocument/2006/math">
                    <m:r>
                      <m:rPr>
                        <m:sty m:val="p"/>
                      </m:rPr>
                      <a:rPr lang="en-US" sz="2000">
                        <a:solidFill>
                          <a:schemeClr val="tx1"/>
                        </a:solidFill>
                        <a:latin typeface="Cambria Math" panose="02040503050406030204" pitchFamily="18" charset="0"/>
                      </a:rPr>
                      <m:t>Ω</m:t>
                    </m:r>
                    <m:d>
                      <m:dPr>
                        <m:ctrlPr>
                          <a:rPr lang="en-US" sz="2000" i="1">
                            <a:solidFill>
                              <a:schemeClr val="tx1"/>
                            </a:solidFill>
                            <a:latin typeface="Cambria Math" panose="02040503050406030204" pitchFamily="18" charset="0"/>
                          </a:rPr>
                        </m:ctrlPr>
                      </m:dPr>
                      <m:e>
                        <m:f>
                          <m:fPr>
                            <m:ctrlPr>
                              <a:rPr lang="en-US" sz="2000" i="1">
                                <a:solidFill>
                                  <a:schemeClr val="tx1"/>
                                </a:solidFill>
                                <a:latin typeface="Cambria Math" panose="02040503050406030204" pitchFamily="18" charset="0"/>
                              </a:rPr>
                            </m:ctrlPr>
                          </m:fPr>
                          <m:num>
                            <m:func>
                              <m:funcPr>
                                <m:ctrlPr>
                                  <a:rPr lang="en-US" sz="2000" i="1">
                                    <a:solidFill>
                                      <a:schemeClr val="tx1"/>
                                    </a:solidFill>
                                    <a:latin typeface="Cambria Math" panose="02040503050406030204" pitchFamily="18" charset="0"/>
                                  </a:rPr>
                                </m:ctrlPr>
                              </m:funcPr>
                              <m:fName>
                                <m:r>
                                  <m:rPr>
                                    <m:sty m:val="p"/>
                                  </m:rPr>
                                  <a:rPr lang="en-US" sz="2000">
                                    <a:solidFill>
                                      <a:schemeClr val="tx1"/>
                                    </a:solidFill>
                                    <a:latin typeface="Cambria Math" panose="02040503050406030204" pitchFamily="18" charset="0"/>
                                  </a:rPr>
                                  <m:t>log</m:t>
                                </m:r>
                              </m:fName>
                              <m:e>
                                <m:r>
                                  <a:rPr lang="en-US" sz="2000" i="1">
                                    <a:solidFill>
                                      <a:schemeClr val="tx1"/>
                                    </a:solidFill>
                                    <a:latin typeface="Cambria Math" panose="02040503050406030204" pitchFamily="18" charset="0"/>
                                  </a:rPr>
                                  <m:t>𝑛</m:t>
                                </m:r>
                              </m:e>
                            </m:func>
                          </m:num>
                          <m:den>
                            <m:func>
                              <m:funcPr>
                                <m:ctrlPr>
                                  <a:rPr lang="en-US" sz="2000" i="1">
                                    <a:solidFill>
                                      <a:schemeClr val="tx1"/>
                                    </a:solidFill>
                                    <a:latin typeface="Cambria Math" panose="02040503050406030204" pitchFamily="18" charset="0"/>
                                  </a:rPr>
                                </m:ctrlPr>
                              </m:funcPr>
                              <m:fName>
                                <m:r>
                                  <m:rPr>
                                    <m:sty m:val="p"/>
                                  </m:rPr>
                                  <a:rPr lang="en-US" sz="2000">
                                    <a:solidFill>
                                      <a:schemeClr val="tx1"/>
                                    </a:solidFill>
                                    <a:latin typeface="Cambria Math" panose="02040503050406030204" pitchFamily="18" charset="0"/>
                                  </a:rPr>
                                  <m:t>log</m:t>
                                </m:r>
                              </m:fName>
                              <m:e>
                                <m:func>
                                  <m:funcPr>
                                    <m:ctrlPr>
                                      <a:rPr lang="en-US" sz="2000" i="1">
                                        <a:solidFill>
                                          <a:schemeClr val="tx1"/>
                                        </a:solidFill>
                                        <a:latin typeface="Cambria Math" panose="02040503050406030204" pitchFamily="18" charset="0"/>
                                      </a:rPr>
                                    </m:ctrlPr>
                                  </m:funcPr>
                                  <m:fName>
                                    <m:r>
                                      <m:rPr>
                                        <m:sty m:val="p"/>
                                      </m:rPr>
                                      <a:rPr lang="en-US" sz="2000">
                                        <a:solidFill>
                                          <a:schemeClr val="tx1"/>
                                        </a:solidFill>
                                        <a:latin typeface="Cambria Math" panose="02040503050406030204" pitchFamily="18" charset="0"/>
                                      </a:rPr>
                                      <m:t>log</m:t>
                                    </m:r>
                                  </m:fName>
                                  <m:e>
                                    <m:r>
                                      <a:rPr lang="en-US" sz="2000" i="1">
                                        <a:solidFill>
                                          <a:schemeClr val="tx1"/>
                                        </a:solidFill>
                                        <a:latin typeface="Cambria Math" panose="02040503050406030204" pitchFamily="18" charset="0"/>
                                      </a:rPr>
                                      <m:t>𝑛</m:t>
                                    </m:r>
                                  </m:e>
                                </m:func>
                              </m:e>
                            </m:func>
                          </m:den>
                        </m:f>
                      </m:e>
                    </m:d>
                    <m:r>
                      <a:rPr lang="en-US" sz="2000" i="1">
                        <a:solidFill>
                          <a:schemeClr val="tx1"/>
                        </a:solidFill>
                        <a:latin typeface="Cambria Math" panose="02040503050406030204" pitchFamily="18" charset="0"/>
                      </a:rPr>
                      <m:t> </m:t>
                    </m:r>
                  </m:oMath>
                </a14:m>
                <a:r>
                  <a:rPr lang="en-US" sz="2000" dirty="0">
                    <a:solidFill>
                      <a:schemeClr val="tx1"/>
                    </a:solidFill>
                  </a:rPr>
                  <a:t>rounds necessary against </a:t>
                </a:r>
                <a14:m>
                  <m:oMath xmlns:m="http://schemas.openxmlformats.org/officeDocument/2006/math">
                    <m:r>
                      <a:rPr lang="en-US" sz="200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𝑛</m:t>
                    </m:r>
                    <m:r>
                      <a:rPr lang="en-US" sz="2000" i="1">
                        <a:solidFill>
                          <a:schemeClr val="tx1"/>
                        </a:solidFill>
                        <a:latin typeface="Cambria Math" panose="02040503050406030204" pitchFamily="18" charset="0"/>
                      </a:rPr>
                      <m:t>−1)</m:t>
                    </m:r>
                  </m:oMath>
                </a14:m>
                <a:r>
                  <a:rPr lang="en-US" sz="2000" dirty="0">
                    <a:solidFill>
                      <a:schemeClr val="tx1"/>
                    </a:solidFill>
                  </a:rPr>
                  <a:t> coalitions for any constant </a:t>
                </a:r>
                <a14:m>
                  <m:oMath xmlns:m="http://schemas.openxmlformats.org/officeDocument/2006/math">
                    <m:r>
                      <a:rPr lang="en-US" sz="2000" i="1" smtClean="0">
                        <a:solidFill>
                          <a:schemeClr val="tx1"/>
                        </a:solidFill>
                        <a:latin typeface="Cambria Math" panose="02040503050406030204" pitchFamily="18" charset="0"/>
                      </a:rPr>
                      <m:t>𝛼</m:t>
                    </m:r>
                  </m:oMath>
                </a14:m>
                <a:r>
                  <a:rPr lang="en-US" sz="2000" dirty="0">
                    <a:solidFill>
                      <a:schemeClr val="tx1"/>
                    </a:solidFill>
                  </a:rPr>
                  <a:t>-maximin-fair</a:t>
                </a:r>
                <a:r>
                  <a:rPr lang="zh-CN" altLang="en-US" sz="2000" dirty="0">
                    <a:solidFill>
                      <a:schemeClr val="tx1"/>
                    </a:solidFill>
                  </a:rPr>
                  <a:t> </a:t>
                </a:r>
                <a:endParaRPr lang="en-US" sz="2000" dirty="0">
                  <a:solidFill>
                    <a:schemeClr val="tx1"/>
                  </a:solidFill>
                </a:endParaRPr>
              </a:p>
            </p:txBody>
          </p:sp>
        </mc:Choice>
        <mc:Fallback>
          <p:sp>
            <p:nvSpPr>
              <p:cNvPr id="90" name="Rounded Rectangle 89">
                <a:extLst>
                  <a:ext uri="{FF2B5EF4-FFF2-40B4-BE49-F238E27FC236}">
                    <a16:creationId xmlns:a16="http://schemas.microsoft.com/office/drawing/2014/main" id="{9682EBBA-A656-E3FA-DC87-8875B9FF0544}"/>
                  </a:ext>
                </a:extLst>
              </p:cNvPr>
              <p:cNvSpPr>
                <a:spLocks noRot="1" noChangeAspect="1" noMove="1" noResize="1" noEditPoints="1" noAdjustHandles="1" noChangeArrowheads="1" noChangeShapeType="1" noTextEdit="1"/>
              </p:cNvSpPr>
              <p:nvPr/>
            </p:nvSpPr>
            <p:spPr>
              <a:xfrm>
                <a:off x="676441" y="909112"/>
                <a:ext cx="7523465" cy="903873"/>
              </a:xfrm>
              <a:prstGeom prst="roundRect">
                <a:avLst>
                  <a:gd name="adj" fmla="val 21582"/>
                </a:avLst>
              </a:prstGeom>
              <a:blipFill>
                <a:blip r:embed="rId10"/>
                <a:stretch>
                  <a:fillRect l="-169" b="-12500"/>
                </a:stretch>
              </a:blipFill>
              <a:ln>
                <a:noFill/>
              </a:ln>
            </p:spPr>
            <p:txBody>
              <a:bodyPr/>
              <a:lstStyle/>
              <a:p>
                <a:r>
                  <a:rPr lang="en-US">
                    <a:noFill/>
                  </a:rPr>
                  <a:t> </a:t>
                </a:r>
              </a:p>
            </p:txBody>
          </p:sp>
        </mc:Fallback>
      </mc:AlternateContent>
      <p:sp>
        <p:nvSpPr>
          <p:cNvPr id="91" name="TextBox 90">
            <a:extLst>
              <a:ext uri="{FF2B5EF4-FFF2-40B4-BE49-F238E27FC236}">
                <a16:creationId xmlns:a16="http://schemas.microsoft.com/office/drawing/2014/main" id="{711FE7BB-BE3F-A7F1-B062-5506BBC80E03}"/>
              </a:ext>
            </a:extLst>
          </p:cNvPr>
          <p:cNvSpPr txBox="1"/>
          <p:nvPr/>
        </p:nvSpPr>
        <p:spPr>
          <a:xfrm>
            <a:off x="4138974" y="2367231"/>
            <a:ext cx="3072949" cy="276999"/>
          </a:xfrm>
          <a:prstGeom prst="rect">
            <a:avLst/>
          </a:prstGeom>
          <a:noFill/>
        </p:spPr>
        <p:txBody>
          <a:bodyPr wrap="square" lIns="0" tIns="0" rIns="0" bIns="0" rtlCol="0">
            <a:spAutoFit/>
          </a:bodyPr>
          <a:lstStyle/>
          <a:p>
            <a:r>
              <a:rPr lang="en-US" dirty="0"/>
              <a:t>After the first round,</a:t>
            </a:r>
          </a:p>
        </p:txBody>
      </p:sp>
      <mc:AlternateContent xmlns:mc="http://schemas.openxmlformats.org/markup-compatibility/2006">
        <mc:Choice xmlns:a14="http://schemas.microsoft.com/office/drawing/2010/main" Requires="a14">
          <p:sp>
            <p:nvSpPr>
              <p:cNvPr id="92" name="Rounded Rectangle 91">
                <a:extLst>
                  <a:ext uri="{FF2B5EF4-FFF2-40B4-BE49-F238E27FC236}">
                    <a16:creationId xmlns:a16="http://schemas.microsoft.com/office/drawing/2014/main" id="{972D91A6-3522-92B6-5F3A-52F0986F3AB6}"/>
                  </a:ext>
                </a:extLst>
              </p:cNvPr>
              <p:cNvSpPr/>
              <p:nvPr/>
            </p:nvSpPr>
            <p:spPr>
              <a:xfrm>
                <a:off x="4448248" y="3153151"/>
                <a:ext cx="3914415" cy="380503"/>
              </a:xfrm>
              <a:prstGeom prst="roundRect">
                <a:avLst>
                  <a:gd name="adj" fmla="val 21582"/>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Lemma.</a:t>
                </a:r>
                <a:r>
                  <a:rPr lang="en-US" sz="2000" dirty="0">
                    <a:solidFill>
                      <a:schemeClr val="tx1"/>
                    </a:solidFill>
                  </a:rPr>
                  <a:t> #(remaining) </a:t>
                </a:r>
                <a14:m>
                  <m:oMath xmlns:m="http://schemas.openxmlformats.org/officeDocument/2006/math">
                    <m:r>
                      <a:rPr lang="en-US" sz="2000">
                        <a:solidFill>
                          <a:schemeClr val="tx1"/>
                        </a:solidFill>
                        <a:latin typeface="Cambria Math" panose="02040503050406030204" pitchFamily="18" charset="0"/>
                      </a:rPr>
                      <m:t>&gt;</m:t>
                    </m:r>
                    <m:r>
                      <a:rPr lang="en-US" sz="2000" i="1">
                        <a:solidFill>
                          <a:schemeClr val="tx1"/>
                        </a:solidFill>
                        <a:latin typeface="Cambria Math" panose="02040503050406030204" pitchFamily="18" charset="0"/>
                      </a:rPr>
                      <m:t>𝑛</m:t>
                    </m:r>
                    <m:r>
                      <a:rPr lang="en-US" sz="2000" i="1">
                        <a:solidFill>
                          <a:schemeClr val="tx1"/>
                        </a:solidFill>
                        <a:latin typeface="Cambria Math" panose="02040503050406030204" pitchFamily="18" charset="0"/>
                      </a:rPr>
                      <m:t>/</m:t>
                    </m:r>
                    <m:func>
                      <m:funcPr>
                        <m:ctrlPr>
                          <a:rPr lang="en-US" sz="2000" i="1">
                            <a:solidFill>
                              <a:schemeClr val="tx1"/>
                            </a:solidFill>
                            <a:latin typeface="Cambria Math" panose="02040503050406030204" pitchFamily="18" charset="0"/>
                          </a:rPr>
                        </m:ctrlPr>
                      </m:funcPr>
                      <m:fName>
                        <m:r>
                          <m:rPr>
                            <m:sty m:val="p"/>
                          </m:rPr>
                          <a:rPr lang="en-US" sz="2000">
                            <a:solidFill>
                              <a:schemeClr val="tx1"/>
                            </a:solidFill>
                            <a:latin typeface="Cambria Math" panose="02040503050406030204" pitchFamily="18" charset="0"/>
                          </a:rPr>
                          <m:t>log</m:t>
                        </m:r>
                      </m:fName>
                      <m:e>
                        <m:r>
                          <a:rPr lang="en-US" sz="2000" i="1">
                            <a:solidFill>
                              <a:schemeClr val="tx1"/>
                            </a:solidFill>
                            <a:latin typeface="Cambria Math" panose="02040503050406030204" pitchFamily="18" charset="0"/>
                          </a:rPr>
                          <m:t>𝑛</m:t>
                        </m:r>
                      </m:e>
                    </m:func>
                  </m:oMath>
                </a14:m>
                <a:endParaRPr lang="en-US" sz="2000" dirty="0">
                  <a:solidFill>
                    <a:schemeClr val="tx1"/>
                  </a:solidFill>
                </a:endParaRPr>
              </a:p>
            </p:txBody>
          </p:sp>
        </mc:Choice>
        <mc:Fallback>
          <p:sp>
            <p:nvSpPr>
              <p:cNvPr id="92" name="Rounded Rectangle 91">
                <a:extLst>
                  <a:ext uri="{FF2B5EF4-FFF2-40B4-BE49-F238E27FC236}">
                    <a16:creationId xmlns:a16="http://schemas.microsoft.com/office/drawing/2014/main" id="{972D91A6-3522-92B6-5F3A-52F0986F3AB6}"/>
                  </a:ext>
                </a:extLst>
              </p:cNvPr>
              <p:cNvSpPr>
                <a:spLocks noRot="1" noChangeAspect="1" noMove="1" noResize="1" noEditPoints="1" noAdjustHandles="1" noChangeArrowheads="1" noChangeShapeType="1" noTextEdit="1"/>
              </p:cNvSpPr>
              <p:nvPr/>
            </p:nvSpPr>
            <p:spPr>
              <a:xfrm>
                <a:off x="4448248" y="3153151"/>
                <a:ext cx="3914415" cy="380503"/>
              </a:xfrm>
              <a:prstGeom prst="roundRect">
                <a:avLst>
                  <a:gd name="adj" fmla="val 21582"/>
                </a:avLst>
              </a:prstGeom>
              <a:blipFill>
                <a:blip r:embed="rId11"/>
                <a:stretch>
                  <a:fillRect t="-6452" b="-32258"/>
                </a:stretch>
              </a:blipFill>
              <a:ln>
                <a:noFill/>
              </a:ln>
            </p:spPr>
            <p:txBody>
              <a:bodyPr/>
              <a:lstStyle/>
              <a:p>
                <a:r>
                  <a:rPr lang="en-US">
                    <a:noFill/>
                  </a:rPr>
                  <a:t> </a:t>
                </a:r>
              </a:p>
            </p:txBody>
          </p:sp>
        </mc:Fallback>
      </mc:AlternateContent>
      <p:cxnSp>
        <p:nvCxnSpPr>
          <p:cNvPr id="93" name="Straight Arrow Connector 92">
            <a:extLst>
              <a:ext uri="{FF2B5EF4-FFF2-40B4-BE49-F238E27FC236}">
                <a16:creationId xmlns:a16="http://schemas.microsoft.com/office/drawing/2014/main" id="{309220E1-F5EF-E05F-0E2C-608C8840F12B}"/>
              </a:ext>
            </a:extLst>
          </p:cNvPr>
          <p:cNvCxnSpPr>
            <a:cxnSpLocks/>
          </p:cNvCxnSpPr>
          <p:nvPr/>
        </p:nvCxnSpPr>
        <p:spPr>
          <a:xfrm>
            <a:off x="4121754" y="3815309"/>
            <a:ext cx="455561" cy="164964"/>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78D0B407-3896-BDD1-1330-FC1682C86EC3}"/>
                  </a:ext>
                </a:extLst>
              </p:cNvPr>
              <p:cNvSpPr txBox="1"/>
              <p:nvPr/>
            </p:nvSpPr>
            <p:spPr>
              <a:xfrm>
                <a:off x="4448248" y="4924572"/>
                <a:ext cx="3399905"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m:rPr>
                          <m:sty m:val="p"/>
                        </m:rPr>
                        <a:rPr lang="en-US" b="0" i="0" smtClean="0">
                          <a:latin typeface="Cambria Math" panose="02040503050406030204" pitchFamily="18" charset="0"/>
                        </a:rPr>
                        <m:t>Ω</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func>
                        </m:e>
                      </m:func>
                      <m:r>
                        <a:rPr lang="en-US" b="0" i="1" smtClean="0">
                          <a:latin typeface="Cambria Math" panose="02040503050406030204" pitchFamily="18" charset="0"/>
                        </a:rPr>
                        <m:t>)</m:t>
                      </m:r>
                    </m:oMath>
                  </m:oMathPara>
                </a14:m>
                <a:endParaRPr lang="en-US" dirty="0"/>
              </a:p>
            </p:txBody>
          </p:sp>
        </mc:Choice>
        <mc:Fallback>
          <p:sp>
            <p:nvSpPr>
              <p:cNvPr id="95" name="TextBox 94">
                <a:extLst>
                  <a:ext uri="{FF2B5EF4-FFF2-40B4-BE49-F238E27FC236}">
                    <a16:creationId xmlns:a16="http://schemas.microsoft.com/office/drawing/2014/main" id="{78D0B407-3896-BDD1-1330-FC1682C86EC3}"/>
                  </a:ext>
                </a:extLst>
              </p:cNvPr>
              <p:cNvSpPr txBox="1">
                <a:spLocks noRot="1" noChangeAspect="1" noMove="1" noResize="1" noEditPoints="1" noAdjustHandles="1" noChangeArrowheads="1" noChangeShapeType="1" noTextEdit="1"/>
              </p:cNvSpPr>
              <p:nvPr/>
            </p:nvSpPr>
            <p:spPr>
              <a:xfrm>
                <a:off x="4448248" y="4924572"/>
                <a:ext cx="3399905" cy="276999"/>
              </a:xfrm>
              <a:prstGeom prst="rect">
                <a:avLst/>
              </a:prstGeom>
              <a:blipFill>
                <a:blip r:embed="rId12"/>
                <a:stretch>
                  <a:fillRect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0D8CA851-0619-177E-DA99-46B5CD5F0584}"/>
                  </a:ext>
                </a:extLst>
              </p:cNvPr>
              <p:cNvSpPr txBox="1"/>
              <p:nvPr/>
            </p:nvSpPr>
            <p:spPr>
              <a:xfrm rot="5400000">
                <a:off x="5889875" y="3578852"/>
                <a:ext cx="383274"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b="0" dirty="0"/>
              </a:p>
            </p:txBody>
          </p:sp>
        </mc:Choice>
        <mc:Fallback>
          <p:sp>
            <p:nvSpPr>
              <p:cNvPr id="96" name="TextBox 95">
                <a:extLst>
                  <a:ext uri="{FF2B5EF4-FFF2-40B4-BE49-F238E27FC236}">
                    <a16:creationId xmlns:a16="http://schemas.microsoft.com/office/drawing/2014/main" id="{0D8CA851-0619-177E-DA99-46B5CD5F0584}"/>
                  </a:ext>
                </a:extLst>
              </p:cNvPr>
              <p:cNvSpPr txBox="1">
                <a:spLocks noRot="1" noChangeAspect="1" noMove="1" noResize="1" noEditPoints="1" noAdjustHandles="1" noChangeArrowheads="1" noChangeShapeType="1" noTextEdit="1"/>
              </p:cNvSpPr>
              <p:nvPr/>
            </p:nvSpPr>
            <p:spPr>
              <a:xfrm rot="5400000">
                <a:off x="5889875" y="3578852"/>
                <a:ext cx="383274" cy="369332"/>
              </a:xfrm>
              <a:prstGeom prst="rect">
                <a:avLst/>
              </a:prstGeom>
              <a:blipFill>
                <a:blip r:embed="rId13"/>
                <a:stretch>
                  <a:fillRect t="-6452" b="-64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4D8E0F40-0065-2494-31CF-C6223D2E90B5}"/>
                  </a:ext>
                </a:extLst>
              </p:cNvPr>
              <p:cNvSpPr txBox="1"/>
              <p:nvPr/>
            </p:nvSpPr>
            <p:spPr>
              <a:xfrm rot="5400000">
                <a:off x="5875817" y="4529017"/>
                <a:ext cx="383274"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b="0" dirty="0"/>
              </a:p>
            </p:txBody>
          </p:sp>
        </mc:Choice>
        <mc:Fallback>
          <p:sp>
            <p:nvSpPr>
              <p:cNvPr id="97" name="TextBox 96">
                <a:extLst>
                  <a:ext uri="{FF2B5EF4-FFF2-40B4-BE49-F238E27FC236}">
                    <a16:creationId xmlns:a16="http://schemas.microsoft.com/office/drawing/2014/main" id="{4D8E0F40-0065-2494-31CF-C6223D2E90B5}"/>
                  </a:ext>
                </a:extLst>
              </p:cNvPr>
              <p:cNvSpPr txBox="1">
                <a:spLocks noRot="1" noChangeAspect="1" noMove="1" noResize="1" noEditPoints="1" noAdjustHandles="1" noChangeArrowheads="1" noChangeShapeType="1" noTextEdit="1"/>
              </p:cNvSpPr>
              <p:nvPr/>
            </p:nvSpPr>
            <p:spPr>
              <a:xfrm rot="5400000">
                <a:off x="5875817" y="4529017"/>
                <a:ext cx="383274" cy="369332"/>
              </a:xfrm>
              <a:prstGeom prst="rect">
                <a:avLst/>
              </a:prstGeom>
              <a:blipFill>
                <a:blip r:embed="rId13"/>
                <a:stretch>
                  <a:fillRect t="-6452" b="-6452"/>
                </a:stretch>
              </a:blipFill>
            </p:spPr>
            <p:txBody>
              <a:bodyPr/>
              <a:lstStyle/>
              <a:p>
                <a:r>
                  <a:rPr lang="en-US">
                    <a:noFill/>
                  </a:rPr>
                  <a:t> </a:t>
                </a:r>
              </a:p>
            </p:txBody>
          </p:sp>
        </mc:Fallback>
      </mc:AlternateContent>
      <p:sp>
        <p:nvSpPr>
          <p:cNvPr id="102" name="Oval 101">
            <a:extLst>
              <a:ext uri="{FF2B5EF4-FFF2-40B4-BE49-F238E27FC236}">
                <a16:creationId xmlns:a16="http://schemas.microsoft.com/office/drawing/2014/main" id="{E0E6C3AC-3105-4E27-22C4-9FB32233EB0C}"/>
              </a:ext>
            </a:extLst>
          </p:cNvPr>
          <p:cNvSpPr/>
          <p:nvPr/>
        </p:nvSpPr>
        <p:spPr>
          <a:xfrm>
            <a:off x="1008915" y="2904730"/>
            <a:ext cx="367862" cy="367862"/>
          </a:xfrm>
          <a:prstGeom prst="ellipse">
            <a:avLst/>
          </a:prstGeom>
          <a:pattFill prst="wdDnDiag">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Oval 102">
            <a:extLst>
              <a:ext uri="{FF2B5EF4-FFF2-40B4-BE49-F238E27FC236}">
                <a16:creationId xmlns:a16="http://schemas.microsoft.com/office/drawing/2014/main" id="{08FA2CB2-5541-FD84-5CF8-3E26CBF2E8C7}"/>
              </a:ext>
            </a:extLst>
          </p:cNvPr>
          <p:cNvSpPr/>
          <p:nvPr/>
        </p:nvSpPr>
        <p:spPr>
          <a:xfrm>
            <a:off x="1020391" y="4742694"/>
            <a:ext cx="367862" cy="367862"/>
          </a:xfrm>
          <a:prstGeom prst="ellipse">
            <a:avLst/>
          </a:prstGeom>
          <a:pattFill prst="wdDnDiag">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Oval 103">
            <a:extLst>
              <a:ext uri="{FF2B5EF4-FFF2-40B4-BE49-F238E27FC236}">
                <a16:creationId xmlns:a16="http://schemas.microsoft.com/office/drawing/2014/main" id="{91C79A2D-AEB8-3494-939C-84D4F4F048DF}"/>
              </a:ext>
            </a:extLst>
          </p:cNvPr>
          <p:cNvSpPr/>
          <p:nvPr/>
        </p:nvSpPr>
        <p:spPr>
          <a:xfrm>
            <a:off x="2938570" y="2912359"/>
            <a:ext cx="367862" cy="367862"/>
          </a:xfrm>
          <a:prstGeom prst="ellipse">
            <a:avLst/>
          </a:prstGeom>
          <a:pattFill prst="wdDnDiag">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5" name="Oval 104">
            <a:extLst>
              <a:ext uri="{FF2B5EF4-FFF2-40B4-BE49-F238E27FC236}">
                <a16:creationId xmlns:a16="http://schemas.microsoft.com/office/drawing/2014/main" id="{BCA5C7F7-9A14-3F06-2815-D19BFC1BDDD0}"/>
              </a:ext>
            </a:extLst>
          </p:cNvPr>
          <p:cNvSpPr/>
          <p:nvPr/>
        </p:nvSpPr>
        <p:spPr>
          <a:xfrm>
            <a:off x="2935166" y="4749975"/>
            <a:ext cx="367862" cy="367862"/>
          </a:xfrm>
          <a:prstGeom prst="ellipse">
            <a:avLst/>
          </a:prstGeom>
          <a:pattFill prst="wdDnDiag">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92770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80" grpId="0"/>
      <p:bldP spid="82" grpId="0"/>
      <p:bldP spid="86" grpId="0"/>
      <p:bldP spid="91" grpId="0"/>
      <p:bldP spid="92" grpId="0" animBg="1"/>
      <p:bldP spid="95" grpId="0"/>
      <p:bldP spid="96" grpId="0"/>
      <p:bldP spid="97" grpId="0"/>
      <p:bldP spid="102" grpId="0" animBg="1"/>
      <p:bldP spid="103" grpId="0" animBg="1"/>
      <p:bldP spid="104" grpId="0" animBg="1"/>
      <p:bldP spid="10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25811-6BA2-41FF-FF21-D8DDF300DBFE}"/>
            </a:ext>
          </a:extLst>
        </p:cNvPr>
        <p:cNvGrpSpPr/>
        <p:nvPr/>
      </p:nvGrpSpPr>
      <p:grpSpPr>
        <a:xfrm>
          <a:off x="0" y="0"/>
          <a:ext cx="0" cy="0"/>
          <a:chOff x="0" y="0"/>
          <a:chExt cx="0" cy="0"/>
        </a:xfrm>
      </p:grpSpPr>
      <p:sp>
        <p:nvSpPr>
          <p:cNvPr id="3" name="Oval 2">
            <a:extLst>
              <a:ext uri="{FF2B5EF4-FFF2-40B4-BE49-F238E27FC236}">
                <a16:creationId xmlns:a16="http://schemas.microsoft.com/office/drawing/2014/main" id="{3332B6CF-8566-2794-7EAA-D2E3589E75E2}"/>
              </a:ext>
            </a:extLst>
          </p:cNvPr>
          <p:cNvSpPr/>
          <p:nvPr/>
        </p:nvSpPr>
        <p:spPr>
          <a:xfrm>
            <a:off x="984726" y="1766234"/>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Oval 4">
            <a:extLst>
              <a:ext uri="{FF2B5EF4-FFF2-40B4-BE49-F238E27FC236}">
                <a16:creationId xmlns:a16="http://schemas.microsoft.com/office/drawing/2014/main" id="{A83A4CA7-6F9D-E843-3F1F-E6AC77ACBEE8}"/>
              </a:ext>
            </a:extLst>
          </p:cNvPr>
          <p:cNvSpPr/>
          <p:nvPr/>
        </p:nvSpPr>
        <p:spPr>
          <a:xfrm>
            <a:off x="1816188" y="1766234"/>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 name="Oval 5">
            <a:extLst>
              <a:ext uri="{FF2B5EF4-FFF2-40B4-BE49-F238E27FC236}">
                <a16:creationId xmlns:a16="http://schemas.microsoft.com/office/drawing/2014/main" id="{B7663745-51CD-B818-CD19-4FCAF0E72A1A}"/>
              </a:ext>
            </a:extLst>
          </p:cNvPr>
          <p:cNvSpPr/>
          <p:nvPr/>
        </p:nvSpPr>
        <p:spPr>
          <a:xfrm>
            <a:off x="3588590" y="1766234"/>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cxnSp>
        <p:nvCxnSpPr>
          <p:cNvPr id="14" name="Straight Arrow Connector 13">
            <a:extLst>
              <a:ext uri="{FF2B5EF4-FFF2-40B4-BE49-F238E27FC236}">
                <a16:creationId xmlns:a16="http://schemas.microsoft.com/office/drawing/2014/main" id="{D42E1CF4-99FD-2198-6191-23247CC3190C}"/>
              </a:ext>
            </a:extLst>
          </p:cNvPr>
          <p:cNvCxnSpPr>
            <a:cxnSpLocks/>
          </p:cNvCxnSpPr>
          <p:nvPr/>
        </p:nvCxnSpPr>
        <p:spPr>
          <a:xfrm>
            <a:off x="1145804" y="2291742"/>
            <a:ext cx="891157" cy="41478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BE7652D-4F78-423A-35E8-8C816B19B2B3}"/>
              </a:ext>
            </a:extLst>
          </p:cNvPr>
          <p:cNvCxnSpPr>
            <a:cxnSpLocks/>
          </p:cNvCxnSpPr>
          <p:nvPr/>
        </p:nvCxnSpPr>
        <p:spPr>
          <a:xfrm flipH="1">
            <a:off x="1068723" y="2291741"/>
            <a:ext cx="891157" cy="4147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86609B7-0072-692A-3E93-B9A379BB5834}"/>
              </a:ext>
            </a:extLst>
          </p:cNvPr>
          <p:cNvCxnSpPr>
            <a:cxnSpLocks/>
          </p:cNvCxnSpPr>
          <p:nvPr/>
        </p:nvCxnSpPr>
        <p:spPr>
          <a:xfrm>
            <a:off x="2919294" y="2291742"/>
            <a:ext cx="891157" cy="41478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1AC41C8E-3EAB-23B9-7980-4C185700BF6C}"/>
              </a:ext>
            </a:extLst>
          </p:cNvPr>
          <p:cNvCxnSpPr>
            <a:cxnSpLocks/>
          </p:cNvCxnSpPr>
          <p:nvPr/>
        </p:nvCxnSpPr>
        <p:spPr>
          <a:xfrm flipH="1">
            <a:off x="2842213" y="2291741"/>
            <a:ext cx="891157" cy="4147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E2D3E32F-5338-37B6-C084-DFA5B573A8A3}"/>
                  </a:ext>
                </a:extLst>
              </p:cNvPr>
              <p:cNvSpPr txBox="1"/>
              <p:nvPr/>
            </p:nvSpPr>
            <p:spPr>
              <a:xfrm>
                <a:off x="2405772" y="1722772"/>
                <a:ext cx="87288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38" name="TextBox 37">
                <a:extLst>
                  <a:ext uri="{FF2B5EF4-FFF2-40B4-BE49-F238E27FC236}">
                    <a16:creationId xmlns:a16="http://schemas.microsoft.com/office/drawing/2014/main" id="{E2D3E32F-5338-37B6-C084-DFA5B573A8A3}"/>
                  </a:ext>
                </a:extLst>
              </p:cNvPr>
              <p:cNvSpPr txBox="1">
                <a:spLocks noRot="1" noChangeAspect="1" noMove="1" noResize="1" noEditPoints="1" noAdjustHandles="1" noChangeArrowheads="1" noChangeShapeType="1" noTextEdit="1"/>
              </p:cNvSpPr>
              <p:nvPr/>
            </p:nvSpPr>
            <p:spPr>
              <a:xfrm>
                <a:off x="2405772" y="1722772"/>
                <a:ext cx="872881" cy="276999"/>
              </a:xfrm>
              <a:prstGeom prst="rect">
                <a:avLst/>
              </a:prstGeom>
              <a:blipFill>
                <a:blip r:embed="rId3"/>
                <a:stretch>
                  <a:fillRect/>
                </a:stretch>
              </a:blipFill>
            </p:spPr>
            <p:txBody>
              <a:bodyPr/>
              <a:lstStyle/>
              <a:p>
                <a:r>
                  <a:rPr lang="en-US">
                    <a:noFill/>
                  </a:rPr>
                  <a:t> </a:t>
                </a:r>
              </a:p>
            </p:txBody>
          </p:sp>
        </mc:Fallback>
      </mc:AlternateContent>
      <p:sp>
        <p:nvSpPr>
          <p:cNvPr id="39" name="Oval 38">
            <a:extLst>
              <a:ext uri="{FF2B5EF4-FFF2-40B4-BE49-F238E27FC236}">
                <a16:creationId xmlns:a16="http://schemas.microsoft.com/office/drawing/2014/main" id="{3AC7B0A3-32F9-69F5-2592-696F56A41005}"/>
              </a:ext>
            </a:extLst>
          </p:cNvPr>
          <p:cNvSpPr/>
          <p:nvPr/>
        </p:nvSpPr>
        <p:spPr>
          <a:xfrm>
            <a:off x="984726" y="2889457"/>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0" name="Oval 39">
            <a:extLst>
              <a:ext uri="{FF2B5EF4-FFF2-40B4-BE49-F238E27FC236}">
                <a16:creationId xmlns:a16="http://schemas.microsoft.com/office/drawing/2014/main" id="{06C32708-7FFB-A16E-78DD-7978190C2139}"/>
              </a:ext>
            </a:extLst>
          </p:cNvPr>
          <p:cNvSpPr/>
          <p:nvPr/>
        </p:nvSpPr>
        <p:spPr>
          <a:xfrm>
            <a:off x="1816188" y="2889457"/>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1" name="Oval 40">
            <a:extLst>
              <a:ext uri="{FF2B5EF4-FFF2-40B4-BE49-F238E27FC236}">
                <a16:creationId xmlns:a16="http://schemas.microsoft.com/office/drawing/2014/main" id="{FB02292B-9934-87D6-7B4E-D67DE869F94C}"/>
              </a:ext>
            </a:extLst>
          </p:cNvPr>
          <p:cNvSpPr/>
          <p:nvPr/>
        </p:nvSpPr>
        <p:spPr>
          <a:xfrm>
            <a:off x="3588590" y="2889457"/>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FDA07A08-FAA9-640F-9436-C673F65BDB36}"/>
                  </a:ext>
                </a:extLst>
              </p:cNvPr>
              <p:cNvSpPr txBox="1"/>
              <p:nvPr/>
            </p:nvSpPr>
            <p:spPr>
              <a:xfrm>
                <a:off x="2405772" y="2845995"/>
                <a:ext cx="87288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46" name="TextBox 45">
                <a:extLst>
                  <a:ext uri="{FF2B5EF4-FFF2-40B4-BE49-F238E27FC236}">
                    <a16:creationId xmlns:a16="http://schemas.microsoft.com/office/drawing/2014/main" id="{FDA07A08-FAA9-640F-9436-C673F65BDB36}"/>
                  </a:ext>
                </a:extLst>
              </p:cNvPr>
              <p:cNvSpPr txBox="1">
                <a:spLocks noRot="1" noChangeAspect="1" noMove="1" noResize="1" noEditPoints="1" noAdjustHandles="1" noChangeArrowheads="1" noChangeShapeType="1" noTextEdit="1"/>
              </p:cNvSpPr>
              <p:nvPr/>
            </p:nvSpPr>
            <p:spPr>
              <a:xfrm>
                <a:off x="2405772" y="2845995"/>
                <a:ext cx="872881"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58826BC8-35EA-A599-3240-AEDE3EE15EA5}"/>
                  </a:ext>
                </a:extLst>
              </p:cNvPr>
              <p:cNvSpPr txBox="1"/>
              <p:nvPr/>
            </p:nvSpPr>
            <p:spPr>
              <a:xfrm rot="5400000">
                <a:off x="1956507" y="3900377"/>
                <a:ext cx="87288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47" name="TextBox 46">
                <a:extLst>
                  <a:ext uri="{FF2B5EF4-FFF2-40B4-BE49-F238E27FC236}">
                    <a16:creationId xmlns:a16="http://schemas.microsoft.com/office/drawing/2014/main" id="{58826BC8-35EA-A599-3240-AEDE3EE15EA5}"/>
                  </a:ext>
                </a:extLst>
              </p:cNvPr>
              <p:cNvSpPr txBox="1">
                <a:spLocks noRot="1" noChangeAspect="1" noMove="1" noResize="1" noEditPoints="1" noAdjustHandles="1" noChangeArrowheads="1" noChangeShapeType="1" noTextEdit="1"/>
              </p:cNvSpPr>
              <p:nvPr/>
            </p:nvSpPr>
            <p:spPr>
              <a:xfrm rot="5400000">
                <a:off x="1956507" y="3900377"/>
                <a:ext cx="872881" cy="276999"/>
              </a:xfrm>
              <a:prstGeom prst="rect">
                <a:avLst/>
              </a:prstGeom>
              <a:blipFill>
                <a:blip r:embed="rId5"/>
                <a:stretch>
                  <a:fillRect/>
                </a:stretch>
              </a:blipFill>
            </p:spPr>
            <p:txBody>
              <a:bodyPr/>
              <a:lstStyle/>
              <a:p>
                <a:r>
                  <a:rPr lang="en-US">
                    <a:noFill/>
                  </a:rPr>
                  <a:t> </a:t>
                </a:r>
              </a:p>
            </p:txBody>
          </p:sp>
        </mc:Fallback>
      </mc:AlternateContent>
      <p:sp>
        <p:nvSpPr>
          <p:cNvPr id="56" name="Rounded Rectangle 55">
            <a:extLst>
              <a:ext uri="{FF2B5EF4-FFF2-40B4-BE49-F238E27FC236}">
                <a16:creationId xmlns:a16="http://schemas.microsoft.com/office/drawing/2014/main" id="{5408BDA1-B1B1-D1D4-3398-6EB3968D12E3}"/>
              </a:ext>
            </a:extLst>
          </p:cNvPr>
          <p:cNvSpPr/>
          <p:nvPr/>
        </p:nvSpPr>
        <p:spPr>
          <a:xfrm>
            <a:off x="688581" y="1317112"/>
            <a:ext cx="3568391" cy="2042371"/>
          </a:xfrm>
          <a:prstGeom prst="roundRect">
            <a:avLst>
              <a:gd name="adj" fmla="val 8910"/>
            </a:avLst>
          </a:prstGeom>
          <a:noFill/>
          <a:ln w="254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E01427AB-D4E4-E8D8-F154-FA77A8AE7110}"/>
              </a:ext>
            </a:extLst>
          </p:cNvPr>
          <p:cNvCxnSpPr>
            <a:cxnSpLocks/>
          </p:cNvCxnSpPr>
          <p:nvPr/>
        </p:nvCxnSpPr>
        <p:spPr>
          <a:xfrm flipH="1">
            <a:off x="1352588" y="2248279"/>
            <a:ext cx="2236002" cy="43378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261B31AF-7122-680B-EBA4-874B8C4AF5C2}"/>
              </a:ext>
            </a:extLst>
          </p:cNvPr>
          <p:cNvCxnSpPr>
            <a:cxnSpLocks/>
          </p:cNvCxnSpPr>
          <p:nvPr/>
        </p:nvCxnSpPr>
        <p:spPr>
          <a:xfrm>
            <a:off x="1357956" y="2284159"/>
            <a:ext cx="2230634" cy="4163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57D7485E-5A8A-F9B8-169E-35F58735DF9B}"/>
              </a:ext>
            </a:extLst>
          </p:cNvPr>
          <p:cNvCxnSpPr>
            <a:cxnSpLocks/>
          </p:cNvCxnSpPr>
          <p:nvPr/>
        </p:nvCxnSpPr>
        <p:spPr>
          <a:xfrm>
            <a:off x="1140436" y="3440713"/>
            <a:ext cx="891157" cy="41478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77D3BDD4-84C4-0473-C25B-8EEB155578A2}"/>
              </a:ext>
            </a:extLst>
          </p:cNvPr>
          <p:cNvCxnSpPr>
            <a:cxnSpLocks/>
          </p:cNvCxnSpPr>
          <p:nvPr/>
        </p:nvCxnSpPr>
        <p:spPr>
          <a:xfrm flipH="1">
            <a:off x="1063355" y="3440712"/>
            <a:ext cx="891157" cy="4147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47AAD1FC-B462-C81E-7434-59CE6EA97C88}"/>
              </a:ext>
            </a:extLst>
          </p:cNvPr>
          <p:cNvCxnSpPr>
            <a:cxnSpLocks/>
          </p:cNvCxnSpPr>
          <p:nvPr/>
        </p:nvCxnSpPr>
        <p:spPr>
          <a:xfrm>
            <a:off x="2913926" y="3440713"/>
            <a:ext cx="891157" cy="41478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AB12C1E-9B6E-6258-1E02-84BB54F6BB85}"/>
              </a:ext>
            </a:extLst>
          </p:cNvPr>
          <p:cNvCxnSpPr>
            <a:cxnSpLocks/>
          </p:cNvCxnSpPr>
          <p:nvPr/>
        </p:nvCxnSpPr>
        <p:spPr>
          <a:xfrm flipH="1">
            <a:off x="2836845" y="3440712"/>
            <a:ext cx="891157" cy="4147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9A223927-D80A-FA82-385E-B210C9E96A7D}"/>
              </a:ext>
            </a:extLst>
          </p:cNvPr>
          <p:cNvCxnSpPr>
            <a:cxnSpLocks/>
          </p:cNvCxnSpPr>
          <p:nvPr/>
        </p:nvCxnSpPr>
        <p:spPr>
          <a:xfrm flipH="1">
            <a:off x="1347220" y="3397250"/>
            <a:ext cx="2236002" cy="43378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8255174D-6481-BAEF-A7D2-8BC535D0DB37}"/>
              </a:ext>
            </a:extLst>
          </p:cNvPr>
          <p:cNvCxnSpPr>
            <a:cxnSpLocks/>
          </p:cNvCxnSpPr>
          <p:nvPr/>
        </p:nvCxnSpPr>
        <p:spPr>
          <a:xfrm>
            <a:off x="1352588" y="3433130"/>
            <a:ext cx="2230634" cy="4163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D1D8E357-388A-3585-3398-FC5E6E85F811}"/>
                  </a:ext>
                </a:extLst>
              </p:cNvPr>
              <p:cNvSpPr txBox="1"/>
              <p:nvPr/>
            </p:nvSpPr>
            <p:spPr>
              <a:xfrm>
                <a:off x="949251" y="1336940"/>
                <a:ext cx="436409" cy="289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1,1</m:t>
                          </m:r>
                        </m:sub>
                      </m:sSub>
                    </m:oMath>
                  </m:oMathPara>
                </a14:m>
                <a:endParaRPr lang="en-US" dirty="0"/>
              </a:p>
            </p:txBody>
          </p:sp>
        </mc:Choice>
        <mc:Fallback>
          <p:sp>
            <p:nvSpPr>
              <p:cNvPr id="83" name="TextBox 82">
                <a:extLst>
                  <a:ext uri="{FF2B5EF4-FFF2-40B4-BE49-F238E27FC236}">
                    <a16:creationId xmlns:a16="http://schemas.microsoft.com/office/drawing/2014/main" id="{D1D8E357-388A-3585-3398-FC5E6E85F811}"/>
                  </a:ext>
                </a:extLst>
              </p:cNvPr>
              <p:cNvSpPr txBox="1">
                <a:spLocks noRot="1" noChangeAspect="1" noMove="1" noResize="1" noEditPoints="1" noAdjustHandles="1" noChangeArrowheads="1" noChangeShapeType="1" noTextEdit="1"/>
              </p:cNvSpPr>
              <p:nvPr/>
            </p:nvSpPr>
            <p:spPr>
              <a:xfrm>
                <a:off x="949251" y="1336940"/>
                <a:ext cx="436409" cy="289182"/>
              </a:xfrm>
              <a:prstGeom prst="rect">
                <a:avLst/>
              </a:prstGeom>
              <a:blipFill>
                <a:blip r:embed="rId6"/>
                <a:stretch>
                  <a:fillRect l="-2857" r="-2857"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4" name="TextBox 83">
                <a:extLst>
                  <a:ext uri="{FF2B5EF4-FFF2-40B4-BE49-F238E27FC236}">
                    <a16:creationId xmlns:a16="http://schemas.microsoft.com/office/drawing/2014/main" id="{AF973972-9E55-F4A6-E90A-49A4288E7680}"/>
                  </a:ext>
                </a:extLst>
              </p:cNvPr>
              <p:cNvSpPr txBox="1"/>
              <p:nvPr/>
            </p:nvSpPr>
            <p:spPr>
              <a:xfrm>
                <a:off x="1776829" y="1332237"/>
                <a:ext cx="436409" cy="289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1,2</m:t>
                          </m:r>
                        </m:sub>
                      </m:sSub>
                    </m:oMath>
                  </m:oMathPara>
                </a14:m>
                <a:endParaRPr lang="en-US" dirty="0"/>
              </a:p>
            </p:txBody>
          </p:sp>
        </mc:Choice>
        <mc:Fallback>
          <p:sp>
            <p:nvSpPr>
              <p:cNvPr id="84" name="TextBox 83">
                <a:extLst>
                  <a:ext uri="{FF2B5EF4-FFF2-40B4-BE49-F238E27FC236}">
                    <a16:creationId xmlns:a16="http://schemas.microsoft.com/office/drawing/2014/main" id="{AF973972-9E55-F4A6-E90A-49A4288E7680}"/>
                  </a:ext>
                </a:extLst>
              </p:cNvPr>
              <p:cNvSpPr txBox="1">
                <a:spLocks noRot="1" noChangeAspect="1" noMove="1" noResize="1" noEditPoints="1" noAdjustHandles="1" noChangeArrowheads="1" noChangeShapeType="1" noTextEdit="1"/>
              </p:cNvSpPr>
              <p:nvPr/>
            </p:nvSpPr>
            <p:spPr>
              <a:xfrm>
                <a:off x="1776829" y="1332237"/>
                <a:ext cx="436409" cy="289182"/>
              </a:xfrm>
              <a:prstGeom prst="rect">
                <a:avLst/>
              </a:prstGeom>
              <a:blipFill>
                <a:blip r:embed="rId7"/>
                <a:stretch>
                  <a:fillRect l="-2778"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TextBox 84">
                <a:extLst>
                  <a:ext uri="{FF2B5EF4-FFF2-40B4-BE49-F238E27FC236}">
                    <a16:creationId xmlns:a16="http://schemas.microsoft.com/office/drawing/2014/main" id="{B6858579-DC03-BE33-8B0B-DA8AFA913BAE}"/>
                  </a:ext>
                </a:extLst>
              </p:cNvPr>
              <p:cNvSpPr txBox="1"/>
              <p:nvPr/>
            </p:nvSpPr>
            <p:spPr>
              <a:xfrm>
                <a:off x="3554316" y="1317112"/>
                <a:ext cx="436409" cy="289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𝑛</m:t>
                          </m:r>
                        </m:sub>
                      </m:sSub>
                    </m:oMath>
                  </m:oMathPara>
                </a14:m>
                <a:endParaRPr lang="en-US" dirty="0"/>
              </a:p>
            </p:txBody>
          </p:sp>
        </mc:Choice>
        <mc:Fallback>
          <p:sp>
            <p:nvSpPr>
              <p:cNvPr id="85" name="TextBox 84">
                <a:extLst>
                  <a:ext uri="{FF2B5EF4-FFF2-40B4-BE49-F238E27FC236}">
                    <a16:creationId xmlns:a16="http://schemas.microsoft.com/office/drawing/2014/main" id="{B6858579-DC03-BE33-8B0B-DA8AFA913BAE}"/>
                  </a:ext>
                </a:extLst>
              </p:cNvPr>
              <p:cNvSpPr txBox="1">
                <a:spLocks noRot="1" noChangeAspect="1" noMove="1" noResize="1" noEditPoints="1" noAdjustHandles="1" noChangeArrowheads="1" noChangeShapeType="1" noTextEdit="1"/>
              </p:cNvSpPr>
              <p:nvPr/>
            </p:nvSpPr>
            <p:spPr>
              <a:xfrm>
                <a:off x="3554316" y="1317112"/>
                <a:ext cx="436409" cy="289182"/>
              </a:xfrm>
              <a:prstGeom prst="rect">
                <a:avLst/>
              </a:prstGeom>
              <a:blipFill>
                <a:blip r:embed="rId8"/>
                <a:stretch>
                  <a:fillRect l="-5556"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E47D277-EE78-F14A-572D-FFCFD9B2F255}"/>
                  </a:ext>
                </a:extLst>
              </p:cNvPr>
              <p:cNvSpPr txBox="1"/>
              <p:nvPr/>
            </p:nvSpPr>
            <p:spPr>
              <a:xfrm>
                <a:off x="4992459" y="1299060"/>
                <a:ext cx="3628125" cy="589649"/>
              </a:xfrm>
              <a:prstGeom prst="rect">
                <a:avLst/>
              </a:prstGeom>
              <a:noFill/>
            </p:spPr>
            <p:txBody>
              <a:bodyPr wrap="square" lIns="0" tIns="0" rIns="0" bIns="0" rtlCol="0">
                <a:spAutoFit/>
              </a:bodyPr>
              <a:lstStyle/>
              <a:p>
                <a:r>
                  <a:rPr lang="en-US" b="1" dirty="0"/>
                  <a:t>Otherwise</a:t>
                </a:r>
                <a:r>
                  <a:rPr lang="en-US" dirty="0"/>
                  <a:t>, #(remaining) </a:t>
                </a:r>
                <a14:m>
                  <m:oMath xmlns:m="http://schemas.openxmlformats.org/officeDocument/2006/math">
                    <m:r>
                      <a:rPr lang="en-US" i="1" dirty="0" smtClean="0">
                        <a:latin typeface="Cambria Math" panose="02040503050406030204" pitchFamily="18" charset="0"/>
                      </a:rPr>
                      <m:t>≤</m:t>
                    </m:r>
                    <m:r>
                      <a:rPr lang="en-US" b="0" i="1">
                        <a:latin typeface="Cambria Math" panose="02040503050406030204" pitchFamily="18" charset="0"/>
                      </a:rPr>
                      <m:t>𝑛</m:t>
                    </m:r>
                    <m:r>
                      <a:rPr lang="en-US" b="0" i="1">
                        <a:latin typeface="Cambria Math" panose="02040503050406030204" pitchFamily="18" charset="0"/>
                      </a:rPr>
                      <m:t>/</m:t>
                    </m:r>
                    <m:func>
                      <m:funcPr>
                        <m:ctrlPr>
                          <a:rPr lang="en-US" i="1">
                            <a:latin typeface="Cambria Math" panose="02040503050406030204" pitchFamily="18" charset="0"/>
                          </a:rPr>
                        </m:ctrlPr>
                      </m:funcPr>
                      <m:fName>
                        <m:r>
                          <a:rPr lang="en-US" b="0" i="1">
                            <a:latin typeface="Cambria Math" panose="02040503050406030204" pitchFamily="18" charset="0"/>
                          </a:rPr>
                          <m:t>𝑙𝑜𝑔</m:t>
                        </m:r>
                      </m:fName>
                      <m:e>
                        <m:r>
                          <a:rPr lang="en-US" b="0" i="1">
                            <a:latin typeface="Cambria Math" panose="02040503050406030204" pitchFamily="18" charset="0"/>
                          </a:rPr>
                          <m:t>𝑛</m:t>
                        </m:r>
                      </m:e>
                    </m:func>
                  </m:oMath>
                </a14:m>
                <a:r>
                  <a:rPr lang="en-US" dirty="0"/>
                  <a:t> for any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𝑛</m:t>
                            </m:r>
                          </m:sub>
                        </m:sSub>
                      </m:e>
                    </m:d>
                  </m:oMath>
                </a14:m>
                <a:endParaRPr lang="en-US" dirty="0"/>
              </a:p>
            </p:txBody>
          </p:sp>
        </mc:Choice>
        <mc:Fallback>
          <p:sp>
            <p:nvSpPr>
              <p:cNvPr id="4" name="TextBox 3">
                <a:extLst>
                  <a:ext uri="{FF2B5EF4-FFF2-40B4-BE49-F238E27FC236}">
                    <a16:creationId xmlns:a16="http://schemas.microsoft.com/office/drawing/2014/main" id="{FE47D277-EE78-F14A-572D-FFCFD9B2F255}"/>
                  </a:ext>
                </a:extLst>
              </p:cNvPr>
              <p:cNvSpPr txBox="1">
                <a:spLocks noRot="1" noChangeAspect="1" noMove="1" noResize="1" noEditPoints="1" noAdjustHandles="1" noChangeArrowheads="1" noChangeShapeType="1" noTextEdit="1"/>
              </p:cNvSpPr>
              <p:nvPr/>
            </p:nvSpPr>
            <p:spPr>
              <a:xfrm>
                <a:off x="4992459" y="1299060"/>
                <a:ext cx="3628125" cy="589649"/>
              </a:xfrm>
              <a:prstGeom prst="rect">
                <a:avLst/>
              </a:prstGeom>
              <a:blipFill>
                <a:blip r:embed="rId9"/>
                <a:stretch>
                  <a:fillRect l="-3846" t="-12766" b="-212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DAA9BEB-33D5-F61F-7FBA-8B759DBB54BE}"/>
                  </a:ext>
                </a:extLst>
              </p:cNvPr>
              <p:cNvSpPr txBox="1"/>
              <p:nvPr/>
            </p:nvSpPr>
            <p:spPr>
              <a:xfrm>
                <a:off x="5179564" y="2284159"/>
                <a:ext cx="2895713" cy="553998"/>
              </a:xfrm>
              <a:prstGeom prst="rect">
                <a:avLst/>
              </a:prstGeom>
              <a:noFill/>
            </p:spPr>
            <p:txBody>
              <a:bodyPr wrap="square" lIns="0" tIns="0" rIns="0" bIns="0" rtlCol="0">
                <a:spAutoFit/>
              </a:bodyPr>
              <a:lstStyle/>
              <a:p>
                <a14:m>
                  <m:oMath xmlns:m="http://schemas.openxmlformats.org/officeDocument/2006/math">
                    <m:r>
                      <m:rPr>
                        <m:sty m:val="p"/>
                      </m:rPr>
                      <a:rPr lang="en-US" smtClean="0">
                        <a:latin typeface="Cambria Math" panose="02040503050406030204" pitchFamily="18" charset="0"/>
                      </a:rPr>
                      <m:t>Π</m:t>
                    </m:r>
                  </m:oMath>
                </a14:m>
                <a:r>
                  <a:rPr lang="en-US" dirty="0"/>
                  <a:t>’’: </a:t>
                </a:r>
                <a14:m>
                  <m:oMath xmlns:m="http://schemas.openxmlformats.org/officeDocument/2006/math">
                    <m:r>
                      <a:rPr lang="en-US" b="0" i="1" dirty="0" smtClean="0">
                        <a:latin typeface="Cambria Math" panose="02040503050406030204" pitchFamily="18" charset="0"/>
                      </a:rPr>
                      <m:t>1</m:t>
                    </m:r>
                  </m:oMath>
                </a14:m>
                <a:r>
                  <a:rPr lang="en-US" dirty="0"/>
                  <a:t>-round, </a:t>
                </a:r>
                <a14:m>
                  <m:oMath xmlns:m="http://schemas.openxmlformats.org/officeDocument/2006/math">
                    <m:r>
                      <a:rPr lang="en-US" b="0" i="1" dirty="0" smtClean="0">
                        <a:latin typeface="Cambria Math" panose="02040503050406030204" pitchFamily="18" charset="0"/>
                      </a:rPr>
                      <m:t>𝑛</m:t>
                    </m:r>
                  </m:oMath>
                </a14:m>
                <a:r>
                  <a:rPr lang="en-US" dirty="0"/>
                  <a:t>-party, </a:t>
                </a:r>
                <a14:m>
                  <m:oMath xmlns:m="http://schemas.openxmlformats.org/officeDocument/2006/math">
                    <m:r>
                      <a:rPr lang="en-US" b="0" i="1" dirty="0" smtClean="0">
                        <a:latin typeface="Cambria Math" panose="02040503050406030204" pitchFamily="18" charset="0"/>
                      </a:rPr>
                      <m:t>𝑛</m:t>
                    </m:r>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r>
                          <a:rPr lang="en-US" b="0" i="1" dirty="0" smtClean="0">
                            <a:latin typeface="Cambria Math" panose="02040503050406030204" pitchFamily="18" charset="0"/>
                          </a:rPr>
                          <m:t>𝑛</m:t>
                        </m:r>
                      </m:e>
                    </m:func>
                  </m:oMath>
                </a14:m>
                <a:r>
                  <a:rPr lang="en-US" dirty="0"/>
                  <a:t>-committee-election</a:t>
                </a:r>
              </a:p>
            </p:txBody>
          </p:sp>
        </mc:Choice>
        <mc:Fallback>
          <p:sp>
            <p:nvSpPr>
              <p:cNvPr id="7" name="TextBox 6">
                <a:extLst>
                  <a:ext uri="{FF2B5EF4-FFF2-40B4-BE49-F238E27FC236}">
                    <a16:creationId xmlns:a16="http://schemas.microsoft.com/office/drawing/2014/main" id="{3DAA9BEB-33D5-F61F-7FBA-8B759DBB54BE}"/>
                  </a:ext>
                </a:extLst>
              </p:cNvPr>
              <p:cNvSpPr txBox="1">
                <a:spLocks noRot="1" noChangeAspect="1" noMove="1" noResize="1" noEditPoints="1" noAdjustHandles="1" noChangeArrowheads="1" noChangeShapeType="1" noTextEdit="1"/>
              </p:cNvSpPr>
              <p:nvPr/>
            </p:nvSpPr>
            <p:spPr>
              <a:xfrm>
                <a:off x="5179564" y="2284159"/>
                <a:ext cx="2895713" cy="553998"/>
              </a:xfrm>
              <a:prstGeom prst="rect">
                <a:avLst/>
              </a:prstGeom>
              <a:blipFill>
                <a:blip r:embed="rId10"/>
                <a:stretch>
                  <a:fillRect l="-3070" t="-13636" r="-1316"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ounded Rectangle 9">
                <a:extLst>
                  <a:ext uri="{FF2B5EF4-FFF2-40B4-BE49-F238E27FC236}">
                    <a16:creationId xmlns:a16="http://schemas.microsoft.com/office/drawing/2014/main" id="{B04107D8-A248-377D-4516-44EBD4A05EBB}"/>
                  </a:ext>
                </a:extLst>
              </p:cNvPr>
              <p:cNvSpPr/>
              <p:nvPr/>
            </p:nvSpPr>
            <p:spPr>
              <a:xfrm>
                <a:off x="688581" y="524260"/>
                <a:ext cx="7519326" cy="462837"/>
              </a:xfrm>
              <a:prstGeom prst="roundRect">
                <a:avLst>
                  <a:gd name="adj" fmla="val 21582"/>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Lemma.</a:t>
                </a:r>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𝑛</m:t>
                            </m:r>
                          </m:sub>
                        </m:sSub>
                      </m:e>
                    </m:d>
                    <m:r>
                      <a:rPr lang="en-US" sz="2000" b="0" i="0" smtClean="0">
                        <a:solidFill>
                          <a:schemeClr val="tx1"/>
                        </a:solidFill>
                        <a:latin typeface="Cambria Math" panose="02040503050406030204" pitchFamily="18" charset="0"/>
                      </a:rPr>
                      <m:t>:</m:t>
                    </m:r>
                  </m:oMath>
                </a14:m>
                <a:r>
                  <a:rPr lang="en-US" sz="2000" dirty="0">
                    <a:solidFill>
                      <a:schemeClr val="tx1"/>
                    </a:solidFill>
                  </a:rPr>
                  <a:t> #(remaining given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r>
                          <a:rPr lang="en-US" sz="2000" i="1">
                            <a:solidFill>
                              <a:schemeClr val="tx1"/>
                            </a:solidFill>
                            <a:latin typeface="Cambria Math" panose="02040503050406030204" pitchFamily="18" charset="0"/>
                          </a:rPr>
                          <m:t>𝑛</m:t>
                        </m:r>
                      </m:sub>
                    </m:sSub>
                  </m:oMath>
                </a14:m>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&gt;</m:t>
                    </m:r>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m:t>
                    </m:r>
                    <m:func>
                      <m:funcPr>
                        <m:ctrlPr>
                          <a:rPr lang="en-US" sz="2000" b="0" i="1" smtClean="0">
                            <a:solidFill>
                              <a:schemeClr val="tx1"/>
                            </a:solidFill>
                            <a:latin typeface="Cambria Math" panose="02040503050406030204" pitchFamily="18" charset="0"/>
                          </a:rPr>
                        </m:ctrlPr>
                      </m:funcPr>
                      <m:fName>
                        <m:r>
                          <m:rPr>
                            <m:sty m:val="p"/>
                          </m:rPr>
                          <a:rPr lang="en-US" sz="2000" b="0" i="0" smtClean="0">
                            <a:solidFill>
                              <a:schemeClr val="tx1"/>
                            </a:solidFill>
                            <a:latin typeface="Cambria Math" panose="02040503050406030204" pitchFamily="18" charset="0"/>
                          </a:rPr>
                          <m:t>log</m:t>
                        </m:r>
                      </m:fName>
                      <m:e>
                        <m:r>
                          <a:rPr lang="en-US" sz="2000" b="0" i="1" smtClean="0">
                            <a:solidFill>
                              <a:schemeClr val="tx1"/>
                            </a:solidFill>
                            <a:latin typeface="Cambria Math" panose="02040503050406030204" pitchFamily="18" charset="0"/>
                          </a:rPr>
                          <m:t>𝑛</m:t>
                        </m:r>
                      </m:e>
                    </m:func>
                  </m:oMath>
                </a14:m>
                <a:endParaRPr lang="en-US" sz="2000" dirty="0">
                  <a:solidFill>
                    <a:schemeClr val="tx1"/>
                  </a:solidFill>
                </a:endParaRPr>
              </a:p>
            </p:txBody>
          </p:sp>
        </mc:Choice>
        <mc:Fallback>
          <p:sp>
            <p:nvSpPr>
              <p:cNvPr id="10" name="Rounded Rectangle 9">
                <a:extLst>
                  <a:ext uri="{FF2B5EF4-FFF2-40B4-BE49-F238E27FC236}">
                    <a16:creationId xmlns:a16="http://schemas.microsoft.com/office/drawing/2014/main" id="{B04107D8-A248-377D-4516-44EBD4A05EBB}"/>
                  </a:ext>
                </a:extLst>
              </p:cNvPr>
              <p:cNvSpPr>
                <a:spLocks noRot="1" noChangeAspect="1" noMove="1" noResize="1" noEditPoints="1" noAdjustHandles="1" noChangeArrowheads="1" noChangeShapeType="1" noTextEdit="1"/>
              </p:cNvSpPr>
              <p:nvPr/>
            </p:nvSpPr>
            <p:spPr>
              <a:xfrm>
                <a:off x="688581" y="524260"/>
                <a:ext cx="7519326" cy="462837"/>
              </a:xfrm>
              <a:prstGeom prst="roundRect">
                <a:avLst>
                  <a:gd name="adj" fmla="val 21582"/>
                </a:avLst>
              </a:prstGeom>
              <a:blipFill>
                <a:blip r:embed="rId11"/>
                <a:stretch>
                  <a:fillRect l="-506" b="-18919"/>
                </a:stretch>
              </a:blipFill>
              <a:ln>
                <a:no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BA8196D6-ED81-663E-16D5-0D90B5C765D8}"/>
              </a:ext>
            </a:extLst>
          </p:cNvPr>
          <p:cNvCxnSpPr>
            <a:cxnSpLocks/>
          </p:cNvCxnSpPr>
          <p:nvPr/>
        </p:nvCxnSpPr>
        <p:spPr>
          <a:xfrm>
            <a:off x="4266008" y="2081078"/>
            <a:ext cx="742212" cy="286683"/>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84CEB8F-318B-9DCB-9DA7-7AC8FABF9548}"/>
                  </a:ext>
                </a:extLst>
              </p:cNvPr>
              <p:cNvSpPr txBox="1"/>
              <p:nvPr/>
            </p:nvSpPr>
            <p:spPr>
              <a:xfrm rot="5400000">
                <a:off x="6247141" y="1848117"/>
                <a:ext cx="383274"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b="0" dirty="0"/>
              </a:p>
            </p:txBody>
          </p:sp>
        </mc:Choice>
        <mc:Fallback>
          <p:sp>
            <p:nvSpPr>
              <p:cNvPr id="17" name="TextBox 16">
                <a:extLst>
                  <a:ext uri="{FF2B5EF4-FFF2-40B4-BE49-F238E27FC236}">
                    <a16:creationId xmlns:a16="http://schemas.microsoft.com/office/drawing/2014/main" id="{E84CEB8F-318B-9DCB-9DA7-7AC8FABF9548}"/>
                  </a:ext>
                </a:extLst>
              </p:cNvPr>
              <p:cNvSpPr txBox="1">
                <a:spLocks noRot="1" noChangeAspect="1" noMove="1" noResize="1" noEditPoints="1" noAdjustHandles="1" noChangeArrowheads="1" noChangeShapeType="1" noTextEdit="1"/>
              </p:cNvSpPr>
              <p:nvPr/>
            </p:nvSpPr>
            <p:spPr>
              <a:xfrm rot="5400000">
                <a:off x="6247141" y="1848117"/>
                <a:ext cx="383274" cy="369332"/>
              </a:xfrm>
              <a:prstGeom prst="rect">
                <a:avLst/>
              </a:prstGeom>
              <a:blipFill>
                <a:blip r:embed="rId12"/>
                <a:stretch>
                  <a:fillRect t="-3125" b="-6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ounded Rectangle 18">
                <a:extLst>
                  <a:ext uri="{FF2B5EF4-FFF2-40B4-BE49-F238E27FC236}">
                    <a16:creationId xmlns:a16="http://schemas.microsoft.com/office/drawing/2014/main" id="{DA785C06-F0D2-FC9D-BAFF-EB83EDABC2A3}"/>
                  </a:ext>
                </a:extLst>
              </p:cNvPr>
              <p:cNvSpPr/>
              <p:nvPr/>
            </p:nvSpPr>
            <p:spPr>
              <a:xfrm>
                <a:off x="652829" y="4210655"/>
                <a:ext cx="4177477" cy="697634"/>
              </a:xfrm>
              <a:prstGeom prst="roundRect">
                <a:avLst>
                  <a:gd name="adj" fmla="val 33162"/>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smtClean="0">
                        <a:solidFill>
                          <a:schemeClr val="tx1"/>
                        </a:solidFill>
                        <a:latin typeface="Cambria Math" panose="02040503050406030204" pitchFamily="18" charset="0"/>
                      </a:rPr>
                      <m:t>𝑖</m:t>
                    </m:r>
                  </m:oMath>
                </a14:m>
                <a:r>
                  <a:rPr lang="en-US" dirty="0">
                    <a:solidFill>
                      <a:schemeClr val="tx1"/>
                    </a:solidFill>
                  </a:rPr>
                  <a:t> is </a:t>
                </a:r>
                <a:r>
                  <a:rPr lang="en-US" b="1" dirty="0">
                    <a:solidFill>
                      <a:schemeClr val="tx1"/>
                    </a:solidFill>
                  </a:rPr>
                  <a:t>eliminated</a:t>
                </a:r>
                <a:r>
                  <a:rPr lang="en-US" dirty="0">
                    <a:solidFill>
                      <a:schemeClr val="tx1"/>
                    </a:solidFill>
                  </a:rPr>
                  <a:t> if </a:t>
                </a:r>
                <a14:m>
                  <m:oMath xmlns:m="http://schemas.openxmlformats.org/officeDocument/2006/math">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Pr</m:t>
                        </m:r>
                      </m:fName>
                      <m:e>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𝑤𝑖𝑛𝑠</m:t>
                            </m:r>
                          </m:e>
                        </m:d>
                      </m:e>
                    </m:func>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𝛿</m:t>
                    </m:r>
                  </m:oMath>
                </a14:m>
                <a:r>
                  <a:rPr lang="en-US" dirty="0">
                    <a:solidFill>
                      <a:schemeClr val="tx1"/>
                    </a:solidFill>
                  </a:rPr>
                  <a:t> given all other parties are corrupted</a:t>
                </a:r>
              </a:p>
            </p:txBody>
          </p:sp>
        </mc:Choice>
        <mc:Fallback>
          <p:sp>
            <p:nvSpPr>
              <p:cNvPr id="19" name="Rounded Rectangle 18">
                <a:extLst>
                  <a:ext uri="{FF2B5EF4-FFF2-40B4-BE49-F238E27FC236}">
                    <a16:creationId xmlns:a16="http://schemas.microsoft.com/office/drawing/2014/main" id="{DA785C06-F0D2-FC9D-BAFF-EB83EDABC2A3}"/>
                  </a:ext>
                </a:extLst>
              </p:cNvPr>
              <p:cNvSpPr>
                <a:spLocks noRot="1" noChangeAspect="1" noMove="1" noResize="1" noEditPoints="1" noAdjustHandles="1" noChangeArrowheads="1" noChangeShapeType="1" noTextEdit="1"/>
              </p:cNvSpPr>
              <p:nvPr/>
            </p:nvSpPr>
            <p:spPr>
              <a:xfrm>
                <a:off x="652829" y="4210655"/>
                <a:ext cx="4177477" cy="697634"/>
              </a:xfrm>
              <a:prstGeom prst="roundRect">
                <a:avLst>
                  <a:gd name="adj" fmla="val 33162"/>
                </a:avLst>
              </a:prstGeom>
              <a:blipFill>
                <a:blip r:embed="rId13"/>
                <a:stretch>
                  <a:fillRect b="-8929"/>
                </a:stretch>
              </a:blipFill>
              <a:ln>
                <a:noFill/>
              </a:ln>
            </p:spPr>
            <p:txBody>
              <a:bodyPr/>
              <a:lstStyle/>
              <a:p>
                <a:r>
                  <a:rPr lang="en-US">
                    <a:noFill/>
                  </a:rPr>
                  <a:t> </a:t>
                </a:r>
              </a:p>
            </p:txBody>
          </p:sp>
        </mc:Fallback>
      </mc:AlternateContent>
      <p:sp>
        <p:nvSpPr>
          <p:cNvPr id="20" name="Arc 19">
            <a:extLst>
              <a:ext uri="{FF2B5EF4-FFF2-40B4-BE49-F238E27FC236}">
                <a16:creationId xmlns:a16="http://schemas.microsoft.com/office/drawing/2014/main" id="{FB78080E-EA35-5C79-0E36-BEEC80EE5F48}"/>
              </a:ext>
            </a:extLst>
          </p:cNvPr>
          <p:cNvSpPr/>
          <p:nvPr/>
        </p:nvSpPr>
        <p:spPr>
          <a:xfrm rot="13410129">
            <a:off x="830479" y="2666826"/>
            <a:ext cx="1265619" cy="1769801"/>
          </a:xfrm>
          <a:prstGeom prst="arc">
            <a:avLst/>
          </a:prstGeom>
          <a:ln w="19050">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Rounded Rectangle 21">
                <a:extLst>
                  <a:ext uri="{FF2B5EF4-FFF2-40B4-BE49-F238E27FC236}">
                    <a16:creationId xmlns:a16="http://schemas.microsoft.com/office/drawing/2014/main" id="{2AA9AD00-8548-7C5B-4C29-59974FB4B39D}"/>
                  </a:ext>
                </a:extLst>
              </p:cNvPr>
              <p:cNvSpPr/>
              <p:nvPr/>
            </p:nvSpPr>
            <p:spPr>
              <a:xfrm>
                <a:off x="4681753" y="3180349"/>
                <a:ext cx="3625113" cy="499860"/>
              </a:xfrm>
              <a:prstGeom prst="roundRect">
                <a:avLst>
                  <a:gd name="adj" fmla="val 21582"/>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Claim.</a:t>
                </a:r>
                <a:r>
                  <a:rPr lang="en-US" sz="2000" dirty="0">
                    <a:solidFill>
                      <a:schemeClr val="tx1"/>
                    </a:solidFill>
                  </a:rPr>
                  <a:t> </a:t>
                </a:r>
                <a14:m>
                  <m:oMath xmlns:m="http://schemas.openxmlformats.org/officeDocument/2006/math">
                    <m:r>
                      <m:rPr>
                        <m:sty m:val="p"/>
                      </m:rPr>
                      <a:rPr lang="en-US" sz="2000">
                        <a:solidFill>
                          <a:schemeClr val="tx1"/>
                        </a:solidFill>
                        <a:latin typeface="Cambria Math" panose="02040503050406030204" pitchFamily="18" charset="0"/>
                      </a:rPr>
                      <m:t>Π</m:t>
                    </m:r>
                    <m:r>
                      <a:rPr lang="en-US" sz="2000">
                        <a:solidFill>
                          <a:schemeClr val="tx1"/>
                        </a:solidFill>
                        <a:latin typeface="Cambria Math" panose="02040503050406030204" pitchFamily="18" charset="0"/>
                      </a:rPr>
                      <m:t>′′</m:t>
                    </m:r>
                  </m:oMath>
                </a14:m>
                <a:r>
                  <a:rPr lang="en-US" sz="2000" dirty="0">
                    <a:solidFill>
                      <a:schemeClr val="tx1"/>
                    </a:solidFill>
                  </a:rPr>
                  <a:t> is </a:t>
                </a:r>
                <a14:m>
                  <m:oMath xmlns:m="http://schemas.openxmlformats.org/officeDocument/2006/math">
                    <m:r>
                      <a:rPr lang="en-US" sz="2000" b="0" i="0" smtClean="0">
                        <a:solidFill>
                          <a:schemeClr val="tx1"/>
                        </a:solidFill>
                        <a:latin typeface="Cambria Math" panose="02040503050406030204" pitchFamily="18" charset="0"/>
                      </a:rPr>
                      <m:t>1/</m:t>
                    </m:r>
                    <m:r>
                      <a:rPr lang="en-US" sz="2000" i="1">
                        <a:solidFill>
                          <a:schemeClr val="tx1"/>
                        </a:solidFill>
                        <a:latin typeface="Cambria Math" panose="02040503050406030204" pitchFamily="18" charset="0"/>
                      </a:rPr>
                      <m:t>𝑛</m:t>
                    </m:r>
                  </m:oMath>
                </a14:m>
                <a:r>
                  <a:rPr lang="en-US" sz="2000" dirty="0">
                    <a:solidFill>
                      <a:schemeClr val="tx1"/>
                    </a:solidFill>
                  </a:rPr>
                  <a:t>-maximin-fair</a:t>
                </a:r>
              </a:p>
            </p:txBody>
          </p:sp>
        </mc:Choice>
        <mc:Fallback>
          <p:sp>
            <p:nvSpPr>
              <p:cNvPr id="22" name="Rounded Rectangle 21">
                <a:extLst>
                  <a:ext uri="{FF2B5EF4-FFF2-40B4-BE49-F238E27FC236}">
                    <a16:creationId xmlns:a16="http://schemas.microsoft.com/office/drawing/2014/main" id="{2AA9AD00-8548-7C5B-4C29-59974FB4B39D}"/>
                  </a:ext>
                </a:extLst>
              </p:cNvPr>
              <p:cNvSpPr>
                <a:spLocks noRot="1" noChangeAspect="1" noMove="1" noResize="1" noEditPoints="1" noAdjustHandles="1" noChangeArrowheads="1" noChangeShapeType="1" noTextEdit="1"/>
              </p:cNvSpPr>
              <p:nvPr/>
            </p:nvSpPr>
            <p:spPr>
              <a:xfrm>
                <a:off x="4681753" y="3180349"/>
                <a:ext cx="3625113" cy="499860"/>
              </a:xfrm>
              <a:prstGeom prst="roundRect">
                <a:avLst>
                  <a:gd name="adj" fmla="val 21582"/>
                </a:avLst>
              </a:prstGeom>
              <a:blipFill>
                <a:blip r:embed="rId14"/>
                <a:stretch>
                  <a:fillRect l="-697" b="-15000"/>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F4E890E0-0516-B647-F03D-5A81D01072B4}"/>
                  </a:ext>
                </a:extLst>
              </p:cNvPr>
              <p:cNvSpPr txBox="1"/>
              <p:nvPr/>
            </p:nvSpPr>
            <p:spPr>
              <a:xfrm rot="5400000">
                <a:off x="6053510" y="3646679"/>
                <a:ext cx="383274"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b="0" dirty="0"/>
              </a:p>
            </p:txBody>
          </p:sp>
        </mc:Choice>
        <mc:Fallback>
          <p:sp>
            <p:nvSpPr>
              <p:cNvPr id="23" name="TextBox 22">
                <a:extLst>
                  <a:ext uri="{FF2B5EF4-FFF2-40B4-BE49-F238E27FC236}">
                    <a16:creationId xmlns:a16="http://schemas.microsoft.com/office/drawing/2014/main" id="{F4E890E0-0516-B647-F03D-5A81D01072B4}"/>
                  </a:ext>
                </a:extLst>
              </p:cNvPr>
              <p:cNvSpPr txBox="1">
                <a:spLocks noRot="1" noChangeAspect="1" noMove="1" noResize="1" noEditPoints="1" noAdjustHandles="1" noChangeArrowheads="1" noChangeShapeType="1" noTextEdit="1"/>
              </p:cNvSpPr>
              <p:nvPr/>
            </p:nvSpPr>
            <p:spPr>
              <a:xfrm rot="5400000">
                <a:off x="6053510" y="3646679"/>
                <a:ext cx="383274" cy="369332"/>
              </a:xfrm>
              <a:prstGeom prst="rect">
                <a:avLst/>
              </a:prstGeom>
              <a:blipFill>
                <a:blip r:embed="rId15"/>
                <a:stretch>
                  <a:fillRect t="-6452" b="-6452"/>
                </a:stretch>
              </a:blipFill>
            </p:spPr>
            <p:txBody>
              <a:bodyPr/>
              <a:lstStyle/>
              <a:p>
                <a:r>
                  <a:rPr lang="en-US">
                    <a:noFill/>
                  </a:rPr>
                  <a:t> </a:t>
                </a:r>
              </a:p>
            </p:txBody>
          </p:sp>
        </mc:Fallback>
      </mc:AlternateContent>
      <p:sp>
        <p:nvSpPr>
          <p:cNvPr id="24" name="Rounded Rectangle 23">
            <a:extLst>
              <a:ext uri="{FF2B5EF4-FFF2-40B4-BE49-F238E27FC236}">
                <a16:creationId xmlns:a16="http://schemas.microsoft.com/office/drawing/2014/main" id="{A6AD4D04-389C-284E-35B6-23927509AE51}"/>
              </a:ext>
            </a:extLst>
          </p:cNvPr>
          <p:cNvSpPr/>
          <p:nvPr/>
        </p:nvSpPr>
        <p:spPr>
          <a:xfrm>
            <a:off x="5066094" y="4022982"/>
            <a:ext cx="2856432" cy="561537"/>
          </a:xfrm>
          <a:prstGeom prst="roundRect">
            <a:avLst>
              <a:gd name="adj" fmla="val 21582"/>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Contradicts the single-round lower bounds</a:t>
            </a:r>
          </a:p>
        </p:txBody>
      </p:sp>
      <p:sp>
        <p:nvSpPr>
          <p:cNvPr id="25" name="Oval 24">
            <a:extLst>
              <a:ext uri="{FF2B5EF4-FFF2-40B4-BE49-F238E27FC236}">
                <a16:creationId xmlns:a16="http://schemas.microsoft.com/office/drawing/2014/main" id="{4AC46880-1657-A350-AD0F-759BE0FEA775}"/>
              </a:ext>
            </a:extLst>
          </p:cNvPr>
          <p:cNvSpPr/>
          <p:nvPr/>
        </p:nvSpPr>
        <p:spPr>
          <a:xfrm>
            <a:off x="982789" y="2891667"/>
            <a:ext cx="367862" cy="367862"/>
          </a:xfrm>
          <a:prstGeom prst="ellipse">
            <a:avLst/>
          </a:prstGeom>
          <a:pattFill prst="wdDnDiag">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CCC449E1-2D0B-9D25-9543-BC297A02BAD5}"/>
              </a:ext>
            </a:extLst>
          </p:cNvPr>
          <p:cNvSpPr/>
          <p:nvPr/>
        </p:nvSpPr>
        <p:spPr>
          <a:xfrm>
            <a:off x="2912444" y="2899296"/>
            <a:ext cx="367862" cy="367862"/>
          </a:xfrm>
          <a:prstGeom prst="ellipse">
            <a:avLst/>
          </a:prstGeom>
          <a:pattFill prst="wdDnDiag">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9263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4" grpId="0"/>
      <p:bldP spid="7" grpId="0"/>
      <p:bldP spid="17" grpId="0"/>
      <p:bldP spid="22" grpId="0" animBg="1"/>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78357-FB39-5571-1DD6-89E62954A0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1D073-D6A0-0B55-F4B2-334B0BFA9CDC}"/>
              </a:ext>
            </a:extLst>
          </p:cNvPr>
          <p:cNvSpPr>
            <a:spLocks noGrp="1"/>
          </p:cNvSpPr>
          <p:nvPr>
            <p:ph type="title"/>
          </p:nvPr>
        </p:nvSpPr>
        <p:spPr>
          <a:xfrm>
            <a:off x="419099" y="304271"/>
            <a:ext cx="8181975" cy="657874"/>
          </a:xfrm>
        </p:spPr>
        <p:txBody>
          <a:bodyPr/>
          <a:lstStyle/>
          <a:p>
            <a:r>
              <a:rPr lang="en-US" dirty="0"/>
              <a:t>Open problems</a:t>
            </a:r>
          </a:p>
        </p:txBody>
      </p:sp>
      <p:sp>
        <p:nvSpPr>
          <p:cNvPr id="10" name="Content Placeholder 2">
            <a:extLst>
              <a:ext uri="{FF2B5EF4-FFF2-40B4-BE49-F238E27FC236}">
                <a16:creationId xmlns:a16="http://schemas.microsoft.com/office/drawing/2014/main" id="{AE873372-4475-B142-2B1A-62DF73C5D640}"/>
              </a:ext>
            </a:extLst>
          </p:cNvPr>
          <p:cNvSpPr>
            <a:spLocks noGrp="1"/>
          </p:cNvSpPr>
          <p:nvPr>
            <p:ph idx="1"/>
          </p:nvPr>
        </p:nvSpPr>
        <p:spPr>
          <a:xfrm>
            <a:off x="628650" y="1156138"/>
            <a:ext cx="7886700" cy="3991332"/>
          </a:xfrm>
        </p:spPr>
        <p:txBody>
          <a:bodyPr/>
          <a:lstStyle/>
          <a:p>
            <a:r>
              <a:rPr lang="en-US" dirty="0"/>
              <a:t>Lower bounds for general protocols, similar to Cleve’s</a:t>
            </a:r>
          </a:p>
          <a:p>
            <a:endParaRPr lang="en-US" dirty="0"/>
          </a:p>
          <a:p>
            <a:r>
              <a:rPr lang="en-US" dirty="0"/>
              <a:t>Round complexity given smaller coalition size, especially, constant-ratio</a:t>
            </a:r>
          </a:p>
          <a:p>
            <a:endParaRPr lang="en-US" dirty="0"/>
          </a:p>
          <a:p>
            <a:r>
              <a:rPr lang="en-US" dirty="0"/>
              <a:t>Whether our lower bounds are tight</a:t>
            </a:r>
          </a:p>
          <a:p>
            <a:pPr lvl="1"/>
            <a:endParaRPr lang="en-US" dirty="0"/>
          </a:p>
        </p:txBody>
      </p:sp>
      <p:sp>
        <p:nvSpPr>
          <p:cNvPr id="11" name="Title 1">
            <a:extLst>
              <a:ext uri="{FF2B5EF4-FFF2-40B4-BE49-F238E27FC236}">
                <a16:creationId xmlns:a16="http://schemas.microsoft.com/office/drawing/2014/main" id="{273EB1FB-2B6E-8C3E-AE1D-3DBF0B782F3E}"/>
              </a:ext>
            </a:extLst>
          </p:cNvPr>
          <p:cNvSpPr txBox="1">
            <a:spLocks/>
          </p:cNvSpPr>
          <p:nvPr/>
        </p:nvSpPr>
        <p:spPr>
          <a:xfrm>
            <a:off x="6106885" y="3711667"/>
            <a:ext cx="2044337" cy="143580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Thank you!</a:t>
            </a:r>
          </a:p>
        </p:txBody>
      </p:sp>
    </p:spTree>
    <p:extLst>
      <p:ext uri="{BB962C8B-B14F-4D97-AF65-F5344CB8AC3E}">
        <p14:creationId xmlns:p14="http://schemas.microsoft.com/office/powerpoint/2010/main" val="403041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E46C-2F48-5A42-8C8F-C175409F2F84}"/>
              </a:ext>
            </a:extLst>
          </p:cNvPr>
          <p:cNvSpPr>
            <a:spLocks noGrp="1"/>
          </p:cNvSpPr>
          <p:nvPr>
            <p:ph type="title"/>
          </p:nvPr>
        </p:nvSpPr>
        <p:spPr>
          <a:xfrm>
            <a:off x="419099" y="304271"/>
            <a:ext cx="8181975" cy="657874"/>
          </a:xfrm>
        </p:spPr>
        <p:txBody>
          <a:bodyPr/>
          <a:lstStyle/>
          <a:p>
            <a:r>
              <a:rPr lang="en-US" dirty="0"/>
              <a:t>Leader election</a:t>
            </a:r>
          </a:p>
        </p:txBody>
      </p:sp>
      <p:pic>
        <p:nvPicPr>
          <p:cNvPr id="3" name="Picture 2">
            <a:extLst>
              <a:ext uri="{FF2B5EF4-FFF2-40B4-BE49-F238E27FC236}">
                <a16:creationId xmlns:a16="http://schemas.microsoft.com/office/drawing/2014/main" id="{11FDA5F6-B295-4C55-947E-1DF3CACFC8CC}"/>
              </a:ext>
            </a:extLst>
          </p:cNvPr>
          <p:cNvPicPr>
            <a:picLocks noChangeAspect="1"/>
          </p:cNvPicPr>
          <p:nvPr/>
        </p:nvPicPr>
        <p:blipFill>
          <a:blip r:embed="rId3"/>
          <a:stretch>
            <a:fillRect/>
          </a:stretch>
        </p:blipFill>
        <p:spPr>
          <a:xfrm>
            <a:off x="1629263" y="1805611"/>
            <a:ext cx="958816" cy="958816"/>
          </a:xfrm>
          <a:prstGeom prst="rect">
            <a:avLst/>
          </a:prstGeom>
        </p:spPr>
      </p:pic>
      <p:sp>
        <p:nvSpPr>
          <p:cNvPr id="13" name="TextBox 12">
            <a:extLst>
              <a:ext uri="{FF2B5EF4-FFF2-40B4-BE49-F238E27FC236}">
                <a16:creationId xmlns:a16="http://schemas.microsoft.com/office/drawing/2014/main" id="{D61AF930-AFD9-7659-FAF1-DBC4706A0CA4}"/>
              </a:ext>
            </a:extLst>
          </p:cNvPr>
          <p:cNvSpPr txBox="1"/>
          <p:nvPr/>
        </p:nvSpPr>
        <p:spPr>
          <a:xfrm>
            <a:off x="1665441" y="2847351"/>
            <a:ext cx="792776" cy="307777"/>
          </a:xfrm>
          <a:prstGeom prst="rect">
            <a:avLst/>
          </a:prstGeom>
          <a:noFill/>
        </p:spPr>
        <p:txBody>
          <a:bodyPr wrap="square" lIns="0" tIns="0" rIns="0" bIns="0" rtlCol="0">
            <a:spAutoFit/>
          </a:bodyPr>
          <a:lstStyle/>
          <a:p>
            <a:pPr algn="ctr"/>
            <a:r>
              <a:rPr lang="en-US" sz="2000" dirty="0"/>
              <a:t>Alice</a:t>
            </a:r>
          </a:p>
        </p:txBody>
      </p:sp>
      <p:sp>
        <p:nvSpPr>
          <p:cNvPr id="15" name="TextBox 14">
            <a:extLst>
              <a:ext uri="{FF2B5EF4-FFF2-40B4-BE49-F238E27FC236}">
                <a16:creationId xmlns:a16="http://schemas.microsoft.com/office/drawing/2014/main" id="{997B00C3-A066-BEB8-3452-C7B1565AFA66}"/>
              </a:ext>
            </a:extLst>
          </p:cNvPr>
          <p:cNvSpPr txBox="1"/>
          <p:nvPr/>
        </p:nvSpPr>
        <p:spPr>
          <a:xfrm>
            <a:off x="858235" y="3172934"/>
            <a:ext cx="5699319" cy="307777"/>
          </a:xfrm>
          <a:prstGeom prst="rect">
            <a:avLst/>
          </a:prstGeom>
          <a:noFill/>
        </p:spPr>
        <p:txBody>
          <a:bodyPr wrap="square" lIns="0" tIns="0" rIns="0" bIns="0" rtlCol="0">
            <a:spAutoFit/>
          </a:bodyPr>
          <a:lstStyle/>
          <a:p>
            <a:pPr algn="ctr"/>
            <a:r>
              <a:rPr lang="en-US" sz="2000" b="1" dirty="0"/>
              <a:t>Unbiased</a:t>
            </a:r>
            <a:r>
              <a:rPr lang="en-US" sz="2000" dirty="0"/>
              <a:t> output against colluded bad parties</a:t>
            </a:r>
          </a:p>
        </p:txBody>
      </p:sp>
      <p:sp>
        <p:nvSpPr>
          <p:cNvPr id="20" name="Rounded Rectangle 19">
            <a:extLst>
              <a:ext uri="{FF2B5EF4-FFF2-40B4-BE49-F238E27FC236}">
                <a16:creationId xmlns:a16="http://schemas.microsoft.com/office/drawing/2014/main" id="{3098AAFB-BA35-41C0-AFF3-DA2321958F0B}"/>
              </a:ext>
            </a:extLst>
          </p:cNvPr>
          <p:cNvSpPr/>
          <p:nvPr/>
        </p:nvSpPr>
        <p:spPr>
          <a:xfrm>
            <a:off x="2901547" y="3636748"/>
            <a:ext cx="4727654" cy="894857"/>
          </a:xfrm>
          <a:prstGeom prst="roundRect">
            <a:avLst>
              <a:gd name="adj" fmla="val 12516"/>
            </a:avLst>
          </a:prstGeom>
          <a:solidFill>
            <a:srgbClr val="FFCF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Hard: </a:t>
            </a:r>
            <a:r>
              <a:rPr lang="en-US" sz="2000" dirty="0">
                <a:solidFill>
                  <a:schemeClr val="tx1"/>
                </a:solidFill>
              </a:rPr>
              <a:t>impossible in IT [Saks89,BN00],</a:t>
            </a:r>
          </a:p>
          <a:p>
            <a:r>
              <a:rPr lang="en-US" sz="2000" dirty="0">
                <a:solidFill>
                  <a:schemeClr val="tx1"/>
                </a:solidFill>
              </a:rPr>
              <a:t>             high round-complexity [Cleve86]</a:t>
            </a:r>
          </a:p>
        </p:txBody>
      </p:sp>
      <p:sp>
        <p:nvSpPr>
          <p:cNvPr id="21" name="Rounded Rectangle 20">
            <a:extLst>
              <a:ext uri="{FF2B5EF4-FFF2-40B4-BE49-F238E27FC236}">
                <a16:creationId xmlns:a16="http://schemas.microsoft.com/office/drawing/2014/main" id="{CB95CDE0-74EC-2401-924F-91B4BF4C3095}"/>
              </a:ext>
            </a:extLst>
          </p:cNvPr>
          <p:cNvSpPr/>
          <p:nvPr/>
        </p:nvSpPr>
        <p:spPr>
          <a:xfrm>
            <a:off x="5884537" y="667593"/>
            <a:ext cx="2532289" cy="451277"/>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Broadcast channels</a:t>
            </a:r>
          </a:p>
        </p:txBody>
      </p:sp>
      <p:sp>
        <p:nvSpPr>
          <p:cNvPr id="23" name="Rounded Rectangle 22">
            <a:extLst>
              <a:ext uri="{FF2B5EF4-FFF2-40B4-BE49-F238E27FC236}">
                <a16:creationId xmlns:a16="http://schemas.microsoft.com/office/drawing/2014/main" id="{F80DEB98-F0D8-3EF1-1A01-4BFABB67E5FC}"/>
              </a:ext>
            </a:extLst>
          </p:cNvPr>
          <p:cNvSpPr/>
          <p:nvPr/>
        </p:nvSpPr>
        <p:spPr>
          <a:xfrm>
            <a:off x="644163" y="4704579"/>
            <a:ext cx="7855673" cy="571983"/>
          </a:xfrm>
          <a:prstGeom prst="roundRect">
            <a:avLst>
              <a:gd name="adj" fmla="val 21582"/>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Game-theoretic fairness </a:t>
            </a:r>
            <a:r>
              <a:rPr lang="en-US" sz="2000" dirty="0">
                <a:solidFill>
                  <a:schemeClr val="tx1"/>
                </a:solidFill>
              </a:rPr>
              <a:t>[Blum83, CGK+18,CCWS20,KMSW22, …]</a:t>
            </a:r>
            <a:r>
              <a:rPr lang="en-US" sz="2000" b="1" dirty="0">
                <a:solidFill>
                  <a:schemeClr val="tx1"/>
                </a:solidFill>
              </a:rPr>
              <a:t> </a:t>
            </a:r>
            <a:endParaRPr lang="en-US" sz="2000" dirty="0">
              <a:solidFill>
                <a:schemeClr val="tx1"/>
              </a:solidFill>
            </a:endParaRPr>
          </a:p>
        </p:txBody>
      </p:sp>
      <p:pic>
        <p:nvPicPr>
          <p:cNvPr id="5" name="Picture 4">
            <a:extLst>
              <a:ext uri="{FF2B5EF4-FFF2-40B4-BE49-F238E27FC236}">
                <a16:creationId xmlns:a16="http://schemas.microsoft.com/office/drawing/2014/main" id="{FC96633C-E105-956F-AFA6-28262DB1CBE8}"/>
              </a:ext>
            </a:extLst>
          </p:cNvPr>
          <p:cNvPicPr>
            <a:picLocks noChangeAspect="1"/>
          </p:cNvPicPr>
          <p:nvPr/>
        </p:nvPicPr>
        <p:blipFill>
          <a:blip r:embed="rId4"/>
          <a:stretch>
            <a:fillRect/>
          </a:stretch>
        </p:blipFill>
        <p:spPr>
          <a:xfrm>
            <a:off x="3202137" y="885622"/>
            <a:ext cx="865182" cy="958817"/>
          </a:xfrm>
          <a:prstGeom prst="rect">
            <a:avLst/>
          </a:prstGeom>
        </p:spPr>
      </p:pic>
      <p:pic>
        <p:nvPicPr>
          <p:cNvPr id="6" name="Picture 5">
            <a:extLst>
              <a:ext uri="{FF2B5EF4-FFF2-40B4-BE49-F238E27FC236}">
                <a16:creationId xmlns:a16="http://schemas.microsoft.com/office/drawing/2014/main" id="{2EF34063-43E2-5218-8610-5611B0F04DA3}"/>
              </a:ext>
            </a:extLst>
          </p:cNvPr>
          <p:cNvPicPr>
            <a:picLocks noChangeAspect="1"/>
          </p:cNvPicPr>
          <p:nvPr/>
        </p:nvPicPr>
        <p:blipFill>
          <a:blip r:embed="rId5"/>
          <a:stretch>
            <a:fillRect/>
          </a:stretch>
        </p:blipFill>
        <p:spPr>
          <a:xfrm>
            <a:off x="4768911" y="1736599"/>
            <a:ext cx="958817" cy="958817"/>
          </a:xfrm>
          <a:prstGeom prst="rect">
            <a:avLst/>
          </a:prstGeom>
        </p:spPr>
      </p:pic>
      <p:sp>
        <p:nvSpPr>
          <p:cNvPr id="7" name="TextBox 6">
            <a:extLst>
              <a:ext uri="{FF2B5EF4-FFF2-40B4-BE49-F238E27FC236}">
                <a16:creationId xmlns:a16="http://schemas.microsoft.com/office/drawing/2014/main" id="{68E62CCF-CD21-348F-9AE0-57AD498A50BC}"/>
              </a:ext>
            </a:extLst>
          </p:cNvPr>
          <p:cNvSpPr txBox="1"/>
          <p:nvPr/>
        </p:nvSpPr>
        <p:spPr>
          <a:xfrm>
            <a:off x="3194790" y="1965409"/>
            <a:ext cx="792776" cy="307777"/>
          </a:xfrm>
          <a:prstGeom prst="rect">
            <a:avLst/>
          </a:prstGeom>
          <a:noFill/>
        </p:spPr>
        <p:txBody>
          <a:bodyPr wrap="square" lIns="0" tIns="0" rIns="0" bIns="0" rtlCol="0">
            <a:spAutoFit/>
          </a:bodyPr>
          <a:lstStyle/>
          <a:p>
            <a:pPr algn="ctr"/>
            <a:r>
              <a:rPr lang="en-US" sz="2000" dirty="0"/>
              <a:t>Bob</a:t>
            </a:r>
          </a:p>
        </p:txBody>
      </p:sp>
      <p:sp>
        <p:nvSpPr>
          <p:cNvPr id="9" name="TextBox 8">
            <a:extLst>
              <a:ext uri="{FF2B5EF4-FFF2-40B4-BE49-F238E27FC236}">
                <a16:creationId xmlns:a16="http://schemas.microsoft.com/office/drawing/2014/main" id="{B5564FF9-C052-8140-DF00-25F9E50265D4}"/>
              </a:ext>
            </a:extLst>
          </p:cNvPr>
          <p:cNvSpPr txBox="1"/>
          <p:nvPr/>
        </p:nvSpPr>
        <p:spPr>
          <a:xfrm>
            <a:off x="4851932" y="2819789"/>
            <a:ext cx="792776" cy="307777"/>
          </a:xfrm>
          <a:prstGeom prst="rect">
            <a:avLst/>
          </a:prstGeom>
          <a:noFill/>
        </p:spPr>
        <p:txBody>
          <a:bodyPr wrap="square" lIns="0" tIns="0" rIns="0" bIns="0" rtlCol="0">
            <a:spAutoFit/>
          </a:bodyPr>
          <a:lstStyle/>
          <a:p>
            <a:pPr algn="ctr"/>
            <a:r>
              <a:rPr lang="en-US" sz="2000" dirty="0"/>
              <a:t>Eve</a:t>
            </a:r>
          </a:p>
        </p:txBody>
      </p:sp>
      <p:cxnSp>
        <p:nvCxnSpPr>
          <p:cNvPr id="11" name="Straight Arrow Connector 10">
            <a:extLst>
              <a:ext uri="{FF2B5EF4-FFF2-40B4-BE49-F238E27FC236}">
                <a16:creationId xmlns:a16="http://schemas.microsoft.com/office/drawing/2014/main" id="{0A369347-DFF0-5136-5627-732D75BB5B22}"/>
              </a:ext>
            </a:extLst>
          </p:cNvPr>
          <p:cNvCxnSpPr>
            <a:cxnSpLocks/>
            <a:endCxn id="5" idx="1"/>
          </p:cNvCxnSpPr>
          <p:nvPr/>
        </p:nvCxnSpPr>
        <p:spPr>
          <a:xfrm flipV="1">
            <a:off x="2588079" y="1365031"/>
            <a:ext cx="614058" cy="600378"/>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6778929A-58AE-DC9F-5AF2-6BD19C2B4CD6}"/>
              </a:ext>
            </a:extLst>
          </p:cNvPr>
          <p:cNvCxnSpPr>
            <a:cxnSpLocks/>
          </p:cNvCxnSpPr>
          <p:nvPr/>
        </p:nvCxnSpPr>
        <p:spPr>
          <a:xfrm flipV="1">
            <a:off x="2588079" y="1612244"/>
            <a:ext cx="606711" cy="641082"/>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A39EEE5-D42F-BEA6-8CC5-FC9BD481FFB3}"/>
              </a:ext>
            </a:extLst>
          </p:cNvPr>
          <p:cNvCxnSpPr>
            <a:cxnSpLocks/>
          </p:cNvCxnSpPr>
          <p:nvPr/>
        </p:nvCxnSpPr>
        <p:spPr>
          <a:xfrm flipV="1">
            <a:off x="2712103" y="2388899"/>
            <a:ext cx="1944984" cy="11988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2CA2D16-E295-70BF-284B-F568B307E711}"/>
              </a:ext>
            </a:extLst>
          </p:cNvPr>
          <p:cNvCxnSpPr>
            <a:cxnSpLocks/>
          </p:cNvCxnSpPr>
          <p:nvPr/>
        </p:nvCxnSpPr>
        <p:spPr>
          <a:xfrm flipV="1">
            <a:off x="2680040" y="2560248"/>
            <a:ext cx="1977047" cy="116042"/>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BF94CF73-8C5A-ACF9-7034-C935D5745B7B}"/>
              </a:ext>
            </a:extLst>
          </p:cNvPr>
          <p:cNvCxnSpPr>
            <a:cxnSpLocks/>
            <a:stCxn id="5" idx="3"/>
          </p:cNvCxnSpPr>
          <p:nvPr/>
        </p:nvCxnSpPr>
        <p:spPr>
          <a:xfrm>
            <a:off x="4067319" y="1365031"/>
            <a:ext cx="701592" cy="479408"/>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4BE04BA-8B2E-6385-86CA-BD04E55F90CC}"/>
              </a:ext>
            </a:extLst>
          </p:cNvPr>
          <p:cNvCxnSpPr>
            <a:cxnSpLocks/>
          </p:cNvCxnSpPr>
          <p:nvPr/>
        </p:nvCxnSpPr>
        <p:spPr>
          <a:xfrm>
            <a:off x="4102541" y="1608535"/>
            <a:ext cx="666370" cy="468459"/>
          </a:xfrm>
          <a:prstGeom prst="straightConnector1">
            <a:avLst/>
          </a:prstGeom>
          <a:ln w="38100">
            <a:headEnd type="none"/>
            <a:tailEnd type="triangle"/>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7CFDEB83-F417-A9C8-79C3-11D8F86F436D}"/>
              </a:ext>
            </a:extLst>
          </p:cNvPr>
          <p:cNvSpPr/>
          <p:nvPr/>
        </p:nvSpPr>
        <p:spPr>
          <a:xfrm>
            <a:off x="988098" y="3749982"/>
            <a:ext cx="1599981" cy="532135"/>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Coin tossing</a:t>
            </a:r>
          </a:p>
        </p:txBody>
      </p:sp>
      <p:sp>
        <p:nvSpPr>
          <p:cNvPr id="38" name="Rounded Rectangle 37">
            <a:extLst>
              <a:ext uri="{FF2B5EF4-FFF2-40B4-BE49-F238E27FC236}">
                <a16:creationId xmlns:a16="http://schemas.microsoft.com/office/drawing/2014/main" id="{2D7A9EE8-40E1-432C-49EC-5EF91AC65BAD}"/>
              </a:ext>
            </a:extLst>
          </p:cNvPr>
          <p:cNvSpPr/>
          <p:nvPr/>
        </p:nvSpPr>
        <p:spPr>
          <a:xfrm>
            <a:off x="6164463" y="1902682"/>
            <a:ext cx="2252363" cy="451276"/>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Agree on a leader</a:t>
            </a:r>
          </a:p>
        </p:txBody>
      </p:sp>
      <p:sp>
        <p:nvSpPr>
          <p:cNvPr id="39" name="Rounded Rectangle 38">
            <a:extLst>
              <a:ext uri="{FF2B5EF4-FFF2-40B4-BE49-F238E27FC236}">
                <a16:creationId xmlns:a16="http://schemas.microsoft.com/office/drawing/2014/main" id="{35DC626E-1390-8B17-4A73-593C585D06B7}"/>
              </a:ext>
            </a:extLst>
          </p:cNvPr>
          <p:cNvSpPr/>
          <p:nvPr/>
        </p:nvSpPr>
        <p:spPr>
          <a:xfrm>
            <a:off x="6352377" y="3029435"/>
            <a:ext cx="2252363" cy="451276"/>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Malicious majority</a:t>
            </a:r>
          </a:p>
        </p:txBody>
      </p:sp>
    </p:spTree>
    <p:extLst>
      <p:ext uri="{BB962C8B-B14F-4D97-AF65-F5344CB8AC3E}">
        <p14:creationId xmlns:p14="http://schemas.microsoft.com/office/powerpoint/2010/main" val="268055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uiExpand="1" build="allAtOnce" animBg="1"/>
      <p:bldP spid="21" grpId="0" uiExpand="1" animBg="1"/>
      <p:bldP spid="23" grpId="0" animBg="1"/>
      <p:bldP spid="32" grpId="0" uiExpand="1" animBg="1"/>
      <p:bldP spid="38" grpId="1"/>
      <p:bldP spid="39" grpId="0" uiExpan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E39F7-46D0-00F6-CA3A-3720F8349A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5FF9C2-181F-AEBD-A0FB-3C7263AA8631}"/>
              </a:ext>
            </a:extLst>
          </p:cNvPr>
          <p:cNvSpPr>
            <a:spLocks noGrp="1"/>
          </p:cNvSpPr>
          <p:nvPr>
            <p:ph type="title"/>
          </p:nvPr>
        </p:nvSpPr>
        <p:spPr>
          <a:xfrm>
            <a:off x="419099" y="304271"/>
            <a:ext cx="8181975" cy="657874"/>
          </a:xfrm>
        </p:spPr>
        <p:txBody>
          <a:bodyPr/>
          <a:lstStyle/>
          <a:p>
            <a:r>
              <a:rPr lang="en-US" dirty="0"/>
              <a:t>Game-theoretic fairness [CGK+18]</a:t>
            </a:r>
          </a:p>
        </p:txBody>
      </p:sp>
      <p:pic>
        <p:nvPicPr>
          <p:cNvPr id="7" name="Picture 6">
            <a:extLst>
              <a:ext uri="{FF2B5EF4-FFF2-40B4-BE49-F238E27FC236}">
                <a16:creationId xmlns:a16="http://schemas.microsoft.com/office/drawing/2014/main" id="{4C3509E4-2F85-D1DD-6A48-9473034C1A89}"/>
              </a:ext>
            </a:extLst>
          </p:cNvPr>
          <p:cNvPicPr>
            <a:picLocks noChangeAspect="1"/>
          </p:cNvPicPr>
          <p:nvPr/>
        </p:nvPicPr>
        <p:blipFill>
          <a:blip r:embed="rId3"/>
          <a:stretch>
            <a:fillRect/>
          </a:stretch>
        </p:blipFill>
        <p:spPr>
          <a:xfrm>
            <a:off x="1929614" y="3148939"/>
            <a:ext cx="1124857" cy="1124857"/>
          </a:xfrm>
          <a:prstGeom prst="rect">
            <a:avLst/>
          </a:prstGeom>
        </p:spPr>
      </p:pic>
      <p:cxnSp>
        <p:nvCxnSpPr>
          <p:cNvPr id="11" name="Straight Arrow Connector 10">
            <a:extLst>
              <a:ext uri="{FF2B5EF4-FFF2-40B4-BE49-F238E27FC236}">
                <a16:creationId xmlns:a16="http://schemas.microsoft.com/office/drawing/2014/main" id="{D514CED4-427F-21D6-923B-6BBD158C04A6}"/>
              </a:ext>
            </a:extLst>
          </p:cNvPr>
          <p:cNvCxnSpPr>
            <a:cxnSpLocks/>
          </p:cNvCxnSpPr>
          <p:nvPr/>
        </p:nvCxnSpPr>
        <p:spPr>
          <a:xfrm>
            <a:off x="3456451" y="3419404"/>
            <a:ext cx="158961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EAC3FE2-9EA8-A7FC-046E-54592D0CB6B6}"/>
                  </a:ext>
                </a:extLst>
              </p:cNvPr>
              <p:cNvSpPr txBox="1"/>
              <p:nvPr/>
            </p:nvSpPr>
            <p:spPr>
              <a:xfrm>
                <a:off x="3763623" y="3105321"/>
                <a:ext cx="101301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p:txBody>
          </p:sp>
        </mc:Choice>
        <mc:Fallback>
          <p:sp>
            <p:nvSpPr>
              <p:cNvPr id="12" name="TextBox 11">
                <a:extLst>
                  <a:ext uri="{FF2B5EF4-FFF2-40B4-BE49-F238E27FC236}">
                    <a16:creationId xmlns:a16="http://schemas.microsoft.com/office/drawing/2014/main" id="{AEAC3FE2-9EA8-A7FC-046E-54592D0CB6B6}"/>
                  </a:ext>
                </a:extLst>
              </p:cNvPr>
              <p:cNvSpPr txBox="1">
                <a:spLocks noRot="1" noChangeAspect="1" noMove="1" noResize="1" noEditPoints="1" noAdjustHandles="1" noChangeArrowheads="1" noChangeShapeType="1" noTextEdit="1"/>
              </p:cNvSpPr>
              <p:nvPr/>
            </p:nvSpPr>
            <p:spPr>
              <a:xfrm>
                <a:off x="3763623" y="3105321"/>
                <a:ext cx="1013012" cy="276999"/>
              </a:xfrm>
              <a:prstGeom prst="rect">
                <a:avLst/>
              </a:prstGeom>
              <a:blipFill>
                <a:blip r:embed="rId4"/>
                <a:stretch>
                  <a:fillRect l="-1235" t="-4348" r="-3704" b="-34783"/>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A5B98A8-682E-B8E9-C531-1C4329CB4274}"/>
              </a:ext>
            </a:extLst>
          </p:cNvPr>
          <p:cNvSpPr/>
          <p:nvPr/>
        </p:nvSpPr>
        <p:spPr>
          <a:xfrm>
            <a:off x="1371601" y="1158457"/>
            <a:ext cx="5865222" cy="1227081"/>
          </a:xfrm>
          <a:prstGeom prst="roundRect">
            <a:avLst>
              <a:gd name="adj" fmla="val 14130"/>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2000" dirty="0">
                <a:solidFill>
                  <a:schemeClr val="tx1"/>
                </a:solidFill>
              </a:rPr>
              <a:t>A coalition of malicious parties:</a:t>
            </a:r>
          </a:p>
          <a:p>
            <a:r>
              <a:rPr lang="en-US" sz="2000" b="1" dirty="0">
                <a:solidFill>
                  <a:schemeClr val="tx1"/>
                </a:solidFill>
              </a:rPr>
              <a:t> - </a:t>
            </a:r>
            <a:r>
              <a:rPr lang="en-US" sz="2000" dirty="0">
                <a:solidFill>
                  <a:schemeClr val="tx1"/>
                </a:solidFill>
              </a:rPr>
              <a:t>can’t harm honest parties’ utility (</a:t>
            </a:r>
            <a:r>
              <a:rPr lang="en-US" sz="2000" b="1" dirty="0">
                <a:solidFill>
                  <a:schemeClr val="tx1"/>
                </a:solidFill>
              </a:rPr>
              <a:t>Maximin-fair</a:t>
            </a:r>
            <a:r>
              <a:rPr lang="en-US" sz="2000" dirty="0">
                <a:solidFill>
                  <a:schemeClr val="tx1"/>
                </a:solidFill>
              </a:rPr>
              <a:t>)</a:t>
            </a:r>
          </a:p>
          <a:p>
            <a:r>
              <a:rPr lang="en-US" sz="2000" b="1" dirty="0">
                <a:solidFill>
                  <a:schemeClr val="tx1"/>
                </a:solidFill>
              </a:rPr>
              <a:t> - </a:t>
            </a:r>
            <a:r>
              <a:rPr lang="en-US" sz="2000" dirty="0">
                <a:solidFill>
                  <a:schemeClr val="tx1"/>
                </a:solidFill>
              </a:rPr>
              <a:t>can’t increase their utility (</a:t>
            </a:r>
            <a:r>
              <a:rPr lang="en-US" sz="2000" b="1" dirty="0">
                <a:solidFill>
                  <a:schemeClr val="tx1"/>
                </a:solidFill>
              </a:rPr>
              <a:t>CSP-fair</a:t>
            </a:r>
            <a:r>
              <a:rPr lang="en-US" sz="2000" dirty="0">
                <a:solidFill>
                  <a:schemeClr val="tx1"/>
                </a:solidFill>
              </a:rPr>
              <a:t>)</a:t>
            </a:r>
          </a:p>
        </p:txBody>
      </p:sp>
      <p:cxnSp>
        <p:nvCxnSpPr>
          <p:cNvPr id="8" name="Straight Arrow Connector 7">
            <a:extLst>
              <a:ext uri="{FF2B5EF4-FFF2-40B4-BE49-F238E27FC236}">
                <a16:creationId xmlns:a16="http://schemas.microsoft.com/office/drawing/2014/main" id="{66E796D9-FABA-DDC7-7357-84B960B2089A}"/>
              </a:ext>
            </a:extLst>
          </p:cNvPr>
          <p:cNvCxnSpPr>
            <a:cxnSpLocks/>
          </p:cNvCxnSpPr>
          <p:nvPr/>
        </p:nvCxnSpPr>
        <p:spPr>
          <a:xfrm>
            <a:off x="3456451" y="3767060"/>
            <a:ext cx="1589614"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B6D7C4F-9AD3-6AF5-F269-03A5C845D394}"/>
                  </a:ext>
                </a:extLst>
              </p:cNvPr>
              <p:cNvSpPr txBox="1"/>
              <p:nvPr/>
            </p:nvSpPr>
            <p:spPr>
              <a:xfrm>
                <a:off x="3763623" y="3458964"/>
                <a:ext cx="101301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p:sp>
            <p:nvSpPr>
              <p:cNvPr id="13" name="TextBox 12">
                <a:extLst>
                  <a:ext uri="{FF2B5EF4-FFF2-40B4-BE49-F238E27FC236}">
                    <a16:creationId xmlns:a16="http://schemas.microsoft.com/office/drawing/2014/main" id="{3B6D7C4F-9AD3-6AF5-F269-03A5C845D394}"/>
                  </a:ext>
                </a:extLst>
              </p:cNvPr>
              <p:cNvSpPr txBox="1">
                <a:spLocks noRot="1" noChangeAspect="1" noMove="1" noResize="1" noEditPoints="1" noAdjustHandles="1" noChangeArrowheads="1" noChangeShapeType="1" noTextEdit="1"/>
              </p:cNvSpPr>
              <p:nvPr/>
            </p:nvSpPr>
            <p:spPr>
              <a:xfrm>
                <a:off x="3763623" y="3458964"/>
                <a:ext cx="1013012" cy="276999"/>
              </a:xfrm>
              <a:prstGeom prst="rect">
                <a:avLst/>
              </a:prstGeom>
              <a:blipFill>
                <a:blip r:embed="rId5"/>
                <a:stretch>
                  <a:fillRect l="-1235" t="-4348" r="-3704" b="-30435"/>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D0E62D25-9E0C-0270-8EAC-A94B2D0F2166}"/>
              </a:ext>
            </a:extLst>
          </p:cNvPr>
          <p:cNvCxnSpPr>
            <a:cxnSpLocks/>
          </p:cNvCxnSpPr>
          <p:nvPr/>
        </p:nvCxnSpPr>
        <p:spPr>
          <a:xfrm>
            <a:off x="3468817" y="4258768"/>
            <a:ext cx="158961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8B9963F-7D8F-6F6F-553D-BF0E5868D39B}"/>
                  </a:ext>
                </a:extLst>
              </p:cNvPr>
              <p:cNvSpPr txBox="1"/>
              <p:nvPr/>
            </p:nvSpPr>
            <p:spPr>
              <a:xfrm>
                <a:off x="3775989" y="3944685"/>
                <a:ext cx="1013012" cy="276999"/>
              </a:xfrm>
              <a:prstGeom prst="rect">
                <a:avLst/>
              </a:prstGeom>
              <a:noFill/>
            </p:spPr>
            <p:txBody>
              <a:bodyPr wrap="square" lIns="0" tIns="0" rIns="0" bIns="0" rtlCol="0">
                <a:spAutoFit/>
              </a:bodyPr>
              <a:lstStyle/>
              <a:p>
                <a:pPr/>
                <a:r>
                  <a:rPr lang="en-US" dirty="0"/>
                  <a:t>Open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0</m:t>
                        </m:r>
                      </m:sub>
                    </m:sSub>
                  </m:oMath>
                </a14:m>
                <a:endParaRPr lang="en-US" dirty="0"/>
              </a:p>
            </p:txBody>
          </p:sp>
        </mc:Choice>
        <mc:Fallback>
          <p:sp>
            <p:nvSpPr>
              <p:cNvPr id="16" name="TextBox 15">
                <a:extLst>
                  <a:ext uri="{FF2B5EF4-FFF2-40B4-BE49-F238E27FC236}">
                    <a16:creationId xmlns:a16="http://schemas.microsoft.com/office/drawing/2014/main" id="{D8B9963F-7D8F-6F6F-553D-BF0E5868D39B}"/>
                  </a:ext>
                </a:extLst>
              </p:cNvPr>
              <p:cNvSpPr txBox="1">
                <a:spLocks noRot="1" noChangeAspect="1" noMove="1" noResize="1" noEditPoints="1" noAdjustHandles="1" noChangeArrowheads="1" noChangeShapeType="1" noTextEdit="1"/>
              </p:cNvSpPr>
              <p:nvPr/>
            </p:nvSpPr>
            <p:spPr>
              <a:xfrm>
                <a:off x="3775989" y="3944685"/>
                <a:ext cx="1013012" cy="276999"/>
              </a:xfrm>
              <a:prstGeom prst="rect">
                <a:avLst/>
              </a:prstGeom>
              <a:blipFill>
                <a:blip r:embed="rId6"/>
                <a:stretch>
                  <a:fillRect l="-13580" t="-26087" b="-47826"/>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717F26D-C85B-CC66-7793-F2AAD185F0C7}"/>
              </a:ext>
            </a:extLst>
          </p:cNvPr>
          <p:cNvCxnSpPr>
            <a:cxnSpLocks/>
          </p:cNvCxnSpPr>
          <p:nvPr/>
        </p:nvCxnSpPr>
        <p:spPr>
          <a:xfrm>
            <a:off x="3468817" y="4606424"/>
            <a:ext cx="1589614"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53B1D76-CC35-97DF-A8A5-06BED4F09B75}"/>
                  </a:ext>
                </a:extLst>
              </p:cNvPr>
              <p:cNvSpPr txBox="1"/>
              <p:nvPr/>
            </p:nvSpPr>
            <p:spPr>
              <a:xfrm>
                <a:off x="3775989" y="4298328"/>
                <a:ext cx="1013012" cy="276999"/>
              </a:xfrm>
              <a:prstGeom prst="rect">
                <a:avLst/>
              </a:prstGeom>
              <a:noFill/>
            </p:spPr>
            <p:txBody>
              <a:bodyPr wrap="square" lIns="0" tIns="0" rIns="0" bIns="0" rtlCol="0">
                <a:spAutoFit/>
              </a:bodyPr>
              <a:lstStyle/>
              <a:p>
                <a:pPr/>
                <a:r>
                  <a:rPr lang="en-US" dirty="0"/>
                  <a:t>Open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oMath>
                </a14:m>
                <a:endParaRPr lang="en-US" dirty="0"/>
              </a:p>
            </p:txBody>
          </p:sp>
        </mc:Choice>
        <mc:Fallback>
          <p:sp>
            <p:nvSpPr>
              <p:cNvPr id="18" name="TextBox 17">
                <a:extLst>
                  <a:ext uri="{FF2B5EF4-FFF2-40B4-BE49-F238E27FC236}">
                    <a16:creationId xmlns:a16="http://schemas.microsoft.com/office/drawing/2014/main" id="{A53B1D76-CC35-97DF-A8A5-06BED4F09B75}"/>
                  </a:ext>
                </a:extLst>
              </p:cNvPr>
              <p:cNvSpPr txBox="1">
                <a:spLocks noRot="1" noChangeAspect="1" noMove="1" noResize="1" noEditPoints="1" noAdjustHandles="1" noChangeArrowheads="1" noChangeShapeType="1" noTextEdit="1"/>
              </p:cNvSpPr>
              <p:nvPr/>
            </p:nvSpPr>
            <p:spPr>
              <a:xfrm>
                <a:off x="3775989" y="4298328"/>
                <a:ext cx="1013012" cy="276999"/>
              </a:xfrm>
              <a:prstGeom prst="rect">
                <a:avLst/>
              </a:prstGeom>
              <a:blipFill>
                <a:blip r:embed="rId7"/>
                <a:stretch>
                  <a:fillRect l="-13580" t="-26087" b="-47826"/>
                </a:stretch>
              </a:blipFill>
            </p:spPr>
            <p:txBody>
              <a:bodyPr/>
              <a:lstStyle/>
              <a:p>
                <a:r>
                  <a:rPr lang="en-US">
                    <a:noFill/>
                  </a:rPr>
                  <a:t> </a:t>
                </a:r>
              </a:p>
            </p:txBody>
          </p:sp>
        </mc:Fallback>
      </mc:AlternateContent>
      <p:sp>
        <p:nvSpPr>
          <p:cNvPr id="19" name="Rounded Rectangle 18">
            <a:extLst>
              <a:ext uri="{FF2B5EF4-FFF2-40B4-BE49-F238E27FC236}">
                <a16:creationId xmlns:a16="http://schemas.microsoft.com/office/drawing/2014/main" id="{A219647C-2BB6-948E-CBDE-3837C3BE0EEF}"/>
              </a:ext>
            </a:extLst>
          </p:cNvPr>
          <p:cNvSpPr/>
          <p:nvPr/>
        </p:nvSpPr>
        <p:spPr>
          <a:xfrm>
            <a:off x="1597889" y="4472006"/>
            <a:ext cx="1412529" cy="529215"/>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Win with at least 1/2</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1652380-A2D5-F02D-FEE6-6FB797BF26CC}"/>
                  </a:ext>
                </a:extLst>
              </p:cNvPr>
              <p:cNvSpPr txBox="1"/>
              <p:nvPr/>
            </p:nvSpPr>
            <p:spPr>
              <a:xfrm>
                <a:off x="885049" y="3204466"/>
                <a:ext cx="1013012" cy="3915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0</m:t>
                          </m:r>
                        </m:sub>
                      </m:sSub>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m:t>
                          </m:r>
                        </m:e>
                      </m:groupChr>
                      <m:r>
                        <a:rPr lang="en-US" b="0" i="1" smtClean="0">
                          <a:latin typeface="Cambria Math" panose="02040503050406030204" pitchFamily="18" charset="0"/>
                        </a:rPr>
                        <m:t>{0,1}</m:t>
                      </m:r>
                    </m:oMath>
                  </m:oMathPara>
                </a14:m>
                <a:endParaRPr lang="en-US" dirty="0"/>
              </a:p>
            </p:txBody>
          </p:sp>
        </mc:Choice>
        <mc:Fallback>
          <p:sp>
            <p:nvSpPr>
              <p:cNvPr id="20" name="TextBox 19">
                <a:extLst>
                  <a:ext uri="{FF2B5EF4-FFF2-40B4-BE49-F238E27FC236}">
                    <a16:creationId xmlns:a16="http://schemas.microsoft.com/office/drawing/2014/main" id="{21652380-A2D5-F02D-FEE6-6FB797BF26CC}"/>
                  </a:ext>
                </a:extLst>
              </p:cNvPr>
              <p:cNvSpPr txBox="1">
                <a:spLocks noRot="1" noChangeAspect="1" noMove="1" noResize="1" noEditPoints="1" noAdjustHandles="1" noChangeArrowheads="1" noChangeShapeType="1" noTextEdit="1"/>
              </p:cNvSpPr>
              <p:nvPr/>
            </p:nvSpPr>
            <p:spPr>
              <a:xfrm>
                <a:off x="885049" y="3204466"/>
                <a:ext cx="1013012" cy="391582"/>
              </a:xfrm>
              <a:prstGeom prst="rect">
                <a:avLst/>
              </a:prstGeom>
              <a:blipFill>
                <a:blip r:embed="rId8"/>
                <a:stretch>
                  <a:fillRect l="-3704" t="-3125" r="-8642" b="-56250"/>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CDDC10E0-4276-FFEB-4720-B56C66136CE0}"/>
              </a:ext>
            </a:extLst>
          </p:cNvPr>
          <p:cNvSpPr txBox="1"/>
          <p:nvPr/>
        </p:nvSpPr>
        <p:spPr>
          <a:xfrm>
            <a:off x="4787884" y="4830103"/>
            <a:ext cx="1013012" cy="276999"/>
          </a:xfrm>
          <a:prstGeom prst="rect">
            <a:avLst/>
          </a:prstGeom>
          <a:noFill/>
        </p:spPr>
        <p:txBody>
          <a:bodyPr wrap="square" lIns="0" tIns="0" rIns="0" bIns="0" rtlCol="0">
            <a:spAutoFit/>
          </a:bodyPr>
          <a:lstStyle/>
          <a:p>
            <a:pPr/>
            <a:r>
              <a:rPr lang="en-US" dirty="0"/>
              <a:t>Leader is </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C69C74EA-5457-8CF2-8A84-82A217A81C5E}"/>
                  </a:ext>
                </a:extLst>
              </p:cNvPr>
              <p:cNvSpPr txBox="1"/>
              <p:nvPr/>
            </p:nvSpPr>
            <p:spPr>
              <a:xfrm>
                <a:off x="5919509" y="4629968"/>
                <a:ext cx="2174969" cy="276999"/>
              </a:xfrm>
              <a:prstGeom prst="rect">
                <a:avLst/>
              </a:prstGeom>
              <a:noFill/>
            </p:spPr>
            <p:txBody>
              <a:bodyPr wrap="square" lIns="0" tIns="0" rIns="0" bIns="0" rtlCol="0">
                <a:spAutoFit/>
              </a:bodyPr>
              <a:lstStyle/>
              <a:p>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if no abort</a:t>
                </a:r>
              </a:p>
            </p:txBody>
          </p:sp>
        </mc:Choice>
        <mc:Fallback>
          <p:sp>
            <p:nvSpPr>
              <p:cNvPr id="23" name="TextBox 22">
                <a:extLst>
                  <a:ext uri="{FF2B5EF4-FFF2-40B4-BE49-F238E27FC236}">
                    <a16:creationId xmlns:a16="http://schemas.microsoft.com/office/drawing/2014/main" id="{C69C74EA-5457-8CF2-8A84-82A217A81C5E}"/>
                  </a:ext>
                </a:extLst>
              </p:cNvPr>
              <p:cNvSpPr txBox="1">
                <a:spLocks noRot="1" noChangeAspect="1" noMove="1" noResize="1" noEditPoints="1" noAdjustHandles="1" noChangeArrowheads="1" noChangeShapeType="1" noTextEdit="1"/>
              </p:cNvSpPr>
              <p:nvPr/>
            </p:nvSpPr>
            <p:spPr>
              <a:xfrm>
                <a:off x="5919509" y="4629968"/>
                <a:ext cx="2174969" cy="276999"/>
              </a:xfrm>
              <a:prstGeom prst="rect">
                <a:avLst/>
              </a:prstGeom>
              <a:blipFill>
                <a:blip r:embed="rId9"/>
                <a:stretch>
                  <a:fillRect l="-2907" t="-21739" b="-478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38D2133C-04E1-14D0-8FD0-2BDFE74DA2FA}"/>
                  </a:ext>
                </a:extLst>
              </p:cNvPr>
              <p:cNvSpPr txBox="1"/>
              <p:nvPr/>
            </p:nvSpPr>
            <p:spPr>
              <a:xfrm>
                <a:off x="5919509" y="5001221"/>
                <a:ext cx="1788797" cy="276999"/>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𝑖</m:t>
                    </m:r>
                  </m:oMath>
                </a14:m>
                <a:r>
                  <a:rPr lang="en-US" dirty="0"/>
                  <a:t>, if </a:t>
                </a:r>
                <a14:m>
                  <m:oMath xmlns:m="http://schemas.openxmlformats.org/officeDocument/2006/math">
                    <m:r>
                      <a:rPr lang="en-US" i="1">
                        <a:latin typeface="Cambria Math" panose="02040503050406030204" pitchFamily="18" charset="0"/>
                      </a:rPr>
                      <m:t>𝑖</m:t>
                    </m:r>
                  </m:oMath>
                </a14:m>
                <a:r>
                  <a:rPr lang="en-US" dirty="0"/>
                  <a:t> aborts</a:t>
                </a:r>
              </a:p>
            </p:txBody>
          </p:sp>
        </mc:Choice>
        <mc:Fallback>
          <p:sp>
            <p:nvSpPr>
              <p:cNvPr id="24" name="TextBox 23">
                <a:extLst>
                  <a:ext uri="{FF2B5EF4-FFF2-40B4-BE49-F238E27FC236}">
                    <a16:creationId xmlns:a16="http://schemas.microsoft.com/office/drawing/2014/main" id="{38D2133C-04E1-14D0-8FD0-2BDFE74DA2FA}"/>
                  </a:ext>
                </a:extLst>
              </p:cNvPr>
              <p:cNvSpPr txBox="1">
                <a:spLocks noRot="1" noChangeAspect="1" noMove="1" noResize="1" noEditPoints="1" noAdjustHandles="1" noChangeArrowheads="1" noChangeShapeType="1" noTextEdit="1"/>
              </p:cNvSpPr>
              <p:nvPr/>
            </p:nvSpPr>
            <p:spPr>
              <a:xfrm>
                <a:off x="5919509" y="5001221"/>
                <a:ext cx="1788797" cy="276999"/>
              </a:xfrm>
              <a:prstGeom prst="rect">
                <a:avLst/>
              </a:prstGeom>
              <a:blipFill>
                <a:blip r:embed="rId10"/>
                <a:stretch>
                  <a:fillRect l="-4965" t="-26087" b="-5217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D03179D5-6C12-1264-1ED8-A038905F1EE8}"/>
              </a:ext>
            </a:extLst>
          </p:cNvPr>
          <p:cNvSpPr txBox="1"/>
          <p:nvPr/>
        </p:nvSpPr>
        <p:spPr>
          <a:xfrm>
            <a:off x="561141" y="2628107"/>
            <a:ext cx="6675682" cy="307777"/>
          </a:xfrm>
          <a:prstGeom prst="rect">
            <a:avLst/>
          </a:prstGeom>
          <a:noFill/>
        </p:spPr>
        <p:txBody>
          <a:bodyPr wrap="square" lIns="0" tIns="0" rIns="0" bIns="0" rtlCol="0">
            <a:spAutoFit/>
          </a:bodyPr>
          <a:lstStyle/>
          <a:p>
            <a:pPr algn="ctr"/>
            <a:r>
              <a:rPr lang="en-US" sz="2000" dirty="0"/>
              <a:t>Coin-tossing [Blum83]: perfectly game-theoretically fair</a:t>
            </a:r>
          </a:p>
        </p:txBody>
      </p:sp>
      <p:pic>
        <p:nvPicPr>
          <p:cNvPr id="31" name="Picture 30">
            <a:extLst>
              <a:ext uri="{FF2B5EF4-FFF2-40B4-BE49-F238E27FC236}">
                <a16:creationId xmlns:a16="http://schemas.microsoft.com/office/drawing/2014/main" id="{C7EEBCA9-42EE-99EC-5047-EC9B567897D9}"/>
              </a:ext>
            </a:extLst>
          </p:cNvPr>
          <p:cNvPicPr>
            <a:picLocks noChangeAspect="1"/>
          </p:cNvPicPr>
          <p:nvPr/>
        </p:nvPicPr>
        <p:blipFill>
          <a:blip r:embed="rId11"/>
          <a:stretch>
            <a:fillRect/>
          </a:stretch>
        </p:blipFill>
        <p:spPr>
          <a:xfrm>
            <a:off x="5339513" y="3143762"/>
            <a:ext cx="1124857" cy="1246596"/>
          </a:xfrm>
          <a:prstGeom prst="rect">
            <a:avLst/>
          </a:prstGeom>
        </p:spPr>
      </p:pic>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82963F42-2919-16E4-8669-AD979D9217C2}"/>
                  </a:ext>
                </a:extLst>
              </p:cNvPr>
              <p:cNvSpPr txBox="1"/>
              <p:nvPr/>
            </p:nvSpPr>
            <p:spPr>
              <a:xfrm>
                <a:off x="5294390" y="4647795"/>
                <a:ext cx="1013012"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US" sz="3600" dirty="0"/>
              </a:p>
            </p:txBody>
          </p:sp>
        </mc:Choice>
        <mc:Fallback>
          <p:sp>
            <p:nvSpPr>
              <p:cNvPr id="32" name="TextBox 31">
                <a:extLst>
                  <a:ext uri="{FF2B5EF4-FFF2-40B4-BE49-F238E27FC236}">
                    <a16:creationId xmlns:a16="http://schemas.microsoft.com/office/drawing/2014/main" id="{82963F42-2919-16E4-8669-AD979D9217C2}"/>
                  </a:ext>
                </a:extLst>
              </p:cNvPr>
              <p:cNvSpPr txBox="1">
                <a:spLocks noRot="1" noChangeAspect="1" noMove="1" noResize="1" noEditPoints="1" noAdjustHandles="1" noChangeArrowheads="1" noChangeShapeType="1" noTextEdit="1"/>
              </p:cNvSpPr>
              <p:nvPr/>
            </p:nvSpPr>
            <p:spPr>
              <a:xfrm>
                <a:off x="5294390" y="4647795"/>
                <a:ext cx="1013012" cy="553998"/>
              </a:xfrm>
              <a:prstGeom prst="rect">
                <a:avLst/>
              </a:prstGeom>
              <a:blipFill>
                <a:blip r:embed="rId12"/>
                <a:stretch>
                  <a:fillRect b="-3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9AA1ED94-0F7D-06D5-6F31-328AC4B9FB36}"/>
                  </a:ext>
                </a:extLst>
              </p:cNvPr>
              <p:cNvSpPr txBox="1"/>
              <p:nvPr/>
            </p:nvSpPr>
            <p:spPr>
              <a:xfrm>
                <a:off x="6520742" y="3204466"/>
                <a:ext cx="1013012" cy="3915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m:t>
                          </m:r>
                        </m:e>
                      </m:groupChr>
                      <m:r>
                        <a:rPr lang="en-US" b="0" i="1" smtClean="0">
                          <a:latin typeface="Cambria Math" panose="02040503050406030204" pitchFamily="18" charset="0"/>
                        </a:rPr>
                        <m:t>{0,1}</m:t>
                      </m:r>
                    </m:oMath>
                  </m:oMathPara>
                </a14:m>
                <a:endParaRPr lang="en-US" dirty="0"/>
              </a:p>
            </p:txBody>
          </p:sp>
        </mc:Choice>
        <mc:Fallback>
          <p:sp>
            <p:nvSpPr>
              <p:cNvPr id="33" name="TextBox 32">
                <a:extLst>
                  <a:ext uri="{FF2B5EF4-FFF2-40B4-BE49-F238E27FC236}">
                    <a16:creationId xmlns:a16="http://schemas.microsoft.com/office/drawing/2014/main" id="{9AA1ED94-0F7D-06D5-6F31-328AC4B9FB36}"/>
                  </a:ext>
                </a:extLst>
              </p:cNvPr>
              <p:cNvSpPr txBox="1">
                <a:spLocks noRot="1" noChangeAspect="1" noMove="1" noResize="1" noEditPoints="1" noAdjustHandles="1" noChangeArrowheads="1" noChangeShapeType="1" noTextEdit="1"/>
              </p:cNvSpPr>
              <p:nvPr/>
            </p:nvSpPr>
            <p:spPr>
              <a:xfrm>
                <a:off x="6520742" y="3204466"/>
                <a:ext cx="1013012" cy="391582"/>
              </a:xfrm>
              <a:prstGeom prst="rect">
                <a:avLst/>
              </a:prstGeom>
              <a:blipFill>
                <a:blip r:embed="rId13"/>
                <a:stretch>
                  <a:fillRect l="-3704" t="-3125" r="-7407" b="-56250"/>
                </a:stretch>
              </a:blipFill>
            </p:spPr>
            <p:txBody>
              <a:bodyPr/>
              <a:lstStyle/>
              <a:p>
                <a:r>
                  <a:rPr lang="en-US">
                    <a:noFill/>
                  </a:rPr>
                  <a:t> </a:t>
                </a:r>
              </a:p>
            </p:txBody>
          </p:sp>
        </mc:Fallback>
      </mc:AlternateContent>
    </p:spTree>
    <p:extLst>
      <p:ext uri="{BB962C8B-B14F-4D97-AF65-F5344CB8AC3E}">
        <p14:creationId xmlns:p14="http://schemas.microsoft.com/office/powerpoint/2010/main" val="21098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8" grpId="0"/>
      <p:bldP spid="19" grpId="0" animBg="1"/>
      <p:bldP spid="20" grpId="0"/>
      <p:bldP spid="22" grpId="0"/>
      <p:bldP spid="23" grpId="0"/>
      <p:bldP spid="24" grpId="0"/>
      <p:bldP spid="26"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33A2A-4B6E-DC58-C2D5-C76FF6A419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613DEA-FA2A-5768-F4BE-03C8536E660D}"/>
              </a:ext>
            </a:extLst>
          </p:cNvPr>
          <p:cNvSpPr>
            <a:spLocks noGrp="1"/>
          </p:cNvSpPr>
          <p:nvPr>
            <p:ph type="title"/>
          </p:nvPr>
        </p:nvSpPr>
        <p:spPr>
          <a:xfrm>
            <a:off x="419099" y="304271"/>
            <a:ext cx="8181975" cy="657874"/>
          </a:xfrm>
        </p:spPr>
        <p:txBody>
          <a:bodyPr/>
          <a:lstStyle/>
          <a:p>
            <a:r>
              <a:rPr lang="en-US" dirty="0"/>
              <a:t>Prior upper/lower bounds</a:t>
            </a:r>
          </a:p>
        </p:txBody>
      </p:sp>
      <p:cxnSp>
        <p:nvCxnSpPr>
          <p:cNvPr id="7" name="Straight Arrow Connector 6">
            <a:extLst>
              <a:ext uri="{FF2B5EF4-FFF2-40B4-BE49-F238E27FC236}">
                <a16:creationId xmlns:a16="http://schemas.microsoft.com/office/drawing/2014/main" id="{69488CF5-A04C-3510-1336-1466E6B31A7F}"/>
              </a:ext>
            </a:extLst>
          </p:cNvPr>
          <p:cNvCxnSpPr>
            <a:cxnSpLocks/>
          </p:cNvCxnSpPr>
          <p:nvPr/>
        </p:nvCxnSpPr>
        <p:spPr>
          <a:xfrm>
            <a:off x="575855" y="3235536"/>
            <a:ext cx="669591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8C88CDA-2DE8-E0C4-772B-03D0C8121AE7}"/>
              </a:ext>
            </a:extLst>
          </p:cNvPr>
          <p:cNvSpPr txBox="1"/>
          <p:nvPr/>
        </p:nvSpPr>
        <p:spPr>
          <a:xfrm>
            <a:off x="7358542" y="3073512"/>
            <a:ext cx="1120137" cy="615553"/>
          </a:xfrm>
          <a:prstGeom prst="rect">
            <a:avLst/>
          </a:prstGeom>
          <a:noFill/>
        </p:spPr>
        <p:txBody>
          <a:bodyPr wrap="square" lIns="0" tIns="0" rIns="0" bIns="0" rtlCol="0">
            <a:spAutoFit/>
          </a:bodyPr>
          <a:lstStyle/>
          <a:p>
            <a:pPr algn="ctr"/>
            <a:r>
              <a:rPr lang="en-US" sz="2000" dirty="0"/>
              <a:t>coalition</a:t>
            </a:r>
          </a:p>
          <a:p>
            <a:pPr algn="ctr"/>
            <a:r>
              <a:rPr lang="en-US" sz="2000" dirty="0"/>
              <a:t>size</a:t>
            </a:r>
          </a:p>
        </p:txBody>
      </p:sp>
      <mc:AlternateContent xmlns:mc="http://schemas.openxmlformats.org/markup-compatibility/2006">
        <mc:Choice xmlns:a14="http://schemas.microsoft.com/office/drawing/2010/main" Requires="a14">
          <p:sp>
            <p:nvSpPr>
              <p:cNvPr id="12" name="Rounded Rectangle 11">
                <a:extLst>
                  <a:ext uri="{FF2B5EF4-FFF2-40B4-BE49-F238E27FC236}">
                    <a16:creationId xmlns:a16="http://schemas.microsoft.com/office/drawing/2014/main" id="{7F7E1D10-8F9C-9AC5-6AA0-E461914B0B5E}"/>
                  </a:ext>
                </a:extLst>
              </p:cNvPr>
              <p:cNvSpPr/>
              <p:nvPr/>
            </p:nvSpPr>
            <p:spPr>
              <a:xfrm>
                <a:off x="5286342" y="535487"/>
                <a:ext cx="1990114" cy="513958"/>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tx1"/>
                    </a:solidFill>
                  </a:rPr>
                  <a:t>: # of parties</a:t>
                </a:r>
              </a:p>
            </p:txBody>
          </p:sp>
        </mc:Choice>
        <mc:Fallback>
          <p:sp>
            <p:nvSpPr>
              <p:cNvPr id="12" name="Rounded Rectangle 11">
                <a:extLst>
                  <a:ext uri="{FF2B5EF4-FFF2-40B4-BE49-F238E27FC236}">
                    <a16:creationId xmlns:a16="http://schemas.microsoft.com/office/drawing/2014/main" id="{7F7E1D10-8F9C-9AC5-6AA0-E461914B0B5E}"/>
                  </a:ext>
                </a:extLst>
              </p:cNvPr>
              <p:cNvSpPr>
                <a:spLocks noRot="1" noChangeAspect="1" noMove="1" noResize="1" noEditPoints="1" noAdjustHandles="1" noChangeArrowheads="1" noChangeShapeType="1" noTextEdit="1"/>
              </p:cNvSpPr>
              <p:nvPr/>
            </p:nvSpPr>
            <p:spPr>
              <a:xfrm>
                <a:off x="5286342" y="535487"/>
                <a:ext cx="1990114" cy="513958"/>
              </a:xfrm>
              <a:prstGeom prst="roundRect">
                <a:avLst/>
              </a:prstGeom>
              <a:blipFill>
                <a:blip r:embed="rId3"/>
                <a:stretch>
                  <a:fillRect b="-4878"/>
                </a:stretch>
              </a:blipFill>
              <a:ln>
                <a:no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29A087BB-FA01-601F-8764-C32ACA81A2AC}"/>
              </a:ext>
            </a:extLst>
          </p:cNvPr>
          <p:cNvCxnSpPr>
            <a:cxnSpLocks/>
          </p:cNvCxnSpPr>
          <p:nvPr/>
        </p:nvCxnSpPr>
        <p:spPr>
          <a:xfrm flipV="1">
            <a:off x="6771494" y="3079588"/>
            <a:ext cx="0" cy="247406"/>
          </a:xfrm>
          <a:prstGeom prst="straightConnector1">
            <a:avLst/>
          </a:prstGeom>
          <a:ln w="38100">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483D125C-01D0-5FDD-735A-B55AABD4F57F}"/>
                  </a:ext>
                </a:extLst>
              </p:cNvPr>
              <p:cNvSpPr txBox="1"/>
              <p:nvPr/>
            </p:nvSpPr>
            <p:spPr>
              <a:xfrm>
                <a:off x="6430669" y="3344459"/>
                <a:ext cx="68165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m:oMathPara>
                </a14:m>
                <a:endParaRPr lang="en-US" dirty="0"/>
              </a:p>
            </p:txBody>
          </p:sp>
        </mc:Choice>
        <mc:Fallback>
          <p:sp>
            <p:nvSpPr>
              <p:cNvPr id="19" name="TextBox 18">
                <a:extLst>
                  <a:ext uri="{FF2B5EF4-FFF2-40B4-BE49-F238E27FC236}">
                    <a16:creationId xmlns:a16="http://schemas.microsoft.com/office/drawing/2014/main" id="{483D125C-01D0-5FDD-735A-B55AABD4F57F}"/>
                  </a:ext>
                </a:extLst>
              </p:cNvPr>
              <p:cNvSpPr txBox="1">
                <a:spLocks noRot="1" noChangeAspect="1" noMove="1" noResize="1" noEditPoints="1" noAdjustHandles="1" noChangeArrowheads="1" noChangeShapeType="1" noTextEdit="1"/>
              </p:cNvSpPr>
              <p:nvPr/>
            </p:nvSpPr>
            <p:spPr>
              <a:xfrm>
                <a:off x="6430669" y="3344459"/>
                <a:ext cx="681650" cy="276999"/>
              </a:xfrm>
              <a:prstGeom prst="rect">
                <a:avLst/>
              </a:prstGeom>
              <a:blipFill>
                <a:blip r:embed="rId4"/>
                <a:stretch>
                  <a:fillRect b="-4348"/>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99104310-FFBA-9F99-036F-DA4788459C10}"/>
              </a:ext>
            </a:extLst>
          </p:cNvPr>
          <p:cNvCxnSpPr>
            <a:cxnSpLocks/>
          </p:cNvCxnSpPr>
          <p:nvPr/>
        </p:nvCxnSpPr>
        <p:spPr>
          <a:xfrm flipV="1">
            <a:off x="1649534" y="1306287"/>
            <a:ext cx="0" cy="2164978"/>
          </a:xfrm>
          <a:prstGeom prst="straightConnector1">
            <a:avLst/>
          </a:prstGeom>
          <a:ln w="38100">
            <a:prstDash val="dash"/>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853BDBF0-D0D5-76D5-58DA-57AA9CFB6AFB}"/>
                  </a:ext>
                </a:extLst>
              </p:cNvPr>
              <p:cNvSpPr txBox="1"/>
              <p:nvPr/>
            </p:nvSpPr>
            <p:spPr>
              <a:xfrm>
                <a:off x="1308709" y="3488264"/>
                <a:ext cx="68165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m:t>
                      </m:r>
                    </m:oMath>
                  </m:oMathPara>
                </a14:m>
                <a:endParaRPr lang="en-US" dirty="0"/>
              </a:p>
            </p:txBody>
          </p:sp>
        </mc:Choice>
        <mc:Fallback>
          <p:sp>
            <p:nvSpPr>
              <p:cNvPr id="23" name="TextBox 22">
                <a:extLst>
                  <a:ext uri="{FF2B5EF4-FFF2-40B4-BE49-F238E27FC236}">
                    <a16:creationId xmlns:a16="http://schemas.microsoft.com/office/drawing/2014/main" id="{853BDBF0-D0D5-76D5-58DA-57AA9CFB6AFB}"/>
                  </a:ext>
                </a:extLst>
              </p:cNvPr>
              <p:cNvSpPr txBox="1">
                <a:spLocks noRot="1" noChangeAspect="1" noMove="1" noResize="1" noEditPoints="1" noAdjustHandles="1" noChangeArrowheads="1" noChangeShapeType="1" noTextEdit="1"/>
              </p:cNvSpPr>
              <p:nvPr/>
            </p:nvSpPr>
            <p:spPr>
              <a:xfrm>
                <a:off x="1308709" y="3488264"/>
                <a:ext cx="681650" cy="276999"/>
              </a:xfrm>
              <a:prstGeom prst="rect">
                <a:avLst/>
              </a:prstGeom>
              <a:blipFill>
                <a:blip r:embed="rId5"/>
                <a:stretch>
                  <a:fillRect b="-34783"/>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C31D92F7-EB30-87E0-B19B-51D3BF006C13}"/>
              </a:ext>
            </a:extLst>
          </p:cNvPr>
          <p:cNvCxnSpPr>
            <a:cxnSpLocks/>
          </p:cNvCxnSpPr>
          <p:nvPr/>
        </p:nvCxnSpPr>
        <p:spPr>
          <a:xfrm flipV="1">
            <a:off x="4739587" y="3080172"/>
            <a:ext cx="0" cy="247406"/>
          </a:xfrm>
          <a:prstGeom prst="straightConnector1">
            <a:avLst/>
          </a:prstGeom>
          <a:ln w="38100">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18EB44A5-C35A-E8C6-E59A-1A6D66C76F32}"/>
                  </a:ext>
                </a:extLst>
              </p:cNvPr>
              <p:cNvSpPr txBox="1"/>
              <p:nvPr/>
            </p:nvSpPr>
            <p:spPr>
              <a:xfrm>
                <a:off x="4193091" y="3411025"/>
                <a:ext cx="1342842" cy="5229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den>
                      </m:f>
                    </m:oMath>
                  </m:oMathPara>
                </a14:m>
                <a:endParaRPr lang="en-US" dirty="0"/>
              </a:p>
            </p:txBody>
          </p:sp>
        </mc:Choice>
        <mc:Fallback>
          <p:sp>
            <p:nvSpPr>
              <p:cNvPr id="26" name="TextBox 25">
                <a:extLst>
                  <a:ext uri="{FF2B5EF4-FFF2-40B4-BE49-F238E27FC236}">
                    <a16:creationId xmlns:a16="http://schemas.microsoft.com/office/drawing/2014/main" id="{18EB44A5-C35A-E8C6-E59A-1A6D66C76F32}"/>
                  </a:ext>
                </a:extLst>
              </p:cNvPr>
              <p:cNvSpPr txBox="1">
                <a:spLocks noRot="1" noChangeAspect="1" noMove="1" noResize="1" noEditPoints="1" noAdjustHandles="1" noChangeArrowheads="1" noChangeShapeType="1" noTextEdit="1"/>
              </p:cNvSpPr>
              <p:nvPr/>
            </p:nvSpPr>
            <p:spPr>
              <a:xfrm>
                <a:off x="4193091" y="3411025"/>
                <a:ext cx="1342842" cy="522964"/>
              </a:xfrm>
              <a:prstGeom prst="rect">
                <a:avLst/>
              </a:prstGeom>
              <a:blipFill>
                <a:blip r:embed="rId6"/>
                <a:stretch>
                  <a:fillRect b="-21429"/>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3AF19D37-41AF-FC93-4D59-50B3AE2666E5}"/>
              </a:ext>
            </a:extLst>
          </p:cNvPr>
          <p:cNvCxnSpPr>
            <a:cxnSpLocks/>
          </p:cNvCxnSpPr>
          <p:nvPr/>
        </p:nvCxnSpPr>
        <p:spPr>
          <a:xfrm flipV="1">
            <a:off x="2258242" y="3083973"/>
            <a:ext cx="0" cy="247406"/>
          </a:xfrm>
          <a:prstGeom prst="straightConnector1">
            <a:avLst/>
          </a:prstGeom>
          <a:ln w="38100">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A1BE37F1-B06B-17A0-F2CD-A9E461DE3F49}"/>
                  </a:ext>
                </a:extLst>
              </p:cNvPr>
              <p:cNvSpPr txBox="1"/>
              <p:nvPr/>
            </p:nvSpPr>
            <p:spPr>
              <a:xfrm>
                <a:off x="1698190" y="3468754"/>
                <a:ext cx="112010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𝛽</m:t>
                      </m:r>
                      <m:r>
                        <a:rPr lang="en-US" b="0" i="1" smtClean="0">
                          <a:latin typeface="Cambria Math" panose="02040503050406030204" pitchFamily="18" charset="0"/>
                        </a:rPr>
                        <m:t>𝑛</m:t>
                      </m:r>
                    </m:oMath>
                  </m:oMathPara>
                </a14:m>
                <a:endParaRPr lang="en-US" dirty="0"/>
              </a:p>
            </p:txBody>
          </p:sp>
        </mc:Choice>
        <mc:Fallback>
          <p:sp>
            <p:nvSpPr>
              <p:cNvPr id="28" name="TextBox 27">
                <a:extLst>
                  <a:ext uri="{FF2B5EF4-FFF2-40B4-BE49-F238E27FC236}">
                    <a16:creationId xmlns:a16="http://schemas.microsoft.com/office/drawing/2014/main" id="{A1BE37F1-B06B-17A0-F2CD-A9E461DE3F49}"/>
                  </a:ext>
                </a:extLst>
              </p:cNvPr>
              <p:cNvSpPr txBox="1">
                <a:spLocks noRot="1" noChangeAspect="1" noMove="1" noResize="1" noEditPoints="1" noAdjustHandles="1" noChangeArrowheads="1" noChangeShapeType="1" noTextEdit="1"/>
              </p:cNvSpPr>
              <p:nvPr/>
            </p:nvSpPr>
            <p:spPr>
              <a:xfrm>
                <a:off x="1698190" y="3468754"/>
                <a:ext cx="1120105" cy="276999"/>
              </a:xfrm>
              <a:prstGeom prst="rect">
                <a:avLst/>
              </a:prstGeom>
              <a:blipFill>
                <a:blip r:embed="rId7"/>
                <a:stretch>
                  <a:fillRect t="-4545" b="-36364"/>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688183D9-CCE6-C30D-96A2-252E1C656E31}"/>
              </a:ext>
            </a:extLst>
          </p:cNvPr>
          <p:cNvCxnSpPr>
            <a:cxnSpLocks/>
          </p:cNvCxnSpPr>
          <p:nvPr/>
        </p:nvCxnSpPr>
        <p:spPr>
          <a:xfrm flipV="1">
            <a:off x="6033272" y="3066068"/>
            <a:ext cx="0" cy="247406"/>
          </a:xfrm>
          <a:prstGeom prst="straightConnector1">
            <a:avLst/>
          </a:prstGeom>
          <a:ln w="38100">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6726EEF8-4020-3D45-9841-C115AA7C8DE4}"/>
                  </a:ext>
                </a:extLst>
              </p:cNvPr>
              <p:cNvSpPr txBox="1"/>
              <p:nvPr/>
            </p:nvSpPr>
            <p:spPr>
              <a:xfrm>
                <a:off x="5581434" y="3369195"/>
                <a:ext cx="959221" cy="2770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𝜖</m:t>
                          </m:r>
                        </m:sup>
                      </m:sSup>
                    </m:oMath>
                  </m:oMathPara>
                </a14:m>
                <a:endParaRPr lang="en-US" dirty="0"/>
              </a:p>
            </p:txBody>
          </p:sp>
        </mc:Choice>
        <mc:Fallback>
          <p:sp>
            <p:nvSpPr>
              <p:cNvPr id="31" name="TextBox 30">
                <a:extLst>
                  <a:ext uri="{FF2B5EF4-FFF2-40B4-BE49-F238E27FC236}">
                    <a16:creationId xmlns:a16="http://schemas.microsoft.com/office/drawing/2014/main" id="{6726EEF8-4020-3D45-9841-C115AA7C8DE4}"/>
                  </a:ext>
                </a:extLst>
              </p:cNvPr>
              <p:cNvSpPr txBox="1">
                <a:spLocks noRot="1" noChangeAspect="1" noMove="1" noResize="1" noEditPoints="1" noAdjustHandles="1" noChangeArrowheads="1" noChangeShapeType="1" noTextEdit="1"/>
              </p:cNvSpPr>
              <p:nvPr/>
            </p:nvSpPr>
            <p:spPr>
              <a:xfrm>
                <a:off x="5581434" y="3369195"/>
                <a:ext cx="959221" cy="277000"/>
              </a:xfrm>
              <a:prstGeom prst="rect">
                <a:avLst/>
              </a:prstGeom>
              <a:blipFill>
                <a:blip r:embed="rId8"/>
                <a:stretch>
                  <a:fillRect/>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C6450474-975B-1365-BB13-8546D0481A84}"/>
              </a:ext>
            </a:extLst>
          </p:cNvPr>
          <p:cNvCxnSpPr>
            <a:cxnSpLocks/>
            <a:stCxn id="66" idx="6"/>
            <a:endCxn id="65" idx="3"/>
          </p:cNvCxnSpPr>
          <p:nvPr/>
        </p:nvCxnSpPr>
        <p:spPr>
          <a:xfrm flipV="1">
            <a:off x="4780339" y="1935122"/>
            <a:ext cx="1177808" cy="536374"/>
          </a:xfrm>
          <a:prstGeom prst="straightConnector1">
            <a:avLst/>
          </a:prstGeom>
          <a:ln w="38100">
            <a:prstDash val="sysDot"/>
            <a:tailEnd type="none"/>
          </a:ln>
          <a:effectLst>
            <a:glow rad="63500">
              <a:schemeClr val="accent1">
                <a:satMod val="175000"/>
                <a:alpha val="40000"/>
              </a:schemeClr>
            </a:glow>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5" name="Rounded Rectangle 34">
                <a:extLst>
                  <a:ext uri="{FF2B5EF4-FFF2-40B4-BE49-F238E27FC236}">
                    <a16:creationId xmlns:a16="http://schemas.microsoft.com/office/drawing/2014/main" id="{DE3022E8-B670-4C9A-453E-70F048D0B078}"/>
                  </a:ext>
                </a:extLst>
              </p:cNvPr>
              <p:cNvSpPr/>
              <p:nvPr/>
            </p:nvSpPr>
            <p:spPr>
              <a:xfrm>
                <a:off x="3545111" y="1918744"/>
                <a:ext cx="1169216" cy="49914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O</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log</m:t>
                          </m:r>
                        </m:fName>
                        <m:e>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𝑛</m:t>
                              </m:r>
                            </m:e>
                          </m:func>
                          <m:r>
                            <a:rPr lang="en-US" b="0" i="1" smtClean="0">
                              <a:solidFill>
                                <a:schemeClr val="tx1"/>
                              </a:solidFill>
                              <a:latin typeface="Cambria Math" panose="02040503050406030204" pitchFamily="18" charset="0"/>
                            </a:rPr>
                            <m:t>)</m:t>
                          </m:r>
                        </m:e>
                      </m:func>
                    </m:oMath>
                  </m:oMathPara>
                </a14:m>
                <a:endParaRPr lang="en-US" dirty="0">
                  <a:solidFill>
                    <a:schemeClr val="tx1"/>
                  </a:solidFill>
                </a:endParaRPr>
              </a:p>
            </p:txBody>
          </p:sp>
        </mc:Choice>
        <mc:Fallback>
          <p:sp>
            <p:nvSpPr>
              <p:cNvPr id="35" name="Rounded Rectangle 34">
                <a:extLst>
                  <a:ext uri="{FF2B5EF4-FFF2-40B4-BE49-F238E27FC236}">
                    <a16:creationId xmlns:a16="http://schemas.microsoft.com/office/drawing/2014/main" id="{DE3022E8-B670-4C9A-453E-70F048D0B078}"/>
                  </a:ext>
                </a:extLst>
              </p:cNvPr>
              <p:cNvSpPr>
                <a:spLocks noRot="1" noChangeAspect="1" noMove="1" noResize="1" noEditPoints="1" noAdjustHandles="1" noChangeArrowheads="1" noChangeShapeType="1" noTextEdit="1"/>
              </p:cNvSpPr>
              <p:nvPr/>
            </p:nvSpPr>
            <p:spPr>
              <a:xfrm>
                <a:off x="3545111" y="1918744"/>
                <a:ext cx="1169216" cy="499144"/>
              </a:xfrm>
              <a:prstGeom prst="roundRect">
                <a:avLst/>
              </a:prstGeom>
              <a:blipFill>
                <a:blip r:embed="rId9"/>
                <a:stretch>
                  <a:fillRect l="-7527" r="-645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Rounded Rectangle 35">
                <a:extLst>
                  <a:ext uri="{FF2B5EF4-FFF2-40B4-BE49-F238E27FC236}">
                    <a16:creationId xmlns:a16="http://schemas.microsoft.com/office/drawing/2014/main" id="{0B87BEB4-ADCA-B5EC-7906-7BDE0027EAE9}"/>
                  </a:ext>
                </a:extLst>
              </p:cNvPr>
              <p:cNvSpPr/>
              <p:nvPr/>
            </p:nvSpPr>
            <p:spPr>
              <a:xfrm>
                <a:off x="5865224" y="1411766"/>
                <a:ext cx="1036328" cy="49914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e>
                      </m:func>
                    </m:oMath>
                  </m:oMathPara>
                </a14:m>
                <a:endParaRPr lang="en-US" dirty="0">
                  <a:solidFill>
                    <a:schemeClr val="tx1"/>
                  </a:solidFill>
                </a:endParaRPr>
              </a:p>
            </p:txBody>
          </p:sp>
        </mc:Choice>
        <mc:Fallback>
          <p:sp>
            <p:nvSpPr>
              <p:cNvPr id="36" name="Rounded Rectangle 35">
                <a:extLst>
                  <a:ext uri="{FF2B5EF4-FFF2-40B4-BE49-F238E27FC236}">
                    <a16:creationId xmlns:a16="http://schemas.microsoft.com/office/drawing/2014/main" id="{0B87BEB4-ADCA-B5EC-7906-7BDE0027EAE9}"/>
                  </a:ext>
                </a:extLst>
              </p:cNvPr>
              <p:cNvSpPr>
                <a:spLocks noRot="1" noChangeAspect="1" noMove="1" noResize="1" noEditPoints="1" noAdjustHandles="1" noChangeArrowheads="1" noChangeShapeType="1" noTextEdit="1"/>
              </p:cNvSpPr>
              <p:nvPr/>
            </p:nvSpPr>
            <p:spPr>
              <a:xfrm>
                <a:off x="5865224" y="1411766"/>
                <a:ext cx="1036328" cy="499144"/>
              </a:xfrm>
              <a:prstGeom prst="roundRect">
                <a:avLst/>
              </a:prstGeom>
              <a:blipFill>
                <a:blip r:embed="rId10"/>
                <a:stretch>
                  <a:fillRect/>
                </a:stretch>
              </a:blipFill>
              <a:ln>
                <a:noFill/>
              </a:ln>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BCD5B0A2-11E1-1A0F-4048-A5D141582C02}"/>
              </a:ext>
            </a:extLst>
          </p:cNvPr>
          <p:cNvCxnSpPr>
            <a:cxnSpLocks/>
            <a:stCxn id="65" idx="6"/>
            <a:endCxn id="63" idx="2"/>
          </p:cNvCxnSpPr>
          <p:nvPr/>
        </p:nvCxnSpPr>
        <p:spPr>
          <a:xfrm>
            <a:off x="6055023" y="1895762"/>
            <a:ext cx="666519" cy="6798"/>
          </a:xfrm>
          <a:prstGeom prst="straightConnector1">
            <a:avLst/>
          </a:prstGeom>
          <a:ln w="38100">
            <a:prstDash val="sysDot"/>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1" name="Rounded Rectangle 40">
                <a:extLst>
                  <a:ext uri="{FF2B5EF4-FFF2-40B4-BE49-F238E27FC236}">
                    <a16:creationId xmlns:a16="http://schemas.microsoft.com/office/drawing/2014/main" id="{515E3D70-E11E-FF7E-18E5-4F6473177957}"/>
                  </a:ext>
                </a:extLst>
              </p:cNvPr>
              <p:cNvSpPr/>
              <p:nvPr/>
            </p:nvSpPr>
            <p:spPr>
              <a:xfrm>
                <a:off x="1649079" y="2274103"/>
                <a:ext cx="1169216" cy="49914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O</m:t>
                          </m:r>
                          <m:r>
                            <a:rPr lang="en-US" b="0" i="0"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m:rPr>
                                  <m:sty m:val="p"/>
                                </m:rPr>
                                <a:rPr lang="en-US" b="0" i="0" smtClean="0">
                                  <a:solidFill>
                                    <a:schemeClr val="tx1"/>
                                  </a:solidFill>
                                  <a:latin typeface="Cambria Math" panose="02040503050406030204" pitchFamily="18" charset="0"/>
                                </a:rPr>
                                <m:t>log</m:t>
                              </m:r>
                            </m:e>
                            <m:sup>
                              <m:r>
                                <a:rPr lang="en-US" b="0" i="1" smtClean="0">
                                  <a:solidFill>
                                    <a:schemeClr val="tx1"/>
                                  </a:solidFill>
                                  <a:latin typeface="Cambria Math" panose="02040503050406030204" pitchFamily="18" charset="0"/>
                                </a:rPr>
                                <m:t>∗</m:t>
                              </m:r>
                            </m:sup>
                          </m:sSup>
                        </m:fName>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e>
                      </m:func>
                    </m:oMath>
                  </m:oMathPara>
                </a14:m>
                <a:endParaRPr lang="en-US" dirty="0">
                  <a:solidFill>
                    <a:schemeClr val="tx1"/>
                  </a:solidFill>
                </a:endParaRPr>
              </a:p>
            </p:txBody>
          </p:sp>
        </mc:Choice>
        <mc:Fallback>
          <p:sp>
            <p:nvSpPr>
              <p:cNvPr id="41" name="Rounded Rectangle 40">
                <a:extLst>
                  <a:ext uri="{FF2B5EF4-FFF2-40B4-BE49-F238E27FC236}">
                    <a16:creationId xmlns:a16="http://schemas.microsoft.com/office/drawing/2014/main" id="{515E3D70-E11E-FF7E-18E5-4F6473177957}"/>
                  </a:ext>
                </a:extLst>
              </p:cNvPr>
              <p:cNvSpPr>
                <a:spLocks noRot="1" noChangeAspect="1" noMove="1" noResize="1" noEditPoints="1" noAdjustHandles="1" noChangeArrowheads="1" noChangeShapeType="1" noTextEdit="1"/>
              </p:cNvSpPr>
              <p:nvPr/>
            </p:nvSpPr>
            <p:spPr>
              <a:xfrm>
                <a:off x="1649079" y="2274103"/>
                <a:ext cx="1169216" cy="499144"/>
              </a:xfrm>
              <a:prstGeom prst="roundRect">
                <a:avLst/>
              </a:prstGeom>
              <a:blipFill>
                <a:blip r:embed="rId11"/>
                <a:stretch>
                  <a:fillRect/>
                </a:stretch>
              </a:blipFill>
              <a:ln>
                <a:noFill/>
              </a:ln>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4C8964D8-4187-1173-3056-2A248F543EDF}"/>
              </a:ext>
            </a:extLst>
          </p:cNvPr>
          <p:cNvCxnSpPr>
            <a:cxnSpLocks/>
          </p:cNvCxnSpPr>
          <p:nvPr/>
        </p:nvCxnSpPr>
        <p:spPr>
          <a:xfrm flipV="1">
            <a:off x="3568025" y="3088979"/>
            <a:ext cx="0" cy="247406"/>
          </a:xfrm>
          <a:prstGeom prst="straightConnector1">
            <a:avLst/>
          </a:prstGeom>
          <a:ln w="38100">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138FEFCC-EB22-8152-65DF-7C796C95B5D4}"/>
                  </a:ext>
                </a:extLst>
              </p:cNvPr>
              <p:cNvSpPr txBox="1"/>
              <p:nvPr/>
            </p:nvSpPr>
            <p:spPr>
              <a:xfrm>
                <a:off x="2786346" y="3385900"/>
                <a:ext cx="1342842" cy="5229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func>
                        </m:den>
                      </m:f>
                    </m:oMath>
                  </m:oMathPara>
                </a14:m>
                <a:endParaRPr lang="en-US" dirty="0"/>
              </a:p>
            </p:txBody>
          </p:sp>
        </mc:Choice>
        <mc:Fallback>
          <p:sp>
            <p:nvSpPr>
              <p:cNvPr id="45" name="TextBox 44">
                <a:extLst>
                  <a:ext uri="{FF2B5EF4-FFF2-40B4-BE49-F238E27FC236}">
                    <a16:creationId xmlns:a16="http://schemas.microsoft.com/office/drawing/2014/main" id="{138FEFCC-EB22-8152-65DF-7C796C95B5D4}"/>
                  </a:ext>
                </a:extLst>
              </p:cNvPr>
              <p:cNvSpPr txBox="1">
                <a:spLocks noRot="1" noChangeAspect="1" noMove="1" noResize="1" noEditPoints="1" noAdjustHandles="1" noChangeArrowheads="1" noChangeShapeType="1" noTextEdit="1"/>
              </p:cNvSpPr>
              <p:nvPr/>
            </p:nvSpPr>
            <p:spPr>
              <a:xfrm>
                <a:off x="2786346" y="3385900"/>
                <a:ext cx="1342842" cy="522964"/>
              </a:xfrm>
              <a:prstGeom prst="rect">
                <a:avLst/>
              </a:prstGeom>
              <a:blipFill>
                <a:blip r:embed="rId12"/>
                <a:stretch>
                  <a:fillRect b="-21429"/>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D0A615B9-217C-364A-F87B-655A2AD26B8C}"/>
              </a:ext>
            </a:extLst>
          </p:cNvPr>
          <p:cNvCxnSpPr>
            <a:cxnSpLocks/>
            <a:stCxn id="71" idx="6"/>
            <a:endCxn id="68" idx="2"/>
          </p:cNvCxnSpPr>
          <p:nvPr/>
        </p:nvCxnSpPr>
        <p:spPr>
          <a:xfrm flipV="1">
            <a:off x="2319641" y="2468012"/>
            <a:ext cx="1212649" cy="400549"/>
          </a:xfrm>
          <a:prstGeom prst="straightConnector1">
            <a:avLst/>
          </a:prstGeom>
          <a:ln w="38100">
            <a:solidFill>
              <a:schemeClr val="accent3"/>
            </a:solidFill>
            <a:prstDash val="sysDot"/>
            <a:tailEnd type="none"/>
          </a:ln>
          <a:effectLst>
            <a:glow rad="63500">
              <a:schemeClr val="accent1">
                <a:satMod val="175000"/>
                <a:alpha val="40000"/>
              </a:schemeClr>
            </a:glow>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2ABC994A-19E8-3A95-A72B-9AC4E2F2F1F3}"/>
              </a:ext>
            </a:extLst>
          </p:cNvPr>
          <p:cNvCxnSpPr>
            <a:cxnSpLocks/>
            <a:stCxn id="68" idx="6"/>
            <a:endCxn id="66" idx="2"/>
          </p:cNvCxnSpPr>
          <p:nvPr/>
        </p:nvCxnSpPr>
        <p:spPr>
          <a:xfrm>
            <a:off x="3645787" y="2468012"/>
            <a:ext cx="1021055" cy="3484"/>
          </a:xfrm>
          <a:prstGeom prst="straightConnector1">
            <a:avLst/>
          </a:prstGeom>
          <a:ln w="38100">
            <a:prstDash val="sysDot"/>
            <a:tailEnd type="none"/>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D88D398C-5243-D5DA-3E6A-D79BBCCFA299}"/>
              </a:ext>
            </a:extLst>
          </p:cNvPr>
          <p:cNvSpPr/>
          <p:nvPr/>
        </p:nvSpPr>
        <p:spPr>
          <a:xfrm>
            <a:off x="6721542" y="1846897"/>
            <a:ext cx="113497" cy="111326"/>
          </a:xfrm>
          <a:prstGeom prst="ellipse">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9DDADC67-F388-CB7C-5F7A-E4EB90F0553F}"/>
              </a:ext>
            </a:extLst>
          </p:cNvPr>
          <p:cNvSpPr/>
          <p:nvPr/>
        </p:nvSpPr>
        <p:spPr>
          <a:xfrm>
            <a:off x="5941526" y="1840099"/>
            <a:ext cx="113497" cy="111326"/>
          </a:xfrm>
          <a:prstGeom prst="ellipse">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8A17C83-51BB-0925-F9A0-B16F98CC336D}"/>
              </a:ext>
            </a:extLst>
          </p:cNvPr>
          <p:cNvSpPr/>
          <p:nvPr/>
        </p:nvSpPr>
        <p:spPr>
          <a:xfrm>
            <a:off x="4666842" y="2415833"/>
            <a:ext cx="113497" cy="111326"/>
          </a:xfrm>
          <a:prstGeom prst="ellipse">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1B63C63-6E27-0BDC-9D27-A530B7FE0B35}"/>
              </a:ext>
            </a:extLst>
          </p:cNvPr>
          <p:cNvSpPr/>
          <p:nvPr/>
        </p:nvSpPr>
        <p:spPr>
          <a:xfrm>
            <a:off x="3532290" y="2412349"/>
            <a:ext cx="113497" cy="111326"/>
          </a:xfrm>
          <a:prstGeom prst="ellipse">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78C41B5-A140-D94F-E8B4-61D7E4777979}"/>
              </a:ext>
            </a:extLst>
          </p:cNvPr>
          <p:cNvSpPr/>
          <p:nvPr/>
        </p:nvSpPr>
        <p:spPr>
          <a:xfrm>
            <a:off x="2206144" y="2812898"/>
            <a:ext cx="113497" cy="111326"/>
          </a:xfrm>
          <a:prstGeom prst="ellipse">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a:extLst>
              <a:ext uri="{FF2B5EF4-FFF2-40B4-BE49-F238E27FC236}">
                <a16:creationId xmlns:a16="http://schemas.microsoft.com/office/drawing/2014/main" id="{1EF1BDA9-9148-D2E1-68D2-974CA59B0425}"/>
              </a:ext>
            </a:extLst>
          </p:cNvPr>
          <p:cNvSpPr/>
          <p:nvPr/>
        </p:nvSpPr>
        <p:spPr>
          <a:xfrm>
            <a:off x="4131897" y="1470940"/>
            <a:ext cx="1326712" cy="460699"/>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[CCWS20]</a:t>
            </a:r>
          </a:p>
        </p:txBody>
      </p:sp>
      <p:cxnSp>
        <p:nvCxnSpPr>
          <p:cNvPr id="81" name="Straight Arrow Connector 80">
            <a:extLst>
              <a:ext uri="{FF2B5EF4-FFF2-40B4-BE49-F238E27FC236}">
                <a16:creationId xmlns:a16="http://schemas.microsoft.com/office/drawing/2014/main" id="{E56279FA-0CFA-6677-7B93-3BF489F020E2}"/>
              </a:ext>
            </a:extLst>
          </p:cNvPr>
          <p:cNvCxnSpPr>
            <a:cxnSpLocks/>
          </p:cNvCxnSpPr>
          <p:nvPr/>
        </p:nvCxnSpPr>
        <p:spPr>
          <a:xfrm flipH="1" flipV="1">
            <a:off x="4791994" y="1918744"/>
            <a:ext cx="494348" cy="210765"/>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3D1F1E3C-86D3-2901-C127-D38D228C8C7E}"/>
              </a:ext>
            </a:extLst>
          </p:cNvPr>
          <p:cNvCxnSpPr>
            <a:cxnSpLocks/>
          </p:cNvCxnSpPr>
          <p:nvPr/>
        </p:nvCxnSpPr>
        <p:spPr>
          <a:xfrm flipH="1" flipV="1">
            <a:off x="2732131" y="2156520"/>
            <a:ext cx="164073" cy="453532"/>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85" name="Rounded Rectangle 84">
            <a:extLst>
              <a:ext uri="{FF2B5EF4-FFF2-40B4-BE49-F238E27FC236}">
                <a16:creationId xmlns:a16="http://schemas.microsoft.com/office/drawing/2014/main" id="{BAEADED0-72EF-DC7F-6BAB-F8F2FDD0BEFC}"/>
              </a:ext>
            </a:extLst>
          </p:cNvPr>
          <p:cNvSpPr/>
          <p:nvPr/>
        </p:nvSpPr>
        <p:spPr>
          <a:xfrm>
            <a:off x="1884472" y="1703428"/>
            <a:ext cx="1326712" cy="460699"/>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[KMSW22]</a:t>
            </a:r>
          </a:p>
        </p:txBody>
      </p:sp>
      <mc:AlternateContent xmlns:mc="http://schemas.openxmlformats.org/markup-compatibility/2006">
        <mc:Choice xmlns:a14="http://schemas.microsoft.com/office/drawing/2010/main" Requires="a14">
          <p:sp>
            <p:nvSpPr>
              <p:cNvPr id="92" name="Content Placeholder 2">
                <a:extLst>
                  <a:ext uri="{FF2B5EF4-FFF2-40B4-BE49-F238E27FC236}">
                    <a16:creationId xmlns:a16="http://schemas.microsoft.com/office/drawing/2014/main" id="{5E41B384-A9AD-2B9D-9396-9141D0DF2212}"/>
                  </a:ext>
                </a:extLst>
              </p:cNvPr>
              <p:cNvSpPr txBox="1">
                <a:spLocks/>
              </p:cNvSpPr>
              <p:nvPr/>
            </p:nvSpPr>
            <p:spPr>
              <a:xfrm>
                <a:off x="347440" y="3927714"/>
                <a:ext cx="8865797" cy="1404715"/>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dirty="0"/>
                  <a:t>Lower bounds</a:t>
                </a:r>
                <a:r>
                  <a:rPr lang="en-US" dirty="0"/>
                  <a:t>:</a:t>
                </a:r>
              </a:p>
              <a:p>
                <a:r>
                  <a:rPr lang="en-US" dirty="0"/>
                  <a:t>IT impossibility still holds</a:t>
                </a:r>
              </a:p>
              <a:p>
                <a:r>
                  <a:rPr lang="en-US" dirty="0"/>
                  <a:t>[HO11,BHT18]: OWF necessary</a:t>
                </a:r>
              </a:p>
              <a:p>
                <a:r>
                  <a:rPr lang="en-US" b="0" dirty="0">
                    <a:solidFill>
                      <a:schemeClr val="tx1"/>
                    </a:solidFill>
                  </a:rPr>
                  <a:t>[CCWS20]: </a:t>
                </a:r>
                <a14:m>
                  <m:oMath xmlns:m="http://schemas.openxmlformats.org/officeDocument/2006/math">
                    <m:r>
                      <m:rPr>
                        <m:sty m:val="p"/>
                      </m:rPr>
                      <a:rPr lang="en-US" b="0" i="0" smtClean="0">
                        <a:solidFill>
                          <a:schemeClr val="tx1"/>
                        </a:solidFill>
                        <a:latin typeface="Cambria Math" panose="02040503050406030204" pitchFamily="18" charset="0"/>
                      </a:rPr>
                      <m:t>O</m:t>
                    </m:r>
                    <m:r>
                      <a:rPr lang="en-US" b="0" i="0"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𝑛</m:t>
                        </m:r>
                      </m:e>
                    </m:func>
                    <m:r>
                      <a:rPr lang="en-US" b="0" i="1" smtClean="0">
                        <a:solidFill>
                          <a:schemeClr val="tx1"/>
                        </a:solidFill>
                        <a:latin typeface="Cambria Math" panose="02040503050406030204" pitchFamily="18" charset="0"/>
                      </a:rPr>
                      <m:t>)</m:t>
                    </m:r>
                  </m:oMath>
                </a14:m>
                <a:r>
                  <a:rPr lang="en-US" dirty="0"/>
                  <a:t> tight for perfect fairness (for commit-and-reveal protocols)</a:t>
                </a:r>
              </a:p>
            </p:txBody>
          </p:sp>
        </mc:Choice>
        <mc:Fallback>
          <p:sp>
            <p:nvSpPr>
              <p:cNvPr id="92" name="Content Placeholder 2">
                <a:extLst>
                  <a:ext uri="{FF2B5EF4-FFF2-40B4-BE49-F238E27FC236}">
                    <a16:creationId xmlns:a16="http://schemas.microsoft.com/office/drawing/2014/main" id="{5E41B384-A9AD-2B9D-9396-9141D0DF2212}"/>
                  </a:ext>
                </a:extLst>
              </p:cNvPr>
              <p:cNvSpPr txBox="1">
                <a:spLocks noRot="1" noChangeAspect="1" noMove="1" noResize="1" noEditPoints="1" noAdjustHandles="1" noChangeArrowheads="1" noChangeShapeType="1" noTextEdit="1"/>
              </p:cNvSpPr>
              <p:nvPr/>
            </p:nvSpPr>
            <p:spPr>
              <a:xfrm>
                <a:off x="347440" y="3927714"/>
                <a:ext cx="8865797" cy="1404715"/>
              </a:xfrm>
              <a:prstGeom prst="rect">
                <a:avLst/>
              </a:prstGeom>
              <a:blipFill>
                <a:blip r:embed="rId13"/>
                <a:stretch>
                  <a:fillRect l="-572" t="-6250" b="-893"/>
                </a:stretch>
              </a:blipFill>
            </p:spPr>
            <p:txBody>
              <a:bodyPr/>
              <a:lstStyle/>
              <a:p>
                <a:r>
                  <a:rPr lang="en-US">
                    <a:noFill/>
                  </a:rPr>
                  <a:t> </a:t>
                </a:r>
              </a:p>
            </p:txBody>
          </p:sp>
        </mc:Fallback>
      </mc:AlternateContent>
      <p:cxnSp>
        <p:nvCxnSpPr>
          <p:cNvPr id="93" name="Straight Arrow Connector 92">
            <a:extLst>
              <a:ext uri="{FF2B5EF4-FFF2-40B4-BE49-F238E27FC236}">
                <a16:creationId xmlns:a16="http://schemas.microsoft.com/office/drawing/2014/main" id="{BCB18A30-4A1F-22EC-9989-BE0438108365}"/>
              </a:ext>
            </a:extLst>
          </p:cNvPr>
          <p:cNvCxnSpPr>
            <a:cxnSpLocks/>
          </p:cNvCxnSpPr>
          <p:nvPr/>
        </p:nvCxnSpPr>
        <p:spPr>
          <a:xfrm>
            <a:off x="6778290" y="1951827"/>
            <a:ext cx="0" cy="1257583"/>
          </a:xfrm>
          <a:prstGeom prst="straightConnector1">
            <a:avLst/>
          </a:prstGeom>
          <a:ln w="38100">
            <a:solidFill>
              <a:schemeClr val="accent2"/>
            </a:solidFill>
            <a:prstDash val="solid"/>
            <a:tailEnd type="non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A7FC58B7-7058-5FC4-E445-0034DE319C32}"/>
              </a:ext>
            </a:extLst>
          </p:cNvPr>
          <p:cNvCxnSpPr>
            <a:cxnSpLocks/>
          </p:cNvCxnSpPr>
          <p:nvPr/>
        </p:nvCxnSpPr>
        <p:spPr>
          <a:xfrm flipV="1">
            <a:off x="1183515" y="1400553"/>
            <a:ext cx="0" cy="198534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03" name="Rounded Rectangle 102">
                <a:extLst>
                  <a:ext uri="{FF2B5EF4-FFF2-40B4-BE49-F238E27FC236}">
                    <a16:creationId xmlns:a16="http://schemas.microsoft.com/office/drawing/2014/main" id="{F1150EF0-8BD5-47F8-6B03-483D897C460D}"/>
                  </a:ext>
                </a:extLst>
              </p:cNvPr>
              <p:cNvSpPr/>
              <p:nvPr/>
            </p:nvSpPr>
            <p:spPr>
              <a:xfrm>
                <a:off x="5606757" y="3669495"/>
                <a:ext cx="1342842" cy="417096"/>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Any </a:t>
                </a:r>
                <a14:m>
                  <m:oMath xmlns:m="http://schemas.openxmlformats.org/officeDocument/2006/math">
                    <m:r>
                      <a:rPr lang="en-US" i="1">
                        <a:solidFill>
                          <a:schemeClr val="tx1"/>
                        </a:solidFill>
                        <a:latin typeface="Cambria Math" panose="02040503050406030204" pitchFamily="18" charset="0"/>
                      </a:rPr>
                      <m:t>𝜖</m:t>
                    </m:r>
                    <m:r>
                      <a:rPr lang="en-US" i="1">
                        <a:solidFill>
                          <a:schemeClr val="tx1"/>
                        </a:solidFill>
                        <a:latin typeface="Cambria Math" panose="02040503050406030204" pitchFamily="18" charset="0"/>
                      </a:rPr>
                      <m:t>&lt;1</m:t>
                    </m:r>
                  </m:oMath>
                </a14:m>
                <a:endParaRPr lang="en-US" dirty="0">
                  <a:solidFill>
                    <a:schemeClr val="tx1"/>
                  </a:solidFill>
                </a:endParaRPr>
              </a:p>
            </p:txBody>
          </p:sp>
        </mc:Choice>
        <mc:Fallback>
          <p:sp>
            <p:nvSpPr>
              <p:cNvPr id="103" name="Rounded Rectangle 102">
                <a:extLst>
                  <a:ext uri="{FF2B5EF4-FFF2-40B4-BE49-F238E27FC236}">
                    <a16:creationId xmlns:a16="http://schemas.microsoft.com/office/drawing/2014/main" id="{F1150EF0-8BD5-47F8-6B03-483D897C460D}"/>
                  </a:ext>
                </a:extLst>
              </p:cNvPr>
              <p:cNvSpPr>
                <a:spLocks noRot="1" noChangeAspect="1" noMove="1" noResize="1" noEditPoints="1" noAdjustHandles="1" noChangeArrowheads="1" noChangeShapeType="1" noTextEdit="1"/>
              </p:cNvSpPr>
              <p:nvPr/>
            </p:nvSpPr>
            <p:spPr>
              <a:xfrm>
                <a:off x="5606757" y="3669495"/>
                <a:ext cx="1342842" cy="417096"/>
              </a:xfrm>
              <a:prstGeom prst="roundRect">
                <a:avLst/>
              </a:prstGeom>
              <a:blipFill>
                <a:blip r:embed="rId14"/>
                <a:stretch>
                  <a:fillRect b="-17647"/>
                </a:stretch>
              </a:blipFill>
              <a:ln>
                <a:noFill/>
              </a:ln>
            </p:spPr>
            <p:txBody>
              <a:bodyPr/>
              <a:lstStyle/>
              <a:p>
                <a:r>
                  <a:rPr lang="en-US">
                    <a:noFill/>
                  </a:rPr>
                  <a:t> </a:t>
                </a:r>
              </a:p>
            </p:txBody>
          </p:sp>
        </mc:Fallback>
      </mc:AlternateContent>
      <p:sp>
        <p:nvSpPr>
          <p:cNvPr id="107" name="TextBox 106">
            <a:extLst>
              <a:ext uri="{FF2B5EF4-FFF2-40B4-BE49-F238E27FC236}">
                <a16:creationId xmlns:a16="http://schemas.microsoft.com/office/drawing/2014/main" id="{1FAA5A28-F143-7FC4-3F81-C6A31366B19E}"/>
              </a:ext>
            </a:extLst>
          </p:cNvPr>
          <p:cNvSpPr txBox="1"/>
          <p:nvPr/>
        </p:nvSpPr>
        <p:spPr>
          <a:xfrm>
            <a:off x="321662" y="1003074"/>
            <a:ext cx="1863160" cy="307777"/>
          </a:xfrm>
          <a:prstGeom prst="rect">
            <a:avLst/>
          </a:prstGeom>
          <a:noFill/>
        </p:spPr>
        <p:txBody>
          <a:bodyPr wrap="square" lIns="0" tIns="0" rIns="0" bIns="0" rtlCol="0">
            <a:spAutoFit/>
          </a:bodyPr>
          <a:lstStyle/>
          <a:p>
            <a:pPr algn="ctr"/>
            <a:r>
              <a:rPr lang="en-US" sz="2000" dirty="0"/>
              <a:t># of rounds</a:t>
            </a:r>
          </a:p>
        </p:txBody>
      </p:sp>
      <p:sp>
        <p:nvSpPr>
          <p:cNvPr id="108" name="Rounded Rectangle 107">
            <a:extLst>
              <a:ext uri="{FF2B5EF4-FFF2-40B4-BE49-F238E27FC236}">
                <a16:creationId xmlns:a16="http://schemas.microsoft.com/office/drawing/2014/main" id="{AC5943D9-F6E9-A8CA-1502-E224F3BA65B8}"/>
              </a:ext>
            </a:extLst>
          </p:cNvPr>
          <p:cNvSpPr/>
          <p:nvPr/>
        </p:nvSpPr>
        <p:spPr>
          <a:xfrm>
            <a:off x="1683462" y="5340947"/>
            <a:ext cx="5927360" cy="920009"/>
          </a:xfrm>
          <a:prstGeom prst="roundRect">
            <a:avLst>
              <a:gd name="adj" fmla="val 14927"/>
            </a:avLst>
          </a:prstGeom>
          <a:solidFill>
            <a:srgbClr val="FFBEF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Question: Lower bounds for </a:t>
            </a:r>
            <a:r>
              <a:rPr lang="en-US" sz="2400" b="1" dirty="0">
                <a:solidFill>
                  <a:schemeClr val="tx1"/>
                </a:solidFill>
              </a:rPr>
              <a:t>less than n-1 </a:t>
            </a:r>
            <a:r>
              <a:rPr lang="en-US" sz="2400" dirty="0">
                <a:solidFill>
                  <a:schemeClr val="tx1"/>
                </a:solidFill>
              </a:rPr>
              <a:t>coalition and </a:t>
            </a:r>
            <a:r>
              <a:rPr lang="en-US" sz="2400" b="1" dirty="0">
                <a:solidFill>
                  <a:schemeClr val="tx1"/>
                </a:solidFill>
              </a:rPr>
              <a:t>not perfect</a:t>
            </a:r>
            <a:r>
              <a:rPr lang="en-US" sz="2400" dirty="0">
                <a:solidFill>
                  <a:schemeClr val="tx1"/>
                </a:solidFill>
              </a:rPr>
              <a:t> fairness?</a:t>
            </a:r>
          </a:p>
        </p:txBody>
      </p:sp>
      <p:sp>
        <p:nvSpPr>
          <p:cNvPr id="109" name="Rectangle 108">
            <a:extLst>
              <a:ext uri="{FF2B5EF4-FFF2-40B4-BE49-F238E27FC236}">
                <a16:creationId xmlns:a16="http://schemas.microsoft.com/office/drawing/2014/main" id="{079D04B8-13E0-6890-CC14-B8DC1C621E6D}"/>
              </a:ext>
            </a:extLst>
          </p:cNvPr>
          <p:cNvSpPr/>
          <p:nvPr/>
        </p:nvSpPr>
        <p:spPr>
          <a:xfrm>
            <a:off x="6033272" y="2190253"/>
            <a:ext cx="731955" cy="1039164"/>
          </a:xfrm>
          <a:prstGeom prst="rect">
            <a:avLst/>
          </a:prstGeom>
          <a:pattFill prst="wdDnDiag">
            <a:fgClr>
              <a:schemeClr val="accent2"/>
            </a:fgClr>
            <a:bgClr>
              <a:schemeClr val="bg1"/>
            </a:bgClr>
          </a:pattFill>
          <a:ln w="38100">
            <a:solidFill>
              <a:schemeClr val="accent2"/>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ight Triangle 110">
            <a:extLst>
              <a:ext uri="{FF2B5EF4-FFF2-40B4-BE49-F238E27FC236}">
                <a16:creationId xmlns:a16="http://schemas.microsoft.com/office/drawing/2014/main" id="{A7E5989B-94A1-4C11-1E12-1D8C36374AAB}"/>
              </a:ext>
            </a:extLst>
          </p:cNvPr>
          <p:cNvSpPr/>
          <p:nvPr/>
        </p:nvSpPr>
        <p:spPr>
          <a:xfrm flipH="1">
            <a:off x="4733319" y="2203316"/>
            <a:ext cx="1306439" cy="1023703"/>
          </a:xfrm>
          <a:prstGeom prst="rtTriangle">
            <a:avLst/>
          </a:prstGeom>
          <a:pattFill prst="wdDnDiag">
            <a:fgClr>
              <a:schemeClr val="accent2"/>
            </a:fgClr>
            <a:bgClr>
              <a:schemeClr val="bg1"/>
            </a:bgClr>
          </a:pattFill>
          <a:ln w="38100">
            <a:solidFill>
              <a:schemeClr val="accent2"/>
            </a:solidFill>
          </a:ln>
          <a:effectLst>
            <a:glow rad="635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C4678A4D-128B-D6D0-BB59-28F0123B8DBC}"/>
              </a:ext>
            </a:extLst>
          </p:cNvPr>
          <p:cNvSpPr/>
          <p:nvPr/>
        </p:nvSpPr>
        <p:spPr>
          <a:xfrm>
            <a:off x="5991121" y="2151211"/>
            <a:ext cx="113497" cy="111326"/>
          </a:xfrm>
          <a:prstGeom prst="ellipse">
            <a:avLst/>
          </a:prstGeom>
          <a:solidFill>
            <a:schemeClr val="bg1"/>
          </a:solid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E1D168B-AD5E-632E-B4F5-154BC12E8DC5}"/>
              </a:ext>
            </a:extLst>
          </p:cNvPr>
          <p:cNvSpPr/>
          <p:nvPr/>
        </p:nvSpPr>
        <p:spPr>
          <a:xfrm>
            <a:off x="4686350" y="3167798"/>
            <a:ext cx="113497" cy="111326"/>
          </a:xfrm>
          <a:prstGeom prst="ellipse">
            <a:avLst/>
          </a:prstGeom>
          <a:solidFill>
            <a:schemeClr val="bg1"/>
          </a:solid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48E5560-7DBB-50EE-1893-76E73366B459}"/>
              </a:ext>
            </a:extLst>
          </p:cNvPr>
          <p:cNvSpPr/>
          <p:nvPr/>
        </p:nvSpPr>
        <p:spPr>
          <a:xfrm>
            <a:off x="6700545" y="2143457"/>
            <a:ext cx="113497" cy="111326"/>
          </a:xfrm>
          <a:prstGeom prst="ellipse">
            <a:avLst/>
          </a:prstGeom>
          <a:solidFill>
            <a:schemeClr val="bg1"/>
          </a:solid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5" name="Rounded Rectangle 114">
                <a:extLst>
                  <a:ext uri="{FF2B5EF4-FFF2-40B4-BE49-F238E27FC236}">
                    <a16:creationId xmlns:a16="http://schemas.microsoft.com/office/drawing/2014/main" id="{F9A08D1F-56C1-BB9E-9B45-9D1448B03F95}"/>
                  </a:ext>
                </a:extLst>
              </p:cNvPr>
              <p:cNvSpPr/>
              <p:nvPr/>
            </p:nvSpPr>
            <p:spPr>
              <a:xfrm>
                <a:off x="6838125" y="1671204"/>
                <a:ext cx="1763117" cy="98053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rPr>
                        <m:t>Ω</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𝑛</m:t>
                                  </m:r>
                                </m:e>
                              </m:func>
                            </m:num>
                            <m:den>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𝑛</m:t>
                                      </m:r>
                                    </m:e>
                                  </m:func>
                                </m:e>
                              </m:func>
                            </m:den>
                          </m:f>
                        </m:e>
                      </m:d>
                    </m:oMath>
                  </m:oMathPara>
                </a14:m>
                <a:endParaRPr lang="en-US" dirty="0">
                  <a:solidFill>
                    <a:schemeClr val="tx1"/>
                  </a:solidFill>
                </a:endParaRPr>
              </a:p>
            </p:txBody>
          </p:sp>
        </mc:Choice>
        <mc:Fallback>
          <p:sp>
            <p:nvSpPr>
              <p:cNvPr id="115" name="Rounded Rectangle 114">
                <a:extLst>
                  <a:ext uri="{FF2B5EF4-FFF2-40B4-BE49-F238E27FC236}">
                    <a16:creationId xmlns:a16="http://schemas.microsoft.com/office/drawing/2014/main" id="{F9A08D1F-56C1-BB9E-9B45-9D1448B03F95}"/>
                  </a:ext>
                </a:extLst>
              </p:cNvPr>
              <p:cNvSpPr>
                <a:spLocks noRot="1" noChangeAspect="1" noMove="1" noResize="1" noEditPoints="1" noAdjustHandles="1" noChangeArrowheads="1" noChangeShapeType="1" noTextEdit="1"/>
              </p:cNvSpPr>
              <p:nvPr/>
            </p:nvSpPr>
            <p:spPr>
              <a:xfrm>
                <a:off x="6838125" y="1671204"/>
                <a:ext cx="1763117" cy="980531"/>
              </a:xfrm>
              <a:prstGeom prst="roundRect">
                <a:avLst/>
              </a:prstGeom>
              <a:blipFill>
                <a:blip r:embed="rId15"/>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6" name="Rounded Rectangle 115">
                <a:extLst>
                  <a:ext uri="{FF2B5EF4-FFF2-40B4-BE49-F238E27FC236}">
                    <a16:creationId xmlns:a16="http://schemas.microsoft.com/office/drawing/2014/main" id="{2FED740D-2982-E421-9D2F-48CD2784F50C}"/>
                  </a:ext>
                </a:extLst>
              </p:cNvPr>
              <p:cNvSpPr/>
              <p:nvPr/>
            </p:nvSpPr>
            <p:spPr>
              <a:xfrm>
                <a:off x="4128077" y="2686827"/>
                <a:ext cx="834425" cy="49391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rPr>
                        <m:t>Ω</m:t>
                      </m:r>
                      <m:r>
                        <a:rPr lang="en-US" b="0" i="1" smtClean="0">
                          <a:solidFill>
                            <a:schemeClr val="tx1"/>
                          </a:solidFill>
                          <a:latin typeface="Cambria Math" panose="02040503050406030204" pitchFamily="18" charset="0"/>
                        </a:rPr>
                        <m:t>(1)</m:t>
                      </m:r>
                    </m:oMath>
                  </m:oMathPara>
                </a14:m>
                <a:endParaRPr lang="en-US" dirty="0">
                  <a:solidFill>
                    <a:schemeClr val="tx1"/>
                  </a:solidFill>
                </a:endParaRPr>
              </a:p>
            </p:txBody>
          </p:sp>
        </mc:Choice>
        <mc:Fallback>
          <p:sp>
            <p:nvSpPr>
              <p:cNvPr id="116" name="Rounded Rectangle 115">
                <a:extLst>
                  <a:ext uri="{FF2B5EF4-FFF2-40B4-BE49-F238E27FC236}">
                    <a16:creationId xmlns:a16="http://schemas.microsoft.com/office/drawing/2014/main" id="{2FED740D-2982-E421-9D2F-48CD2784F50C}"/>
                  </a:ext>
                </a:extLst>
              </p:cNvPr>
              <p:cNvSpPr>
                <a:spLocks noRot="1" noChangeAspect="1" noMove="1" noResize="1" noEditPoints="1" noAdjustHandles="1" noChangeArrowheads="1" noChangeShapeType="1" noTextEdit="1"/>
              </p:cNvSpPr>
              <p:nvPr/>
            </p:nvSpPr>
            <p:spPr>
              <a:xfrm>
                <a:off x="4128077" y="2686827"/>
                <a:ext cx="834425" cy="493915"/>
              </a:xfrm>
              <a:prstGeom prst="roundRect">
                <a:avLst/>
              </a:prstGeom>
              <a:blipFill>
                <a:blip r:embed="rId16"/>
                <a:stretch>
                  <a:fillRect/>
                </a:stretch>
              </a:blipFill>
              <a:ln>
                <a:noFill/>
              </a:ln>
            </p:spPr>
            <p:txBody>
              <a:bodyPr/>
              <a:lstStyle/>
              <a:p>
                <a:r>
                  <a:rPr lang="en-US">
                    <a:noFill/>
                  </a:rPr>
                  <a:t> </a:t>
                </a:r>
              </a:p>
            </p:txBody>
          </p:sp>
        </mc:Fallback>
      </mc:AlternateContent>
      <p:sp>
        <p:nvSpPr>
          <p:cNvPr id="117" name="Rounded Rectangle 116">
            <a:extLst>
              <a:ext uri="{FF2B5EF4-FFF2-40B4-BE49-F238E27FC236}">
                <a16:creationId xmlns:a16="http://schemas.microsoft.com/office/drawing/2014/main" id="{2A26B435-F8EE-044D-E3A4-1BA7581D4D8D}"/>
              </a:ext>
            </a:extLst>
          </p:cNvPr>
          <p:cNvSpPr/>
          <p:nvPr/>
        </p:nvSpPr>
        <p:spPr>
          <a:xfrm>
            <a:off x="7110528" y="2564301"/>
            <a:ext cx="1342842" cy="454750"/>
          </a:xfrm>
          <a:prstGeom prst="roundRect">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work</a:t>
            </a:r>
          </a:p>
        </p:txBody>
      </p:sp>
      <p:cxnSp>
        <p:nvCxnSpPr>
          <p:cNvPr id="121" name="Straight Arrow Connector 120">
            <a:extLst>
              <a:ext uri="{FF2B5EF4-FFF2-40B4-BE49-F238E27FC236}">
                <a16:creationId xmlns:a16="http://schemas.microsoft.com/office/drawing/2014/main" id="{C94FFD23-4CA3-70C9-21F7-E1FD5D5FF4D1}"/>
              </a:ext>
            </a:extLst>
          </p:cNvPr>
          <p:cNvCxnSpPr>
            <a:cxnSpLocks/>
            <a:stCxn id="109" idx="3"/>
            <a:endCxn id="117" idx="1"/>
          </p:cNvCxnSpPr>
          <p:nvPr/>
        </p:nvCxnSpPr>
        <p:spPr>
          <a:xfrm>
            <a:off x="6765227" y="2709835"/>
            <a:ext cx="345301" cy="81841"/>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126" name="Rounded Rectangle 125">
            <a:extLst>
              <a:ext uri="{FF2B5EF4-FFF2-40B4-BE49-F238E27FC236}">
                <a16:creationId xmlns:a16="http://schemas.microsoft.com/office/drawing/2014/main" id="{18D173CD-1168-6AF9-5F0E-0F5311054B23}"/>
              </a:ext>
            </a:extLst>
          </p:cNvPr>
          <p:cNvSpPr/>
          <p:nvPr/>
        </p:nvSpPr>
        <p:spPr>
          <a:xfrm>
            <a:off x="6987439" y="1342825"/>
            <a:ext cx="1990114" cy="460699"/>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Tournament tree</a:t>
            </a:r>
          </a:p>
        </p:txBody>
      </p:sp>
    </p:spTree>
    <p:extLst>
      <p:ext uri="{BB962C8B-B14F-4D97-AF65-F5344CB8AC3E}">
        <p14:creationId xmlns:p14="http://schemas.microsoft.com/office/powerpoint/2010/main" val="83847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2">
                                            <p:txEl>
                                              <p:pRg st="3" end="3"/>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0" presetClass="path" presetSubtype="0" accel="50000" decel="50000" fill="hold" grpId="1" nodeType="withEffect">
                                  <p:stCondLst>
                                    <p:cond delay="0"/>
                                  </p:stCondLst>
                                  <p:childTnLst>
                                    <p:animMotion origin="layout" path="M 2.77778E-7 0 L 0.00226 -0.20972 " pathEditMode="relative" rAng="0" ptsTypes="AA">
                                      <p:cBhvr>
                                        <p:cTn id="92" dur="500" fill="hold"/>
                                        <p:tgtEl>
                                          <p:spTgt spid="108"/>
                                        </p:tgtEl>
                                        <p:attrNameLst>
                                          <p:attrName>ppt_x</p:attrName>
                                          <p:attrName>ppt_y</p:attrName>
                                        </p:attrNameLst>
                                      </p:cBhvr>
                                      <p:rCtr x="104" y="-10500"/>
                                    </p:animMotion>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1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7"/>
                                        </p:tgtEl>
                                        <p:attrNameLst>
                                          <p:attrName>style.visibility</p:attrName>
                                        </p:attrNameLst>
                                      </p:cBhvr>
                                      <p:to>
                                        <p:strVal val="visible"/>
                                      </p:to>
                                    </p:set>
                                  </p:childTnLst>
                                </p:cTn>
                              </p:par>
                              <p:par>
                                <p:cTn id="107" presetID="1" presetClass="entr" presetSubtype="0" fill="hold" grpId="1" nodeType="withEffect">
                                  <p:stCondLst>
                                    <p:cond delay="0"/>
                                  </p:stCondLst>
                                  <p:childTnLst>
                                    <p:set>
                                      <p:cBhvr>
                                        <p:cTn id="108" dur="1" fill="hold">
                                          <p:stCondLst>
                                            <p:cond delay="0"/>
                                          </p:stCondLst>
                                        </p:cTn>
                                        <p:tgtEl>
                                          <p:spTgt spid="1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1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p:bldP spid="28" grpId="0"/>
      <p:bldP spid="31" grpId="0"/>
      <p:bldP spid="35" grpId="0"/>
      <p:bldP spid="36" grpId="0"/>
      <p:bldP spid="41" grpId="0"/>
      <p:bldP spid="45" grpId="0"/>
      <p:bldP spid="63" grpId="0" animBg="1"/>
      <p:bldP spid="65" grpId="0" animBg="1"/>
      <p:bldP spid="66" grpId="0" animBg="1"/>
      <p:bldP spid="68" grpId="0" animBg="1"/>
      <p:bldP spid="71" grpId="0" animBg="1"/>
      <p:bldP spid="80" grpId="0" animBg="1"/>
      <p:bldP spid="85" grpId="0" animBg="1"/>
      <p:bldP spid="92" grpId="0" uiExpand="1" build="p"/>
      <p:bldP spid="103" grpId="0" animBg="1"/>
      <p:bldP spid="108" grpId="0" animBg="1"/>
      <p:bldP spid="108" grpId="1" animBg="1"/>
      <p:bldP spid="109" grpId="0" animBg="1"/>
      <p:bldP spid="111" grpId="0" animBg="1"/>
      <p:bldP spid="112" grpId="0" animBg="1"/>
      <p:bldP spid="113" grpId="0" animBg="1"/>
      <p:bldP spid="114" grpId="0" animBg="1"/>
      <p:bldP spid="115" grpId="0"/>
      <p:bldP spid="115" grpId="1"/>
      <p:bldP spid="116" grpId="0"/>
      <p:bldP spid="117" grpId="0" animBg="1"/>
      <p:bldP spid="1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EEDA1-34E9-E11E-A9EF-517F20A2E5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513001-C34B-F75E-BDBD-FE5FEBFD5517}"/>
              </a:ext>
            </a:extLst>
          </p:cNvPr>
          <p:cNvSpPr>
            <a:spLocks noGrp="1"/>
          </p:cNvSpPr>
          <p:nvPr>
            <p:ph type="title"/>
          </p:nvPr>
        </p:nvSpPr>
        <p:spPr>
          <a:xfrm>
            <a:off x="419099" y="304271"/>
            <a:ext cx="8181975" cy="657874"/>
          </a:xfrm>
        </p:spPr>
        <p:txBody>
          <a:bodyPr/>
          <a:lstStyle/>
          <a:p>
            <a:r>
              <a:rPr lang="en-US" dirty="0"/>
              <a:t>Our results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379175-A028-0CE3-EE36-C95FC87C61AE}"/>
                  </a:ext>
                </a:extLst>
              </p:cNvPr>
              <p:cNvSpPr>
                <a:spLocks noGrp="1"/>
              </p:cNvSpPr>
              <p:nvPr>
                <p:ph idx="1"/>
              </p:nvPr>
            </p:nvSpPr>
            <p:spPr>
              <a:xfrm>
                <a:off x="628650" y="1156138"/>
                <a:ext cx="7886700" cy="3991332"/>
              </a:xfrm>
            </p:spPr>
            <p:txBody>
              <a:bodyPr>
                <a:normAutofit/>
              </a:bodyPr>
              <a:lstStyle/>
              <a:p>
                <a:pPr marL="0" indent="0">
                  <a:buNone/>
                </a:pPr>
                <a:r>
                  <a:rPr lang="en-US" dirty="0"/>
                  <a:t>For </a:t>
                </a:r>
                <a:r>
                  <a:rPr lang="en-US" b="1" dirty="0"/>
                  <a:t>commit-and-reveal</a:t>
                </a:r>
                <a:r>
                  <a:rPr lang="en-US" dirty="0"/>
                  <a:t> protocols:</a:t>
                </a:r>
                <a:endParaRPr lang="en-US" b="0" i="0" dirty="0">
                  <a:solidFill>
                    <a:schemeClr val="tx1"/>
                  </a:solidFill>
                  <a:latin typeface="Cambria Math" panose="02040503050406030204" pitchFamily="18" charset="0"/>
                </a:endParaRPr>
              </a:p>
              <a:p>
                <a14:m>
                  <m:oMath xmlns:m="http://schemas.openxmlformats.org/officeDocument/2006/math">
                    <m:r>
                      <m:rPr>
                        <m:sty m:val="p"/>
                      </m:rPr>
                      <a:rPr lang="en-US" b="0" i="0" smtClean="0">
                        <a:solidFill>
                          <a:schemeClr val="tx1"/>
                        </a:solidFill>
                        <a:latin typeface="Cambria Math" panose="02040503050406030204" pitchFamily="18" charset="0"/>
                      </a:rPr>
                      <m:t>Ω</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𝑛</m:t>
                                </m:r>
                              </m:e>
                            </m:func>
                          </m:num>
                          <m:den>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𝑛</m:t>
                                    </m:r>
                                  </m:e>
                                </m:func>
                              </m:e>
                            </m:func>
                          </m:den>
                        </m:f>
                      </m:e>
                    </m:d>
                    <m:r>
                      <a:rPr lang="en-US" b="0" i="1" smtClean="0">
                        <a:solidFill>
                          <a:schemeClr val="tx1"/>
                        </a:solidFill>
                        <a:latin typeface="Cambria Math" panose="02040503050406030204" pitchFamily="18" charset="0"/>
                      </a:rPr>
                      <m:t> </m:t>
                    </m:r>
                  </m:oMath>
                </a14:m>
                <a:r>
                  <a:rPr lang="en-US" dirty="0"/>
                  <a:t>rounds necessary for </a:t>
                </a:r>
                <a:r>
                  <a:rPr lang="en-US" b="1" dirty="0"/>
                  <a:t>approximate</a:t>
                </a:r>
                <a:r>
                  <a:rPr lang="en-US" dirty="0"/>
                  <a:t> fairness against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𝜖</m:t>
                        </m:r>
                      </m:sup>
                    </m:sSup>
                    <m:r>
                      <a:rPr lang="en-US" b="0" i="1" smtClean="0">
                        <a:latin typeface="Cambria Math" panose="02040503050406030204" pitchFamily="18" charset="0"/>
                      </a:rPr>
                      <m:t>)</m:t>
                    </m:r>
                  </m:oMath>
                </a14:m>
                <a:r>
                  <a:rPr lang="en-US" dirty="0"/>
                  <a:t> coalitions</a:t>
                </a:r>
              </a:p>
              <a:p>
                <a:pPr lvl="1">
                  <a:buFont typeface="System Font Regular"/>
                  <a:buChar char="-"/>
                </a:pPr>
                <a:r>
                  <a:rPr lang="en-US" dirty="0"/>
                  <a:t>Further tradeoff: </a:t>
                </a:r>
                <a14:m>
                  <m:oMath xmlns:m="http://schemas.openxmlformats.org/officeDocument/2006/math">
                    <m:r>
                      <m:rPr>
                        <m:sty m:val="p"/>
                      </m:rPr>
                      <a:rPr lang="en-US" b="0" i="0" smtClean="0">
                        <a:solidFill>
                          <a:schemeClr val="tx1"/>
                        </a:solidFill>
                        <a:latin typeface="Cambria Math" panose="02040503050406030204" pitchFamily="18" charset="0"/>
                      </a:rPr>
                      <m:t>Ω</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𝑛</m:t>
                                </m:r>
                              </m:e>
                            </m:func>
                            <m:r>
                              <a:rPr lang="en-US" b="0"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𝑘</m:t>
                                </m:r>
                              </m:e>
                            </m:func>
                          </m:num>
                          <m:den>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𝑛</m:t>
                                    </m:r>
                                  </m:e>
                                </m:func>
                              </m:e>
                            </m:func>
                          </m:den>
                        </m:f>
                      </m:e>
                    </m:d>
                    <m:r>
                      <a:rPr lang="en-US" b="0" i="1" smtClean="0">
                        <a:solidFill>
                          <a:schemeClr val="tx1"/>
                        </a:solidFill>
                        <a:latin typeface="Cambria Math" panose="02040503050406030204" pitchFamily="18" charset="0"/>
                      </a:rPr>
                      <m:t> </m:t>
                    </m:r>
                  </m:oMath>
                </a14:m>
                <a:r>
                  <a:rPr lang="en-US" dirty="0"/>
                  <a:t>rounds necessary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dirty="0"/>
                  <a:t> coalitions</a:t>
                </a:r>
              </a:p>
              <a:p>
                <a14:m>
                  <m:oMath xmlns:m="http://schemas.openxmlformats.org/officeDocument/2006/math">
                    <m:r>
                      <m:rPr>
                        <m:sty m:val="p"/>
                      </m:rPr>
                      <a:rPr lang="en-US" b="0" i="0" smtClean="0">
                        <a:solidFill>
                          <a:schemeClr val="tx1"/>
                        </a:solidFill>
                        <a:latin typeface="Cambria Math" panose="02040503050406030204" pitchFamily="18" charset="0"/>
                      </a:rPr>
                      <m:t>Ω</m:t>
                    </m:r>
                    <m:d>
                      <m:dPr>
                        <m:ctrlPr>
                          <a:rPr lang="en-US" b="0" i="0" smtClean="0">
                            <a:solidFill>
                              <a:schemeClr val="tx1"/>
                            </a:solidFill>
                            <a:latin typeface="Cambria Math" panose="02040503050406030204" pitchFamily="18" charset="0"/>
                          </a:rPr>
                        </m:ctrlPr>
                      </m:dPr>
                      <m:e>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𝑛</m:t>
                            </m:r>
                          </m:e>
                        </m:func>
                      </m:e>
                    </m:d>
                  </m:oMath>
                </a14:m>
                <a:r>
                  <a:rPr lang="en-US" dirty="0"/>
                  <a:t> rounds necessary for </a:t>
                </a:r>
                <a:r>
                  <a:rPr lang="en-US" b="1" dirty="0"/>
                  <a:t>perfect fairness</a:t>
                </a:r>
                <a:r>
                  <a:rPr lang="en-US" dirty="0"/>
                  <a:t> against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𝜖</m:t>
                        </m:r>
                      </m:sup>
                    </m:sSup>
                  </m:oMath>
                </a14:m>
                <a:r>
                  <a:rPr lang="en-US" dirty="0"/>
                  <a:t> coalitions</a:t>
                </a:r>
              </a:p>
              <a:p>
                <a:pPr lvl="1">
                  <a:buFont typeface="System Font Regular"/>
                  <a:buChar char="-"/>
                </a:pPr>
                <a:r>
                  <a:rPr lang="en-US" dirty="0"/>
                  <a:t>Further tradeoff: </a:t>
                </a:r>
                <a14:m>
                  <m:oMath xmlns:m="http://schemas.openxmlformats.org/officeDocument/2006/math">
                    <m:r>
                      <m:rPr>
                        <m:sty m:val="p"/>
                      </m:rPr>
                      <a:rPr lang="en-US" b="0" i="0" smtClean="0">
                        <a:solidFill>
                          <a:schemeClr val="tx1"/>
                        </a:solidFill>
                        <a:latin typeface="Cambria Math" panose="02040503050406030204" pitchFamily="18" charset="0"/>
                      </a:rPr>
                      <m:t>Ω</m:t>
                    </m:r>
                    <m:d>
                      <m:dPr>
                        <m:ctrlPr>
                          <a:rPr lang="en-US" b="0" i="1" smtClean="0">
                            <a:solidFill>
                              <a:schemeClr val="tx1"/>
                            </a:solidFill>
                            <a:latin typeface="Cambria Math" panose="02040503050406030204" pitchFamily="18" charset="0"/>
                          </a:rPr>
                        </m:ctrlPr>
                      </m:dPr>
                      <m:e>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𝑘</m:t>
                            </m:r>
                          </m:e>
                        </m:func>
                      </m:e>
                    </m:d>
                    <m:r>
                      <a:rPr lang="en-US" b="0" i="1" smtClean="0">
                        <a:solidFill>
                          <a:schemeClr val="tx1"/>
                        </a:solidFill>
                        <a:latin typeface="Cambria Math" panose="02040503050406030204" pitchFamily="18" charset="0"/>
                      </a:rPr>
                      <m:t> </m:t>
                    </m:r>
                  </m:oMath>
                </a14:m>
                <a:r>
                  <a:rPr lang="en-US" dirty="0"/>
                  <a:t>rounds necessary </a:t>
                </a:r>
                <a14:m>
                  <m:oMath xmlns:m="http://schemas.openxmlformats.org/officeDocument/2006/math">
                    <m:r>
                      <a:rPr lang="en-US" b="0" i="1" smtClean="0">
                        <a:latin typeface="Cambria Math" panose="02040503050406030204" pitchFamily="18" charset="0"/>
                      </a:rPr>
                      <m:t>𝑘</m:t>
                    </m:r>
                  </m:oMath>
                </a14:m>
                <a:r>
                  <a:rPr lang="en-US" dirty="0"/>
                  <a:t> coalition</a:t>
                </a:r>
              </a:p>
              <a:p>
                <a:r>
                  <a:rPr lang="en-US" sz="2000" dirty="0"/>
                  <a:t>A</a:t>
                </a:r>
                <a:r>
                  <a:rPr lang="en-US" sz="2000" dirty="0">
                    <a:solidFill>
                      <a:schemeClr val="tx1"/>
                    </a:solidFill>
                  </a:rPr>
                  <a:t>ny </a:t>
                </a:r>
                <a:r>
                  <a:rPr lang="en-US" sz="2000" b="1" dirty="0">
                    <a:solidFill>
                      <a:schemeClr val="tx1"/>
                    </a:solidFill>
                  </a:rPr>
                  <a:t>single-round</a:t>
                </a:r>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𝑛</m:t>
                    </m:r>
                  </m:oMath>
                </a14:m>
                <a:r>
                  <a:rPr lang="en-US" sz="2000" dirty="0">
                    <a:solidFill>
                      <a:schemeClr val="tx1"/>
                    </a:solidFill>
                  </a:rPr>
                  <a:t>-party leader election protocol can’t be better than </a:t>
                </a:r>
                <a14:m>
                  <m:oMath xmlns:m="http://schemas.openxmlformats.org/officeDocument/2006/math">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m:t>
                        </m:r>
                      </m:sup>
                    </m:sSup>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m:t>
                    </m:r>
                  </m:oMath>
                </a14:m>
                <a:r>
                  <a:rPr lang="en-US" sz="2000" dirty="0">
                    <a:solidFill>
                      <a:schemeClr val="tx1"/>
                    </a:solidFill>
                  </a:rPr>
                  <a:t>-fair</a:t>
                </a:r>
                <a:r>
                  <a:rPr lang="en-US" sz="2000" dirty="0"/>
                  <a:t> against </a:t>
                </a:r>
                <a14:m>
                  <m:oMath xmlns:m="http://schemas.openxmlformats.org/officeDocument/2006/math">
                    <m:r>
                      <a:rPr lang="en-US" sz="2000">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−1)</m:t>
                    </m:r>
                  </m:oMath>
                </a14:m>
                <a:r>
                  <a:rPr lang="en-US" sz="2000" dirty="0"/>
                  <a:t> coalitions</a:t>
                </a:r>
                <a:endParaRPr lang="en-US" sz="2000" dirty="0">
                  <a:solidFill>
                    <a:schemeClr val="tx1"/>
                  </a:solidFill>
                </a:endParaRPr>
              </a:p>
              <a:p>
                <a:pPr lvl="1">
                  <a:buFont typeface="System Font Regular"/>
                  <a:buChar char="-"/>
                </a:pPr>
                <a:r>
                  <a:rPr lang="en-US" sz="1700" dirty="0"/>
                  <a:t>The bound is tight</a:t>
                </a:r>
              </a:p>
              <a:p>
                <a:pPr lvl="1">
                  <a:buFont typeface="System Font Regular"/>
                  <a:buChar char="-"/>
                </a:pPr>
                <a:endParaRPr lang="en-US" dirty="0"/>
              </a:p>
            </p:txBody>
          </p:sp>
        </mc:Choice>
        <mc:Fallback>
          <p:sp>
            <p:nvSpPr>
              <p:cNvPr id="3" name="Content Placeholder 2">
                <a:extLst>
                  <a:ext uri="{FF2B5EF4-FFF2-40B4-BE49-F238E27FC236}">
                    <a16:creationId xmlns:a16="http://schemas.microsoft.com/office/drawing/2014/main" id="{DB379175-A028-0CE3-EE36-C95FC87C61AE}"/>
                  </a:ext>
                </a:extLst>
              </p:cNvPr>
              <p:cNvSpPr>
                <a:spLocks noGrp="1" noRot="1" noChangeAspect="1" noMove="1" noResize="1" noEditPoints="1" noAdjustHandles="1" noChangeArrowheads="1" noChangeShapeType="1" noTextEdit="1"/>
              </p:cNvSpPr>
              <p:nvPr>
                <p:ph idx="1"/>
              </p:nvPr>
            </p:nvSpPr>
            <p:spPr>
              <a:xfrm>
                <a:off x="628650" y="1156138"/>
                <a:ext cx="7886700" cy="3991332"/>
              </a:xfrm>
              <a:blipFill>
                <a:blip r:embed="rId3"/>
                <a:stretch>
                  <a:fillRect l="-804" t="-1905"/>
                </a:stretch>
              </a:blipFill>
            </p:spPr>
            <p:txBody>
              <a:bodyPr/>
              <a:lstStyle/>
              <a:p>
                <a:r>
                  <a:rPr lang="en-US">
                    <a:noFill/>
                  </a:rPr>
                  <a:t> </a:t>
                </a:r>
              </a:p>
            </p:txBody>
          </p:sp>
        </mc:Fallback>
      </mc:AlternateContent>
    </p:spTree>
    <p:extLst>
      <p:ext uri="{BB962C8B-B14F-4D97-AF65-F5344CB8AC3E}">
        <p14:creationId xmlns:p14="http://schemas.microsoft.com/office/powerpoint/2010/main" val="349171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04FFA-DB59-5DC1-49DE-844C4F972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5F983-1A9F-AA1E-6E8B-8C6D2D87A163}"/>
              </a:ext>
            </a:extLst>
          </p:cNvPr>
          <p:cNvSpPr>
            <a:spLocks noGrp="1"/>
          </p:cNvSpPr>
          <p:nvPr>
            <p:ph type="title"/>
          </p:nvPr>
        </p:nvSpPr>
        <p:spPr>
          <a:xfrm>
            <a:off x="419099" y="304271"/>
            <a:ext cx="8181975" cy="657874"/>
          </a:xfrm>
        </p:spPr>
        <p:txBody>
          <a:bodyPr>
            <a:normAutofit/>
          </a:bodyPr>
          <a:lstStyle/>
          <a:p>
            <a:r>
              <a:rPr lang="en-US" dirty="0"/>
              <a:t>Commit-and-reveal protocols </a:t>
            </a:r>
            <a:r>
              <a:rPr lang="en-US" dirty="0">
                <a:solidFill>
                  <a:schemeClr val="tx1"/>
                </a:solidFill>
              </a:rPr>
              <a:t>[CCWS20]</a:t>
            </a:r>
            <a:endParaRPr lang="en-US" dirty="0"/>
          </a:p>
        </p:txBody>
      </p:sp>
      <p:pic>
        <p:nvPicPr>
          <p:cNvPr id="7" name="Picture 6">
            <a:extLst>
              <a:ext uri="{FF2B5EF4-FFF2-40B4-BE49-F238E27FC236}">
                <a16:creationId xmlns:a16="http://schemas.microsoft.com/office/drawing/2014/main" id="{65E91CFC-B62F-43CC-0694-F1F9ADC45DB0}"/>
              </a:ext>
            </a:extLst>
          </p:cNvPr>
          <p:cNvPicPr>
            <a:picLocks noChangeAspect="1"/>
          </p:cNvPicPr>
          <p:nvPr/>
        </p:nvPicPr>
        <p:blipFill>
          <a:blip r:embed="rId3"/>
          <a:stretch>
            <a:fillRect/>
          </a:stretch>
        </p:blipFill>
        <p:spPr>
          <a:xfrm>
            <a:off x="1045318" y="1788833"/>
            <a:ext cx="1124857" cy="1124857"/>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13302A8-7EE0-0D79-6D25-E02CDAB5989B}"/>
                  </a:ext>
                </a:extLst>
              </p:cNvPr>
              <p:cNvSpPr txBox="1"/>
              <p:nvPr/>
            </p:nvSpPr>
            <p:spPr>
              <a:xfrm>
                <a:off x="4671855" y="4118017"/>
                <a:ext cx="2970803" cy="4438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sub>
                                  </m:sSub>
                                </m:e>
                              </m:d>
                            </m:e>
                            <m:sub>
                              <m:r>
                                <a:rPr lang="en-US" b="0" i="1" smtClean="0">
                                  <a:latin typeface="Cambria Math" panose="02040503050406030204" pitchFamily="18" charset="0"/>
                                </a:rPr>
                                <m:t>𝑗</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en-US" dirty="0"/>
              </a:p>
            </p:txBody>
          </p:sp>
        </mc:Choice>
        <mc:Fallback>
          <p:sp>
            <p:nvSpPr>
              <p:cNvPr id="12" name="TextBox 11">
                <a:extLst>
                  <a:ext uri="{FF2B5EF4-FFF2-40B4-BE49-F238E27FC236}">
                    <a16:creationId xmlns:a16="http://schemas.microsoft.com/office/drawing/2014/main" id="{A13302A8-7EE0-0D79-6D25-E02CDAB5989B}"/>
                  </a:ext>
                </a:extLst>
              </p:cNvPr>
              <p:cNvSpPr txBox="1">
                <a:spLocks noRot="1" noChangeAspect="1" noMove="1" noResize="1" noEditPoints="1" noAdjustHandles="1" noChangeArrowheads="1" noChangeShapeType="1" noTextEdit="1"/>
              </p:cNvSpPr>
              <p:nvPr/>
            </p:nvSpPr>
            <p:spPr>
              <a:xfrm>
                <a:off x="4671855" y="4118017"/>
                <a:ext cx="2970803" cy="443839"/>
              </a:xfrm>
              <a:prstGeom prst="rect">
                <a:avLst/>
              </a:prstGeom>
              <a:blipFill>
                <a:blip r:embed="rId4"/>
                <a:stretch>
                  <a:fillRect b="-16667"/>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B664A226-14F7-1D14-E79A-AE77A39E98DD}"/>
              </a:ext>
            </a:extLst>
          </p:cNvPr>
          <p:cNvCxnSpPr>
            <a:cxnSpLocks/>
          </p:cNvCxnSpPr>
          <p:nvPr/>
        </p:nvCxnSpPr>
        <p:spPr>
          <a:xfrm>
            <a:off x="2679467" y="1623370"/>
            <a:ext cx="158961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D3773AFE-85DB-C37B-D882-FAB2EB22C94A}"/>
                  </a:ext>
                </a:extLst>
              </p:cNvPr>
              <p:cNvSpPr txBox="1"/>
              <p:nvPr/>
            </p:nvSpPr>
            <p:spPr>
              <a:xfrm>
                <a:off x="2986639" y="1309287"/>
                <a:ext cx="1013012" cy="289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p:txBody>
          </p:sp>
        </mc:Choice>
        <mc:Fallback>
          <p:sp>
            <p:nvSpPr>
              <p:cNvPr id="23" name="TextBox 22">
                <a:extLst>
                  <a:ext uri="{FF2B5EF4-FFF2-40B4-BE49-F238E27FC236}">
                    <a16:creationId xmlns:a16="http://schemas.microsoft.com/office/drawing/2014/main" id="{D3773AFE-85DB-C37B-D882-FAB2EB22C94A}"/>
                  </a:ext>
                </a:extLst>
              </p:cNvPr>
              <p:cNvSpPr txBox="1">
                <a:spLocks noRot="1" noChangeAspect="1" noMove="1" noResize="1" noEditPoints="1" noAdjustHandles="1" noChangeArrowheads="1" noChangeShapeType="1" noTextEdit="1"/>
              </p:cNvSpPr>
              <p:nvPr/>
            </p:nvSpPr>
            <p:spPr>
              <a:xfrm>
                <a:off x="2986639" y="1309287"/>
                <a:ext cx="1013012" cy="289182"/>
              </a:xfrm>
              <a:prstGeom prst="rect">
                <a:avLst/>
              </a:prstGeom>
              <a:blipFill>
                <a:blip r:embed="rId5"/>
                <a:stretch>
                  <a:fillRect l="-6250" t="-4348" r="-8750" b="-30435"/>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2D4A459A-8C2E-5EEC-3F17-0BBB0FC76DF4}"/>
              </a:ext>
            </a:extLst>
          </p:cNvPr>
          <p:cNvCxnSpPr>
            <a:cxnSpLocks/>
          </p:cNvCxnSpPr>
          <p:nvPr/>
        </p:nvCxnSpPr>
        <p:spPr>
          <a:xfrm>
            <a:off x="2679467" y="2190585"/>
            <a:ext cx="158961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0EF563CB-BF51-B609-D017-86CE5FB7EC7C}"/>
                  </a:ext>
                </a:extLst>
              </p:cNvPr>
              <p:cNvSpPr txBox="1"/>
              <p:nvPr/>
            </p:nvSpPr>
            <p:spPr>
              <a:xfrm>
                <a:off x="2986639" y="1876502"/>
                <a:ext cx="1013012" cy="289182"/>
              </a:xfrm>
              <a:prstGeom prst="rect">
                <a:avLst/>
              </a:prstGeom>
              <a:noFill/>
            </p:spPr>
            <p:txBody>
              <a:bodyPr wrap="square" lIns="0" tIns="0" rIns="0" bIns="0" rtlCol="0">
                <a:spAutoFit/>
              </a:bodyPr>
              <a:lstStyle/>
              <a:p>
                <a:pPr/>
                <a:r>
                  <a:rPr lang="en-US" dirty="0"/>
                  <a:t>Open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𝑖</m:t>
                        </m:r>
                      </m:sub>
                    </m:sSub>
                  </m:oMath>
                </a14:m>
                <a:endParaRPr lang="en-US" dirty="0"/>
              </a:p>
            </p:txBody>
          </p:sp>
        </mc:Choice>
        <mc:Fallback>
          <p:sp>
            <p:nvSpPr>
              <p:cNvPr id="25" name="TextBox 24">
                <a:extLst>
                  <a:ext uri="{FF2B5EF4-FFF2-40B4-BE49-F238E27FC236}">
                    <a16:creationId xmlns:a16="http://schemas.microsoft.com/office/drawing/2014/main" id="{0EF563CB-BF51-B609-D017-86CE5FB7EC7C}"/>
                  </a:ext>
                </a:extLst>
              </p:cNvPr>
              <p:cNvSpPr txBox="1">
                <a:spLocks noRot="1" noChangeAspect="1" noMove="1" noResize="1" noEditPoints="1" noAdjustHandles="1" noChangeArrowheads="1" noChangeShapeType="1" noTextEdit="1"/>
              </p:cNvSpPr>
              <p:nvPr/>
            </p:nvSpPr>
            <p:spPr>
              <a:xfrm>
                <a:off x="2986639" y="1876502"/>
                <a:ext cx="1013012" cy="289182"/>
              </a:xfrm>
              <a:prstGeom prst="rect">
                <a:avLst/>
              </a:prstGeom>
              <a:blipFill>
                <a:blip r:embed="rId6"/>
                <a:stretch>
                  <a:fillRect l="-13750" t="-20833" b="-41667"/>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013EBE1D-5EA3-FA5E-7299-02AB737CEE5A}"/>
              </a:ext>
            </a:extLst>
          </p:cNvPr>
          <p:cNvCxnSpPr>
            <a:cxnSpLocks/>
          </p:cNvCxnSpPr>
          <p:nvPr/>
        </p:nvCxnSpPr>
        <p:spPr>
          <a:xfrm>
            <a:off x="2679467" y="1788833"/>
            <a:ext cx="1589614"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27D26467-1DCA-3B88-12AB-28B56EDFEADA}"/>
              </a:ext>
            </a:extLst>
          </p:cNvPr>
          <p:cNvCxnSpPr>
            <a:cxnSpLocks/>
          </p:cNvCxnSpPr>
          <p:nvPr/>
        </p:nvCxnSpPr>
        <p:spPr>
          <a:xfrm>
            <a:off x="2679467" y="2342985"/>
            <a:ext cx="1589614"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EE0A808C-5496-1055-01B5-1D2920B45591}"/>
                  </a:ext>
                </a:extLst>
              </p:cNvPr>
              <p:cNvSpPr txBox="1"/>
              <p:nvPr/>
            </p:nvSpPr>
            <p:spPr>
              <a:xfrm>
                <a:off x="1248412" y="3005797"/>
                <a:ext cx="692268" cy="276999"/>
              </a:xfrm>
              <a:prstGeom prst="rect">
                <a:avLst/>
              </a:prstGeom>
              <a:noFill/>
            </p:spPr>
            <p:txBody>
              <a:bodyPr wrap="square" lIns="0" tIns="0" rIns="0" bIns="0" rtlCol="0">
                <a:spAutoFit/>
              </a:bodyPr>
              <a:lstStyle/>
              <a:p>
                <a:r>
                  <a:rPr lang="en-US" dirty="0"/>
                  <a:t>Party </a:t>
                </a:r>
                <a14:m>
                  <m:oMath xmlns:m="http://schemas.openxmlformats.org/officeDocument/2006/math">
                    <m:r>
                      <a:rPr lang="en-US" b="0" i="1" smtClean="0">
                        <a:latin typeface="Cambria Math" panose="02040503050406030204" pitchFamily="18" charset="0"/>
                      </a:rPr>
                      <m:t>𝑖</m:t>
                    </m:r>
                  </m:oMath>
                </a14:m>
                <a:endParaRPr lang="en-US" dirty="0"/>
              </a:p>
            </p:txBody>
          </p:sp>
        </mc:Choice>
        <mc:Fallback>
          <p:sp>
            <p:nvSpPr>
              <p:cNvPr id="35" name="TextBox 34">
                <a:extLst>
                  <a:ext uri="{FF2B5EF4-FFF2-40B4-BE49-F238E27FC236}">
                    <a16:creationId xmlns:a16="http://schemas.microsoft.com/office/drawing/2014/main" id="{EE0A808C-5496-1055-01B5-1D2920B45591}"/>
                  </a:ext>
                </a:extLst>
              </p:cNvPr>
              <p:cNvSpPr txBox="1">
                <a:spLocks noRot="1" noChangeAspect="1" noMove="1" noResize="1" noEditPoints="1" noAdjustHandles="1" noChangeArrowheads="1" noChangeShapeType="1" noTextEdit="1"/>
              </p:cNvSpPr>
              <p:nvPr/>
            </p:nvSpPr>
            <p:spPr>
              <a:xfrm>
                <a:off x="1248412" y="3005797"/>
                <a:ext cx="692268" cy="276999"/>
              </a:xfrm>
              <a:prstGeom prst="rect">
                <a:avLst/>
              </a:prstGeom>
              <a:blipFill>
                <a:blip r:embed="rId7"/>
                <a:stretch>
                  <a:fillRect l="-21818" t="-26087" r="-1818" b="-47826"/>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FC62B75C-BC3E-CDFB-8482-8D1C3B6CD0D6}"/>
              </a:ext>
            </a:extLst>
          </p:cNvPr>
          <p:cNvSpPr txBox="1"/>
          <p:nvPr/>
        </p:nvSpPr>
        <p:spPr>
          <a:xfrm>
            <a:off x="5402108" y="2978582"/>
            <a:ext cx="1483397" cy="276999"/>
          </a:xfrm>
          <a:prstGeom prst="rect">
            <a:avLst/>
          </a:prstGeom>
          <a:noFill/>
        </p:spPr>
        <p:txBody>
          <a:bodyPr wrap="square" lIns="0" tIns="0" rIns="0" bIns="0" rtlCol="0">
            <a:spAutoFit/>
          </a:bodyPr>
          <a:lstStyle/>
          <a:p>
            <a:r>
              <a:rPr lang="en-US" dirty="0"/>
              <a:t>Other parties</a:t>
            </a:r>
          </a:p>
        </p:txBody>
      </p:sp>
      <p:cxnSp>
        <p:nvCxnSpPr>
          <p:cNvPr id="38" name="Straight Arrow Connector 37">
            <a:extLst>
              <a:ext uri="{FF2B5EF4-FFF2-40B4-BE49-F238E27FC236}">
                <a16:creationId xmlns:a16="http://schemas.microsoft.com/office/drawing/2014/main" id="{9153D25D-D452-7D14-62D8-09CF09D23E1C}"/>
              </a:ext>
            </a:extLst>
          </p:cNvPr>
          <p:cNvCxnSpPr>
            <a:cxnSpLocks/>
          </p:cNvCxnSpPr>
          <p:nvPr/>
        </p:nvCxnSpPr>
        <p:spPr>
          <a:xfrm>
            <a:off x="2679467" y="3334106"/>
            <a:ext cx="158961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B157FA9F-420E-3B87-0405-A4E4A3117C8F}"/>
                  </a:ext>
                </a:extLst>
              </p:cNvPr>
              <p:cNvSpPr txBox="1"/>
              <p:nvPr/>
            </p:nvSpPr>
            <p:spPr>
              <a:xfrm>
                <a:off x="2986639" y="3020023"/>
                <a:ext cx="1013012" cy="289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p:txBody>
          </p:sp>
        </mc:Choice>
        <mc:Fallback>
          <p:sp>
            <p:nvSpPr>
              <p:cNvPr id="39" name="TextBox 38">
                <a:extLst>
                  <a:ext uri="{FF2B5EF4-FFF2-40B4-BE49-F238E27FC236}">
                    <a16:creationId xmlns:a16="http://schemas.microsoft.com/office/drawing/2014/main" id="{B157FA9F-420E-3B87-0405-A4E4A3117C8F}"/>
                  </a:ext>
                </a:extLst>
              </p:cNvPr>
              <p:cNvSpPr txBox="1">
                <a:spLocks noRot="1" noChangeAspect="1" noMove="1" noResize="1" noEditPoints="1" noAdjustHandles="1" noChangeArrowheads="1" noChangeShapeType="1" noTextEdit="1"/>
              </p:cNvSpPr>
              <p:nvPr/>
            </p:nvSpPr>
            <p:spPr>
              <a:xfrm>
                <a:off x="2986639" y="3020023"/>
                <a:ext cx="1013012" cy="289182"/>
              </a:xfrm>
              <a:prstGeom prst="rect">
                <a:avLst/>
              </a:prstGeom>
              <a:blipFill>
                <a:blip r:embed="rId8"/>
                <a:stretch>
                  <a:fillRect l="-6250" r="-10000" b="-29167"/>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3F4C96FD-4C13-52E1-EA46-CB1819EB8C4E}"/>
              </a:ext>
            </a:extLst>
          </p:cNvPr>
          <p:cNvCxnSpPr>
            <a:cxnSpLocks/>
          </p:cNvCxnSpPr>
          <p:nvPr/>
        </p:nvCxnSpPr>
        <p:spPr>
          <a:xfrm>
            <a:off x="2679467" y="3901321"/>
            <a:ext cx="158961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081FE98A-6CB4-4C1F-0A5B-7BA8E7D81CF7}"/>
                  </a:ext>
                </a:extLst>
              </p:cNvPr>
              <p:cNvSpPr txBox="1"/>
              <p:nvPr/>
            </p:nvSpPr>
            <p:spPr>
              <a:xfrm>
                <a:off x="2986639" y="3587238"/>
                <a:ext cx="1013012" cy="289182"/>
              </a:xfrm>
              <a:prstGeom prst="rect">
                <a:avLst/>
              </a:prstGeom>
              <a:noFill/>
            </p:spPr>
            <p:txBody>
              <a:bodyPr wrap="square" lIns="0" tIns="0" rIns="0" bIns="0" rtlCol="0">
                <a:spAutoFit/>
              </a:bodyPr>
              <a:lstStyle/>
              <a:p>
                <a:pPr/>
                <a:r>
                  <a:rPr lang="en-US" dirty="0"/>
                  <a:t>Open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𝑖</m:t>
                        </m:r>
                      </m:sub>
                    </m:sSub>
                  </m:oMath>
                </a14:m>
                <a:endParaRPr lang="en-US" dirty="0"/>
              </a:p>
            </p:txBody>
          </p:sp>
        </mc:Choice>
        <mc:Fallback>
          <p:sp>
            <p:nvSpPr>
              <p:cNvPr id="41" name="TextBox 40">
                <a:extLst>
                  <a:ext uri="{FF2B5EF4-FFF2-40B4-BE49-F238E27FC236}">
                    <a16:creationId xmlns:a16="http://schemas.microsoft.com/office/drawing/2014/main" id="{081FE98A-6CB4-4C1F-0A5B-7BA8E7D81CF7}"/>
                  </a:ext>
                </a:extLst>
              </p:cNvPr>
              <p:cNvSpPr txBox="1">
                <a:spLocks noRot="1" noChangeAspect="1" noMove="1" noResize="1" noEditPoints="1" noAdjustHandles="1" noChangeArrowheads="1" noChangeShapeType="1" noTextEdit="1"/>
              </p:cNvSpPr>
              <p:nvPr/>
            </p:nvSpPr>
            <p:spPr>
              <a:xfrm>
                <a:off x="2986639" y="3587238"/>
                <a:ext cx="1013012" cy="289182"/>
              </a:xfrm>
              <a:prstGeom prst="rect">
                <a:avLst/>
              </a:prstGeom>
              <a:blipFill>
                <a:blip r:embed="rId9"/>
                <a:stretch>
                  <a:fillRect l="-13750" t="-25000" b="-41667"/>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449567C2-E7F8-BD74-E14B-5DD7DFC01946}"/>
              </a:ext>
            </a:extLst>
          </p:cNvPr>
          <p:cNvCxnSpPr>
            <a:cxnSpLocks/>
          </p:cNvCxnSpPr>
          <p:nvPr/>
        </p:nvCxnSpPr>
        <p:spPr>
          <a:xfrm>
            <a:off x="2679467" y="3499569"/>
            <a:ext cx="1589614"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1947F672-69EF-C853-29B9-6BE9E9ED8946}"/>
              </a:ext>
            </a:extLst>
          </p:cNvPr>
          <p:cNvCxnSpPr>
            <a:cxnSpLocks/>
          </p:cNvCxnSpPr>
          <p:nvPr/>
        </p:nvCxnSpPr>
        <p:spPr>
          <a:xfrm>
            <a:off x="2679467" y="4053721"/>
            <a:ext cx="1589614"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B3F1FB12-D669-326A-93AB-B35CC09121D2}"/>
                  </a:ext>
                </a:extLst>
              </p:cNvPr>
              <p:cNvSpPr txBox="1"/>
              <p:nvPr/>
            </p:nvSpPr>
            <p:spPr>
              <a:xfrm rot="5400000">
                <a:off x="3321251" y="2590549"/>
                <a:ext cx="30604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44" name="TextBox 43">
                <a:extLst>
                  <a:ext uri="{FF2B5EF4-FFF2-40B4-BE49-F238E27FC236}">
                    <a16:creationId xmlns:a16="http://schemas.microsoft.com/office/drawing/2014/main" id="{B3F1FB12-D669-326A-93AB-B35CC09121D2}"/>
                  </a:ext>
                </a:extLst>
              </p:cNvPr>
              <p:cNvSpPr txBox="1">
                <a:spLocks noRot="1" noChangeAspect="1" noMove="1" noResize="1" noEditPoints="1" noAdjustHandles="1" noChangeArrowheads="1" noChangeShapeType="1" noTextEdit="1"/>
              </p:cNvSpPr>
              <p:nvPr/>
            </p:nvSpPr>
            <p:spPr>
              <a:xfrm rot="5400000">
                <a:off x="3321251" y="2590549"/>
                <a:ext cx="306046"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9129BD3F-11F1-982B-EF9D-17B6622D21F6}"/>
                  </a:ext>
                </a:extLst>
              </p:cNvPr>
              <p:cNvSpPr txBox="1"/>
              <p:nvPr/>
            </p:nvSpPr>
            <p:spPr>
              <a:xfrm>
                <a:off x="1607746" y="3320455"/>
                <a:ext cx="1013012" cy="4199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𝑖</m:t>
                          </m:r>
                        </m:sub>
                      </m:sSub>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m:t>
                          </m:r>
                        </m:e>
                      </m:groupChr>
                      <m:r>
                        <m:rPr>
                          <m:sty m:val="p"/>
                        </m:rPr>
                        <a:rPr lang="en-US" b="0" i="0" smtClean="0">
                          <a:latin typeface="Cambria Math" panose="02040503050406030204" pitchFamily="18" charset="0"/>
                        </a:rPr>
                        <m:t>Ω</m:t>
                      </m:r>
                    </m:oMath>
                  </m:oMathPara>
                </a14:m>
                <a:endParaRPr lang="en-US" dirty="0"/>
              </a:p>
            </p:txBody>
          </p:sp>
        </mc:Choice>
        <mc:Fallback>
          <p:sp>
            <p:nvSpPr>
              <p:cNvPr id="45" name="TextBox 44">
                <a:extLst>
                  <a:ext uri="{FF2B5EF4-FFF2-40B4-BE49-F238E27FC236}">
                    <a16:creationId xmlns:a16="http://schemas.microsoft.com/office/drawing/2014/main" id="{9129BD3F-11F1-982B-EF9D-17B6622D21F6}"/>
                  </a:ext>
                </a:extLst>
              </p:cNvPr>
              <p:cNvSpPr txBox="1">
                <a:spLocks noRot="1" noChangeAspect="1" noMove="1" noResize="1" noEditPoints="1" noAdjustHandles="1" noChangeArrowheads="1" noChangeShapeType="1" noTextEdit="1"/>
              </p:cNvSpPr>
              <p:nvPr/>
            </p:nvSpPr>
            <p:spPr>
              <a:xfrm>
                <a:off x="1607746" y="3320455"/>
                <a:ext cx="1013012" cy="419923"/>
              </a:xfrm>
              <a:prstGeom prst="rect">
                <a:avLst/>
              </a:prstGeom>
              <a:blipFill>
                <a:blip r:embed="rId11"/>
                <a:stretch>
                  <a:fillRect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5C7438FF-FA31-A84B-54B8-CA23D7AFB5D2}"/>
                  </a:ext>
                </a:extLst>
              </p:cNvPr>
              <p:cNvSpPr txBox="1"/>
              <p:nvPr/>
            </p:nvSpPr>
            <p:spPr>
              <a:xfrm>
                <a:off x="1153130" y="4405713"/>
                <a:ext cx="3223008" cy="299313"/>
              </a:xfrm>
              <a:prstGeom prst="rect">
                <a:avLst/>
              </a:prstGeom>
              <a:noFill/>
            </p:spPr>
            <p:txBody>
              <a:bodyPr wrap="square" lIns="0" tIns="0" rIns="0" bIns="0" rtlCol="0">
                <a:spAutoFit/>
              </a:bodyPr>
              <a:lstStyle/>
              <a:p>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if Party </a:t>
                </a:r>
                <a:r>
                  <a:rPr lang="en-US" dirty="0" err="1"/>
                  <a:t>i</a:t>
                </a:r>
                <a:r>
                  <a:rPr lang="en-US" dirty="0"/>
                  <a:t> aborts at round j</a:t>
                </a:r>
              </a:p>
            </p:txBody>
          </p:sp>
        </mc:Choice>
        <mc:Fallback>
          <p:sp>
            <p:nvSpPr>
              <p:cNvPr id="46" name="TextBox 45">
                <a:extLst>
                  <a:ext uri="{FF2B5EF4-FFF2-40B4-BE49-F238E27FC236}">
                    <a16:creationId xmlns:a16="http://schemas.microsoft.com/office/drawing/2014/main" id="{5C7438FF-FA31-A84B-54B8-CA23D7AFB5D2}"/>
                  </a:ext>
                </a:extLst>
              </p:cNvPr>
              <p:cNvSpPr txBox="1">
                <a:spLocks noRot="1" noChangeAspect="1" noMove="1" noResize="1" noEditPoints="1" noAdjustHandles="1" noChangeArrowheads="1" noChangeShapeType="1" noTextEdit="1"/>
              </p:cNvSpPr>
              <p:nvPr/>
            </p:nvSpPr>
            <p:spPr>
              <a:xfrm>
                <a:off x="1153130" y="4405713"/>
                <a:ext cx="3223008" cy="299313"/>
              </a:xfrm>
              <a:prstGeom prst="rect">
                <a:avLst/>
              </a:prstGeom>
              <a:blipFill>
                <a:blip r:embed="rId12"/>
                <a:stretch>
                  <a:fillRect l="-1961" t="-25000" r="-2353" b="-41667"/>
                </a:stretch>
              </a:blipFill>
            </p:spPr>
            <p:txBody>
              <a:bodyPr/>
              <a:lstStyle/>
              <a:p>
                <a:r>
                  <a:rPr lang="en-US">
                    <a:noFill/>
                  </a:rPr>
                  <a:t> </a:t>
                </a:r>
              </a:p>
            </p:txBody>
          </p:sp>
        </mc:Fallback>
      </mc:AlternateContent>
      <p:sp>
        <p:nvSpPr>
          <p:cNvPr id="47" name="Rounded Rectangle 46">
            <a:extLst>
              <a:ext uri="{FF2B5EF4-FFF2-40B4-BE49-F238E27FC236}">
                <a16:creationId xmlns:a16="http://schemas.microsoft.com/office/drawing/2014/main" id="{95EF9941-BBF5-D505-4354-5538A08DB62F}"/>
              </a:ext>
            </a:extLst>
          </p:cNvPr>
          <p:cNvSpPr/>
          <p:nvPr/>
        </p:nvSpPr>
        <p:spPr>
          <a:xfrm>
            <a:off x="4448089" y="4797680"/>
            <a:ext cx="3487783" cy="443839"/>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Examples [Blum86], [KMSW22]</a:t>
            </a:r>
          </a:p>
        </p:txBody>
      </p:sp>
      <p:pic>
        <p:nvPicPr>
          <p:cNvPr id="48" name="Picture 47">
            <a:extLst>
              <a:ext uri="{FF2B5EF4-FFF2-40B4-BE49-F238E27FC236}">
                <a16:creationId xmlns:a16="http://schemas.microsoft.com/office/drawing/2014/main" id="{0DC1277C-11B8-4897-F322-37EF68AC6329}"/>
              </a:ext>
            </a:extLst>
          </p:cNvPr>
          <p:cNvPicPr>
            <a:picLocks noChangeAspect="1"/>
          </p:cNvPicPr>
          <p:nvPr/>
        </p:nvPicPr>
        <p:blipFill>
          <a:blip r:embed="rId13"/>
          <a:stretch>
            <a:fillRect/>
          </a:stretch>
        </p:blipFill>
        <p:spPr>
          <a:xfrm>
            <a:off x="4816115" y="1827013"/>
            <a:ext cx="865182" cy="958817"/>
          </a:xfrm>
          <a:prstGeom prst="rect">
            <a:avLst/>
          </a:prstGeom>
        </p:spPr>
      </p:pic>
      <p:pic>
        <p:nvPicPr>
          <p:cNvPr id="49" name="Picture 48">
            <a:extLst>
              <a:ext uri="{FF2B5EF4-FFF2-40B4-BE49-F238E27FC236}">
                <a16:creationId xmlns:a16="http://schemas.microsoft.com/office/drawing/2014/main" id="{9608D241-734B-7322-A4F4-D10674979DE0}"/>
              </a:ext>
            </a:extLst>
          </p:cNvPr>
          <p:cNvPicPr>
            <a:picLocks noChangeAspect="1"/>
          </p:cNvPicPr>
          <p:nvPr/>
        </p:nvPicPr>
        <p:blipFill>
          <a:blip r:embed="rId14"/>
          <a:stretch>
            <a:fillRect/>
          </a:stretch>
        </p:blipFill>
        <p:spPr>
          <a:xfrm>
            <a:off x="6258714" y="1796947"/>
            <a:ext cx="958817" cy="958817"/>
          </a:xfrm>
          <a:prstGeom prst="rect">
            <a:avLst/>
          </a:prstGeom>
        </p:spPr>
      </p:pic>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1CE477EE-3C74-59DE-1C6C-634D83AE1710}"/>
                  </a:ext>
                </a:extLst>
              </p:cNvPr>
              <p:cNvSpPr txBox="1"/>
              <p:nvPr/>
            </p:nvSpPr>
            <p:spPr>
              <a:xfrm>
                <a:off x="5662620" y="2392500"/>
                <a:ext cx="48118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50" name="TextBox 49">
                <a:extLst>
                  <a:ext uri="{FF2B5EF4-FFF2-40B4-BE49-F238E27FC236}">
                    <a16:creationId xmlns:a16="http://schemas.microsoft.com/office/drawing/2014/main" id="{1CE477EE-3C74-59DE-1C6C-634D83AE1710}"/>
                  </a:ext>
                </a:extLst>
              </p:cNvPr>
              <p:cNvSpPr txBox="1">
                <a:spLocks noRot="1" noChangeAspect="1" noMove="1" noResize="1" noEditPoints="1" noAdjustHandles="1" noChangeArrowheads="1" noChangeShapeType="1" noTextEdit="1"/>
              </p:cNvSpPr>
              <p:nvPr/>
            </p:nvSpPr>
            <p:spPr>
              <a:xfrm>
                <a:off x="5662620" y="2392500"/>
                <a:ext cx="481187" cy="27699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0BBDF9FC-89DD-8F6E-B741-B9953B4B3029}"/>
                  </a:ext>
                </a:extLst>
              </p:cNvPr>
              <p:cNvSpPr txBox="1"/>
              <p:nvPr/>
            </p:nvSpPr>
            <p:spPr>
              <a:xfrm>
                <a:off x="4816115" y="3499723"/>
                <a:ext cx="2751735" cy="553998"/>
              </a:xfrm>
              <a:prstGeom prst="rect">
                <a:avLst/>
              </a:prstGeom>
              <a:noFill/>
            </p:spPr>
            <p:txBody>
              <a:bodyPr wrap="square" lIns="0" tIns="0" rIns="0" bIns="0" rtlCol="0">
                <a:spAutoFit/>
              </a:bodyPr>
              <a:lstStyle/>
              <a:p>
                <a:r>
                  <a:rPr lang="en-US" dirty="0"/>
                  <a:t>A </a:t>
                </a:r>
                <a14:m>
                  <m:oMath xmlns:m="http://schemas.openxmlformats.org/officeDocument/2006/math">
                    <m:r>
                      <a:rPr lang="en-US" b="0" i="1" smtClean="0">
                        <a:latin typeface="Cambria Math" panose="02040503050406030204" pitchFamily="18" charset="0"/>
                      </a:rPr>
                      <m:t>𝑟</m:t>
                    </m:r>
                  </m:oMath>
                </a14:m>
                <a:r>
                  <a:rPr lang="en-US" dirty="0"/>
                  <a:t>-round, </a:t>
                </a:r>
                <a14:m>
                  <m:oMath xmlns:m="http://schemas.openxmlformats.org/officeDocument/2006/math">
                    <m:r>
                      <a:rPr lang="en-US" b="0" i="1" smtClean="0">
                        <a:latin typeface="Cambria Math" panose="02040503050406030204" pitchFamily="18" charset="0"/>
                      </a:rPr>
                      <m:t>𝑛</m:t>
                    </m:r>
                  </m:oMath>
                </a14:m>
                <a:r>
                  <a:rPr lang="en-US" dirty="0"/>
                  <a:t>-party commit-and-reveal leader election:</a:t>
                </a:r>
              </a:p>
            </p:txBody>
          </p:sp>
        </mc:Choice>
        <mc:Fallback>
          <p:sp>
            <p:nvSpPr>
              <p:cNvPr id="51" name="TextBox 50">
                <a:extLst>
                  <a:ext uri="{FF2B5EF4-FFF2-40B4-BE49-F238E27FC236}">
                    <a16:creationId xmlns:a16="http://schemas.microsoft.com/office/drawing/2014/main" id="{0BBDF9FC-89DD-8F6E-B741-B9953B4B3029}"/>
                  </a:ext>
                </a:extLst>
              </p:cNvPr>
              <p:cNvSpPr txBox="1">
                <a:spLocks noRot="1" noChangeAspect="1" noMove="1" noResize="1" noEditPoints="1" noAdjustHandles="1" noChangeArrowheads="1" noChangeShapeType="1" noTextEdit="1"/>
              </p:cNvSpPr>
              <p:nvPr/>
            </p:nvSpPr>
            <p:spPr>
              <a:xfrm>
                <a:off x="4816115" y="3499723"/>
                <a:ext cx="2751735" cy="553998"/>
              </a:xfrm>
              <a:prstGeom prst="rect">
                <a:avLst/>
              </a:prstGeom>
              <a:blipFill>
                <a:blip r:embed="rId16"/>
                <a:stretch>
                  <a:fillRect l="-5069" t="-13333" r="-2304" b="-222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43D8A316-6C91-8C06-A398-B8F02382BAEA}"/>
                  </a:ext>
                </a:extLst>
              </p:cNvPr>
              <p:cNvSpPr txBox="1"/>
              <p:nvPr/>
            </p:nvSpPr>
            <p:spPr>
              <a:xfrm>
                <a:off x="1434174" y="1268097"/>
                <a:ext cx="1013012" cy="4199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𝑖</m:t>
                          </m:r>
                        </m:sub>
                      </m:sSub>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m:t>
                          </m:r>
                        </m:e>
                      </m:groupChr>
                      <m:r>
                        <m:rPr>
                          <m:sty m:val="p"/>
                        </m:rPr>
                        <a:rPr lang="en-US" b="0" i="0" smtClean="0">
                          <a:latin typeface="Cambria Math" panose="02040503050406030204" pitchFamily="18" charset="0"/>
                        </a:rPr>
                        <m:t>Ω</m:t>
                      </m:r>
                    </m:oMath>
                  </m:oMathPara>
                </a14:m>
                <a:endParaRPr lang="en-US" dirty="0"/>
              </a:p>
            </p:txBody>
          </p:sp>
        </mc:Choice>
        <mc:Fallback>
          <p:sp>
            <p:nvSpPr>
              <p:cNvPr id="52" name="TextBox 51">
                <a:extLst>
                  <a:ext uri="{FF2B5EF4-FFF2-40B4-BE49-F238E27FC236}">
                    <a16:creationId xmlns:a16="http://schemas.microsoft.com/office/drawing/2014/main" id="{43D8A316-6C91-8C06-A398-B8F02382BAEA}"/>
                  </a:ext>
                </a:extLst>
              </p:cNvPr>
              <p:cNvSpPr txBox="1">
                <a:spLocks noRot="1" noChangeAspect="1" noMove="1" noResize="1" noEditPoints="1" noAdjustHandles="1" noChangeArrowheads="1" noChangeShapeType="1" noTextEdit="1"/>
              </p:cNvSpPr>
              <p:nvPr/>
            </p:nvSpPr>
            <p:spPr>
              <a:xfrm>
                <a:off x="1434174" y="1268097"/>
                <a:ext cx="1013012" cy="419923"/>
              </a:xfrm>
              <a:prstGeom prst="rect">
                <a:avLst/>
              </a:prstGeom>
              <a:blipFill>
                <a:blip r:embed="rId17"/>
                <a:stretch>
                  <a:fillRect b="-52941"/>
                </a:stretch>
              </a:blipFill>
            </p:spPr>
            <p:txBody>
              <a:bodyPr/>
              <a:lstStyle/>
              <a:p>
                <a:r>
                  <a:rPr lang="en-US">
                    <a:noFill/>
                  </a:rPr>
                  <a:t> </a:t>
                </a:r>
              </a:p>
            </p:txBody>
          </p:sp>
        </mc:Fallback>
      </mc:AlternateContent>
    </p:spTree>
    <p:extLst>
      <p:ext uri="{BB962C8B-B14F-4D97-AF65-F5344CB8AC3E}">
        <p14:creationId xmlns:p14="http://schemas.microsoft.com/office/powerpoint/2010/main" val="137202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P spid="25" grpId="0"/>
      <p:bldP spid="35" grpId="0"/>
      <p:bldP spid="37" grpId="0"/>
      <p:bldP spid="39" grpId="0"/>
      <p:bldP spid="41" grpId="0"/>
      <p:bldP spid="44" grpId="0"/>
      <p:bldP spid="45" grpId="0" build="p" bldLvl="2"/>
      <p:bldP spid="46" grpId="0"/>
      <p:bldP spid="47" grpId="0" animBg="1"/>
      <p:bldP spid="50" grpId="0"/>
      <p:bldP spid="50" grpId="1"/>
      <p:bldP spid="51" grpId="0"/>
      <p:bldP spid="52"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0419E-DC8E-F3F8-C897-DEB248DC2D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B8A2C-FCFA-A0C7-AFC3-0BEACC5DC0F5}"/>
              </a:ext>
            </a:extLst>
          </p:cNvPr>
          <p:cNvSpPr>
            <a:spLocks noGrp="1"/>
          </p:cNvSpPr>
          <p:nvPr>
            <p:ph type="title"/>
          </p:nvPr>
        </p:nvSpPr>
        <p:spPr>
          <a:xfrm>
            <a:off x="419099" y="304271"/>
            <a:ext cx="8181975" cy="657874"/>
          </a:xfrm>
        </p:spPr>
        <p:txBody>
          <a:bodyPr/>
          <a:lstStyle/>
          <a:p>
            <a:r>
              <a:rPr lang="en-US" dirty="0"/>
              <a:t>Maximin fairness</a:t>
            </a:r>
          </a:p>
        </p:txBody>
      </p:sp>
      <mc:AlternateContent xmlns:mc="http://schemas.openxmlformats.org/markup-compatibility/2006">
        <mc:Choice xmlns:a14="http://schemas.microsoft.com/office/drawing/2010/main" Requires="a14">
          <p:sp>
            <p:nvSpPr>
              <p:cNvPr id="10" name="Rounded Rectangle 9">
                <a:extLst>
                  <a:ext uri="{FF2B5EF4-FFF2-40B4-BE49-F238E27FC236}">
                    <a16:creationId xmlns:a16="http://schemas.microsoft.com/office/drawing/2014/main" id="{4194AD22-A714-626F-06D0-EF053CFBF162}"/>
                  </a:ext>
                </a:extLst>
              </p:cNvPr>
              <p:cNvSpPr/>
              <p:nvPr/>
            </p:nvSpPr>
            <p:spPr>
              <a:xfrm>
                <a:off x="1230165" y="4233339"/>
                <a:ext cx="6559841" cy="460699"/>
              </a:xfrm>
              <a:prstGeom prst="roundRect">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Any honest party wins with at least </a:t>
                </a:r>
                <a14:m>
                  <m:oMath xmlns:m="http://schemas.openxmlformats.org/officeDocument/2006/math">
                    <m:r>
                      <a:rPr lang="en-US" sz="2000" i="1">
                        <a:solidFill>
                          <a:schemeClr val="tx1"/>
                        </a:solidFill>
                        <a:latin typeface="Cambria Math" panose="02040503050406030204" pitchFamily="18" charset="0"/>
                      </a:rPr>
                      <m:t>𝛼</m:t>
                    </m:r>
                  </m:oMath>
                </a14:m>
                <a:r>
                  <a:rPr lang="en-US" sz="2000" dirty="0">
                    <a:solidFill>
                      <a:schemeClr val="tx1"/>
                    </a:solidFill>
                  </a:rPr>
                  <a:t> </a:t>
                </a:r>
                <a14:m>
                  <m:oMath xmlns:m="http://schemas.openxmlformats.org/officeDocument/2006/math">
                    <m:r>
                      <a:rPr lang="en-US" sz="2000" b="0" i="1" dirty="0" smtClean="0">
                        <a:solidFill>
                          <a:schemeClr val="tx1"/>
                        </a:solidFill>
                        <a:latin typeface="Cambria Math" panose="02040503050406030204" pitchFamily="18" charset="0"/>
                      </a:rPr>
                      <m:t>⇔</m:t>
                    </m:r>
                  </m:oMath>
                </a14:m>
                <a:r>
                  <a:rPr lang="en-US" sz="2000" dirty="0">
                    <a:solidFill>
                      <a:schemeClr val="tx1"/>
                    </a:solidFill>
                  </a:rPr>
                  <a:t> </a:t>
                </a:r>
                <a14:m>
                  <m:oMath xmlns:m="http://schemas.openxmlformats.org/officeDocument/2006/math">
                    <m:r>
                      <a:rPr lang="en-US" sz="2000" i="1">
                        <a:solidFill>
                          <a:schemeClr val="tx1"/>
                        </a:solidFill>
                        <a:latin typeface="Cambria Math" panose="02040503050406030204" pitchFamily="18" charset="0"/>
                      </a:rPr>
                      <m:t>𝛼</m:t>
                    </m:r>
                    <m:r>
                      <a:rPr lang="en-US" sz="2000" i="1">
                        <a:solidFill>
                          <a:schemeClr val="tx1"/>
                        </a:solidFill>
                        <a:latin typeface="Cambria Math" panose="02040503050406030204" pitchFamily="18" charset="0"/>
                      </a:rPr>
                      <m:t>𝑛</m:t>
                    </m:r>
                  </m:oMath>
                </a14:m>
                <a:r>
                  <a:rPr lang="en-US" sz="2000" dirty="0">
                    <a:solidFill>
                      <a:schemeClr val="tx1"/>
                    </a:solidFill>
                  </a:rPr>
                  <a:t>-maximin-fair</a:t>
                </a:r>
              </a:p>
            </p:txBody>
          </p:sp>
        </mc:Choice>
        <mc:Fallback>
          <p:sp>
            <p:nvSpPr>
              <p:cNvPr id="10" name="Rounded Rectangle 9">
                <a:extLst>
                  <a:ext uri="{FF2B5EF4-FFF2-40B4-BE49-F238E27FC236}">
                    <a16:creationId xmlns:a16="http://schemas.microsoft.com/office/drawing/2014/main" id="{4194AD22-A714-626F-06D0-EF053CFBF162}"/>
                  </a:ext>
                </a:extLst>
              </p:cNvPr>
              <p:cNvSpPr>
                <a:spLocks noRot="1" noChangeAspect="1" noMove="1" noResize="1" noEditPoints="1" noAdjustHandles="1" noChangeArrowheads="1" noChangeShapeType="1" noTextEdit="1"/>
              </p:cNvSpPr>
              <p:nvPr/>
            </p:nvSpPr>
            <p:spPr>
              <a:xfrm>
                <a:off x="1230165" y="4233339"/>
                <a:ext cx="6559841" cy="460699"/>
              </a:xfrm>
              <a:prstGeom prst="roundRect">
                <a:avLst/>
              </a:prstGeom>
              <a:blipFill>
                <a:blip r:embed="rId3"/>
                <a:stretch>
                  <a:fillRect b="-18919"/>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ounded Rectangle 10">
                <a:extLst>
                  <a:ext uri="{FF2B5EF4-FFF2-40B4-BE49-F238E27FC236}">
                    <a16:creationId xmlns:a16="http://schemas.microsoft.com/office/drawing/2014/main" id="{926400CA-AAE2-3FF4-47D5-2BC74A9BEB7F}"/>
                  </a:ext>
                </a:extLst>
              </p:cNvPr>
              <p:cNvSpPr/>
              <p:nvPr/>
            </p:nvSpPr>
            <p:spPr>
              <a:xfrm>
                <a:off x="858453" y="1159871"/>
                <a:ext cx="7303264" cy="2676463"/>
              </a:xfrm>
              <a:prstGeom prst="roundRect">
                <a:avLst>
                  <a:gd name="adj" fmla="val 10039"/>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1800"/>
                  </a:spcBef>
                </a:pPr>
                <a:r>
                  <a:rPr lang="en-US" sz="2000" b="1" dirty="0">
                    <a:solidFill>
                      <a:schemeClr val="tx1"/>
                    </a:solidFill>
                  </a:rPr>
                  <a:t>Definition.</a:t>
                </a:r>
                <a:r>
                  <a:rPr lang="en-US" sz="2000" dirty="0">
                    <a:solidFill>
                      <a:schemeClr val="tx1"/>
                    </a:solidFill>
                  </a:rPr>
                  <a:t> </a:t>
                </a:r>
                <a14:m>
                  <m:oMath xmlns:m="http://schemas.openxmlformats.org/officeDocument/2006/math">
                    <m:r>
                      <m:rPr>
                        <m:sty m:val="p"/>
                      </m:rPr>
                      <a:rPr lang="en-US" sz="2000">
                        <a:solidFill>
                          <a:schemeClr val="tx1"/>
                        </a:solidFill>
                        <a:latin typeface="Cambria Math" panose="02040503050406030204" pitchFamily="18" charset="0"/>
                      </a:rPr>
                      <m:t>Π</m:t>
                    </m:r>
                  </m:oMath>
                </a14:m>
                <a:r>
                  <a:rPr lang="en-US" sz="2000" dirty="0">
                    <a:solidFill>
                      <a:schemeClr val="tx1"/>
                    </a:solidFill>
                  </a:rPr>
                  <a:t> is </a:t>
                </a:r>
                <a14:m>
                  <m:oMath xmlns:m="http://schemas.openxmlformats.org/officeDocument/2006/math">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m:t>
                    </m:r>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𝝐</m:t>
                    </m:r>
                    <m:r>
                      <a:rPr lang="en-US" sz="2000" b="1" i="1" smtClean="0">
                        <a:solidFill>
                          <a:schemeClr val="tx1"/>
                        </a:solidFill>
                        <a:latin typeface="Cambria Math" panose="02040503050406030204" pitchFamily="18" charset="0"/>
                      </a:rPr>
                      <m:t>)</m:t>
                    </m:r>
                  </m:oMath>
                </a14:m>
                <a:r>
                  <a:rPr lang="en-US" sz="2000" b="1" dirty="0">
                    <a:solidFill>
                      <a:schemeClr val="tx1"/>
                    </a:solidFill>
                  </a:rPr>
                  <a:t>-maximin-fair </a:t>
                </a:r>
                <a:r>
                  <a:rPr lang="en-US" sz="2000" dirty="0">
                    <a:solidFill>
                      <a:schemeClr val="tx1"/>
                    </a:solidFill>
                  </a:rPr>
                  <a:t>against coalitions of size </a:t>
                </a:r>
                <a14:m>
                  <m:oMath xmlns:m="http://schemas.openxmlformats.org/officeDocument/2006/math">
                    <m:r>
                      <a:rPr lang="en-US" sz="2000" b="0" i="1" smtClean="0">
                        <a:solidFill>
                          <a:schemeClr val="tx1"/>
                        </a:solidFill>
                        <a:latin typeface="Cambria Math" panose="02040503050406030204" pitchFamily="18" charset="0"/>
                      </a:rPr>
                      <m:t>𝑘</m:t>
                    </m:r>
                  </m:oMath>
                </a14:m>
                <a:r>
                  <a:rPr lang="en-US" sz="2000" dirty="0">
                    <a:solidFill>
                      <a:schemeClr val="tx1"/>
                    </a:solidFill>
                  </a:rPr>
                  <a:t> if and only if</a:t>
                </a:r>
              </a:p>
              <a:p>
                <a:pPr>
                  <a:spcBef>
                    <a:spcPts val="1800"/>
                  </a:spcBef>
                  <a:spcAft>
                    <a:spcPts val="1200"/>
                  </a:spcAft>
                </a:pPr>
                <a14:m>
                  <m:oMath xmlns:m="http://schemas.openxmlformats.org/officeDocument/2006/math">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𝑆</m:t>
                    </m:r>
                    <m:r>
                      <a:rPr lang="en-US" sz="2000" b="0" i="1" smtClean="0">
                        <a:solidFill>
                          <a:schemeClr val="tx1"/>
                        </a:solidFill>
                        <a:latin typeface="Cambria Math" panose="02040503050406030204" pitchFamily="18" charset="0"/>
                      </a:rPr>
                      <m:t>⊆</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𝑛</m:t>
                        </m:r>
                      </m:e>
                    </m:d>
                    <m:r>
                      <a:rPr lang="en-US" sz="2000" b="0" i="1" smtClean="0">
                        <a:solidFill>
                          <a:schemeClr val="tx1"/>
                        </a:solidFill>
                        <a:latin typeface="Cambria Math" panose="02040503050406030204" pitchFamily="18" charset="0"/>
                      </a:rPr>
                      <m:t>,</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𝑆</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m:t>
                    </m:r>
                  </m:oMath>
                </a14:m>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𝑛</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𝑆</m:t>
                    </m:r>
                    <m:r>
                      <a:rPr lang="en-US" sz="2000" b="0" i="1" smtClean="0">
                        <a:solidFill>
                          <a:schemeClr val="tx1"/>
                        </a:solidFill>
                        <a:latin typeface="Cambria Math" panose="02040503050406030204" pitchFamily="18" charset="0"/>
                      </a:rPr>
                      <m:t>,</m:t>
                    </m:r>
                  </m:oMath>
                </a14:m>
                <a:r>
                  <a:rPr lang="en-US" sz="2000" dirty="0">
                    <a:solidFill>
                      <a:schemeClr val="tx1"/>
                    </a:solidFill>
                  </a:rPr>
                  <a:t> and any strategy of </a:t>
                </a:r>
                <a14:m>
                  <m:oMath xmlns:m="http://schemas.openxmlformats.org/officeDocument/2006/math">
                    <m:r>
                      <a:rPr lang="en-US" sz="2000" b="0" i="1" smtClean="0">
                        <a:solidFill>
                          <a:schemeClr val="tx1"/>
                        </a:solidFill>
                        <a:latin typeface="Cambria Math" panose="02040503050406030204" pitchFamily="18" charset="0"/>
                      </a:rPr>
                      <m:t>𝑆</m:t>
                    </m:r>
                  </m:oMath>
                </a14:m>
                <a:r>
                  <a:rPr lang="en-US" sz="2000" dirty="0">
                    <a:solidFill>
                      <a:schemeClr val="tx1"/>
                    </a:solidFill>
                  </a:rPr>
                  <a:t>,</a:t>
                </a:r>
              </a:p>
              <a:p>
                <a:pPr>
                  <a:spcBef>
                    <a:spcPts val="1800"/>
                  </a:spcBef>
                </a:pPr>
                <a14:m>
                  <m:oMathPara xmlns:m="http://schemas.openxmlformats.org/officeDocument/2006/math">
                    <m:oMathParaPr>
                      <m:jc m:val="centerGroup"/>
                    </m:oMathParaPr>
                    <m:oMath xmlns:m="http://schemas.openxmlformats.org/officeDocument/2006/math">
                      <m:func>
                        <m:funcPr>
                          <m:ctrlPr>
                            <a:rPr lang="en-US" sz="2000" b="0" i="1" smtClean="0">
                              <a:solidFill>
                                <a:schemeClr val="tx1"/>
                              </a:solidFill>
                              <a:latin typeface="Cambria Math" panose="02040503050406030204" pitchFamily="18" charset="0"/>
                            </a:rPr>
                          </m:ctrlPr>
                        </m:funcPr>
                        <m:fName>
                          <m:r>
                            <m:rPr>
                              <m:sty m:val="p"/>
                            </m:rPr>
                            <a:rPr lang="en-US" sz="2000" b="0" i="0" smtClean="0">
                              <a:solidFill>
                                <a:schemeClr val="tx1"/>
                              </a:solidFill>
                              <a:latin typeface="Cambria Math" panose="02040503050406030204" pitchFamily="18" charset="0"/>
                            </a:rPr>
                            <m:t>Pr</m:t>
                          </m:r>
                        </m:fName>
                        <m:e>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𝑖𝑠</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𝑠𝑒𝑙𝑒𝑐𝑡𝑒𝑑</m:t>
                              </m:r>
                            </m:e>
                          </m:d>
                        </m:e>
                      </m:func>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𝜖</m:t>
                          </m:r>
                        </m:num>
                        <m:den>
                          <m:r>
                            <a:rPr lang="en-US" sz="2000" b="0" i="1" smtClean="0">
                              <a:solidFill>
                                <a:schemeClr val="tx1"/>
                              </a:solidFill>
                              <a:latin typeface="Cambria Math" panose="02040503050406030204" pitchFamily="18" charset="0"/>
                            </a:rPr>
                            <m:t>𝑛</m:t>
                          </m:r>
                        </m:den>
                      </m:f>
                      <m:r>
                        <a:rPr lang="en-US" sz="2000" b="0" i="1" smtClean="0">
                          <a:solidFill>
                            <a:schemeClr val="tx1"/>
                          </a:solidFill>
                          <a:latin typeface="Cambria Math" panose="02040503050406030204" pitchFamily="18" charset="0"/>
                        </a:rPr>
                        <m:t>,</m:t>
                      </m:r>
                    </m:oMath>
                  </m:oMathPara>
                </a14:m>
                <a:endParaRPr lang="en-US" sz="2000" dirty="0">
                  <a:solidFill>
                    <a:schemeClr val="tx1"/>
                  </a:solidFill>
                </a:endParaRPr>
              </a:p>
              <a:p>
                <a:pPr>
                  <a:spcBef>
                    <a:spcPts val="1800"/>
                  </a:spcBef>
                </a:pPr>
                <a:r>
                  <a:rPr lang="en-US" sz="2000" dirty="0">
                    <a:solidFill>
                      <a:schemeClr val="tx1"/>
                    </a:solidFill>
                  </a:rPr>
                  <a:t>where all parties in </a:t>
                </a:r>
                <a14:m>
                  <m:oMath xmlns:m="http://schemas.openxmlformats.org/officeDocument/2006/math">
                    <m:d>
                      <m:dPr>
                        <m:begChr m:val="["/>
                        <m:endChr m:val="]"/>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𝑛</m:t>
                        </m:r>
                      </m:e>
                    </m:d>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𝑆</m:t>
                    </m:r>
                  </m:oMath>
                </a14:m>
                <a:r>
                  <a:rPr lang="en-US" sz="2000" dirty="0">
                    <a:solidFill>
                      <a:schemeClr val="tx1"/>
                    </a:solidFill>
                  </a:rPr>
                  <a:t> act honestly</a:t>
                </a:r>
              </a:p>
            </p:txBody>
          </p:sp>
        </mc:Choice>
        <mc:Fallback>
          <p:sp>
            <p:nvSpPr>
              <p:cNvPr id="11" name="Rounded Rectangle 10">
                <a:extLst>
                  <a:ext uri="{FF2B5EF4-FFF2-40B4-BE49-F238E27FC236}">
                    <a16:creationId xmlns:a16="http://schemas.microsoft.com/office/drawing/2014/main" id="{926400CA-AAE2-3FF4-47D5-2BC74A9BEB7F}"/>
                  </a:ext>
                </a:extLst>
              </p:cNvPr>
              <p:cNvSpPr>
                <a:spLocks noRot="1" noChangeAspect="1" noMove="1" noResize="1" noEditPoints="1" noAdjustHandles="1" noChangeArrowheads="1" noChangeShapeType="1" noTextEdit="1"/>
              </p:cNvSpPr>
              <p:nvPr/>
            </p:nvSpPr>
            <p:spPr>
              <a:xfrm>
                <a:off x="858453" y="1159871"/>
                <a:ext cx="7303264" cy="2676463"/>
              </a:xfrm>
              <a:prstGeom prst="roundRect">
                <a:avLst>
                  <a:gd name="adj" fmla="val 10039"/>
                </a:avLst>
              </a:prstGeom>
              <a:blipFill>
                <a:blip r:embed="rId4"/>
                <a:stretch>
                  <a:fillRect b="-142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0718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0263B-633C-5299-7DEE-42DA95EA0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9918FB-C348-C9FF-84D8-B980B456C3D9}"/>
              </a:ext>
            </a:extLst>
          </p:cNvPr>
          <p:cNvSpPr>
            <a:spLocks noGrp="1"/>
          </p:cNvSpPr>
          <p:nvPr>
            <p:ph type="title"/>
          </p:nvPr>
        </p:nvSpPr>
        <p:spPr>
          <a:xfrm>
            <a:off x="419099" y="304271"/>
            <a:ext cx="8181975" cy="657874"/>
          </a:xfrm>
        </p:spPr>
        <p:txBody>
          <a:bodyPr/>
          <a:lstStyle/>
          <a:p>
            <a:r>
              <a:rPr lang="en-US" dirty="0"/>
              <a:t>Single-round</a:t>
            </a:r>
          </a:p>
        </p:txBody>
      </p:sp>
      <p:sp>
        <p:nvSpPr>
          <p:cNvPr id="17" name="Oval 16">
            <a:extLst>
              <a:ext uri="{FF2B5EF4-FFF2-40B4-BE49-F238E27FC236}">
                <a16:creationId xmlns:a16="http://schemas.microsoft.com/office/drawing/2014/main" id="{F941A6B9-603F-D17C-5FBD-B283D029E3CB}"/>
              </a:ext>
            </a:extLst>
          </p:cNvPr>
          <p:cNvSpPr/>
          <p:nvPr/>
        </p:nvSpPr>
        <p:spPr>
          <a:xfrm>
            <a:off x="2989930" y="3259976"/>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0" name="Oval 19">
            <a:extLst>
              <a:ext uri="{FF2B5EF4-FFF2-40B4-BE49-F238E27FC236}">
                <a16:creationId xmlns:a16="http://schemas.microsoft.com/office/drawing/2014/main" id="{F3122488-D4F6-E48A-0E58-C0A9992B9422}"/>
              </a:ext>
            </a:extLst>
          </p:cNvPr>
          <p:cNvSpPr/>
          <p:nvPr/>
        </p:nvSpPr>
        <p:spPr>
          <a:xfrm>
            <a:off x="1397613" y="3295448"/>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1" name="Oval 20">
            <a:extLst>
              <a:ext uri="{FF2B5EF4-FFF2-40B4-BE49-F238E27FC236}">
                <a16:creationId xmlns:a16="http://schemas.microsoft.com/office/drawing/2014/main" id="{74A6816D-37CE-5942-1C94-8932E141D369}"/>
              </a:ext>
            </a:extLst>
          </p:cNvPr>
          <p:cNvSpPr/>
          <p:nvPr/>
        </p:nvSpPr>
        <p:spPr>
          <a:xfrm>
            <a:off x="2212166" y="2146103"/>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4" name="Oval 23">
            <a:extLst>
              <a:ext uri="{FF2B5EF4-FFF2-40B4-BE49-F238E27FC236}">
                <a16:creationId xmlns:a16="http://schemas.microsoft.com/office/drawing/2014/main" id="{777B1C43-60E0-321B-75B3-1BF9A96215E3}"/>
              </a:ext>
            </a:extLst>
          </p:cNvPr>
          <p:cNvSpPr/>
          <p:nvPr/>
        </p:nvSpPr>
        <p:spPr>
          <a:xfrm>
            <a:off x="2212166" y="2146103"/>
            <a:ext cx="367862" cy="367862"/>
          </a:xfrm>
          <a:prstGeom prst="ellipse">
            <a:avLst/>
          </a:prstGeom>
          <a:solidFill>
            <a:srgbClr val="FFCF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5" name="Oval 24">
            <a:extLst>
              <a:ext uri="{FF2B5EF4-FFF2-40B4-BE49-F238E27FC236}">
                <a16:creationId xmlns:a16="http://schemas.microsoft.com/office/drawing/2014/main" id="{A86A8805-0612-650C-5AB4-6B3B966EBA0F}"/>
              </a:ext>
            </a:extLst>
          </p:cNvPr>
          <p:cNvSpPr/>
          <p:nvPr/>
        </p:nvSpPr>
        <p:spPr>
          <a:xfrm>
            <a:off x="1399480" y="3294610"/>
            <a:ext cx="367862" cy="367862"/>
          </a:xfrm>
          <a:prstGeom prst="ellipse">
            <a:avLst/>
          </a:prstGeom>
          <a:solidFill>
            <a:srgbClr val="FFCF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9" name="Rounded Rectangle 28">
            <a:extLst>
              <a:ext uri="{FF2B5EF4-FFF2-40B4-BE49-F238E27FC236}">
                <a16:creationId xmlns:a16="http://schemas.microsoft.com/office/drawing/2014/main" id="{D8AC6BB1-DB4D-D75D-0ACD-B865AEAB0646}"/>
              </a:ext>
            </a:extLst>
          </p:cNvPr>
          <p:cNvSpPr/>
          <p:nvPr/>
        </p:nvSpPr>
        <p:spPr>
          <a:xfrm rot="3178834">
            <a:off x="1781240" y="2613950"/>
            <a:ext cx="2007475" cy="548719"/>
          </a:xfrm>
          <a:prstGeom prst="roundRect">
            <a:avLst>
              <a:gd name="adj" fmla="val 15163"/>
            </a:avLst>
          </a:prstGeom>
          <a:noFill/>
          <a:ln w="254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290457B0-C565-E917-1214-2CE9BB90EC8C}"/>
              </a:ext>
            </a:extLst>
          </p:cNvPr>
          <p:cNvSpPr/>
          <p:nvPr/>
        </p:nvSpPr>
        <p:spPr>
          <a:xfrm>
            <a:off x="1266233" y="3205019"/>
            <a:ext cx="2236436" cy="548719"/>
          </a:xfrm>
          <a:prstGeom prst="roundRect">
            <a:avLst>
              <a:gd name="adj" fmla="val 23206"/>
            </a:avLst>
          </a:prstGeom>
          <a:noFill/>
          <a:ln w="254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3F28B58D-8AD9-2151-F7FF-C0D840948CBF}"/>
                  </a:ext>
                </a:extLst>
              </p:cNvPr>
              <p:cNvSpPr txBox="1"/>
              <p:nvPr/>
            </p:nvSpPr>
            <p:spPr>
              <a:xfrm>
                <a:off x="3296690" y="2644576"/>
                <a:ext cx="1646787"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r>
                            <a:rPr lang="en-US" b="0" i="1" smtClean="0">
                              <a:latin typeface="Cambria Math" panose="02040503050406030204" pitchFamily="18" charset="0"/>
                            </a:rPr>
                            <m:t>≤1/2</m:t>
                          </m:r>
                        </m:e>
                      </m:func>
                    </m:oMath>
                  </m:oMathPara>
                </a14:m>
                <a:endParaRPr lang="en-US" dirty="0"/>
              </a:p>
            </p:txBody>
          </p:sp>
        </mc:Choice>
        <mc:Fallback>
          <p:sp>
            <p:nvSpPr>
              <p:cNvPr id="31" name="TextBox 30">
                <a:extLst>
                  <a:ext uri="{FF2B5EF4-FFF2-40B4-BE49-F238E27FC236}">
                    <a16:creationId xmlns:a16="http://schemas.microsoft.com/office/drawing/2014/main" id="{3F28B58D-8AD9-2151-F7FF-C0D840948CBF}"/>
                  </a:ext>
                </a:extLst>
              </p:cNvPr>
              <p:cNvSpPr txBox="1">
                <a:spLocks noRot="1" noChangeAspect="1" noMove="1" noResize="1" noEditPoints="1" noAdjustHandles="1" noChangeArrowheads="1" noChangeShapeType="1" noTextEdit="1"/>
              </p:cNvSpPr>
              <p:nvPr/>
            </p:nvSpPr>
            <p:spPr>
              <a:xfrm>
                <a:off x="3296690" y="2644576"/>
                <a:ext cx="1646787" cy="276999"/>
              </a:xfrm>
              <a:prstGeom prst="rect">
                <a:avLst/>
              </a:prstGeom>
              <a:blipFill>
                <a:blip r:embed="rId3"/>
                <a:stretch>
                  <a:fillRect t="-4545" b="-409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ounded Rectangle 32">
                <a:extLst>
                  <a:ext uri="{FF2B5EF4-FFF2-40B4-BE49-F238E27FC236}">
                    <a16:creationId xmlns:a16="http://schemas.microsoft.com/office/drawing/2014/main" id="{A1FDA2BA-2030-7939-7D67-AA593665862C}"/>
                  </a:ext>
                </a:extLst>
              </p:cNvPr>
              <p:cNvSpPr/>
              <p:nvPr/>
            </p:nvSpPr>
            <p:spPr>
              <a:xfrm>
                <a:off x="1112210" y="1074235"/>
                <a:ext cx="6712441" cy="738287"/>
              </a:xfrm>
              <a:prstGeom prst="roundRect">
                <a:avLst>
                  <a:gd name="adj" fmla="val 21582"/>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Theorem. </a:t>
                </a:r>
                <a:r>
                  <a:rPr lang="en-US" sz="2000" dirty="0">
                    <a:solidFill>
                      <a:schemeClr val="tx1"/>
                    </a:solidFill>
                  </a:rPr>
                  <a:t>Any </a:t>
                </a:r>
                <a14:m>
                  <m:oMath xmlns:m="http://schemas.openxmlformats.org/officeDocument/2006/math">
                    <m:r>
                      <a:rPr lang="en-US" sz="2000" b="0" i="1" smtClean="0">
                        <a:solidFill>
                          <a:schemeClr val="tx1"/>
                        </a:solidFill>
                        <a:latin typeface="Cambria Math" panose="02040503050406030204" pitchFamily="18" charset="0"/>
                      </a:rPr>
                      <m:t>𝑛</m:t>
                    </m:r>
                  </m:oMath>
                </a14:m>
                <a:r>
                  <a:rPr lang="en-US" sz="2000" dirty="0">
                    <a:solidFill>
                      <a:schemeClr val="tx1"/>
                    </a:solidFill>
                  </a:rPr>
                  <a:t>-party leader election can’t be better than </a:t>
                </a:r>
                <a14:m>
                  <m:oMath xmlns:m="http://schemas.openxmlformats.org/officeDocument/2006/math">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m:t>
                        </m:r>
                      </m:sup>
                    </m:sSup>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m:t>
                    </m:r>
                  </m:oMath>
                </a14:m>
                <a:r>
                  <a:rPr lang="en-US" sz="2000" dirty="0">
                    <a:solidFill>
                      <a:schemeClr val="tx1"/>
                    </a:solidFill>
                  </a:rPr>
                  <a:t>-maximin-fair against </a:t>
                </a:r>
                <a14:m>
                  <m:oMath xmlns:m="http://schemas.openxmlformats.org/officeDocument/2006/math">
                    <m:r>
                      <a:rPr lang="en-US" sz="2000" i="1">
                        <a:solidFill>
                          <a:schemeClr val="tx1"/>
                        </a:solidFill>
                        <a:latin typeface="Cambria Math" panose="02040503050406030204" pitchFamily="18" charset="0"/>
                      </a:rPr>
                      <m:t>𝑛</m:t>
                    </m:r>
                    <m:r>
                      <a:rPr lang="en-US" sz="2000" b="0" i="0" smtClean="0">
                        <a:solidFill>
                          <a:schemeClr val="tx1"/>
                        </a:solidFill>
                        <a:latin typeface="Cambria Math" panose="02040503050406030204" pitchFamily="18" charset="0"/>
                      </a:rPr>
                      <m:t>−1</m:t>
                    </m:r>
                  </m:oMath>
                </a14:m>
                <a:r>
                  <a:rPr lang="en-US" sz="2000" dirty="0">
                    <a:solidFill>
                      <a:schemeClr val="tx1"/>
                    </a:solidFill>
                  </a:rPr>
                  <a:t> coalitions</a:t>
                </a:r>
              </a:p>
            </p:txBody>
          </p:sp>
        </mc:Choice>
        <mc:Fallback>
          <p:sp>
            <p:nvSpPr>
              <p:cNvPr id="33" name="Rounded Rectangle 32">
                <a:extLst>
                  <a:ext uri="{FF2B5EF4-FFF2-40B4-BE49-F238E27FC236}">
                    <a16:creationId xmlns:a16="http://schemas.microsoft.com/office/drawing/2014/main" id="{A1FDA2BA-2030-7939-7D67-AA593665862C}"/>
                  </a:ext>
                </a:extLst>
              </p:cNvPr>
              <p:cNvSpPr>
                <a:spLocks noRot="1" noChangeAspect="1" noMove="1" noResize="1" noEditPoints="1" noAdjustHandles="1" noChangeArrowheads="1" noChangeShapeType="1" noTextEdit="1"/>
              </p:cNvSpPr>
              <p:nvPr/>
            </p:nvSpPr>
            <p:spPr>
              <a:xfrm>
                <a:off x="1112210" y="1074235"/>
                <a:ext cx="6712441" cy="738287"/>
              </a:xfrm>
              <a:prstGeom prst="roundRect">
                <a:avLst>
                  <a:gd name="adj" fmla="val 21582"/>
                </a:avLst>
              </a:prstGeom>
              <a:blipFill>
                <a:blip r:embed="rId4"/>
                <a:stretch>
                  <a:fillRect l="-189" b="-15254"/>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AA7B58EC-E0EC-D06B-C464-CC8F873EED3F}"/>
                  </a:ext>
                </a:extLst>
              </p:cNvPr>
              <p:cNvSpPr txBox="1"/>
              <p:nvPr/>
            </p:nvSpPr>
            <p:spPr>
              <a:xfrm>
                <a:off x="4235387" y="3201542"/>
                <a:ext cx="408417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eqArr>
                        <m:eqArrPr>
                          <m:ctrlPr>
                            <a:rPr lang="en-US" i="1" smtClean="0">
                              <a:latin typeface="Cambria Math" panose="02040503050406030204" pitchFamily="18" charset="0"/>
                            </a:rPr>
                          </m:ctrlPr>
                        </m:eqArrPr>
                        <m:e>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r>
                                    <a:rPr lang="en-US" i="1">
                                      <a:latin typeface="Cambria Math" panose="02040503050406030204" pitchFamily="18" charset="0"/>
                                    </a:rPr>
                                    <m:t>3 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𝑠𝑒𝑙𝑒𝑐𝑡𝑒𝑑</m:t>
                                  </m:r>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e>
                      </m:eqArr>
                    </m:oMath>
                  </m:oMathPara>
                </a14:m>
                <a:endParaRPr lang="en-US" dirty="0"/>
              </a:p>
            </p:txBody>
          </p:sp>
        </mc:Choice>
        <mc:Fallback>
          <p:sp>
            <p:nvSpPr>
              <p:cNvPr id="34" name="TextBox 33">
                <a:extLst>
                  <a:ext uri="{FF2B5EF4-FFF2-40B4-BE49-F238E27FC236}">
                    <a16:creationId xmlns:a16="http://schemas.microsoft.com/office/drawing/2014/main" id="{AA7B58EC-E0EC-D06B-C464-CC8F873EED3F}"/>
                  </a:ext>
                </a:extLst>
              </p:cNvPr>
              <p:cNvSpPr txBox="1">
                <a:spLocks noRot="1" noChangeAspect="1" noMove="1" noResize="1" noEditPoints="1" noAdjustHandles="1" noChangeArrowheads="1" noChangeShapeType="1" noTextEdit="1"/>
              </p:cNvSpPr>
              <p:nvPr/>
            </p:nvSpPr>
            <p:spPr>
              <a:xfrm>
                <a:off x="4235387" y="3201542"/>
                <a:ext cx="4084170" cy="276999"/>
              </a:xfrm>
              <a:prstGeom prst="rect">
                <a:avLst/>
              </a:prstGeom>
              <a:blipFill>
                <a:blip r:embed="rId5"/>
                <a:stretch>
                  <a:fillRect t="-8696"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Rounded Rectangle 34">
                <a:extLst>
                  <a:ext uri="{FF2B5EF4-FFF2-40B4-BE49-F238E27FC236}">
                    <a16:creationId xmlns:a16="http://schemas.microsoft.com/office/drawing/2014/main" id="{4450B783-0FCE-B420-E63D-619813D52750}"/>
                  </a:ext>
                </a:extLst>
              </p:cNvPr>
              <p:cNvSpPr/>
              <p:nvPr/>
            </p:nvSpPr>
            <p:spPr>
              <a:xfrm>
                <a:off x="1303255" y="4390929"/>
                <a:ext cx="4934359" cy="880312"/>
              </a:xfrm>
              <a:prstGeom prst="roundRect">
                <a:avLst>
                  <a:gd name="adj" fmla="val 14927"/>
                </a:avLst>
              </a:prstGeom>
              <a:solidFill>
                <a:srgbClr val="FFBE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𝑊</m:t>
                        </m:r>
                      </m:e>
                      <m:sub>
                        <m:r>
                          <a:rPr lang="en-US" sz="2400" b="0" i="1" smtClean="0">
                            <a:solidFill>
                              <a:schemeClr val="tx1"/>
                            </a:solidFill>
                            <a:latin typeface="Cambria Math" panose="02040503050406030204" pitchFamily="18" charset="0"/>
                          </a:rPr>
                          <m:t>1</m:t>
                        </m:r>
                      </m:sub>
                    </m:sSub>
                  </m:oMath>
                </a14:m>
                <a:r>
                  <a:rPr lang="en-US" sz="2400" dirty="0">
                    <a:solidFill>
                      <a:schemeClr val="tx1"/>
                    </a:solidFill>
                  </a:rPr>
                  <a:t> and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𝑊</m:t>
                        </m:r>
                      </m:e>
                      <m:sub>
                        <m:r>
                          <a:rPr lang="en-US" sz="2400" b="0" i="1" smtClean="0">
                            <a:solidFill>
                              <a:schemeClr val="tx1"/>
                            </a:solidFill>
                            <a:latin typeface="Cambria Math" panose="02040503050406030204" pitchFamily="18" charset="0"/>
                          </a:rPr>
                          <m:t>2</m:t>
                        </m:r>
                      </m:sub>
                    </m:sSub>
                  </m:oMath>
                </a14:m>
                <a:r>
                  <a:rPr lang="en-US" sz="2400" dirty="0">
                    <a:solidFill>
                      <a:schemeClr val="tx1"/>
                    </a:solidFill>
                  </a:rPr>
                  <a:t> not independent?</a:t>
                </a:r>
              </a:p>
              <a:p>
                <a:pPr algn="ctr"/>
                <a:r>
                  <a:rPr lang="en-US" sz="2400" dirty="0">
                    <a:solidFill>
                      <a:schemeClr val="tx1"/>
                    </a:solidFill>
                  </a:rPr>
                  <a:t>How to show </a:t>
                </a:r>
                <a14:m>
                  <m:oMath xmlns:m="http://schemas.openxmlformats.org/officeDocument/2006/math">
                    <m:r>
                      <m:rPr>
                        <m:sty m:val="p"/>
                      </m:rPr>
                      <a:rPr lang="en-US" sz="2400" b="0" i="0" smtClean="0">
                        <a:solidFill>
                          <a:schemeClr val="tx1"/>
                        </a:solidFill>
                        <a:latin typeface="Cambria Math" panose="02040503050406030204" pitchFamily="18" charset="0"/>
                      </a:rPr>
                      <m:t>Pr</m:t>
                    </m:r>
                    <m:d>
                      <m:dPr>
                        <m:begChr m:val="["/>
                        <m:endChr m:val="]"/>
                        <m:ctrlPr>
                          <a:rPr lang="en-US" sz="2400" b="0" i="0" smtClean="0">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𝑊</m:t>
                            </m:r>
                          </m:e>
                          <m:sub>
                            <m:r>
                              <a:rPr lang="en-US" sz="2400" b="0" i="1" smtClean="0">
                                <a:solidFill>
                                  <a:schemeClr val="tx1"/>
                                </a:solidFill>
                                <a:latin typeface="Cambria Math" panose="02040503050406030204" pitchFamily="18" charset="0"/>
                              </a:rPr>
                              <m:t>𝑖</m:t>
                            </m:r>
                          </m:sub>
                        </m:sSub>
                      </m:e>
                    </m:d>
                    <m:r>
                      <a:rPr lang="en-US" sz="2400" b="0" i="1" smtClean="0">
                        <a:solidFill>
                          <a:schemeClr val="tx1"/>
                        </a:solidFill>
                        <a:latin typeface="Cambria Math" panose="02040503050406030204" pitchFamily="18" charset="0"/>
                      </a:rPr>
                      <m:t>≤1/2</m:t>
                    </m:r>
                  </m:oMath>
                </a14:m>
                <a:r>
                  <a:rPr lang="en-US" sz="2400" dirty="0">
                    <a:solidFill>
                      <a:schemeClr val="tx1"/>
                    </a:solidFill>
                  </a:rPr>
                  <a:t>?</a:t>
                </a:r>
              </a:p>
            </p:txBody>
          </p:sp>
        </mc:Choice>
        <mc:Fallback>
          <p:sp>
            <p:nvSpPr>
              <p:cNvPr id="35" name="Rounded Rectangle 34">
                <a:extLst>
                  <a:ext uri="{FF2B5EF4-FFF2-40B4-BE49-F238E27FC236}">
                    <a16:creationId xmlns:a16="http://schemas.microsoft.com/office/drawing/2014/main" id="{4450B783-0FCE-B420-E63D-619813D52750}"/>
                  </a:ext>
                </a:extLst>
              </p:cNvPr>
              <p:cNvSpPr>
                <a:spLocks noRot="1" noChangeAspect="1" noMove="1" noResize="1" noEditPoints="1" noAdjustHandles="1" noChangeArrowheads="1" noChangeShapeType="1" noTextEdit="1"/>
              </p:cNvSpPr>
              <p:nvPr/>
            </p:nvSpPr>
            <p:spPr>
              <a:xfrm>
                <a:off x="1303255" y="4390929"/>
                <a:ext cx="4934359" cy="880312"/>
              </a:xfrm>
              <a:prstGeom prst="roundRect">
                <a:avLst>
                  <a:gd name="adj" fmla="val 14927"/>
                </a:avLst>
              </a:prstGeom>
              <a:blipFill>
                <a:blip r:embed="rId6"/>
                <a:stretch>
                  <a:fillRect t="-1408" b="-12676"/>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A38C4D20-07DB-B76C-4CAE-2512AF8E005A}"/>
                  </a:ext>
                </a:extLst>
              </p:cNvPr>
              <p:cNvSpPr txBox="1"/>
              <p:nvPr/>
            </p:nvSpPr>
            <p:spPr>
              <a:xfrm>
                <a:off x="3502669" y="2123437"/>
                <a:ext cx="3679747" cy="276999"/>
              </a:xfrm>
              <a:prstGeom prst="rect">
                <a:avLst/>
              </a:prstGeom>
              <a:noFill/>
            </p:spPr>
            <p:txBody>
              <a:bodyPr wrap="square" lIns="0" tIns="0" rIns="0" bIns="0"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oMath>
                </a14:m>
                <a:r>
                  <a:rPr lang="en-US" dirty="0"/>
                  <a:t>: party 3 is selected if </a:t>
                </a:r>
                <a14:m>
                  <m:oMath xmlns:m="http://schemas.openxmlformats.org/officeDocument/2006/math">
                    <m:r>
                      <a:rPr lang="en-US" b="0" i="1" smtClean="0">
                        <a:latin typeface="Cambria Math" panose="02040503050406030204" pitchFamily="18" charset="0"/>
                      </a:rPr>
                      <m:t>𝑖</m:t>
                    </m:r>
                  </m:oMath>
                </a14:m>
                <a:r>
                  <a:rPr lang="en-US" dirty="0"/>
                  <a:t> aborts</a:t>
                </a:r>
              </a:p>
            </p:txBody>
          </p:sp>
        </mc:Choice>
        <mc:Fallback>
          <p:sp>
            <p:nvSpPr>
              <p:cNvPr id="36" name="TextBox 35">
                <a:extLst>
                  <a:ext uri="{FF2B5EF4-FFF2-40B4-BE49-F238E27FC236}">
                    <a16:creationId xmlns:a16="http://schemas.microsoft.com/office/drawing/2014/main" id="{A38C4D20-07DB-B76C-4CAE-2512AF8E005A}"/>
                  </a:ext>
                </a:extLst>
              </p:cNvPr>
              <p:cNvSpPr txBox="1">
                <a:spLocks noRot="1" noChangeAspect="1" noMove="1" noResize="1" noEditPoints="1" noAdjustHandles="1" noChangeArrowheads="1" noChangeShapeType="1" noTextEdit="1"/>
              </p:cNvSpPr>
              <p:nvPr/>
            </p:nvSpPr>
            <p:spPr>
              <a:xfrm>
                <a:off x="3502669" y="2123437"/>
                <a:ext cx="3679747" cy="276999"/>
              </a:xfrm>
              <a:prstGeom prst="rect">
                <a:avLst/>
              </a:prstGeom>
              <a:blipFill>
                <a:blip r:embed="rId7"/>
                <a:stretch>
                  <a:fillRect l="-2414" t="-26087" b="-478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7E2C86AF-98E9-1690-054A-7CEFC879DEFA}"/>
                  </a:ext>
                </a:extLst>
              </p:cNvPr>
              <p:cNvSpPr txBox="1"/>
              <p:nvPr/>
            </p:nvSpPr>
            <p:spPr>
              <a:xfrm>
                <a:off x="1568220" y="3964097"/>
                <a:ext cx="164678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smtClean="0">
                                      <a:latin typeface="Cambria Math" panose="02040503050406030204" pitchFamily="18" charset="0"/>
                                    </a:rPr>
                                    <m:t>𝑊</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i="1">
                              <a:latin typeface="Cambria Math" panose="02040503050406030204" pitchFamily="18" charset="0"/>
                            </a:rPr>
                            <m:t>1/2</m:t>
                          </m:r>
                        </m:e>
                      </m:func>
                    </m:oMath>
                  </m:oMathPara>
                </a14:m>
                <a:endParaRPr lang="en-US" dirty="0"/>
              </a:p>
            </p:txBody>
          </p:sp>
        </mc:Choice>
        <mc:Fallback>
          <p:sp>
            <p:nvSpPr>
              <p:cNvPr id="37" name="TextBox 36">
                <a:extLst>
                  <a:ext uri="{FF2B5EF4-FFF2-40B4-BE49-F238E27FC236}">
                    <a16:creationId xmlns:a16="http://schemas.microsoft.com/office/drawing/2014/main" id="{7E2C86AF-98E9-1690-054A-7CEFC879DEFA}"/>
                  </a:ext>
                </a:extLst>
              </p:cNvPr>
              <p:cNvSpPr txBox="1">
                <a:spLocks noRot="1" noChangeAspect="1" noMove="1" noResize="1" noEditPoints="1" noAdjustHandles="1" noChangeArrowheads="1" noChangeShapeType="1" noTextEdit="1"/>
              </p:cNvSpPr>
              <p:nvPr/>
            </p:nvSpPr>
            <p:spPr>
              <a:xfrm>
                <a:off x="1568220" y="3964097"/>
                <a:ext cx="1646787" cy="276999"/>
              </a:xfrm>
              <a:prstGeom prst="rect">
                <a:avLst/>
              </a:prstGeom>
              <a:blipFill>
                <a:blip r:embed="rId8"/>
                <a:stretch>
                  <a:fillRect t="-4348" b="-30435"/>
                </a:stretch>
              </a:blipFill>
            </p:spPr>
            <p:txBody>
              <a:bodyPr/>
              <a:lstStyle/>
              <a:p>
                <a:r>
                  <a:rPr lang="en-US">
                    <a:noFill/>
                  </a:rPr>
                  <a:t> </a:t>
                </a:r>
              </a:p>
            </p:txBody>
          </p:sp>
        </mc:Fallback>
      </mc:AlternateContent>
      <p:sp>
        <p:nvSpPr>
          <p:cNvPr id="3" name="Multiply 2">
            <a:extLst>
              <a:ext uri="{FF2B5EF4-FFF2-40B4-BE49-F238E27FC236}">
                <a16:creationId xmlns:a16="http://schemas.microsoft.com/office/drawing/2014/main" id="{C22C0575-B3AC-8774-79A4-EC4CE7696190}"/>
              </a:ext>
            </a:extLst>
          </p:cNvPr>
          <p:cNvSpPr/>
          <p:nvPr/>
        </p:nvSpPr>
        <p:spPr>
          <a:xfrm>
            <a:off x="1321402" y="3180592"/>
            <a:ext cx="520283" cy="548719"/>
          </a:xfrm>
          <a:prstGeom prst="mathMultiply">
            <a:avLst>
              <a:gd name="adj1" fmla="val 15431"/>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81FDAF1-311D-C853-596B-6E4740FD114A}"/>
                  </a:ext>
                </a:extLst>
              </p:cNvPr>
              <p:cNvSpPr txBox="1"/>
              <p:nvPr/>
            </p:nvSpPr>
            <p:spPr>
              <a:xfrm>
                <a:off x="4120083" y="3504796"/>
                <a:ext cx="4572000"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4</m:t>
                          </m:r>
                        </m:den>
                      </m:f>
                    </m:oMath>
                  </m:oMathPara>
                </a14:m>
                <a:endParaRPr lang="en-US" dirty="0"/>
              </a:p>
            </p:txBody>
          </p:sp>
        </mc:Choice>
        <mc:Fallback>
          <p:sp>
            <p:nvSpPr>
              <p:cNvPr id="5" name="TextBox 4">
                <a:extLst>
                  <a:ext uri="{FF2B5EF4-FFF2-40B4-BE49-F238E27FC236}">
                    <a16:creationId xmlns:a16="http://schemas.microsoft.com/office/drawing/2014/main" id="{581FDAF1-311D-C853-596B-6E4740FD114A}"/>
                  </a:ext>
                </a:extLst>
              </p:cNvPr>
              <p:cNvSpPr txBox="1">
                <a:spLocks noRot="1" noChangeAspect="1" noMove="1" noResize="1" noEditPoints="1" noAdjustHandles="1" noChangeArrowheads="1" noChangeShapeType="1" noTextEdit="1"/>
              </p:cNvSpPr>
              <p:nvPr/>
            </p:nvSpPr>
            <p:spPr>
              <a:xfrm>
                <a:off x="4120083" y="3504796"/>
                <a:ext cx="4572000" cy="610936"/>
              </a:xfrm>
              <a:prstGeom prst="rect">
                <a:avLst/>
              </a:prstGeom>
              <a:blipFill>
                <a:blip r:embed="rId9"/>
                <a:stretch>
                  <a:fillRect b="-4167"/>
                </a:stretch>
              </a:blipFill>
            </p:spPr>
            <p:txBody>
              <a:bodyPr/>
              <a:lstStyle/>
              <a:p>
                <a:r>
                  <a:rPr lang="en-US">
                    <a:noFill/>
                  </a:rPr>
                  <a:t> </a:t>
                </a:r>
              </a:p>
            </p:txBody>
          </p:sp>
        </mc:Fallback>
      </mc:AlternateContent>
    </p:spTree>
    <p:extLst>
      <p:ext uri="{BB962C8B-B14F-4D97-AF65-F5344CB8AC3E}">
        <p14:creationId xmlns:p14="http://schemas.microsoft.com/office/powerpoint/2010/main" val="144171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24" grpId="0" animBg="1"/>
      <p:bldP spid="25" grpId="0" animBg="1"/>
      <p:bldP spid="29" grpId="0" animBg="1"/>
      <p:bldP spid="30" grpId="0" animBg="1"/>
      <p:bldP spid="31" grpId="0"/>
      <p:bldP spid="33" grpId="0" animBg="1"/>
      <p:bldP spid="34" grpId="0"/>
      <p:bldP spid="35" grpId="0" animBg="1"/>
      <p:bldP spid="36" grpId="0"/>
      <p:bldP spid="37" grpId="0"/>
      <p:bldP spid="3" grpId="0" animBg="1"/>
      <p:bldP spid="3" grpId="1"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FC94F56-C3A4-4219-316D-7E33CB11F54A}"/>
            </a:ext>
          </a:extLst>
        </p:cNvPr>
        <p:cNvGrpSpPr/>
        <p:nvPr/>
      </p:nvGrpSpPr>
      <p:grpSpPr>
        <a:xfrm>
          <a:off x="0" y="0"/>
          <a:ext cx="0" cy="0"/>
          <a:chOff x="0" y="0"/>
          <a:chExt cx="0" cy="0"/>
        </a:xfrm>
      </p:grpSpPr>
      <p:sp>
        <p:nvSpPr>
          <p:cNvPr id="17" name="Oval 16">
            <a:extLst>
              <a:ext uri="{FF2B5EF4-FFF2-40B4-BE49-F238E27FC236}">
                <a16:creationId xmlns:a16="http://schemas.microsoft.com/office/drawing/2014/main" id="{A3C5E8E1-6A9D-2CC7-958E-D2418C04A192}"/>
              </a:ext>
            </a:extLst>
          </p:cNvPr>
          <p:cNvSpPr/>
          <p:nvPr/>
        </p:nvSpPr>
        <p:spPr>
          <a:xfrm>
            <a:off x="2615754" y="2395899"/>
            <a:ext cx="367862" cy="36786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4" name="Oval 23">
            <a:extLst>
              <a:ext uri="{FF2B5EF4-FFF2-40B4-BE49-F238E27FC236}">
                <a16:creationId xmlns:a16="http://schemas.microsoft.com/office/drawing/2014/main" id="{85FB3A4B-25AC-D354-5708-493A32790B8E}"/>
              </a:ext>
            </a:extLst>
          </p:cNvPr>
          <p:cNvSpPr/>
          <p:nvPr/>
        </p:nvSpPr>
        <p:spPr>
          <a:xfrm>
            <a:off x="1815298" y="1283960"/>
            <a:ext cx="367862" cy="367862"/>
          </a:xfrm>
          <a:prstGeom prst="ellipse">
            <a:avLst/>
          </a:prstGeom>
          <a:solidFill>
            <a:srgbClr val="FFCF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5" name="Oval 24">
            <a:extLst>
              <a:ext uri="{FF2B5EF4-FFF2-40B4-BE49-F238E27FC236}">
                <a16:creationId xmlns:a16="http://schemas.microsoft.com/office/drawing/2014/main" id="{C64FEB7E-D874-1C35-F506-2AD3916DAA88}"/>
              </a:ext>
            </a:extLst>
          </p:cNvPr>
          <p:cNvSpPr/>
          <p:nvPr/>
        </p:nvSpPr>
        <p:spPr>
          <a:xfrm>
            <a:off x="1055802" y="2446996"/>
            <a:ext cx="367862" cy="367862"/>
          </a:xfrm>
          <a:prstGeom prst="ellipse">
            <a:avLst/>
          </a:prstGeom>
          <a:solidFill>
            <a:srgbClr val="FFCF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9" name="Rounded Rectangle 28">
            <a:extLst>
              <a:ext uri="{FF2B5EF4-FFF2-40B4-BE49-F238E27FC236}">
                <a16:creationId xmlns:a16="http://schemas.microsoft.com/office/drawing/2014/main" id="{7EC8683F-464A-CC8A-0848-ED544056A69B}"/>
              </a:ext>
            </a:extLst>
          </p:cNvPr>
          <p:cNvSpPr/>
          <p:nvPr/>
        </p:nvSpPr>
        <p:spPr>
          <a:xfrm rot="3178834">
            <a:off x="1407064" y="1749873"/>
            <a:ext cx="2007475" cy="548719"/>
          </a:xfrm>
          <a:prstGeom prst="roundRect">
            <a:avLst>
              <a:gd name="adj" fmla="val 15163"/>
            </a:avLst>
          </a:prstGeom>
          <a:noFill/>
          <a:ln w="254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3FFFB64D-D88C-D12F-8CC5-5259B69A24DA}"/>
              </a:ext>
            </a:extLst>
          </p:cNvPr>
          <p:cNvSpPr/>
          <p:nvPr/>
        </p:nvSpPr>
        <p:spPr>
          <a:xfrm>
            <a:off x="892057" y="2340942"/>
            <a:ext cx="2236436" cy="548719"/>
          </a:xfrm>
          <a:prstGeom prst="roundRect">
            <a:avLst>
              <a:gd name="adj" fmla="val 23206"/>
            </a:avLst>
          </a:prstGeom>
          <a:noFill/>
          <a:ln w="254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F4ABE73-F222-62E2-23A0-A7FD33CAE7C9}"/>
                  </a:ext>
                </a:extLst>
              </p:cNvPr>
              <p:cNvSpPr txBox="1"/>
              <p:nvPr/>
            </p:nvSpPr>
            <p:spPr>
              <a:xfrm>
                <a:off x="2683013" y="1337806"/>
                <a:ext cx="7120530" cy="524567"/>
              </a:xfrm>
              <a:prstGeom prst="rect">
                <a:avLst/>
              </a:prstGeom>
              <a:noFill/>
            </p:spPr>
            <p:txBody>
              <a:bodyPr wrap="square" lIns="0" tIns="0" rIns="0" bIns="0" rtlCol="0">
                <a:spAutoFit/>
              </a:bodyPr>
              <a:lstStyle/>
              <a:p>
                <a:pPr/>
                <a:r>
                  <a:rPr lang="en-US" sz="2400" b="0" dirty="0"/>
                  <a:t>Suppose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Pr</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lim>
                    </m:limLow>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Π</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e>
                        </m:d>
                        <m:r>
                          <a:rPr lang="en-US" sz="2400" b="0" i="1" smtClean="0">
                            <a:latin typeface="Cambria Math" panose="02040503050406030204" pitchFamily="18" charset="0"/>
                          </a:rPr>
                          <m:t>=3</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1,3</m:t>
                        </m:r>
                      </m:sub>
                    </m:sSub>
                  </m:oMath>
                </a14:m>
                <a:endParaRPr lang="en-US" sz="2400" dirty="0"/>
              </a:p>
            </p:txBody>
          </p:sp>
        </mc:Choice>
        <mc:Fallback>
          <p:sp>
            <p:nvSpPr>
              <p:cNvPr id="6" name="TextBox 5">
                <a:extLst>
                  <a:ext uri="{FF2B5EF4-FFF2-40B4-BE49-F238E27FC236}">
                    <a16:creationId xmlns:a16="http://schemas.microsoft.com/office/drawing/2014/main" id="{8F4ABE73-F222-62E2-23A0-A7FD33CAE7C9}"/>
                  </a:ext>
                </a:extLst>
              </p:cNvPr>
              <p:cNvSpPr txBox="1">
                <a:spLocks noRot="1" noChangeAspect="1" noMove="1" noResize="1" noEditPoints="1" noAdjustHandles="1" noChangeArrowheads="1" noChangeShapeType="1" noTextEdit="1"/>
              </p:cNvSpPr>
              <p:nvPr/>
            </p:nvSpPr>
            <p:spPr>
              <a:xfrm>
                <a:off x="2683013" y="1337806"/>
                <a:ext cx="7120530" cy="524567"/>
              </a:xfrm>
              <a:prstGeom prst="rect">
                <a:avLst/>
              </a:prstGeom>
              <a:blipFill>
                <a:blip r:embed="rId3"/>
                <a:stretch>
                  <a:fillRect l="-2674" t="-16667"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C32CA48-D0C4-FD54-4226-D18D34501C68}"/>
                  </a:ext>
                </a:extLst>
              </p:cNvPr>
              <p:cNvSpPr txBox="1"/>
              <p:nvPr/>
            </p:nvSpPr>
            <p:spPr>
              <a:xfrm>
                <a:off x="3179734" y="2750686"/>
                <a:ext cx="43640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p:sp>
            <p:nvSpPr>
              <p:cNvPr id="7" name="TextBox 6">
                <a:extLst>
                  <a:ext uri="{FF2B5EF4-FFF2-40B4-BE49-F238E27FC236}">
                    <a16:creationId xmlns:a16="http://schemas.microsoft.com/office/drawing/2014/main" id="{3C32CA48-D0C4-FD54-4226-D18D34501C68}"/>
                  </a:ext>
                </a:extLst>
              </p:cNvPr>
              <p:cNvSpPr txBox="1">
                <a:spLocks noRot="1" noChangeAspect="1" noMove="1" noResize="1" noEditPoints="1" noAdjustHandles="1" noChangeArrowheads="1" noChangeShapeType="1" noTextEdit="1"/>
              </p:cNvSpPr>
              <p:nvPr/>
            </p:nvSpPr>
            <p:spPr>
              <a:xfrm>
                <a:off x="3179734" y="2750686"/>
                <a:ext cx="436409" cy="276999"/>
              </a:xfrm>
              <a:prstGeom prst="rect">
                <a:avLst/>
              </a:prstGeom>
              <a:blipFill>
                <a:blip r:embed="rId4"/>
                <a:stretch>
                  <a:fillRect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E215650-E512-45AB-67EE-8E1C30D2F4D3}"/>
                  </a:ext>
                </a:extLst>
              </p:cNvPr>
              <p:cNvSpPr txBox="1"/>
              <p:nvPr/>
            </p:nvSpPr>
            <p:spPr>
              <a:xfrm>
                <a:off x="3409804" y="1855387"/>
                <a:ext cx="5981047" cy="5245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Pr</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2</m:t>
                              </m:r>
                            </m:sub>
                          </m:sSub>
                        </m:lim>
                      </m:limLow>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Π</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e>
                          </m:d>
                          <m:r>
                            <a:rPr lang="en-US" sz="2400" b="0" i="1" smtClean="0">
                              <a:latin typeface="Cambria Math" panose="02040503050406030204" pitchFamily="18" charset="0"/>
                            </a:rPr>
                            <m:t>=3</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2,3</m:t>
                          </m:r>
                        </m:sub>
                      </m:sSub>
                    </m:oMath>
                  </m:oMathPara>
                </a14:m>
                <a:endParaRPr lang="en-US" sz="2400" dirty="0"/>
              </a:p>
            </p:txBody>
          </p:sp>
        </mc:Choice>
        <mc:Fallback>
          <p:sp>
            <p:nvSpPr>
              <p:cNvPr id="8" name="TextBox 7">
                <a:extLst>
                  <a:ext uri="{FF2B5EF4-FFF2-40B4-BE49-F238E27FC236}">
                    <a16:creationId xmlns:a16="http://schemas.microsoft.com/office/drawing/2014/main" id="{AE215650-E512-45AB-67EE-8E1C30D2F4D3}"/>
                  </a:ext>
                </a:extLst>
              </p:cNvPr>
              <p:cNvSpPr txBox="1">
                <a:spLocks noRot="1" noChangeAspect="1" noMove="1" noResize="1" noEditPoints="1" noAdjustHandles="1" noChangeArrowheads="1" noChangeShapeType="1" noTextEdit="1"/>
              </p:cNvSpPr>
              <p:nvPr/>
            </p:nvSpPr>
            <p:spPr>
              <a:xfrm>
                <a:off x="3409804" y="1855387"/>
                <a:ext cx="5981047" cy="524567"/>
              </a:xfrm>
              <a:prstGeom prst="rect">
                <a:avLst/>
              </a:prstGeom>
              <a:blipFill>
                <a:blip r:embed="rId5"/>
                <a:stretch>
                  <a:fillRect b="-93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B29DAFB-7F07-F94A-9E67-ED42D72AE599}"/>
                  </a:ext>
                </a:extLst>
              </p:cNvPr>
              <p:cNvSpPr txBox="1"/>
              <p:nvPr/>
            </p:nvSpPr>
            <p:spPr>
              <a:xfrm>
                <a:off x="3951238" y="2605281"/>
                <a:ext cx="3949950" cy="3855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r>
                            <a:rPr lang="en-US" sz="2400" b="0" i="1" smtClean="0">
                              <a:latin typeface="Cambria Math" panose="02040503050406030204" pitchFamily="18" charset="0"/>
                            </a:rPr>
                            <m:t>[3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𝑠𝑒𝑙𝑒𝑐𝑡𝑒𝑑</m:t>
                          </m:r>
                          <m:r>
                            <a:rPr lang="en-US" sz="2400" b="0" i="1" smtClean="0">
                              <a:latin typeface="Cambria Math" panose="02040503050406030204" pitchFamily="18" charset="0"/>
                            </a:rPr>
                            <m:t>]</m:t>
                          </m:r>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1,3</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2,3</m:t>
                          </m:r>
                        </m:sub>
                      </m:sSub>
                    </m:oMath>
                  </m:oMathPara>
                </a14:m>
                <a:endParaRPr lang="en-US" sz="2400" dirty="0"/>
              </a:p>
            </p:txBody>
          </p:sp>
        </mc:Choice>
        <mc:Fallback>
          <p:sp>
            <p:nvSpPr>
              <p:cNvPr id="9" name="TextBox 8">
                <a:extLst>
                  <a:ext uri="{FF2B5EF4-FFF2-40B4-BE49-F238E27FC236}">
                    <a16:creationId xmlns:a16="http://schemas.microsoft.com/office/drawing/2014/main" id="{4B29DAFB-7F07-F94A-9E67-ED42D72AE599}"/>
                  </a:ext>
                </a:extLst>
              </p:cNvPr>
              <p:cNvSpPr txBox="1">
                <a:spLocks noRot="1" noChangeAspect="1" noMove="1" noResize="1" noEditPoints="1" noAdjustHandles="1" noChangeArrowheads="1" noChangeShapeType="1" noTextEdit="1"/>
              </p:cNvSpPr>
              <p:nvPr/>
            </p:nvSpPr>
            <p:spPr>
              <a:xfrm>
                <a:off x="3951238" y="2605281"/>
                <a:ext cx="3949950" cy="385555"/>
              </a:xfrm>
              <a:prstGeom prst="rect">
                <a:avLst/>
              </a:prstGeom>
              <a:blipFill>
                <a:blip r:embed="rId6"/>
                <a:stretch>
                  <a:fillRect t="-3125" b="-31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4B3271F-D5FC-93B8-478F-C56350CCDE51}"/>
                  </a:ext>
                </a:extLst>
              </p:cNvPr>
              <p:cNvSpPr txBox="1"/>
              <p:nvPr/>
            </p:nvSpPr>
            <p:spPr>
              <a:xfrm>
                <a:off x="834250" y="3808979"/>
                <a:ext cx="4869759" cy="399084"/>
              </a:xfrm>
              <a:prstGeom prst="rect">
                <a:avLst/>
              </a:prstGeom>
              <a:noFill/>
            </p:spPr>
            <p:txBody>
              <a:bodyPr wrap="square" lIns="0" tIns="0" rIns="0" bIns="0" rtlCol="0">
                <a:spAutoFit/>
              </a:bodyPr>
              <a:lstStyle/>
              <a:p>
                <a:r>
                  <a:rPr lang="en-US" sz="2400" b="0" dirty="0"/>
                  <a:t>By minimax-theorem,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𝑖</m:t>
                        </m:r>
                      </m:sub>
                    </m:sSub>
                    <m:r>
                      <a:rPr lang="en-US" sz="2400" b="0" i="1" smtClean="0">
                        <a:latin typeface="Cambria Math" panose="02040503050406030204" pitchFamily="18" charset="0"/>
                      </a:rPr>
                      <m:t>=1</m:t>
                    </m:r>
                  </m:oMath>
                </a14:m>
                <a:endParaRPr lang="en-US" sz="2400" dirty="0"/>
              </a:p>
            </p:txBody>
          </p:sp>
        </mc:Choice>
        <mc:Fallback>
          <p:sp>
            <p:nvSpPr>
              <p:cNvPr id="11" name="TextBox 10">
                <a:extLst>
                  <a:ext uri="{FF2B5EF4-FFF2-40B4-BE49-F238E27FC236}">
                    <a16:creationId xmlns:a16="http://schemas.microsoft.com/office/drawing/2014/main" id="{B4B3271F-D5FC-93B8-478F-C56350CCDE51}"/>
                  </a:ext>
                </a:extLst>
              </p:cNvPr>
              <p:cNvSpPr txBox="1">
                <a:spLocks noRot="1" noChangeAspect="1" noMove="1" noResize="1" noEditPoints="1" noAdjustHandles="1" noChangeArrowheads="1" noChangeShapeType="1" noTextEdit="1"/>
              </p:cNvSpPr>
              <p:nvPr/>
            </p:nvSpPr>
            <p:spPr>
              <a:xfrm>
                <a:off x="834250" y="3808979"/>
                <a:ext cx="4869759" cy="399084"/>
              </a:xfrm>
              <a:prstGeom prst="rect">
                <a:avLst/>
              </a:prstGeom>
              <a:blipFill>
                <a:blip r:embed="rId7"/>
                <a:stretch>
                  <a:fillRect l="-3896" t="-21875" b="-406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056A904-3658-9016-EA57-8209CCA6A18C}"/>
                  </a:ext>
                </a:extLst>
              </p:cNvPr>
              <p:cNvSpPr txBox="1"/>
              <p:nvPr/>
            </p:nvSpPr>
            <p:spPr>
              <a:xfrm>
                <a:off x="5549706" y="3808979"/>
                <a:ext cx="2761960" cy="3990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𝑖</m:t>
                          </m:r>
                        </m:sub>
                      </m:sSub>
                      <m:r>
                        <a:rPr lang="en-US" sz="2400" b="0" i="1" smtClean="0">
                          <a:latin typeface="Cambria Math" panose="02040503050406030204" pitchFamily="18" charset="0"/>
                        </a:rPr>
                        <m:t>≤1/4</m:t>
                      </m:r>
                    </m:oMath>
                  </m:oMathPara>
                </a14:m>
                <a:endParaRPr lang="en-US" sz="2400" dirty="0"/>
              </a:p>
            </p:txBody>
          </p:sp>
        </mc:Choice>
        <mc:Fallback>
          <p:sp>
            <p:nvSpPr>
              <p:cNvPr id="12" name="TextBox 11">
                <a:extLst>
                  <a:ext uri="{FF2B5EF4-FFF2-40B4-BE49-F238E27FC236}">
                    <a16:creationId xmlns:a16="http://schemas.microsoft.com/office/drawing/2014/main" id="{C056A904-3658-9016-EA57-8209CCA6A18C}"/>
                  </a:ext>
                </a:extLst>
              </p:cNvPr>
              <p:cNvSpPr txBox="1">
                <a:spLocks noRot="1" noChangeAspect="1" noMove="1" noResize="1" noEditPoints="1" noAdjustHandles="1" noChangeArrowheads="1" noChangeShapeType="1" noTextEdit="1"/>
              </p:cNvSpPr>
              <p:nvPr/>
            </p:nvSpPr>
            <p:spPr>
              <a:xfrm>
                <a:off x="5549706" y="3808979"/>
                <a:ext cx="2761960" cy="399084"/>
              </a:xfrm>
              <a:prstGeom prst="rect">
                <a:avLst/>
              </a:prstGeom>
              <a:blipFill>
                <a:blip r:embed="rId8"/>
                <a:stretch>
                  <a:fillRect t="-6250" b="-281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BF2CBB3-60B7-E3E3-AFDB-620A98651B45}"/>
                  </a:ext>
                </a:extLst>
              </p:cNvPr>
              <p:cNvSpPr txBox="1"/>
              <p:nvPr/>
            </p:nvSpPr>
            <p:spPr>
              <a:xfrm>
                <a:off x="834250" y="4323202"/>
                <a:ext cx="4382815" cy="3929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1,3</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2,3</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3,2</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−6</m:t>
                          </m:r>
                        </m:sup>
                      </m:sSup>
                      <m:r>
                        <a:rPr lang="en-US" sz="2400" b="0" i="1" smtClean="0">
                          <a:latin typeface="Cambria Math" panose="02040503050406030204" pitchFamily="18" charset="0"/>
                        </a:rPr>
                        <m:t> </m:t>
                      </m:r>
                    </m:oMath>
                  </m:oMathPara>
                </a14:m>
                <a:endParaRPr lang="en-US" sz="2400" dirty="0"/>
              </a:p>
            </p:txBody>
          </p:sp>
        </mc:Choice>
        <mc:Fallback>
          <p:sp>
            <p:nvSpPr>
              <p:cNvPr id="13" name="TextBox 12">
                <a:extLst>
                  <a:ext uri="{FF2B5EF4-FFF2-40B4-BE49-F238E27FC236}">
                    <a16:creationId xmlns:a16="http://schemas.microsoft.com/office/drawing/2014/main" id="{BBF2CBB3-60B7-E3E3-AFDB-620A98651B45}"/>
                  </a:ext>
                </a:extLst>
              </p:cNvPr>
              <p:cNvSpPr txBox="1">
                <a:spLocks noRot="1" noChangeAspect="1" noMove="1" noResize="1" noEditPoints="1" noAdjustHandles="1" noChangeArrowheads="1" noChangeShapeType="1" noTextEdit="1"/>
              </p:cNvSpPr>
              <p:nvPr/>
            </p:nvSpPr>
            <p:spPr>
              <a:xfrm>
                <a:off x="834250" y="4323202"/>
                <a:ext cx="4382815" cy="392993"/>
              </a:xfrm>
              <a:prstGeom prst="rect">
                <a:avLst/>
              </a:prstGeom>
              <a:blipFill>
                <a:blip r:embed="rId9"/>
                <a:stretch>
                  <a:fillRect t="-6250" b="-31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1249272-EE99-1CEE-B395-DE669E12785F}"/>
                  </a:ext>
                </a:extLst>
              </p:cNvPr>
              <p:cNvSpPr txBox="1"/>
              <p:nvPr/>
            </p:nvSpPr>
            <p:spPr>
              <a:xfrm>
                <a:off x="1055802" y="4889511"/>
                <a:ext cx="6726083" cy="392993"/>
              </a:xfrm>
              <a:prstGeom prst="rect">
                <a:avLst/>
              </a:prstGeom>
              <a:noFill/>
            </p:spPr>
            <p:txBody>
              <a:bodyPr wrap="square" lIns="0" tIns="0" rIns="0" bIns="0" rtlCol="0">
                <a:spAutoFit/>
              </a:bodyPr>
              <a:lstStyle/>
              <a:p>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3</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1/4</m:t>
                    </m:r>
                  </m:oMath>
                </a14:m>
                <a:r>
                  <a:rPr lang="en-US" sz="2400" dirty="0"/>
                  <a:t>  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2</m:t>
                        </m:r>
                        <m:r>
                          <a:rPr lang="en-US" sz="2400" i="1">
                            <a:latin typeface="Cambria Math" panose="02040503050406030204" pitchFamily="18" charset="0"/>
                          </a:rPr>
                          <m:t>,</m:t>
                        </m:r>
                        <m:r>
                          <a:rPr lang="en-US"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3</m:t>
                        </m:r>
                        <m:r>
                          <a:rPr lang="en-US" sz="2400" i="1">
                            <a:latin typeface="Cambria Math" panose="02040503050406030204" pitchFamily="18" charset="0"/>
                          </a:rPr>
                          <m:t>,</m:t>
                        </m:r>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panose="02040503050406030204" pitchFamily="18" charset="0"/>
                      </a:rPr>
                      <m:t>1/4</m:t>
                    </m:r>
                  </m:oMath>
                </a14:m>
                <a:r>
                  <a:rPr lang="en-US" sz="2400" dirty="0"/>
                  <a:t>  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1</m:t>
                        </m:r>
                        <m:r>
                          <a:rPr lang="en-US" sz="2400" i="1">
                            <a:latin typeface="Cambria Math" panose="02040503050406030204" pitchFamily="18" charset="0"/>
                          </a:rPr>
                          <m:t>,</m:t>
                        </m:r>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3</m:t>
                        </m:r>
                        <m:r>
                          <a:rPr lang="en-US" sz="2400" i="1">
                            <a:latin typeface="Cambria Math" panose="02040503050406030204" pitchFamily="18" charset="0"/>
                          </a:rPr>
                          <m:t>,</m:t>
                        </m:r>
                        <m:r>
                          <a:rPr lang="en-US" sz="2400" b="0" i="1" smtClean="0">
                            <a:latin typeface="Cambria Math" panose="02040503050406030204" pitchFamily="18" charset="0"/>
                          </a:rPr>
                          <m:t>2</m:t>
                        </m:r>
                      </m:sub>
                    </m:sSub>
                    <m:r>
                      <a:rPr lang="en-US" sz="2400" i="1" smtClean="0">
                        <a:latin typeface="Cambria Math" panose="02040503050406030204" pitchFamily="18" charset="0"/>
                      </a:rPr>
                      <m:t>≤</m:t>
                    </m:r>
                    <m:r>
                      <a:rPr lang="en-US" sz="2400" b="0" i="1" smtClean="0">
                        <a:latin typeface="Cambria Math" panose="02040503050406030204" pitchFamily="18" charset="0"/>
                      </a:rPr>
                      <m:t>1/4</m:t>
                    </m:r>
                  </m:oMath>
                </a14:m>
                <a:endParaRPr lang="en-US" sz="2400" dirty="0"/>
              </a:p>
            </p:txBody>
          </p:sp>
        </mc:Choice>
        <mc:Fallback>
          <p:sp>
            <p:nvSpPr>
              <p:cNvPr id="2" name="TextBox 1">
                <a:extLst>
                  <a:ext uri="{FF2B5EF4-FFF2-40B4-BE49-F238E27FC236}">
                    <a16:creationId xmlns:a16="http://schemas.microsoft.com/office/drawing/2014/main" id="{D1249272-EE99-1CEE-B395-DE669E12785F}"/>
                  </a:ext>
                </a:extLst>
              </p:cNvPr>
              <p:cNvSpPr txBox="1">
                <a:spLocks noRot="1" noChangeAspect="1" noMove="1" noResize="1" noEditPoints="1" noAdjustHandles="1" noChangeArrowheads="1" noChangeShapeType="1" noTextEdit="1"/>
              </p:cNvSpPr>
              <p:nvPr/>
            </p:nvSpPr>
            <p:spPr>
              <a:xfrm>
                <a:off x="1055802" y="4889511"/>
                <a:ext cx="6726083" cy="392993"/>
              </a:xfrm>
              <a:prstGeom prst="rect">
                <a:avLst/>
              </a:prstGeom>
              <a:blipFill>
                <a:blip r:embed="rId10"/>
                <a:stretch>
                  <a:fillRect l="-1698" t="-18182" b="-393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58FCB909-EDE0-3FF5-B2EB-E3E2B6EC75E2}"/>
                  </a:ext>
                </a:extLst>
              </p:cNvPr>
              <p:cNvSpPr/>
              <p:nvPr/>
            </p:nvSpPr>
            <p:spPr>
              <a:xfrm>
                <a:off x="729990" y="403187"/>
                <a:ext cx="6389268" cy="504860"/>
              </a:xfrm>
              <a:prstGeom prst="roundRect">
                <a:avLst>
                  <a:gd name="adj" fmla="val 21582"/>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Idea: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𝑊</m:t>
                        </m:r>
                      </m:e>
                      <m:sub>
                        <m:r>
                          <a:rPr lang="en-US" sz="2000" b="0" i="1" smtClean="0">
                            <a:solidFill>
                              <a:schemeClr val="tx1"/>
                            </a:solidFill>
                            <a:latin typeface="Cambria Math" panose="02040503050406030204" pitchFamily="18" charset="0"/>
                          </a:rPr>
                          <m:t>1</m:t>
                        </m:r>
                      </m:sub>
                    </m:sSub>
                  </m:oMath>
                </a14:m>
                <a:r>
                  <a:rPr lang="en-US" sz="2000" dirty="0">
                    <a:solidFill>
                      <a:schemeClr val="tx1"/>
                    </a:solidFill>
                  </a:rPr>
                  <a:t> and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𝑊</m:t>
                        </m:r>
                      </m:e>
                      <m:sub>
                        <m:r>
                          <a:rPr lang="en-US" sz="2000" b="0" i="1" smtClean="0">
                            <a:solidFill>
                              <a:schemeClr val="tx1"/>
                            </a:solidFill>
                            <a:latin typeface="Cambria Math" panose="02040503050406030204" pitchFamily="18" charset="0"/>
                          </a:rPr>
                          <m:t>2</m:t>
                        </m:r>
                      </m:sub>
                    </m:sSub>
                  </m:oMath>
                </a14:m>
                <a:r>
                  <a:rPr lang="en-US" sz="2000" dirty="0">
                    <a:solidFill>
                      <a:schemeClr val="tx1"/>
                    </a:solidFill>
                  </a:rPr>
                  <a:t> are independent given input of party 3</a:t>
                </a:r>
              </a:p>
            </p:txBody>
          </p:sp>
        </mc:Choice>
        <mc:Fallback>
          <p:sp>
            <p:nvSpPr>
              <p:cNvPr id="3" name="Rounded Rectangle 2">
                <a:extLst>
                  <a:ext uri="{FF2B5EF4-FFF2-40B4-BE49-F238E27FC236}">
                    <a16:creationId xmlns:a16="http://schemas.microsoft.com/office/drawing/2014/main" id="{58FCB909-EDE0-3FF5-B2EB-E3E2B6EC75E2}"/>
                  </a:ext>
                </a:extLst>
              </p:cNvPr>
              <p:cNvSpPr>
                <a:spLocks noRot="1" noChangeAspect="1" noMove="1" noResize="1" noEditPoints="1" noAdjustHandles="1" noChangeArrowheads="1" noChangeShapeType="1" noTextEdit="1"/>
              </p:cNvSpPr>
              <p:nvPr/>
            </p:nvSpPr>
            <p:spPr>
              <a:xfrm>
                <a:off x="729990" y="403187"/>
                <a:ext cx="6389268" cy="504860"/>
              </a:xfrm>
              <a:prstGeom prst="roundRect">
                <a:avLst>
                  <a:gd name="adj" fmla="val 21582"/>
                </a:avLst>
              </a:prstGeom>
              <a:blipFill>
                <a:blip r:embed="rId11"/>
                <a:stretch>
                  <a:fillRect l="-595" b="-12195"/>
                </a:stretch>
              </a:blipFill>
              <a:ln>
                <a:noFill/>
              </a:ln>
            </p:spPr>
            <p:txBody>
              <a:bodyPr/>
              <a:lstStyle/>
              <a:p>
                <a:r>
                  <a:rPr lang="en-US">
                    <a:noFill/>
                  </a:rPr>
                  <a:t> </a:t>
                </a:r>
              </a:p>
            </p:txBody>
          </p:sp>
        </mc:Fallback>
      </mc:AlternateContent>
      <p:sp>
        <p:nvSpPr>
          <p:cNvPr id="10" name="Arc 9">
            <a:extLst>
              <a:ext uri="{FF2B5EF4-FFF2-40B4-BE49-F238E27FC236}">
                <a16:creationId xmlns:a16="http://schemas.microsoft.com/office/drawing/2014/main" id="{CFBD707E-D4B8-E906-D2A4-E39D4716B39D}"/>
              </a:ext>
            </a:extLst>
          </p:cNvPr>
          <p:cNvSpPr/>
          <p:nvPr/>
        </p:nvSpPr>
        <p:spPr>
          <a:xfrm rot="11384787">
            <a:off x="3615656" y="1428353"/>
            <a:ext cx="1116391" cy="1334221"/>
          </a:xfrm>
          <a:prstGeom prst="arc">
            <a:avLst/>
          </a:prstGeom>
          <a:ln w="38100">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194DFB9A-147E-A82C-124A-8637C95D3A3F}"/>
                  </a:ext>
                </a:extLst>
              </p:cNvPr>
              <p:cNvSpPr txBox="1"/>
              <p:nvPr/>
            </p:nvSpPr>
            <p:spPr>
              <a:xfrm>
                <a:off x="1114907" y="3188172"/>
                <a:ext cx="6971002" cy="468911"/>
              </a:xfrm>
              <a:prstGeom prst="rect">
                <a:avLst/>
              </a:prstGeom>
              <a:noFill/>
            </p:spPr>
            <p:txBody>
              <a:bodyPr wrap="square" lIns="0" tIns="0" rIns="0" bIns="0" rtlCol="0">
                <a:spAutoFit/>
              </a:bodyPr>
              <a:lstStyle/>
              <a:p>
                <a:pPr/>
                <a:r>
                  <a:rPr lang="en-US" sz="2400" b="0" dirty="0"/>
                  <a:t>Denote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𝑖</m:t>
                        </m:r>
                        <m:r>
                          <a:rPr lang="en-US" sz="2400" i="1">
                            <a:latin typeface="Cambria Math" panose="02040503050406030204" pitchFamily="18" charset="0"/>
                          </a:rPr>
                          <m:t>,</m:t>
                        </m:r>
                        <m:r>
                          <a:rPr lang="en-US" sz="2400" b="0" i="1" smtClean="0">
                            <a:latin typeface="Cambria Math" panose="02040503050406030204" pitchFamily="18" charset="0"/>
                          </a:rPr>
                          <m:t>𝑗</m:t>
                        </m:r>
                      </m:sub>
                    </m:sSub>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𝑖</m:t>
                                </m:r>
                              </m:sub>
                            </m:sSub>
                          </m:lim>
                        </m:limLow>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lim>
                            </m:limLow>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Pr</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𝑖</m:t>
                                        </m:r>
                                      </m:sub>
                                    </m:sSub>
                                  </m:lim>
                                </m:limLow>
                              </m:fName>
                              <m:e>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Π</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e>
                                    </m:d>
                                    <m:r>
                                      <a:rPr lang="en-US" sz="2400" b="0" i="1" smtClean="0">
                                        <a:latin typeface="Cambria Math" panose="02040503050406030204" pitchFamily="18" charset="0"/>
                                      </a:rPr>
                                      <m:t>=</m:t>
                                    </m:r>
                                    <m:r>
                                      <a:rPr lang="en-US" sz="2400" b="0" i="1" smtClean="0">
                                        <a:latin typeface="Cambria Math" panose="02040503050406030204" pitchFamily="18" charset="0"/>
                                      </a:rPr>
                                      <m:t>𝑗</m:t>
                                    </m:r>
                                  </m:e>
                                </m:d>
                              </m:e>
                            </m:func>
                          </m:e>
                        </m:func>
                      </m:e>
                    </m:func>
                  </m:oMath>
                </a14:m>
                <a:endParaRPr lang="en-US" sz="2400" dirty="0"/>
              </a:p>
            </p:txBody>
          </p:sp>
        </mc:Choice>
        <mc:Fallback>
          <p:sp>
            <p:nvSpPr>
              <p:cNvPr id="14" name="TextBox 13">
                <a:extLst>
                  <a:ext uri="{FF2B5EF4-FFF2-40B4-BE49-F238E27FC236}">
                    <a16:creationId xmlns:a16="http://schemas.microsoft.com/office/drawing/2014/main" id="{194DFB9A-147E-A82C-124A-8637C95D3A3F}"/>
                  </a:ext>
                </a:extLst>
              </p:cNvPr>
              <p:cNvSpPr txBox="1">
                <a:spLocks noRot="1" noChangeAspect="1" noMove="1" noResize="1" noEditPoints="1" noAdjustHandles="1" noChangeArrowheads="1" noChangeShapeType="1" noTextEdit="1"/>
              </p:cNvSpPr>
              <p:nvPr/>
            </p:nvSpPr>
            <p:spPr>
              <a:xfrm>
                <a:off x="1114907" y="3188172"/>
                <a:ext cx="6971002" cy="468911"/>
              </a:xfrm>
              <a:prstGeom prst="rect">
                <a:avLst/>
              </a:prstGeom>
              <a:blipFill>
                <a:blip r:embed="rId12"/>
                <a:stretch>
                  <a:fillRect l="-2727" t="-13514" b="-270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168222F-655C-1A27-4BDF-39AFE5298640}"/>
                  </a:ext>
                </a:extLst>
              </p:cNvPr>
              <p:cNvSpPr txBox="1"/>
              <p:nvPr/>
            </p:nvSpPr>
            <p:spPr>
              <a:xfrm>
                <a:off x="794503" y="1483331"/>
                <a:ext cx="102079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p:sp>
            <p:nvSpPr>
              <p:cNvPr id="15" name="TextBox 14">
                <a:extLst>
                  <a:ext uri="{FF2B5EF4-FFF2-40B4-BE49-F238E27FC236}">
                    <a16:creationId xmlns:a16="http://schemas.microsoft.com/office/drawing/2014/main" id="{C168222F-655C-1A27-4BDF-39AFE5298640}"/>
                  </a:ext>
                </a:extLst>
              </p:cNvPr>
              <p:cNvSpPr txBox="1">
                <a:spLocks noRot="1" noChangeAspect="1" noMove="1" noResize="1" noEditPoints="1" noAdjustHandles="1" noChangeArrowheads="1" noChangeShapeType="1" noTextEdit="1"/>
              </p:cNvSpPr>
              <p:nvPr/>
            </p:nvSpPr>
            <p:spPr>
              <a:xfrm>
                <a:off x="794503" y="1483331"/>
                <a:ext cx="1020795" cy="276999"/>
              </a:xfrm>
              <a:prstGeom prst="rect">
                <a:avLst/>
              </a:prstGeom>
              <a:blipFill>
                <a:blip r:embed="rId13"/>
                <a:stretch>
                  <a:fillRect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DC11FBD-2D81-CE80-6FC0-56C4CB1EE6C1}"/>
                  </a:ext>
                </a:extLst>
              </p:cNvPr>
              <p:cNvSpPr txBox="1"/>
              <p:nvPr/>
            </p:nvSpPr>
            <p:spPr>
              <a:xfrm>
                <a:off x="566613" y="2027094"/>
                <a:ext cx="102079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p:sp>
            <p:nvSpPr>
              <p:cNvPr id="16" name="TextBox 15">
                <a:extLst>
                  <a:ext uri="{FF2B5EF4-FFF2-40B4-BE49-F238E27FC236}">
                    <a16:creationId xmlns:a16="http://schemas.microsoft.com/office/drawing/2014/main" id="{9DC11FBD-2D81-CE80-6FC0-56C4CB1EE6C1}"/>
                  </a:ext>
                </a:extLst>
              </p:cNvPr>
              <p:cNvSpPr txBox="1">
                <a:spLocks noRot="1" noChangeAspect="1" noMove="1" noResize="1" noEditPoints="1" noAdjustHandles="1" noChangeArrowheads="1" noChangeShapeType="1" noTextEdit="1"/>
              </p:cNvSpPr>
              <p:nvPr/>
            </p:nvSpPr>
            <p:spPr>
              <a:xfrm>
                <a:off x="566613" y="2027094"/>
                <a:ext cx="1020795" cy="276999"/>
              </a:xfrm>
              <a:prstGeom prst="rect">
                <a:avLst/>
              </a:prstGeom>
              <a:blipFill>
                <a:blip r:embed="rId14"/>
                <a:stretch>
                  <a:fillRect b="-13043"/>
                </a:stretch>
              </a:blipFill>
            </p:spPr>
            <p:txBody>
              <a:bodyPr/>
              <a:lstStyle/>
              <a:p>
                <a:r>
                  <a:rPr lang="en-US">
                    <a:noFill/>
                  </a:rPr>
                  <a:t> </a:t>
                </a:r>
              </a:p>
            </p:txBody>
          </p:sp>
        </mc:Fallback>
      </mc:AlternateContent>
    </p:spTree>
    <p:extLst>
      <p:ext uri="{BB962C8B-B14F-4D97-AF65-F5344CB8AC3E}">
        <p14:creationId xmlns:p14="http://schemas.microsoft.com/office/powerpoint/2010/main" val="34687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2" grpId="0"/>
      <p:bldP spid="13" grpId="0"/>
      <p:bldP spid="2" grpId="0"/>
      <p:bldP spid="10" grpId="0" animBg="1"/>
      <p:bldP spid="14" grpId="0"/>
      <p:bldP spid="15" grpId="0"/>
      <p:bldP spid="1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6b6dd5b-f02f-441a-99a0-162ac5060bd2}" enabled="0" method="" siteId="{f6b6dd5b-f02f-441a-99a0-162ac5060bd2}" removed="1"/>
</clbl:labelList>
</file>

<file path=docProps/app.xml><?xml version="1.0" encoding="utf-8"?>
<Properties xmlns="http://schemas.openxmlformats.org/officeDocument/2006/extended-properties" xmlns:vt="http://schemas.openxmlformats.org/officeDocument/2006/docPropsVTypes">
  <Template>Office Theme</Template>
  <TotalTime>40100</TotalTime>
  <Words>2888</Words>
  <Application>Microsoft Macintosh PowerPoint</Application>
  <PresentationFormat>On-screen Show (16:10)</PresentationFormat>
  <Paragraphs>270</Paragraphs>
  <Slides>13</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System Font Regular</vt:lpstr>
      <vt:lpstr>Times</vt:lpstr>
      <vt:lpstr>Aptos</vt:lpstr>
      <vt:lpstr>Aptos Display</vt:lpstr>
      <vt:lpstr>Arial</vt:lpstr>
      <vt:lpstr>Cambria Math</vt:lpstr>
      <vt:lpstr>Office Theme</vt:lpstr>
      <vt:lpstr>On the (Im)possibility of Game-Theoretically Fair Leader Election Protocols</vt:lpstr>
      <vt:lpstr>Leader election</vt:lpstr>
      <vt:lpstr>Game-theoretic fairness [CGK+18]</vt:lpstr>
      <vt:lpstr>Prior upper/lower bounds</vt:lpstr>
      <vt:lpstr>Our results</vt:lpstr>
      <vt:lpstr>Commit-and-reveal protocols [CCWS20]</vt:lpstr>
      <vt:lpstr>Maximin fairness</vt:lpstr>
      <vt:lpstr>Single-round</vt:lpstr>
      <vt:lpstr>PowerPoint Presentation</vt:lpstr>
      <vt:lpstr>Other results</vt:lpstr>
      <vt:lpstr>Multi-round</vt:lpstr>
      <vt:lpstr>PowerPoint Presentation</vt:lpstr>
      <vt:lpstr>Open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zhucz20</dc:creator>
  <cp:lastModifiedBy>zhucz20</cp:lastModifiedBy>
  <cp:revision>60</cp:revision>
  <dcterms:created xsi:type="dcterms:W3CDTF">2024-07-17T05:17:53Z</dcterms:created>
  <dcterms:modified xsi:type="dcterms:W3CDTF">2024-12-05T04:48:28Z</dcterms:modified>
</cp:coreProperties>
</file>