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82" r:id="rId3"/>
    <p:sldId id="283" r:id="rId4"/>
    <p:sldId id="290" r:id="rId5"/>
    <p:sldId id="304" r:id="rId6"/>
    <p:sldId id="286" r:id="rId7"/>
    <p:sldId id="292" r:id="rId8"/>
    <p:sldId id="287" r:id="rId9"/>
    <p:sldId id="293" r:id="rId10"/>
    <p:sldId id="276" r:id="rId11"/>
    <p:sldId id="274" r:id="rId12"/>
    <p:sldId id="305" r:id="rId13"/>
    <p:sldId id="275" r:id="rId14"/>
    <p:sldId id="280" r:id="rId15"/>
    <p:sldId id="300" r:id="rId16"/>
    <p:sldId id="278" r:id="rId17"/>
    <p:sldId id="294" r:id="rId18"/>
    <p:sldId id="295" r:id="rId19"/>
    <p:sldId id="297" r:id="rId20"/>
    <p:sldId id="298" r:id="rId21"/>
    <p:sldId id="302" r:id="rId22"/>
    <p:sldId id="303" r:id="rId23"/>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E4FD"/>
    <a:srgbClr val="0062FC"/>
    <a:srgbClr val="FF00FF"/>
    <a:srgbClr val="AFECA3"/>
    <a:srgbClr val="FFCFC2"/>
    <a:srgbClr val="FFBEF2"/>
    <a:srgbClr val="FFF7A7"/>
    <a:srgbClr val="FF5EF9"/>
    <a:srgbClr val="DF00FF"/>
    <a:srgbClr val="C2FD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12"/>
    <p:restoredTop sz="79728"/>
  </p:normalViewPr>
  <p:slideViewPr>
    <p:cSldViewPr snapToGrid="0">
      <p:cViewPr varScale="1">
        <p:scale>
          <a:sx n="121" d="100"/>
          <a:sy n="121" d="100"/>
        </p:scale>
        <p:origin x="14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19F0CB-23A2-654C-A2FF-F3505DA3D6AE}" type="datetimeFigureOut">
              <a:rPr lang="en-US" smtClean="0"/>
              <a:t>10/14/25</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7D693-5605-A845-95AC-0945E09E8499}" type="slidenum">
              <a:rPr lang="en-US" smtClean="0"/>
              <a:t>‹#›</a:t>
            </a:fld>
            <a:endParaRPr lang="en-US"/>
          </a:p>
        </p:txBody>
      </p:sp>
    </p:spTree>
    <p:extLst>
      <p:ext uri="{BB962C8B-B14F-4D97-AF65-F5344CB8AC3E}">
        <p14:creationId xmlns:p14="http://schemas.microsoft.com/office/powerpoint/2010/main" val="221821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the introduction!</a:t>
            </a:r>
          </a:p>
          <a:p>
            <a:endParaRPr lang="en-US" dirty="0"/>
          </a:p>
          <a:p>
            <a:r>
              <a:rPr lang="en-US" dirty="0"/>
              <a:t>My talk today is about a new primitive we proposed in this work, which we refer to as oblivious issuance of proofs.</a:t>
            </a:r>
          </a:p>
          <a:p>
            <a:endParaRPr lang="en-US" dirty="0"/>
          </a:p>
          <a:p>
            <a:r>
              <a:rPr lang="en-US" dirty="0"/>
              <a:t>I will start by explaining what it is and why it is useful.</a:t>
            </a:r>
          </a:p>
          <a:p>
            <a:endParaRPr lang="en-US" dirty="0"/>
          </a:p>
        </p:txBody>
      </p:sp>
      <p:sp>
        <p:nvSpPr>
          <p:cNvPr id="4" name="Slide Number Placeholder 3"/>
          <p:cNvSpPr>
            <a:spLocks noGrp="1"/>
          </p:cNvSpPr>
          <p:nvPr>
            <p:ph type="sldNum" sz="quarter" idx="5"/>
          </p:nvPr>
        </p:nvSpPr>
        <p:spPr/>
        <p:txBody>
          <a:bodyPr/>
          <a:lstStyle/>
          <a:p>
            <a:fld id="{47D7D693-5605-A845-95AC-0945E09E8499}" type="slidenum">
              <a:rPr lang="en-US" smtClean="0"/>
              <a:t>1</a:t>
            </a:fld>
            <a:endParaRPr lang="en-US"/>
          </a:p>
        </p:txBody>
      </p:sp>
    </p:spTree>
    <p:extLst>
      <p:ext uri="{BB962C8B-B14F-4D97-AF65-F5344CB8AC3E}">
        <p14:creationId xmlns:p14="http://schemas.microsoft.com/office/powerpoint/2010/main" val="2985805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rest of the talk, I will first go through the </a:t>
            </a:r>
            <a:r>
              <a:rPr lang="en-US" dirty="0" err="1"/>
              <a:t>syntex</a:t>
            </a:r>
            <a:r>
              <a:rPr lang="en-US" dirty="0"/>
              <a:t>, security definitions, then introduce algebraic relations, and finally give an overview of our constructions.</a:t>
            </a:r>
          </a:p>
        </p:txBody>
      </p:sp>
      <p:sp>
        <p:nvSpPr>
          <p:cNvPr id="4" name="Slide Number Placeholder 3"/>
          <p:cNvSpPr>
            <a:spLocks noGrp="1"/>
          </p:cNvSpPr>
          <p:nvPr>
            <p:ph type="sldNum" sz="quarter" idx="5"/>
          </p:nvPr>
        </p:nvSpPr>
        <p:spPr/>
        <p:txBody>
          <a:bodyPr/>
          <a:lstStyle/>
          <a:p>
            <a:fld id="{47D7D693-5605-A845-95AC-0945E09E8499}" type="slidenum">
              <a:rPr lang="en-US" smtClean="0"/>
              <a:t>10</a:t>
            </a:fld>
            <a:endParaRPr lang="en-US"/>
          </a:p>
        </p:txBody>
      </p:sp>
    </p:spTree>
    <p:extLst>
      <p:ext uri="{BB962C8B-B14F-4D97-AF65-F5344CB8AC3E}">
        <p14:creationId xmlns:p14="http://schemas.microsoft.com/office/powerpoint/2010/main" val="2981290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we consider the following relation, where the statement is divided into three components (X,Y,Z).</a:t>
            </a:r>
          </a:p>
          <a:p>
            <a:endParaRPr lang="en-US" dirty="0"/>
          </a:p>
          <a:p>
            <a:r>
              <a:rPr lang="en-US" dirty="0"/>
              <a:t>We divide the statement into three </a:t>
            </a:r>
            <a:r>
              <a:rPr lang="en-US" dirty="0" err="1"/>
              <a:t>conponents</a:t>
            </a:r>
            <a:r>
              <a:rPr lang="en-US" dirty="0"/>
              <a:t> because we want part of the statement to be hidden from the issuer and part of the statement to be chosen by the user freely  </a:t>
            </a:r>
          </a:p>
          <a:p>
            <a:endParaRPr lang="en-US" dirty="0"/>
          </a:p>
          <a:p>
            <a:r>
              <a:rPr lang="en-US" dirty="0"/>
              <a:t> The X part of statement is public, while the Y and Z part are hidden from the issuer. The Y part can be chosen freely by user independent of the witness, and the remaining part Z can depends on both the witness and the statement Y.</a:t>
            </a:r>
          </a:p>
        </p:txBody>
      </p:sp>
      <p:sp>
        <p:nvSpPr>
          <p:cNvPr id="4" name="Slide Number Placeholder 3"/>
          <p:cNvSpPr>
            <a:spLocks noGrp="1"/>
          </p:cNvSpPr>
          <p:nvPr>
            <p:ph type="sldNum" sz="quarter" idx="5"/>
          </p:nvPr>
        </p:nvSpPr>
        <p:spPr/>
        <p:txBody>
          <a:bodyPr/>
          <a:lstStyle/>
          <a:p>
            <a:fld id="{47D7D693-5605-A845-95AC-0945E09E8499}" type="slidenum">
              <a:rPr lang="en-US" smtClean="0"/>
              <a:t>11</a:t>
            </a:fld>
            <a:endParaRPr lang="en-US"/>
          </a:p>
        </p:txBody>
      </p:sp>
    </p:spTree>
    <p:extLst>
      <p:ext uri="{BB962C8B-B14F-4D97-AF65-F5344CB8AC3E}">
        <p14:creationId xmlns:p14="http://schemas.microsoft.com/office/powerpoint/2010/main" val="1590535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 things will become clearer after we go through the syntax of issuance.</a:t>
            </a:r>
          </a:p>
          <a:p>
            <a:endParaRPr lang="en-US" dirty="0"/>
          </a:p>
          <a:p>
            <a:r>
              <a:rPr lang="en-US" dirty="0"/>
              <a:t>We consider two modes of issuance. The first is called the "free mode," where the user can freely choose the Y part. After running the interaction with the issuer,  the user obtains the Z part along with a proof showing that (X,Y,Z) is in the language.</a:t>
            </a:r>
          </a:p>
          <a:p>
            <a:endParaRPr lang="en-US" dirty="0"/>
          </a:p>
          <a:p>
            <a:r>
              <a:rPr lang="en-US" dirty="0"/>
              <a:t>The second mode is called the "restricted mode." The difference here is that the user cannot freely choose Y; instead, the user can only choose some public information that determines the distribution of Y.</a:t>
            </a:r>
          </a:p>
          <a:p>
            <a:endParaRPr lang="en-US" dirty="0"/>
          </a:p>
          <a:p>
            <a:r>
              <a:rPr lang="en-US" dirty="0"/>
              <a:t>Regarding security, in both modes, soundness ensures that no one can forge a valid proof for (X,Y,Z) that is not in the language. Obliviousness ensures that (Y,Z,</a:t>
            </a:r>
            <a:r>
              <a:rPr lang="el-GR" dirty="0"/>
              <a:t>π) </a:t>
            </a:r>
            <a:r>
              <a:rPr lang="en-US" dirty="0"/>
              <a:t>cannot be linked to the issuance interaction, even if the issuer is malicious.</a:t>
            </a:r>
          </a:p>
        </p:txBody>
      </p:sp>
      <p:sp>
        <p:nvSpPr>
          <p:cNvPr id="4" name="Slide Number Placeholder 3"/>
          <p:cNvSpPr>
            <a:spLocks noGrp="1"/>
          </p:cNvSpPr>
          <p:nvPr>
            <p:ph type="sldNum" sz="quarter" idx="5"/>
          </p:nvPr>
        </p:nvSpPr>
        <p:spPr/>
        <p:txBody>
          <a:bodyPr/>
          <a:lstStyle/>
          <a:p>
            <a:fld id="{47D7D693-5605-A845-95AC-0945E09E8499}" type="slidenum">
              <a:rPr lang="en-US" smtClean="0"/>
              <a:t>12</a:t>
            </a:fld>
            <a:endParaRPr lang="en-US"/>
          </a:p>
        </p:txBody>
      </p:sp>
    </p:spTree>
    <p:extLst>
      <p:ext uri="{BB962C8B-B14F-4D97-AF65-F5344CB8AC3E}">
        <p14:creationId xmlns:p14="http://schemas.microsoft.com/office/powerpoint/2010/main" val="2356823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we want to achieve one-more unforgeability, which is defined through the following game.</a:t>
            </a:r>
          </a:p>
          <a:p>
            <a:endParaRPr lang="en-US" dirty="0"/>
          </a:p>
          <a:p>
            <a:r>
              <a:rPr lang="en-US" dirty="0"/>
              <a:t>Initially, a (</a:t>
            </a:r>
            <a:r>
              <a:rPr lang="en-US" dirty="0" err="1"/>
              <a:t>w,X</a:t>
            </a:r>
            <a:r>
              <a:rPr lang="en-US" dirty="0"/>
              <a:t>) pair is sampled. The adversary acting as a malicious user with input X can engage in \ell concurrent signing sessions with the issuer, where concurrent means the interaction of different sessions can be arbitrary interleaved. The adversary wins if it can output ell + 1 </a:t>
            </a:r>
            <a:r>
              <a:rPr lang="en-US" dirty="0" err="1"/>
              <a:t>distinict</a:t>
            </a:r>
            <a:r>
              <a:rPr lang="en-US" dirty="0"/>
              <a:t> tuples of Y,Z and proof, where each proof I is a valid proof that (</a:t>
            </a:r>
            <a:r>
              <a:rPr lang="en-US" dirty="0" err="1"/>
              <a:t>X,Yi,Zi</a:t>
            </a:r>
            <a:r>
              <a:rPr lang="en-US" dirty="0"/>
              <a:t>) is in the language. We also note here that OMUF is different from Soundness which guarantees that the adversary cannot forge a proof for a statement that is not in the language.</a:t>
            </a:r>
          </a:p>
        </p:txBody>
      </p:sp>
      <p:sp>
        <p:nvSpPr>
          <p:cNvPr id="4" name="Slide Number Placeholder 3"/>
          <p:cNvSpPr>
            <a:spLocks noGrp="1"/>
          </p:cNvSpPr>
          <p:nvPr>
            <p:ph type="sldNum" sz="quarter" idx="5"/>
          </p:nvPr>
        </p:nvSpPr>
        <p:spPr/>
        <p:txBody>
          <a:bodyPr/>
          <a:lstStyle/>
          <a:p>
            <a:fld id="{47D7D693-5605-A845-95AC-0945E09E8499}" type="slidenum">
              <a:rPr lang="en-US" smtClean="0"/>
              <a:t>13</a:t>
            </a:fld>
            <a:endParaRPr lang="en-US"/>
          </a:p>
        </p:txBody>
      </p:sp>
    </p:spTree>
    <p:extLst>
      <p:ext uri="{BB962C8B-B14F-4D97-AF65-F5344CB8AC3E}">
        <p14:creationId xmlns:p14="http://schemas.microsoft.com/office/powerpoint/2010/main" val="1920696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now introduce the algebraic relations.</a:t>
            </a:r>
          </a:p>
          <a:p>
            <a:endParaRPr lang="en-US" dirty="0"/>
          </a:p>
          <a:p>
            <a:r>
              <a:rPr lang="en-US" dirty="0"/>
              <a:t>Given a prime order cyclic group G, and a n by m matrix in G.  The algebraic relation parametrized by G and M is defined as follows.</a:t>
            </a:r>
          </a:p>
          <a:p>
            <a:r>
              <a:rPr lang="en-US" dirty="0"/>
              <a:t>For simplicity, we use additive notation to denote group operations.</a:t>
            </a:r>
          </a:p>
          <a:p>
            <a:endParaRPr lang="en-US" dirty="0"/>
          </a:p>
          <a:p>
            <a:r>
              <a:rPr lang="en-US" dirty="0"/>
              <a:t>The witness is a scalar vector in </a:t>
            </a:r>
            <a:r>
              <a:rPr lang="en-US" dirty="0" err="1"/>
              <a:t>Zp</a:t>
            </a:r>
            <a:r>
              <a:rPr lang="en-US" dirty="0"/>
              <a:t>, and X is a vector in G such that Xi is equal to the linear combination of the </a:t>
            </a:r>
            <a:r>
              <a:rPr lang="en-US" dirty="0" err="1"/>
              <a:t>i-th</a:t>
            </a:r>
            <a:r>
              <a:rPr lang="en-US" dirty="0"/>
              <a:t> row matrix M with coefficient w.</a:t>
            </a:r>
          </a:p>
          <a:p>
            <a:r>
              <a:rPr lang="en-US" dirty="0"/>
              <a:t> </a:t>
            </a:r>
          </a:p>
          <a:p>
            <a:r>
              <a:rPr lang="en-US" dirty="0"/>
              <a:t>Y part of the statement is a vectors in G, and Z is a single group element that equals to the sum of </a:t>
            </a:r>
            <a:r>
              <a:rPr lang="en-US" dirty="0" err="1"/>
              <a:t>wi</a:t>
            </a:r>
            <a:r>
              <a:rPr lang="en-US" dirty="0"/>
              <a:t> Yi. These relations can be expressed compactly as a matrix equation.</a:t>
            </a:r>
          </a:p>
          <a:p>
            <a:endParaRPr lang="en-US" dirty="0"/>
          </a:p>
          <a:p>
            <a:r>
              <a:rPr lang="en-US" dirty="0"/>
              <a:t>Algebraic relations encompass many common linear relations and can be proved using sigma-protocols. One example is the DLEQ relation where the witness is a scalar in </a:t>
            </a:r>
            <a:r>
              <a:rPr lang="en-US" dirty="0" err="1"/>
              <a:t>Zp</a:t>
            </a:r>
            <a:r>
              <a:rPr lang="en-US" dirty="0"/>
              <a:t> and X,Y,Z are three group elements, satisfying X = </a:t>
            </a:r>
            <a:r>
              <a:rPr lang="en-US" dirty="0" err="1"/>
              <a:t>wG</a:t>
            </a:r>
            <a:r>
              <a:rPr lang="en-US" dirty="0"/>
              <a:t> for some group generator G and Z = </a:t>
            </a:r>
            <a:r>
              <a:rPr lang="en-US" dirty="0" err="1"/>
              <a:t>wY</a:t>
            </a:r>
            <a:r>
              <a:rPr lang="en-US" dirty="0"/>
              <a:t>. This is a specific case of an algebraic relation where M is a one by one matrix.</a:t>
            </a:r>
          </a:p>
        </p:txBody>
      </p:sp>
      <p:sp>
        <p:nvSpPr>
          <p:cNvPr id="4" name="Slide Number Placeholder 3"/>
          <p:cNvSpPr>
            <a:spLocks noGrp="1"/>
          </p:cNvSpPr>
          <p:nvPr>
            <p:ph type="sldNum" sz="quarter" idx="5"/>
          </p:nvPr>
        </p:nvSpPr>
        <p:spPr/>
        <p:txBody>
          <a:bodyPr/>
          <a:lstStyle/>
          <a:p>
            <a:fld id="{47D7D693-5605-A845-95AC-0945E09E8499}" type="slidenum">
              <a:rPr lang="en-US" smtClean="0"/>
              <a:t>14</a:t>
            </a:fld>
            <a:endParaRPr lang="en-US"/>
          </a:p>
        </p:txBody>
      </p:sp>
    </p:spTree>
    <p:extLst>
      <p:ext uri="{BB962C8B-B14F-4D97-AF65-F5344CB8AC3E}">
        <p14:creationId xmlns:p14="http://schemas.microsoft.com/office/powerpoint/2010/main" val="746484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now give an overview of our constructions.</a:t>
            </a:r>
          </a:p>
        </p:txBody>
      </p:sp>
      <p:sp>
        <p:nvSpPr>
          <p:cNvPr id="4" name="Slide Number Placeholder 3"/>
          <p:cNvSpPr>
            <a:spLocks noGrp="1"/>
          </p:cNvSpPr>
          <p:nvPr>
            <p:ph type="sldNum" sz="quarter" idx="5"/>
          </p:nvPr>
        </p:nvSpPr>
        <p:spPr/>
        <p:txBody>
          <a:bodyPr/>
          <a:lstStyle/>
          <a:p>
            <a:fld id="{47D7D693-5605-A845-95AC-0945E09E8499}" type="slidenum">
              <a:rPr lang="en-US" smtClean="0"/>
              <a:t>15</a:t>
            </a:fld>
            <a:endParaRPr lang="en-US"/>
          </a:p>
        </p:txBody>
      </p:sp>
    </p:spTree>
    <p:extLst>
      <p:ext uri="{BB962C8B-B14F-4D97-AF65-F5344CB8AC3E}">
        <p14:creationId xmlns:p14="http://schemas.microsoft.com/office/powerpoint/2010/main" val="40782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considering the scenario where we don’t require obliviousness. For simplicity, I'll use the DLEQ (Discrete Logarithm Equality) relation as an example, and </a:t>
            </a:r>
            <a:r>
              <a:rPr lang="en-US" dirty="0" err="1"/>
              <a:t>focuse</a:t>
            </a:r>
            <a:r>
              <a:rPr lang="en-US" dirty="0"/>
              <a:t> on the free mode.</a:t>
            </a:r>
          </a:p>
          <a:p>
            <a:endParaRPr lang="en-US" dirty="0"/>
          </a:p>
          <a:p>
            <a:r>
              <a:rPr lang="en-US" dirty="0"/>
              <a:t>Without obliviousness, the user just sends Y to Issuer and issuer responses with Z equal to w times Y. Then, they run the sigma protocol for the DLEQ relation. </a:t>
            </a:r>
          </a:p>
          <a:p>
            <a:endParaRPr lang="en-US" dirty="0"/>
          </a:p>
          <a:p>
            <a:r>
              <a:rPr lang="en-US" dirty="0"/>
              <a:t>The proof is sound in the random-oracle model due to soundness of the sigma protocol and the fiat-</a:t>
            </a:r>
            <a:r>
              <a:rPr lang="en-US" dirty="0" err="1"/>
              <a:t>shamir</a:t>
            </a:r>
            <a:r>
              <a:rPr lang="en-US" dirty="0"/>
              <a:t> transformation.</a:t>
            </a:r>
          </a:p>
          <a:p>
            <a:endParaRPr lang="en-US" dirty="0"/>
          </a:p>
          <a:p>
            <a:r>
              <a:rPr lang="en-US" dirty="0"/>
              <a:t>Now, we try to achieve obliviousness.</a:t>
            </a:r>
          </a:p>
          <a:p>
            <a:endParaRPr lang="en-US" dirty="0"/>
          </a:p>
          <a:p>
            <a:endParaRPr lang="en-US" dirty="0"/>
          </a:p>
          <a:p>
            <a:endParaRPr lang="en-US" dirty="0"/>
          </a:p>
          <a:p>
            <a:endParaRPr lang="en-US" dirty="0"/>
          </a:p>
          <a:p>
            <a:r>
              <a:rPr lang="en-US" dirty="0"/>
              <a:t>The issuer first sampled a random r and sends a vector R which is equal to r times G and r times Y, then the user sends back a challenge computed from a hash function, and the issuer responds with s equal to r + c times w, the final proof consists of R and s. One can </a:t>
            </a:r>
            <a:r>
              <a:rPr lang="en-US" dirty="0" err="1"/>
              <a:t>verifiy</a:t>
            </a:r>
            <a:r>
              <a:rPr lang="en-US" dirty="0"/>
              <a:t> the proof by checking the following relation.</a:t>
            </a:r>
          </a:p>
        </p:txBody>
      </p:sp>
      <p:sp>
        <p:nvSpPr>
          <p:cNvPr id="4" name="Slide Number Placeholder 3"/>
          <p:cNvSpPr>
            <a:spLocks noGrp="1"/>
          </p:cNvSpPr>
          <p:nvPr>
            <p:ph type="sldNum" sz="quarter" idx="5"/>
          </p:nvPr>
        </p:nvSpPr>
        <p:spPr/>
        <p:txBody>
          <a:bodyPr/>
          <a:lstStyle/>
          <a:p>
            <a:fld id="{47D7D693-5605-A845-95AC-0945E09E8499}" type="slidenum">
              <a:rPr lang="en-US" smtClean="0"/>
              <a:t>16</a:t>
            </a:fld>
            <a:endParaRPr lang="en-US"/>
          </a:p>
        </p:txBody>
      </p:sp>
    </p:spTree>
    <p:extLst>
      <p:ext uri="{BB962C8B-B14F-4D97-AF65-F5344CB8AC3E}">
        <p14:creationId xmlns:p14="http://schemas.microsoft.com/office/powerpoint/2010/main" val="4173013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to hide Y, the idea is to randomize it by multiplying it with a random mask, resulting in Y’ and send Y’ to the issuer. After receiving Z’, the user can compute the real Z by dividing out the mask. In the protocol, red denotes the random masks and blue denotes elements that are hidden from the issuer.</a:t>
            </a:r>
          </a:p>
          <a:p>
            <a:endParaRPr lang="en-US" dirty="0"/>
          </a:p>
          <a:p>
            <a:r>
              <a:rPr lang="en-US" dirty="0"/>
              <a:t>Next, we can make the sigma protocol </a:t>
            </a:r>
            <a:r>
              <a:rPr lang="en-US" dirty="0" err="1"/>
              <a:t>oblivioius</a:t>
            </a:r>
            <a:r>
              <a:rPr lang="en-US" dirty="0"/>
              <a:t> using an approach similar to blind </a:t>
            </a:r>
            <a:r>
              <a:rPr lang="en-US" dirty="0" err="1"/>
              <a:t>Schnorr</a:t>
            </a:r>
            <a:r>
              <a:rPr lang="en-US" dirty="0"/>
              <a:t> signatures. Due to time constraints, I won’t delve into the details here.</a:t>
            </a:r>
          </a:p>
          <a:p>
            <a:endParaRPr lang="en-US" dirty="0"/>
          </a:p>
          <a:p>
            <a:r>
              <a:rPr lang="en-US" dirty="0"/>
              <a:t>To prove obliviousness, we first show that if Z’ is always computed correctly, the protocol achieves perfect obliviousness. Then, the soundness of pi guarantees Z' is computed correctly. Since the </a:t>
            </a:r>
            <a:r>
              <a:rPr lang="en-US" dirty="0" err="1"/>
              <a:t>soudness</a:t>
            </a:r>
            <a:r>
              <a:rPr lang="en-US" dirty="0"/>
              <a:t> of pi relies on the random oracle, we can show the protocol is oblivious in the random oracle model.</a:t>
            </a:r>
          </a:p>
        </p:txBody>
      </p:sp>
      <p:sp>
        <p:nvSpPr>
          <p:cNvPr id="4" name="Slide Number Placeholder 3"/>
          <p:cNvSpPr>
            <a:spLocks noGrp="1"/>
          </p:cNvSpPr>
          <p:nvPr>
            <p:ph type="sldNum" sz="quarter" idx="5"/>
          </p:nvPr>
        </p:nvSpPr>
        <p:spPr/>
        <p:txBody>
          <a:bodyPr/>
          <a:lstStyle/>
          <a:p>
            <a:fld id="{47D7D693-5605-A845-95AC-0945E09E8499}" type="slidenum">
              <a:rPr lang="en-US" smtClean="0"/>
              <a:t>17</a:t>
            </a:fld>
            <a:endParaRPr lang="en-US"/>
          </a:p>
        </p:txBody>
      </p:sp>
    </p:spTree>
    <p:extLst>
      <p:ext uri="{BB962C8B-B14F-4D97-AF65-F5344CB8AC3E}">
        <p14:creationId xmlns:p14="http://schemas.microsoft.com/office/powerpoint/2010/main" val="1144947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Now, let’s consider whether the protocol is one-more unforgeable. Unfortunately, the ROS attack applies here, which gives an adversary that can generate 1 + log p distinct forgeries by starting log p issuing sessions. A very high level reason that the attack works is due to the linearity of the protocol that allows the adversary to easily combine elements from different issuing sessions.</a:t>
            </a:r>
          </a:p>
        </p:txBody>
      </p:sp>
      <p:sp>
        <p:nvSpPr>
          <p:cNvPr id="4" name="Slide Number Placeholder 3"/>
          <p:cNvSpPr>
            <a:spLocks noGrp="1"/>
          </p:cNvSpPr>
          <p:nvPr>
            <p:ph type="sldNum" sz="quarter" idx="5"/>
          </p:nvPr>
        </p:nvSpPr>
        <p:spPr/>
        <p:txBody>
          <a:bodyPr/>
          <a:lstStyle/>
          <a:p>
            <a:fld id="{47D7D693-5605-A845-95AC-0945E09E8499}" type="slidenum">
              <a:rPr lang="en-US" smtClean="0"/>
              <a:t>18</a:t>
            </a:fld>
            <a:endParaRPr lang="en-US"/>
          </a:p>
        </p:txBody>
      </p:sp>
    </p:spTree>
    <p:extLst>
      <p:ext uri="{BB962C8B-B14F-4D97-AF65-F5344CB8AC3E}">
        <p14:creationId xmlns:p14="http://schemas.microsoft.com/office/powerpoint/2010/main" val="3301660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avoid the ROS attack, we leverage an idea from the  prior work. For simplicity, let’s ignore obliviousness for now. The core idea is to let the issuer commit to a random value e in the first round. After receiving the challenge ccc, the issuer computes the response as before, but now multiplies c by e. Then, the issuer sends s along with the opening of the commitment, which is included in the final proof. I won’t delve into the proof details here, but at a high level, multiplying e here breaks the linearity of the protocol, which is crucial for the ROS attack.</a:t>
            </a:r>
          </a:p>
          <a:p>
            <a:endParaRPr lang="en-US" dirty="0"/>
          </a:p>
          <a:p>
            <a:r>
              <a:rPr lang="en-US" dirty="0"/>
              <a:t>Soundness of the proof now relies on the the binding property of the commitment, which holds under the discrete log assumption. We can also follow the same diagram showed in the previous slide to achieve obliviousness and prove it under the discrete log assumption.</a:t>
            </a:r>
          </a:p>
        </p:txBody>
      </p:sp>
      <p:sp>
        <p:nvSpPr>
          <p:cNvPr id="4" name="Slide Number Placeholder 3"/>
          <p:cNvSpPr>
            <a:spLocks noGrp="1"/>
          </p:cNvSpPr>
          <p:nvPr>
            <p:ph type="sldNum" sz="quarter" idx="5"/>
          </p:nvPr>
        </p:nvSpPr>
        <p:spPr/>
        <p:txBody>
          <a:bodyPr/>
          <a:lstStyle/>
          <a:p>
            <a:fld id="{47D7D693-5605-A845-95AC-0945E09E8499}" type="slidenum">
              <a:rPr lang="en-US" smtClean="0"/>
              <a:t>19</a:t>
            </a:fld>
            <a:endParaRPr lang="en-US"/>
          </a:p>
        </p:txBody>
      </p:sp>
    </p:spTree>
    <p:extLst>
      <p:ext uri="{BB962C8B-B14F-4D97-AF65-F5344CB8AC3E}">
        <p14:creationId xmlns:p14="http://schemas.microsoft.com/office/powerpoint/2010/main" val="1644700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first recall the concept of non-interactive proofs.</a:t>
            </a:r>
          </a:p>
          <a:p>
            <a:r>
              <a:rPr lang="en-US" dirty="0"/>
              <a:t> </a:t>
            </a:r>
          </a:p>
          <a:p>
            <a:r>
              <a:rPr lang="en-US" dirty="0"/>
              <a:t>Consider a relation R, and let L(R) denote its corresponding NP language.</a:t>
            </a:r>
          </a:p>
          <a:p>
            <a:endParaRPr lang="en-US" dirty="0"/>
          </a:p>
          <a:p>
            <a:r>
              <a:rPr lang="en-US" dirty="0"/>
              <a:t>Suppose Alice holds a witness w for some statement X in the language, and Bob wants to know whether X is indeed in the language.</a:t>
            </a:r>
          </a:p>
          <a:p>
            <a:endParaRPr lang="en-US" dirty="0"/>
          </a:p>
          <a:p>
            <a:r>
              <a:rPr lang="en-US" dirty="0"/>
              <a:t>Alice tries to convince Bob by  sending a single message pi computed from the witness w, and Bob decides to whether accepts or rejects.</a:t>
            </a:r>
          </a:p>
          <a:p>
            <a:r>
              <a:rPr lang="en-US" dirty="0"/>
              <a:t> </a:t>
            </a:r>
          </a:p>
          <a:p>
            <a:r>
              <a:rPr lang="en-US" dirty="0"/>
              <a:t>We say pi is a non-interactive proof if</a:t>
            </a:r>
          </a:p>
          <a:p>
            <a:endParaRPr lang="en-US" dirty="0"/>
          </a:p>
          <a:p>
            <a:r>
              <a:rPr lang="en-US" dirty="0"/>
              <a:t>Bob will accept if X is in the language and Alice holds a correct witness and</a:t>
            </a:r>
          </a:p>
          <a:p>
            <a:r>
              <a:rPr lang="en-US" dirty="0"/>
              <a:t>Bob will always reject pi if X is not in the language.</a:t>
            </a:r>
          </a:p>
          <a:p>
            <a:endParaRPr lang="en-US" dirty="0"/>
          </a:p>
          <a:p>
            <a:r>
              <a:rPr lang="en-US" dirty="0"/>
              <a:t>For example, the proof can simply be the witness itself.</a:t>
            </a:r>
          </a:p>
          <a:p>
            <a:endParaRPr lang="en-US" dirty="0"/>
          </a:p>
          <a:p>
            <a:r>
              <a:rPr lang="en-US" dirty="0"/>
              <a:t>so, to make the problem non-trivial, we usually require additional properties, such as zero knowledge,</a:t>
            </a:r>
          </a:p>
          <a:p>
            <a:endParaRPr lang="en-US" dirty="0"/>
          </a:p>
          <a:p>
            <a:r>
              <a:rPr lang="en-US" dirty="0"/>
              <a:t>And in this work, we consider an orthogonal problem, i.e. whether the proof can be issued obliviously</a:t>
            </a:r>
          </a:p>
        </p:txBody>
      </p:sp>
      <p:sp>
        <p:nvSpPr>
          <p:cNvPr id="4" name="Slide Number Placeholder 3"/>
          <p:cNvSpPr>
            <a:spLocks noGrp="1"/>
          </p:cNvSpPr>
          <p:nvPr>
            <p:ph type="sldNum" sz="quarter" idx="5"/>
          </p:nvPr>
        </p:nvSpPr>
        <p:spPr/>
        <p:txBody>
          <a:bodyPr/>
          <a:lstStyle/>
          <a:p>
            <a:fld id="{47D7D693-5605-A845-95AC-0945E09E8499}" type="slidenum">
              <a:rPr lang="en-US" smtClean="0"/>
              <a:t>2</a:t>
            </a:fld>
            <a:endParaRPr lang="en-US"/>
          </a:p>
        </p:txBody>
      </p:sp>
    </p:spTree>
    <p:extLst>
      <p:ext uri="{BB962C8B-B14F-4D97-AF65-F5344CB8AC3E}">
        <p14:creationId xmlns:p14="http://schemas.microsoft.com/office/powerpoint/2010/main" val="3344596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one-more unforgeability in the free mode, we prove the following theorem for the </a:t>
            </a:r>
            <a:r>
              <a:rPr lang="en-US" dirty="0" err="1"/>
              <a:t>dleq</a:t>
            </a:r>
            <a:r>
              <a:rPr lang="en-US" dirty="0"/>
              <a:t> relation, where QI denotes the number of issuing sessions and QH denotes the number of random oracle queries. OMUF of the scheme relies on the (QI+1)-strong discrete log assumption, which assumes that it is hard to compute w given </a:t>
            </a:r>
            <a:r>
              <a:rPr lang="en-US" dirty="0" err="1"/>
              <a:t>wG</a:t>
            </a:r>
            <a:r>
              <a:rPr lang="en-US" dirty="0"/>
              <a:t>, w^2G, and so on until w^{QI+1} G. The assumption is necessary since the issuer sends </a:t>
            </a:r>
            <a:r>
              <a:rPr lang="en-US" dirty="0" err="1"/>
              <a:t>wY</a:t>
            </a:r>
            <a:r>
              <a:rPr lang="en-US" dirty="0"/>
              <a:t> in each issuing session for any Y chosen by the adversary, which means the adversary can learn all the values given by the strong discrete log assumption.</a:t>
            </a:r>
          </a:p>
          <a:p>
            <a:endParaRPr lang="en-US" dirty="0"/>
          </a:p>
          <a:p>
            <a:r>
              <a:rPr lang="en-US" dirty="0"/>
              <a:t>Also, for the restricted mode, we show OMUF for any algebraic relations relies on the discrete log assumption and that the Kernel matrix DH problem is hard for M, which means it is hard to a non-zero vector such that M times v is 0 vector. For typical matrices M, such as a random matrix, this assumption is implied by the discrete log assumption.</a:t>
            </a:r>
          </a:p>
        </p:txBody>
      </p:sp>
      <p:sp>
        <p:nvSpPr>
          <p:cNvPr id="4" name="Slide Number Placeholder 3"/>
          <p:cNvSpPr>
            <a:spLocks noGrp="1"/>
          </p:cNvSpPr>
          <p:nvPr>
            <p:ph type="sldNum" sz="quarter" idx="5"/>
          </p:nvPr>
        </p:nvSpPr>
        <p:spPr/>
        <p:txBody>
          <a:bodyPr/>
          <a:lstStyle/>
          <a:p>
            <a:fld id="{47D7D693-5605-A845-95AC-0945E09E8499}" type="slidenum">
              <a:rPr lang="en-US" smtClean="0"/>
              <a:t>20</a:t>
            </a:fld>
            <a:endParaRPr lang="en-US"/>
          </a:p>
        </p:txBody>
      </p:sp>
    </p:spTree>
    <p:extLst>
      <p:ext uri="{BB962C8B-B14F-4D97-AF65-F5344CB8AC3E}">
        <p14:creationId xmlns:p14="http://schemas.microsoft.com/office/powerpoint/2010/main" val="2605407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we propose the oblivious issuance of proofs, which can be seen as a generalization of blind signatures. We present efficient, pairing-free constructions for algebraic relations and show several applications.</a:t>
            </a:r>
          </a:p>
          <a:p>
            <a:endParaRPr lang="en-US" dirty="0"/>
          </a:p>
          <a:p>
            <a:r>
              <a:rPr lang="en-US" dirty="0"/>
              <a:t>For future work, it would be valuable to explore whether our constructions can be extended to a broader range of relations and if we can do oblivious issuance for other proof systems, such as SNARKs, it is interesting to investigate further applications for this primitive.</a:t>
            </a:r>
          </a:p>
        </p:txBody>
      </p:sp>
      <p:sp>
        <p:nvSpPr>
          <p:cNvPr id="4" name="Slide Number Placeholder 3"/>
          <p:cNvSpPr>
            <a:spLocks noGrp="1"/>
          </p:cNvSpPr>
          <p:nvPr>
            <p:ph type="sldNum" sz="quarter" idx="5"/>
          </p:nvPr>
        </p:nvSpPr>
        <p:spPr/>
        <p:txBody>
          <a:bodyPr/>
          <a:lstStyle/>
          <a:p>
            <a:fld id="{47D7D693-5605-A845-95AC-0945E09E8499}" type="slidenum">
              <a:rPr lang="en-US" smtClean="0"/>
              <a:t>21</a:t>
            </a:fld>
            <a:endParaRPr lang="en-US"/>
          </a:p>
        </p:txBody>
      </p:sp>
    </p:spTree>
    <p:extLst>
      <p:ext uri="{BB962C8B-B14F-4D97-AF65-F5344CB8AC3E}">
        <p14:creationId xmlns:p14="http://schemas.microsoft.com/office/powerpoint/2010/main" val="3451748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precisely, the goal is to construct an interactive protocol that allows Bob to obtain a non-interactive proof, which can be verified by anyone, while keeping the proof itself hidden from Alice. Moreover, part of the statement X can remain hidden from Alice. We refer to the property as Obliviousness, which guarantees that pi and the </a:t>
            </a:r>
            <a:r>
              <a:rPr lang="en-US" dirty="0" err="1"/>
              <a:t>idden</a:t>
            </a:r>
            <a:r>
              <a:rPr lang="en-US" dirty="0"/>
              <a:t> part of X are </a:t>
            </a:r>
            <a:r>
              <a:rPr lang="en-US" dirty="0" err="1"/>
              <a:t>unlinkable</a:t>
            </a:r>
            <a:r>
              <a:rPr lang="en-US" dirty="0"/>
              <a:t> to the interaction that issues the proof. </a:t>
            </a:r>
          </a:p>
          <a:p>
            <a:endParaRPr lang="en-US" dirty="0"/>
          </a:p>
          <a:p>
            <a:r>
              <a:rPr lang="en-US" dirty="0"/>
              <a:t>The proof retains the same security guarantees, including completeness, soundness, and possibly other properties.</a:t>
            </a:r>
          </a:p>
          <a:p>
            <a:endParaRPr lang="en-US" dirty="0"/>
          </a:p>
          <a:p>
            <a:r>
              <a:rPr lang="en-US" dirty="0"/>
              <a:t>Furthermore, we require the protocol to be </a:t>
            </a:r>
            <a:r>
              <a:rPr lang="en-US" i="1" dirty="0"/>
              <a:t>one-more unforgeable</a:t>
            </a:r>
            <a:r>
              <a:rPr lang="en-US" dirty="0"/>
              <a:t>, meaning that Bob cannot forge more proofs than the number of completed issuance interactions without the witness.</a:t>
            </a:r>
          </a:p>
          <a:p>
            <a:endParaRPr lang="en-US" dirty="0"/>
          </a:p>
          <a:p>
            <a:r>
              <a:rPr lang="en-US" dirty="0"/>
              <a:t>Why do we want to obliviously issue proofs?</a:t>
            </a:r>
          </a:p>
          <a:p>
            <a:endParaRPr lang="en-US" dirty="0"/>
          </a:p>
          <a:p>
            <a:r>
              <a:rPr lang="en-US" dirty="0"/>
              <a:t>The main motivation is that this primitive is particularly useful for constructing blind signatures and anonymous credentials. I will now explain each of these one by one</a:t>
            </a:r>
          </a:p>
        </p:txBody>
      </p:sp>
      <p:sp>
        <p:nvSpPr>
          <p:cNvPr id="4" name="Slide Number Placeholder 3"/>
          <p:cNvSpPr>
            <a:spLocks noGrp="1"/>
          </p:cNvSpPr>
          <p:nvPr>
            <p:ph type="sldNum" sz="quarter" idx="5"/>
          </p:nvPr>
        </p:nvSpPr>
        <p:spPr/>
        <p:txBody>
          <a:bodyPr/>
          <a:lstStyle/>
          <a:p>
            <a:fld id="{47D7D693-5605-A845-95AC-0945E09E8499}" type="slidenum">
              <a:rPr lang="en-US" smtClean="0"/>
              <a:t>3</a:t>
            </a:fld>
            <a:endParaRPr lang="en-US"/>
          </a:p>
        </p:txBody>
      </p:sp>
    </p:spTree>
    <p:extLst>
      <p:ext uri="{BB962C8B-B14F-4D97-AF65-F5344CB8AC3E}">
        <p14:creationId xmlns:p14="http://schemas.microsoft.com/office/powerpoint/2010/main" val="151177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blind signature protocol allows Bob to obtain a signature for a public key and a message m from Alice, who hods the corresponding secret key, while keeping the signature and message hidden from Alice. The protocol satisfies two key properties: blindness, which guarantees that m and the signature cannot be linked to the issuance interaction, and one-more unforgeable, which guarantees Bob cannot forge more signatures than # of issuance interactions.</a:t>
            </a:r>
          </a:p>
          <a:p>
            <a:endParaRPr lang="en-US" dirty="0"/>
          </a:p>
          <a:p>
            <a:r>
              <a:rPr lang="en-US" dirty="0"/>
              <a:t>Blind signatures have many applications. They were originally proposed for constructing anonymous e-cash systems and are now widely used in network services to achieve anonymity and protect user privacy. (Examples include Google One’s VPN services, Apple’s private click measurement, and Cloudflare’s Privacy Pass, which is currently undergoing the IETF standardization.)</a:t>
            </a:r>
          </a:p>
          <a:p>
            <a:endParaRPr lang="en-US" dirty="0"/>
          </a:p>
          <a:p>
            <a:r>
              <a:rPr lang="en-US" dirty="0"/>
              <a:t>We can see that the syntax of blind signatures closely resembles that of oblivious issuance of proofs. If the signature can be viewed as a proof, then the blind signatures protocol gives us an oblivious issuance protocol for certain proofs.</a:t>
            </a:r>
          </a:p>
        </p:txBody>
      </p:sp>
      <p:sp>
        <p:nvSpPr>
          <p:cNvPr id="4" name="Slide Number Placeholder 3"/>
          <p:cNvSpPr>
            <a:spLocks noGrp="1"/>
          </p:cNvSpPr>
          <p:nvPr>
            <p:ph type="sldNum" sz="quarter" idx="5"/>
          </p:nvPr>
        </p:nvSpPr>
        <p:spPr/>
        <p:txBody>
          <a:bodyPr/>
          <a:lstStyle/>
          <a:p>
            <a:fld id="{47D7D693-5605-A845-95AC-0945E09E8499}" type="slidenum">
              <a:rPr lang="en-US" smtClean="0"/>
              <a:t>4</a:t>
            </a:fld>
            <a:endParaRPr lang="en-US"/>
          </a:p>
        </p:txBody>
      </p:sp>
    </p:spTree>
    <p:extLst>
      <p:ext uri="{BB962C8B-B14F-4D97-AF65-F5344CB8AC3E}">
        <p14:creationId xmlns:p14="http://schemas.microsoft.com/office/powerpoint/2010/main" val="3944793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fact, a variety of blind signatures and their extensions have this property. For example, Blind </a:t>
            </a:r>
            <a:r>
              <a:rPr lang="en-US" dirty="0" err="1"/>
              <a:t>Schnorr</a:t>
            </a:r>
            <a:r>
              <a:rPr lang="en-US" dirty="0"/>
              <a:t> signatures can be interpreted as an oblivious issuance protocol for Proof of knowledge of discrete logarithms.</a:t>
            </a:r>
          </a:p>
          <a:p>
            <a:endParaRPr lang="en-US" dirty="0"/>
          </a:p>
          <a:p>
            <a:r>
              <a:rPr lang="en-US" dirty="0"/>
              <a:t>In turn, constructing oblivious issuance protocol for more general proofs opens the door to new constructions of blind signatures.</a:t>
            </a:r>
          </a:p>
        </p:txBody>
      </p:sp>
      <p:sp>
        <p:nvSpPr>
          <p:cNvPr id="4" name="Slide Number Placeholder 3"/>
          <p:cNvSpPr>
            <a:spLocks noGrp="1"/>
          </p:cNvSpPr>
          <p:nvPr>
            <p:ph type="sldNum" sz="quarter" idx="5"/>
          </p:nvPr>
        </p:nvSpPr>
        <p:spPr/>
        <p:txBody>
          <a:bodyPr/>
          <a:lstStyle/>
          <a:p>
            <a:fld id="{47D7D693-5605-A845-95AC-0945E09E8499}" type="slidenum">
              <a:rPr lang="en-US" smtClean="0"/>
              <a:t>5</a:t>
            </a:fld>
            <a:endParaRPr lang="en-US"/>
          </a:p>
        </p:txBody>
      </p:sp>
    </p:spTree>
    <p:extLst>
      <p:ext uri="{BB962C8B-B14F-4D97-AF65-F5344CB8AC3E}">
        <p14:creationId xmlns:p14="http://schemas.microsoft.com/office/powerpoint/2010/main" val="2984860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Times"/>
              </a:rPr>
              <a:t>Another use case is in anonymous credentials</a:t>
            </a:r>
          </a:p>
          <a:p>
            <a:endParaRPr lang="en-US" dirty="0">
              <a:effectLst/>
              <a:latin typeface="Time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Times"/>
              </a:rPr>
              <a:t>In this scenario, a user wishes to obtain a credential from an authority for a set of attributes. For example, the credential could be a driver's license with attributes such as name, date of birth, and address. The user can later present the credential and the associated attributes to the verifier in an anonymous way,  meaning that the credential presentation cannot be linked to the issuance, and even if the user presents the same credential multiple times, the transcripts of each showing cannot be linked.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latin typeface="Times"/>
            </a:endParaRPr>
          </a:p>
          <a:p>
            <a:r>
              <a:rPr lang="en-US" dirty="0">
                <a:effectLst/>
                <a:latin typeface="Times"/>
              </a:rPr>
              <a:t> Additionally, the user can reveal only partial information about the attributes, such as whether their age is over 18, while the rest of the attributes remains hidden.</a:t>
            </a:r>
          </a:p>
          <a:p>
            <a:endParaRPr lang="en-US" dirty="0">
              <a:effectLst/>
              <a:latin typeface="Times"/>
            </a:endParaRPr>
          </a:p>
          <a:p>
            <a:r>
              <a:rPr lang="en-US" dirty="0">
                <a:effectLst/>
                <a:latin typeface="Times"/>
              </a:rPr>
              <a:t>This concept is known as multi-show anonymous credentials. However, a limitation of existing constructions is that all practically efficient schemes rely on pairing-friendly curves, which makes them undesirable for many applications due to the lack of standard library support.</a:t>
            </a:r>
          </a:p>
          <a:p>
            <a:endParaRPr lang="en-US" dirty="0">
              <a:effectLst/>
              <a:latin typeface="Times"/>
            </a:endParaRPr>
          </a:p>
          <a:p>
            <a:r>
              <a:rPr lang="en-US" dirty="0">
                <a:effectLst/>
                <a:latin typeface="Times"/>
              </a:rPr>
              <a:t>A simpler scenario arises when the user only needs to present their credentials to the issuer. we note here that In this case, the issuer additionally needs to sends a proof that the credential is generated correctly. This  referred to as keyed-verification anonymous credentials, which was first proposed by Chase et al. in 2014. They also proposed constructions based on pairing-free groups, which offer better efficiency and are used in the Signal encrypted message application.</a:t>
            </a:r>
          </a:p>
          <a:p>
            <a:endParaRPr lang="en-US" dirty="0">
              <a:effectLst/>
              <a:latin typeface="Time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Times"/>
              </a:rPr>
              <a:t>However, </a:t>
            </a:r>
            <a:r>
              <a:rPr lang="en-US" dirty="0" err="1">
                <a:effectLst/>
                <a:latin typeface="Times"/>
              </a:rPr>
              <a:t>th</a:t>
            </a:r>
            <a:r>
              <a:rPr lang="en-US" dirty="0">
                <a:effectLst/>
                <a:latin typeface="Times"/>
              </a:rPr>
              <a:t> d </a:t>
            </a:r>
            <a:r>
              <a:rPr lang="en-US" dirty="0" err="1">
                <a:effectLst/>
                <a:latin typeface="Times"/>
              </a:rPr>
              <a:t>rawback</a:t>
            </a:r>
            <a:r>
              <a:rPr lang="en-US" dirty="0">
                <a:effectLst/>
                <a:latin typeface="Times"/>
              </a:rPr>
              <a:t> of this approach is the lack of support for </a:t>
            </a:r>
            <a:r>
              <a:rPr lang="en-US" dirty="0" err="1">
                <a:effectLst/>
                <a:latin typeface="Times"/>
              </a:rPr>
              <a:t>unlinkable</a:t>
            </a:r>
            <a:r>
              <a:rPr lang="en-US" dirty="0">
                <a:effectLst/>
                <a:latin typeface="Times"/>
              </a:rPr>
              <a:t> public verification. One open question is whether we can add </a:t>
            </a:r>
            <a:r>
              <a:rPr lang="en-US" dirty="0" err="1">
                <a:effectLst/>
                <a:latin typeface="Times"/>
              </a:rPr>
              <a:t>unlinkable</a:t>
            </a:r>
            <a:r>
              <a:rPr lang="en-US" dirty="0">
                <a:effectLst/>
                <a:latin typeface="Times"/>
              </a:rPr>
              <a:t> public </a:t>
            </a:r>
            <a:r>
              <a:rPr lang="en-US" dirty="0" err="1">
                <a:effectLst/>
                <a:latin typeface="Times"/>
              </a:rPr>
              <a:t>verfication</a:t>
            </a:r>
            <a:r>
              <a:rPr lang="en-US" dirty="0">
                <a:effectLst/>
                <a:latin typeface="Times"/>
              </a:rPr>
              <a:t> here. We show that we can support a single </a:t>
            </a:r>
            <a:r>
              <a:rPr lang="en-US" dirty="0" err="1">
                <a:effectLst/>
                <a:latin typeface="Times"/>
              </a:rPr>
              <a:t>unlinkable</a:t>
            </a:r>
            <a:r>
              <a:rPr lang="en-US" dirty="0">
                <a:effectLst/>
                <a:latin typeface="Times"/>
              </a:rPr>
              <a:t> public show through the oblivious issuance of proofs.</a:t>
            </a:r>
          </a:p>
          <a:p>
            <a:endParaRPr lang="en-US" dirty="0">
              <a:effectLst/>
              <a:latin typeface="Times"/>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7D7D693-5605-A845-95AC-0945E09E8499}" type="slidenum">
              <a:rPr lang="en-US" smtClean="0"/>
              <a:t>6</a:t>
            </a:fld>
            <a:endParaRPr lang="en-US"/>
          </a:p>
        </p:txBody>
      </p:sp>
    </p:spTree>
    <p:extLst>
      <p:ext uri="{BB962C8B-B14F-4D97-AF65-F5344CB8AC3E}">
        <p14:creationId xmlns:p14="http://schemas.microsoft.com/office/powerpoint/2010/main" val="3652576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Times"/>
              </a:rPr>
              <a:t>The idea is to</a:t>
            </a:r>
            <a:r>
              <a:rPr lang="zh-CN" altLang="en-US" dirty="0">
                <a:effectLst/>
                <a:latin typeface="Times"/>
              </a:rPr>
              <a:t> </a:t>
            </a:r>
            <a:r>
              <a:rPr lang="en-US" altLang="zh-CN" dirty="0">
                <a:effectLst/>
                <a:latin typeface="Times"/>
              </a:rPr>
              <a:t>replace the original issuance with an oblivious issuance protocol</a:t>
            </a:r>
            <a:r>
              <a:rPr lang="en-US" dirty="0">
                <a:effectLst/>
                <a:latin typeface="Times"/>
              </a:rPr>
              <a:t> such that both credential and the proof are now </a:t>
            </a:r>
            <a:r>
              <a:rPr lang="en-US" dirty="0" err="1">
                <a:effectLst/>
                <a:latin typeface="Times"/>
              </a:rPr>
              <a:t>unlinkable</a:t>
            </a:r>
            <a:r>
              <a:rPr lang="en-US" dirty="0">
                <a:effectLst/>
                <a:latin typeface="Times"/>
              </a:rPr>
              <a:t> to the issuance. Therefore, to do </a:t>
            </a:r>
            <a:r>
              <a:rPr lang="en-US" dirty="0" err="1">
                <a:effectLst/>
                <a:latin typeface="Times"/>
              </a:rPr>
              <a:t>unlinkable</a:t>
            </a:r>
            <a:r>
              <a:rPr lang="en-US" dirty="0">
                <a:effectLst/>
                <a:latin typeface="Times"/>
              </a:rPr>
              <a:t> public showing, the user simply sends the credential and the proof to the verifier together with an additional proof pi’ which is a proof of knowledge of the hidden attributes. However, here the user can only do </a:t>
            </a:r>
            <a:r>
              <a:rPr lang="en-US" dirty="0" err="1">
                <a:effectLst/>
                <a:latin typeface="Times"/>
              </a:rPr>
              <a:t>unlinkable</a:t>
            </a:r>
            <a:r>
              <a:rPr lang="en-US" dirty="0">
                <a:effectLst/>
                <a:latin typeface="Times"/>
              </a:rPr>
              <a:t> showing once since if they do it twice, the two showing can be linked. Such feature is referred to as single show anonymous credentials. The nice thing about our construction is that we do not disturb the keyed verification functionality. The  showing of credentials to the issuer remains the same as before.  Also, the changes to the original protocol are minor and only to the issuance protocol. </a:t>
            </a:r>
          </a:p>
          <a:p>
            <a:endParaRPr lang="en-US" dirty="0"/>
          </a:p>
        </p:txBody>
      </p:sp>
      <p:sp>
        <p:nvSpPr>
          <p:cNvPr id="4" name="Slide Number Placeholder 3"/>
          <p:cNvSpPr>
            <a:spLocks noGrp="1"/>
          </p:cNvSpPr>
          <p:nvPr>
            <p:ph type="sldNum" sz="quarter" idx="5"/>
          </p:nvPr>
        </p:nvSpPr>
        <p:spPr/>
        <p:txBody>
          <a:bodyPr/>
          <a:lstStyle/>
          <a:p>
            <a:fld id="{47D7D693-5605-A845-95AC-0945E09E8499}" type="slidenum">
              <a:rPr lang="en-US" smtClean="0"/>
              <a:t>7</a:t>
            </a:fld>
            <a:endParaRPr lang="en-US"/>
          </a:p>
        </p:txBody>
      </p:sp>
    </p:spTree>
    <p:extLst>
      <p:ext uri="{BB962C8B-B14F-4D97-AF65-F5344CB8AC3E}">
        <p14:creationId xmlns:p14="http://schemas.microsoft.com/office/powerpoint/2010/main" val="1608745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Times"/>
              </a:rPr>
              <a:t>I will now review the related works. One way to obliviously issue a proof is via the idea of meta-proofs, where the user can generate a zero-knowledge proof that there exists a proof that makes the verification algorithm accept. Due to the zero-knowledge property, the new proof is  </a:t>
            </a:r>
            <a:r>
              <a:rPr lang="en-US" dirty="0" err="1">
                <a:effectLst/>
                <a:latin typeface="Times"/>
              </a:rPr>
              <a:t>unlinkable</a:t>
            </a:r>
            <a:r>
              <a:rPr lang="en-US" dirty="0">
                <a:effectLst/>
                <a:latin typeface="Times"/>
              </a:rPr>
              <a:t> to the original one. However, this method is not efficient due to either the large proof size or the high computational cost.</a:t>
            </a:r>
          </a:p>
          <a:p>
            <a:endParaRPr lang="en-US" dirty="0">
              <a:effectLst/>
              <a:latin typeface="Times"/>
            </a:endParaRPr>
          </a:p>
          <a:p>
            <a:r>
              <a:rPr lang="en-US" dirty="0">
                <a:effectLst/>
                <a:latin typeface="Times"/>
              </a:rPr>
              <a:t>Another way is to use randomizable proofs, allowing the user to randomize the proof to create an </a:t>
            </a:r>
            <a:r>
              <a:rPr lang="en-US" dirty="0" err="1">
                <a:effectLst/>
                <a:latin typeface="Times"/>
              </a:rPr>
              <a:t>unlinkable</a:t>
            </a:r>
            <a:r>
              <a:rPr lang="en-US" dirty="0">
                <a:effectLst/>
                <a:latin typeface="Times"/>
              </a:rPr>
              <a:t> version. One drawback here is that the existing construction is based on </a:t>
            </a:r>
            <a:r>
              <a:rPr lang="en-US" dirty="0" err="1">
                <a:effectLst/>
                <a:latin typeface="Times"/>
              </a:rPr>
              <a:t>Groth</a:t>
            </a:r>
            <a:r>
              <a:rPr lang="en-US" dirty="0">
                <a:effectLst/>
                <a:latin typeface="Times"/>
              </a:rPr>
              <a:t>-Sahai proofs which relies on pairing.</a:t>
            </a:r>
          </a:p>
          <a:p>
            <a:endParaRPr lang="en-US" dirty="0">
              <a:effectLst/>
              <a:latin typeface="Times"/>
            </a:endParaRPr>
          </a:p>
          <a:p>
            <a:r>
              <a:rPr lang="en-US" dirty="0">
                <a:effectLst/>
                <a:latin typeface="Times"/>
              </a:rPr>
              <a:t>Also, as mentioned earlier, Blind </a:t>
            </a:r>
            <a:r>
              <a:rPr lang="en-US" dirty="0" err="1">
                <a:effectLst/>
                <a:latin typeface="Times"/>
              </a:rPr>
              <a:t>Schnorr</a:t>
            </a:r>
            <a:r>
              <a:rPr lang="en-US" dirty="0">
                <a:effectLst/>
                <a:latin typeface="Times"/>
              </a:rPr>
              <a:t> signatures can be interpreted as the oblivious issuance of proofs of knowledge of discrete logarithms. The scheme is quite efficient and is based on pairing-free groups. However, a recent attack shows that the scheme is not OMUF if we allow arbitrary concurrency. there are ongoing efforts to avoid the attack. Nonetheless, they only considered proofs for specific relations.</a:t>
            </a:r>
          </a:p>
          <a:p>
            <a:endParaRPr lang="en-US" dirty="0">
              <a:effectLst/>
              <a:latin typeface="Times"/>
            </a:endParaRPr>
          </a:p>
          <a:p>
            <a:r>
              <a:rPr lang="en-US" dirty="0">
                <a:effectLst/>
                <a:latin typeface="Times"/>
              </a:rPr>
              <a:t>Thus, the main problem we address here is whether it is possible to issue proofs obliviously for more general relations based on pairing-free groups.</a:t>
            </a:r>
          </a:p>
          <a:p>
            <a:endParaRPr lang="en-US" dirty="0"/>
          </a:p>
        </p:txBody>
      </p:sp>
      <p:sp>
        <p:nvSpPr>
          <p:cNvPr id="4" name="Slide Number Placeholder 3"/>
          <p:cNvSpPr>
            <a:spLocks noGrp="1"/>
          </p:cNvSpPr>
          <p:nvPr>
            <p:ph type="sldNum" sz="quarter" idx="5"/>
          </p:nvPr>
        </p:nvSpPr>
        <p:spPr/>
        <p:txBody>
          <a:bodyPr/>
          <a:lstStyle/>
          <a:p>
            <a:fld id="{47D7D693-5605-A845-95AC-0945E09E8499}" type="slidenum">
              <a:rPr lang="en-US" smtClean="0"/>
              <a:t>8</a:t>
            </a:fld>
            <a:endParaRPr lang="en-US"/>
          </a:p>
        </p:txBody>
      </p:sp>
    </p:spTree>
    <p:extLst>
      <p:ext uri="{BB962C8B-B14F-4D97-AF65-F5344CB8AC3E}">
        <p14:creationId xmlns:p14="http://schemas.microsoft.com/office/powerpoint/2010/main" val="598656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Times"/>
              </a:rPr>
              <a:t>Our contributions can be summarized as follows. First, we give formal syntax and security definitions for the primitive. Next, we give pairing-free constructions for a class of linear relations, which we refer to as algebraic relations. One note here is that our security analysis relies on both algebraic group model and random oracle model. The applications of our construction are twofold.</a:t>
            </a:r>
          </a:p>
          <a:p>
            <a:endParaRPr lang="en-US" dirty="0">
              <a:effectLst/>
              <a:latin typeface="Time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they give us several new constructions of blind signatures and anonymous credentials. Second, they  can be used to add </a:t>
            </a:r>
            <a:r>
              <a:rPr lang="en-US" dirty="0" err="1"/>
              <a:t>unlinkable</a:t>
            </a:r>
            <a:r>
              <a:rPr lang="en-US" dirty="0"/>
              <a:t> public verification to several existing systems.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effectLst/>
              <a:latin typeface="Times"/>
            </a:endParaRPr>
          </a:p>
          <a:p>
            <a:endParaRPr lang="en-US" dirty="0">
              <a:effectLst/>
              <a:latin typeface="Times"/>
            </a:endParaRPr>
          </a:p>
          <a:p>
            <a:r>
              <a:rPr lang="en-US" dirty="0">
                <a:effectLst/>
                <a:latin typeface="Times"/>
              </a:rPr>
              <a:t>The first one is adding unlikable public verification to 2HashDH OPRF. This gives us a new construction of anonymous tokens with fast private verifications, and also a new blind signature scheme with part of the signature is unique and unforgeable.</a:t>
            </a:r>
          </a:p>
          <a:p>
            <a:endParaRPr lang="en-US" dirty="0">
              <a:effectLst/>
              <a:latin typeface="Times"/>
            </a:endParaRPr>
          </a:p>
          <a:p>
            <a:r>
              <a:rPr lang="en-US" dirty="0">
                <a:effectLst/>
                <a:latin typeface="Times"/>
              </a:rPr>
              <a:t>The second one is adding public verification to algebraic MACs, which is the key primitive underlying the keyed-verification anonymous credential. As mentioned earlier, it adds the </a:t>
            </a:r>
            <a:r>
              <a:rPr lang="en-US" dirty="0" err="1">
                <a:effectLst/>
                <a:latin typeface="Times"/>
              </a:rPr>
              <a:t>ublic</a:t>
            </a:r>
            <a:r>
              <a:rPr lang="en-US" dirty="0">
                <a:effectLst/>
                <a:latin typeface="Times"/>
              </a:rPr>
              <a:t> single-show feature to the original keyed-verification anonymous credential. The resulting system is based on pairing-free groups and only require minor changes to the issuance protocol only.</a:t>
            </a:r>
          </a:p>
          <a:p>
            <a:endParaRPr lang="en-US" dirty="0">
              <a:effectLst/>
              <a:latin typeface="Times"/>
            </a:endParaRPr>
          </a:p>
          <a:p>
            <a:r>
              <a:rPr lang="en-US" dirty="0">
                <a:effectLst/>
                <a:latin typeface="Times"/>
              </a:rPr>
              <a:t>Finally, we give a variant of U-Prove credentials which achieves one-more unforgeable in concurrent settings. The original protocol was affected by the ROS attack.</a:t>
            </a:r>
          </a:p>
        </p:txBody>
      </p:sp>
      <p:sp>
        <p:nvSpPr>
          <p:cNvPr id="4" name="Slide Number Placeholder 3"/>
          <p:cNvSpPr>
            <a:spLocks noGrp="1"/>
          </p:cNvSpPr>
          <p:nvPr>
            <p:ph type="sldNum" sz="quarter" idx="5"/>
          </p:nvPr>
        </p:nvSpPr>
        <p:spPr/>
        <p:txBody>
          <a:bodyPr/>
          <a:lstStyle/>
          <a:p>
            <a:fld id="{47D7D693-5605-A845-95AC-0945E09E8499}" type="slidenum">
              <a:rPr lang="en-US" smtClean="0"/>
              <a:t>9</a:t>
            </a:fld>
            <a:endParaRPr lang="en-US"/>
          </a:p>
        </p:txBody>
      </p:sp>
    </p:spTree>
    <p:extLst>
      <p:ext uri="{BB962C8B-B14F-4D97-AF65-F5344CB8AC3E}">
        <p14:creationId xmlns:p14="http://schemas.microsoft.com/office/powerpoint/2010/main" val="1834667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368E4B-98F7-4A43-9760-F1F53C29E6B6}" type="datetimeFigureOut">
              <a:rPr lang="en-US" smtClean="0"/>
              <a:t>10/14/25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6CC5A-B318-9D42-B5BF-894BB2D8D42B}" type="slidenum">
              <a:rPr lang="en-US" smtClean="0"/>
              <a:t>‹#›</a:t>
            </a:fld>
            <a:endParaRPr lang="en-US"/>
          </a:p>
        </p:txBody>
      </p:sp>
    </p:spTree>
    <p:extLst>
      <p:ext uri="{BB962C8B-B14F-4D97-AF65-F5344CB8AC3E}">
        <p14:creationId xmlns:p14="http://schemas.microsoft.com/office/powerpoint/2010/main" val="4200898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368E4B-98F7-4A43-9760-F1F53C29E6B6}" type="datetimeFigureOut">
              <a:rPr lang="en-US" smtClean="0"/>
              <a:t>10/14/25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6CC5A-B318-9D42-B5BF-894BB2D8D42B}" type="slidenum">
              <a:rPr lang="en-US" smtClean="0"/>
              <a:t>‹#›</a:t>
            </a:fld>
            <a:endParaRPr lang="en-US"/>
          </a:p>
        </p:txBody>
      </p:sp>
    </p:spTree>
    <p:extLst>
      <p:ext uri="{BB962C8B-B14F-4D97-AF65-F5344CB8AC3E}">
        <p14:creationId xmlns:p14="http://schemas.microsoft.com/office/powerpoint/2010/main" val="3749816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368E4B-98F7-4A43-9760-F1F53C29E6B6}" type="datetimeFigureOut">
              <a:rPr lang="en-US" smtClean="0"/>
              <a:t>10/14/25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6CC5A-B318-9D42-B5BF-894BB2D8D42B}" type="slidenum">
              <a:rPr lang="en-US" smtClean="0"/>
              <a:t>‹#›</a:t>
            </a:fld>
            <a:endParaRPr lang="en-US"/>
          </a:p>
        </p:txBody>
      </p:sp>
    </p:spTree>
    <p:extLst>
      <p:ext uri="{BB962C8B-B14F-4D97-AF65-F5344CB8AC3E}">
        <p14:creationId xmlns:p14="http://schemas.microsoft.com/office/powerpoint/2010/main" val="208421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368E4B-98F7-4A43-9760-F1F53C29E6B6}" type="datetimeFigureOut">
              <a:rPr lang="en-US" smtClean="0"/>
              <a:t>10/14/25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6CC5A-B318-9D42-B5BF-894BB2D8D42B}" type="slidenum">
              <a:rPr lang="en-US" smtClean="0"/>
              <a:t>‹#›</a:t>
            </a:fld>
            <a:endParaRPr lang="en-US"/>
          </a:p>
        </p:txBody>
      </p:sp>
    </p:spTree>
    <p:extLst>
      <p:ext uri="{BB962C8B-B14F-4D97-AF65-F5344CB8AC3E}">
        <p14:creationId xmlns:p14="http://schemas.microsoft.com/office/powerpoint/2010/main" val="2786411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368E4B-98F7-4A43-9760-F1F53C29E6B6}" type="datetimeFigureOut">
              <a:rPr lang="en-US" smtClean="0"/>
              <a:t>10/14/25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6CC5A-B318-9D42-B5BF-894BB2D8D42B}" type="slidenum">
              <a:rPr lang="en-US" smtClean="0"/>
              <a:t>‹#›</a:t>
            </a:fld>
            <a:endParaRPr lang="en-US"/>
          </a:p>
        </p:txBody>
      </p:sp>
    </p:spTree>
    <p:extLst>
      <p:ext uri="{BB962C8B-B14F-4D97-AF65-F5344CB8AC3E}">
        <p14:creationId xmlns:p14="http://schemas.microsoft.com/office/powerpoint/2010/main" val="1083162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368E4B-98F7-4A43-9760-F1F53C29E6B6}" type="datetimeFigureOut">
              <a:rPr lang="en-US" smtClean="0"/>
              <a:t>10/14/25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B6CC5A-B318-9D42-B5BF-894BB2D8D42B}" type="slidenum">
              <a:rPr lang="en-US" smtClean="0"/>
              <a:t>‹#›</a:t>
            </a:fld>
            <a:endParaRPr lang="en-US"/>
          </a:p>
        </p:txBody>
      </p:sp>
    </p:spTree>
    <p:extLst>
      <p:ext uri="{BB962C8B-B14F-4D97-AF65-F5344CB8AC3E}">
        <p14:creationId xmlns:p14="http://schemas.microsoft.com/office/powerpoint/2010/main" val="3823027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368E4B-98F7-4A43-9760-F1F53C29E6B6}" type="datetimeFigureOut">
              <a:rPr lang="en-US" smtClean="0"/>
              <a:t>10/14/25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B6CC5A-B318-9D42-B5BF-894BB2D8D42B}" type="slidenum">
              <a:rPr lang="en-US" smtClean="0"/>
              <a:t>‹#›</a:t>
            </a:fld>
            <a:endParaRPr lang="en-US"/>
          </a:p>
        </p:txBody>
      </p:sp>
    </p:spTree>
    <p:extLst>
      <p:ext uri="{BB962C8B-B14F-4D97-AF65-F5344CB8AC3E}">
        <p14:creationId xmlns:p14="http://schemas.microsoft.com/office/powerpoint/2010/main" val="2255158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368E4B-98F7-4A43-9760-F1F53C29E6B6}" type="datetimeFigureOut">
              <a:rPr lang="en-US" smtClean="0"/>
              <a:t>10/14/25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B6CC5A-B318-9D42-B5BF-894BB2D8D42B}" type="slidenum">
              <a:rPr lang="en-US" smtClean="0"/>
              <a:t>‹#›</a:t>
            </a:fld>
            <a:endParaRPr lang="en-US"/>
          </a:p>
        </p:txBody>
      </p:sp>
    </p:spTree>
    <p:extLst>
      <p:ext uri="{BB962C8B-B14F-4D97-AF65-F5344CB8AC3E}">
        <p14:creationId xmlns:p14="http://schemas.microsoft.com/office/powerpoint/2010/main" val="4011993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368E4B-98F7-4A43-9760-F1F53C29E6B6}" type="datetimeFigureOut">
              <a:rPr lang="en-US" smtClean="0"/>
              <a:t>10/14/25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B6CC5A-B318-9D42-B5BF-894BB2D8D42B}" type="slidenum">
              <a:rPr lang="en-US" smtClean="0"/>
              <a:t>‹#›</a:t>
            </a:fld>
            <a:endParaRPr lang="en-US"/>
          </a:p>
        </p:txBody>
      </p:sp>
    </p:spTree>
    <p:extLst>
      <p:ext uri="{BB962C8B-B14F-4D97-AF65-F5344CB8AC3E}">
        <p14:creationId xmlns:p14="http://schemas.microsoft.com/office/powerpoint/2010/main" val="3331560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368E4B-98F7-4A43-9760-F1F53C29E6B6}" type="datetimeFigureOut">
              <a:rPr lang="en-US" smtClean="0"/>
              <a:t>10/14/25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B6CC5A-B318-9D42-B5BF-894BB2D8D42B}" type="slidenum">
              <a:rPr lang="en-US" smtClean="0"/>
              <a:t>‹#›</a:t>
            </a:fld>
            <a:endParaRPr lang="en-US"/>
          </a:p>
        </p:txBody>
      </p:sp>
    </p:spTree>
    <p:extLst>
      <p:ext uri="{BB962C8B-B14F-4D97-AF65-F5344CB8AC3E}">
        <p14:creationId xmlns:p14="http://schemas.microsoft.com/office/powerpoint/2010/main" val="59505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368E4B-98F7-4A43-9760-F1F53C29E6B6}" type="datetimeFigureOut">
              <a:rPr lang="en-US" smtClean="0"/>
              <a:t>10/14/25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B6CC5A-B318-9D42-B5BF-894BB2D8D42B}" type="slidenum">
              <a:rPr lang="en-US" smtClean="0"/>
              <a:t>‹#›</a:t>
            </a:fld>
            <a:endParaRPr lang="en-US"/>
          </a:p>
        </p:txBody>
      </p:sp>
    </p:spTree>
    <p:extLst>
      <p:ext uri="{BB962C8B-B14F-4D97-AF65-F5344CB8AC3E}">
        <p14:creationId xmlns:p14="http://schemas.microsoft.com/office/powerpoint/2010/main" val="3619457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82000"/>
                  </a:schemeClr>
                </a:solidFill>
              </a:defRPr>
            </a:lvl1pPr>
          </a:lstStyle>
          <a:p>
            <a:fld id="{24368E4B-98F7-4A43-9760-F1F53C29E6B6}" type="datetimeFigureOut">
              <a:rPr lang="en-US" smtClean="0"/>
              <a:t>10/14/25</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82000"/>
                  </a:schemeClr>
                </a:solidFill>
              </a:defRPr>
            </a:lvl1pPr>
          </a:lstStyle>
          <a:p>
            <a:fld id="{F7B6CC5A-B318-9D42-B5BF-894BB2D8D42B}" type="slidenum">
              <a:rPr lang="en-US" smtClean="0"/>
              <a:t>‹#›</a:t>
            </a:fld>
            <a:endParaRPr lang="en-US"/>
          </a:p>
        </p:txBody>
      </p:sp>
    </p:spTree>
    <p:extLst>
      <p:ext uri="{BB962C8B-B14F-4D97-AF65-F5344CB8AC3E}">
        <p14:creationId xmlns:p14="http://schemas.microsoft.com/office/powerpoint/2010/main" val="3348519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2.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4.png"/><Relationship Id="rId3" Type="http://schemas.openxmlformats.org/officeDocument/2006/relationships/image" Target="../media/image550.png"/><Relationship Id="rId7" Type="http://schemas.openxmlformats.org/officeDocument/2006/relationships/image" Target="../media/image57.png"/><Relationship Id="rId12" Type="http://schemas.openxmlformats.org/officeDocument/2006/relationships/image" Target="../media/image62.png"/><Relationship Id="rId17" Type="http://schemas.openxmlformats.org/officeDocument/2006/relationships/image" Target="../media/image59.png"/><Relationship Id="rId2" Type="http://schemas.openxmlformats.org/officeDocument/2006/relationships/notesSlide" Target="../notesSlides/notesSlide12.xml"/><Relationship Id="rId16"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61.png"/><Relationship Id="rId5" Type="http://schemas.openxmlformats.org/officeDocument/2006/relationships/image" Target="../media/image2.png"/><Relationship Id="rId15" Type="http://schemas.openxmlformats.org/officeDocument/2006/relationships/image" Target="../media/image56.png"/><Relationship Id="rId10" Type="http://schemas.openxmlformats.org/officeDocument/2006/relationships/image" Target="../media/image60.png"/><Relationship Id="rId4" Type="http://schemas.openxmlformats.org/officeDocument/2006/relationships/image" Target="../media/image51.png"/><Relationship Id="rId9" Type="http://schemas.openxmlformats.org/officeDocument/2006/relationships/image" Target="../media/image53.png"/><Relationship Id="rId14" Type="http://schemas.openxmlformats.org/officeDocument/2006/relationships/image" Target="../media/image55.png"/></Relationships>
</file>

<file path=ppt/slides/_rels/slide13.xml.rels><?xml version="1.0" encoding="UTF-8" standalone="yes"?>
<Relationships xmlns="http://schemas.openxmlformats.org/package/2006/relationships"><Relationship Id="rId8" Type="http://schemas.openxmlformats.org/officeDocument/2006/relationships/image" Target="../media/image290.png"/><Relationship Id="rId18" Type="http://schemas.openxmlformats.org/officeDocument/2006/relationships/image" Target="../media/image68.png"/><Relationship Id="rId3" Type="http://schemas.openxmlformats.org/officeDocument/2006/relationships/image" Target="../media/image66.png"/><Relationship Id="rId7" Type="http://schemas.openxmlformats.org/officeDocument/2006/relationships/image" Target="../media/image55.png"/><Relationship Id="rId12" Type="http://schemas.openxmlformats.org/officeDocument/2006/relationships/image" Target="../media/image340.png"/><Relationship Id="rId17" Type="http://schemas.openxmlformats.org/officeDocument/2006/relationships/image" Target="../media/image51.png"/><Relationship Id="rId2" Type="http://schemas.openxmlformats.org/officeDocument/2006/relationships/notesSlide" Target="../notesSlides/notesSlide13.xml"/><Relationship Id="rId16" Type="http://schemas.openxmlformats.org/officeDocument/2006/relationships/image" Target="../media/image380.png"/><Relationship Id="rId20"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280.png"/><Relationship Id="rId5" Type="http://schemas.openxmlformats.org/officeDocument/2006/relationships/image" Target="../media/image2.png"/><Relationship Id="rId10" Type="http://schemas.openxmlformats.org/officeDocument/2006/relationships/image" Target="../media/image67.png"/><Relationship Id="rId19" Type="http://schemas.openxmlformats.org/officeDocument/2006/relationships/image" Target="../media/image69.png"/><Relationship Id="rId4" Type="http://schemas.openxmlformats.org/officeDocument/2006/relationships/image" Target="../media/image660.png"/><Relationship Id="rId9" Type="http://schemas.openxmlformats.org/officeDocument/2006/relationships/image" Target="../media/image300.png"/></Relationships>
</file>

<file path=ppt/slides/_rels/slide14.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3.png"/><Relationship Id="rId7" Type="http://schemas.openxmlformats.org/officeDocument/2006/relationships/image" Target="../media/image7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65.png"/><Relationship Id="rId10" Type="http://schemas.openxmlformats.org/officeDocument/2006/relationships/image" Target="../media/image76.png"/><Relationship Id="rId4" Type="http://schemas.openxmlformats.org/officeDocument/2006/relationships/image" Target="../media/image64.png"/><Relationship Id="rId9" Type="http://schemas.openxmlformats.org/officeDocument/2006/relationships/image" Target="../media/image7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81.png"/><Relationship Id="rId13" Type="http://schemas.openxmlformats.org/officeDocument/2006/relationships/image" Target="../media/image87.png"/><Relationship Id="rId18" Type="http://schemas.openxmlformats.org/officeDocument/2006/relationships/image" Target="../media/image92.png"/><Relationship Id="rId3" Type="http://schemas.openxmlformats.org/officeDocument/2006/relationships/image" Target="../media/image760.png"/><Relationship Id="rId7" Type="http://schemas.openxmlformats.org/officeDocument/2006/relationships/image" Target="../media/image80.png"/><Relationship Id="rId12" Type="http://schemas.openxmlformats.org/officeDocument/2006/relationships/image" Target="../media/image86.png"/><Relationship Id="rId17" Type="http://schemas.openxmlformats.org/officeDocument/2006/relationships/image" Target="../media/image91.png"/><Relationship Id="rId2" Type="http://schemas.openxmlformats.org/officeDocument/2006/relationships/notesSlide" Target="../notesSlides/notesSlide16.xml"/><Relationship Id="rId16"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image" Target="../media/image79.png"/><Relationship Id="rId11" Type="http://schemas.openxmlformats.org/officeDocument/2006/relationships/image" Target="../media/image82.png"/><Relationship Id="rId5" Type="http://schemas.openxmlformats.org/officeDocument/2006/relationships/image" Target="../media/image78.png"/><Relationship Id="rId15" Type="http://schemas.openxmlformats.org/officeDocument/2006/relationships/image" Target="../media/image89.png"/><Relationship Id="rId10" Type="http://schemas.openxmlformats.org/officeDocument/2006/relationships/image" Target="../media/image84.png"/><Relationship Id="rId19" Type="http://schemas.openxmlformats.org/officeDocument/2006/relationships/image" Target="../media/image88.png"/><Relationship Id="rId4" Type="http://schemas.openxmlformats.org/officeDocument/2006/relationships/image" Target="../media/image77.png"/><Relationship Id="rId9" Type="http://schemas.openxmlformats.org/officeDocument/2006/relationships/image" Target="../media/image83.png"/></Relationships>
</file>

<file path=ppt/slides/_rels/slide17.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00.png"/><Relationship Id="rId18" Type="http://schemas.openxmlformats.org/officeDocument/2006/relationships/image" Target="../media/image104.png"/><Relationship Id="rId3" Type="http://schemas.openxmlformats.org/officeDocument/2006/relationships/image" Target="../media/image760.png"/><Relationship Id="rId21" Type="http://schemas.openxmlformats.org/officeDocument/2006/relationships/image" Target="../media/image81.png"/><Relationship Id="rId7" Type="http://schemas.openxmlformats.org/officeDocument/2006/relationships/image" Target="../media/image88.png"/><Relationship Id="rId12" Type="http://schemas.openxmlformats.org/officeDocument/2006/relationships/image" Target="../media/image99.png"/><Relationship Id="rId17" Type="http://schemas.openxmlformats.org/officeDocument/2006/relationships/image" Target="../media/image103.png"/><Relationship Id="rId2" Type="http://schemas.openxmlformats.org/officeDocument/2006/relationships/notesSlide" Target="../notesSlides/notesSlide17.xml"/><Relationship Id="rId16" Type="http://schemas.openxmlformats.org/officeDocument/2006/relationships/image" Target="../media/image102.png"/><Relationship Id="rId20"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95.png"/><Relationship Id="rId11" Type="http://schemas.openxmlformats.org/officeDocument/2006/relationships/image" Target="../media/image84.png"/><Relationship Id="rId5" Type="http://schemas.openxmlformats.org/officeDocument/2006/relationships/image" Target="../media/image94.png"/><Relationship Id="rId15" Type="http://schemas.openxmlformats.org/officeDocument/2006/relationships/image" Target="../media/image89.png"/><Relationship Id="rId10" Type="http://schemas.openxmlformats.org/officeDocument/2006/relationships/image" Target="../media/image83.png"/><Relationship Id="rId19" Type="http://schemas.openxmlformats.org/officeDocument/2006/relationships/image" Target="../media/image90.png"/><Relationship Id="rId4" Type="http://schemas.openxmlformats.org/officeDocument/2006/relationships/image" Target="../media/image93.png"/><Relationship Id="rId9" Type="http://schemas.openxmlformats.org/officeDocument/2006/relationships/image" Target="../media/image98.png"/><Relationship Id="rId14" Type="http://schemas.openxmlformats.org/officeDocument/2006/relationships/image" Target="../media/image101.png"/><Relationship Id="rId22" Type="http://schemas.openxmlformats.org/officeDocument/2006/relationships/image" Target="../media/image96.png"/></Relationships>
</file>

<file path=ppt/slides/_rels/slide18.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55.png"/><Relationship Id="rId18" Type="http://schemas.openxmlformats.org/officeDocument/2006/relationships/image" Target="../media/image111.png"/><Relationship Id="rId3" Type="http://schemas.openxmlformats.org/officeDocument/2006/relationships/image" Target="../media/image760.png"/><Relationship Id="rId21" Type="http://schemas.openxmlformats.org/officeDocument/2006/relationships/image" Target="../media/image92.png"/><Relationship Id="rId7" Type="http://schemas.openxmlformats.org/officeDocument/2006/relationships/image" Target="../media/image90.png"/><Relationship Id="rId12" Type="http://schemas.openxmlformats.org/officeDocument/2006/relationships/image" Target="../media/image106.png"/><Relationship Id="rId2" Type="http://schemas.openxmlformats.org/officeDocument/2006/relationships/notesSlide" Target="../notesSlides/notesSlide18.xml"/><Relationship Id="rId16" Type="http://schemas.openxmlformats.org/officeDocument/2006/relationships/image" Target="../media/image109.png"/><Relationship Id="rId20"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image" Target="../media/image89.png"/><Relationship Id="rId5" Type="http://schemas.openxmlformats.org/officeDocument/2006/relationships/image" Target="../media/image95.png"/><Relationship Id="rId10" Type="http://schemas.openxmlformats.org/officeDocument/2006/relationships/image" Target="../media/image100.png"/><Relationship Id="rId19" Type="http://schemas.openxmlformats.org/officeDocument/2006/relationships/image" Target="../media/image112.png"/><Relationship Id="rId4" Type="http://schemas.openxmlformats.org/officeDocument/2006/relationships/image" Target="../media/image94.png"/><Relationship Id="rId9" Type="http://schemas.openxmlformats.org/officeDocument/2006/relationships/image" Target="../media/image105.png"/><Relationship Id="rId14" Type="http://schemas.openxmlformats.org/officeDocument/2006/relationships/image" Target="../media/image107.png"/><Relationship Id="rId22" Type="http://schemas.openxmlformats.org/officeDocument/2006/relationships/image" Target="../media/image88.png"/></Relationships>
</file>

<file path=ppt/slides/_rels/slide19.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19.png"/><Relationship Id="rId18" Type="http://schemas.openxmlformats.org/officeDocument/2006/relationships/image" Target="../media/image110.png"/><Relationship Id="rId3" Type="http://schemas.openxmlformats.org/officeDocument/2006/relationships/image" Target="../media/image760.png"/><Relationship Id="rId21" Type="http://schemas.openxmlformats.org/officeDocument/2006/relationships/image" Target="../media/image126.png"/><Relationship Id="rId7" Type="http://schemas.openxmlformats.org/officeDocument/2006/relationships/image" Target="../media/image115.png"/><Relationship Id="rId12" Type="http://schemas.openxmlformats.org/officeDocument/2006/relationships/image" Target="../media/image89.png"/><Relationship Id="rId17" Type="http://schemas.openxmlformats.org/officeDocument/2006/relationships/image" Target="../media/image123.png"/><Relationship Id="rId2" Type="http://schemas.openxmlformats.org/officeDocument/2006/relationships/notesSlide" Target="../notesSlides/notesSlide19.xml"/><Relationship Id="rId16" Type="http://schemas.openxmlformats.org/officeDocument/2006/relationships/image" Target="../media/image122.png"/><Relationship Id="rId20" Type="http://schemas.openxmlformats.org/officeDocument/2006/relationships/image" Target="../media/image125.png"/><Relationship Id="rId1" Type="http://schemas.openxmlformats.org/officeDocument/2006/relationships/slideLayout" Target="../slideLayouts/slideLayout2.xml"/><Relationship Id="rId6" Type="http://schemas.openxmlformats.org/officeDocument/2006/relationships/image" Target="../media/image108.png"/><Relationship Id="rId11" Type="http://schemas.openxmlformats.org/officeDocument/2006/relationships/image" Target="../media/image86.png"/><Relationship Id="rId5" Type="http://schemas.openxmlformats.org/officeDocument/2006/relationships/image" Target="../media/image114.png"/><Relationship Id="rId15" Type="http://schemas.openxmlformats.org/officeDocument/2006/relationships/image" Target="../media/image121.png"/><Relationship Id="rId23" Type="http://schemas.openxmlformats.org/officeDocument/2006/relationships/image" Target="../media/image128.png"/><Relationship Id="rId10" Type="http://schemas.openxmlformats.org/officeDocument/2006/relationships/image" Target="../media/image118.png"/><Relationship Id="rId19" Type="http://schemas.openxmlformats.org/officeDocument/2006/relationships/image" Target="../media/image92.png"/><Relationship Id="rId4" Type="http://schemas.openxmlformats.org/officeDocument/2006/relationships/image" Target="../media/image78.png"/><Relationship Id="rId9" Type="http://schemas.openxmlformats.org/officeDocument/2006/relationships/image" Target="../media/image117.png"/><Relationship Id="rId14" Type="http://schemas.openxmlformats.org/officeDocument/2006/relationships/image" Target="../media/image120.png"/><Relationship Id="rId22" Type="http://schemas.openxmlformats.org/officeDocument/2006/relationships/image" Target="../media/image127.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11.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1250.png"/><Relationship Id="rId7" Type="http://schemas.openxmlformats.org/officeDocument/2006/relationships/image" Target="../media/image129.png"/><Relationship Id="rId12" Type="http://schemas.openxmlformats.org/officeDocument/2006/relationships/image" Target="../media/image9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280.png"/><Relationship Id="rId11" Type="http://schemas.openxmlformats.org/officeDocument/2006/relationships/image" Target="../media/image133.png"/><Relationship Id="rId5" Type="http://schemas.openxmlformats.org/officeDocument/2006/relationships/image" Target="../media/image1270.png"/><Relationship Id="rId10" Type="http://schemas.openxmlformats.org/officeDocument/2006/relationships/image" Target="../media/image132.png"/><Relationship Id="rId4" Type="http://schemas.openxmlformats.org/officeDocument/2006/relationships/image" Target="../media/image1260.png"/><Relationship Id="rId9" Type="http://schemas.openxmlformats.org/officeDocument/2006/relationships/image" Target="../media/image1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2.png"/><Relationship Id="rId12"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3.png"/><Relationship Id="rId5" Type="http://schemas.openxmlformats.org/officeDocument/2006/relationships/image" Target="../media/image311.png"/><Relationship Id="rId15" Type="http://schemas.openxmlformats.org/officeDocument/2006/relationships/image" Target="../media/image18.png"/><Relationship Id="rId10" Type="http://schemas.openxmlformats.org/officeDocument/2006/relationships/image" Target="../media/image14.png"/><Relationship Id="rId4" Type="http://schemas.openxmlformats.org/officeDocument/2006/relationships/image" Target="../media/image3.png"/><Relationship Id="rId9" Type="http://schemas.openxmlformats.org/officeDocument/2006/relationships/image" Target="../media/image70.png"/><Relationship Id="rId14"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0.png"/><Relationship Id="rId11" Type="http://schemas.openxmlformats.org/officeDocument/2006/relationships/image" Target="../media/image23.png"/><Relationship Id="rId5" Type="http://schemas.openxmlformats.org/officeDocument/2006/relationships/image" Target="../media/image1110.png"/><Relationship Id="rId10" Type="http://schemas.openxmlformats.org/officeDocument/2006/relationships/image" Target="../media/image22.png"/><Relationship Id="rId4" Type="http://schemas.openxmlformats.org/officeDocument/2006/relationships/image" Target="../media/image3.png"/><Relationship Id="rId9"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6.png"/><Relationship Id="rId7" Type="http://schemas.openxmlformats.org/officeDocument/2006/relationships/image" Target="../media/image32.png"/><Relationship Id="rId17" Type="http://schemas.openxmlformats.org/officeDocument/2006/relationships/image" Target="../media/image29.png"/><Relationship Id="rId2" Type="http://schemas.openxmlformats.org/officeDocument/2006/relationships/notesSlide" Target="../notesSlides/notesSlide6.xml"/><Relationship Id="rId16" Type="http://schemas.openxmlformats.org/officeDocument/2006/relationships/image" Target="../media/image41.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8.png"/><Relationship Id="rId15" Type="http://schemas.openxmlformats.org/officeDocument/2006/relationships/image" Target="../media/image40.png"/><Relationship Id="rId10" Type="http://schemas.openxmlformats.org/officeDocument/2006/relationships/image" Target="../media/image31.png"/><Relationship Id="rId19" Type="http://schemas.openxmlformats.org/officeDocument/2006/relationships/image" Target="../media/image37.png"/><Relationship Id="rId4" Type="http://schemas.openxmlformats.org/officeDocument/2006/relationships/image" Target="../media/image27.png"/><Relationship Id="rId9" Type="http://schemas.openxmlformats.org/officeDocument/2006/relationships/image" Target="../media/image34.png"/></Relationships>
</file>

<file path=ppt/slides/_rels/slide7.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image" Target="../media/image26.png"/><Relationship Id="rId7" Type="http://schemas.openxmlformats.org/officeDocument/2006/relationships/image" Target="../media/image39.png"/><Relationship Id="rId12" Type="http://schemas.openxmlformats.org/officeDocument/2006/relationships/image" Target="../media/image4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5.png"/><Relationship Id="rId5" Type="http://schemas.openxmlformats.org/officeDocument/2006/relationships/image" Target="../media/image43.png"/><Relationship Id="rId10"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44.png"/></Relationships>
</file>

<file path=ppt/slides/_rels/slide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40.png"/><Relationship Id="rId5" Type="http://schemas.openxmlformats.org/officeDocument/2006/relationships/image" Target="../media/image14.png"/><Relationship Id="rId4" Type="http://schemas.openxmlformats.org/officeDocument/2006/relationships/image" Target="../media/image53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A38590-052B-2037-EF50-2990EAD71A5E}"/>
              </a:ext>
            </a:extLst>
          </p:cNvPr>
          <p:cNvSpPr>
            <a:spLocks noGrp="1"/>
          </p:cNvSpPr>
          <p:nvPr>
            <p:ph type="ctrTitle"/>
          </p:nvPr>
        </p:nvSpPr>
        <p:spPr>
          <a:xfrm>
            <a:off x="4016216" y="460151"/>
            <a:ext cx="4499130" cy="2785946"/>
          </a:xfrm>
          <a:noFill/>
        </p:spPr>
        <p:txBody>
          <a:bodyPr>
            <a:normAutofit/>
          </a:bodyPr>
          <a:lstStyle/>
          <a:p>
            <a:pPr algn="l"/>
            <a:r>
              <a:rPr lang="en-US" sz="4100"/>
              <a:t>Oblivious issuance of proofs</a:t>
            </a:r>
          </a:p>
        </p:txBody>
      </p:sp>
      <p:sp>
        <p:nvSpPr>
          <p:cNvPr id="3" name="Subtitle 2">
            <a:extLst>
              <a:ext uri="{FF2B5EF4-FFF2-40B4-BE49-F238E27FC236}">
                <a16:creationId xmlns:a16="http://schemas.microsoft.com/office/drawing/2014/main" id="{83E81EA9-FCA3-534B-FDB1-C846B2C46AEE}"/>
              </a:ext>
            </a:extLst>
          </p:cNvPr>
          <p:cNvSpPr>
            <a:spLocks noGrp="1"/>
          </p:cNvSpPr>
          <p:nvPr>
            <p:ph type="subTitle" idx="1"/>
          </p:nvPr>
        </p:nvSpPr>
        <p:spPr>
          <a:xfrm>
            <a:off x="4016216" y="3389193"/>
            <a:ext cx="3744733" cy="1722557"/>
          </a:xfrm>
          <a:noFill/>
        </p:spPr>
        <p:txBody>
          <a:bodyPr>
            <a:normAutofit/>
          </a:bodyPr>
          <a:lstStyle/>
          <a:p>
            <a:pPr algn="l"/>
            <a:r>
              <a:rPr lang="en-US" sz="2000" dirty="0"/>
              <a:t>Michele </a:t>
            </a:r>
            <a:r>
              <a:rPr lang="en-US" sz="2000" dirty="0" err="1"/>
              <a:t>Orrú</a:t>
            </a:r>
            <a:r>
              <a:rPr lang="en-US" sz="2000" dirty="0"/>
              <a:t>, Stefano </a:t>
            </a:r>
            <a:r>
              <a:rPr lang="en-US" sz="2000" dirty="0" err="1"/>
              <a:t>Tessaro</a:t>
            </a:r>
            <a:r>
              <a:rPr lang="en-US" sz="2000" dirty="0"/>
              <a:t>, Greg </a:t>
            </a:r>
            <a:r>
              <a:rPr lang="en-US" sz="2000" dirty="0" err="1"/>
              <a:t>Zaverucha</a:t>
            </a:r>
            <a:r>
              <a:rPr lang="en-US" sz="2000" dirty="0"/>
              <a:t>, </a:t>
            </a:r>
            <a:r>
              <a:rPr lang="en-US" sz="2000" b="1" dirty="0" err="1"/>
              <a:t>Chenzhi</a:t>
            </a:r>
            <a:r>
              <a:rPr lang="en-US" sz="2000" b="1" dirty="0"/>
              <a:t> Zhu</a:t>
            </a:r>
          </a:p>
        </p:txBody>
      </p:sp>
      <p:pic>
        <p:nvPicPr>
          <p:cNvPr id="5" name="Picture 4" descr="A colorful dots in a white background&#10;&#10;Description automatically generated with medium confidence">
            <a:extLst>
              <a:ext uri="{FF2B5EF4-FFF2-40B4-BE49-F238E27FC236}">
                <a16:creationId xmlns:a16="http://schemas.microsoft.com/office/drawing/2014/main" id="{CD4F1A38-85A7-9705-8BB8-398C383BC8B7}"/>
              </a:ext>
            </a:extLst>
          </p:cNvPr>
          <p:cNvPicPr>
            <a:picLocks noChangeAspect="1"/>
          </p:cNvPicPr>
          <p:nvPr/>
        </p:nvPicPr>
        <p:blipFill>
          <a:blip r:embed="rId3"/>
          <a:srcRect l="48368" r="2489"/>
          <a:stretch/>
        </p:blipFill>
        <p:spPr>
          <a:xfrm>
            <a:off x="20" y="10"/>
            <a:ext cx="3744733" cy="5714990"/>
          </a:xfrm>
          <a:prstGeom prst="rect">
            <a:avLst/>
          </a:prstGeom>
        </p:spPr>
      </p:pic>
    </p:spTree>
    <p:extLst>
      <p:ext uri="{BB962C8B-B14F-4D97-AF65-F5344CB8AC3E}">
        <p14:creationId xmlns:p14="http://schemas.microsoft.com/office/powerpoint/2010/main" val="1926988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E46C-2F48-5A42-8C8F-C175409F2F84}"/>
              </a:ext>
            </a:extLst>
          </p:cNvPr>
          <p:cNvSpPr>
            <a:spLocks noGrp="1"/>
          </p:cNvSpPr>
          <p:nvPr>
            <p:ph type="title"/>
          </p:nvPr>
        </p:nvSpPr>
        <p:spPr>
          <a:xfrm>
            <a:off x="419099" y="304271"/>
            <a:ext cx="8181975" cy="657874"/>
          </a:xfrm>
        </p:spPr>
        <p:txBody>
          <a:bodyPr/>
          <a:lstStyle/>
          <a:p>
            <a:r>
              <a:rPr lang="en-US" dirty="0"/>
              <a:t>Rest of talk</a:t>
            </a:r>
          </a:p>
        </p:txBody>
      </p:sp>
      <p:sp>
        <p:nvSpPr>
          <p:cNvPr id="8" name="Content Placeholder 2">
            <a:extLst>
              <a:ext uri="{FF2B5EF4-FFF2-40B4-BE49-F238E27FC236}">
                <a16:creationId xmlns:a16="http://schemas.microsoft.com/office/drawing/2014/main" id="{12C10C58-D56B-20C9-3727-B00355A49FBF}"/>
              </a:ext>
            </a:extLst>
          </p:cNvPr>
          <p:cNvSpPr>
            <a:spLocks noGrp="1"/>
          </p:cNvSpPr>
          <p:nvPr>
            <p:ph idx="1"/>
          </p:nvPr>
        </p:nvSpPr>
        <p:spPr>
          <a:xfrm>
            <a:off x="628650" y="1162050"/>
            <a:ext cx="7886700" cy="3985419"/>
          </a:xfrm>
        </p:spPr>
        <p:txBody>
          <a:bodyPr/>
          <a:lstStyle/>
          <a:p>
            <a:r>
              <a:rPr lang="en-US" dirty="0"/>
              <a:t>Syntax &amp; security</a:t>
            </a:r>
          </a:p>
          <a:p>
            <a:endParaRPr lang="en-US" dirty="0"/>
          </a:p>
          <a:p>
            <a:r>
              <a:rPr lang="en-US" dirty="0"/>
              <a:t>Algebraic relations</a:t>
            </a:r>
          </a:p>
          <a:p>
            <a:endParaRPr lang="en-US" dirty="0"/>
          </a:p>
          <a:p>
            <a:r>
              <a:rPr lang="en-US" dirty="0"/>
              <a:t>Our constructions</a:t>
            </a:r>
          </a:p>
        </p:txBody>
      </p:sp>
    </p:spTree>
    <p:extLst>
      <p:ext uri="{BB962C8B-B14F-4D97-AF65-F5344CB8AC3E}">
        <p14:creationId xmlns:p14="http://schemas.microsoft.com/office/powerpoint/2010/main" val="1848096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E46C-2F48-5A42-8C8F-C175409F2F84}"/>
              </a:ext>
            </a:extLst>
          </p:cNvPr>
          <p:cNvSpPr>
            <a:spLocks noGrp="1"/>
          </p:cNvSpPr>
          <p:nvPr>
            <p:ph type="title"/>
          </p:nvPr>
        </p:nvSpPr>
        <p:spPr>
          <a:xfrm>
            <a:off x="419099" y="304271"/>
            <a:ext cx="8181975" cy="657874"/>
          </a:xfrm>
        </p:spPr>
        <p:txBody>
          <a:bodyPr/>
          <a:lstStyle/>
          <a:p>
            <a:r>
              <a:rPr lang="en-US" dirty="0"/>
              <a:t>Syntax</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0CBE72E-0E27-825F-5666-3752A7A663FE}"/>
                  </a:ext>
                </a:extLst>
              </p:cNvPr>
              <p:cNvSpPr txBox="1"/>
              <p:nvPr/>
            </p:nvSpPr>
            <p:spPr>
              <a:xfrm>
                <a:off x="1752908" y="2328496"/>
                <a:ext cx="3526222"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𝑅</m:t>
                      </m:r>
                      <m:r>
                        <a:rPr lang="en-US" sz="3200" i="1" smtClean="0">
                          <a:latin typeface="Cambria Math" panose="02040503050406030204" pitchFamily="18" charset="0"/>
                        </a:rPr>
                        <m:t>≔</m:t>
                      </m:r>
                      <m:d>
                        <m:dPr>
                          <m:begChr m:val="{"/>
                          <m:endChr m:val="}"/>
                          <m:ctrlPr>
                            <a:rPr lang="en-US" sz="3200" i="1">
                              <a:latin typeface="Cambria Math" panose="02040503050406030204" pitchFamily="18" charset="0"/>
                            </a:rPr>
                          </m:ctrlPr>
                        </m:dPr>
                        <m:e>
                          <m:d>
                            <m:dPr>
                              <m:ctrlPr>
                                <a:rPr lang="en-US" sz="3200" i="1">
                                  <a:latin typeface="Cambria Math" panose="02040503050406030204" pitchFamily="18" charset="0"/>
                                </a:rPr>
                              </m:ctrlPr>
                            </m:dPr>
                            <m:e>
                              <m:r>
                                <a:rPr lang="en-US" sz="3200" i="1">
                                  <a:latin typeface="Cambria Math" panose="02040503050406030204" pitchFamily="18" charset="0"/>
                                </a:rPr>
                                <m:t>𝑤</m:t>
                              </m:r>
                              <m:r>
                                <a:rPr lang="en-US" sz="3200" i="1">
                                  <a:latin typeface="Cambria Math" panose="02040503050406030204" pitchFamily="18" charset="0"/>
                                </a:rPr>
                                <m:t>,(</m:t>
                              </m:r>
                              <m:r>
                                <a:rPr lang="en-US" sz="3200" i="1">
                                  <a:latin typeface="Cambria Math" panose="02040503050406030204" pitchFamily="18" charset="0"/>
                                </a:rPr>
                                <m:t>𝑋</m:t>
                              </m:r>
                              <m:r>
                                <a:rPr lang="en-US" sz="3200" i="1">
                                  <a:latin typeface="Cambria Math" panose="02040503050406030204" pitchFamily="18" charset="0"/>
                                </a:rPr>
                                <m:t>,</m:t>
                              </m:r>
                              <m:r>
                                <a:rPr lang="en-US" sz="3200" i="1">
                                  <a:latin typeface="Cambria Math" panose="02040503050406030204" pitchFamily="18" charset="0"/>
                                </a:rPr>
                                <m:t>𝑌</m:t>
                              </m:r>
                              <m:r>
                                <a:rPr lang="en-US" sz="3200" i="1">
                                  <a:latin typeface="Cambria Math" panose="02040503050406030204" pitchFamily="18" charset="0"/>
                                </a:rPr>
                                <m:t>,</m:t>
                              </m:r>
                              <m:r>
                                <a:rPr lang="en-US" sz="3200" i="1">
                                  <a:latin typeface="Cambria Math" panose="02040503050406030204" pitchFamily="18" charset="0"/>
                                </a:rPr>
                                <m:t>𝑍</m:t>
                              </m:r>
                              <m:r>
                                <a:rPr lang="en-US" sz="3200" b="0" i="1" smtClean="0">
                                  <a:latin typeface="Cambria Math" panose="02040503050406030204" pitchFamily="18" charset="0"/>
                                </a:rPr>
                                <m:t>)</m:t>
                              </m:r>
                            </m:e>
                          </m:d>
                        </m:e>
                      </m:d>
                    </m:oMath>
                  </m:oMathPara>
                </a14:m>
                <a:endParaRPr lang="en-US" sz="3200" dirty="0"/>
              </a:p>
            </p:txBody>
          </p:sp>
        </mc:Choice>
        <mc:Fallback xmlns="">
          <p:sp>
            <p:nvSpPr>
              <p:cNvPr id="6" name="TextBox 5">
                <a:extLst>
                  <a:ext uri="{FF2B5EF4-FFF2-40B4-BE49-F238E27FC236}">
                    <a16:creationId xmlns:a16="http://schemas.microsoft.com/office/drawing/2014/main" id="{70CBE72E-0E27-825F-5666-3752A7A663FE}"/>
                  </a:ext>
                </a:extLst>
              </p:cNvPr>
              <p:cNvSpPr txBox="1">
                <a:spLocks noRot="1" noChangeAspect="1" noMove="1" noResize="1" noEditPoints="1" noAdjustHandles="1" noChangeArrowheads="1" noChangeShapeType="1" noTextEdit="1"/>
              </p:cNvSpPr>
              <p:nvPr/>
            </p:nvSpPr>
            <p:spPr>
              <a:xfrm>
                <a:off x="1752908" y="2328496"/>
                <a:ext cx="3526222" cy="492443"/>
              </a:xfrm>
              <a:prstGeom prst="rect">
                <a:avLst/>
              </a:prstGeom>
              <a:blipFill>
                <a:blip r:embed="rId3"/>
                <a:stretch>
                  <a:fillRect l="-2158" t="-2500" b="-32500"/>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D7BB7D2A-6DE8-CE38-2854-BACB1FD318D2}"/>
              </a:ext>
            </a:extLst>
          </p:cNvPr>
          <p:cNvCxnSpPr>
            <a:cxnSpLocks/>
          </p:cNvCxnSpPr>
          <p:nvPr/>
        </p:nvCxnSpPr>
        <p:spPr>
          <a:xfrm>
            <a:off x="3616018" y="2777760"/>
            <a:ext cx="1132253" cy="0"/>
          </a:xfrm>
          <a:prstGeom prst="straightConnector1">
            <a:avLst/>
          </a:prstGeom>
          <a:ln w="38100">
            <a:tailEnd type="non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D40D1002-860C-1447-17A7-8A26643A7E7B}"/>
              </a:ext>
            </a:extLst>
          </p:cNvPr>
          <p:cNvCxnSpPr>
            <a:cxnSpLocks/>
            <a:endCxn id="20" idx="0"/>
          </p:cNvCxnSpPr>
          <p:nvPr/>
        </p:nvCxnSpPr>
        <p:spPr>
          <a:xfrm flipH="1">
            <a:off x="3778787" y="2777434"/>
            <a:ext cx="403357" cy="58848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0" name="Rounded Rectangle 19">
            <a:extLst>
              <a:ext uri="{FF2B5EF4-FFF2-40B4-BE49-F238E27FC236}">
                <a16:creationId xmlns:a16="http://schemas.microsoft.com/office/drawing/2014/main" id="{B7E67199-0E04-5E7A-2836-ECB42C79EBD1}"/>
              </a:ext>
            </a:extLst>
          </p:cNvPr>
          <p:cNvSpPr/>
          <p:nvPr/>
        </p:nvSpPr>
        <p:spPr>
          <a:xfrm>
            <a:off x="3071920" y="3365915"/>
            <a:ext cx="1413734" cy="340406"/>
          </a:xfrm>
          <a:prstGeom prst="roundRect">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Statement</a:t>
            </a:r>
          </a:p>
        </p:txBody>
      </p:sp>
      <p:cxnSp>
        <p:nvCxnSpPr>
          <p:cNvPr id="21" name="Straight Arrow Connector 20">
            <a:extLst>
              <a:ext uri="{FF2B5EF4-FFF2-40B4-BE49-F238E27FC236}">
                <a16:creationId xmlns:a16="http://schemas.microsoft.com/office/drawing/2014/main" id="{55A64249-7C09-CD18-3379-C21AAE456E8C}"/>
              </a:ext>
            </a:extLst>
          </p:cNvPr>
          <p:cNvCxnSpPr>
            <a:cxnSpLocks/>
          </p:cNvCxnSpPr>
          <p:nvPr/>
        </p:nvCxnSpPr>
        <p:spPr>
          <a:xfrm flipV="1">
            <a:off x="4221945" y="1812187"/>
            <a:ext cx="350056" cy="51900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4" name="Rounded Rectangle 23">
            <a:extLst>
              <a:ext uri="{FF2B5EF4-FFF2-40B4-BE49-F238E27FC236}">
                <a16:creationId xmlns:a16="http://schemas.microsoft.com/office/drawing/2014/main" id="{5CC41873-D698-EC75-EABD-2D77E5579BD4}"/>
              </a:ext>
            </a:extLst>
          </p:cNvPr>
          <p:cNvSpPr/>
          <p:nvPr/>
        </p:nvSpPr>
        <p:spPr>
          <a:xfrm>
            <a:off x="4572000" y="1518459"/>
            <a:ext cx="2544897" cy="492443"/>
          </a:xfrm>
          <a:prstGeom prst="roundRect">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Chosen by user freely</a:t>
            </a:r>
          </a:p>
        </p:txBody>
      </p:sp>
      <p:cxnSp>
        <p:nvCxnSpPr>
          <p:cNvPr id="25" name="Straight Arrow Connector 24">
            <a:extLst>
              <a:ext uri="{FF2B5EF4-FFF2-40B4-BE49-F238E27FC236}">
                <a16:creationId xmlns:a16="http://schemas.microsoft.com/office/drawing/2014/main" id="{613184FA-7D8B-028E-A9A6-B9B9F39520EE}"/>
              </a:ext>
            </a:extLst>
          </p:cNvPr>
          <p:cNvCxnSpPr>
            <a:cxnSpLocks/>
          </p:cNvCxnSpPr>
          <p:nvPr/>
        </p:nvCxnSpPr>
        <p:spPr>
          <a:xfrm>
            <a:off x="4664542" y="2735823"/>
            <a:ext cx="359151" cy="33083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8" name="Rounded Rectangle 27">
                <a:extLst>
                  <a:ext uri="{FF2B5EF4-FFF2-40B4-BE49-F238E27FC236}">
                    <a16:creationId xmlns:a16="http://schemas.microsoft.com/office/drawing/2014/main" id="{04EF1319-697E-A53A-4B96-D338AD9FCC3E}"/>
                  </a:ext>
                </a:extLst>
              </p:cNvPr>
              <p:cNvSpPr/>
              <p:nvPr/>
            </p:nvSpPr>
            <p:spPr>
              <a:xfrm>
                <a:off x="5023693" y="2838649"/>
                <a:ext cx="2544897" cy="492443"/>
              </a:xfrm>
              <a:prstGeom prst="roundRect">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Depending on</a:t>
                </a:r>
                <a:r>
                  <a:rPr lang="en-US" dirty="0"/>
                  <a:t> </a:t>
                </a:r>
                <a:r>
                  <a:rPr lang="en-US" dirty="0">
                    <a:solidFill>
                      <a:schemeClr val="tx1"/>
                    </a:solidFill>
                  </a:rPr>
                  <a:t>(</a:t>
                </a:r>
                <a14:m>
                  <m:oMath xmlns:m="http://schemas.openxmlformats.org/officeDocument/2006/math">
                    <m:r>
                      <a:rPr lang="en-US" i="1">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𝑌</m:t>
                    </m:r>
                    <m:r>
                      <a:rPr lang="en-US" b="0" i="1" smtClean="0">
                        <a:solidFill>
                          <a:schemeClr val="tx1"/>
                        </a:solidFill>
                        <a:latin typeface="Cambria Math" panose="02040503050406030204" pitchFamily="18" charset="0"/>
                      </a:rPr>
                      <m:t>)</m:t>
                    </m:r>
                  </m:oMath>
                </a14:m>
                <a:r>
                  <a:rPr lang="en-US" dirty="0">
                    <a:solidFill>
                      <a:schemeClr val="tx1"/>
                    </a:solidFill>
                  </a:rPr>
                  <a:t> </a:t>
                </a:r>
                <a:endParaRPr lang="en-US" sz="1800" dirty="0">
                  <a:solidFill>
                    <a:schemeClr val="tx1"/>
                  </a:solidFill>
                </a:endParaRPr>
              </a:p>
            </p:txBody>
          </p:sp>
        </mc:Choice>
        <mc:Fallback xmlns="">
          <p:sp>
            <p:nvSpPr>
              <p:cNvPr id="28" name="Rounded Rectangle 27">
                <a:extLst>
                  <a:ext uri="{FF2B5EF4-FFF2-40B4-BE49-F238E27FC236}">
                    <a16:creationId xmlns:a16="http://schemas.microsoft.com/office/drawing/2014/main" id="{04EF1319-697E-A53A-4B96-D338AD9FCC3E}"/>
                  </a:ext>
                </a:extLst>
              </p:cNvPr>
              <p:cNvSpPr>
                <a:spLocks noRot="1" noChangeAspect="1" noMove="1" noResize="1" noEditPoints="1" noAdjustHandles="1" noChangeArrowheads="1" noChangeShapeType="1" noTextEdit="1"/>
              </p:cNvSpPr>
              <p:nvPr/>
            </p:nvSpPr>
            <p:spPr>
              <a:xfrm>
                <a:off x="5023693" y="2838649"/>
                <a:ext cx="2544897" cy="492443"/>
              </a:xfrm>
              <a:prstGeom prst="roundRect">
                <a:avLst/>
              </a:prstGeom>
              <a:blipFill>
                <a:blip r:embed="rId4"/>
                <a:stretch>
                  <a:fillRect b="-7500"/>
                </a:stretch>
              </a:blipFill>
              <a:ln>
                <a:noFill/>
              </a:ln>
            </p:spPr>
            <p:txBody>
              <a:bodyPr/>
              <a:lstStyle/>
              <a:p>
                <a:r>
                  <a:rPr lang="en-US">
                    <a:noFill/>
                  </a:rPr>
                  <a:t> </a:t>
                </a:r>
              </a:p>
            </p:txBody>
          </p:sp>
        </mc:Fallback>
      </mc:AlternateContent>
      <p:sp>
        <p:nvSpPr>
          <p:cNvPr id="29" name="Rounded Rectangle 28">
            <a:extLst>
              <a:ext uri="{FF2B5EF4-FFF2-40B4-BE49-F238E27FC236}">
                <a16:creationId xmlns:a16="http://schemas.microsoft.com/office/drawing/2014/main" id="{FC67638F-2CD9-8938-1FAF-77EEF4AF8EC9}"/>
              </a:ext>
            </a:extLst>
          </p:cNvPr>
          <p:cNvSpPr/>
          <p:nvPr/>
        </p:nvSpPr>
        <p:spPr>
          <a:xfrm>
            <a:off x="5279130" y="2256126"/>
            <a:ext cx="2774200" cy="436571"/>
          </a:xfrm>
          <a:prstGeom prst="roundRect">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Hidden from issuer</a:t>
            </a:r>
          </a:p>
        </p:txBody>
      </p:sp>
      <p:sp>
        <p:nvSpPr>
          <p:cNvPr id="34" name="Rectangle 33">
            <a:extLst>
              <a:ext uri="{FF2B5EF4-FFF2-40B4-BE49-F238E27FC236}">
                <a16:creationId xmlns:a16="http://schemas.microsoft.com/office/drawing/2014/main" id="{0CFD7545-28D3-8B2C-5F34-FB4990BD0A7D}"/>
              </a:ext>
            </a:extLst>
          </p:cNvPr>
          <p:cNvSpPr/>
          <p:nvPr/>
        </p:nvSpPr>
        <p:spPr>
          <a:xfrm>
            <a:off x="4010140" y="2385294"/>
            <a:ext cx="749148" cy="350528"/>
          </a:xfrm>
          <a:prstGeom prst="rect">
            <a:avLst/>
          </a:prstGeom>
          <a:noFill/>
          <a:ln w="254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C640709D-377E-6BD4-3E5D-CDA6A9CBA914}"/>
              </a:ext>
            </a:extLst>
          </p:cNvPr>
          <p:cNvCxnSpPr>
            <a:cxnSpLocks/>
            <a:stCxn id="34" idx="3"/>
            <a:endCxn id="29" idx="1"/>
          </p:cNvCxnSpPr>
          <p:nvPr/>
        </p:nvCxnSpPr>
        <p:spPr>
          <a:xfrm flipV="1">
            <a:off x="4759288" y="2474412"/>
            <a:ext cx="519842" cy="8614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6F8494E6-8FF7-D02C-A684-C4DA4EE2E3EE}"/>
              </a:ext>
            </a:extLst>
          </p:cNvPr>
          <p:cNvCxnSpPr>
            <a:cxnSpLocks/>
          </p:cNvCxnSpPr>
          <p:nvPr/>
        </p:nvCxnSpPr>
        <p:spPr>
          <a:xfrm flipH="1" flipV="1">
            <a:off x="3564133" y="1887221"/>
            <a:ext cx="238710" cy="484779"/>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B8D2F307-21C2-DBD9-AD40-5B524418E915}"/>
              </a:ext>
            </a:extLst>
          </p:cNvPr>
          <p:cNvSpPr/>
          <p:nvPr/>
        </p:nvSpPr>
        <p:spPr>
          <a:xfrm>
            <a:off x="2994915" y="1496375"/>
            <a:ext cx="1038063" cy="390683"/>
          </a:xfrm>
          <a:prstGeom prst="roundRect">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Public</a:t>
            </a:r>
          </a:p>
        </p:txBody>
      </p:sp>
    </p:spTree>
    <p:extLst>
      <p:ext uri="{BB962C8B-B14F-4D97-AF65-F5344CB8AC3E}">
        <p14:creationId xmlns:p14="http://schemas.microsoft.com/office/powerpoint/2010/main" val="373104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animBg="1"/>
      <p:bldP spid="28" grpId="0" animBg="1"/>
      <p:bldP spid="29" grpId="0" animBg="1"/>
      <p:bldP spid="34" grpId="0" animBg="1"/>
      <p:bldP spid="4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E46C-2F48-5A42-8C8F-C175409F2F84}"/>
              </a:ext>
            </a:extLst>
          </p:cNvPr>
          <p:cNvSpPr>
            <a:spLocks noGrp="1"/>
          </p:cNvSpPr>
          <p:nvPr>
            <p:ph type="title"/>
          </p:nvPr>
        </p:nvSpPr>
        <p:spPr>
          <a:xfrm>
            <a:off x="419099" y="304271"/>
            <a:ext cx="8181975" cy="657874"/>
          </a:xfrm>
        </p:spPr>
        <p:txBody>
          <a:bodyPr/>
          <a:lstStyle/>
          <a:p>
            <a:r>
              <a:rPr lang="en-US" dirty="0"/>
              <a:t>Syntax</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41607B3-F80B-5747-67A6-7D7B0CD8BB1B}"/>
                  </a:ext>
                </a:extLst>
              </p:cNvPr>
              <p:cNvSpPr txBox="1"/>
              <p:nvPr/>
            </p:nvSpPr>
            <p:spPr>
              <a:xfrm>
                <a:off x="1079284" y="2025827"/>
                <a:ext cx="1576451" cy="400110"/>
              </a:xfrm>
              <a:prstGeom prst="rect">
                <a:avLst/>
              </a:prstGeom>
              <a:noFill/>
            </p:spPr>
            <p:txBody>
              <a:bodyPr wrap="square" rtlCol="0">
                <a:spAutoFit/>
              </a:bodyPr>
              <a:lstStyle/>
              <a:p>
                <a:r>
                  <a:rPr lang="en-US" sz="2000" dirty="0"/>
                  <a:t>Issuer:</a:t>
                </a:r>
                <a14:m>
                  <m:oMath xmlns:m="http://schemas.openxmlformats.org/officeDocument/2006/math">
                    <m:r>
                      <a:rPr lang="en-US" sz="2000" b="0" i="0" smtClean="0">
                        <a:latin typeface="Cambria Math" panose="02040503050406030204" pitchFamily="18" charset="0"/>
                      </a:rPr>
                      <m:t> </m:t>
                    </m:r>
                    <m:r>
                      <a:rPr lang="en-US" sz="2000" i="1">
                        <a:latin typeface="Cambria Math" panose="02040503050406030204" pitchFamily="18" charset="0"/>
                      </a:rPr>
                      <m:t>𝑤</m:t>
                    </m:r>
                    <m:r>
                      <a:rPr lang="en-US" sz="2000" b="0" i="1" smtClean="0">
                        <a:latin typeface="Cambria Math" panose="02040503050406030204" pitchFamily="18" charset="0"/>
                      </a:rPr>
                      <m:t>, </m:t>
                    </m:r>
                    <m:r>
                      <a:rPr lang="en-US" sz="2000" b="0" i="1" smtClean="0">
                        <a:latin typeface="Cambria Math" panose="02040503050406030204" pitchFamily="18" charset="0"/>
                      </a:rPr>
                      <m:t>𝑋</m:t>
                    </m:r>
                  </m:oMath>
                </a14:m>
                <a:endParaRPr lang="en-US" sz="2000" dirty="0"/>
              </a:p>
            </p:txBody>
          </p:sp>
        </mc:Choice>
        <mc:Fallback xmlns="">
          <p:sp>
            <p:nvSpPr>
              <p:cNvPr id="4" name="TextBox 3">
                <a:extLst>
                  <a:ext uri="{FF2B5EF4-FFF2-40B4-BE49-F238E27FC236}">
                    <a16:creationId xmlns:a16="http://schemas.microsoft.com/office/drawing/2014/main" id="{441607B3-F80B-5747-67A6-7D7B0CD8BB1B}"/>
                  </a:ext>
                </a:extLst>
              </p:cNvPr>
              <p:cNvSpPr txBox="1">
                <a:spLocks noRot="1" noChangeAspect="1" noMove="1" noResize="1" noEditPoints="1" noAdjustHandles="1" noChangeArrowheads="1" noChangeShapeType="1" noTextEdit="1"/>
              </p:cNvSpPr>
              <p:nvPr/>
            </p:nvSpPr>
            <p:spPr>
              <a:xfrm>
                <a:off x="1079284" y="2025827"/>
                <a:ext cx="1576451" cy="400110"/>
              </a:xfrm>
              <a:prstGeom prst="rect">
                <a:avLst/>
              </a:prstGeom>
              <a:blipFill>
                <a:blip r:embed="rId3"/>
                <a:stretch>
                  <a:fillRect l="-3175" t="-6061"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0CBE72E-0E27-825F-5666-3752A7A663FE}"/>
                  </a:ext>
                </a:extLst>
              </p:cNvPr>
              <p:cNvSpPr txBox="1"/>
              <p:nvPr/>
            </p:nvSpPr>
            <p:spPr>
              <a:xfrm>
                <a:off x="857046" y="1176989"/>
                <a:ext cx="220374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𝑅</m:t>
                      </m:r>
                      <m:r>
                        <a:rPr lang="en-US" sz="2000" i="1" smtClean="0">
                          <a:latin typeface="Cambria Math" panose="02040503050406030204" pitchFamily="18" charset="0"/>
                        </a:rPr>
                        <m:t>≔</m:t>
                      </m:r>
                      <m:d>
                        <m:dPr>
                          <m:begChr m:val="{"/>
                          <m:endChr m:val="}"/>
                          <m:ctrlPr>
                            <a:rPr lang="en-US" sz="2000" i="1">
                              <a:latin typeface="Cambria Math" panose="02040503050406030204" pitchFamily="18" charset="0"/>
                            </a:rPr>
                          </m:ctrlPr>
                        </m:dPr>
                        <m:e>
                          <m:d>
                            <m:dPr>
                              <m:ctrlPr>
                                <a:rPr lang="en-US" sz="2000" i="1">
                                  <a:latin typeface="Cambria Math" panose="02040503050406030204" pitchFamily="18" charset="0"/>
                                </a:rPr>
                              </m:ctrlPr>
                            </m:dPr>
                            <m:e>
                              <m:r>
                                <a:rPr lang="en-US" sz="2000" i="1">
                                  <a:latin typeface="Cambria Math" panose="02040503050406030204" pitchFamily="18" charset="0"/>
                                </a:rPr>
                                <m:t>𝑤</m:t>
                              </m:r>
                              <m:r>
                                <a:rPr lang="en-US" sz="2000" i="1">
                                  <a:latin typeface="Cambria Math" panose="02040503050406030204" pitchFamily="18" charset="0"/>
                                </a:rPr>
                                <m:t>,(</m:t>
                              </m:r>
                              <m:r>
                                <a:rPr lang="en-US" sz="2000" i="1">
                                  <a:latin typeface="Cambria Math" panose="02040503050406030204" pitchFamily="18" charset="0"/>
                                </a:rPr>
                                <m:t>𝑋</m:t>
                              </m:r>
                              <m:r>
                                <a:rPr lang="en-US" sz="2000" i="1">
                                  <a:latin typeface="Cambria Math" panose="02040503050406030204" pitchFamily="18" charset="0"/>
                                </a:rPr>
                                <m:t>,</m:t>
                              </m:r>
                              <m:r>
                                <a:rPr lang="en-US" sz="2000" i="1">
                                  <a:latin typeface="Cambria Math" panose="02040503050406030204" pitchFamily="18" charset="0"/>
                                </a:rPr>
                                <m:t>𝑌</m:t>
                              </m:r>
                              <m:r>
                                <a:rPr lang="en-US" sz="2000" i="1">
                                  <a:latin typeface="Cambria Math" panose="02040503050406030204" pitchFamily="18" charset="0"/>
                                </a:rPr>
                                <m:t>,</m:t>
                              </m:r>
                              <m:r>
                                <a:rPr lang="en-US" sz="2000" i="1">
                                  <a:latin typeface="Cambria Math" panose="02040503050406030204" pitchFamily="18" charset="0"/>
                                </a:rPr>
                                <m:t>𝑍</m:t>
                              </m:r>
                              <m:r>
                                <a:rPr lang="en-US" sz="2000" b="0" i="1" smtClean="0">
                                  <a:latin typeface="Cambria Math" panose="02040503050406030204" pitchFamily="18" charset="0"/>
                                </a:rPr>
                                <m:t>)</m:t>
                              </m:r>
                            </m:e>
                          </m:d>
                        </m:e>
                      </m:d>
                    </m:oMath>
                  </m:oMathPara>
                </a14:m>
                <a:endParaRPr lang="en-US" sz="2000" dirty="0"/>
              </a:p>
            </p:txBody>
          </p:sp>
        </mc:Choice>
        <mc:Fallback xmlns="">
          <p:sp>
            <p:nvSpPr>
              <p:cNvPr id="6" name="TextBox 5">
                <a:extLst>
                  <a:ext uri="{FF2B5EF4-FFF2-40B4-BE49-F238E27FC236}">
                    <a16:creationId xmlns:a16="http://schemas.microsoft.com/office/drawing/2014/main" id="{70CBE72E-0E27-825F-5666-3752A7A663FE}"/>
                  </a:ext>
                </a:extLst>
              </p:cNvPr>
              <p:cNvSpPr txBox="1">
                <a:spLocks noRot="1" noChangeAspect="1" noMove="1" noResize="1" noEditPoints="1" noAdjustHandles="1" noChangeArrowheads="1" noChangeShapeType="1" noTextEdit="1"/>
              </p:cNvSpPr>
              <p:nvPr/>
            </p:nvSpPr>
            <p:spPr>
              <a:xfrm>
                <a:off x="857046" y="1176989"/>
                <a:ext cx="2203745" cy="307777"/>
              </a:xfrm>
              <a:prstGeom prst="rect">
                <a:avLst/>
              </a:prstGeom>
              <a:blipFill>
                <a:blip r:embed="rId4"/>
                <a:stretch>
                  <a:fillRect l="-2299" b="-26923"/>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9AA32FA-4AC6-37C3-7EA7-EB1A86A8A23A}"/>
              </a:ext>
            </a:extLst>
          </p:cNvPr>
          <p:cNvCxnSpPr>
            <a:cxnSpLocks/>
          </p:cNvCxnSpPr>
          <p:nvPr/>
        </p:nvCxnSpPr>
        <p:spPr>
          <a:xfrm>
            <a:off x="2778735" y="3027490"/>
            <a:ext cx="2007219"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EE5E765-7398-E3D9-C598-ABEEC28FE714}"/>
              </a:ext>
            </a:extLst>
          </p:cNvPr>
          <p:cNvCxnSpPr/>
          <p:nvPr/>
        </p:nvCxnSpPr>
        <p:spPr>
          <a:xfrm>
            <a:off x="2778734" y="3574048"/>
            <a:ext cx="2007219"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C76181C-759F-F7E3-977E-5AFAC96EBCBE}"/>
              </a:ext>
            </a:extLst>
          </p:cNvPr>
          <p:cNvCxnSpPr/>
          <p:nvPr/>
        </p:nvCxnSpPr>
        <p:spPr>
          <a:xfrm>
            <a:off x="2778732" y="3298655"/>
            <a:ext cx="2007219" cy="0"/>
          </a:xfrm>
          <a:prstGeom prst="straightConnector1">
            <a:avLst/>
          </a:prstGeom>
          <a:ln w="38100">
            <a:headEnd type="triangle"/>
            <a:tailEnd type="non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31D9041-E814-57C6-3170-37C68E48DD6A}"/>
              </a:ext>
            </a:extLst>
          </p:cNvPr>
          <p:cNvSpPr txBox="1"/>
          <p:nvPr/>
        </p:nvSpPr>
        <p:spPr>
          <a:xfrm rot="19699816">
            <a:off x="3225790" y="3104702"/>
            <a:ext cx="1113104" cy="276999"/>
          </a:xfrm>
          <a:prstGeom prst="rect">
            <a:avLst/>
          </a:prstGeom>
          <a:solidFill>
            <a:schemeClr val="bg1"/>
          </a:solidFill>
          <a:ln w="25400">
            <a:solidFill>
              <a:srgbClr val="FF0000"/>
            </a:solidFill>
          </a:ln>
        </p:spPr>
        <p:txBody>
          <a:bodyPr wrap="square" lIns="0" tIns="0" rIns="0" bIns="0" rtlCol="0">
            <a:spAutoFit/>
          </a:bodyPr>
          <a:lstStyle/>
          <a:p>
            <a:pPr algn="ctr"/>
            <a:r>
              <a:rPr lang="en-US" dirty="0">
                <a:solidFill>
                  <a:srgbClr val="FF0000"/>
                </a:solidFill>
              </a:rPr>
              <a:t>Oblivious</a:t>
            </a:r>
          </a:p>
        </p:txBody>
      </p:sp>
      <p:pic>
        <p:nvPicPr>
          <p:cNvPr id="3" name="Picture 2">
            <a:extLst>
              <a:ext uri="{FF2B5EF4-FFF2-40B4-BE49-F238E27FC236}">
                <a16:creationId xmlns:a16="http://schemas.microsoft.com/office/drawing/2014/main" id="{D142BE65-F765-F708-08B3-DEA82ABB74BD}"/>
              </a:ext>
            </a:extLst>
          </p:cNvPr>
          <p:cNvPicPr>
            <a:picLocks noChangeAspect="1"/>
          </p:cNvPicPr>
          <p:nvPr/>
        </p:nvPicPr>
        <p:blipFill>
          <a:blip r:embed="rId5"/>
          <a:stretch>
            <a:fillRect/>
          </a:stretch>
        </p:blipFill>
        <p:spPr>
          <a:xfrm>
            <a:off x="1339548" y="2620155"/>
            <a:ext cx="1124857" cy="1124857"/>
          </a:xfrm>
          <a:prstGeom prst="rect">
            <a:avLst/>
          </a:prstGeom>
        </p:spPr>
      </p:pic>
      <p:pic>
        <p:nvPicPr>
          <p:cNvPr id="7" name="Picture 6">
            <a:extLst>
              <a:ext uri="{FF2B5EF4-FFF2-40B4-BE49-F238E27FC236}">
                <a16:creationId xmlns:a16="http://schemas.microsoft.com/office/drawing/2014/main" id="{12C743ED-80F4-15EF-C66D-605E797729C6}"/>
              </a:ext>
            </a:extLst>
          </p:cNvPr>
          <p:cNvPicPr>
            <a:picLocks noChangeAspect="1"/>
          </p:cNvPicPr>
          <p:nvPr/>
        </p:nvPicPr>
        <p:blipFill>
          <a:blip r:embed="rId6"/>
          <a:stretch>
            <a:fillRect/>
          </a:stretch>
        </p:blipFill>
        <p:spPr>
          <a:xfrm>
            <a:off x="5100278" y="2620155"/>
            <a:ext cx="1016536" cy="1126551"/>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5C9448F-7513-67D9-F540-EEFE6385F746}"/>
                  </a:ext>
                </a:extLst>
              </p:cNvPr>
              <p:cNvSpPr txBox="1"/>
              <p:nvPr/>
            </p:nvSpPr>
            <p:spPr>
              <a:xfrm>
                <a:off x="4798612" y="2010574"/>
                <a:ext cx="1336009" cy="400110"/>
              </a:xfrm>
              <a:prstGeom prst="rect">
                <a:avLst/>
              </a:prstGeom>
              <a:noFill/>
            </p:spPr>
            <p:txBody>
              <a:bodyPr wrap="square" rtlCol="0">
                <a:spAutoFit/>
              </a:bodyPr>
              <a:lstStyle/>
              <a:p>
                <a:r>
                  <a:rPr lang="en-US" sz="2000" dirty="0"/>
                  <a:t>User: </a:t>
                </a:r>
                <a14:m>
                  <m:oMath xmlns:m="http://schemas.openxmlformats.org/officeDocument/2006/math">
                    <m:r>
                      <a:rPr lang="en-US" sz="2000" b="0" i="1" smtClean="0">
                        <a:latin typeface="Cambria Math" panose="02040503050406030204" pitchFamily="18" charset="0"/>
                      </a:rPr>
                      <m:t>𝑋</m:t>
                    </m:r>
                    <m:r>
                      <a:rPr lang="en-US" sz="2000" b="0" i="1" smtClean="0">
                        <a:latin typeface="Cambria Math" panose="02040503050406030204" pitchFamily="18" charset="0"/>
                      </a:rPr>
                      <m:t>,</m:t>
                    </m:r>
                  </m:oMath>
                </a14:m>
                <a:endParaRPr lang="en-US" sz="2000" dirty="0"/>
              </a:p>
            </p:txBody>
          </p:sp>
        </mc:Choice>
        <mc:Fallback xmlns="">
          <p:sp>
            <p:nvSpPr>
              <p:cNvPr id="9" name="TextBox 8">
                <a:extLst>
                  <a:ext uri="{FF2B5EF4-FFF2-40B4-BE49-F238E27FC236}">
                    <a16:creationId xmlns:a16="http://schemas.microsoft.com/office/drawing/2014/main" id="{45C9448F-7513-67D9-F540-EEFE6385F746}"/>
                  </a:ext>
                </a:extLst>
              </p:cNvPr>
              <p:cNvSpPr txBox="1">
                <a:spLocks noRot="1" noChangeAspect="1" noMove="1" noResize="1" noEditPoints="1" noAdjustHandles="1" noChangeArrowheads="1" noChangeShapeType="1" noTextEdit="1"/>
              </p:cNvSpPr>
              <p:nvPr/>
            </p:nvSpPr>
            <p:spPr>
              <a:xfrm>
                <a:off x="4798612" y="2010574"/>
                <a:ext cx="1336009" cy="400110"/>
              </a:xfrm>
              <a:prstGeom prst="rect">
                <a:avLst/>
              </a:prstGeom>
              <a:blipFill>
                <a:blip r:embed="rId7"/>
                <a:stretch>
                  <a:fillRect l="-4717" t="-6250" b="-3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ounded Rectangle 12">
                <a:extLst>
                  <a:ext uri="{FF2B5EF4-FFF2-40B4-BE49-F238E27FC236}">
                    <a16:creationId xmlns:a16="http://schemas.microsoft.com/office/drawing/2014/main" id="{2CBEEC17-EB52-4CBB-D62D-EAEAADF83ECA}"/>
                  </a:ext>
                </a:extLst>
              </p:cNvPr>
              <p:cNvSpPr/>
              <p:nvPr/>
            </p:nvSpPr>
            <p:spPr>
              <a:xfrm>
                <a:off x="5395056" y="1218490"/>
                <a:ext cx="2042017" cy="597858"/>
              </a:xfrm>
              <a:prstGeom prst="roundRect">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Chosen freely</a:t>
                </a:r>
              </a:p>
              <a:p>
                <a:pPr algn="ctr"/>
                <a:r>
                  <a:rPr lang="en-US" dirty="0">
                    <a:solidFill>
                      <a:schemeClr val="tx1"/>
                    </a:solidFill>
                  </a:rPr>
                  <a:t>independent of </a:t>
                </a:r>
                <a14:m>
                  <m:oMath xmlns:m="http://schemas.openxmlformats.org/officeDocument/2006/math">
                    <m:r>
                      <a:rPr lang="en-US" b="0" i="1" smtClean="0">
                        <a:solidFill>
                          <a:schemeClr val="tx1"/>
                        </a:solidFill>
                        <a:latin typeface="Cambria Math" panose="02040503050406030204" pitchFamily="18" charset="0"/>
                      </a:rPr>
                      <m:t>𝑤</m:t>
                    </m:r>
                  </m:oMath>
                </a14:m>
                <a:endParaRPr lang="en-US" dirty="0">
                  <a:solidFill>
                    <a:schemeClr val="tx1"/>
                  </a:solidFill>
                </a:endParaRPr>
              </a:p>
            </p:txBody>
          </p:sp>
        </mc:Choice>
        <mc:Fallback xmlns="">
          <p:sp>
            <p:nvSpPr>
              <p:cNvPr id="13" name="Rounded Rectangle 12">
                <a:extLst>
                  <a:ext uri="{FF2B5EF4-FFF2-40B4-BE49-F238E27FC236}">
                    <a16:creationId xmlns:a16="http://schemas.microsoft.com/office/drawing/2014/main" id="{2CBEEC17-EB52-4CBB-D62D-EAEAADF83ECA}"/>
                  </a:ext>
                </a:extLst>
              </p:cNvPr>
              <p:cNvSpPr>
                <a:spLocks noRot="1" noChangeAspect="1" noMove="1" noResize="1" noEditPoints="1" noAdjustHandles="1" noChangeArrowheads="1" noChangeShapeType="1" noTextEdit="1"/>
              </p:cNvSpPr>
              <p:nvPr/>
            </p:nvSpPr>
            <p:spPr>
              <a:xfrm>
                <a:off x="5395056" y="1218490"/>
                <a:ext cx="2042017" cy="597858"/>
              </a:xfrm>
              <a:prstGeom prst="roundRect">
                <a:avLst/>
              </a:prstGeom>
              <a:blipFill>
                <a:blip r:embed="rId8"/>
                <a:stretch>
                  <a:fillRect t="-8333" b="-18750"/>
                </a:stretch>
              </a:blipFill>
              <a:ln>
                <a:noFill/>
              </a:ln>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3862F2F0-C0F1-DFCD-985B-E07AA1B8A43B}"/>
              </a:ext>
            </a:extLst>
          </p:cNvPr>
          <p:cNvCxnSpPr>
            <a:cxnSpLocks/>
            <a:stCxn id="13" idx="2"/>
            <a:endCxn id="69" idx="0"/>
          </p:cNvCxnSpPr>
          <p:nvPr/>
        </p:nvCxnSpPr>
        <p:spPr>
          <a:xfrm flipH="1">
            <a:off x="5979040" y="1816348"/>
            <a:ext cx="437025" cy="2094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ounded Rectangle 29">
            <a:extLst>
              <a:ext uri="{FF2B5EF4-FFF2-40B4-BE49-F238E27FC236}">
                <a16:creationId xmlns:a16="http://schemas.microsoft.com/office/drawing/2014/main" id="{5B420D1B-5827-BECF-8FE6-69EB910CADFA}"/>
              </a:ext>
            </a:extLst>
          </p:cNvPr>
          <p:cNvSpPr/>
          <p:nvPr/>
        </p:nvSpPr>
        <p:spPr>
          <a:xfrm>
            <a:off x="4371813" y="4695470"/>
            <a:ext cx="3990712" cy="407565"/>
          </a:xfrm>
          <a:prstGeom prst="roundRect">
            <a:avLst>
              <a:gd name="adj" fmla="val 21390"/>
            </a:avLst>
          </a:prstGeom>
          <a:solidFill>
            <a:srgbClr val="A3F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Randomly sampled depending on </a:t>
            </a:r>
            <a:r>
              <a:rPr lang="en-US" dirty="0">
                <a:solidFill>
                  <a:srgbClr val="0062FC"/>
                </a:solidFill>
              </a:rPr>
              <a:t>info</a:t>
            </a:r>
          </a:p>
        </p:txBody>
      </p:sp>
      <p:cxnSp>
        <p:nvCxnSpPr>
          <p:cNvPr id="33" name="Straight Arrow Connector 32">
            <a:extLst>
              <a:ext uri="{FF2B5EF4-FFF2-40B4-BE49-F238E27FC236}">
                <a16:creationId xmlns:a16="http://schemas.microsoft.com/office/drawing/2014/main" id="{BF582049-BF04-0FA1-97CA-0DB4526CEBC3}"/>
              </a:ext>
            </a:extLst>
          </p:cNvPr>
          <p:cNvCxnSpPr>
            <a:cxnSpLocks/>
          </p:cNvCxnSpPr>
          <p:nvPr/>
        </p:nvCxnSpPr>
        <p:spPr>
          <a:xfrm flipH="1" flipV="1">
            <a:off x="5130144" y="4240375"/>
            <a:ext cx="170647" cy="4550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Rounded Rectangle 36">
            <a:extLst>
              <a:ext uri="{FF2B5EF4-FFF2-40B4-BE49-F238E27FC236}">
                <a16:creationId xmlns:a16="http://schemas.microsoft.com/office/drawing/2014/main" id="{EE43F0A5-2E01-93E6-EE59-E06146112B64}"/>
              </a:ext>
            </a:extLst>
          </p:cNvPr>
          <p:cNvSpPr/>
          <p:nvPr/>
        </p:nvSpPr>
        <p:spPr>
          <a:xfrm>
            <a:off x="4798612" y="393373"/>
            <a:ext cx="2456903" cy="524858"/>
          </a:xfrm>
          <a:prstGeom prst="roundRect">
            <a:avLst/>
          </a:prstGeom>
          <a:solidFill>
            <a:srgbClr val="A3F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Restricted Mode</a:t>
            </a:r>
          </a:p>
        </p:txBody>
      </p:sp>
      <p:sp>
        <p:nvSpPr>
          <p:cNvPr id="38" name="Rounded Rectangle 37">
            <a:extLst>
              <a:ext uri="{FF2B5EF4-FFF2-40B4-BE49-F238E27FC236}">
                <a16:creationId xmlns:a16="http://schemas.microsoft.com/office/drawing/2014/main" id="{D1D33637-CA7F-7548-4FC5-1494307C12EB}"/>
              </a:ext>
            </a:extLst>
          </p:cNvPr>
          <p:cNvSpPr/>
          <p:nvPr/>
        </p:nvSpPr>
        <p:spPr>
          <a:xfrm>
            <a:off x="2798106" y="393373"/>
            <a:ext cx="1707894" cy="524858"/>
          </a:xfrm>
          <a:prstGeom prst="roundRect">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Free Mode</a:t>
            </a:r>
          </a:p>
        </p:txBody>
      </p:sp>
      <mc:AlternateContent xmlns:mc="http://schemas.openxmlformats.org/markup-compatibility/2006" xmlns:a14="http://schemas.microsoft.com/office/drawing/2010/main">
        <mc:Choice Requires="a14">
          <p:sp>
            <p:nvSpPr>
              <p:cNvPr id="40" name="Rounded Rectangle 39">
                <a:extLst>
                  <a:ext uri="{FF2B5EF4-FFF2-40B4-BE49-F238E27FC236}">
                    <a16:creationId xmlns:a16="http://schemas.microsoft.com/office/drawing/2014/main" id="{008FBCEA-0BC3-158C-8581-ED9311055862}"/>
                  </a:ext>
                </a:extLst>
              </p:cNvPr>
              <p:cNvSpPr/>
              <p:nvPr/>
            </p:nvSpPr>
            <p:spPr>
              <a:xfrm>
                <a:off x="6116815" y="3777011"/>
                <a:ext cx="1727196" cy="463364"/>
              </a:xfrm>
              <a:prstGeom prst="roundRect">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lang="en-US" i="1" smtClean="0">
                              <a:solidFill>
                                <a:schemeClr val="tx1"/>
                              </a:solidFill>
                              <a:latin typeface="Cambria Math" panose="02040503050406030204" pitchFamily="18" charset="0"/>
                            </a:rPr>
                          </m:ctrlPr>
                        </m:dPr>
                        <m:e>
                          <m:r>
                            <m:rPr>
                              <m:sty m:val="p"/>
                            </m:rPr>
                            <a:rPr lang="en-US" smtClean="0">
                              <a:solidFill>
                                <a:schemeClr val="tx1"/>
                              </a:solidFill>
                              <a:latin typeface="Cambria Math" panose="02040503050406030204" pitchFamily="18" charset="0"/>
                            </a:rPr>
                            <m:t>X</m:t>
                          </m:r>
                          <m:r>
                            <a:rPr lang="en-US" smtClean="0">
                              <a:solidFill>
                                <a:schemeClr val="tx1"/>
                              </a:solidFill>
                              <a:latin typeface="Cambria Math" panose="02040503050406030204" pitchFamily="18" charset="0"/>
                            </a:rPr>
                            <m:t>,</m:t>
                          </m:r>
                          <m:r>
                            <m:rPr>
                              <m:sty m:val="p"/>
                            </m:rPr>
                            <a:rPr lang="en-US" smtClean="0">
                              <a:solidFill>
                                <a:schemeClr val="tx1"/>
                              </a:solidFill>
                              <a:latin typeface="Cambria Math" panose="02040503050406030204" pitchFamily="18" charset="0"/>
                            </a:rPr>
                            <m:t>Y</m:t>
                          </m:r>
                          <m:r>
                            <a:rPr lang="en-US" smtClean="0">
                              <a:solidFill>
                                <a:schemeClr val="tx1"/>
                              </a:solidFill>
                              <a:latin typeface="Cambria Math" panose="02040503050406030204" pitchFamily="18" charset="0"/>
                            </a:rPr>
                            <m:t>,</m:t>
                          </m:r>
                          <m:r>
                            <m:rPr>
                              <m:sty m:val="p"/>
                            </m:rPr>
                            <a:rPr lang="en-US" smtClean="0">
                              <a:solidFill>
                                <a:schemeClr val="tx1"/>
                              </a:solidFill>
                              <a:latin typeface="Cambria Math" panose="02040503050406030204" pitchFamily="18" charset="0"/>
                            </a:rPr>
                            <m:t>Z</m:t>
                          </m:r>
                        </m:e>
                      </m:d>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𝐿</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𝑅</m:t>
                      </m:r>
                      <m:r>
                        <a:rPr lang="en-US"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0" name="Rounded Rectangle 39">
                <a:extLst>
                  <a:ext uri="{FF2B5EF4-FFF2-40B4-BE49-F238E27FC236}">
                    <a16:creationId xmlns:a16="http://schemas.microsoft.com/office/drawing/2014/main" id="{008FBCEA-0BC3-158C-8581-ED9311055862}"/>
                  </a:ext>
                </a:extLst>
              </p:cNvPr>
              <p:cNvSpPr>
                <a:spLocks noRot="1" noChangeAspect="1" noMove="1" noResize="1" noEditPoints="1" noAdjustHandles="1" noChangeArrowheads="1" noChangeShapeType="1" noTextEdit="1"/>
              </p:cNvSpPr>
              <p:nvPr/>
            </p:nvSpPr>
            <p:spPr>
              <a:xfrm>
                <a:off x="6116815" y="3777011"/>
                <a:ext cx="1727196" cy="463364"/>
              </a:xfrm>
              <a:prstGeom prst="roundRect">
                <a:avLst/>
              </a:prstGeom>
              <a:blipFill>
                <a:blip r:embed="rId9"/>
                <a:stretch>
                  <a:fillRect/>
                </a:stretch>
              </a:blipFill>
              <a:ln>
                <a:noFill/>
              </a:ln>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C9E1E033-BB8B-DDA1-FA5B-ADE58710393C}"/>
              </a:ext>
            </a:extLst>
          </p:cNvPr>
          <p:cNvCxnSpPr>
            <a:cxnSpLocks/>
            <a:stCxn id="73" idx="3"/>
            <a:endCxn id="40" idx="1"/>
          </p:cNvCxnSpPr>
          <p:nvPr/>
        </p:nvCxnSpPr>
        <p:spPr>
          <a:xfrm flipV="1">
            <a:off x="5787525" y="4008693"/>
            <a:ext cx="329290" cy="470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Rounded Rectangle 45">
            <a:extLst>
              <a:ext uri="{FF2B5EF4-FFF2-40B4-BE49-F238E27FC236}">
                <a16:creationId xmlns:a16="http://schemas.microsoft.com/office/drawing/2014/main" id="{3112A611-A519-721F-BBDC-188A815BCCA9}"/>
              </a:ext>
            </a:extLst>
          </p:cNvPr>
          <p:cNvSpPr/>
          <p:nvPr/>
        </p:nvSpPr>
        <p:spPr>
          <a:xfrm>
            <a:off x="3127043" y="1049619"/>
            <a:ext cx="2195782" cy="376014"/>
          </a:xfrm>
          <a:prstGeom prst="roundRect">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Hidden from issuer</a:t>
            </a:r>
          </a:p>
        </p:txBody>
      </p:sp>
      <p:cxnSp>
        <p:nvCxnSpPr>
          <p:cNvPr id="54" name="Straight Arrow Connector 53">
            <a:extLst>
              <a:ext uri="{FF2B5EF4-FFF2-40B4-BE49-F238E27FC236}">
                <a16:creationId xmlns:a16="http://schemas.microsoft.com/office/drawing/2014/main" id="{9D424FD5-ED7F-2173-3361-C66DD4194CCB}"/>
              </a:ext>
            </a:extLst>
          </p:cNvPr>
          <p:cNvCxnSpPr>
            <a:cxnSpLocks/>
            <a:endCxn id="46" idx="1"/>
          </p:cNvCxnSpPr>
          <p:nvPr/>
        </p:nvCxnSpPr>
        <p:spPr>
          <a:xfrm flipV="1">
            <a:off x="2727937" y="1237626"/>
            <a:ext cx="399106" cy="923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4337B779-304F-831F-4B5F-64E4F97D7698}"/>
              </a:ext>
            </a:extLst>
          </p:cNvPr>
          <p:cNvSpPr/>
          <p:nvPr/>
        </p:nvSpPr>
        <p:spPr>
          <a:xfrm>
            <a:off x="2269319" y="1186674"/>
            <a:ext cx="458618" cy="301906"/>
          </a:xfrm>
          <a:prstGeom prst="rect">
            <a:avLst/>
          </a:prstGeom>
          <a:noFill/>
          <a:ln w="254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F23085FC-2A63-2BB6-831F-F8503D54ADD2}"/>
              </a:ext>
            </a:extLst>
          </p:cNvPr>
          <p:cNvSpPr txBox="1"/>
          <p:nvPr/>
        </p:nvSpPr>
        <p:spPr>
          <a:xfrm>
            <a:off x="5906387" y="2033894"/>
            <a:ext cx="65" cy="307777"/>
          </a:xfrm>
          <a:prstGeom prst="rect">
            <a:avLst/>
          </a:prstGeom>
          <a:noFill/>
        </p:spPr>
        <p:txBody>
          <a:bodyPr wrap="none" lIns="0" tIns="0" rIns="0" bIns="0" rtlCol="0">
            <a:spAutoFit/>
          </a:bodyPr>
          <a:lstStyle/>
          <a:p>
            <a:endParaRPr lang="en-US" sz="2000" dirty="0"/>
          </a:p>
        </p:txBody>
      </p:sp>
      <mc:AlternateContent xmlns:mc="http://schemas.openxmlformats.org/markup-compatibility/2006" xmlns:a14="http://schemas.microsoft.com/office/drawing/2010/main">
        <mc:Choice Requires="a14">
          <p:sp>
            <p:nvSpPr>
              <p:cNvPr id="69" name="Rounded Rectangle 68">
                <a:extLst>
                  <a:ext uri="{FF2B5EF4-FFF2-40B4-BE49-F238E27FC236}">
                    <a16:creationId xmlns:a16="http://schemas.microsoft.com/office/drawing/2014/main" id="{6BE7321D-C522-4EF8-FD3A-A5B32B030BDB}"/>
                  </a:ext>
                </a:extLst>
              </p:cNvPr>
              <p:cNvSpPr/>
              <p:nvPr/>
            </p:nvSpPr>
            <p:spPr>
              <a:xfrm>
                <a:off x="5812804" y="2025827"/>
                <a:ext cx="332471" cy="375891"/>
              </a:xfrm>
              <a:prstGeom prst="roundRect">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𝑌</m:t>
                      </m:r>
                    </m:oMath>
                  </m:oMathPara>
                </a14:m>
                <a:endParaRPr lang="en-US" sz="2000" dirty="0"/>
              </a:p>
            </p:txBody>
          </p:sp>
        </mc:Choice>
        <mc:Fallback xmlns="">
          <p:sp>
            <p:nvSpPr>
              <p:cNvPr id="69" name="Rounded Rectangle 68">
                <a:extLst>
                  <a:ext uri="{FF2B5EF4-FFF2-40B4-BE49-F238E27FC236}">
                    <a16:creationId xmlns:a16="http://schemas.microsoft.com/office/drawing/2014/main" id="{6BE7321D-C522-4EF8-FD3A-A5B32B030BDB}"/>
                  </a:ext>
                </a:extLst>
              </p:cNvPr>
              <p:cNvSpPr>
                <a:spLocks noRot="1" noChangeAspect="1" noMove="1" noResize="1" noEditPoints="1" noAdjustHandles="1" noChangeArrowheads="1" noChangeShapeType="1" noTextEdit="1"/>
              </p:cNvSpPr>
              <p:nvPr/>
            </p:nvSpPr>
            <p:spPr>
              <a:xfrm>
                <a:off x="5812804" y="2025827"/>
                <a:ext cx="332471" cy="375891"/>
              </a:xfrm>
              <a:prstGeom prst="roundRect">
                <a:avLst/>
              </a:prstGeom>
              <a:blipFill>
                <a:blip r:embed="rId10"/>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199DDB06-D2B7-C4F4-FC0B-7949374273FA}"/>
                  </a:ext>
                </a:extLst>
              </p:cNvPr>
              <p:cNvSpPr txBox="1"/>
              <p:nvPr/>
            </p:nvSpPr>
            <p:spPr>
              <a:xfrm>
                <a:off x="5245756" y="3871043"/>
                <a:ext cx="54176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𝑍</m:t>
                      </m:r>
                      <m:r>
                        <a:rPr lang="en-US" sz="1800" b="0" i="1" smtClean="0">
                          <a:latin typeface="Cambria Math" panose="02040503050406030204" pitchFamily="18" charset="0"/>
                        </a:rPr>
                        <m:t>,</m:t>
                      </m:r>
                      <m:r>
                        <a:rPr lang="en-US" sz="1800" b="0" i="1" smtClean="0">
                          <a:latin typeface="Cambria Math" panose="02040503050406030204" pitchFamily="18" charset="0"/>
                        </a:rPr>
                        <m:t>𝜋</m:t>
                      </m:r>
                    </m:oMath>
                  </m:oMathPara>
                </a14:m>
                <a:endParaRPr lang="en-US" dirty="0"/>
              </a:p>
            </p:txBody>
          </p:sp>
        </mc:Choice>
        <mc:Fallback xmlns="">
          <p:sp>
            <p:nvSpPr>
              <p:cNvPr id="73" name="TextBox 72">
                <a:extLst>
                  <a:ext uri="{FF2B5EF4-FFF2-40B4-BE49-F238E27FC236}">
                    <a16:creationId xmlns:a16="http://schemas.microsoft.com/office/drawing/2014/main" id="{199DDB06-D2B7-C4F4-FC0B-7949374273FA}"/>
                  </a:ext>
                </a:extLst>
              </p:cNvPr>
              <p:cNvSpPr txBox="1">
                <a:spLocks noRot="1" noChangeAspect="1" noMove="1" noResize="1" noEditPoints="1" noAdjustHandles="1" noChangeArrowheads="1" noChangeShapeType="1" noTextEdit="1"/>
              </p:cNvSpPr>
              <p:nvPr/>
            </p:nvSpPr>
            <p:spPr>
              <a:xfrm>
                <a:off x="5245756" y="3871043"/>
                <a:ext cx="541769"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ounded Rectangle 73">
                <a:extLst>
                  <a:ext uri="{FF2B5EF4-FFF2-40B4-BE49-F238E27FC236}">
                    <a16:creationId xmlns:a16="http://schemas.microsoft.com/office/drawing/2014/main" id="{D6E0352C-AB85-C2E5-16BB-4B430D0BA9FE}"/>
                  </a:ext>
                </a:extLst>
              </p:cNvPr>
              <p:cNvSpPr/>
              <p:nvPr/>
            </p:nvSpPr>
            <p:spPr>
              <a:xfrm>
                <a:off x="4968320" y="3874482"/>
                <a:ext cx="332471" cy="375891"/>
              </a:xfrm>
              <a:prstGeom prst="roundRect">
                <a:avLst/>
              </a:prstGeom>
              <a:solidFill>
                <a:srgbClr val="A3FDFB"/>
              </a:solidFill>
              <a:ln>
                <a:noFill/>
              </a:ln>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𝑌</m:t>
                      </m:r>
                      <m:r>
                        <a:rPr lang="en-US" sz="2000" b="0" i="1" smtClean="0">
                          <a:solidFill>
                            <a:schemeClr val="tx1"/>
                          </a:solidFill>
                          <a:latin typeface="Cambria Math" panose="02040503050406030204" pitchFamily="18" charset="0"/>
                        </a:rPr>
                        <m:t>,</m:t>
                      </m:r>
                    </m:oMath>
                  </m:oMathPara>
                </a14:m>
                <a:endParaRPr lang="en-US" sz="2000" dirty="0"/>
              </a:p>
            </p:txBody>
          </p:sp>
        </mc:Choice>
        <mc:Fallback xmlns="">
          <p:sp>
            <p:nvSpPr>
              <p:cNvPr id="74" name="Rounded Rectangle 73">
                <a:extLst>
                  <a:ext uri="{FF2B5EF4-FFF2-40B4-BE49-F238E27FC236}">
                    <a16:creationId xmlns:a16="http://schemas.microsoft.com/office/drawing/2014/main" id="{D6E0352C-AB85-C2E5-16BB-4B430D0BA9FE}"/>
                  </a:ext>
                </a:extLst>
              </p:cNvPr>
              <p:cNvSpPr>
                <a:spLocks noRot="1" noChangeAspect="1" noMove="1" noResize="1" noEditPoints="1" noAdjustHandles="1" noChangeArrowheads="1" noChangeShapeType="1" noTextEdit="1"/>
              </p:cNvSpPr>
              <p:nvPr/>
            </p:nvSpPr>
            <p:spPr>
              <a:xfrm>
                <a:off x="4968320" y="3874482"/>
                <a:ext cx="332471" cy="375891"/>
              </a:xfrm>
              <a:prstGeom prst="roundRect">
                <a:avLst/>
              </a:prstGeom>
              <a:blipFill>
                <a:blip r:embed="rId12"/>
                <a:stretch>
                  <a:fillRect l="-7407"/>
                </a:stretch>
              </a:blipFill>
              <a:ln>
                <a:noFill/>
              </a:ln>
            </p:spPr>
            <p:txBody>
              <a:bodyPr/>
              <a:lstStyle/>
              <a:p>
                <a:r>
                  <a:rPr lang="en-US">
                    <a:noFill/>
                  </a:rPr>
                  <a:t> </a:t>
                </a:r>
              </a:p>
            </p:txBody>
          </p:sp>
        </mc:Fallback>
      </mc:AlternateContent>
      <p:sp>
        <p:nvSpPr>
          <p:cNvPr id="75" name="Rounded Rectangle 74">
            <a:extLst>
              <a:ext uri="{FF2B5EF4-FFF2-40B4-BE49-F238E27FC236}">
                <a16:creationId xmlns:a16="http://schemas.microsoft.com/office/drawing/2014/main" id="{86B2D07D-79CE-F5F5-E913-F3B439E55EDA}"/>
              </a:ext>
            </a:extLst>
          </p:cNvPr>
          <p:cNvSpPr/>
          <p:nvPr/>
        </p:nvSpPr>
        <p:spPr>
          <a:xfrm>
            <a:off x="6197127" y="2034793"/>
            <a:ext cx="620770" cy="366925"/>
          </a:xfrm>
          <a:prstGeom prst="roundRect">
            <a:avLst/>
          </a:prstGeom>
          <a:solidFill>
            <a:srgbClr val="A3FDFB"/>
          </a:solidFill>
          <a:ln>
            <a:noFill/>
          </a:ln>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2000" dirty="0">
                <a:solidFill>
                  <a:srgbClr val="0062FC"/>
                </a:solidFill>
              </a:rPr>
              <a:t>info</a:t>
            </a:r>
          </a:p>
        </p:txBody>
      </p:sp>
      <mc:AlternateContent xmlns:mc="http://schemas.openxmlformats.org/markup-compatibility/2006" xmlns:a14="http://schemas.microsoft.com/office/drawing/2010/main">
        <mc:Choice Requires="a14">
          <p:sp>
            <p:nvSpPr>
              <p:cNvPr id="76" name="Rounded Rectangle 75">
                <a:extLst>
                  <a:ext uri="{FF2B5EF4-FFF2-40B4-BE49-F238E27FC236}">
                    <a16:creationId xmlns:a16="http://schemas.microsoft.com/office/drawing/2014/main" id="{3C283256-60DC-9EDB-35C6-0EE60B49184A}"/>
                  </a:ext>
                </a:extLst>
              </p:cNvPr>
              <p:cNvSpPr/>
              <p:nvPr/>
            </p:nvSpPr>
            <p:spPr>
              <a:xfrm>
                <a:off x="2489443" y="2026453"/>
                <a:ext cx="571348" cy="384231"/>
              </a:xfrm>
              <a:prstGeom prst="roundRect">
                <a:avLst/>
              </a:prstGeom>
              <a:solidFill>
                <a:srgbClr val="A3FDFB"/>
              </a:solidFill>
              <a:ln>
                <a:noFill/>
              </a:ln>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14:m>
                  <m:oMath xmlns:m="http://schemas.openxmlformats.org/officeDocument/2006/math">
                    <m:r>
                      <m:rPr>
                        <m:nor/>
                      </m:rPr>
                      <a:rPr lang="en-US" sz="2000" dirty="0">
                        <a:solidFill>
                          <a:srgbClr val="0062FC"/>
                        </a:solidFill>
                      </a:rPr>
                      <m:t>inf</m:t>
                    </m:r>
                  </m:oMath>
                </a14:m>
                <a:r>
                  <a:rPr lang="en-US" sz="2000" dirty="0">
                    <a:solidFill>
                      <a:srgbClr val="0062FC"/>
                    </a:solidFill>
                  </a:rPr>
                  <a:t>o</a:t>
                </a:r>
              </a:p>
            </p:txBody>
          </p:sp>
        </mc:Choice>
        <mc:Fallback xmlns="">
          <p:sp>
            <p:nvSpPr>
              <p:cNvPr id="76" name="Rounded Rectangle 75">
                <a:extLst>
                  <a:ext uri="{FF2B5EF4-FFF2-40B4-BE49-F238E27FC236}">
                    <a16:creationId xmlns:a16="http://schemas.microsoft.com/office/drawing/2014/main" id="{3C283256-60DC-9EDB-35C6-0EE60B49184A}"/>
                  </a:ext>
                </a:extLst>
              </p:cNvPr>
              <p:cNvSpPr>
                <a:spLocks noRot="1" noChangeAspect="1" noMove="1" noResize="1" noEditPoints="1" noAdjustHandles="1" noChangeArrowheads="1" noChangeShapeType="1" noTextEdit="1"/>
              </p:cNvSpPr>
              <p:nvPr/>
            </p:nvSpPr>
            <p:spPr>
              <a:xfrm>
                <a:off x="2489443" y="2026453"/>
                <a:ext cx="571348" cy="384231"/>
              </a:xfrm>
              <a:prstGeom prst="roundRect">
                <a:avLst/>
              </a:prstGeom>
              <a:blipFill>
                <a:blip r:embed="rId13"/>
                <a:stretch>
                  <a:fillRect t="-6452" r="-15217" b="-35484"/>
                </a:stretch>
              </a:blipFill>
              <a:ln>
                <a:noFill/>
              </a:ln>
            </p:spPr>
            <p:txBody>
              <a:bodyPr/>
              <a:lstStyle/>
              <a:p>
                <a:r>
                  <a:rPr lang="en-US">
                    <a:noFill/>
                  </a:rPr>
                  <a:t> </a:t>
                </a:r>
              </a:p>
            </p:txBody>
          </p:sp>
        </mc:Fallback>
      </mc:AlternateContent>
      <p:cxnSp>
        <p:nvCxnSpPr>
          <p:cNvPr id="81" name="Straight Arrow Connector 80">
            <a:extLst>
              <a:ext uri="{FF2B5EF4-FFF2-40B4-BE49-F238E27FC236}">
                <a16:creationId xmlns:a16="http://schemas.microsoft.com/office/drawing/2014/main" id="{99BC17F1-CCE9-D98C-878E-CE7D2A7A5D03}"/>
              </a:ext>
            </a:extLst>
          </p:cNvPr>
          <p:cNvCxnSpPr>
            <a:cxnSpLocks/>
          </p:cNvCxnSpPr>
          <p:nvPr/>
        </p:nvCxnSpPr>
        <p:spPr>
          <a:xfrm flipH="1">
            <a:off x="3077094" y="3660349"/>
            <a:ext cx="303185" cy="582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83" name="Picture 82" descr="A red and black cartoon face&#10;&#10;Description automatically generated">
            <a:extLst>
              <a:ext uri="{FF2B5EF4-FFF2-40B4-BE49-F238E27FC236}">
                <a16:creationId xmlns:a16="http://schemas.microsoft.com/office/drawing/2014/main" id="{8C5A9825-5405-F935-1451-8295A932086B}"/>
              </a:ext>
            </a:extLst>
          </p:cNvPr>
          <p:cNvPicPr>
            <a:picLocks noChangeAspect="1"/>
          </p:cNvPicPr>
          <p:nvPr/>
        </p:nvPicPr>
        <p:blipFill>
          <a:blip r:embed="rId14"/>
          <a:stretch>
            <a:fillRect/>
          </a:stretch>
        </p:blipFill>
        <p:spPr>
          <a:xfrm>
            <a:off x="0" y="2555419"/>
            <a:ext cx="1315715" cy="1315715"/>
          </a:xfrm>
          <a:prstGeom prst="rect">
            <a:avLst/>
          </a:prstGeom>
        </p:spPr>
      </p:pic>
      <mc:AlternateContent xmlns:mc="http://schemas.openxmlformats.org/markup-compatibility/2006" xmlns:a14="http://schemas.microsoft.com/office/drawing/2010/main">
        <mc:Choice Requires="a14">
          <p:sp>
            <p:nvSpPr>
              <p:cNvPr id="5" name="Rounded Rectangle 4">
                <a:extLst>
                  <a:ext uri="{FF2B5EF4-FFF2-40B4-BE49-F238E27FC236}">
                    <a16:creationId xmlns:a16="http://schemas.microsoft.com/office/drawing/2014/main" id="{3FFCF305-1D1B-A09F-8008-180F6EEECE54}"/>
                  </a:ext>
                </a:extLst>
              </p:cNvPr>
              <p:cNvSpPr/>
              <p:nvPr/>
            </p:nvSpPr>
            <p:spPr>
              <a:xfrm>
                <a:off x="781475" y="4242736"/>
                <a:ext cx="3294138" cy="647192"/>
              </a:xfrm>
              <a:prstGeom prst="roundRect">
                <a:avLst>
                  <a:gd name="adj" fmla="val 9083"/>
                </a:avLst>
              </a:prstGeom>
              <a:noFill/>
              <a:ln>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Obliviousness</a:t>
                </a:r>
                <a:r>
                  <a:rPr lang="en-US" sz="1800" dirty="0">
                    <a:solidFill>
                      <a:schemeClr val="tx1"/>
                    </a:solidFill>
                  </a:rPr>
                  <a:t>: </a:t>
                </a:r>
                <a14:m>
                  <m:oMath xmlns:m="http://schemas.openxmlformats.org/officeDocument/2006/math">
                    <m:r>
                      <a:rPr lang="en-US" sz="1800" b="0" i="1" smtClean="0">
                        <a:solidFill>
                          <a:srgbClr val="FF0000"/>
                        </a:solidFill>
                        <a:latin typeface="Cambria Math" panose="02040503050406030204" pitchFamily="18" charset="0"/>
                      </a:rPr>
                      <m:t>(</m:t>
                    </m:r>
                    <m:r>
                      <a:rPr lang="en-US" sz="1800" b="0" i="1" smtClean="0">
                        <a:solidFill>
                          <a:srgbClr val="FF0000"/>
                        </a:solidFill>
                        <a:latin typeface="Cambria Math" panose="02040503050406030204" pitchFamily="18" charset="0"/>
                      </a:rPr>
                      <m:t>𝑌</m:t>
                    </m:r>
                    <m:r>
                      <a:rPr lang="en-US" sz="1800" b="0" i="1" smtClean="0">
                        <a:solidFill>
                          <a:srgbClr val="FF0000"/>
                        </a:solidFill>
                        <a:latin typeface="Cambria Math" panose="02040503050406030204" pitchFamily="18" charset="0"/>
                      </a:rPr>
                      <m:t>,</m:t>
                    </m:r>
                    <m:r>
                      <a:rPr lang="en-US" sz="1800" b="0" i="1" smtClean="0">
                        <a:solidFill>
                          <a:srgbClr val="FF0000"/>
                        </a:solidFill>
                        <a:latin typeface="Cambria Math" panose="02040503050406030204" pitchFamily="18" charset="0"/>
                      </a:rPr>
                      <m:t>𝑍</m:t>
                    </m:r>
                    <m:r>
                      <a:rPr lang="en-US" sz="1800" b="0" i="1" smtClean="0">
                        <a:solidFill>
                          <a:srgbClr val="FF0000"/>
                        </a:solidFill>
                        <a:latin typeface="Cambria Math" panose="02040503050406030204" pitchFamily="18" charset="0"/>
                      </a:rPr>
                      <m:t>,</m:t>
                    </m:r>
                    <m:r>
                      <a:rPr lang="en-US" sz="1800" b="0" i="1" smtClean="0">
                        <a:solidFill>
                          <a:srgbClr val="FF0000"/>
                        </a:solidFill>
                        <a:latin typeface="Cambria Math" panose="02040503050406030204" pitchFamily="18" charset="0"/>
                      </a:rPr>
                      <m:t>𝜋</m:t>
                    </m:r>
                    <m:r>
                      <a:rPr lang="en-US" sz="1800" b="0" i="1" smtClean="0">
                        <a:solidFill>
                          <a:srgbClr val="FF0000"/>
                        </a:solidFill>
                        <a:latin typeface="Cambria Math" panose="02040503050406030204" pitchFamily="18" charset="0"/>
                      </a:rPr>
                      <m:t>)</m:t>
                    </m:r>
                  </m:oMath>
                </a14:m>
                <a:r>
                  <a:rPr lang="en-US" sz="1800" dirty="0">
                    <a:solidFill>
                      <a:srgbClr val="FF0000"/>
                    </a:solidFill>
                  </a:rPr>
                  <a:t> </a:t>
                </a:r>
                <a:r>
                  <a:rPr lang="en-US" sz="1800" dirty="0">
                    <a:solidFill>
                      <a:schemeClr val="tx1"/>
                    </a:solidFill>
                  </a:rPr>
                  <a:t>can’t be linked to interaction </a:t>
                </a:r>
              </a:p>
            </p:txBody>
          </p:sp>
        </mc:Choice>
        <mc:Fallback xmlns="">
          <p:sp>
            <p:nvSpPr>
              <p:cNvPr id="5" name="Rounded Rectangle 4">
                <a:extLst>
                  <a:ext uri="{FF2B5EF4-FFF2-40B4-BE49-F238E27FC236}">
                    <a16:creationId xmlns:a16="http://schemas.microsoft.com/office/drawing/2014/main" id="{3FFCF305-1D1B-A09F-8008-180F6EEECE54}"/>
                  </a:ext>
                </a:extLst>
              </p:cNvPr>
              <p:cNvSpPr>
                <a:spLocks noRot="1" noChangeAspect="1" noMove="1" noResize="1" noEditPoints="1" noAdjustHandles="1" noChangeArrowheads="1" noChangeShapeType="1" noTextEdit="1"/>
              </p:cNvSpPr>
              <p:nvPr/>
            </p:nvSpPr>
            <p:spPr>
              <a:xfrm>
                <a:off x="781475" y="4242736"/>
                <a:ext cx="3294138" cy="647192"/>
              </a:xfrm>
              <a:prstGeom prst="roundRect">
                <a:avLst>
                  <a:gd name="adj" fmla="val 9083"/>
                </a:avLst>
              </a:prstGeom>
              <a:blipFill>
                <a:blip r:embed="rId15"/>
                <a:stretch>
                  <a:fillRect l="-380" t="-1887" b="-13208"/>
                </a:stretch>
              </a:blipFill>
              <a:ln>
                <a:solidFill>
                  <a:schemeClr val="accent1"/>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ounded Rectangle 21">
                <a:extLst>
                  <a:ext uri="{FF2B5EF4-FFF2-40B4-BE49-F238E27FC236}">
                    <a16:creationId xmlns:a16="http://schemas.microsoft.com/office/drawing/2014/main" id="{F9C6241B-F595-EC20-FA57-06986EEC663A}"/>
                  </a:ext>
                </a:extLst>
              </p:cNvPr>
              <p:cNvSpPr/>
              <p:nvPr/>
            </p:nvSpPr>
            <p:spPr>
              <a:xfrm>
                <a:off x="588712" y="1555938"/>
                <a:ext cx="4209900" cy="340407"/>
              </a:xfrm>
              <a:prstGeom prst="roundRect">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sz="1800" i="1" smtClean="0">
                          <a:solidFill>
                            <a:schemeClr val="tx1"/>
                          </a:solidFill>
                          <a:latin typeface="Cambria Math" panose="02040503050406030204" pitchFamily="18" charset="0"/>
                        </a:rPr>
                        <m:t>𝐿</m:t>
                      </m:r>
                      <m:d>
                        <m:dPr>
                          <m:ctrlPr>
                            <a:rPr lang="en-US" sz="1800" i="1">
                              <a:solidFill>
                                <a:schemeClr val="tx1"/>
                              </a:solidFill>
                              <a:latin typeface="Cambria Math" panose="02040503050406030204" pitchFamily="18" charset="0"/>
                            </a:rPr>
                          </m:ctrlPr>
                        </m:dPr>
                        <m:e>
                          <m:r>
                            <a:rPr lang="en-US" sz="1800" i="1">
                              <a:solidFill>
                                <a:schemeClr val="tx1"/>
                              </a:solidFill>
                              <a:latin typeface="Cambria Math" panose="02040503050406030204" pitchFamily="18" charset="0"/>
                            </a:rPr>
                            <m:t>𝑅</m:t>
                          </m:r>
                        </m:e>
                      </m:d>
                      <m:r>
                        <a:rPr lang="en-US" sz="1800" i="1">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𝑋</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𝑌</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𝑍</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𝑤</m:t>
                      </m:r>
                      <m:r>
                        <a:rPr lang="en-US" sz="1800" i="1">
                          <a:solidFill>
                            <a:schemeClr val="tx1"/>
                          </a:solidFill>
                          <a:latin typeface="Cambria Math" panose="02040503050406030204" pitchFamily="18" charset="0"/>
                        </a:rPr>
                        <m:t>,</m:t>
                      </m:r>
                      <m:d>
                        <m:dPr>
                          <m:ctrlPr>
                            <a:rPr lang="en-US" sz="1800" i="1">
                              <a:solidFill>
                                <a:schemeClr val="tx1"/>
                              </a:solidFill>
                              <a:latin typeface="Cambria Math" panose="02040503050406030204" pitchFamily="18" charset="0"/>
                            </a:rPr>
                          </m:ctrlPr>
                        </m:dPr>
                        <m:e>
                          <m:r>
                            <a:rPr lang="en-US" sz="1800" i="1">
                              <a:solidFill>
                                <a:schemeClr val="tx1"/>
                              </a:solidFill>
                              <a:latin typeface="Cambria Math" panose="02040503050406030204" pitchFamily="18" charset="0"/>
                            </a:rPr>
                            <m:t>𝑤</m:t>
                          </m:r>
                          <m:r>
                            <a:rPr lang="en-US" sz="1800" i="1">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𝑋</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𝑌</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𝑍</m:t>
                          </m:r>
                          <m:r>
                            <a:rPr lang="en-US" sz="1800" b="0" i="1" smtClean="0">
                              <a:solidFill>
                                <a:schemeClr val="tx1"/>
                              </a:solidFill>
                              <a:latin typeface="Cambria Math" panose="02040503050406030204" pitchFamily="18" charset="0"/>
                            </a:rPr>
                            <m:t>)</m:t>
                          </m:r>
                        </m:e>
                      </m:d>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𝑅</m:t>
                      </m:r>
                      <m:r>
                        <a:rPr lang="en-US" sz="1800" i="1">
                          <a:solidFill>
                            <a:schemeClr val="tx1"/>
                          </a:solidFill>
                          <a:latin typeface="Cambria Math" panose="02040503050406030204" pitchFamily="18" charset="0"/>
                        </a:rPr>
                        <m:t>}</m:t>
                      </m:r>
                    </m:oMath>
                  </m:oMathPara>
                </a14:m>
                <a:endParaRPr lang="en-US" sz="1800" dirty="0">
                  <a:solidFill>
                    <a:schemeClr val="tx1"/>
                  </a:solidFill>
                </a:endParaRPr>
              </a:p>
            </p:txBody>
          </p:sp>
        </mc:Choice>
        <mc:Fallback xmlns="">
          <p:sp>
            <p:nvSpPr>
              <p:cNvPr id="22" name="Rounded Rectangle 21">
                <a:extLst>
                  <a:ext uri="{FF2B5EF4-FFF2-40B4-BE49-F238E27FC236}">
                    <a16:creationId xmlns:a16="http://schemas.microsoft.com/office/drawing/2014/main" id="{F9C6241B-F595-EC20-FA57-06986EEC663A}"/>
                  </a:ext>
                </a:extLst>
              </p:cNvPr>
              <p:cNvSpPr>
                <a:spLocks noRot="1" noChangeAspect="1" noMove="1" noResize="1" noEditPoints="1" noAdjustHandles="1" noChangeArrowheads="1" noChangeShapeType="1" noTextEdit="1"/>
              </p:cNvSpPr>
              <p:nvPr/>
            </p:nvSpPr>
            <p:spPr>
              <a:xfrm>
                <a:off x="588712" y="1555938"/>
                <a:ext cx="4209900" cy="340407"/>
              </a:xfrm>
              <a:prstGeom prst="roundRect">
                <a:avLst/>
              </a:prstGeom>
              <a:blipFill>
                <a:blip r:embed="rId16"/>
                <a:stretch>
                  <a:fillRect b="-2142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ounded Rectangle 31">
                <a:extLst>
                  <a:ext uri="{FF2B5EF4-FFF2-40B4-BE49-F238E27FC236}">
                    <a16:creationId xmlns:a16="http://schemas.microsoft.com/office/drawing/2014/main" id="{13FCC80A-A33A-C023-1CDC-8552B96444AA}"/>
                  </a:ext>
                </a:extLst>
              </p:cNvPr>
              <p:cNvSpPr/>
              <p:nvPr/>
            </p:nvSpPr>
            <p:spPr>
              <a:xfrm>
                <a:off x="6134621" y="2692037"/>
                <a:ext cx="1819557" cy="951653"/>
              </a:xfrm>
              <a:prstGeom prst="roundRect">
                <a:avLst>
                  <a:gd name="adj" fmla="val 14624"/>
                </a:avLst>
              </a:prstGeom>
              <a:noFill/>
              <a:ln>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Soundness</a:t>
                </a:r>
                <a:r>
                  <a:rPr lang="en-US" dirty="0">
                    <a:solidFill>
                      <a:schemeClr val="tx1"/>
                    </a:solidFill>
                  </a:rPr>
                  <a:t>: </a:t>
                </a:r>
              </a:p>
              <a:p>
                <a:r>
                  <a:rPr lang="en-US" dirty="0">
                    <a:solidFill>
                      <a:schemeClr val="tx1"/>
                    </a:solidFill>
                  </a:rPr>
                  <a:t>reject </a:t>
                </a:r>
                <a14:m>
                  <m:oMath xmlns:m="http://schemas.openxmlformats.org/officeDocument/2006/math">
                    <m:r>
                      <a:rPr lang="en-US" i="1">
                        <a:solidFill>
                          <a:schemeClr val="tx1"/>
                        </a:solidFill>
                        <a:latin typeface="Cambria Math" panose="02040503050406030204" pitchFamily="18" charset="0"/>
                      </a:rPr>
                      <m:t>𝜋</m:t>
                    </m:r>
                  </m:oMath>
                </a14:m>
                <a:r>
                  <a:rPr lang="en-US" dirty="0">
                    <a:solidFill>
                      <a:schemeClr val="tx1"/>
                    </a:solidFill>
                  </a:rPr>
                  <a:t> if </a:t>
                </a:r>
                <a14:m>
                  <m:oMath xmlns:m="http://schemas.openxmlformats.org/officeDocument/2006/math">
                    <m:r>
                      <a:rPr lang="en-US">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X</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Y</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Z</m:t>
                    </m:r>
                    <m:r>
                      <a:rPr lang="en-US" b="0" i="0"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𝐿</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𝑅</m:t>
                    </m:r>
                    <m:r>
                      <a:rPr lang="en-US" i="1">
                        <a:solidFill>
                          <a:schemeClr val="tx1"/>
                        </a:solidFill>
                        <a:latin typeface="Cambria Math" panose="02040503050406030204" pitchFamily="18" charset="0"/>
                      </a:rPr>
                      <m:t>)</m:t>
                    </m:r>
                  </m:oMath>
                </a14:m>
                <a:endParaRPr lang="en-US" dirty="0">
                  <a:solidFill>
                    <a:schemeClr val="tx1"/>
                  </a:solidFill>
                </a:endParaRPr>
              </a:p>
            </p:txBody>
          </p:sp>
        </mc:Choice>
        <mc:Fallback xmlns="">
          <p:sp>
            <p:nvSpPr>
              <p:cNvPr id="32" name="Rounded Rectangle 31">
                <a:extLst>
                  <a:ext uri="{FF2B5EF4-FFF2-40B4-BE49-F238E27FC236}">
                    <a16:creationId xmlns:a16="http://schemas.microsoft.com/office/drawing/2014/main" id="{13FCC80A-A33A-C023-1CDC-8552B96444AA}"/>
                  </a:ext>
                </a:extLst>
              </p:cNvPr>
              <p:cNvSpPr>
                <a:spLocks noRot="1" noChangeAspect="1" noMove="1" noResize="1" noEditPoints="1" noAdjustHandles="1" noChangeArrowheads="1" noChangeShapeType="1" noTextEdit="1"/>
              </p:cNvSpPr>
              <p:nvPr/>
            </p:nvSpPr>
            <p:spPr>
              <a:xfrm>
                <a:off x="6134621" y="2692037"/>
                <a:ext cx="1819557" cy="951653"/>
              </a:xfrm>
              <a:prstGeom prst="roundRect">
                <a:avLst>
                  <a:gd name="adj" fmla="val 14624"/>
                </a:avLst>
              </a:prstGeom>
              <a:blipFill>
                <a:blip r:embed="rId17"/>
                <a:stretch>
                  <a:fillRect b="-2597"/>
                </a:stretch>
              </a:blipFill>
              <a:ln>
                <a:solidFill>
                  <a:schemeClr val="accent1"/>
                </a:solidFill>
                <a:prstDash val="sysDot"/>
              </a:ln>
            </p:spPr>
            <p:txBody>
              <a:bodyPr/>
              <a:lstStyle/>
              <a:p>
                <a:r>
                  <a:rPr lang="en-US">
                    <a:noFill/>
                  </a:rPr>
                  <a:t> </a:t>
                </a:r>
              </a:p>
            </p:txBody>
          </p:sp>
        </mc:Fallback>
      </mc:AlternateContent>
      <p:sp>
        <p:nvSpPr>
          <p:cNvPr id="24" name="Title 1">
            <a:extLst>
              <a:ext uri="{FF2B5EF4-FFF2-40B4-BE49-F238E27FC236}">
                <a16:creationId xmlns:a16="http://schemas.microsoft.com/office/drawing/2014/main" id="{86FDB421-5A1D-355D-0EF9-61036F66EA68}"/>
              </a:ext>
            </a:extLst>
          </p:cNvPr>
          <p:cNvSpPr txBox="1">
            <a:spLocks/>
          </p:cNvSpPr>
          <p:nvPr/>
        </p:nvSpPr>
        <p:spPr>
          <a:xfrm>
            <a:off x="415012" y="302817"/>
            <a:ext cx="8181975" cy="65787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t>Security</a:t>
            </a:r>
          </a:p>
        </p:txBody>
      </p:sp>
    </p:spTree>
    <p:extLst>
      <p:ext uri="{BB962C8B-B14F-4D97-AF65-F5344CB8AC3E}">
        <p14:creationId xmlns:p14="http://schemas.microsoft.com/office/powerpoint/2010/main" val="2045872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9" presetClass="emph" presetSubtype="0" grpId="1" nodeType="withEffect">
                                  <p:stCondLst>
                                    <p:cond delay="0"/>
                                  </p:stCondLst>
                                  <p:childTnLst>
                                    <p:set>
                                      <p:cBhvr>
                                        <p:cTn id="46" dur="indefinite"/>
                                        <p:tgtEl>
                                          <p:spTgt spid="69"/>
                                        </p:tgtEl>
                                        <p:attrNameLst>
                                          <p:attrName>style.opacity</p:attrName>
                                        </p:attrNameLst>
                                      </p:cBhvr>
                                      <p:to>
                                        <p:strVal val="0.25"/>
                                      </p:to>
                                    </p:set>
                                    <p:animEffect filter="image" prLst="opacity: 0.25">
                                      <p:cBhvr rctx="IE">
                                        <p:cTn id="47" dur="indefinite"/>
                                        <p:tgtEl>
                                          <p:spTgt spid="69"/>
                                        </p:tgtEl>
                                      </p:cBhvr>
                                    </p:animEffect>
                                  </p:childTnLst>
                                </p:cTn>
                              </p:par>
                              <p:par>
                                <p:cTn id="48" presetID="9" presetClass="emph" presetSubtype="0" grpId="1" nodeType="withEffect">
                                  <p:stCondLst>
                                    <p:cond delay="0"/>
                                  </p:stCondLst>
                                  <p:childTnLst>
                                    <p:set>
                                      <p:cBhvr>
                                        <p:cTn id="49" dur="indefinite"/>
                                        <p:tgtEl>
                                          <p:spTgt spid="13"/>
                                        </p:tgtEl>
                                        <p:attrNameLst>
                                          <p:attrName>style.opacity</p:attrName>
                                        </p:attrNameLst>
                                      </p:cBhvr>
                                      <p:to>
                                        <p:strVal val="0.25"/>
                                      </p:to>
                                    </p:set>
                                    <p:animEffect filter="image" prLst="opacity: 0.25">
                                      <p:cBhvr rctx="IE">
                                        <p:cTn id="50" dur="indefinite"/>
                                        <p:tgtEl>
                                          <p:spTgt spid="13"/>
                                        </p:tgtEl>
                                      </p:cBhvr>
                                    </p:animEffect>
                                  </p:childTnLst>
                                </p:cTn>
                              </p:par>
                              <p:par>
                                <p:cTn id="51" presetID="9" presetClass="emph" presetSubtype="0" nodeType="withEffect">
                                  <p:stCondLst>
                                    <p:cond delay="0"/>
                                  </p:stCondLst>
                                  <p:childTnLst>
                                    <p:set>
                                      <p:cBhvr>
                                        <p:cTn id="52" dur="indefinite"/>
                                        <p:tgtEl>
                                          <p:spTgt spid="27"/>
                                        </p:tgtEl>
                                        <p:attrNameLst>
                                          <p:attrName>style.opacity</p:attrName>
                                        </p:attrNameLst>
                                      </p:cBhvr>
                                      <p:to>
                                        <p:strVal val="0.25"/>
                                      </p:to>
                                    </p:set>
                                    <p:animEffect filter="image" prLst="opacity: 0.25">
                                      <p:cBhvr rctx="IE">
                                        <p:cTn id="53" dur="indefinite"/>
                                        <p:tgtEl>
                                          <p:spTgt spid="27"/>
                                        </p:tgtEl>
                                      </p:cBhvr>
                                    </p:animEffect>
                                  </p:childTnLst>
                                </p:cTn>
                              </p:par>
                              <p:par>
                                <p:cTn id="54" presetID="9" presetClass="emph" presetSubtype="0" grpId="1" nodeType="withEffect">
                                  <p:stCondLst>
                                    <p:cond delay="0"/>
                                  </p:stCondLst>
                                  <p:childTnLst>
                                    <p:set>
                                      <p:cBhvr>
                                        <p:cTn id="55" dur="indefinite"/>
                                        <p:tgtEl>
                                          <p:spTgt spid="38"/>
                                        </p:tgtEl>
                                        <p:attrNameLst>
                                          <p:attrName>style.opacity</p:attrName>
                                        </p:attrNameLst>
                                      </p:cBhvr>
                                      <p:to>
                                        <p:strVal val="0.25"/>
                                      </p:to>
                                    </p:set>
                                    <p:animEffect filter="image" prLst="opacity: 0.25">
                                      <p:cBhvr rctx="IE">
                                        <p:cTn id="56" dur="indefinite"/>
                                        <p:tgtEl>
                                          <p:spTgt spid="38"/>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par>
                                <p:cTn id="77" presetID="1" presetClass="exit" presetSubtype="0" fill="hold" grpId="0" nodeType="withEffect">
                                  <p:stCondLst>
                                    <p:cond delay="0"/>
                                  </p:stCondLst>
                                  <p:childTnLst>
                                    <p:set>
                                      <p:cBhvr>
                                        <p:cTn id="78" dur="1" fill="hold">
                                          <p:stCondLst>
                                            <p:cond delay="0"/>
                                          </p:stCondLst>
                                        </p:cTn>
                                        <p:tgtEl>
                                          <p:spTgt spid="2"/>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83"/>
                                        </p:tgtEl>
                                        <p:attrNameLst>
                                          <p:attrName>style.visibility</p:attrName>
                                        </p:attrNameLst>
                                      </p:cBhvr>
                                      <p:to>
                                        <p:strVal val="visible"/>
                                      </p:to>
                                    </p:set>
                                  </p:childTnLst>
                                </p:cTn>
                              </p:par>
                              <p:par>
                                <p:cTn id="95" presetID="0" presetClass="path" presetSubtype="0" accel="50000" decel="50000" fill="hold" nodeType="withEffect">
                                  <p:stCondLst>
                                    <p:cond delay="0"/>
                                  </p:stCondLst>
                                  <p:childTnLst>
                                    <p:animMotion origin="layout" path="M 0.00017 -0.01166 L 0.13195 -0.02222 " pathEditMode="relative" rAng="0" ptsTypes="AA">
                                      <p:cBhvr>
                                        <p:cTn id="96" dur="100" fill="hold"/>
                                        <p:tgtEl>
                                          <p:spTgt spid="83"/>
                                        </p:tgtEl>
                                        <p:attrNameLst>
                                          <p:attrName>ppt_x</p:attrName>
                                          <p:attrName>ppt_y</p:attrName>
                                        </p:attrNameLst>
                                      </p:cBhvr>
                                      <p:rCtr x="6580" y="-528"/>
                                    </p:animMotion>
                                  </p:childTnLst>
                                </p:cTn>
                              </p:par>
                              <p:par>
                                <p:cTn id="97" presetID="1" presetClass="exit" presetSubtype="0" fill="hold" nodeType="withEffect">
                                  <p:stCondLst>
                                    <p:cond delay="0"/>
                                  </p:stCondLst>
                                  <p:childTnLst>
                                    <p:set>
                                      <p:cBhvr>
                                        <p:cTn id="98"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5" grpId="0" animBg="1"/>
      <p:bldP spid="9" grpId="0"/>
      <p:bldP spid="13" grpId="0" animBg="1"/>
      <p:bldP spid="13" grpId="1" animBg="1"/>
      <p:bldP spid="30" grpId="0" animBg="1"/>
      <p:bldP spid="37" grpId="0" animBg="1"/>
      <p:bldP spid="38" grpId="0" animBg="1"/>
      <p:bldP spid="38" grpId="1" animBg="1"/>
      <p:bldP spid="40" grpId="0" animBg="1"/>
      <p:bldP spid="69" grpId="0" animBg="1"/>
      <p:bldP spid="69" grpId="1" animBg="1"/>
      <p:bldP spid="73" grpId="0"/>
      <p:bldP spid="74" grpId="0" animBg="1"/>
      <p:bldP spid="75" grpId="0" animBg="1"/>
      <p:bldP spid="76" grpId="0" animBg="1"/>
      <p:bldP spid="5" grpId="0" animBg="1"/>
      <p:bldP spid="32" grpId="0" animBg="1"/>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4" name="Rounded Rectangle 63">
                <a:extLst>
                  <a:ext uri="{FF2B5EF4-FFF2-40B4-BE49-F238E27FC236}">
                    <a16:creationId xmlns:a16="http://schemas.microsoft.com/office/drawing/2014/main" id="{7861A449-C48A-8092-D843-23F091A4CA54}"/>
                  </a:ext>
                </a:extLst>
              </p:cNvPr>
              <p:cNvSpPr/>
              <p:nvPr/>
            </p:nvSpPr>
            <p:spPr>
              <a:xfrm>
                <a:off x="604368" y="4333267"/>
                <a:ext cx="2497503" cy="805066"/>
              </a:xfrm>
              <a:prstGeom prst="roundRect">
                <a:avLst>
                  <a:gd name="adj" fmla="val 15755"/>
                </a:avLst>
              </a:prstGeom>
              <a:noFill/>
              <a:ln>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OMUF</a:t>
                </a:r>
                <a:r>
                  <a:rPr lang="en-US" sz="2000" dirty="0">
                    <a:solidFill>
                      <a:schemeClr val="tx1"/>
                    </a:solidFill>
                  </a:rPr>
                  <a:t>: Can’t forge </a:t>
                </a:r>
                <a14:m>
                  <m:oMath xmlns:m="http://schemas.openxmlformats.org/officeDocument/2006/math">
                    <m:r>
                      <a:rPr lang="en-US" sz="2000" i="1" smtClean="0">
                        <a:solidFill>
                          <a:srgbClr val="FF0000"/>
                        </a:solidFill>
                        <a:latin typeface="Cambria Math" panose="02040503050406030204" pitchFamily="18" charset="0"/>
                      </a:rPr>
                      <m:t>ℓ+1</m:t>
                    </m:r>
                  </m:oMath>
                </a14:m>
                <a:r>
                  <a:rPr lang="en-US" sz="2000" dirty="0">
                    <a:solidFill>
                      <a:schemeClr val="tx1"/>
                    </a:solidFill>
                  </a:rPr>
                  <a:t> distinct tuples</a:t>
                </a:r>
              </a:p>
            </p:txBody>
          </p:sp>
        </mc:Choice>
        <mc:Fallback xmlns="">
          <p:sp>
            <p:nvSpPr>
              <p:cNvPr id="64" name="Rounded Rectangle 63">
                <a:extLst>
                  <a:ext uri="{FF2B5EF4-FFF2-40B4-BE49-F238E27FC236}">
                    <a16:creationId xmlns:a16="http://schemas.microsoft.com/office/drawing/2014/main" id="{7861A449-C48A-8092-D843-23F091A4CA54}"/>
                  </a:ext>
                </a:extLst>
              </p:cNvPr>
              <p:cNvSpPr>
                <a:spLocks noRot="1" noChangeAspect="1" noMove="1" noResize="1" noEditPoints="1" noAdjustHandles="1" noChangeArrowheads="1" noChangeShapeType="1" noTextEdit="1"/>
              </p:cNvSpPr>
              <p:nvPr/>
            </p:nvSpPr>
            <p:spPr>
              <a:xfrm>
                <a:off x="604368" y="4333267"/>
                <a:ext cx="2497503" cy="805066"/>
              </a:xfrm>
              <a:prstGeom prst="roundRect">
                <a:avLst>
                  <a:gd name="adj" fmla="val 15755"/>
                </a:avLst>
              </a:prstGeom>
              <a:blipFill>
                <a:blip r:embed="rId3"/>
                <a:stretch>
                  <a:fillRect l="-1005" b="-6061"/>
                </a:stretch>
              </a:blipFill>
              <a:ln>
                <a:solidFill>
                  <a:schemeClr val="accent1"/>
                </a:solidFill>
                <a:prstDash val="sysDot"/>
              </a:ln>
            </p:spPr>
            <p:txBody>
              <a:bodyPr/>
              <a:lstStyle/>
              <a:p>
                <a:r>
                  <a:rPr lang="en-US">
                    <a:noFill/>
                  </a:rPr>
                  <a:t> </a:t>
                </a:r>
              </a:p>
            </p:txBody>
          </p:sp>
        </mc:Fallback>
      </mc:AlternateContent>
      <p:sp>
        <p:nvSpPr>
          <p:cNvPr id="2" name="Title 1">
            <a:extLst>
              <a:ext uri="{FF2B5EF4-FFF2-40B4-BE49-F238E27FC236}">
                <a16:creationId xmlns:a16="http://schemas.microsoft.com/office/drawing/2014/main" id="{2F59E46C-2F48-5A42-8C8F-C175409F2F84}"/>
              </a:ext>
            </a:extLst>
          </p:cNvPr>
          <p:cNvSpPr>
            <a:spLocks noGrp="1"/>
          </p:cNvSpPr>
          <p:nvPr>
            <p:ph type="title"/>
          </p:nvPr>
        </p:nvSpPr>
        <p:spPr>
          <a:xfrm>
            <a:off x="419099" y="304271"/>
            <a:ext cx="8181975" cy="657874"/>
          </a:xfrm>
        </p:spPr>
        <p:txBody>
          <a:bodyPr/>
          <a:lstStyle/>
          <a:p>
            <a:r>
              <a:rPr lang="en-US" dirty="0"/>
              <a:t>One-more unforgeability (OMUF)</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41607B3-F80B-5747-67A6-7D7B0CD8BB1B}"/>
                  </a:ext>
                </a:extLst>
              </p:cNvPr>
              <p:cNvSpPr txBox="1"/>
              <p:nvPr/>
            </p:nvSpPr>
            <p:spPr>
              <a:xfrm>
                <a:off x="771321" y="2234075"/>
                <a:ext cx="1576451" cy="400110"/>
              </a:xfrm>
              <a:prstGeom prst="rect">
                <a:avLst/>
              </a:prstGeom>
              <a:noFill/>
            </p:spPr>
            <p:txBody>
              <a:bodyPr wrap="square" rtlCol="0">
                <a:spAutoFit/>
              </a:bodyPr>
              <a:lstStyle/>
              <a:p>
                <a:r>
                  <a:rPr lang="en-US" sz="2000" dirty="0"/>
                  <a:t>Issuer:</a:t>
                </a:r>
                <a14:m>
                  <m:oMath xmlns:m="http://schemas.openxmlformats.org/officeDocument/2006/math">
                    <m:r>
                      <a:rPr lang="en-US" sz="2000" b="0" i="0" smtClean="0">
                        <a:latin typeface="Cambria Math" panose="02040503050406030204" pitchFamily="18" charset="0"/>
                      </a:rPr>
                      <m:t> </m:t>
                    </m:r>
                    <m:r>
                      <a:rPr lang="en-US" sz="2000" i="1">
                        <a:latin typeface="Cambria Math" panose="02040503050406030204" pitchFamily="18" charset="0"/>
                      </a:rPr>
                      <m:t>𝑤</m:t>
                    </m:r>
                    <m:r>
                      <a:rPr lang="en-US" sz="2000" b="0" i="1" smtClean="0">
                        <a:latin typeface="Cambria Math" panose="02040503050406030204" pitchFamily="18" charset="0"/>
                      </a:rPr>
                      <m:t>, </m:t>
                    </m:r>
                    <m:r>
                      <a:rPr lang="en-US" sz="2000" b="0" i="1" smtClean="0">
                        <a:latin typeface="Cambria Math" panose="02040503050406030204" pitchFamily="18" charset="0"/>
                      </a:rPr>
                      <m:t>𝑋</m:t>
                    </m:r>
                  </m:oMath>
                </a14:m>
                <a:endParaRPr lang="en-US" sz="2000" dirty="0"/>
              </a:p>
            </p:txBody>
          </p:sp>
        </mc:Choice>
        <mc:Fallback xmlns="">
          <p:sp>
            <p:nvSpPr>
              <p:cNvPr id="4" name="TextBox 3">
                <a:extLst>
                  <a:ext uri="{FF2B5EF4-FFF2-40B4-BE49-F238E27FC236}">
                    <a16:creationId xmlns:a16="http://schemas.microsoft.com/office/drawing/2014/main" id="{441607B3-F80B-5747-67A6-7D7B0CD8BB1B}"/>
                  </a:ext>
                </a:extLst>
              </p:cNvPr>
              <p:cNvSpPr txBox="1">
                <a:spLocks noRot="1" noChangeAspect="1" noMove="1" noResize="1" noEditPoints="1" noAdjustHandles="1" noChangeArrowheads="1" noChangeShapeType="1" noTextEdit="1"/>
              </p:cNvSpPr>
              <p:nvPr/>
            </p:nvSpPr>
            <p:spPr>
              <a:xfrm>
                <a:off x="771321" y="2234075"/>
                <a:ext cx="1576451" cy="400110"/>
              </a:xfrm>
              <a:prstGeom prst="rect">
                <a:avLst/>
              </a:prstGeom>
              <a:blipFill>
                <a:blip r:embed="rId4"/>
                <a:stretch>
                  <a:fillRect l="-4000" t="-3030" b="-27273"/>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9AA32FA-4AC6-37C3-7EA7-EB1A86A8A23A}"/>
              </a:ext>
            </a:extLst>
          </p:cNvPr>
          <p:cNvCxnSpPr>
            <a:cxnSpLocks/>
          </p:cNvCxnSpPr>
          <p:nvPr/>
        </p:nvCxnSpPr>
        <p:spPr>
          <a:xfrm>
            <a:off x="2749065" y="2481755"/>
            <a:ext cx="1647751"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EE5E765-7398-E3D9-C598-ABEEC28FE714}"/>
              </a:ext>
            </a:extLst>
          </p:cNvPr>
          <p:cNvCxnSpPr>
            <a:cxnSpLocks/>
          </p:cNvCxnSpPr>
          <p:nvPr/>
        </p:nvCxnSpPr>
        <p:spPr>
          <a:xfrm>
            <a:off x="2758590" y="2885754"/>
            <a:ext cx="1638226"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C76181C-759F-F7E3-977E-5AFAC96EBCBE}"/>
              </a:ext>
            </a:extLst>
          </p:cNvPr>
          <p:cNvCxnSpPr>
            <a:cxnSpLocks/>
          </p:cNvCxnSpPr>
          <p:nvPr/>
        </p:nvCxnSpPr>
        <p:spPr>
          <a:xfrm>
            <a:off x="2730015" y="2688756"/>
            <a:ext cx="1666801" cy="0"/>
          </a:xfrm>
          <a:prstGeom prst="straightConnector1">
            <a:avLst/>
          </a:prstGeom>
          <a:ln w="38100">
            <a:headEnd type="triangle"/>
            <a:tailEnd type="none"/>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D142BE65-F765-F708-08B3-DEA82ABB74BD}"/>
              </a:ext>
            </a:extLst>
          </p:cNvPr>
          <p:cNvPicPr>
            <a:picLocks noChangeAspect="1"/>
          </p:cNvPicPr>
          <p:nvPr/>
        </p:nvPicPr>
        <p:blipFill>
          <a:blip r:embed="rId5"/>
          <a:stretch>
            <a:fillRect/>
          </a:stretch>
        </p:blipFill>
        <p:spPr>
          <a:xfrm>
            <a:off x="1043085" y="2813399"/>
            <a:ext cx="1124857" cy="112485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5C9448F-7513-67D9-F540-EEFE6385F746}"/>
                  </a:ext>
                </a:extLst>
              </p:cNvPr>
              <p:cNvSpPr txBox="1"/>
              <p:nvPr/>
            </p:nvSpPr>
            <p:spPr>
              <a:xfrm>
                <a:off x="4606368" y="2255234"/>
                <a:ext cx="1831552" cy="400110"/>
              </a:xfrm>
              <a:prstGeom prst="rect">
                <a:avLst/>
              </a:prstGeom>
              <a:noFill/>
            </p:spPr>
            <p:txBody>
              <a:bodyPr wrap="square" rtlCol="0">
                <a:spAutoFit/>
              </a:bodyPr>
              <a:lstStyle/>
              <a:p>
                <a:r>
                  <a:rPr lang="en-US" sz="2000" dirty="0">
                    <a:solidFill>
                      <a:srgbClr val="FF0000"/>
                    </a:solidFill>
                  </a:rPr>
                  <a:t>Adversary</a:t>
                </a:r>
                <a:r>
                  <a:rPr lang="en-US" sz="2000" dirty="0"/>
                  <a:t>:</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𝑋</m:t>
                    </m:r>
                  </m:oMath>
                </a14:m>
                <a:endParaRPr lang="en-US" sz="2000" dirty="0"/>
              </a:p>
            </p:txBody>
          </p:sp>
        </mc:Choice>
        <mc:Fallback xmlns="">
          <p:sp>
            <p:nvSpPr>
              <p:cNvPr id="9" name="TextBox 8">
                <a:extLst>
                  <a:ext uri="{FF2B5EF4-FFF2-40B4-BE49-F238E27FC236}">
                    <a16:creationId xmlns:a16="http://schemas.microsoft.com/office/drawing/2014/main" id="{45C9448F-7513-67D9-F540-EEFE6385F746}"/>
                  </a:ext>
                </a:extLst>
              </p:cNvPr>
              <p:cNvSpPr txBox="1">
                <a:spLocks noRot="1" noChangeAspect="1" noMove="1" noResize="1" noEditPoints="1" noAdjustHandles="1" noChangeArrowheads="1" noChangeShapeType="1" noTextEdit="1"/>
              </p:cNvSpPr>
              <p:nvPr/>
            </p:nvSpPr>
            <p:spPr>
              <a:xfrm>
                <a:off x="4606368" y="2255234"/>
                <a:ext cx="1831552" cy="400110"/>
              </a:xfrm>
              <a:prstGeom prst="rect">
                <a:avLst/>
              </a:prstGeom>
              <a:blipFill>
                <a:blip r:embed="rId6"/>
                <a:stretch>
                  <a:fillRect l="-3448" t="-3030" b="-27273"/>
                </a:stretch>
              </a:blipFill>
            </p:spPr>
            <p:txBody>
              <a:bodyPr/>
              <a:lstStyle/>
              <a:p>
                <a:r>
                  <a:rPr lang="en-US">
                    <a:noFill/>
                  </a:rPr>
                  <a:t> </a:t>
                </a:r>
              </a:p>
            </p:txBody>
          </p:sp>
        </mc:Fallback>
      </mc:AlternateContent>
      <p:sp>
        <p:nvSpPr>
          <p:cNvPr id="67" name="TextBox 66">
            <a:extLst>
              <a:ext uri="{FF2B5EF4-FFF2-40B4-BE49-F238E27FC236}">
                <a16:creationId xmlns:a16="http://schemas.microsoft.com/office/drawing/2014/main" id="{F23085FC-2A63-2BB6-831F-F8503D54ADD2}"/>
              </a:ext>
            </a:extLst>
          </p:cNvPr>
          <p:cNvSpPr txBox="1"/>
          <p:nvPr/>
        </p:nvSpPr>
        <p:spPr>
          <a:xfrm>
            <a:off x="6138535" y="2069519"/>
            <a:ext cx="65" cy="307777"/>
          </a:xfrm>
          <a:prstGeom prst="rect">
            <a:avLst/>
          </a:prstGeom>
          <a:noFill/>
        </p:spPr>
        <p:txBody>
          <a:bodyPr wrap="none" lIns="0" tIns="0" rIns="0" bIns="0" rtlCol="0">
            <a:spAutoFit/>
          </a:bodyPr>
          <a:lstStyle/>
          <a:p>
            <a:endParaRPr lang="en-US" sz="2000" dirty="0"/>
          </a:p>
        </p:txBody>
      </p:sp>
      <p:pic>
        <p:nvPicPr>
          <p:cNvPr id="83" name="Picture 82" descr="A red and black cartoon face&#10;&#10;Description automatically generated">
            <a:extLst>
              <a:ext uri="{FF2B5EF4-FFF2-40B4-BE49-F238E27FC236}">
                <a16:creationId xmlns:a16="http://schemas.microsoft.com/office/drawing/2014/main" id="{8C5A9825-5405-F935-1451-8295A932086B}"/>
              </a:ext>
            </a:extLst>
          </p:cNvPr>
          <p:cNvPicPr>
            <a:picLocks noChangeAspect="1"/>
          </p:cNvPicPr>
          <p:nvPr/>
        </p:nvPicPr>
        <p:blipFill>
          <a:blip r:embed="rId7"/>
          <a:stretch>
            <a:fillRect/>
          </a:stretch>
        </p:blipFill>
        <p:spPr>
          <a:xfrm>
            <a:off x="4760295" y="2849154"/>
            <a:ext cx="1206797" cy="1206797"/>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BB5ADF6-3412-708D-4B92-DAE972F0ACBA}"/>
                  </a:ext>
                </a:extLst>
              </p:cNvPr>
              <p:cNvSpPr txBox="1"/>
              <p:nvPr/>
            </p:nvSpPr>
            <p:spPr>
              <a:xfrm>
                <a:off x="2830867" y="3197457"/>
                <a:ext cx="13304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b="0" dirty="0"/>
              </a:p>
            </p:txBody>
          </p:sp>
        </mc:Choice>
        <mc:Fallback xmlns="">
          <p:sp>
            <p:nvSpPr>
              <p:cNvPr id="12" name="TextBox 11">
                <a:extLst>
                  <a:ext uri="{FF2B5EF4-FFF2-40B4-BE49-F238E27FC236}">
                    <a16:creationId xmlns:a16="http://schemas.microsoft.com/office/drawing/2014/main" id="{CBB5ADF6-3412-708D-4B92-DAE972F0ACBA}"/>
                  </a:ext>
                </a:extLst>
              </p:cNvPr>
              <p:cNvSpPr txBox="1">
                <a:spLocks noRot="1" noChangeAspect="1" noMove="1" noResize="1" noEditPoints="1" noAdjustHandles="1" noChangeArrowheads="1" noChangeShapeType="1" noTextEdit="1"/>
              </p:cNvSpPr>
              <p:nvPr/>
            </p:nvSpPr>
            <p:spPr>
              <a:xfrm>
                <a:off x="2830867" y="3197457"/>
                <a:ext cx="133049" cy="307777"/>
              </a:xfrm>
              <a:prstGeom prst="rect">
                <a:avLst/>
              </a:prstGeom>
              <a:blipFill>
                <a:blip r:embed="rId8"/>
                <a:stretch>
                  <a:fillRect l="-33333" r="-41667"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5C0B225-EBA8-4BE6-87FA-6C517974AE88}"/>
                  </a:ext>
                </a:extLst>
              </p:cNvPr>
              <p:cNvSpPr txBox="1"/>
              <p:nvPr/>
            </p:nvSpPr>
            <p:spPr>
              <a:xfrm>
                <a:off x="3100360" y="3030233"/>
                <a:ext cx="1410756" cy="615553"/>
              </a:xfrm>
              <a:prstGeom prst="rect">
                <a:avLst/>
              </a:prstGeom>
              <a:noFill/>
            </p:spPr>
            <p:txBody>
              <a:bodyPr wrap="square" lIns="0" tIns="0" rIns="0" bIns="0" rtlCol="0">
                <a:spAutoFit/>
              </a:bodyPr>
              <a:lstStyle/>
              <a:p>
                <a14:m>
                  <m:oMath xmlns:m="http://schemas.openxmlformats.org/officeDocument/2006/math">
                    <m:r>
                      <a:rPr lang="en-US" sz="2000" b="0" i="1" smtClean="0">
                        <a:solidFill>
                          <a:srgbClr val="FF0000"/>
                        </a:solidFill>
                        <a:latin typeface="Cambria Math" panose="02040503050406030204" pitchFamily="18" charset="0"/>
                      </a:rPr>
                      <m:t>ℓ</m:t>
                    </m:r>
                  </m:oMath>
                </a14:m>
                <a:r>
                  <a:rPr lang="en-US" sz="2000" dirty="0">
                    <a:solidFill>
                      <a:srgbClr val="FF0000"/>
                    </a:solidFill>
                  </a:rPr>
                  <a:t> concurrent </a:t>
                </a:r>
                <a:r>
                  <a:rPr lang="en-US" sz="2000" dirty="0"/>
                  <a:t>sessions</a:t>
                </a:r>
              </a:p>
            </p:txBody>
          </p:sp>
        </mc:Choice>
        <mc:Fallback xmlns="">
          <p:sp>
            <p:nvSpPr>
              <p:cNvPr id="14" name="TextBox 13">
                <a:extLst>
                  <a:ext uri="{FF2B5EF4-FFF2-40B4-BE49-F238E27FC236}">
                    <a16:creationId xmlns:a16="http://schemas.microsoft.com/office/drawing/2014/main" id="{45C0B225-EBA8-4BE6-87FA-6C517974AE88}"/>
                  </a:ext>
                </a:extLst>
              </p:cNvPr>
              <p:cNvSpPr txBox="1">
                <a:spLocks noRot="1" noChangeAspect="1" noMove="1" noResize="1" noEditPoints="1" noAdjustHandles="1" noChangeArrowheads="1" noChangeShapeType="1" noTextEdit="1"/>
              </p:cNvSpPr>
              <p:nvPr/>
            </p:nvSpPr>
            <p:spPr>
              <a:xfrm>
                <a:off x="3100360" y="3030233"/>
                <a:ext cx="1410756" cy="615553"/>
              </a:xfrm>
              <a:prstGeom prst="rect">
                <a:avLst/>
              </a:prstGeom>
              <a:blipFill>
                <a:blip r:embed="rId9"/>
                <a:stretch>
                  <a:fillRect l="-11607" t="-10000" r="-13393" b="-24000"/>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7024710B-9DE1-C2F7-E58D-87DABA6E4E47}"/>
              </a:ext>
            </a:extLst>
          </p:cNvPr>
          <p:cNvCxnSpPr>
            <a:cxnSpLocks/>
          </p:cNvCxnSpPr>
          <p:nvPr/>
        </p:nvCxnSpPr>
        <p:spPr>
          <a:xfrm flipH="1">
            <a:off x="4936298" y="4041061"/>
            <a:ext cx="238925" cy="326609"/>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D5B4C21-4971-2AA4-8920-ADD7DE5AF74C}"/>
                  </a:ext>
                </a:extLst>
              </p:cNvPr>
              <p:cNvSpPr txBox="1"/>
              <p:nvPr/>
            </p:nvSpPr>
            <p:spPr>
              <a:xfrm>
                <a:off x="3154840" y="4444375"/>
                <a:ext cx="35480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000" b="0" i="1" smtClean="0">
                              <a:latin typeface="Cambria Math" panose="02040503050406030204" pitchFamily="18" charset="0"/>
                            </a:rPr>
                          </m:ctrlPr>
                        </m:dPr>
                        <m:e>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𝑌</m:t>
                              </m:r>
                            </m:e>
                            <m:sub>
                              <m:r>
                                <a:rPr lang="en-US" sz="2000" b="0" i="1" smtClean="0">
                                  <a:solidFill>
                                    <a:srgbClr val="FF0000"/>
                                  </a:solidFill>
                                  <a:latin typeface="Cambria Math" panose="02040503050406030204" pitchFamily="18" charset="0"/>
                                </a:rPr>
                                <m:t>1</m:t>
                              </m:r>
                            </m:sub>
                          </m:sSub>
                          <m:r>
                            <a:rPr lang="en-US" sz="2000" b="0" i="1" smtClean="0">
                              <a:solidFill>
                                <a:srgbClr val="FF0000"/>
                              </a:solidFill>
                              <a:latin typeface="Cambria Math" panose="02040503050406030204" pitchFamily="18" charset="0"/>
                            </a:rPr>
                            <m:t>,</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𝑍</m:t>
                              </m:r>
                            </m:e>
                            <m:sub>
                              <m:r>
                                <a:rPr lang="en-US" sz="2000" b="0" i="1" smtClean="0">
                                  <a:solidFill>
                                    <a:srgbClr val="FF0000"/>
                                  </a:solidFill>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𝜋</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𝑌</m:t>
                          </m:r>
                        </m:e>
                        <m:sub>
                          <m:r>
                            <a:rPr lang="en-US" sz="2000" b="0" i="1" smtClean="0">
                              <a:solidFill>
                                <a:srgbClr val="FF0000"/>
                              </a:solidFill>
                              <a:latin typeface="Cambria Math" panose="02040503050406030204" pitchFamily="18" charset="0"/>
                            </a:rPr>
                            <m:t>ℓ+1</m:t>
                          </m:r>
                        </m:sub>
                      </m:sSub>
                      <m:r>
                        <a:rPr lang="en-US" sz="2000" b="0" i="1" smtClean="0">
                          <a:solidFill>
                            <a:srgbClr val="FF0000"/>
                          </a:solidFill>
                          <a:latin typeface="Cambria Math" panose="02040503050406030204" pitchFamily="18" charset="0"/>
                        </a:rPr>
                        <m:t>,</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𝑍</m:t>
                          </m:r>
                        </m:e>
                        <m:sub>
                          <m:r>
                            <a:rPr lang="en-US" sz="2000" b="0" i="1" smtClean="0">
                              <a:solidFill>
                                <a:srgbClr val="FF0000"/>
                              </a:solidFill>
                              <a:latin typeface="Cambria Math" panose="02040503050406030204" pitchFamily="18" charset="0"/>
                            </a:rPr>
                            <m:t>ℓ+1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𝜋</m:t>
                          </m:r>
                        </m:e>
                        <m:sub>
                          <m:r>
                            <a:rPr lang="en-US" sz="2000" b="0" i="1" smtClean="0">
                              <a:latin typeface="Cambria Math" panose="02040503050406030204" pitchFamily="18" charset="0"/>
                            </a:rPr>
                            <m:t>ℓ+1</m:t>
                          </m:r>
                        </m:sub>
                      </m:sSub>
                      <m:r>
                        <a:rPr lang="en-US" sz="2000" b="0" i="1" smtClean="0">
                          <a:latin typeface="Cambria Math" panose="02040503050406030204" pitchFamily="18" charset="0"/>
                        </a:rPr>
                        <m:t>)</m:t>
                      </m:r>
                    </m:oMath>
                  </m:oMathPara>
                </a14:m>
                <a:endParaRPr lang="en-US" sz="2000" dirty="0"/>
              </a:p>
            </p:txBody>
          </p:sp>
        </mc:Choice>
        <mc:Fallback xmlns="">
          <p:sp>
            <p:nvSpPr>
              <p:cNvPr id="20" name="TextBox 19">
                <a:extLst>
                  <a:ext uri="{FF2B5EF4-FFF2-40B4-BE49-F238E27FC236}">
                    <a16:creationId xmlns:a16="http://schemas.microsoft.com/office/drawing/2014/main" id="{8D5B4C21-4971-2AA4-8920-ADD7DE5AF74C}"/>
                  </a:ext>
                </a:extLst>
              </p:cNvPr>
              <p:cNvSpPr txBox="1">
                <a:spLocks noRot="1" noChangeAspect="1" noMove="1" noResize="1" noEditPoints="1" noAdjustHandles="1" noChangeArrowheads="1" noChangeShapeType="1" noTextEdit="1"/>
              </p:cNvSpPr>
              <p:nvPr/>
            </p:nvSpPr>
            <p:spPr>
              <a:xfrm>
                <a:off x="3154840" y="4444375"/>
                <a:ext cx="3548086" cy="307777"/>
              </a:xfrm>
              <a:prstGeom prst="rect">
                <a:avLst/>
              </a:prstGeom>
              <a:blipFill>
                <a:blip r:embed="rId10"/>
                <a:stretch>
                  <a:fillRect r="-1429" b="-3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9AEA20B-8736-C955-495D-B7AE3EAEB032}"/>
                  </a:ext>
                </a:extLst>
              </p:cNvPr>
              <p:cNvSpPr txBox="1"/>
              <p:nvPr/>
            </p:nvSpPr>
            <p:spPr>
              <a:xfrm>
                <a:off x="714487" y="1677882"/>
                <a:ext cx="1838214" cy="43511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𝑤</m:t>
                          </m:r>
                          <m:r>
                            <a:rPr lang="en-US" sz="2000" b="0" i="1" smtClean="0">
                              <a:latin typeface="Cambria Math" panose="02040503050406030204" pitchFamily="18" charset="0"/>
                            </a:rPr>
                            <m:t>,</m:t>
                          </m:r>
                          <m:r>
                            <a:rPr lang="en-US" sz="2000" b="0" i="1" smtClean="0">
                              <a:latin typeface="Cambria Math" panose="02040503050406030204" pitchFamily="18" charset="0"/>
                            </a:rPr>
                            <m:t>𝑋</m:t>
                          </m:r>
                        </m:e>
                      </m:d>
                      <m:groupChr>
                        <m:groupChrPr>
                          <m:chr m:val="←"/>
                          <m:vertJc m:val="bot"/>
                          <m:ctrlPr>
                            <a:rPr lang="en-US" sz="2000" b="0" i="1" smtClean="0">
                              <a:latin typeface="Cambria Math" panose="02040503050406030204" pitchFamily="18" charset="0"/>
                            </a:rPr>
                          </m:ctrlPr>
                        </m:groupChrPr>
                        <m:e>
                          <m:r>
                            <m:rPr>
                              <m:brk m:alnAt="2"/>
                            </m:rPr>
                            <a:rPr lang="en-US" sz="2000" b="0" i="1" smtClean="0">
                              <a:latin typeface="Cambria Math" panose="02040503050406030204" pitchFamily="18" charset="0"/>
                            </a:rPr>
                            <m:t>$</m:t>
                          </m:r>
                        </m:e>
                      </m:groupChr>
                      <m:r>
                        <a:rPr lang="en-US" sz="2000" b="0" i="0" smtClean="0">
                          <a:latin typeface="Cambria Math" panose="02040503050406030204" pitchFamily="18" charset="0"/>
                        </a:rPr>
                        <m:t> </m:t>
                      </m:r>
                      <m:r>
                        <a:rPr lang="en-US" sz="2000" b="0" i="1" smtClean="0">
                          <a:latin typeface="Cambria Math" panose="02040503050406030204" pitchFamily="18" charset="0"/>
                        </a:rPr>
                        <m:t>𝒞</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𝑅</m:t>
                          </m:r>
                        </m:e>
                      </m:d>
                    </m:oMath>
                  </m:oMathPara>
                </a14:m>
                <a:endParaRPr lang="en-US" sz="2000" dirty="0"/>
              </a:p>
            </p:txBody>
          </p:sp>
        </mc:Choice>
        <mc:Fallback xmlns="">
          <p:sp>
            <p:nvSpPr>
              <p:cNvPr id="48" name="TextBox 47">
                <a:extLst>
                  <a:ext uri="{FF2B5EF4-FFF2-40B4-BE49-F238E27FC236}">
                    <a16:creationId xmlns:a16="http://schemas.microsoft.com/office/drawing/2014/main" id="{F9AEA20B-8736-C955-495D-B7AE3EAEB032}"/>
                  </a:ext>
                </a:extLst>
              </p:cNvPr>
              <p:cNvSpPr txBox="1">
                <a:spLocks noRot="1" noChangeAspect="1" noMove="1" noResize="1" noEditPoints="1" noAdjustHandles="1" noChangeArrowheads="1" noChangeShapeType="1" noTextEdit="1"/>
              </p:cNvSpPr>
              <p:nvPr/>
            </p:nvSpPr>
            <p:spPr>
              <a:xfrm>
                <a:off x="714487" y="1677882"/>
                <a:ext cx="1838214" cy="435119"/>
              </a:xfrm>
              <a:prstGeom prst="rect">
                <a:avLst/>
              </a:prstGeom>
              <a:blipFill>
                <a:blip r:embed="rId12"/>
                <a:stretch>
                  <a:fillRect t="-2857" b="-60000"/>
                </a:stretch>
              </a:blipFill>
            </p:spPr>
            <p:txBody>
              <a:bodyPr/>
              <a:lstStyle/>
              <a:p>
                <a:r>
                  <a:rPr lang="en-US">
                    <a:noFill/>
                  </a:rPr>
                  <a:t> </a:t>
                </a:r>
              </a:p>
            </p:txBody>
          </p:sp>
        </mc:Fallback>
      </mc:AlternateContent>
      <p:cxnSp>
        <p:nvCxnSpPr>
          <p:cNvPr id="60" name="Straight Arrow Connector 59">
            <a:extLst>
              <a:ext uri="{FF2B5EF4-FFF2-40B4-BE49-F238E27FC236}">
                <a16:creationId xmlns:a16="http://schemas.microsoft.com/office/drawing/2014/main" id="{D027A000-DDCB-F88A-FFB8-6D0D4E586EA4}"/>
              </a:ext>
            </a:extLst>
          </p:cNvPr>
          <p:cNvCxnSpPr>
            <a:cxnSpLocks/>
          </p:cNvCxnSpPr>
          <p:nvPr/>
        </p:nvCxnSpPr>
        <p:spPr>
          <a:xfrm>
            <a:off x="2730015" y="3742009"/>
            <a:ext cx="1647751"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05F3BCD2-F807-BC9A-3EAE-7ED2A2CF0E56}"/>
              </a:ext>
            </a:extLst>
          </p:cNvPr>
          <p:cNvCxnSpPr>
            <a:cxnSpLocks/>
          </p:cNvCxnSpPr>
          <p:nvPr/>
        </p:nvCxnSpPr>
        <p:spPr>
          <a:xfrm>
            <a:off x="2739540" y="4146008"/>
            <a:ext cx="1638226"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C8F22A64-B72B-46D3-832B-2279A9888272}"/>
              </a:ext>
            </a:extLst>
          </p:cNvPr>
          <p:cNvCxnSpPr>
            <a:cxnSpLocks/>
          </p:cNvCxnSpPr>
          <p:nvPr/>
        </p:nvCxnSpPr>
        <p:spPr>
          <a:xfrm>
            <a:off x="2710965" y="3949010"/>
            <a:ext cx="1666801" cy="0"/>
          </a:xfrm>
          <a:prstGeom prst="straightConnector1">
            <a:avLst/>
          </a:prstGeom>
          <a:ln w="38100">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0" name="Rounded Rectangle 69">
                <a:extLst>
                  <a:ext uri="{FF2B5EF4-FFF2-40B4-BE49-F238E27FC236}">
                    <a16:creationId xmlns:a16="http://schemas.microsoft.com/office/drawing/2014/main" id="{09A518A4-CC04-2309-8E53-E0BF5108A367}"/>
                  </a:ext>
                </a:extLst>
              </p:cNvPr>
              <p:cNvSpPr/>
              <p:nvPr/>
            </p:nvSpPr>
            <p:spPr>
              <a:xfrm>
                <a:off x="2684562" y="1751430"/>
                <a:ext cx="2130208" cy="276931"/>
              </a:xfrm>
              <a:prstGeom prst="roundRect">
                <a:avLst>
                  <a:gd name="adj" fmla="val 29720"/>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Set of possible </a:t>
                </a:r>
                <a14:m>
                  <m:oMath xmlns:m="http://schemas.openxmlformats.org/officeDocument/2006/math">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𝑤</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e>
                    </m:d>
                  </m:oMath>
                </a14:m>
                <a:endParaRPr lang="en-US" sz="1600" dirty="0">
                  <a:solidFill>
                    <a:schemeClr val="tx1"/>
                  </a:solidFill>
                </a:endParaRPr>
              </a:p>
            </p:txBody>
          </p:sp>
        </mc:Choice>
        <mc:Fallback xmlns="">
          <p:sp>
            <p:nvSpPr>
              <p:cNvPr id="70" name="Rounded Rectangle 69">
                <a:extLst>
                  <a:ext uri="{FF2B5EF4-FFF2-40B4-BE49-F238E27FC236}">
                    <a16:creationId xmlns:a16="http://schemas.microsoft.com/office/drawing/2014/main" id="{09A518A4-CC04-2309-8E53-E0BF5108A367}"/>
                  </a:ext>
                </a:extLst>
              </p:cNvPr>
              <p:cNvSpPr>
                <a:spLocks noRot="1" noChangeAspect="1" noMove="1" noResize="1" noEditPoints="1" noAdjustHandles="1" noChangeArrowheads="1" noChangeShapeType="1" noTextEdit="1"/>
              </p:cNvSpPr>
              <p:nvPr/>
            </p:nvSpPr>
            <p:spPr>
              <a:xfrm>
                <a:off x="2684562" y="1751430"/>
                <a:ext cx="2130208" cy="276931"/>
              </a:xfrm>
              <a:prstGeom prst="roundRect">
                <a:avLst>
                  <a:gd name="adj" fmla="val 29720"/>
                </a:avLst>
              </a:prstGeom>
              <a:blipFill>
                <a:blip r:embed="rId16"/>
                <a:stretch>
                  <a:fillRect t="-13043" b="-34783"/>
                </a:stretch>
              </a:blipFill>
              <a:ln>
                <a:noFill/>
              </a:ln>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7CE0674F-68C5-8F69-A506-EA680086EFAD}"/>
              </a:ext>
            </a:extLst>
          </p:cNvPr>
          <p:cNvCxnSpPr>
            <a:cxnSpLocks/>
          </p:cNvCxnSpPr>
          <p:nvPr/>
        </p:nvCxnSpPr>
        <p:spPr>
          <a:xfrm flipH="1">
            <a:off x="2428875" y="1877407"/>
            <a:ext cx="275985" cy="532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81D7A99-E610-0AFB-C862-48EAF120CE68}"/>
                  </a:ext>
                </a:extLst>
              </p:cNvPr>
              <p:cNvSpPr txBox="1"/>
              <p:nvPr/>
            </p:nvSpPr>
            <p:spPr>
              <a:xfrm>
                <a:off x="857046" y="1176989"/>
                <a:ext cx="220374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𝑅</m:t>
                      </m:r>
                      <m:r>
                        <a:rPr lang="en-US" sz="2000" i="1" smtClean="0">
                          <a:latin typeface="Cambria Math" panose="02040503050406030204" pitchFamily="18" charset="0"/>
                        </a:rPr>
                        <m:t>≔</m:t>
                      </m:r>
                      <m:d>
                        <m:dPr>
                          <m:begChr m:val="{"/>
                          <m:endChr m:val="}"/>
                          <m:ctrlPr>
                            <a:rPr lang="en-US" sz="2000" i="1">
                              <a:latin typeface="Cambria Math" panose="02040503050406030204" pitchFamily="18" charset="0"/>
                            </a:rPr>
                          </m:ctrlPr>
                        </m:dPr>
                        <m:e>
                          <m:d>
                            <m:dPr>
                              <m:ctrlPr>
                                <a:rPr lang="en-US" sz="2000" i="1">
                                  <a:latin typeface="Cambria Math" panose="02040503050406030204" pitchFamily="18" charset="0"/>
                                </a:rPr>
                              </m:ctrlPr>
                            </m:dPr>
                            <m:e>
                              <m:r>
                                <a:rPr lang="en-US" sz="2000" i="1">
                                  <a:latin typeface="Cambria Math" panose="02040503050406030204" pitchFamily="18" charset="0"/>
                                </a:rPr>
                                <m:t>𝑤</m:t>
                              </m:r>
                              <m:r>
                                <a:rPr lang="en-US" sz="2000" i="1">
                                  <a:latin typeface="Cambria Math" panose="02040503050406030204" pitchFamily="18" charset="0"/>
                                </a:rPr>
                                <m:t>,(</m:t>
                              </m:r>
                              <m:r>
                                <a:rPr lang="en-US" sz="2000" i="1">
                                  <a:latin typeface="Cambria Math" panose="02040503050406030204" pitchFamily="18" charset="0"/>
                                </a:rPr>
                                <m:t>𝑋</m:t>
                              </m:r>
                              <m:r>
                                <a:rPr lang="en-US" sz="2000" i="1">
                                  <a:latin typeface="Cambria Math" panose="02040503050406030204" pitchFamily="18" charset="0"/>
                                </a:rPr>
                                <m:t>,</m:t>
                              </m:r>
                              <m:r>
                                <a:rPr lang="en-US" sz="2000" i="1">
                                  <a:latin typeface="Cambria Math" panose="02040503050406030204" pitchFamily="18" charset="0"/>
                                </a:rPr>
                                <m:t>𝑌</m:t>
                              </m:r>
                              <m:r>
                                <a:rPr lang="en-US" sz="2000" i="1">
                                  <a:latin typeface="Cambria Math" panose="02040503050406030204" pitchFamily="18" charset="0"/>
                                </a:rPr>
                                <m:t>,</m:t>
                              </m:r>
                              <m:r>
                                <a:rPr lang="en-US" sz="2000" i="1">
                                  <a:latin typeface="Cambria Math" panose="02040503050406030204" pitchFamily="18" charset="0"/>
                                </a:rPr>
                                <m:t>𝑍</m:t>
                              </m:r>
                              <m:r>
                                <a:rPr lang="en-US" sz="2000" b="0" i="1" smtClean="0">
                                  <a:latin typeface="Cambria Math" panose="02040503050406030204" pitchFamily="18" charset="0"/>
                                </a:rPr>
                                <m:t>)</m:t>
                              </m:r>
                            </m:e>
                          </m:d>
                        </m:e>
                      </m:d>
                    </m:oMath>
                  </m:oMathPara>
                </a14:m>
                <a:endParaRPr lang="en-US" sz="2000" dirty="0"/>
              </a:p>
            </p:txBody>
          </p:sp>
        </mc:Choice>
        <mc:Fallback xmlns="">
          <p:sp>
            <p:nvSpPr>
              <p:cNvPr id="5" name="TextBox 4">
                <a:extLst>
                  <a:ext uri="{FF2B5EF4-FFF2-40B4-BE49-F238E27FC236}">
                    <a16:creationId xmlns:a16="http://schemas.microsoft.com/office/drawing/2014/main" id="{E81D7A99-E610-0AFB-C862-48EAF120CE68}"/>
                  </a:ext>
                </a:extLst>
              </p:cNvPr>
              <p:cNvSpPr txBox="1">
                <a:spLocks noRot="1" noChangeAspect="1" noMove="1" noResize="1" noEditPoints="1" noAdjustHandles="1" noChangeArrowheads="1" noChangeShapeType="1" noTextEdit="1"/>
              </p:cNvSpPr>
              <p:nvPr/>
            </p:nvSpPr>
            <p:spPr>
              <a:xfrm>
                <a:off x="857046" y="1176989"/>
                <a:ext cx="2203745" cy="307777"/>
              </a:xfrm>
              <a:prstGeom prst="rect">
                <a:avLst/>
              </a:prstGeom>
              <a:blipFill>
                <a:blip r:embed="rId17"/>
                <a:stretch>
                  <a:fillRect l="-2299" b="-26923"/>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A7C6D417-14B7-92D3-93F8-257214DF1197}"/>
              </a:ext>
            </a:extLst>
          </p:cNvPr>
          <p:cNvGrpSpPr/>
          <p:nvPr/>
        </p:nvGrpSpPr>
        <p:grpSpPr>
          <a:xfrm>
            <a:off x="6537947" y="-1991363"/>
            <a:ext cx="1862300" cy="2854960"/>
            <a:chOff x="2922425" y="833120"/>
            <a:chExt cx="1862300" cy="2854960"/>
          </a:xfrm>
        </p:grpSpPr>
        <p:sp>
          <p:nvSpPr>
            <p:cNvPr id="8" name="Rounded Rectangle 7">
              <a:extLst>
                <a:ext uri="{FF2B5EF4-FFF2-40B4-BE49-F238E27FC236}">
                  <a16:creationId xmlns:a16="http://schemas.microsoft.com/office/drawing/2014/main" id="{72C9971B-6C63-62AC-CDA5-D83C24DB6128}"/>
                </a:ext>
              </a:extLst>
            </p:cNvPr>
            <p:cNvSpPr/>
            <p:nvPr/>
          </p:nvSpPr>
          <p:spPr>
            <a:xfrm>
              <a:off x="2922425" y="833120"/>
              <a:ext cx="1862300" cy="2854960"/>
            </a:xfrm>
            <a:prstGeom prst="roundRect">
              <a:avLst>
                <a:gd name="adj" fmla="val 9083"/>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Concurrent example</a:t>
              </a: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p:txBody>
        </p:sp>
        <p:sp>
          <p:nvSpPr>
            <p:cNvPr id="11" name="Rounded Rectangle 10">
              <a:extLst>
                <a:ext uri="{FF2B5EF4-FFF2-40B4-BE49-F238E27FC236}">
                  <a16:creationId xmlns:a16="http://schemas.microsoft.com/office/drawing/2014/main" id="{7FE2174B-EA46-2171-08E5-300363C032A9}"/>
                </a:ext>
              </a:extLst>
            </p:cNvPr>
            <p:cNvSpPr/>
            <p:nvPr/>
          </p:nvSpPr>
          <p:spPr>
            <a:xfrm>
              <a:off x="3135151" y="1425161"/>
              <a:ext cx="329409" cy="2069879"/>
            </a:xfrm>
            <a:prstGeom prst="roundRect">
              <a:avLst>
                <a:gd name="adj" fmla="val 9083"/>
              </a:avLst>
            </a:prstGeom>
            <a:solidFill>
              <a:schemeClr val="bg1"/>
            </a:solidFill>
            <a:ln>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sp>
          <p:nvSpPr>
            <p:cNvPr id="13" name="Rounded Rectangle 12">
              <a:extLst>
                <a:ext uri="{FF2B5EF4-FFF2-40B4-BE49-F238E27FC236}">
                  <a16:creationId xmlns:a16="http://schemas.microsoft.com/office/drawing/2014/main" id="{2AE0B935-2453-67DC-C134-5CEB7C4E6DFD}"/>
                </a:ext>
              </a:extLst>
            </p:cNvPr>
            <p:cNvSpPr/>
            <p:nvPr/>
          </p:nvSpPr>
          <p:spPr>
            <a:xfrm>
              <a:off x="4242591" y="1425162"/>
              <a:ext cx="329409" cy="2069878"/>
            </a:xfrm>
            <a:prstGeom prst="roundRect">
              <a:avLst>
                <a:gd name="adj" fmla="val 9083"/>
              </a:avLst>
            </a:prstGeom>
            <a:solidFill>
              <a:schemeClr val="bg1"/>
            </a:solidFill>
            <a:ln>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a:t>
              </a:r>
            </a:p>
          </p:txBody>
        </p:sp>
        <p:cxnSp>
          <p:nvCxnSpPr>
            <p:cNvPr id="15" name="Straight Arrow Connector 14">
              <a:extLst>
                <a:ext uri="{FF2B5EF4-FFF2-40B4-BE49-F238E27FC236}">
                  <a16:creationId xmlns:a16="http://schemas.microsoft.com/office/drawing/2014/main" id="{3BBE7A90-CDAC-D48D-EFE0-B1F80B6A0423}"/>
                </a:ext>
              </a:extLst>
            </p:cNvPr>
            <p:cNvCxnSpPr>
              <a:cxnSpLocks/>
            </p:cNvCxnSpPr>
            <p:nvPr/>
          </p:nvCxnSpPr>
          <p:spPr>
            <a:xfrm>
              <a:off x="3464560" y="1668955"/>
              <a:ext cx="778031" cy="0"/>
            </a:xfrm>
            <a:prstGeom prst="straightConnector1">
              <a:avLst/>
            </a:prstGeom>
            <a:ln w="25400">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51FA04A8-CAF1-3867-C4C5-DF6F05D77E0A}"/>
                </a:ext>
              </a:extLst>
            </p:cNvPr>
            <p:cNvCxnSpPr>
              <a:cxnSpLocks/>
            </p:cNvCxnSpPr>
            <p:nvPr/>
          </p:nvCxnSpPr>
          <p:spPr>
            <a:xfrm>
              <a:off x="3464560" y="1861995"/>
              <a:ext cx="778031" cy="0"/>
            </a:xfrm>
            <a:prstGeom prst="straightConnector1">
              <a:avLst/>
            </a:prstGeom>
            <a:ln w="2540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FC5AD6E4-28FA-5842-8CD8-47FD72D4DA37}"/>
                </a:ext>
              </a:extLst>
            </p:cNvPr>
            <p:cNvCxnSpPr>
              <a:cxnSpLocks/>
            </p:cNvCxnSpPr>
            <p:nvPr/>
          </p:nvCxnSpPr>
          <p:spPr>
            <a:xfrm>
              <a:off x="3464560" y="2055035"/>
              <a:ext cx="778031" cy="0"/>
            </a:xfrm>
            <a:prstGeom prst="straightConnector1">
              <a:avLst/>
            </a:prstGeom>
            <a:ln w="25400">
              <a:solidFill>
                <a:srgbClr val="0062FC"/>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DDBDAA6-F940-096F-AF7F-C34379B8AAD8}"/>
                </a:ext>
              </a:extLst>
            </p:cNvPr>
            <p:cNvCxnSpPr>
              <a:cxnSpLocks/>
            </p:cNvCxnSpPr>
            <p:nvPr/>
          </p:nvCxnSpPr>
          <p:spPr>
            <a:xfrm>
              <a:off x="3464560" y="2248075"/>
              <a:ext cx="778031" cy="0"/>
            </a:xfrm>
            <a:prstGeom prst="straightConnector1">
              <a:avLst/>
            </a:prstGeom>
            <a:ln w="25400">
              <a:solidFill>
                <a:srgbClr val="FF0000"/>
              </a:solidFill>
              <a:prstDash val="sys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5CD380A7-0680-C8AA-83AA-5A12371512DA}"/>
                </a:ext>
              </a:extLst>
            </p:cNvPr>
            <p:cNvCxnSpPr>
              <a:cxnSpLocks/>
            </p:cNvCxnSpPr>
            <p:nvPr/>
          </p:nvCxnSpPr>
          <p:spPr>
            <a:xfrm>
              <a:off x="3464560" y="2441115"/>
              <a:ext cx="778031" cy="0"/>
            </a:xfrm>
            <a:prstGeom prst="straightConnector1">
              <a:avLst/>
            </a:prstGeom>
            <a:ln w="25400">
              <a:solidFill>
                <a:srgbClr val="0062FC"/>
              </a:solidFill>
              <a:prstDash val="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17975F05-DDE2-7806-574C-75960F517870}"/>
                </a:ext>
              </a:extLst>
            </p:cNvPr>
            <p:cNvCxnSpPr>
              <a:cxnSpLocks/>
            </p:cNvCxnSpPr>
            <p:nvPr/>
          </p:nvCxnSpPr>
          <p:spPr>
            <a:xfrm>
              <a:off x="3464560" y="2634155"/>
              <a:ext cx="778031" cy="0"/>
            </a:xfrm>
            <a:prstGeom prst="straightConnector1">
              <a:avLst/>
            </a:prstGeom>
            <a:ln w="2540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708E1338-6026-DF01-E2A8-BA4650593B30}"/>
                </a:ext>
              </a:extLst>
            </p:cNvPr>
            <p:cNvCxnSpPr>
              <a:cxnSpLocks/>
            </p:cNvCxnSpPr>
            <p:nvPr/>
          </p:nvCxnSpPr>
          <p:spPr>
            <a:xfrm>
              <a:off x="3464560" y="2827195"/>
              <a:ext cx="778031" cy="0"/>
            </a:xfrm>
            <a:prstGeom prst="straightConnector1">
              <a:avLst/>
            </a:prstGeom>
            <a:ln w="254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A8907670-CEDC-CDBF-B436-CF370DEA46BA}"/>
                </a:ext>
              </a:extLst>
            </p:cNvPr>
            <p:cNvCxnSpPr>
              <a:cxnSpLocks/>
            </p:cNvCxnSpPr>
            <p:nvPr/>
          </p:nvCxnSpPr>
          <p:spPr>
            <a:xfrm>
              <a:off x="3464560" y="3020235"/>
              <a:ext cx="778031" cy="0"/>
            </a:xfrm>
            <a:prstGeom prst="straightConnector1">
              <a:avLst/>
            </a:prstGeom>
            <a:ln w="25400">
              <a:solidFill>
                <a:srgbClr val="0062FC"/>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F233C889-3C7E-4D2D-E541-8E71575EC856}"/>
                </a:ext>
              </a:extLst>
            </p:cNvPr>
            <p:cNvCxnSpPr>
              <a:cxnSpLocks/>
            </p:cNvCxnSpPr>
            <p:nvPr/>
          </p:nvCxnSpPr>
          <p:spPr>
            <a:xfrm>
              <a:off x="3464560" y="3213275"/>
              <a:ext cx="778031" cy="0"/>
            </a:xfrm>
            <a:prstGeom prst="straightConnector1">
              <a:avLst/>
            </a:prstGeom>
            <a:ln w="25400">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9" name="Rounded Rectangle 28">
                <a:extLst>
                  <a:ext uri="{FF2B5EF4-FFF2-40B4-BE49-F238E27FC236}">
                    <a16:creationId xmlns:a16="http://schemas.microsoft.com/office/drawing/2014/main" id="{3E9BB9C3-BD5B-FFE8-3D94-C570B8707CE8}"/>
                  </a:ext>
                </a:extLst>
              </p:cNvPr>
              <p:cNvSpPr/>
              <p:nvPr/>
            </p:nvSpPr>
            <p:spPr>
              <a:xfrm>
                <a:off x="3749666" y="4866535"/>
                <a:ext cx="3040848" cy="323510"/>
              </a:xfrm>
              <a:prstGeom prst="roundRect">
                <a:avLst>
                  <a:gd name="adj" fmla="val 26693"/>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𝜋</m:t>
                        </m:r>
                      </m:e>
                      <m:sub>
                        <m:r>
                          <a:rPr lang="en-US" i="1">
                            <a:solidFill>
                              <a:schemeClr val="tx1"/>
                            </a:solidFill>
                            <a:latin typeface="Cambria Math" panose="02040503050406030204" pitchFamily="18" charset="0"/>
                          </a:rPr>
                          <m:t>𝑖</m:t>
                        </m:r>
                      </m:sub>
                    </m:sSub>
                  </m:oMath>
                </a14:m>
                <a:r>
                  <a:rPr lang="en-US" dirty="0">
                    <a:solidFill>
                      <a:schemeClr val="tx1"/>
                    </a:solidFill>
                  </a:rPr>
                  <a:t> valid for </a:t>
                </a:r>
                <a14:m>
                  <m:oMath xmlns:m="http://schemas.openxmlformats.org/officeDocument/2006/math">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𝑋</m:t>
                        </m:r>
                        <m:r>
                          <a:rPr lang="en-US" i="1">
                            <a:solidFill>
                              <a:schemeClr val="tx1"/>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𝑌</m:t>
                            </m:r>
                          </m:e>
                          <m:sub>
                            <m:r>
                              <a:rPr lang="en-US" i="1">
                                <a:solidFill>
                                  <a:srgbClr val="FF0000"/>
                                </a:solidFill>
                                <a:latin typeface="Cambria Math" panose="02040503050406030204" pitchFamily="18" charset="0"/>
                              </a:rPr>
                              <m:t>𝑖</m:t>
                            </m:r>
                          </m:sub>
                        </m:sSub>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𝑍</m:t>
                            </m:r>
                          </m:e>
                          <m:sub>
                            <m:r>
                              <a:rPr lang="en-US" i="1">
                                <a:solidFill>
                                  <a:srgbClr val="FF0000"/>
                                </a:solidFill>
                                <a:latin typeface="Cambria Math" panose="02040503050406030204" pitchFamily="18" charset="0"/>
                              </a:rPr>
                              <m:t>𝑖</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𝐿</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𝑅</m:t>
                    </m:r>
                    <m:r>
                      <a:rPr lang="en-US" i="1">
                        <a:solidFill>
                          <a:schemeClr val="tx1"/>
                        </a:solidFill>
                        <a:latin typeface="Cambria Math" panose="02040503050406030204" pitchFamily="18" charset="0"/>
                      </a:rPr>
                      <m:t>)</m:t>
                    </m:r>
                  </m:oMath>
                </a14:m>
                <a:endParaRPr lang="en-US" dirty="0">
                  <a:solidFill>
                    <a:schemeClr val="tx1"/>
                  </a:solidFill>
                </a:endParaRPr>
              </a:p>
            </p:txBody>
          </p:sp>
        </mc:Choice>
        <mc:Fallback xmlns="">
          <p:sp>
            <p:nvSpPr>
              <p:cNvPr id="29" name="Rounded Rectangle 28">
                <a:extLst>
                  <a:ext uri="{FF2B5EF4-FFF2-40B4-BE49-F238E27FC236}">
                    <a16:creationId xmlns:a16="http://schemas.microsoft.com/office/drawing/2014/main" id="{3E9BB9C3-BD5B-FFE8-3D94-C570B8707CE8}"/>
                  </a:ext>
                </a:extLst>
              </p:cNvPr>
              <p:cNvSpPr>
                <a:spLocks noRot="1" noChangeAspect="1" noMove="1" noResize="1" noEditPoints="1" noAdjustHandles="1" noChangeArrowheads="1" noChangeShapeType="1" noTextEdit="1"/>
              </p:cNvSpPr>
              <p:nvPr/>
            </p:nvSpPr>
            <p:spPr>
              <a:xfrm>
                <a:off x="3749666" y="4866535"/>
                <a:ext cx="3040848" cy="323510"/>
              </a:xfrm>
              <a:prstGeom prst="roundRect">
                <a:avLst>
                  <a:gd name="adj" fmla="val 26693"/>
                </a:avLst>
              </a:prstGeom>
              <a:blipFill>
                <a:blip r:embed="rId18"/>
                <a:stretch>
                  <a:fillRect t="-15385" b="-38462"/>
                </a:stretch>
              </a:blipFill>
              <a:ln>
                <a:noFill/>
              </a:ln>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8A026EC4-54AA-8F17-2C4A-2F4C244E8CD8}"/>
              </a:ext>
            </a:extLst>
          </p:cNvPr>
          <p:cNvGrpSpPr/>
          <p:nvPr/>
        </p:nvGrpSpPr>
        <p:grpSpPr>
          <a:xfrm>
            <a:off x="6198198" y="1912266"/>
            <a:ext cx="2562469" cy="2233741"/>
            <a:chOff x="6198198" y="1912266"/>
            <a:chExt cx="2562469" cy="2233741"/>
          </a:xfrm>
        </p:grpSpPr>
        <p:sp>
          <p:nvSpPr>
            <p:cNvPr id="31" name="Rounded Rectangle 30">
              <a:extLst>
                <a:ext uri="{FF2B5EF4-FFF2-40B4-BE49-F238E27FC236}">
                  <a16:creationId xmlns:a16="http://schemas.microsoft.com/office/drawing/2014/main" id="{FCE7C206-34BB-0DF6-17E1-E171B26E938C}"/>
                </a:ext>
              </a:extLst>
            </p:cNvPr>
            <p:cNvSpPr/>
            <p:nvPr/>
          </p:nvSpPr>
          <p:spPr>
            <a:xfrm>
              <a:off x="6198198" y="1912266"/>
              <a:ext cx="2562469" cy="2233741"/>
            </a:xfrm>
            <a:prstGeom prst="roundRect">
              <a:avLst>
                <a:gd name="adj" fmla="val 7432"/>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65" name="Rounded Rectangle 64">
                  <a:extLst>
                    <a:ext uri="{FF2B5EF4-FFF2-40B4-BE49-F238E27FC236}">
                      <a16:creationId xmlns:a16="http://schemas.microsoft.com/office/drawing/2014/main" id="{04BA3BA0-CFAE-4597-F70A-F78110922DED}"/>
                    </a:ext>
                  </a:extLst>
                </p:cNvPr>
                <p:cNvSpPr/>
                <p:nvPr/>
              </p:nvSpPr>
              <p:spPr>
                <a:xfrm>
                  <a:off x="6330571" y="2974214"/>
                  <a:ext cx="2287749" cy="1024723"/>
                </a:xfrm>
                <a:prstGeom prst="roundRect">
                  <a:avLst>
                    <a:gd name="adj" fmla="val 9083"/>
                  </a:avLst>
                </a:prstGeom>
                <a:noFill/>
                <a:ln>
                  <a:solidFill>
                    <a:schemeClr val="accent1">
                      <a:shade val="1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Soundness</a:t>
                  </a:r>
                  <a:r>
                    <a:rPr lang="en-US" sz="2000" dirty="0">
                      <a:solidFill>
                        <a:schemeClr val="tx1"/>
                      </a:solidFill>
                    </a:rPr>
                    <a:t>: Can’t forge valid </a:t>
                  </a:r>
                  <a14:m>
                    <m:oMath xmlns:m="http://schemas.openxmlformats.org/officeDocument/2006/math">
                      <m:r>
                        <a:rPr lang="en-US" sz="2000" b="0" i="1" smtClean="0">
                          <a:solidFill>
                            <a:schemeClr val="tx1"/>
                          </a:solidFill>
                          <a:latin typeface="Cambria Math" panose="02040503050406030204" pitchFamily="18" charset="0"/>
                        </a:rPr>
                        <m:t>𝜋</m:t>
                      </m:r>
                    </m:oMath>
                  </a14:m>
                  <a:r>
                    <a:rPr lang="en-US" sz="2000" dirty="0">
                      <a:solidFill>
                        <a:schemeClr val="tx1"/>
                      </a:solidFill>
                    </a:rPr>
                    <a:t> for </a:t>
                  </a:r>
                  <a14:m>
                    <m:oMath xmlns:m="http://schemas.openxmlformats.org/officeDocument/2006/math">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𝑋</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𝑌</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𝑍</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𝐿</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𝑅</m:t>
                      </m:r>
                      <m:r>
                        <a:rPr lang="en-US" sz="2000" b="0" i="1" smtClean="0">
                          <a:solidFill>
                            <a:schemeClr val="tx1"/>
                          </a:solidFill>
                          <a:latin typeface="Cambria Math" panose="02040503050406030204" pitchFamily="18" charset="0"/>
                        </a:rPr>
                        <m:t>)</m:t>
                      </m:r>
                    </m:oMath>
                  </a14:m>
                  <a:endParaRPr lang="en-US" sz="2000" dirty="0">
                    <a:solidFill>
                      <a:schemeClr val="tx1"/>
                    </a:solidFill>
                  </a:endParaRPr>
                </a:p>
              </p:txBody>
            </p:sp>
          </mc:Choice>
          <mc:Fallback xmlns="">
            <p:sp>
              <p:nvSpPr>
                <p:cNvPr id="65" name="Rounded Rectangle 64">
                  <a:extLst>
                    <a:ext uri="{FF2B5EF4-FFF2-40B4-BE49-F238E27FC236}">
                      <a16:creationId xmlns:a16="http://schemas.microsoft.com/office/drawing/2014/main" id="{04BA3BA0-CFAE-4597-F70A-F78110922DED}"/>
                    </a:ext>
                  </a:extLst>
                </p:cNvPr>
                <p:cNvSpPr>
                  <a:spLocks noRot="1" noChangeAspect="1" noMove="1" noResize="1" noEditPoints="1" noAdjustHandles="1" noChangeArrowheads="1" noChangeShapeType="1" noTextEdit="1"/>
                </p:cNvSpPr>
                <p:nvPr/>
              </p:nvSpPr>
              <p:spPr>
                <a:xfrm>
                  <a:off x="6330571" y="2974214"/>
                  <a:ext cx="2287749" cy="1024723"/>
                </a:xfrm>
                <a:prstGeom prst="roundRect">
                  <a:avLst>
                    <a:gd name="adj" fmla="val 9083"/>
                  </a:avLst>
                </a:prstGeom>
                <a:blipFill>
                  <a:blip r:embed="rId19"/>
                  <a:stretch>
                    <a:fillRect l="-546" t="-1205" r="-2732" b="-3614"/>
                  </a:stretch>
                </a:blipFill>
                <a:ln>
                  <a:solidFill>
                    <a:schemeClr val="accent1">
                      <a:shade val="15000"/>
                    </a:schemeClr>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054F964D-CDBB-2B95-35FB-7CE379AB7786}"/>
                    </a:ext>
                  </a:extLst>
                </p:cNvPr>
                <p:cNvSpPr txBox="1"/>
                <p:nvPr/>
              </p:nvSpPr>
              <p:spPr>
                <a:xfrm rot="5400000">
                  <a:off x="7184395" y="2370571"/>
                  <a:ext cx="456679" cy="67710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400" b="0" i="1" smtClean="0">
                            <a:solidFill>
                              <a:srgbClr val="FF0000"/>
                            </a:solidFill>
                            <a:latin typeface="Cambria Math" panose="02040503050406030204" pitchFamily="18" charset="0"/>
                          </a:rPr>
                          <m:t>≠</m:t>
                        </m:r>
                      </m:oMath>
                    </m:oMathPara>
                  </a14:m>
                  <a:endParaRPr lang="en-US" sz="4400" dirty="0">
                    <a:solidFill>
                      <a:srgbClr val="FF0000"/>
                    </a:solidFill>
                  </a:endParaRPr>
                </a:p>
              </p:txBody>
            </p:sp>
          </mc:Choice>
          <mc:Fallback xmlns="">
            <p:sp>
              <p:nvSpPr>
                <p:cNvPr id="66" name="TextBox 65">
                  <a:extLst>
                    <a:ext uri="{FF2B5EF4-FFF2-40B4-BE49-F238E27FC236}">
                      <a16:creationId xmlns:a16="http://schemas.microsoft.com/office/drawing/2014/main" id="{054F964D-CDBB-2B95-35FB-7CE379AB7786}"/>
                    </a:ext>
                  </a:extLst>
                </p:cNvPr>
                <p:cNvSpPr txBox="1">
                  <a:spLocks noRot="1" noChangeAspect="1" noMove="1" noResize="1" noEditPoints="1" noAdjustHandles="1" noChangeArrowheads="1" noChangeShapeType="1" noTextEdit="1"/>
                </p:cNvSpPr>
                <p:nvPr/>
              </p:nvSpPr>
              <p:spPr>
                <a:xfrm rot="5400000">
                  <a:off x="7184395" y="2370571"/>
                  <a:ext cx="456679" cy="677108"/>
                </a:xfrm>
                <a:prstGeom prst="rect">
                  <a:avLst/>
                </a:prstGeom>
                <a:blipFill>
                  <a:blip r:embed="rId20"/>
                  <a:stretch>
                    <a:fillRect l="-3636" t="-32432" b="-29730"/>
                  </a:stretch>
                </a:blipFill>
              </p:spPr>
              <p:txBody>
                <a:bodyPr/>
                <a:lstStyle/>
                <a:p>
                  <a:r>
                    <a:rPr lang="en-US">
                      <a:noFill/>
                    </a:rPr>
                    <a:t> </a:t>
                  </a:r>
                </a:p>
              </p:txBody>
            </p:sp>
          </mc:Fallback>
        </mc:AlternateContent>
        <p:sp>
          <p:nvSpPr>
            <p:cNvPr id="30" name="Rounded Rectangle 29">
              <a:extLst>
                <a:ext uri="{FF2B5EF4-FFF2-40B4-BE49-F238E27FC236}">
                  <a16:creationId xmlns:a16="http://schemas.microsoft.com/office/drawing/2014/main" id="{FB514B61-08F8-8C27-56C3-70A7E754B170}"/>
                </a:ext>
              </a:extLst>
            </p:cNvPr>
            <p:cNvSpPr/>
            <p:nvPr/>
          </p:nvSpPr>
          <p:spPr>
            <a:xfrm>
              <a:off x="6897127" y="2048250"/>
              <a:ext cx="988002" cy="413968"/>
            </a:xfrm>
            <a:prstGeom prst="roundRect">
              <a:avLst>
                <a:gd name="adj" fmla="val 15755"/>
              </a:avLst>
            </a:prstGeom>
            <a:noFill/>
            <a:ln>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OMUF</a:t>
              </a:r>
              <a:endParaRPr lang="en-US" sz="2000" dirty="0">
                <a:solidFill>
                  <a:schemeClr val="tx1"/>
                </a:solidFill>
              </a:endParaRPr>
            </a:p>
          </p:txBody>
        </p:sp>
      </p:grpSp>
    </p:spTree>
    <p:extLst>
      <p:ext uri="{BB962C8B-B14F-4D97-AF65-F5344CB8AC3E}">
        <p14:creationId xmlns:p14="http://schemas.microsoft.com/office/powerpoint/2010/main" val="98260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0" presetClass="path" presetSubtype="0" accel="50000" decel="50000" fill="hold" nodeType="withEffect">
                                  <p:stCondLst>
                                    <p:cond delay="0"/>
                                  </p:stCondLst>
                                  <p:childTnLst>
                                    <p:animMotion origin="layout" path="M 0.00017 0.06389 L -0.0007 0.59333 " pathEditMode="relative" rAng="0" ptsTypes="AA">
                                      <p:cBhvr>
                                        <p:cTn id="46" dur="100" fill="hold"/>
                                        <p:tgtEl>
                                          <p:spTgt spid="7"/>
                                        </p:tgtEl>
                                        <p:attrNameLst>
                                          <p:attrName>ppt_x</p:attrName>
                                          <p:attrName>ppt_y</p:attrName>
                                        </p:attrNameLst>
                                      </p:cBhvr>
                                      <p:rCtr x="-52" y="26472"/>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4" grpId="0"/>
      <p:bldP spid="9" grpId="0"/>
      <p:bldP spid="12" grpId="0"/>
      <p:bldP spid="14" grpId="0"/>
      <p:bldP spid="20" grpId="0"/>
      <p:bldP spid="48" grpId="0"/>
      <p:bldP spid="70" grpId="0" animBg="1"/>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E46C-2F48-5A42-8C8F-C175409F2F84}"/>
              </a:ext>
            </a:extLst>
          </p:cNvPr>
          <p:cNvSpPr>
            <a:spLocks noGrp="1"/>
          </p:cNvSpPr>
          <p:nvPr>
            <p:ph type="title"/>
          </p:nvPr>
        </p:nvSpPr>
        <p:spPr>
          <a:xfrm>
            <a:off x="419099" y="304271"/>
            <a:ext cx="8181975" cy="657874"/>
          </a:xfrm>
        </p:spPr>
        <p:txBody>
          <a:bodyPr/>
          <a:lstStyle/>
          <a:p>
            <a:r>
              <a:rPr lang="en-US" dirty="0"/>
              <a:t>Algebraic Relations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4AFA20B-F7EC-6A73-4D3F-D9C30E1752F4}"/>
                  </a:ext>
                </a:extLst>
              </p:cNvPr>
              <p:cNvSpPr txBox="1"/>
              <p:nvPr/>
            </p:nvSpPr>
            <p:spPr>
              <a:xfrm>
                <a:off x="631089" y="1884182"/>
                <a:ext cx="6772456" cy="768993"/>
              </a:xfrm>
              <a:prstGeom prst="rect">
                <a:avLst/>
              </a:prstGeom>
              <a:noFill/>
            </p:spPr>
            <p:txBody>
              <a:bodyPr wrap="square" lIns="0" tIns="0" rIns="0" bIns="0" rtlCol="0">
                <a:spAutoFit/>
              </a:bodyPr>
              <a:lstStyle/>
              <a:p>
                <a:pPr>
                  <a:spcBef>
                    <a:spcPts val="600"/>
                  </a:spcBef>
                  <a:spcAft>
                    <a:spcPts val="600"/>
                  </a:spcAft>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𝐴𝑙𝑔</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𝔾</m:t>
                          </m:r>
                          <m:r>
                            <a:rPr lang="en-US" sz="2000" b="0" i="1" smtClean="0">
                              <a:latin typeface="Cambria Math" panose="02040503050406030204" pitchFamily="18" charset="0"/>
                            </a:rPr>
                            <m:t>,</m:t>
                          </m:r>
                          <m:r>
                            <a:rPr lang="en-US" sz="2000" b="0" i="1" smtClean="0">
                              <a:latin typeface="Cambria Math" panose="02040503050406030204" pitchFamily="18" charset="0"/>
                            </a:rPr>
                            <m:t>ℳ</m:t>
                          </m:r>
                        </m:sub>
                      </m:sSub>
                      <m:r>
                        <a:rPr lang="en-US" sz="2000" i="1">
                          <a:latin typeface="Cambria Math" panose="02040503050406030204" pitchFamily="18" charset="0"/>
                        </a:rPr>
                        <m:t>≔</m:t>
                      </m:r>
                      <m:d>
                        <m:dPr>
                          <m:begChr m:val="{"/>
                          <m:endChr m:val="}"/>
                          <m:ctrlPr>
                            <a:rPr lang="en-US" sz="2000" i="1" smtClean="0">
                              <a:latin typeface="Cambria Math" panose="02040503050406030204" pitchFamily="18" charset="0"/>
                            </a:rPr>
                          </m:ctrlPr>
                        </m:dPr>
                        <m:e>
                          <m:eqArr>
                            <m:eqArrPr>
                              <m:ctrlPr>
                                <a:rPr lang="en-US" sz="2000" i="1" smtClean="0">
                                  <a:latin typeface="Cambria Math" panose="02040503050406030204" pitchFamily="18" charset="0"/>
                                </a:rPr>
                              </m:ctrlPr>
                            </m:eqArrPr>
                            <m:e>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𝒘</m:t>
                                  </m:r>
                                  <m:r>
                                    <a:rPr lang="en-US" sz="200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ℤ</m:t>
                                      </m:r>
                                    </m:e>
                                    <m:sub>
                                      <m:r>
                                        <a:rPr lang="en-US" sz="2000" i="1">
                                          <a:latin typeface="Cambria Math" panose="02040503050406030204" pitchFamily="18" charset="0"/>
                                        </a:rPr>
                                        <m:t>𝑝</m:t>
                                      </m:r>
                                    </m:sub>
                                    <m:sup>
                                      <m:r>
                                        <a:rPr lang="en-US" sz="2000" i="1">
                                          <a:latin typeface="Cambria Math" panose="02040503050406030204" pitchFamily="18" charset="0"/>
                                        </a:rPr>
                                        <m:t>𝑚</m:t>
                                      </m:r>
                                      <m:r>
                                        <a:rPr lang="en-US" sz="2000" b="0" i="1" smtClean="0">
                                          <a:latin typeface="Cambria Math" panose="02040503050406030204" pitchFamily="18" charset="0"/>
                                        </a:rPr>
                                        <m:t> </m:t>
                                      </m:r>
                                    </m:sup>
                                  </m:sSubSup>
                                  <m:r>
                                    <a:rPr lang="en-US" sz="2000" i="1">
                                      <a:latin typeface="Cambria Math" panose="02040503050406030204" pitchFamily="18" charset="0"/>
                                    </a:rPr>
                                    <m:t>, </m:t>
                                  </m:r>
                                  <m:r>
                                    <a:rPr lang="en-US" sz="2000" b="1" i="1" smtClean="0">
                                      <a:latin typeface="Cambria Math" panose="02040503050406030204" pitchFamily="18" charset="0"/>
                                    </a:rPr>
                                    <m:t>(</m:t>
                                  </m:r>
                                  <m:r>
                                    <a:rPr lang="en-US" sz="2000" b="1" i="1" smtClean="0">
                                      <a:latin typeface="Cambria Math" panose="02040503050406030204" pitchFamily="18" charset="0"/>
                                    </a:rPr>
                                    <m:t>𝑿</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𝔾</m:t>
                                      </m:r>
                                    </m:e>
                                    <m:sup>
                                      <m:r>
                                        <a:rPr lang="en-US" sz="2000" i="1">
                                          <a:latin typeface="Cambria Math" panose="02040503050406030204" pitchFamily="18" charset="0"/>
                                        </a:rPr>
                                        <m:t>𝑛</m:t>
                                      </m:r>
                                    </m:sup>
                                  </m:sSup>
                                  <m:r>
                                    <a:rPr lang="en-US" sz="2000" i="1">
                                      <a:latin typeface="Cambria Math" panose="02040503050406030204" pitchFamily="18" charset="0"/>
                                    </a:rPr>
                                    <m:t>,</m:t>
                                  </m:r>
                                  <m:r>
                                    <a:rPr lang="en-US" sz="2000" b="0" i="1" smtClean="0">
                                      <a:latin typeface="Cambria Math" panose="02040503050406030204" pitchFamily="18" charset="0"/>
                                    </a:rPr>
                                    <m:t> </m:t>
                                  </m:r>
                                  <m:r>
                                    <a:rPr lang="en-US" sz="2000" b="1" i="1" smtClean="0">
                                      <a:solidFill>
                                        <a:srgbClr val="0062FC"/>
                                      </a:solidFill>
                                      <a:latin typeface="Cambria Math" panose="02040503050406030204" pitchFamily="18" charset="0"/>
                                    </a:rPr>
                                    <m:t>𝒀</m:t>
                                  </m:r>
                                  <m:r>
                                    <a:rPr lang="en-US" sz="2000" i="1">
                                      <a:solidFill>
                                        <a:srgbClr val="0062FC"/>
                                      </a:solidFill>
                                      <a:latin typeface="Cambria Math" panose="02040503050406030204" pitchFamily="18" charset="0"/>
                                    </a:rPr>
                                    <m:t>∈</m:t>
                                  </m:r>
                                  <m:sSup>
                                    <m:sSupPr>
                                      <m:ctrlPr>
                                        <a:rPr lang="en-US" sz="2000" i="1">
                                          <a:solidFill>
                                            <a:srgbClr val="0062FC"/>
                                          </a:solidFill>
                                          <a:latin typeface="Cambria Math" panose="02040503050406030204" pitchFamily="18" charset="0"/>
                                        </a:rPr>
                                      </m:ctrlPr>
                                    </m:sSupPr>
                                    <m:e>
                                      <m:r>
                                        <a:rPr lang="en-US" sz="2000" i="1">
                                          <a:solidFill>
                                            <a:srgbClr val="0062FC"/>
                                          </a:solidFill>
                                          <a:latin typeface="Cambria Math" panose="02040503050406030204" pitchFamily="18" charset="0"/>
                                        </a:rPr>
                                        <m:t>𝔾</m:t>
                                      </m:r>
                                    </m:e>
                                    <m:sup>
                                      <m:r>
                                        <a:rPr lang="en-US" sz="2000" i="1">
                                          <a:solidFill>
                                            <a:srgbClr val="0062FC"/>
                                          </a:solidFill>
                                          <a:latin typeface="Cambria Math" panose="02040503050406030204" pitchFamily="18" charset="0"/>
                                        </a:rPr>
                                        <m:t>𝑚</m:t>
                                      </m:r>
                                    </m:sup>
                                  </m:sSup>
                                  <m:r>
                                    <a:rPr lang="en-US" sz="2000" i="1">
                                      <a:solidFill>
                                        <a:srgbClr val="0062FC"/>
                                      </a:solidFill>
                                      <a:latin typeface="Cambria Math" panose="02040503050406030204" pitchFamily="18" charset="0"/>
                                    </a:rPr>
                                    <m:t>,</m:t>
                                  </m:r>
                                  <m:r>
                                    <a:rPr lang="en-US" sz="2000" b="0" i="1" smtClean="0">
                                      <a:solidFill>
                                        <a:srgbClr val="0062FC"/>
                                      </a:solidFill>
                                      <a:latin typeface="Cambria Math" panose="02040503050406030204" pitchFamily="18" charset="0"/>
                                    </a:rPr>
                                    <m:t> </m:t>
                                  </m:r>
                                  <m:r>
                                    <a:rPr lang="en-US" sz="2000" b="0" i="1" smtClean="0">
                                      <a:solidFill>
                                        <a:srgbClr val="0062FC"/>
                                      </a:solidFill>
                                      <a:latin typeface="Cambria Math" panose="02040503050406030204" pitchFamily="18" charset="0"/>
                                    </a:rPr>
                                    <m:t>𝑍</m:t>
                                  </m:r>
                                  <m:r>
                                    <a:rPr lang="en-US" sz="2000" i="1">
                                      <a:solidFill>
                                        <a:srgbClr val="0062FC"/>
                                      </a:solidFill>
                                      <a:latin typeface="Cambria Math" panose="02040503050406030204" pitchFamily="18" charset="0"/>
                                    </a:rPr>
                                    <m:t>∈</m:t>
                                  </m:r>
                                  <m:r>
                                    <a:rPr lang="en-US" sz="2000" i="1">
                                      <a:solidFill>
                                        <a:srgbClr val="0062FC"/>
                                      </a:solidFill>
                                      <a:latin typeface="Cambria Math" panose="02040503050406030204" pitchFamily="18" charset="0"/>
                                    </a:rPr>
                                    <m:t>𝔾</m:t>
                                  </m:r>
                                  <m:r>
                                    <a:rPr lang="en-US" sz="2000" b="0" i="1" smtClean="0">
                                      <a:solidFill>
                                        <a:schemeClr val="tx1"/>
                                      </a:solidFill>
                                      <a:latin typeface="Cambria Math" panose="02040503050406030204" pitchFamily="18" charset="0"/>
                                    </a:rPr>
                                    <m:t>)</m:t>
                                  </m:r>
                                </m:e>
                              </m:d>
                              <m:r>
                                <a:rPr lang="en-US" sz="2000" b="0" i="1" smtClean="0">
                                  <a:solidFill>
                                    <a:schemeClr val="tx1"/>
                                  </a:solidFill>
                                  <a:latin typeface="Cambria Math" panose="02040503050406030204" pitchFamily="18" charset="0"/>
                                </a:rPr>
                                <m:t>:</m:t>
                              </m:r>
                              <m:r>
                                <a:rPr lang="en-US" sz="2000" i="1">
                                  <a:latin typeface="Cambria Math" panose="02040503050406030204" pitchFamily="18" charset="0"/>
                                </a:rPr>
                                <m:t> </m:t>
                              </m:r>
                            </m:e>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ℳ</m:t>
                                  </m:r>
                                </m:e>
                                <m:sub>
                                  <m:r>
                                    <a:rPr lang="en-US" sz="2000" i="1">
                                      <a:latin typeface="Cambria Math" panose="02040503050406030204" pitchFamily="18" charset="0"/>
                                    </a:rPr>
                                    <m:t>1,</m:t>
                                  </m:r>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𝑛</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ℳ</m:t>
                                  </m:r>
                                </m:e>
                                <m:sub>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𝑖</m:t>
                                  </m:r>
                                </m:sub>
                              </m:sSub>
                              <m:r>
                                <a:rPr lang="en-US" sz="2000">
                                  <a:latin typeface="Cambria Math" panose="02040503050406030204" pitchFamily="18" charset="0"/>
                                </a:rPr>
                                <m:t>,</m:t>
                              </m:r>
                              <m:r>
                                <m:rPr>
                                  <m:sty m:val="p"/>
                                </m:rPr>
                                <a:rPr lang="en-US" sz="2000" smtClean="0">
                                  <a:solidFill>
                                    <a:srgbClr val="0062FC"/>
                                  </a:solidFill>
                                  <a:latin typeface="Cambria Math" panose="02040503050406030204" pitchFamily="18" charset="0"/>
                                </a:rPr>
                                <m:t>Z</m:t>
                              </m:r>
                              <m:r>
                                <a:rPr lang="en-US" sz="2000" smtClean="0">
                                  <a:solidFill>
                                    <a:srgbClr val="0062FC"/>
                                  </a:solidFill>
                                  <a:latin typeface="Cambria Math" panose="02040503050406030204" pitchFamily="18" charset="0"/>
                                </a:rPr>
                                <m:t>=</m:t>
                              </m:r>
                              <m:r>
                                <a:rPr lang="en-US" sz="2000" i="1">
                                  <a:solidFill>
                                    <a:srgbClr val="0062FC"/>
                                  </a:solidFill>
                                  <a:latin typeface="Cambria Math" panose="02040503050406030204" pitchFamily="18" charset="0"/>
                                </a:rPr>
                                <m:t>∑</m:t>
                              </m:r>
                              <m:sSub>
                                <m:sSubPr>
                                  <m:ctrlPr>
                                    <a:rPr lang="en-US" sz="2000" i="1">
                                      <a:solidFill>
                                        <a:srgbClr val="0062FC"/>
                                      </a:solidFill>
                                      <a:latin typeface="Cambria Math" panose="02040503050406030204" pitchFamily="18" charset="0"/>
                                    </a:rPr>
                                  </m:ctrlPr>
                                </m:sSubPr>
                                <m:e>
                                  <m:r>
                                    <a:rPr lang="en-US" sz="2000" i="1">
                                      <a:solidFill>
                                        <a:srgbClr val="0062FC"/>
                                      </a:solidFill>
                                      <a:latin typeface="Cambria Math" panose="02040503050406030204" pitchFamily="18" charset="0"/>
                                    </a:rPr>
                                    <m:t>𝑤</m:t>
                                  </m:r>
                                </m:e>
                                <m:sub>
                                  <m:r>
                                    <a:rPr lang="en-US" sz="2000" i="1">
                                      <a:solidFill>
                                        <a:srgbClr val="0062FC"/>
                                      </a:solidFill>
                                      <a:latin typeface="Cambria Math" panose="02040503050406030204" pitchFamily="18" charset="0"/>
                                    </a:rPr>
                                    <m:t>𝑖</m:t>
                                  </m:r>
                                </m:sub>
                              </m:sSub>
                              <m:sSub>
                                <m:sSubPr>
                                  <m:ctrlPr>
                                    <a:rPr lang="en-US" sz="2000" i="1">
                                      <a:solidFill>
                                        <a:srgbClr val="0062FC"/>
                                      </a:solidFill>
                                      <a:latin typeface="Cambria Math" panose="02040503050406030204" pitchFamily="18" charset="0"/>
                                    </a:rPr>
                                  </m:ctrlPr>
                                </m:sSubPr>
                                <m:e>
                                  <m:r>
                                    <a:rPr lang="en-US" sz="2000" i="1">
                                      <a:solidFill>
                                        <a:srgbClr val="0062FC"/>
                                      </a:solidFill>
                                      <a:latin typeface="Cambria Math" panose="02040503050406030204" pitchFamily="18" charset="0"/>
                                    </a:rPr>
                                    <m:t>𝑌</m:t>
                                  </m:r>
                                </m:e>
                                <m:sub>
                                  <m:r>
                                    <a:rPr lang="en-US" sz="2000" i="1">
                                      <a:solidFill>
                                        <a:srgbClr val="0062FC"/>
                                      </a:solidFill>
                                      <a:latin typeface="Cambria Math" panose="02040503050406030204" pitchFamily="18" charset="0"/>
                                    </a:rPr>
                                    <m:t>𝑖</m:t>
                                  </m:r>
                                </m:sub>
                              </m:sSub>
                              <m:r>
                                <m:rPr>
                                  <m:nor/>
                                </m:rPr>
                                <a:rPr lang="en-US" sz="2000" dirty="0">
                                  <a:solidFill>
                                    <a:srgbClr val="0062FC"/>
                                  </a:solidFill>
                                </a:rPr>
                                <m:t> </m:t>
                              </m:r>
                            </m:e>
                          </m:eqArr>
                        </m:e>
                      </m:d>
                    </m:oMath>
                  </m:oMathPara>
                </a14:m>
                <a:endParaRPr lang="en-US" sz="2000" dirty="0"/>
              </a:p>
            </p:txBody>
          </p:sp>
        </mc:Choice>
        <mc:Fallback xmlns="">
          <p:sp>
            <p:nvSpPr>
              <p:cNvPr id="5" name="TextBox 4">
                <a:extLst>
                  <a:ext uri="{FF2B5EF4-FFF2-40B4-BE49-F238E27FC236}">
                    <a16:creationId xmlns:a16="http://schemas.microsoft.com/office/drawing/2014/main" id="{D4AFA20B-F7EC-6A73-4D3F-D9C30E1752F4}"/>
                  </a:ext>
                </a:extLst>
              </p:cNvPr>
              <p:cNvSpPr txBox="1">
                <a:spLocks noRot="1" noChangeAspect="1" noMove="1" noResize="1" noEditPoints="1" noAdjustHandles="1" noChangeArrowheads="1" noChangeShapeType="1" noTextEdit="1"/>
              </p:cNvSpPr>
              <p:nvPr/>
            </p:nvSpPr>
            <p:spPr>
              <a:xfrm>
                <a:off x="631089" y="1884182"/>
                <a:ext cx="6772456" cy="768993"/>
              </a:xfrm>
              <a:prstGeom prst="rect">
                <a:avLst/>
              </a:prstGeom>
              <a:blipFill>
                <a:blip r:embed="rId3"/>
                <a:stretch>
                  <a:fillRect t="-4918"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BC4C72E-F6E0-3F63-24E9-A701D535E9E3}"/>
                  </a:ext>
                </a:extLst>
              </p:cNvPr>
              <p:cNvSpPr txBox="1"/>
              <p:nvPr/>
            </p:nvSpPr>
            <p:spPr>
              <a:xfrm>
                <a:off x="771345" y="1065569"/>
                <a:ext cx="1826426"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𝔾</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𝐺</m:t>
                          </m:r>
                        </m:e>
                      </m:d>
                      <m:r>
                        <a:rPr lang="en-US" sz="2000" b="0" i="1" smtClean="0">
                          <a:latin typeface="Cambria Math" panose="02040503050406030204" pitchFamily="18" charset="0"/>
                        </a:rPr>
                        <m:t>,</m:t>
                      </m:r>
                      <m:r>
                        <a:rPr lang="en-US" sz="2000" b="0" i="1" smtClean="0">
                          <a:latin typeface="Cambria Math" panose="02040503050406030204" pitchFamily="18" charset="0"/>
                        </a:rPr>
                        <m:t>𝑝</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𝔾</m:t>
                          </m:r>
                        </m:e>
                      </m:d>
                    </m:oMath>
                  </m:oMathPara>
                </a14:m>
                <a:endParaRPr lang="en-US" sz="2000" dirty="0"/>
              </a:p>
            </p:txBody>
          </p:sp>
        </mc:Choice>
        <mc:Fallback xmlns="">
          <p:sp>
            <p:nvSpPr>
              <p:cNvPr id="6" name="TextBox 5">
                <a:extLst>
                  <a:ext uri="{FF2B5EF4-FFF2-40B4-BE49-F238E27FC236}">
                    <a16:creationId xmlns:a16="http://schemas.microsoft.com/office/drawing/2014/main" id="{3BC4C72E-F6E0-3F63-24E9-A701D535E9E3}"/>
                  </a:ext>
                </a:extLst>
              </p:cNvPr>
              <p:cNvSpPr txBox="1">
                <a:spLocks noRot="1" noChangeAspect="1" noMove="1" noResize="1" noEditPoints="1" noAdjustHandles="1" noChangeArrowheads="1" noChangeShapeType="1" noTextEdit="1"/>
              </p:cNvSpPr>
              <p:nvPr/>
            </p:nvSpPr>
            <p:spPr>
              <a:xfrm>
                <a:off x="771345" y="1065569"/>
                <a:ext cx="1826426" cy="307777"/>
              </a:xfrm>
              <a:prstGeom prst="rect">
                <a:avLst/>
              </a:prstGeom>
              <a:blipFill>
                <a:blip r:embed="rId4"/>
                <a:stretch>
                  <a:fillRect l="-3448" b="-2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3BC7DDB-CF20-0170-53EA-0171585F1C82}"/>
                  </a:ext>
                </a:extLst>
              </p:cNvPr>
              <p:cNvSpPr txBox="1"/>
              <p:nvPr/>
            </p:nvSpPr>
            <p:spPr>
              <a:xfrm>
                <a:off x="2902647" y="1065569"/>
                <a:ext cx="1254926"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ℳ</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𝔾</m:t>
                          </m:r>
                        </m:e>
                        <m:sup>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𝑚</m:t>
                          </m:r>
                        </m:sup>
                      </m:sSup>
                    </m:oMath>
                  </m:oMathPara>
                </a14:m>
                <a:endParaRPr lang="en-US" sz="2000" dirty="0"/>
              </a:p>
            </p:txBody>
          </p:sp>
        </mc:Choice>
        <mc:Fallback xmlns="">
          <p:sp>
            <p:nvSpPr>
              <p:cNvPr id="7" name="TextBox 6">
                <a:extLst>
                  <a:ext uri="{FF2B5EF4-FFF2-40B4-BE49-F238E27FC236}">
                    <a16:creationId xmlns:a16="http://schemas.microsoft.com/office/drawing/2014/main" id="{C3BC7DDB-CF20-0170-53EA-0171585F1C82}"/>
                  </a:ext>
                </a:extLst>
              </p:cNvPr>
              <p:cNvSpPr txBox="1">
                <a:spLocks noRot="1" noChangeAspect="1" noMove="1" noResize="1" noEditPoints="1" noAdjustHandles="1" noChangeArrowheads="1" noChangeShapeType="1" noTextEdit="1"/>
              </p:cNvSpPr>
              <p:nvPr/>
            </p:nvSpPr>
            <p:spPr>
              <a:xfrm>
                <a:off x="2902647" y="1065569"/>
                <a:ext cx="1254926" cy="307777"/>
              </a:xfrm>
              <a:prstGeom prst="rect">
                <a:avLst/>
              </a:prstGeom>
              <a:blipFill>
                <a:blip r:embed="rId5"/>
                <a:stretch>
                  <a:fillRect l="-5000" r="-1000"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ounded Rectangle 3">
                <a:extLst>
                  <a:ext uri="{FF2B5EF4-FFF2-40B4-BE49-F238E27FC236}">
                    <a16:creationId xmlns:a16="http://schemas.microsoft.com/office/drawing/2014/main" id="{0ACD3B71-2CC1-59E7-2CB8-D7A6EBC164AC}"/>
                  </a:ext>
                </a:extLst>
              </p:cNvPr>
              <p:cNvSpPr/>
              <p:nvPr/>
            </p:nvSpPr>
            <p:spPr>
              <a:xfrm>
                <a:off x="5743619" y="407222"/>
                <a:ext cx="2452048" cy="1102104"/>
              </a:xfrm>
              <a:prstGeom prst="roundRect">
                <a:avLst>
                  <a:gd name="adj" fmla="val 9083"/>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Additive notation for group operations:</a:t>
                </a:r>
              </a:p>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𝐺</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𝐺</m:t>
                          </m:r>
                        </m:e>
                        <m:sub>
                          <m:r>
                            <a:rPr lang="en-US" sz="2000" b="0" i="1" smtClean="0">
                              <a:solidFill>
                                <a:schemeClr val="tx1"/>
                              </a:solidFill>
                              <a:latin typeface="Cambria Math" panose="02040503050406030204" pitchFamily="18" charset="0"/>
                            </a:rPr>
                            <m:t>2</m:t>
                          </m:r>
                        </m:sub>
                      </m:sSub>
                    </m:oMath>
                  </m:oMathPara>
                </a14:m>
                <a:endParaRPr lang="en-US" sz="2000" dirty="0">
                  <a:solidFill>
                    <a:schemeClr val="tx1"/>
                  </a:solidFill>
                </a:endParaRPr>
              </a:p>
            </p:txBody>
          </p:sp>
        </mc:Choice>
        <mc:Fallback xmlns="">
          <p:sp>
            <p:nvSpPr>
              <p:cNvPr id="4" name="Rounded Rectangle 3">
                <a:extLst>
                  <a:ext uri="{FF2B5EF4-FFF2-40B4-BE49-F238E27FC236}">
                    <a16:creationId xmlns:a16="http://schemas.microsoft.com/office/drawing/2014/main" id="{0ACD3B71-2CC1-59E7-2CB8-D7A6EBC164AC}"/>
                  </a:ext>
                </a:extLst>
              </p:cNvPr>
              <p:cNvSpPr>
                <a:spLocks noRot="1" noChangeAspect="1" noMove="1" noResize="1" noEditPoints="1" noAdjustHandles="1" noChangeArrowheads="1" noChangeShapeType="1" noTextEdit="1"/>
              </p:cNvSpPr>
              <p:nvPr/>
            </p:nvSpPr>
            <p:spPr>
              <a:xfrm>
                <a:off x="5743619" y="407222"/>
                <a:ext cx="2452048" cy="1102104"/>
              </a:xfrm>
              <a:prstGeom prst="roundRect">
                <a:avLst>
                  <a:gd name="adj" fmla="val 9083"/>
                </a:avLst>
              </a:prstGeom>
              <a:blipFill>
                <a:blip r:embed="rId6"/>
                <a:stretch>
                  <a:fillRect l="-1546" r="-309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ounded Rectangle 7">
                <a:extLst>
                  <a:ext uri="{FF2B5EF4-FFF2-40B4-BE49-F238E27FC236}">
                    <a16:creationId xmlns:a16="http://schemas.microsoft.com/office/drawing/2014/main" id="{2C2B1675-BD57-A132-C1BC-243A0231F469}"/>
                  </a:ext>
                </a:extLst>
              </p:cNvPr>
              <p:cNvSpPr/>
              <p:nvPr/>
            </p:nvSpPr>
            <p:spPr>
              <a:xfrm>
                <a:off x="898380" y="3428316"/>
                <a:ext cx="6645421" cy="947695"/>
              </a:xfrm>
              <a:prstGeom prst="roundRect">
                <a:avLst>
                  <a:gd name="adj" fmla="val 908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Example:</a:t>
                </a:r>
              </a:p>
              <a:p>
                <a:pPr/>
                <a14:m>
                  <m:oMathPara xmlns:m="http://schemas.openxmlformats.org/officeDocument/2006/math">
                    <m:oMathParaPr>
                      <m:jc m:val="centerGroup"/>
                    </m:oMathParaPr>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𝐷𝐿𝐸𝑄</m:t>
                          </m:r>
                        </m:e>
                        <m:sub>
                          <m:r>
                            <a:rPr lang="en-US" sz="2000" b="0" i="1" smtClean="0">
                              <a:solidFill>
                                <a:schemeClr val="tx1"/>
                              </a:solidFill>
                              <a:latin typeface="Cambria Math" panose="02040503050406030204" pitchFamily="18" charset="0"/>
                            </a:rPr>
                            <m:t>𝔾</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𝐺</m:t>
                          </m:r>
                        </m:sub>
                      </m:sSub>
                      <m:r>
                        <a:rPr lang="en-US" sz="2000" i="1" smtClean="0">
                          <a:solidFill>
                            <a:schemeClr val="tx1"/>
                          </a:solidFill>
                          <a:latin typeface="Cambria Math" panose="02040503050406030204" pitchFamily="18" charset="0"/>
                        </a:rPr>
                        <m:t>≔</m:t>
                      </m:r>
                      <m:d>
                        <m:dPr>
                          <m:begChr m:val="{"/>
                          <m:endChr m:val="}"/>
                          <m:ctrlPr>
                            <a:rPr lang="en-US" sz="2000" i="1" smtClean="0">
                              <a:solidFill>
                                <a:schemeClr val="tx1"/>
                              </a:solidFill>
                              <a:latin typeface="Cambria Math" panose="02040503050406030204" pitchFamily="18" charset="0"/>
                            </a:rPr>
                          </m:ctrlPr>
                        </m:dPr>
                        <m:e>
                          <m:eqArr>
                            <m:eqArrPr>
                              <m:ctrlPr>
                                <a:rPr lang="en-US" sz="2000" i="1" smtClean="0">
                                  <a:solidFill>
                                    <a:schemeClr val="tx1"/>
                                  </a:solidFill>
                                  <a:latin typeface="Cambria Math" panose="02040503050406030204" pitchFamily="18" charset="0"/>
                                </a:rPr>
                              </m:ctrlPr>
                            </m:eqArrPr>
                            <m:e>
                              <m:d>
                                <m:dPr>
                                  <m:ctrlPr>
                                    <a:rPr lang="en-US" sz="2000" i="1" smtClean="0">
                                      <a:solidFill>
                                        <a:schemeClr val="tx1"/>
                                      </a:solidFill>
                                      <a:latin typeface="Cambria Math" panose="02040503050406030204" pitchFamily="18" charset="0"/>
                                    </a:rPr>
                                  </m:ctrlPr>
                                </m:dPr>
                                <m:e>
                                  <m:r>
                                    <m:rPr>
                                      <m:brk m:alnAt="7"/>
                                    </m:rPr>
                                    <a:rPr lang="en-US" sz="2000" i="1">
                                      <a:solidFill>
                                        <a:schemeClr val="tx1"/>
                                      </a:solidFill>
                                      <a:latin typeface="Cambria Math" panose="02040503050406030204" pitchFamily="18" charset="0"/>
                                    </a:rPr>
                                    <m:t>𝑤</m:t>
                                  </m:r>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𝑋</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𝑌</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𝑍</m:t>
                                  </m:r>
                                  <m:r>
                                    <a:rPr lang="en-US" sz="2000" b="0" i="1" smtClean="0">
                                      <a:solidFill>
                                        <a:schemeClr val="tx1"/>
                                      </a:solidFill>
                                      <a:latin typeface="Cambria Math" panose="02040503050406030204" pitchFamily="18" charset="0"/>
                                    </a:rPr>
                                    <m:t>)</m:t>
                                  </m:r>
                                </m:e>
                              </m:d>
                              <m:r>
                                <m:rPr>
                                  <m:brk m:alnAt="7"/>
                                </m:rP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m:rPr>
                                      <m:brk m:alnAt="7"/>
                                    </m:rPr>
                                    <a:rPr lang="en-US" sz="2000" b="0" i="1" smtClean="0">
                                      <a:solidFill>
                                        <a:schemeClr val="tx1"/>
                                      </a:solidFill>
                                      <a:latin typeface="Cambria Math" panose="02040503050406030204" pitchFamily="18" charset="0"/>
                                    </a:rPr>
                                    <m:t>ℤ</m:t>
                                  </m:r>
                                </m:e>
                                <m:sub>
                                  <m:r>
                                    <m:rPr>
                                      <m:brk m:alnAt="7"/>
                                    </m:rPr>
                                    <a:rPr lang="en-US" sz="2000" b="0" i="1" smtClean="0">
                                      <a:solidFill>
                                        <a:schemeClr val="tx1"/>
                                      </a:solidFill>
                                      <a:latin typeface="Cambria Math" panose="02040503050406030204" pitchFamily="18" charset="0"/>
                                    </a:rPr>
                                    <m:t>𝑝</m:t>
                                  </m:r>
                                </m:sub>
                              </m:sSub>
                              <m:r>
                                <m:rPr>
                                  <m:brk m:alnAt="7"/>
                                </m:rPr>
                                <a:rPr lang="en-US" sz="2000" b="0" i="1" smtClean="0">
                                  <a:solidFill>
                                    <a:schemeClr val="tx1"/>
                                  </a:solidFill>
                                  <a:latin typeface="Cambria Math" panose="02040503050406030204" pitchFamily="18" charset="0"/>
                                </a:rPr>
                                <m:t>×</m:t>
                              </m:r>
                              <m:sSup>
                                <m:sSupPr>
                                  <m:ctrlPr>
                                    <a:rPr lang="en-US" sz="2000" b="0" i="1" smtClean="0">
                                      <a:solidFill>
                                        <a:schemeClr val="tx1"/>
                                      </a:solidFill>
                                      <a:latin typeface="Cambria Math" panose="02040503050406030204" pitchFamily="18" charset="0"/>
                                    </a:rPr>
                                  </m:ctrlPr>
                                </m:sSupPr>
                                <m:e>
                                  <m:r>
                                    <m:rPr>
                                      <m:brk m:alnAt="7"/>
                                    </m:rPr>
                                    <a:rPr lang="en-US" sz="2000" b="0" i="1" smtClean="0">
                                      <a:solidFill>
                                        <a:schemeClr val="tx1"/>
                                      </a:solidFill>
                                      <a:latin typeface="Cambria Math" panose="02040503050406030204" pitchFamily="18" charset="0"/>
                                    </a:rPr>
                                    <m:t>𝔾</m:t>
                                  </m:r>
                                </m:e>
                                <m:sup>
                                  <m:r>
                                    <m:rPr>
                                      <m:brk m:alnAt="7"/>
                                    </m:rPr>
                                    <a:rPr lang="en-US" sz="2000" b="0" i="1" smtClean="0">
                                      <a:solidFill>
                                        <a:schemeClr val="tx1"/>
                                      </a:solidFill>
                                      <a:latin typeface="Cambria Math" panose="02040503050406030204" pitchFamily="18" charset="0"/>
                                    </a:rPr>
                                    <m:t>3</m:t>
                                  </m:r>
                                </m:sup>
                              </m:sSup>
                              <m:r>
                                <m:rPr>
                                  <m:brk m:alnAt="7"/>
                                </m:rPr>
                                <a:rPr lang="en-US" sz="2000" i="1">
                                  <a:solidFill>
                                    <a:schemeClr val="tx1"/>
                                  </a:solidFill>
                                  <a:latin typeface="Cambria Math" panose="02040503050406030204" pitchFamily="18" charset="0"/>
                                </a:rPr>
                                <m:t>:</m:t>
                              </m:r>
                              <m:r>
                                <a:rPr lang="en-US" sz="2000" i="1" smtClean="0">
                                  <a:solidFill>
                                    <a:schemeClr val="tx1"/>
                                  </a:solidFill>
                                  <a:latin typeface="Cambria Math" panose="02040503050406030204" pitchFamily="18" charset="0"/>
                                </a:rPr>
                                <m:t>𝑋</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𝑤𝐺</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𝑍</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𝑤𝑌</m:t>
                              </m:r>
                            </m:e>
                          </m:eqArr>
                        </m:e>
                      </m:d>
                    </m:oMath>
                  </m:oMathPara>
                </a14:m>
                <a:endParaRPr lang="en-US" sz="2000" dirty="0">
                  <a:solidFill>
                    <a:schemeClr val="tx1"/>
                  </a:solidFill>
                </a:endParaRPr>
              </a:p>
            </p:txBody>
          </p:sp>
        </mc:Choice>
        <mc:Fallback xmlns="">
          <p:sp>
            <p:nvSpPr>
              <p:cNvPr id="8" name="Rounded Rectangle 7">
                <a:extLst>
                  <a:ext uri="{FF2B5EF4-FFF2-40B4-BE49-F238E27FC236}">
                    <a16:creationId xmlns:a16="http://schemas.microsoft.com/office/drawing/2014/main" id="{2C2B1675-BD57-A132-C1BC-243A0231F469}"/>
                  </a:ext>
                </a:extLst>
              </p:cNvPr>
              <p:cNvSpPr>
                <a:spLocks noRot="1" noChangeAspect="1" noMove="1" noResize="1" noEditPoints="1" noAdjustHandles="1" noChangeArrowheads="1" noChangeShapeType="1" noTextEdit="1"/>
              </p:cNvSpPr>
              <p:nvPr/>
            </p:nvSpPr>
            <p:spPr>
              <a:xfrm>
                <a:off x="898380" y="3428316"/>
                <a:ext cx="6645421" cy="947695"/>
              </a:xfrm>
              <a:prstGeom prst="roundRect">
                <a:avLst>
                  <a:gd name="adj" fmla="val 9083"/>
                </a:avLst>
              </a:prstGeom>
              <a:blipFill>
                <a:blip r:embed="rId7"/>
                <a:stretch>
                  <a:fillRect l="-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ounded Rectangle 15">
                <a:extLst>
                  <a:ext uri="{FF2B5EF4-FFF2-40B4-BE49-F238E27FC236}">
                    <a16:creationId xmlns:a16="http://schemas.microsoft.com/office/drawing/2014/main" id="{CE396655-CE7C-705A-47B1-4C8AF9B413AB}"/>
                  </a:ext>
                </a:extLst>
              </p:cNvPr>
              <p:cNvSpPr/>
              <p:nvPr/>
            </p:nvSpPr>
            <p:spPr>
              <a:xfrm>
                <a:off x="1314186" y="4445078"/>
                <a:ext cx="2082946" cy="408706"/>
              </a:xfrm>
              <a:prstGeom prst="roundRect">
                <a:avLst>
                  <a:gd name="adj" fmla="val 9083"/>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𝐴𝑙𝑔</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𝑅</m:t>
                          </m:r>
                        </m:e>
                        <m:sub>
                          <m:r>
                            <a:rPr lang="en-US" sz="2000" b="0" i="1" smtClean="0">
                              <a:solidFill>
                                <a:schemeClr val="tx1"/>
                              </a:solidFill>
                              <a:latin typeface="Cambria Math" panose="02040503050406030204" pitchFamily="18" charset="0"/>
                            </a:rPr>
                            <m:t>𝔾</m:t>
                          </m:r>
                          <m:r>
                            <a:rPr lang="en-US" sz="2000" b="0" i="1" smtClean="0">
                              <a:solidFill>
                                <a:schemeClr val="tx1"/>
                              </a:solidFill>
                              <a:latin typeface="Cambria Math" panose="02040503050406030204" pitchFamily="18" charset="0"/>
                            </a:rPr>
                            <m:t>,</m:t>
                          </m:r>
                          <m:r>
                            <a:rPr lang="en-US" sz="2000" i="1" smtClean="0">
                              <a:solidFill>
                                <a:schemeClr val="tx1"/>
                              </a:solidFill>
                              <a:latin typeface="Cambria Math" panose="02040503050406030204" pitchFamily="18" charset="0"/>
                            </a:rPr>
                            <m:t>ℳ</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𝐺</m:t>
                          </m:r>
                          <m:r>
                            <a:rPr lang="en-US" sz="2000" b="0" i="1" smtClean="0">
                              <a:solidFill>
                                <a:schemeClr val="tx1"/>
                              </a:solidFill>
                              <a:latin typeface="Cambria Math" panose="02040503050406030204" pitchFamily="18" charset="0"/>
                            </a:rPr>
                            <m:t>]</m:t>
                          </m:r>
                        </m:sub>
                      </m:sSub>
                    </m:oMath>
                  </m:oMathPara>
                </a14:m>
                <a:endParaRPr lang="en-US" sz="2000" dirty="0"/>
              </a:p>
            </p:txBody>
          </p:sp>
        </mc:Choice>
        <mc:Fallback xmlns="">
          <p:sp>
            <p:nvSpPr>
              <p:cNvPr id="16" name="Rounded Rectangle 15">
                <a:extLst>
                  <a:ext uri="{FF2B5EF4-FFF2-40B4-BE49-F238E27FC236}">
                    <a16:creationId xmlns:a16="http://schemas.microsoft.com/office/drawing/2014/main" id="{CE396655-CE7C-705A-47B1-4C8AF9B413AB}"/>
                  </a:ext>
                </a:extLst>
              </p:cNvPr>
              <p:cNvSpPr>
                <a:spLocks noRot="1" noChangeAspect="1" noMove="1" noResize="1" noEditPoints="1" noAdjustHandles="1" noChangeArrowheads="1" noChangeShapeType="1" noTextEdit="1"/>
              </p:cNvSpPr>
              <p:nvPr/>
            </p:nvSpPr>
            <p:spPr>
              <a:xfrm>
                <a:off x="1314186" y="4445078"/>
                <a:ext cx="2082946" cy="408706"/>
              </a:xfrm>
              <a:prstGeom prst="roundRect">
                <a:avLst>
                  <a:gd name="adj" fmla="val 9083"/>
                </a:avLst>
              </a:prstGeom>
              <a:blipFill>
                <a:blip r:embed="rId8"/>
                <a:stretch>
                  <a:fillRect b="-882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603DAFC6-CED3-E6BA-5FB8-DA4F3F3BE949}"/>
                  </a:ext>
                </a:extLst>
              </p:cNvPr>
              <p:cNvSpPr/>
              <p:nvPr/>
            </p:nvSpPr>
            <p:spPr>
              <a:xfrm>
                <a:off x="4653748" y="2779514"/>
                <a:ext cx="3920732" cy="768993"/>
              </a:xfrm>
              <a:prstGeom prst="roundRect">
                <a:avLst>
                  <a:gd name="adj" fmla="val 20616"/>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Capture common linear relations</a:t>
                </a:r>
              </a:p>
              <a:p>
                <a:pPr algn="ctr"/>
                <a:r>
                  <a:rPr lang="en-US" sz="2000" dirty="0">
                    <a:solidFill>
                      <a:schemeClr val="tx1"/>
                    </a:solidFill>
                  </a:rPr>
                  <a:t>Can be proved by </a:t>
                </a:r>
                <a14:m>
                  <m:oMath xmlns:m="http://schemas.openxmlformats.org/officeDocument/2006/math">
                    <m:r>
                      <m:rPr>
                        <m:sty m:val="p"/>
                      </m:rPr>
                      <a:rPr lang="en-US" sz="2000" b="0" i="0" smtClean="0">
                        <a:solidFill>
                          <a:schemeClr val="tx1"/>
                        </a:solidFill>
                        <a:latin typeface="Cambria Math" panose="02040503050406030204" pitchFamily="18" charset="0"/>
                      </a:rPr>
                      <m:t>Σ</m:t>
                    </m:r>
                  </m:oMath>
                </a14:m>
                <a:r>
                  <a:rPr lang="en-US" sz="2000" dirty="0">
                    <a:solidFill>
                      <a:schemeClr val="tx1"/>
                    </a:solidFill>
                  </a:rPr>
                  <a:t>-protocols</a:t>
                </a:r>
              </a:p>
            </p:txBody>
          </p:sp>
        </mc:Choice>
        <mc:Fallback xmlns="">
          <p:sp>
            <p:nvSpPr>
              <p:cNvPr id="3" name="Rounded Rectangle 2">
                <a:extLst>
                  <a:ext uri="{FF2B5EF4-FFF2-40B4-BE49-F238E27FC236}">
                    <a16:creationId xmlns:a16="http://schemas.microsoft.com/office/drawing/2014/main" id="{603DAFC6-CED3-E6BA-5FB8-DA4F3F3BE949}"/>
                  </a:ext>
                </a:extLst>
              </p:cNvPr>
              <p:cNvSpPr>
                <a:spLocks noRot="1" noChangeAspect="1" noMove="1" noResize="1" noEditPoints="1" noAdjustHandles="1" noChangeArrowheads="1" noChangeShapeType="1" noTextEdit="1"/>
              </p:cNvSpPr>
              <p:nvPr/>
            </p:nvSpPr>
            <p:spPr>
              <a:xfrm>
                <a:off x="4653748" y="2779514"/>
                <a:ext cx="3920732" cy="768993"/>
              </a:xfrm>
              <a:prstGeom prst="roundRect">
                <a:avLst>
                  <a:gd name="adj" fmla="val 20616"/>
                </a:avLst>
              </a:prstGeom>
              <a:blipFill>
                <a:blip r:embed="rId9"/>
                <a:stretch>
                  <a:fillRect b="-1129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ounded Rectangle 14">
                <a:extLst>
                  <a:ext uri="{FF2B5EF4-FFF2-40B4-BE49-F238E27FC236}">
                    <a16:creationId xmlns:a16="http://schemas.microsoft.com/office/drawing/2014/main" id="{E83BAAC5-4648-98F0-8026-7E17A5D99FB3}"/>
                  </a:ext>
                </a:extLst>
              </p:cNvPr>
              <p:cNvSpPr/>
              <p:nvPr/>
            </p:nvSpPr>
            <p:spPr>
              <a:xfrm>
                <a:off x="2067349" y="2722242"/>
                <a:ext cx="1949968" cy="735735"/>
              </a:xfrm>
              <a:prstGeom prst="roundRect">
                <a:avLst>
                  <a:gd name="adj" fmla="val 18067"/>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solidFill>
                                <a:schemeClr val="tx1"/>
                              </a:solidFill>
                              <a:latin typeface="Cambria Math" panose="02040503050406030204" pitchFamily="18" charset="0"/>
                            </a:rPr>
                          </m:ctrlPr>
                        </m:dPr>
                        <m:e>
                          <m:eqArr>
                            <m:eqArrPr>
                              <m:ctrlPr>
                                <a:rPr lang="en-US" sz="2000" i="1">
                                  <a:solidFill>
                                    <a:schemeClr val="tx1"/>
                                  </a:solidFill>
                                  <a:latin typeface="Cambria Math" panose="02040503050406030204" pitchFamily="18" charset="0"/>
                                </a:rPr>
                              </m:ctrlPr>
                            </m:eqArrPr>
                            <m:e>
                              <m:r>
                                <a:rPr lang="en-US" sz="2000" i="1">
                                  <a:solidFill>
                                    <a:schemeClr val="tx1"/>
                                  </a:solidFill>
                                  <a:latin typeface="Cambria Math" panose="02040503050406030204" pitchFamily="18" charset="0"/>
                                </a:rPr>
                                <m:t>ℳ</m:t>
                              </m:r>
                            </m:e>
                            <m:e>
                              <m:r>
                                <a:rPr lang="en-US" sz="2000" b="1" i="1" smtClean="0">
                                  <a:solidFill>
                                    <a:srgbClr val="0062FC"/>
                                  </a:solidFill>
                                  <a:latin typeface="Cambria Math" panose="02040503050406030204" pitchFamily="18" charset="0"/>
                                </a:rPr>
                                <m:t>𝒀</m:t>
                              </m:r>
                            </m:e>
                          </m:eqArr>
                        </m:e>
                      </m:d>
                      <m:r>
                        <a:rPr lang="en-US" sz="2000" i="1" dirty="0">
                          <a:solidFill>
                            <a:schemeClr val="tx1"/>
                          </a:solidFill>
                          <a:latin typeface="Cambria Math" panose="02040503050406030204" pitchFamily="18" charset="0"/>
                        </a:rPr>
                        <m:t>⋅</m:t>
                      </m:r>
                      <m:r>
                        <a:rPr lang="en-US" sz="2000" b="1" i="1">
                          <a:solidFill>
                            <a:schemeClr val="tx1"/>
                          </a:solidFill>
                          <a:latin typeface="Cambria Math" panose="02040503050406030204" pitchFamily="18" charset="0"/>
                        </a:rPr>
                        <m:t>𝒘</m:t>
                      </m:r>
                      <m:r>
                        <m:rPr>
                          <m:nor/>
                        </m:rPr>
                        <a:rPr lang="en-US" sz="2000" dirty="0">
                          <a:solidFill>
                            <a:schemeClr val="tx1"/>
                          </a:solidFill>
                        </a:rPr>
                        <m:t> </m:t>
                      </m:r>
                      <m:r>
                        <a:rPr lang="en-US" sz="2000" i="1" dirty="0">
                          <a:solidFill>
                            <a:schemeClr val="tx1"/>
                          </a:solidFill>
                          <a:latin typeface="Cambria Math" panose="02040503050406030204" pitchFamily="18" charset="0"/>
                        </a:rPr>
                        <m:t>=</m:t>
                      </m:r>
                      <m:d>
                        <m:dPr>
                          <m:begChr m:val="["/>
                          <m:endChr m:val="]"/>
                          <m:ctrlPr>
                            <a:rPr lang="en-US" sz="2000" i="1">
                              <a:solidFill>
                                <a:schemeClr val="tx1"/>
                              </a:solidFill>
                              <a:latin typeface="Cambria Math" panose="02040503050406030204" pitchFamily="18" charset="0"/>
                            </a:rPr>
                          </m:ctrlPr>
                        </m:dPr>
                        <m:e>
                          <m:eqArr>
                            <m:eqArrPr>
                              <m:ctrlPr>
                                <a:rPr lang="en-US" sz="2000" i="1">
                                  <a:solidFill>
                                    <a:schemeClr val="tx1"/>
                                  </a:solidFill>
                                  <a:latin typeface="Cambria Math" panose="02040503050406030204" pitchFamily="18" charset="0"/>
                                </a:rPr>
                              </m:ctrlPr>
                            </m:eqArrPr>
                            <m:e>
                              <m:r>
                                <a:rPr lang="en-US" sz="2000" b="1" i="1">
                                  <a:solidFill>
                                    <a:schemeClr val="tx1"/>
                                  </a:solidFill>
                                  <a:latin typeface="Cambria Math" panose="02040503050406030204" pitchFamily="18" charset="0"/>
                                </a:rPr>
                                <m:t>𝑿</m:t>
                              </m:r>
                            </m:e>
                            <m:e>
                              <m:r>
                                <a:rPr lang="en-US" sz="2000" i="1" smtClean="0">
                                  <a:solidFill>
                                    <a:srgbClr val="0062FC"/>
                                  </a:solidFill>
                                  <a:latin typeface="Cambria Math" panose="02040503050406030204" pitchFamily="18" charset="0"/>
                                </a:rPr>
                                <m:t>𝑍</m:t>
                              </m:r>
                            </m:e>
                          </m:eqArr>
                        </m:e>
                      </m:d>
                    </m:oMath>
                  </m:oMathPara>
                </a14:m>
                <a:endParaRPr lang="en-US" sz="2000" dirty="0">
                  <a:solidFill>
                    <a:schemeClr val="tx1"/>
                  </a:solidFill>
                </a:endParaRPr>
              </a:p>
            </p:txBody>
          </p:sp>
        </mc:Choice>
        <mc:Fallback xmlns="">
          <p:sp>
            <p:nvSpPr>
              <p:cNvPr id="15" name="Rounded Rectangle 14">
                <a:extLst>
                  <a:ext uri="{FF2B5EF4-FFF2-40B4-BE49-F238E27FC236}">
                    <a16:creationId xmlns:a16="http://schemas.microsoft.com/office/drawing/2014/main" id="{E83BAAC5-4648-98F0-8026-7E17A5D99FB3}"/>
                  </a:ext>
                </a:extLst>
              </p:cNvPr>
              <p:cNvSpPr>
                <a:spLocks noRot="1" noChangeAspect="1" noMove="1" noResize="1" noEditPoints="1" noAdjustHandles="1" noChangeArrowheads="1" noChangeShapeType="1" noTextEdit="1"/>
              </p:cNvSpPr>
              <p:nvPr/>
            </p:nvSpPr>
            <p:spPr>
              <a:xfrm>
                <a:off x="2067349" y="2722242"/>
                <a:ext cx="1949968" cy="735735"/>
              </a:xfrm>
              <a:prstGeom prst="roundRect">
                <a:avLst>
                  <a:gd name="adj" fmla="val 18067"/>
                </a:avLst>
              </a:prstGeom>
              <a:blipFill>
                <a:blip r:embed="rId10"/>
                <a:stretch>
                  <a:fillRect/>
                </a:stretch>
              </a:blipFill>
              <a:ln>
                <a:noFill/>
              </a:ln>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9DB0BC9B-A9C5-EEB7-AE31-ACDDC713CBB1}"/>
              </a:ext>
            </a:extLst>
          </p:cNvPr>
          <p:cNvCxnSpPr>
            <a:cxnSpLocks/>
          </p:cNvCxnSpPr>
          <p:nvPr/>
        </p:nvCxnSpPr>
        <p:spPr>
          <a:xfrm flipH="1">
            <a:off x="3877937" y="2558937"/>
            <a:ext cx="293165" cy="16330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820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4" grpId="0" animBg="1"/>
      <p:bldP spid="8" grpId="0"/>
      <p:bldP spid="16" grpId="0" animBg="1"/>
      <p:bldP spid="3"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79D67-35D5-5EDA-220A-E64EF923C952}"/>
              </a:ext>
            </a:extLst>
          </p:cNvPr>
          <p:cNvSpPr>
            <a:spLocks noGrp="1"/>
          </p:cNvSpPr>
          <p:nvPr>
            <p:ph type="ctrTitle"/>
          </p:nvPr>
        </p:nvSpPr>
        <p:spPr/>
        <p:txBody>
          <a:bodyPr/>
          <a:lstStyle/>
          <a:p>
            <a:r>
              <a:rPr lang="en-US" dirty="0"/>
              <a:t>Our constructions</a:t>
            </a:r>
          </a:p>
        </p:txBody>
      </p:sp>
    </p:spTree>
    <p:extLst>
      <p:ext uri="{BB962C8B-B14F-4D97-AF65-F5344CB8AC3E}">
        <p14:creationId xmlns:p14="http://schemas.microsoft.com/office/powerpoint/2010/main" val="113121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E46C-2F48-5A42-8C8F-C175409F2F84}"/>
              </a:ext>
            </a:extLst>
          </p:cNvPr>
          <p:cNvSpPr>
            <a:spLocks noGrp="1"/>
          </p:cNvSpPr>
          <p:nvPr>
            <p:ph type="title"/>
          </p:nvPr>
        </p:nvSpPr>
        <p:spPr>
          <a:xfrm>
            <a:off x="419099" y="304271"/>
            <a:ext cx="8181975" cy="657874"/>
          </a:xfrm>
        </p:spPr>
        <p:txBody>
          <a:bodyPr/>
          <a:lstStyle/>
          <a:p>
            <a:r>
              <a:rPr lang="en-US" dirty="0"/>
              <a:t>Starting: w/o obliviousness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43C3933-4C9B-C9DB-4AD0-0D4F4C4A4707}"/>
                  </a:ext>
                </a:extLst>
              </p:cNvPr>
              <p:cNvSpPr txBox="1"/>
              <p:nvPr/>
            </p:nvSpPr>
            <p:spPr>
              <a:xfrm>
                <a:off x="998128" y="1545404"/>
                <a:ext cx="1576451" cy="400110"/>
              </a:xfrm>
              <a:prstGeom prst="rect">
                <a:avLst/>
              </a:prstGeom>
              <a:noFill/>
            </p:spPr>
            <p:txBody>
              <a:bodyPr wrap="square" rtlCol="0">
                <a:spAutoFit/>
              </a:bodyPr>
              <a:lstStyle/>
              <a:p>
                <a:r>
                  <a:rPr lang="en-US" sz="2000" dirty="0"/>
                  <a:t>Issuer:</a:t>
                </a:r>
                <a14:m>
                  <m:oMath xmlns:m="http://schemas.openxmlformats.org/officeDocument/2006/math">
                    <m:r>
                      <a:rPr lang="en-US" sz="2000" b="0" i="0" smtClean="0">
                        <a:latin typeface="Cambria Math" panose="02040503050406030204" pitchFamily="18" charset="0"/>
                      </a:rPr>
                      <m:t> </m:t>
                    </m:r>
                    <m:r>
                      <a:rPr lang="en-US" sz="2000" i="1">
                        <a:latin typeface="Cambria Math" panose="02040503050406030204" pitchFamily="18" charset="0"/>
                      </a:rPr>
                      <m:t>𝑤</m:t>
                    </m:r>
                    <m:r>
                      <a:rPr lang="en-US" sz="2000" b="0" i="1" smtClean="0">
                        <a:latin typeface="Cambria Math" panose="02040503050406030204" pitchFamily="18" charset="0"/>
                      </a:rPr>
                      <m:t>, </m:t>
                    </m:r>
                    <m:r>
                      <a:rPr lang="en-US" sz="2000" b="0" i="1" smtClean="0">
                        <a:latin typeface="Cambria Math" panose="02040503050406030204" pitchFamily="18" charset="0"/>
                      </a:rPr>
                      <m:t>𝑋</m:t>
                    </m:r>
                  </m:oMath>
                </a14:m>
                <a:endParaRPr lang="en-US" sz="2000" dirty="0"/>
              </a:p>
            </p:txBody>
          </p:sp>
        </mc:Choice>
        <mc:Fallback xmlns="">
          <p:sp>
            <p:nvSpPr>
              <p:cNvPr id="3" name="TextBox 2">
                <a:extLst>
                  <a:ext uri="{FF2B5EF4-FFF2-40B4-BE49-F238E27FC236}">
                    <a16:creationId xmlns:a16="http://schemas.microsoft.com/office/drawing/2014/main" id="{E43C3933-4C9B-C9DB-4AD0-0D4F4C4A4707}"/>
                  </a:ext>
                </a:extLst>
              </p:cNvPr>
              <p:cNvSpPr txBox="1">
                <a:spLocks noRot="1" noChangeAspect="1" noMove="1" noResize="1" noEditPoints="1" noAdjustHandles="1" noChangeArrowheads="1" noChangeShapeType="1" noTextEdit="1"/>
              </p:cNvSpPr>
              <p:nvPr/>
            </p:nvSpPr>
            <p:spPr>
              <a:xfrm>
                <a:off x="998128" y="1545404"/>
                <a:ext cx="1576451" cy="400110"/>
              </a:xfrm>
              <a:prstGeom prst="rect">
                <a:avLst/>
              </a:prstGeom>
              <a:blipFill>
                <a:blip r:embed="rId3"/>
                <a:stretch>
                  <a:fillRect l="-4000" t="-3030"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34EAE8A-A333-55E2-5629-10CF35CD35D9}"/>
                  </a:ext>
                </a:extLst>
              </p:cNvPr>
              <p:cNvSpPr txBox="1"/>
              <p:nvPr/>
            </p:nvSpPr>
            <p:spPr>
              <a:xfrm>
                <a:off x="4220657" y="1545404"/>
                <a:ext cx="1576451" cy="400110"/>
              </a:xfrm>
              <a:prstGeom prst="rect">
                <a:avLst/>
              </a:prstGeom>
              <a:noFill/>
            </p:spPr>
            <p:txBody>
              <a:bodyPr wrap="square" rtlCol="0">
                <a:spAutoFit/>
              </a:bodyPr>
              <a:lstStyle/>
              <a:p>
                <a:r>
                  <a:rPr lang="en-US" sz="2000" dirty="0"/>
                  <a:t>User: </a:t>
                </a:r>
                <a14:m>
                  <m:oMath xmlns:m="http://schemas.openxmlformats.org/officeDocument/2006/math">
                    <m:r>
                      <a:rPr lang="en-US" sz="2000" b="0" i="1" smtClean="0">
                        <a:latin typeface="Cambria Math" panose="02040503050406030204" pitchFamily="18" charset="0"/>
                      </a:rPr>
                      <m:t>𝑋</m:t>
                    </m:r>
                    <m:r>
                      <a:rPr lang="en-US" sz="2000" b="0" i="1" smtClean="0">
                        <a:latin typeface="Cambria Math" panose="02040503050406030204" pitchFamily="18" charset="0"/>
                      </a:rPr>
                      <m:t>,</m:t>
                    </m:r>
                    <m:r>
                      <a:rPr lang="en-US" sz="2000" b="0" i="1" smtClean="0">
                        <a:latin typeface="Cambria Math" panose="02040503050406030204" pitchFamily="18" charset="0"/>
                      </a:rPr>
                      <m:t>𝑌</m:t>
                    </m:r>
                  </m:oMath>
                </a14:m>
                <a:endParaRPr lang="en-US" sz="2000" dirty="0"/>
              </a:p>
            </p:txBody>
          </p:sp>
        </mc:Choice>
        <mc:Fallback xmlns="">
          <p:sp>
            <p:nvSpPr>
              <p:cNvPr id="4" name="TextBox 3">
                <a:extLst>
                  <a:ext uri="{FF2B5EF4-FFF2-40B4-BE49-F238E27FC236}">
                    <a16:creationId xmlns:a16="http://schemas.microsoft.com/office/drawing/2014/main" id="{334EAE8A-A333-55E2-5629-10CF35CD35D9}"/>
                  </a:ext>
                </a:extLst>
              </p:cNvPr>
              <p:cNvSpPr txBox="1">
                <a:spLocks noRot="1" noChangeAspect="1" noMove="1" noResize="1" noEditPoints="1" noAdjustHandles="1" noChangeArrowheads="1" noChangeShapeType="1" noTextEdit="1"/>
              </p:cNvSpPr>
              <p:nvPr/>
            </p:nvSpPr>
            <p:spPr>
              <a:xfrm>
                <a:off x="4220657" y="1545404"/>
                <a:ext cx="1576451" cy="400110"/>
              </a:xfrm>
              <a:prstGeom prst="rect">
                <a:avLst/>
              </a:prstGeom>
              <a:blipFill>
                <a:blip r:embed="rId4"/>
                <a:stretch>
                  <a:fillRect l="-4000" t="-3030" b="-27273"/>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C44F31C9-DAB7-370C-7550-36407872B887}"/>
              </a:ext>
            </a:extLst>
          </p:cNvPr>
          <p:cNvCxnSpPr>
            <a:cxnSpLocks/>
          </p:cNvCxnSpPr>
          <p:nvPr/>
        </p:nvCxnSpPr>
        <p:spPr>
          <a:xfrm>
            <a:off x="2574579" y="2673439"/>
            <a:ext cx="1647751"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FC2898AC-6236-56B2-C173-5F388624B05F}"/>
              </a:ext>
            </a:extLst>
          </p:cNvPr>
          <p:cNvCxnSpPr>
            <a:cxnSpLocks/>
          </p:cNvCxnSpPr>
          <p:nvPr/>
        </p:nvCxnSpPr>
        <p:spPr>
          <a:xfrm>
            <a:off x="2553856" y="2189648"/>
            <a:ext cx="1666801" cy="0"/>
          </a:xfrm>
          <a:prstGeom prst="straightConnector1">
            <a:avLst/>
          </a:prstGeom>
          <a:ln w="38100">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EA8DD02-6897-AF22-0210-636D0A2D5C1E}"/>
                  </a:ext>
                </a:extLst>
              </p:cNvPr>
              <p:cNvSpPr txBox="1"/>
              <p:nvPr/>
            </p:nvSpPr>
            <p:spPr>
              <a:xfrm>
                <a:off x="3168148" y="1859746"/>
                <a:ext cx="21307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𝑌</m:t>
                      </m:r>
                    </m:oMath>
                  </m:oMathPara>
                </a14:m>
                <a:endParaRPr lang="en-US" sz="2000" dirty="0"/>
              </a:p>
            </p:txBody>
          </p:sp>
        </mc:Choice>
        <mc:Fallback xmlns="">
          <p:sp>
            <p:nvSpPr>
              <p:cNvPr id="7" name="TextBox 6">
                <a:extLst>
                  <a:ext uri="{FF2B5EF4-FFF2-40B4-BE49-F238E27FC236}">
                    <a16:creationId xmlns:a16="http://schemas.microsoft.com/office/drawing/2014/main" id="{8EA8DD02-6897-AF22-0210-636D0A2D5C1E}"/>
                  </a:ext>
                </a:extLst>
              </p:cNvPr>
              <p:cNvSpPr txBox="1">
                <a:spLocks noRot="1" noChangeAspect="1" noMove="1" noResize="1" noEditPoints="1" noAdjustHandles="1" noChangeArrowheads="1" noChangeShapeType="1" noTextEdit="1"/>
              </p:cNvSpPr>
              <p:nvPr/>
            </p:nvSpPr>
            <p:spPr>
              <a:xfrm>
                <a:off x="3168148" y="1859746"/>
                <a:ext cx="213071" cy="307777"/>
              </a:xfrm>
              <a:prstGeom prst="rect">
                <a:avLst/>
              </a:prstGeom>
              <a:blipFill>
                <a:blip r:embed="rId5"/>
                <a:stretch>
                  <a:fillRect l="-27778" r="-22222"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920B251-26DD-B5BA-4711-D8F322986DE7}"/>
                  </a:ext>
                </a:extLst>
              </p:cNvPr>
              <p:cNvSpPr txBox="1"/>
              <p:nvPr/>
            </p:nvSpPr>
            <p:spPr>
              <a:xfrm>
                <a:off x="3156949" y="2365662"/>
                <a:ext cx="21307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𝑍</m:t>
                      </m:r>
                    </m:oMath>
                  </m:oMathPara>
                </a14:m>
                <a:endParaRPr lang="en-US" sz="2000" dirty="0"/>
              </a:p>
            </p:txBody>
          </p:sp>
        </mc:Choice>
        <mc:Fallback xmlns="">
          <p:sp>
            <p:nvSpPr>
              <p:cNvPr id="8" name="TextBox 7">
                <a:extLst>
                  <a:ext uri="{FF2B5EF4-FFF2-40B4-BE49-F238E27FC236}">
                    <a16:creationId xmlns:a16="http://schemas.microsoft.com/office/drawing/2014/main" id="{5920B251-26DD-B5BA-4711-D8F322986DE7}"/>
                  </a:ext>
                </a:extLst>
              </p:cNvPr>
              <p:cNvSpPr txBox="1">
                <a:spLocks noRot="1" noChangeAspect="1" noMove="1" noResize="1" noEditPoints="1" noAdjustHandles="1" noChangeArrowheads="1" noChangeShapeType="1" noTextEdit="1"/>
              </p:cNvSpPr>
              <p:nvPr/>
            </p:nvSpPr>
            <p:spPr>
              <a:xfrm>
                <a:off x="3156949" y="2365662"/>
                <a:ext cx="213071" cy="307777"/>
              </a:xfrm>
              <a:prstGeom prst="rect">
                <a:avLst/>
              </a:prstGeom>
              <a:blipFill>
                <a:blip r:embed="rId6"/>
                <a:stretch>
                  <a:fillRect l="-27778" r="-22222"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00E8128-DB17-1A54-8248-38582C2C0497}"/>
                  </a:ext>
                </a:extLst>
              </p:cNvPr>
              <p:cNvSpPr txBox="1"/>
              <p:nvPr/>
            </p:nvSpPr>
            <p:spPr>
              <a:xfrm>
                <a:off x="1014267" y="3049239"/>
                <a:ext cx="1111971" cy="5111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𝑹</m:t>
                      </m:r>
                      <m:r>
                        <a:rPr lang="en-US" sz="2000" b="0" i="1" smtClean="0">
                          <a:latin typeface="Cambria Math" panose="02040503050406030204" pitchFamily="18" charset="0"/>
                        </a:rPr>
                        <m:t>←</m:t>
                      </m:r>
                      <m:r>
                        <a:rPr lang="en-US" sz="2000" b="0" i="1" smtClean="0">
                          <a:latin typeface="Cambria Math" panose="02040503050406030204" pitchFamily="18" charset="0"/>
                        </a:rPr>
                        <m:t>𝑟</m:t>
                      </m:r>
                      <m:d>
                        <m:dPr>
                          <m:begChr m:val="["/>
                          <m:endChr m:val="]"/>
                          <m:ctrlPr>
                            <a:rPr lang="en-US" sz="2000" i="1" smtClean="0">
                              <a:latin typeface="Cambria Math" panose="02040503050406030204" pitchFamily="18" charset="0"/>
                            </a:rPr>
                          </m:ctrlPr>
                        </m:dPr>
                        <m:e>
                          <m:eqArr>
                            <m:eqArrPr>
                              <m:ctrlPr>
                                <a:rPr lang="en-US" sz="2000" i="1">
                                  <a:latin typeface="Cambria Math" panose="02040503050406030204" pitchFamily="18" charset="0"/>
                                </a:rPr>
                              </m:ctrlPr>
                            </m:eqArrPr>
                            <m:e>
                              <m:r>
                                <a:rPr lang="en-US" sz="2000" i="1">
                                  <a:latin typeface="Cambria Math" panose="02040503050406030204" pitchFamily="18" charset="0"/>
                                </a:rPr>
                                <m:t>𝐺</m:t>
                              </m:r>
                            </m:e>
                            <m:e>
                              <m:r>
                                <a:rPr lang="en-US" sz="2000" i="1">
                                  <a:latin typeface="Cambria Math" panose="02040503050406030204" pitchFamily="18" charset="0"/>
                                </a:rPr>
                                <m:t>𝑌</m:t>
                              </m:r>
                            </m:e>
                          </m:eqArr>
                        </m:e>
                      </m:d>
                    </m:oMath>
                  </m:oMathPara>
                </a14:m>
                <a:endParaRPr lang="en-US" sz="2000" dirty="0"/>
              </a:p>
            </p:txBody>
          </p:sp>
        </mc:Choice>
        <mc:Fallback xmlns="">
          <p:sp>
            <p:nvSpPr>
              <p:cNvPr id="10" name="TextBox 9">
                <a:extLst>
                  <a:ext uri="{FF2B5EF4-FFF2-40B4-BE49-F238E27FC236}">
                    <a16:creationId xmlns:a16="http://schemas.microsoft.com/office/drawing/2014/main" id="{D00E8128-DB17-1A54-8248-38582C2C0497}"/>
                  </a:ext>
                </a:extLst>
              </p:cNvPr>
              <p:cNvSpPr txBox="1">
                <a:spLocks noRot="1" noChangeAspect="1" noMove="1" noResize="1" noEditPoints="1" noAdjustHandles="1" noChangeArrowheads="1" noChangeShapeType="1" noTextEdit="1"/>
              </p:cNvSpPr>
              <p:nvPr/>
            </p:nvSpPr>
            <p:spPr>
              <a:xfrm>
                <a:off x="1014267" y="3049239"/>
                <a:ext cx="1111971" cy="511166"/>
              </a:xfrm>
              <a:prstGeom prst="rect">
                <a:avLst/>
              </a:prstGeom>
              <a:blipFill>
                <a:blip r:embed="rId7"/>
                <a:stretch>
                  <a:fillRect l="-4494" t="-4878" b="-14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FCD880A-1330-BB1B-2D07-11AFE249F755}"/>
                  </a:ext>
                </a:extLst>
              </p:cNvPr>
              <p:cNvSpPr txBox="1"/>
              <p:nvPr/>
            </p:nvSpPr>
            <p:spPr>
              <a:xfrm>
                <a:off x="2504723" y="2776907"/>
                <a:ext cx="189013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r>
                        <a:rPr lang="en-US" sz="2000" b="0" i="1" smtClean="0">
                          <a:latin typeface="Cambria Math" panose="02040503050406030204" pitchFamily="18" charset="0"/>
                        </a:rPr>
                        <m:t>←</m:t>
                      </m:r>
                      <m:r>
                        <a:rPr lang="en-US" sz="2000" b="0" i="1" smtClean="0">
                          <a:latin typeface="Cambria Math" panose="02040503050406030204" pitchFamily="18" charset="0"/>
                        </a:rPr>
                        <m:t>𝐻</m:t>
                      </m:r>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r>
                        <a:rPr lang="en-US" sz="2000" b="0" i="1" smtClean="0">
                          <a:latin typeface="Cambria Math" panose="02040503050406030204" pitchFamily="18" charset="0"/>
                        </a:rPr>
                        <m:t>𝑌</m:t>
                      </m:r>
                      <m:r>
                        <a:rPr lang="en-US" sz="2000" b="0" i="1" smtClean="0">
                          <a:latin typeface="Cambria Math" panose="02040503050406030204" pitchFamily="18" charset="0"/>
                        </a:rPr>
                        <m:t>,</m:t>
                      </m:r>
                      <m:r>
                        <a:rPr lang="en-US" sz="2000" b="0" i="1" smtClean="0">
                          <a:latin typeface="Cambria Math" panose="02040503050406030204" pitchFamily="18" charset="0"/>
                        </a:rPr>
                        <m:t>𝑍</m:t>
                      </m:r>
                      <m:r>
                        <a:rPr lang="en-US" sz="2000" b="0" i="1" smtClean="0">
                          <a:latin typeface="Cambria Math" panose="02040503050406030204" pitchFamily="18" charset="0"/>
                        </a:rPr>
                        <m:t>,</m:t>
                      </m:r>
                      <m:r>
                        <a:rPr lang="en-US" sz="2000" b="1" i="1" smtClean="0">
                          <a:latin typeface="Cambria Math" panose="02040503050406030204" pitchFamily="18" charset="0"/>
                        </a:rPr>
                        <m:t>𝑹</m:t>
                      </m:r>
                      <m:r>
                        <a:rPr lang="en-US" sz="2000" b="0" i="1" smtClean="0">
                          <a:latin typeface="Cambria Math" panose="02040503050406030204" pitchFamily="18" charset="0"/>
                        </a:rPr>
                        <m:t>)</m:t>
                      </m:r>
                    </m:oMath>
                  </m:oMathPara>
                </a14:m>
                <a:endParaRPr lang="en-US" sz="2000" dirty="0"/>
              </a:p>
            </p:txBody>
          </p:sp>
        </mc:Choice>
        <mc:Fallback xmlns="">
          <p:sp>
            <p:nvSpPr>
              <p:cNvPr id="17" name="TextBox 16">
                <a:extLst>
                  <a:ext uri="{FF2B5EF4-FFF2-40B4-BE49-F238E27FC236}">
                    <a16:creationId xmlns:a16="http://schemas.microsoft.com/office/drawing/2014/main" id="{8FCD880A-1330-BB1B-2D07-11AFE249F755}"/>
                  </a:ext>
                </a:extLst>
              </p:cNvPr>
              <p:cNvSpPr txBox="1">
                <a:spLocks noRot="1" noChangeAspect="1" noMove="1" noResize="1" noEditPoints="1" noAdjustHandles="1" noChangeArrowheads="1" noChangeShapeType="1" noTextEdit="1"/>
              </p:cNvSpPr>
              <p:nvPr/>
            </p:nvSpPr>
            <p:spPr>
              <a:xfrm>
                <a:off x="2504723" y="2776907"/>
                <a:ext cx="1890133" cy="307777"/>
              </a:xfrm>
              <a:prstGeom prst="rect">
                <a:avLst/>
              </a:prstGeom>
              <a:blipFill>
                <a:blip r:embed="rId8"/>
                <a:stretch>
                  <a:fillRect l="-2000" r="-4000" b="-36000"/>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E5A972C5-7D36-841D-81A0-B503C5CCAC93}"/>
              </a:ext>
            </a:extLst>
          </p:cNvPr>
          <p:cNvCxnSpPr>
            <a:cxnSpLocks/>
          </p:cNvCxnSpPr>
          <p:nvPr/>
        </p:nvCxnSpPr>
        <p:spPr>
          <a:xfrm>
            <a:off x="2574579" y="3199058"/>
            <a:ext cx="1666801" cy="0"/>
          </a:xfrm>
          <a:prstGeom prst="straightConnector1">
            <a:avLst/>
          </a:prstGeom>
          <a:ln w="38100">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B841F5A-0F49-4E59-6D19-6F73AB41DE8D}"/>
                  </a:ext>
                </a:extLst>
              </p:cNvPr>
              <p:cNvSpPr txBox="1"/>
              <p:nvPr/>
            </p:nvSpPr>
            <p:spPr>
              <a:xfrm>
                <a:off x="903211" y="3614918"/>
                <a:ext cx="147745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𝑠</m:t>
                      </m:r>
                      <m:r>
                        <a:rPr lang="en-US" sz="2000" b="0" i="1" smtClean="0">
                          <a:latin typeface="Cambria Math" panose="02040503050406030204" pitchFamily="18" charset="0"/>
                        </a:rPr>
                        <m:t>←</m:t>
                      </m:r>
                      <m:r>
                        <a:rPr lang="en-US" sz="2000" b="0" i="1" smtClean="0">
                          <a:latin typeface="Cambria Math" panose="02040503050406030204" pitchFamily="18" charset="0"/>
                        </a:rPr>
                        <m:t>𝑟</m:t>
                      </m:r>
                      <m:r>
                        <a:rPr lang="en-US" sz="2000" b="0" i="1" smtClean="0">
                          <a:latin typeface="Cambria Math" panose="02040503050406030204" pitchFamily="18" charset="0"/>
                        </a:rPr>
                        <m:t>+</m:t>
                      </m:r>
                      <m:r>
                        <a:rPr lang="en-US" sz="2000" b="0" i="1" smtClean="0">
                          <a:latin typeface="Cambria Math" panose="02040503050406030204" pitchFamily="18" charset="0"/>
                        </a:rPr>
                        <m:t>𝑐</m:t>
                      </m:r>
                      <m:r>
                        <a:rPr lang="en-US" sz="2000" b="0" i="1" smtClean="0">
                          <a:latin typeface="Cambria Math" panose="02040503050406030204" pitchFamily="18" charset="0"/>
                        </a:rPr>
                        <m:t>⋅</m:t>
                      </m:r>
                      <m:r>
                        <a:rPr lang="en-US" sz="2000" b="0" i="1" smtClean="0">
                          <a:latin typeface="Cambria Math" panose="02040503050406030204" pitchFamily="18" charset="0"/>
                        </a:rPr>
                        <m:t>𝑤</m:t>
                      </m:r>
                    </m:oMath>
                  </m:oMathPara>
                </a14:m>
                <a:endParaRPr lang="en-US" sz="2000" dirty="0"/>
              </a:p>
            </p:txBody>
          </p:sp>
        </mc:Choice>
        <mc:Fallback xmlns="">
          <p:sp>
            <p:nvSpPr>
              <p:cNvPr id="20" name="TextBox 19">
                <a:extLst>
                  <a:ext uri="{FF2B5EF4-FFF2-40B4-BE49-F238E27FC236}">
                    <a16:creationId xmlns:a16="http://schemas.microsoft.com/office/drawing/2014/main" id="{2B841F5A-0F49-4E59-6D19-6F73AB41DE8D}"/>
                  </a:ext>
                </a:extLst>
              </p:cNvPr>
              <p:cNvSpPr txBox="1">
                <a:spLocks noRot="1" noChangeAspect="1" noMove="1" noResize="1" noEditPoints="1" noAdjustHandles="1" noChangeArrowheads="1" noChangeShapeType="1" noTextEdit="1"/>
              </p:cNvSpPr>
              <p:nvPr/>
            </p:nvSpPr>
            <p:spPr>
              <a:xfrm>
                <a:off x="903211" y="3614918"/>
                <a:ext cx="1477456" cy="307777"/>
              </a:xfrm>
              <a:prstGeom prst="rect">
                <a:avLst/>
              </a:prstGeom>
              <a:blipFill>
                <a:blip r:embed="rId9"/>
                <a:stretch>
                  <a:fillRect l="-1709" r="-1709" b="-12000"/>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D9AB1413-77B5-FB8B-B968-CA0767B2B1CB}"/>
              </a:ext>
            </a:extLst>
          </p:cNvPr>
          <p:cNvCxnSpPr>
            <a:cxnSpLocks/>
          </p:cNvCxnSpPr>
          <p:nvPr/>
        </p:nvCxnSpPr>
        <p:spPr>
          <a:xfrm>
            <a:off x="2593629" y="3664743"/>
            <a:ext cx="1647751"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1301716-D220-B49C-66E9-97B57CB2C3A9}"/>
                  </a:ext>
                </a:extLst>
              </p:cNvPr>
              <p:cNvSpPr txBox="1"/>
              <p:nvPr/>
            </p:nvSpPr>
            <p:spPr>
              <a:xfrm>
                <a:off x="3273010" y="3278084"/>
                <a:ext cx="17678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𝑠</m:t>
                      </m:r>
                    </m:oMath>
                  </m:oMathPara>
                </a14:m>
                <a:endParaRPr lang="en-US" sz="2000" dirty="0"/>
              </a:p>
            </p:txBody>
          </p:sp>
        </mc:Choice>
        <mc:Fallback xmlns="">
          <p:sp>
            <p:nvSpPr>
              <p:cNvPr id="23" name="TextBox 22">
                <a:extLst>
                  <a:ext uri="{FF2B5EF4-FFF2-40B4-BE49-F238E27FC236}">
                    <a16:creationId xmlns:a16="http://schemas.microsoft.com/office/drawing/2014/main" id="{31301716-D220-B49C-66E9-97B57CB2C3A9}"/>
                  </a:ext>
                </a:extLst>
              </p:cNvPr>
              <p:cNvSpPr txBox="1">
                <a:spLocks noRot="1" noChangeAspect="1" noMove="1" noResize="1" noEditPoints="1" noAdjustHandles="1" noChangeArrowheads="1" noChangeShapeType="1" noTextEdit="1"/>
              </p:cNvSpPr>
              <p:nvPr/>
            </p:nvSpPr>
            <p:spPr>
              <a:xfrm>
                <a:off x="3273010" y="3278084"/>
                <a:ext cx="176780" cy="307777"/>
              </a:xfrm>
              <a:prstGeom prst="rect">
                <a:avLst/>
              </a:prstGeom>
              <a:blipFill>
                <a:blip r:embed="rId10"/>
                <a:stretch>
                  <a:fillRect l="-20000" r="-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B298259-1C0E-5010-AA60-469DBE3CE392}"/>
                  </a:ext>
                </a:extLst>
              </p:cNvPr>
              <p:cNvSpPr txBox="1"/>
              <p:nvPr/>
            </p:nvSpPr>
            <p:spPr>
              <a:xfrm>
                <a:off x="4241380" y="3672076"/>
                <a:ext cx="117012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𝜋</m:t>
                      </m:r>
                      <m:r>
                        <a:rPr lang="en-US" sz="2000" b="0" i="1" smtClean="0">
                          <a:latin typeface="Cambria Math" panose="02040503050406030204" pitchFamily="18" charset="0"/>
                        </a:rPr>
                        <m:t>←(</m:t>
                      </m:r>
                      <m:r>
                        <a:rPr lang="en-US" sz="2000" b="1" i="1" smtClean="0">
                          <a:latin typeface="Cambria Math" panose="02040503050406030204" pitchFamily="18" charset="0"/>
                        </a:rPr>
                        <m:t>𝑹</m:t>
                      </m:r>
                      <m:r>
                        <a:rPr lang="en-US" sz="2000" b="0" i="1" smtClean="0">
                          <a:latin typeface="Cambria Math" panose="02040503050406030204" pitchFamily="18" charset="0"/>
                        </a:rPr>
                        <m:t>,</m:t>
                      </m:r>
                      <m:r>
                        <a:rPr lang="en-US" sz="2000" b="0" i="1" smtClean="0">
                          <a:latin typeface="Cambria Math" panose="02040503050406030204" pitchFamily="18" charset="0"/>
                        </a:rPr>
                        <m:t>𝑠</m:t>
                      </m:r>
                      <m:r>
                        <a:rPr lang="en-US" sz="2000" b="0" i="1" smtClean="0">
                          <a:latin typeface="Cambria Math" panose="02040503050406030204" pitchFamily="18" charset="0"/>
                        </a:rPr>
                        <m:t>)</m:t>
                      </m:r>
                    </m:oMath>
                  </m:oMathPara>
                </a14:m>
                <a:endParaRPr lang="en-US" sz="2000" dirty="0"/>
              </a:p>
            </p:txBody>
          </p:sp>
        </mc:Choice>
        <mc:Fallback xmlns="">
          <p:sp>
            <p:nvSpPr>
              <p:cNvPr id="24" name="TextBox 23">
                <a:extLst>
                  <a:ext uri="{FF2B5EF4-FFF2-40B4-BE49-F238E27FC236}">
                    <a16:creationId xmlns:a16="http://schemas.microsoft.com/office/drawing/2014/main" id="{8B298259-1C0E-5010-AA60-469DBE3CE392}"/>
                  </a:ext>
                </a:extLst>
              </p:cNvPr>
              <p:cNvSpPr txBox="1">
                <a:spLocks noRot="1" noChangeAspect="1" noMove="1" noResize="1" noEditPoints="1" noAdjustHandles="1" noChangeArrowheads="1" noChangeShapeType="1" noTextEdit="1"/>
              </p:cNvSpPr>
              <p:nvPr/>
            </p:nvSpPr>
            <p:spPr>
              <a:xfrm>
                <a:off x="4241380" y="3672076"/>
                <a:ext cx="1170129" cy="307777"/>
              </a:xfrm>
              <a:prstGeom prst="rect">
                <a:avLst/>
              </a:prstGeom>
              <a:blipFill>
                <a:blip r:embed="rId11"/>
                <a:stretch>
                  <a:fillRect l="-3226" r="-6452" b="-3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5B4086-246D-AFF3-5E80-DFBE111868EC}"/>
                  </a:ext>
                </a:extLst>
              </p:cNvPr>
              <p:cNvSpPr txBox="1"/>
              <p:nvPr/>
            </p:nvSpPr>
            <p:spPr>
              <a:xfrm>
                <a:off x="1164873" y="2069825"/>
                <a:ext cx="111171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𝑍</m:t>
                      </m:r>
                      <m:r>
                        <a:rPr lang="en-US" sz="2000" b="0" i="1" smtClean="0">
                          <a:latin typeface="Cambria Math" panose="02040503050406030204" pitchFamily="18" charset="0"/>
                        </a:rPr>
                        <m:t>←</m:t>
                      </m:r>
                      <m:r>
                        <a:rPr lang="en-US" sz="2000" b="0" i="1" smtClean="0">
                          <a:latin typeface="Cambria Math" panose="02040503050406030204" pitchFamily="18" charset="0"/>
                        </a:rPr>
                        <m:t>𝑤</m:t>
                      </m:r>
                      <m:r>
                        <a:rPr lang="en-US" sz="2000" b="0" i="1" smtClean="0">
                          <a:latin typeface="Cambria Math" panose="02040503050406030204" pitchFamily="18" charset="0"/>
                        </a:rPr>
                        <m:t>⋅</m:t>
                      </m:r>
                      <m:r>
                        <a:rPr lang="en-US" sz="2000" b="0" i="1" smtClean="0">
                          <a:latin typeface="Cambria Math" panose="02040503050406030204" pitchFamily="18" charset="0"/>
                        </a:rPr>
                        <m:t>𝑌</m:t>
                      </m:r>
                    </m:oMath>
                  </m:oMathPara>
                </a14:m>
                <a:endParaRPr lang="en-US" sz="2000" dirty="0"/>
              </a:p>
            </p:txBody>
          </p:sp>
        </mc:Choice>
        <mc:Fallback xmlns="">
          <p:sp>
            <p:nvSpPr>
              <p:cNvPr id="12" name="TextBox 11">
                <a:extLst>
                  <a:ext uri="{FF2B5EF4-FFF2-40B4-BE49-F238E27FC236}">
                    <a16:creationId xmlns:a16="http://schemas.microsoft.com/office/drawing/2014/main" id="{9F5B4086-246D-AFF3-5E80-DFBE111868EC}"/>
                  </a:ext>
                </a:extLst>
              </p:cNvPr>
              <p:cNvSpPr txBox="1">
                <a:spLocks noRot="1" noChangeAspect="1" noMove="1" noResize="1" noEditPoints="1" noAdjustHandles="1" noChangeArrowheads="1" noChangeShapeType="1" noTextEdit="1"/>
              </p:cNvSpPr>
              <p:nvPr/>
            </p:nvSpPr>
            <p:spPr>
              <a:xfrm>
                <a:off x="1164873" y="2069825"/>
                <a:ext cx="1111715" cy="307777"/>
              </a:xfrm>
              <a:prstGeom prst="rect">
                <a:avLst/>
              </a:prstGeom>
              <a:blipFill>
                <a:blip r:embed="rId12"/>
                <a:stretch>
                  <a:fillRect l="-4494" r="-3371" b="-4000"/>
                </a:stretch>
              </a:blipFill>
            </p:spPr>
            <p:txBody>
              <a:bodyPr/>
              <a:lstStyle/>
              <a:p>
                <a:r>
                  <a:rPr lang="en-US">
                    <a:noFill/>
                  </a:rPr>
                  <a:t> </a:t>
                </a:r>
              </a:p>
            </p:txBody>
          </p:sp>
        </mc:Fallback>
      </mc:AlternateContent>
      <p:sp>
        <p:nvSpPr>
          <p:cNvPr id="13" name="Right Brace 12">
            <a:extLst>
              <a:ext uri="{FF2B5EF4-FFF2-40B4-BE49-F238E27FC236}">
                <a16:creationId xmlns:a16="http://schemas.microsoft.com/office/drawing/2014/main" id="{9AFA3D1F-73E6-EBD4-A3DC-D36DC76CA59B}"/>
              </a:ext>
            </a:extLst>
          </p:cNvPr>
          <p:cNvSpPr/>
          <p:nvPr/>
        </p:nvSpPr>
        <p:spPr>
          <a:xfrm>
            <a:off x="5440848" y="2377603"/>
            <a:ext cx="213071" cy="1756666"/>
          </a:xfrm>
          <a:prstGeom prst="rightBrace">
            <a:avLst>
              <a:gd name="adj1" fmla="val 38848"/>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4" name="Rounded Rectangle 13">
                <a:extLst>
                  <a:ext uri="{FF2B5EF4-FFF2-40B4-BE49-F238E27FC236}">
                    <a16:creationId xmlns:a16="http://schemas.microsoft.com/office/drawing/2014/main" id="{C4F02FAF-496A-2FC0-3AB0-527671B4949B}"/>
                  </a:ext>
                </a:extLst>
              </p:cNvPr>
              <p:cNvSpPr/>
              <p:nvPr/>
            </p:nvSpPr>
            <p:spPr>
              <a:xfrm>
                <a:off x="5685370" y="2857500"/>
                <a:ext cx="2266639" cy="1135908"/>
              </a:xfrm>
              <a:prstGeom prst="roundRect">
                <a:avLst>
                  <a:gd name="adj" fmla="val 2373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m:rPr>
                        <m:sty m:val="p"/>
                      </m:rPr>
                      <a:rPr lang="en-US" b="0" i="0" smtClean="0">
                        <a:solidFill>
                          <a:schemeClr val="tx1"/>
                        </a:solidFill>
                        <a:latin typeface="Cambria Math" panose="02040503050406030204" pitchFamily="18" charset="0"/>
                      </a:rPr>
                      <m:t>Σ</m:t>
                    </m:r>
                  </m:oMath>
                </a14:m>
                <a:r>
                  <a:rPr lang="en-US" dirty="0">
                    <a:solidFill>
                      <a:schemeClr val="tx1"/>
                    </a:solidFill>
                  </a:rPr>
                  <a:t>-protocol [Cra97] for </a:t>
                </a:r>
                <a14:m>
                  <m:oMath xmlns:m="http://schemas.openxmlformats.org/officeDocument/2006/math">
                    <m:r>
                      <a:rPr lang="en-US" i="1">
                        <a:solidFill>
                          <a:schemeClr val="tx1"/>
                        </a:solidFill>
                        <a:latin typeface="Cambria Math" panose="02040503050406030204" pitchFamily="18" charset="0"/>
                      </a:rPr>
                      <m:t>𝑤</m:t>
                    </m:r>
                    <m:d>
                      <m:dPr>
                        <m:begChr m:val="["/>
                        <m:endChr m:val="]"/>
                        <m:ctrlPr>
                          <a:rPr lang="en-US" i="1">
                            <a:solidFill>
                              <a:schemeClr val="tx1"/>
                            </a:solidFill>
                            <a:latin typeface="Cambria Math" panose="02040503050406030204" pitchFamily="18" charset="0"/>
                          </a:rPr>
                        </m:ctrlPr>
                      </m:dPr>
                      <m:e>
                        <m:eqArr>
                          <m:eqArrPr>
                            <m:ctrlPr>
                              <a:rPr lang="en-US" i="1">
                                <a:solidFill>
                                  <a:schemeClr val="tx1"/>
                                </a:solidFill>
                                <a:latin typeface="Cambria Math" panose="02040503050406030204" pitchFamily="18" charset="0"/>
                              </a:rPr>
                            </m:ctrlPr>
                          </m:eqArrPr>
                          <m:e>
                            <m:r>
                              <a:rPr lang="en-US" i="1">
                                <a:solidFill>
                                  <a:schemeClr val="tx1"/>
                                </a:solidFill>
                                <a:latin typeface="Cambria Math" panose="02040503050406030204" pitchFamily="18" charset="0"/>
                              </a:rPr>
                              <m:t>𝐺</m:t>
                            </m:r>
                          </m:e>
                          <m:e>
                            <m:r>
                              <a:rPr lang="en-US" i="1">
                                <a:solidFill>
                                  <a:schemeClr val="tx1"/>
                                </a:solidFill>
                                <a:latin typeface="Cambria Math" panose="02040503050406030204" pitchFamily="18" charset="0"/>
                              </a:rPr>
                              <m:t>𝑌</m:t>
                            </m:r>
                          </m:e>
                        </m:eqArr>
                      </m:e>
                    </m:d>
                    <m:r>
                      <m:rPr>
                        <m:nor/>
                      </m:rPr>
                      <a:rPr lang="en-US" dirty="0">
                        <a:solidFill>
                          <a:schemeClr val="tx1"/>
                        </a:solidFill>
                      </a:rPr>
                      <m:t> </m:t>
                    </m:r>
                    <m:r>
                      <a:rPr lang="en-US" i="1" dirty="0">
                        <a:solidFill>
                          <a:schemeClr val="tx1"/>
                        </a:solidFill>
                        <a:latin typeface="Cambria Math" panose="02040503050406030204" pitchFamily="18" charset="0"/>
                      </a:rPr>
                      <m:t>=</m:t>
                    </m:r>
                    <m:d>
                      <m:dPr>
                        <m:begChr m:val="["/>
                        <m:endChr m:val="]"/>
                        <m:ctrlPr>
                          <a:rPr lang="en-US" i="1">
                            <a:solidFill>
                              <a:schemeClr val="tx1"/>
                            </a:solidFill>
                            <a:latin typeface="Cambria Math" panose="02040503050406030204" pitchFamily="18" charset="0"/>
                          </a:rPr>
                        </m:ctrlPr>
                      </m:dPr>
                      <m:e>
                        <m:eqArr>
                          <m:eqArrPr>
                            <m:ctrlPr>
                              <a:rPr lang="en-US" i="1">
                                <a:solidFill>
                                  <a:schemeClr val="tx1"/>
                                </a:solidFill>
                                <a:latin typeface="Cambria Math" panose="02040503050406030204" pitchFamily="18" charset="0"/>
                              </a:rPr>
                            </m:ctrlPr>
                          </m:eqArrPr>
                          <m:e>
                            <m:r>
                              <a:rPr lang="en-US" i="1">
                                <a:solidFill>
                                  <a:schemeClr val="tx1"/>
                                </a:solidFill>
                                <a:latin typeface="Cambria Math" panose="02040503050406030204" pitchFamily="18" charset="0"/>
                              </a:rPr>
                              <m:t>𝑋</m:t>
                            </m:r>
                          </m:e>
                          <m:e>
                            <m:r>
                              <a:rPr lang="en-US" i="1">
                                <a:solidFill>
                                  <a:schemeClr val="tx1"/>
                                </a:solidFill>
                                <a:latin typeface="Cambria Math" panose="02040503050406030204" pitchFamily="18" charset="0"/>
                              </a:rPr>
                              <m:t>𝑍</m:t>
                            </m:r>
                          </m:e>
                        </m:eqArr>
                      </m:e>
                    </m:d>
                  </m:oMath>
                </a14:m>
                <a:endParaRPr lang="en-US" dirty="0">
                  <a:solidFill>
                    <a:schemeClr val="tx1"/>
                  </a:solidFill>
                </a:endParaRPr>
              </a:p>
            </p:txBody>
          </p:sp>
        </mc:Choice>
        <mc:Fallback xmlns="">
          <p:sp>
            <p:nvSpPr>
              <p:cNvPr id="14" name="Rounded Rectangle 13">
                <a:extLst>
                  <a:ext uri="{FF2B5EF4-FFF2-40B4-BE49-F238E27FC236}">
                    <a16:creationId xmlns:a16="http://schemas.microsoft.com/office/drawing/2014/main" id="{C4F02FAF-496A-2FC0-3AB0-527671B4949B}"/>
                  </a:ext>
                </a:extLst>
              </p:cNvPr>
              <p:cNvSpPr>
                <a:spLocks noRot="1" noChangeAspect="1" noMove="1" noResize="1" noEditPoints="1" noAdjustHandles="1" noChangeArrowheads="1" noChangeShapeType="1" noTextEdit="1"/>
              </p:cNvSpPr>
              <p:nvPr/>
            </p:nvSpPr>
            <p:spPr>
              <a:xfrm>
                <a:off x="5685370" y="2857500"/>
                <a:ext cx="2266639" cy="1135908"/>
              </a:xfrm>
              <a:prstGeom prst="roundRect">
                <a:avLst>
                  <a:gd name="adj" fmla="val 23739"/>
                </a:avLst>
              </a:prstGeom>
              <a:blipFill>
                <a:blip r:embed="rId13"/>
                <a:stretch>
                  <a:fillRect/>
                </a:stretch>
              </a:blipFill>
              <a:ln>
                <a:noFill/>
              </a:ln>
            </p:spPr>
            <p:txBody>
              <a:bodyPr/>
              <a:lstStyle/>
              <a:p>
                <a:r>
                  <a:rPr lang="en-US">
                    <a:noFill/>
                  </a:rPr>
                  <a:t> </a:t>
                </a:r>
              </a:p>
            </p:txBody>
          </p:sp>
        </mc:Fallback>
      </mc:AlternateContent>
      <p:sp>
        <p:nvSpPr>
          <p:cNvPr id="29" name="Rounded Rectangle 28">
            <a:extLst>
              <a:ext uri="{FF2B5EF4-FFF2-40B4-BE49-F238E27FC236}">
                <a16:creationId xmlns:a16="http://schemas.microsoft.com/office/drawing/2014/main" id="{E8CD9F5A-CA41-5500-F5AF-0B73A7DFD816}"/>
              </a:ext>
            </a:extLst>
          </p:cNvPr>
          <p:cNvSpPr/>
          <p:nvPr/>
        </p:nvSpPr>
        <p:spPr>
          <a:xfrm>
            <a:off x="6088143" y="1552487"/>
            <a:ext cx="2066472" cy="726757"/>
          </a:xfrm>
          <a:prstGeom prst="roundRect">
            <a:avLst>
              <a:gd name="adj" fmla="val 16393"/>
            </a:avLst>
          </a:prstGeom>
          <a:solidFill>
            <a:srgbClr val="FFBE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Achieve </a:t>
            </a:r>
            <a:r>
              <a:rPr lang="en-US" sz="2000" b="1" dirty="0">
                <a:solidFill>
                  <a:schemeClr val="tx1"/>
                </a:solidFill>
              </a:rPr>
              <a:t>obliviousness?</a:t>
            </a:r>
            <a:endParaRPr lang="en-US" sz="2000" dirty="0">
              <a:solidFill>
                <a:schemeClr val="tx1"/>
              </a:solidFill>
            </a:endParaRPr>
          </a:p>
        </p:txBody>
      </p:sp>
      <mc:AlternateContent xmlns:mc="http://schemas.openxmlformats.org/markup-compatibility/2006" xmlns:a14="http://schemas.microsoft.com/office/drawing/2010/main">
        <mc:Choice Requires="a14">
          <p:sp>
            <p:nvSpPr>
              <p:cNvPr id="30" name="Rounded Rectangle 29">
                <a:extLst>
                  <a:ext uri="{FF2B5EF4-FFF2-40B4-BE49-F238E27FC236}">
                    <a16:creationId xmlns:a16="http://schemas.microsoft.com/office/drawing/2014/main" id="{27791E7C-6877-7FB4-28CF-F8250DFFB2A9}"/>
                  </a:ext>
                </a:extLst>
              </p:cNvPr>
              <p:cNvSpPr/>
              <p:nvPr/>
            </p:nvSpPr>
            <p:spPr>
              <a:xfrm>
                <a:off x="721538" y="1066251"/>
                <a:ext cx="2607101" cy="317018"/>
              </a:xfrm>
              <a:prstGeom prst="roundRect">
                <a:avLst>
                  <a:gd name="adj" fmla="val 2373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d>
                        <m:dPr>
                          <m:ctrlPr>
                            <a:rPr lang="en-US" sz="1600" b="0" i="1" smtClean="0">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𝔾</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𝑝</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𝐺</m:t>
                          </m:r>
                        </m:e>
                      </m:d>
                      <m:r>
                        <a:rPr lang="en-US" sz="1600" b="0" i="0" smtClean="0">
                          <a:solidFill>
                            <a:schemeClr val="tx1"/>
                          </a:solidFill>
                          <a:latin typeface="Cambria Math" panose="02040503050406030204" pitchFamily="18" charset="0"/>
                        </a:rPr>
                        <m:t>: </m:t>
                      </m:r>
                      <m:r>
                        <a:rPr lang="en-US" sz="1600" i="1">
                          <a:solidFill>
                            <a:schemeClr val="tx1"/>
                          </a:solidFill>
                          <a:latin typeface="Cambria Math" panose="02040503050406030204" pitchFamily="18" charset="0"/>
                        </a:rPr>
                        <m:t>𝔾</m:t>
                      </m:r>
                      <m:r>
                        <a:rPr lang="en-US" sz="1600" i="1">
                          <a:solidFill>
                            <a:schemeClr val="tx1"/>
                          </a:solidFill>
                          <a:latin typeface="Cambria Math" panose="02040503050406030204" pitchFamily="18" charset="0"/>
                        </a:rPr>
                        <m:t>=</m:t>
                      </m:r>
                      <m:d>
                        <m:dPr>
                          <m:begChr m:val="⟨"/>
                          <m:endChr m:val="⟩"/>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𝐺</m:t>
                          </m:r>
                        </m:e>
                      </m:d>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𝑝</m:t>
                      </m:r>
                      <m:r>
                        <a:rPr lang="en-US" sz="1600" i="1">
                          <a:solidFill>
                            <a:schemeClr val="tx1"/>
                          </a:solidFill>
                          <a:latin typeface="Cambria Math" panose="02040503050406030204" pitchFamily="18" charset="0"/>
                        </a:rPr>
                        <m:t>=</m:t>
                      </m:r>
                      <m:d>
                        <m:dPr>
                          <m:begChr m:val="|"/>
                          <m:endChr m:val="|"/>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𝔾</m:t>
                          </m:r>
                        </m:e>
                      </m:d>
                    </m:oMath>
                  </m:oMathPara>
                </a14:m>
                <a:endParaRPr lang="en-US" sz="1600" dirty="0">
                  <a:solidFill>
                    <a:schemeClr val="tx1"/>
                  </a:solidFill>
                </a:endParaRPr>
              </a:p>
            </p:txBody>
          </p:sp>
        </mc:Choice>
        <mc:Fallback xmlns="">
          <p:sp>
            <p:nvSpPr>
              <p:cNvPr id="30" name="Rounded Rectangle 29">
                <a:extLst>
                  <a:ext uri="{FF2B5EF4-FFF2-40B4-BE49-F238E27FC236}">
                    <a16:creationId xmlns:a16="http://schemas.microsoft.com/office/drawing/2014/main" id="{27791E7C-6877-7FB4-28CF-F8250DFFB2A9}"/>
                  </a:ext>
                </a:extLst>
              </p:cNvPr>
              <p:cNvSpPr>
                <a:spLocks noRot="1" noChangeAspect="1" noMove="1" noResize="1" noEditPoints="1" noAdjustHandles="1" noChangeArrowheads="1" noChangeShapeType="1" noTextEdit="1"/>
              </p:cNvSpPr>
              <p:nvPr/>
            </p:nvSpPr>
            <p:spPr>
              <a:xfrm>
                <a:off x="721538" y="1066251"/>
                <a:ext cx="2607101" cy="317018"/>
              </a:xfrm>
              <a:prstGeom prst="roundRect">
                <a:avLst>
                  <a:gd name="adj" fmla="val 23739"/>
                </a:avLst>
              </a:prstGeom>
              <a:blipFill>
                <a:blip r:embed="rId15"/>
                <a:stretch>
                  <a:fillRect b="-200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CB60217-9ABC-CF28-4A5C-C0E4F288BC13}"/>
                  </a:ext>
                </a:extLst>
              </p:cNvPr>
              <p:cNvSpPr txBox="1"/>
              <p:nvPr/>
            </p:nvSpPr>
            <p:spPr>
              <a:xfrm>
                <a:off x="3273010" y="2365085"/>
                <a:ext cx="40989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0" smtClean="0">
                          <a:latin typeface="Cambria Math" panose="02040503050406030204" pitchFamily="18" charset="0"/>
                        </a:rPr>
                        <m:t>, </m:t>
                      </m:r>
                      <m:r>
                        <a:rPr lang="en-US" sz="2000" b="1" i="1" smtClean="0">
                          <a:latin typeface="Cambria Math" panose="02040503050406030204" pitchFamily="18" charset="0"/>
                        </a:rPr>
                        <m:t>𝑹</m:t>
                      </m:r>
                    </m:oMath>
                  </m:oMathPara>
                </a14:m>
                <a:endParaRPr lang="en-US" sz="2000" b="1" dirty="0"/>
              </a:p>
            </p:txBody>
          </p:sp>
        </mc:Choice>
        <mc:Fallback xmlns="">
          <p:sp>
            <p:nvSpPr>
              <p:cNvPr id="32" name="TextBox 31">
                <a:extLst>
                  <a:ext uri="{FF2B5EF4-FFF2-40B4-BE49-F238E27FC236}">
                    <a16:creationId xmlns:a16="http://schemas.microsoft.com/office/drawing/2014/main" id="{FCB60217-9ABC-CF28-4A5C-C0E4F288BC13}"/>
                  </a:ext>
                </a:extLst>
              </p:cNvPr>
              <p:cNvSpPr txBox="1">
                <a:spLocks noRot="1" noChangeAspect="1" noMove="1" noResize="1" noEditPoints="1" noAdjustHandles="1" noChangeArrowheads="1" noChangeShapeType="1" noTextEdit="1"/>
              </p:cNvSpPr>
              <p:nvPr/>
            </p:nvSpPr>
            <p:spPr>
              <a:xfrm>
                <a:off x="3273010" y="2365085"/>
                <a:ext cx="409898" cy="307777"/>
              </a:xfrm>
              <a:prstGeom prst="rect">
                <a:avLst/>
              </a:prstGeom>
              <a:blipFill>
                <a:blip r:embed="rId16"/>
                <a:stretch>
                  <a:fillRect r="-6061"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ounded Rectangle 32">
                <a:extLst>
                  <a:ext uri="{FF2B5EF4-FFF2-40B4-BE49-F238E27FC236}">
                    <a16:creationId xmlns:a16="http://schemas.microsoft.com/office/drawing/2014/main" id="{C41B6138-0FA7-3339-DFAD-E4F2DFC3E8F6}"/>
                  </a:ext>
                </a:extLst>
              </p:cNvPr>
              <p:cNvSpPr/>
              <p:nvPr/>
            </p:nvSpPr>
            <p:spPr>
              <a:xfrm>
                <a:off x="737484" y="4278778"/>
                <a:ext cx="2935721" cy="716102"/>
              </a:xfrm>
              <a:prstGeom prst="roundRect">
                <a:avLst>
                  <a:gd name="adj" fmla="val 13963"/>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Soundness</a:t>
                </a:r>
                <a:r>
                  <a:rPr lang="en-US" sz="2000" dirty="0">
                    <a:solidFill>
                      <a:schemeClr val="tx1"/>
                    </a:solidFill>
                  </a:rPr>
                  <a:t> due to </a:t>
                </a:r>
              </a:p>
              <a:p>
                <a14:m>
                  <m:oMath xmlns:m="http://schemas.openxmlformats.org/officeDocument/2006/math">
                    <m:r>
                      <m:rPr>
                        <m:sty m:val="p"/>
                      </m:rPr>
                      <a:rPr lang="en-US" sz="2000" b="0" i="0" smtClean="0">
                        <a:solidFill>
                          <a:schemeClr val="tx1"/>
                        </a:solidFill>
                        <a:latin typeface="Cambria Math" panose="02040503050406030204" pitchFamily="18" charset="0"/>
                      </a:rPr>
                      <m:t>Σ</m:t>
                    </m:r>
                  </m:oMath>
                </a14:m>
                <a:r>
                  <a:rPr lang="en-US" sz="2000" dirty="0">
                    <a:solidFill>
                      <a:schemeClr val="tx1"/>
                    </a:solidFill>
                  </a:rPr>
                  <a:t>-protocol + Fiat-Shamir</a:t>
                </a:r>
              </a:p>
            </p:txBody>
          </p:sp>
        </mc:Choice>
        <mc:Fallback xmlns="">
          <p:sp>
            <p:nvSpPr>
              <p:cNvPr id="33" name="Rounded Rectangle 32">
                <a:extLst>
                  <a:ext uri="{FF2B5EF4-FFF2-40B4-BE49-F238E27FC236}">
                    <a16:creationId xmlns:a16="http://schemas.microsoft.com/office/drawing/2014/main" id="{C41B6138-0FA7-3339-DFAD-E4F2DFC3E8F6}"/>
                  </a:ext>
                </a:extLst>
              </p:cNvPr>
              <p:cNvSpPr>
                <a:spLocks noRot="1" noChangeAspect="1" noMove="1" noResize="1" noEditPoints="1" noAdjustHandles="1" noChangeArrowheads="1" noChangeShapeType="1" noTextEdit="1"/>
              </p:cNvSpPr>
              <p:nvPr/>
            </p:nvSpPr>
            <p:spPr>
              <a:xfrm>
                <a:off x="737484" y="4278778"/>
                <a:ext cx="2935721" cy="716102"/>
              </a:xfrm>
              <a:prstGeom prst="roundRect">
                <a:avLst>
                  <a:gd name="adj" fmla="val 13963"/>
                </a:avLst>
              </a:prstGeom>
              <a:blipFill>
                <a:blip r:embed="rId17"/>
                <a:stretch>
                  <a:fillRect l="-1293" t="-1724" b="-1551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ounded Rectangle 33">
                <a:extLst>
                  <a:ext uri="{FF2B5EF4-FFF2-40B4-BE49-F238E27FC236}">
                    <a16:creationId xmlns:a16="http://schemas.microsoft.com/office/drawing/2014/main" id="{E9EAAAEF-A946-A8D7-E505-89865A27DA10}"/>
                  </a:ext>
                </a:extLst>
              </p:cNvPr>
              <p:cNvSpPr/>
              <p:nvPr/>
            </p:nvSpPr>
            <p:spPr>
              <a:xfrm>
                <a:off x="5108367" y="298436"/>
                <a:ext cx="3776303" cy="777467"/>
              </a:xfrm>
              <a:prstGeom prst="roundRect">
                <a:avLst>
                  <a:gd name="adj" fmla="val 13292"/>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𝐷𝐿𝐸𝑄</m:t>
                          </m:r>
                        </m:e>
                        <m:sub>
                          <m:r>
                            <a:rPr lang="en-US" sz="1600" b="0" i="1" smtClean="0">
                              <a:solidFill>
                                <a:schemeClr val="tx1"/>
                              </a:solidFill>
                              <a:latin typeface="Cambria Math" panose="02040503050406030204" pitchFamily="18" charset="0"/>
                            </a:rPr>
                            <m:t>𝔾</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𝐺</m:t>
                          </m:r>
                        </m:sub>
                      </m:sSub>
                      <m:r>
                        <a:rPr lang="en-US" sz="1600" i="1" smtClean="0">
                          <a:solidFill>
                            <a:schemeClr val="tx1"/>
                          </a:solidFill>
                          <a:latin typeface="Cambria Math" panose="02040503050406030204" pitchFamily="18" charset="0"/>
                        </a:rPr>
                        <m:t>≔</m:t>
                      </m:r>
                      <m:d>
                        <m:dPr>
                          <m:begChr m:val="{"/>
                          <m:endChr m:val="}"/>
                          <m:ctrlPr>
                            <a:rPr lang="en-US" sz="1600" i="1" smtClean="0">
                              <a:solidFill>
                                <a:schemeClr val="tx1"/>
                              </a:solidFill>
                              <a:latin typeface="Cambria Math" panose="02040503050406030204" pitchFamily="18" charset="0"/>
                            </a:rPr>
                          </m:ctrlPr>
                        </m:dPr>
                        <m:e>
                          <m:eqArr>
                            <m:eqArrPr>
                              <m:ctrlPr>
                                <a:rPr lang="en-US" sz="1600" i="1" smtClean="0">
                                  <a:solidFill>
                                    <a:schemeClr val="tx1"/>
                                  </a:solidFill>
                                  <a:latin typeface="Cambria Math" panose="02040503050406030204" pitchFamily="18" charset="0"/>
                                </a:rPr>
                              </m:ctrlPr>
                            </m:eqArrPr>
                            <m:e>
                              <m:d>
                                <m:dPr>
                                  <m:ctrlPr>
                                    <a:rPr lang="en-US" sz="1600" i="1" smtClean="0">
                                      <a:solidFill>
                                        <a:schemeClr val="tx1"/>
                                      </a:solidFill>
                                      <a:latin typeface="Cambria Math" panose="02040503050406030204" pitchFamily="18" charset="0"/>
                                    </a:rPr>
                                  </m:ctrlPr>
                                </m:dPr>
                                <m:e>
                                  <m:r>
                                    <m:rPr>
                                      <m:brk m:alnAt="7"/>
                                    </m:rPr>
                                    <a:rPr lang="en-US" sz="1600" i="1">
                                      <a:solidFill>
                                        <a:schemeClr val="tx1"/>
                                      </a:solidFill>
                                      <a:latin typeface="Cambria Math" panose="02040503050406030204" pitchFamily="18" charset="0"/>
                                    </a:rPr>
                                    <m:t>𝑤</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𝑌</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𝑍</m:t>
                                  </m:r>
                                </m:e>
                              </m:d>
                              <m:r>
                                <m:rPr>
                                  <m:brk m:alnAt="7"/>
                                </m:rPr>
                                <a:rPr lang="en-US" sz="1600" i="1">
                                  <a:solidFill>
                                    <a:schemeClr val="tx1"/>
                                  </a:solidFill>
                                  <a:latin typeface="Cambria Math" panose="02040503050406030204" pitchFamily="18" charset="0"/>
                                </a:rPr>
                                <m:t>:</m:t>
                              </m:r>
                              <m:d>
                                <m:dPr>
                                  <m:begChr m:val="["/>
                                  <m:endChr m:val="]"/>
                                  <m:ctrlPr>
                                    <a:rPr lang="en-US" sz="1600" i="1" smtClean="0">
                                      <a:solidFill>
                                        <a:schemeClr val="tx1"/>
                                      </a:solidFill>
                                      <a:latin typeface="Cambria Math" panose="02040503050406030204" pitchFamily="18" charset="0"/>
                                    </a:rPr>
                                  </m:ctrlPr>
                                </m:dPr>
                                <m:e>
                                  <m:eqArr>
                                    <m:eqArrPr>
                                      <m:ctrlPr>
                                        <a:rPr lang="en-US" sz="1600" i="1">
                                          <a:solidFill>
                                            <a:schemeClr val="tx1"/>
                                          </a:solidFill>
                                          <a:latin typeface="Cambria Math" panose="02040503050406030204" pitchFamily="18" charset="0"/>
                                        </a:rPr>
                                      </m:ctrlPr>
                                    </m:eqArrPr>
                                    <m:e>
                                      <m:r>
                                        <a:rPr lang="en-US" sz="1600" b="0" i="1" smtClean="0">
                                          <a:solidFill>
                                            <a:schemeClr val="tx1"/>
                                          </a:solidFill>
                                          <a:latin typeface="Cambria Math" panose="02040503050406030204" pitchFamily="18" charset="0"/>
                                        </a:rPr>
                                        <m:t>𝐺</m:t>
                                      </m:r>
                                    </m:e>
                                    <m:e>
                                      <m:r>
                                        <a:rPr lang="en-US" sz="1600" i="1">
                                          <a:solidFill>
                                            <a:schemeClr val="tx1"/>
                                          </a:solidFill>
                                          <a:latin typeface="Cambria Math" panose="02040503050406030204" pitchFamily="18" charset="0"/>
                                        </a:rPr>
                                        <m:t>𝑌</m:t>
                                      </m:r>
                                    </m:e>
                                  </m:eqArr>
                                </m:e>
                              </m:d>
                              <m:r>
                                <a:rPr lang="en-US" sz="1600" i="1" dirty="0">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𝑤</m:t>
                              </m:r>
                              <m:r>
                                <m:rPr>
                                  <m:nor/>
                                </m:rPr>
                                <a:rPr lang="en-US" sz="1600" dirty="0">
                                  <a:solidFill>
                                    <a:schemeClr val="tx1"/>
                                  </a:solidFill>
                                </a:rPr>
                                <m:t> </m:t>
                              </m:r>
                              <m:r>
                                <a:rPr lang="en-US" sz="1600" i="1" dirty="0">
                                  <a:solidFill>
                                    <a:schemeClr val="tx1"/>
                                  </a:solidFill>
                                  <a:latin typeface="Cambria Math" panose="02040503050406030204" pitchFamily="18" charset="0"/>
                                </a:rPr>
                                <m:t>=</m:t>
                              </m:r>
                              <m:d>
                                <m:dPr>
                                  <m:begChr m:val="["/>
                                  <m:endChr m:val="]"/>
                                  <m:ctrlPr>
                                    <a:rPr lang="en-US" sz="1600" i="1">
                                      <a:solidFill>
                                        <a:schemeClr val="tx1"/>
                                      </a:solidFill>
                                      <a:latin typeface="Cambria Math" panose="02040503050406030204" pitchFamily="18" charset="0"/>
                                    </a:rPr>
                                  </m:ctrlPr>
                                </m:dPr>
                                <m:e>
                                  <m:eqArr>
                                    <m:eqArrPr>
                                      <m:ctrlPr>
                                        <a:rPr lang="en-US" sz="1600" i="1">
                                          <a:solidFill>
                                            <a:schemeClr val="tx1"/>
                                          </a:solidFill>
                                          <a:latin typeface="Cambria Math" panose="02040503050406030204" pitchFamily="18" charset="0"/>
                                        </a:rPr>
                                      </m:ctrlPr>
                                    </m:eqArrPr>
                                    <m:e>
                                      <m:r>
                                        <a:rPr lang="en-US" sz="1600" i="1">
                                          <a:solidFill>
                                            <a:schemeClr val="tx1"/>
                                          </a:solidFill>
                                          <a:latin typeface="Cambria Math" panose="02040503050406030204" pitchFamily="18" charset="0"/>
                                        </a:rPr>
                                        <m:t>𝑋</m:t>
                                      </m:r>
                                    </m:e>
                                    <m:e>
                                      <m:r>
                                        <a:rPr lang="en-US" sz="1600" i="1">
                                          <a:solidFill>
                                            <a:schemeClr val="tx1"/>
                                          </a:solidFill>
                                          <a:latin typeface="Cambria Math" panose="02040503050406030204" pitchFamily="18" charset="0"/>
                                        </a:rPr>
                                        <m:t>𝑍</m:t>
                                      </m:r>
                                    </m:e>
                                  </m:eqArr>
                                </m:e>
                              </m:d>
                            </m:e>
                          </m:eqArr>
                        </m:e>
                      </m:d>
                    </m:oMath>
                  </m:oMathPara>
                </a14:m>
                <a:endParaRPr lang="en-US" sz="1600" dirty="0">
                  <a:solidFill>
                    <a:schemeClr val="tx1"/>
                  </a:solidFill>
                </a:endParaRPr>
              </a:p>
              <a:p>
                <a:r>
                  <a:rPr lang="en-US" sz="1600" dirty="0">
                    <a:solidFill>
                      <a:schemeClr val="tx1"/>
                    </a:solidFill>
                  </a:rPr>
                  <a:t>Free mode: </a:t>
                </a:r>
                <a14:m>
                  <m:oMath xmlns:m="http://schemas.openxmlformats.org/officeDocument/2006/math">
                    <m:r>
                      <a:rPr lang="en-US" sz="1600" i="1" smtClean="0">
                        <a:solidFill>
                          <a:schemeClr val="tx1"/>
                        </a:solidFill>
                        <a:latin typeface="Cambria Math" panose="02040503050406030204" pitchFamily="18" charset="0"/>
                      </a:rPr>
                      <m:t>𝑌</m:t>
                    </m:r>
                  </m:oMath>
                </a14:m>
                <a:r>
                  <a:rPr lang="en-US" sz="1600" dirty="0">
                    <a:solidFill>
                      <a:schemeClr val="tx1"/>
                    </a:solidFill>
                  </a:rPr>
                  <a:t> is chosen freely by verifier </a:t>
                </a:r>
              </a:p>
            </p:txBody>
          </p:sp>
        </mc:Choice>
        <mc:Fallback xmlns="">
          <p:sp>
            <p:nvSpPr>
              <p:cNvPr id="34" name="Rounded Rectangle 33">
                <a:extLst>
                  <a:ext uri="{FF2B5EF4-FFF2-40B4-BE49-F238E27FC236}">
                    <a16:creationId xmlns:a16="http://schemas.microsoft.com/office/drawing/2014/main" id="{E9EAAAEF-A946-A8D7-E505-89865A27DA10}"/>
                  </a:ext>
                </a:extLst>
              </p:cNvPr>
              <p:cNvSpPr>
                <a:spLocks noRot="1" noChangeAspect="1" noMove="1" noResize="1" noEditPoints="1" noAdjustHandles="1" noChangeArrowheads="1" noChangeShapeType="1" noTextEdit="1"/>
              </p:cNvSpPr>
              <p:nvPr/>
            </p:nvSpPr>
            <p:spPr>
              <a:xfrm>
                <a:off x="5108367" y="298436"/>
                <a:ext cx="3776303" cy="777467"/>
              </a:xfrm>
              <a:prstGeom prst="roundRect">
                <a:avLst>
                  <a:gd name="adj" fmla="val 13292"/>
                </a:avLst>
              </a:prstGeom>
              <a:blipFill>
                <a:blip r:embed="rId18"/>
                <a:stretch>
                  <a:fillRect b="-806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ED9432-8B6E-D44E-15EA-AE6B318EC25E}"/>
                  </a:ext>
                </a:extLst>
              </p:cNvPr>
              <p:cNvSpPr txBox="1"/>
              <p:nvPr/>
            </p:nvSpPr>
            <p:spPr>
              <a:xfrm>
                <a:off x="1299114" y="2391988"/>
                <a:ext cx="766300" cy="4655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𝑟</m:t>
                      </m:r>
                      <m:groupChr>
                        <m:groupChrPr>
                          <m:chr m:val="←"/>
                          <m:vertJc m:val="bot"/>
                          <m:ctrlPr>
                            <a:rPr lang="en-US" sz="2000" i="1">
                              <a:latin typeface="Cambria Math" panose="02040503050406030204" pitchFamily="18" charset="0"/>
                            </a:rPr>
                          </m:ctrlPr>
                        </m:groupChrPr>
                        <m:e>
                          <m:r>
                            <m:rPr>
                              <m:brk m:alnAt="2"/>
                            </m:rPr>
                            <a:rPr lang="en-US" sz="2000" i="1">
                              <a:latin typeface="Cambria Math" panose="02040503050406030204" pitchFamily="18" charset="0"/>
                            </a:rPr>
                            <m:t>$</m:t>
                          </m:r>
                        </m:e>
                      </m:groupCh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ℤ</m:t>
                          </m:r>
                        </m:e>
                        <m:sub>
                          <m:r>
                            <a:rPr lang="en-US" sz="2000" b="0" i="1" smtClean="0">
                              <a:latin typeface="Cambria Math" panose="02040503050406030204" pitchFamily="18" charset="0"/>
                            </a:rPr>
                            <m:t>𝑝</m:t>
                          </m:r>
                        </m:sub>
                      </m:sSub>
                    </m:oMath>
                  </m:oMathPara>
                </a14:m>
                <a:endParaRPr lang="en-US" sz="2000" dirty="0"/>
              </a:p>
            </p:txBody>
          </p:sp>
        </mc:Choice>
        <mc:Fallback xmlns="">
          <p:sp>
            <p:nvSpPr>
              <p:cNvPr id="11" name="TextBox 10">
                <a:extLst>
                  <a:ext uri="{FF2B5EF4-FFF2-40B4-BE49-F238E27FC236}">
                    <a16:creationId xmlns:a16="http://schemas.microsoft.com/office/drawing/2014/main" id="{33ED9432-8B6E-D44E-15EA-AE6B318EC25E}"/>
                  </a:ext>
                </a:extLst>
              </p:cNvPr>
              <p:cNvSpPr txBox="1">
                <a:spLocks noRot="1" noChangeAspect="1" noMove="1" noResize="1" noEditPoints="1" noAdjustHandles="1" noChangeArrowheads="1" noChangeShapeType="1" noTextEdit="1"/>
              </p:cNvSpPr>
              <p:nvPr/>
            </p:nvSpPr>
            <p:spPr>
              <a:xfrm>
                <a:off x="1299114" y="2391988"/>
                <a:ext cx="766300" cy="465512"/>
              </a:xfrm>
              <a:prstGeom prst="rect">
                <a:avLst/>
              </a:prstGeom>
              <a:blipFill>
                <a:blip r:embed="rId19"/>
                <a:stretch>
                  <a:fillRect l="-4918" t="-2632" r="-3279" b="-47368"/>
                </a:stretch>
              </a:blipFill>
            </p:spPr>
            <p:txBody>
              <a:bodyPr/>
              <a:lstStyle/>
              <a:p>
                <a:r>
                  <a:rPr lang="en-US">
                    <a:noFill/>
                  </a:rPr>
                  <a:t> </a:t>
                </a:r>
              </a:p>
            </p:txBody>
          </p:sp>
        </mc:Fallback>
      </mc:AlternateContent>
    </p:spTree>
    <p:extLst>
      <p:ext uri="{BB962C8B-B14F-4D97-AF65-F5344CB8AC3E}">
        <p14:creationId xmlns:p14="http://schemas.microsoft.com/office/powerpoint/2010/main" val="326853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8" grpId="0"/>
      <p:bldP spid="10" grpId="0"/>
      <p:bldP spid="17" grpId="0"/>
      <p:bldP spid="20" grpId="0"/>
      <p:bldP spid="23" grpId="0"/>
      <p:bldP spid="24" grpId="0"/>
      <p:bldP spid="12" grpId="0"/>
      <p:bldP spid="13" grpId="0" animBg="1"/>
      <p:bldP spid="14" grpId="0" animBg="1"/>
      <p:bldP spid="29" grpId="0" animBg="1"/>
      <p:bldP spid="32" grpId="0"/>
      <p:bldP spid="33" grpId="0" animBg="1"/>
      <p:bldP spid="34" grpId="0" animBg="1"/>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E46C-2F48-5A42-8C8F-C175409F2F84}"/>
              </a:ext>
            </a:extLst>
          </p:cNvPr>
          <p:cNvSpPr>
            <a:spLocks noGrp="1"/>
          </p:cNvSpPr>
          <p:nvPr>
            <p:ph type="title"/>
          </p:nvPr>
        </p:nvSpPr>
        <p:spPr>
          <a:xfrm>
            <a:off x="419099" y="304271"/>
            <a:ext cx="8181975" cy="657874"/>
          </a:xfrm>
        </p:spPr>
        <p:txBody>
          <a:bodyPr/>
          <a:lstStyle/>
          <a:p>
            <a:r>
              <a:rPr lang="en-US" dirty="0"/>
              <a:t>Achieving obliviousness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43C3933-4C9B-C9DB-4AD0-0D4F4C4A4707}"/>
                  </a:ext>
                </a:extLst>
              </p:cNvPr>
              <p:cNvSpPr txBox="1"/>
              <p:nvPr/>
            </p:nvSpPr>
            <p:spPr>
              <a:xfrm>
                <a:off x="998128" y="1545404"/>
                <a:ext cx="1576451" cy="400110"/>
              </a:xfrm>
              <a:prstGeom prst="rect">
                <a:avLst/>
              </a:prstGeom>
              <a:noFill/>
            </p:spPr>
            <p:txBody>
              <a:bodyPr wrap="square" rtlCol="0">
                <a:spAutoFit/>
              </a:bodyPr>
              <a:lstStyle/>
              <a:p>
                <a:r>
                  <a:rPr lang="en-US" sz="2000" dirty="0"/>
                  <a:t>Issuer:</a:t>
                </a:r>
                <a14:m>
                  <m:oMath xmlns:m="http://schemas.openxmlformats.org/officeDocument/2006/math">
                    <m:r>
                      <a:rPr lang="en-US" sz="2000" b="0" i="0" smtClean="0">
                        <a:latin typeface="Cambria Math" panose="02040503050406030204" pitchFamily="18" charset="0"/>
                      </a:rPr>
                      <m:t> </m:t>
                    </m:r>
                    <m:r>
                      <a:rPr lang="en-US" sz="2000" i="1">
                        <a:latin typeface="Cambria Math" panose="02040503050406030204" pitchFamily="18" charset="0"/>
                      </a:rPr>
                      <m:t>𝑤</m:t>
                    </m:r>
                    <m:r>
                      <a:rPr lang="en-US" sz="2000" b="0" i="1" smtClean="0">
                        <a:latin typeface="Cambria Math" panose="02040503050406030204" pitchFamily="18" charset="0"/>
                      </a:rPr>
                      <m:t>, </m:t>
                    </m:r>
                    <m:r>
                      <a:rPr lang="en-US" sz="2000" b="0" i="1" smtClean="0">
                        <a:latin typeface="Cambria Math" panose="02040503050406030204" pitchFamily="18" charset="0"/>
                      </a:rPr>
                      <m:t>𝑋</m:t>
                    </m:r>
                  </m:oMath>
                </a14:m>
                <a:endParaRPr lang="en-US" sz="2000" dirty="0"/>
              </a:p>
            </p:txBody>
          </p:sp>
        </mc:Choice>
        <mc:Fallback xmlns="">
          <p:sp>
            <p:nvSpPr>
              <p:cNvPr id="3" name="TextBox 2">
                <a:extLst>
                  <a:ext uri="{FF2B5EF4-FFF2-40B4-BE49-F238E27FC236}">
                    <a16:creationId xmlns:a16="http://schemas.microsoft.com/office/drawing/2014/main" id="{E43C3933-4C9B-C9DB-4AD0-0D4F4C4A4707}"/>
                  </a:ext>
                </a:extLst>
              </p:cNvPr>
              <p:cNvSpPr txBox="1">
                <a:spLocks noRot="1" noChangeAspect="1" noMove="1" noResize="1" noEditPoints="1" noAdjustHandles="1" noChangeArrowheads="1" noChangeShapeType="1" noTextEdit="1"/>
              </p:cNvSpPr>
              <p:nvPr/>
            </p:nvSpPr>
            <p:spPr>
              <a:xfrm>
                <a:off x="998128" y="1545404"/>
                <a:ext cx="1576451" cy="400110"/>
              </a:xfrm>
              <a:prstGeom prst="rect">
                <a:avLst/>
              </a:prstGeom>
              <a:blipFill>
                <a:blip r:embed="rId3"/>
                <a:stretch>
                  <a:fillRect l="-4000" t="-3030"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34EAE8A-A333-55E2-5629-10CF35CD35D9}"/>
                  </a:ext>
                </a:extLst>
              </p:cNvPr>
              <p:cNvSpPr txBox="1"/>
              <p:nvPr/>
            </p:nvSpPr>
            <p:spPr>
              <a:xfrm>
                <a:off x="4220657" y="1545404"/>
                <a:ext cx="1576451" cy="400110"/>
              </a:xfrm>
              <a:prstGeom prst="rect">
                <a:avLst/>
              </a:prstGeom>
              <a:noFill/>
            </p:spPr>
            <p:txBody>
              <a:bodyPr wrap="square" rtlCol="0">
                <a:spAutoFit/>
              </a:bodyPr>
              <a:lstStyle/>
              <a:p>
                <a:r>
                  <a:rPr lang="en-US" sz="2000" dirty="0"/>
                  <a:t>User: </a:t>
                </a:r>
                <a14:m>
                  <m:oMath xmlns:m="http://schemas.openxmlformats.org/officeDocument/2006/math">
                    <m:r>
                      <a:rPr lang="en-US" sz="2000" b="0" i="1" smtClean="0">
                        <a:latin typeface="Cambria Math" panose="02040503050406030204" pitchFamily="18" charset="0"/>
                      </a:rPr>
                      <m:t>𝑋</m:t>
                    </m:r>
                    <m:r>
                      <a:rPr lang="en-US" sz="2000" b="0" i="1" smtClean="0">
                        <a:latin typeface="Cambria Math" panose="02040503050406030204" pitchFamily="18" charset="0"/>
                      </a:rPr>
                      <m:t>,</m:t>
                    </m:r>
                    <m:r>
                      <a:rPr lang="en-US" sz="2000" b="0" i="1" smtClean="0">
                        <a:solidFill>
                          <a:srgbClr val="0062FC"/>
                        </a:solidFill>
                        <a:latin typeface="Cambria Math" panose="02040503050406030204" pitchFamily="18" charset="0"/>
                      </a:rPr>
                      <m:t>𝑌</m:t>
                    </m:r>
                  </m:oMath>
                </a14:m>
                <a:endParaRPr lang="en-US" sz="2000" dirty="0"/>
              </a:p>
            </p:txBody>
          </p:sp>
        </mc:Choice>
        <mc:Fallback xmlns="">
          <p:sp>
            <p:nvSpPr>
              <p:cNvPr id="4" name="TextBox 3">
                <a:extLst>
                  <a:ext uri="{FF2B5EF4-FFF2-40B4-BE49-F238E27FC236}">
                    <a16:creationId xmlns:a16="http://schemas.microsoft.com/office/drawing/2014/main" id="{334EAE8A-A333-55E2-5629-10CF35CD35D9}"/>
                  </a:ext>
                </a:extLst>
              </p:cNvPr>
              <p:cNvSpPr txBox="1">
                <a:spLocks noRot="1" noChangeAspect="1" noMove="1" noResize="1" noEditPoints="1" noAdjustHandles="1" noChangeArrowheads="1" noChangeShapeType="1" noTextEdit="1"/>
              </p:cNvSpPr>
              <p:nvPr/>
            </p:nvSpPr>
            <p:spPr>
              <a:xfrm>
                <a:off x="4220657" y="1545404"/>
                <a:ext cx="1576451" cy="400110"/>
              </a:xfrm>
              <a:prstGeom prst="rect">
                <a:avLst/>
              </a:prstGeom>
              <a:blipFill>
                <a:blip r:embed="rId4"/>
                <a:stretch>
                  <a:fillRect l="-4000" t="-3030" b="-27273"/>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C44F31C9-DAB7-370C-7550-36407872B887}"/>
              </a:ext>
            </a:extLst>
          </p:cNvPr>
          <p:cNvCxnSpPr>
            <a:cxnSpLocks/>
          </p:cNvCxnSpPr>
          <p:nvPr/>
        </p:nvCxnSpPr>
        <p:spPr>
          <a:xfrm>
            <a:off x="2574579" y="2673439"/>
            <a:ext cx="1647751"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FC2898AC-6236-56B2-C173-5F388624B05F}"/>
              </a:ext>
            </a:extLst>
          </p:cNvPr>
          <p:cNvCxnSpPr>
            <a:cxnSpLocks/>
          </p:cNvCxnSpPr>
          <p:nvPr/>
        </p:nvCxnSpPr>
        <p:spPr>
          <a:xfrm>
            <a:off x="2553856" y="2189648"/>
            <a:ext cx="1666801" cy="0"/>
          </a:xfrm>
          <a:prstGeom prst="straightConnector1">
            <a:avLst/>
          </a:prstGeom>
          <a:ln w="38100">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EA8DD02-6897-AF22-0210-636D0A2D5C1E}"/>
                  </a:ext>
                </a:extLst>
              </p:cNvPr>
              <p:cNvSpPr txBox="1"/>
              <p:nvPr/>
            </p:nvSpPr>
            <p:spPr>
              <a:xfrm>
                <a:off x="3168148" y="1859746"/>
                <a:ext cx="27251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𝑌</m:t>
                      </m:r>
                      <m:r>
                        <a:rPr lang="en-US" sz="2000" b="0" i="1" smtClean="0">
                          <a:latin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8EA8DD02-6897-AF22-0210-636D0A2D5C1E}"/>
                  </a:ext>
                </a:extLst>
              </p:cNvPr>
              <p:cNvSpPr txBox="1">
                <a:spLocks noRot="1" noChangeAspect="1" noMove="1" noResize="1" noEditPoints="1" noAdjustHandles="1" noChangeArrowheads="1" noChangeShapeType="1" noTextEdit="1"/>
              </p:cNvSpPr>
              <p:nvPr/>
            </p:nvSpPr>
            <p:spPr>
              <a:xfrm>
                <a:off x="3168148" y="1859746"/>
                <a:ext cx="272510" cy="307777"/>
              </a:xfrm>
              <a:prstGeom prst="rect">
                <a:avLst/>
              </a:prstGeom>
              <a:blipFill>
                <a:blip r:embed="rId5"/>
                <a:stretch>
                  <a:fillRect l="-27273" r="-27273"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920B251-26DD-B5BA-4711-D8F322986DE7}"/>
                  </a:ext>
                </a:extLst>
              </p:cNvPr>
              <p:cNvSpPr txBox="1"/>
              <p:nvPr/>
            </p:nvSpPr>
            <p:spPr>
              <a:xfrm>
                <a:off x="3156949" y="2365662"/>
                <a:ext cx="27090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𝑍</m:t>
                      </m:r>
                      <m:r>
                        <a:rPr lang="en-US" sz="2000" b="0" i="1" smtClean="0">
                          <a:latin typeface="Cambria Math" panose="02040503050406030204" pitchFamily="18" charset="0"/>
                        </a:rPr>
                        <m:t>′</m:t>
                      </m:r>
                    </m:oMath>
                  </m:oMathPara>
                </a14:m>
                <a:endParaRPr lang="en-US" sz="2000" dirty="0"/>
              </a:p>
            </p:txBody>
          </p:sp>
        </mc:Choice>
        <mc:Fallback xmlns="">
          <p:sp>
            <p:nvSpPr>
              <p:cNvPr id="8" name="TextBox 7">
                <a:extLst>
                  <a:ext uri="{FF2B5EF4-FFF2-40B4-BE49-F238E27FC236}">
                    <a16:creationId xmlns:a16="http://schemas.microsoft.com/office/drawing/2014/main" id="{5920B251-26DD-B5BA-4711-D8F322986DE7}"/>
                  </a:ext>
                </a:extLst>
              </p:cNvPr>
              <p:cNvSpPr txBox="1">
                <a:spLocks noRot="1" noChangeAspect="1" noMove="1" noResize="1" noEditPoints="1" noAdjustHandles="1" noChangeArrowheads="1" noChangeShapeType="1" noTextEdit="1"/>
              </p:cNvSpPr>
              <p:nvPr/>
            </p:nvSpPr>
            <p:spPr>
              <a:xfrm>
                <a:off x="3156949" y="2365662"/>
                <a:ext cx="270908" cy="307777"/>
              </a:xfrm>
              <a:prstGeom prst="rect">
                <a:avLst/>
              </a:prstGeom>
              <a:blipFill>
                <a:blip r:embed="rId6"/>
                <a:stretch>
                  <a:fillRect l="-27273" r="-27273"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3B7D66-81E1-00CC-431B-01A96526C1D0}"/>
                  </a:ext>
                </a:extLst>
              </p:cNvPr>
              <p:cNvSpPr txBox="1"/>
              <p:nvPr/>
            </p:nvSpPr>
            <p:spPr>
              <a:xfrm>
                <a:off x="1299114" y="2391988"/>
                <a:ext cx="766300" cy="4655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𝑟</m:t>
                      </m:r>
                      <m:groupChr>
                        <m:groupChrPr>
                          <m:chr m:val="←"/>
                          <m:vertJc m:val="bot"/>
                          <m:ctrlPr>
                            <a:rPr lang="en-US" sz="2000" i="1">
                              <a:latin typeface="Cambria Math" panose="02040503050406030204" pitchFamily="18" charset="0"/>
                            </a:rPr>
                          </m:ctrlPr>
                        </m:groupChrPr>
                        <m:e>
                          <m:r>
                            <m:rPr>
                              <m:brk m:alnAt="2"/>
                            </m:rPr>
                            <a:rPr lang="en-US" sz="2000" i="1">
                              <a:latin typeface="Cambria Math" panose="02040503050406030204" pitchFamily="18" charset="0"/>
                            </a:rPr>
                            <m:t>$</m:t>
                          </m:r>
                        </m:e>
                      </m:groupCh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ℤ</m:t>
                          </m:r>
                        </m:e>
                        <m:sub>
                          <m:r>
                            <a:rPr lang="en-US" sz="2000" b="0" i="1" smtClean="0">
                              <a:latin typeface="Cambria Math" panose="02040503050406030204" pitchFamily="18" charset="0"/>
                            </a:rPr>
                            <m:t>𝑝</m:t>
                          </m:r>
                        </m:sub>
                      </m:sSub>
                    </m:oMath>
                  </m:oMathPara>
                </a14:m>
                <a:endParaRPr lang="en-US" sz="2000" dirty="0"/>
              </a:p>
            </p:txBody>
          </p:sp>
        </mc:Choice>
        <mc:Fallback xmlns="">
          <p:sp>
            <p:nvSpPr>
              <p:cNvPr id="9" name="TextBox 8">
                <a:extLst>
                  <a:ext uri="{FF2B5EF4-FFF2-40B4-BE49-F238E27FC236}">
                    <a16:creationId xmlns:a16="http://schemas.microsoft.com/office/drawing/2014/main" id="{D53B7D66-81E1-00CC-431B-01A96526C1D0}"/>
                  </a:ext>
                </a:extLst>
              </p:cNvPr>
              <p:cNvSpPr txBox="1">
                <a:spLocks noRot="1" noChangeAspect="1" noMove="1" noResize="1" noEditPoints="1" noAdjustHandles="1" noChangeArrowheads="1" noChangeShapeType="1" noTextEdit="1"/>
              </p:cNvSpPr>
              <p:nvPr/>
            </p:nvSpPr>
            <p:spPr>
              <a:xfrm>
                <a:off x="1299114" y="2391988"/>
                <a:ext cx="766300" cy="465512"/>
              </a:xfrm>
              <a:prstGeom prst="rect">
                <a:avLst/>
              </a:prstGeom>
              <a:blipFill>
                <a:blip r:embed="rId7"/>
                <a:stretch>
                  <a:fillRect l="-4918" t="-2632" r="-3279" b="-473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00E8128-DB17-1A54-8248-38582C2C0497}"/>
                  </a:ext>
                </a:extLst>
              </p:cNvPr>
              <p:cNvSpPr txBox="1"/>
              <p:nvPr/>
            </p:nvSpPr>
            <p:spPr>
              <a:xfrm>
                <a:off x="1054592" y="2920806"/>
                <a:ext cx="1158394" cy="5111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𝑅</m:t>
                      </m:r>
                      <m:r>
                        <a:rPr lang="en-US" sz="2000" b="0" i="1" smtClean="0">
                          <a:latin typeface="Cambria Math" panose="02040503050406030204" pitchFamily="18" charset="0"/>
                        </a:rPr>
                        <m:t>←</m:t>
                      </m:r>
                      <m:r>
                        <a:rPr lang="en-US" sz="2000" b="0" i="1" smtClean="0">
                          <a:latin typeface="Cambria Math" panose="02040503050406030204" pitchFamily="18" charset="0"/>
                        </a:rPr>
                        <m:t>𝑟</m:t>
                      </m:r>
                      <m:d>
                        <m:dPr>
                          <m:begChr m:val="["/>
                          <m:endChr m:val="]"/>
                          <m:ctrlPr>
                            <a:rPr lang="en-US" sz="2000" i="1" smtClean="0">
                              <a:latin typeface="Cambria Math" panose="02040503050406030204" pitchFamily="18" charset="0"/>
                            </a:rPr>
                          </m:ctrlPr>
                        </m:dPr>
                        <m:e>
                          <m:eqArr>
                            <m:eqArrPr>
                              <m:ctrlPr>
                                <a:rPr lang="en-US" sz="2000" i="1">
                                  <a:latin typeface="Cambria Math" panose="02040503050406030204" pitchFamily="18" charset="0"/>
                                </a:rPr>
                              </m:ctrlPr>
                            </m:eqArrPr>
                            <m:e>
                              <m:r>
                                <a:rPr lang="en-US" sz="2000" i="1">
                                  <a:latin typeface="Cambria Math" panose="02040503050406030204" pitchFamily="18" charset="0"/>
                                </a:rPr>
                                <m:t>𝐺</m:t>
                              </m:r>
                            </m:e>
                            <m:e>
                              <m:r>
                                <a:rPr lang="en-US" sz="2000" i="1">
                                  <a:latin typeface="Cambria Math" panose="02040503050406030204" pitchFamily="18" charset="0"/>
                                </a:rPr>
                                <m:t>𝑌</m:t>
                              </m:r>
                              <m:r>
                                <a:rPr lang="en-US" sz="2000" b="0" i="1" smtClean="0">
                                  <a:latin typeface="Cambria Math" panose="02040503050406030204" pitchFamily="18" charset="0"/>
                                </a:rPr>
                                <m:t>′</m:t>
                              </m:r>
                            </m:e>
                          </m:eqArr>
                        </m:e>
                      </m:d>
                    </m:oMath>
                  </m:oMathPara>
                </a14:m>
                <a:endParaRPr lang="en-US" sz="2000" dirty="0"/>
              </a:p>
            </p:txBody>
          </p:sp>
        </mc:Choice>
        <mc:Fallback xmlns="">
          <p:sp>
            <p:nvSpPr>
              <p:cNvPr id="10" name="TextBox 9">
                <a:extLst>
                  <a:ext uri="{FF2B5EF4-FFF2-40B4-BE49-F238E27FC236}">
                    <a16:creationId xmlns:a16="http://schemas.microsoft.com/office/drawing/2014/main" id="{D00E8128-DB17-1A54-8248-38582C2C0497}"/>
                  </a:ext>
                </a:extLst>
              </p:cNvPr>
              <p:cNvSpPr txBox="1">
                <a:spLocks noRot="1" noChangeAspect="1" noMove="1" noResize="1" noEditPoints="1" noAdjustHandles="1" noChangeArrowheads="1" noChangeShapeType="1" noTextEdit="1"/>
              </p:cNvSpPr>
              <p:nvPr/>
            </p:nvSpPr>
            <p:spPr>
              <a:xfrm>
                <a:off x="1054592" y="2920806"/>
                <a:ext cx="1158394" cy="511166"/>
              </a:xfrm>
              <a:prstGeom prst="rect">
                <a:avLst/>
              </a:prstGeom>
              <a:blipFill>
                <a:blip r:embed="rId8"/>
                <a:stretch>
                  <a:fillRect l="-5435" t="-2381"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FCD880A-1330-BB1B-2D07-11AFE249F755}"/>
                  </a:ext>
                </a:extLst>
              </p:cNvPr>
              <p:cNvSpPr txBox="1"/>
              <p:nvPr/>
            </p:nvSpPr>
            <p:spPr>
              <a:xfrm>
                <a:off x="2524299" y="2783085"/>
                <a:ext cx="226254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r>
                        <a:rPr lang="en-US" sz="2000" b="0" i="1" smtClean="0">
                          <a:latin typeface="Cambria Math" panose="02040503050406030204" pitchFamily="18" charset="0"/>
                        </a:rPr>
                        <m:t>←</m:t>
                      </m:r>
                      <m:r>
                        <a:rPr lang="en-US" sz="2000" b="0" i="1" smtClean="0">
                          <a:solidFill>
                            <a:srgbClr val="FF0000"/>
                          </a:solidFill>
                          <a:latin typeface="Cambria Math" panose="02040503050406030204" pitchFamily="18" charset="0"/>
                        </a:rPr>
                        <m:t>𝜖</m:t>
                      </m:r>
                      <m:r>
                        <a:rPr lang="en-US" sz="2000" b="0" i="1" smtClean="0">
                          <a:latin typeface="Cambria Math" panose="02040503050406030204" pitchFamily="18" charset="0"/>
                        </a:rPr>
                        <m:t>⋅</m:t>
                      </m:r>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r>
                            <a:rPr lang="en-US" sz="2000" b="0" i="1" smtClean="0">
                              <a:solidFill>
                                <a:srgbClr val="0062FC"/>
                              </a:solidFill>
                              <a:latin typeface="Cambria Math" panose="02040503050406030204" pitchFamily="18" charset="0"/>
                            </a:rPr>
                            <m:t>𝑌</m:t>
                          </m:r>
                          <m:r>
                            <a:rPr lang="en-US" sz="2000" b="0" i="1" smtClean="0">
                              <a:solidFill>
                                <a:srgbClr val="0062FC"/>
                              </a:solidFill>
                              <a:latin typeface="Cambria Math" panose="02040503050406030204" pitchFamily="18" charset="0"/>
                            </a:rPr>
                            <m:t>,</m:t>
                          </m:r>
                          <m:r>
                            <a:rPr lang="en-US" sz="2000" b="0" i="1" smtClean="0">
                              <a:solidFill>
                                <a:srgbClr val="0062FC"/>
                              </a:solidFill>
                              <a:latin typeface="Cambria Math" panose="02040503050406030204" pitchFamily="18" charset="0"/>
                            </a:rPr>
                            <m:t>𝑍</m:t>
                          </m:r>
                          <m:r>
                            <a:rPr lang="en-US" sz="2000" b="0" i="1" smtClean="0">
                              <a:solidFill>
                                <a:srgbClr val="0062FC"/>
                              </a:solidFill>
                              <a:latin typeface="Cambria Math" panose="02040503050406030204" pitchFamily="18" charset="0"/>
                            </a:rPr>
                            <m:t>,</m:t>
                          </m:r>
                          <m:r>
                            <a:rPr lang="en-US" sz="2000" b="0" i="1" smtClean="0">
                              <a:solidFill>
                                <a:srgbClr val="0062FC"/>
                              </a:solidFill>
                              <a:latin typeface="Cambria Math" panose="02040503050406030204" pitchFamily="18" charset="0"/>
                            </a:rPr>
                            <m:t>𝑅</m:t>
                          </m:r>
                          <m:r>
                            <a:rPr lang="en-US" sz="2000" b="0" i="1" smtClean="0">
                              <a:solidFill>
                                <a:srgbClr val="0062FC"/>
                              </a:solidFill>
                              <a:latin typeface="Cambria Math" panose="02040503050406030204" pitchFamily="18" charset="0"/>
                            </a:rPr>
                            <m:t>′</m:t>
                          </m:r>
                        </m:e>
                      </m:d>
                    </m:oMath>
                  </m:oMathPara>
                </a14:m>
                <a:endParaRPr lang="en-US" sz="2000" dirty="0"/>
              </a:p>
            </p:txBody>
          </p:sp>
        </mc:Choice>
        <mc:Fallback xmlns="">
          <p:sp>
            <p:nvSpPr>
              <p:cNvPr id="17" name="TextBox 16">
                <a:extLst>
                  <a:ext uri="{FF2B5EF4-FFF2-40B4-BE49-F238E27FC236}">
                    <a16:creationId xmlns:a16="http://schemas.microsoft.com/office/drawing/2014/main" id="{8FCD880A-1330-BB1B-2D07-11AFE249F755}"/>
                  </a:ext>
                </a:extLst>
              </p:cNvPr>
              <p:cNvSpPr txBox="1">
                <a:spLocks noRot="1" noChangeAspect="1" noMove="1" noResize="1" noEditPoints="1" noAdjustHandles="1" noChangeArrowheads="1" noChangeShapeType="1" noTextEdit="1"/>
              </p:cNvSpPr>
              <p:nvPr/>
            </p:nvSpPr>
            <p:spPr>
              <a:xfrm>
                <a:off x="2524299" y="2783085"/>
                <a:ext cx="2262542" cy="307777"/>
              </a:xfrm>
              <a:prstGeom prst="rect">
                <a:avLst/>
              </a:prstGeom>
              <a:blipFill>
                <a:blip r:embed="rId9"/>
                <a:stretch>
                  <a:fillRect l="-1117" b="-8000"/>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E5A972C5-7D36-841D-81A0-B503C5CCAC93}"/>
              </a:ext>
            </a:extLst>
          </p:cNvPr>
          <p:cNvCxnSpPr>
            <a:cxnSpLocks/>
          </p:cNvCxnSpPr>
          <p:nvPr/>
        </p:nvCxnSpPr>
        <p:spPr>
          <a:xfrm>
            <a:off x="2574579" y="3199058"/>
            <a:ext cx="1666801" cy="0"/>
          </a:xfrm>
          <a:prstGeom prst="straightConnector1">
            <a:avLst/>
          </a:prstGeom>
          <a:ln w="38100">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B841F5A-0F49-4E59-6D19-6F73AB41DE8D}"/>
                  </a:ext>
                </a:extLst>
              </p:cNvPr>
              <p:cNvSpPr txBox="1"/>
              <p:nvPr/>
            </p:nvSpPr>
            <p:spPr>
              <a:xfrm>
                <a:off x="903211" y="3614918"/>
                <a:ext cx="147745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𝑠</m:t>
                      </m:r>
                      <m:r>
                        <a:rPr lang="en-US" sz="2000" b="0" i="1" smtClean="0">
                          <a:latin typeface="Cambria Math" panose="02040503050406030204" pitchFamily="18" charset="0"/>
                        </a:rPr>
                        <m:t>←</m:t>
                      </m:r>
                      <m:r>
                        <a:rPr lang="en-US" sz="2000" b="0" i="1" smtClean="0">
                          <a:latin typeface="Cambria Math" panose="02040503050406030204" pitchFamily="18" charset="0"/>
                        </a:rPr>
                        <m:t>𝑟</m:t>
                      </m:r>
                      <m:r>
                        <a:rPr lang="en-US" sz="2000" b="0" i="1" smtClean="0">
                          <a:latin typeface="Cambria Math" panose="02040503050406030204" pitchFamily="18" charset="0"/>
                        </a:rPr>
                        <m:t>+</m:t>
                      </m:r>
                      <m:r>
                        <a:rPr lang="en-US" sz="2000" b="0" i="1" smtClean="0">
                          <a:latin typeface="Cambria Math" panose="02040503050406030204" pitchFamily="18" charset="0"/>
                        </a:rPr>
                        <m:t>𝑐</m:t>
                      </m:r>
                      <m:r>
                        <a:rPr lang="en-US" sz="2000" b="0" i="1" smtClean="0">
                          <a:latin typeface="Cambria Math" panose="02040503050406030204" pitchFamily="18" charset="0"/>
                        </a:rPr>
                        <m:t>⋅</m:t>
                      </m:r>
                      <m:r>
                        <a:rPr lang="en-US" sz="2000" b="0" i="1" smtClean="0">
                          <a:latin typeface="Cambria Math" panose="02040503050406030204" pitchFamily="18" charset="0"/>
                        </a:rPr>
                        <m:t>𝑤</m:t>
                      </m:r>
                    </m:oMath>
                  </m:oMathPara>
                </a14:m>
                <a:endParaRPr lang="en-US" sz="2000" dirty="0"/>
              </a:p>
            </p:txBody>
          </p:sp>
        </mc:Choice>
        <mc:Fallback xmlns="">
          <p:sp>
            <p:nvSpPr>
              <p:cNvPr id="20" name="TextBox 19">
                <a:extLst>
                  <a:ext uri="{FF2B5EF4-FFF2-40B4-BE49-F238E27FC236}">
                    <a16:creationId xmlns:a16="http://schemas.microsoft.com/office/drawing/2014/main" id="{2B841F5A-0F49-4E59-6D19-6F73AB41DE8D}"/>
                  </a:ext>
                </a:extLst>
              </p:cNvPr>
              <p:cNvSpPr txBox="1">
                <a:spLocks noRot="1" noChangeAspect="1" noMove="1" noResize="1" noEditPoints="1" noAdjustHandles="1" noChangeArrowheads="1" noChangeShapeType="1" noTextEdit="1"/>
              </p:cNvSpPr>
              <p:nvPr/>
            </p:nvSpPr>
            <p:spPr>
              <a:xfrm>
                <a:off x="903211" y="3614918"/>
                <a:ext cx="1477456" cy="307777"/>
              </a:xfrm>
              <a:prstGeom prst="rect">
                <a:avLst/>
              </a:prstGeom>
              <a:blipFill>
                <a:blip r:embed="rId10"/>
                <a:stretch>
                  <a:fillRect l="-1709" r="-1709" b="-12000"/>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D9AB1413-77B5-FB8B-B968-CA0767B2B1CB}"/>
              </a:ext>
            </a:extLst>
          </p:cNvPr>
          <p:cNvCxnSpPr>
            <a:cxnSpLocks/>
          </p:cNvCxnSpPr>
          <p:nvPr/>
        </p:nvCxnSpPr>
        <p:spPr>
          <a:xfrm>
            <a:off x="2593629" y="3664743"/>
            <a:ext cx="1647751"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1301716-D220-B49C-66E9-97B57CB2C3A9}"/>
                  </a:ext>
                </a:extLst>
              </p:cNvPr>
              <p:cNvSpPr txBox="1"/>
              <p:nvPr/>
            </p:nvSpPr>
            <p:spPr>
              <a:xfrm>
                <a:off x="3273010" y="3278084"/>
                <a:ext cx="17678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𝑠</m:t>
                      </m:r>
                    </m:oMath>
                  </m:oMathPara>
                </a14:m>
                <a:endParaRPr lang="en-US" sz="2000" dirty="0"/>
              </a:p>
            </p:txBody>
          </p:sp>
        </mc:Choice>
        <mc:Fallback xmlns="">
          <p:sp>
            <p:nvSpPr>
              <p:cNvPr id="23" name="TextBox 22">
                <a:extLst>
                  <a:ext uri="{FF2B5EF4-FFF2-40B4-BE49-F238E27FC236}">
                    <a16:creationId xmlns:a16="http://schemas.microsoft.com/office/drawing/2014/main" id="{31301716-D220-B49C-66E9-97B57CB2C3A9}"/>
                  </a:ext>
                </a:extLst>
              </p:cNvPr>
              <p:cNvSpPr txBox="1">
                <a:spLocks noRot="1" noChangeAspect="1" noMove="1" noResize="1" noEditPoints="1" noAdjustHandles="1" noChangeArrowheads="1" noChangeShapeType="1" noTextEdit="1"/>
              </p:cNvSpPr>
              <p:nvPr/>
            </p:nvSpPr>
            <p:spPr>
              <a:xfrm>
                <a:off x="3273010" y="3278084"/>
                <a:ext cx="176780" cy="307777"/>
              </a:xfrm>
              <a:prstGeom prst="rect">
                <a:avLst/>
              </a:prstGeom>
              <a:blipFill>
                <a:blip r:embed="rId11"/>
                <a:stretch>
                  <a:fillRect l="-20000" r="-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B298259-1C0E-5010-AA60-469DBE3CE392}"/>
                  </a:ext>
                </a:extLst>
              </p:cNvPr>
              <p:cNvSpPr txBox="1"/>
              <p:nvPr/>
            </p:nvSpPr>
            <p:spPr>
              <a:xfrm>
                <a:off x="4320172" y="3450480"/>
                <a:ext cx="209204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62FC"/>
                          </a:solidFill>
                          <a:latin typeface="Cambria Math" panose="02040503050406030204" pitchFamily="18" charset="0"/>
                        </a:rPr>
                        <m:t>𝜋</m:t>
                      </m:r>
                      <m:r>
                        <a:rPr lang="en-US" sz="2000" b="0" i="1" smtClean="0">
                          <a:latin typeface="Cambria Math" panose="02040503050406030204" pitchFamily="18" charset="0"/>
                        </a:rPr>
                        <m:t>←(</m:t>
                      </m:r>
                      <m:sSup>
                        <m:sSupPr>
                          <m:ctrlPr>
                            <a:rPr lang="en-US" sz="2000" b="0" i="1" smtClean="0">
                              <a:solidFill>
                                <a:srgbClr val="0062FC"/>
                              </a:solidFill>
                              <a:latin typeface="Cambria Math" panose="02040503050406030204" pitchFamily="18" charset="0"/>
                            </a:rPr>
                          </m:ctrlPr>
                        </m:sSupPr>
                        <m:e>
                          <m:r>
                            <a:rPr lang="en-US" sz="2000" b="0" i="1" smtClean="0">
                              <a:solidFill>
                                <a:srgbClr val="0062FC"/>
                              </a:solidFill>
                              <a:latin typeface="Cambria Math" panose="02040503050406030204" pitchFamily="18" charset="0"/>
                            </a:rPr>
                            <m:t>𝑅</m:t>
                          </m:r>
                        </m:e>
                        <m:sup>
                          <m:r>
                            <a:rPr lang="en-US" sz="2000" b="0" i="1" smtClean="0">
                              <a:solidFill>
                                <a:srgbClr val="0062FC"/>
                              </a:solidFill>
                              <a:latin typeface="Cambria Math" panose="02040503050406030204" pitchFamily="18" charset="0"/>
                            </a:rPr>
                            <m:t>′</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solidFill>
                                <a:srgbClr val="FF0000"/>
                              </a:solidFill>
                              <a:latin typeface="Cambria Math" panose="02040503050406030204" pitchFamily="18" charset="0"/>
                            </a:rPr>
                            <m:t>𝜖</m:t>
                          </m:r>
                        </m:e>
                        <m:sup>
                          <m:r>
                            <a:rPr lang="en-US" sz="2000" b="0" i="1" smtClean="0">
                              <a:latin typeface="Cambria Math" panose="02040503050406030204" pitchFamily="18" charset="0"/>
                            </a:rPr>
                            <m:t>−1</m:t>
                          </m:r>
                        </m:sup>
                      </m:sSup>
                      <m:r>
                        <a:rPr lang="en-US" sz="2000" b="0" i="1" smtClean="0">
                          <a:latin typeface="Cambria Math" panose="02040503050406030204" pitchFamily="18" charset="0"/>
                        </a:rPr>
                        <m:t>𝑠</m:t>
                      </m:r>
                      <m:r>
                        <a:rPr lang="en-US" sz="2000" b="0" i="1" smtClean="0">
                          <a:latin typeface="Cambria Math" panose="02040503050406030204" pitchFamily="18" charset="0"/>
                        </a:rPr>
                        <m:t>+</m:t>
                      </m:r>
                      <m:r>
                        <a:rPr lang="en-US" sz="2000" b="0" i="1" smtClean="0">
                          <a:solidFill>
                            <a:srgbClr val="FF0000"/>
                          </a:solidFill>
                          <a:latin typeface="Cambria Math" panose="02040503050406030204" pitchFamily="18" charset="0"/>
                        </a:rPr>
                        <m:t>𝜌</m:t>
                      </m:r>
                      <m:r>
                        <a:rPr lang="en-US" sz="2000" b="0" i="1" smtClean="0">
                          <a:latin typeface="Cambria Math" panose="02040503050406030204" pitchFamily="18" charset="0"/>
                        </a:rPr>
                        <m:t>)</m:t>
                      </m:r>
                    </m:oMath>
                  </m:oMathPara>
                </a14:m>
                <a:endParaRPr lang="en-US" sz="2000" dirty="0"/>
              </a:p>
            </p:txBody>
          </p:sp>
        </mc:Choice>
        <mc:Fallback xmlns="">
          <p:sp>
            <p:nvSpPr>
              <p:cNvPr id="24" name="TextBox 23">
                <a:extLst>
                  <a:ext uri="{FF2B5EF4-FFF2-40B4-BE49-F238E27FC236}">
                    <a16:creationId xmlns:a16="http://schemas.microsoft.com/office/drawing/2014/main" id="{8B298259-1C0E-5010-AA60-469DBE3CE392}"/>
                  </a:ext>
                </a:extLst>
              </p:cNvPr>
              <p:cNvSpPr txBox="1">
                <a:spLocks noRot="1" noChangeAspect="1" noMove="1" noResize="1" noEditPoints="1" noAdjustHandles="1" noChangeArrowheads="1" noChangeShapeType="1" noTextEdit="1"/>
              </p:cNvSpPr>
              <p:nvPr/>
            </p:nvSpPr>
            <p:spPr>
              <a:xfrm>
                <a:off x="4320172" y="3450480"/>
                <a:ext cx="2092047" cy="307777"/>
              </a:xfrm>
              <a:prstGeom prst="rect">
                <a:avLst/>
              </a:prstGeom>
              <a:blipFill>
                <a:blip r:embed="rId12"/>
                <a:stretch>
                  <a:fillRect l="-1212" r="-4242" b="-2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5B4086-246D-AFF3-5E80-DFBE111868EC}"/>
                  </a:ext>
                </a:extLst>
              </p:cNvPr>
              <p:cNvSpPr txBox="1"/>
              <p:nvPr/>
            </p:nvSpPr>
            <p:spPr>
              <a:xfrm>
                <a:off x="1164873" y="2069825"/>
                <a:ext cx="123059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𝑍</m:t>
                      </m:r>
                      <m:r>
                        <a:rPr lang="en-US" sz="2000" b="0" i="1" smtClean="0">
                          <a:latin typeface="Cambria Math" panose="02040503050406030204" pitchFamily="18" charset="0"/>
                        </a:rPr>
                        <m:t>′←</m:t>
                      </m:r>
                      <m:r>
                        <a:rPr lang="en-US" sz="2000" b="0" i="1" smtClean="0">
                          <a:latin typeface="Cambria Math" panose="02040503050406030204" pitchFamily="18" charset="0"/>
                        </a:rPr>
                        <m:t>𝑤</m:t>
                      </m:r>
                      <m:r>
                        <a:rPr lang="en-US" sz="2000" b="0" i="1" smtClean="0">
                          <a:latin typeface="Cambria Math" panose="02040503050406030204" pitchFamily="18" charset="0"/>
                        </a:rPr>
                        <m:t>⋅</m:t>
                      </m:r>
                      <m:r>
                        <a:rPr lang="en-US" sz="2000" b="0" i="1" smtClean="0">
                          <a:latin typeface="Cambria Math" panose="02040503050406030204" pitchFamily="18" charset="0"/>
                        </a:rPr>
                        <m:t>𝑌</m:t>
                      </m:r>
                      <m:r>
                        <a:rPr lang="en-US" sz="2000" b="0" i="1" smtClean="0">
                          <a:latin typeface="Cambria Math" panose="02040503050406030204" pitchFamily="18" charset="0"/>
                        </a:rPr>
                        <m:t>′</m:t>
                      </m:r>
                    </m:oMath>
                  </m:oMathPara>
                </a14:m>
                <a:endParaRPr lang="en-US" sz="2000" dirty="0"/>
              </a:p>
            </p:txBody>
          </p:sp>
        </mc:Choice>
        <mc:Fallback xmlns="">
          <p:sp>
            <p:nvSpPr>
              <p:cNvPr id="12" name="TextBox 11">
                <a:extLst>
                  <a:ext uri="{FF2B5EF4-FFF2-40B4-BE49-F238E27FC236}">
                    <a16:creationId xmlns:a16="http://schemas.microsoft.com/office/drawing/2014/main" id="{9F5B4086-246D-AFF3-5E80-DFBE111868EC}"/>
                  </a:ext>
                </a:extLst>
              </p:cNvPr>
              <p:cNvSpPr txBox="1">
                <a:spLocks noRot="1" noChangeAspect="1" noMove="1" noResize="1" noEditPoints="1" noAdjustHandles="1" noChangeArrowheads="1" noChangeShapeType="1" noTextEdit="1"/>
              </p:cNvSpPr>
              <p:nvPr/>
            </p:nvSpPr>
            <p:spPr>
              <a:xfrm>
                <a:off x="1164873" y="2069825"/>
                <a:ext cx="1230593" cy="307777"/>
              </a:xfrm>
              <a:prstGeom prst="rect">
                <a:avLst/>
              </a:prstGeom>
              <a:blipFill>
                <a:blip r:embed="rId13"/>
                <a:stretch>
                  <a:fillRect l="-5102" r="-5102"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9433B34-849F-B244-C03A-AA16FDC2A9C8}"/>
                  </a:ext>
                </a:extLst>
              </p:cNvPr>
              <p:cNvSpPr txBox="1"/>
              <p:nvPr/>
            </p:nvSpPr>
            <p:spPr>
              <a:xfrm>
                <a:off x="4171375" y="1879632"/>
                <a:ext cx="294422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𝑌</m:t>
                          </m:r>
                        </m:e>
                        <m:sup>
                          <m:r>
                            <a:rPr lang="en-US" sz="2000" b="0" i="1" smtClean="0">
                              <a:latin typeface="Cambria Math" panose="02040503050406030204" pitchFamily="18" charset="0"/>
                            </a:rPr>
                            <m:t>′</m:t>
                          </m:r>
                        </m:sup>
                      </m:sSup>
                      <m:r>
                        <a:rPr lang="en-US" sz="2000" i="1">
                          <a:latin typeface="Cambria Math" panose="02040503050406030204" pitchFamily="18" charset="0"/>
                        </a:rPr>
                        <m:t>←</m:t>
                      </m:r>
                      <m:r>
                        <a:rPr lang="en-US" sz="2000" i="1" smtClean="0">
                          <a:solidFill>
                            <a:srgbClr val="FF0000"/>
                          </a:solidFill>
                          <a:latin typeface="Cambria Math" panose="02040503050406030204" pitchFamily="18" charset="0"/>
                        </a:rPr>
                        <m:t>𝑣</m:t>
                      </m:r>
                      <m:r>
                        <a:rPr lang="en-US" sz="2000" i="1">
                          <a:latin typeface="Cambria Math" panose="02040503050406030204" pitchFamily="18" charset="0"/>
                        </a:rPr>
                        <m:t>⋅</m:t>
                      </m:r>
                      <m:r>
                        <a:rPr lang="en-US" sz="2000" i="1" smtClean="0">
                          <a:solidFill>
                            <a:srgbClr val="0062FC"/>
                          </a:solidFill>
                          <a:latin typeface="Cambria Math" panose="02040503050406030204" pitchFamily="18" charset="0"/>
                        </a:rPr>
                        <m:t>𝑌</m:t>
                      </m:r>
                      <m:r>
                        <a:rPr lang="en-US" sz="2000" i="1">
                          <a:latin typeface="Cambria Math" panose="02040503050406030204" pitchFamily="18" charset="0"/>
                        </a:rPr>
                        <m:t>,</m:t>
                      </m:r>
                      <m:r>
                        <a:rPr lang="en-US" sz="2000" i="1" smtClean="0">
                          <a:solidFill>
                            <a:srgbClr val="0062FC"/>
                          </a:solidFill>
                          <a:latin typeface="Cambria Math" panose="02040503050406030204" pitchFamily="18" charset="0"/>
                        </a:rPr>
                        <m:t>𝑍</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smtClean="0">
                              <a:solidFill>
                                <a:srgbClr val="FF0000"/>
                              </a:solidFill>
                              <a:latin typeface="Cambria Math" panose="02040503050406030204" pitchFamily="18" charset="0"/>
                            </a:rPr>
                            <m:t>𝑣</m:t>
                          </m:r>
                        </m:e>
                        <m:sup>
                          <m:r>
                            <a:rPr lang="en-US" sz="2000" i="1">
                              <a:latin typeface="Cambria Math" panose="02040503050406030204" pitchFamily="18" charset="0"/>
                            </a:rPr>
                            <m:t>−1</m:t>
                          </m:r>
                        </m:sup>
                      </m:sSup>
                      <m:r>
                        <a:rPr lang="en-US" sz="2000" i="1">
                          <a:latin typeface="Cambria Math" panose="02040503050406030204" pitchFamily="18" charset="0"/>
                        </a:rPr>
                        <m:t>⋅</m:t>
                      </m:r>
                      <m:r>
                        <a:rPr lang="en-US" sz="2000" i="1">
                          <a:latin typeface="Cambria Math" panose="02040503050406030204" pitchFamily="18" charset="0"/>
                        </a:rPr>
                        <m:t>𝑍</m:t>
                      </m:r>
                      <m:r>
                        <a:rPr lang="en-US" sz="2000" b="0" i="1" smtClean="0">
                          <a:latin typeface="Cambria Math" panose="02040503050406030204" pitchFamily="18" charset="0"/>
                        </a:rPr>
                        <m:t>′</m:t>
                      </m:r>
                    </m:oMath>
                  </m:oMathPara>
                </a14:m>
                <a:endParaRPr lang="en-US" sz="2000" dirty="0"/>
              </a:p>
            </p:txBody>
          </p:sp>
        </mc:Choice>
        <mc:Fallback xmlns="">
          <p:sp>
            <p:nvSpPr>
              <p:cNvPr id="16" name="TextBox 15">
                <a:extLst>
                  <a:ext uri="{FF2B5EF4-FFF2-40B4-BE49-F238E27FC236}">
                    <a16:creationId xmlns:a16="http://schemas.microsoft.com/office/drawing/2014/main" id="{F9433B34-849F-B244-C03A-AA16FDC2A9C8}"/>
                  </a:ext>
                </a:extLst>
              </p:cNvPr>
              <p:cNvSpPr txBox="1">
                <a:spLocks noRot="1" noChangeAspect="1" noMove="1" noResize="1" noEditPoints="1" noAdjustHandles="1" noChangeArrowheads="1" noChangeShapeType="1" noTextEdit="1"/>
              </p:cNvSpPr>
              <p:nvPr/>
            </p:nvSpPr>
            <p:spPr>
              <a:xfrm>
                <a:off x="4171375" y="1879632"/>
                <a:ext cx="2944228" cy="307777"/>
              </a:xfrm>
              <a:prstGeom prst="rect">
                <a:avLst/>
              </a:prstGeom>
              <a:blipFill>
                <a:blip r:embed="rId14"/>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ounded Rectangle 24">
                <a:extLst>
                  <a:ext uri="{FF2B5EF4-FFF2-40B4-BE49-F238E27FC236}">
                    <a16:creationId xmlns:a16="http://schemas.microsoft.com/office/drawing/2014/main" id="{73B1FCAB-A30F-8FCE-C5EB-A43083430F67}"/>
                  </a:ext>
                </a:extLst>
              </p:cNvPr>
              <p:cNvSpPr/>
              <p:nvPr/>
            </p:nvSpPr>
            <p:spPr>
              <a:xfrm>
                <a:off x="721538" y="1066251"/>
                <a:ext cx="2607101" cy="317018"/>
              </a:xfrm>
              <a:prstGeom prst="roundRect">
                <a:avLst>
                  <a:gd name="adj" fmla="val 2373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d>
                        <m:dPr>
                          <m:ctrlPr>
                            <a:rPr lang="en-US" sz="1600" b="0" i="1" smtClean="0">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𝔾</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𝑝</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𝐺</m:t>
                          </m:r>
                        </m:e>
                      </m:d>
                      <m:r>
                        <a:rPr lang="en-US" sz="1600" b="0" i="0" smtClean="0">
                          <a:solidFill>
                            <a:schemeClr val="tx1"/>
                          </a:solidFill>
                          <a:latin typeface="Cambria Math" panose="02040503050406030204" pitchFamily="18" charset="0"/>
                        </a:rPr>
                        <m:t>: </m:t>
                      </m:r>
                      <m:r>
                        <a:rPr lang="en-US" sz="1600" i="1">
                          <a:solidFill>
                            <a:schemeClr val="tx1"/>
                          </a:solidFill>
                          <a:latin typeface="Cambria Math" panose="02040503050406030204" pitchFamily="18" charset="0"/>
                        </a:rPr>
                        <m:t>𝔾</m:t>
                      </m:r>
                      <m:r>
                        <a:rPr lang="en-US" sz="1600" i="1">
                          <a:solidFill>
                            <a:schemeClr val="tx1"/>
                          </a:solidFill>
                          <a:latin typeface="Cambria Math" panose="02040503050406030204" pitchFamily="18" charset="0"/>
                        </a:rPr>
                        <m:t>=</m:t>
                      </m:r>
                      <m:d>
                        <m:dPr>
                          <m:begChr m:val="⟨"/>
                          <m:endChr m:val="⟩"/>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𝐺</m:t>
                          </m:r>
                        </m:e>
                      </m:d>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𝑝</m:t>
                      </m:r>
                      <m:r>
                        <a:rPr lang="en-US" sz="1600" i="1">
                          <a:solidFill>
                            <a:schemeClr val="tx1"/>
                          </a:solidFill>
                          <a:latin typeface="Cambria Math" panose="02040503050406030204" pitchFamily="18" charset="0"/>
                        </a:rPr>
                        <m:t>=</m:t>
                      </m:r>
                      <m:d>
                        <m:dPr>
                          <m:begChr m:val="|"/>
                          <m:endChr m:val="|"/>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𝔾</m:t>
                          </m:r>
                        </m:e>
                      </m:d>
                    </m:oMath>
                  </m:oMathPara>
                </a14:m>
                <a:endParaRPr lang="en-US" sz="1600" dirty="0">
                  <a:solidFill>
                    <a:schemeClr val="tx1"/>
                  </a:solidFill>
                </a:endParaRPr>
              </a:p>
            </p:txBody>
          </p:sp>
        </mc:Choice>
        <mc:Fallback xmlns="">
          <p:sp>
            <p:nvSpPr>
              <p:cNvPr id="25" name="Rounded Rectangle 24">
                <a:extLst>
                  <a:ext uri="{FF2B5EF4-FFF2-40B4-BE49-F238E27FC236}">
                    <a16:creationId xmlns:a16="http://schemas.microsoft.com/office/drawing/2014/main" id="{73B1FCAB-A30F-8FCE-C5EB-A43083430F67}"/>
                  </a:ext>
                </a:extLst>
              </p:cNvPr>
              <p:cNvSpPr>
                <a:spLocks noRot="1" noChangeAspect="1" noMove="1" noResize="1" noEditPoints="1" noAdjustHandles="1" noChangeArrowheads="1" noChangeShapeType="1" noTextEdit="1"/>
              </p:cNvSpPr>
              <p:nvPr/>
            </p:nvSpPr>
            <p:spPr>
              <a:xfrm>
                <a:off x="721538" y="1066251"/>
                <a:ext cx="2607101" cy="317018"/>
              </a:xfrm>
              <a:prstGeom prst="roundRect">
                <a:avLst>
                  <a:gd name="adj" fmla="val 23739"/>
                </a:avLst>
              </a:prstGeom>
              <a:blipFill>
                <a:blip r:embed="rId15"/>
                <a:stretch>
                  <a:fillRect b="-200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34D06C4-C5D3-D87B-DD67-85796EC9B2CE}"/>
                  </a:ext>
                </a:extLst>
              </p:cNvPr>
              <p:cNvSpPr txBox="1"/>
              <p:nvPr/>
            </p:nvSpPr>
            <p:spPr>
              <a:xfrm>
                <a:off x="4220657" y="2178665"/>
                <a:ext cx="3099444" cy="6065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000" b="0" i="1" smtClean="0">
                              <a:solidFill>
                                <a:srgbClr val="0062FC"/>
                              </a:solidFill>
                              <a:latin typeface="Cambria Math" panose="02040503050406030204" pitchFamily="18" charset="0"/>
                            </a:rPr>
                          </m:ctrlPr>
                        </m:sSupPr>
                        <m:e>
                          <m:r>
                            <a:rPr lang="en-US" sz="2000" b="0" i="1" smtClean="0">
                              <a:solidFill>
                                <a:srgbClr val="0062FC"/>
                              </a:solidFill>
                              <a:latin typeface="Cambria Math" panose="02040503050406030204" pitchFamily="18" charset="0"/>
                            </a:rPr>
                            <m:t>𝑅</m:t>
                          </m:r>
                        </m:e>
                        <m:sup>
                          <m:r>
                            <a:rPr lang="en-US" sz="2000" b="0" i="1" smtClean="0">
                              <a:solidFill>
                                <a:srgbClr val="0062FC"/>
                              </a:solidFill>
                              <a:latin typeface="Cambria Math" panose="02040503050406030204" pitchFamily="18" charset="0"/>
                            </a:rPr>
                            <m:t>′</m:t>
                          </m:r>
                        </m:sup>
                      </m:sSup>
                      <m:r>
                        <a:rPr lang="en-US" sz="2000" b="0" i="1" smtClean="0">
                          <a:latin typeface="Cambria Math" panose="02040503050406030204" pitchFamily="18" charset="0"/>
                        </a:rPr>
                        <m:t>←</m:t>
                      </m:r>
                      <m:sSup>
                        <m:sSupPr>
                          <m:ctrlPr>
                            <a:rPr lang="en-US" sz="2000" b="0" i="1" smtClean="0">
                              <a:solidFill>
                                <a:schemeClr val="tx1"/>
                              </a:solidFill>
                              <a:latin typeface="Cambria Math" panose="02040503050406030204" pitchFamily="18" charset="0"/>
                            </a:rPr>
                          </m:ctrlPr>
                        </m:sSupPr>
                        <m:e>
                          <m:r>
                            <a:rPr lang="en-US" sz="2000" b="0" i="1" smtClean="0">
                              <a:solidFill>
                                <a:srgbClr val="FF0000"/>
                              </a:solidFill>
                              <a:latin typeface="Cambria Math" panose="02040503050406030204" pitchFamily="18" charset="0"/>
                            </a:rPr>
                            <m:t>𝜖</m:t>
                          </m:r>
                        </m:e>
                        <m:sup>
                          <m:r>
                            <a:rPr lang="en-US" sz="2000" b="0" i="1" smtClean="0">
                              <a:solidFill>
                                <a:schemeClr val="tx1"/>
                              </a:solidFill>
                              <a:latin typeface="Cambria Math" panose="02040503050406030204" pitchFamily="18" charset="0"/>
                            </a:rPr>
                            <m:t>−1</m:t>
                          </m:r>
                        </m:sup>
                      </m:sSup>
                      <m:d>
                        <m:dPr>
                          <m:begChr m:val="["/>
                          <m:endChr m:val="]"/>
                          <m:ctrlPr>
                            <a:rPr lang="en-US" sz="2000" i="1">
                              <a:solidFill>
                                <a:schemeClr val="tx1"/>
                              </a:solidFill>
                              <a:latin typeface="Cambria Math" panose="02040503050406030204" pitchFamily="18" charset="0"/>
                            </a:rPr>
                          </m:ctrlPr>
                        </m:dPr>
                        <m:e>
                          <m:eqArr>
                            <m:eqArrPr>
                              <m:ctrlPr>
                                <a:rPr lang="en-US" sz="2000" i="1">
                                  <a:solidFill>
                                    <a:schemeClr val="tx1"/>
                                  </a:solidFill>
                                  <a:latin typeface="Cambria Math" panose="02040503050406030204" pitchFamily="18" charset="0"/>
                                </a:rPr>
                              </m:ctrlPr>
                            </m:eqArr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𝑅</m:t>
                                  </m:r>
                                </m:e>
                                <m:sub>
                                  <m:r>
                                    <a:rPr lang="en-US" sz="2000" i="1">
                                      <a:solidFill>
                                        <a:schemeClr val="tx1"/>
                                      </a:solidFill>
                                      <a:latin typeface="Cambria Math" panose="02040503050406030204" pitchFamily="18" charset="0"/>
                                    </a:rPr>
                                    <m:t>1</m:t>
                                  </m:r>
                                </m:sub>
                              </m:sSub>
                            </m:e>
                            <m:e>
                              <m:sSub>
                                <m:sSubPr>
                                  <m:ctrlPr>
                                    <a:rPr lang="en-US" sz="2000" i="1">
                                      <a:solidFill>
                                        <a:schemeClr val="tx1"/>
                                      </a:solidFill>
                                      <a:latin typeface="Cambria Math" panose="02040503050406030204" pitchFamily="18" charset="0"/>
                                    </a:rPr>
                                  </m:ctrlPr>
                                </m:sSubPr>
                                <m:e>
                                  <m:sSup>
                                    <m:sSupPr>
                                      <m:ctrlPr>
                                        <a:rPr lang="en-US" sz="2000" i="1" smtClean="0">
                                          <a:solidFill>
                                            <a:schemeClr val="tx1"/>
                                          </a:solidFill>
                                          <a:latin typeface="Cambria Math" panose="02040503050406030204" pitchFamily="18" charset="0"/>
                                        </a:rPr>
                                      </m:ctrlPr>
                                    </m:sSupPr>
                                    <m:e>
                                      <m:r>
                                        <a:rPr lang="en-US" sz="2000" i="1" smtClean="0">
                                          <a:solidFill>
                                            <a:srgbClr val="FF0000"/>
                                          </a:solidFill>
                                          <a:latin typeface="Cambria Math" panose="02040503050406030204" pitchFamily="18" charset="0"/>
                                        </a:rPr>
                                        <m:t>𝑣</m:t>
                                      </m:r>
                                    </m:e>
                                    <m:sup>
                                      <m:r>
                                        <a:rPr lang="en-US" sz="2000" i="1">
                                          <a:solidFill>
                                            <a:schemeClr val="tx1"/>
                                          </a:solidFill>
                                          <a:latin typeface="Cambria Math" panose="02040503050406030204" pitchFamily="18" charset="0"/>
                                        </a:rPr>
                                        <m:t>−1</m:t>
                                      </m:r>
                                    </m:sup>
                                  </m:sSup>
                                  <m:r>
                                    <a:rPr lang="en-US" sz="2000" i="1">
                                      <a:solidFill>
                                        <a:schemeClr val="tx1"/>
                                      </a:solidFill>
                                      <a:latin typeface="Cambria Math" panose="02040503050406030204" pitchFamily="18" charset="0"/>
                                    </a:rPr>
                                    <m:t>𝑅</m:t>
                                  </m:r>
                                </m:e>
                                <m:sub>
                                  <m:r>
                                    <a:rPr lang="en-US" sz="2000" i="1">
                                      <a:solidFill>
                                        <a:schemeClr val="tx1"/>
                                      </a:solidFill>
                                      <a:latin typeface="Cambria Math" panose="02040503050406030204" pitchFamily="18" charset="0"/>
                                    </a:rPr>
                                    <m:t>2</m:t>
                                  </m:r>
                                </m:sub>
                              </m:sSub>
                            </m:e>
                          </m:eqArr>
                        </m:e>
                      </m:d>
                      <m:r>
                        <a:rPr lang="en-US" sz="2000" b="0" i="1" smtClean="0">
                          <a:latin typeface="Cambria Math" panose="02040503050406030204" pitchFamily="18" charset="0"/>
                        </a:rPr>
                        <m:t>+</m:t>
                      </m:r>
                      <m:r>
                        <a:rPr lang="en-US" sz="2000" i="1" smtClean="0">
                          <a:solidFill>
                            <a:srgbClr val="FF0000"/>
                          </a:solidFill>
                          <a:latin typeface="Cambria Math" panose="02040503050406030204" pitchFamily="18" charset="0"/>
                        </a:rPr>
                        <m:t>𝜌</m:t>
                      </m:r>
                      <m:d>
                        <m:dPr>
                          <m:begChr m:val="["/>
                          <m:endChr m:val="]"/>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r>
                                <a:rPr lang="en-US" sz="2000" i="1">
                                  <a:latin typeface="Cambria Math" panose="02040503050406030204" pitchFamily="18" charset="0"/>
                                </a:rPr>
                                <m:t>𝐺</m:t>
                              </m:r>
                            </m:e>
                            <m:e>
                              <m:r>
                                <a:rPr lang="en-US" sz="2000" i="1">
                                  <a:latin typeface="Cambria Math" panose="02040503050406030204" pitchFamily="18" charset="0"/>
                                </a:rPr>
                                <m:t>𝑌</m:t>
                              </m:r>
                            </m:e>
                          </m:eqArr>
                        </m:e>
                      </m:d>
                    </m:oMath>
                  </m:oMathPara>
                </a14:m>
                <a:endParaRPr lang="en-US" sz="2000" dirty="0"/>
              </a:p>
            </p:txBody>
          </p:sp>
        </mc:Choice>
        <mc:Fallback xmlns="">
          <p:sp>
            <p:nvSpPr>
              <p:cNvPr id="31" name="TextBox 30">
                <a:extLst>
                  <a:ext uri="{FF2B5EF4-FFF2-40B4-BE49-F238E27FC236}">
                    <a16:creationId xmlns:a16="http://schemas.microsoft.com/office/drawing/2014/main" id="{134D06C4-C5D3-D87B-DD67-85796EC9B2CE}"/>
                  </a:ext>
                </a:extLst>
              </p:cNvPr>
              <p:cNvSpPr txBox="1">
                <a:spLocks noRot="1" noChangeAspect="1" noMove="1" noResize="1" noEditPoints="1" noAdjustHandles="1" noChangeArrowheads="1" noChangeShapeType="1" noTextEdit="1"/>
              </p:cNvSpPr>
              <p:nvPr/>
            </p:nvSpPr>
            <p:spPr>
              <a:xfrm>
                <a:off x="4220657" y="2178665"/>
                <a:ext cx="3099444" cy="606576"/>
              </a:xfrm>
              <a:prstGeom prst="rect">
                <a:avLst/>
              </a:prstGeom>
              <a:blipFill>
                <a:blip r:embed="rId16"/>
                <a:stretch>
                  <a:fillRect t="-2041" b="-10204"/>
                </a:stretch>
              </a:blipFill>
            </p:spPr>
            <p:txBody>
              <a:bodyPr/>
              <a:lstStyle/>
              <a:p>
                <a:r>
                  <a:rPr lang="en-US">
                    <a:noFill/>
                  </a:rPr>
                  <a:t> </a:t>
                </a:r>
              </a:p>
            </p:txBody>
          </p:sp>
        </mc:Fallback>
      </mc:AlternateContent>
      <p:sp>
        <p:nvSpPr>
          <p:cNvPr id="34" name="Rounded Rectangle 33">
            <a:extLst>
              <a:ext uri="{FF2B5EF4-FFF2-40B4-BE49-F238E27FC236}">
                <a16:creationId xmlns:a16="http://schemas.microsoft.com/office/drawing/2014/main" id="{1D05DD80-0C60-228D-DA09-E4B86C3CB656}"/>
              </a:ext>
            </a:extLst>
          </p:cNvPr>
          <p:cNvSpPr/>
          <p:nvPr/>
        </p:nvSpPr>
        <p:spPr>
          <a:xfrm>
            <a:off x="6397162" y="1195296"/>
            <a:ext cx="2215101" cy="606577"/>
          </a:xfrm>
          <a:prstGeom prst="roundRect">
            <a:avLst>
              <a:gd name="adj" fmla="val 12014"/>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Random masks</a:t>
            </a:r>
          </a:p>
          <a:p>
            <a:pPr algn="ctr"/>
            <a:r>
              <a:rPr lang="en-US" dirty="0">
                <a:solidFill>
                  <a:srgbClr val="0062FC"/>
                </a:solidFill>
              </a:rPr>
              <a:t>Hidden from issuer</a:t>
            </a:r>
            <a:endParaRPr lang="en-US" sz="2000" dirty="0">
              <a:solidFill>
                <a:srgbClr val="0062FC"/>
              </a:solidFill>
            </a:endParaRPr>
          </a:p>
        </p:txBody>
      </p:sp>
      <mc:AlternateContent xmlns:mc="http://schemas.openxmlformats.org/markup-compatibility/2006" xmlns:a14="http://schemas.microsoft.com/office/drawing/2010/main">
        <mc:Choice Requires="a14">
          <p:sp>
            <p:nvSpPr>
              <p:cNvPr id="35" name="Rounded Rectangle 34">
                <a:extLst>
                  <a:ext uri="{FF2B5EF4-FFF2-40B4-BE49-F238E27FC236}">
                    <a16:creationId xmlns:a16="http://schemas.microsoft.com/office/drawing/2014/main" id="{C6BB40CC-C804-C895-0E8D-758F7D1E7B41}"/>
                  </a:ext>
                </a:extLst>
              </p:cNvPr>
              <p:cNvSpPr/>
              <p:nvPr/>
            </p:nvSpPr>
            <p:spPr>
              <a:xfrm>
                <a:off x="903211" y="4092343"/>
                <a:ext cx="3046788" cy="911986"/>
              </a:xfrm>
              <a:prstGeom prst="roundRect">
                <a:avLst>
                  <a:gd name="adj" fmla="val 16393"/>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Perfectly oblivious</a:t>
                </a:r>
              </a:p>
              <a:p>
                <a:pPr algn="ctr"/>
                <a:r>
                  <a:rPr lang="en-US" sz="2000" dirty="0">
                    <a:solidFill>
                      <a:schemeClr val="tx1">
                        <a:lumMod val="95000"/>
                        <a:lumOff val="5000"/>
                      </a:schemeClr>
                    </a:solidFill>
                  </a:rPr>
                  <a:t>if </a:t>
                </a:r>
                <a14:m>
                  <m:oMath xmlns:m="http://schemas.openxmlformats.org/officeDocument/2006/math">
                    <m:r>
                      <a:rPr lang="en-US" sz="2000" b="0" i="1" smtClean="0">
                        <a:solidFill>
                          <a:srgbClr val="FF0000"/>
                        </a:solidFill>
                        <a:latin typeface="Cambria Math" panose="02040503050406030204" pitchFamily="18" charset="0"/>
                      </a:rPr>
                      <m:t>𝑍</m:t>
                    </m:r>
                    <m:r>
                      <a:rPr lang="en-US" sz="2000" b="0" i="1" smtClean="0">
                        <a:solidFill>
                          <a:srgbClr val="FF0000"/>
                        </a:solidFill>
                        <a:latin typeface="Cambria Math" panose="02040503050406030204" pitchFamily="18" charset="0"/>
                      </a:rPr>
                      <m:t>′</m:t>
                    </m:r>
                  </m:oMath>
                </a14:m>
                <a:r>
                  <a:rPr lang="en-US" sz="2000" dirty="0">
                    <a:solidFill>
                      <a:srgbClr val="FF0000"/>
                    </a:solidFill>
                  </a:rPr>
                  <a:t> computed correctly </a:t>
                </a:r>
                <a:endParaRPr lang="en-US" sz="2000" dirty="0">
                  <a:solidFill>
                    <a:schemeClr val="tx1">
                      <a:lumMod val="95000"/>
                      <a:lumOff val="5000"/>
                    </a:schemeClr>
                  </a:solidFill>
                </a:endParaRPr>
              </a:p>
            </p:txBody>
          </p:sp>
        </mc:Choice>
        <mc:Fallback xmlns="">
          <p:sp>
            <p:nvSpPr>
              <p:cNvPr id="35" name="Rounded Rectangle 34">
                <a:extLst>
                  <a:ext uri="{FF2B5EF4-FFF2-40B4-BE49-F238E27FC236}">
                    <a16:creationId xmlns:a16="http://schemas.microsoft.com/office/drawing/2014/main" id="{C6BB40CC-C804-C895-0E8D-758F7D1E7B41}"/>
                  </a:ext>
                </a:extLst>
              </p:cNvPr>
              <p:cNvSpPr>
                <a:spLocks noRot="1" noChangeAspect="1" noMove="1" noResize="1" noEditPoints="1" noAdjustHandles="1" noChangeArrowheads="1" noChangeShapeType="1" noTextEdit="1"/>
              </p:cNvSpPr>
              <p:nvPr/>
            </p:nvSpPr>
            <p:spPr>
              <a:xfrm>
                <a:off x="903211" y="4092343"/>
                <a:ext cx="3046788" cy="911986"/>
              </a:xfrm>
              <a:prstGeom prst="roundRect">
                <a:avLst>
                  <a:gd name="adj" fmla="val 16393"/>
                </a:avLst>
              </a:prstGeom>
              <a:blipFill>
                <a:blip r:embed="rId17"/>
                <a:stretch>
                  <a:fillRect b="-1370"/>
                </a:stretch>
              </a:blipFill>
              <a:ln>
                <a:noFill/>
              </a:ln>
            </p:spPr>
            <p:txBody>
              <a:bodyPr/>
              <a:lstStyle/>
              <a:p>
                <a:r>
                  <a:rPr lang="en-US">
                    <a:noFill/>
                  </a:rPr>
                  <a:t> </a:t>
                </a:r>
              </a:p>
            </p:txBody>
          </p:sp>
        </mc:Fallback>
      </mc:AlternateContent>
      <p:sp>
        <p:nvSpPr>
          <p:cNvPr id="38" name="Rounded Rectangle 37">
            <a:extLst>
              <a:ext uri="{FF2B5EF4-FFF2-40B4-BE49-F238E27FC236}">
                <a16:creationId xmlns:a16="http://schemas.microsoft.com/office/drawing/2014/main" id="{69BB01C5-DCED-BC30-BC3C-4297D03CBDA8}"/>
              </a:ext>
            </a:extLst>
          </p:cNvPr>
          <p:cNvSpPr/>
          <p:nvPr/>
        </p:nvSpPr>
        <p:spPr>
          <a:xfrm>
            <a:off x="5825162" y="4094816"/>
            <a:ext cx="2092048" cy="909513"/>
          </a:xfrm>
          <a:prstGeom prst="roundRect">
            <a:avLst>
              <a:gd name="adj" fmla="val 16393"/>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Obliviousness </a:t>
            </a:r>
            <a:r>
              <a:rPr lang="en-US" sz="2000" dirty="0">
                <a:solidFill>
                  <a:schemeClr val="tx1">
                    <a:lumMod val="95000"/>
                    <a:lumOff val="5000"/>
                  </a:schemeClr>
                </a:solidFill>
              </a:rPr>
              <a:t>in ROM</a:t>
            </a:r>
          </a:p>
        </p:txBody>
      </p:sp>
      <p:cxnSp>
        <p:nvCxnSpPr>
          <p:cNvPr id="41" name="Straight Arrow Connector 40">
            <a:extLst>
              <a:ext uri="{FF2B5EF4-FFF2-40B4-BE49-F238E27FC236}">
                <a16:creationId xmlns:a16="http://schemas.microsoft.com/office/drawing/2014/main" id="{AEA37A81-7466-61B8-48CA-CCB2E3603359}"/>
              </a:ext>
            </a:extLst>
          </p:cNvPr>
          <p:cNvCxnSpPr>
            <a:cxnSpLocks/>
            <a:stCxn id="35" idx="3"/>
          </p:cNvCxnSpPr>
          <p:nvPr/>
        </p:nvCxnSpPr>
        <p:spPr>
          <a:xfrm flipV="1">
            <a:off x="3949999" y="4540875"/>
            <a:ext cx="1875163" cy="746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28F4738F-510B-E9B2-B690-40FCA304F840}"/>
                  </a:ext>
                </a:extLst>
              </p:cNvPr>
              <p:cNvSpPr txBox="1"/>
              <p:nvPr/>
            </p:nvSpPr>
            <p:spPr>
              <a:xfrm>
                <a:off x="4168067" y="4225255"/>
                <a:ext cx="1379801" cy="246221"/>
              </a:xfrm>
              <a:prstGeom prst="rect">
                <a:avLst/>
              </a:prstGeom>
              <a:noFill/>
            </p:spPr>
            <p:txBody>
              <a:bodyPr wrap="none" lIns="0" tIns="0" rIns="0" bIns="0" rtlCol="0">
                <a:spAutoFit/>
              </a:bodyPr>
              <a:lstStyle/>
              <a:p>
                <a:r>
                  <a:rPr lang="en-US" sz="1600" b="0" dirty="0">
                    <a:solidFill>
                      <a:schemeClr val="tx1"/>
                    </a:solidFill>
                  </a:rPr>
                  <a:t>Soundness of </a:t>
                </a:r>
                <a14:m>
                  <m:oMath xmlns:m="http://schemas.openxmlformats.org/officeDocument/2006/math">
                    <m:r>
                      <a:rPr lang="en-US" sz="1600" b="0" i="1" smtClean="0">
                        <a:solidFill>
                          <a:schemeClr val="tx1"/>
                        </a:solidFill>
                        <a:latin typeface="Cambria Math" panose="02040503050406030204" pitchFamily="18" charset="0"/>
                      </a:rPr>
                      <m:t>𝜋</m:t>
                    </m:r>
                  </m:oMath>
                </a14:m>
                <a:endParaRPr lang="en-US" sz="1600" dirty="0">
                  <a:solidFill>
                    <a:schemeClr val="tx1"/>
                  </a:solidFill>
                </a:endParaRPr>
              </a:p>
            </p:txBody>
          </p:sp>
        </mc:Choice>
        <mc:Fallback xmlns="">
          <p:sp>
            <p:nvSpPr>
              <p:cNvPr id="43" name="TextBox 42">
                <a:extLst>
                  <a:ext uri="{FF2B5EF4-FFF2-40B4-BE49-F238E27FC236}">
                    <a16:creationId xmlns:a16="http://schemas.microsoft.com/office/drawing/2014/main" id="{28F4738F-510B-E9B2-B690-40FCA304F840}"/>
                  </a:ext>
                </a:extLst>
              </p:cNvPr>
              <p:cNvSpPr txBox="1">
                <a:spLocks noRot="1" noChangeAspect="1" noMove="1" noResize="1" noEditPoints="1" noAdjustHandles="1" noChangeArrowheads="1" noChangeShapeType="1" noTextEdit="1"/>
              </p:cNvSpPr>
              <p:nvPr/>
            </p:nvSpPr>
            <p:spPr>
              <a:xfrm>
                <a:off x="4168067" y="4225255"/>
                <a:ext cx="1379801" cy="246221"/>
              </a:xfrm>
              <a:prstGeom prst="rect">
                <a:avLst/>
              </a:prstGeom>
              <a:blipFill>
                <a:blip r:embed="rId18"/>
                <a:stretch>
                  <a:fillRect l="-9174" t="-23810" r="-2752" b="-4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1E911ACA-FF5A-7A54-8682-271BE6EF4CBD}"/>
                  </a:ext>
                </a:extLst>
              </p:cNvPr>
              <p:cNvSpPr txBox="1"/>
              <p:nvPr/>
            </p:nvSpPr>
            <p:spPr>
              <a:xfrm>
                <a:off x="3273010" y="2365085"/>
                <a:ext cx="40989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𝑅</m:t>
                      </m:r>
                    </m:oMath>
                  </m:oMathPara>
                </a14:m>
                <a:endParaRPr lang="en-US" sz="2000" dirty="0"/>
              </a:p>
            </p:txBody>
          </p:sp>
        </mc:Choice>
        <mc:Fallback xmlns="">
          <p:sp>
            <p:nvSpPr>
              <p:cNvPr id="56" name="TextBox 55">
                <a:extLst>
                  <a:ext uri="{FF2B5EF4-FFF2-40B4-BE49-F238E27FC236}">
                    <a16:creationId xmlns:a16="http://schemas.microsoft.com/office/drawing/2014/main" id="{1E911ACA-FF5A-7A54-8682-271BE6EF4CBD}"/>
                  </a:ext>
                </a:extLst>
              </p:cNvPr>
              <p:cNvSpPr txBox="1">
                <a:spLocks noRot="1" noChangeAspect="1" noMove="1" noResize="1" noEditPoints="1" noAdjustHandles="1" noChangeArrowheads="1" noChangeShapeType="1" noTextEdit="1"/>
              </p:cNvSpPr>
              <p:nvPr/>
            </p:nvSpPr>
            <p:spPr>
              <a:xfrm>
                <a:off x="3273010" y="2365085"/>
                <a:ext cx="409898" cy="307777"/>
              </a:xfrm>
              <a:prstGeom prst="rect">
                <a:avLst/>
              </a:prstGeom>
              <a:blipFill>
                <a:blip r:embed="rId19"/>
                <a:stretch>
                  <a:fillRect r="-3030"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ounded Rectangle 60">
                <a:extLst>
                  <a:ext uri="{FF2B5EF4-FFF2-40B4-BE49-F238E27FC236}">
                    <a16:creationId xmlns:a16="http://schemas.microsoft.com/office/drawing/2014/main" id="{0E0733DF-61AD-0965-4EF6-7657BB7A26E4}"/>
                  </a:ext>
                </a:extLst>
              </p:cNvPr>
              <p:cNvSpPr/>
              <p:nvPr/>
            </p:nvSpPr>
            <p:spPr>
              <a:xfrm>
                <a:off x="5108367" y="298436"/>
                <a:ext cx="3776303" cy="777467"/>
              </a:xfrm>
              <a:prstGeom prst="roundRect">
                <a:avLst>
                  <a:gd name="adj" fmla="val 13292"/>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𝐷𝐿𝐸𝑄</m:t>
                          </m:r>
                        </m:e>
                        <m:sub>
                          <m:r>
                            <a:rPr lang="en-US" sz="1600" b="0" i="1" smtClean="0">
                              <a:solidFill>
                                <a:schemeClr val="tx1"/>
                              </a:solidFill>
                              <a:latin typeface="Cambria Math" panose="02040503050406030204" pitchFamily="18" charset="0"/>
                            </a:rPr>
                            <m:t>𝔾</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𝐺</m:t>
                          </m:r>
                        </m:sub>
                      </m:sSub>
                      <m:r>
                        <a:rPr lang="en-US" sz="1600" i="1" smtClean="0">
                          <a:solidFill>
                            <a:schemeClr val="tx1"/>
                          </a:solidFill>
                          <a:latin typeface="Cambria Math" panose="02040503050406030204" pitchFamily="18" charset="0"/>
                        </a:rPr>
                        <m:t>≔</m:t>
                      </m:r>
                      <m:d>
                        <m:dPr>
                          <m:begChr m:val="{"/>
                          <m:endChr m:val="}"/>
                          <m:ctrlPr>
                            <a:rPr lang="en-US" sz="1600" i="1" smtClean="0">
                              <a:solidFill>
                                <a:schemeClr val="tx1"/>
                              </a:solidFill>
                              <a:latin typeface="Cambria Math" panose="02040503050406030204" pitchFamily="18" charset="0"/>
                            </a:rPr>
                          </m:ctrlPr>
                        </m:dPr>
                        <m:e>
                          <m:eqArr>
                            <m:eqArrPr>
                              <m:ctrlPr>
                                <a:rPr lang="en-US" sz="1600" i="1" smtClean="0">
                                  <a:solidFill>
                                    <a:schemeClr val="tx1"/>
                                  </a:solidFill>
                                  <a:latin typeface="Cambria Math" panose="02040503050406030204" pitchFamily="18" charset="0"/>
                                </a:rPr>
                              </m:ctrlPr>
                            </m:eqArrPr>
                            <m:e>
                              <m:d>
                                <m:dPr>
                                  <m:ctrlPr>
                                    <a:rPr lang="en-US" sz="1600" i="1" smtClean="0">
                                      <a:solidFill>
                                        <a:schemeClr val="tx1"/>
                                      </a:solidFill>
                                      <a:latin typeface="Cambria Math" panose="02040503050406030204" pitchFamily="18" charset="0"/>
                                    </a:rPr>
                                  </m:ctrlPr>
                                </m:dPr>
                                <m:e>
                                  <m:r>
                                    <m:rPr>
                                      <m:brk m:alnAt="7"/>
                                    </m:rPr>
                                    <a:rPr lang="en-US" sz="1600" i="1">
                                      <a:solidFill>
                                        <a:schemeClr val="tx1"/>
                                      </a:solidFill>
                                      <a:latin typeface="Cambria Math" panose="02040503050406030204" pitchFamily="18" charset="0"/>
                                    </a:rPr>
                                    <m:t>𝑤</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𝑌</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𝑍</m:t>
                                  </m:r>
                                </m:e>
                              </m:d>
                              <m:r>
                                <m:rPr>
                                  <m:brk m:alnAt="7"/>
                                </m:rPr>
                                <a:rPr lang="en-US" sz="1600" i="1">
                                  <a:solidFill>
                                    <a:schemeClr val="tx1"/>
                                  </a:solidFill>
                                  <a:latin typeface="Cambria Math" panose="02040503050406030204" pitchFamily="18" charset="0"/>
                                </a:rPr>
                                <m:t>:</m:t>
                              </m:r>
                              <m:d>
                                <m:dPr>
                                  <m:begChr m:val="["/>
                                  <m:endChr m:val="]"/>
                                  <m:ctrlPr>
                                    <a:rPr lang="en-US" sz="1600" i="1" smtClean="0">
                                      <a:solidFill>
                                        <a:schemeClr val="tx1"/>
                                      </a:solidFill>
                                      <a:latin typeface="Cambria Math" panose="02040503050406030204" pitchFamily="18" charset="0"/>
                                    </a:rPr>
                                  </m:ctrlPr>
                                </m:dPr>
                                <m:e>
                                  <m:eqArr>
                                    <m:eqArrPr>
                                      <m:ctrlPr>
                                        <a:rPr lang="en-US" sz="1600" i="1">
                                          <a:solidFill>
                                            <a:schemeClr val="tx1"/>
                                          </a:solidFill>
                                          <a:latin typeface="Cambria Math" panose="02040503050406030204" pitchFamily="18" charset="0"/>
                                        </a:rPr>
                                      </m:ctrlPr>
                                    </m:eqArrPr>
                                    <m:e>
                                      <m:r>
                                        <a:rPr lang="en-US" sz="1600" b="0" i="1" smtClean="0">
                                          <a:solidFill>
                                            <a:schemeClr val="tx1"/>
                                          </a:solidFill>
                                          <a:latin typeface="Cambria Math" panose="02040503050406030204" pitchFamily="18" charset="0"/>
                                        </a:rPr>
                                        <m:t>𝐺</m:t>
                                      </m:r>
                                    </m:e>
                                    <m:e>
                                      <m:r>
                                        <a:rPr lang="en-US" sz="1600" i="1">
                                          <a:solidFill>
                                            <a:schemeClr val="tx1"/>
                                          </a:solidFill>
                                          <a:latin typeface="Cambria Math" panose="02040503050406030204" pitchFamily="18" charset="0"/>
                                        </a:rPr>
                                        <m:t>𝑌</m:t>
                                      </m:r>
                                    </m:e>
                                  </m:eqArr>
                                </m:e>
                              </m:d>
                              <m:r>
                                <a:rPr lang="en-US" sz="1600" i="1" dirty="0">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𝑤</m:t>
                              </m:r>
                              <m:r>
                                <m:rPr>
                                  <m:nor/>
                                </m:rPr>
                                <a:rPr lang="en-US" sz="1600" dirty="0">
                                  <a:solidFill>
                                    <a:schemeClr val="tx1"/>
                                  </a:solidFill>
                                </a:rPr>
                                <m:t> </m:t>
                              </m:r>
                              <m:r>
                                <a:rPr lang="en-US" sz="1600" i="1" dirty="0">
                                  <a:solidFill>
                                    <a:schemeClr val="tx1"/>
                                  </a:solidFill>
                                  <a:latin typeface="Cambria Math" panose="02040503050406030204" pitchFamily="18" charset="0"/>
                                </a:rPr>
                                <m:t>=</m:t>
                              </m:r>
                              <m:d>
                                <m:dPr>
                                  <m:begChr m:val="["/>
                                  <m:endChr m:val="]"/>
                                  <m:ctrlPr>
                                    <a:rPr lang="en-US" sz="1600" i="1">
                                      <a:solidFill>
                                        <a:schemeClr val="tx1"/>
                                      </a:solidFill>
                                      <a:latin typeface="Cambria Math" panose="02040503050406030204" pitchFamily="18" charset="0"/>
                                    </a:rPr>
                                  </m:ctrlPr>
                                </m:dPr>
                                <m:e>
                                  <m:eqArr>
                                    <m:eqArrPr>
                                      <m:ctrlPr>
                                        <a:rPr lang="en-US" sz="1600" i="1">
                                          <a:solidFill>
                                            <a:schemeClr val="tx1"/>
                                          </a:solidFill>
                                          <a:latin typeface="Cambria Math" panose="02040503050406030204" pitchFamily="18" charset="0"/>
                                        </a:rPr>
                                      </m:ctrlPr>
                                    </m:eqArrPr>
                                    <m:e>
                                      <m:r>
                                        <a:rPr lang="en-US" sz="1600" i="1">
                                          <a:solidFill>
                                            <a:schemeClr val="tx1"/>
                                          </a:solidFill>
                                          <a:latin typeface="Cambria Math" panose="02040503050406030204" pitchFamily="18" charset="0"/>
                                        </a:rPr>
                                        <m:t>𝑋</m:t>
                                      </m:r>
                                    </m:e>
                                    <m:e>
                                      <m:r>
                                        <a:rPr lang="en-US" sz="1600" i="1">
                                          <a:solidFill>
                                            <a:schemeClr val="tx1"/>
                                          </a:solidFill>
                                          <a:latin typeface="Cambria Math" panose="02040503050406030204" pitchFamily="18" charset="0"/>
                                        </a:rPr>
                                        <m:t>𝑍</m:t>
                                      </m:r>
                                    </m:e>
                                  </m:eqArr>
                                </m:e>
                              </m:d>
                            </m:e>
                          </m:eqArr>
                        </m:e>
                      </m:d>
                    </m:oMath>
                  </m:oMathPara>
                </a14:m>
                <a:endParaRPr lang="en-US" sz="1600" dirty="0">
                  <a:solidFill>
                    <a:schemeClr val="tx1"/>
                  </a:solidFill>
                </a:endParaRPr>
              </a:p>
              <a:p>
                <a:r>
                  <a:rPr lang="en-US" sz="1600" dirty="0">
                    <a:solidFill>
                      <a:schemeClr val="tx1"/>
                    </a:solidFill>
                  </a:rPr>
                  <a:t>Free mode: </a:t>
                </a:r>
                <a14:m>
                  <m:oMath xmlns:m="http://schemas.openxmlformats.org/officeDocument/2006/math">
                    <m:r>
                      <a:rPr lang="en-US" sz="1600" i="1" smtClean="0">
                        <a:solidFill>
                          <a:schemeClr val="tx1"/>
                        </a:solidFill>
                        <a:latin typeface="Cambria Math" panose="02040503050406030204" pitchFamily="18" charset="0"/>
                      </a:rPr>
                      <m:t>𝑌</m:t>
                    </m:r>
                  </m:oMath>
                </a14:m>
                <a:r>
                  <a:rPr lang="en-US" sz="1600" dirty="0">
                    <a:solidFill>
                      <a:schemeClr val="tx1"/>
                    </a:solidFill>
                  </a:rPr>
                  <a:t> is chosen freely by verifier </a:t>
                </a:r>
              </a:p>
            </p:txBody>
          </p:sp>
        </mc:Choice>
        <mc:Fallback xmlns="">
          <p:sp>
            <p:nvSpPr>
              <p:cNvPr id="61" name="Rounded Rectangle 60">
                <a:extLst>
                  <a:ext uri="{FF2B5EF4-FFF2-40B4-BE49-F238E27FC236}">
                    <a16:creationId xmlns:a16="http://schemas.microsoft.com/office/drawing/2014/main" id="{0E0733DF-61AD-0965-4EF6-7657BB7A26E4}"/>
                  </a:ext>
                </a:extLst>
              </p:cNvPr>
              <p:cNvSpPr>
                <a:spLocks noRot="1" noChangeAspect="1" noMove="1" noResize="1" noEditPoints="1" noAdjustHandles="1" noChangeArrowheads="1" noChangeShapeType="1" noTextEdit="1"/>
              </p:cNvSpPr>
              <p:nvPr/>
            </p:nvSpPr>
            <p:spPr>
              <a:xfrm>
                <a:off x="5108367" y="298436"/>
                <a:ext cx="3776303" cy="777467"/>
              </a:xfrm>
              <a:prstGeom prst="roundRect">
                <a:avLst>
                  <a:gd name="adj" fmla="val 13292"/>
                </a:avLst>
              </a:prstGeom>
              <a:blipFill>
                <a:blip r:embed="rId20"/>
                <a:stretch>
                  <a:fillRect b="-806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AB52310-DA5A-AE5B-DEA9-B993A2FEA610}"/>
                  </a:ext>
                </a:extLst>
              </p:cNvPr>
              <p:cNvSpPr txBox="1"/>
              <p:nvPr/>
            </p:nvSpPr>
            <p:spPr>
              <a:xfrm>
                <a:off x="2504723" y="2776907"/>
                <a:ext cx="189013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r>
                        <a:rPr lang="en-US" sz="2000" b="0" i="1" smtClean="0">
                          <a:latin typeface="Cambria Math" panose="02040503050406030204" pitchFamily="18" charset="0"/>
                        </a:rPr>
                        <m:t>←</m:t>
                      </m:r>
                      <m:r>
                        <a:rPr lang="en-US" sz="2000" b="0" i="1" smtClean="0">
                          <a:latin typeface="Cambria Math" panose="02040503050406030204" pitchFamily="18" charset="0"/>
                        </a:rPr>
                        <m:t>𝐻</m:t>
                      </m:r>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r>
                        <a:rPr lang="en-US" sz="2000" b="0" i="1" smtClean="0">
                          <a:latin typeface="Cambria Math" panose="02040503050406030204" pitchFamily="18" charset="0"/>
                        </a:rPr>
                        <m:t>𝑌</m:t>
                      </m:r>
                      <m:r>
                        <a:rPr lang="en-US" sz="2000" b="0" i="1" smtClean="0">
                          <a:latin typeface="Cambria Math" panose="02040503050406030204" pitchFamily="18" charset="0"/>
                        </a:rPr>
                        <m:t>,</m:t>
                      </m:r>
                      <m:r>
                        <a:rPr lang="en-US" sz="2000" b="0" i="1" smtClean="0">
                          <a:latin typeface="Cambria Math" panose="02040503050406030204" pitchFamily="18" charset="0"/>
                        </a:rPr>
                        <m:t>𝑍</m:t>
                      </m:r>
                      <m:r>
                        <a:rPr lang="en-US" sz="2000" b="0" i="1" smtClean="0">
                          <a:latin typeface="Cambria Math" panose="02040503050406030204" pitchFamily="18" charset="0"/>
                        </a:rPr>
                        <m:t>,</m:t>
                      </m:r>
                      <m:r>
                        <a:rPr lang="en-US" sz="2000" b="1" i="1" smtClean="0">
                          <a:latin typeface="Cambria Math" panose="02040503050406030204" pitchFamily="18" charset="0"/>
                        </a:rPr>
                        <m:t>𝑹</m:t>
                      </m:r>
                      <m:r>
                        <a:rPr lang="en-US" sz="2000" b="0" i="1" smtClean="0">
                          <a:latin typeface="Cambria Math" panose="02040503050406030204" pitchFamily="18" charset="0"/>
                        </a:rPr>
                        <m:t>)</m:t>
                      </m:r>
                    </m:oMath>
                  </m:oMathPara>
                </a14:m>
                <a:endParaRPr lang="en-US" sz="2000" dirty="0"/>
              </a:p>
            </p:txBody>
          </p:sp>
        </mc:Choice>
        <mc:Fallback xmlns="">
          <p:sp>
            <p:nvSpPr>
              <p:cNvPr id="11" name="TextBox 10">
                <a:extLst>
                  <a:ext uri="{FF2B5EF4-FFF2-40B4-BE49-F238E27FC236}">
                    <a16:creationId xmlns:a16="http://schemas.microsoft.com/office/drawing/2014/main" id="{AAB52310-DA5A-AE5B-DEA9-B993A2FEA610}"/>
                  </a:ext>
                </a:extLst>
              </p:cNvPr>
              <p:cNvSpPr txBox="1">
                <a:spLocks noRot="1" noChangeAspect="1" noMove="1" noResize="1" noEditPoints="1" noAdjustHandles="1" noChangeArrowheads="1" noChangeShapeType="1" noTextEdit="1"/>
              </p:cNvSpPr>
              <p:nvPr/>
            </p:nvSpPr>
            <p:spPr>
              <a:xfrm>
                <a:off x="2504723" y="2776907"/>
                <a:ext cx="1890133" cy="307777"/>
              </a:xfrm>
              <a:prstGeom prst="rect">
                <a:avLst/>
              </a:prstGeom>
              <a:blipFill>
                <a:blip r:embed="rId21"/>
                <a:stretch>
                  <a:fillRect l="-2000" r="-4000" b="-3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ounded Rectangle 12">
                <a:extLst>
                  <a:ext uri="{FF2B5EF4-FFF2-40B4-BE49-F238E27FC236}">
                    <a16:creationId xmlns:a16="http://schemas.microsoft.com/office/drawing/2014/main" id="{E40BCF75-0FB0-1583-495A-B19D501ECA4E}"/>
                  </a:ext>
                </a:extLst>
              </p:cNvPr>
              <p:cNvSpPr/>
              <p:nvPr/>
            </p:nvSpPr>
            <p:spPr>
              <a:xfrm>
                <a:off x="6520215" y="2929760"/>
                <a:ext cx="2092048" cy="909514"/>
              </a:xfrm>
              <a:prstGeom prst="roundRect">
                <a:avLst>
                  <a:gd name="adj" fmla="val 9144"/>
                </a:avLst>
              </a:prstGeom>
              <a:solidFill>
                <a:srgbClr val="97E4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Oblivious</a:t>
                </a:r>
              </a:p>
              <a:p>
                <a:pPr algn="ctr"/>
                <a14:m>
                  <m:oMath xmlns:m="http://schemas.openxmlformats.org/officeDocument/2006/math">
                    <m:r>
                      <m:rPr>
                        <m:sty m:val="p"/>
                      </m:rPr>
                      <a:rPr lang="en-US" b="0">
                        <a:solidFill>
                          <a:schemeClr val="tx1"/>
                        </a:solidFill>
                        <a:latin typeface="Cambria Math" panose="02040503050406030204" pitchFamily="18" charset="0"/>
                      </a:rPr>
                      <m:t>Σ</m:t>
                    </m:r>
                  </m:oMath>
                </a14:m>
                <a:r>
                  <a:rPr lang="en-US" dirty="0">
                    <a:solidFill>
                      <a:schemeClr val="tx1"/>
                    </a:solidFill>
                  </a:rPr>
                  <a:t>-protocol similar to blind </a:t>
                </a:r>
                <a:r>
                  <a:rPr lang="en-US" dirty="0" err="1">
                    <a:solidFill>
                      <a:schemeClr val="tx1"/>
                    </a:solidFill>
                  </a:rPr>
                  <a:t>Schnorr</a:t>
                </a:r>
                <a:r>
                  <a:rPr lang="en-US" dirty="0">
                    <a:solidFill>
                      <a:schemeClr val="tx1">
                        <a:lumMod val="95000"/>
                        <a:lumOff val="5000"/>
                      </a:schemeClr>
                    </a:solidFill>
                  </a:rPr>
                  <a:t> </a:t>
                </a:r>
              </a:p>
            </p:txBody>
          </p:sp>
        </mc:Choice>
        <mc:Fallback xmlns="">
          <p:sp>
            <p:nvSpPr>
              <p:cNvPr id="13" name="Rounded Rectangle 12">
                <a:extLst>
                  <a:ext uri="{FF2B5EF4-FFF2-40B4-BE49-F238E27FC236}">
                    <a16:creationId xmlns:a16="http://schemas.microsoft.com/office/drawing/2014/main" id="{E40BCF75-0FB0-1583-495A-B19D501ECA4E}"/>
                  </a:ext>
                </a:extLst>
              </p:cNvPr>
              <p:cNvSpPr>
                <a:spLocks noRot="1" noChangeAspect="1" noMove="1" noResize="1" noEditPoints="1" noAdjustHandles="1" noChangeArrowheads="1" noChangeShapeType="1" noTextEdit="1"/>
              </p:cNvSpPr>
              <p:nvPr/>
            </p:nvSpPr>
            <p:spPr>
              <a:xfrm>
                <a:off x="6520215" y="2929760"/>
                <a:ext cx="2092048" cy="909514"/>
              </a:xfrm>
              <a:prstGeom prst="roundRect">
                <a:avLst>
                  <a:gd name="adj" fmla="val 9144"/>
                </a:avLst>
              </a:prstGeom>
              <a:blipFill>
                <a:blip r:embed="rId22"/>
                <a:stretch>
                  <a:fillRect t="-2740" r="-602" b="-1095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36888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4" grpId="0"/>
      <p:bldP spid="31" grpId="0"/>
      <p:bldP spid="34" grpId="0" animBg="1"/>
      <p:bldP spid="35" grpId="0" animBg="1"/>
      <p:bldP spid="38" grpId="0" animBg="1"/>
      <p:bldP spid="43" grpId="0"/>
      <p:bldP spid="11" grpId="0"/>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E46C-2F48-5A42-8C8F-C175409F2F84}"/>
              </a:ext>
            </a:extLst>
          </p:cNvPr>
          <p:cNvSpPr>
            <a:spLocks noGrp="1"/>
          </p:cNvSpPr>
          <p:nvPr>
            <p:ph type="title"/>
          </p:nvPr>
        </p:nvSpPr>
        <p:spPr>
          <a:xfrm>
            <a:off x="419099" y="304271"/>
            <a:ext cx="8181975" cy="657874"/>
          </a:xfrm>
        </p:spPr>
        <p:txBody>
          <a:bodyPr/>
          <a:lstStyle/>
          <a:p>
            <a:r>
              <a:rPr lang="en-US" dirty="0"/>
              <a:t>One-more unforgeability?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43C3933-4C9B-C9DB-4AD0-0D4F4C4A4707}"/>
                  </a:ext>
                </a:extLst>
              </p:cNvPr>
              <p:cNvSpPr txBox="1"/>
              <p:nvPr/>
            </p:nvSpPr>
            <p:spPr>
              <a:xfrm>
                <a:off x="998128" y="1545404"/>
                <a:ext cx="1576451" cy="400110"/>
              </a:xfrm>
              <a:prstGeom prst="rect">
                <a:avLst/>
              </a:prstGeom>
              <a:noFill/>
            </p:spPr>
            <p:txBody>
              <a:bodyPr wrap="square" rtlCol="0">
                <a:spAutoFit/>
              </a:bodyPr>
              <a:lstStyle/>
              <a:p>
                <a:r>
                  <a:rPr lang="en-US" sz="2000" dirty="0"/>
                  <a:t>Issuer:</a:t>
                </a:r>
                <a14:m>
                  <m:oMath xmlns:m="http://schemas.openxmlformats.org/officeDocument/2006/math">
                    <m:r>
                      <a:rPr lang="en-US" sz="2000" b="0" i="0" smtClean="0">
                        <a:latin typeface="Cambria Math" panose="02040503050406030204" pitchFamily="18" charset="0"/>
                      </a:rPr>
                      <m:t> </m:t>
                    </m:r>
                    <m:r>
                      <a:rPr lang="en-US" sz="2000" i="1">
                        <a:latin typeface="Cambria Math" panose="02040503050406030204" pitchFamily="18" charset="0"/>
                      </a:rPr>
                      <m:t>𝑤</m:t>
                    </m:r>
                    <m:r>
                      <a:rPr lang="en-US" sz="2000" b="0" i="1" smtClean="0">
                        <a:latin typeface="Cambria Math" panose="02040503050406030204" pitchFamily="18" charset="0"/>
                      </a:rPr>
                      <m:t>, </m:t>
                    </m:r>
                    <m:r>
                      <a:rPr lang="en-US" sz="2000" b="0" i="1" smtClean="0">
                        <a:latin typeface="Cambria Math" panose="02040503050406030204" pitchFamily="18" charset="0"/>
                      </a:rPr>
                      <m:t>𝑋</m:t>
                    </m:r>
                  </m:oMath>
                </a14:m>
                <a:endParaRPr lang="en-US" sz="2000" dirty="0"/>
              </a:p>
            </p:txBody>
          </p:sp>
        </mc:Choice>
        <mc:Fallback xmlns="">
          <p:sp>
            <p:nvSpPr>
              <p:cNvPr id="3" name="TextBox 2">
                <a:extLst>
                  <a:ext uri="{FF2B5EF4-FFF2-40B4-BE49-F238E27FC236}">
                    <a16:creationId xmlns:a16="http://schemas.microsoft.com/office/drawing/2014/main" id="{E43C3933-4C9B-C9DB-4AD0-0D4F4C4A4707}"/>
                  </a:ext>
                </a:extLst>
              </p:cNvPr>
              <p:cNvSpPr txBox="1">
                <a:spLocks noRot="1" noChangeAspect="1" noMove="1" noResize="1" noEditPoints="1" noAdjustHandles="1" noChangeArrowheads="1" noChangeShapeType="1" noTextEdit="1"/>
              </p:cNvSpPr>
              <p:nvPr/>
            </p:nvSpPr>
            <p:spPr>
              <a:xfrm>
                <a:off x="998128" y="1545404"/>
                <a:ext cx="1576451" cy="400110"/>
              </a:xfrm>
              <a:prstGeom prst="rect">
                <a:avLst/>
              </a:prstGeom>
              <a:blipFill>
                <a:blip r:embed="rId3"/>
                <a:stretch>
                  <a:fillRect l="-4000" t="-3030" b="-27273"/>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C44F31C9-DAB7-370C-7550-36407872B887}"/>
              </a:ext>
            </a:extLst>
          </p:cNvPr>
          <p:cNvCxnSpPr>
            <a:cxnSpLocks/>
          </p:cNvCxnSpPr>
          <p:nvPr/>
        </p:nvCxnSpPr>
        <p:spPr>
          <a:xfrm>
            <a:off x="2574579" y="2673439"/>
            <a:ext cx="1647751"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FC2898AC-6236-56B2-C173-5F388624B05F}"/>
              </a:ext>
            </a:extLst>
          </p:cNvPr>
          <p:cNvCxnSpPr>
            <a:cxnSpLocks/>
          </p:cNvCxnSpPr>
          <p:nvPr/>
        </p:nvCxnSpPr>
        <p:spPr>
          <a:xfrm>
            <a:off x="2553856" y="2189648"/>
            <a:ext cx="1666801" cy="0"/>
          </a:xfrm>
          <a:prstGeom prst="straightConnector1">
            <a:avLst/>
          </a:prstGeom>
          <a:ln w="38100">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EA8DD02-6897-AF22-0210-636D0A2D5C1E}"/>
                  </a:ext>
                </a:extLst>
              </p:cNvPr>
              <p:cNvSpPr txBox="1"/>
              <p:nvPr/>
            </p:nvSpPr>
            <p:spPr>
              <a:xfrm>
                <a:off x="3168148" y="1859746"/>
                <a:ext cx="27251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𝑌</m:t>
                      </m:r>
                      <m:r>
                        <a:rPr lang="en-US" sz="2000" b="0" i="1" smtClean="0">
                          <a:latin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8EA8DD02-6897-AF22-0210-636D0A2D5C1E}"/>
                  </a:ext>
                </a:extLst>
              </p:cNvPr>
              <p:cNvSpPr txBox="1">
                <a:spLocks noRot="1" noChangeAspect="1" noMove="1" noResize="1" noEditPoints="1" noAdjustHandles="1" noChangeArrowheads="1" noChangeShapeType="1" noTextEdit="1"/>
              </p:cNvSpPr>
              <p:nvPr/>
            </p:nvSpPr>
            <p:spPr>
              <a:xfrm>
                <a:off x="3168148" y="1859746"/>
                <a:ext cx="272510" cy="307777"/>
              </a:xfrm>
              <a:prstGeom prst="rect">
                <a:avLst/>
              </a:prstGeom>
              <a:blipFill>
                <a:blip r:embed="rId4"/>
                <a:stretch>
                  <a:fillRect l="-27273" r="-27273"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920B251-26DD-B5BA-4711-D8F322986DE7}"/>
                  </a:ext>
                </a:extLst>
              </p:cNvPr>
              <p:cNvSpPr txBox="1"/>
              <p:nvPr/>
            </p:nvSpPr>
            <p:spPr>
              <a:xfrm>
                <a:off x="3156949" y="2365662"/>
                <a:ext cx="27090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𝑍</m:t>
                      </m:r>
                      <m:r>
                        <a:rPr lang="en-US" sz="2000" b="0" i="1" smtClean="0">
                          <a:latin typeface="Cambria Math" panose="02040503050406030204" pitchFamily="18" charset="0"/>
                        </a:rPr>
                        <m:t>′</m:t>
                      </m:r>
                    </m:oMath>
                  </m:oMathPara>
                </a14:m>
                <a:endParaRPr lang="en-US" sz="2000" dirty="0"/>
              </a:p>
            </p:txBody>
          </p:sp>
        </mc:Choice>
        <mc:Fallback xmlns="">
          <p:sp>
            <p:nvSpPr>
              <p:cNvPr id="8" name="TextBox 7">
                <a:extLst>
                  <a:ext uri="{FF2B5EF4-FFF2-40B4-BE49-F238E27FC236}">
                    <a16:creationId xmlns:a16="http://schemas.microsoft.com/office/drawing/2014/main" id="{5920B251-26DD-B5BA-4711-D8F322986DE7}"/>
                  </a:ext>
                </a:extLst>
              </p:cNvPr>
              <p:cNvSpPr txBox="1">
                <a:spLocks noRot="1" noChangeAspect="1" noMove="1" noResize="1" noEditPoints="1" noAdjustHandles="1" noChangeArrowheads="1" noChangeShapeType="1" noTextEdit="1"/>
              </p:cNvSpPr>
              <p:nvPr/>
            </p:nvSpPr>
            <p:spPr>
              <a:xfrm>
                <a:off x="3156949" y="2365662"/>
                <a:ext cx="270908" cy="307777"/>
              </a:xfrm>
              <a:prstGeom prst="rect">
                <a:avLst/>
              </a:prstGeom>
              <a:blipFill>
                <a:blip r:embed="rId5"/>
                <a:stretch>
                  <a:fillRect l="-27273" r="-27273"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00E8128-DB17-1A54-8248-38582C2C0497}"/>
                  </a:ext>
                </a:extLst>
              </p:cNvPr>
              <p:cNvSpPr txBox="1"/>
              <p:nvPr/>
            </p:nvSpPr>
            <p:spPr>
              <a:xfrm>
                <a:off x="1054592" y="2920806"/>
                <a:ext cx="1158394" cy="5111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𝑅</m:t>
                      </m:r>
                      <m:r>
                        <a:rPr lang="en-US" sz="2000" b="0" i="1" smtClean="0">
                          <a:latin typeface="Cambria Math" panose="02040503050406030204" pitchFamily="18" charset="0"/>
                        </a:rPr>
                        <m:t>←</m:t>
                      </m:r>
                      <m:r>
                        <a:rPr lang="en-US" sz="2000" b="0" i="1" smtClean="0">
                          <a:latin typeface="Cambria Math" panose="02040503050406030204" pitchFamily="18" charset="0"/>
                        </a:rPr>
                        <m:t>𝑟</m:t>
                      </m:r>
                      <m:d>
                        <m:dPr>
                          <m:begChr m:val="["/>
                          <m:endChr m:val="]"/>
                          <m:ctrlPr>
                            <a:rPr lang="en-US" sz="2000" i="1" smtClean="0">
                              <a:latin typeface="Cambria Math" panose="02040503050406030204" pitchFamily="18" charset="0"/>
                            </a:rPr>
                          </m:ctrlPr>
                        </m:dPr>
                        <m:e>
                          <m:eqArr>
                            <m:eqArrPr>
                              <m:ctrlPr>
                                <a:rPr lang="en-US" sz="2000" i="1">
                                  <a:latin typeface="Cambria Math" panose="02040503050406030204" pitchFamily="18" charset="0"/>
                                </a:rPr>
                              </m:ctrlPr>
                            </m:eqArrPr>
                            <m:e>
                              <m:r>
                                <a:rPr lang="en-US" sz="2000" i="1">
                                  <a:latin typeface="Cambria Math" panose="02040503050406030204" pitchFamily="18" charset="0"/>
                                </a:rPr>
                                <m:t>𝐺</m:t>
                              </m:r>
                            </m:e>
                            <m:e>
                              <m:r>
                                <a:rPr lang="en-US" sz="2000" i="1">
                                  <a:latin typeface="Cambria Math" panose="02040503050406030204" pitchFamily="18" charset="0"/>
                                </a:rPr>
                                <m:t>𝑌</m:t>
                              </m:r>
                              <m:r>
                                <a:rPr lang="en-US" sz="2000" b="0" i="1" smtClean="0">
                                  <a:latin typeface="Cambria Math" panose="02040503050406030204" pitchFamily="18" charset="0"/>
                                </a:rPr>
                                <m:t>′</m:t>
                              </m:r>
                            </m:e>
                          </m:eqArr>
                        </m:e>
                      </m:d>
                    </m:oMath>
                  </m:oMathPara>
                </a14:m>
                <a:endParaRPr lang="en-US" sz="2000" dirty="0"/>
              </a:p>
            </p:txBody>
          </p:sp>
        </mc:Choice>
        <mc:Fallback xmlns="">
          <p:sp>
            <p:nvSpPr>
              <p:cNvPr id="10" name="TextBox 9">
                <a:extLst>
                  <a:ext uri="{FF2B5EF4-FFF2-40B4-BE49-F238E27FC236}">
                    <a16:creationId xmlns:a16="http://schemas.microsoft.com/office/drawing/2014/main" id="{D00E8128-DB17-1A54-8248-38582C2C0497}"/>
                  </a:ext>
                </a:extLst>
              </p:cNvPr>
              <p:cNvSpPr txBox="1">
                <a:spLocks noRot="1" noChangeAspect="1" noMove="1" noResize="1" noEditPoints="1" noAdjustHandles="1" noChangeArrowheads="1" noChangeShapeType="1" noTextEdit="1"/>
              </p:cNvSpPr>
              <p:nvPr/>
            </p:nvSpPr>
            <p:spPr>
              <a:xfrm>
                <a:off x="1054592" y="2920806"/>
                <a:ext cx="1158394" cy="511166"/>
              </a:xfrm>
              <a:prstGeom prst="rect">
                <a:avLst/>
              </a:prstGeom>
              <a:blipFill>
                <a:blip r:embed="rId6"/>
                <a:stretch>
                  <a:fillRect l="-5435" t="-2381"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6652F2A-50A5-DBD6-FE85-D9A793D6CB5B}"/>
                  </a:ext>
                </a:extLst>
              </p:cNvPr>
              <p:cNvSpPr txBox="1"/>
              <p:nvPr/>
            </p:nvSpPr>
            <p:spPr>
              <a:xfrm>
                <a:off x="3273010" y="2365085"/>
                <a:ext cx="40989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𝑅</m:t>
                      </m:r>
                    </m:oMath>
                  </m:oMathPara>
                </a14:m>
                <a:endParaRPr lang="en-US" sz="2000" dirty="0"/>
              </a:p>
            </p:txBody>
          </p:sp>
        </mc:Choice>
        <mc:Fallback xmlns="">
          <p:sp>
            <p:nvSpPr>
              <p:cNvPr id="15" name="TextBox 14">
                <a:extLst>
                  <a:ext uri="{FF2B5EF4-FFF2-40B4-BE49-F238E27FC236}">
                    <a16:creationId xmlns:a16="http://schemas.microsoft.com/office/drawing/2014/main" id="{96652F2A-50A5-DBD6-FE85-D9A793D6CB5B}"/>
                  </a:ext>
                </a:extLst>
              </p:cNvPr>
              <p:cNvSpPr txBox="1">
                <a:spLocks noRot="1" noChangeAspect="1" noMove="1" noResize="1" noEditPoints="1" noAdjustHandles="1" noChangeArrowheads="1" noChangeShapeType="1" noTextEdit="1"/>
              </p:cNvSpPr>
              <p:nvPr/>
            </p:nvSpPr>
            <p:spPr>
              <a:xfrm>
                <a:off x="3273010" y="2365085"/>
                <a:ext cx="409898" cy="307777"/>
              </a:xfrm>
              <a:prstGeom prst="rect">
                <a:avLst/>
              </a:prstGeom>
              <a:blipFill>
                <a:blip r:embed="rId7"/>
                <a:stretch>
                  <a:fillRect r="-3030" b="-8000"/>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E5A972C5-7D36-841D-81A0-B503C5CCAC93}"/>
              </a:ext>
            </a:extLst>
          </p:cNvPr>
          <p:cNvCxnSpPr>
            <a:cxnSpLocks/>
          </p:cNvCxnSpPr>
          <p:nvPr/>
        </p:nvCxnSpPr>
        <p:spPr>
          <a:xfrm>
            <a:off x="2574579" y="3199058"/>
            <a:ext cx="1666801" cy="0"/>
          </a:xfrm>
          <a:prstGeom prst="straightConnector1">
            <a:avLst/>
          </a:prstGeom>
          <a:ln w="38100">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B841F5A-0F49-4E59-6D19-6F73AB41DE8D}"/>
                  </a:ext>
                </a:extLst>
              </p:cNvPr>
              <p:cNvSpPr txBox="1"/>
              <p:nvPr/>
            </p:nvSpPr>
            <p:spPr>
              <a:xfrm>
                <a:off x="903211" y="3614918"/>
                <a:ext cx="147745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𝑠</m:t>
                      </m:r>
                      <m:r>
                        <a:rPr lang="en-US" sz="2000" b="0" i="1" smtClean="0">
                          <a:latin typeface="Cambria Math" panose="02040503050406030204" pitchFamily="18" charset="0"/>
                        </a:rPr>
                        <m:t>←</m:t>
                      </m:r>
                      <m:r>
                        <a:rPr lang="en-US" sz="2000" b="0" i="1" smtClean="0">
                          <a:latin typeface="Cambria Math" panose="02040503050406030204" pitchFamily="18" charset="0"/>
                        </a:rPr>
                        <m:t>𝑟</m:t>
                      </m:r>
                      <m:r>
                        <a:rPr lang="en-US" sz="2000" b="0" i="1" smtClean="0">
                          <a:latin typeface="Cambria Math" panose="02040503050406030204" pitchFamily="18" charset="0"/>
                        </a:rPr>
                        <m:t>+</m:t>
                      </m:r>
                      <m:r>
                        <a:rPr lang="en-US" sz="2000" b="0" i="1" smtClean="0">
                          <a:latin typeface="Cambria Math" panose="02040503050406030204" pitchFamily="18" charset="0"/>
                        </a:rPr>
                        <m:t>𝑐</m:t>
                      </m:r>
                      <m:r>
                        <a:rPr lang="en-US" sz="2000" b="0" i="1" smtClean="0">
                          <a:latin typeface="Cambria Math" panose="02040503050406030204" pitchFamily="18" charset="0"/>
                        </a:rPr>
                        <m:t>⋅</m:t>
                      </m:r>
                      <m:r>
                        <a:rPr lang="en-US" sz="2000" b="0" i="1" smtClean="0">
                          <a:latin typeface="Cambria Math" panose="02040503050406030204" pitchFamily="18" charset="0"/>
                        </a:rPr>
                        <m:t>𝑤</m:t>
                      </m:r>
                    </m:oMath>
                  </m:oMathPara>
                </a14:m>
                <a:endParaRPr lang="en-US" sz="2000" dirty="0"/>
              </a:p>
            </p:txBody>
          </p:sp>
        </mc:Choice>
        <mc:Fallback xmlns="">
          <p:sp>
            <p:nvSpPr>
              <p:cNvPr id="20" name="TextBox 19">
                <a:extLst>
                  <a:ext uri="{FF2B5EF4-FFF2-40B4-BE49-F238E27FC236}">
                    <a16:creationId xmlns:a16="http://schemas.microsoft.com/office/drawing/2014/main" id="{2B841F5A-0F49-4E59-6D19-6F73AB41DE8D}"/>
                  </a:ext>
                </a:extLst>
              </p:cNvPr>
              <p:cNvSpPr txBox="1">
                <a:spLocks noRot="1" noChangeAspect="1" noMove="1" noResize="1" noEditPoints="1" noAdjustHandles="1" noChangeArrowheads="1" noChangeShapeType="1" noTextEdit="1"/>
              </p:cNvSpPr>
              <p:nvPr/>
            </p:nvSpPr>
            <p:spPr>
              <a:xfrm>
                <a:off x="903211" y="3614918"/>
                <a:ext cx="1477456" cy="307777"/>
              </a:xfrm>
              <a:prstGeom prst="rect">
                <a:avLst/>
              </a:prstGeom>
              <a:blipFill>
                <a:blip r:embed="rId8"/>
                <a:stretch>
                  <a:fillRect l="-1709" r="-1709" b="-12000"/>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D9AB1413-77B5-FB8B-B968-CA0767B2B1CB}"/>
              </a:ext>
            </a:extLst>
          </p:cNvPr>
          <p:cNvCxnSpPr>
            <a:cxnSpLocks/>
          </p:cNvCxnSpPr>
          <p:nvPr/>
        </p:nvCxnSpPr>
        <p:spPr>
          <a:xfrm>
            <a:off x="2593629" y="3664743"/>
            <a:ext cx="1647751"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1301716-D220-B49C-66E9-97B57CB2C3A9}"/>
                  </a:ext>
                </a:extLst>
              </p:cNvPr>
              <p:cNvSpPr txBox="1"/>
              <p:nvPr/>
            </p:nvSpPr>
            <p:spPr>
              <a:xfrm>
                <a:off x="3273010" y="3298404"/>
                <a:ext cx="17678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𝑠</m:t>
                      </m:r>
                    </m:oMath>
                  </m:oMathPara>
                </a14:m>
                <a:endParaRPr lang="en-US" sz="2000" dirty="0"/>
              </a:p>
            </p:txBody>
          </p:sp>
        </mc:Choice>
        <mc:Fallback xmlns="">
          <p:sp>
            <p:nvSpPr>
              <p:cNvPr id="23" name="TextBox 22">
                <a:extLst>
                  <a:ext uri="{FF2B5EF4-FFF2-40B4-BE49-F238E27FC236}">
                    <a16:creationId xmlns:a16="http://schemas.microsoft.com/office/drawing/2014/main" id="{31301716-D220-B49C-66E9-97B57CB2C3A9}"/>
                  </a:ext>
                </a:extLst>
              </p:cNvPr>
              <p:cNvSpPr txBox="1">
                <a:spLocks noRot="1" noChangeAspect="1" noMove="1" noResize="1" noEditPoints="1" noAdjustHandles="1" noChangeArrowheads="1" noChangeShapeType="1" noTextEdit="1"/>
              </p:cNvSpPr>
              <p:nvPr/>
            </p:nvSpPr>
            <p:spPr>
              <a:xfrm>
                <a:off x="3273010" y="3298404"/>
                <a:ext cx="176780" cy="307777"/>
              </a:xfrm>
              <a:prstGeom prst="rect">
                <a:avLst/>
              </a:prstGeom>
              <a:blipFill>
                <a:blip r:embed="rId9"/>
                <a:stretch>
                  <a:fillRect l="-20000" r="-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5B4086-246D-AFF3-5E80-DFBE111868EC}"/>
                  </a:ext>
                </a:extLst>
              </p:cNvPr>
              <p:cNvSpPr txBox="1"/>
              <p:nvPr/>
            </p:nvSpPr>
            <p:spPr>
              <a:xfrm>
                <a:off x="1164873" y="2069825"/>
                <a:ext cx="123059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𝑍</m:t>
                      </m:r>
                      <m:r>
                        <a:rPr lang="en-US" sz="2000" b="0" i="1" smtClean="0">
                          <a:latin typeface="Cambria Math" panose="02040503050406030204" pitchFamily="18" charset="0"/>
                        </a:rPr>
                        <m:t>′←</m:t>
                      </m:r>
                      <m:r>
                        <a:rPr lang="en-US" sz="2000" b="0" i="1" smtClean="0">
                          <a:latin typeface="Cambria Math" panose="02040503050406030204" pitchFamily="18" charset="0"/>
                        </a:rPr>
                        <m:t>𝑤</m:t>
                      </m:r>
                      <m:r>
                        <a:rPr lang="en-US" sz="2000" b="0" i="1" smtClean="0">
                          <a:latin typeface="Cambria Math" panose="02040503050406030204" pitchFamily="18" charset="0"/>
                        </a:rPr>
                        <m:t>⋅</m:t>
                      </m:r>
                      <m:r>
                        <a:rPr lang="en-US" sz="2000" b="0" i="1" smtClean="0">
                          <a:latin typeface="Cambria Math" panose="02040503050406030204" pitchFamily="18" charset="0"/>
                        </a:rPr>
                        <m:t>𝑌</m:t>
                      </m:r>
                      <m:r>
                        <a:rPr lang="en-US" sz="2000" b="0" i="1" smtClean="0">
                          <a:latin typeface="Cambria Math" panose="02040503050406030204" pitchFamily="18" charset="0"/>
                        </a:rPr>
                        <m:t>′</m:t>
                      </m:r>
                    </m:oMath>
                  </m:oMathPara>
                </a14:m>
                <a:endParaRPr lang="en-US" sz="2000" dirty="0"/>
              </a:p>
            </p:txBody>
          </p:sp>
        </mc:Choice>
        <mc:Fallback xmlns="">
          <p:sp>
            <p:nvSpPr>
              <p:cNvPr id="12" name="TextBox 11">
                <a:extLst>
                  <a:ext uri="{FF2B5EF4-FFF2-40B4-BE49-F238E27FC236}">
                    <a16:creationId xmlns:a16="http://schemas.microsoft.com/office/drawing/2014/main" id="{9F5B4086-246D-AFF3-5E80-DFBE111868EC}"/>
                  </a:ext>
                </a:extLst>
              </p:cNvPr>
              <p:cNvSpPr txBox="1">
                <a:spLocks noRot="1" noChangeAspect="1" noMove="1" noResize="1" noEditPoints="1" noAdjustHandles="1" noChangeArrowheads="1" noChangeShapeType="1" noTextEdit="1"/>
              </p:cNvSpPr>
              <p:nvPr/>
            </p:nvSpPr>
            <p:spPr>
              <a:xfrm>
                <a:off x="1164873" y="2069825"/>
                <a:ext cx="1230593" cy="307777"/>
              </a:xfrm>
              <a:prstGeom prst="rect">
                <a:avLst/>
              </a:prstGeom>
              <a:blipFill>
                <a:blip r:embed="rId10"/>
                <a:stretch>
                  <a:fillRect l="-5102" r="-5102"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ounded Rectangle 24">
                <a:extLst>
                  <a:ext uri="{FF2B5EF4-FFF2-40B4-BE49-F238E27FC236}">
                    <a16:creationId xmlns:a16="http://schemas.microsoft.com/office/drawing/2014/main" id="{73B1FCAB-A30F-8FCE-C5EB-A43083430F67}"/>
                  </a:ext>
                </a:extLst>
              </p:cNvPr>
              <p:cNvSpPr/>
              <p:nvPr/>
            </p:nvSpPr>
            <p:spPr>
              <a:xfrm>
                <a:off x="721538" y="1066251"/>
                <a:ext cx="2607101" cy="317018"/>
              </a:xfrm>
              <a:prstGeom prst="roundRect">
                <a:avLst>
                  <a:gd name="adj" fmla="val 2373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d>
                        <m:dPr>
                          <m:ctrlPr>
                            <a:rPr lang="en-US" sz="1600" b="0" i="1" smtClean="0">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𝔾</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𝑝</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𝐺</m:t>
                          </m:r>
                        </m:e>
                      </m:d>
                      <m:r>
                        <a:rPr lang="en-US" sz="1600" b="0" i="0" smtClean="0">
                          <a:solidFill>
                            <a:schemeClr val="tx1"/>
                          </a:solidFill>
                          <a:latin typeface="Cambria Math" panose="02040503050406030204" pitchFamily="18" charset="0"/>
                        </a:rPr>
                        <m:t>: </m:t>
                      </m:r>
                      <m:r>
                        <a:rPr lang="en-US" sz="1600" i="1">
                          <a:solidFill>
                            <a:schemeClr val="tx1"/>
                          </a:solidFill>
                          <a:latin typeface="Cambria Math" panose="02040503050406030204" pitchFamily="18" charset="0"/>
                        </a:rPr>
                        <m:t>𝔾</m:t>
                      </m:r>
                      <m:r>
                        <a:rPr lang="en-US" sz="1600" i="1">
                          <a:solidFill>
                            <a:schemeClr val="tx1"/>
                          </a:solidFill>
                          <a:latin typeface="Cambria Math" panose="02040503050406030204" pitchFamily="18" charset="0"/>
                        </a:rPr>
                        <m:t>=</m:t>
                      </m:r>
                      <m:d>
                        <m:dPr>
                          <m:begChr m:val="⟨"/>
                          <m:endChr m:val="⟩"/>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𝐺</m:t>
                          </m:r>
                        </m:e>
                      </m:d>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𝑝</m:t>
                      </m:r>
                      <m:r>
                        <a:rPr lang="en-US" sz="1600" i="1">
                          <a:solidFill>
                            <a:schemeClr val="tx1"/>
                          </a:solidFill>
                          <a:latin typeface="Cambria Math" panose="02040503050406030204" pitchFamily="18" charset="0"/>
                        </a:rPr>
                        <m:t>=</m:t>
                      </m:r>
                      <m:d>
                        <m:dPr>
                          <m:begChr m:val="|"/>
                          <m:endChr m:val="|"/>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𝔾</m:t>
                          </m:r>
                        </m:e>
                      </m:d>
                    </m:oMath>
                  </m:oMathPara>
                </a14:m>
                <a:endParaRPr lang="en-US" sz="1600" dirty="0">
                  <a:solidFill>
                    <a:schemeClr val="tx1"/>
                  </a:solidFill>
                </a:endParaRPr>
              </a:p>
            </p:txBody>
          </p:sp>
        </mc:Choice>
        <mc:Fallback xmlns="">
          <p:sp>
            <p:nvSpPr>
              <p:cNvPr id="25" name="Rounded Rectangle 24">
                <a:extLst>
                  <a:ext uri="{FF2B5EF4-FFF2-40B4-BE49-F238E27FC236}">
                    <a16:creationId xmlns:a16="http://schemas.microsoft.com/office/drawing/2014/main" id="{73B1FCAB-A30F-8FCE-C5EB-A43083430F67}"/>
                  </a:ext>
                </a:extLst>
              </p:cNvPr>
              <p:cNvSpPr>
                <a:spLocks noRot="1" noChangeAspect="1" noMove="1" noResize="1" noEditPoints="1" noAdjustHandles="1" noChangeArrowheads="1" noChangeShapeType="1" noTextEdit="1"/>
              </p:cNvSpPr>
              <p:nvPr/>
            </p:nvSpPr>
            <p:spPr>
              <a:xfrm>
                <a:off x="721538" y="1066251"/>
                <a:ext cx="2607101" cy="317018"/>
              </a:xfrm>
              <a:prstGeom prst="roundRect">
                <a:avLst>
                  <a:gd name="adj" fmla="val 23739"/>
                </a:avLst>
              </a:prstGeom>
              <a:blipFill>
                <a:blip r:embed="rId11"/>
                <a:stretch>
                  <a:fillRect b="-200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1F1750A-9FB3-4C80-4796-B00E0CE85054}"/>
                  </a:ext>
                </a:extLst>
              </p:cNvPr>
              <p:cNvSpPr txBox="1"/>
              <p:nvPr/>
            </p:nvSpPr>
            <p:spPr>
              <a:xfrm>
                <a:off x="4411328" y="1545404"/>
                <a:ext cx="1831552" cy="400110"/>
              </a:xfrm>
              <a:prstGeom prst="rect">
                <a:avLst/>
              </a:prstGeom>
              <a:noFill/>
            </p:spPr>
            <p:txBody>
              <a:bodyPr wrap="square" rtlCol="0">
                <a:spAutoFit/>
              </a:bodyPr>
              <a:lstStyle/>
              <a:p>
                <a:r>
                  <a:rPr lang="en-US" sz="2000" dirty="0">
                    <a:solidFill>
                      <a:srgbClr val="FF0000"/>
                    </a:solidFill>
                  </a:rPr>
                  <a:t>Adversary</a:t>
                </a:r>
                <a:r>
                  <a:rPr lang="en-US" sz="2000" dirty="0"/>
                  <a:t>:</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𝑋</m:t>
                    </m:r>
                  </m:oMath>
                </a14:m>
                <a:endParaRPr lang="en-US" sz="2000" dirty="0"/>
              </a:p>
            </p:txBody>
          </p:sp>
        </mc:Choice>
        <mc:Fallback xmlns="">
          <p:sp>
            <p:nvSpPr>
              <p:cNvPr id="13" name="TextBox 12">
                <a:extLst>
                  <a:ext uri="{FF2B5EF4-FFF2-40B4-BE49-F238E27FC236}">
                    <a16:creationId xmlns:a16="http://schemas.microsoft.com/office/drawing/2014/main" id="{01F1750A-9FB3-4C80-4796-B00E0CE85054}"/>
                  </a:ext>
                </a:extLst>
              </p:cNvPr>
              <p:cNvSpPr txBox="1">
                <a:spLocks noRot="1" noChangeAspect="1" noMove="1" noResize="1" noEditPoints="1" noAdjustHandles="1" noChangeArrowheads="1" noChangeShapeType="1" noTextEdit="1"/>
              </p:cNvSpPr>
              <p:nvPr/>
            </p:nvSpPr>
            <p:spPr>
              <a:xfrm>
                <a:off x="4411328" y="1545404"/>
                <a:ext cx="1831552" cy="400110"/>
              </a:xfrm>
              <a:prstGeom prst="rect">
                <a:avLst/>
              </a:prstGeom>
              <a:blipFill>
                <a:blip r:embed="rId12"/>
                <a:stretch>
                  <a:fillRect l="-3448" t="-3030" b="-27273"/>
                </a:stretch>
              </a:blipFill>
            </p:spPr>
            <p:txBody>
              <a:bodyPr/>
              <a:lstStyle/>
              <a:p>
                <a:r>
                  <a:rPr lang="en-US">
                    <a:noFill/>
                  </a:rPr>
                  <a:t> </a:t>
                </a:r>
              </a:p>
            </p:txBody>
          </p:sp>
        </mc:Fallback>
      </mc:AlternateContent>
      <p:pic>
        <p:nvPicPr>
          <p:cNvPr id="14" name="Picture 13" descr="A red and black cartoon face&#10;&#10;Description automatically generated">
            <a:extLst>
              <a:ext uri="{FF2B5EF4-FFF2-40B4-BE49-F238E27FC236}">
                <a16:creationId xmlns:a16="http://schemas.microsoft.com/office/drawing/2014/main" id="{EAA39DFD-CB62-9875-A0AF-6CC98D0084A8}"/>
              </a:ext>
            </a:extLst>
          </p:cNvPr>
          <p:cNvPicPr>
            <a:picLocks noChangeAspect="1"/>
          </p:cNvPicPr>
          <p:nvPr/>
        </p:nvPicPr>
        <p:blipFill>
          <a:blip r:embed="rId13"/>
          <a:stretch>
            <a:fillRect/>
          </a:stretch>
        </p:blipFill>
        <p:spPr>
          <a:xfrm>
            <a:off x="4572000" y="2122113"/>
            <a:ext cx="1206797" cy="1206797"/>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F07EBD8-D708-7143-8733-F939EDD52B7C}"/>
                  </a:ext>
                </a:extLst>
              </p:cNvPr>
              <p:cNvSpPr txBox="1"/>
              <p:nvPr/>
            </p:nvSpPr>
            <p:spPr>
              <a:xfrm>
                <a:off x="3167859" y="2842139"/>
                <a:ext cx="40989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oMath>
                  </m:oMathPara>
                </a14:m>
                <a:endParaRPr lang="en-US" sz="2000" dirty="0"/>
              </a:p>
            </p:txBody>
          </p:sp>
        </mc:Choice>
        <mc:Fallback xmlns="">
          <p:sp>
            <p:nvSpPr>
              <p:cNvPr id="19" name="TextBox 18">
                <a:extLst>
                  <a:ext uri="{FF2B5EF4-FFF2-40B4-BE49-F238E27FC236}">
                    <a16:creationId xmlns:a16="http://schemas.microsoft.com/office/drawing/2014/main" id="{EF07EBD8-D708-7143-8733-F939EDD52B7C}"/>
                  </a:ext>
                </a:extLst>
              </p:cNvPr>
              <p:cNvSpPr txBox="1">
                <a:spLocks noRot="1" noChangeAspect="1" noMove="1" noResize="1" noEditPoints="1" noAdjustHandles="1" noChangeArrowheads="1" noChangeShapeType="1" noTextEdit="1"/>
              </p:cNvSpPr>
              <p:nvPr/>
            </p:nvSpPr>
            <p:spPr>
              <a:xfrm>
                <a:off x="3167859" y="2842139"/>
                <a:ext cx="409898" cy="30777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ounded Rectangle 26">
                <a:extLst>
                  <a:ext uri="{FF2B5EF4-FFF2-40B4-BE49-F238E27FC236}">
                    <a16:creationId xmlns:a16="http://schemas.microsoft.com/office/drawing/2014/main" id="{C90B9BC3-566D-4891-D151-73AD8146C3D7}"/>
                  </a:ext>
                </a:extLst>
              </p:cNvPr>
              <p:cNvSpPr/>
              <p:nvPr/>
            </p:nvSpPr>
            <p:spPr>
              <a:xfrm>
                <a:off x="5983194" y="2003036"/>
                <a:ext cx="2826392" cy="1203803"/>
              </a:xfrm>
              <a:prstGeom prst="roundRect">
                <a:avLst>
                  <a:gd name="adj" fmla="val 16393"/>
                </a:avLst>
              </a:prstGeom>
              <a:solidFill>
                <a:srgbClr val="FFCFC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ROS attack </a:t>
                </a:r>
                <a:r>
                  <a:rPr lang="en-US" sz="2000" dirty="0">
                    <a:solidFill>
                      <a:schemeClr val="tx1"/>
                    </a:solidFill>
                  </a:rPr>
                  <a:t>[BLL+21]:</a:t>
                </a:r>
              </a:p>
              <a:p>
                <a:pPr algn="ctr"/>
                <a14:m>
                  <m:oMath xmlns:m="http://schemas.openxmlformats.org/officeDocument/2006/math">
                    <m:r>
                      <a:rPr lang="en-US" sz="2000" b="0" i="1" smtClean="0">
                        <a:solidFill>
                          <a:schemeClr val="tx1"/>
                        </a:solidFill>
                        <a:latin typeface="Cambria Math" panose="02040503050406030204" pitchFamily="18" charset="0"/>
                      </a:rPr>
                      <m:t>(1+</m:t>
                    </m:r>
                    <m:r>
                      <m:rPr>
                        <m:sty m:val="p"/>
                      </m:rPr>
                      <a:rPr lang="en-US" sz="2000" b="0" i="1" smtClean="0">
                        <a:solidFill>
                          <a:schemeClr val="tx1"/>
                        </a:solidFill>
                        <a:latin typeface="Cambria Math" panose="02040503050406030204" pitchFamily="18" charset="0"/>
                      </a:rPr>
                      <m:t>log</m:t>
                    </m:r>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m:t>
                    </m:r>
                  </m:oMath>
                </a14:m>
                <a:r>
                  <a:rPr lang="en-US" sz="2000" dirty="0">
                    <a:solidFill>
                      <a:schemeClr val="tx1"/>
                    </a:solidFill>
                  </a:rPr>
                  <a:t> forgeries by </a:t>
                </a:r>
                <a14:m>
                  <m:oMath xmlns:m="http://schemas.openxmlformats.org/officeDocument/2006/math">
                    <m:r>
                      <m:rPr>
                        <m:sty m:val="p"/>
                      </m:rPr>
                      <a:rPr lang="en-US" sz="2000" i="1">
                        <a:solidFill>
                          <a:schemeClr val="tx1"/>
                        </a:solidFill>
                        <a:latin typeface="Cambria Math" panose="02040503050406030204" pitchFamily="18" charset="0"/>
                      </a:rPr>
                      <m:t>log</m:t>
                    </m:r>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𝑝</m:t>
                    </m:r>
                  </m:oMath>
                </a14:m>
                <a:r>
                  <a:rPr lang="en-US" sz="2000" dirty="0">
                    <a:solidFill>
                      <a:schemeClr val="tx1"/>
                    </a:solidFill>
                  </a:rPr>
                  <a:t> issuing</a:t>
                </a:r>
              </a:p>
            </p:txBody>
          </p:sp>
        </mc:Choice>
        <mc:Fallback xmlns="">
          <p:sp>
            <p:nvSpPr>
              <p:cNvPr id="27" name="Rounded Rectangle 26">
                <a:extLst>
                  <a:ext uri="{FF2B5EF4-FFF2-40B4-BE49-F238E27FC236}">
                    <a16:creationId xmlns:a16="http://schemas.microsoft.com/office/drawing/2014/main" id="{C90B9BC3-566D-4891-D151-73AD8146C3D7}"/>
                  </a:ext>
                </a:extLst>
              </p:cNvPr>
              <p:cNvSpPr>
                <a:spLocks noRot="1" noChangeAspect="1" noMove="1" noResize="1" noEditPoints="1" noAdjustHandles="1" noChangeArrowheads="1" noChangeShapeType="1" noTextEdit="1"/>
              </p:cNvSpPr>
              <p:nvPr/>
            </p:nvSpPr>
            <p:spPr>
              <a:xfrm>
                <a:off x="5983194" y="2003036"/>
                <a:ext cx="2826392" cy="1203803"/>
              </a:xfrm>
              <a:prstGeom prst="roundRect">
                <a:avLst>
                  <a:gd name="adj" fmla="val 16393"/>
                </a:avLst>
              </a:prstGeom>
              <a:blipFill>
                <a:blip r:embed="rId16"/>
                <a:stretch>
                  <a:fillRect r="-1339" b="-2083"/>
                </a:stretch>
              </a:blipFill>
              <a:ln>
                <a:noFill/>
              </a:ln>
            </p:spPr>
            <p:txBody>
              <a:bodyPr/>
              <a:lstStyle/>
              <a:p>
                <a:r>
                  <a:rPr lang="en-US">
                    <a:noFill/>
                  </a:rPr>
                  <a:t> </a:t>
                </a:r>
              </a:p>
            </p:txBody>
          </p:sp>
        </mc:Fallback>
      </mc:AlternateContent>
      <p:sp>
        <p:nvSpPr>
          <p:cNvPr id="42" name="Rounded Rectangle 41">
            <a:extLst>
              <a:ext uri="{FF2B5EF4-FFF2-40B4-BE49-F238E27FC236}">
                <a16:creationId xmlns:a16="http://schemas.microsoft.com/office/drawing/2014/main" id="{A0D5342D-4BDD-C00A-A867-04C1CABF4BC9}"/>
              </a:ext>
            </a:extLst>
          </p:cNvPr>
          <p:cNvSpPr/>
          <p:nvPr/>
        </p:nvSpPr>
        <p:spPr>
          <a:xfrm>
            <a:off x="753471" y="4329041"/>
            <a:ext cx="7637057" cy="1101667"/>
          </a:xfrm>
          <a:prstGeom prst="roundRect">
            <a:avLst>
              <a:gd name="adj" fmla="val 16393"/>
            </a:avLst>
          </a:prstGeom>
          <a:solidFill>
            <a:srgbClr val="FFCFC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Linearity:</a:t>
            </a:r>
          </a:p>
          <a:p>
            <a:endParaRPr lang="en-US" sz="2000" dirty="0">
              <a:solidFill>
                <a:schemeClr val="tx1"/>
              </a:solidFill>
            </a:endParaRPr>
          </a:p>
          <a:p>
            <a:endParaRPr lang="en-US" sz="2000" dirty="0">
              <a:solidFill>
                <a:schemeClr val="tx1"/>
              </a:solidFill>
            </a:endParaRPr>
          </a:p>
        </p:txBody>
      </p:sp>
      <mc:AlternateContent xmlns:mc="http://schemas.openxmlformats.org/markup-compatibility/2006" xmlns:a14="http://schemas.microsoft.com/office/drawing/2010/main">
        <mc:Choice Requires="a14">
          <p:sp>
            <p:nvSpPr>
              <p:cNvPr id="48" name="Rounded Rectangle 47">
                <a:extLst>
                  <a:ext uri="{FF2B5EF4-FFF2-40B4-BE49-F238E27FC236}">
                    <a16:creationId xmlns:a16="http://schemas.microsoft.com/office/drawing/2014/main" id="{C6DE5274-33D6-FB51-CD8B-9189E4535F18}"/>
                  </a:ext>
                </a:extLst>
              </p:cNvPr>
              <p:cNvSpPr/>
              <p:nvPr/>
            </p:nvSpPr>
            <p:spPr>
              <a:xfrm>
                <a:off x="2005436" y="4939224"/>
                <a:ext cx="1925580" cy="394335"/>
              </a:xfrm>
              <a:prstGeom prst="roundRect">
                <a:avLst>
                  <a:gd name="adj" fmla="val 38002"/>
                </a:avLst>
              </a:prstGeom>
              <a:noFill/>
              <a:ln w="19050" cap="flat">
                <a:solidFill>
                  <a:schemeClr val="tx1"/>
                </a:solidFill>
                <a:prstDash val="sysDot"/>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7" tIns="45720" rIns="121917" bIns="45720" numCol="1" spcCol="38100" rtlCol="0" anchor="ctr">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𝑠</m:t>
                          </m:r>
                        </m:e>
                        <m:sub>
                          <m:r>
                            <a:rPr lang="en-US" b="0" i="1" smtClean="0">
                              <a:solidFill>
                                <a:srgbClr val="000000"/>
                              </a:solidFill>
                              <a:latin typeface="Cambria Math" panose="02040503050406030204" pitchFamily="18" charset="0"/>
                            </a:rPr>
                            <m:t>2</m:t>
                          </m:r>
                        </m:sub>
                      </m:sSub>
                      <m:r>
                        <a:rPr lang="en-US" b="0" i="1" smtClean="0">
                          <a:solidFill>
                            <a:srgbClr val="000000"/>
                          </a:solidFill>
                          <a:latin typeface="Cambria Math" panose="02040503050406030204" pitchFamily="18" charset="0"/>
                        </a:rPr>
                        <m:t>=</m:t>
                      </m:r>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𝑟</m:t>
                          </m:r>
                        </m:e>
                        <m:sub>
                          <m:r>
                            <a:rPr lang="en-US" b="0" i="1" smtClean="0">
                              <a:solidFill>
                                <a:srgbClr val="000000"/>
                              </a:solidFill>
                              <a:latin typeface="Cambria Math" panose="02040503050406030204" pitchFamily="18" charset="0"/>
                            </a:rPr>
                            <m:t>2</m:t>
                          </m:r>
                        </m:sub>
                      </m:sSub>
                      <m:r>
                        <a:rPr lang="en-US" b="0" i="1" smtClean="0">
                          <a:solidFill>
                            <a:srgbClr val="000000"/>
                          </a:solidFill>
                          <a:latin typeface="Cambria Math" panose="02040503050406030204" pitchFamily="18" charset="0"/>
                        </a:rPr>
                        <m:t>+</m:t>
                      </m:r>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𝑐</m:t>
                          </m:r>
                        </m:e>
                        <m:sub>
                          <m:r>
                            <a:rPr lang="en-US" b="0" i="1" smtClean="0">
                              <a:solidFill>
                                <a:srgbClr val="000000"/>
                              </a:solidFill>
                              <a:latin typeface="Cambria Math" panose="02040503050406030204" pitchFamily="18" charset="0"/>
                            </a:rPr>
                            <m:t>2</m:t>
                          </m:r>
                        </m:sub>
                      </m:sSub>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𝑤</m:t>
                      </m:r>
                    </m:oMath>
                  </m:oMathPara>
                </a14:m>
                <a:endParaRPr lang="en-US" dirty="0"/>
              </a:p>
            </p:txBody>
          </p:sp>
        </mc:Choice>
        <mc:Fallback xmlns="">
          <p:sp>
            <p:nvSpPr>
              <p:cNvPr id="48" name="Rounded Rectangle 47">
                <a:extLst>
                  <a:ext uri="{FF2B5EF4-FFF2-40B4-BE49-F238E27FC236}">
                    <a16:creationId xmlns:a16="http://schemas.microsoft.com/office/drawing/2014/main" id="{C6DE5274-33D6-FB51-CD8B-9189E4535F18}"/>
                  </a:ext>
                </a:extLst>
              </p:cNvPr>
              <p:cNvSpPr>
                <a:spLocks noRot="1" noChangeAspect="1" noMove="1" noResize="1" noEditPoints="1" noAdjustHandles="1" noChangeArrowheads="1" noChangeShapeType="1" noTextEdit="1"/>
              </p:cNvSpPr>
              <p:nvPr/>
            </p:nvSpPr>
            <p:spPr>
              <a:xfrm>
                <a:off x="2005436" y="4939224"/>
                <a:ext cx="1925580" cy="394335"/>
              </a:xfrm>
              <a:prstGeom prst="roundRect">
                <a:avLst>
                  <a:gd name="adj" fmla="val 38002"/>
                </a:avLst>
              </a:prstGeom>
              <a:blipFill>
                <a:blip r:embed="rId18"/>
                <a:stretch>
                  <a:fillRect/>
                </a:stretch>
              </a:blipFill>
              <a:ln w="19050" cap="flat">
                <a:solidFill>
                  <a:schemeClr val="tx1"/>
                </a:solidFill>
                <a:prstDash val="sysDot"/>
                <a:rou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ounded Rectangle 48">
                <a:extLst>
                  <a:ext uri="{FF2B5EF4-FFF2-40B4-BE49-F238E27FC236}">
                    <a16:creationId xmlns:a16="http://schemas.microsoft.com/office/drawing/2014/main" id="{A61DE2C7-61B5-14F1-58FC-6BD4C1257D49}"/>
                  </a:ext>
                </a:extLst>
              </p:cNvPr>
              <p:cNvSpPr/>
              <p:nvPr/>
            </p:nvSpPr>
            <p:spPr>
              <a:xfrm>
                <a:off x="2005437" y="4414086"/>
                <a:ext cx="1925579" cy="394335"/>
              </a:xfrm>
              <a:prstGeom prst="roundRect">
                <a:avLst>
                  <a:gd name="adj" fmla="val 35425"/>
                </a:avLst>
              </a:prstGeom>
              <a:noFill/>
              <a:ln w="19050" cap="flat">
                <a:solidFill>
                  <a:schemeClr val="tx1"/>
                </a:solidFill>
                <a:prstDash val="sysDot"/>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7" tIns="45720" rIns="121917" bIns="45720" numCol="1" spcCol="38100" rtlCol="0" anchor="ctr">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𝑠</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𝑟</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𝑐</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𝑤</m:t>
                      </m:r>
                    </m:oMath>
                  </m:oMathPara>
                </a14:m>
                <a:endParaRPr lang="en-US" dirty="0"/>
              </a:p>
            </p:txBody>
          </p:sp>
        </mc:Choice>
        <mc:Fallback xmlns="">
          <p:sp>
            <p:nvSpPr>
              <p:cNvPr id="49" name="Rounded Rectangle 48">
                <a:extLst>
                  <a:ext uri="{FF2B5EF4-FFF2-40B4-BE49-F238E27FC236}">
                    <a16:creationId xmlns:a16="http://schemas.microsoft.com/office/drawing/2014/main" id="{A61DE2C7-61B5-14F1-58FC-6BD4C1257D49}"/>
                  </a:ext>
                </a:extLst>
              </p:cNvPr>
              <p:cNvSpPr>
                <a:spLocks noRot="1" noChangeAspect="1" noMove="1" noResize="1" noEditPoints="1" noAdjustHandles="1" noChangeArrowheads="1" noChangeShapeType="1" noTextEdit="1"/>
              </p:cNvSpPr>
              <p:nvPr/>
            </p:nvSpPr>
            <p:spPr>
              <a:xfrm>
                <a:off x="2005437" y="4414086"/>
                <a:ext cx="1925579" cy="394335"/>
              </a:xfrm>
              <a:prstGeom prst="roundRect">
                <a:avLst>
                  <a:gd name="adj" fmla="val 35425"/>
                </a:avLst>
              </a:prstGeom>
              <a:blipFill>
                <a:blip r:embed="rId19"/>
                <a:stretch>
                  <a:fillRect/>
                </a:stretch>
              </a:blipFill>
              <a:ln w="19050" cap="flat">
                <a:solidFill>
                  <a:schemeClr val="tx1"/>
                </a:solidFill>
                <a:prstDash val="sysDot"/>
                <a:rou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ounded Rectangle 49">
                <a:extLst>
                  <a:ext uri="{FF2B5EF4-FFF2-40B4-BE49-F238E27FC236}">
                    <a16:creationId xmlns:a16="http://schemas.microsoft.com/office/drawing/2014/main" id="{084D0D6B-9FED-4106-ABBB-5689ED168B05}"/>
                  </a:ext>
                </a:extLst>
              </p:cNvPr>
              <p:cNvSpPr/>
              <p:nvPr/>
            </p:nvSpPr>
            <p:spPr>
              <a:xfrm>
                <a:off x="4361668" y="4616403"/>
                <a:ext cx="3818272" cy="437198"/>
              </a:xfrm>
              <a:prstGeom prst="roundRect">
                <a:avLst>
                  <a:gd name="adj" fmla="val 27696"/>
                </a:avLst>
              </a:prstGeom>
              <a:noFill/>
              <a:ln w="19050" cap="flat">
                <a:solidFill>
                  <a:schemeClr val="tx1"/>
                </a:solidFill>
                <a:prstDash val="sysDot"/>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7" tIns="45720" rIns="121917" bIns="45720" numCol="1" spcCol="38100" rtlCol="0" anchor="ctr">
                <a:spAutoFit/>
              </a:bodyPr>
              <a:lstStyle/>
              <a:p>
                <a:pPr defTabSz="2709333" hangingPunct="0"/>
                <a14:m>
                  <m:oMathPara xmlns:m="http://schemas.openxmlformats.org/officeDocument/2006/math">
                    <m:oMathParaPr>
                      <m:jc m:val="center"/>
                    </m:oMathParaPr>
                    <m:oMath xmlns:m="http://schemas.openxmlformats.org/officeDocument/2006/math">
                      <m:d>
                        <m:dPr>
                          <m:ctrlPr>
                            <a:rPr lang="en-US" i="1" smtClean="0">
                              <a:solidFill>
                                <a:srgbClr val="000000"/>
                              </a:solidFill>
                              <a:latin typeface="Cambria Math" panose="02040503050406030204" pitchFamily="18" charset="0"/>
                            </a:rPr>
                          </m:ctrlPr>
                        </m:dPr>
                        <m:e>
                          <m:sSub>
                            <m:sSubPr>
                              <m:ctrlPr>
                                <a:rPr lang="en-US" i="1">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𝑠</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𝑠</m:t>
                              </m:r>
                            </m:e>
                            <m:sub>
                              <m:r>
                                <a:rPr lang="en-US" i="1">
                                  <a:solidFill>
                                    <a:srgbClr val="000000"/>
                                  </a:solidFill>
                                  <a:latin typeface="Cambria Math" panose="02040503050406030204" pitchFamily="18" charset="0"/>
                                </a:rPr>
                                <m:t>2</m:t>
                              </m:r>
                            </m:sub>
                          </m:sSub>
                        </m:e>
                      </m:d>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𝑟</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𝑟</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𝑐</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𝑐</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𝑤</m:t>
                      </m:r>
                    </m:oMath>
                  </m:oMathPara>
                </a14:m>
                <a:endParaRPr lang="en-US" dirty="0"/>
              </a:p>
            </p:txBody>
          </p:sp>
        </mc:Choice>
        <mc:Fallback xmlns="">
          <p:sp>
            <p:nvSpPr>
              <p:cNvPr id="50" name="Rounded Rectangle 49">
                <a:extLst>
                  <a:ext uri="{FF2B5EF4-FFF2-40B4-BE49-F238E27FC236}">
                    <a16:creationId xmlns:a16="http://schemas.microsoft.com/office/drawing/2014/main" id="{084D0D6B-9FED-4106-ABBB-5689ED168B05}"/>
                  </a:ext>
                </a:extLst>
              </p:cNvPr>
              <p:cNvSpPr>
                <a:spLocks noRot="1" noChangeAspect="1" noMove="1" noResize="1" noEditPoints="1" noAdjustHandles="1" noChangeArrowheads="1" noChangeShapeType="1" noTextEdit="1"/>
              </p:cNvSpPr>
              <p:nvPr/>
            </p:nvSpPr>
            <p:spPr>
              <a:xfrm>
                <a:off x="4361668" y="4616403"/>
                <a:ext cx="3818272" cy="437198"/>
              </a:xfrm>
              <a:prstGeom prst="roundRect">
                <a:avLst>
                  <a:gd name="adj" fmla="val 27696"/>
                </a:avLst>
              </a:prstGeom>
              <a:blipFill>
                <a:blip r:embed="rId20"/>
                <a:stretch>
                  <a:fillRect b="-2703"/>
                </a:stretch>
              </a:blipFill>
              <a:ln w="19050" cap="flat">
                <a:solidFill>
                  <a:schemeClr val="tx1"/>
                </a:solidFill>
                <a:prstDash val="sysDot"/>
                <a:round/>
              </a:ln>
              <a:effectLst/>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1E9EDD9B-EFB7-4C7D-1956-4E4B6C1317C9}"/>
              </a:ext>
            </a:extLst>
          </p:cNvPr>
          <p:cNvCxnSpPr>
            <a:cxnSpLocks/>
            <a:stCxn id="49" idx="3"/>
          </p:cNvCxnSpPr>
          <p:nvPr/>
        </p:nvCxnSpPr>
        <p:spPr>
          <a:xfrm>
            <a:off x="3931016" y="4611254"/>
            <a:ext cx="430652" cy="974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CB4663CB-1CB3-E29D-DF9C-8214BEC4F6BD}"/>
              </a:ext>
            </a:extLst>
          </p:cNvPr>
          <p:cNvCxnSpPr>
            <a:cxnSpLocks/>
            <a:stCxn id="48" idx="3"/>
          </p:cNvCxnSpPr>
          <p:nvPr/>
        </p:nvCxnSpPr>
        <p:spPr>
          <a:xfrm flipV="1">
            <a:off x="3931016" y="4927624"/>
            <a:ext cx="430652" cy="2087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CC4C2BCE-A155-872C-31D1-9D645C0725AC}"/>
              </a:ext>
            </a:extLst>
          </p:cNvPr>
          <p:cNvCxnSpPr>
            <a:cxnSpLocks/>
          </p:cNvCxnSpPr>
          <p:nvPr/>
        </p:nvCxnSpPr>
        <p:spPr>
          <a:xfrm flipV="1">
            <a:off x="7167060" y="3206839"/>
            <a:ext cx="503740" cy="1122202"/>
          </a:xfrm>
          <a:prstGeom prst="straightConnector1">
            <a:avLst/>
          </a:prstGeom>
          <a:ln w="38100">
            <a:prstDash val="sysDot"/>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4" name="Rounded Rectangle 63">
                <a:extLst>
                  <a:ext uri="{FF2B5EF4-FFF2-40B4-BE49-F238E27FC236}">
                    <a16:creationId xmlns:a16="http://schemas.microsoft.com/office/drawing/2014/main" id="{250C133E-9488-AFBF-B26C-611EC8AA46C1}"/>
                  </a:ext>
                </a:extLst>
              </p:cNvPr>
              <p:cNvSpPr/>
              <p:nvPr/>
            </p:nvSpPr>
            <p:spPr>
              <a:xfrm>
                <a:off x="5108367" y="298436"/>
                <a:ext cx="3776303" cy="777467"/>
              </a:xfrm>
              <a:prstGeom prst="roundRect">
                <a:avLst>
                  <a:gd name="adj" fmla="val 13292"/>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𝐷𝐿𝐸𝑄</m:t>
                          </m:r>
                        </m:e>
                        <m:sub>
                          <m:r>
                            <a:rPr lang="en-US" sz="1600" b="0" i="1" smtClean="0">
                              <a:solidFill>
                                <a:schemeClr val="tx1"/>
                              </a:solidFill>
                              <a:latin typeface="Cambria Math" panose="02040503050406030204" pitchFamily="18" charset="0"/>
                            </a:rPr>
                            <m:t>𝔾</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𝐺</m:t>
                          </m:r>
                        </m:sub>
                      </m:sSub>
                      <m:r>
                        <a:rPr lang="en-US" sz="1600" i="1" smtClean="0">
                          <a:solidFill>
                            <a:schemeClr val="tx1"/>
                          </a:solidFill>
                          <a:latin typeface="Cambria Math" panose="02040503050406030204" pitchFamily="18" charset="0"/>
                        </a:rPr>
                        <m:t>≔</m:t>
                      </m:r>
                      <m:d>
                        <m:dPr>
                          <m:begChr m:val="{"/>
                          <m:endChr m:val="}"/>
                          <m:ctrlPr>
                            <a:rPr lang="en-US" sz="1600" i="1" smtClean="0">
                              <a:solidFill>
                                <a:schemeClr val="tx1"/>
                              </a:solidFill>
                              <a:latin typeface="Cambria Math" panose="02040503050406030204" pitchFamily="18" charset="0"/>
                            </a:rPr>
                          </m:ctrlPr>
                        </m:dPr>
                        <m:e>
                          <m:eqArr>
                            <m:eqArrPr>
                              <m:ctrlPr>
                                <a:rPr lang="en-US" sz="1600" i="1" smtClean="0">
                                  <a:solidFill>
                                    <a:schemeClr val="tx1"/>
                                  </a:solidFill>
                                  <a:latin typeface="Cambria Math" panose="02040503050406030204" pitchFamily="18" charset="0"/>
                                </a:rPr>
                              </m:ctrlPr>
                            </m:eqArrPr>
                            <m:e>
                              <m:d>
                                <m:dPr>
                                  <m:ctrlPr>
                                    <a:rPr lang="en-US" sz="1600" i="1" smtClean="0">
                                      <a:solidFill>
                                        <a:schemeClr val="tx1"/>
                                      </a:solidFill>
                                      <a:latin typeface="Cambria Math" panose="02040503050406030204" pitchFamily="18" charset="0"/>
                                    </a:rPr>
                                  </m:ctrlPr>
                                </m:dPr>
                                <m:e>
                                  <m:r>
                                    <m:rPr>
                                      <m:brk m:alnAt="7"/>
                                    </m:rPr>
                                    <a:rPr lang="en-US" sz="1600" i="1">
                                      <a:solidFill>
                                        <a:schemeClr val="tx1"/>
                                      </a:solidFill>
                                      <a:latin typeface="Cambria Math" panose="02040503050406030204" pitchFamily="18" charset="0"/>
                                    </a:rPr>
                                    <m:t>𝑤</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𝑌</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𝑍</m:t>
                                  </m:r>
                                </m:e>
                              </m:d>
                              <m:r>
                                <m:rPr>
                                  <m:brk m:alnAt="7"/>
                                </m:rPr>
                                <a:rPr lang="en-US" sz="1600" i="1">
                                  <a:solidFill>
                                    <a:schemeClr val="tx1"/>
                                  </a:solidFill>
                                  <a:latin typeface="Cambria Math" panose="02040503050406030204" pitchFamily="18" charset="0"/>
                                </a:rPr>
                                <m:t>:</m:t>
                              </m:r>
                              <m:d>
                                <m:dPr>
                                  <m:begChr m:val="["/>
                                  <m:endChr m:val="]"/>
                                  <m:ctrlPr>
                                    <a:rPr lang="en-US" sz="1600" i="1" smtClean="0">
                                      <a:solidFill>
                                        <a:schemeClr val="tx1"/>
                                      </a:solidFill>
                                      <a:latin typeface="Cambria Math" panose="02040503050406030204" pitchFamily="18" charset="0"/>
                                    </a:rPr>
                                  </m:ctrlPr>
                                </m:dPr>
                                <m:e>
                                  <m:eqArr>
                                    <m:eqArrPr>
                                      <m:ctrlPr>
                                        <a:rPr lang="en-US" sz="1600" i="1">
                                          <a:solidFill>
                                            <a:schemeClr val="tx1"/>
                                          </a:solidFill>
                                          <a:latin typeface="Cambria Math" panose="02040503050406030204" pitchFamily="18" charset="0"/>
                                        </a:rPr>
                                      </m:ctrlPr>
                                    </m:eqArrPr>
                                    <m:e>
                                      <m:r>
                                        <a:rPr lang="en-US" sz="1600" b="0" i="1" smtClean="0">
                                          <a:solidFill>
                                            <a:schemeClr val="tx1"/>
                                          </a:solidFill>
                                          <a:latin typeface="Cambria Math" panose="02040503050406030204" pitchFamily="18" charset="0"/>
                                        </a:rPr>
                                        <m:t>𝐺</m:t>
                                      </m:r>
                                    </m:e>
                                    <m:e>
                                      <m:r>
                                        <a:rPr lang="en-US" sz="1600" i="1">
                                          <a:solidFill>
                                            <a:schemeClr val="tx1"/>
                                          </a:solidFill>
                                          <a:latin typeface="Cambria Math" panose="02040503050406030204" pitchFamily="18" charset="0"/>
                                        </a:rPr>
                                        <m:t>𝑌</m:t>
                                      </m:r>
                                    </m:e>
                                  </m:eqArr>
                                </m:e>
                              </m:d>
                              <m:r>
                                <a:rPr lang="en-US" sz="1600" i="1" dirty="0">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𝑤</m:t>
                              </m:r>
                              <m:r>
                                <m:rPr>
                                  <m:nor/>
                                </m:rPr>
                                <a:rPr lang="en-US" sz="1600" dirty="0">
                                  <a:solidFill>
                                    <a:schemeClr val="tx1"/>
                                  </a:solidFill>
                                </a:rPr>
                                <m:t> </m:t>
                              </m:r>
                              <m:r>
                                <a:rPr lang="en-US" sz="1600" i="1" dirty="0">
                                  <a:solidFill>
                                    <a:schemeClr val="tx1"/>
                                  </a:solidFill>
                                  <a:latin typeface="Cambria Math" panose="02040503050406030204" pitchFamily="18" charset="0"/>
                                </a:rPr>
                                <m:t>=</m:t>
                              </m:r>
                              <m:d>
                                <m:dPr>
                                  <m:begChr m:val="["/>
                                  <m:endChr m:val="]"/>
                                  <m:ctrlPr>
                                    <a:rPr lang="en-US" sz="1600" i="1">
                                      <a:solidFill>
                                        <a:schemeClr val="tx1"/>
                                      </a:solidFill>
                                      <a:latin typeface="Cambria Math" panose="02040503050406030204" pitchFamily="18" charset="0"/>
                                    </a:rPr>
                                  </m:ctrlPr>
                                </m:dPr>
                                <m:e>
                                  <m:eqArr>
                                    <m:eqArrPr>
                                      <m:ctrlPr>
                                        <a:rPr lang="en-US" sz="1600" i="1">
                                          <a:solidFill>
                                            <a:schemeClr val="tx1"/>
                                          </a:solidFill>
                                          <a:latin typeface="Cambria Math" panose="02040503050406030204" pitchFamily="18" charset="0"/>
                                        </a:rPr>
                                      </m:ctrlPr>
                                    </m:eqArrPr>
                                    <m:e>
                                      <m:r>
                                        <a:rPr lang="en-US" sz="1600" i="1">
                                          <a:solidFill>
                                            <a:schemeClr val="tx1"/>
                                          </a:solidFill>
                                          <a:latin typeface="Cambria Math" panose="02040503050406030204" pitchFamily="18" charset="0"/>
                                        </a:rPr>
                                        <m:t>𝑋</m:t>
                                      </m:r>
                                    </m:e>
                                    <m:e>
                                      <m:r>
                                        <a:rPr lang="en-US" sz="1600" i="1">
                                          <a:solidFill>
                                            <a:schemeClr val="tx1"/>
                                          </a:solidFill>
                                          <a:latin typeface="Cambria Math" panose="02040503050406030204" pitchFamily="18" charset="0"/>
                                        </a:rPr>
                                        <m:t>𝑍</m:t>
                                      </m:r>
                                    </m:e>
                                  </m:eqArr>
                                </m:e>
                              </m:d>
                            </m:e>
                          </m:eqArr>
                        </m:e>
                      </m:d>
                    </m:oMath>
                  </m:oMathPara>
                </a14:m>
                <a:endParaRPr lang="en-US" sz="1600" dirty="0">
                  <a:solidFill>
                    <a:schemeClr val="tx1"/>
                  </a:solidFill>
                </a:endParaRPr>
              </a:p>
              <a:p>
                <a:r>
                  <a:rPr lang="en-US" sz="1600" dirty="0">
                    <a:solidFill>
                      <a:schemeClr val="tx1"/>
                    </a:solidFill>
                  </a:rPr>
                  <a:t>Free mode: </a:t>
                </a:r>
                <a14:m>
                  <m:oMath xmlns:m="http://schemas.openxmlformats.org/officeDocument/2006/math">
                    <m:r>
                      <a:rPr lang="en-US" sz="1600" i="1" smtClean="0">
                        <a:solidFill>
                          <a:schemeClr val="tx1"/>
                        </a:solidFill>
                        <a:latin typeface="Cambria Math" panose="02040503050406030204" pitchFamily="18" charset="0"/>
                      </a:rPr>
                      <m:t>𝑌</m:t>
                    </m:r>
                  </m:oMath>
                </a14:m>
                <a:r>
                  <a:rPr lang="en-US" sz="1600" dirty="0">
                    <a:solidFill>
                      <a:schemeClr val="tx1"/>
                    </a:solidFill>
                  </a:rPr>
                  <a:t> is chosen freely by verifier </a:t>
                </a:r>
              </a:p>
            </p:txBody>
          </p:sp>
        </mc:Choice>
        <mc:Fallback xmlns="">
          <p:sp>
            <p:nvSpPr>
              <p:cNvPr id="64" name="Rounded Rectangle 63">
                <a:extLst>
                  <a:ext uri="{FF2B5EF4-FFF2-40B4-BE49-F238E27FC236}">
                    <a16:creationId xmlns:a16="http://schemas.microsoft.com/office/drawing/2014/main" id="{250C133E-9488-AFBF-B26C-611EC8AA46C1}"/>
                  </a:ext>
                </a:extLst>
              </p:cNvPr>
              <p:cNvSpPr>
                <a:spLocks noRot="1" noChangeAspect="1" noMove="1" noResize="1" noEditPoints="1" noAdjustHandles="1" noChangeArrowheads="1" noChangeShapeType="1" noTextEdit="1"/>
              </p:cNvSpPr>
              <p:nvPr/>
            </p:nvSpPr>
            <p:spPr>
              <a:xfrm>
                <a:off x="5108367" y="298436"/>
                <a:ext cx="3776303" cy="777467"/>
              </a:xfrm>
              <a:prstGeom prst="roundRect">
                <a:avLst>
                  <a:gd name="adj" fmla="val 13292"/>
                </a:avLst>
              </a:prstGeom>
              <a:blipFill>
                <a:blip r:embed="rId21"/>
                <a:stretch>
                  <a:fillRect b="-806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0C3B5EC-711C-D962-67E9-AE7D791A88B3}"/>
                  </a:ext>
                </a:extLst>
              </p:cNvPr>
              <p:cNvSpPr txBox="1"/>
              <p:nvPr/>
            </p:nvSpPr>
            <p:spPr>
              <a:xfrm>
                <a:off x="1299114" y="2391988"/>
                <a:ext cx="766300" cy="4655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𝑟</m:t>
                      </m:r>
                      <m:groupChr>
                        <m:groupChrPr>
                          <m:chr m:val="←"/>
                          <m:vertJc m:val="bot"/>
                          <m:ctrlPr>
                            <a:rPr lang="en-US" sz="2000" i="1">
                              <a:latin typeface="Cambria Math" panose="02040503050406030204" pitchFamily="18" charset="0"/>
                            </a:rPr>
                          </m:ctrlPr>
                        </m:groupChrPr>
                        <m:e>
                          <m:r>
                            <m:rPr>
                              <m:brk m:alnAt="2"/>
                            </m:rPr>
                            <a:rPr lang="en-US" sz="2000" i="1">
                              <a:latin typeface="Cambria Math" panose="02040503050406030204" pitchFamily="18" charset="0"/>
                            </a:rPr>
                            <m:t>$</m:t>
                          </m:r>
                        </m:e>
                      </m:groupCh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ℤ</m:t>
                          </m:r>
                        </m:e>
                        <m:sub>
                          <m:r>
                            <a:rPr lang="en-US" sz="2000" b="0" i="1" smtClean="0">
                              <a:latin typeface="Cambria Math" panose="02040503050406030204" pitchFamily="18" charset="0"/>
                            </a:rPr>
                            <m:t>𝑝</m:t>
                          </m:r>
                        </m:sub>
                      </m:sSub>
                    </m:oMath>
                  </m:oMathPara>
                </a14:m>
                <a:endParaRPr lang="en-US" sz="2000" dirty="0"/>
              </a:p>
            </p:txBody>
          </p:sp>
        </mc:Choice>
        <mc:Fallback xmlns="">
          <p:sp>
            <p:nvSpPr>
              <p:cNvPr id="4" name="TextBox 3">
                <a:extLst>
                  <a:ext uri="{FF2B5EF4-FFF2-40B4-BE49-F238E27FC236}">
                    <a16:creationId xmlns:a16="http://schemas.microsoft.com/office/drawing/2014/main" id="{50C3B5EC-711C-D962-67E9-AE7D791A88B3}"/>
                  </a:ext>
                </a:extLst>
              </p:cNvPr>
              <p:cNvSpPr txBox="1">
                <a:spLocks noRot="1" noChangeAspect="1" noMove="1" noResize="1" noEditPoints="1" noAdjustHandles="1" noChangeArrowheads="1" noChangeShapeType="1" noTextEdit="1"/>
              </p:cNvSpPr>
              <p:nvPr/>
            </p:nvSpPr>
            <p:spPr>
              <a:xfrm>
                <a:off x="1299114" y="2391988"/>
                <a:ext cx="766300" cy="465512"/>
              </a:xfrm>
              <a:prstGeom prst="rect">
                <a:avLst/>
              </a:prstGeom>
              <a:blipFill>
                <a:blip r:embed="rId22"/>
                <a:stretch>
                  <a:fillRect l="-4918" t="-2632" r="-3279" b="-47368"/>
                </a:stretch>
              </a:blipFill>
            </p:spPr>
            <p:txBody>
              <a:bodyPr/>
              <a:lstStyle/>
              <a:p>
                <a:r>
                  <a:rPr lang="en-US">
                    <a:noFill/>
                  </a:rPr>
                  <a:t> </a:t>
                </a:r>
              </a:p>
            </p:txBody>
          </p:sp>
        </mc:Fallback>
      </mc:AlternateContent>
    </p:spTree>
    <p:extLst>
      <p:ext uri="{BB962C8B-B14F-4D97-AF65-F5344CB8AC3E}">
        <p14:creationId xmlns:p14="http://schemas.microsoft.com/office/powerpoint/2010/main" val="352711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2" grpId="0" animBg="1"/>
      <p:bldP spid="48" grpId="0" animBg="1"/>
      <p:bldP spid="49" grpId="0" animBg="1"/>
      <p:bldP spid="5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E46C-2F48-5A42-8C8F-C175409F2F84}"/>
              </a:ext>
            </a:extLst>
          </p:cNvPr>
          <p:cNvSpPr>
            <a:spLocks noGrp="1"/>
          </p:cNvSpPr>
          <p:nvPr>
            <p:ph type="title"/>
          </p:nvPr>
        </p:nvSpPr>
        <p:spPr>
          <a:xfrm>
            <a:off x="419099" y="304271"/>
            <a:ext cx="8181975" cy="657874"/>
          </a:xfrm>
        </p:spPr>
        <p:txBody>
          <a:bodyPr/>
          <a:lstStyle/>
          <a:p>
            <a:r>
              <a:rPr lang="en-US" dirty="0"/>
              <a:t>Avoid ROS attack </a:t>
            </a:r>
            <a:r>
              <a:rPr lang="en-US" sz="2000" dirty="0"/>
              <a:t>(w/o oblivious)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43C3933-4C9B-C9DB-4AD0-0D4F4C4A4707}"/>
                  </a:ext>
                </a:extLst>
              </p:cNvPr>
              <p:cNvSpPr txBox="1"/>
              <p:nvPr/>
            </p:nvSpPr>
            <p:spPr>
              <a:xfrm>
                <a:off x="998128" y="1545404"/>
                <a:ext cx="1576451" cy="400110"/>
              </a:xfrm>
              <a:prstGeom prst="rect">
                <a:avLst/>
              </a:prstGeom>
              <a:noFill/>
            </p:spPr>
            <p:txBody>
              <a:bodyPr wrap="square" rtlCol="0">
                <a:spAutoFit/>
              </a:bodyPr>
              <a:lstStyle/>
              <a:p>
                <a:r>
                  <a:rPr lang="en-US" sz="2000" dirty="0"/>
                  <a:t>Issuer:</a:t>
                </a:r>
                <a14:m>
                  <m:oMath xmlns:m="http://schemas.openxmlformats.org/officeDocument/2006/math">
                    <m:r>
                      <a:rPr lang="en-US" sz="2000" b="0" i="0" smtClean="0">
                        <a:latin typeface="Cambria Math" panose="02040503050406030204" pitchFamily="18" charset="0"/>
                      </a:rPr>
                      <m:t> </m:t>
                    </m:r>
                    <m:r>
                      <a:rPr lang="en-US" sz="2000" i="1">
                        <a:latin typeface="Cambria Math" panose="02040503050406030204" pitchFamily="18" charset="0"/>
                      </a:rPr>
                      <m:t>𝑤</m:t>
                    </m:r>
                    <m:r>
                      <a:rPr lang="en-US" sz="2000" b="0" i="1" smtClean="0">
                        <a:latin typeface="Cambria Math" panose="02040503050406030204" pitchFamily="18" charset="0"/>
                      </a:rPr>
                      <m:t>, </m:t>
                    </m:r>
                    <m:r>
                      <a:rPr lang="en-US" sz="2000" b="0" i="1" smtClean="0">
                        <a:latin typeface="Cambria Math" panose="02040503050406030204" pitchFamily="18" charset="0"/>
                      </a:rPr>
                      <m:t>𝑋</m:t>
                    </m:r>
                  </m:oMath>
                </a14:m>
                <a:endParaRPr lang="en-US" sz="2000" dirty="0"/>
              </a:p>
            </p:txBody>
          </p:sp>
        </mc:Choice>
        <mc:Fallback xmlns="">
          <p:sp>
            <p:nvSpPr>
              <p:cNvPr id="3" name="TextBox 2">
                <a:extLst>
                  <a:ext uri="{FF2B5EF4-FFF2-40B4-BE49-F238E27FC236}">
                    <a16:creationId xmlns:a16="http://schemas.microsoft.com/office/drawing/2014/main" id="{E43C3933-4C9B-C9DB-4AD0-0D4F4C4A4707}"/>
                  </a:ext>
                </a:extLst>
              </p:cNvPr>
              <p:cNvSpPr txBox="1">
                <a:spLocks noRot="1" noChangeAspect="1" noMove="1" noResize="1" noEditPoints="1" noAdjustHandles="1" noChangeArrowheads="1" noChangeShapeType="1" noTextEdit="1"/>
              </p:cNvSpPr>
              <p:nvPr/>
            </p:nvSpPr>
            <p:spPr>
              <a:xfrm>
                <a:off x="998128" y="1545404"/>
                <a:ext cx="1576451" cy="400110"/>
              </a:xfrm>
              <a:prstGeom prst="rect">
                <a:avLst/>
              </a:prstGeom>
              <a:blipFill>
                <a:blip r:embed="rId3"/>
                <a:stretch>
                  <a:fillRect l="-4000" t="-3030" b="-27273"/>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C44F31C9-DAB7-370C-7550-36407872B887}"/>
              </a:ext>
            </a:extLst>
          </p:cNvPr>
          <p:cNvCxnSpPr>
            <a:cxnSpLocks/>
          </p:cNvCxnSpPr>
          <p:nvPr/>
        </p:nvCxnSpPr>
        <p:spPr>
          <a:xfrm>
            <a:off x="2574579" y="2673439"/>
            <a:ext cx="1647751"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FC2898AC-6236-56B2-C173-5F388624B05F}"/>
              </a:ext>
            </a:extLst>
          </p:cNvPr>
          <p:cNvCxnSpPr>
            <a:cxnSpLocks/>
          </p:cNvCxnSpPr>
          <p:nvPr/>
        </p:nvCxnSpPr>
        <p:spPr>
          <a:xfrm>
            <a:off x="2553856" y="2189648"/>
            <a:ext cx="1666801" cy="0"/>
          </a:xfrm>
          <a:prstGeom prst="straightConnector1">
            <a:avLst/>
          </a:prstGeom>
          <a:ln w="38100">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EA8DD02-6897-AF22-0210-636D0A2D5C1E}"/>
                  </a:ext>
                </a:extLst>
              </p:cNvPr>
              <p:cNvSpPr txBox="1"/>
              <p:nvPr/>
            </p:nvSpPr>
            <p:spPr>
              <a:xfrm>
                <a:off x="3168148" y="1859746"/>
                <a:ext cx="2130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𝑌</m:t>
                      </m:r>
                    </m:oMath>
                  </m:oMathPara>
                </a14:m>
                <a:endParaRPr lang="en-US" sz="2000" dirty="0"/>
              </a:p>
            </p:txBody>
          </p:sp>
        </mc:Choice>
        <mc:Fallback xmlns="">
          <p:sp>
            <p:nvSpPr>
              <p:cNvPr id="7" name="TextBox 6">
                <a:extLst>
                  <a:ext uri="{FF2B5EF4-FFF2-40B4-BE49-F238E27FC236}">
                    <a16:creationId xmlns:a16="http://schemas.microsoft.com/office/drawing/2014/main" id="{8EA8DD02-6897-AF22-0210-636D0A2D5C1E}"/>
                  </a:ext>
                </a:extLst>
              </p:cNvPr>
              <p:cNvSpPr txBox="1">
                <a:spLocks noRot="1" noChangeAspect="1" noMove="1" noResize="1" noEditPoints="1" noAdjustHandles="1" noChangeArrowheads="1" noChangeShapeType="1" noTextEdit="1"/>
              </p:cNvSpPr>
              <p:nvPr/>
            </p:nvSpPr>
            <p:spPr>
              <a:xfrm>
                <a:off x="3168148" y="1859746"/>
                <a:ext cx="213072" cy="307777"/>
              </a:xfrm>
              <a:prstGeom prst="rect">
                <a:avLst/>
              </a:prstGeom>
              <a:blipFill>
                <a:blip r:embed="rId4"/>
                <a:stretch>
                  <a:fillRect l="-27778" r="-22222"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920B251-26DD-B5BA-4711-D8F322986DE7}"/>
                  </a:ext>
                </a:extLst>
              </p:cNvPr>
              <p:cNvSpPr txBox="1"/>
              <p:nvPr/>
            </p:nvSpPr>
            <p:spPr>
              <a:xfrm>
                <a:off x="2608239" y="2321787"/>
                <a:ext cx="21146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𝑍</m:t>
                      </m:r>
                    </m:oMath>
                  </m:oMathPara>
                </a14:m>
                <a:endParaRPr lang="en-US" sz="2000" dirty="0"/>
              </a:p>
            </p:txBody>
          </p:sp>
        </mc:Choice>
        <mc:Fallback xmlns="">
          <p:sp>
            <p:nvSpPr>
              <p:cNvPr id="8" name="TextBox 7">
                <a:extLst>
                  <a:ext uri="{FF2B5EF4-FFF2-40B4-BE49-F238E27FC236}">
                    <a16:creationId xmlns:a16="http://schemas.microsoft.com/office/drawing/2014/main" id="{5920B251-26DD-B5BA-4711-D8F322986DE7}"/>
                  </a:ext>
                </a:extLst>
              </p:cNvPr>
              <p:cNvSpPr txBox="1">
                <a:spLocks noRot="1" noChangeAspect="1" noMove="1" noResize="1" noEditPoints="1" noAdjustHandles="1" noChangeArrowheads="1" noChangeShapeType="1" noTextEdit="1"/>
              </p:cNvSpPr>
              <p:nvPr/>
            </p:nvSpPr>
            <p:spPr>
              <a:xfrm>
                <a:off x="2608239" y="2321787"/>
                <a:ext cx="211468" cy="307777"/>
              </a:xfrm>
              <a:prstGeom prst="rect">
                <a:avLst/>
              </a:prstGeom>
              <a:blipFill>
                <a:blip r:embed="rId5"/>
                <a:stretch>
                  <a:fillRect l="-27778" r="-22222"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3B7D66-81E1-00CC-431B-01A96526C1D0}"/>
                  </a:ext>
                </a:extLst>
              </p:cNvPr>
              <p:cNvSpPr txBox="1"/>
              <p:nvPr/>
            </p:nvSpPr>
            <p:spPr>
              <a:xfrm>
                <a:off x="651459" y="2391988"/>
                <a:ext cx="1824795" cy="4655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FF0000"/>
                          </a:solidFill>
                          <a:latin typeface="Cambria Math" panose="02040503050406030204" pitchFamily="18" charset="0"/>
                        </a:rPr>
                        <m:t>𝑎</m:t>
                      </m:r>
                      <m:r>
                        <a:rPr lang="en-US" sz="2000" b="0" i="1" smtClean="0">
                          <a:solidFill>
                            <a:srgbClr val="FF0000"/>
                          </a:solidFill>
                          <a:latin typeface="Cambria Math" panose="02040503050406030204" pitchFamily="18" charset="0"/>
                        </a:rPr>
                        <m:t>,</m:t>
                      </m:r>
                      <m:r>
                        <a:rPr lang="en-US" sz="2000" b="0" i="1" smtClean="0">
                          <a:solidFill>
                            <a:srgbClr val="FF0000"/>
                          </a:solidFill>
                          <a:latin typeface="Cambria Math" panose="02040503050406030204" pitchFamily="18" charset="0"/>
                        </a:rPr>
                        <m:t>𝑒</m:t>
                      </m:r>
                      <m:groupChr>
                        <m:groupChrPr>
                          <m:chr m:val="←"/>
                          <m:vertJc m:val="bot"/>
                          <m:ctrlPr>
                            <a:rPr lang="en-US" sz="2000" i="1">
                              <a:solidFill>
                                <a:srgbClr val="FF0000"/>
                              </a:solidFill>
                              <a:latin typeface="Cambria Math" panose="02040503050406030204" pitchFamily="18" charset="0"/>
                            </a:rPr>
                          </m:ctrlPr>
                        </m:groupChrPr>
                        <m:e>
                          <m:r>
                            <m:rPr>
                              <m:brk m:alnAt="2"/>
                            </m:rPr>
                            <a:rPr lang="en-US" sz="2000" i="1">
                              <a:solidFill>
                                <a:srgbClr val="FF0000"/>
                              </a:solidFill>
                              <a:latin typeface="Cambria Math" panose="02040503050406030204" pitchFamily="18" charset="0"/>
                            </a:rPr>
                            <m:t>$</m:t>
                          </m:r>
                        </m:e>
                      </m:groupCh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ℤ</m:t>
                          </m:r>
                        </m:e>
                        <m:sub>
                          <m:r>
                            <a:rPr lang="en-US" sz="2000" b="0" i="1" smtClean="0">
                              <a:solidFill>
                                <a:srgbClr val="FF0000"/>
                              </a:solidFill>
                              <a:latin typeface="Cambria Math" panose="02040503050406030204" pitchFamily="18" charset="0"/>
                            </a:rPr>
                            <m:t>𝑝</m:t>
                          </m:r>
                        </m:sub>
                      </m:sSub>
                      <m:r>
                        <a:rPr lang="en-US" sz="2000" b="0" i="1" smtClean="0">
                          <a:latin typeface="Cambria Math" panose="02040503050406030204" pitchFamily="18" charset="0"/>
                        </a:rPr>
                        <m:t>,</m:t>
                      </m:r>
                      <m:r>
                        <a:rPr lang="en-US" sz="2000" i="1">
                          <a:latin typeface="Cambria Math" panose="02040503050406030204" pitchFamily="18" charset="0"/>
                        </a:rPr>
                        <m:t> </m:t>
                      </m:r>
                      <m:r>
                        <a:rPr lang="en-US" sz="2000" i="1">
                          <a:latin typeface="Cambria Math" panose="02040503050406030204" pitchFamily="18" charset="0"/>
                        </a:rPr>
                        <m:t>𝑟</m:t>
                      </m:r>
                      <m:groupChr>
                        <m:groupChrPr>
                          <m:chr m:val="←"/>
                          <m:vertJc m:val="bot"/>
                          <m:ctrlPr>
                            <a:rPr lang="en-US" sz="2000" i="1">
                              <a:latin typeface="Cambria Math" panose="02040503050406030204" pitchFamily="18" charset="0"/>
                            </a:rPr>
                          </m:ctrlPr>
                        </m:groupChrPr>
                        <m:e>
                          <m:r>
                            <m:rPr>
                              <m:brk m:alnAt="2"/>
                            </m:rPr>
                            <a:rPr lang="en-US" sz="2000" i="1">
                              <a:latin typeface="Cambria Math" panose="02040503050406030204" pitchFamily="18" charset="0"/>
                            </a:rPr>
                            <m:t>$</m:t>
                          </m:r>
                        </m:e>
                      </m:groupCh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ℤ</m:t>
                          </m:r>
                        </m:e>
                        <m:sub>
                          <m:r>
                            <a:rPr lang="en-US" sz="2000" b="0" i="1" smtClean="0">
                              <a:latin typeface="Cambria Math" panose="02040503050406030204" pitchFamily="18" charset="0"/>
                            </a:rPr>
                            <m:t>𝑝</m:t>
                          </m:r>
                        </m:sub>
                      </m:sSub>
                    </m:oMath>
                  </m:oMathPara>
                </a14:m>
                <a:endParaRPr lang="en-US" sz="2000" dirty="0"/>
              </a:p>
            </p:txBody>
          </p:sp>
        </mc:Choice>
        <mc:Fallback xmlns="">
          <p:sp>
            <p:nvSpPr>
              <p:cNvPr id="9" name="TextBox 8">
                <a:extLst>
                  <a:ext uri="{FF2B5EF4-FFF2-40B4-BE49-F238E27FC236}">
                    <a16:creationId xmlns:a16="http://schemas.microsoft.com/office/drawing/2014/main" id="{D53B7D66-81E1-00CC-431B-01A96526C1D0}"/>
                  </a:ext>
                </a:extLst>
              </p:cNvPr>
              <p:cNvSpPr txBox="1">
                <a:spLocks noRot="1" noChangeAspect="1" noMove="1" noResize="1" noEditPoints="1" noAdjustHandles="1" noChangeArrowheads="1" noChangeShapeType="1" noTextEdit="1"/>
              </p:cNvSpPr>
              <p:nvPr/>
            </p:nvSpPr>
            <p:spPr>
              <a:xfrm>
                <a:off x="651459" y="2391988"/>
                <a:ext cx="1824795" cy="465512"/>
              </a:xfrm>
              <a:prstGeom prst="rect">
                <a:avLst/>
              </a:prstGeom>
              <a:blipFill>
                <a:blip r:embed="rId6"/>
                <a:stretch>
                  <a:fillRect l="-2083" t="-2632" r="-1389" b="-473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00E8128-DB17-1A54-8248-38582C2C0497}"/>
                  </a:ext>
                </a:extLst>
              </p:cNvPr>
              <p:cNvSpPr txBox="1"/>
              <p:nvPr/>
            </p:nvSpPr>
            <p:spPr>
              <a:xfrm>
                <a:off x="1054592" y="2920806"/>
                <a:ext cx="1111971" cy="5111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𝑅</m:t>
                      </m:r>
                      <m:r>
                        <a:rPr lang="en-US" sz="2000" b="0" i="1" smtClean="0">
                          <a:latin typeface="Cambria Math" panose="02040503050406030204" pitchFamily="18" charset="0"/>
                        </a:rPr>
                        <m:t>←</m:t>
                      </m:r>
                      <m:r>
                        <a:rPr lang="en-US" sz="2000" b="0" i="1" smtClean="0">
                          <a:latin typeface="Cambria Math" panose="02040503050406030204" pitchFamily="18" charset="0"/>
                        </a:rPr>
                        <m:t>𝑟</m:t>
                      </m:r>
                      <m:d>
                        <m:dPr>
                          <m:begChr m:val="["/>
                          <m:endChr m:val="]"/>
                          <m:ctrlPr>
                            <a:rPr lang="en-US" sz="2000" i="1" smtClean="0">
                              <a:latin typeface="Cambria Math" panose="02040503050406030204" pitchFamily="18" charset="0"/>
                            </a:rPr>
                          </m:ctrlPr>
                        </m:dPr>
                        <m:e>
                          <m:eqArr>
                            <m:eqArrPr>
                              <m:ctrlPr>
                                <a:rPr lang="en-US" sz="2000" i="1">
                                  <a:latin typeface="Cambria Math" panose="02040503050406030204" pitchFamily="18" charset="0"/>
                                </a:rPr>
                              </m:ctrlPr>
                            </m:eqArrPr>
                            <m:e>
                              <m:r>
                                <a:rPr lang="en-US" sz="2000" i="1">
                                  <a:latin typeface="Cambria Math" panose="02040503050406030204" pitchFamily="18" charset="0"/>
                                </a:rPr>
                                <m:t>𝐺</m:t>
                              </m:r>
                            </m:e>
                            <m:e>
                              <m:r>
                                <a:rPr lang="en-US" sz="2000" i="1">
                                  <a:latin typeface="Cambria Math" panose="02040503050406030204" pitchFamily="18" charset="0"/>
                                </a:rPr>
                                <m:t>𝑌</m:t>
                              </m:r>
                            </m:e>
                          </m:eqArr>
                        </m:e>
                      </m:d>
                    </m:oMath>
                  </m:oMathPara>
                </a14:m>
                <a:endParaRPr lang="en-US" sz="2000" dirty="0"/>
              </a:p>
            </p:txBody>
          </p:sp>
        </mc:Choice>
        <mc:Fallback xmlns="">
          <p:sp>
            <p:nvSpPr>
              <p:cNvPr id="10" name="TextBox 9">
                <a:extLst>
                  <a:ext uri="{FF2B5EF4-FFF2-40B4-BE49-F238E27FC236}">
                    <a16:creationId xmlns:a16="http://schemas.microsoft.com/office/drawing/2014/main" id="{D00E8128-DB17-1A54-8248-38582C2C0497}"/>
                  </a:ext>
                </a:extLst>
              </p:cNvPr>
              <p:cNvSpPr txBox="1">
                <a:spLocks noRot="1" noChangeAspect="1" noMove="1" noResize="1" noEditPoints="1" noAdjustHandles="1" noChangeArrowheads="1" noChangeShapeType="1" noTextEdit="1"/>
              </p:cNvSpPr>
              <p:nvPr/>
            </p:nvSpPr>
            <p:spPr>
              <a:xfrm>
                <a:off x="1054592" y="2920806"/>
                <a:ext cx="1111971" cy="511166"/>
              </a:xfrm>
              <a:prstGeom prst="rect">
                <a:avLst/>
              </a:prstGeom>
              <a:blipFill>
                <a:blip r:embed="rId7"/>
                <a:stretch>
                  <a:fillRect l="-5682" t="-2381"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6652F2A-50A5-DBD6-FE85-D9A793D6CB5B}"/>
                  </a:ext>
                </a:extLst>
              </p:cNvPr>
              <p:cNvSpPr txBox="1"/>
              <p:nvPr/>
            </p:nvSpPr>
            <p:spPr>
              <a:xfrm>
                <a:off x="2690676" y="2323416"/>
                <a:ext cx="42080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r>
                        <a:rPr lang="en-US" sz="2000" b="0" i="1" smtClean="0">
                          <a:latin typeface="Cambria Math" panose="02040503050406030204" pitchFamily="18" charset="0"/>
                        </a:rPr>
                        <m:t>𝑅</m:t>
                      </m:r>
                    </m:oMath>
                  </m:oMathPara>
                </a14:m>
                <a:endParaRPr lang="en-US" sz="2000" dirty="0"/>
              </a:p>
            </p:txBody>
          </p:sp>
        </mc:Choice>
        <mc:Fallback xmlns="">
          <p:sp>
            <p:nvSpPr>
              <p:cNvPr id="15" name="TextBox 14">
                <a:extLst>
                  <a:ext uri="{FF2B5EF4-FFF2-40B4-BE49-F238E27FC236}">
                    <a16:creationId xmlns:a16="http://schemas.microsoft.com/office/drawing/2014/main" id="{96652F2A-50A5-DBD6-FE85-D9A793D6CB5B}"/>
                  </a:ext>
                </a:extLst>
              </p:cNvPr>
              <p:cNvSpPr txBox="1">
                <a:spLocks noRot="1" noChangeAspect="1" noMove="1" noResize="1" noEditPoints="1" noAdjustHandles="1" noChangeArrowheads="1" noChangeShapeType="1" noTextEdit="1"/>
              </p:cNvSpPr>
              <p:nvPr/>
            </p:nvSpPr>
            <p:spPr>
              <a:xfrm>
                <a:off x="2690676" y="2323416"/>
                <a:ext cx="420808" cy="307777"/>
              </a:xfrm>
              <a:prstGeom prst="rect">
                <a:avLst/>
              </a:prstGeom>
              <a:blipFill>
                <a:blip r:embed="rId8"/>
                <a:stretch>
                  <a:fillRect b="-3846"/>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E5A972C5-7D36-841D-81A0-B503C5CCAC93}"/>
              </a:ext>
            </a:extLst>
          </p:cNvPr>
          <p:cNvCxnSpPr>
            <a:cxnSpLocks/>
          </p:cNvCxnSpPr>
          <p:nvPr/>
        </p:nvCxnSpPr>
        <p:spPr>
          <a:xfrm>
            <a:off x="2574579" y="3199058"/>
            <a:ext cx="1666801" cy="0"/>
          </a:xfrm>
          <a:prstGeom prst="straightConnector1">
            <a:avLst/>
          </a:prstGeom>
          <a:ln w="38100">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B841F5A-0F49-4E59-6D19-6F73AB41DE8D}"/>
                  </a:ext>
                </a:extLst>
              </p:cNvPr>
              <p:cNvSpPr txBox="1"/>
              <p:nvPr/>
            </p:nvSpPr>
            <p:spPr>
              <a:xfrm>
                <a:off x="721538" y="3546627"/>
                <a:ext cx="181318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𝑠</m:t>
                      </m:r>
                      <m:r>
                        <a:rPr lang="en-US" sz="2000" b="0" i="1" smtClean="0">
                          <a:latin typeface="Cambria Math" panose="02040503050406030204" pitchFamily="18" charset="0"/>
                        </a:rPr>
                        <m:t>←</m:t>
                      </m:r>
                      <m:r>
                        <a:rPr lang="en-US" sz="2000" b="0" i="1" smtClean="0">
                          <a:latin typeface="Cambria Math" panose="02040503050406030204" pitchFamily="18" charset="0"/>
                        </a:rPr>
                        <m:t>𝑟</m:t>
                      </m:r>
                      <m:r>
                        <a:rPr lang="en-US" sz="2000" b="0" i="1" smtClean="0">
                          <a:latin typeface="Cambria Math" panose="02040503050406030204" pitchFamily="18" charset="0"/>
                        </a:rPr>
                        <m:t>+(</m:t>
                      </m:r>
                      <m:r>
                        <a:rPr lang="en-US" sz="2000" b="0" i="1" smtClean="0">
                          <a:solidFill>
                            <a:srgbClr val="FF0000"/>
                          </a:solidFill>
                          <a:latin typeface="Cambria Math" panose="02040503050406030204" pitchFamily="18" charset="0"/>
                        </a:rPr>
                        <m:t>𝑐𝑒</m:t>
                      </m:r>
                      <m:r>
                        <a:rPr lang="en-US" sz="2000" b="0" i="1" smtClean="0">
                          <a:latin typeface="Cambria Math" panose="02040503050406030204" pitchFamily="18" charset="0"/>
                        </a:rPr>
                        <m:t>)⋅</m:t>
                      </m:r>
                      <m:r>
                        <a:rPr lang="en-US" sz="2000" b="0" i="1" smtClean="0">
                          <a:latin typeface="Cambria Math" panose="02040503050406030204" pitchFamily="18" charset="0"/>
                        </a:rPr>
                        <m:t>𝑤</m:t>
                      </m:r>
                    </m:oMath>
                  </m:oMathPara>
                </a14:m>
                <a:endParaRPr lang="en-US" sz="2000" dirty="0"/>
              </a:p>
            </p:txBody>
          </p:sp>
        </mc:Choice>
        <mc:Fallback xmlns="">
          <p:sp>
            <p:nvSpPr>
              <p:cNvPr id="20" name="TextBox 19">
                <a:extLst>
                  <a:ext uri="{FF2B5EF4-FFF2-40B4-BE49-F238E27FC236}">
                    <a16:creationId xmlns:a16="http://schemas.microsoft.com/office/drawing/2014/main" id="{2B841F5A-0F49-4E59-6D19-6F73AB41DE8D}"/>
                  </a:ext>
                </a:extLst>
              </p:cNvPr>
              <p:cNvSpPr txBox="1">
                <a:spLocks noRot="1" noChangeAspect="1" noMove="1" noResize="1" noEditPoints="1" noAdjustHandles="1" noChangeArrowheads="1" noChangeShapeType="1" noTextEdit="1"/>
              </p:cNvSpPr>
              <p:nvPr/>
            </p:nvSpPr>
            <p:spPr>
              <a:xfrm>
                <a:off x="721538" y="3546627"/>
                <a:ext cx="1813189" cy="307777"/>
              </a:xfrm>
              <a:prstGeom prst="rect">
                <a:avLst/>
              </a:prstGeom>
              <a:blipFill>
                <a:blip r:embed="rId9"/>
                <a:stretch>
                  <a:fillRect l="-1389" r="-1389" b="-32000"/>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D9AB1413-77B5-FB8B-B968-CA0767B2B1CB}"/>
              </a:ext>
            </a:extLst>
          </p:cNvPr>
          <p:cNvCxnSpPr>
            <a:cxnSpLocks/>
          </p:cNvCxnSpPr>
          <p:nvPr/>
        </p:nvCxnSpPr>
        <p:spPr>
          <a:xfrm>
            <a:off x="2593629" y="3664743"/>
            <a:ext cx="1647751"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1301716-D220-B49C-66E9-97B57CB2C3A9}"/>
                  </a:ext>
                </a:extLst>
              </p:cNvPr>
              <p:cNvSpPr txBox="1"/>
              <p:nvPr/>
            </p:nvSpPr>
            <p:spPr>
              <a:xfrm>
                <a:off x="3048135" y="3308563"/>
                <a:ext cx="17678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𝑠</m:t>
                      </m:r>
                    </m:oMath>
                  </m:oMathPara>
                </a14:m>
                <a:endParaRPr lang="en-US" sz="2000" dirty="0"/>
              </a:p>
            </p:txBody>
          </p:sp>
        </mc:Choice>
        <mc:Fallback xmlns="">
          <p:sp>
            <p:nvSpPr>
              <p:cNvPr id="23" name="TextBox 22">
                <a:extLst>
                  <a:ext uri="{FF2B5EF4-FFF2-40B4-BE49-F238E27FC236}">
                    <a16:creationId xmlns:a16="http://schemas.microsoft.com/office/drawing/2014/main" id="{31301716-D220-B49C-66E9-97B57CB2C3A9}"/>
                  </a:ext>
                </a:extLst>
              </p:cNvPr>
              <p:cNvSpPr txBox="1">
                <a:spLocks noRot="1" noChangeAspect="1" noMove="1" noResize="1" noEditPoints="1" noAdjustHandles="1" noChangeArrowheads="1" noChangeShapeType="1" noTextEdit="1"/>
              </p:cNvSpPr>
              <p:nvPr/>
            </p:nvSpPr>
            <p:spPr>
              <a:xfrm>
                <a:off x="3048135" y="3308563"/>
                <a:ext cx="176780" cy="307777"/>
              </a:xfrm>
              <a:prstGeom prst="rect">
                <a:avLst/>
              </a:prstGeom>
              <a:blipFill>
                <a:blip r:embed="rId10"/>
                <a:stretch>
                  <a:fillRect l="-21429" r="-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5B4086-246D-AFF3-5E80-DFBE111868EC}"/>
                  </a:ext>
                </a:extLst>
              </p:cNvPr>
              <p:cNvSpPr txBox="1"/>
              <p:nvPr/>
            </p:nvSpPr>
            <p:spPr>
              <a:xfrm>
                <a:off x="1164873" y="2069825"/>
                <a:ext cx="111171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𝑍</m:t>
                      </m:r>
                      <m:r>
                        <a:rPr lang="en-US" sz="2000" b="0" i="1" smtClean="0">
                          <a:latin typeface="Cambria Math" panose="02040503050406030204" pitchFamily="18" charset="0"/>
                        </a:rPr>
                        <m:t>←</m:t>
                      </m:r>
                      <m:r>
                        <a:rPr lang="en-US" sz="2000" b="0" i="1" smtClean="0">
                          <a:latin typeface="Cambria Math" panose="02040503050406030204" pitchFamily="18" charset="0"/>
                        </a:rPr>
                        <m:t>𝑤</m:t>
                      </m:r>
                      <m:r>
                        <a:rPr lang="en-US" sz="2000" b="0" i="1" smtClean="0">
                          <a:latin typeface="Cambria Math" panose="02040503050406030204" pitchFamily="18" charset="0"/>
                        </a:rPr>
                        <m:t>⋅</m:t>
                      </m:r>
                      <m:r>
                        <a:rPr lang="en-US" sz="2000" b="0" i="1" smtClean="0">
                          <a:latin typeface="Cambria Math" panose="02040503050406030204" pitchFamily="18" charset="0"/>
                        </a:rPr>
                        <m:t>𝑌</m:t>
                      </m:r>
                    </m:oMath>
                  </m:oMathPara>
                </a14:m>
                <a:endParaRPr lang="en-US" sz="2000" dirty="0"/>
              </a:p>
            </p:txBody>
          </p:sp>
        </mc:Choice>
        <mc:Fallback xmlns="">
          <p:sp>
            <p:nvSpPr>
              <p:cNvPr id="12" name="TextBox 11">
                <a:extLst>
                  <a:ext uri="{FF2B5EF4-FFF2-40B4-BE49-F238E27FC236}">
                    <a16:creationId xmlns:a16="http://schemas.microsoft.com/office/drawing/2014/main" id="{9F5B4086-246D-AFF3-5E80-DFBE111868EC}"/>
                  </a:ext>
                </a:extLst>
              </p:cNvPr>
              <p:cNvSpPr txBox="1">
                <a:spLocks noRot="1" noChangeAspect="1" noMove="1" noResize="1" noEditPoints="1" noAdjustHandles="1" noChangeArrowheads="1" noChangeShapeType="1" noTextEdit="1"/>
              </p:cNvSpPr>
              <p:nvPr/>
            </p:nvSpPr>
            <p:spPr>
              <a:xfrm>
                <a:off x="1164873" y="2069825"/>
                <a:ext cx="1111715" cy="307777"/>
              </a:xfrm>
              <a:prstGeom prst="rect">
                <a:avLst/>
              </a:prstGeom>
              <a:blipFill>
                <a:blip r:embed="rId11"/>
                <a:stretch>
                  <a:fillRect l="-4494" r="-3371"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ounded Rectangle 24">
                <a:extLst>
                  <a:ext uri="{FF2B5EF4-FFF2-40B4-BE49-F238E27FC236}">
                    <a16:creationId xmlns:a16="http://schemas.microsoft.com/office/drawing/2014/main" id="{73B1FCAB-A30F-8FCE-C5EB-A43083430F67}"/>
                  </a:ext>
                </a:extLst>
              </p:cNvPr>
              <p:cNvSpPr/>
              <p:nvPr/>
            </p:nvSpPr>
            <p:spPr>
              <a:xfrm>
                <a:off x="721538" y="1066251"/>
                <a:ext cx="2607101" cy="317018"/>
              </a:xfrm>
              <a:prstGeom prst="roundRect">
                <a:avLst>
                  <a:gd name="adj" fmla="val 2373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d>
                        <m:dPr>
                          <m:ctrlPr>
                            <a:rPr lang="en-US" sz="1600" b="0" i="1" smtClean="0">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𝔾</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𝑝</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𝐺</m:t>
                          </m:r>
                        </m:e>
                      </m:d>
                      <m:r>
                        <a:rPr lang="en-US" sz="1600" b="0" i="0" smtClean="0">
                          <a:solidFill>
                            <a:schemeClr val="tx1"/>
                          </a:solidFill>
                          <a:latin typeface="Cambria Math" panose="02040503050406030204" pitchFamily="18" charset="0"/>
                        </a:rPr>
                        <m:t>: </m:t>
                      </m:r>
                      <m:r>
                        <a:rPr lang="en-US" sz="1600" i="1">
                          <a:solidFill>
                            <a:schemeClr val="tx1"/>
                          </a:solidFill>
                          <a:latin typeface="Cambria Math" panose="02040503050406030204" pitchFamily="18" charset="0"/>
                        </a:rPr>
                        <m:t>𝔾</m:t>
                      </m:r>
                      <m:r>
                        <a:rPr lang="en-US" sz="1600" i="1">
                          <a:solidFill>
                            <a:schemeClr val="tx1"/>
                          </a:solidFill>
                          <a:latin typeface="Cambria Math" panose="02040503050406030204" pitchFamily="18" charset="0"/>
                        </a:rPr>
                        <m:t>=</m:t>
                      </m:r>
                      <m:d>
                        <m:dPr>
                          <m:begChr m:val="⟨"/>
                          <m:endChr m:val="⟩"/>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𝐺</m:t>
                          </m:r>
                        </m:e>
                      </m:d>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𝑝</m:t>
                      </m:r>
                      <m:r>
                        <a:rPr lang="en-US" sz="1600" i="1">
                          <a:solidFill>
                            <a:schemeClr val="tx1"/>
                          </a:solidFill>
                          <a:latin typeface="Cambria Math" panose="02040503050406030204" pitchFamily="18" charset="0"/>
                        </a:rPr>
                        <m:t>=</m:t>
                      </m:r>
                      <m:d>
                        <m:dPr>
                          <m:begChr m:val="|"/>
                          <m:endChr m:val="|"/>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𝔾</m:t>
                          </m:r>
                        </m:e>
                      </m:d>
                    </m:oMath>
                  </m:oMathPara>
                </a14:m>
                <a:endParaRPr lang="en-US" sz="1600" dirty="0">
                  <a:solidFill>
                    <a:schemeClr val="tx1"/>
                  </a:solidFill>
                </a:endParaRPr>
              </a:p>
            </p:txBody>
          </p:sp>
        </mc:Choice>
        <mc:Fallback xmlns="">
          <p:sp>
            <p:nvSpPr>
              <p:cNvPr id="25" name="Rounded Rectangle 24">
                <a:extLst>
                  <a:ext uri="{FF2B5EF4-FFF2-40B4-BE49-F238E27FC236}">
                    <a16:creationId xmlns:a16="http://schemas.microsoft.com/office/drawing/2014/main" id="{73B1FCAB-A30F-8FCE-C5EB-A43083430F67}"/>
                  </a:ext>
                </a:extLst>
              </p:cNvPr>
              <p:cNvSpPr>
                <a:spLocks noRot="1" noChangeAspect="1" noMove="1" noResize="1" noEditPoints="1" noAdjustHandles="1" noChangeArrowheads="1" noChangeShapeType="1" noTextEdit="1"/>
              </p:cNvSpPr>
              <p:nvPr/>
            </p:nvSpPr>
            <p:spPr>
              <a:xfrm>
                <a:off x="721538" y="1066251"/>
                <a:ext cx="2607101" cy="317018"/>
              </a:xfrm>
              <a:prstGeom prst="roundRect">
                <a:avLst>
                  <a:gd name="adj" fmla="val 23739"/>
                </a:avLst>
              </a:prstGeom>
              <a:blipFill>
                <a:blip r:embed="rId12"/>
                <a:stretch>
                  <a:fillRect b="-200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DAAFB26-33A2-9565-2638-9827FBCF0D18}"/>
                  </a:ext>
                </a:extLst>
              </p:cNvPr>
              <p:cNvSpPr txBox="1"/>
              <p:nvPr/>
            </p:nvSpPr>
            <p:spPr>
              <a:xfrm>
                <a:off x="2938291" y="2325447"/>
                <a:ext cx="1303089" cy="30776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r>
                        <a:rPr lang="en-US" sz="2000" b="0" i="1" smtClean="0">
                          <a:solidFill>
                            <a:srgbClr val="FF0000"/>
                          </a:solidFill>
                          <a:latin typeface="Cambria Math" panose="02040503050406030204" pitchFamily="18" charset="0"/>
                        </a:rPr>
                        <m:t>𝐶</m:t>
                      </m:r>
                      <m:r>
                        <a:rPr lang="en-US" sz="2000" b="0" i="1" smtClean="0">
                          <a:solidFill>
                            <a:srgbClr val="FF0000"/>
                          </a:solidFill>
                          <a:latin typeface="Cambria Math" panose="02040503050406030204" pitchFamily="18" charset="0"/>
                        </a:rPr>
                        <m:t>←</m:t>
                      </m:r>
                      <m:sSup>
                        <m:sSupPr>
                          <m:ctrlPr>
                            <a:rPr lang="en-US" sz="2000" b="0" i="1" smtClean="0">
                              <a:solidFill>
                                <a:srgbClr val="FF0000"/>
                              </a:solidFill>
                              <a:latin typeface="Cambria Math" panose="02040503050406030204" pitchFamily="18" charset="0"/>
                            </a:rPr>
                          </m:ctrlPr>
                        </m:sSupPr>
                        <m:e>
                          <m:r>
                            <a:rPr lang="en-US" sz="2000" b="0" i="1" smtClean="0">
                              <a:solidFill>
                                <a:srgbClr val="FF0000"/>
                              </a:solidFill>
                              <a:latin typeface="Cambria Math" panose="02040503050406030204" pitchFamily="18" charset="0"/>
                            </a:rPr>
                            <m:t>𝑔</m:t>
                          </m:r>
                        </m:e>
                        <m:sup>
                          <m:r>
                            <a:rPr lang="en-US" sz="2000" b="0" i="1" smtClean="0">
                              <a:solidFill>
                                <a:srgbClr val="FF0000"/>
                              </a:solidFill>
                              <a:latin typeface="Cambria Math" panose="02040503050406030204" pitchFamily="18" charset="0"/>
                            </a:rPr>
                            <m:t>𝑎</m:t>
                          </m:r>
                        </m:sup>
                      </m:sSup>
                      <m:sSup>
                        <m:sSupPr>
                          <m:ctrlPr>
                            <a:rPr lang="en-US" sz="2000" b="0" i="1" smtClean="0">
                              <a:solidFill>
                                <a:srgbClr val="FF0000"/>
                              </a:solidFill>
                              <a:latin typeface="Cambria Math" panose="02040503050406030204" pitchFamily="18" charset="0"/>
                            </a:rPr>
                          </m:ctrlPr>
                        </m:sSupPr>
                        <m:e>
                          <m:r>
                            <a:rPr lang="en-US" sz="2000" b="0" i="1" smtClean="0">
                              <a:solidFill>
                                <a:srgbClr val="FF0000"/>
                              </a:solidFill>
                              <a:latin typeface="Cambria Math" panose="02040503050406030204" pitchFamily="18" charset="0"/>
                            </a:rPr>
                            <m:t>h</m:t>
                          </m:r>
                        </m:e>
                        <m:sup>
                          <m:r>
                            <a:rPr lang="en-US" sz="2000" b="0" i="1" smtClean="0">
                              <a:solidFill>
                                <a:srgbClr val="FF0000"/>
                              </a:solidFill>
                              <a:latin typeface="Cambria Math" panose="02040503050406030204" pitchFamily="18" charset="0"/>
                            </a:rPr>
                            <m:t>𝑒</m:t>
                          </m:r>
                        </m:sup>
                      </m:sSup>
                    </m:oMath>
                  </m:oMathPara>
                </a14:m>
                <a:endParaRPr lang="en-US" sz="2000" dirty="0"/>
              </a:p>
            </p:txBody>
          </p:sp>
        </mc:Choice>
        <mc:Fallback xmlns="">
          <p:sp>
            <p:nvSpPr>
              <p:cNvPr id="4" name="TextBox 3">
                <a:extLst>
                  <a:ext uri="{FF2B5EF4-FFF2-40B4-BE49-F238E27FC236}">
                    <a16:creationId xmlns:a16="http://schemas.microsoft.com/office/drawing/2014/main" id="{8DAAFB26-33A2-9565-2638-9827FBCF0D18}"/>
                  </a:ext>
                </a:extLst>
              </p:cNvPr>
              <p:cNvSpPr txBox="1">
                <a:spLocks noRot="1" noChangeAspect="1" noMove="1" noResize="1" noEditPoints="1" noAdjustHandles="1" noChangeArrowheads="1" noChangeShapeType="1" noTextEdit="1"/>
              </p:cNvSpPr>
              <p:nvPr/>
            </p:nvSpPr>
            <p:spPr>
              <a:xfrm>
                <a:off x="2938291" y="2325447"/>
                <a:ext cx="1303089" cy="307760"/>
              </a:xfrm>
              <a:prstGeom prst="rect">
                <a:avLst/>
              </a:prstGeom>
              <a:blipFill>
                <a:blip r:embed="rId13"/>
                <a:stretch>
                  <a:fillRect b="-23077"/>
                </a:stretch>
              </a:blipFill>
            </p:spPr>
            <p:txBody>
              <a:bodyPr/>
              <a:lstStyle/>
              <a:p>
                <a:r>
                  <a:rPr lang="en-US">
                    <a:noFill/>
                  </a:rPr>
                  <a:t> </a:t>
                </a:r>
              </a:p>
            </p:txBody>
          </p:sp>
        </mc:Fallback>
      </mc:AlternateContent>
      <p:sp>
        <p:nvSpPr>
          <p:cNvPr id="16" name="Rounded Rectangle 15">
            <a:extLst>
              <a:ext uri="{FF2B5EF4-FFF2-40B4-BE49-F238E27FC236}">
                <a16:creationId xmlns:a16="http://schemas.microsoft.com/office/drawing/2014/main" id="{2B3EE327-2648-3672-A495-8F4437935667}"/>
              </a:ext>
            </a:extLst>
          </p:cNvPr>
          <p:cNvSpPr/>
          <p:nvPr/>
        </p:nvSpPr>
        <p:spPr>
          <a:xfrm>
            <a:off x="6203492" y="1486537"/>
            <a:ext cx="2397582" cy="527097"/>
          </a:xfrm>
          <a:prstGeom prst="roundRect">
            <a:avLst>
              <a:gd name="adj" fmla="val 23739"/>
            </a:avLst>
          </a:prstGeom>
          <a:solidFill>
            <a:srgbClr val="97E4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Idea from [TZ22]</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8C86DFD-AA8A-A4D8-5002-91D90130C630}"/>
                  </a:ext>
                </a:extLst>
              </p:cNvPr>
              <p:cNvSpPr txBox="1"/>
              <p:nvPr/>
            </p:nvSpPr>
            <p:spPr>
              <a:xfrm>
                <a:off x="4241380" y="1545404"/>
                <a:ext cx="1303089" cy="400110"/>
              </a:xfrm>
              <a:prstGeom prst="rect">
                <a:avLst/>
              </a:prstGeom>
              <a:noFill/>
            </p:spPr>
            <p:txBody>
              <a:bodyPr wrap="square" rtlCol="0">
                <a:spAutoFit/>
              </a:bodyPr>
              <a:lstStyle/>
              <a:p>
                <a:r>
                  <a:rPr lang="en-US" sz="2000" dirty="0"/>
                  <a:t>User: </a:t>
                </a:r>
                <a14:m>
                  <m:oMath xmlns:m="http://schemas.openxmlformats.org/officeDocument/2006/math">
                    <m:r>
                      <a:rPr lang="en-US" sz="2000" b="0" i="1" smtClean="0">
                        <a:latin typeface="Cambria Math" panose="02040503050406030204" pitchFamily="18" charset="0"/>
                      </a:rPr>
                      <m:t>𝑋</m:t>
                    </m:r>
                    <m:r>
                      <a:rPr lang="en-US" sz="2000" b="0" i="1" smtClean="0">
                        <a:latin typeface="Cambria Math" panose="02040503050406030204" pitchFamily="18" charset="0"/>
                      </a:rPr>
                      <m:t>,</m:t>
                    </m:r>
                    <m:r>
                      <a:rPr lang="en-US" sz="2000" b="0" i="1" smtClean="0">
                        <a:latin typeface="Cambria Math" panose="02040503050406030204" pitchFamily="18" charset="0"/>
                      </a:rPr>
                      <m:t>𝑌</m:t>
                    </m:r>
                  </m:oMath>
                </a14:m>
                <a:endParaRPr lang="en-US" sz="2000" dirty="0"/>
              </a:p>
            </p:txBody>
          </p:sp>
        </mc:Choice>
        <mc:Fallback xmlns="">
          <p:sp>
            <p:nvSpPr>
              <p:cNvPr id="17" name="TextBox 16">
                <a:extLst>
                  <a:ext uri="{FF2B5EF4-FFF2-40B4-BE49-F238E27FC236}">
                    <a16:creationId xmlns:a16="http://schemas.microsoft.com/office/drawing/2014/main" id="{C8C86DFD-AA8A-A4D8-5002-91D90130C630}"/>
                  </a:ext>
                </a:extLst>
              </p:cNvPr>
              <p:cNvSpPr txBox="1">
                <a:spLocks noRot="1" noChangeAspect="1" noMove="1" noResize="1" noEditPoints="1" noAdjustHandles="1" noChangeArrowheads="1" noChangeShapeType="1" noTextEdit="1"/>
              </p:cNvSpPr>
              <p:nvPr/>
            </p:nvSpPr>
            <p:spPr>
              <a:xfrm>
                <a:off x="4241380" y="1545404"/>
                <a:ext cx="1303089" cy="400110"/>
              </a:xfrm>
              <a:prstGeom prst="rect">
                <a:avLst/>
              </a:prstGeom>
              <a:blipFill>
                <a:blip r:embed="rId14"/>
                <a:stretch>
                  <a:fillRect l="-5825" t="-3030"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E30750A-376E-9A86-0BB5-00B80506EBDC}"/>
                  </a:ext>
                </a:extLst>
              </p:cNvPr>
              <p:cNvSpPr txBox="1"/>
              <p:nvPr/>
            </p:nvSpPr>
            <p:spPr>
              <a:xfrm>
                <a:off x="2395466" y="2800902"/>
                <a:ext cx="215065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𝐻</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𝑋</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𝑌</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𝑍</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𝑅</m:t>
                          </m:r>
                          <m:r>
                            <a:rPr lang="en-US" sz="2000" b="0" i="1" smtClean="0">
                              <a:solidFill>
                                <a:schemeClr val="tx1"/>
                              </a:solidFill>
                              <a:latin typeface="Cambria Math" panose="02040503050406030204" pitchFamily="18" charset="0"/>
                            </a:rPr>
                            <m:t>,</m:t>
                          </m:r>
                          <m:r>
                            <a:rPr lang="en-US" sz="2000" b="0" i="1" smtClean="0">
                              <a:solidFill>
                                <a:srgbClr val="FF0000"/>
                              </a:solidFill>
                              <a:latin typeface="Cambria Math" panose="02040503050406030204" pitchFamily="18" charset="0"/>
                            </a:rPr>
                            <m:t>𝐶</m:t>
                          </m:r>
                        </m:e>
                      </m:d>
                    </m:oMath>
                  </m:oMathPara>
                </a14:m>
                <a:endParaRPr lang="en-US" sz="2000" dirty="0">
                  <a:solidFill>
                    <a:schemeClr val="tx1"/>
                  </a:solidFill>
                </a:endParaRPr>
              </a:p>
            </p:txBody>
          </p:sp>
        </mc:Choice>
        <mc:Fallback xmlns="">
          <p:sp>
            <p:nvSpPr>
              <p:cNvPr id="24" name="TextBox 23">
                <a:extLst>
                  <a:ext uri="{FF2B5EF4-FFF2-40B4-BE49-F238E27FC236}">
                    <a16:creationId xmlns:a16="http://schemas.microsoft.com/office/drawing/2014/main" id="{9E30750A-376E-9A86-0BB5-00B80506EBDC}"/>
                  </a:ext>
                </a:extLst>
              </p:cNvPr>
              <p:cNvSpPr txBox="1">
                <a:spLocks noRot="1" noChangeAspect="1" noMove="1" noResize="1" noEditPoints="1" noAdjustHandles="1" noChangeArrowheads="1" noChangeShapeType="1" noTextEdit="1"/>
              </p:cNvSpPr>
              <p:nvPr/>
            </p:nvSpPr>
            <p:spPr>
              <a:xfrm>
                <a:off x="2395466" y="2800902"/>
                <a:ext cx="2150653" cy="307777"/>
              </a:xfrm>
              <a:prstGeom prst="rect">
                <a:avLst/>
              </a:prstGeom>
              <a:blipFill>
                <a:blip r:embed="rId15"/>
                <a:stretch>
                  <a:fillRect l="-1170"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BADEA42-4018-569B-64BC-A99670C98727}"/>
                  </a:ext>
                </a:extLst>
              </p:cNvPr>
              <p:cNvSpPr txBox="1"/>
              <p:nvPr/>
            </p:nvSpPr>
            <p:spPr>
              <a:xfrm>
                <a:off x="4320172" y="3450480"/>
                <a:ext cx="164269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𝜋</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𝑅</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𝑠</m:t>
                      </m:r>
                      <m:r>
                        <a:rPr lang="en-US" sz="2000" b="0" i="1" smtClean="0">
                          <a:solidFill>
                            <a:schemeClr val="tx1"/>
                          </a:solidFill>
                          <a:latin typeface="Cambria Math" panose="02040503050406030204" pitchFamily="18" charset="0"/>
                        </a:rPr>
                        <m:t>,</m:t>
                      </m:r>
                      <m:r>
                        <a:rPr lang="en-US" sz="2000" b="0" i="1" smtClean="0">
                          <a:solidFill>
                            <a:srgbClr val="FF0000"/>
                          </a:solidFill>
                          <a:latin typeface="Cambria Math" panose="02040503050406030204" pitchFamily="18" charset="0"/>
                        </a:rPr>
                        <m:t>𝑎</m:t>
                      </m:r>
                      <m:r>
                        <a:rPr lang="en-US" sz="2000" b="0" i="1" smtClean="0">
                          <a:solidFill>
                            <a:srgbClr val="FF0000"/>
                          </a:solidFill>
                          <a:latin typeface="Cambria Math" panose="02040503050406030204" pitchFamily="18" charset="0"/>
                        </a:rPr>
                        <m:t>,</m:t>
                      </m:r>
                      <m:r>
                        <a:rPr lang="en-US" sz="2000" b="0" i="1" smtClean="0">
                          <a:solidFill>
                            <a:srgbClr val="FF0000"/>
                          </a:solidFill>
                          <a:latin typeface="Cambria Math" panose="02040503050406030204" pitchFamily="18" charset="0"/>
                        </a:rPr>
                        <m:t>𝑒</m:t>
                      </m:r>
                      <m:r>
                        <a:rPr lang="en-US" sz="2000" b="0" i="1" smtClean="0">
                          <a:solidFill>
                            <a:schemeClr val="tx1"/>
                          </a:solidFill>
                          <a:latin typeface="Cambria Math" panose="02040503050406030204" pitchFamily="18" charset="0"/>
                        </a:rPr>
                        <m:t>)</m:t>
                      </m:r>
                    </m:oMath>
                  </m:oMathPara>
                </a14:m>
                <a:endParaRPr lang="en-US" sz="2000" dirty="0">
                  <a:solidFill>
                    <a:schemeClr val="tx1"/>
                  </a:solidFill>
                </a:endParaRPr>
              </a:p>
            </p:txBody>
          </p:sp>
        </mc:Choice>
        <mc:Fallback xmlns="">
          <p:sp>
            <p:nvSpPr>
              <p:cNvPr id="30" name="TextBox 29">
                <a:extLst>
                  <a:ext uri="{FF2B5EF4-FFF2-40B4-BE49-F238E27FC236}">
                    <a16:creationId xmlns:a16="http://schemas.microsoft.com/office/drawing/2014/main" id="{FBADEA42-4018-569B-64BC-A99670C98727}"/>
                  </a:ext>
                </a:extLst>
              </p:cNvPr>
              <p:cNvSpPr txBox="1">
                <a:spLocks noRot="1" noChangeAspect="1" noMove="1" noResize="1" noEditPoints="1" noAdjustHandles="1" noChangeArrowheads="1" noChangeShapeType="1" noTextEdit="1"/>
              </p:cNvSpPr>
              <p:nvPr/>
            </p:nvSpPr>
            <p:spPr>
              <a:xfrm>
                <a:off x="4320172" y="3450480"/>
                <a:ext cx="1642694" cy="307777"/>
              </a:xfrm>
              <a:prstGeom prst="rect">
                <a:avLst/>
              </a:prstGeom>
              <a:blipFill>
                <a:blip r:embed="rId16"/>
                <a:stretch>
                  <a:fillRect l="-2308" r="-5385" b="-26923"/>
                </a:stretch>
              </a:blipFill>
            </p:spPr>
            <p:txBody>
              <a:bodyPr/>
              <a:lstStyle/>
              <a:p>
                <a:r>
                  <a:rPr lang="en-US">
                    <a:noFill/>
                  </a:rPr>
                  <a:t> </a:t>
                </a:r>
              </a:p>
            </p:txBody>
          </p:sp>
        </mc:Fallback>
      </mc:AlternateContent>
      <p:sp>
        <p:nvSpPr>
          <p:cNvPr id="31" name="Rounded Rectangle 30">
            <a:extLst>
              <a:ext uri="{FF2B5EF4-FFF2-40B4-BE49-F238E27FC236}">
                <a16:creationId xmlns:a16="http://schemas.microsoft.com/office/drawing/2014/main" id="{ED9A252D-9208-FBA4-3CCF-8E8673CD3BCD}"/>
              </a:ext>
            </a:extLst>
          </p:cNvPr>
          <p:cNvSpPr/>
          <p:nvPr/>
        </p:nvSpPr>
        <p:spPr>
          <a:xfrm>
            <a:off x="6167710" y="4180910"/>
            <a:ext cx="1884701" cy="756589"/>
          </a:xfrm>
          <a:prstGeom prst="roundRect">
            <a:avLst>
              <a:gd name="adj" fmla="val 13963"/>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Soundness </a:t>
            </a:r>
            <a:r>
              <a:rPr lang="en-US" sz="2000" dirty="0">
                <a:solidFill>
                  <a:schemeClr val="tx1"/>
                </a:solidFill>
              </a:rPr>
              <a:t>assuming DL </a:t>
            </a:r>
          </a:p>
        </p:txBody>
      </p:sp>
      <mc:AlternateContent xmlns:mc="http://schemas.openxmlformats.org/markup-compatibility/2006" xmlns:a14="http://schemas.microsoft.com/office/drawing/2010/main">
        <mc:Choice Requires="a14">
          <p:sp>
            <p:nvSpPr>
              <p:cNvPr id="32" name="Rounded Rectangle 31">
                <a:extLst>
                  <a:ext uri="{FF2B5EF4-FFF2-40B4-BE49-F238E27FC236}">
                    <a16:creationId xmlns:a16="http://schemas.microsoft.com/office/drawing/2014/main" id="{DDA05927-0786-DEC5-433E-BF2E75D59130}"/>
                  </a:ext>
                </a:extLst>
              </p:cNvPr>
              <p:cNvSpPr/>
              <p:nvPr/>
            </p:nvSpPr>
            <p:spPr>
              <a:xfrm>
                <a:off x="4406423" y="2148512"/>
                <a:ext cx="1774387" cy="277605"/>
              </a:xfrm>
              <a:prstGeom prst="roundRect">
                <a:avLst>
                  <a:gd name="adj" fmla="val 2373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Commitment of </a:t>
                </a:r>
                <a14:m>
                  <m:oMath xmlns:m="http://schemas.openxmlformats.org/officeDocument/2006/math">
                    <m:r>
                      <a:rPr lang="en-US" sz="1600" b="0" i="1" smtClean="0">
                        <a:solidFill>
                          <a:srgbClr val="FF0000"/>
                        </a:solidFill>
                        <a:latin typeface="Cambria Math" panose="02040503050406030204" pitchFamily="18" charset="0"/>
                      </a:rPr>
                      <m:t>𝑒</m:t>
                    </m:r>
                  </m:oMath>
                </a14:m>
                <a:endParaRPr lang="en-US" sz="1600" dirty="0">
                  <a:solidFill>
                    <a:schemeClr val="tx1"/>
                  </a:solidFill>
                </a:endParaRPr>
              </a:p>
            </p:txBody>
          </p:sp>
        </mc:Choice>
        <mc:Fallback xmlns="">
          <p:sp>
            <p:nvSpPr>
              <p:cNvPr id="32" name="Rounded Rectangle 31">
                <a:extLst>
                  <a:ext uri="{FF2B5EF4-FFF2-40B4-BE49-F238E27FC236}">
                    <a16:creationId xmlns:a16="http://schemas.microsoft.com/office/drawing/2014/main" id="{DDA05927-0786-DEC5-433E-BF2E75D59130}"/>
                  </a:ext>
                </a:extLst>
              </p:cNvPr>
              <p:cNvSpPr>
                <a:spLocks noRot="1" noChangeAspect="1" noMove="1" noResize="1" noEditPoints="1" noAdjustHandles="1" noChangeArrowheads="1" noChangeShapeType="1" noTextEdit="1"/>
              </p:cNvSpPr>
              <p:nvPr/>
            </p:nvSpPr>
            <p:spPr>
              <a:xfrm>
                <a:off x="4406423" y="2148512"/>
                <a:ext cx="1774387" cy="277605"/>
              </a:xfrm>
              <a:prstGeom prst="roundRect">
                <a:avLst>
                  <a:gd name="adj" fmla="val 23739"/>
                </a:avLst>
              </a:prstGeom>
              <a:blipFill>
                <a:blip r:embed="rId17"/>
                <a:stretch>
                  <a:fillRect l="-714" t="-12500" b="-33333"/>
                </a:stretch>
              </a:blipFill>
              <a:ln>
                <a:noFill/>
              </a:ln>
            </p:spPr>
            <p:txBody>
              <a:bodyPr/>
              <a:lstStyle/>
              <a:p>
                <a:r>
                  <a:rPr lang="en-US">
                    <a:noFill/>
                  </a:rPr>
                  <a:t> </a:t>
                </a:r>
              </a:p>
            </p:txBody>
          </p:sp>
        </mc:Fallback>
      </mc:AlternateContent>
      <p:cxnSp>
        <p:nvCxnSpPr>
          <p:cNvPr id="33" name="Straight Arrow Connector 32">
            <a:extLst>
              <a:ext uri="{FF2B5EF4-FFF2-40B4-BE49-F238E27FC236}">
                <a16:creationId xmlns:a16="http://schemas.microsoft.com/office/drawing/2014/main" id="{85DBE7EA-60CF-3ECB-3E64-205F555BB080}"/>
              </a:ext>
            </a:extLst>
          </p:cNvPr>
          <p:cNvCxnSpPr>
            <a:cxnSpLocks/>
            <a:stCxn id="34" idx="3"/>
            <a:endCxn id="32" idx="1"/>
          </p:cNvCxnSpPr>
          <p:nvPr/>
        </p:nvCxnSpPr>
        <p:spPr>
          <a:xfrm flipV="1">
            <a:off x="4195393" y="2287315"/>
            <a:ext cx="211030" cy="1920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B0A51CD5-357B-4C91-C26D-FAEE723234F9}"/>
              </a:ext>
            </a:extLst>
          </p:cNvPr>
          <p:cNvSpPr/>
          <p:nvPr/>
        </p:nvSpPr>
        <p:spPr>
          <a:xfrm>
            <a:off x="3083679" y="2325485"/>
            <a:ext cx="1111714" cy="307757"/>
          </a:xfrm>
          <a:prstGeom prst="rect">
            <a:avLst/>
          </a:prstGeom>
          <a:noFill/>
          <a:ln w="254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Rounded Rectangle 36">
                <a:extLst>
                  <a:ext uri="{FF2B5EF4-FFF2-40B4-BE49-F238E27FC236}">
                    <a16:creationId xmlns:a16="http://schemas.microsoft.com/office/drawing/2014/main" id="{3A8AD3BC-37A6-3987-1C86-11B8D904BCBD}"/>
                  </a:ext>
                </a:extLst>
              </p:cNvPr>
              <p:cNvSpPr/>
              <p:nvPr/>
            </p:nvSpPr>
            <p:spPr>
              <a:xfrm>
                <a:off x="6288714" y="3369052"/>
                <a:ext cx="1642694" cy="402491"/>
              </a:xfrm>
              <a:prstGeom prst="roundRect">
                <a:avLst>
                  <a:gd name="adj" fmla="val 13963"/>
                </a:avLst>
              </a:prstGeom>
              <a:noFill/>
              <a:ln>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Binding of </a:t>
                </a:r>
                <a14:m>
                  <m:oMath xmlns:m="http://schemas.openxmlformats.org/officeDocument/2006/math">
                    <m:r>
                      <a:rPr lang="en-US" sz="2000" i="1" smtClean="0">
                        <a:solidFill>
                          <a:srgbClr val="FF0000"/>
                        </a:solidFill>
                        <a:latin typeface="Cambria Math" panose="02040503050406030204" pitchFamily="18" charset="0"/>
                      </a:rPr>
                      <m:t>𝐶</m:t>
                    </m:r>
                  </m:oMath>
                </a14:m>
                <a:endParaRPr lang="en-US" sz="2000" dirty="0">
                  <a:solidFill>
                    <a:schemeClr val="tx1"/>
                  </a:solidFill>
                </a:endParaRPr>
              </a:p>
            </p:txBody>
          </p:sp>
        </mc:Choice>
        <mc:Fallback xmlns="">
          <p:sp>
            <p:nvSpPr>
              <p:cNvPr id="37" name="Rounded Rectangle 36">
                <a:extLst>
                  <a:ext uri="{FF2B5EF4-FFF2-40B4-BE49-F238E27FC236}">
                    <a16:creationId xmlns:a16="http://schemas.microsoft.com/office/drawing/2014/main" id="{3A8AD3BC-37A6-3987-1C86-11B8D904BCBD}"/>
                  </a:ext>
                </a:extLst>
              </p:cNvPr>
              <p:cNvSpPr>
                <a:spLocks noRot="1" noChangeAspect="1" noMove="1" noResize="1" noEditPoints="1" noAdjustHandles="1" noChangeArrowheads="1" noChangeShapeType="1" noTextEdit="1"/>
              </p:cNvSpPr>
              <p:nvPr/>
            </p:nvSpPr>
            <p:spPr>
              <a:xfrm>
                <a:off x="6288714" y="3369052"/>
                <a:ext cx="1642694" cy="402491"/>
              </a:xfrm>
              <a:prstGeom prst="roundRect">
                <a:avLst>
                  <a:gd name="adj" fmla="val 13963"/>
                </a:avLst>
              </a:prstGeom>
              <a:blipFill>
                <a:blip r:embed="rId18"/>
                <a:stretch>
                  <a:fillRect b="-22857"/>
                </a:stretch>
              </a:blipFill>
              <a:ln>
                <a:solidFill>
                  <a:schemeClr val="tx1"/>
                </a:solidFill>
                <a:prstDash val="sysDot"/>
              </a:ln>
            </p:spPr>
            <p:txBody>
              <a:bodyPr/>
              <a:lstStyle/>
              <a:p>
                <a:r>
                  <a:rPr lang="en-US">
                    <a:noFill/>
                  </a:rPr>
                  <a:t> </a:t>
                </a:r>
              </a:p>
            </p:txBody>
          </p:sp>
        </mc:Fallback>
      </mc:AlternateContent>
      <p:cxnSp>
        <p:nvCxnSpPr>
          <p:cNvPr id="39" name="Straight Arrow Connector 38">
            <a:extLst>
              <a:ext uri="{FF2B5EF4-FFF2-40B4-BE49-F238E27FC236}">
                <a16:creationId xmlns:a16="http://schemas.microsoft.com/office/drawing/2014/main" id="{9069DF04-46B7-85B9-C9EA-29B74442AABA}"/>
              </a:ext>
            </a:extLst>
          </p:cNvPr>
          <p:cNvCxnSpPr>
            <a:cxnSpLocks/>
            <a:stCxn id="37" idx="2"/>
            <a:endCxn id="31" idx="0"/>
          </p:cNvCxnSpPr>
          <p:nvPr/>
        </p:nvCxnSpPr>
        <p:spPr>
          <a:xfrm>
            <a:off x="7110061" y="3771543"/>
            <a:ext cx="0" cy="409367"/>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4" name="Rounded Rectangle 43">
            <a:extLst>
              <a:ext uri="{FF2B5EF4-FFF2-40B4-BE49-F238E27FC236}">
                <a16:creationId xmlns:a16="http://schemas.microsoft.com/office/drawing/2014/main" id="{FF19697E-ACA7-D9E7-976B-A9ADC9C1CC3D}"/>
              </a:ext>
            </a:extLst>
          </p:cNvPr>
          <p:cNvSpPr/>
          <p:nvPr/>
        </p:nvSpPr>
        <p:spPr>
          <a:xfrm>
            <a:off x="3048135" y="4186060"/>
            <a:ext cx="2060233" cy="756589"/>
          </a:xfrm>
          <a:prstGeom prst="roundRect">
            <a:avLst>
              <a:gd name="adj" fmla="val 13963"/>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Obliviousness </a:t>
            </a:r>
            <a:r>
              <a:rPr lang="en-US" sz="2000" dirty="0">
                <a:solidFill>
                  <a:schemeClr val="tx1"/>
                </a:solidFill>
              </a:rPr>
              <a:t>assuming DL </a:t>
            </a:r>
          </a:p>
        </p:txBody>
      </p:sp>
      <mc:AlternateContent xmlns:mc="http://schemas.openxmlformats.org/markup-compatibility/2006" xmlns:a14="http://schemas.microsoft.com/office/drawing/2010/main">
        <mc:Choice Requires="a14">
          <p:sp>
            <p:nvSpPr>
              <p:cNvPr id="14" name="Rounded Rectangle 13">
                <a:extLst>
                  <a:ext uri="{FF2B5EF4-FFF2-40B4-BE49-F238E27FC236}">
                    <a16:creationId xmlns:a16="http://schemas.microsoft.com/office/drawing/2014/main" id="{625E726B-8A47-A73E-F9CF-0EBAD2CBBE1D}"/>
                  </a:ext>
                </a:extLst>
              </p:cNvPr>
              <p:cNvSpPr/>
              <p:nvPr/>
            </p:nvSpPr>
            <p:spPr>
              <a:xfrm>
                <a:off x="5108367" y="298436"/>
                <a:ext cx="3776303" cy="777467"/>
              </a:xfrm>
              <a:prstGeom prst="roundRect">
                <a:avLst>
                  <a:gd name="adj" fmla="val 13292"/>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𝐷𝐿𝐸𝑄</m:t>
                          </m:r>
                        </m:e>
                        <m:sub>
                          <m:r>
                            <a:rPr lang="en-US" sz="1600" b="0" i="1" smtClean="0">
                              <a:solidFill>
                                <a:schemeClr val="tx1"/>
                              </a:solidFill>
                              <a:latin typeface="Cambria Math" panose="02040503050406030204" pitchFamily="18" charset="0"/>
                            </a:rPr>
                            <m:t>𝔾</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𝐺</m:t>
                          </m:r>
                        </m:sub>
                      </m:sSub>
                      <m:r>
                        <a:rPr lang="en-US" sz="1600" i="1" smtClean="0">
                          <a:solidFill>
                            <a:schemeClr val="tx1"/>
                          </a:solidFill>
                          <a:latin typeface="Cambria Math" panose="02040503050406030204" pitchFamily="18" charset="0"/>
                        </a:rPr>
                        <m:t>≔</m:t>
                      </m:r>
                      <m:d>
                        <m:dPr>
                          <m:begChr m:val="{"/>
                          <m:endChr m:val="}"/>
                          <m:ctrlPr>
                            <a:rPr lang="en-US" sz="1600" i="1" smtClean="0">
                              <a:solidFill>
                                <a:schemeClr val="tx1"/>
                              </a:solidFill>
                              <a:latin typeface="Cambria Math" panose="02040503050406030204" pitchFamily="18" charset="0"/>
                            </a:rPr>
                          </m:ctrlPr>
                        </m:dPr>
                        <m:e>
                          <m:eqArr>
                            <m:eqArrPr>
                              <m:ctrlPr>
                                <a:rPr lang="en-US" sz="1600" i="1" smtClean="0">
                                  <a:solidFill>
                                    <a:schemeClr val="tx1"/>
                                  </a:solidFill>
                                  <a:latin typeface="Cambria Math" panose="02040503050406030204" pitchFamily="18" charset="0"/>
                                </a:rPr>
                              </m:ctrlPr>
                            </m:eqArrPr>
                            <m:e>
                              <m:d>
                                <m:dPr>
                                  <m:ctrlPr>
                                    <a:rPr lang="en-US" sz="1600" i="1" smtClean="0">
                                      <a:solidFill>
                                        <a:schemeClr val="tx1"/>
                                      </a:solidFill>
                                      <a:latin typeface="Cambria Math" panose="02040503050406030204" pitchFamily="18" charset="0"/>
                                    </a:rPr>
                                  </m:ctrlPr>
                                </m:dPr>
                                <m:e>
                                  <m:r>
                                    <m:rPr>
                                      <m:brk m:alnAt="7"/>
                                    </m:rPr>
                                    <a:rPr lang="en-US" sz="1600" i="1">
                                      <a:solidFill>
                                        <a:schemeClr val="tx1"/>
                                      </a:solidFill>
                                      <a:latin typeface="Cambria Math" panose="02040503050406030204" pitchFamily="18" charset="0"/>
                                    </a:rPr>
                                    <m:t>𝑤</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𝑌</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𝑍</m:t>
                                  </m:r>
                                </m:e>
                              </m:d>
                              <m:r>
                                <m:rPr>
                                  <m:brk m:alnAt="7"/>
                                </m:rPr>
                                <a:rPr lang="en-US" sz="1600" i="1">
                                  <a:solidFill>
                                    <a:schemeClr val="tx1"/>
                                  </a:solidFill>
                                  <a:latin typeface="Cambria Math" panose="02040503050406030204" pitchFamily="18" charset="0"/>
                                </a:rPr>
                                <m:t>:</m:t>
                              </m:r>
                              <m:d>
                                <m:dPr>
                                  <m:begChr m:val="["/>
                                  <m:endChr m:val="]"/>
                                  <m:ctrlPr>
                                    <a:rPr lang="en-US" sz="1600" i="1" smtClean="0">
                                      <a:solidFill>
                                        <a:schemeClr val="tx1"/>
                                      </a:solidFill>
                                      <a:latin typeface="Cambria Math" panose="02040503050406030204" pitchFamily="18" charset="0"/>
                                    </a:rPr>
                                  </m:ctrlPr>
                                </m:dPr>
                                <m:e>
                                  <m:eqArr>
                                    <m:eqArrPr>
                                      <m:ctrlPr>
                                        <a:rPr lang="en-US" sz="1600" i="1">
                                          <a:solidFill>
                                            <a:schemeClr val="tx1"/>
                                          </a:solidFill>
                                          <a:latin typeface="Cambria Math" panose="02040503050406030204" pitchFamily="18" charset="0"/>
                                        </a:rPr>
                                      </m:ctrlPr>
                                    </m:eqArrPr>
                                    <m:e>
                                      <m:r>
                                        <a:rPr lang="en-US" sz="1600" b="0" i="1" smtClean="0">
                                          <a:solidFill>
                                            <a:schemeClr val="tx1"/>
                                          </a:solidFill>
                                          <a:latin typeface="Cambria Math" panose="02040503050406030204" pitchFamily="18" charset="0"/>
                                        </a:rPr>
                                        <m:t>𝐺</m:t>
                                      </m:r>
                                    </m:e>
                                    <m:e>
                                      <m:r>
                                        <a:rPr lang="en-US" sz="1600" i="1">
                                          <a:solidFill>
                                            <a:schemeClr val="tx1"/>
                                          </a:solidFill>
                                          <a:latin typeface="Cambria Math" panose="02040503050406030204" pitchFamily="18" charset="0"/>
                                        </a:rPr>
                                        <m:t>𝑌</m:t>
                                      </m:r>
                                    </m:e>
                                  </m:eqArr>
                                </m:e>
                              </m:d>
                              <m:r>
                                <a:rPr lang="en-US" sz="1600" i="1" dirty="0">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𝑤</m:t>
                              </m:r>
                              <m:r>
                                <m:rPr>
                                  <m:nor/>
                                </m:rPr>
                                <a:rPr lang="en-US" sz="1600" dirty="0">
                                  <a:solidFill>
                                    <a:schemeClr val="tx1"/>
                                  </a:solidFill>
                                </a:rPr>
                                <m:t> </m:t>
                              </m:r>
                              <m:r>
                                <a:rPr lang="en-US" sz="1600" i="1" dirty="0">
                                  <a:solidFill>
                                    <a:schemeClr val="tx1"/>
                                  </a:solidFill>
                                  <a:latin typeface="Cambria Math" panose="02040503050406030204" pitchFamily="18" charset="0"/>
                                </a:rPr>
                                <m:t>=</m:t>
                              </m:r>
                              <m:d>
                                <m:dPr>
                                  <m:begChr m:val="["/>
                                  <m:endChr m:val="]"/>
                                  <m:ctrlPr>
                                    <a:rPr lang="en-US" sz="1600" i="1">
                                      <a:solidFill>
                                        <a:schemeClr val="tx1"/>
                                      </a:solidFill>
                                      <a:latin typeface="Cambria Math" panose="02040503050406030204" pitchFamily="18" charset="0"/>
                                    </a:rPr>
                                  </m:ctrlPr>
                                </m:dPr>
                                <m:e>
                                  <m:eqArr>
                                    <m:eqArrPr>
                                      <m:ctrlPr>
                                        <a:rPr lang="en-US" sz="1600" i="1">
                                          <a:solidFill>
                                            <a:schemeClr val="tx1"/>
                                          </a:solidFill>
                                          <a:latin typeface="Cambria Math" panose="02040503050406030204" pitchFamily="18" charset="0"/>
                                        </a:rPr>
                                      </m:ctrlPr>
                                    </m:eqArrPr>
                                    <m:e>
                                      <m:r>
                                        <a:rPr lang="en-US" sz="1600" i="1">
                                          <a:solidFill>
                                            <a:schemeClr val="tx1"/>
                                          </a:solidFill>
                                          <a:latin typeface="Cambria Math" panose="02040503050406030204" pitchFamily="18" charset="0"/>
                                        </a:rPr>
                                        <m:t>𝑋</m:t>
                                      </m:r>
                                    </m:e>
                                    <m:e>
                                      <m:r>
                                        <a:rPr lang="en-US" sz="1600" i="1">
                                          <a:solidFill>
                                            <a:schemeClr val="tx1"/>
                                          </a:solidFill>
                                          <a:latin typeface="Cambria Math" panose="02040503050406030204" pitchFamily="18" charset="0"/>
                                        </a:rPr>
                                        <m:t>𝑍</m:t>
                                      </m:r>
                                    </m:e>
                                  </m:eqArr>
                                </m:e>
                              </m:d>
                            </m:e>
                          </m:eqArr>
                        </m:e>
                      </m:d>
                    </m:oMath>
                  </m:oMathPara>
                </a14:m>
                <a:endParaRPr lang="en-US" sz="1600" dirty="0">
                  <a:solidFill>
                    <a:schemeClr val="tx1"/>
                  </a:solidFill>
                </a:endParaRPr>
              </a:p>
              <a:p>
                <a:r>
                  <a:rPr lang="en-US" sz="1600" dirty="0">
                    <a:solidFill>
                      <a:schemeClr val="tx1"/>
                    </a:solidFill>
                  </a:rPr>
                  <a:t>Free mode: </a:t>
                </a:r>
                <a14:m>
                  <m:oMath xmlns:m="http://schemas.openxmlformats.org/officeDocument/2006/math">
                    <m:r>
                      <a:rPr lang="en-US" sz="1600" i="1" smtClean="0">
                        <a:solidFill>
                          <a:schemeClr val="tx1"/>
                        </a:solidFill>
                        <a:latin typeface="Cambria Math" panose="02040503050406030204" pitchFamily="18" charset="0"/>
                      </a:rPr>
                      <m:t>𝑌</m:t>
                    </m:r>
                  </m:oMath>
                </a14:m>
                <a:r>
                  <a:rPr lang="en-US" sz="1600" dirty="0">
                    <a:solidFill>
                      <a:schemeClr val="tx1"/>
                    </a:solidFill>
                  </a:rPr>
                  <a:t> is chosen freely by verifier </a:t>
                </a:r>
              </a:p>
            </p:txBody>
          </p:sp>
        </mc:Choice>
        <mc:Fallback xmlns="">
          <p:sp>
            <p:nvSpPr>
              <p:cNvPr id="14" name="Rounded Rectangle 13">
                <a:extLst>
                  <a:ext uri="{FF2B5EF4-FFF2-40B4-BE49-F238E27FC236}">
                    <a16:creationId xmlns:a16="http://schemas.microsoft.com/office/drawing/2014/main" id="{625E726B-8A47-A73E-F9CF-0EBAD2CBBE1D}"/>
                  </a:ext>
                </a:extLst>
              </p:cNvPr>
              <p:cNvSpPr>
                <a:spLocks noRot="1" noChangeAspect="1" noMove="1" noResize="1" noEditPoints="1" noAdjustHandles="1" noChangeArrowheads="1" noChangeShapeType="1" noTextEdit="1"/>
              </p:cNvSpPr>
              <p:nvPr/>
            </p:nvSpPr>
            <p:spPr>
              <a:xfrm>
                <a:off x="5108367" y="298436"/>
                <a:ext cx="3776303" cy="777467"/>
              </a:xfrm>
              <a:prstGeom prst="roundRect">
                <a:avLst>
                  <a:gd name="adj" fmla="val 13292"/>
                </a:avLst>
              </a:prstGeom>
              <a:blipFill>
                <a:blip r:embed="rId19"/>
                <a:stretch>
                  <a:fillRect b="-8065"/>
                </a:stretch>
              </a:blipFill>
              <a:ln>
                <a:noFill/>
              </a:ln>
            </p:spPr>
            <p:txBody>
              <a:bodyPr/>
              <a:lstStyle/>
              <a:p>
                <a:r>
                  <a:rPr lang="en-US">
                    <a:noFill/>
                  </a:rPr>
                  <a:t> </a:t>
                </a:r>
              </a:p>
            </p:txBody>
          </p:sp>
        </mc:Fallback>
      </mc:AlternateContent>
      <p:sp>
        <p:nvSpPr>
          <p:cNvPr id="19" name="Rounded Rectangle 18">
            <a:extLst>
              <a:ext uri="{FF2B5EF4-FFF2-40B4-BE49-F238E27FC236}">
                <a16:creationId xmlns:a16="http://schemas.microsoft.com/office/drawing/2014/main" id="{966E5CA0-30D3-BC19-1DD9-A18F37EC499D}"/>
              </a:ext>
            </a:extLst>
          </p:cNvPr>
          <p:cNvSpPr/>
          <p:nvPr/>
        </p:nvSpPr>
        <p:spPr>
          <a:xfrm>
            <a:off x="660565" y="4103862"/>
            <a:ext cx="1793115" cy="345895"/>
          </a:xfrm>
          <a:prstGeom prst="roundRect">
            <a:avLst>
              <a:gd name="adj" fmla="val 23739"/>
            </a:avLst>
          </a:prstGeom>
          <a:solidFill>
            <a:srgbClr val="97E4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Break linearity</a:t>
            </a:r>
          </a:p>
        </p:txBody>
      </p:sp>
      <p:cxnSp>
        <p:nvCxnSpPr>
          <p:cNvPr id="21" name="Straight Arrow Connector 20">
            <a:extLst>
              <a:ext uri="{FF2B5EF4-FFF2-40B4-BE49-F238E27FC236}">
                <a16:creationId xmlns:a16="http://schemas.microsoft.com/office/drawing/2014/main" id="{0839DD78-F3C8-184E-B81B-38A409C8DA36}"/>
              </a:ext>
            </a:extLst>
          </p:cNvPr>
          <p:cNvCxnSpPr>
            <a:cxnSpLocks/>
            <a:endCxn id="19" idx="0"/>
          </p:cNvCxnSpPr>
          <p:nvPr/>
        </p:nvCxnSpPr>
        <p:spPr>
          <a:xfrm flipH="1">
            <a:off x="1557123" y="3852569"/>
            <a:ext cx="280904" cy="2512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FA2BFCC-B670-65B5-5B81-3979A3ABBB1B}"/>
                  </a:ext>
                </a:extLst>
              </p:cNvPr>
              <p:cNvSpPr txBox="1"/>
              <p:nvPr/>
            </p:nvSpPr>
            <p:spPr>
              <a:xfrm>
                <a:off x="881337" y="3547732"/>
                <a:ext cx="147745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𝑠</m:t>
                      </m:r>
                      <m:r>
                        <a:rPr lang="en-US" sz="2000" b="0" i="1" smtClean="0">
                          <a:latin typeface="Cambria Math" panose="02040503050406030204" pitchFamily="18" charset="0"/>
                        </a:rPr>
                        <m:t>←</m:t>
                      </m:r>
                      <m:r>
                        <a:rPr lang="en-US" sz="2000" b="0" i="1" smtClean="0">
                          <a:latin typeface="Cambria Math" panose="02040503050406030204" pitchFamily="18" charset="0"/>
                        </a:rPr>
                        <m:t>𝑟</m:t>
                      </m:r>
                      <m:r>
                        <a:rPr lang="en-US" sz="2000" b="0" i="1" smtClean="0">
                          <a:latin typeface="Cambria Math" panose="02040503050406030204" pitchFamily="18" charset="0"/>
                        </a:rPr>
                        <m:t>+</m:t>
                      </m:r>
                      <m:r>
                        <a:rPr lang="en-US" sz="2000" b="0" i="1" smtClean="0">
                          <a:latin typeface="Cambria Math" panose="02040503050406030204" pitchFamily="18" charset="0"/>
                        </a:rPr>
                        <m:t>𝑐</m:t>
                      </m:r>
                      <m:r>
                        <a:rPr lang="en-US" sz="2000" b="0" i="1" smtClean="0">
                          <a:latin typeface="Cambria Math" panose="02040503050406030204" pitchFamily="18" charset="0"/>
                        </a:rPr>
                        <m:t>⋅</m:t>
                      </m:r>
                      <m:r>
                        <a:rPr lang="en-US" sz="2000" b="0" i="1" smtClean="0">
                          <a:latin typeface="Cambria Math" panose="02040503050406030204" pitchFamily="18" charset="0"/>
                        </a:rPr>
                        <m:t>𝑤</m:t>
                      </m:r>
                    </m:oMath>
                  </m:oMathPara>
                </a14:m>
                <a:endParaRPr lang="en-US" sz="2000" dirty="0"/>
              </a:p>
            </p:txBody>
          </p:sp>
        </mc:Choice>
        <mc:Fallback xmlns="">
          <p:sp>
            <p:nvSpPr>
              <p:cNvPr id="26" name="TextBox 25">
                <a:extLst>
                  <a:ext uri="{FF2B5EF4-FFF2-40B4-BE49-F238E27FC236}">
                    <a16:creationId xmlns:a16="http://schemas.microsoft.com/office/drawing/2014/main" id="{FFA2BFCC-B670-65B5-5B81-3979A3ABBB1B}"/>
                  </a:ext>
                </a:extLst>
              </p:cNvPr>
              <p:cNvSpPr txBox="1">
                <a:spLocks noRot="1" noChangeAspect="1" noMove="1" noResize="1" noEditPoints="1" noAdjustHandles="1" noChangeArrowheads="1" noChangeShapeType="1" noTextEdit="1"/>
              </p:cNvSpPr>
              <p:nvPr/>
            </p:nvSpPr>
            <p:spPr>
              <a:xfrm>
                <a:off x="881337" y="3547732"/>
                <a:ext cx="1477456" cy="307777"/>
              </a:xfrm>
              <a:prstGeom prst="rect">
                <a:avLst/>
              </a:prstGeom>
              <a:blipFill>
                <a:blip r:embed="rId20"/>
                <a:stretch>
                  <a:fillRect l="-1709" r="-1709"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3029086-9F0D-7F78-1DA9-039AC21B1A56}"/>
                  </a:ext>
                </a:extLst>
              </p:cNvPr>
              <p:cNvSpPr txBox="1"/>
              <p:nvPr/>
            </p:nvSpPr>
            <p:spPr>
              <a:xfrm>
                <a:off x="3172977" y="3309163"/>
                <a:ext cx="52546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solidFill>
                            <a:srgbClr val="FF0000"/>
                          </a:solidFill>
                          <a:latin typeface="Cambria Math" panose="02040503050406030204" pitchFamily="18" charset="0"/>
                        </a:rPr>
                        <m:t>𝑎</m:t>
                      </m:r>
                      <m:r>
                        <a:rPr lang="en-US" sz="2000" b="0" i="1" smtClean="0">
                          <a:solidFill>
                            <a:srgbClr val="FF0000"/>
                          </a:solidFill>
                          <a:latin typeface="Cambria Math" panose="02040503050406030204" pitchFamily="18" charset="0"/>
                        </a:rPr>
                        <m:t>,</m:t>
                      </m:r>
                      <m:r>
                        <a:rPr lang="en-US" sz="2000" b="0" i="1" smtClean="0">
                          <a:solidFill>
                            <a:srgbClr val="FF0000"/>
                          </a:solidFill>
                          <a:latin typeface="Cambria Math" panose="02040503050406030204" pitchFamily="18" charset="0"/>
                        </a:rPr>
                        <m:t>𝑒</m:t>
                      </m:r>
                    </m:oMath>
                  </m:oMathPara>
                </a14:m>
                <a:endParaRPr lang="en-US" sz="2000" dirty="0"/>
              </a:p>
            </p:txBody>
          </p:sp>
        </mc:Choice>
        <mc:Fallback xmlns="">
          <p:sp>
            <p:nvSpPr>
              <p:cNvPr id="27" name="TextBox 26">
                <a:extLst>
                  <a:ext uri="{FF2B5EF4-FFF2-40B4-BE49-F238E27FC236}">
                    <a16:creationId xmlns:a16="http://schemas.microsoft.com/office/drawing/2014/main" id="{43029086-9F0D-7F78-1DA9-039AC21B1A56}"/>
                  </a:ext>
                </a:extLst>
              </p:cNvPr>
              <p:cNvSpPr txBox="1">
                <a:spLocks noRot="1" noChangeAspect="1" noMove="1" noResize="1" noEditPoints="1" noAdjustHandles="1" noChangeArrowheads="1" noChangeShapeType="1" noTextEdit="1"/>
              </p:cNvSpPr>
              <p:nvPr/>
            </p:nvSpPr>
            <p:spPr>
              <a:xfrm>
                <a:off x="3172977" y="3309163"/>
                <a:ext cx="525464" cy="307777"/>
              </a:xfrm>
              <a:prstGeom prst="rect">
                <a:avLst/>
              </a:prstGeom>
              <a:blipFill>
                <a:blip r:embed="rId21"/>
                <a:stretch>
                  <a:fillRect l="-2381" r="-4762"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031D1F1D-7C7F-4703-EDD5-46991DC47466}"/>
                  </a:ext>
                </a:extLst>
              </p:cNvPr>
              <p:cNvSpPr txBox="1"/>
              <p:nvPr/>
            </p:nvSpPr>
            <p:spPr>
              <a:xfrm>
                <a:off x="4322179" y="3443323"/>
                <a:ext cx="117012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𝜋</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𝑅</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𝑠</m:t>
                      </m:r>
                      <m:r>
                        <a:rPr lang="en-US" sz="2000" b="0" i="1" smtClean="0">
                          <a:solidFill>
                            <a:schemeClr val="tx1"/>
                          </a:solidFill>
                          <a:latin typeface="Cambria Math" panose="02040503050406030204" pitchFamily="18" charset="0"/>
                        </a:rPr>
                        <m:t>)</m:t>
                      </m:r>
                    </m:oMath>
                  </m:oMathPara>
                </a14:m>
                <a:endParaRPr lang="en-US" sz="2000" dirty="0">
                  <a:solidFill>
                    <a:schemeClr val="tx1"/>
                  </a:solidFill>
                </a:endParaRPr>
              </a:p>
            </p:txBody>
          </p:sp>
        </mc:Choice>
        <mc:Fallback xmlns="">
          <p:sp>
            <p:nvSpPr>
              <p:cNvPr id="28" name="TextBox 27">
                <a:extLst>
                  <a:ext uri="{FF2B5EF4-FFF2-40B4-BE49-F238E27FC236}">
                    <a16:creationId xmlns:a16="http://schemas.microsoft.com/office/drawing/2014/main" id="{031D1F1D-7C7F-4703-EDD5-46991DC47466}"/>
                  </a:ext>
                </a:extLst>
              </p:cNvPr>
              <p:cNvSpPr txBox="1">
                <a:spLocks noRot="1" noChangeAspect="1" noMove="1" noResize="1" noEditPoints="1" noAdjustHandles="1" noChangeArrowheads="1" noChangeShapeType="1" noTextEdit="1"/>
              </p:cNvSpPr>
              <p:nvPr/>
            </p:nvSpPr>
            <p:spPr>
              <a:xfrm>
                <a:off x="4322179" y="3443323"/>
                <a:ext cx="1170129" cy="307777"/>
              </a:xfrm>
              <a:prstGeom prst="rect">
                <a:avLst/>
              </a:prstGeom>
              <a:blipFill>
                <a:blip r:embed="rId22"/>
                <a:stretch>
                  <a:fillRect l="-3226" r="-7527" b="-3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77AC527-50F0-00C1-5D7B-A4602A956575}"/>
                  </a:ext>
                </a:extLst>
              </p:cNvPr>
              <p:cNvSpPr txBox="1"/>
              <p:nvPr/>
            </p:nvSpPr>
            <p:spPr>
              <a:xfrm>
                <a:off x="2483714" y="2803184"/>
                <a:ext cx="189141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𝐻</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𝑋</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𝑌</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𝑍</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𝑅</m:t>
                          </m:r>
                        </m:e>
                      </m:d>
                    </m:oMath>
                  </m:oMathPara>
                </a14:m>
                <a:endParaRPr lang="en-US" sz="2000" dirty="0">
                  <a:solidFill>
                    <a:schemeClr val="tx1"/>
                  </a:solidFill>
                </a:endParaRPr>
              </a:p>
            </p:txBody>
          </p:sp>
        </mc:Choice>
        <mc:Fallback xmlns="">
          <p:sp>
            <p:nvSpPr>
              <p:cNvPr id="35" name="TextBox 34">
                <a:extLst>
                  <a:ext uri="{FF2B5EF4-FFF2-40B4-BE49-F238E27FC236}">
                    <a16:creationId xmlns:a16="http://schemas.microsoft.com/office/drawing/2014/main" id="{D77AC527-50F0-00C1-5D7B-A4602A956575}"/>
                  </a:ext>
                </a:extLst>
              </p:cNvPr>
              <p:cNvSpPr txBox="1">
                <a:spLocks noRot="1" noChangeAspect="1" noMove="1" noResize="1" noEditPoints="1" noAdjustHandles="1" noChangeArrowheads="1" noChangeShapeType="1" noTextEdit="1"/>
              </p:cNvSpPr>
              <p:nvPr/>
            </p:nvSpPr>
            <p:spPr>
              <a:xfrm>
                <a:off x="2483714" y="2803184"/>
                <a:ext cx="1891415" cy="307777"/>
              </a:xfrm>
              <a:prstGeom prst="rect">
                <a:avLst/>
              </a:prstGeom>
              <a:blipFill>
                <a:blip r:embed="rId23"/>
                <a:stretch>
                  <a:fillRect l="-1333" b="-8000"/>
                </a:stretch>
              </a:blipFill>
            </p:spPr>
            <p:txBody>
              <a:bodyPr/>
              <a:lstStyle/>
              <a:p>
                <a:r>
                  <a:rPr lang="en-US">
                    <a:noFill/>
                  </a:rPr>
                  <a:t> </a:t>
                </a:r>
              </a:p>
            </p:txBody>
          </p:sp>
        </mc:Fallback>
      </mc:AlternateContent>
    </p:spTree>
    <p:extLst>
      <p:ext uri="{BB962C8B-B14F-4D97-AF65-F5344CB8AC3E}">
        <p14:creationId xmlns:p14="http://schemas.microsoft.com/office/powerpoint/2010/main" val="2057416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xit"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xit"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p:bldP spid="30" grpId="0"/>
      <p:bldP spid="31" grpId="0" animBg="1"/>
      <p:bldP spid="32" grpId="0" animBg="1"/>
      <p:bldP spid="34" grpId="0" animBg="1"/>
      <p:bldP spid="37" grpId="0" animBg="1"/>
      <p:bldP spid="44" grpId="0" animBg="1"/>
      <p:bldP spid="19" grpId="0" animBg="1"/>
      <p:bldP spid="26" grpId="0"/>
      <p:bldP spid="27" grpId="0"/>
      <p:bldP spid="28" grpId="0"/>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E46C-2F48-5A42-8C8F-C175409F2F84}"/>
              </a:ext>
            </a:extLst>
          </p:cNvPr>
          <p:cNvSpPr>
            <a:spLocks noGrp="1"/>
          </p:cNvSpPr>
          <p:nvPr>
            <p:ph type="title"/>
          </p:nvPr>
        </p:nvSpPr>
        <p:spPr>
          <a:xfrm>
            <a:off x="419099" y="304271"/>
            <a:ext cx="8181975" cy="657874"/>
          </a:xfrm>
        </p:spPr>
        <p:txBody>
          <a:bodyPr/>
          <a:lstStyle/>
          <a:p>
            <a:r>
              <a:rPr lang="en-US" dirty="0"/>
              <a:t>Non-interactive proofs</a:t>
            </a:r>
          </a:p>
        </p:txBody>
      </p:sp>
      <p:pic>
        <p:nvPicPr>
          <p:cNvPr id="5" name="Picture 4">
            <a:extLst>
              <a:ext uri="{FF2B5EF4-FFF2-40B4-BE49-F238E27FC236}">
                <a16:creationId xmlns:a16="http://schemas.microsoft.com/office/drawing/2014/main" id="{532C9A20-8098-4D16-C3C4-3D5C2A1AFBF4}"/>
              </a:ext>
            </a:extLst>
          </p:cNvPr>
          <p:cNvPicPr>
            <a:picLocks noChangeAspect="1"/>
          </p:cNvPicPr>
          <p:nvPr/>
        </p:nvPicPr>
        <p:blipFill>
          <a:blip r:embed="rId3"/>
          <a:stretch>
            <a:fillRect/>
          </a:stretch>
        </p:blipFill>
        <p:spPr>
          <a:xfrm>
            <a:off x="1148051" y="2758612"/>
            <a:ext cx="1124857" cy="1124857"/>
          </a:xfrm>
          <a:prstGeom prst="rect">
            <a:avLst/>
          </a:prstGeom>
        </p:spPr>
      </p:pic>
      <p:pic>
        <p:nvPicPr>
          <p:cNvPr id="6" name="Picture 5">
            <a:extLst>
              <a:ext uri="{FF2B5EF4-FFF2-40B4-BE49-F238E27FC236}">
                <a16:creationId xmlns:a16="http://schemas.microsoft.com/office/drawing/2014/main" id="{90D1D55A-10E0-7AF6-C435-8DD5044D079A}"/>
              </a:ext>
            </a:extLst>
          </p:cNvPr>
          <p:cNvPicPr>
            <a:picLocks noChangeAspect="1"/>
          </p:cNvPicPr>
          <p:nvPr/>
        </p:nvPicPr>
        <p:blipFill>
          <a:blip r:embed="rId4"/>
          <a:stretch>
            <a:fillRect/>
          </a:stretch>
        </p:blipFill>
        <p:spPr>
          <a:xfrm>
            <a:off x="4510086" y="2657818"/>
            <a:ext cx="1016536" cy="1126551"/>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B642384-57A7-D5CE-B48D-B18F25A47992}"/>
                  </a:ext>
                </a:extLst>
              </p:cNvPr>
              <p:cNvSpPr txBox="1"/>
              <p:nvPr/>
            </p:nvSpPr>
            <p:spPr>
              <a:xfrm>
                <a:off x="602547" y="1069875"/>
                <a:ext cx="170474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𝑅</m:t>
                      </m:r>
                      <m:r>
                        <a:rPr lang="en-US" sz="2000" i="1" smtClean="0">
                          <a:latin typeface="Cambria Math" panose="02040503050406030204" pitchFamily="18" charset="0"/>
                        </a:rPr>
                        <m:t>≔</m:t>
                      </m:r>
                      <m:d>
                        <m:dPr>
                          <m:begChr m:val="{"/>
                          <m:endChr m:val="}"/>
                          <m:ctrlPr>
                            <a:rPr lang="en-US" sz="2000" i="1">
                              <a:latin typeface="Cambria Math" panose="02040503050406030204" pitchFamily="18" charset="0"/>
                            </a:rPr>
                          </m:ctrlPr>
                        </m:dPr>
                        <m:e>
                          <m:d>
                            <m:dPr>
                              <m:ctrlPr>
                                <a:rPr lang="en-US" sz="2000" i="1">
                                  <a:latin typeface="Cambria Math" panose="02040503050406030204" pitchFamily="18" charset="0"/>
                                </a:rPr>
                              </m:ctrlPr>
                            </m:dPr>
                            <m:e>
                              <m:r>
                                <a:rPr lang="en-US" sz="2000" i="1">
                                  <a:latin typeface="Cambria Math" panose="02040503050406030204" pitchFamily="18" charset="0"/>
                                </a:rPr>
                                <m:t>𝑤</m:t>
                              </m:r>
                              <m:r>
                                <a:rPr lang="en-US" sz="2000" i="1">
                                  <a:latin typeface="Cambria Math" panose="02040503050406030204" pitchFamily="18" charset="0"/>
                                </a:rPr>
                                <m:t>,</m:t>
                              </m:r>
                              <m:r>
                                <a:rPr lang="en-US" sz="2000" b="0" i="1" smtClean="0">
                                  <a:latin typeface="Cambria Math" panose="02040503050406030204" pitchFamily="18" charset="0"/>
                                </a:rPr>
                                <m:t>𝑋</m:t>
                              </m:r>
                            </m:e>
                          </m:d>
                        </m:e>
                      </m:d>
                    </m:oMath>
                  </m:oMathPara>
                </a14:m>
                <a:endParaRPr lang="en-US" sz="2000" dirty="0"/>
              </a:p>
            </p:txBody>
          </p:sp>
        </mc:Choice>
        <mc:Fallback xmlns="">
          <p:sp>
            <p:nvSpPr>
              <p:cNvPr id="7" name="TextBox 6">
                <a:extLst>
                  <a:ext uri="{FF2B5EF4-FFF2-40B4-BE49-F238E27FC236}">
                    <a16:creationId xmlns:a16="http://schemas.microsoft.com/office/drawing/2014/main" id="{9B642384-57A7-D5CE-B48D-B18F25A47992}"/>
                  </a:ext>
                </a:extLst>
              </p:cNvPr>
              <p:cNvSpPr txBox="1">
                <a:spLocks noRot="1" noChangeAspect="1" noMove="1" noResize="1" noEditPoints="1" noAdjustHandles="1" noChangeArrowheads="1" noChangeShapeType="1" noTextEdit="1"/>
              </p:cNvSpPr>
              <p:nvPr/>
            </p:nvSpPr>
            <p:spPr>
              <a:xfrm>
                <a:off x="602547" y="1069875"/>
                <a:ext cx="1704740" cy="307777"/>
              </a:xfrm>
              <a:prstGeom prst="rect">
                <a:avLst/>
              </a:prstGeom>
              <a:blipFill>
                <a:blip r:embed="rId5"/>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DDD81F8-6FB4-0269-45DE-6AD70C4BCB3A}"/>
                  </a:ext>
                </a:extLst>
              </p:cNvPr>
              <p:cNvSpPr txBox="1"/>
              <p:nvPr/>
            </p:nvSpPr>
            <p:spPr>
              <a:xfrm>
                <a:off x="1018464" y="2064230"/>
                <a:ext cx="1384030" cy="615553"/>
              </a:xfrm>
              <a:prstGeom prst="rect">
                <a:avLst/>
              </a:prstGeom>
              <a:noFill/>
            </p:spPr>
            <p:txBody>
              <a:bodyPr wrap="square" lIns="0" tIns="0" rIns="0" bIns="0" rtlCol="0">
                <a:spAutoFit/>
              </a:bodyPr>
              <a:lstStyle/>
              <a:p>
                <a:pPr algn="ctr"/>
                <a:r>
                  <a:rPr lang="en-US" sz="2000" dirty="0"/>
                  <a:t>Alice:</a:t>
                </a:r>
              </a:p>
              <a:p>
                <a:pPr algn="ctr"/>
                <a14:m>
                  <m:oMathPara xmlns:m="http://schemas.openxmlformats.org/officeDocument/2006/math">
                    <m:oMathParaPr>
                      <m:jc m:val="centerGroup"/>
                    </m:oMathParaPr>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𝑤</m:t>
                          </m:r>
                          <m:r>
                            <a:rPr lang="en-US" sz="2000" b="0" i="1" smtClean="0">
                              <a:latin typeface="Cambria Math" panose="02040503050406030204" pitchFamily="18" charset="0"/>
                            </a:rPr>
                            <m:t>,</m:t>
                          </m:r>
                          <m:r>
                            <a:rPr lang="en-US" sz="2000" b="0" i="1" smtClean="0">
                              <a:latin typeface="Cambria Math" panose="02040503050406030204" pitchFamily="18" charset="0"/>
                            </a:rPr>
                            <m:t>𝑋</m:t>
                          </m:r>
                        </m:e>
                      </m:d>
                      <m:r>
                        <a:rPr lang="en-US" sz="2000" b="0" i="1" smtClean="0">
                          <a:latin typeface="Cambria Math" panose="02040503050406030204" pitchFamily="18" charset="0"/>
                        </a:rPr>
                        <m:t>∈</m:t>
                      </m:r>
                      <m:r>
                        <a:rPr lang="en-US" sz="2000" b="0" i="1" smtClean="0">
                          <a:latin typeface="Cambria Math" panose="02040503050406030204" pitchFamily="18" charset="0"/>
                        </a:rPr>
                        <m:t>𝑅</m:t>
                      </m:r>
                    </m:oMath>
                  </m:oMathPara>
                </a14:m>
                <a:endParaRPr lang="en-US" sz="2000" dirty="0"/>
              </a:p>
            </p:txBody>
          </p:sp>
        </mc:Choice>
        <mc:Fallback xmlns="">
          <p:sp>
            <p:nvSpPr>
              <p:cNvPr id="9" name="TextBox 8">
                <a:extLst>
                  <a:ext uri="{FF2B5EF4-FFF2-40B4-BE49-F238E27FC236}">
                    <a16:creationId xmlns:a16="http://schemas.microsoft.com/office/drawing/2014/main" id="{6DDD81F8-6FB4-0269-45DE-6AD70C4BCB3A}"/>
                  </a:ext>
                </a:extLst>
              </p:cNvPr>
              <p:cNvSpPr txBox="1">
                <a:spLocks noRot="1" noChangeAspect="1" noMove="1" noResize="1" noEditPoints="1" noAdjustHandles="1" noChangeArrowheads="1" noChangeShapeType="1" noTextEdit="1"/>
              </p:cNvSpPr>
              <p:nvPr/>
            </p:nvSpPr>
            <p:spPr>
              <a:xfrm>
                <a:off x="1018464" y="2064230"/>
                <a:ext cx="1384030" cy="615553"/>
              </a:xfrm>
              <a:prstGeom prst="rect">
                <a:avLst/>
              </a:prstGeom>
              <a:blipFill>
                <a:blip r:embed="rId6"/>
                <a:stretch>
                  <a:fillRect t="-12000" b="-20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E0542404-82AC-8459-4919-90B4DA7EEC15}"/>
              </a:ext>
            </a:extLst>
          </p:cNvPr>
          <p:cNvSpPr txBox="1"/>
          <p:nvPr/>
        </p:nvSpPr>
        <p:spPr>
          <a:xfrm>
            <a:off x="4718480" y="2151717"/>
            <a:ext cx="461925" cy="307777"/>
          </a:xfrm>
          <a:prstGeom prst="rect">
            <a:avLst/>
          </a:prstGeom>
          <a:noFill/>
        </p:spPr>
        <p:txBody>
          <a:bodyPr wrap="square" lIns="0" tIns="0" rIns="0" bIns="0" rtlCol="0">
            <a:spAutoFit/>
          </a:bodyPr>
          <a:lstStyle/>
          <a:p>
            <a:r>
              <a:rPr lang="en-US" sz="2000" dirty="0"/>
              <a:t>Bob</a:t>
            </a:r>
          </a:p>
        </p:txBody>
      </p:sp>
      <p:cxnSp>
        <p:nvCxnSpPr>
          <p:cNvPr id="11" name="Straight Arrow Connector 10">
            <a:extLst>
              <a:ext uri="{FF2B5EF4-FFF2-40B4-BE49-F238E27FC236}">
                <a16:creationId xmlns:a16="http://schemas.microsoft.com/office/drawing/2014/main" id="{10F99A2C-820D-9B68-6636-158F129CA5F5}"/>
              </a:ext>
            </a:extLst>
          </p:cNvPr>
          <p:cNvCxnSpPr>
            <a:cxnSpLocks/>
          </p:cNvCxnSpPr>
          <p:nvPr/>
        </p:nvCxnSpPr>
        <p:spPr>
          <a:xfrm>
            <a:off x="2698738" y="3426462"/>
            <a:ext cx="158961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E76E7F1-A1A8-43B7-FA72-B29DB242945B}"/>
                  </a:ext>
                </a:extLst>
              </p:cNvPr>
              <p:cNvSpPr txBox="1"/>
              <p:nvPr/>
            </p:nvSpPr>
            <p:spPr>
              <a:xfrm>
                <a:off x="3275340" y="3135130"/>
                <a:ext cx="43640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𝜋</m:t>
                      </m:r>
                    </m:oMath>
                  </m:oMathPara>
                </a14:m>
                <a:endParaRPr lang="en-US" dirty="0"/>
              </a:p>
            </p:txBody>
          </p:sp>
        </mc:Choice>
        <mc:Fallback xmlns="">
          <p:sp>
            <p:nvSpPr>
              <p:cNvPr id="12" name="TextBox 11">
                <a:extLst>
                  <a:ext uri="{FF2B5EF4-FFF2-40B4-BE49-F238E27FC236}">
                    <a16:creationId xmlns:a16="http://schemas.microsoft.com/office/drawing/2014/main" id="{3E76E7F1-A1A8-43B7-FA72-B29DB242945B}"/>
                  </a:ext>
                </a:extLst>
              </p:cNvPr>
              <p:cNvSpPr txBox="1">
                <a:spLocks noRot="1" noChangeAspect="1" noMove="1" noResize="1" noEditPoints="1" noAdjustHandles="1" noChangeArrowheads="1" noChangeShapeType="1" noTextEdit="1"/>
              </p:cNvSpPr>
              <p:nvPr/>
            </p:nvSpPr>
            <p:spPr>
              <a:xfrm>
                <a:off x="3275340" y="3135130"/>
                <a:ext cx="436409" cy="27699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715E12A-781F-B539-A799-1EFD34F24540}"/>
                  </a:ext>
                </a:extLst>
              </p:cNvPr>
              <p:cNvSpPr txBox="1"/>
              <p:nvPr/>
            </p:nvSpPr>
            <p:spPr>
              <a:xfrm>
                <a:off x="602547" y="1394484"/>
                <a:ext cx="320969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𝐿</m:t>
                      </m:r>
                      <m:d>
                        <m:dPr>
                          <m:ctrlPr>
                            <a:rPr lang="en-US" sz="2000" i="1">
                              <a:latin typeface="Cambria Math" panose="02040503050406030204" pitchFamily="18" charset="0"/>
                            </a:rPr>
                          </m:ctrlPr>
                        </m:dPr>
                        <m:e>
                          <m:r>
                            <a:rPr lang="en-US" sz="2000" i="1">
                              <a:latin typeface="Cambria Math" panose="02040503050406030204" pitchFamily="18" charset="0"/>
                            </a:rPr>
                            <m:t>𝑅</m:t>
                          </m:r>
                        </m:e>
                      </m:d>
                      <m:r>
                        <a:rPr lang="en-US" sz="2000" i="1">
                          <a:latin typeface="Cambria Math" panose="02040503050406030204" pitchFamily="18" charset="0"/>
                        </a:rPr>
                        <m:t>≔{</m:t>
                      </m:r>
                      <m:r>
                        <a:rPr lang="en-US" sz="2000" b="0" i="1" smtClean="0">
                          <a:latin typeface="Cambria Math" panose="02040503050406030204" pitchFamily="18" charset="0"/>
                        </a:rPr>
                        <m:t>𝑋</m:t>
                      </m:r>
                      <m:r>
                        <a:rPr lang="en-US" sz="2000" i="1">
                          <a:latin typeface="Cambria Math" panose="02040503050406030204" pitchFamily="18" charset="0"/>
                        </a:rPr>
                        <m:t>:∃</m:t>
                      </m:r>
                      <m:r>
                        <a:rPr lang="en-US" sz="2000" b="0" i="1" smtClean="0">
                          <a:latin typeface="Cambria Math" panose="02040503050406030204" pitchFamily="18" charset="0"/>
                        </a:rPr>
                        <m:t>𝑤</m:t>
                      </m:r>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𝑤</m:t>
                          </m:r>
                          <m:r>
                            <a:rPr lang="en-US" sz="2000" i="1">
                              <a:latin typeface="Cambria Math" panose="02040503050406030204" pitchFamily="18" charset="0"/>
                            </a:rPr>
                            <m:t>,</m:t>
                          </m:r>
                          <m:r>
                            <a:rPr lang="en-US" sz="2000" b="0" i="1" smtClean="0">
                              <a:latin typeface="Cambria Math" panose="02040503050406030204" pitchFamily="18" charset="0"/>
                            </a:rPr>
                            <m:t>𝑋</m:t>
                          </m:r>
                        </m:e>
                      </m:d>
                      <m:r>
                        <a:rPr lang="en-US" sz="2000" i="1">
                          <a:latin typeface="Cambria Math" panose="02040503050406030204" pitchFamily="18" charset="0"/>
                        </a:rPr>
                        <m:t>∈</m:t>
                      </m:r>
                      <m:r>
                        <a:rPr lang="en-US" sz="2000" i="1">
                          <a:latin typeface="Cambria Math" panose="02040503050406030204" pitchFamily="18" charset="0"/>
                        </a:rPr>
                        <m:t>𝑅</m:t>
                      </m:r>
                      <m:r>
                        <a:rPr lang="en-US" sz="2000" i="1">
                          <a:latin typeface="Cambria Math" panose="02040503050406030204" pitchFamily="18" charset="0"/>
                        </a:rPr>
                        <m:t>}</m:t>
                      </m:r>
                    </m:oMath>
                  </m:oMathPara>
                </a14:m>
                <a:endParaRPr lang="en-US" sz="2000" dirty="0"/>
              </a:p>
            </p:txBody>
          </p:sp>
        </mc:Choice>
        <mc:Fallback xmlns="">
          <p:sp>
            <p:nvSpPr>
              <p:cNvPr id="14" name="TextBox 13">
                <a:extLst>
                  <a:ext uri="{FF2B5EF4-FFF2-40B4-BE49-F238E27FC236}">
                    <a16:creationId xmlns:a16="http://schemas.microsoft.com/office/drawing/2014/main" id="{6715E12A-781F-B539-A799-1EFD34F24540}"/>
                  </a:ext>
                </a:extLst>
              </p:cNvPr>
              <p:cNvSpPr txBox="1">
                <a:spLocks noRot="1" noChangeAspect="1" noMove="1" noResize="1" noEditPoints="1" noAdjustHandles="1" noChangeArrowheads="1" noChangeShapeType="1" noTextEdit="1"/>
              </p:cNvSpPr>
              <p:nvPr/>
            </p:nvSpPr>
            <p:spPr>
              <a:xfrm>
                <a:off x="602547" y="1394484"/>
                <a:ext cx="3209690" cy="400110"/>
              </a:xfrm>
              <a:prstGeom prst="rect">
                <a:avLst/>
              </a:prstGeom>
              <a:blipFill>
                <a:blip r:embed="rId8"/>
                <a:stretch>
                  <a:fillRect b="-12121"/>
                </a:stretch>
              </a:blipFill>
            </p:spPr>
            <p:txBody>
              <a:bodyPr/>
              <a:lstStyle/>
              <a:p>
                <a:r>
                  <a:rPr lang="en-US">
                    <a:noFill/>
                  </a:rPr>
                  <a:t> </a:t>
                </a:r>
              </a:p>
            </p:txBody>
          </p:sp>
        </mc:Fallback>
      </mc:AlternateContent>
      <p:sp>
        <p:nvSpPr>
          <p:cNvPr id="16" name="Rounded Rectangle 15">
            <a:extLst>
              <a:ext uri="{FF2B5EF4-FFF2-40B4-BE49-F238E27FC236}">
                <a16:creationId xmlns:a16="http://schemas.microsoft.com/office/drawing/2014/main" id="{C400ABC3-6710-BFC0-1A59-F0B540F6AE24}"/>
              </a:ext>
            </a:extLst>
          </p:cNvPr>
          <p:cNvSpPr/>
          <p:nvPr/>
        </p:nvSpPr>
        <p:spPr>
          <a:xfrm>
            <a:off x="2307287" y="1038606"/>
            <a:ext cx="2499540" cy="355878"/>
          </a:xfrm>
          <a:prstGeom prst="roundRect">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Poly-time recognizable</a:t>
            </a:r>
          </a:p>
        </p:txBody>
      </p:sp>
      <p:sp>
        <p:nvSpPr>
          <p:cNvPr id="17" name="Rounded Rectangle 16">
            <a:extLst>
              <a:ext uri="{FF2B5EF4-FFF2-40B4-BE49-F238E27FC236}">
                <a16:creationId xmlns:a16="http://schemas.microsoft.com/office/drawing/2014/main" id="{2358516B-D9EB-C5C9-0F8E-F9D36A1CB83B}"/>
              </a:ext>
            </a:extLst>
          </p:cNvPr>
          <p:cNvSpPr/>
          <p:nvPr/>
        </p:nvSpPr>
        <p:spPr>
          <a:xfrm>
            <a:off x="3782080" y="1438716"/>
            <a:ext cx="1533542" cy="355878"/>
          </a:xfrm>
          <a:prstGeom prst="roundRect">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NP language</a:t>
            </a:r>
          </a:p>
        </p:txBody>
      </p:sp>
      <p:sp>
        <p:nvSpPr>
          <p:cNvPr id="24" name="TextBox 23">
            <a:extLst>
              <a:ext uri="{FF2B5EF4-FFF2-40B4-BE49-F238E27FC236}">
                <a16:creationId xmlns:a16="http://schemas.microsoft.com/office/drawing/2014/main" id="{0E583192-6991-70C9-10DF-648FE7AB103D}"/>
              </a:ext>
            </a:extLst>
          </p:cNvPr>
          <p:cNvSpPr txBox="1"/>
          <p:nvPr/>
        </p:nvSpPr>
        <p:spPr>
          <a:xfrm>
            <a:off x="4221677" y="3887059"/>
            <a:ext cx="1738062" cy="307777"/>
          </a:xfrm>
          <a:prstGeom prst="rect">
            <a:avLst/>
          </a:prstGeom>
          <a:noFill/>
        </p:spPr>
        <p:txBody>
          <a:bodyPr wrap="square" lIns="0" tIns="0" rIns="0" bIns="0" rtlCol="0">
            <a:spAutoFit/>
          </a:bodyPr>
          <a:lstStyle/>
          <a:p>
            <a:r>
              <a:rPr lang="en-US" sz="2000" dirty="0"/>
              <a:t>Accept/Reject</a:t>
            </a:r>
          </a:p>
        </p:txBody>
      </p:sp>
      <mc:AlternateContent xmlns:mc="http://schemas.openxmlformats.org/markup-compatibility/2006" xmlns:a14="http://schemas.microsoft.com/office/drawing/2010/main">
        <mc:Choice Requires="a14">
          <p:sp>
            <p:nvSpPr>
              <p:cNvPr id="26" name="Rounded Rectangular Callout 25">
                <a:extLst>
                  <a:ext uri="{FF2B5EF4-FFF2-40B4-BE49-F238E27FC236}">
                    <a16:creationId xmlns:a16="http://schemas.microsoft.com/office/drawing/2014/main" id="{C668F5BE-E5DA-DEC6-CC52-064247577D29}"/>
                  </a:ext>
                </a:extLst>
              </p:cNvPr>
              <p:cNvSpPr/>
              <p:nvPr/>
            </p:nvSpPr>
            <p:spPr>
              <a:xfrm>
                <a:off x="2698738" y="1920830"/>
                <a:ext cx="1589614" cy="462875"/>
              </a:xfrm>
              <a:prstGeom prst="wedgeRoundRectCallout">
                <a:avLst>
                  <a:gd name="adj1" fmla="val 65109"/>
                  <a:gd name="adj2" fmla="val 95425"/>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solidFill>
                          <a:schemeClr val="tx1"/>
                        </a:solidFill>
                        <a:latin typeface="Cambria Math" panose="02040503050406030204" pitchFamily="18" charset="0"/>
                      </a:rPr>
                      <m:t>𝑋</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𝐿</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𝑅</m:t>
                    </m:r>
                    <m:r>
                      <a:rPr lang="en-US" sz="2000" b="0" i="1" smtClean="0">
                        <a:solidFill>
                          <a:schemeClr val="tx1"/>
                        </a:solidFill>
                        <a:latin typeface="Cambria Math" panose="02040503050406030204" pitchFamily="18" charset="0"/>
                      </a:rPr>
                      <m:t>)</m:t>
                    </m:r>
                  </m:oMath>
                </a14:m>
                <a:r>
                  <a:rPr lang="en-US" sz="2000" dirty="0">
                    <a:solidFill>
                      <a:schemeClr val="tx1"/>
                    </a:solidFill>
                  </a:rPr>
                  <a:t>?</a:t>
                </a:r>
              </a:p>
            </p:txBody>
          </p:sp>
        </mc:Choice>
        <mc:Fallback xmlns="">
          <p:sp>
            <p:nvSpPr>
              <p:cNvPr id="26" name="Rounded Rectangular Callout 25">
                <a:extLst>
                  <a:ext uri="{FF2B5EF4-FFF2-40B4-BE49-F238E27FC236}">
                    <a16:creationId xmlns:a16="http://schemas.microsoft.com/office/drawing/2014/main" id="{C668F5BE-E5DA-DEC6-CC52-064247577D29}"/>
                  </a:ext>
                </a:extLst>
              </p:cNvPr>
              <p:cNvSpPr>
                <a:spLocks noRot="1" noChangeAspect="1" noMove="1" noResize="1" noEditPoints="1" noAdjustHandles="1" noChangeArrowheads="1" noChangeShapeType="1" noTextEdit="1"/>
              </p:cNvSpPr>
              <p:nvPr/>
            </p:nvSpPr>
            <p:spPr>
              <a:xfrm>
                <a:off x="2698738" y="1920830"/>
                <a:ext cx="1589614" cy="462875"/>
              </a:xfrm>
              <a:prstGeom prst="wedgeRoundRectCallout">
                <a:avLst>
                  <a:gd name="adj1" fmla="val 65109"/>
                  <a:gd name="adj2" fmla="val 95425"/>
                  <a:gd name="adj3" fmla="val 16667"/>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ounded Rectangle 32">
                <a:extLst>
                  <a:ext uri="{FF2B5EF4-FFF2-40B4-BE49-F238E27FC236}">
                    <a16:creationId xmlns:a16="http://schemas.microsoft.com/office/drawing/2014/main" id="{48CCF60B-A392-2DB3-0669-3607F82AEDDA}"/>
                  </a:ext>
                </a:extLst>
              </p:cNvPr>
              <p:cNvSpPr/>
              <p:nvPr/>
            </p:nvSpPr>
            <p:spPr>
              <a:xfrm>
                <a:off x="632837" y="4255705"/>
                <a:ext cx="4085643" cy="358077"/>
              </a:xfrm>
              <a:prstGeom prst="roundRect">
                <a:avLst>
                  <a:gd name="adj" fmla="val 22383"/>
                </a:avLst>
              </a:prstGeom>
              <a:noFill/>
              <a:ln>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Completeness</a:t>
                </a:r>
                <a:r>
                  <a:rPr lang="en-US" dirty="0">
                    <a:solidFill>
                      <a:schemeClr val="tx1"/>
                    </a:solidFill>
                  </a:rPr>
                  <a:t>: accept </a:t>
                </a:r>
                <a14:m>
                  <m:oMath xmlns:m="http://schemas.openxmlformats.org/officeDocument/2006/math">
                    <m:r>
                      <a:rPr lang="en-US" i="1">
                        <a:solidFill>
                          <a:schemeClr val="tx1"/>
                        </a:solidFill>
                        <a:latin typeface="Cambria Math" panose="02040503050406030204" pitchFamily="18" charset="0"/>
                      </a:rPr>
                      <m:t>𝜋</m:t>
                    </m:r>
                  </m:oMath>
                </a14:m>
                <a:r>
                  <a:rPr lang="en-US" dirty="0">
                    <a:solidFill>
                      <a:schemeClr val="tx1"/>
                    </a:solidFill>
                  </a:rPr>
                  <a:t> if </a:t>
                </a:r>
                <a14:m>
                  <m:oMath xmlns:m="http://schemas.openxmlformats.org/officeDocument/2006/math">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𝑤</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𝑋</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𝑅</m:t>
                    </m:r>
                  </m:oMath>
                </a14:m>
                <a:r>
                  <a:rPr lang="en-US" dirty="0">
                    <a:solidFill>
                      <a:schemeClr val="tx1"/>
                    </a:solidFill>
                  </a:rPr>
                  <a:t> </a:t>
                </a:r>
              </a:p>
            </p:txBody>
          </p:sp>
        </mc:Choice>
        <mc:Fallback xmlns="">
          <p:sp>
            <p:nvSpPr>
              <p:cNvPr id="33" name="Rounded Rectangle 32">
                <a:extLst>
                  <a:ext uri="{FF2B5EF4-FFF2-40B4-BE49-F238E27FC236}">
                    <a16:creationId xmlns:a16="http://schemas.microsoft.com/office/drawing/2014/main" id="{48CCF60B-A392-2DB3-0669-3607F82AEDDA}"/>
                  </a:ext>
                </a:extLst>
              </p:cNvPr>
              <p:cNvSpPr>
                <a:spLocks noRot="1" noChangeAspect="1" noMove="1" noResize="1" noEditPoints="1" noAdjustHandles="1" noChangeArrowheads="1" noChangeShapeType="1" noTextEdit="1"/>
              </p:cNvSpPr>
              <p:nvPr/>
            </p:nvSpPr>
            <p:spPr>
              <a:xfrm>
                <a:off x="632837" y="4255705"/>
                <a:ext cx="4085643" cy="358077"/>
              </a:xfrm>
              <a:prstGeom prst="roundRect">
                <a:avLst>
                  <a:gd name="adj" fmla="val 22383"/>
                </a:avLst>
              </a:prstGeom>
              <a:blipFill>
                <a:blip r:embed="rId10"/>
                <a:stretch>
                  <a:fillRect l="-617" t="-6452" b="-22581"/>
                </a:stretch>
              </a:blipFill>
              <a:ln>
                <a:solidFill>
                  <a:schemeClr val="accent1"/>
                </a:solidFill>
                <a:prstDash val="sysDot"/>
              </a:ln>
            </p:spPr>
            <p:txBody>
              <a:bodyPr/>
              <a:lstStyle/>
              <a:p>
                <a:r>
                  <a:rPr lang="en-US">
                    <a:noFill/>
                  </a:rPr>
                  <a:t> </a:t>
                </a:r>
              </a:p>
            </p:txBody>
          </p:sp>
        </mc:Fallback>
      </mc:AlternateContent>
      <p:sp>
        <p:nvSpPr>
          <p:cNvPr id="37" name="Rounded Rectangle 36">
            <a:extLst>
              <a:ext uri="{FF2B5EF4-FFF2-40B4-BE49-F238E27FC236}">
                <a16:creationId xmlns:a16="http://schemas.microsoft.com/office/drawing/2014/main" id="{00CFC401-62E8-E87F-9237-B42910409C3E}"/>
              </a:ext>
            </a:extLst>
          </p:cNvPr>
          <p:cNvSpPr/>
          <p:nvPr/>
        </p:nvSpPr>
        <p:spPr>
          <a:xfrm>
            <a:off x="4964891" y="4248367"/>
            <a:ext cx="2943617" cy="910210"/>
          </a:xfrm>
          <a:prstGeom prst="roundRect">
            <a:avLst>
              <a:gd name="adj" fmla="val 21334"/>
            </a:avLst>
          </a:prstGeom>
          <a:noFill/>
          <a:ln>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Other properties: </a:t>
            </a:r>
            <a:r>
              <a:rPr lang="en-US" dirty="0">
                <a:solidFill>
                  <a:schemeClr val="tx1"/>
                </a:solidFill>
              </a:rPr>
              <a:t>zero-knowledge, knowledge </a:t>
            </a:r>
            <a:r>
              <a:rPr lang="en-US" dirty="0" err="1">
                <a:solidFill>
                  <a:schemeClr val="tx1"/>
                </a:solidFill>
              </a:rPr>
              <a:t>soudness</a:t>
            </a:r>
            <a:r>
              <a:rPr lang="en-US" dirty="0">
                <a:solidFill>
                  <a:schemeClr val="tx1"/>
                </a:solidFill>
              </a:rPr>
              <a:t>, WI, succinct, …</a:t>
            </a:r>
          </a:p>
        </p:txBody>
      </p:sp>
      <mc:AlternateContent xmlns:mc="http://schemas.openxmlformats.org/markup-compatibility/2006" xmlns:a14="http://schemas.microsoft.com/office/drawing/2010/main">
        <mc:Choice Requires="a14">
          <p:sp>
            <p:nvSpPr>
              <p:cNvPr id="38" name="Rounded Rectangle 37">
                <a:extLst>
                  <a:ext uri="{FF2B5EF4-FFF2-40B4-BE49-F238E27FC236}">
                    <a16:creationId xmlns:a16="http://schemas.microsoft.com/office/drawing/2014/main" id="{E29E5C94-B8FD-7362-7CEE-23EDB8154B2C}"/>
                  </a:ext>
                </a:extLst>
              </p:cNvPr>
              <p:cNvSpPr/>
              <p:nvPr/>
            </p:nvSpPr>
            <p:spPr>
              <a:xfrm>
                <a:off x="632837" y="4735920"/>
                <a:ext cx="3453388" cy="358077"/>
              </a:xfrm>
              <a:prstGeom prst="roundRect">
                <a:avLst>
                  <a:gd name="adj" fmla="val 25043"/>
                </a:avLst>
              </a:prstGeom>
              <a:noFill/>
              <a:ln>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Soundness</a:t>
                </a:r>
                <a:r>
                  <a:rPr lang="en-US" dirty="0">
                    <a:solidFill>
                      <a:schemeClr val="tx1"/>
                    </a:solidFill>
                  </a:rPr>
                  <a:t>: reject </a:t>
                </a:r>
                <a14:m>
                  <m:oMath xmlns:m="http://schemas.openxmlformats.org/officeDocument/2006/math">
                    <m:r>
                      <a:rPr lang="en-US" i="1">
                        <a:solidFill>
                          <a:schemeClr val="tx1"/>
                        </a:solidFill>
                        <a:latin typeface="Cambria Math" panose="02040503050406030204" pitchFamily="18" charset="0"/>
                      </a:rPr>
                      <m:t>𝜋</m:t>
                    </m:r>
                  </m:oMath>
                </a14:m>
                <a:r>
                  <a:rPr lang="en-US" dirty="0">
                    <a:solidFill>
                      <a:schemeClr val="tx1"/>
                    </a:solidFill>
                  </a:rPr>
                  <a:t> if </a:t>
                </a:r>
                <a14:m>
                  <m:oMath xmlns:m="http://schemas.openxmlformats.org/officeDocument/2006/math">
                    <m:r>
                      <m:rPr>
                        <m:sty m:val="p"/>
                      </m:rPr>
                      <a:rPr lang="en-US">
                        <a:solidFill>
                          <a:schemeClr val="tx1"/>
                        </a:solidFill>
                        <a:latin typeface="Cambria Math" panose="02040503050406030204" pitchFamily="18" charset="0"/>
                      </a:rPr>
                      <m:t>X</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𝐿</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𝑅</m:t>
                    </m:r>
                    <m:r>
                      <a:rPr lang="en-US" i="1">
                        <a:solidFill>
                          <a:schemeClr val="tx1"/>
                        </a:solidFill>
                        <a:latin typeface="Cambria Math" panose="02040503050406030204" pitchFamily="18" charset="0"/>
                      </a:rPr>
                      <m:t>)</m:t>
                    </m:r>
                  </m:oMath>
                </a14:m>
                <a:endParaRPr lang="en-US" dirty="0">
                  <a:solidFill>
                    <a:schemeClr val="tx1"/>
                  </a:solidFill>
                </a:endParaRPr>
              </a:p>
            </p:txBody>
          </p:sp>
        </mc:Choice>
        <mc:Fallback xmlns="">
          <p:sp>
            <p:nvSpPr>
              <p:cNvPr id="38" name="Rounded Rectangle 37">
                <a:extLst>
                  <a:ext uri="{FF2B5EF4-FFF2-40B4-BE49-F238E27FC236}">
                    <a16:creationId xmlns:a16="http://schemas.microsoft.com/office/drawing/2014/main" id="{E29E5C94-B8FD-7362-7CEE-23EDB8154B2C}"/>
                  </a:ext>
                </a:extLst>
              </p:cNvPr>
              <p:cNvSpPr>
                <a:spLocks noRot="1" noChangeAspect="1" noMove="1" noResize="1" noEditPoints="1" noAdjustHandles="1" noChangeArrowheads="1" noChangeShapeType="1" noTextEdit="1"/>
              </p:cNvSpPr>
              <p:nvPr/>
            </p:nvSpPr>
            <p:spPr>
              <a:xfrm>
                <a:off x="632837" y="4735920"/>
                <a:ext cx="3453388" cy="358077"/>
              </a:xfrm>
              <a:prstGeom prst="roundRect">
                <a:avLst>
                  <a:gd name="adj" fmla="val 25043"/>
                </a:avLst>
              </a:prstGeom>
              <a:blipFill>
                <a:blip r:embed="rId11"/>
                <a:stretch>
                  <a:fillRect l="-365" t="-6452" b="-22581"/>
                </a:stretch>
              </a:blipFill>
              <a:ln>
                <a:solidFill>
                  <a:schemeClr val="accent1"/>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ounded Rectangle 39">
                <a:extLst>
                  <a:ext uri="{FF2B5EF4-FFF2-40B4-BE49-F238E27FC236}">
                    <a16:creationId xmlns:a16="http://schemas.microsoft.com/office/drawing/2014/main" id="{B835DB6D-21C2-9BC8-EF82-CF341597A6A4}"/>
                  </a:ext>
                </a:extLst>
              </p:cNvPr>
              <p:cNvSpPr/>
              <p:nvPr/>
            </p:nvSpPr>
            <p:spPr>
              <a:xfrm>
                <a:off x="5528915" y="2758612"/>
                <a:ext cx="2641335" cy="982933"/>
              </a:xfrm>
              <a:prstGeom prst="roundRect">
                <a:avLst>
                  <a:gd name="adj" fmla="val 27732"/>
                </a:avLst>
              </a:prstGeom>
              <a:solidFill>
                <a:srgbClr val="FFBE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Can </a:t>
                </a:r>
                <a14:m>
                  <m:oMath xmlns:m="http://schemas.openxmlformats.org/officeDocument/2006/math">
                    <m:r>
                      <a:rPr lang="en-US" sz="2400" i="1" smtClean="0">
                        <a:solidFill>
                          <a:schemeClr val="tx1"/>
                        </a:solidFill>
                        <a:latin typeface="Cambria Math" panose="02040503050406030204" pitchFamily="18" charset="0"/>
                      </a:rPr>
                      <m:t>𝜋</m:t>
                    </m:r>
                  </m:oMath>
                </a14:m>
                <a:r>
                  <a:rPr lang="en-US" sz="2400" dirty="0">
                    <a:solidFill>
                      <a:schemeClr val="tx1"/>
                    </a:solidFill>
                  </a:rPr>
                  <a:t> be issued </a:t>
                </a:r>
                <a:r>
                  <a:rPr lang="en-US" sz="2400" b="1" dirty="0">
                    <a:solidFill>
                      <a:schemeClr val="tx1"/>
                    </a:solidFill>
                  </a:rPr>
                  <a:t>obliviously</a:t>
                </a:r>
                <a:r>
                  <a:rPr lang="en-US" sz="2400" dirty="0">
                    <a:solidFill>
                      <a:schemeClr val="tx1"/>
                    </a:solidFill>
                  </a:rPr>
                  <a:t> ?</a:t>
                </a:r>
              </a:p>
            </p:txBody>
          </p:sp>
        </mc:Choice>
        <mc:Fallback xmlns="">
          <p:sp>
            <p:nvSpPr>
              <p:cNvPr id="40" name="Rounded Rectangle 39">
                <a:extLst>
                  <a:ext uri="{FF2B5EF4-FFF2-40B4-BE49-F238E27FC236}">
                    <a16:creationId xmlns:a16="http://schemas.microsoft.com/office/drawing/2014/main" id="{B835DB6D-21C2-9BC8-EF82-CF341597A6A4}"/>
                  </a:ext>
                </a:extLst>
              </p:cNvPr>
              <p:cNvSpPr>
                <a:spLocks noRot="1" noChangeAspect="1" noMove="1" noResize="1" noEditPoints="1" noAdjustHandles="1" noChangeArrowheads="1" noChangeShapeType="1" noTextEdit="1"/>
              </p:cNvSpPr>
              <p:nvPr/>
            </p:nvSpPr>
            <p:spPr>
              <a:xfrm>
                <a:off x="5528915" y="2758612"/>
                <a:ext cx="2641335" cy="982933"/>
              </a:xfrm>
              <a:prstGeom prst="roundRect">
                <a:avLst>
                  <a:gd name="adj" fmla="val 27732"/>
                </a:avLst>
              </a:prstGeom>
              <a:blipFill>
                <a:blip r:embed="rId12"/>
                <a:stretch>
                  <a:fillRect b="-641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68055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2" grpId="0"/>
      <p:bldP spid="14" grpId="0"/>
      <p:bldP spid="16" grpId="0" animBg="1"/>
      <p:bldP spid="17" grpId="0" animBg="1"/>
      <p:bldP spid="24" grpId="0"/>
      <p:bldP spid="26" grpId="0" animBg="1"/>
      <p:bldP spid="33" grpId="0" animBg="1"/>
      <p:bldP spid="37" grpId="0" animBg="1"/>
      <p:bldP spid="38" grpId="0" animBg="1"/>
      <p:bldP spid="4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E46C-2F48-5A42-8C8F-C175409F2F84}"/>
              </a:ext>
            </a:extLst>
          </p:cNvPr>
          <p:cNvSpPr>
            <a:spLocks noGrp="1"/>
          </p:cNvSpPr>
          <p:nvPr>
            <p:ph type="title"/>
          </p:nvPr>
        </p:nvSpPr>
        <p:spPr>
          <a:xfrm>
            <a:off x="419099" y="304271"/>
            <a:ext cx="8181975" cy="657874"/>
          </a:xfrm>
        </p:spPr>
        <p:txBody>
          <a:bodyPr/>
          <a:lstStyle/>
          <a:p>
            <a:r>
              <a:rPr lang="en-US" dirty="0"/>
              <a:t>One-more unforgeability</a:t>
            </a:r>
            <a:endParaRPr lang="en-US" sz="2000" dirty="0"/>
          </a:p>
        </p:txBody>
      </p:sp>
      <mc:AlternateContent xmlns:mc="http://schemas.openxmlformats.org/markup-compatibility/2006" xmlns:a14="http://schemas.microsoft.com/office/drawing/2010/main">
        <mc:Choice Requires="a14">
          <p:sp>
            <p:nvSpPr>
              <p:cNvPr id="13" name="Rounded Rectangle 12">
                <a:extLst>
                  <a:ext uri="{FF2B5EF4-FFF2-40B4-BE49-F238E27FC236}">
                    <a16:creationId xmlns:a16="http://schemas.microsoft.com/office/drawing/2014/main" id="{58D9BE5D-88F3-B839-E70D-456D65A9B645}"/>
                  </a:ext>
                </a:extLst>
              </p:cNvPr>
              <p:cNvSpPr/>
              <p:nvPr/>
            </p:nvSpPr>
            <p:spPr>
              <a:xfrm>
                <a:off x="560797" y="1239519"/>
                <a:ext cx="8127865" cy="1220885"/>
              </a:xfrm>
              <a:prstGeom prst="roundRect">
                <a:avLst>
                  <a:gd name="adj" fmla="val 13963"/>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Aft>
                    <a:spcPts val="1200"/>
                  </a:spcAft>
                </a:pPr>
                <a:r>
                  <a:rPr lang="en-US" sz="2000" b="1" dirty="0">
                    <a:solidFill>
                      <a:schemeClr val="tx1"/>
                    </a:solidFill>
                  </a:rPr>
                  <a:t>Theorem. (Free mode) </a:t>
                </a:r>
                <a:r>
                  <a:rPr lang="en-US" sz="2000" dirty="0">
                    <a:solidFill>
                      <a:schemeClr val="tx1"/>
                    </a:solidFill>
                  </a:rPr>
                  <a:t>For any AGM adversary </a:t>
                </a:r>
                <a14:m>
                  <m:oMath xmlns:m="http://schemas.openxmlformats.org/officeDocument/2006/math">
                    <m:r>
                      <a:rPr lang="en-US" sz="2000" b="0" i="1" smtClean="0">
                        <a:solidFill>
                          <a:schemeClr val="tx1"/>
                        </a:solidFill>
                        <a:latin typeface="Cambria Math" panose="02040503050406030204" pitchFamily="18" charset="0"/>
                      </a:rPr>
                      <m:t>𝒜</m:t>
                    </m:r>
                  </m:oMath>
                </a14:m>
                <a:r>
                  <a:rPr lang="en-US" sz="2000" b="1" dirty="0">
                    <a:solidFill>
                      <a:schemeClr val="tx1"/>
                    </a:solidFill>
                  </a:rPr>
                  <a:t>,</a:t>
                </a:r>
                <a:r>
                  <a:rPr lang="en-US" sz="2000" dirty="0">
                    <a:solidFill>
                      <a:schemeClr val="tx1"/>
                    </a:solidFill>
                  </a:rPr>
                  <a:t> </a:t>
                </a:r>
                <a:endParaRPr lang="en-US" sz="2000" b="0" i="1" dirty="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Sup>
                        <m:sSubSupPr>
                          <m:ctrlPr>
                            <a:rPr lang="en-US" sz="2000" b="0" i="1" smtClean="0">
                              <a:solidFill>
                                <a:schemeClr val="tx1"/>
                              </a:solidFill>
                              <a:latin typeface="Cambria Math" panose="02040503050406030204" pitchFamily="18" charset="0"/>
                            </a:rPr>
                          </m:ctrlPr>
                        </m:sSubSupPr>
                        <m:e>
                          <m:r>
                            <a:rPr lang="en-US" sz="2000" b="0" i="1" smtClean="0">
                              <a:solidFill>
                                <a:schemeClr val="tx1"/>
                              </a:solidFill>
                              <a:latin typeface="Cambria Math" panose="02040503050406030204" pitchFamily="18" charset="0"/>
                            </a:rPr>
                            <m:t>𝐴𝑑𝑣</m:t>
                          </m:r>
                        </m:e>
                        <m:sub>
                          <m:r>
                            <a:rPr lang="en-US" sz="2000" b="0" i="1" smtClean="0">
                              <a:solidFill>
                                <a:schemeClr val="tx1"/>
                              </a:solidFill>
                              <a:latin typeface="Cambria Math" panose="02040503050406030204" pitchFamily="18" charset="0"/>
                            </a:rPr>
                            <m:t>𝑂𝑃</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𝑓𝑟</m:t>
                              </m:r>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𝐷𝐿𝐸𝑄</m:t>
                                  </m:r>
                                </m:e>
                                <m:sub>
                                  <m:r>
                                    <a:rPr lang="en-US" sz="2000" i="1">
                                      <a:solidFill>
                                        <a:schemeClr val="tx1"/>
                                      </a:solidFill>
                                      <a:latin typeface="Cambria Math" panose="02040503050406030204" pitchFamily="18" charset="0"/>
                                    </a:rPr>
                                    <m:t>𝔾</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𝐺</m:t>
                                  </m:r>
                                </m:sub>
                              </m:sSub>
                            </m:e>
                          </m:d>
                        </m:sub>
                        <m:sup>
                          <m:r>
                            <a:rPr lang="en-US" sz="2000" b="0" i="1" smtClean="0">
                              <a:solidFill>
                                <a:schemeClr val="tx1"/>
                              </a:solidFill>
                              <a:latin typeface="Cambria Math" panose="02040503050406030204" pitchFamily="18" charset="0"/>
                            </a:rPr>
                            <m:t>𝑂𝑀𝑈𝐹</m:t>
                          </m:r>
                        </m:sup>
                      </m:sSubSup>
                      <m:d>
                        <m:dPr>
                          <m:ctrlPr>
                            <a:rPr lang="en-US" sz="2000" b="0" i="1" dirty="0" smtClean="0">
                              <a:solidFill>
                                <a:schemeClr val="tx1"/>
                              </a:solidFill>
                              <a:latin typeface="Cambria Math" panose="02040503050406030204" pitchFamily="18" charset="0"/>
                            </a:rPr>
                          </m:ctrlPr>
                        </m:dPr>
                        <m:e>
                          <m:r>
                            <a:rPr lang="en-US" sz="2000" b="0" i="1" dirty="0" smtClean="0">
                              <a:solidFill>
                                <a:schemeClr val="tx1"/>
                              </a:solidFill>
                              <a:latin typeface="Cambria Math" panose="02040503050406030204" pitchFamily="18" charset="0"/>
                            </a:rPr>
                            <m:t>𝒜</m:t>
                          </m:r>
                        </m:e>
                      </m:d>
                      <m:r>
                        <a:rPr lang="en-US" sz="2000" b="0" i="1" dirty="0" smtClean="0">
                          <a:solidFill>
                            <a:schemeClr val="tx1"/>
                          </a:solidFill>
                          <a:latin typeface="Cambria Math" panose="02040503050406030204" pitchFamily="18" charset="0"/>
                        </a:rPr>
                        <m:t>≤2</m:t>
                      </m:r>
                      <m:r>
                        <a:rPr lang="en-US" sz="2000" b="0" i="1" dirty="0" smtClean="0">
                          <a:solidFill>
                            <a:schemeClr val="tx1"/>
                          </a:solidFill>
                          <a:latin typeface="Cambria Math" panose="02040503050406030204" pitchFamily="18" charset="0"/>
                        </a:rPr>
                        <m:t>𝐴𝑑</m:t>
                      </m:r>
                      <m:sSubSup>
                        <m:sSubSupPr>
                          <m:ctrlPr>
                            <a:rPr lang="en-US" sz="2000" b="0" i="1" dirty="0" smtClean="0">
                              <a:solidFill>
                                <a:schemeClr val="tx1"/>
                              </a:solidFill>
                              <a:latin typeface="Cambria Math" panose="02040503050406030204" pitchFamily="18" charset="0"/>
                            </a:rPr>
                          </m:ctrlPr>
                        </m:sSubSupPr>
                        <m:e>
                          <m:r>
                            <a:rPr lang="en-US" sz="2000" b="0" i="1" dirty="0" smtClean="0">
                              <a:solidFill>
                                <a:schemeClr val="tx1"/>
                              </a:solidFill>
                              <a:latin typeface="Cambria Math" panose="02040503050406030204" pitchFamily="18" charset="0"/>
                            </a:rPr>
                            <m:t>𝑣</m:t>
                          </m:r>
                        </m:e>
                        <m:sub>
                          <m:r>
                            <a:rPr lang="en-US" sz="2000" i="1">
                              <a:solidFill>
                                <a:schemeClr val="tx1"/>
                              </a:solidFill>
                              <a:latin typeface="Cambria Math" panose="02040503050406030204" pitchFamily="18" charset="0"/>
                            </a:rPr>
                            <m:t>𝔾</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𝐺</m:t>
                          </m:r>
                        </m:sub>
                        <m:sup>
                          <m:d>
                            <m:dPr>
                              <m:ctrlPr>
                                <a:rPr lang="en-US" sz="2000" b="0" i="1" dirty="0" smtClean="0">
                                  <a:solidFill>
                                    <a:schemeClr val="tx1"/>
                                  </a:solidFill>
                                  <a:latin typeface="Cambria Math" panose="02040503050406030204" pitchFamily="18" charset="0"/>
                                </a:rPr>
                              </m:ctrlPr>
                            </m:dPr>
                            <m:e>
                              <m:sSub>
                                <m:sSubPr>
                                  <m:ctrlPr>
                                    <a:rPr lang="en-US" sz="2000" b="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𝑄</m:t>
                                  </m:r>
                                </m:e>
                                <m:sub>
                                  <m:r>
                                    <a:rPr lang="en-US" sz="2000" b="0" i="1" dirty="0" smtClean="0">
                                      <a:solidFill>
                                        <a:schemeClr val="tx1"/>
                                      </a:solidFill>
                                      <a:latin typeface="Cambria Math" panose="02040503050406030204" pitchFamily="18" charset="0"/>
                                    </a:rPr>
                                    <m:t>𝐼</m:t>
                                  </m:r>
                                </m:sub>
                              </m:sSub>
                              <m:r>
                                <a:rPr lang="en-US" sz="2000" b="0" i="1" dirty="0" smtClean="0">
                                  <a:solidFill>
                                    <a:schemeClr val="tx1"/>
                                  </a:solidFill>
                                  <a:latin typeface="Cambria Math" panose="02040503050406030204" pitchFamily="18" charset="0"/>
                                </a:rPr>
                                <m:t>+1</m:t>
                              </m:r>
                            </m:e>
                          </m:d>
                          <m:r>
                            <a:rPr lang="en-US" sz="2000" b="0" i="1" dirty="0" smtClean="0">
                              <a:solidFill>
                                <a:schemeClr val="tx1"/>
                              </a:solidFill>
                              <a:latin typeface="Cambria Math" panose="02040503050406030204" pitchFamily="18" charset="0"/>
                            </a:rPr>
                            <m:t>−</m:t>
                          </m:r>
                          <m:r>
                            <a:rPr lang="en-US" sz="2000" b="0" i="1" dirty="0" smtClean="0">
                              <a:solidFill>
                                <a:schemeClr val="tx1"/>
                              </a:solidFill>
                              <a:latin typeface="Cambria Math" panose="02040503050406030204" pitchFamily="18" charset="0"/>
                            </a:rPr>
                            <m:t>𝑆𝐷𝐿</m:t>
                          </m:r>
                        </m:sup>
                      </m:sSubSup>
                      <m:d>
                        <m:dPr>
                          <m:ctrlPr>
                            <a:rPr lang="en-US" sz="2000" b="0" i="1" dirty="0" smtClean="0">
                              <a:solidFill>
                                <a:schemeClr val="tx1"/>
                              </a:solidFill>
                              <a:latin typeface="Cambria Math" panose="02040503050406030204" pitchFamily="18" charset="0"/>
                            </a:rPr>
                          </m:ctrlPr>
                        </m:dPr>
                        <m:e>
                          <m:r>
                            <a:rPr lang="en-US" sz="2000" b="0" i="1" dirty="0" smtClean="0">
                              <a:solidFill>
                                <a:schemeClr val="tx1"/>
                              </a:solidFill>
                              <a:latin typeface="Cambria Math" panose="02040503050406030204" pitchFamily="18" charset="0"/>
                            </a:rPr>
                            <m:t>ℬ</m:t>
                          </m:r>
                        </m:e>
                      </m:d>
                      <m:r>
                        <a:rPr lang="en-US" sz="2000" b="0" i="1" dirty="0" smtClean="0">
                          <a:solidFill>
                            <a:schemeClr val="tx1"/>
                          </a:solidFill>
                          <a:latin typeface="Cambria Math" panose="02040503050406030204" pitchFamily="18" charset="0"/>
                        </a:rPr>
                        <m:t>+</m:t>
                      </m:r>
                      <m:r>
                        <a:rPr lang="en-US" sz="2000" b="0" i="1" dirty="0" smtClean="0">
                          <a:solidFill>
                            <a:schemeClr val="tx1"/>
                          </a:solidFill>
                          <a:latin typeface="Cambria Math" panose="02040503050406030204" pitchFamily="18" charset="0"/>
                        </a:rPr>
                        <m:t>𝑂</m:t>
                      </m:r>
                      <m:r>
                        <a:rPr lang="en-US" sz="2000" b="0" i="1" dirty="0" smtClean="0">
                          <a:solidFill>
                            <a:schemeClr val="tx1"/>
                          </a:solidFill>
                          <a:latin typeface="Cambria Math" panose="02040503050406030204" pitchFamily="18" charset="0"/>
                        </a:rPr>
                        <m:t>(</m:t>
                      </m:r>
                      <m:sSup>
                        <m:sSupPr>
                          <m:ctrlPr>
                            <a:rPr lang="en-US" sz="2000" b="0" i="1" dirty="0" smtClean="0">
                              <a:solidFill>
                                <a:schemeClr val="tx1"/>
                              </a:solidFill>
                              <a:latin typeface="Cambria Math" panose="02040503050406030204" pitchFamily="18" charset="0"/>
                            </a:rPr>
                          </m:ctrlPr>
                        </m:sSupPr>
                        <m:e>
                          <m:d>
                            <m:dPr>
                              <m:ctrlPr>
                                <a:rPr lang="en-US" sz="2000" b="0" i="1" dirty="0" smtClean="0">
                                  <a:solidFill>
                                    <a:schemeClr val="tx1"/>
                                  </a:solidFill>
                                  <a:latin typeface="Cambria Math" panose="02040503050406030204" pitchFamily="18" charset="0"/>
                                </a:rPr>
                              </m:ctrlPr>
                            </m:dPr>
                            <m:e>
                              <m:sSub>
                                <m:sSubPr>
                                  <m:ctrlPr>
                                    <a:rPr lang="en-US" sz="2000" b="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𝑄</m:t>
                                  </m:r>
                                </m:e>
                                <m:sub>
                                  <m:r>
                                    <a:rPr lang="en-US" sz="2000" b="0" i="1" dirty="0" smtClean="0">
                                      <a:solidFill>
                                        <a:schemeClr val="tx1"/>
                                      </a:solidFill>
                                      <a:latin typeface="Cambria Math" panose="02040503050406030204" pitchFamily="18" charset="0"/>
                                    </a:rPr>
                                    <m:t>𝐼</m:t>
                                  </m:r>
                                </m:sub>
                              </m:sSub>
                              <m:r>
                                <a:rPr lang="en-US" sz="2000" b="0" i="1" dirty="0" smtClean="0">
                                  <a:solidFill>
                                    <a:schemeClr val="tx1"/>
                                  </a:solidFill>
                                  <a:latin typeface="Cambria Math" panose="02040503050406030204" pitchFamily="18" charset="0"/>
                                </a:rPr>
                                <m:t>+</m:t>
                              </m:r>
                              <m:sSub>
                                <m:sSubPr>
                                  <m:ctrlPr>
                                    <a:rPr lang="en-US" sz="2000" b="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𝑄</m:t>
                                  </m:r>
                                </m:e>
                                <m:sub>
                                  <m:r>
                                    <a:rPr lang="en-US" sz="2000" b="0" i="1" dirty="0" smtClean="0">
                                      <a:solidFill>
                                        <a:schemeClr val="tx1"/>
                                      </a:solidFill>
                                      <a:latin typeface="Cambria Math" panose="02040503050406030204" pitchFamily="18" charset="0"/>
                                    </a:rPr>
                                    <m:t>𝐻</m:t>
                                  </m:r>
                                </m:sub>
                              </m:sSub>
                            </m:e>
                          </m:d>
                        </m:e>
                        <m:sup>
                          <m:r>
                            <a:rPr lang="en-US" sz="2000" b="0" i="1" dirty="0" smtClean="0">
                              <a:solidFill>
                                <a:schemeClr val="tx1"/>
                              </a:solidFill>
                              <a:latin typeface="Cambria Math" panose="02040503050406030204" pitchFamily="18" charset="0"/>
                            </a:rPr>
                            <m:t>2</m:t>
                          </m:r>
                        </m:sup>
                      </m:sSup>
                      <m:r>
                        <a:rPr lang="en-US" sz="2000" b="0" i="1" dirty="0" smtClean="0">
                          <a:solidFill>
                            <a:schemeClr val="tx1"/>
                          </a:solidFill>
                          <a:latin typeface="Cambria Math" panose="02040503050406030204" pitchFamily="18" charset="0"/>
                        </a:rPr>
                        <m:t>/</m:t>
                      </m:r>
                      <m:r>
                        <a:rPr lang="en-US" sz="2000" b="0" i="1" dirty="0" smtClean="0">
                          <a:solidFill>
                            <a:schemeClr val="tx1"/>
                          </a:solidFill>
                          <a:latin typeface="Cambria Math" panose="02040503050406030204" pitchFamily="18" charset="0"/>
                        </a:rPr>
                        <m:t>𝑝</m:t>
                      </m:r>
                      <m:r>
                        <a:rPr lang="en-US" sz="2000" b="0" i="1" dirty="0" smtClean="0">
                          <a:solidFill>
                            <a:schemeClr val="tx1"/>
                          </a:solidFill>
                          <a:latin typeface="Cambria Math" panose="02040503050406030204" pitchFamily="18" charset="0"/>
                        </a:rPr>
                        <m:t>)</m:t>
                      </m:r>
                    </m:oMath>
                  </m:oMathPara>
                </a14:m>
                <a:endParaRPr lang="en-US" sz="2000" dirty="0">
                  <a:solidFill>
                    <a:schemeClr val="tx1"/>
                  </a:solidFill>
                </a:endParaRPr>
              </a:p>
            </p:txBody>
          </p:sp>
        </mc:Choice>
        <mc:Fallback xmlns="">
          <p:sp>
            <p:nvSpPr>
              <p:cNvPr id="13" name="Rounded Rectangle 12">
                <a:extLst>
                  <a:ext uri="{FF2B5EF4-FFF2-40B4-BE49-F238E27FC236}">
                    <a16:creationId xmlns:a16="http://schemas.microsoft.com/office/drawing/2014/main" id="{58D9BE5D-88F3-B839-E70D-456D65A9B645}"/>
                  </a:ext>
                </a:extLst>
              </p:cNvPr>
              <p:cNvSpPr>
                <a:spLocks noRot="1" noChangeAspect="1" noMove="1" noResize="1" noEditPoints="1" noAdjustHandles="1" noChangeArrowheads="1" noChangeShapeType="1" noTextEdit="1"/>
              </p:cNvSpPr>
              <p:nvPr/>
            </p:nvSpPr>
            <p:spPr>
              <a:xfrm>
                <a:off x="560797" y="1239519"/>
                <a:ext cx="8127865" cy="1220885"/>
              </a:xfrm>
              <a:prstGeom prst="roundRect">
                <a:avLst>
                  <a:gd name="adj" fmla="val 13963"/>
                </a:avLst>
              </a:prstGeom>
              <a:blipFill>
                <a:blip r:embed="rId3"/>
                <a:stretch>
                  <a:fillRect l="-15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ounded Rectangle 18">
                <a:extLst>
                  <a:ext uri="{FF2B5EF4-FFF2-40B4-BE49-F238E27FC236}">
                    <a16:creationId xmlns:a16="http://schemas.microsoft.com/office/drawing/2014/main" id="{F71D8EC2-9B30-F3FB-8E6D-FD994D894289}"/>
                  </a:ext>
                </a:extLst>
              </p:cNvPr>
              <p:cNvSpPr/>
              <p:nvPr/>
            </p:nvSpPr>
            <p:spPr>
              <a:xfrm>
                <a:off x="560797" y="3051821"/>
                <a:ext cx="3940083" cy="535635"/>
              </a:xfrm>
              <a:prstGeom prst="roundRect">
                <a:avLst>
                  <a:gd name="adj" fmla="val 13292"/>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1600" i="1" smtClean="0">
                          <a:solidFill>
                            <a:schemeClr val="tx1"/>
                          </a:solidFill>
                          <a:latin typeface="Cambria Math" panose="02040503050406030204" pitchFamily="18" charset="0"/>
                        </a:rPr>
                        <m:t>𝐴𝑙𝑔</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𝑅</m:t>
                          </m:r>
                        </m:e>
                        <m:sub>
                          <m:r>
                            <a:rPr lang="en-US" sz="1600" i="1">
                              <a:solidFill>
                                <a:schemeClr val="tx1"/>
                              </a:solidFill>
                              <a:latin typeface="Cambria Math" panose="02040503050406030204" pitchFamily="18" charset="0"/>
                            </a:rPr>
                            <m:t>𝔾</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ℳ</m:t>
                          </m:r>
                        </m:sub>
                      </m:sSub>
                      <m:r>
                        <a:rPr lang="en-US" sz="1600" i="1" smtClean="0">
                          <a:solidFill>
                            <a:schemeClr val="tx1"/>
                          </a:solidFill>
                          <a:latin typeface="Cambria Math" panose="02040503050406030204" pitchFamily="18" charset="0"/>
                        </a:rPr>
                        <m:t>≔</m:t>
                      </m:r>
                      <m:d>
                        <m:dPr>
                          <m:begChr m:val="{"/>
                          <m:endChr m:val="}"/>
                          <m:ctrlPr>
                            <a:rPr lang="en-US" sz="1600" i="1" smtClean="0">
                              <a:solidFill>
                                <a:schemeClr val="tx1"/>
                              </a:solidFill>
                              <a:latin typeface="Cambria Math" panose="02040503050406030204" pitchFamily="18" charset="0"/>
                            </a:rPr>
                          </m:ctrlPr>
                        </m:dPr>
                        <m:e>
                          <m:eqArr>
                            <m:eqArrPr>
                              <m:ctrlPr>
                                <a:rPr lang="en-US" sz="1600" i="1" smtClean="0">
                                  <a:solidFill>
                                    <a:schemeClr val="tx1"/>
                                  </a:solidFill>
                                  <a:latin typeface="Cambria Math" panose="02040503050406030204" pitchFamily="18" charset="0"/>
                                </a:rPr>
                              </m:ctrlPr>
                            </m:eqArrPr>
                            <m:e>
                              <m:d>
                                <m:dPr>
                                  <m:ctrlPr>
                                    <a:rPr lang="en-US" sz="1600" i="1" smtClean="0">
                                      <a:solidFill>
                                        <a:schemeClr val="tx1"/>
                                      </a:solidFill>
                                      <a:latin typeface="Cambria Math" panose="02040503050406030204" pitchFamily="18" charset="0"/>
                                    </a:rPr>
                                  </m:ctrlPr>
                                </m:dPr>
                                <m:e>
                                  <m:r>
                                    <m:rPr>
                                      <m:brk m:alnAt="7"/>
                                    </m:rPr>
                                    <a:rPr lang="en-US" sz="1600" b="1" i="1">
                                      <a:solidFill>
                                        <a:schemeClr val="tx1"/>
                                      </a:solidFill>
                                      <a:latin typeface="Cambria Math" panose="02040503050406030204" pitchFamily="18" charset="0"/>
                                    </a:rPr>
                                    <m:t>𝒘</m:t>
                                  </m:r>
                                  <m:r>
                                    <a:rPr lang="en-US" sz="1600"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𝑿</m:t>
                                  </m:r>
                                  <m:r>
                                    <a:rPr lang="en-US" sz="1600"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𝒀</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𝑍</m:t>
                                  </m:r>
                                </m:e>
                              </m:d>
                              <m:r>
                                <m:rPr>
                                  <m:brk m:alnAt="7"/>
                                </m:rPr>
                                <a:rPr lang="en-US" sz="1600" i="1">
                                  <a:solidFill>
                                    <a:schemeClr val="tx1"/>
                                  </a:solidFill>
                                  <a:latin typeface="Cambria Math" panose="02040503050406030204" pitchFamily="18" charset="0"/>
                                </a:rPr>
                                <m:t>:</m:t>
                              </m:r>
                              <m:d>
                                <m:dPr>
                                  <m:begChr m:val="["/>
                                  <m:endChr m:val="]"/>
                                  <m:ctrlPr>
                                    <a:rPr lang="en-US" sz="1600" i="1" smtClean="0">
                                      <a:solidFill>
                                        <a:schemeClr val="tx1"/>
                                      </a:solidFill>
                                      <a:latin typeface="Cambria Math" panose="02040503050406030204" pitchFamily="18" charset="0"/>
                                    </a:rPr>
                                  </m:ctrlPr>
                                </m:dPr>
                                <m:e>
                                  <m:eqArr>
                                    <m:eqArrPr>
                                      <m:ctrlPr>
                                        <a:rPr lang="en-US" sz="1600" i="1">
                                          <a:solidFill>
                                            <a:schemeClr val="tx1"/>
                                          </a:solidFill>
                                          <a:latin typeface="Cambria Math" panose="02040503050406030204" pitchFamily="18" charset="0"/>
                                        </a:rPr>
                                      </m:ctrlPr>
                                    </m:eqArrPr>
                                    <m:e>
                                      <m:r>
                                        <a:rPr lang="en-US" sz="1600" b="0" i="1" smtClean="0">
                                          <a:solidFill>
                                            <a:schemeClr val="tx1"/>
                                          </a:solidFill>
                                          <a:latin typeface="Cambria Math" panose="02040503050406030204" pitchFamily="18" charset="0"/>
                                        </a:rPr>
                                        <m:t>ℳ</m:t>
                                      </m:r>
                                    </m:e>
                                    <m:e>
                                      <m:r>
                                        <a:rPr lang="en-US" sz="1600" b="1" i="1">
                                          <a:solidFill>
                                            <a:schemeClr val="tx1"/>
                                          </a:solidFill>
                                          <a:latin typeface="Cambria Math" panose="02040503050406030204" pitchFamily="18" charset="0"/>
                                        </a:rPr>
                                        <m:t>𝒀</m:t>
                                      </m:r>
                                    </m:e>
                                  </m:eqArr>
                                </m:e>
                              </m:d>
                              <m:r>
                                <a:rPr lang="en-US" sz="1600" i="1" dirty="0">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𝒘</m:t>
                              </m:r>
                              <m:r>
                                <m:rPr>
                                  <m:nor/>
                                </m:rPr>
                                <a:rPr lang="en-US" sz="1600" dirty="0">
                                  <a:solidFill>
                                    <a:schemeClr val="tx1"/>
                                  </a:solidFill>
                                </a:rPr>
                                <m:t> </m:t>
                              </m:r>
                              <m:r>
                                <a:rPr lang="en-US" sz="1600" i="1" dirty="0">
                                  <a:solidFill>
                                    <a:schemeClr val="tx1"/>
                                  </a:solidFill>
                                  <a:latin typeface="Cambria Math" panose="02040503050406030204" pitchFamily="18" charset="0"/>
                                </a:rPr>
                                <m:t>=</m:t>
                              </m:r>
                              <m:d>
                                <m:dPr>
                                  <m:begChr m:val="["/>
                                  <m:endChr m:val="]"/>
                                  <m:ctrlPr>
                                    <a:rPr lang="en-US" sz="1600" i="1">
                                      <a:solidFill>
                                        <a:schemeClr val="tx1"/>
                                      </a:solidFill>
                                      <a:latin typeface="Cambria Math" panose="02040503050406030204" pitchFamily="18" charset="0"/>
                                    </a:rPr>
                                  </m:ctrlPr>
                                </m:dPr>
                                <m:e>
                                  <m:eqArr>
                                    <m:eqArrPr>
                                      <m:ctrlPr>
                                        <a:rPr lang="en-US" sz="1600" i="1">
                                          <a:solidFill>
                                            <a:schemeClr val="tx1"/>
                                          </a:solidFill>
                                          <a:latin typeface="Cambria Math" panose="02040503050406030204" pitchFamily="18" charset="0"/>
                                        </a:rPr>
                                      </m:ctrlPr>
                                    </m:eqArrPr>
                                    <m:e>
                                      <m:r>
                                        <a:rPr lang="en-US" sz="1600" b="1" i="1">
                                          <a:solidFill>
                                            <a:schemeClr val="tx1"/>
                                          </a:solidFill>
                                          <a:latin typeface="Cambria Math" panose="02040503050406030204" pitchFamily="18" charset="0"/>
                                        </a:rPr>
                                        <m:t>𝑿</m:t>
                                      </m:r>
                                    </m:e>
                                    <m:e>
                                      <m:r>
                                        <a:rPr lang="en-US" sz="1600" i="1">
                                          <a:solidFill>
                                            <a:schemeClr val="tx1"/>
                                          </a:solidFill>
                                          <a:latin typeface="Cambria Math" panose="02040503050406030204" pitchFamily="18" charset="0"/>
                                        </a:rPr>
                                        <m:t>𝑍</m:t>
                                      </m:r>
                                    </m:e>
                                  </m:eqArr>
                                </m:e>
                              </m:d>
                            </m:e>
                          </m:eqArr>
                        </m:e>
                      </m:d>
                    </m:oMath>
                  </m:oMathPara>
                </a14:m>
                <a:endParaRPr lang="en-US" sz="1600" dirty="0">
                  <a:solidFill>
                    <a:srgbClr val="0062FC"/>
                  </a:solidFill>
                </a:endParaRPr>
              </a:p>
            </p:txBody>
          </p:sp>
        </mc:Choice>
        <mc:Fallback xmlns="">
          <p:sp>
            <p:nvSpPr>
              <p:cNvPr id="19" name="Rounded Rectangle 18">
                <a:extLst>
                  <a:ext uri="{FF2B5EF4-FFF2-40B4-BE49-F238E27FC236}">
                    <a16:creationId xmlns:a16="http://schemas.microsoft.com/office/drawing/2014/main" id="{F71D8EC2-9B30-F3FB-8E6D-FD994D894289}"/>
                  </a:ext>
                </a:extLst>
              </p:cNvPr>
              <p:cNvSpPr>
                <a:spLocks noRot="1" noChangeAspect="1" noMove="1" noResize="1" noEditPoints="1" noAdjustHandles="1" noChangeArrowheads="1" noChangeShapeType="1" noTextEdit="1"/>
              </p:cNvSpPr>
              <p:nvPr/>
            </p:nvSpPr>
            <p:spPr>
              <a:xfrm>
                <a:off x="560797" y="3051821"/>
                <a:ext cx="3940083" cy="535635"/>
              </a:xfrm>
              <a:prstGeom prst="roundRect">
                <a:avLst>
                  <a:gd name="adj" fmla="val 13292"/>
                </a:avLst>
              </a:prstGeom>
              <a:blipFill>
                <a:blip r:embed="rId4"/>
                <a:stretch>
                  <a:fillRect b="-232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ounded Rectangle 25">
                <a:extLst>
                  <a:ext uri="{FF2B5EF4-FFF2-40B4-BE49-F238E27FC236}">
                    <a16:creationId xmlns:a16="http://schemas.microsoft.com/office/drawing/2014/main" id="{4C881623-BB28-24B7-8A60-2C3906EC3436}"/>
                  </a:ext>
                </a:extLst>
              </p:cNvPr>
              <p:cNvSpPr/>
              <p:nvPr/>
            </p:nvSpPr>
            <p:spPr>
              <a:xfrm>
                <a:off x="560797" y="3750881"/>
                <a:ext cx="8127865" cy="1220885"/>
              </a:xfrm>
              <a:prstGeom prst="roundRect">
                <a:avLst>
                  <a:gd name="adj" fmla="val 13963"/>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Aft>
                    <a:spcPts val="1200"/>
                  </a:spcAft>
                </a:pPr>
                <a:r>
                  <a:rPr lang="en-US" sz="2000" b="1" dirty="0">
                    <a:solidFill>
                      <a:schemeClr val="tx1"/>
                    </a:solidFill>
                  </a:rPr>
                  <a:t>Theorem. (Restrict mode) </a:t>
                </a:r>
                <a:r>
                  <a:rPr lang="en-US" sz="2000" dirty="0">
                    <a:solidFill>
                      <a:schemeClr val="tx1"/>
                    </a:solidFill>
                  </a:rPr>
                  <a:t>For any AGM adversary </a:t>
                </a:r>
                <a14:m>
                  <m:oMath xmlns:m="http://schemas.openxmlformats.org/officeDocument/2006/math">
                    <m:r>
                      <a:rPr lang="en-US" sz="2000" b="0" i="1" smtClean="0">
                        <a:solidFill>
                          <a:schemeClr val="tx1"/>
                        </a:solidFill>
                        <a:latin typeface="Cambria Math" panose="02040503050406030204" pitchFamily="18" charset="0"/>
                      </a:rPr>
                      <m:t>𝒜</m:t>
                    </m:r>
                  </m:oMath>
                </a14:m>
                <a:r>
                  <a:rPr lang="en-US" sz="2000" b="1" dirty="0">
                    <a:solidFill>
                      <a:schemeClr val="tx1"/>
                    </a:solidFill>
                  </a:rPr>
                  <a:t>,</a:t>
                </a:r>
                <a:r>
                  <a:rPr lang="en-US" sz="2000" dirty="0">
                    <a:solidFill>
                      <a:schemeClr val="tx1"/>
                    </a:solidFill>
                  </a:rPr>
                  <a:t> </a:t>
                </a:r>
                <a:endParaRPr lang="en-US" sz="2000" b="0" i="1" dirty="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Sup>
                        <m:sSubSupPr>
                          <m:ctrlPr>
                            <a:rPr lang="en-US" sz="2000" b="0" i="1" smtClean="0">
                              <a:solidFill>
                                <a:schemeClr val="tx1"/>
                              </a:solidFill>
                              <a:latin typeface="Cambria Math" panose="02040503050406030204" pitchFamily="18" charset="0"/>
                            </a:rPr>
                          </m:ctrlPr>
                        </m:sSubSupPr>
                        <m:e>
                          <m:r>
                            <a:rPr lang="en-US" sz="2000" b="0" i="1" smtClean="0">
                              <a:solidFill>
                                <a:schemeClr val="tx1"/>
                              </a:solidFill>
                              <a:latin typeface="Cambria Math" panose="02040503050406030204" pitchFamily="18" charset="0"/>
                            </a:rPr>
                            <m:t>𝐴𝑑𝑣</m:t>
                          </m:r>
                        </m:e>
                        <m:sub>
                          <m:r>
                            <a:rPr lang="en-US" sz="2000" b="0" i="1" smtClean="0">
                              <a:solidFill>
                                <a:schemeClr val="tx1"/>
                              </a:solidFill>
                              <a:latin typeface="Cambria Math" panose="02040503050406030204" pitchFamily="18" charset="0"/>
                            </a:rPr>
                            <m:t>𝑂𝑃</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𝑟𝑒</m:t>
                              </m:r>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𝐴𝑙𝑔𝑅</m:t>
                                  </m:r>
                                </m:e>
                                <m:sub>
                                  <m:r>
                                    <a:rPr lang="en-US" sz="2000" i="1">
                                      <a:solidFill>
                                        <a:schemeClr val="tx1"/>
                                      </a:solidFill>
                                      <a:latin typeface="Cambria Math" panose="02040503050406030204" pitchFamily="18" charset="0"/>
                                    </a:rPr>
                                    <m:t>𝔾</m:t>
                                  </m:r>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ℳ</m:t>
                                  </m:r>
                                </m:sub>
                              </m:sSub>
                            </m:e>
                          </m:d>
                        </m:sub>
                        <m:sup>
                          <m:r>
                            <a:rPr lang="en-US" sz="2000" i="1">
                              <a:solidFill>
                                <a:schemeClr val="tx1"/>
                              </a:solidFill>
                              <a:latin typeface="Cambria Math" panose="02040503050406030204" pitchFamily="18" charset="0"/>
                            </a:rPr>
                            <m:t>𝑂𝑀𝑈𝐹</m:t>
                          </m:r>
                        </m:sup>
                      </m:sSubSup>
                      <m:d>
                        <m:dPr>
                          <m:ctrlPr>
                            <a:rPr lang="en-US" sz="2000" b="0" i="1" dirty="0" smtClean="0">
                              <a:solidFill>
                                <a:schemeClr val="tx1"/>
                              </a:solidFill>
                              <a:latin typeface="Cambria Math" panose="02040503050406030204" pitchFamily="18" charset="0"/>
                            </a:rPr>
                          </m:ctrlPr>
                        </m:dPr>
                        <m:e>
                          <m:r>
                            <a:rPr lang="en-US" sz="2000" b="0" i="1" dirty="0" smtClean="0">
                              <a:solidFill>
                                <a:schemeClr val="tx1"/>
                              </a:solidFill>
                              <a:latin typeface="Cambria Math" panose="02040503050406030204" pitchFamily="18" charset="0"/>
                            </a:rPr>
                            <m:t>𝒜</m:t>
                          </m:r>
                        </m:e>
                      </m:d>
                      <m:r>
                        <a:rPr lang="en-US" sz="2000" b="0" i="1" dirty="0" smtClean="0">
                          <a:solidFill>
                            <a:schemeClr val="tx1"/>
                          </a:solidFill>
                          <a:latin typeface="Cambria Math" panose="02040503050406030204" pitchFamily="18" charset="0"/>
                        </a:rPr>
                        <m:t>≤2</m:t>
                      </m:r>
                      <m:r>
                        <a:rPr lang="en-US" sz="2000" b="0" i="1" dirty="0" smtClean="0">
                          <a:solidFill>
                            <a:schemeClr val="tx1"/>
                          </a:solidFill>
                          <a:latin typeface="Cambria Math" panose="02040503050406030204" pitchFamily="18" charset="0"/>
                        </a:rPr>
                        <m:t>𝐴𝑑</m:t>
                      </m:r>
                      <m:sSubSup>
                        <m:sSubSupPr>
                          <m:ctrlPr>
                            <a:rPr lang="en-US" sz="2000" b="0" i="1" dirty="0" smtClean="0">
                              <a:solidFill>
                                <a:schemeClr val="tx1"/>
                              </a:solidFill>
                              <a:latin typeface="Cambria Math" panose="02040503050406030204" pitchFamily="18" charset="0"/>
                            </a:rPr>
                          </m:ctrlPr>
                        </m:sSubSupPr>
                        <m:e>
                          <m:r>
                            <a:rPr lang="en-US" sz="2000" b="0" i="1" dirty="0" smtClean="0">
                              <a:solidFill>
                                <a:schemeClr val="tx1"/>
                              </a:solidFill>
                              <a:latin typeface="Cambria Math" panose="02040503050406030204" pitchFamily="18" charset="0"/>
                            </a:rPr>
                            <m:t>𝑣</m:t>
                          </m:r>
                        </m:e>
                        <m:sub>
                          <m:r>
                            <a:rPr lang="en-US" sz="2000" i="1">
                              <a:solidFill>
                                <a:schemeClr val="tx1"/>
                              </a:solidFill>
                              <a:latin typeface="Cambria Math" panose="02040503050406030204" pitchFamily="18" charset="0"/>
                            </a:rPr>
                            <m:t>𝔾</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𝐺</m:t>
                          </m:r>
                        </m:sub>
                        <m:sup>
                          <m:r>
                            <a:rPr lang="en-US" sz="2000" i="1" dirty="0">
                              <a:solidFill>
                                <a:schemeClr val="tx1"/>
                              </a:solidFill>
                              <a:latin typeface="Cambria Math" panose="02040503050406030204" pitchFamily="18" charset="0"/>
                            </a:rPr>
                            <m:t>𝐷</m:t>
                          </m:r>
                          <m:r>
                            <a:rPr lang="en-US" sz="2000" b="0" i="1" dirty="0" smtClean="0">
                              <a:solidFill>
                                <a:schemeClr val="tx1"/>
                              </a:solidFill>
                              <a:latin typeface="Cambria Math" panose="02040503050406030204" pitchFamily="18" charset="0"/>
                            </a:rPr>
                            <m:t>𝐿</m:t>
                          </m:r>
                        </m:sup>
                      </m:sSubSup>
                      <m:d>
                        <m:dPr>
                          <m:ctrlPr>
                            <a:rPr lang="en-US" sz="2000" b="0" i="1" dirty="0" smtClean="0">
                              <a:solidFill>
                                <a:schemeClr val="tx1"/>
                              </a:solidFill>
                              <a:latin typeface="Cambria Math" panose="02040503050406030204" pitchFamily="18" charset="0"/>
                            </a:rPr>
                          </m:ctrlPr>
                        </m:dPr>
                        <m:e>
                          <m:r>
                            <a:rPr lang="en-US" sz="2000" b="0" i="1" dirty="0" smtClean="0">
                              <a:solidFill>
                                <a:schemeClr val="tx1"/>
                              </a:solidFill>
                              <a:latin typeface="Cambria Math" panose="02040503050406030204" pitchFamily="18" charset="0"/>
                            </a:rPr>
                            <m:t>ℬ</m:t>
                          </m:r>
                        </m:e>
                      </m:d>
                      <m:r>
                        <a:rPr lang="en-US" sz="2000" b="0" i="1" dirty="0" smtClean="0">
                          <a:solidFill>
                            <a:schemeClr val="tx1"/>
                          </a:solidFill>
                          <a:latin typeface="Cambria Math" panose="02040503050406030204" pitchFamily="18" charset="0"/>
                        </a:rPr>
                        <m:t>+</m:t>
                      </m:r>
                      <m:r>
                        <a:rPr lang="en-US" sz="2000" i="1" dirty="0">
                          <a:solidFill>
                            <a:schemeClr val="tx1"/>
                          </a:solidFill>
                          <a:latin typeface="Cambria Math" panose="02040503050406030204" pitchFamily="18" charset="0"/>
                        </a:rPr>
                        <m:t>𝐴𝑑</m:t>
                      </m:r>
                      <m:sSubSup>
                        <m:sSubSupPr>
                          <m:ctrlPr>
                            <a:rPr lang="en-US" sz="2000" i="1" dirty="0">
                              <a:solidFill>
                                <a:schemeClr val="tx1"/>
                              </a:solidFill>
                              <a:latin typeface="Cambria Math" panose="02040503050406030204" pitchFamily="18" charset="0"/>
                            </a:rPr>
                          </m:ctrlPr>
                        </m:sSubSupPr>
                        <m:e>
                          <m:r>
                            <a:rPr lang="en-US" sz="2000" i="1" dirty="0">
                              <a:solidFill>
                                <a:schemeClr val="tx1"/>
                              </a:solidFill>
                              <a:latin typeface="Cambria Math" panose="02040503050406030204" pitchFamily="18" charset="0"/>
                            </a:rPr>
                            <m:t>𝑣</m:t>
                          </m:r>
                        </m:e>
                        <m:sub>
                          <m:r>
                            <a:rPr lang="en-US" sz="2000" b="0" i="1" smtClean="0">
                              <a:solidFill>
                                <a:schemeClr val="tx1"/>
                              </a:solidFill>
                              <a:latin typeface="Cambria Math" panose="02040503050406030204" pitchFamily="18" charset="0"/>
                            </a:rPr>
                            <m:t>ℳ</m:t>
                          </m:r>
                        </m:sub>
                        <m:sup>
                          <m:r>
                            <a:rPr lang="en-US" sz="2000" b="0" i="1" smtClean="0">
                              <a:solidFill>
                                <a:schemeClr val="tx1"/>
                              </a:solidFill>
                              <a:latin typeface="Cambria Math" panose="02040503050406030204" pitchFamily="18" charset="0"/>
                            </a:rPr>
                            <m:t>𝐾𝑀𝐷𝐻</m:t>
                          </m:r>
                        </m:sup>
                      </m:sSubSup>
                      <m:d>
                        <m:dPr>
                          <m:ctrlPr>
                            <a:rPr lang="en-US" sz="2000" i="1" dirty="0">
                              <a:solidFill>
                                <a:schemeClr val="tx1"/>
                              </a:solidFill>
                              <a:latin typeface="Cambria Math" panose="02040503050406030204" pitchFamily="18" charset="0"/>
                            </a:rPr>
                          </m:ctrlPr>
                        </m:dPr>
                        <m:e>
                          <m:r>
                            <a:rPr lang="en-US" sz="2000" b="0" i="1" dirty="0" smtClean="0">
                              <a:solidFill>
                                <a:schemeClr val="tx1"/>
                              </a:solidFill>
                              <a:latin typeface="Cambria Math" panose="02040503050406030204" pitchFamily="18" charset="0"/>
                            </a:rPr>
                            <m:t>𝐶</m:t>
                          </m:r>
                        </m:e>
                      </m:d>
                      <m:r>
                        <a:rPr lang="en-US" sz="2000" b="0" i="1" dirty="0" smtClean="0">
                          <a:solidFill>
                            <a:schemeClr val="tx1"/>
                          </a:solidFill>
                          <a:latin typeface="Cambria Math" panose="02040503050406030204" pitchFamily="18" charset="0"/>
                        </a:rPr>
                        <m:t>+</m:t>
                      </m:r>
                      <m:r>
                        <a:rPr lang="en-US" sz="2000" b="0" i="1" dirty="0" smtClean="0">
                          <a:solidFill>
                            <a:schemeClr val="tx1"/>
                          </a:solidFill>
                          <a:latin typeface="Cambria Math" panose="02040503050406030204" pitchFamily="18" charset="0"/>
                        </a:rPr>
                        <m:t>𝑂</m:t>
                      </m:r>
                      <m:r>
                        <a:rPr lang="en-US" sz="2000" b="0" i="1" dirty="0" smtClean="0">
                          <a:solidFill>
                            <a:schemeClr val="tx1"/>
                          </a:solidFill>
                          <a:latin typeface="Cambria Math" panose="02040503050406030204" pitchFamily="18" charset="0"/>
                        </a:rPr>
                        <m:t>(</m:t>
                      </m:r>
                      <m:sSup>
                        <m:sSupPr>
                          <m:ctrlPr>
                            <a:rPr lang="en-US" sz="2000" b="0" i="1" dirty="0" smtClean="0">
                              <a:solidFill>
                                <a:schemeClr val="tx1"/>
                              </a:solidFill>
                              <a:latin typeface="Cambria Math" panose="02040503050406030204" pitchFamily="18" charset="0"/>
                            </a:rPr>
                          </m:ctrlPr>
                        </m:sSupPr>
                        <m:e>
                          <m:d>
                            <m:dPr>
                              <m:ctrlPr>
                                <a:rPr lang="en-US" sz="2000" b="0" i="1" dirty="0" smtClean="0">
                                  <a:solidFill>
                                    <a:schemeClr val="tx1"/>
                                  </a:solidFill>
                                  <a:latin typeface="Cambria Math" panose="02040503050406030204" pitchFamily="18" charset="0"/>
                                </a:rPr>
                              </m:ctrlPr>
                            </m:dPr>
                            <m:e>
                              <m:sSub>
                                <m:sSubPr>
                                  <m:ctrlPr>
                                    <a:rPr lang="en-US" sz="2000" b="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𝑄</m:t>
                                  </m:r>
                                </m:e>
                                <m:sub>
                                  <m:r>
                                    <a:rPr lang="en-US" sz="2000" b="0" i="1" dirty="0" smtClean="0">
                                      <a:solidFill>
                                        <a:schemeClr val="tx1"/>
                                      </a:solidFill>
                                      <a:latin typeface="Cambria Math" panose="02040503050406030204" pitchFamily="18" charset="0"/>
                                    </a:rPr>
                                    <m:t>𝐼</m:t>
                                  </m:r>
                                </m:sub>
                              </m:sSub>
                              <m:r>
                                <a:rPr lang="en-US" sz="2000" b="0" i="1" dirty="0" smtClean="0">
                                  <a:solidFill>
                                    <a:schemeClr val="tx1"/>
                                  </a:solidFill>
                                  <a:latin typeface="Cambria Math" panose="02040503050406030204" pitchFamily="18" charset="0"/>
                                </a:rPr>
                                <m:t>+</m:t>
                              </m:r>
                              <m:sSub>
                                <m:sSubPr>
                                  <m:ctrlPr>
                                    <a:rPr lang="en-US" sz="2000" b="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𝑄</m:t>
                                  </m:r>
                                </m:e>
                                <m:sub>
                                  <m:r>
                                    <a:rPr lang="en-US" sz="2000" b="0" i="1" dirty="0" smtClean="0">
                                      <a:solidFill>
                                        <a:schemeClr val="tx1"/>
                                      </a:solidFill>
                                      <a:latin typeface="Cambria Math" panose="02040503050406030204" pitchFamily="18" charset="0"/>
                                    </a:rPr>
                                    <m:t>𝐻</m:t>
                                  </m:r>
                                </m:sub>
                              </m:sSub>
                            </m:e>
                          </m:d>
                        </m:e>
                        <m:sup>
                          <m:r>
                            <a:rPr lang="en-US" sz="2000" b="0" i="1" dirty="0" smtClean="0">
                              <a:solidFill>
                                <a:schemeClr val="tx1"/>
                              </a:solidFill>
                              <a:latin typeface="Cambria Math" panose="02040503050406030204" pitchFamily="18" charset="0"/>
                            </a:rPr>
                            <m:t>2</m:t>
                          </m:r>
                        </m:sup>
                      </m:sSup>
                      <m:r>
                        <a:rPr lang="en-US" sz="2000" b="0" i="1" dirty="0" smtClean="0">
                          <a:solidFill>
                            <a:schemeClr val="tx1"/>
                          </a:solidFill>
                          <a:latin typeface="Cambria Math" panose="02040503050406030204" pitchFamily="18" charset="0"/>
                        </a:rPr>
                        <m:t>/</m:t>
                      </m:r>
                      <m:r>
                        <a:rPr lang="en-US" sz="2000" b="0" i="1" dirty="0" smtClean="0">
                          <a:solidFill>
                            <a:schemeClr val="tx1"/>
                          </a:solidFill>
                          <a:latin typeface="Cambria Math" panose="02040503050406030204" pitchFamily="18" charset="0"/>
                        </a:rPr>
                        <m:t>𝑝</m:t>
                      </m:r>
                      <m:r>
                        <a:rPr lang="en-US" sz="2000" b="0" i="1" dirty="0" smtClean="0">
                          <a:solidFill>
                            <a:schemeClr val="tx1"/>
                          </a:solidFill>
                          <a:latin typeface="Cambria Math" panose="02040503050406030204" pitchFamily="18" charset="0"/>
                        </a:rPr>
                        <m:t>)</m:t>
                      </m:r>
                    </m:oMath>
                  </m:oMathPara>
                </a14:m>
                <a:endParaRPr lang="en-US" sz="2000" dirty="0">
                  <a:solidFill>
                    <a:schemeClr val="tx1"/>
                  </a:solidFill>
                </a:endParaRPr>
              </a:p>
            </p:txBody>
          </p:sp>
        </mc:Choice>
        <mc:Fallback xmlns="">
          <p:sp>
            <p:nvSpPr>
              <p:cNvPr id="26" name="Rounded Rectangle 25">
                <a:extLst>
                  <a:ext uri="{FF2B5EF4-FFF2-40B4-BE49-F238E27FC236}">
                    <a16:creationId xmlns:a16="http://schemas.microsoft.com/office/drawing/2014/main" id="{4C881623-BB28-24B7-8A60-2C3906EC3436}"/>
                  </a:ext>
                </a:extLst>
              </p:cNvPr>
              <p:cNvSpPr>
                <a:spLocks noRot="1" noChangeAspect="1" noMove="1" noResize="1" noEditPoints="1" noAdjustHandles="1" noChangeArrowheads="1" noChangeShapeType="1" noTextEdit="1"/>
              </p:cNvSpPr>
              <p:nvPr/>
            </p:nvSpPr>
            <p:spPr>
              <a:xfrm>
                <a:off x="560797" y="3750881"/>
                <a:ext cx="8127865" cy="1220885"/>
              </a:xfrm>
              <a:prstGeom prst="roundRect">
                <a:avLst>
                  <a:gd name="adj" fmla="val 13963"/>
                </a:avLst>
              </a:prstGeom>
              <a:blipFill>
                <a:blip r:embed="rId5"/>
                <a:stretch>
                  <a:fillRect l="-15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ounded Rectangle 26">
                <a:extLst>
                  <a:ext uri="{FF2B5EF4-FFF2-40B4-BE49-F238E27FC236}">
                    <a16:creationId xmlns:a16="http://schemas.microsoft.com/office/drawing/2014/main" id="{82F24164-9062-707F-6A84-90432C1F473E}"/>
                  </a:ext>
                </a:extLst>
              </p:cNvPr>
              <p:cNvSpPr/>
              <p:nvPr/>
            </p:nvSpPr>
            <p:spPr>
              <a:xfrm>
                <a:off x="4907280" y="2537719"/>
                <a:ext cx="3647438" cy="388736"/>
              </a:xfrm>
              <a:prstGeom prst="roundRect">
                <a:avLst>
                  <a:gd name="adj" fmla="val 13292"/>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𝑄</m:t>
                        </m:r>
                      </m:e>
                      <m:sub>
                        <m:r>
                          <a:rPr lang="en-US" b="0" i="1" smtClean="0">
                            <a:solidFill>
                              <a:schemeClr val="tx1"/>
                            </a:solidFill>
                            <a:latin typeface="Cambria Math" panose="02040503050406030204" pitchFamily="18" charset="0"/>
                          </a:rPr>
                          <m:t>𝐼</m:t>
                        </m:r>
                      </m:sub>
                    </m:sSub>
                  </m:oMath>
                </a14:m>
                <a:r>
                  <a:rPr lang="en-US" dirty="0">
                    <a:solidFill>
                      <a:schemeClr val="tx1"/>
                    </a:solidFill>
                  </a:rPr>
                  <a:t>: # of issuing,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𝑄</m:t>
                        </m:r>
                      </m:e>
                      <m:sub>
                        <m:r>
                          <a:rPr lang="en-US" b="0" i="1" smtClean="0">
                            <a:solidFill>
                              <a:schemeClr val="tx1"/>
                            </a:solidFill>
                            <a:latin typeface="Cambria Math" panose="02040503050406030204" pitchFamily="18" charset="0"/>
                          </a:rPr>
                          <m:t>𝐻</m:t>
                        </m:r>
                      </m:sub>
                    </m:sSub>
                    <m:r>
                      <a:rPr lang="en-US" b="0" i="1" smtClean="0">
                        <a:solidFill>
                          <a:schemeClr val="tx1"/>
                        </a:solidFill>
                        <a:latin typeface="Cambria Math" panose="02040503050406030204" pitchFamily="18" charset="0"/>
                      </a:rPr>
                      <m:t>:</m:t>
                    </m:r>
                  </m:oMath>
                </a14:m>
                <a:r>
                  <a:rPr lang="en-US" dirty="0">
                    <a:solidFill>
                      <a:schemeClr val="tx1"/>
                    </a:solidFill>
                  </a:rPr>
                  <a:t> # of </a:t>
                </a:r>
                <a14:m>
                  <m:oMath xmlns:m="http://schemas.openxmlformats.org/officeDocument/2006/math">
                    <m:r>
                      <a:rPr lang="en-US" b="0" i="1" smtClean="0">
                        <a:solidFill>
                          <a:schemeClr val="tx1"/>
                        </a:solidFill>
                        <a:latin typeface="Cambria Math" panose="02040503050406030204" pitchFamily="18" charset="0"/>
                      </a:rPr>
                      <m:t>𝐻</m:t>
                    </m:r>
                  </m:oMath>
                </a14:m>
                <a:r>
                  <a:rPr lang="en-US" dirty="0">
                    <a:solidFill>
                      <a:schemeClr val="tx1"/>
                    </a:solidFill>
                  </a:rPr>
                  <a:t> queries</a:t>
                </a:r>
              </a:p>
            </p:txBody>
          </p:sp>
        </mc:Choice>
        <mc:Fallback xmlns="">
          <p:sp>
            <p:nvSpPr>
              <p:cNvPr id="27" name="Rounded Rectangle 26">
                <a:extLst>
                  <a:ext uri="{FF2B5EF4-FFF2-40B4-BE49-F238E27FC236}">
                    <a16:creationId xmlns:a16="http://schemas.microsoft.com/office/drawing/2014/main" id="{82F24164-9062-707F-6A84-90432C1F473E}"/>
                  </a:ext>
                </a:extLst>
              </p:cNvPr>
              <p:cNvSpPr>
                <a:spLocks noRot="1" noChangeAspect="1" noMove="1" noResize="1" noEditPoints="1" noAdjustHandles="1" noChangeArrowheads="1" noChangeShapeType="1" noTextEdit="1"/>
              </p:cNvSpPr>
              <p:nvPr/>
            </p:nvSpPr>
            <p:spPr>
              <a:xfrm>
                <a:off x="4907280" y="2537719"/>
                <a:ext cx="3647438" cy="388736"/>
              </a:xfrm>
              <a:prstGeom prst="roundRect">
                <a:avLst>
                  <a:gd name="adj" fmla="val 13292"/>
                </a:avLst>
              </a:prstGeom>
              <a:blipFill>
                <a:blip r:embed="rId6"/>
                <a:stretch>
                  <a:fillRect t="-3125" b="-2187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ounded Rectangle 27">
                <a:extLst>
                  <a:ext uri="{FF2B5EF4-FFF2-40B4-BE49-F238E27FC236}">
                    <a16:creationId xmlns:a16="http://schemas.microsoft.com/office/drawing/2014/main" id="{D9BAAF5A-863F-8963-0959-8E90B6D5738D}"/>
                  </a:ext>
                </a:extLst>
              </p:cNvPr>
              <p:cNvSpPr/>
              <p:nvPr/>
            </p:nvSpPr>
            <p:spPr>
              <a:xfrm>
                <a:off x="6339046" y="1169756"/>
                <a:ext cx="2262028" cy="695877"/>
              </a:xfrm>
              <a:prstGeom prst="roundRect">
                <a:avLst>
                  <a:gd name="adj" fmla="val 13292"/>
                </a:avLst>
              </a:prstGeom>
              <a:solidFill>
                <a:srgbClr val="97E4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Compute </a:t>
                </a:r>
                <a14:m>
                  <m:oMath xmlns:m="http://schemas.openxmlformats.org/officeDocument/2006/math">
                    <m:r>
                      <a:rPr lang="en-US" b="0" i="1" smtClean="0">
                        <a:solidFill>
                          <a:schemeClr val="tx1"/>
                        </a:solidFill>
                        <a:latin typeface="Cambria Math" panose="02040503050406030204" pitchFamily="18" charset="0"/>
                      </a:rPr>
                      <m:t>𝑤</m:t>
                    </m:r>
                  </m:oMath>
                </a14:m>
                <a:r>
                  <a:rPr lang="en-US" dirty="0">
                    <a:solidFill>
                      <a:schemeClr val="tx1"/>
                    </a:solidFill>
                  </a:rPr>
                  <a:t> given </a:t>
                </a:r>
                <a14:m>
                  <m:oMath xmlns:m="http://schemas.openxmlformats.org/officeDocument/2006/math">
                    <m:r>
                      <m:rPr>
                        <m:sty m:val="p"/>
                      </m:rPr>
                      <a:rPr lang="en-US" b="0" i="0" smtClean="0">
                        <a:solidFill>
                          <a:schemeClr val="tx1"/>
                        </a:solidFill>
                        <a:latin typeface="Cambria Math" panose="02040503050406030204" pitchFamily="18" charset="0"/>
                      </a:rPr>
                      <m:t>wG</m:t>
                    </m:r>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𝑤</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𝐺</m:t>
                    </m:r>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𝑤</m:t>
                        </m:r>
                      </m:e>
                      <m:sup>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𝑄</m:t>
                            </m:r>
                          </m:e>
                          <m:sub>
                            <m:r>
                              <a:rPr lang="en-US" b="0" i="1" smtClean="0">
                                <a:solidFill>
                                  <a:schemeClr val="tx1"/>
                                </a:solidFill>
                                <a:latin typeface="Cambria Math" panose="02040503050406030204" pitchFamily="18" charset="0"/>
                              </a:rPr>
                              <m:t>𝐼</m:t>
                            </m:r>
                          </m:sub>
                        </m:sSub>
                        <m:r>
                          <a:rPr lang="en-US" b="0" i="1" smtClean="0">
                            <a:solidFill>
                              <a:schemeClr val="tx1"/>
                            </a:solidFill>
                            <a:latin typeface="Cambria Math" panose="02040503050406030204" pitchFamily="18" charset="0"/>
                          </a:rPr>
                          <m:t>+1</m:t>
                        </m:r>
                      </m:sup>
                    </m:sSup>
                    <m:r>
                      <a:rPr lang="en-US" b="0" i="1" smtClean="0">
                        <a:solidFill>
                          <a:schemeClr val="tx1"/>
                        </a:solidFill>
                        <a:latin typeface="Cambria Math" panose="02040503050406030204" pitchFamily="18" charset="0"/>
                      </a:rPr>
                      <m:t>𝐺</m:t>
                    </m:r>
                  </m:oMath>
                </a14:m>
                <a:endParaRPr lang="en-US" dirty="0">
                  <a:solidFill>
                    <a:schemeClr val="tx1"/>
                  </a:solidFill>
                </a:endParaRPr>
              </a:p>
            </p:txBody>
          </p:sp>
        </mc:Choice>
        <mc:Fallback xmlns="">
          <p:sp>
            <p:nvSpPr>
              <p:cNvPr id="28" name="Rounded Rectangle 27">
                <a:extLst>
                  <a:ext uri="{FF2B5EF4-FFF2-40B4-BE49-F238E27FC236}">
                    <a16:creationId xmlns:a16="http://schemas.microsoft.com/office/drawing/2014/main" id="{D9BAAF5A-863F-8963-0959-8E90B6D5738D}"/>
                  </a:ext>
                </a:extLst>
              </p:cNvPr>
              <p:cNvSpPr>
                <a:spLocks noRot="1" noChangeAspect="1" noMove="1" noResize="1" noEditPoints="1" noAdjustHandles="1" noChangeArrowheads="1" noChangeShapeType="1" noTextEdit="1"/>
              </p:cNvSpPr>
              <p:nvPr/>
            </p:nvSpPr>
            <p:spPr>
              <a:xfrm>
                <a:off x="6339046" y="1169756"/>
                <a:ext cx="2262028" cy="695877"/>
              </a:xfrm>
              <a:prstGeom prst="roundRect">
                <a:avLst>
                  <a:gd name="adj" fmla="val 13292"/>
                </a:avLst>
              </a:prstGeom>
              <a:blipFill>
                <a:blip r:embed="rId7"/>
                <a:stretch>
                  <a:fillRect l="-111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ounded Rectangle 28">
                <a:extLst>
                  <a:ext uri="{FF2B5EF4-FFF2-40B4-BE49-F238E27FC236}">
                    <a16:creationId xmlns:a16="http://schemas.microsoft.com/office/drawing/2014/main" id="{301A6193-8C27-F058-7CD2-698FBFE0457B}"/>
                  </a:ext>
                </a:extLst>
              </p:cNvPr>
              <p:cNvSpPr/>
              <p:nvPr/>
            </p:nvSpPr>
            <p:spPr>
              <a:xfrm>
                <a:off x="6541433" y="3598007"/>
                <a:ext cx="2287608" cy="604470"/>
              </a:xfrm>
              <a:prstGeom prst="roundRect">
                <a:avLst>
                  <a:gd name="adj" fmla="val 13292"/>
                </a:avLst>
              </a:prstGeom>
              <a:solidFill>
                <a:srgbClr val="97E4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Compute </a:t>
                </a:r>
                <a14:m>
                  <m:oMath xmlns:m="http://schemas.openxmlformats.org/officeDocument/2006/math">
                    <m:r>
                      <a:rPr lang="en-US" sz="1800" b="1" i="1" smtClean="0">
                        <a:solidFill>
                          <a:schemeClr val="tx1"/>
                        </a:solidFill>
                        <a:latin typeface="Cambria Math" panose="02040503050406030204" pitchFamily="18" charset="0"/>
                      </a:rPr>
                      <m:t>𝒗</m:t>
                    </m:r>
                    <m:r>
                      <a:rPr lang="en-US" sz="1800" b="1" i="1" smtClean="0">
                        <a:solidFill>
                          <a:schemeClr val="tx1"/>
                        </a:solidFill>
                        <a:latin typeface="Cambria Math" panose="02040503050406030204" pitchFamily="18" charset="0"/>
                      </a:rPr>
                      <m:t>≠</m:t>
                    </m:r>
                    <m:r>
                      <a:rPr lang="en-US" sz="1800" b="1" i="1" smtClean="0">
                        <a:solidFill>
                          <a:schemeClr val="tx1"/>
                        </a:solidFill>
                        <a:latin typeface="Cambria Math" panose="02040503050406030204" pitchFamily="18" charset="0"/>
                      </a:rPr>
                      <m:t>𝟎</m:t>
                    </m:r>
                  </m:oMath>
                </a14:m>
                <a:r>
                  <a:rPr lang="en-US" dirty="0">
                    <a:solidFill>
                      <a:schemeClr val="tx1"/>
                    </a:solidFill>
                  </a:rPr>
                  <a:t> given </a:t>
                </a:r>
                <a14:m>
                  <m:oMath xmlns:m="http://schemas.openxmlformats.org/officeDocument/2006/math">
                    <m:r>
                      <a:rPr lang="en-US" i="1">
                        <a:solidFill>
                          <a:schemeClr val="tx1"/>
                        </a:solidFill>
                        <a:latin typeface="Cambria Math" panose="02040503050406030204" pitchFamily="18" charset="0"/>
                      </a:rPr>
                      <m:t>ℳ</m:t>
                    </m:r>
                  </m:oMath>
                </a14:m>
                <a:r>
                  <a:rPr lang="en-US" dirty="0">
                    <a:solidFill>
                      <a:schemeClr val="tx1"/>
                    </a:solidFill>
                  </a:rPr>
                  <a:t> s</a:t>
                </a:r>
                <a:r>
                  <a:rPr lang="en-US" dirty="0" err="1">
                    <a:solidFill>
                      <a:schemeClr val="tx1"/>
                    </a:solidFill>
                  </a:rPr>
                  <a:t>.t.</a:t>
                </a:r>
                <a:r>
                  <a:rPr lang="en-US" dirty="0">
                    <a:solidFill>
                      <a:schemeClr val="tx1"/>
                    </a:solidFill>
                  </a:rPr>
                  <a:t> </a:t>
                </a:r>
                <a14:m>
                  <m:oMath xmlns:m="http://schemas.openxmlformats.org/officeDocument/2006/math">
                    <m:r>
                      <a:rPr lang="en-US" i="1">
                        <a:solidFill>
                          <a:schemeClr val="tx1"/>
                        </a:solidFill>
                        <a:latin typeface="Cambria Math" panose="02040503050406030204" pitchFamily="18" charset="0"/>
                      </a:rPr>
                      <m:t>ℳ</m:t>
                    </m:r>
                    <m:r>
                      <a:rPr lang="en-US" b="1" i="1">
                        <a:solidFill>
                          <a:schemeClr val="tx1"/>
                        </a:solidFill>
                        <a:latin typeface="Cambria Math" panose="02040503050406030204" pitchFamily="18" charset="0"/>
                      </a:rPr>
                      <m:t>𝒗</m:t>
                    </m:r>
                    <m:r>
                      <a:rPr lang="en-US" b="0" i="0" smtClean="0">
                        <a:solidFill>
                          <a:schemeClr val="tx1"/>
                        </a:solidFill>
                        <a:latin typeface="Cambria Math" panose="02040503050406030204" pitchFamily="18" charset="0"/>
                      </a:rPr>
                      <m:t>=0</m:t>
                    </m:r>
                  </m:oMath>
                </a14:m>
                <a:endParaRPr lang="en-US" dirty="0">
                  <a:solidFill>
                    <a:schemeClr val="tx1"/>
                  </a:solidFill>
                </a:endParaRPr>
              </a:p>
            </p:txBody>
          </p:sp>
        </mc:Choice>
        <mc:Fallback xmlns="">
          <p:sp>
            <p:nvSpPr>
              <p:cNvPr id="29" name="Rounded Rectangle 28">
                <a:extLst>
                  <a:ext uri="{FF2B5EF4-FFF2-40B4-BE49-F238E27FC236}">
                    <a16:creationId xmlns:a16="http://schemas.microsoft.com/office/drawing/2014/main" id="{301A6193-8C27-F058-7CD2-698FBFE0457B}"/>
                  </a:ext>
                </a:extLst>
              </p:cNvPr>
              <p:cNvSpPr>
                <a:spLocks noRot="1" noChangeAspect="1" noMove="1" noResize="1" noEditPoints="1" noAdjustHandles="1" noChangeArrowheads="1" noChangeShapeType="1" noTextEdit="1"/>
              </p:cNvSpPr>
              <p:nvPr/>
            </p:nvSpPr>
            <p:spPr>
              <a:xfrm>
                <a:off x="6541433" y="3598007"/>
                <a:ext cx="2287608" cy="604470"/>
              </a:xfrm>
              <a:prstGeom prst="roundRect">
                <a:avLst>
                  <a:gd name="adj" fmla="val 13292"/>
                </a:avLst>
              </a:prstGeom>
              <a:blipFill>
                <a:blip r:embed="rId8"/>
                <a:stretch>
                  <a:fillRect l="-1105" t="-8333" b="-1875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ounded Rectangle 35">
                <a:extLst>
                  <a:ext uri="{FF2B5EF4-FFF2-40B4-BE49-F238E27FC236}">
                    <a16:creationId xmlns:a16="http://schemas.microsoft.com/office/drawing/2014/main" id="{31885983-574A-D229-D45F-C9E40E57BD12}"/>
                  </a:ext>
                </a:extLst>
              </p:cNvPr>
              <p:cNvSpPr/>
              <p:nvPr/>
            </p:nvSpPr>
            <p:spPr>
              <a:xfrm>
                <a:off x="5594733" y="4835328"/>
                <a:ext cx="3234308" cy="377375"/>
              </a:xfrm>
              <a:prstGeom prst="roundRect">
                <a:avLst>
                  <a:gd name="adj" fmla="val 11294"/>
                </a:avLst>
              </a:prstGeom>
              <a:solidFill>
                <a:srgbClr val="97E4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Implied by DL for common </a:t>
                </a:r>
                <a14:m>
                  <m:oMath xmlns:m="http://schemas.openxmlformats.org/officeDocument/2006/math">
                    <m:r>
                      <a:rPr lang="en-US" i="1" smtClean="0">
                        <a:solidFill>
                          <a:schemeClr val="tx1"/>
                        </a:solidFill>
                        <a:latin typeface="Cambria Math" panose="02040503050406030204" pitchFamily="18" charset="0"/>
                      </a:rPr>
                      <m:t>ℳ</m:t>
                    </m:r>
                  </m:oMath>
                </a14:m>
                <a:endParaRPr lang="en-US" dirty="0">
                  <a:solidFill>
                    <a:schemeClr val="tx1"/>
                  </a:solidFill>
                </a:endParaRPr>
              </a:p>
            </p:txBody>
          </p:sp>
        </mc:Choice>
        <mc:Fallback xmlns="">
          <p:sp>
            <p:nvSpPr>
              <p:cNvPr id="36" name="Rounded Rectangle 35">
                <a:extLst>
                  <a:ext uri="{FF2B5EF4-FFF2-40B4-BE49-F238E27FC236}">
                    <a16:creationId xmlns:a16="http://schemas.microsoft.com/office/drawing/2014/main" id="{31885983-574A-D229-D45F-C9E40E57BD12}"/>
                  </a:ext>
                </a:extLst>
              </p:cNvPr>
              <p:cNvSpPr>
                <a:spLocks noRot="1" noChangeAspect="1" noMove="1" noResize="1" noEditPoints="1" noAdjustHandles="1" noChangeArrowheads="1" noChangeShapeType="1" noTextEdit="1"/>
              </p:cNvSpPr>
              <p:nvPr/>
            </p:nvSpPr>
            <p:spPr>
              <a:xfrm>
                <a:off x="5594733" y="4835328"/>
                <a:ext cx="3234308" cy="377375"/>
              </a:xfrm>
              <a:prstGeom prst="roundRect">
                <a:avLst>
                  <a:gd name="adj" fmla="val 11294"/>
                </a:avLst>
              </a:prstGeom>
              <a:blipFill>
                <a:blip r:embed="rId9"/>
                <a:stretch>
                  <a:fillRect t="-3226" b="-2580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ounded Rectangle 37">
                <a:extLst>
                  <a:ext uri="{FF2B5EF4-FFF2-40B4-BE49-F238E27FC236}">
                    <a16:creationId xmlns:a16="http://schemas.microsoft.com/office/drawing/2014/main" id="{98D3B2F7-6C09-B30D-A0DA-E592CB119242}"/>
                  </a:ext>
                </a:extLst>
              </p:cNvPr>
              <p:cNvSpPr/>
              <p:nvPr/>
            </p:nvSpPr>
            <p:spPr>
              <a:xfrm>
                <a:off x="680721" y="2539525"/>
                <a:ext cx="4138549" cy="388736"/>
              </a:xfrm>
              <a:prstGeom prst="roundRect">
                <a:avLst>
                  <a:gd name="adj" fmla="val 11294"/>
                </a:avLst>
              </a:prstGeom>
              <a:solidFill>
                <a:srgbClr val="97E4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Due to: issuer sends </a:t>
                </a:r>
                <a14:m>
                  <m:oMath xmlns:m="http://schemas.openxmlformats.org/officeDocument/2006/math">
                    <m:r>
                      <m:rPr>
                        <m:sty m:val="p"/>
                      </m:rPr>
                      <a:rPr lang="en-US" b="0" i="0" smtClean="0">
                        <a:solidFill>
                          <a:schemeClr val="tx1"/>
                        </a:solidFill>
                        <a:latin typeface="Cambria Math" panose="02040503050406030204" pitchFamily="18" charset="0"/>
                      </a:rPr>
                      <m:t>w</m:t>
                    </m:r>
                    <m:r>
                      <a:rPr lang="en-US" b="0" i="1" smtClean="0">
                        <a:solidFill>
                          <a:schemeClr val="tx1"/>
                        </a:solidFill>
                        <a:latin typeface="Cambria Math" panose="02040503050406030204" pitchFamily="18" charset="0"/>
                      </a:rPr>
                      <m:t>𝑌</m:t>
                    </m:r>
                  </m:oMath>
                </a14:m>
                <a:r>
                  <a:rPr lang="en-US" dirty="0">
                    <a:solidFill>
                      <a:schemeClr val="tx1"/>
                    </a:solidFill>
                  </a:rPr>
                  <a:t> in each issuing</a:t>
                </a:r>
              </a:p>
            </p:txBody>
          </p:sp>
        </mc:Choice>
        <mc:Fallback xmlns="">
          <p:sp>
            <p:nvSpPr>
              <p:cNvPr id="38" name="Rounded Rectangle 37">
                <a:extLst>
                  <a:ext uri="{FF2B5EF4-FFF2-40B4-BE49-F238E27FC236}">
                    <a16:creationId xmlns:a16="http://schemas.microsoft.com/office/drawing/2014/main" id="{98D3B2F7-6C09-B30D-A0DA-E592CB119242}"/>
                  </a:ext>
                </a:extLst>
              </p:cNvPr>
              <p:cNvSpPr>
                <a:spLocks noRot="1" noChangeAspect="1" noMove="1" noResize="1" noEditPoints="1" noAdjustHandles="1" noChangeArrowheads="1" noChangeShapeType="1" noTextEdit="1"/>
              </p:cNvSpPr>
              <p:nvPr/>
            </p:nvSpPr>
            <p:spPr>
              <a:xfrm>
                <a:off x="680721" y="2539525"/>
                <a:ext cx="4138549" cy="388736"/>
              </a:xfrm>
              <a:prstGeom prst="roundRect">
                <a:avLst>
                  <a:gd name="adj" fmla="val 11294"/>
                </a:avLst>
              </a:prstGeom>
              <a:blipFill>
                <a:blip r:embed="rId10"/>
                <a:stretch>
                  <a:fillRect l="-306" t="-6452" r="-306" b="-22581"/>
                </a:stretch>
              </a:blipFill>
              <a:ln>
                <a:noFill/>
              </a:ln>
            </p:spPr>
            <p:txBody>
              <a:bodyPr/>
              <a:lstStyle/>
              <a:p>
                <a:r>
                  <a:rPr lang="en-US">
                    <a:noFill/>
                  </a:rPr>
                  <a:t> </a:t>
                </a:r>
              </a:p>
            </p:txBody>
          </p:sp>
        </mc:Fallback>
      </mc:AlternateContent>
      <p:cxnSp>
        <p:nvCxnSpPr>
          <p:cNvPr id="40" name="Straight Arrow Connector 39">
            <a:extLst>
              <a:ext uri="{FF2B5EF4-FFF2-40B4-BE49-F238E27FC236}">
                <a16:creationId xmlns:a16="http://schemas.microsoft.com/office/drawing/2014/main" id="{90D52BDB-DA65-64A9-CB07-3A5AD522664C}"/>
              </a:ext>
            </a:extLst>
          </p:cNvPr>
          <p:cNvCxnSpPr>
            <a:cxnSpLocks/>
          </p:cNvCxnSpPr>
          <p:nvPr/>
        </p:nvCxnSpPr>
        <p:spPr>
          <a:xfrm flipV="1">
            <a:off x="5516880" y="1673298"/>
            <a:ext cx="822166" cy="1839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Rectangle 40">
            <a:extLst>
              <a:ext uri="{FF2B5EF4-FFF2-40B4-BE49-F238E27FC236}">
                <a16:creationId xmlns:a16="http://schemas.microsoft.com/office/drawing/2014/main" id="{84702A6B-EE70-8E4F-5308-0FF148B4DEBD}"/>
              </a:ext>
            </a:extLst>
          </p:cNvPr>
          <p:cNvSpPr/>
          <p:nvPr/>
        </p:nvSpPr>
        <p:spPr>
          <a:xfrm>
            <a:off x="3942080" y="1843584"/>
            <a:ext cx="1574800" cy="445373"/>
          </a:xfrm>
          <a:prstGeom prst="rect">
            <a:avLst/>
          </a:prstGeom>
          <a:noFill/>
          <a:ln w="254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F1B16F68-ACA7-71D2-F36E-A6EF6414F298}"/>
              </a:ext>
            </a:extLst>
          </p:cNvPr>
          <p:cNvCxnSpPr>
            <a:cxnSpLocks/>
          </p:cNvCxnSpPr>
          <p:nvPr/>
        </p:nvCxnSpPr>
        <p:spPr>
          <a:xfrm flipV="1">
            <a:off x="6004127" y="4219530"/>
            <a:ext cx="699865" cy="1741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DA1D7DDF-4B96-5950-C1C4-2573F157A972}"/>
              </a:ext>
            </a:extLst>
          </p:cNvPr>
          <p:cNvSpPr/>
          <p:nvPr/>
        </p:nvSpPr>
        <p:spPr>
          <a:xfrm>
            <a:off x="4907281" y="4381254"/>
            <a:ext cx="1091701" cy="377375"/>
          </a:xfrm>
          <a:prstGeom prst="rect">
            <a:avLst/>
          </a:prstGeom>
          <a:noFill/>
          <a:ln w="254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3" name="Rounded Rectangle 52">
                <a:extLst>
                  <a:ext uri="{FF2B5EF4-FFF2-40B4-BE49-F238E27FC236}">
                    <a16:creationId xmlns:a16="http://schemas.microsoft.com/office/drawing/2014/main" id="{7AD3E912-5F5C-0069-9904-26543DA2FB44}"/>
                  </a:ext>
                </a:extLst>
              </p:cNvPr>
              <p:cNvSpPr/>
              <p:nvPr/>
            </p:nvSpPr>
            <p:spPr>
              <a:xfrm>
                <a:off x="4643122" y="3103106"/>
                <a:ext cx="3774440" cy="377375"/>
              </a:xfrm>
              <a:prstGeom prst="roundRect">
                <a:avLst>
                  <a:gd name="adj" fmla="val 13292"/>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Restrict mode: </a:t>
                </a:r>
                <a14:m>
                  <m:oMath xmlns:m="http://schemas.openxmlformats.org/officeDocument/2006/math">
                    <m:r>
                      <a:rPr lang="en-US" sz="1600" i="1" smtClean="0">
                        <a:solidFill>
                          <a:schemeClr val="tx1"/>
                        </a:solidFill>
                        <a:latin typeface="Cambria Math" panose="02040503050406030204" pitchFamily="18" charset="0"/>
                      </a:rPr>
                      <m:t>𝑌</m:t>
                    </m:r>
                  </m:oMath>
                </a14:m>
                <a:r>
                  <a:rPr lang="en-US" sz="1600" dirty="0">
                    <a:solidFill>
                      <a:schemeClr val="tx1"/>
                    </a:solidFill>
                  </a:rPr>
                  <a:t> sampled according </a:t>
                </a:r>
                <a:r>
                  <a:rPr lang="en-US" sz="1600" dirty="0">
                    <a:solidFill>
                      <a:srgbClr val="0062FC"/>
                    </a:solidFill>
                  </a:rPr>
                  <a:t>Info</a:t>
                </a:r>
              </a:p>
            </p:txBody>
          </p:sp>
        </mc:Choice>
        <mc:Fallback xmlns="">
          <p:sp>
            <p:nvSpPr>
              <p:cNvPr id="53" name="Rounded Rectangle 52">
                <a:extLst>
                  <a:ext uri="{FF2B5EF4-FFF2-40B4-BE49-F238E27FC236}">
                    <a16:creationId xmlns:a16="http://schemas.microsoft.com/office/drawing/2014/main" id="{7AD3E912-5F5C-0069-9904-26543DA2FB44}"/>
                  </a:ext>
                </a:extLst>
              </p:cNvPr>
              <p:cNvSpPr>
                <a:spLocks noRot="1" noChangeAspect="1" noMove="1" noResize="1" noEditPoints="1" noAdjustHandles="1" noChangeArrowheads="1" noChangeShapeType="1" noTextEdit="1"/>
              </p:cNvSpPr>
              <p:nvPr/>
            </p:nvSpPr>
            <p:spPr>
              <a:xfrm>
                <a:off x="4643122" y="3103106"/>
                <a:ext cx="3774440" cy="377375"/>
              </a:xfrm>
              <a:prstGeom prst="roundRect">
                <a:avLst>
                  <a:gd name="adj" fmla="val 13292"/>
                </a:avLst>
              </a:prstGeom>
              <a:blipFill>
                <a:blip r:embed="rId11"/>
                <a:stretch>
                  <a:fillRect l="-336" r="-336" b="-12903"/>
                </a:stretch>
              </a:blipFill>
              <a:ln>
                <a:noFill/>
              </a:ln>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D4963462-7E83-51BF-52BF-DE8B075A0A7D}"/>
              </a:ext>
            </a:extLst>
          </p:cNvPr>
          <p:cNvCxnSpPr>
            <a:cxnSpLocks/>
          </p:cNvCxnSpPr>
          <p:nvPr/>
        </p:nvCxnSpPr>
        <p:spPr>
          <a:xfrm flipH="1">
            <a:off x="3434080" y="2308205"/>
            <a:ext cx="570388" cy="2529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5048E966-C2D4-D8C8-C841-6CC924C61125}"/>
              </a:ext>
            </a:extLst>
          </p:cNvPr>
          <p:cNvCxnSpPr>
            <a:cxnSpLocks/>
            <a:endCxn id="36" idx="1"/>
          </p:cNvCxnSpPr>
          <p:nvPr/>
        </p:nvCxnSpPr>
        <p:spPr>
          <a:xfrm>
            <a:off x="5145501" y="4788831"/>
            <a:ext cx="449232" cy="2351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Rounded Rectangle 59">
                <a:extLst>
                  <a:ext uri="{FF2B5EF4-FFF2-40B4-BE49-F238E27FC236}">
                    <a16:creationId xmlns:a16="http://schemas.microsoft.com/office/drawing/2014/main" id="{9E5130BA-D039-BC5A-C213-2BC162AEB2E6}"/>
                  </a:ext>
                </a:extLst>
              </p:cNvPr>
              <p:cNvSpPr/>
              <p:nvPr/>
            </p:nvSpPr>
            <p:spPr>
              <a:xfrm>
                <a:off x="5108367" y="298436"/>
                <a:ext cx="3776303" cy="777467"/>
              </a:xfrm>
              <a:prstGeom prst="roundRect">
                <a:avLst>
                  <a:gd name="adj" fmla="val 13292"/>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𝐷𝐿𝐸𝑄</m:t>
                          </m:r>
                        </m:e>
                        <m:sub>
                          <m:r>
                            <a:rPr lang="en-US" sz="1600" b="0" i="1" smtClean="0">
                              <a:solidFill>
                                <a:schemeClr val="tx1"/>
                              </a:solidFill>
                              <a:latin typeface="Cambria Math" panose="02040503050406030204" pitchFamily="18" charset="0"/>
                            </a:rPr>
                            <m:t>𝔾</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𝐺</m:t>
                          </m:r>
                        </m:sub>
                      </m:sSub>
                      <m:r>
                        <a:rPr lang="en-US" sz="1600" i="1" smtClean="0">
                          <a:solidFill>
                            <a:schemeClr val="tx1"/>
                          </a:solidFill>
                          <a:latin typeface="Cambria Math" panose="02040503050406030204" pitchFamily="18" charset="0"/>
                        </a:rPr>
                        <m:t>≔</m:t>
                      </m:r>
                      <m:d>
                        <m:dPr>
                          <m:begChr m:val="{"/>
                          <m:endChr m:val="}"/>
                          <m:ctrlPr>
                            <a:rPr lang="en-US" sz="1600" i="1" smtClean="0">
                              <a:solidFill>
                                <a:schemeClr val="tx1"/>
                              </a:solidFill>
                              <a:latin typeface="Cambria Math" panose="02040503050406030204" pitchFamily="18" charset="0"/>
                            </a:rPr>
                          </m:ctrlPr>
                        </m:dPr>
                        <m:e>
                          <m:eqArr>
                            <m:eqArrPr>
                              <m:ctrlPr>
                                <a:rPr lang="en-US" sz="1600" i="1" smtClean="0">
                                  <a:solidFill>
                                    <a:schemeClr val="tx1"/>
                                  </a:solidFill>
                                  <a:latin typeface="Cambria Math" panose="02040503050406030204" pitchFamily="18" charset="0"/>
                                </a:rPr>
                              </m:ctrlPr>
                            </m:eqArrPr>
                            <m:e>
                              <m:d>
                                <m:dPr>
                                  <m:ctrlPr>
                                    <a:rPr lang="en-US" sz="1600" i="1" smtClean="0">
                                      <a:solidFill>
                                        <a:schemeClr val="tx1"/>
                                      </a:solidFill>
                                      <a:latin typeface="Cambria Math" panose="02040503050406030204" pitchFamily="18" charset="0"/>
                                    </a:rPr>
                                  </m:ctrlPr>
                                </m:dPr>
                                <m:e>
                                  <m:r>
                                    <m:rPr>
                                      <m:brk m:alnAt="7"/>
                                    </m:rPr>
                                    <a:rPr lang="en-US" sz="1600" i="1">
                                      <a:solidFill>
                                        <a:schemeClr val="tx1"/>
                                      </a:solidFill>
                                      <a:latin typeface="Cambria Math" panose="02040503050406030204" pitchFamily="18" charset="0"/>
                                    </a:rPr>
                                    <m:t>𝑤</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𝑌</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𝑍</m:t>
                                  </m:r>
                                </m:e>
                              </m:d>
                              <m:r>
                                <m:rPr>
                                  <m:brk m:alnAt="7"/>
                                </m:rPr>
                                <a:rPr lang="en-US" sz="1600" i="1">
                                  <a:solidFill>
                                    <a:schemeClr val="tx1"/>
                                  </a:solidFill>
                                  <a:latin typeface="Cambria Math" panose="02040503050406030204" pitchFamily="18" charset="0"/>
                                </a:rPr>
                                <m:t>:</m:t>
                              </m:r>
                              <m:d>
                                <m:dPr>
                                  <m:begChr m:val="["/>
                                  <m:endChr m:val="]"/>
                                  <m:ctrlPr>
                                    <a:rPr lang="en-US" sz="1600" i="1" smtClean="0">
                                      <a:solidFill>
                                        <a:schemeClr val="tx1"/>
                                      </a:solidFill>
                                      <a:latin typeface="Cambria Math" panose="02040503050406030204" pitchFamily="18" charset="0"/>
                                    </a:rPr>
                                  </m:ctrlPr>
                                </m:dPr>
                                <m:e>
                                  <m:eqArr>
                                    <m:eqArrPr>
                                      <m:ctrlPr>
                                        <a:rPr lang="en-US" sz="1600" i="1">
                                          <a:solidFill>
                                            <a:schemeClr val="tx1"/>
                                          </a:solidFill>
                                          <a:latin typeface="Cambria Math" panose="02040503050406030204" pitchFamily="18" charset="0"/>
                                        </a:rPr>
                                      </m:ctrlPr>
                                    </m:eqArrPr>
                                    <m:e>
                                      <m:r>
                                        <a:rPr lang="en-US" sz="1600" b="0" i="1" smtClean="0">
                                          <a:solidFill>
                                            <a:schemeClr val="tx1"/>
                                          </a:solidFill>
                                          <a:latin typeface="Cambria Math" panose="02040503050406030204" pitchFamily="18" charset="0"/>
                                        </a:rPr>
                                        <m:t>𝐺</m:t>
                                      </m:r>
                                    </m:e>
                                    <m:e>
                                      <m:r>
                                        <a:rPr lang="en-US" sz="1600" i="1">
                                          <a:solidFill>
                                            <a:schemeClr val="tx1"/>
                                          </a:solidFill>
                                          <a:latin typeface="Cambria Math" panose="02040503050406030204" pitchFamily="18" charset="0"/>
                                        </a:rPr>
                                        <m:t>𝑌</m:t>
                                      </m:r>
                                    </m:e>
                                  </m:eqArr>
                                </m:e>
                              </m:d>
                              <m:r>
                                <a:rPr lang="en-US" sz="1600" i="1" dirty="0">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𝑤</m:t>
                              </m:r>
                              <m:r>
                                <m:rPr>
                                  <m:nor/>
                                </m:rPr>
                                <a:rPr lang="en-US" sz="1600" dirty="0">
                                  <a:solidFill>
                                    <a:schemeClr val="tx1"/>
                                  </a:solidFill>
                                </a:rPr>
                                <m:t> </m:t>
                              </m:r>
                              <m:r>
                                <a:rPr lang="en-US" sz="1600" i="1" dirty="0">
                                  <a:solidFill>
                                    <a:schemeClr val="tx1"/>
                                  </a:solidFill>
                                  <a:latin typeface="Cambria Math" panose="02040503050406030204" pitchFamily="18" charset="0"/>
                                </a:rPr>
                                <m:t>=</m:t>
                              </m:r>
                              <m:d>
                                <m:dPr>
                                  <m:begChr m:val="["/>
                                  <m:endChr m:val="]"/>
                                  <m:ctrlPr>
                                    <a:rPr lang="en-US" sz="1600" i="1">
                                      <a:solidFill>
                                        <a:schemeClr val="tx1"/>
                                      </a:solidFill>
                                      <a:latin typeface="Cambria Math" panose="02040503050406030204" pitchFamily="18" charset="0"/>
                                    </a:rPr>
                                  </m:ctrlPr>
                                </m:dPr>
                                <m:e>
                                  <m:eqArr>
                                    <m:eqArrPr>
                                      <m:ctrlPr>
                                        <a:rPr lang="en-US" sz="1600" i="1">
                                          <a:solidFill>
                                            <a:schemeClr val="tx1"/>
                                          </a:solidFill>
                                          <a:latin typeface="Cambria Math" panose="02040503050406030204" pitchFamily="18" charset="0"/>
                                        </a:rPr>
                                      </m:ctrlPr>
                                    </m:eqArrPr>
                                    <m:e>
                                      <m:r>
                                        <a:rPr lang="en-US" sz="1600" i="1">
                                          <a:solidFill>
                                            <a:schemeClr val="tx1"/>
                                          </a:solidFill>
                                          <a:latin typeface="Cambria Math" panose="02040503050406030204" pitchFamily="18" charset="0"/>
                                        </a:rPr>
                                        <m:t>𝑋</m:t>
                                      </m:r>
                                    </m:e>
                                    <m:e>
                                      <m:r>
                                        <a:rPr lang="en-US" sz="1600" i="1">
                                          <a:solidFill>
                                            <a:schemeClr val="tx1"/>
                                          </a:solidFill>
                                          <a:latin typeface="Cambria Math" panose="02040503050406030204" pitchFamily="18" charset="0"/>
                                        </a:rPr>
                                        <m:t>𝑍</m:t>
                                      </m:r>
                                    </m:e>
                                  </m:eqArr>
                                </m:e>
                              </m:d>
                            </m:e>
                          </m:eqArr>
                        </m:e>
                      </m:d>
                    </m:oMath>
                  </m:oMathPara>
                </a14:m>
                <a:endParaRPr lang="en-US" sz="1600" dirty="0">
                  <a:solidFill>
                    <a:schemeClr val="tx1"/>
                  </a:solidFill>
                </a:endParaRPr>
              </a:p>
              <a:p>
                <a:r>
                  <a:rPr lang="en-US" sz="1600" dirty="0">
                    <a:solidFill>
                      <a:schemeClr val="tx1"/>
                    </a:solidFill>
                  </a:rPr>
                  <a:t>Free mode: </a:t>
                </a:r>
                <a14:m>
                  <m:oMath xmlns:m="http://schemas.openxmlformats.org/officeDocument/2006/math">
                    <m:r>
                      <a:rPr lang="en-US" sz="1600" i="1" smtClean="0">
                        <a:solidFill>
                          <a:schemeClr val="tx1"/>
                        </a:solidFill>
                        <a:latin typeface="Cambria Math" panose="02040503050406030204" pitchFamily="18" charset="0"/>
                      </a:rPr>
                      <m:t>𝑌</m:t>
                    </m:r>
                  </m:oMath>
                </a14:m>
                <a:r>
                  <a:rPr lang="en-US" sz="1600" dirty="0">
                    <a:solidFill>
                      <a:schemeClr val="tx1"/>
                    </a:solidFill>
                  </a:rPr>
                  <a:t> is chosen freely by verifier </a:t>
                </a:r>
              </a:p>
            </p:txBody>
          </p:sp>
        </mc:Choice>
        <mc:Fallback xmlns="">
          <p:sp>
            <p:nvSpPr>
              <p:cNvPr id="60" name="Rounded Rectangle 59">
                <a:extLst>
                  <a:ext uri="{FF2B5EF4-FFF2-40B4-BE49-F238E27FC236}">
                    <a16:creationId xmlns:a16="http://schemas.microsoft.com/office/drawing/2014/main" id="{9E5130BA-D039-BC5A-C213-2BC162AEB2E6}"/>
                  </a:ext>
                </a:extLst>
              </p:cNvPr>
              <p:cNvSpPr>
                <a:spLocks noRot="1" noChangeAspect="1" noMove="1" noResize="1" noEditPoints="1" noAdjustHandles="1" noChangeArrowheads="1" noChangeShapeType="1" noTextEdit="1"/>
              </p:cNvSpPr>
              <p:nvPr/>
            </p:nvSpPr>
            <p:spPr>
              <a:xfrm>
                <a:off x="5108367" y="298436"/>
                <a:ext cx="3776303" cy="777467"/>
              </a:xfrm>
              <a:prstGeom prst="roundRect">
                <a:avLst>
                  <a:gd name="adj" fmla="val 13292"/>
                </a:avLst>
              </a:prstGeom>
              <a:blipFill>
                <a:blip r:embed="rId12"/>
                <a:stretch>
                  <a:fillRect b="-8065"/>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35614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 grpId="0" animBg="1"/>
      <p:bldP spid="26" grpId="0" animBg="1"/>
      <p:bldP spid="27" grpId="0" animBg="1"/>
      <p:bldP spid="28" grpId="0" animBg="1"/>
      <p:bldP spid="29" grpId="0" animBg="1"/>
      <p:bldP spid="36" grpId="0" animBg="1"/>
      <p:bldP spid="38" grpId="0" animBg="1"/>
      <p:bldP spid="41" grpId="0" animBg="1"/>
      <p:bldP spid="48" grpId="0" animBg="1"/>
      <p:bldP spid="5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E46C-2F48-5A42-8C8F-C175409F2F84}"/>
              </a:ext>
            </a:extLst>
          </p:cNvPr>
          <p:cNvSpPr>
            <a:spLocks noGrp="1"/>
          </p:cNvSpPr>
          <p:nvPr>
            <p:ph type="title"/>
          </p:nvPr>
        </p:nvSpPr>
        <p:spPr>
          <a:xfrm>
            <a:off x="419099" y="304271"/>
            <a:ext cx="8181975" cy="657874"/>
          </a:xfrm>
        </p:spPr>
        <p:txBody>
          <a:bodyPr/>
          <a:lstStyle/>
          <a:p>
            <a:r>
              <a:rPr lang="en-US" dirty="0"/>
              <a:t>Conclusion &amp; open problems</a:t>
            </a:r>
            <a:endParaRPr lang="en-US" sz="2000" dirty="0"/>
          </a:p>
        </p:txBody>
      </p:sp>
      <p:sp>
        <p:nvSpPr>
          <p:cNvPr id="10" name="Rounded Rectangle 9">
            <a:extLst>
              <a:ext uri="{FF2B5EF4-FFF2-40B4-BE49-F238E27FC236}">
                <a16:creationId xmlns:a16="http://schemas.microsoft.com/office/drawing/2014/main" id="{09FFF912-38F2-E94F-7C85-EF7386848432}"/>
              </a:ext>
            </a:extLst>
          </p:cNvPr>
          <p:cNvSpPr/>
          <p:nvPr/>
        </p:nvSpPr>
        <p:spPr>
          <a:xfrm>
            <a:off x="679521" y="1371678"/>
            <a:ext cx="3754048" cy="1164054"/>
          </a:xfrm>
          <a:prstGeom prst="roundRect">
            <a:avLst>
              <a:gd name="adj" fmla="val 19516"/>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Oblivious issuance of proofs </a:t>
            </a:r>
            <a:r>
              <a:rPr lang="en-US" sz="2000" dirty="0">
                <a:solidFill>
                  <a:schemeClr val="tx1"/>
                </a:solidFill>
              </a:rPr>
              <a:t>for</a:t>
            </a:r>
            <a:r>
              <a:rPr lang="en-US" sz="2000" b="1" dirty="0">
                <a:solidFill>
                  <a:schemeClr val="tx1"/>
                </a:solidFill>
              </a:rPr>
              <a:t> algebraic relations</a:t>
            </a:r>
          </a:p>
        </p:txBody>
      </p:sp>
      <p:sp>
        <p:nvSpPr>
          <p:cNvPr id="13" name="Rounded Rectangle 12">
            <a:extLst>
              <a:ext uri="{FF2B5EF4-FFF2-40B4-BE49-F238E27FC236}">
                <a16:creationId xmlns:a16="http://schemas.microsoft.com/office/drawing/2014/main" id="{38917BEB-262E-A6E3-8A4D-BFAED141EFA5}"/>
              </a:ext>
            </a:extLst>
          </p:cNvPr>
          <p:cNvSpPr/>
          <p:nvPr/>
        </p:nvSpPr>
        <p:spPr>
          <a:xfrm>
            <a:off x="5355493" y="964728"/>
            <a:ext cx="2123440" cy="457906"/>
          </a:xfrm>
          <a:prstGeom prst="roundRect">
            <a:avLst>
              <a:gd name="adj" fmla="val 19516"/>
            </a:avLst>
          </a:prstGeom>
          <a:solidFill>
            <a:srgbClr val="97E4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Blind signatures</a:t>
            </a:r>
          </a:p>
        </p:txBody>
      </p:sp>
      <p:sp>
        <p:nvSpPr>
          <p:cNvPr id="16" name="Rounded Rectangle 15">
            <a:extLst>
              <a:ext uri="{FF2B5EF4-FFF2-40B4-BE49-F238E27FC236}">
                <a16:creationId xmlns:a16="http://schemas.microsoft.com/office/drawing/2014/main" id="{3F4BCDA0-92EB-0D81-A20B-A0E9389413AA}"/>
              </a:ext>
            </a:extLst>
          </p:cNvPr>
          <p:cNvSpPr/>
          <p:nvPr/>
        </p:nvSpPr>
        <p:spPr>
          <a:xfrm>
            <a:off x="555802" y="3027392"/>
            <a:ext cx="4156786" cy="1070929"/>
          </a:xfrm>
          <a:prstGeom prst="roundRect">
            <a:avLst>
              <a:gd name="adj" fmla="val 22287"/>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Adding </a:t>
            </a:r>
            <a:r>
              <a:rPr lang="en-US" b="1" dirty="0" err="1">
                <a:solidFill>
                  <a:schemeClr val="tx1"/>
                </a:solidFill>
              </a:rPr>
              <a:t>unlinkable</a:t>
            </a:r>
            <a:r>
              <a:rPr lang="en-US" b="1" dirty="0">
                <a:solidFill>
                  <a:schemeClr val="tx1"/>
                </a:solidFill>
              </a:rPr>
              <a:t> public verification</a:t>
            </a:r>
            <a:r>
              <a:rPr lang="en-US" dirty="0">
                <a:solidFill>
                  <a:schemeClr val="tx1"/>
                </a:solidFill>
              </a:rPr>
              <a:t>: </a:t>
            </a:r>
          </a:p>
          <a:p>
            <a:r>
              <a:rPr lang="en-US" dirty="0">
                <a:solidFill>
                  <a:schemeClr val="tx1"/>
                </a:solidFill>
              </a:rPr>
              <a:t>- 2HashDH OPRF</a:t>
            </a:r>
          </a:p>
          <a:p>
            <a:r>
              <a:rPr lang="en-US" dirty="0">
                <a:solidFill>
                  <a:schemeClr val="tx1"/>
                </a:solidFill>
              </a:rPr>
              <a:t>- Keyed-verification AC</a:t>
            </a:r>
          </a:p>
        </p:txBody>
      </p:sp>
      <p:sp>
        <p:nvSpPr>
          <p:cNvPr id="20" name="Rounded Rectangle 19">
            <a:extLst>
              <a:ext uri="{FF2B5EF4-FFF2-40B4-BE49-F238E27FC236}">
                <a16:creationId xmlns:a16="http://schemas.microsoft.com/office/drawing/2014/main" id="{67BE7023-1BD9-D5D9-34C4-4F6F7BC16C5E}"/>
              </a:ext>
            </a:extLst>
          </p:cNvPr>
          <p:cNvSpPr/>
          <p:nvPr/>
        </p:nvSpPr>
        <p:spPr>
          <a:xfrm>
            <a:off x="5017111" y="1764647"/>
            <a:ext cx="3394692" cy="1047772"/>
          </a:xfrm>
          <a:prstGeom prst="roundRect">
            <a:avLst>
              <a:gd name="adj" fmla="val 19516"/>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New constructions</a:t>
            </a:r>
            <a:r>
              <a:rPr lang="en-US" dirty="0">
                <a:solidFill>
                  <a:schemeClr val="tx1"/>
                </a:solidFill>
              </a:rPr>
              <a:t>:</a:t>
            </a:r>
          </a:p>
          <a:p>
            <a:r>
              <a:rPr lang="en-US" dirty="0">
                <a:solidFill>
                  <a:schemeClr val="tx1"/>
                </a:solidFill>
              </a:rPr>
              <a:t>- Partially unique blind sigs</a:t>
            </a:r>
          </a:p>
          <a:p>
            <a:r>
              <a:rPr lang="en-US" dirty="0">
                <a:solidFill>
                  <a:schemeClr val="tx1"/>
                </a:solidFill>
              </a:rPr>
              <a:t>- U-Prove with OMUF</a:t>
            </a:r>
          </a:p>
        </p:txBody>
      </p:sp>
      <p:sp>
        <p:nvSpPr>
          <p:cNvPr id="22" name="Rounded Rectangle 21">
            <a:extLst>
              <a:ext uri="{FF2B5EF4-FFF2-40B4-BE49-F238E27FC236}">
                <a16:creationId xmlns:a16="http://schemas.microsoft.com/office/drawing/2014/main" id="{DEDEDAEE-5838-FFB5-10C9-00C7B6FD4BDE}"/>
              </a:ext>
            </a:extLst>
          </p:cNvPr>
          <p:cNvSpPr/>
          <p:nvPr/>
        </p:nvSpPr>
        <p:spPr>
          <a:xfrm>
            <a:off x="4924443" y="3053607"/>
            <a:ext cx="2981887" cy="425661"/>
          </a:xfrm>
          <a:prstGeom prst="roundRect">
            <a:avLst>
              <a:gd name="adj" fmla="val 19516"/>
            </a:avLst>
          </a:prstGeom>
          <a:solidFill>
            <a:schemeClr val="bg1"/>
          </a:solidFill>
          <a:ln>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More relations?</a:t>
            </a:r>
          </a:p>
        </p:txBody>
      </p:sp>
      <p:sp>
        <p:nvSpPr>
          <p:cNvPr id="23" name="Rounded Rectangle 22">
            <a:extLst>
              <a:ext uri="{FF2B5EF4-FFF2-40B4-BE49-F238E27FC236}">
                <a16:creationId xmlns:a16="http://schemas.microsoft.com/office/drawing/2014/main" id="{1FAB4DFB-FD0E-E9B3-E11A-3969341D0440}"/>
              </a:ext>
            </a:extLst>
          </p:cNvPr>
          <p:cNvSpPr/>
          <p:nvPr/>
        </p:nvSpPr>
        <p:spPr>
          <a:xfrm>
            <a:off x="4924444" y="4324611"/>
            <a:ext cx="2981887" cy="425661"/>
          </a:xfrm>
          <a:prstGeom prst="roundRect">
            <a:avLst>
              <a:gd name="adj" fmla="val 19516"/>
            </a:avLst>
          </a:prstGeom>
          <a:solidFill>
            <a:schemeClr val="bg1"/>
          </a:solidFill>
          <a:ln>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Other applications?</a:t>
            </a:r>
          </a:p>
        </p:txBody>
      </p:sp>
      <p:cxnSp>
        <p:nvCxnSpPr>
          <p:cNvPr id="27" name="Straight Arrow Connector 26">
            <a:extLst>
              <a:ext uri="{FF2B5EF4-FFF2-40B4-BE49-F238E27FC236}">
                <a16:creationId xmlns:a16="http://schemas.microsoft.com/office/drawing/2014/main" id="{09F74FFC-E26D-727D-10AB-51F7D8FE3CD8}"/>
              </a:ext>
            </a:extLst>
          </p:cNvPr>
          <p:cNvCxnSpPr>
            <a:cxnSpLocks/>
          </p:cNvCxnSpPr>
          <p:nvPr/>
        </p:nvCxnSpPr>
        <p:spPr>
          <a:xfrm>
            <a:off x="2473543" y="2532066"/>
            <a:ext cx="0" cy="4847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645F204C-157E-8BB6-E28E-F253DC2A6CB7}"/>
              </a:ext>
            </a:extLst>
          </p:cNvPr>
          <p:cNvCxnSpPr>
            <a:cxnSpLocks/>
            <a:endCxn id="20" idx="1"/>
          </p:cNvCxnSpPr>
          <p:nvPr/>
        </p:nvCxnSpPr>
        <p:spPr>
          <a:xfrm>
            <a:off x="4408065" y="2184169"/>
            <a:ext cx="609046" cy="1043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721FE503-C0D8-C900-D409-1350FEEF750B}"/>
              </a:ext>
            </a:extLst>
          </p:cNvPr>
          <p:cNvCxnSpPr>
            <a:cxnSpLocks/>
            <a:stCxn id="13" idx="1"/>
          </p:cNvCxnSpPr>
          <p:nvPr/>
        </p:nvCxnSpPr>
        <p:spPr>
          <a:xfrm flipH="1">
            <a:off x="4408065" y="1193681"/>
            <a:ext cx="947428" cy="3666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15072431-8471-8834-CAC5-D68847794458}"/>
              </a:ext>
            </a:extLst>
          </p:cNvPr>
          <p:cNvSpPr txBox="1">
            <a:spLocks/>
          </p:cNvSpPr>
          <p:nvPr/>
        </p:nvSpPr>
        <p:spPr>
          <a:xfrm>
            <a:off x="620933" y="4743798"/>
            <a:ext cx="4215374" cy="360861"/>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Our paper: https://</a:t>
            </a:r>
            <a:r>
              <a:rPr lang="en-US" dirty="0" err="1"/>
              <a:t>ia.cr</a:t>
            </a:r>
            <a:r>
              <a:rPr lang="en-US" dirty="0"/>
              <a:t>/2023/1635</a:t>
            </a:r>
          </a:p>
        </p:txBody>
      </p:sp>
      <p:sp>
        <p:nvSpPr>
          <p:cNvPr id="4" name="Rounded Rectangle 3">
            <a:extLst>
              <a:ext uri="{FF2B5EF4-FFF2-40B4-BE49-F238E27FC236}">
                <a16:creationId xmlns:a16="http://schemas.microsoft.com/office/drawing/2014/main" id="{6D1FD7F3-F0C1-7D9C-5783-8F6456D8F729}"/>
              </a:ext>
            </a:extLst>
          </p:cNvPr>
          <p:cNvSpPr/>
          <p:nvPr/>
        </p:nvSpPr>
        <p:spPr>
          <a:xfrm>
            <a:off x="4924442" y="3658789"/>
            <a:ext cx="2981887" cy="489621"/>
          </a:xfrm>
          <a:prstGeom prst="roundRect">
            <a:avLst>
              <a:gd name="adj" fmla="val 19516"/>
            </a:avLst>
          </a:prstGeom>
          <a:solidFill>
            <a:schemeClr val="bg1"/>
          </a:solidFill>
          <a:ln>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Other proofs, SNARKs?</a:t>
            </a:r>
          </a:p>
        </p:txBody>
      </p:sp>
    </p:spTree>
    <p:extLst>
      <p:ext uri="{BB962C8B-B14F-4D97-AF65-F5344CB8AC3E}">
        <p14:creationId xmlns:p14="http://schemas.microsoft.com/office/powerpoint/2010/main" val="328720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22" grpId="0" animBg="1"/>
      <p:bldP spid="23" grpId="0" animBg="1"/>
      <p:bldP spid="3" grpId="0"/>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7216-C38F-E7B3-BBC9-706421CA7A16}"/>
              </a:ext>
            </a:extLst>
          </p:cNvPr>
          <p:cNvSpPr>
            <a:spLocks noGrp="1"/>
          </p:cNvSpPr>
          <p:nvPr>
            <p:ph type="ctrTitle"/>
          </p:nvPr>
        </p:nvSpPr>
        <p:spPr/>
        <p:txBody>
          <a:bodyPr/>
          <a:lstStyle/>
          <a:p>
            <a:r>
              <a:rPr lang="en-US" dirty="0"/>
              <a:t>Thank you!</a:t>
            </a:r>
          </a:p>
        </p:txBody>
      </p:sp>
      <p:sp>
        <p:nvSpPr>
          <p:cNvPr id="5" name="Subtitle 4">
            <a:extLst>
              <a:ext uri="{FF2B5EF4-FFF2-40B4-BE49-F238E27FC236}">
                <a16:creationId xmlns:a16="http://schemas.microsoft.com/office/drawing/2014/main" id="{0966AC52-1CF3-7B26-89CD-F6AA74517B4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7237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E46C-2F48-5A42-8C8F-C175409F2F84}"/>
              </a:ext>
            </a:extLst>
          </p:cNvPr>
          <p:cNvSpPr>
            <a:spLocks noGrp="1"/>
          </p:cNvSpPr>
          <p:nvPr>
            <p:ph type="title"/>
          </p:nvPr>
        </p:nvSpPr>
        <p:spPr>
          <a:xfrm>
            <a:off x="419099" y="304271"/>
            <a:ext cx="8181975" cy="657874"/>
          </a:xfrm>
        </p:spPr>
        <p:txBody>
          <a:bodyPr/>
          <a:lstStyle/>
          <a:p>
            <a:r>
              <a:rPr lang="en-US" dirty="0"/>
              <a:t>Oblivious issuance</a:t>
            </a:r>
          </a:p>
        </p:txBody>
      </p:sp>
      <p:pic>
        <p:nvPicPr>
          <p:cNvPr id="5" name="Picture 4">
            <a:extLst>
              <a:ext uri="{FF2B5EF4-FFF2-40B4-BE49-F238E27FC236}">
                <a16:creationId xmlns:a16="http://schemas.microsoft.com/office/drawing/2014/main" id="{532C9A20-8098-4D16-C3C4-3D5C2A1AFBF4}"/>
              </a:ext>
            </a:extLst>
          </p:cNvPr>
          <p:cNvPicPr>
            <a:picLocks noChangeAspect="1"/>
          </p:cNvPicPr>
          <p:nvPr/>
        </p:nvPicPr>
        <p:blipFill>
          <a:blip r:embed="rId3"/>
          <a:stretch>
            <a:fillRect/>
          </a:stretch>
        </p:blipFill>
        <p:spPr>
          <a:xfrm>
            <a:off x="1102323" y="2492095"/>
            <a:ext cx="1124857" cy="1124857"/>
          </a:xfrm>
          <a:prstGeom prst="rect">
            <a:avLst/>
          </a:prstGeom>
        </p:spPr>
      </p:pic>
      <p:pic>
        <p:nvPicPr>
          <p:cNvPr id="6" name="Picture 5">
            <a:extLst>
              <a:ext uri="{FF2B5EF4-FFF2-40B4-BE49-F238E27FC236}">
                <a16:creationId xmlns:a16="http://schemas.microsoft.com/office/drawing/2014/main" id="{90D1D55A-10E0-7AF6-C435-8DD5044D079A}"/>
              </a:ext>
            </a:extLst>
          </p:cNvPr>
          <p:cNvPicPr>
            <a:picLocks noChangeAspect="1"/>
          </p:cNvPicPr>
          <p:nvPr/>
        </p:nvPicPr>
        <p:blipFill>
          <a:blip r:embed="rId4"/>
          <a:stretch>
            <a:fillRect/>
          </a:stretch>
        </p:blipFill>
        <p:spPr>
          <a:xfrm>
            <a:off x="4472448" y="2470337"/>
            <a:ext cx="1016536" cy="1126551"/>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B642384-57A7-D5CE-B48D-B18F25A47992}"/>
                  </a:ext>
                </a:extLst>
              </p:cNvPr>
              <p:cNvSpPr txBox="1"/>
              <p:nvPr/>
            </p:nvSpPr>
            <p:spPr>
              <a:xfrm>
                <a:off x="602547" y="1069875"/>
                <a:ext cx="170474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𝑅</m:t>
                      </m:r>
                      <m:r>
                        <a:rPr lang="en-US" sz="2000" i="1" smtClean="0">
                          <a:latin typeface="Cambria Math" panose="02040503050406030204" pitchFamily="18" charset="0"/>
                        </a:rPr>
                        <m:t>≔</m:t>
                      </m:r>
                      <m:d>
                        <m:dPr>
                          <m:begChr m:val="{"/>
                          <m:endChr m:val="}"/>
                          <m:ctrlPr>
                            <a:rPr lang="en-US" sz="2000" i="1">
                              <a:latin typeface="Cambria Math" panose="02040503050406030204" pitchFamily="18" charset="0"/>
                            </a:rPr>
                          </m:ctrlPr>
                        </m:dPr>
                        <m:e>
                          <m:d>
                            <m:dPr>
                              <m:ctrlPr>
                                <a:rPr lang="en-US" sz="2000" i="1">
                                  <a:latin typeface="Cambria Math" panose="02040503050406030204" pitchFamily="18" charset="0"/>
                                </a:rPr>
                              </m:ctrlPr>
                            </m:dPr>
                            <m:e>
                              <m:r>
                                <a:rPr lang="en-US" sz="2000" i="1">
                                  <a:latin typeface="Cambria Math" panose="02040503050406030204" pitchFamily="18" charset="0"/>
                                </a:rPr>
                                <m:t>𝑤</m:t>
                              </m:r>
                              <m:r>
                                <a:rPr lang="en-US" sz="2000" i="1">
                                  <a:latin typeface="Cambria Math" panose="02040503050406030204" pitchFamily="18" charset="0"/>
                                </a:rPr>
                                <m:t>,</m:t>
                              </m:r>
                              <m:r>
                                <a:rPr lang="en-US" sz="2000" b="0" i="1" smtClean="0">
                                  <a:latin typeface="Cambria Math" panose="02040503050406030204" pitchFamily="18" charset="0"/>
                                </a:rPr>
                                <m:t>𝑋</m:t>
                              </m:r>
                            </m:e>
                          </m:d>
                        </m:e>
                      </m:d>
                    </m:oMath>
                  </m:oMathPara>
                </a14:m>
                <a:endParaRPr lang="en-US" sz="2000" dirty="0"/>
              </a:p>
            </p:txBody>
          </p:sp>
        </mc:Choice>
        <mc:Fallback xmlns="">
          <p:sp>
            <p:nvSpPr>
              <p:cNvPr id="7" name="TextBox 6">
                <a:extLst>
                  <a:ext uri="{FF2B5EF4-FFF2-40B4-BE49-F238E27FC236}">
                    <a16:creationId xmlns:a16="http://schemas.microsoft.com/office/drawing/2014/main" id="{9B642384-57A7-D5CE-B48D-B18F25A47992}"/>
                  </a:ext>
                </a:extLst>
              </p:cNvPr>
              <p:cNvSpPr txBox="1">
                <a:spLocks noRot="1" noChangeAspect="1" noMove="1" noResize="1" noEditPoints="1" noAdjustHandles="1" noChangeArrowheads="1" noChangeShapeType="1" noTextEdit="1"/>
              </p:cNvSpPr>
              <p:nvPr/>
            </p:nvSpPr>
            <p:spPr>
              <a:xfrm>
                <a:off x="602547" y="1069875"/>
                <a:ext cx="1704740" cy="307777"/>
              </a:xfrm>
              <a:prstGeom prst="rect">
                <a:avLst/>
              </a:prstGeom>
              <a:blipFill>
                <a:blip r:embed="rId5"/>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DDD81F8-6FB4-0269-45DE-6AD70C4BCB3A}"/>
                  </a:ext>
                </a:extLst>
              </p:cNvPr>
              <p:cNvSpPr txBox="1"/>
              <p:nvPr/>
            </p:nvSpPr>
            <p:spPr>
              <a:xfrm>
                <a:off x="898810" y="2064230"/>
                <a:ext cx="1496178" cy="307777"/>
              </a:xfrm>
              <a:prstGeom prst="rect">
                <a:avLst/>
              </a:prstGeom>
              <a:noFill/>
            </p:spPr>
            <p:txBody>
              <a:bodyPr wrap="square" lIns="0" tIns="0" rIns="0" bIns="0" rtlCol="0">
                <a:spAutoFit/>
              </a:bodyPr>
              <a:lstStyle/>
              <a:p>
                <a:pPr algn="ctr"/>
                <a:r>
                  <a:rPr lang="en-US" sz="2000" dirty="0"/>
                  <a:t>Alice: </a:t>
                </a:r>
                <a14:m>
                  <m:oMath xmlns:m="http://schemas.openxmlformats.org/officeDocument/2006/math">
                    <m:r>
                      <a:rPr lang="en-US" sz="2000" b="0" i="1" smtClean="0">
                        <a:latin typeface="Cambria Math" panose="02040503050406030204" pitchFamily="18" charset="0"/>
                      </a:rPr>
                      <m:t>𝑤</m:t>
                    </m:r>
                  </m:oMath>
                </a14:m>
                <a:endParaRPr lang="en-US" sz="2000" dirty="0"/>
              </a:p>
            </p:txBody>
          </p:sp>
        </mc:Choice>
        <mc:Fallback xmlns="">
          <p:sp>
            <p:nvSpPr>
              <p:cNvPr id="9" name="TextBox 8">
                <a:extLst>
                  <a:ext uri="{FF2B5EF4-FFF2-40B4-BE49-F238E27FC236}">
                    <a16:creationId xmlns:a16="http://schemas.microsoft.com/office/drawing/2014/main" id="{6DDD81F8-6FB4-0269-45DE-6AD70C4BCB3A}"/>
                  </a:ext>
                </a:extLst>
              </p:cNvPr>
              <p:cNvSpPr txBox="1">
                <a:spLocks noRot="1" noChangeAspect="1" noMove="1" noResize="1" noEditPoints="1" noAdjustHandles="1" noChangeArrowheads="1" noChangeShapeType="1" noTextEdit="1"/>
              </p:cNvSpPr>
              <p:nvPr/>
            </p:nvSpPr>
            <p:spPr>
              <a:xfrm>
                <a:off x="898810" y="2064230"/>
                <a:ext cx="1496178" cy="307777"/>
              </a:xfrm>
              <a:prstGeom prst="rect">
                <a:avLst/>
              </a:prstGeom>
              <a:blipFill>
                <a:blip r:embed="rId6"/>
                <a:stretch>
                  <a:fillRect t="-20000" b="-5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0542404-82AC-8459-4919-90B4DA7EEC15}"/>
                  </a:ext>
                </a:extLst>
              </p:cNvPr>
              <p:cNvSpPr txBox="1"/>
              <p:nvPr/>
            </p:nvSpPr>
            <p:spPr>
              <a:xfrm>
                <a:off x="4527349" y="2072701"/>
                <a:ext cx="827305" cy="307777"/>
              </a:xfrm>
              <a:prstGeom prst="rect">
                <a:avLst/>
              </a:prstGeom>
              <a:noFill/>
            </p:spPr>
            <p:txBody>
              <a:bodyPr wrap="square" lIns="0" tIns="0" rIns="0" bIns="0" rtlCol="0">
                <a:spAutoFit/>
              </a:bodyPr>
              <a:lstStyle/>
              <a:p>
                <a:r>
                  <a:rPr lang="en-US" sz="2000" dirty="0"/>
                  <a:t>Bob: </a:t>
                </a:r>
                <a14:m>
                  <m:oMath xmlns:m="http://schemas.openxmlformats.org/officeDocument/2006/math">
                    <m:r>
                      <a:rPr lang="en-US" sz="2000" b="0" i="1" smtClean="0">
                        <a:latin typeface="Cambria Math" panose="02040503050406030204" pitchFamily="18" charset="0"/>
                      </a:rPr>
                      <m:t>𝑋</m:t>
                    </m:r>
                  </m:oMath>
                </a14:m>
                <a:endParaRPr lang="en-US" sz="2000" dirty="0"/>
              </a:p>
            </p:txBody>
          </p:sp>
        </mc:Choice>
        <mc:Fallback xmlns="">
          <p:sp>
            <p:nvSpPr>
              <p:cNvPr id="10" name="TextBox 9">
                <a:extLst>
                  <a:ext uri="{FF2B5EF4-FFF2-40B4-BE49-F238E27FC236}">
                    <a16:creationId xmlns:a16="http://schemas.microsoft.com/office/drawing/2014/main" id="{E0542404-82AC-8459-4919-90B4DA7EEC15}"/>
                  </a:ext>
                </a:extLst>
              </p:cNvPr>
              <p:cNvSpPr txBox="1">
                <a:spLocks noRot="1" noChangeAspect="1" noMove="1" noResize="1" noEditPoints="1" noAdjustHandles="1" noChangeArrowheads="1" noChangeShapeType="1" noTextEdit="1"/>
              </p:cNvSpPr>
              <p:nvPr/>
            </p:nvSpPr>
            <p:spPr>
              <a:xfrm>
                <a:off x="4527349" y="2072701"/>
                <a:ext cx="827305" cy="307777"/>
              </a:xfrm>
              <a:prstGeom prst="rect">
                <a:avLst/>
              </a:prstGeom>
              <a:blipFill>
                <a:blip r:embed="rId7"/>
                <a:stretch>
                  <a:fillRect l="-18182" t="-24000" b="-5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715E12A-781F-B539-A799-1EFD34F24540}"/>
                  </a:ext>
                </a:extLst>
              </p:cNvPr>
              <p:cNvSpPr txBox="1"/>
              <p:nvPr/>
            </p:nvSpPr>
            <p:spPr>
              <a:xfrm>
                <a:off x="602547" y="1394484"/>
                <a:ext cx="320969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𝐿</m:t>
                      </m:r>
                      <m:d>
                        <m:dPr>
                          <m:ctrlPr>
                            <a:rPr lang="en-US" sz="2000" i="1">
                              <a:latin typeface="Cambria Math" panose="02040503050406030204" pitchFamily="18" charset="0"/>
                            </a:rPr>
                          </m:ctrlPr>
                        </m:dPr>
                        <m:e>
                          <m:r>
                            <a:rPr lang="en-US" sz="2000" i="1">
                              <a:latin typeface="Cambria Math" panose="02040503050406030204" pitchFamily="18" charset="0"/>
                            </a:rPr>
                            <m:t>𝑅</m:t>
                          </m:r>
                        </m:e>
                      </m:d>
                      <m:r>
                        <a:rPr lang="en-US" sz="2000" i="1">
                          <a:latin typeface="Cambria Math" panose="02040503050406030204" pitchFamily="18" charset="0"/>
                        </a:rPr>
                        <m:t>≔{</m:t>
                      </m:r>
                      <m:r>
                        <a:rPr lang="en-US" sz="2000" b="0" i="1" smtClean="0">
                          <a:latin typeface="Cambria Math" panose="02040503050406030204" pitchFamily="18" charset="0"/>
                        </a:rPr>
                        <m:t>𝑋</m:t>
                      </m:r>
                      <m:r>
                        <a:rPr lang="en-US" sz="2000" i="1">
                          <a:latin typeface="Cambria Math" panose="02040503050406030204" pitchFamily="18" charset="0"/>
                        </a:rPr>
                        <m:t>:∃</m:t>
                      </m:r>
                      <m:r>
                        <a:rPr lang="en-US" sz="2000" b="0" i="1" smtClean="0">
                          <a:latin typeface="Cambria Math" panose="02040503050406030204" pitchFamily="18" charset="0"/>
                        </a:rPr>
                        <m:t>𝑤</m:t>
                      </m:r>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𝑤</m:t>
                          </m:r>
                          <m:r>
                            <a:rPr lang="en-US" sz="2000" i="1">
                              <a:latin typeface="Cambria Math" panose="02040503050406030204" pitchFamily="18" charset="0"/>
                            </a:rPr>
                            <m:t>,</m:t>
                          </m:r>
                          <m:r>
                            <a:rPr lang="en-US" sz="2000" b="0" i="1" smtClean="0">
                              <a:latin typeface="Cambria Math" panose="02040503050406030204" pitchFamily="18" charset="0"/>
                            </a:rPr>
                            <m:t>𝑋</m:t>
                          </m:r>
                        </m:e>
                      </m:d>
                      <m:r>
                        <a:rPr lang="en-US" sz="2000" i="1">
                          <a:latin typeface="Cambria Math" panose="02040503050406030204" pitchFamily="18" charset="0"/>
                        </a:rPr>
                        <m:t>∈</m:t>
                      </m:r>
                      <m:r>
                        <a:rPr lang="en-US" sz="2000" i="1">
                          <a:latin typeface="Cambria Math" panose="02040503050406030204" pitchFamily="18" charset="0"/>
                        </a:rPr>
                        <m:t>𝑅</m:t>
                      </m:r>
                      <m:r>
                        <a:rPr lang="en-US" sz="2000" i="1">
                          <a:latin typeface="Cambria Math" panose="02040503050406030204" pitchFamily="18" charset="0"/>
                        </a:rPr>
                        <m:t>}</m:t>
                      </m:r>
                    </m:oMath>
                  </m:oMathPara>
                </a14:m>
                <a:endParaRPr lang="en-US" sz="2000" dirty="0"/>
              </a:p>
            </p:txBody>
          </p:sp>
        </mc:Choice>
        <mc:Fallback xmlns="">
          <p:sp>
            <p:nvSpPr>
              <p:cNvPr id="14" name="TextBox 13">
                <a:extLst>
                  <a:ext uri="{FF2B5EF4-FFF2-40B4-BE49-F238E27FC236}">
                    <a16:creationId xmlns:a16="http://schemas.microsoft.com/office/drawing/2014/main" id="{6715E12A-781F-B539-A799-1EFD34F24540}"/>
                  </a:ext>
                </a:extLst>
              </p:cNvPr>
              <p:cNvSpPr txBox="1">
                <a:spLocks noRot="1" noChangeAspect="1" noMove="1" noResize="1" noEditPoints="1" noAdjustHandles="1" noChangeArrowheads="1" noChangeShapeType="1" noTextEdit="1"/>
              </p:cNvSpPr>
              <p:nvPr/>
            </p:nvSpPr>
            <p:spPr>
              <a:xfrm>
                <a:off x="602547" y="1394484"/>
                <a:ext cx="3209690" cy="400110"/>
              </a:xfrm>
              <a:prstGeom prst="rect">
                <a:avLst/>
              </a:prstGeom>
              <a:blipFill>
                <a:blip r:embed="rId8"/>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ounded Rectangular Callout 25">
                <a:extLst>
                  <a:ext uri="{FF2B5EF4-FFF2-40B4-BE49-F238E27FC236}">
                    <a16:creationId xmlns:a16="http://schemas.microsoft.com/office/drawing/2014/main" id="{C668F5BE-E5DA-DEC6-CC52-064247577D29}"/>
                  </a:ext>
                </a:extLst>
              </p:cNvPr>
              <p:cNvSpPr/>
              <p:nvPr/>
            </p:nvSpPr>
            <p:spPr>
              <a:xfrm>
                <a:off x="2698738" y="2064230"/>
                <a:ext cx="1589614" cy="462875"/>
              </a:xfrm>
              <a:prstGeom prst="wedgeRoundRectCallout">
                <a:avLst>
                  <a:gd name="adj1" fmla="val 65109"/>
                  <a:gd name="adj2" fmla="val 95425"/>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solidFill>
                          <a:schemeClr val="tx1"/>
                        </a:solidFill>
                        <a:latin typeface="Cambria Math" panose="02040503050406030204" pitchFamily="18" charset="0"/>
                      </a:rPr>
                      <m:t>𝑋</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𝐿</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𝑅</m:t>
                    </m:r>
                    <m:r>
                      <a:rPr lang="en-US" sz="2000" b="0" i="1" smtClean="0">
                        <a:solidFill>
                          <a:schemeClr val="tx1"/>
                        </a:solidFill>
                        <a:latin typeface="Cambria Math" panose="02040503050406030204" pitchFamily="18" charset="0"/>
                      </a:rPr>
                      <m:t>)</m:t>
                    </m:r>
                  </m:oMath>
                </a14:m>
                <a:r>
                  <a:rPr lang="en-US" sz="2000" dirty="0">
                    <a:solidFill>
                      <a:schemeClr val="tx1"/>
                    </a:solidFill>
                  </a:rPr>
                  <a:t>?</a:t>
                </a:r>
              </a:p>
            </p:txBody>
          </p:sp>
        </mc:Choice>
        <mc:Fallback xmlns="">
          <p:sp>
            <p:nvSpPr>
              <p:cNvPr id="26" name="Rounded Rectangular Callout 25">
                <a:extLst>
                  <a:ext uri="{FF2B5EF4-FFF2-40B4-BE49-F238E27FC236}">
                    <a16:creationId xmlns:a16="http://schemas.microsoft.com/office/drawing/2014/main" id="{C668F5BE-E5DA-DEC6-CC52-064247577D29}"/>
                  </a:ext>
                </a:extLst>
              </p:cNvPr>
              <p:cNvSpPr>
                <a:spLocks noRot="1" noChangeAspect="1" noMove="1" noResize="1" noEditPoints="1" noAdjustHandles="1" noChangeArrowheads="1" noChangeShapeType="1" noTextEdit="1"/>
              </p:cNvSpPr>
              <p:nvPr/>
            </p:nvSpPr>
            <p:spPr>
              <a:xfrm>
                <a:off x="2698738" y="2064230"/>
                <a:ext cx="1589614" cy="462875"/>
              </a:xfrm>
              <a:prstGeom prst="wedgeRoundRectCallout">
                <a:avLst>
                  <a:gd name="adj1" fmla="val 65109"/>
                  <a:gd name="adj2" fmla="val 95425"/>
                  <a:gd name="adj3" fmla="val 16667"/>
                </a:avLst>
              </a:prstGeom>
              <a:blipFill>
                <a:blip r:embed="rId9"/>
                <a:stretch>
                  <a:fillRect/>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2C106F3E-F552-1227-D260-039B41782F3A}"/>
              </a:ext>
            </a:extLst>
          </p:cNvPr>
          <p:cNvCxnSpPr>
            <a:cxnSpLocks/>
          </p:cNvCxnSpPr>
          <p:nvPr/>
        </p:nvCxnSpPr>
        <p:spPr>
          <a:xfrm>
            <a:off x="2555007" y="2756610"/>
            <a:ext cx="158961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AA2FA1C6-89AC-4283-EF74-E25217466FB3}"/>
              </a:ext>
            </a:extLst>
          </p:cNvPr>
          <p:cNvCxnSpPr>
            <a:cxnSpLocks/>
          </p:cNvCxnSpPr>
          <p:nvPr/>
        </p:nvCxnSpPr>
        <p:spPr>
          <a:xfrm>
            <a:off x="2555007" y="3023310"/>
            <a:ext cx="1589614" cy="0"/>
          </a:xfrm>
          <a:prstGeom prst="straightConnector1">
            <a:avLst/>
          </a:prstGeom>
          <a:ln w="381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BF5DDF3-DEC7-F4C5-6598-7F99B705EE55}"/>
              </a:ext>
            </a:extLst>
          </p:cNvPr>
          <p:cNvCxnSpPr>
            <a:cxnSpLocks/>
          </p:cNvCxnSpPr>
          <p:nvPr/>
        </p:nvCxnSpPr>
        <p:spPr>
          <a:xfrm>
            <a:off x="2555007" y="3300965"/>
            <a:ext cx="158961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E152D3D-E5AE-5B46-CCA8-DE641BCA6AC7}"/>
                  </a:ext>
                </a:extLst>
              </p:cNvPr>
              <p:cNvSpPr txBox="1"/>
              <p:nvPr/>
            </p:nvSpPr>
            <p:spPr>
              <a:xfrm>
                <a:off x="4660451" y="3737039"/>
                <a:ext cx="43640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𝜋</m:t>
                      </m:r>
                    </m:oMath>
                  </m:oMathPara>
                </a14:m>
                <a:endParaRPr lang="en-US" dirty="0"/>
              </a:p>
            </p:txBody>
          </p:sp>
        </mc:Choice>
        <mc:Fallback xmlns="">
          <p:sp>
            <p:nvSpPr>
              <p:cNvPr id="20" name="TextBox 19">
                <a:extLst>
                  <a:ext uri="{FF2B5EF4-FFF2-40B4-BE49-F238E27FC236}">
                    <a16:creationId xmlns:a16="http://schemas.microsoft.com/office/drawing/2014/main" id="{DE152D3D-E5AE-5B46-CCA8-DE641BCA6AC7}"/>
                  </a:ext>
                </a:extLst>
              </p:cNvPr>
              <p:cNvSpPr txBox="1">
                <a:spLocks noRot="1" noChangeAspect="1" noMove="1" noResize="1" noEditPoints="1" noAdjustHandles="1" noChangeArrowheads="1" noChangeShapeType="1" noTextEdit="1"/>
              </p:cNvSpPr>
              <p:nvPr/>
            </p:nvSpPr>
            <p:spPr>
              <a:xfrm>
                <a:off x="4660451" y="3737039"/>
                <a:ext cx="436409" cy="27699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ounded Rectangle 20">
                <a:extLst>
                  <a:ext uri="{FF2B5EF4-FFF2-40B4-BE49-F238E27FC236}">
                    <a16:creationId xmlns:a16="http://schemas.microsoft.com/office/drawing/2014/main" id="{23EA9DF8-5AC4-9D8C-ED75-A16D2CE7A4DE}"/>
                  </a:ext>
                </a:extLst>
              </p:cNvPr>
              <p:cNvSpPr/>
              <p:nvPr/>
            </p:nvSpPr>
            <p:spPr>
              <a:xfrm>
                <a:off x="5635007" y="1751506"/>
                <a:ext cx="2564563" cy="1032378"/>
              </a:xfrm>
              <a:prstGeom prst="roundRect">
                <a:avLst>
                  <a:gd name="adj" fmla="val 22383"/>
                </a:avLst>
              </a:prstGeom>
              <a:noFill/>
              <a:ln>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FF0000"/>
                    </a:solidFill>
                  </a:rPr>
                  <a:t>Obliviousness</a:t>
                </a:r>
                <a:r>
                  <a:rPr lang="en-US" dirty="0">
                    <a:solidFill>
                      <a:srgbClr val="FF0000"/>
                    </a:solidFill>
                  </a:rPr>
                  <a:t>:</a:t>
                </a:r>
              </a:p>
              <a:p>
                <a14:m>
                  <m:oMath xmlns:m="http://schemas.openxmlformats.org/officeDocument/2006/math">
                    <m:r>
                      <a:rPr lang="en-US" i="1">
                        <a:solidFill>
                          <a:srgbClr val="FF0000"/>
                        </a:solidFill>
                        <a:latin typeface="Cambria Math" panose="02040503050406030204" pitchFamily="18" charset="0"/>
                      </a:rPr>
                      <m:t>𝜋</m:t>
                    </m:r>
                  </m:oMath>
                </a14:m>
                <a:r>
                  <a:rPr lang="en-US" dirty="0">
                    <a:solidFill>
                      <a:srgbClr val="FF0000"/>
                    </a:solidFill>
                  </a:rPr>
                  <a:t> (and part of </a:t>
                </a:r>
                <a14:m>
                  <m:oMath xmlns:m="http://schemas.openxmlformats.org/officeDocument/2006/math">
                    <m:r>
                      <a:rPr lang="en-US" i="1">
                        <a:solidFill>
                          <a:srgbClr val="FF0000"/>
                        </a:solidFill>
                        <a:latin typeface="Cambria Math" panose="02040503050406030204" pitchFamily="18" charset="0"/>
                      </a:rPr>
                      <m:t>𝑋</m:t>
                    </m:r>
                  </m:oMath>
                </a14:m>
                <a:r>
                  <a:rPr lang="en-US" dirty="0">
                    <a:solidFill>
                      <a:srgbClr val="FF0000"/>
                    </a:solidFill>
                  </a:rPr>
                  <a:t>) can’t be linked to interaction</a:t>
                </a:r>
              </a:p>
            </p:txBody>
          </p:sp>
        </mc:Choice>
        <mc:Fallback xmlns="">
          <p:sp>
            <p:nvSpPr>
              <p:cNvPr id="21" name="Rounded Rectangle 20">
                <a:extLst>
                  <a:ext uri="{FF2B5EF4-FFF2-40B4-BE49-F238E27FC236}">
                    <a16:creationId xmlns:a16="http://schemas.microsoft.com/office/drawing/2014/main" id="{23EA9DF8-5AC4-9D8C-ED75-A16D2CE7A4DE}"/>
                  </a:ext>
                </a:extLst>
              </p:cNvPr>
              <p:cNvSpPr>
                <a:spLocks noRot="1" noChangeAspect="1" noMove="1" noResize="1" noEditPoints="1" noAdjustHandles="1" noChangeArrowheads="1" noChangeShapeType="1" noTextEdit="1"/>
              </p:cNvSpPr>
              <p:nvPr/>
            </p:nvSpPr>
            <p:spPr>
              <a:xfrm>
                <a:off x="5635007" y="1751506"/>
                <a:ext cx="2564563" cy="1032378"/>
              </a:xfrm>
              <a:prstGeom prst="roundRect">
                <a:avLst>
                  <a:gd name="adj" fmla="val 22383"/>
                </a:avLst>
              </a:prstGeom>
              <a:blipFill>
                <a:blip r:embed="rId11"/>
                <a:stretch>
                  <a:fillRect b="-2381"/>
                </a:stretch>
              </a:blipFill>
              <a:ln>
                <a:solidFill>
                  <a:schemeClr val="accent1"/>
                </a:solidFill>
                <a:prstDash val="sysDot"/>
              </a:ln>
            </p:spPr>
            <p:txBody>
              <a:bodyPr/>
              <a:lstStyle/>
              <a:p>
                <a:r>
                  <a:rPr lang="en-US">
                    <a:noFill/>
                  </a:rPr>
                  <a:t> </a:t>
                </a:r>
              </a:p>
            </p:txBody>
          </p:sp>
        </mc:Fallback>
      </mc:AlternateContent>
      <p:sp>
        <p:nvSpPr>
          <p:cNvPr id="22" name="TextBox 21">
            <a:extLst>
              <a:ext uri="{FF2B5EF4-FFF2-40B4-BE49-F238E27FC236}">
                <a16:creationId xmlns:a16="http://schemas.microsoft.com/office/drawing/2014/main" id="{571A9C91-CAE0-6D41-6CB0-51AB604D512E}"/>
              </a:ext>
            </a:extLst>
          </p:cNvPr>
          <p:cNvSpPr txBox="1"/>
          <p:nvPr/>
        </p:nvSpPr>
        <p:spPr>
          <a:xfrm rot="19699816">
            <a:off x="2859936" y="2854023"/>
            <a:ext cx="1113104" cy="276999"/>
          </a:xfrm>
          <a:prstGeom prst="rect">
            <a:avLst/>
          </a:prstGeom>
          <a:solidFill>
            <a:schemeClr val="bg1"/>
          </a:solidFill>
          <a:ln w="25400">
            <a:solidFill>
              <a:srgbClr val="FF0000"/>
            </a:solidFill>
          </a:ln>
        </p:spPr>
        <p:txBody>
          <a:bodyPr wrap="square" lIns="0" tIns="0" rIns="0" bIns="0" rtlCol="0">
            <a:spAutoFit/>
          </a:bodyPr>
          <a:lstStyle/>
          <a:p>
            <a:pPr algn="ctr"/>
            <a:r>
              <a:rPr lang="en-US" dirty="0">
                <a:solidFill>
                  <a:srgbClr val="FF0000"/>
                </a:solidFill>
              </a:rPr>
              <a:t>Oblivious</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AB055C3-2DC1-2A3F-BA8C-1B75698BF4F5}"/>
                  </a:ext>
                </a:extLst>
              </p:cNvPr>
              <p:cNvSpPr txBox="1"/>
              <p:nvPr/>
            </p:nvSpPr>
            <p:spPr>
              <a:xfrm>
                <a:off x="3839399" y="4080108"/>
                <a:ext cx="1920088" cy="276999"/>
              </a:xfrm>
              <a:prstGeom prst="rect">
                <a:avLst/>
              </a:prstGeom>
              <a:noFill/>
            </p:spPr>
            <p:txBody>
              <a:bodyPr wrap="square" lIns="0" tIns="0" rIns="0" bIns="0" rtlCol="0">
                <a:spAutoFit/>
              </a:bodyPr>
              <a:lstStyle/>
              <a:p>
                <a:r>
                  <a:rPr lang="en-US" dirty="0"/>
                  <a:t>Verify</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i="1">
                            <a:latin typeface="Cambria Math" panose="02040503050406030204" pitchFamily="18" charset="0"/>
                          </a:rPr>
                          <m:t>𝜋</m:t>
                        </m:r>
                      </m:e>
                    </m:d>
                    <m:r>
                      <a:rPr lang="en-US" b="0" i="1" smtClean="0">
                        <a:latin typeface="Cambria Math" panose="02040503050406030204" pitchFamily="18" charset="0"/>
                      </a:rPr>
                      <m:t>→</m:t>
                    </m:r>
                    <m:r>
                      <a:rPr lang="en-US" b="0" i="0" smtClean="0">
                        <a:latin typeface="Cambria Math" panose="02040503050406030204" pitchFamily="18" charset="0"/>
                      </a:rPr>
                      <m:t>1/0</m:t>
                    </m:r>
                  </m:oMath>
                </a14:m>
                <a:endParaRPr lang="en-US" dirty="0"/>
              </a:p>
            </p:txBody>
          </p:sp>
        </mc:Choice>
        <mc:Fallback xmlns="">
          <p:sp>
            <p:nvSpPr>
              <p:cNvPr id="23" name="TextBox 22">
                <a:extLst>
                  <a:ext uri="{FF2B5EF4-FFF2-40B4-BE49-F238E27FC236}">
                    <a16:creationId xmlns:a16="http://schemas.microsoft.com/office/drawing/2014/main" id="{CAB055C3-2DC1-2A3F-BA8C-1B75698BF4F5}"/>
                  </a:ext>
                </a:extLst>
              </p:cNvPr>
              <p:cNvSpPr txBox="1">
                <a:spLocks noRot="1" noChangeAspect="1" noMove="1" noResize="1" noEditPoints="1" noAdjustHandles="1" noChangeArrowheads="1" noChangeShapeType="1" noTextEdit="1"/>
              </p:cNvSpPr>
              <p:nvPr/>
            </p:nvSpPr>
            <p:spPr>
              <a:xfrm>
                <a:off x="3839399" y="4080108"/>
                <a:ext cx="1920088" cy="276999"/>
              </a:xfrm>
              <a:prstGeom prst="rect">
                <a:avLst/>
              </a:prstGeom>
              <a:blipFill>
                <a:blip r:embed="rId12"/>
                <a:stretch>
                  <a:fillRect l="-7895" t="-26087" b="-47826"/>
                </a:stretch>
              </a:blipFill>
            </p:spPr>
            <p:txBody>
              <a:bodyPr/>
              <a:lstStyle/>
              <a:p>
                <a:r>
                  <a:rPr lang="en-US">
                    <a:noFill/>
                  </a:rPr>
                  <a:t> </a:t>
                </a:r>
              </a:p>
            </p:txBody>
          </p:sp>
        </mc:Fallback>
      </mc:AlternateContent>
      <p:sp>
        <p:nvSpPr>
          <p:cNvPr id="28" name="Rounded Rectangle 27">
            <a:extLst>
              <a:ext uri="{FF2B5EF4-FFF2-40B4-BE49-F238E27FC236}">
                <a16:creationId xmlns:a16="http://schemas.microsoft.com/office/drawing/2014/main" id="{BE995462-F468-205B-0709-74D517C0190C}"/>
              </a:ext>
            </a:extLst>
          </p:cNvPr>
          <p:cNvSpPr/>
          <p:nvPr/>
        </p:nvSpPr>
        <p:spPr>
          <a:xfrm>
            <a:off x="5635007" y="2924810"/>
            <a:ext cx="2966067" cy="1032378"/>
          </a:xfrm>
          <a:prstGeom prst="roundRect">
            <a:avLst>
              <a:gd name="adj" fmla="val 22383"/>
            </a:avLst>
          </a:prstGeom>
          <a:noFill/>
          <a:ln>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FF0000"/>
                </a:solidFill>
              </a:rPr>
              <a:t>One-more unforgeability:</a:t>
            </a:r>
          </a:p>
          <a:p>
            <a:r>
              <a:rPr lang="en-US" dirty="0">
                <a:solidFill>
                  <a:srgbClr val="FF0000"/>
                </a:solidFill>
              </a:rPr>
              <a:t>can’t forge more proofs than # of interactions</a:t>
            </a:r>
          </a:p>
        </p:txBody>
      </p:sp>
      <p:sp>
        <p:nvSpPr>
          <p:cNvPr id="30" name="Freeform 29">
            <a:extLst>
              <a:ext uri="{FF2B5EF4-FFF2-40B4-BE49-F238E27FC236}">
                <a16:creationId xmlns:a16="http://schemas.microsoft.com/office/drawing/2014/main" id="{DF89D500-C892-64B6-91BE-78FA731872EF}"/>
              </a:ext>
            </a:extLst>
          </p:cNvPr>
          <p:cNvSpPr/>
          <p:nvPr/>
        </p:nvSpPr>
        <p:spPr>
          <a:xfrm>
            <a:off x="3070412" y="3881984"/>
            <a:ext cx="1641113" cy="170765"/>
          </a:xfrm>
          <a:custGeom>
            <a:avLst/>
            <a:gdLst>
              <a:gd name="connsiteX0" fmla="*/ 2103120 w 2103120"/>
              <a:gd name="connsiteY0" fmla="*/ 0 h 137160"/>
              <a:gd name="connsiteX1" fmla="*/ 594360 w 2103120"/>
              <a:gd name="connsiteY1" fmla="*/ 45720 h 137160"/>
              <a:gd name="connsiteX2" fmla="*/ 0 w 2103120"/>
              <a:gd name="connsiteY2" fmla="*/ 137160 h 137160"/>
            </a:gdLst>
            <a:ahLst/>
            <a:cxnLst>
              <a:cxn ang="0">
                <a:pos x="connsiteX0" y="connsiteY0"/>
              </a:cxn>
              <a:cxn ang="0">
                <a:pos x="connsiteX1" y="connsiteY1"/>
              </a:cxn>
              <a:cxn ang="0">
                <a:pos x="connsiteX2" y="connsiteY2"/>
              </a:cxn>
            </a:cxnLst>
            <a:rect l="l" t="t" r="r" b="b"/>
            <a:pathLst>
              <a:path w="2103120" h="137160">
                <a:moveTo>
                  <a:pt x="2103120" y="0"/>
                </a:moveTo>
                <a:cubicBezTo>
                  <a:pt x="1524000" y="11430"/>
                  <a:pt x="944880" y="22860"/>
                  <a:pt x="594360" y="45720"/>
                </a:cubicBezTo>
                <a:cubicBezTo>
                  <a:pt x="243840" y="68580"/>
                  <a:pt x="121920" y="102870"/>
                  <a:pt x="0" y="137160"/>
                </a:cubicBezTo>
              </a:path>
            </a:pathLst>
          </a:custGeom>
          <a:noFill/>
          <a:ln>
            <a:prstDash val="sysDot"/>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a:extLst>
              <a:ext uri="{FF2B5EF4-FFF2-40B4-BE49-F238E27FC236}">
                <a16:creationId xmlns:a16="http://schemas.microsoft.com/office/drawing/2014/main" id="{2A2C4A1B-E881-E928-E385-E88FE28A8390}"/>
              </a:ext>
            </a:extLst>
          </p:cNvPr>
          <p:cNvSpPr/>
          <p:nvPr/>
        </p:nvSpPr>
        <p:spPr>
          <a:xfrm>
            <a:off x="5967229" y="4114057"/>
            <a:ext cx="2343082" cy="833238"/>
          </a:xfrm>
          <a:prstGeom prst="roundRect">
            <a:avLst>
              <a:gd name="adj" fmla="val 27732"/>
            </a:avLst>
          </a:prstGeom>
          <a:solidFill>
            <a:srgbClr val="FFBE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Why care?</a:t>
            </a:r>
          </a:p>
        </p:txBody>
      </p:sp>
      <mc:AlternateContent xmlns:mc="http://schemas.openxmlformats.org/markup-compatibility/2006" xmlns:a14="http://schemas.microsoft.com/office/drawing/2010/main">
        <mc:Choice Requires="a14">
          <p:sp>
            <p:nvSpPr>
              <p:cNvPr id="34" name="Rounded Rectangle 33">
                <a:extLst>
                  <a:ext uri="{FF2B5EF4-FFF2-40B4-BE49-F238E27FC236}">
                    <a16:creationId xmlns:a16="http://schemas.microsoft.com/office/drawing/2014/main" id="{FDF098AE-8E3C-FC8E-B86C-383C41DF788C}"/>
                  </a:ext>
                </a:extLst>
              </p:cNvPr>
              <p:cNvSpPr/>
              <p:nvPr/>
            </p:nvSpPr>
            <p:spPr>
              <a:xfrm>
                <a:off x="4144621" y="1063228"/>
                <a:ext cx="2013399" cy="571665"/>
              </a:xfrm>
              <a:prstGeom prst="roundRect">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Part of </a:t>
                </a:r>
                <a14:m>
                  <m:oMath xmlns:m="http://schemas.openxmlformats.org/officeDocument/2006/math">
                    <m:r>
                      <a:rPr lang="en-US" sz="1800" b="0" i="1" smtClean="0">
                        <a:solidFill>
                          <a:srgbClr val="FF0000"/>
                        </a:solidFill>
                        <a:latin typeface="Cambria Math" panose="02040503050406030204" pitchFamily="18" charset="0"/>
                      </a:rPr>
                      <m:t>𝑋</m:t>
                    </m:r>
                  </m:oMath>
                </a14:m>
                <a:r>
                  <a:rPr lang="en-US" dirty="0">
                    <a:solidFill>
                      <a:srgbClr val="FF0000"/>
                    </a:solidFill>
                  </a:rPr>
                  <a:t> hidden from Alice </a:t>
                </a:r>
              </a:p>
            </p:txBody>
          </p:sp>
        </mc:Choice>
        <mc:Fallback xmlns="">
          <p:sp>
            <p:nvSpPr>
              <p:cNvPr id="34" name="Rounded Rectangle 33">
                <a:extLst>
                  <a:ext uri="{FF2B5EF4-FFF2-40B4-BE49-F238E27FC236}">
                    <a16:creationId xmlns:a16="http://schemas.microsoft.com/office/drawing/2014/main" id="{FDF098AE-8E3C-FC8E-B86C-383C41DF788C}"/>
                  </a:ext>
                </a:extLst>
              </p:cNvPr>
              <p:cNvSpPr>
                <a:spLocks noRot="1" noChangeAspect="1" noMove="1" noResize="1" noEditPoints="1" noAdjustHandles="1" noChangeArrowheads="1" noChangeShapeType="1" noTextEdit="1"/>
              </p:cNvSpPr>
              <p:nvPr/>
            </p:nvSpPr>
            <p:spPr>
              <a:xfrm>
                <a:off x="4144621" y="1063228"/>
                <a:ext cx="2013399" cy="571665"/>
              </a:xfrm>
              <a:prstGeom prst="roundRect">
                <a:avLst/>
              </a:prstGeom>
              <a:blipFill>
                <a:blip r:embed="rId13"/>
                <a:stretch>
                  <a:fillRect t="-10870" b="-21739"/>
                </a:stretch>
              </a:blipFill>
              <a:ln>
                <a:noFill/>
              </a:ln>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5EF7454D-E962-73CB-E015-7C6B4F0DD663}"/>
              </a:ext>
            </a:extLst>
          </p:cNvPr>
          <p:cNvCxnSpPr>
            <a:cxnSpLocks/>
          </p:cNvCxnSpPr>
          <p:nvPr/>
        </p:nvCxnSpPr>
        <p:spPr>
          <a:xfrm>
            <a:off x="5104492" y="1647078"/>
            <a:ext cx="46828" cy="4256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Rounded Rectangle 7">
                <a:extLst>
                  <a:ext uri="{FF2B5EF4-FFF2-40B4-BE49-F238E27FC236}">
                    <a16:creationId xmlns:a16="http://schemas.microsoft.com/office/drawing/2014/main" id="{34A1018B-4582-E66E-E7D2-5DE606F28609}"/>
                  </a:ext>
                </a:extLst>
              </p:cNvPr>
              <p:cNvSpPr/>
              <p:nvPr/>
            </p:nvSpPr>
            <p:spPr>
              <a:xfrm>
                <a:off x="605683" y="3768092"/>
                <a:ext cx="2467865" cy="721865"/>
              </a:xfrm>
              <a:prstGeom prst="roundRect">
                <a:avLst>
                  <a:gd name="adj" fmla="val 13335"/>
                </a:avLst>
              </a:prstGeom>
              <a:noFill/>
              <a:ln>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Completeness</a:t>
                </a:r>
                <a:r>
                  <a:rPr lang="en-US" dirty="0">
                    <a:solidFill>
                      <a:schemeClr val="tx1"/>
                    </a:solidFill>
                  </a:rPr>
                  <a:t>: accept </a:t>
                </a:r>
                <a14:m>
                  <m:oMath xmlns:m="http://schemas.openxmlformats.org/officeDocument/2006/math">
                    <m:r>
                      <a:rPr lang="en-US" i="1">
                        <a:solidFill>
                          <a:schemeClr val="tx1"/>
                        </a:solidFill>
                        <a:latin typeface="Cambria Math" panose="02040503050406030204" pitchFamily="18" charset="0"/>
                      </a:rPr>
                      <m:t>𝜋</m:t>
                    </m:r>
                  </m:oMath>
                </a14:m>
                <a:r>
                  <a:rPr lang="en-US" dirty="0">
                    <a:solidFill>
                      <a:schemeClr val="tx1"/>
                    </a:solidFill>
                  </a:rPr>
                  <a:t> if </a:t>
                </a:r>
                <a14:m>
                  <m:oMath xmlns:m="http://schemas.openxmlformats.org/officeDocument/2006/math">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𝑤</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𝑋</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𝑅</m:t>
                    </m:r>
                  </m:oMath>
                </a14:m>
                <a:r>
                  <a:rPr lang="en-US" dirty="0">
                    <a:solidFill>
                      <a:schemeClr val="tx1"/>
                    </a:solidFill>
                  </a:rPr>
                  <a:t> </a:t>
                </a:r>
              </a:p>
            </p:txBody>
          </p:sp>
        </mc:Choice>
        <mc:Fallback xmlns="">
          <p:sp>
            <p:nvSpPr>
              <p:cNvPr id="8" name="Rounded Rectangle 7">
                <a:extLst>
                  <a:ext uri="{FF2B5EF4-FFF2-40B4-BE49-F238E27FC236}">
                    <a16:creationId xmlns:a16="http://schemas.microsoft.com/office/drawing/2014/main" id="{34A1018B-4582-E66E-E7D2-5DE606F28609}"/>
                  </a:ext>
                </a:extLst>
              </p:cNvPr>
              <p:cNvSpPr>
                <a:spLocks noRot="1" noChangeAspect="1" noMove="1" noResize="1" noEditPoints="1" noAdjustHandles="1" noChangeArrowheads="1" noChangeShapeType="1" noTextEdit="1"/>
              </p:cNvSpPr>
              <p:nvPr/>
            </p:nvSpPr>
            <p:spPr>
              <a:xfrm>
                <a:off x="605683" y="3768092"/>
                <a:ext cx="2467865" cy="721865"/>
              </a:xfrm>
              <a:prstGeom prst="roundRect">
                <a:avLst>
                  <a:gd name="adj" fmla="val 13335"/>
                </a:avLst>
              </a:prstGeom>
              <a:blipFill>
                <a:blip r:embed="rId14"/>
                <a:stretch>
                  <a:fillRect l="-510" b="-5085"/>
                </a:stretch>
              </a:blipFill>
              <a:ln>
                <a:solidFill>
                  <a:schemeClr val="accent1"/>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ounded Rectangle 10">
                <a:extLst>
                  <a:ext uri="{FF2B5EF4-FFF2-40B4-BE49-F238E27FC236}">
                    <a16:creationId xmlns:a16="http://schemas.microsoft.com/office/drawing/2014/main" id="{9BE2A9B0-046E-53AA-F06A-776A9FDB2995}"/>
                  </a:ext>
                </a:extLst>
              </p:cNvPr>
              <p:cNvSpPr/>
              <p:nvPr/>
            </p:nvSpPr>
            <p:spPr>
              <a:xfrm>
                <a:off x="602547" y="4618491"/>
                <a:ext cx="3453388" cy="358077"/>
              </a:xfrm>
              <a:prstGeom prst="roundRect">
                <a:avLst>
                  <a:gd name="adj" fmla="val 25043"/>
                </a:avLst>
              </a:prstGeom>
              <a:noFill/>
              <a:ln>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Soundness</a:t>
                </a:r>
                <a:r>
                  <a:rPr lang="en-US" dirty="0">
                    <a:solidFill>
                      <a:schemeClr val="tx1"/>
                    </a:solidFill>
                  </a:rPr>
                  <a:t>: reject </a:t>
                </a:r>
                <a14:m>
                  <m:oMath xmlns:m="http://schemas.openxmlformats.org/officeDocument/2006/math">
                    <m:r>
                      <a:rPr lang="en-US" i="1">
                        <a:solidFill>
                          <a:schemeClr val="tx1"/>
                        </a:solidFill>
                        <a:latin typeface="Cambria Math" panose="02040503050406030204" pitchFamily="18" charset="0"/>
                      </a:rPr>
                      <m:t>𝜋</m:t>
                    </m:r>
                  </m:oMath>
                </a14:m>
                <a:r>
                  <a:rPr lang="en-US" dirty="0">
                    <a:solidFill>
                      <a:schemeClr val="tx1"/>
                    </a:solidFill>
                  </a:rPr>
                  <a:t> if </a:t>
                </a:r>
                <a14:m>
                  <m:oMath xmlns:m="http://schemas.openxmlformats.org/officeDocument/2006/math">
                    <m:r>
                      <m:rPr>
                        <m:sty m:val="p"/>
                      </m:rPr>
                      <a:rPr lang="en-US">
                        <a:solidFill>
                          <a:schemeClr val="tx1"/>
                        </a:solidFill>
                        <a:latin typeface="Cambria Math" panose="02040503050406030204" pitchFamily="18" charset="0"/>
                      </a:rPr>
                      <m:t>X</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𝐿</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𝑅</m:t>
                    </m:r>
                    <m:r>
                      <a:rPr lang="en-US" i="1">
                        <a:solidFill>
                          <a:schemeClr val="tx1"/>
                        </a:solidFill>
                        <a:latin typeface="Cambria Math" panose="02040503050406030204" pitchFamily="18" charset="0"/>
                      </a:rPr>
                      <m:t>)</m:t>
                    </m:r>
                  </m:oMath>
                </a14:m>
                <a:endParaRPr lang="en-US" dirty="0">
                  <a:solidFill>
                    <a:schemeClr val="tx1"/>
                  </a:solidFill>
                </a:endParaRPr>
              </a:p>
            </p:txBody>
          </p:sp>
        </mc:Choice>
        <mc:Fallback xmlns="">
          <p:sp>
            <p:nvSpPr>
              <p:cNvPr id="11" name="Rounded Rectangle 10">
                <a:extLst>
                  <a:ext uri="{FF2B5EF4-FFF2-40B4-BE49-F238E27FC236}">
                    <a16:creationId xmlns:a16="http://schemas.microsoft.com/office/drawing/2014/main" id="{9BE2A9B0-046E-53AA-F06A-776A9FDB2995}"/>
                  </a:ext>
                </a:extLst>
              </p:cNvPr>
              <p:cNvSpPr>
                <a:spLocks noRot="1" noChangeAspect="1" noMove="1" noResize="1" noEditPoints="1" noAdjustHandles="1" noChangeArrowheads="1" noChangeShapeType="1" noTextEdit="1"/>
              </p:cNvSpPr>
              <p:nvPr/>
            </p:nvSpPr>
            <p:spPr>
              <a:xfrm>
                <a:off x="602547" y="4618491"/>
                <a:ext cx="3453388" cy="358077"/>
              </a:xfrm>
              <a:prstGeom prst="roundRect">
                <a:avLst>
                  <a:gd name="adj" fmla="val 25043"/>
                </a:avLst>
              </a:prstGeom>
              <a:blipFill>
                <a:blip r:embed="rId15"/>
                <a:stretch>
                  <a:fillRect l="-730" t="-6667" b="-26667"/>
                </a:stretch>
              </a:blipFill>
              <a:ln>
                <a:solidFill>
                  <a:schemeClr val="accent1"/>
                </a:solidFill>
                <a:prstDash val="sysDot"/>
              </a:ln>
            </p:spPr>
            <p:txBody>
              <a:bodyPr/>
              <a:lstStyle/>
              <a:p>
                <a:r>
                  <a:rPr lang="en-US">
                    <a:noFill/>
                  </a:rPr>
                  <a:t> </a:t>
                </a:r>
              </a:p>
            </p:txBody>
          </p:sp>
        </mc:Fallback>
      </mc:AlternateContent>
      <p:sp>
        <p:nvSpPr>
          <p:cNvPr id="3" name="Rounded Rectangle 2">
            <a:extLst>
              <a:ext uri="{FF2B5EF4-FFF2-40B4-BE49-F238E27FC236}">
                <a16:creationId xmlns:a16="http://schemas.microsoft.com/office/drawing/2014/main" id="{FBFD848D-0A75-5076-8AF3-3290165A21C7}"/>
              </a:ext>
            </a:extLst>
          </p:cNvPr>
          <p:cNvSpPr/>
          <p:nvPr/>
        </p:nvSpPr>
        <p:spPr>
          <a:xfrm>
            <a:off x="602547" y="5072967"/>
            <a:ext cx="2943617" cy="358077"/>
          </a:xfrm>
          <a:prstGeom prst="roundRect">
            <a:avLst>
              <a:gd name="adj" fmla="val 21334"/>
            </a:avLst>
          </a:prstGeom>
          <a:noFill/>
          <a:ln>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Other properties </a:t>
            </a:r>
            <a:r>
              <a:rPr lang="en-US" dirty="0">
                <a:solidFill>
                  <a:schemeClr val="tx1"/>
                </a:solidFill>
              </a:rPr>
              <a:t>…</a:t>
            </a:r>
          </a:p>
        </p:txBody>
      </p:sp>
    </p:spTree>
    <p:extLst>
      <p:ext uri="{BB962C8B-B14F-4D97-AF65-F5344CB8AC3E}">
        <p14:creationId xmlns:p14="http://schemas.microsoft.com/office/powerpoint/2010/main" val="364226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1"/>
      <p:bldP spid="21" grpId="0" animBg="1"/>
      <p:bldP spid="22" grpId="0" animBg="1"/>
      <p:bldP spid="23" grpId="1"/>
      <p:bldP spid="28" grpId="0" animBg="1"/>
      <p:bldP spid="30" grpId="0" animBg="1"/>
      <p:bldP spid="31" grpId="0" animBg="1"/>
      <p:bldP spid="34" grpId="0" animBg="1"/>
      <p:bldP spid="8" grpId="0" animBg="1"/>
      <p:bldP spid="11"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E46C-2F48-5A42-8C8F-C175409F2F84}"/>
              </a:ext>
            </a:extLst>
          </p:cNvPr>
          <p:cNvSpPr>
            <a:spLocks noGrp="1"/>
          </p:cNvSpPr>
          <p:nvPr>
            <p:ph type="title"/>
          </p:nvPr>
        </p:nvSpPr>
        <p:spPr>
          <a:xfrm>
            <a:off x="419099" y="304271"/>
            <a:ext cx="8181975" cy="657874"/>
          </a:xfrm>
        </p:spPr>
        <p:txBody>
          <a:bodyPr/>
          <a:lstStyle/>
          <a:p>
            <a:r>
              <a:rPr lang="en-US" dirty="0"/>
              <a:t>Motivations: blind signatures [Cha82]</a:t>
            </a:r>
          </a:p>
        </p:txBody>
      </p:sp>
      <p:pic>
        <p:nvPicPr>
          <p:cNvPr id="5" name="Picture 4">
            <a:extLst>
              <a:ext uri="{FF2B5EF4-FFF2-40B4-BE49-F238E27FC236}">
                <a16:creationId xmlns:a16="http://schemas.microsoft.com/office/drawing/2014/main" id="{FEEC8E18-BC1E-3E80-7082-DE839CC76038}"/>
              </a:ext>
            </a:extLst>
          </p:cNvPr>
          <p:cNvPicPr>
            <a:picLocks noChangeAspect="1"/>
          </p:cNvPicPr>
          <p:nvPr/>
        </p:nvPicPr>
        <p:blipFill>
          <a:blip r:embed="rId3"/>
          <a:stretch>
            <a:fillRect/>
          </a:stretch>
        </p:blipFill>
        <p:spPr>
          <a:xfrm>
            <a:off x="821947" y="1934706"/>
            <a:ext cx="1124857" cy="1124857"/>
          </a:xfrm>
          <a:prstGeom prst="rect">
            <a:avLst/>
          </a:prstGeom>
        </p:spPr>
      </p:pic>
      <p:pic>
        <p:nvPicPr>
          <p:cNvPr id="6" name="Picture 5">
            <a:extLst>
              <a:ext uri="{FF2B5EF4-FFF2-40B4-BE49-F238E27FC236}">
                <a16:creationId xmlns:a16="http://schemas.microsoft.com/office/drawing/2014/main" id="{EAD8C0CA-D6B5-8E76-EBC3-8485EF3A3AC0}"/>
              </a:ext>
            </a:extLst>
          </p:cNvPr>
          <p:cNvPicPr>
            <a:picLocks noChangeAspect="1"/>
          </p:cNvPicPr>
          <p:nvPr/>
        </p:nvPicPr>
        <p:blipFill>
          <a:blip r:embed="rId4"/>
          <a:stretch>
            <a:fillRect/>
          </a:stretch>
        </p:blipFill>
        <p:spPr>
          <a:xfrm>
            <a:off x="3645654" y="1934706"/>
            <a:ext cx="1016536" cy="1126551"/>
          </a:xfrm>
          <a:prstGeom prst="rect">
            <a:avLst/>
          </a:prstGeom>
        </p:spPr>
      </p:pic>
      <p:cxnSp>
        <p:nvCxnSpPr>
          <p:cNvPr id="7" name="Straight Arrow Connector 6">
            <a:extLst>
              <a:ext uri="{FF2B5EF4-FFF2-40B4-BE49-F238E27FC236}">
                <a16:creationId xmlns:a16="http://schemas.microsoft.com/office/drawing/2014/main" id="{823283F9-BA57-CFF7-DFDF-29C8C77F87D0}"/>
              </a:ext>
            </a:extLst>
          </p:cNvPr>
          <p:cNvCxnSpPr>
            <a:cxnSpLocks/>
          </p:cNvCxnSpPr>
          <p:nvPr/>
        </p:nvCxnSpPr>
        <p:spPr>
          <a:xfrm>
            <a:off x="2123071" y="2258232"/>
            <a:ext cx="1137049"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6101149D-B2FB-B84D-BE9A-6A9584F39EF8}"/>
              </a:ext>
            </a:extLst>
          </p:cNvPr>
          <p:cNvCxnSpPr>
            <a:cxnSpLocks/>
          </p:cNvCxnSpPr>
          <p:nvPr/>
        </p:nvCxnSpPr>
        <p:spPr>
          <a:xfrm>
            <a:off x="2123071" y="2438510"/>
            <a:ext cx="1137049" cy="0"/>
          </a:xfrm>
          <a:prstGeom prst="straightConnector1">
            <a:avLst/>
          </a:prstGeom>
          <a:ln w="381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7D73FB50-DF26-627E-766F-69CDA0EB7A8E}"/>
              </a:ext>
            </a:extLst>
          </p:cNvPr>
          <p:cNvCxnSpPr>
            <a:cxnSpLocks/>
          </p:cNvCxnSpPr>
          <p:nvPr/>
        </p:nvCxnSpPr>
        <p:spPr>
          <a:xfrm>
            <a:off x="2123071" y="2613016"/>
            <a:ext cx="1137049"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E39BDEA-7C23-83D3-0589-187B18D79CD1}"/>
                  </a:ext>
                </a:extLst>
              </p:cNvPr>
              <p:cNvSpPr txBox="1"/>
              <p:nvPr/>
            </p:nvSpPr>
            <p:spPr>
              <a:xfrm>
                <a:off x="633520" y="1516997"/>
                <a:ext cx="1501712" cy="307777"/>
              </a:xfrm>
              <a:prstGeom prst="rect">
                <a:avLst/>
              </a:prstGeom>
              <a:noFill/>
            </p:spPr>
            <p:txBody>
              <a:bodyPr wrap="square" lIns="0" tIns="0" rIns="0" bIns="0" rtlCol="0">
                <a:spAutoFit/>
              </a:bodyPr>
              <a:lstStyle/>
              <a:p>
                <a:pPr algn="ctr"/>
                <a:r>
                  <a:rPr lang="en-US" sz="2000" dirty="0"/>
                  <a:t>Alice: </a:t>
                </a:r>
                <a14:m>
                  <m:oMath xmlns:m="http://schemas.openxmlformats.org/officeDocument/2006/math">
                    <m:r>
                      <a:rPr lang="en-US" sz="2000" b="0" i="1" smtClean="0">
                        <a:latin typeface="Cambria Math" panose="02040503050406030204" pitchFamily="18" charset="0"/>
                      </a:rPr>
                      <m:t>𝑠𝑘</m:t>
                    </m:r>
                  </m:oMath>
                </a14:m>
                <a:endParaRPr lang="en-US" sz="2000" dirty="0"/>
              </a:p>
            </p:txBody>
          </p:sp>
        </mc:Choice>
        <mc:Fallback xmlns="">
          <p:sp>
            <p:nvSpPr>
              <p:cNvPr id="11" name="TextBox 10">
                <a:extLst>
                  <a:ext uri="{FF2B5EF4-FFF2-40B4-BE49-F238E27FC236}">
                    <a16:creationId xmlns:a16="http://schemas.microsoft.com/office/drawing/2014/main" id="{9E39BDEA-7C23-83D3-0589-187B18D79CD1}"/>
                  </a:ext>
                </a:extLst>
              </p:cNvPr>
              <p:cNvSpPr txBox="1">
                <a:spLocks noRot="1" noChangeAspect="1" noMove="1" noResize="1" noEditPoints="1" noAdjustHandles="1" noChangeArrowheads="1" noChangeShapeType="1" noTextEdit="1"/>
              </p:cNvSpPr>
              <p:nvPr/>
            </p:nvSpPr>
            <p:spPr>
              <a:xfrm>
                <a:off x="633520" y="1516997"/>
                <a:ext cx="1501712" cy="307777"/>
              </a:xfrm>
              <a:prstGeom prst="rect">
                <a:avLst/>
              </a:prstGeom>
              <a:blipFill>
                <a:blip r:embed="rId5"/>
                <a:stretch>
                  <a:fillRect t="-20000" b="-5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E773324-412E-D60C-03C2-D38CADE9416B}"/>
                  </a:ext>
                </a:extLst>
              </p:cNvPr>
              <p:cNvSpPr txBox="1"/>
              <p:nvPr/>
            </p:nvSpPr>
            <p:spPr>
              <a:xfrm>
                <a:off x="3524433" y="1501967"/>
                <a:ext cx="1202819" cy="307777"/>
              </a:xfrm>
              <a:prstGeom prst="rect">
                <a:avLst/>
              </a:prstGeom>
              <a:noFill/>
            </p:spPr>
            <p:txBody>
              <a:bodyPr wrap="square" lIns="0" tIns="0" rIns="0" bIns="0" rtlCol="0">
                <a:spAutoFit/>
              </a:bodyPr>
              <a:lstStyle/>
              <a:p>
                <a:r>
                  <a:rPr lang="en-US" sz="2000" dirty="0"/>
                  <a:t>Bob: </a:t>
                </a:r>
                <a14:m>
                  <m:oMath xmlns:m="http://schemas.openxmlformats.org/officeDocument/2006/math">
                    <m:r>
                      <a:rPr lang="en-US" sz="2000" b="0" i="1" smtClean="0">
                        <a:latin typeface="Cambria Math" panose="02040503050406030204" pitchFamily="18" charset="0"/>
                      </a:rPr>
                      <m:t>𝑝𝑘</m:t>
                    </m:r>
                    <m:r>
                      <a:rPr lang="en-US" sz="2000" b="0" i="1" smtClean="0">
                        <a:latin typeface="Cambria Math" panose="02040503050406030204" pitchFamily="18" charset="0"/>
                      </a:rPr>
                      <m:t>,</m:t>
                    </m:r>
                    <m:r>
                      <a:rPr lang="en-US" sz="2000" b="0" i="1" smtClean="0">
                        <a:latin typeface="Cambria Math" panose="02040503050406030204" pitchFamily="18" charset="0"/>
                      </a:rPr>
                      <m:t>𝑚</m:t>
                    </m:r>
                  </m:oMath>
                </a14:m>
                <a:endParaRPr lang="en-US" sz="2000" dirty="0"/>
              </a:p>
            </p:txBody>
          </p:sp>
        </mc:Choice>
        <mc:Fallback xmlns="">
          <p:sp>
            <p:nvSpPr>
              <p:cNvPr id="12" name="TextBox 11">
                <a:extLst>
                  <a:ext uri="{FF2B5EF4-FFF2-40B4-BE49-F238E27FC236}">
                    <a16:creationId xmlns:a16="http://schemas.microsoft.com/office/drawing/2014/main" id="{0E773324-412E-D60C-03C2-D38CADE9416B}"/>
                  </a:ext>
                </a:extLst>
              </p:cNvPr>
              <p:cNvSpPr txBox="1">
                <a:spLocks noRot="1" noChangeAspect="1" noMove="1" noResize="1" noEditPoints="1" noAdjustHandles="1" noChangeArrowheads="1" noChangeShapeType="1" noTextEdit="1"/>
              </p:cNvSpPr>
              <p:nvPr/>
            </p:nvSpPr>
            <p:spPr>
              <a:xfrm>
                <a:off x="3524433" y="1501967"/>
                <a:ext cx="1202819" cy="307777"/>
              </a:xfrm>
              <a:prstGeom prst="rect">
                <a:avLst/>
              </a:prstGeom>
              <a:blipFill>
                <a:blip r:embed="rId6"/>
                <a:stretch>
                  <a:fillRect l="-12632" t="-24000" r="-2105" b="-5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F4A7D3B-9498-D098-0CBA-BB60F2983945}"/>
                  </a:ext>
                </a:extLst>
              </p:cNvPr>
              <p:cNvSpPr txBox="1"/>
              <p:nvPr/>
            </p:nvSpPr>
            <p:spPr>
              <a:xfrm>
                <a:off x="3844949" y="3146730"/>
                <a:ext cx="43959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𝜎</m:t>
                      </m:r>
                    </m:oMath>
                  </m:oMathPara>
                </a14:m>
                <a:endParaRPr lang="en-US" sz="2000" dirty="0"/>
              </a:p>
            </p:txBody>
          </p:sp>
        </mc:Choice>
        <mc:Fallback xmlns="">
          <p:sp>
            <p:nvSpPr>
              <p:cNvPr id="19" name="TextBox 18">
                <a:extLst>
                  <a:ext uri="{FF2B5EF4-FFF2-40B4-BE49-F238E27FC236}">
                    <a16:creationId xmlns:a16="http://schemas.microsoft.com/office/drawing/2014/main" id="{6F4A7D3B-9498-D098-0CBA-BB60F2983945}"/>
                  </a:ext>
                </a:extLst>
              </p:cNvPr>
              <p:cNvSpPr txBox="1">
                <a:spLocks noRot="1" noChangeAspect="1" noMove="1" noResize="1" noEditPoints="1" noAdjustHandles="1" noChangeArrowheads="1" noChangeShapeType="1" noTextEdit="1"/>
              </p:cNvSpPr>
              <p:nvPr/>
            </p:nvSpPr>
            <p:spPr>
              <a:xfrm>
                <a:off x="3844949" y="3146730"/>
                <a:ext cx="439599"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6AA3DE1-1EB1-E7EB-76C3-9A883FF9BD7C}"/>
                  </a:ext>
                </a:extLst>
              </p:cNvPr>
              <p:cNvSpPr txBox="1"/>
              <p:nvPr/>
            </p:nvSpPr>
            <p:spPr>
              <a:xfrm>
                <a:off x="2826824" y="3545628"/>
                <a:ext cx="2300334" cy="3077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𝑉𝑒𝑟</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𝑝𝑘</m:t>
                          </m:r>
                          <m:r>
                            <a:rPr lang="en-US" sz="2000" b="0" i="1" smtClean="0">
                              <a:latin typeface="Cambria Math" panose="02040503050406030204" pitchFamily="18" charset="0"/>
                            </a:rPr>
                            <m:t>,</m:t>
                          </m:r>
                          <m:r>
                            <a:rPr lang="en-US" sz="2000" b="0" i="1" smtClean="0">
                              <a:latin typeface="Cambria Math" panose="02040503050406030204" pitchFamily="18" charset="0"/>
                            </a:rPr>
                            <m:t>𝑚</m:t>
                          </m:r>
                          <m:r>
                            <a:rPr lang="en-US" sz="2000" b="0" i="1" smtClean="0">
                              <a:latin typeface="Cambria Math" panose="02040503050406030204" pitchFamily="18" charset="0"/>
                            </a:rPr>
                            <m:t>,</m:t>
                          </m:r>
                          <m:r>
                            <a:rPr lang="en-US" sz="2000" b="0" i="1" smtClean="0">
                              <a:latin typeface="Cambria Math" panose="02040503050406030204" pitchFamily="18" charset="0"/>
                            </a:rPr>
                            <m:t>𝜎</m:t>
                          </m:r>
                        </m:e>
                      </m:d>
                      <m:r>
                        <a:rPr lang="en-US" sz="2000" b="0" i="1" smtClean="0">
                          <a:latin typeface="Cambria Math" panose="02040503050406030204" pitchFamily="18" charset="0"/>
                        </a:rPr>
                        <m:t>→0/1</m:t>
                      </m:r>
                    </m:oMath>
                  </m:oMathPara>
                </a14:m>
                <a:endParaRPr lang="en-US" sz="2000" dirty="0"/>
              </a:p>
            </p:txBody>
          </p:sp>
        </mc:Choice>
        <mc:Fallback xmlns="">
          <p:sp>
            <p:nvSpPr>
              <p:cNvPr id="20" name="TextBox 19">
                <a:extLst>
                  <a:ext uri="{FF2B5EF4-FFF2-40B4-BE49-F238E27FC236}">
                    <a16:creationId xmlns:a16="http://schemas.microsoft.com/office/drawing/2014/main" id="{D6AA3DE1-1EB1-E7EB-76C3-9A883FF9BD7C}"/>
                  </a:ext>
                </a:extLst>
              </p:cNvPr>
              <p:cNvSpPr txBox="1">
                <a:spLocks noRot="1" noChangeAspect="1" noMove="1" noResize="1" noEditPoints="1" noAdjustHandles="1" noChangeArrowheads="1" noChangeShapeType="1" noTextEdit="1"/>
              </p:cNvSpPr>
              <p:nvPr/>
            </p:nvSpPr>
            <p:spPr>
              <a:xfrm>
                <a:off x="2826824" y="3545628"/>
                <a:ext cx="2300334" cy="307776"/>
              </a:xfrm>
              <a:prstGeom prst="rect">
                <a:avLst/>
              </a:prstGeom>
              <a:blipFill>
                <a:blip r:embed="rId8"/>
                <a:stretch>
                  <a:fillRect l="-2198" r="-2198" b="-3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ounded Rectangle 20">
                <a:extLst>
                  <a:ext uri="{FF2B5EF4-FFF2-40B4-BE49-F238E27FC236}">
                    <a16:creationId xmlns:a16="http://schemas.microsoft.com/office/drawing/2014/main" id="{E8C6B034-F756-9E45-13BE-18548247BED3}"/>
                  </a:ext>
                </a:extLst>
              </p:cNvPr>
              <p:cNvSpPr/>
              <p:nvPr/>
            </p:nvSpPr>
            <p:spPr>
              <a:xfrm>
                <a:off x="542926" y="3316766"/>
                <a:ext cx="2003517" cy="924683"/>
              </a:xfrm>
              <a:prstGeom prst="roundRect">
                <a:avLst>
                  <a:gd name="adj" fmla="val 22383"/>
                </a:avLst>
              </a:prstGeom>
              <a:noFill/>
              <a:ln>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FF0000"/>
                    </a:solidFill>
                  </a:rPr>
                  <a:t>Blindness</a:t>
                </a:r>
                <a:r>
                  <a:rPr lang="en-US" dirty="0">
                    <a:solidFill>
                      <a:srgbClr val="FF0000"/>
                    </a:solidFill>
                  </a:rPr>
                  <a:t>:</a:t>
                </a:r>
              </a:p>
              <a:p>
                <a:r>
                  <a:rPr lang="en-US" dirty="0">
                    <a:solidFill>
                      <a:srgbClr val="FF0000"/>
                    </a:solidFill>
                  </a:rPr>
                  <a:t> </a:t>
                </a:r>
                <a14:m>
                  <m:oMath xmlns:m="http://schemas.openxmlformats.org/officeDocument/2006/math">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𝑚</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𝜎</m:t>
                    </m:r>
                    <m:r>
                      <a:rPr lang="en-US" b="0" i="1" smtClean="0">
                        <a:solidFill>
                          <a:srgbClr val="FF0000"/>
                        </a:solidFill>
                        <a:latin typeface="Cambria Math" panose="02040503050406030204" pitchFamily="18" charset="0"/>
                      </a:rPr>
                      <m:t>)</m:t>
                    </m:r>
                  </m:oMath>
                </a14:m>
                <a:r>
                  <a:rPr lang="en-US" dirty="0">
                    <a:solidFill>
                      <a:srgbClr val="FF0000"/>
                    </a:solidFill>
                  </a:rPr>
                  <a:t> can’t link to interaction</a:t>
                </a:r>
              </a:p>
            </p:txBody>
          </p:sp>
        </mc:Choice>
        <mc:Fallback xmlns="">
          <p:sp>
            <p:nvSpPr>
              <p:cNvPr id="21" name="Rounded Rectangle 20">
                <a:extLst>
                  <a:ext uri="{FF2B5EF4-FFF2-40B4-BE49-F238E27FC236}">
                    <a16:creationId xmlns:a16="http://schemas.microsoft.com/office/drawing/2014/main" id="{E8C6B034-F756-9E45-13BE-18548247BED3}"/>
                  </a:ext>
                </a:extLst>
              </p:cNvPr>
              <p:cNvSpPr>
                <a:spLocks noRot="1" noChangeAspect="1" noMove="1" noResize="1" noEditPoints="1" noAdjustHandles="1" noChangeArrowheads="1" noChangeShapeType="1" noTextEdit="1"/>
              </p:cNvSpPr>
              <p:nvPr/>
            </p:nvSpPr>
            <p:spPr>
              <a:xfrm>
                <a:off x="542926" y="3316766"/>
                <a:ext cx="2003517" cy="924683"/>
              </a:xfrm>
              <a:prstGeom prst="roundRect">
                <a:avLst>
                  <a:gd name="adj" fmla="val 22383"/>
                </a:avLst>
              </a:prstGeom>
              <a:blipFill>
                <a:blip r:embed="rId9"/>
                <a:stretch>
                  <a:fillRect t="-1316" b="-7895"/>
                </a:stretch>
              </a:blipFill>
              <a:ln>
                <a:solidFill>
                  <a:schemeClr val="accent1"/>
                </a:solidFill>
                <a:prstDash val="sysDot"/>
              </a:ln>
            </p:spPr>
            <p:txBody>
              <a:bodyPr/>
              <a:lstStyle/>
              <a:p>
                <a:r>
                  <a:rPr lang="en-US">
                    <a:noFill/>
                  </a:rPr>
                  <a:t> </a:t>
                </a:r>
              </a:p>
            </p:txBody>
          </p:sp>
        </mc:Fallback>
      </mc:AlternateContent>
      <p:sp>
        <p:nvSpPr>
          <p:cNvPr id="24" name="Rounded Rectangle 23">
            <a:extLst>
              <a:ext uri="{FF2B5EF4-FFF2-40B4-BE49-F238E27FC236}">
                <a16:creationId xmlns:a16="http://schemas.microsoft.com/office/drawing/2014/main" id="{00F6BA59-0021-3D4B-FA68-6E770EC1A704}"/>
              </a:ext>
            </a:extLst>
          </p:cNvPr>
          <p:cNvSpPr/>
          <p:nvPr/>
        </p:nvSpPr>
        <p:spPr>
          <a:xfrm>
            <a:off x="554639" y="4410489"/>
            <a:ext cx="5092404" cy="679554"/>
          </a:xfrm>
          <a:prstGeom prst="roundRect">
            <a:avLst>
              <a:gd name="adj" fmla="val 22383"/>
            </a:avLst>
          </a:prstGeom>
          <a:noFill/>
          <a:ln>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FF0000"/>
                </a:solidFill>
              </a:rPr>
              <a:t>One-more unforgeability:</a:t>
            </a:r>
          </a:p>
          <a:p>
            <a:r>
              <a:rPr lang="en-US" dirty="0">
                <a:solidFill>
                  <a:srgbClr val="FF0000"/>
                </a:solidFill>
              </a:rPr>
              <a:t>can’t forge more signatures than # of interactions</a:t>
            </a:r>
          </a:p>
        </p:txBody>
      </p:sp>
      <p:sp>
        <p:nvSpPr>
          <p:cNvPr id="25" name="TextBox 24">
            <a:extLst>
              <a:ext uri="{FF2B5EF4-FFF2-40B4-BE49-F238E27FC236}">
                <a16:creationId xmlns:a16="http://schemas.microsoft.com/office/drawing/2014/main" id="{EF183973-4AC3-6221-C246-4E3319C98B93}"/>
              </a:ext>
            </a:extLst>
          </p:cNvPr>
          <p:cNvSpPr txBox="1"/>
          <p:nvPr/>
        </p:nvSpPr>
        <p:spPr>
          <a:xfrm rot="19699816">
            <a:off x="2112910" y="2298151"/>
            <a:ext cx="1113104" cy="276999"/>
          </a:xfrm>
          <a:prstGeom prst="rect">
            <a:avLst/>
          </a:prstGeom>
          <a:solidFill>
            <a:schemeClr val="bg1"/>
          </a:solidFill>
          <a:ln w="25400">
            <a:solidFill>
              <a:srgbClr val="FF0000"/>
            </a:solidFill>
          </a:ln>
        </p:spPr>
        <p:txBody>
          <a:bodyPr wrap="square" lIns="0" tIns="0" rIns="0" bIns="0" rtlCol="0">
            <a:spAutoFit/>
          </a:bodyPr>
          <a:lstStyle/>
          <a:p>
            <a:pPr algn="ctr"/>
            <a:r>
              <a:rPr lang="en-US" dirty="0">
                <a:solidFill>
                  <a:srgbClr val="FF0000"/>
                </a:solidFill>
              </a:rPr>
              <a:t>Oblivious</a:t>
            </a:r>
          </a:p>
        </p:txBody>
      </p:sp>
      <p:sp>
        <p:nvSpPr>
          <p:cNvPr id="26" name="Rounded Rectangle 25">
            <a:extLst>
              <a:ext uri="{FF2B5EF4-FFF2-40B4-BE49-F238E27FC236}">
                <a16:creationId xmlns:a16="http://schemas.microsoft.com/office/drawing/2014/main" id="{19564CA3-7B33-704F-2DC5-64033061ED7E}"/>
              </a:ext>
            </a:extLst>
          </p:cNvPr>
          <p:cNvSpPr/>
          <p:nvPr/>
        </p:nvSpPr>
        <p:spPr>
          <a:xfrm>
            <a:off x="5481706" y="921505"/>
            <a:ext cx="3015700" cy="2584316"/>
          </a:xfrm>
          <a:prstGeom prst="roundRect">
            <a:avLst>
              <a:gd name="adj" fmla="val 6795"/>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2000" b="1" dirty="0">
                <a:solidFill>
                  <a:schemeClr val="tx1"/>
                </a:solidFill>
              </a:rPr>
              <a:t>Many applications:</a:t>
            </a:r>
            <a:endParaRPr lang="en-US" dirty="0">
              <a:solidFill>
                <a:schemeClr val="tx1"/>
              </a:solidFill>
            </a:endParaRPr>
          </a:p>
          <a:p>
            <a:pPr>
              <a:lnSpc>
                <a:spcPct val="150000"/>
              </a:lnSpc>
            </a:pPr>
            <a:r>
              <a:rPr lang="en-US" dirty="0">
                <a:solidFill>
                  <a:schemeClr val="tx1"/>
                </a:solidFill>
              </a:rPr>
              <a:t>E-cash [Cha82]</a:t>
            </a:r>
          </a:p>
          <a:p>
            <a:pPr>
              <a:lnSpc>
                <a:spcPct val="150000"/>
              </a:lnSpc>
            </a:pPr>
            <a:r>
              <a:rPr lang="en-US" dirty="0">
                <a:solidFill>
                  <a:schemeClr val="tx1"/>
                </a:solidFill>
              </a:rPr>
              <a:t>One’s VPN</a:t>
            </a:r>
          </a:p>
          <a:p>
            <a:pPr>
              <a:lnSpc>
                <a:spcPct val="150000"/>
              </a:lnSpc>
            </a:pPr>
            <a:r>
              <a:rPr lang="en-US" dirty="0">
                <a:solidFill>
                  <a:schemeClr val="tx1"/>
                </a:solidFill>
              </a:rPr>
              <a:t>Private click measure</a:t>
            </a:r>
          </a:p>
          <a:p>
            <a:pPr>
              <a:lnSpc>
                <a:spcPct val="150000"/>
              </a:lnSpc>
            </a:pPr>
            <a:r>
              <a:rPr lang="en-US" dirty="0">
                <a:solidFill>
                  <a:schemeClr val="tx1"/>
                </a:solidFill>
              </a:rPr>
              <a:t>Privacy Pass</a:t>
            </a:r>
          </a:p>
          <a:p>
            <a:pPr>
              <a:lnSpc>
                <a:spcPct val="150000"/>
              </a:lnSpc>
            </a:pPr>
            <a:r>
              <a:rPr lang="en-US" dirty="0">
                <a:solidFill>
                  <a:schemeClr val="tx1"/>
                </a:solidFill>
              </a:rPr>
              <a:t>…</a:t>
            </a:r>
          </a:p>
        </p:txBody>
      </p:sp>
      <p:pic>
        <p:nvPicPr>
          <p:cNvPr id="27" name="Picture 26" descr="A colorful letter g&#10;&#10;Description automatically generated">
            <a:extLst>
              <a:ext uri="{FF2B5EF4-FFF2-40B4-BE49-F238E27FC236}">
                <a16:creationId xmlns:a16="http://schemas.microsoft.com/office/drawing/2014/main" id="{94CDC50B-7F61-D80C-3315-18EC958895D1}"/>
              </a:ext>
            </a:extLst>
          </p:cNvPr>
          <p:cNvPicPr>
            <a:picLocks noChangeAspect="1"/>
          </p:cNvPicPr>
          <p:nvPr/>
        </p:nvPicPr>
        <p:blipFill>
          <a:blip r:embed="rId10"/>
          <a:stretch>
            <a:fillRect/>
          </a:stretch>
        </p:blipFill>
        <p:spPr>
          <a:xfrm>
            <a:off x="6891538" y="1881981"/>
            <a:ext cx="378882" cy="386396"/>
          </a:xfrm>
          <a:prstGeom prst="rect">
            <a:avLst/>
          </a:prstGeom>
        </p:spPr>
      </p:pic>
      <p:pic>
        <p:nvPicPr>
          <p:cNvPr id="28" name="Picture 27" descr="A black and white apple logo&#10;&#10;Description automatically generated">
            <a:extLst>
              <a:ext uri="{FF2B5EF4-FFF2-40B4-BE49-F238E27FC236}">
                <a16:creationId xmlns:a16="http://schemas.microsoft.com/office/drawing/2014/main" id="{2039DE50-32A9-73D3-447A-CC8B6505A26B}"/>
              </a:ext>
            </a:extLst>
          </p:cNvPr>
          <p:cNvPicPr>
            <a:picLocks noChangeAspect="1"/>
          </p:cNvPicPr>
          <p:nvPr/>
        </p:nvPicPr>
        <p:blipFill>
          <a:blip r:embed="rId11"/>
          <a:stretch>
            <a:fillRect/>
          </a:stretch>
        </p:blipFill>
        <p:spPr>
          <a:xfrm>
            <a:off x="7593067" y="2213663"/>
            <a:ext cx="849310" cy="477737"/>
          </a:xfrm>
          <a:prstGeom prst="rect">
            <a:avLst/>
          </a:prstGeom>
        </p:spPr>
      </p:pic>
      <p:pic>
        <p:nvPicPr>
          <p:cNvPr id="1026" name="Picture 2">
            <a:extLst>
              <a:ext uri="{FF2B5EF4-FFF2-40B4-BE49-F238E27FC236}">
                <a16:creationId xmlns:a16="http://schemas.microsoft.com/office/drawing/2014/main" id="{3BF6D24C-3596-FA90-05C1-D74AC4259D8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7005868" y="2670711"/>
            <a:ext cx="523003" cy="5230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351B29F-C1B2-9973-DDD5-CE4E479FD2E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76825" y="3105212"/>
            <a:ext cx="873833" cy="499572"/>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Connector 31">
            <a:extLst>
              <a:ext uri="{FF2B5EF4-FFF2-40B4-BE49-F238E27FC236}">
                <a16:creationId xmlns:a16="http://schemas.microsoft.com/office/drawing/2014/main" id="{A2DBD66B-50BB-7F77-D6E4-2E113E040020}"/>
              </a:ext>
            </a:extLst>
          </p:cNvPr>
          <p:cNvCxnSpPr>
            <a:cxnSpLocks/>
          </p:cNvCxnSpPr>
          <p:nvPr/>
        </p:nvCxnSpPr>
        <p:spPr>
          <a:xfrm>
            <a:off x="5340028" y="1114965"/>
            <a:ext cx="0" cy="2482834"/>
          </a:xfrm>
          <a:prstGeom prst="line">
            <a:avLst/>
          </a:prstGeom>
          <a:ln w="38100">
            <a:prstDash val="dash"/>
          </a:ln>
        </p:spPr>
        <p:style>
          <a:lnRef idx="2">
            <a:schemeClr val="accent1"/>
          </a:lnRef>
          <a:fillRef idx="0">
            <a:schemeClr val="accent1"/>
          </a:fillRef>
          <a:effectRef idx="1">
            <a:schemeClr val="accent1"/>
          </a:effectRef>
          <a:fontRef idx="minor">
            <a:schemeClr val="tx1"/>
          </a:fontRef>
        </p:style>
      </p:cxnSp>
      <p:sp>
        <p:nvSpPr>
          <p:cNvPr id="34" name="Rounded Rectangle 33">
            <a:extLst>
              <a:ext uri="{FF2B5EF4-FFF2-40B4-BE49-F238E27FC236}">
                <a16:creationId xmlns:a16="http://schemas.microsoft.com/office/drawing/2014/main" id="{346F3BAF-5981-7018-B4A3-3006A84B4792}"/>
              </a:ext>
            </a:extLst>
          </p:cNvPr>
          <p:cNvSpPr/>
          <p:nvPr/>
        </p:nvSpPr>
        <p:spPr>
          <a:xfrm>
            <a:off x="5481706" y="3862777"/>
            <a:ext cx="873833" cy="388045"/>
          </a:xfrm>
          <a:prstGeom prst="roundRect">
            <a:avLst>
              <a:gd name="adj" fmla="val 20246"/>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Proof</a:t>
            </a:r>
            <a:endParaRPr lang="en-US" dirty="0">
              <a:solidFill>
                <a:schemeClr val="tx1"/>
              </a:solidFill>
            </a:endParaRPr>
          </a:p>
        </p:txBody>
      </p:sp>
      <p:sp>
        <p:nvSpPr>
          <p:cNvPr id="36" name="Freeform 35">
            <a:extLst>
              <a:ext uri="{FF2B5EF4-FFF2-40B4-BE49-F238E27FC236}">
                <a16:creationId xmlns:a16="http://schemas.microsoft.com/office/drawing/2014/main" id="{BD7747FB-3045-79FC-EA2D-C76FC0F7F3A0}"/>
              </a:ext>
            </a:extLst>
          </p:cNvPr>
          <p:cNvSpPr/>
          <p:nvPr/>
        </p:nvSpPr>
        <p:spPr>
          <a:xfrm flipH="1">
            <a:off x="4223452" y="3332275"/>
            <a:ext cx="1598805" cy="499572"/>
          </a:xfrm>
          <a:custGeom>
            <a:avLst/>
            <a:gdLst>
              <a:gd name="connsiteX0" fmla="*/ 2103120 w 2103120"/>
              <a:gd name="connsiteY0" fmla="*/ 0 h 137160"/>
              <a:gd name="connsiteX1" fmla="*/ 594360 w 2103120"/>
              <a:gd name="connsiteY1" fmla="*/ 45720 h 137160"/>
              <a:gd name="connsiteX2" fmla="*/ 0 w 2103120"/>
              <a:gd name="connsiteY2" fmla="*/ 137160 h 137160"/>
            </a:gdLst>
            <a:ahLst/>
            <a:cxnLst>
              <a:cxn ang="0">
                <a:pos x="connsiteX0" y="connsiteY0"/>
              </a:cxn>
              <a:cxn ang="0">
                <a:pos x="connsiteX1" y="connsiteY1"/>
              </a:cxn>
              <a:cxn ang="0">
                <a:pos x="connsiteX2" y="connsiteY2"/>
              </a:cxn>
            </a:cxnLst>
            <a:rect l="l" t="t" r="r" b="b"/>
            <a:pathLst>
              <a:path w="2103120" h="137160">
                <a:moveTo>
                  <a:pt x="2103120" y="0"/>
                </a:moveTo>
                <a:cubicBezTo>
                  <a:pt x="1524000" y="11430"/>
                  <a:pt x="944880" y="22860"/>
                  <a:pt x="594360" y="45720"/>
                </a:cubicBezTo>
                <a:cubicBezTo>
                  <a:pt x="243840" y="68580"/>
                  <a:pt x="121920" y="102870"/>
                  <a:pt x="0" y="137160"/>
                </a:cubicBezTo>
              </a:path>
            </a:pathLst>
          </a:custGeom>
          <a:noFill/>
          <a:ln>
            <a:solidFill>
              <a:schemeClr val="accent1"/>
            </a:solidFill>
            <a:prstDash val="solid"/>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87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26" grpId="0" uiExpand="1" build="p"/>
      <p:bldP spid="34" grpId="0" animBg="1"/>
      <p:bldP spid="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E46C-2F48-5A42-8C8F-C175409F2F84}"/>
              </a:ext>
            </a:extLst>
          </p:cNvPr>
          <p:cNvSpPr>
            <a:spLocks noGrp="1"/>
          </p:cNvSpPr>
          <p:nvPr>
            <p:ph type="title"/>
          </p:nvPr>
        </p:nvSpPr>
        <p:spPr>
          <a:xfrm>
            <a:off x="419099" y="304271"/>
            <a:ext cx="8181975" cy="657874"/>
          </a:xfrm>
        </p:spPr>
        <p:txBody>
          <a:bodyPr/>
          <a:lstStyle/>
          <a:p>
            <a:r>
              <a:rPr lang="en-US" dirty="0"/>
              <a:t>Connections with blind signatures</a:t>
            </a:r>
          </a:p>
        </p:txBody>
      </p:sp>
      <p:sp>
        <p:nvSpPr>
          <p:cNvPr id="3" name="Rounded Rectangle 2">
            <a:extLst>
              <a:ext uri="{FF2B5EF4-FFF2-40B4-BE49-F238E27FC236}">
                <a16:creationId xmlns:a16="http://schemas.microsoft.com/office/drawing/2014/main" id="{1A53E753-708D-FF98-4012-BFF3067E8DCD}"/>
              </a:ext>
            </a:extLst>
          </p:cNvPr>
          <p:cNvSpPr/>
          <p:nvPr/>
        </p:nvSpPr>
        <p:spPr>
          <a:xfrm>
            <a:off x="848118" y="1030181"/>
            <a:ext cx="4435081" cy="2077003"/>
          </a:xfrm>
          <a:prstGeom prst="roundRect">
            <a:avLst>
              <a:gd name="adj" fmla="val 10304"/>
            </a:avLst>
          </a:prstGeom>
          <a:solidFill>
            <a:srgbClr val="97E4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1440"/>
            <a:r>
              <a:rPr lang="en-US" sz="2000" b="1" dirty="0">
                <a:solidFill>
                  <a:schemeClr val="tx1"/>
                </a:solidFill>
              </a:rPr>
              <a:t>Blind signatures and extensions</a:t>
            </a:r>
          </a:p>
          <a:p>
            <a:pPr marL="91440"/>
            <a:r>
              <a:rPr lang="en-US" dirty="0">
                <a:solidFill>
                  <a:schemeClr val="tx1"/>
                </a:solidFill>
              </a:rPr>
              <a:t>Blind </a:t>
            </a:r>
            <a:r>
              <a:rPr lang="en-US" dirty="0" err="1">
                <a:solidFill>
                  <a:schemeClr val="tx1"/>
                </a:solidFill>
              </a:rPr>
              <a:t>Schnorr</a:t>
            </a:r>
            <a:r>
              <a:rPr lang="en-US" dirty="0">
                <a:solidFill>
                  <a:schemeClr val="tx1"/>
                </a:solidFill>
              </a:rPr>
              <a:t> signatures [CP93]</a:t>
            </a:r>
          </a:p>
          <a:p>
            <a:pPr marL="91440">
              <a:lnSpc>
                <a:spcPct val="150000"/>
              </a:lnSpc>
            </a:pPr>
            <a:r>
              <a:rPr lang="en-US" dirty="0">
                <a:solidFill>
                  <a:schemeClr val="tx1"/>
                </a:solidFill>
              </a:rPr>
              <a:t>Partially blind signatures [AO00]</a:t>
            </a:r>
          </a:p>
          <a:p>
            <a:pPr marL="91440">
              <a:lnSpc>
                <a:spcPct val="150000"/>
              </a:lnSpc>
            </a:pPr>
            <a:r>
              <a:rPr lang="en-US" dirty="0">
                <a:solidFill>
                  <a:schemeClr val="tx1"/>
                </a:solidFill>
              </a:rPr>
              <a:t>Blind signatures w/ </a:t>
            </a:r>
            <a:r>
              <a:rPr lang="en-US" dirty="0" err="1">
                <a:solidFill>
                  <a:schemeClr val="tx1"/>
                </a:solidFill>
              </a:rPr>
              <a:t>arttributes</a:t>
            </a:r>
            <a:r>
              <a:rPr lang="en-US" dirty="0">
                <a:solidFill>
                  <a:schemeClr val="tx1"/>
                </a:solidFill>
              </a:rPr>
              <a:t> [BL12]</a:t>
            </a:r>
          </a:p>
          <a:p>
            <a:pPr marL="91440">
              <a:lnSpc>
                <a:spcPct val="150000"/>
              </a:lnSpc>
            </a:pPr>
            <a:r>
              <a:rPr lang="en-US" dirty="0">
                <a:solidFill>
                  <a:schemeClr val="tx1"/>
                </a:solidFill>
              </a:rPr>
              <a:t>U-Prove/Brands’ credential [Bra00,PZ11]</a:t>
            </a:r>
          </a:p>
        </p:txBody>
      </p:sp>
      <p:sp>
        <p:nvSpPr>
          <p:cNvPr id="9" name="Rounded Rectangle 8">
            <a:extLst>
              <a:ext uri="{FF2B5EF4-FFF2-40B4-BE49-F238E27FC236}">
                <a16:creationId xmlns:a16="http://schemas.microsoft.com/office/drawing/2014/main" id="{AF4E1F4D-E72B-CE84-84C7-062AAA544996}"/>
              </a:ext>
            </a:extLst>
          </p:cNvPr>
          <p:cNvSpPr/>
          <p:nvPr/>
        </p:nvSpPr>
        <p:spPr>
          <a:xfrm>
            <a:off x="5158902" y="3859269"/>
            <a:ext cx="2943880" cy="980360"/>
          </a:xfrm>
          <a:prstGeom prst="roundRect">
            <a:avLst>
              <a:gd name="adj" fmla="val 21582"/>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Oblivious issuance of proofs</a:t>
            </a:r>
            <a:endParaRPr lang="en-US" sz="2400" dirty="0">
              <a:solidFill>
                <a:schemeClr val="tx1"/>
              </a:solidFill>
            </a:endParaRPr>
          </a:p>
        </p:txBody>
      </p:sp>
      <p:sp>
        <p:nvSpPr>
          <p:cNvPr id="14" name="Freeform 13">
            <a:extLst>
              <a:ext uri="{FF2B5EF4-FFF2-40B4-BE49-F238E27FC236}">
                <a16:creationId xmlns:a16="http://schemas.microsoft.com/office/drawing/2014/main" id="{DF1968CC-565F-456B-37CB-9861CB4F25D5}"/>
              </a:ext>
            </a:extLst>
          </p:cNvPr>
          <p:cNvSpPr/>
          <p:nvPr/>
        </p:nvSpPr>
        <p:spPr>
          <a:xfrm rot="2368356">
            <a:off x="5197389" y="3045893"/>
            <a:ext cx="1524088" cy="206167"/>
          </a:xfrm>
          <a:custGeom>
            <a:avLst/>
            <a:gdLst>
              <a:gd name="connsiteX0" fmla="*/ 0 w 947854"/>
              <a:gd name="connsiteY0" fmla="*/ 335335 h 346486"/>
              <a:gd name="connsiteX1" fmla="*/ 211873 w 947854"/>
              <a:gd name="connsiteY1" fmla="*/ 90008 h 346486"/>
              <a:gd name="connsiteX2" fmla="*/ 434898 w 947854"/>
              <a:gd name="connsiteY2" fmla="*/ 798 h 346486"/>
              <a:gd name="connsiteX3" fmla="*/ 691376 w 947854"/>
              <a:gd name="connsiteY3" fmla="*/ 56555 h 346486"/>
              <a:gd name="connsiteX4" fmla="*/ 880946 w 947854"/>
              <a:gd name="connsiteY4" fmla="*/ 223823 h 346486"/>
              <a:gd name="connsiteX5" fmla="*/ 947854 w 947854"/>
              <a:gd name="connsiteY5" fmla="*/ 346486 h 346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7854" h="346486">
                <a:moveTo>
                  <a:pt x="0" y="335335"/>
                </a:moveTo>
                <a:cubicBezTo>
                  <a:pt x="69695" y="240549"/>
                  <a:pt x="139390" y="145764"/>
                  <a:pt x="211873" y="90008"/>
                </a:cubicBezTo>
                <a:cubicBezTo>
                  <a:pt x="284356" y="34252"/>
                  <a:pt x="354981" y="6373"/>
                  <a:pt x="434898" y="798"/>
                </a:cubicBezTo>
                <a:cubicBezTo>
                  <a:pt x="514815" y="-4777"/>
                  <a:pt x="617035" y="19384"/>
                  <a:pt x="691376" y="56555"/>
                </a:cubicBezTo>
                <a:cubicBezTo>
                  <a:pt x="765717" y="93726"/>
                  <a:pt x="838200" y="175501"/>
                  <a:pt x="880946" y="223823"/>
                </a:cubicBezTo>
                <a:cubicBezTo>
                  <a:pt x="923692" y="272145"/>
                  <a:pt x="935773" y="309315"/>
                  <a:pt x="947854" y="346486"/>
                </a:cubicBezTo>
              </a:path>
            </a:pathLst>
          </a:custGeom>
          <a:noFill/>
          <a:ln w="25400">
            <a:prstDash val="sysDot"/>
            <a:tailEnd type="arrow" w="med"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41987D7B-6FD8-DF37-F44F-F7045034CE91}"/>
              </a:ext>
            </a:extLst>
          </p:cNvPr>
          <p:cNvSpPr/>
          <p:nvPr/>
        </p:nvSpPr>
        <p:spPr>
          <a:xfrm rot="12980951">
            <a:off x="3517350" y="3641045"/>
            <a:ext cx="1597385" cy="268300"/>
          </a:xfrm>
          <a:custGeom>
            <a:avLst/>
            <a:gdLst>
              <a:gd name="connsiteX0" fmla="*/ 0 w 947854"/>
              <a:gd name="connsiteY0" fmla="*/ 335335 h 346486"/>
              <a:gd name="connsiteX1" fmla="*/ 211873 w 947854"/>
              <a:gd name="connsiteY1" fmla="*/ 90008 h 346486"/>
              <a:gd name="connsiteX2" fmla="*/ 434898 w 947854"/>
              <a:gd name="connsiteY2" fmla="*/ 798 h 346486"/>
              <a:gd name="connsiteX3" fmla="*/ 691376 w 947854"/>
              <a:gd name="connsiteY3" fmla="*/ 56555 h 346486"/>
              <a:gd name="connsiteX4" fmla="*/ 880946 w 947854"/>
              <a:gd name="connsiteY4" fmla="*/ 223823 h 346486"/>
              <a:gd name="connsiteX5" fmla="*/ 947854 w 947854"/>
              <a:gd name="connsiteY5" fmla="*/ 346486 h 346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7854" h="346486">
                <a:moveTo>
                  <a:pt x="0" y="335335"/>
                </a:moveTo>
                <a:cubicBezTo>
                  <a:pt x="69695" y="240549"/>
                  <a:pt x="139390" y="145764"/>
                  <a:pt x="211873" y="90008"/>
                </a:cubicBezTo>
                <a:cubicBezTo>
                  <a:pt x="284356" y="34252"/>
                  <a:pt x="354981" y="6373"/>
                  <a:pt x="434898" y="798"/>
                </a:cubicBezTo>
                <a:cubicBezTo>
                  <a:pt x="514815" y="-4777"/>
                  <a:pt x="617035" y="19384"/>
                  <a:pt x="691376" y="56555"/>
                </a:cubicBezTo>
                <a:cubicBezTo>
                  <a:pt x="765717" y="93726"/>
                  <a:pt x="838200" y="175501"/>
                  <a:pt x="880946" y="223823"/>
                </a:cubicBezTo>
                <a:cubicBezTo>
                  <a:pt x="923692" y="272145"/>
                  <a:pt x="935773" y="309315"/>
                  <a:pt x="947854" y="346486"/>
                </a:cubicBezTo>
              </a:path>
            </a:pathLst>
          </a:custGeom>
          <a:noFill/>
          <a:ln w="25400">
            <a:prstDash val="sysDot"/>
            <a:tailEnd type="arrow" w="med"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8480B25F-FAD9-6BDD-AEC7-14FE373A6D06}"/>
              </a:ext>
            </a:extLst>
          </p:cNvPr>
          <p:cNvSpPr/>
          <p:nvPr/>
        </p:nvSpPr>
        <p:spPr>
          <a:xfrm>
            <a:off x="6077647" y="2785129"/>
            <a:ext cx="1920599" cy="528290"/>
          </a:xfrm>
          <a:prstGeom prst="roundRect">
            <a:avLst>
              <a:gd name="adj" fmla="val 21582"/>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Certain proofs</a:t>
            </a:r>
          </a:p>
        </p:txBody>
      </p:sp>
      <p:sp>
        <p:nvSpPr>
          <p:cNvPr id="18" name="Rounded Rectangle 17">
            <a:extLst>
              <a:ext uri="{FF2B5EF4-FFF2-40B4-BE49-F238E27FC236}">
                <a16:creationId xmlns:a16="http://schemas.microsoft.com/office/drawing/2014/main" id="{ED9D7197-3E16-285E-C1B8-4633B3544F95}"/>
              </a:ext>
            </a:extLst>
          </p:cNvPr>
          <p:cNvSpPr/>
          <p:nvPr/>
        </p:nvSpPr>
        <p:spPr>
          <a:xfrm>
            <a:off x="1863553" y="3672739"/>
            <a:ext cx="2177639" cy="373059"/>
          </a:xfrm>
          <a:prstGeom prst="roundRect">
            <a:avLst>
              <a:gd name="adj" fmla="val 21582"/>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New constructions</a:t>
            </a:r>
          </a:p>
        </p:txBody>
      </p:sp>
      <p:sp>
        <p:nvSpPr>
          <p:cNvPr id="4" name="Rounded Rectangle 3">
            <a:extLst>
              <a:ext uri="{FF2B5EF4-FFF2-40B4-BE49-F238E27FC236}">
                <a16:creationId xmlns:a16="http://schemas.microsoft.com/office/drawing/2014/main" id="{21A30BF0-DC33-A133-AB76-0B43D0CE2895}"/>
              </a:ext>
            </a:extLst>
          </p:cNvPr>
          <p:cNvSpPr/>
          <p:nvPr/>
        </p:nvSpPr>
        <p:spPr>
          <a:xfrm>
            <a:off x="5158901" y="1409328"/>
            <a:ext cx="3545320" cy="528290"/>
          </a:xfrm>
          <a:prstGeom prst="roundRect">
            <a:avLst>
              <a:gd name="adj" fmla="val 20246"/>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Obliviously issue </a:t>
            </a:r>
            <a:r>
              <a:rPr lang="en-US" sz="2000" dirty="0" err="1">
                <a:solidFill>
                  <a:schemeClr val="tx1"/>
                </a:solidFill>
              </a:rPr>
              <a:t>PoK</a:t>
            </a:r>
            <a:r>
              <a:rPr lang="en-US" sz="2000" dirty="0">
                <a:solidFill>
                  <a:schemeClr val="tx1"/>
                </a:solidFill>
              </a:rPr>
              <a:t> of </a:t>
            </a:r>
            <a:r>
              <a:rPr lang="en-US" sz="2000" dirty="0" err="1">
                <a:solidFill>
                  <a:schemeClr val="tx1"/>
                </a:solidFill>
              </a:rPr>
              <a:t>DLog</a:t>
            </a:r>
            <a:endParaRPr lang="en-US" dirty="0">
              <a:solidFill>
                <a:schemeClr val="tx1"/>
              </a:solidFill>
            </a:endParaRPr>
          </a:p>
        </p:txBody>
      </p:sp>
      <p:cxnSp>
        <p:nvCxnSpPr>
          <p:cNvPr id="6" name="Straight Arrow Connector 5">
            <a:extLst>
              <a:ext uri="{FF2B5EF4-FFF2-40B4-BE49-F238E27FC236}">
                <a16:creationId xmlns:a16="http://schemas.microsoft.com/office/drawing/2014/main" id="{060C1BB5-C28E-D2AB-BD68-ADF66735C411}"/>
              </a:ext>
            </a:extLst>
          </p:cNvPr>
          <p:cNvCxnSpPr>
            <a:cxnSpLocks/>
            <a:endCxn id="4" idx="1"/>
          </p:cNvCxnSpPr>
          <p:nvPr/>
        </p:nvCxnSpPr>
        <p:spPr>
          <a:xfrm>
            <a:off x="4249052" y="1622122"/>
            <a:ext cx="909849" cy="513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32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E46C-2F48-5A42-8C8F-C175409F2F84}"/>
              </a:ext>
            </a:extLst>
          </p:cNvPr>
          <p:cNvSpPr>
            <a:spLocks noGrp="1"/>
          </p:cNvSpPr>
          <p:nvPr>
            <p:ph type="title"/>
          </p:nvPr>
        </p:nvSpPr>
        <p:spPr>
          <a:xfrm>
            <a:off x="419099" y="304271"/>
            <a:ext cx="8181975" cy="657874"/>
          </a:xfrm>
        </p:spPr>
        <p:txBody>
          <a:bodyPr/>
          <a:lstStyle/>
          <a:p>
            <a:r>
              <a:rPr lang="en-US" dirty="0"/>
              <a:t>Motivations: anonymous credentials [Cha85]</a:t>
            </a:r>
          </a:p>
        </p:txBody>
      </p:sp>
      <p:pic>
        <p:nvPicPr>
          <p:cNvPr id="11" name="Picture 10" descr="Icon&#10;&#10;Description automatically generated">
            <a:extLst>
              <a:ext uri="{FF2B5EF4-FFF2-40B4-BE49-F238E27FC236}">
                <a16:creationId xmlns:a16="http://schemas.microsoft.com/office/drawing/2014/main" id="{42756266-0FF0-1158-0CEE-642741DBE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286" y="962145"/>
            <a:ext cx="1053338" cy="1053338"/>
          </a:xfrm>
          <a:prstGeom prst="rect">
            <a:avLst/>
          </a:prstGeom>
        </p:spPr>
      </p:pic>
      <p:pic>
        <p:nvPicPr>
          <p:cNvPr id="12" name="Picture 11" descr="Icon&#10;&#10;Description automatically generated">
            <a:extLst>
              <a:ext uri="{FF2B5EF4-FFF2-40B4-BE49-F238E27FC236}">
                <a16:creationId xmlns:a16="http://schemas.microsoft.com/office/drawing/2014/main" id="{C4834274-AE93-79CD-7245-66B07CC725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4534" y="1606607"/>
            <a:ext cx="1148999" cy="1148999"/>
          </a:xfrm>
          <a:prstGeom prst="rect">
            <a:avLst/>
          </a:prstGeom>
        </p:spPr>
      </p:pic>
      <p:pic>
        <p:nvPicPr>
          <p:cNvPr id="13" name="Picture 12" descr="Icon&#10;&#10;Description automatically generated">
            <a:extLst>
              <a:ext uri="{FF2B5EF4-FFF2-40B4-BE49-F238E27FC236}">
                <a16:creationId xmlns:a16="http://schemas.microsoft.com/office/drawing/2014/main" id="{77C55C54-A3E1-720B-A875-2B304844E8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921" y="3143702"/>
            <a:ext cx="920068" cy="920068"/>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AF76DE5-C720-115A-56C9-4068ABEB7E26}"/>
                  </a:ext>
                </a:extLst>
              </p:cNvPr>
              <p:cNvSpPr txBox="1"/>
              <p:nvPr/>
            </p:nvSpPr>
            <p:spPr>
              <a:xfrm>
                <a:off x="340284" y="2059210"/>
                <a:ext cx="1501712" cy="307777"/>
              </a:xfrm>
              <a:prstGeom prst="rect">
                <a:avLst/>
              </a:prstGeom>
              <a:noFill/>
            </p:spPr>
            <p:txBody>
              <a:bodyPr wrap="square" lIns="0" tIns="0" rIns="0" bIns="0" rtlCol="0">
                <a:spAutoFit/>
              </a:bodyPr>
              <a:lstStyle/>
              <a:p>
                <a:pPr algn="ctr"/>
                <a:r>
                  <a:rPr lang="en-US" sz="2000" dirty="0"/>
                  <a:t>Issuer: </a:t>
                </a:r>
                <a14:m>
                  <m:oMath xmlns:m="http://schemas.openxmlformats.org/officeDocument/2006/math">
                    <m:r>
                      <a:rPr lang="en-US" sz="2000" b="0" i="1" smtClean="0">
                        <a:latin typeface="Cambria Math" panose="02040503050406030204" pitchFamily="18" charset="0"/>
                      </a:rPr>
                      <m:t>𝑠𝑘</m:t>
                    </m:r>
                  </m:oMath>
                </a14:m>
                <a:endParaRPr lang="en-US" sz="2000" dirty="0"/>
              </a:p>
            </p:txBody>
          </p:sp>
        </mc:Choice>
        <mc:Fallback xmlns="">
          <p:sp>
            <p:nvSpPr>
              <p:cNvPr id="14" name="TextBox 13">
                <a:extLst>
                  <a:ext uri="{FF2B5EF4-FFF2-40B4-BE49-F238E27FC236}">
                    <a16:creationId xmlns:a16="http://schemas.microsoft.com/office/drawing/2014/main" id="{BAF76DE5-C720-115A-56C9-4068ABEB7E26}"/>
                  </a:ext>
                </a:extLst>
              </p:cNvPr>
              <p:cNvSpPr txBox="1">
                <a:spLocks noRot="1" noChangeAspect="1" noMove="1" noResize="1" noEditPoints="1" noAdjustHandles="1" noChangeArrowheads="1" noChangeShapeType="1" noTextEdit="1"/>
              </p:cNvSpPr>
              <p:nvPr/>
            </p:nvSpPr>
            <p:spPr>
              <a:xfrm>
                <a:off x="340284" y="2059210"/>
                <a:ext cx="1501712" cy="307777"/>
              </a:xfrm>
              <a:prstGeom prst="rect">
                <a:avLst/>
              </a:prstGeom>
              <a:blipFill>
                <a:blip r:embed="rId6"/>
                <a:stretch>
                  <a:fillRect t="-24000" b="-5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0A9C66D-082B-D7E8-4F59-8B50D3845338}"/>
                  </a:ext>
                </a:extLst>
              </p:cNvPr>
              <p:cNvSpPr txBox="1"/>
              <p:nvPr/>
            </p:nvSpPr>
            <p:spPr>
              <a:xfrm>
                <a:off x="2878177" y="2832102"/>
                <a:ext cx="1501712" cy="307777"/>
              </a:xfrm>
              <a:prstGeom prst="rect">
                <a:avLst/>
              </a:prstGeom>
              <a:noFill/>
            </p:spPr>
            <p:txBody>
              <a:bodyPr wrap="square" lIns="0" tIns="0" rIns="0" bIns="0" rtlCol="0">
                <a:spAutoFit/>
              </a:bodyPr>
              <a:lstStyle/>
              <a:p>
                <a:pPr algn="ctr"/>
                <a:r>
                  <a:rPr lang="en-US" sz="2000" dirty="0"/>
                  <a:t>User: </a:t>
                </a:r>
                <a14:m>
                  <m:oMath xmlns:m="http://schemas.openxmlformats.org/officeDocument/2006/math">
                    <m:r>
                      <a:rPr lang="en-US" sz="2000" b="0" i="1" smtClean="0">
                        <a:latin typeface="Cambria Math" panose="02040503050406030204" pitchFamily="18" charset="0"/>
                      </a:rPr>
                      <m:t>𝑝𝑘</m:t>
                    </m:r>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𝑚</m:t>
                        </m:r>
                      </m:e>
                    </m:acc>
                  </m:oMath>
                </a14:m>
                <a:endParaRPr lang="en-US" sz="2000" dirty="0"/>
              </a:p>
            </p:txBody>
          </p:sp>
        </mc:Choice>
        <mc:Fallback xmlns="">
          <p:sp>
            <p:nvSpPr>
              <p:cNvPr id="15" name="TextBox 14">
                <a:extLst>
                  <a:ext uri="{FF2B5EF4-FFF2-40B4-BE49-F238E27FC236}">
                    <a16:creationId xmlns:a16="http://schemas.microsoft.com/office/drawing/2014/main" id="{50A9C66D-082B-D7E8-4F59-8B50D3845338}"/>
                  </a:ext>
                </a:extLst>
              </p:cNvPr>
              <p:cNvSpPr txBox="1">
                <a:spLocks noRot="1" noChangeAspect="1" noMove="1" noResize="1" noEditPoints="1" noAdjustHandles="1" noChangeArrowheads="1" noChangeShapeType="1" noTextEdit="1"/>
              </p:cNvSpPr>
              <p:nvPr/>
            </p:nvSpPr>
            <p:spPr>
              <a:xfrm>
                <a:off x="2878177" y="2832102"/>
                <a:ext cx="1501712" cy="307777"/>
              </a:xfrm>
              <a:prstGeom prst="rect">
                <a:avLst/>
              </a:prstGeom>
              <a:blipFill>
                <a:blip r:embed="rId7"/>
                <a:stretch>
                  <a:fillRect l="-1681" t="-24000" b="-52000"/>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7AD97CDB-834C-0E57-C9DF-5D803C71B1AB}"/>
              </a:ext>
            </a:extLst>
          </p:cNvPr>
          <p:cNvCxnSpPr>
            <a:cxnSpLocks/>
          </p:cNvCxnSpPr>
          <p:nvPr/>
        </p:nvCxnSpPr>
        <p:spPr>
          <a:xfrm>
            <a:off x="1960947" y="1897525"/>
            <a:ext cx="1053451" cy="382079"/>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5E339DAD-ABB0-C707-C4E0-4F305D4708BD}"/>
              </a:ext>
            </a:extLst>
          </p:cNvPr>
          <p:cNvCxnSpPr>
            <a:cxnSpLocks/>
          </p:cNvCxnSpPr>
          <p:nvPr/>
        </p:nvCxnSpPr>
        <p:spPr>
          <a:xfrm>
            <a:off x="1920811" y="1366965"/>
            <a:ext cx="1053451" cy="382079"/>
          </a:xfrm>
          <a:prstGeom prst="straightConnector1">
            <a:avLst/>
          </a:prstGeom>
          <a:ln w="38100">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A22E8BF-5C78-48EA-3760-FC65E1666228}"/>
                  </a:ext>
                </a:extLst>
              </p:cNvPr>
              <p:cNvSpPr txBox="1"/>
              <p:nvPr/>
            </p:nvSpPr>
            <p:spPr>
              <a:xfrm rot="1127380">
                <a:off x="2299362" y="1249670"/>
                <a:ext cx="43959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𝑚</m:t>
                          </m:r>
                        </m:e>
                      </m:acc>
                    </m:oMath>
                  </m:oMathPara>
                </a14:m>
                <a:endParaRPr lang="en-US" sz="2000" dirty="0"/>
              </a:p>
            </p:txBody>
          </p:sp>
        </mc:Choice>
        <mc:Fallback xmlns="">
          <p:sp>
            <p:nvSpPr>
              <p:cNvPr id="22" name="TextBox 21">
                <a:extLst>
                  <a:ext uri="{FF2B5EF4-FFF2-40B4-BE49-F238E27FC236}">
                    <a16:creationId xmlns:a16="http://schemas.microsoft.com/office/drawing/2014/main" id="{FA22E8BF-5C78-48EA-3760-FC65E1666228}"/>
                  </a:ext>
                </a:extLst>
              </p:cNvPr>
              <p:cNvSpPr txBox="1">
                <a:spLocks noRot="1" noChangeAspect="1" noMove="1" noResize="1" noEditPoints="1" noAdjustHandles="1" noChangeArrowheads="1" noChangeShapeType="1" noTextEdit="1"/>
              </p:cNvSpPr>
              <p:nvPr/>
            </p:nvSpPr>
            <p:spPr>
              <a:xfrm rot="1127380">
                <a:off x="2299362" y="1249670"/>
                <a:ext cx="439599" cy="307777"/>
              </a:xfrm>
              <a:prstGeom prst="rect">
                <a:avLst/>
              </a:prstGeom>
              <a:blipFill>
                <a:blip r:embed="rId8"/>
                <a:stretch>
                  <a:fillRect/>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90EF9FD9-FE0B-3F4C-610A-7A89C102947F}"/>
              </a:ext>
            </a:extLst>
          </p:cNvPr>
          <p:cNvSpPr txBox="1"/>
          <p:nvPr/>
        </p:nvSpPr>
        <p:spPr>
          <a:xfrm rot="1231769">
            <a:off x="2188478" y="1708996"/>
            <a:ext cx="557469" cy="276999"/>
          </a:xfrm>
          <a:prstGeom prst="rect">
            <a:avLst/>
          </a:prstGeom>
          <a:noFill/>
          <a:ln w="19050">
            <a:solidFill>
              <a:schemeClr val="tx1"/>
            </a:solidFill>
          </a:ln>
        </p:spPr>
        <p:txBody>
          <a:bodyPr wrap="square" lIns="0" tIns="0" rIns="0" bIns="0" rtlCol="0">
            <a:spAutoFit/>
          </a:bodyPr>
          <a:lstStyle/>
          <a:p>
            <a:pPr algn="ctr"/>
            <a:r>
              <a:rPr lang="en-US" dirty="0">
                <a:latin typeface="Arial Narrow" panose="020B0604020202020204" pitchFamily="34" charset="0"/>
                <a:cs typeface="Arial Narrow" panose="020B0604020202020204" pitchFamily="34" charset="0"/>
              </a:rPr>
              <a:t>Cred</a:t>
            </a:r>
          </a:p>
        </p:txBody>
      </p:sp>
      <p:sp>
        <p:nvSpPr>
          <p:cNvPr id="25" name="TextBox 24">
            <a:extLst>
              <a:ext uri="{FF2B5EF4-FFF2-40B4-BE49-F238E27FC236}">
                <a16:creationId xmlns:a16="http://schemas.microsoft.com/office/drawing/2014/main" id="{D9E70061-901C-0349-EBD8-A76D451B188D}"/>
              </a:ext>
            </a:extLst>
          </p:cNvPr>
          <p:cNvSpPr txBox="1"/>
          <p:nvPr/>
        </p:nvSpPr>
        <p:spPr>
          <a:xfrm>
            <a:off x="3350298" y="3246338"/>
            <a:ext cx="557469" cy="276999"/>
          </a:xfrm>
          <a:prstGeom prst="rect">
            <a:avLst/>
          </a:prstGeom>
          <a:noFill/>
          <a:ln w="19050">
            <a:solidFill>
              <a:schemeClr val="tx1"/>
            </a:solidFill>
          </a:ln>
        </p:spPr>
        <p:txBody>
          <a:bodyPr wrap="square" lIns="0" tIns="0" rIns="0" bIns="0" rtlCol="0">
            <a:spAutoFit/>
          </a:bodyPr>
          <a:lstStyle/>
          <a:p>
            <a:pPr algn="ctr"/>
            <a:r>
              <a:rPr lang="en-US" dirty="0">
                <a:latin typeface="Arial Narrow" panose="020B0604020202020204" pitchFamily="34" charset="0"/>
                <a:cs typeface="Arial Narrow" panose="020B0604020202020204" pitchFamily="34" charset="0"/>
              </a:rPr>
              <a:t>Cred</a:t>
            </a:r>
          </a:p>
        </p:txBody>
      </p:sp>
      <p:cxnSp>
        <p:nvCxnSpPr>
          <p:cNvPr id="26" name="Straight Arrow Connector 25">
            <a:extLst>
              <a:ext uri="{FF2B5EF4-FFF2-40B4-BE49-F238E27FC236}">
                <a16:creationId xmlns:a16="http://schemas.microsoft.com/office/drawing/2014/main" id="{7B9BF77D-9C46-D9D0-4956-4B4DA1DA602D}"/>
              </a:ext>
            </a:extLst>
          </p:cNvPr>
          <p:cNvCxnSpPr>
            <a:cxnSpLocks/>
            <a:endCxn id="15" idx="1"/>
          </p:cNvCxnSpPr>
          <p:nvPr/>
        </p:nvCxnSpPr>
        <p:spPr>
          <a:xfrm flipV="1">
            <a:off x="1960947" y="2985991"/>
            <a:ext cx="917230" cy="553935"/>
          </a:xfrm>
          <a:prstGeom prst="straightConnector1">
            <a:avLst/>
          </a:prstGeom>
          <a:ln w="38100">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E155C9FC-ECEB-D6DA-C31C-BB32513EEEBA}"/>
                  </a:ext>
                </a:extLst>
              </p:cNvPr>
              <p:cNvSpPr txBox="1"/>
              <p:nvPr/>
            </p:nvSpPr>
            <p:spPr>
              <a:xfrm>
                <a:off x="419099" y="4230858"/>
                <a:ext cx="1501712" cy="307777"/>
              </a:xfrm>
              <a:prstGeom prst="rect">
                <a:avLst/>
              </a:prstGeom>
              <a:noFill/>
            </p:spPr>
            <p:txBody>
              <a:bodyPr wrap="square" lIns="0" tIns="0" rIns="0" bIns="0" rtlCol="0">
                <a:spAutoFit/>
              </a:bodyPr>
              <a:lstStyle/>
              <a:p>
                <a:pPr algn="ctr"/>
                <a:r>
                  <a:rPr lang="en-US" sz="2000" dirty="0"/>
                  <a:t>Verifier: </a:t>
                </a:r>
                <a14:m>
                  <m:oMath xmlns:m="http://schemas.openxmlformats.org/officeDocument/2006/math">
                    <m:r>
                      <a:rPr lang="en-US" sz="2000" b="0" i="1" smtClean="0">
                        <a:latin typeface="Cambria Math" panose="02040503050406030204" pitchFamily="18" charset="0"/>
                      </a:rPr>
                      <m:t>𝑝𝑘</m:t>
                    </m:r>
                  </m:oMath>
                </a14:m>
                <a:endParaRPr lang="en-US" sz="2000" dirty="0"/>
              </a:p>
            </p:txBody>
          </p:sp>
        </mc:Choice>
        <mc:Fallback xmlns="">
          <p:sp>
            <p:nvSpPr>
              <p:cNvPr id="30" name="TextBox 29">
                <a:extLst>
                  <a:ext uri="{FF2B5EF4-FFF2-40B4-BE49-F238E27FC236}">
                    <a16:creationId xmlns:a16="http://schemas.microsoft.com/office/drawing/2014/main" id="{E155C9FC-ECEB-D6DA-C31C-BB32513EEEBA}"/>
                  </a:ext>
                </a:extLst>
              </p:cNvPr>
              <p:cNvSpPr txBox="1">
                <a:spLocks noRot="1" noChangeAspect="1" noMove="1" noResize="1" noEditPoints="1" noAdjustHandles="1" noChangeArrowheads="1" noChangeShapeType="1" noTextEdit="1"/>
              </p:cNvSpPr>
              <p:nvPr/>
            </p:nvSpPr>
            <p:spPr>
              <a:xfrm>
                <a:off x="419099" y="4230858"/>
                <a:ext cx="1501712" cy="307777"/>
              </a:xfrm>
              <a:prstGeom prst="rect">
                <a:avLst/>
              </a:prstGeom>
              <a:blipFill>
                <a:blip r:embed="rId9"/>
                <a:stretch>
                  <a:fillRect t="-24000" b="-5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8E40B16-9698-474A-1BD0-2DEF8494F66B}"/>
                  </a:ext>
                </a:extLst>
              </p:cNvPr>
              <p:cNvSpPr txBox="1"/>
              <p:nvPr/>
            </p:nvSpPr>
            <p:spPr>
              <a:xfrm rot="19702347">
                <a:off x="1877753" y="2953149"/>
                <a:ext cx="968907"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𝜙</m:t>
                      </m:r>
                      <m:d>
                        <m:dPr>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𝑚</m:t>
                              </m:r>
                            </m:e>
                          </m:acc>
                        </m:e>
                      </m:d>
                      <m:r>
                        <a:rPr lang="en-US" sz="2000" b="0" i="1" smtClean="0">
                          <a:latin typeface="Cambria Math" panose="02040503050406030204" pitchFamily="18" charset="0"/>
                        </a:rPr>
                        <m:t>,</m:t>
                      </m:r>
                      <m:r>
                        <a:rPr lang="en-US" sz="2000" b="0" i="1" smtClean="0">
                          <a:latin typeface="Cambria Math" panose="02040503050406030204" pitchFamily="18" charset="0"/>
                        </a:rPr>
                        <m:t>𝜋</m:t>
                      </m:r>
                    </m:oMath>
                  </m:oMathPara>
                </a14:m>
                <a:endParaRPr lang="en-US" sz="2000" dirty="0"/>
              </a:p>
            </p:txBody>
          </p:sp>
        </mc:Choice>
        <mc:Fallback xmlns="">
          <p:sp>
            <p:nvSpPr>
              <p:cNvPr id="31" name="TextBox 30">
                <a:extLst>
                  <a:ext uri="{FF2B5EF4-FFF2-40B4-BE49-F238E27FC236}">
                    <a16:creationId xmlns:a16="http://schemas.microsoft.com/office/drawing/2014/main" id="{38E40B16-9698-474A-1BD0-2DEF8494F66B}"/>
                  </a:ext>
                </a:extLst>
              </p:cNvPr>
              <p:cNvSpPr txBox="1">
                <a:spLocks noRot="1" noChangeAspect="1" noMove="1" noResize="1" noEditPoints="1" noAdjustHandles="1" noChangeArrowheads="1" noChangeShapeType="1" noTextEdit="1"/>
              </p:cNvSpPr>
              <p:nvPr/>
            </p:nvSpPr>
            <p:spPr>
              <a:xfrm rot="19702347">
                <a:off x="1877753" y="2953149"/>
                <a:ext cx="968907" cy="307777"/>
              </a:xfrm>
              <a:prstGeom prst="rect">
                <a:avLst/>
              </a:prstGeom>
              <a:blipFill>
                <a:blip r:embed="rId10"/>
                <a:stretch>
                  <a:fillRect l="-3750" b="-14516"/>
                </a:stretch>
              </a:blipFill>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E5ABBB1A-1C3A-85F1-35FF-49FD7DA0123C}"/>
              </a:ext>
            </a:extLst>
          </p:cNvPr>
          <p:cNvCxnSpPr>
            <a:cxnSpLocks/>
          </p:cNvCxnSpPr>
          <p:nvPr/>
        </p:nvCxnSpPr>
        <p:spPr>
          <a:xfrm>
            <a:off x="2730398" y="3117508"/>
            <a:ext cx="187915" cy="6823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5260BBF7-8D03-1331-F38A-0F0138DC51CC}"/>
              </a:ext>
            </a:extLst>
          </p:cNvPr>
          <p:cNvCxnSpPr>
            <a:cxnSpLocks/>
          </p:cNvCxnSpPr>
          <p:nvPr/>
        </p:nvCxnSpPr>
        <p:spPr>
          <a:xfrm>
            <a:off x="4834759" y="1232329"/>
            <a:ext cx="0" cy="4116838"/>
          </a:xfrm>
          <a:prstGeom prst="line">
            <a:avLst/>
          </a:prstGeom>
          <a:ln w="38100">
            <a:prstDash val="dash"/>
          </a:ln>
        </p:spPr>
        <p:style>
          <a:lnRef idx="2">
            <a:schemeClr val="accent1"/>
          </a:lnRef>
          <a:fillRef idx="0">
            <a:schemeClr val="accent1"/>
          </a:fillRef>
          <a:effectRef idx="1">
            <a:schemeClr val="accent1"/>
          </a:effectRef>
          <a:fontRef idx="minor">
            <a:schemeClr val="tx1"/>
          </a:fontRef>
        </p:style>
      </p:cxnSp>
      <p:sp>
        <p:nvSpPr>
          <p:cNvPr id="55" name="Rounded Rectangle 54">
            <a:extLst>
              <a:ext uri="{FF2B5EF4-FFF2-40B4-BE49-F238E27FC236}">
                <a16:creationId xmlns:a16="http://schemas.microsoft.com/office/drawing/2014/main" id="{D9B4D131-9F58-4465-0CC6-BDF01431E877}"/>
              </a:ext>
            </a:extLst>
          </p:cNvPr>
          <p:cNvSpPr/>
          <p:nvPr/>
        </p:nvSpPr>
        <p:spPr>
          <a:xfrm>
            <a:off x="552288" y="4670505"/>
            <a:ext cx="4019711" cy="678662"/>
          </a:xfrm>
          <a:prstGeom prst="roundRect">
            <a:avLst>
              <a:gd name="adj" fmla="val 19516"/>
            </a:avLst>
          </a:prstGeom>
          <a:solidFill>
            <a:srgbClr val="FFCFC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All practical schemes [CL04, ASM06, BCC+09] require </a:t>
            </a:r>
            <a:r>
              <a:rPr lang="en-US" sz="2000" b="1" dirty="0">
                <a:solidFill>
                  <a:schemeClr val="tx1"/>
                </a:solidFill>
              </a:rPr>
              <a:t>pairings</a:t>
            </a:r>
          </a:p>
        </p:txBody>
      </p:sp>
      <p:sp>
        <p:nvSpPr>
          <p:cNvPr id="56" name="Rounded Rectangle 55">
            <a:extLst>
              <a:ext uri="{FF2B5EF4-FFF2-40B4-BE49-F238E27FC236}">
                <a16:creationId xmlns:a16="http://schemas.microsoft.com/office/drawing/2014/main" id="{C64CA760-1B82-8FF7-D168-943113CAB9DA}"/>
              </a:ext>
            </a:extLst>
          </p:cNvPr>
          <p:cNvSpPr/>
          <p:nvPr/>
        </p:nvSpPr>
        <p:spPr>
          <a:xfrm>
            <a:off x="1973143" y="3799879"/>
            <a:ext cx="2674926" cy="393208"/>
          </a:xfrm>
          <a:prstGeom prst="roundRect">
            <a:avLst>
              <a:gd name="adj" fmla="val 22383"/>
            </a:avLst>
          </a:prstGeom>
          <a:noFill/>
          <a:ln>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Unlinkable</a:t>
            </a:r>
            <a:r>
              <a:rPr lang="en-US" dirty="0">
                <a:solidFill>
                  <a:schemeClr val="tx1"/>
                </a:solidFill>
              </a:rPr>
              <a:t> multi-show</a:t>
            </a:r>
            <a:endParaRPr lang="en-US" dirty="0">
              <a:solidFill>
                <a:srgbClr val="FF0000"/>
              </a:solidFill>
            </a:endParaRPr>
          </a:p>
        </p:txBody>
      </p:sp>
      <p:sp>
        <p:nvSpPr>
          <p:cNvPr id="62" name="Rounded Rectangle 61">
            <a:extLst>
              <a:ext uri="{FF2B5EF4-FFF2-40B4-BE49-F238E27FC236}">
                <a16:creationId xmlns:a16="http://schemas.microsoft.com/office/drawing/2014/main" id="{FABD2B2C-832F-B1CD-EE67-B1816DD933D1}"/>
              </a:ext>
            </a:extLst>
          </p:cNvPr>
          <p:cNvSpPr/>
          <p:nvPr/>
        </p:nvSpPr>
        <p:spPr>
          <a:xfrm>
            <a:off x="2938886" y="1060249"/>
            <a:ext cx="1733426" cy="461665"/>
          </a:xfrm>
          <a:prstGeom prst="roundRect">
            <a:avLst>
              <a:gd name="adj" fmla="val 21582"/>
            </a:avLst>
          </a:prstGeom>
          <a:solidFill>
            <a:srgbClr val="97E4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Multi-show</a:t>
            </a:r>
          </a:p>
        </p:txBody>
      </p:sp>
      <p:sp>
        <p:nvSpPr>
          <p:cNvPr id="63" name="Rounded Rectangle 62">
            <a:extLst>
              <a:ext uri="{FF2B5EF4-FFF2-40B4-BE49-F238E27FC236}">
                <a16:creationId xmlns:a16="http://schemas.microsoft.com/office/drawing/2014/main" id="{8C69F6E3-511B-5D69-C70D-C378AF5DF6CA}"/>
              </a:ext>
            </a:extLst>
          </p:cNvPr>
          <p:cNvSpPr/>
          <p:nvPr/>
        </p:nvSpPr>
        <p:spPr>
          <a:xfrm>
            <a:off x="5021448" y="1060249"/>
            <a:ext cx="3914013" cy="461665"/>
          </a:xfrm>
          <a:prstGeom prst="roundRect">
            <a:avLst>
              <a:gd name="adj" fmla="val 21582"/>
            </a:avLst>
          </a:prstGeom>
          <a:solidFill>
            <a:srgbClr val="97E4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Keyed-verification [CMZ14]</a:t>
            </a:r>
          </a:p>
        </p:txBody>
      </p:sp>
      <p:pic>
        <p:nvPicPr>
          <p:cNvPr id="64" name="Picture 63" descr="Icon&#10;&#10;Description automatically generated">
            <a:extLst>
              <a:ext uri="{FF2B5EF4-FFF2-40B4-BE49-F238E27FC236}">
                <a16:creationId xmlns:a16="http://schemas.microsoft.com/office/drawing/2014/main" id="{F5E59E02-68D8-BD74-0C79-0EB08421ED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5683" y="1868424"/>
            <a:ext cx="1053338" cy="1053338"/>
          </a:xfrm>
          <a:prstGeom prst="rect">
            <a:avLst/>
          </a:prstGeom>
        </p:spPr>
      </p:pic>
      <p:pic>
        <p:nvPicPr>
          <p:cNvPr id="65" name="Picture 64" descr="Icon&#10;&#10;Description automatically generated">
            <a:extLst>
              <a:ext uri="{FF2B5EF4-FFF2-40B4-BE49-F238E27FC236}">
                <a16:creationId xmlns:a16="http://schemas.microsoft.com/office/drawing/2014/main" id="{9AA407EA-25BE-C14E-23A8-B5823F0ABD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2106" y="1847495"/>
            <a:ext cx="1148999" cy="1148999"/>
          </a:xfrm>
          <a:prstGeom prst="rect">
            <a:avLst/>
          </a:prstGeom>
        </p:spPr>
      </p:pic>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0A5CA908-A163-6C8F-E6AE-8558874C651B}"/>
                  </a:ext>
                </a:extLst>
              </p:cNvPr>
              <p:cNvSpPr txBox="1"/>
              <p:nvPr/>
            </p:nvSpPr>
            <p:spPr>
              <a:xfrm>
                <a:off x="4927102" y="2996105"/>
                <a:ext cx="1501712" cy="615553"/>
              </a:xfrm>
              <a:prstGeom prst="rect">
                <a:avLst/>
              </a:prstGeom>
              <a:noFill/>
            </p:spPr>
            <p:txBody>
              <a:bodyPr wrap="square" lIns="0" tIns="0" rIns="0" bIns="0" rtlCol="0">
                <a:spAutoFit/>
              </a:bodyPr>
              <a:lstStyle/>
              <a:p>
                <a:pPr algn="ctr"/>
                <a:r>
                  <a:rPr lang="en-US" sz="2000" dirty="0"/>
                  <a:t>Issuer</a:t>
                </a:r>
              </a:p>
              <a:p>
                <a:pPr algn="ctr"/>
                <a:r>
                  <a:rPr lang="en-US" sz="2000" dirty="0"/>
                  <a:t>(verifier): </a:t>
                </a:r>
                <a14:m>
                  <m:oMath xmlns:m="http://schemas.openxmlformats.org/officeDocument/2006/math">
                    <m:r>
                      <a:rPr lang="en-US" sz="2000" b="0" i="1" smtClean="0">
                        <a:latin typeface="Cambria Math" panose="02040503050406030204" pitchFamily="18" charset="0"/>
                      </a:rPr>
                      <m:t>𝑠𝑘</m:t>
                    </m:r>
                  </m:oMath>
                </a14:m>
                <a:endParaRPr lang="en-US" sz="2000" dirty="0"/>
              </a:p>
            </p:txBody>
          </p:sp>
        </mc:Choice>
        <mc:Fallback xmlns="">
          <p:sp>
            <p:nvSpPr>
              <p:cNvPr id="66" name="TextBox 65">
                <a:extLst>
                  <a:ext uri="{FF2B5EF4-FFF2-40B4-BE49-F238E27FC236}">
                    <a16:creationId xmlns:a16="http://schemas.microsoft.com/office/drawing/2014/main" id="{0A5CA908-A163-6C8F-E6AE-8558874C651B}"/>
                  </a:ext>
                </a:extLst>
              </p:cNvPr>
              <p:cNvSpPr txBox="1">
                <a:spLocks noRot="1" noChangeAspect="1" noMove="1" noResize="1" noEditPoints="1" noAdjustHandles="1" noChangeArrowheads="1" noChangeShapeType="1" noTextEdit="1"/>
              </p:cNvSpPr>
              <p:nvPr/>
            </p:nvSpPr>
            <p:spPr>
              <a:xfrm>
                <a:off x="4927102" y="2996105"/>
                <a:ext cx="1501712" cy="615553"/>
              </a:xfrm>
              <a:prstGeom prst="rect">
                <a:avLst/>
              </a:prstGeom>
              <a:blipFill>
                <a:blip r:embed="rId11"/>
                <a:stretch>
                  <a:fillRect l="-2500" t="-12000" b="-26000"/>
                </a:stretch>
              </a:blipFill>
            </p:spPr>
            <p:txBody>
              <a:bodyPr/>
              <a:lstStyle/>
              <a:p>
                <a:r>
                  <a:rPr lang="en-US">
                    <a:noFill/>
                  </a:rPr>
                  <a:t> </a:t>
                </a:r>
              </a:p>
            </p:txBody>
          </p:sp>
        </mc:Fallback>
      </mc:AlternateContent>
      <p:cxnSp>
        <p:nvCxnSpPr>
          <p:cNvPr id="68" name="Straight Arrow Connector 67">
            <a:extLst>
              <a:ext uri="{FF2B5EF4-FFF2-40B4-BE49-F238E27FC236}">
                <a16:creationId xmlns:a16="http://schemas.microsoft.com/office/drawing/2014/main" id="{8010FEA6-B6C6-B9D6-1367-D19FD4455F93}"/>
              </a:ext>
            </a:extLst>
          </p:cNvPr>
          <p:cNvCxnSpPr>
            <a:cxnSpLocks/>
          </p:cNvCxnSpPr>
          <p:nvPr/>
        </p:nvCxnSpPr>
        <p:spPr>
          <a:xfrm>
            <a:off x="6425299" y="2394372"/>
            <a:ext cx="101613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9F2621FE-12BE-DC0A-CDFC-9C69A65FC612}"/>
              </a:ext>
            </a:extLst>
          </p:cNvPr>
          <p:cNvCxnSpPr>
            <a:cxnSpLocks/>
          </p:cNvCxnSpPr>
          <p:nvPr/>
        </p:nvCxnSpPr>
        <p:spPr>
          <a:xfrm>
            <a:off x="6389769" y="1936673"/>
            <a:ext cx="1093587" cy="1323"/>
          </a:xfrm>
          <a:prstGeom prst="straightConnector1">
            <a:avLst/>
          </a:prstGeom>
          <a:ln w="38100">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37674AB2-A475-481A-6531-35B35D4AF972}"/>
                  </a:ext>
                </a:extLst>
              </p:cNvPr>
              <p:cNvSpPr txBox="1"/>
              <p:nvPr/>
            </p:nvSpPr>
            <p:spPr>
              <a:xfrm>
                <a:off x="6713568" y="1652610"/>
                <a:ext cx="43959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𝑚</m:t>
                          </m:r>
                        </m:e>
                      </m:acc>
                    </m:oMath>
                  </m:oMathPara>
                </a14:m>
                <a:endParaRPr lang="en-US" sz="2000" dirty="0"/>
              </a:p>
            </p:txBody>
          </p:sp>
        </mc:Choice>
        <mc:Fallback xmlns="">
          <p:sp>
            <p:nvSpPr>
              <p:cNvPr id="70" name="TextBox 69">
                <a:extLst>
                  <a:ext uri="{FF2B5EF4-FFF2-40B4-BE49-F238E27FC236}">
                    <a16:creationId xmlns:a16="http://schemas.microsoft.com/office/drawing/2014/main" id="{37674AB2-A475-481A-6531-35B35D4AF972}"/>
                  </a:ext>
                </a:extLst>
              </p:cNvPr>
              <p:cNvSpPr txBox="1">
                <a:spLocks noRot="1" noChangeAspect="1" noMove="1" noResize="1" noEditPoints="1" noAdjustHandles="1" noChangeArrowheads="1" noChangeShapeType="1" noTextEdit="1"/>
              </p:cNvSpPr>
              <p:nvPr/>
            </p:nvSpPr>
            <p:spPr>
              <a:xfrm>
                <a:off x="6713568" y="1652610"/>
                <a:ext cx="439599" cy="307777"/>
              </a:xfrm>
              <a:prstGeom prst="rect">
                <a:avLst/>
              </a:prstGeom>
              <a:blipFill>
                <a:blip r:embed="rId15"/>
                <a:stretch>
                  <a:fillRect/>
                </a:stretch>
              </a:blipFill>
            </p:spPr>
            <p:txBody>
              <a:bodyPr/>
              <a:lstStyle/>
              <a:p>
                <a:r>
                  <a:rPr lang="en-US">
                    <a:noFill/>
                  </a:rPr>
                  <a:t> </a:t>
                </a:r>
              </a:p>
            </p:txBody>
          </p:sp>
        </mc:Fallback>
      </mc:AlternateContent>
      <p:sp>
        <p:nvSpPr>
          <p:cNvPr id="71" name="TextBox 70">
            <a:extLst>
              <a:ext uri="{FF2B5EF4-FFF2-40B4-BE49-F238E27FC236}">
                <a16:creationId xmlns:a16="http://schemas.microsoft.com/office/drawing/2014/main" id="{B64AB0B5-8CE2-CD2E-8581-21CFD44F8D25}"/>
              </a:ext>
            </a:extLst>
          </p:cNvPr>
          <p:cNvSpPr txBox="1"/>
          <p:nvPr/>
        </p:nvSpPr>
        <p:spPr>
          <a:xfrm>
            <a:off x="6447511" y="2046097"/>
            <a:ext cx="557469" cy="276999"/>
          </a:xfrm>
          <a:prstGeom prst="rect">
            <a:avLst/>
          </a:prstGeom>
          <a:noFill/>
          <a:ln w="19050">
            <a:solidFill>
              <a:schemeClr val="tx1"/>
            </a:solidFill>
          </a:ln>
        </p:spPr>
        <p:txBody>
          <a:bodyPr wrap="square" lIns="0" tIns="0" rIns="0" bIns="0" rtlCol="0">
            <a:spAutoFit/>
          </a:bodyPr>
          <a:lstStyle/>
          <a:p>
            <a:pPr algn="ctr"/>
            <a:r>
              <a:rPr lang="en-US" dirty="0">
                <a:latin typeface="Arial Narrow" panose="020B0604020202020204" pitchFamily="34" charset="0"/>
                <a:cs typeface="Arial Narrow" panose="020B0604020202020204" pitchFamily="34" charset="0"/>
              </a:rPr>
              <a:t>Cred</a:t>
            </a:r>
          </a:p>
        </p:txBody>
      </p:sp>
      <p:cxnSp>
        <p:nvCxnSpPr>
          <p:cNvPr id="72" name="Straight Arrow Connector 71">
            <a:extLst>
              <a:ext uri="{FF2B5EF4-FFF2-40B4-BE49-F238E27FC236}">
                <a16:creationId xmlns:a16="http://schemas.microsoft.com/office/drawing/2014/main" id="{9D0A5973-BB91-BC7E-29DC-63DC753B466A}"/>
              </a:ext>
            </a:extLst>
          </p:cNvPr>
          <p:cNvCxnSpPr>
            <a:cxnSpLocks/>
          </p:cNvCxnSpPr>
          <p:nvPr/>
        </p:nvCxnSpPr>
        <p:spPr>
          <a:xfrm>
            <a:off x="6428814" y="3384837"/>
            <a:ext cx="943712" cy="0"/>
          </a:xfrm>
          <a:prstGeom prst="straightConnector1">
            <a:avLst/>
          </a:prstGeom>
          <a:ln w="38100">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006C27C-6D6A-A3BE-CCE2-22077104FBDD}"/>
                  </a:ext>
                </a:extLst>
              </p:cNvPr>
              <p:cNvSpPr txBox="1"/>
              <p:nvPr/>
            </p:nvSpPr>
            <p:spPr>
              <a:xfrm>
                <a:off x="6421746" y="3035019"/>
                <a:ext cx="968907"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𝜙</m:t>
                      </m:r>
                      <m:d>
                        <m:dPr>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𝑚</m:t>
                              </m:r>
                            </m:e>
                          </m:acc>
                        </m:e>
                      </m:d>
                      <m:r>
                        <a:rPr lang="en-US" sz="2000" b="0" i="1" smtClean="0">
                          <a:latin typeface="Cambria Math" panose="02040503050406030204" pitchFamily="18" charset="0"/>
                        </a:rPr>
                        <m:t>,</m:t>
                      </m:r>
                      <m:r>
                        <a:rPr lang="en-US" sz="2000" b="0" i="1" smtClean="0">
                          <a:latin typeface="Cambria Math" panose="02040503050406030204" pitchFamily="18" charset="0"/>
                        </a:rPr>
                        <m:t>𝜋</m:t>
                      </m:r>
                    </m:oMath>
                  </m:oMathPara>
                </a14:m>
                <a:endParaRPr lang="en-US" sz="2000" dirty="0"/>
              </a:p>
            </p:txBody>
          </p:sp>
        </mc:Choice>
        <mc:Fallback xmlns="">
          <p:sp>
            <p:nvSpPr>
              <p:cNvPr id="73" name="TextBox 72">
                <a:extLst>
                  <a:ext uri="{FF2B5EF4-FFF2-40B4-BE49-F238E27FC236}">
                    <a16:creationId xmlns:a16="http://schemas.microsoft.com/office/drawing/2014/main" id="{C006C27C-6D6A-A3BE-CCE2-22077104FBDD}"/>
                  </a:ext>
                </a:extLst>
              </p:cNvPr>
              <p:cNvSpPr txBox="1">
                <a:spLocks noRot="1" noChangeAspect="1" noMove="1" noResize="1" noEditPoints="1" noAdjustHandles="1" noChangeArrowheads="1" noChangeShapeType="1" noTextEdit="1"/>
              </p:cNvSpPr>
              <p:nvPr/>
            </p:nvSpPr>
            <p:spPr>
              <a:xfrm>
                <a:off x="6421746" y="3035019"/>
                <a:ext cx="968907" cy="307777"/>
              </a:xfrm>
              <a:prstGeom prst="rect">
                <a:avLst/>
              </a:prstGeom>
              <a:blipFill>
                <a:blip r:embed="rId16"/>
                <a:stretch>
                  <a:fillRect l="-6494" b="-32000"/>
                </a:stretch>
              </a:blipFill>
            </p:spPr>
            <p:txBody>
              <a:bodyPr/>
              <a:lstStyle/>
              <a:p>
                <a:r>
                  <a:rPr lang="en-US">
                    <a:noFill/>
                  </a:rPr>
                  <a:t> </a:t>
                </a:r>
              </a:p>
            </p:txBody>
          </p:sp>
        </mc:Fallback>
      </mc:AlternateContent>
      <p:sp>
        <p:nvSpPr>
          <p:cNvPr id="83" name="TextBox 82">
            <a:extLst>
              <a:ext uri="{FF2B5EF4-FFF2-40B4-BE49-F238E27FC236}">
                <a16:creationId xmlns:a16="http://schemas.microsoft.com/office/drawing/2014/main" id="{8DB0BAAC-A9F5-5C2D-A46C-9CE2848368BF}"/>
              </a:ext>
            </a:extLst>
          </p:cNvPr>
          <p:cNvSpPr txBox="1"/>
          <p:nvPr/>
        </p:nvSpPr>
        <p:spPr>
          <a:xfrm>
            <a:off x="7957870" y="3401426"/>
            <a:ext cx="557469" cy="276999"/>
          </a:xfrm>
          <a:prstGeom prst="rect">
            <a:avLst/>
          </a:prstGeom>
          <a:noFill/>
          <a:ln w="19050">
            <a:solidFill>
              <a:schemeClr val="tx1"/>
            </a:solidFill>
          </a:ln>
        </p:spPr>
        <p:txBody>
          <a:bodyPr wrap="square" lIns="0" tIns="0" rIns="0" bIns="0" rtlCol="0">
            <a:spAutoFit/>
          </a:bodyPr>
          <a:lstStyle/>
          <a:p>
            <a:pPr algn="ctr"/>
            <a:r>
              <a:rPr lang="en-US" dirty="0">
                <a:latin typeface="Arial Narrow" panose="020B0604020202020204" pitchFamily="34" charset="0"/>
                <a:cs typeface="Arial Narrow" panose="020B0604020202020204" pitchFamily="34" charset="0"/>
              </a:rPr>
              <a:t>Cred</a:t>
            </a:r>
          </a:p>
        </p:txBody>
      </p:sp>
      <p:sp>
        <p:nvSpPr>
          <p:cNvPr id="86" name="Rounded Rectangle 85">
            <a:extLst>
              <a:ext uri="{FF2B5EF4-FFF2-40B4-BE49-F238E27FC236}">
                <a16:creationId xmlns:a16="http://schemas.microsoft.com/office/drawing/2014/main" id="{BA707FA8-18CD-7FA6-F93D-20627D649551}"/>
              </a:ext>
            </a:extLst>
          </p:cNvPr>
          <p:cNvSpPr/>
          <p:nvPr/>
        </p:nvSpPr>
        <p:spPr>
          <a:xfrm>
            <a:off x="5349248" y="3813380"/>
            <a:ext cx="2159132" cy="678662"/>
          </a:xfrm>
          <a:prstGeom prst="roundRect">
            <a:avLst>
              <a:gd name="adj" fmla="val 19516"/>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Pairing free</a:t>
            </a:r>
          </a:p>
          <a:p>
            <a:pPr algn="ctr"/>
            <a:r>
              <a:rPr lang="en-US" sz="2000" dirty="0">
                <a:solidFill>
                  <a:schemeClr val="tx1"/>
                </a:solidFill>
              </a:rPr>
              <a:t>Better efficiency</a:t>
            </a:r>
          </a:p>
        </p:txBody>
      </p:sp>
      <p:sp>
        <p:nvSpPr>
          <p:cNvPr id="87" name="Rounded Rectangle 86">
            <a:extLst>
              <a:ext uri="{FF2B5EF4-FFF2-40B4-BE49-F238E27FC236}">
                <a16:creationId xmlns:a16="http://schemas.microsoft.com/office/drawing/2014/main" id="{F63B2DC4-8937-86ED-E2DE-B56A6ED9A6FE}"/>
              </a:ext>
            </a:extLst>
          </p:cNvPr>
          <p:cNvSpPr/>
          <p:nvPr/>
        </p:nvSpPr>
        <p:spPr>
          <a:xfrm>
            <a:off x="5433122" y="4654751"/>
            <a:ext cx="2873583" cy="694416"/>
          </a:xfrm>
          <a:prstGeom prst="roundRect">
            <a:avLst>
              <a:gd name="adj" fmla="val 19516"/>
            </a:avLst>
          </a:prstGeom>
          <a:solidFill>
            <a:srgbClr val="FFCFC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No </a:t>
            </a:r>
            <a:r>
              <a:rPr lang="en-US" sz="2000" dirty="0" err="1">
                <a:solidFill>
                  <a:schemeClr val="tx1"/>
                </a:solidFill>
              </a:rPr>
              <a:t>unlinkable</a:t>
            </a:r>
            <a:r>
              <a:rPr lang="en-US" sz="2000" dirty="0">
                <a:solidFill>
                  <a:schemeClr val="tx1"/>
                </a:solidFill>
              </a:rPr>
              <a:t> public verification</a:t>
            </a:r>
          </a:p>
        </p:txBody>
      </p:sp>
      <p:pic>
        <p:nvPicPr>
          <p:cNvPr id="1026" name="Picture 2" descr="Signal Logo PNG Vectors Free Download">
            <a:extLst>
              <a:ext uri="{FF2B5EF4-FFF2-40B4-BE49-F238E27FC236}">
                <a16:creationId xmlns:a16="http://schemas.microsoft.com/office/drawing/2014/main" id="{701067BF-28AA-04A7-6998-56B3286C0B5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016874" y="3870607"/>
            <a:ext cx="516417" cy="51641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C5AFADA-254F-8765-22B2-C429D50E4D2E}"/>
                  </a:ext>
                </a:extLst>
              </p:cNvPr>
              <p:cNvSpPr txBox="1"/>
              <p:nvPr/>
            </p:nvSpPr>
            <p:spPr>
              <a:xfrm>
                <a:off x="7433749" y="3029553"/>
                <a:ext cx="1501712" cy="307777"/>
              </a:xfrm>
              <a:prstGeom prst="rect">
                <a:avLst/>
              </a:prstGeom>
              <a:noFill/>
            </p:spPr>
            <p:txBody>
              <a:bodyPr wrap="square" lIns="0" tIns="0" rIns="0" bIns="0" rtlCol="0">
                <a:spAutoFit/>
              </a:bodyPr>
              <a:lstStyle/>
              <a:p>
                <a:pPr algn="ctr"/>
                <a:r>
                  <a:rPr lang="en-US" sz="2000" dirty="0"/>
                  <a:t>User: </a:t>
                </a:r>
                <a14:m>
                  <m:oMath xmlns:m="http://schemas.openxmlformats.org/officeDocument/2006/math">
                    <m:r>
                      <a:rPr lang="en-US" sz="2000" b="0" i="1" smtClean="0">
                        <a:latin typeface="Cambria Math" panose="02040503050406030204" pitchFamily="18" charset="0"/>
                      </a:rPr>
                      <m:t>𝑝𝑘</m:t>
                    </m:r>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𝑚</m:t>
                        </m:r>
                      </m:e>
                    </m:acc>
                  </m:oMath>
                </a14:m>
                <a:endParaRPr lang="en-US" sz="2000" dirty="0"/>
              </a:p>
            </p:txBody>
          </p:sp>
        </mc:Choice>
        <mc:Fallback xmlns="">
          <p:sp>
            <p:nvSpPr>
              <p:cNvPr id="3" name="TextBox 2">
                <a:extLst>
                  <a:ext uri="{FF2B5EF4-FFF2-40B4-BE49-F238E27FC236}">
                    <a16:creationId xmlns:a16="http://schemas.microsoft.com/office/drawing/2014/main" id="{8C5AFADA-254F-8765-22B2-C429D50E4D2E}"/>
                  </a:ext>
                </a:extLst>
              </p:cNvPr>
              <p:cNvSpPr txBox="1">
                <a:spLocks noRot="1" noChangeAspect="1" noMove="1" noResize="1" noEditPoints="1" noAdjustHandles="1" noChangeArrowheads="1" noChangeShapeType="1" noTextEdit="1"/>
              </p:cNvSpPr>
              <p:nvPr/>
            </p:nvSpPr>
            <p:spPr>
              <a:xfrm>
                <a:off x="7433749" y="3029553"/>
                <a:ext cx="1501712" cy="307777"/>
              </a:xfrm>
              <a:prstGeom prst="rect">
                <a:avLst/>
              </a:prstGeom>
              <a:blipFill>
                <a:blip r:embed="rId19"/>
                <a:stretch>
                  <a:fillRect l="-1681" t="-20000" b="-5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3F940F8-B3C7-2BD3-3D60-67434DE72E0B}"/>
                  </a:ext>
                </a:extLst>
              </p:cNvPr>
              <p:cNvSpPr txBox="1"/>
              <p:nvPr/>
            </p:nvSpPr>
            <p:spPr>
              <a:xfrm>
                <a:off x="7012523" y="2022122"/>
                <a:ext cx="428911" cy="3407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 </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𝜋</m:t>
                          </m:r>
                        </m:e>
                        <m:sub>
                          <m:r>
                            <m:rPr>
                              <m:nor/>
                            </m:rPr>
                            <a:rPr lang="en-US" sz="2000" b="0" i="0" dirty="0" smtClean="0">
                              <a:solidFill>
                                <a:schemeClr val="tx1"/>
                              </a:solidFill>
                            </a:rPr>
                            <m:t>p</m:t>
                          </m:r>
                        </m:sub>
                      </m:sSub>
                    </m:oMath>
                  </m:oMathPara>
                </a14:m>
                <a:endParaRPr lang="en-US" sz="2000" dirty="0">
                  <a:solidFill>
                    <a:schemeClr val="tx1"/>
                  </a:solidFill>
                </a:endParaRPr>
              </a:p>
            </p:txBody>
          </p:sp>
        </mc:Choice>
        <mc:Fallback xmlns="">
          <p:sp>
            <p:nvSpPr>
              <p:cNvPr id="4" name="TextBox 3">
                <a:extLst>
                  <a:ext uri="{FF2B5EF4-FFF2-40B4-BE49-F238E27FC236}">
                    <a16:creationId xmlns:a16="http://schemas.microsoft.com/office/drawing/2014/main" id="{73F940F8-B3C7-2BD3-3D60-67434DE72E0B}"/>
                  </a:ext>
                </a:extLst>
              </p:cNvPr>
              <p:cNvSpPr txBox="1">
                <a:spLocks noRot="1" noChangeAspect="1" noMove="1" noResize="1" noEditPoints="1" noAdjustHandles="1" noChangeArrowheads="1" noChangeShapeType="1" noTextEdit="1"/>
              </p:cNvSpPr>
              <p:nvPr/>
            </p:nvSpPr>
            <p:spPr>
              <a:xfrm>
                <a:off x="7012523" y="2022122"/>
                <a:ext cx="428911" cy="340799"/>
              </a:xfrm>
              <a:prstGeom prst="rect">
                <a:avLst/>
              </a:prstGeom>
              <a:blipFill>
                <a:blip r:embed="rId20"/>
                <a:stretch>
                  <a:fillRect l="-5714" r="-11429" b="-17857"/>
                </a:stretch>
              </a:blipFill>
            </p:spPr>
            <p:txBody>
              <a:bodyPr/>
              <a:lstStyle/>
              <a:p>
                <a:r>
                  <a:rPr lang="en-US">
                    <a:noFill/>
                  </a:rPr>
                  <a:t> </a:t>
                </a:r>
              </a:p>
            </p:txBody>
          </p:sp>
        </mc:Fallback>
      </mc:AlternateContent>
      <p:sp>
        <p:nvSpPr>
          <p:cNvPr id="7" name="Rounded Rectangle 6">
            <a:extLst>
              <a:ext uri="{FF2B5EF4-FFF2-40B4-BE49-F238E27FC236}">
                <a16:creationId xmlns:a16="http://schemas.microsoft.com/office/drawing/2014/main" id="{09C7E5B2-1BDB-BD2A-5123-D7107D225972}"/>
              </a:ext>
            </a:extLst>
          </p:cNvPr>
          <p:cNvSpPr/>
          <p:nvPr/>
        </p:nvSpPr>
        <p:spPr>
          <a:xfrm>
            <a:off x="535811" y="2539720"/>
            <a:ext cx="1920361" cy="307777"/>
          </a:xfrm>
          <a:prstGeom prst="roundRect">
            <a:avLst>
              <a:gd name="adj" fmla="val 19516"/>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Partial information</a:t>
            </a:r>
          </a:p>
        </p:txBody>
      </p:sp>
      <p:cxnSp>
        <p:nvCxnSpPr>
          <p:cNvPr id="8" name="Straight Arrow Connector 7">
            <a:extLst>
              <a:ext uri="{FF2B5EF4-FFF2-40B4-BE49-F238E27FC236}">
                <a16:creationId xmlns:a16="http://schemas.microsoft.com/office/drawing/2014/main" id="{8F45807A-7B0D-FF08-2823-E37AA56A6117}"/>
              </a:ext>
            </a:extLst>
          </p:cNvPr>
          <p:cNvCxnSpPr>
            <a:cxnSpLocks/>
          </p:cNvCxnSpPr>
          <p:nvPr/>
        </p:nvCxnSpPr>
        <p:spPr>
          <a:xfrm flipH="1" flipV="1">
            <a:off x="1774259" y="2854121"/>
            <a:ext cx="382486" cy="1808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94" name="Group 93">
            <a:extLst>
              <a:ext uri="{FF2B5EF4-FFF2-40B4-BE49-F238E27FC236}">
                <a16:creationId xmlns:a16="http://schemas.microsoft.com/office/drawing/2014/main" id="{BB0D546B-2EAF-10F4-E68E-43718A6D7B45}"/>
              </a:ext>
            </a:extLst>
          </p:cNvPr>
          <p:cNvGrpSpPr/>
          <p:nvPr/>
        </p:nvGrpSpPr>
        <p:grpSpPr>
          <a:xfrm>
            <a:off x="419099" y="972602"/>
            <a:ext cx="4322861" cy="4533277"/>
            <a:chOff x="419099" y="877452"/>
            <a:chExt cx="4322861" cy="4533277"/>
          </a:xfrm>
        </p:grpSpPr>
        <p:sp>
          <p:nvSpPr>
            <p:cNvPr id="93" name="Rectangle 92">
              <a:extLst>
                <a:ext uri="{FF2B5EF4-FFF2-40B4-BE49-F238E27FC236}">
                  <a16:creationId xmlns:a16="http://schemas.microsoft.com/office/drawing/2014/main" id="{B5AB0216-5BDF-1C05-7C55-C68BE33599B3}"/>
                </a:ext>
              </a:extLst>
            </p:cNvPr>
            <p:cNvSpPr/>
            <p:nvPr/>
          </p:nvSpPr>
          <p:spPr>
            <a:xfrm>
              <a:off x="419099" y="877452"/>
              <a:ext cx="4322861" cy="453327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ular Callout 88">
              <a:extLst>
                <a:ext uri="{FF2B5EF4-FFF2-40B4-BE49-F238E27FC236}">
                  <a16:creationId xmlns:a16="http://schemas.microsoft.com/office/drawing/2014/main" id="{D0199A2C-6271-8401-81CE-BCC2D56274A8}"/>
                </a:ext>
              </a:extLst>
            </p:cNvPr>
            <p:cNvSpPr/>
            <p:nvPr/>
          </p:nvSpPr>
          <p:spPr>
            <a:xfrm>
              <a:off x="576541" y="2417336"/>
              <a:ext cx="4076909" cy="981279"/>
            </a:xfrm>
            <a:prstGeom prst="wedgeRoundRectCallout">
              <a:avLst>
                <a:gd name="adj1" fmla="val 57287"/>
                <a:gd name="adj2" fmla="val 45258"/>
                <a:gd name="adj3" fmla="val 16667"/>
              </a:avLst>
            </a:prstGeom>
            <a:solidFill>
              <a:srgbClr val="FFBEF2"/>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Can we support </a:t>
              </a:r>
              <a:r>
                <a:rPr lang="en-US" sz="2400" dirty="0" err="1">
                  <a:solidFill>
                    <a:schemeClr val="tx1"/>
                  </a:solidFill>
                </a:rPr>
                <a:t>unlinkable</a:t>
              </a:r>
              <a:r>
                <a:rPr lang="en-US" sz="2400" dirty="0">
                  <a:solidFill>
                    <a:schemeClr val="tx1"/>
                  </a:solidFill>
                </a:rPr>
                <a:t> public verification?</a:t>
              </a:r>
            </a:p>
          </p:txBody>
        </p:sp>
      </p:grpSp>
      <p:sp>
        <p:nvSpPr>
          <p:cNvPr id="92" name="Rounded Rectangle 91">
            <a:extLst>
              <a:ext uri="{FF2B5EF4-FFF2-40B4-BE49-F238E27FC236}">
                <a16:creationId xmlns:a16="http://schemas.microsoft.com/office/drawing/2014/main" id="{5BA2B5CD-DAB2-2F74-D15C-5A820229879B}"/>
              </a:ext>
            </a:extLst>
          </p:cNvPr>
          <p:cNvSpPr/>
          <p:nvPr/>
        </p:nvSpPr>
        <p:spPr>
          <a:xfrm>
            <a:off x="929836" y="3620776"/>
            <a:ext cx="3270488" cy="920068"/>
          </a:xfrm>
          <a:prstGeom prst="roundRect">
            <a:avLst>
              <a:gd name="adj" fmla="val 21582"/>
            </a:avLst>
          </a:prstGeom>
          <a:solidFill>
            <a:srgbClr val="AFECA3"/>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Yes, with </a:t>
            </a:r>
            <a:r>
              <a:rPr lang="en-US" sz="2400" b="1" dirty="0">
                <a:solidFill>
                  <a:schemeClr val="tx1"/>
                </a:solidFill>
              </a:rPr>
              <a:t>oblivious issuance of proofs!</a:t>
            </a:r>
            <a:endParaRPr lang="en-US" sz="2400" dirty="0">
              <a:solidFill>
                <a:schemeClr val="tx1"/>
              </a:solidFill>
            </a:endParaRPr>
          </a:p>
        </p:txBody>
      </p:sp>
    </p:spTree>
    <p:extLst>
      <p:ext uri="{BB962C8B-B14F-4D97-AF65-F5344CB8AC3E}">
        <p14:creationId xmlns:p14="http://schemas.microsoft.com/office/powerpoint/2010/main" val="274158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bg/>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8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02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8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9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2" grpId="0"/>
      <p:bldP spid="23" grpId="0" animBg="1"/>
      <p:bldP spid="25" grpId="0" animBg="1"/>
      <p:bldP spid="30" grpId="0"/>
      <p:bldP spid="31" grpId="0"/>
      <p:bldP spid="55" grpId="0" animBg="1"/>
      <p:bldP spid="56" grpId="0" uiExpand="1" build="p" animBg="1"/>
      <p:bldP spid="62" grpId="0" animBg="1"/>
      <p:bldP spid="63" grpId="0" animBg="1"/>
      <p:bldP spid="66" grpId="0"/>
      <p:bldP spid="70" grpId="0"/>
      <p:bldP spid="71" grpId="0" animBg="1"/>
      <p:bldP spid="73" grpId="0"/>
      <p:bldP spid="83" grpId="0" animBg="1"/>
      <p:bldP spid="86" grpId="0" animBg="1"/>
      <p:bldP spid="87" grpId="0" animBg="1"/>
      <p:bldP spid="3" grpId="0"/>
      <p:bldP spid="4" grpId="0"/>
      <p:bldP spid="7" grpId="0" animBg="1"/>
      <p:bldP spid="9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63" descr="Icon&#10;&#10;Description automatically generated">
            <a:extLst>
              <a:ext uri="{FF2B5EF4-FFF2-40B4-BE49-F238E27FC236}">
                <a16:creationId xmlns:a16="http://schemas.microsoft.com/office/drawing/2014/main" id="{F5E59E02-68D8-BD74-0C79-0EB08421ED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609" y="1392537"/>
            <a:ext cx="1053338" cy="1053338"/>
          </a:xfrm>
          <a:prstGeom prst="rect">
            <a:avLst/>
          </a:prstGeom>
        </p:spPr>
      </p:pic>
      <p:pic>
        <p:nvPicPr>
          <p:cNvPr id="65" name="Picture 64" descr="Icon&#10;&#10;Description automatically generated">
            <a:extLst>
              <a:ext uri="{FF2B5EF4-FFF2-40B4-BE49-F238E27FC236}">
                <a16:creationId xmlns:a16="http://schemas.microsoft.com/office/drawing/2014/main" id="{9AA407EA-25BE-C14E-23A8-B5823F0ABD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4079" y="1319486"/>
            <a:ext cx="1148999" cy="1148999"/>
          </a:xfrm>
          <a:prstGeom prst="rect">
            <a:avLst/>
          </a:prstGeom>
        </p:spPr>
      </p:pic>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0A5CA908-A163-6C8F-E6AE-8558874C651B}"/>
                  </a:ext>
                </a:extLst>
              </p:cNvPr>
              <p:cNvSpPr txBox="1"/>
              <p:nvPr/>
            </p:nvSpPr>
            <p:spPr>
              <a:xfrm>
                <a:off x="401600" y="2604851"/>
                <a:ext cx="1501712" cy="307777"/>
              </a:xfrm>
              <a:prstGeom prst="rect">
                <a:avLst/>
              </a:prstGeom>
              <a:noFill/>
            </p:spPr>
            <p:txBody>
              <a:bodyPr wrap="square" lIns="0" tIns="0" rIns="0" bIns="0" rtlCol="0">
                <a:spAutoFit/>
              </a:bodyPr>
              <a:lstStyle/>
              <a:p>
                <a:pPr algn="ctr"/>
                <a:r>
                  <a:rPr lang="en-US" sz="2000" dirty="0"/>
                  <a:t>Issuer: </a:t>
                </a:r>
                <a14:m>
                  <m:oMath xmlns:m="http://schemas.openxmlformats.org/officeDocument/2006/math">
                    <m:r>
                      <a:rPr lang="en-US" sz="2000" b="0" i="1" smtClean="0">
                        <a:latin typeface="Cambria Math" panose="02040503050406030204" pitchFamily="18" charset="0"/>
                      </a:rPr>
                      <m:t>𝑠𝑘</m:t>
                    </m:r>
                  </m:oMath>
                </a14:m>
                <a:endParaRPr lang="en-US" sz="2000" dirty="0"/>
              </a:p>
            </p:txBody>
          </p:sp>
        </mc:Choice>
        <mc:Fallback xmlns="">
          <p:sp>
            <p:nvSpPr>
              <p:cNvPr id="66" name="TextBox 65">
                <a:extLst>
                  <a:ext uri="{FF2B5EF4-FFF2-40B4-BE49-F238E27FC236}">
                    <a16:creationId xmlns:a16="http://schemas.microsoft.com/office/drawing/2014/main" id="{0A5CA908-A163-6C8F-E6AE-8558874C651B}"/>
                  </a:ext>
                </a:extLst>
              </p:cNvPr>
              <p:cNvSpPr txBox="1">
                <a:spLocks noRot="1" noChangeAspect="1" noMove="1" noResize="1" noEditPoints="1" noAdjustHandles="1" noChangeArrowheads="1" noChangeShapeType="1" noTextEdit="1"/>
              </p:cNvSpPr>
              <p:nvPr/>
            </p:nvSpPr>
            <p:spPr>
              <a:xfrm>
                <a:off x="401600" y="2604851"/>
                <a:ext cx="1501712" cy="307777"/>
              </a:xfrm>
              <a:prstGeom prst="rect">
                <a:avLst/>
              </a:prstGeom>
              <a:blipFill>
                <a:blip r:embed="rId5"/>
                <a:stretch>
                  <a:fillRect t="-19231"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B7EB0CE-3F94-5BD2-6B12-290E0651BD81}"/>
                  </a:ext>
                </a:extLst>
              </p:cNvPr>
              <p:cNvSpPr txBox="1"/>
              <p:nvPr/>
            </p:nvSpPr>
            <p:spPr>
              <a:xfrm>
                <a:off x="2925740" y="2505586"/>
                <a:ext cx="1501712" cy="307777"/>
              </a:xfrm>
              <a:prstGeom prst="rect">
                <a:avLst/>
              </a:prstGeom>
              <a:noFill/>
            </p:spPr>
            <p:txBody>
              <a:bodyPr wrap="square" lIns="0" tIns="0" rIns="0" bIns="0" rtlCol="0">
                <a:spAutoFit/>
              </a:bodyPr>
              <a:lstStyle/>
              <a:p>
                <a:pPr algn="ctr"/>
                <a:r>
                  <a:rPr lang="en-US" sz="2000" dirty="0"/>
                  <a:t>User: </a:t>
                </a:r>
                <a14:m>
                  <m:oMath xmlns:m="http://schemas.openxmlformats.org/officeDocument/2006/math">
                    <m:r>
                      <a:rPr lang="en-US" sz="2000" b="0" i="1" smtClean="0">
                        <a:latin typeface="Cambria Math" panose="02040503050406030204" pitchFamily="18" charset="0"/>
                      </a:rPr>
                      <m:t>𝑝𝑘</m:t>
                    </m:r>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𝑚</m:t>
                        </m:r>
                      </m:e>
                    </m:acc>
                  </m:oMath>
                </a14:m>
                <a:endParaRPr lang="en-US" sz="2000" dirty="0"/>
              </a:p>
            </p:txBody>
          </p:sp>
        </mc:Choice>
        <mc:Fallback xmlns="">
          <p:sp>
            <p:nvSpPr>
              <p:cNvPr id="67" name="TextBox 66">
                <a:extLst>
                  <a:ext uri="{FF2B5EF4-FFF2-40B4-BE49-F238E27FC236}">
                    <a16:creationId xmlns:a16="http://schemas.microsoft.com/office/drawing/2014/main" id="{DB7EB0CE-3F94-5BD2-6B12-290E0651BD81}"/>
                  </a:ext>
                </a:extLst>
              </p:cNvPr>
              <p:cNvSpPr txBox="1">
                <a:spLocks noRot="1" noChangeAspect="1" noMove="1" noResize="1" noEditPoints="1" noAdjustHandles="1" noChangeArrowheads="1" noChangeShapeType="1" noTextEdit="1"/>
              </p:cNvSpPr>
              <p:nvPr/>
            </p:nvSpPr>
            <p:spPr>
              <a:xfrm>
                <a:off x="2925740" y="2505586"/>
                <a:ext cx="1501712" cy="307777"/>
              </a:xfrm>
              <a:prstGeom prst="rect">
                <a:avLst/>
              </a:prstGeom>
              <a:blipFill>
                <a:blip r:embed="rId6"/>
                <a:stretch>
                  <a:fillRect l="-1681" t="-20000" b="-52000"/>
                </a:stretch>
              </a:blipFill>
            </p:spPr>
            <p:txBody>
              <a:bodyPr/>
              <a:lstStyle/>
              <a:p>
                <a:r>
                  <a:rPr lang="en-US">
                    <a:noFill/>
                  </a:rPr>
                  <a:t> </a:t>
                </a:r>
              </a:p>
            </p:txBody>
          </p:sp>
        </mc:Fallback>
      </mc:AlternateContent>
      <p:cxnSp>
        <p:nvCxnSpPr>
          <p:cNvPr id="69" name="Straight Arrow Connector 68">
            <a:extLst>
              <a:ext uri="{FF2B5EF4-FFF2-40B4-BE49-F238E27FC236}">
                <a16:creationId xmlns:a16="http://schemas.microsoft.com/office/drawing/2014/main" id="{9F2621FE-12BE-DC0A-CDFC-9C69A65FC612}"/>
              </a:ext>
            </a:extLst>
          </p:cNvPr>
          <p:cNvCxnSpPr>
            <a:cxnSpLocks/>
          </p:cNvCxnSpPr>
          <p:nvPr/>
        </p:nvCxnSpPr>
        <p:spPr>
          <a:xfrm>
            <a:off x="1873906" y="1688928"/>
            <a:ext cx="1093587" cy="1323"/>
          </a:xfrm>
          <a:prstGeom prst="straightConnector1">
            <a:avLst/>
          </a:prstGeom>
          <a:ln w="38100">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37674AB2-A475-481A-6531-35B35D4AF972}"/>
                  </a:ext>
                </a:extLst>
              </p:cNvPr>
              <p:cNvSpPr txBox="1"/>
              <p:nvPr/>
            </p:nvSpPr>
            <p:spPr>
              <a:xfrm>
                <a:off x="2197705" y="1404865"/>
                <a:ext cx="43959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𝑚</m:t>
                          </m:r>
                        </m:e>
                      </m:acc>
                    </m:oMath>
                  </m:oMathPara>
                </a14:m>
                <a:endParaRPr lang="en-US" sz="2000" dirty="0"/>
              </a:p>
            </p:txBody>
          </p:sp>
        </mc:Choice>
        <mc:Fallback xmlns="">
          <p:sp>
            <p:nvSpPr>
              <p:cNvPr id="70" name="TextBox 69">
                <a:extLst>
                  <a:ext uri="{FF2B5EF4-FFF2-40B4-BE49-F238E27FC236}">
                    <a16:creationId xmlns:a16="http://schemas.microsoft.com/office/drawing/2014/main" id="{37674AB2-A475-481A-6531-35B35D4AF972}"/>
                  </a:ext>
                </a:extLst>
              </p:cNvPr>
              <p:cNvSpPr txBox="1">
                <a:spLocks noRot="1" noChangeAspect="1" noMove="1" noResize="1" noEditPoints="1" noAdjustHandles="1" noChangeArrowheads="1" noChangeShapeType="1" noTextEdit="1"/>
              </p:cNvSpPr>
              <p:nvPr/>
            </p:nvSpPr>
            <p:spPr>
              <a:xfrm>
                <a:off x="2197705" y="1404865"/>
                <a:ext cx="439599" cy="307777"/>
              </a:xfrm>
              <a:prstGeom prst="rect">
                <a:avLst/>
              </a:prstGeom>
              <a:blipFill>
                <a:blip r:embed="rId7"/>
                <a:stretch>
                  <a:fillRect/>
                </a:stretch>
              </a:blipFill>
            </p:spPr>
            <p:txBody>
              <a:bodyPr/>
              <a:lstStyle/>
              <a:p>
                <a:r>
                  <a:rPr lang="en-US">
                    <a:noFill/>
                  </a:rPr>
                  <a:t> </a:t>
                </a:r>
              </a:p>
            </p:txBody>
          </p:sp>
        </mc:Fallback>
      </mc:AlternateContent>
      <p:cxnSp>
        <p:nvCxnSpPr>
          <p:cNvPr id="72" name="Straight Arrow Connector 71">
            <a:extLst>
              <a:ext uri="{FF2B5EF4-FFF2-40B4-BE49-F238E27FC236}">
                <a16:creationId xmlns:a16="http://schemas.microsoft.com/office/drawing/2014/main" id="{9D0A5973-BB91-BC7E-29DC-63DC753B466A}"/>
              </a:ext>
            </a:extLst>
          </p:cNvPr>
          <p:cNvCxnSpPr>
            <a:cxnSpLocks/>
          </p:cNvCxnSpPr>
          <p:nvPr/>
        </p:nvCxnSpPr>
        <p:spPr>
          <a:xfrm>
            <a:off x="1924595" y="2969668"/>
            <a:ext cx="943712" cy="0"/>
          </a:xfrm>
          <a:prstGeom prst="straightConnector1">
            <a:avLst/>
          </a:prstGeom>
          <a:ln w="38100">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006C27C-6D6A-A3BE-CCE2-22077104FBDD}"/>
                  </a:ext>
                </a:extLst>
              </p:cNvPr>
              <p:cNvSpPr txBox="1"/>
              <p:nvPr/>
            </p:nvSpPr>
            <p:spPr>
              <a:xfrm>
                <a:off x="1917527" y="2619850"/>
                <a:ext cx="968907"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𝜙</m:t>
                      </m:r>
                      <m:d>
                        <m:dPr>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𝑚</m:t>
                              </m:r>
                            </m:e>
                          </m:acc>
                        </m:e>
                      </m:d>
                      <m:r>
                        <a:rPr lang="en-US" sz="2000" b="0" i="1" smtClean="0">
                          <a:latin typeface="Cambria Math" panose="02040503050406030204" pitchFamily="18" charset="0"/>
                        </a:rPr>
                        <m:t>,</m:t>
                      </m:r>
                      <m:r>
                        <a:rPr lang="en-US" sz="2000" b="0" i="1" smtClean="0">
                          <a:latin typeface="Cambria Math" panose="02040503050406030204" pitchFamily="18" charset="0"/>
                        </a:rPr>
                        <m:t>𝜋</m:t>
                      </m:r>
                    </m:oMath>
                  </m:oMathPara>
                </a14:m>
                <a:endParaRPr lang="en-US" sz="2000" dirty="0"/>
              </a:p>
            </p:txBody>
          </p:sp>
        </mc:Choice>
        <mc:Fallback xmlns="">
          <p:sp>
            <p:nvSpPr>
              <p:cNvPr id="73" name="TextBox 72">
                <a:extLst>
                  <a:ext uri="{FF2B5EF4-FFF2-40B4-BE49-F238E27FC236}">
                    <a16:creationId xmlns:a16="http://schemas.microsoft.com/office/drawing/2014/main" id="{C006C27C-6D6A-A3BE-CCE2-22077104FBDD}"/>
                  </a:ext>
                </a:extLst>
              </p:cNvPr>
              <p:cNvSpPr txBox="1">
                <a:spLocks noRot="1" noChangeAspect="1" noMove="1" noResize="1" noEditPoints="1" noAdjustHandles="1" noChangeArrowheads="1" noChangeShapeType="1" noTextEdit="1"/>
              </p:cNvSpPr>
              <p:nvPr/>
            </p:nvSpPr>
            <p:spPr>
              <a:xfrm>
                <a:off x="1917527" y="2619850"/>
                <a:ext cx="968907" cy="307777"/>
              </a:xfrm>
              <a:prstGeom prst="rect">
                <a:avLst/>
              </a:prstGeom>
              <a:blipFill>
                <a:blip r:embed="rId8"/>
                <a:stretch>
                  <a:fillRect l="-7792" b="-32000"/>
                </a:stretch>
              </a:blipFill>
            </p:spPr>
            <p:txBody>
              <a:bodyPr/>
              <a:lstStyle/>
              <a:p>
                <a:r>
                  <a:rPr lang="en-US">
                    <a:noFill/>
                  </a:rPr>
                  <a:t> </a:t>
                </a:r>
              </a:p>
            </p:txBody>
          </p:sp>
        </mc:Fallback>
      </mc:AlternateContent>
      <p:sp>
        <p:nvSpPr>
          <p:cNvPr id="83" name="TextBox 82">
            <a:extLst>
              <a:ext uri="{FF2B5EF4-FFF2-40B4-BE49-F238E27FC236}">
                <a16:creationId xmlns:a16="http://schemas.microsoft.com/office/drawing/2014/main" id="{8DB0BAAC-A9F5-5C2D-A46C-9CE2848368BF}"/>
              </a:ext>
            </a:extLst>
          </p:cNvPr>
          <p:cNvSpPr txBox="1"/>
          <p:nvPr/>
        </p:nvSpPr>
        <p:spPr>
          <a:xfrm>
            <a:off x="3190042" y="2894735"/>
            <a:ext cx="557469" cy="276999"/>
          </a:xfrm>
          <a:prstGeom prst="rect">
            <a:avLst/>
          </a:prstGeom>
          <a:noFill/>
          <a:ln w="19050">
            <a:solidFill>
              <a:schemeClr val="tx1"/>
            </a:solidFill>
          </a:ln>
        </p:spPr>
        <p:txBody>
          <a:bodyPr wrap="square" lIns="0" tIns="0" rIns="0" bIns="0" rtlCol="0">
            <a:spAutoFit/>
          </a:bodyPr>
          <a:lstStyle/>
          <a:p>
            <a:pPr algn="ctr"/>
            <a:r>
              <a:rPr lang="en-US" dirty="0">
                <a:latin typeface="Arial Narrow" panose="020B0604020202020204" pitchFamily="34" charset="0"/>
                <a:cs typeface="Arial Narrow" panose="020B0604020202020204" pitchFamily="34" charset="0"/>
              </a:rPr>
              <a:t>Cred</a:t>
            </a:r>
          </a:p>
        </p:txBody>
      </p:sp>
      <p:sp>
        <p:nvSpPr>
          <p:cNvPr id="5" name="Rounded Rectangle 4">
            <a:extLst>
              <a:ext uri="{FF2B5EF4-FFF2-40B4-BE49-F238E27FC236}">
                <a16:creationId xmlns:a16="http://schemas.microsoft.com/office/drawing/2014/main" id="{07D8702D-1744-A14A-5FDE-D135E467B876}"/>
              </a:ext>
            </a:extLst>
          </p:cNvPr>
          <p:cNvSpPr/>
          <p:nvPr/>
        </p:nvSpPr>
        <p:spPr>
          <a:xfrm>
            <a:off x="4303078" y="1235477"/>
            <a:ext cx="4237950" cy="532110"/>
          </a:xfrm>
          <a:prstGeom prst="roundRect">
            <a:avLst>
              <a:gd name="adj" fmla="val 21582"/>
            </a:avLst>
          </a:prstGeom>
          <a:solidFill>
            <a:srgbClr val="97E4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Single-show AC [BL12,KL23]</a:t>
            </a:r>
          </a:p>
        </p:txBody>
      </p:sp>
      <p:sp>
        <p:nvSpPr>
          <p:cNvPr id="6" name="Title 1">
            <a:extLst>
              <a:ext uri="{FF2B5EF4-FFF2-40B4-BE49-F238E27FC236}">
                <a16:creationId xmlns:a16="http://schemas.microsoft.com/office/drawing/2014/main" id="{17FD560F-C56B-D299-CA0D-6C9ADE8CC316}"/>
              </a:ext>
            </a:extLst>
          </p:cNvPr>
          <p:cNvSpPr>
            <a:spLocks noGrp="1"/>
          </p:cNvSpPr>
          <p:nvPr>
            <p:ph type="title"/>
          </p:nvPr>
        </p:nvSpPr>
        <p:spPr>
          <a:xfrm>
            <a:off x="419099" y="304271"/>
            <a:ext cx="8181975" cy="657874"/>
          </a:xfrm>
        </p:spPr>
        <p:txBody>
          <a:bodyPr/>
          <a:lstStyle/>
          <a:p>
            <a:r>
              <a:rPr lang="en-US" dirty="0"/>
              <a:t>Adding public verifiability</a:t>
            </a:r>
          </a:p>
        </p:txBody>
      </p:sp>
      <p:cxnSp>
        <p:nvCxnSpPr>
          <p:cNvPr id="7" name="Straight Arrow Connector 6">
            <a:extLst>
              <a:ext uri="{FF2B5EF4-FFF2-40B4-BE49-F238E27FC236}">
                <a16:creationId xmlns:a16="http://schemas.microsoft.com/office/drawing/2014/main" id="{BC1191D9-8A3F-A516-B747-2C1D1E4A07A2}"/>
              </a:ext>
            </a:extLst>
          </p:cNvPr>
          <p:cNvCxnSpPr>
            <a:cxnSpLocks/>
          </p:cNvCxnSpPr>
          <p:nvPr/>
        </p:nvCxnSpPr>
        <p:spPr>
          <a:xfrm>
            <a:off x="1867513" y="1912781"/>
            <a:ext cx="1137049"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8572D669-854E-48D7-CABC-9C138E0FF8CE}"/>
              </a:ext>
            </a:extLst>
          </p:cNvPr>
          <p:cNvCxnSpPr>
            <a:cxnSpLocks/>
          </p:cNvCxnSpPr>
          <p:nvPr/>
        </p:nvCxnSpPr>
        <p:spPr>
          <a:xfrm>
            <a:off x="1867513" y="2093059"/>
            <a:ext cx="1137049" cy="0"/>
          </a:xfrm>
          <a:prstGeom prst="straightConnector1">
            <a:avLst/>
          </a:prstGeom>
          <a:ln w="381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10DD6C75-4BA0-0183-63BB-7C42D5F3ABF4}"/>
              </a:ext>
            </a:extLst>
          </p:cNvPr>
          <p:cNvCxnSpPr>
            <a:cxnSpLocks/>
          </p:cNvCxnSpPr>
          <p:nvPr/>
        </p:nvCxnSpPr>
        <p:spPr>
          <a:xfrm>
            <a:off x="1867513" y="2267565"/>
            <a:ext cx="1137049"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B1E4D7F2-1FE9-84D7-9D80-F805832E73A2}"/>
              </a:ext>
            </a:extLst>
          </p:cNvPr>
          <p:cNvSpPr txBox="1"/>
          <p:nvPr/>
        </p:nvSpPr>
        <p:spPr>
          <a:xfrm rot="19699816">
            <a:off x="1857352" y="1952700"/>
            <a:ext cx="1113104" cy="276999"/>
          </a:xfrm>
          <a:prstGeom prst="rect">
            <a:avLst/>
          </a:prstGeom>
          <a:solidFill>
            <a:schemeClr val="bg1"/>
          </a:solidFill>
          <a:ln w="25400">
            <a:solidFill>
              <a:srgbClr val="FF0000"/>
            </a:solidFill>
          </a:ln>
        </p:spPr>
        <p:txBody>
          <a:bodyPr wrap="square" lIns="0" tIns="0" rIns="0" bIns="0" rtlCol="0">
            <a:spAutoFit/>
          </a:bodyPr>
          <a:lstStyle/>
          <a:p>
            <a:pPr algn="ctr"/>
            <a:r>
              <a:rPr lang="en-US" dirty="0">
                <a:solidFill>
                  <a:srgbClr val="FF0000"/>
                </a:solidFill>
              </a:rPr>
              <a:t>Oblivious</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3A7E0D1-485A-3E10-70F9-C440A2403688}"/>
                  </a:ext>
                </a:extLst>
              </p:cNvPr>
              <p:cNvSpPr txBox="1"/>
              <p:nvPr/>
            </p:nvSpPr>
            <p:spPr>
              <a:xfrm>
                <a:off x="3782108" y="2846470"/>
                <a:ext cx="428911" cy="3407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sSub>
                        <m:sSubPr>
                          <m:ctrlPr>
                            <a:rPr lang="en-US" sz="2000" b="0" i="1" smtClean="0">
                              <a:solidFill>
                                <a:srgbClr val="0062FC"/>
                              </a:solidFill>
                              <a:latin typeface="Cambria Math" panose="02040503050406030204" pitchFamily="18" charset="0"/>
                            </a:rPr>
                          </m:ctrlPr>
                        </m:sSubPr>
                        <m:e>
                          <m:r>
                            <a:rPr lang="en-US" sz="2000" b="0" i="1" smtClean="0">
                              <a:solidFill>
                                <a:srgbClr val="0062FC"/>
                              </a:solidFill>
                              <a:latin typeface="Cambria Math" panose="02040503050406030204" pitchFamily="18" charset="0"/>
                            </a:rPr>
                            <m:t>𝜋</m:t>
                          </m:r>
                        </m:e>
                        <m:sub>
                          <m:r>
                            <m:rPr>
                              <m:nor/>
                            </m:rPr>
                            <a:rPr lang="en-US" sz="2000" b="0" i="0" dirty="0" smtClean="0">
                              <a:solidFill>
                                <a:srgbClr val="0062FC"/>
                              </a:solidFill>
                            </a:rPr>
                            <m:t>p</m:t>
                          </m:r>
                        </m:sub>
                      </m:sSub>
                    </m:oMath>
                  </m:oMathPara>
                </a14:m>
                <a:endParaRPr lang="en-US" sz="2000" dirty="0"/>
              </a:p>
            </p:txBody>
          </p:sp>
        </mc:Choice>
        <mc:Fallback xmlns="">
          <p:sp>
            <p:nvSpPr>
              <p:cNvPr id="19" name="TextBox 18">
                <a:extLst>
                  <a:ext uri="{FF2B5EF4-FFF2-40B4-BE49-F238E27FC236}">
                    <a16:creationId xmlns:a16="http://schemas.microsoft.com/office/drawing/2014/main" id="{B3A7E0D1-485A-3E10-70F9-C440A2403688}"/>
                  </a:ext>
                </a:extLst>
              </p:cNvPr>
              <p:cNvSpPr txBox="1">
                <a:spLocks noRot="1" noChangeAspect="1" noMove="1" noResize="1" noEditPoints="1" noAdjustHandles="1" noChangeArrowheads="1" noChangeShapeType="1" noTextEdit="1"/>
              </p:cNvSpPr>
              <p:nvPr/>
            </p:nvSpPr>
            <p:spPr>
              <a:xfrm>
                <a:off x="3782108" y="2846470"/>
                <a:ext cx="428911" cy="340799"/>
              </a:xfrm>
              <a:prstGeom prst="rect">
                <a:avLst/>
              </a:prstGeom>
              <a:blipFill>
                <a:blip r:embed="rId9"/>
                <a:stretch>
                  <a:fillRect l="-2857" r="-14286" b="-17857"/>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BDB32F7C-8B26-074B-2A7D-FC311A7ECD84}"/>
              </a:ext>
            </a:extLst>
          </p:cNvPr>
          <p:cNvSpPr/>
          <p:nvPr/>
        </p:nvSpPr>
        <p:spPr>
          <a:xfrm>
            <a:off x="1873906" y="2598959"/>
            <a:ext cx="1055642" cy="495122"/>
          </a:xfrm>
          <a:prstGeom prst="rect">
            <a:avLst/>
          </a:prstGeom>
          <a:noFill/>
          <a:ln w="254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C4C9C4D6-156F-790A-813C-1A530E3D5625}"/>
              </a:ext>
            </a:extLst>
          </p:cNvPr>
          <p:cNvSpPr/>
          <p:nvPr/>
        </p:nvSpPr>
        <p:spPr>
          <a:xfrm>
            <a:off x="667993" y="3179586"/>
            <a:ext cx="1574906" cy="307777"/>
          </a:xfrm>
          <a:prstGeom prst="roundRect">
            <a:avLst>
              <a:gd name="adj" fmla="val 19516"/>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Same as before</a:t>
            </a:r>
          </a:p>
        </p:txBody>
      </p:sp>
      <p:cxnSp>
        <p:nvCxnSpPr>
          <p:cNvPr id="32" name="Straight Arrow Connector 31">
            <a:extLst>
              <a:ext uri="{FF2B5EF4-FFF2-40B4-BE49-F238E27FC236}">
                <a16:creationId xmlns:a16="http://schemas.microsoft.com/office/drawing/2014/main" id="{65D3472A-63C3-2898-6E9C-4A0F795AF344}"/>
              </a:ext>
            </a:extLst>
          </p:cNvPr>
          <p:cNvCxnSpPr>
            <a:cxnSpLocks/>
          </p:cNvCxnSpPr>
          <p:nvPr/>
        </p:nvCxnSpPr>
        <p:spPr>
          <a:xfrm flipH="1">
            <a:off x="1672298" y="3023652"/>
            <a:ext cx="195000" cy="1636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Rectangle 32">
            <a:extLst>
              <a:ext uri="{FF2B5EF4-FFF2-40B4-BE49-F238E27FC236}">
                <a16:creationId xmlns:a16="http://schemas.microsoft.com/office/drawing/2014/main" id="{D8B4E5C2-CAFF-5AF4-68B4-6D7E3D90C9A9}"/>
              </a:ext>
            </a:extLst>
          </p:cNvPr>
          <p:cNvSpPr/>
          <p:nvPr/>
        </p:nvSpPr>
        <p:spPr>
          <a:xfrm>
            <a:off x="3133776" y="2849636"/>
            <a:ext cx="1077243" cy="382237"/>
          </a:xfrm>
          <a:prstGeom prst="rect">
            <a:avLst/>
          </a:prstGeom>
          <a:noFill/>
          <a:ln w="254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D9EE2D11-9550-A988-7A72-882CCF48887C}"/>
              </a:ext>
            </a:extLst>
          </p:cNvPr>
          <p:cNvSpPr/>
          <p:nvPr/>
        </p:nvSpPr>
        <p:spPr>
          <a:xfrm>
            <a:off x="3212698" y="3530619"/>
            <a:ext cx="1370124" cy="522600"/>
          </a:xfrm>
          <a:prstGeom prst="roundRect">
            <a:avLst>
              <a:gd name="adj" fmla="val 19516"/>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solidFill>
                  <a:srgbClr val="FF0000"/>
                </a:solidFill>
              </a:rPr>
              <a:t>Unlinkable</a:t>
            </a:r>
            <a:r>
              <a:rPr lang="en-US" sz="1600" dirty="0">
                <a:solidFill>
                  <a:schemeClr val="tx1"/>
                </a:solidFill>
              </a:rPr>
              <a:t> to issuance</a:t>
            </a:r>
          </a:p>
        </p:txBody>
      </p:sp>
      <p:cxnSp>
        <p:nvCxnSpPr>
          <p:cNvPr id="35" name="Straight Arrow Connector 34">
            <a:extLst>
              <a:ext uri="{FF2B5EF4-FFF2-40B4-BE49-F238E27FC236}">
                <a16:creationId xmlns:a16="http://schemas.microsoft.com/office/drawing/2014/main" id="{763E8618-1E1D-CA8D-E8B7-6B41524F1B36}"/>
              </a:ext>
            </a:extLst>
          </p:cNvPr>
          <p:cNvCxnSpPr>
            <a:cxnSpLocks/>
            <a:stCxn id="33" idx="2"/>
            <a:endCxn id="34" idx="0"/>
          </p:cNvCxnSpPr>
          <p:nvPr/>
        </p:nvCxnSpPr>
        <p:spPr>
          <a:xfrm>
            <a:off x="3672398" y="3231873"/>
            <a:ext cx="225362" cy="298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75A0BEEE-B19D-17EF-28A1-CB1E7F7257A6}"/>
              </a:ext>
            </a:extLst>
          </p:cNvPr>
          <p:cNvCxnSpPr>
            <a:cxnSpLocks/>
          </p:cNvCxnSpPr>
          <p:nvPr/>
        </p:nvCxnSpPr>
        <p:spPr>
          <a:xfrm flipV="1">
            <a:off x="1920787" y="3453666"/>
            <a:ext cx="1004953" cy="697840"/>
          </a:xfrm>
          <a:prstGeom prst="straightConnector1">
            <a:avLst/>
          </a:prstGeom>
          <a:ln w="38100">
            <a:headEnd type="triangle"/>
            <a:tailEnd type="none"/>
          </a:ln>
        </p:spPr>
        <p:style>
          <a:lnRef idx="2">
            <a:schemeClr val="accent1"/>
          </a:lnRef>
          <a:fillRef idx="0">
            <a:schemeClr val="accent1"/>
          </a:fillRef>
          <a:effectRef idx="1">
            <a:schemeClr val="accent1"/>
          </a:effectRef>
          <a:fontRef idx="minor">
            <a:schemeClr val="tx1"/>
          </a:fontRef>
        </p:style>
      </p:cxnSp>
      <p:pic>
        <p:nvPicPr>
          <p:cNvPr id="44" name="Picture 43" descr="Icon&#10;&#10;Description automatically generated">
            <a:extLst>
              <a:ext uri="{FF2B5EF4-FFF2-40B4-BE49-F238E27FC236}">
                <a16:creationId xmlns:a16="http://schemas.microsoft.com/office/drawing/2014/main" id="{053A896F-6168-F90A-22DB-96151981B5B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8920" y="3591649"/>
            <a:ext cx="920068" cy="920068"/>
          </a:xfrm>
          <a:prstGeom prst="rect">
            <a:avLst/>
          </a:prstGeom>
        </p:spPr>
      </p:pic>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4A9316B5-0DB2-0245-FF80-C1D9B1CB96E7}"/>
                  </a:ext>
                </a:extLst>
              </p:cNvPr>
              <p:cNvSpPr txBox="1"/>
              <p:nvPr/>
            </p:nvSpPr>
            <p:spPr>
              <a:xfrm>
                <a:off x="488098" y="4563186"/>
                <a:ext cx="1501712" cy="307777"/>
              </a:xfrm>
              <a:prstGeom prst="rect">
                <a:avLst/>
              </a:prstGeom>
              <a:noFill/>
            </p:spPr>
            <p:txBody>
              <a:bodyPr wrap="square" lIns="0" tIns="0" rIns="0" bIns="0" rtlCol="0">
                <a:spAutoFit/>
              </a:bodyPr>
              <a:lstStyle/>
              <a:p>
                <a:pPr algn="ctr"/>
                <a:r>
                  <a:rPr lang="en-US" sz="2000" dirty="0"/>
                  <a:t>Verifier: </a:t>
                </a:r>
                <a14:m>
                  <m:oMath xmlns:m="http://schemas.openxmlformats.org/officeDocument/2006/math">
                    <m:r>
                      <a:rPr lang="en-US" sz="2000" b="0" i="1" smtClean="0">
                        <a:latin typeface="Cambria Math" panose="02040503050406030204" pitchFamily="18" charset="0"/>
                      </a:rPr>
                      <m:t>𝑝𝑘</m:t>
                    </m:r>
                  </m:oMath>
                </a14:m>
                <a:endParaRPr lang="en-US" sz="2000" dirty="0"/>
              </a:p>
            </p:txBody>
          </p:sp>
        </mc:Choice>
        <mc:Fallback xmlns="">
          <p:sp>
            <p:nvSpPr>
              <p:cNvPr id="45" name="TextBox 44">
                <a:extLst>
                  <a:ext uri="{FF2B5EF4-FFF2-40B4-BE49-F238E27FC236}">
                    <a16:creationId xmlns:a16="http://schemas.microsoft.com/office/drawing/2014/main" id="{4A9316B5-0DB2-0245-FF80-C1D9B1CB96E7}"/>
                  </a:ext>
                </a:extLst>
              </p:cNvPr>
              <p:cNvSpPr txBox="1">
                <a:spLocks noRot="1" noChangeAspect="1" noMove="1" noResize="1" noEditPoints="1" noAdjustHandles="1" noChangeArrowheads="1" noChangeShapeType="1" noTextEdit="1"/>
              </p:cNvSpPr>
              <p:nvPr/>
            </p:nvSpPr>
            <p:spPr>
              <a:xfrm>
                <a:off x="488098" y="4563186"/>
                <a:ext cx="1501712" cy="307777"/>
              </a:xfrm>
              <a:prstGeom prst="rect">
                <a:avLst/>
              </a:prstGeom>
              <a:blipFill>
                <a:blip r:embed="rId11"/>
                <a:stretch>
                  <a:fillRect t="-20000" b="-5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870409D7-31E4-A626-99C4-0B00CD4251D6}"/>
                  </a:ext>
                </a:extLst>
              </p:cNvPr>
              <p:cNvSpPr txBox="1"/>
              <p:nvPr/>
            </p:nvSpPr>
            <p:spPr>
              <a:xfrm rot="19517488">
                <a:off x="1797783" y="3581586"/>
                <a:ext cx="75546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𝜙</m:t>
                      </m:r>
                      <m:r>
                        <a:rPr lang="en-US" sz="2000" b="0" i="1" smtClean="0">
                          <a:latin typeface="Cambria Math" panose="02040503050406030204" pitchFamily="18" charset="0"/>
                        </a:rPr>
                        <m:t>(</m:t>
                      </m:r>
                      <m:acc>
                        <m:accPr>
                          <m:chr m:val="⃗"/>
                          <m:ctrlPr>
                            <a:rPr lang="en-US" sz="2000" i="1" smtClean="0">
                              <a:latin typeface="Cambria Math" panose="02040503050406030204" pitchFamily="18" charset="0"/>
                            </a:rPr>
                          </m:ctrlPr>
                        </m:accPr>
                        <m:e>
                          <m:r>
                            <a:rPr lang="en-US" sz="2000" i="1">
                              <a:latin typeface="Cambria Math" panose="02040503050406030204" pitchFamily="18" charset="0"/>
                            </a:rPr>
                            <m:t>𝑚</m:t>
                          </m:r>
                        </m:e>
                      </m:acc>
                      <m:r>
                        <a:rPr lang="en-US" sz="2000" b="0" i="1" smtClean="0">
                          <a:latin typeface="Cambria Math" panose="02040503050406030204" pitchFamily="18" charset="0"/>
                        </a:rPr>
                        <m:t>),</m:t>
                      </m:r>
                    </m:oMath>
                  </m:oMathPara>
                </a14:m>
                <a:endParaRPr lang="en-US" sz="2000" dirty="0"/>
              </a:p>
            </p:txBody>
          </p:sp>
        </mc:Choice>
        <mc:Fallback xmlns="">
          <p:sp>
            <p:nvSpPr>
              <p:cNvPr id="47" name="TextBox 46">
                <a:extLst>
                  <a:ext uri="{FF2B5EF4-FFF2-40B4-BE49-F238E27FC236}">
                    <a16:creationId xmlns:a16="http://schemas.microsoft.com/office/drawing/2014/main" id="{870409D7-31E4-A626-99C4-0B00CD4251D6}"/>
                  </a:ext>
                </a:extLst>
              </p:cNvPr>
              <p:cNvSpPr txBox="1">
                <a:spLocks noRot="1" noChangeAspect="1" noMove="1" noResize="1" noEditPoints="1" noAdjustHandles="1" noChangeArrowheads="1" noChangeShapeType="1" noTextEdit="1"/>
              </p:cNvSpPr>
              <p:nvPr/>
            </p:nvSpPr>
            <p:spPr>
              <a:xfrm rot="19517488">
                <a:off x="1797783" y="3581586"/>
                <a:ext cx="755465" cy="307777"/>
              </a:xfrm>
              <a:prstGeom prst="rect">
                <a:avLst/>
              </a:prstGeom>
              <a:blipFill>
                <a:blip r:embed="rId12"/>
                <a:stretch>
                  <a:fillRect l="-6154" r="-7692" b="-160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CFBE195B-D8F9-C0C2-26F5-58BA0D1F8875}"/>
                  </a:ext>
                </a:extLst>
              </p:cNvPr>
              <p:cNvSpPr txBox="1"/>
              <p:nvPr/>
            </p:nvSpPr>
            <p:spPr>
              <a:xfrm rot="19517488">
                <a:off x="2273782" y="3692348"/>
                <a:ext cx="837478" cy="340799"/>
              </a:xfrm>
              <a:prstGeom prst="rect">
                <a:avLst/>
              </a:prstGeom>
              <a:noFill/>
            </p:spPr>
            <p:txBody>
              <a:bodyPr wrap="square" lIns="0" tIns="0" rIns="0" bIns="0" rtlCol="0">
                <a:spAutoFit/>
              </a:bodyPr>
              <a:lstStyle/>
              <a:p>
                <a:r>
                  <a:rPr lang="en-US" sz="2000" dirty="0">
                    <a:solidFill>
                      <a:srgbClr val="0062FC"/>
                    </a:solidFill>
                  </a:rPr>
                  <a:t> </a:t>
                </a:r>
                <a14:m>
                  <m:oMath xmlns:m="http://schemas.openxmlformats.org/officeDocument/2006/math">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𝜋</m:t>
                        </m:r>
                      </m:e>
                      <m:sup>
                        <m:r>
                          <a:rPr lang="en-US" sz="2000" b="0" i="1" smtClean="0">
                            <a:solidFill>
                              <a:schemeClr val="tx1"/>
                            </a:solidFill>
                            <a:latin typeface="Cambria Math" panose="02040503050406030204" pitchFamily="18" charset="0"/>
                          </a:rPr>
                          <m:t>′</m:t>
                        </m:r>
                      </m:sup>
                    </m:sSup>
                    <m:r>
                      <a:rPr lang="en-US" sz="2000" b="0" i="1" smtClean="0">
                        <a:solidFill>
                          <a:schemeClr val="tx1"/>
                        </a:solidFill>
                        <a:latin typeface="Cambria Math" panose="02040503050406030204" pitchFamily="18" charset="0"/>
                      </a:rPr>
                      <m:t>,</m:t>
                    </m:r>
                    <m:sSub>
                      <m:sSubPr>
                        <m:ctrlPr>
                          <a:rPr lang="en-US" sz="2000" i="1" smtClean="0">
                            <a:solidFill>
                              <a:srgbClr val="0062FC"/>
                            </a:solidFill>
                            <a:latin typeface="Cambria Math" panose="02040503050406030204" pitchFamily="18" charset="0"/>
                          </a:rPr>
                        </m:ctrlPr>
                      </m:sSubPr>
                      <m:e>
                        <m:r>
                          <a:rPr lang="en-US" sz="2000" i="1">
                            <a:solidFill>
                              <a:srgbClr val="0062FC"/>
                            </a:solidFill>
                            <a:latin typeface="Cambria Math" panose="02040503050406030204" pitchFamily="18" charset="0"/>
                          </a:rPr>
                          <m:t>𝜋</m:t>
                        </m:r>
                      </m:e>
                      <m:sub>
                        <m:r>
                          <m:rPr>
                            <m:nor/>
                          </m:rPr>
                          <a:rPr lang="en-US" sz="2000" dirty="0">
                            <a:solidFill>
                              <a:srgbClr val="0062FC"/>
                            </a:solidFill>
                          </a:rPr>
                          <m:t>p</m:t>
                        </m:r>
                      </m:sub>
                    </m:sSub>
                  </m:oMath>
                </a14:m>
                <a:endParaRPr lang="en-US" sz="2000" dirty="0"/>
              </a:p>
            </p:txBody>
          </p:sp>
        </mc:Choice>
        <mc:Fallback xmlns="">
          <p:sp>
            <p:nvSpPr>
              <p:cNvPr id="51" name="TextBox 50">
                <a:extLst>
                  <a:ext uri="{FF2B5EF4-FFF2-40B4-BE49-F238E27FC236}">
                    <a16:creationId xmlns:a16="http://schemas.microsoft.com/office/drawing/2014/main" id="{CFBE195B-D8F9-C0C2-26F5-58BA0D1F8875}"/>
                  </a:ext>
                </a:extLst>
              </p:cNvPr>
              <p:cNvSpPr txBox="1">
                <a:spLocks noRot="1" noChangeAspect="1" noMove="1" noResize="1" noEditPoints="1" noAdjustHandles="1" noChangeArrowheads="1" noChangeShapeType="1" noTextEdit="1"/>
              </p:cNvSpPr>
              <p:nvPr/>
            </p:nvSpPr>
            <p:spPr>
              <a:xfrm rot="19517488">
                <a:off x="2273782" y="3692348"/>
                <a:ext cx="837478" cy="340799"/>
              </a:xfrm>
              <a:prstGeom prst="rect">
                <a:avLst/>
              </a:prstGeom>
              <a:blipFill>
                <a:blip r:embed="rId13"/>
                <a:stretch>
                  <a:fillRect/>
                </a:stretch>
              </a:blipFill>
            </p:spPr>
            <p:txBody>
              <a:bodyPr/>
              <a:lstStyle/>
              <a:p>
                <a:r>
                  <a:rPr lang="en-US">
                    <a:noFill/>
                  </a:rPr>
                  <a:t> </a:t>
                </a:r>
              </a:p>
            </p:txBody>
          </p:sp>
        </mc:Fallback>
      </mc:AlternateContent>
      <p:sp>
        <p:nvSpPr>
          <p:cNvPr id="58" name="Rounded Rectangle 57">
            <a:extLst>
              <a:ext uri="{FF2B5EF4-FFF2-40B4-BE49-F238E27FC236}">
                <a16:creationId xmlns:a16="http://schemas.microsoft.com/office/drawing/2014/main" id="{30688956-F0CD-18A9-2638-ABC25DD0F411}"/>
              </a:ext>
            </a:extLst>
          </p:cNvPr>
          <p:cNvSpPr/>
          <p:nvPr/>
        </p:nvSpPr>
        <p:spPr>
          <a:xfrm>
            <a:off x="2128629" y="4333946"/>
            <a:ext cx="2548049" cy="460372"/>
          </a:xfrm>
          <a:prstGeom prst="roundRect">
            <a:avLst>
              <a:gd name="adj" fmla="val 22383"/>
            </a:avLst>
          </a:prstGeom>
          <a:noFill/>
          <a:ln>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Unlinkable</a:t>
            </a:r>
            <a:r>
              <a:rPr lang="en-US" dirty="0">
                <a:solidFill>
                  <a:schemeClr val="tx1"/>
                </a:solidFill>
              </a:rPr>
              <a:t> single-show</a:t>
            </a:r>
            <a:endParaRPr lang="en-US" dirty="0">
              <a:solidFill>
                <a:srgbClr val="FF0000"/>
              </a:solidFill>
            </a:endParaRPr>
          </a:p>
        </p:txBody>
      </p:sp>
      <p:sp>
        <p:nvSpPr>
          <p:cNvPr id="78" name="Rounded Rectangle 77">
            <a:extLst>
              <a:ext uri="{FF2B5EF4-FFF2-40B4-BE49-F238E27FC236}">
                <a16:creationId xmlns:a16="http://schemas.microsoft.com/office/drawing/2014/main" id="{8F975BAE-E433-6D8A-62F2-AFA3BD62D3FF}"/>
              </a:ext>
            </a:extLst>
          </p:cNvPr>
          <p:cNvSpPr/>
          <p:nvPr/>
        </p:nvSpPr>
        <p:spPr>
          <a:xfrm>
            <a:off x="4886899" y="3232363"/>
            <a:ext cx="2922439" cy="920068"/>
          </a:xfrm>
          <a:prstGeom prst="roundRect">
            <a:avLst>
              <a:gd name="adj" fmla="val 21582"/>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Minor changes to issuance only</a:t>
            </a:r>
          </a:p>
        </p:txBody>
      </p:sp>
      <p:sp>
        <p:nvSpPr>
          <p:cNvPr id="4" name="TextBox 3">
            <a:extLst>
              <a:ext uri="{FF2B5EF4-FFF2-40B4-BE49-F238E27FC236}">
                <a16:creationId xmlns:a16="http://schemas.microsoft.com/office/drawing/2014/main" id="{FEFE09F3-3816-CDE9-489E-0E08CB0AE16E}"/>
              </a:ext>
            </a:extLst>
          </p:cNvPr>
          <p:cNvSpPr txBox="1"/>
          <p:nvPr/>
        </p:nvSpPr>
        <p:spPr>
          <a:xfrm rot="19449955">
            <a:off x="2421016" y="3239879"/>
            <a:ext cx="557469" cy="276999"/>
          </a:xfrm>
          <a:prstGeom prst="rect">
            <a:avLst/>
          </a:prstGeom>
          <a:noFill/>
          <a:ln w="19050">
            <a:solidFill>
              <a:schemeClr val="tx1"/>
            </a:solidFill>
          </a:ln>
        </p:spPr>
        <p:txBody>
          <a:bodyPr wrap="square" lIns="0" tIns="0" rIns="0" bIns="0" rtlCol="0">
            <a:spAutoFit/>
          </a:bodyPr>
          <a:lstStyle/>
          <a:p>
            <a:pPr algn="ctr"/>
            <a:r>
              <a:rPr lang="en-US" dirty="0">
                <a:latin typeface="Arial Narrow" panose="020B0604020202020204" pitchFamily="34" charset="0"/>
                <a:cs typeface="Arial Narrow" panose="020B0604020202020204" pitchFamily="34" charset="0"/>
              </a:rPr>
              <a:t>Cred</a:t>
            </a:r>
          </a:p>
        </p:txBody>
      </p:sp>
      <p:sp>
        <p:nvSpPr>
          <p:cNvPr id="15" name="Rounded Rectangle 14">
            <a:extLst>
              <a:ext uri="{FF2B5EF4-FFF2-40B4-BE49-F238E27FC236}">
                <a16:creationId xmlns:a16="http://schemas.microsoft.com/office/drawing/2014/main" id="{9E5ED9BA-49E6-CAA2-3DE6-CAF58625BFFA}"/>
              </a:ext>
            </a:extLst>
          </p:cNvPr>
          <p:cNvSpPr/>
          <p:nvPr/>
        </p:nvSpPr>
        <p:spPr>
          <a:xfrm>
            <a:off x="4876608" y="2050368"/>
            <a:ext cx="2922439" cy="920068"/>
          </a:xfrm>
          <a:prstGeom prst="roundRect">
            <a:avLst>
              <a:gd name="adj" fmla="val 21582"/>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Preserve keyed-verification</a:t>
            </a:r>
          </a:p>
        </p:txBody>
      </p:sp>
    </p:spTree>
    <p:extLst>
      <p:ext uri="{BB962C8B-B14F-4D97-AF65-F5344CB8AC3E}">
        <p14:creationId xmlns:p14="http://schemas.microsoft.com/office/powerpoint/2010/main" val="172020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5" grpId="0" animBg="1"/>
      <p:bldP spid="28" grpId="0" animBg="1"/>
      <p:bldP spid="29" grpId="0" animBg="1"/>
      <p:bldP spid="33" grpId="0" animBg="1"/>
      <p:bldP spid="34" grpId="0" animBg="1"/>
      <p:bldP spid="45" grpId="0"/>
      <p:bldP spid="47" grpId="0"/>
      <p:bldP spid="51" grpId="0"/>
      <p:bldP spid="58" grpId="0" animBg="1"/>
      <p:bldP spid="78" grpId="0" animBg="1"/>
      <p:bldP spid="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E46C-2F48-5A42-8C8F-C175409F2F84}"/>
              </a:ext>
            </a:extLst>
          </p:cNvPr>
          <p:cNvSpPr>
            <a:spLocks noGrp="1"/>
          </p:cNvSpPr>
          <p:nvPr>
            <p:ph type="title"/>
          </p:nvPr>
        </p:nvSpPr>
        <p:spPr>
          <a:xfrm>
            <a:off x="419099" y="304271"/>
            <a:ext cx="8181975" cy="657874"/>
          </a:xfrm>
        </p:spPr>
        <p:txBody>
          <a:bodyPr/>
          <a:lstStyle/>
          <a:p>
            <a:r>
              <a:rPr lang="en-US" dirty="0"/>
              <a:t>Related 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095B48-F955-4150-3C37-526A1CF2495A}"/>
                  </a:ext>
                </a:extLst>
              </p:cNvPr>
              <p:cNvSpPr>
                <a:spLocks noGrp="1"/>
              </p:cNvSpPr>
              <p:nvPr>
                <p:ph idx="1"/>
              </p:nvPr>
            </p:nvSpPr>
            <p:spPr>
              <a:xfrm>
                <a:off x="419099" y="1001822"/>
                <a:ext cx="7064777" cy="4071264"/>
              </a:xfrm>
            </p:spPr>
            <p:txBody>
              <a:bodyPr>
                <a:normAutofit/>
              </a:bodyPr>
              <a:lstStyle/>
              <a:p>
                <a:pPr marL="54864">
                  <a:spcAft>
                    <a:spcPts val="400"/>
                  </a:spcAft>
                </a:pPr>
                <a:r>
                  <a:rPr lang="en-US" dirty="0"/>
                  <a:t>Meta proofs [DSY90]</a:t>
                </a:r>
              </a:p>
              <a:p>
                <a:pPr marL="342900" lvl="1" indent="0">
                  <a:spcAft>
                    <a:spcPts val="400"/>
                  </a:spcAft>
                  <a:buNone/>
                </a:pPr>
                <a14:m>
                  <m:oMath xmlns:m="http://schemas.openxmlformats.org/officeDocument/2006/math">
                    <m:r>
                      <a:rPr lang="en-US" b="0" i="1" smtClean="0">
                        <a:latin typeface="Cambria Math" panose="02040503050406030204" pitchFamily="18" charset="0"/>
                      </a:rPr>
                      <m:t>𝑅𝑒𝑑𝑢𝑐𝑒</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𝜋</m:t>
                        </m:r>
                      </m:e>
                    </m:d>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a:latin typeface="Cambria Math" panose="02040503050406030204" pitchFamily="18" charset="0"/>
                          </a:rPr>
                          <m:t>𝜋</m:t>
                        </m:r>
                      </m:e>
                    </m:acc>
                  </m:oMath>
                </a14:m>
                <a:r>
                  <a:rPr lang="en-US" b="0" dirty="0"/>
                  <a:t> : ZKP of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m:t>
                    </m:r>
                    <m:r>
                      <a:rPr lang="en-US" b="0" i="1" smtClean="0">
                        <a:latin typeface="Cambria Math" panose="02040503050406030204" pitchFamily="18" charset="0"/>
                      </a:rPr>
                      <m:t>𝑉𝑒𝑟𝑖𝑓𝑦</m:t>
                    </m:r>
                    <m:d>
                      <m:dPr>
                        <m:ctrlPr>
                          <a:rPr lang="en-US" b="0" i="1" smtClean="0">
                            <a:latin typeface="Cambria Math" panose="02040503050406030204" pitchFamily="18" charset="0"/>
                          </a:rPr>
                        </m:ctrlPr>
                      </m:dPr>
                      <m:e>
                        <m:r>
                          <a:rPr lang="en-US" b="0" i="1" smtClean="0">
                            <a:latin typeface="Cambria Math" panose="02040503050406030204" pitchFamily="18" charset="0"/>
                          </a:rPr>
                          <m:t>𝑐𝑟𝑠</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𝜋</m:t>
                        </m:r>
                      </m:e>
                    </m:d>
                    <m:r>
                      <a:rPr lang="en-US" b="0" i="1" smtClean="0">
                        <a:latin typeface="Cambria Math" panose="02040503050406030204" pitchFamily="18" charset="0"/>
                      </a:rPr>
                      <m:t>=1</m:t>
                    </m:r>
                  </m:oMath>
                </a14:m>
                <a:r>
                  <a:rPr lang="en-US" dirty="0"/>
                  <a:t>”</a:t>
                </a:r>
              </a:p>
              <a:p>
                <a:pPr>
                  <a:spcAft>
                    <a:spcPts val="400"/>
                  </a:spcAft>
                </a:pPr>
                <a:r>
                  <a:rPr lang="en-US" dirty="0"/>
                  <a:t>Randomizable proofs [BCC+09] </a:t>
                </a:r>
              </a:p>
              <a:p>
                <a:pPr>
                  <a:spcAft>
                    <a:spcPts val="400"/>
                  </a:spcAft>
                </a:pPr>
                <a:endParaRPr lang="en-US" dirty="0"/>
              </a:p>
              <a:p>
                <a:pPr lvl="1">
                  <a:spcAft>
                    <a:spcPts val="400"/>
                  </a:spcAft>
                </a:pPr>
                <a:endParaRPr lang="en-US" dirty="0"/>
              </a:p>
              <a:p>
                <a:pPr lvl="1">
                  <a:spcAft>
                    <a:spcPts val="400"/>
                  </a:spcAft>
                </a:pPr>
                <a:r>
                  <a:rPr lang="en-US" dirty="0"/>
                  <a:t>Based on </a:t>
                </a:r>
                <a:r>
                  <a:rPr lang="en-US" dirty="0" err="1"/>
                  <a:t>Groth</a:t>
                </a:r>
                <a:r>
                  <a:rPr lang="en-US" dirty="0"/>
                  <a:t>-Sahai proofs [GS08] </a:t>
                </a:r>
              </a:p>
              <a:p>
                <a:pPr>
                  <a:spcAft>
                    <a:spcPts val="400"/>
                  </a:spcAft>
                </a:pPr>
                <a:r>
                  <a:rPr lang="en-US" dirty="0"/>
                  <a:t>Blind </a:t>
                </a:r>
                <a:r>
                  <a:rPr lang="en-US" dirty="0" err="1"/>
                  <a:t>Schnorr</a:t>
                </a:r>
                <a:r>
                  <a:rPr lang="en-US" dirty="0"/>
                  <a:t> signatures [CP93]</a:t>
                </a:r>
              </a:p>
              <a:p>
                <a:pPr lvl="1">
                  <a:spcAft>
                    <a:spcPts val="400"/>
                  </a:spcAft>
                </a:pPr>
                <a:r>
                  <a:rPr lang="en-US" dirty="0"/>
                  <a:t>obliviously issue </a:t>
                </a:r>
                <a:r>
                  <a:rPr lang="en-US" dirty="0" err="1"/>
                  <a:t>PoK</a:t>
                </a:r>
                <a:r>
                  <a:rPr lang="en-US" dirty="0"/>
                  <a:t> of </a:t>
                </a:r>
                <a:r>
                  <a:rPr lang="en-US" dirty="0" err="1"/>
                  <a:t>Dlog</a:t>
                </a:r>
                <a:endParaRPr lang="en-US" dirty="0"/>
              </a:p>
              <a:p>
                <a:pPr lvl="1">
                  <a:spcAft>
                    <a:spcPts val="400"/>
                  </a:spcAft>
                </a:pPr>
                <a:r>
                  <a:rPr lang="en-US" dirty="0">
                    <a:solidFill>
                      <a:srgbClr val="FF0000"/>
                    </a:solidFill>
                  </a:rPr>
                  <a:t>Not OMUF in concurrent setting </a:t>
                </a:r>
                <a:r>
                  <a:rPr lang="en-US" dirty="0"/>
                  <a:t>(ROS attack [BLL+21]) </a:t>
                </a:r>
              </a:p>
              <a:p>
                <a:pPr lvl="1">
                  <a:spcAft>
                    <a:spcPts val="400"/>
                  </a:spcAft>
                </a:pPr>
                <a:r>
                  <a:rPr lang="en-US" dirty="0"/>
                  <a:t>Fixes [Abe01, FPS20, KLR21, CAH+22, KLRX22, TZ22, FW24]</a:t>
                </a:r>
              </a:p>
            </p:txBody>
          </p:sp>
        </mc:Choice>
        <mc:Fallback xmlns="">
          <p:sp>
            <p:nvSpPr>
              <p:cNvPr id="3" name="Content Placeholder 2">
                <a:extLst>
                  <a:ext uri="{FF2B5EF4-FFF2-40B4-BE49-F238E27FC236}">
                    <a16:creationId xmlns:a16="http://schemas.microsoft.com/office/drawing/2014/main" id="{81095B48-F955-4150-3C37-526A1CF2495A}"/>
                  </a:ext>
                </a:extLst>
              </p:cNvPr>
              <p:cNvSpPr>
                <a:spLocks noGrp="1" noRot="1" noChangeAspect="1" noMove="1" noResize="1" noEditPoints="1" noAdjustHandles="1" noChangeArrowheads="1" noChangeShapeType="1" noTextEdit="1"/>
              </p:cNvSpPr>
              <p:nvPr>
                <p:ph idx="1"/>
              </p:nvPr>
            </p:nvSpPr>
            <p:spPr>
              <a:xfrm>
                <a:off x="419099" y="1001822"/>
                <a:ext cx="7064777" cy="4071264"/>
              </a:xfrm>
              <a:blipFill>
                <a:blip r:embed="rId3"/>
                <a:stretch>
                  <a:fillRect l="-898" t="-15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ounded Rectangle 14">
                <a:extLst>
                  <a:ext uri="{FF2B5EF4-FFF2-40B4-BE49-F238E27FC236}">
                    <a16:creationId xmlns:a16="http://schemas.microsoft.com/office/drawing/2014/main" id="{D515CE5E-1374-57F7-1DEB-4B90088B1BE2}"/>
                  </a:ext>
                </a:extLst>
              </p:cNvPr>
              <p:cNvSpPr/>
              <p:nvPr/>
            </p:nvSpPr>
            <p:spPr>
              <a:xfrm>
                <a:off x="3662801" y="998208"/>
                <a:ext cx="2442867" cy="276998"/>
              </a:xfrm>
              <a:prstGeom prst="roundRect">
                <a:avLst>
                  <a:gd name="adj" fmla="val 19516"/>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Unlinkable to</a:t>
                </a:r>
                <a:r>
                  <a:rPr lang="zh-CN" altLang="en-US" sz="1600" dirty="0">
                    <a:solidFill>
                      <a:schemeClr val="tx1"/>
                    </a:solidFill>
                  </a:rPr>
                  <a:t> </a:t>
                </a:r>
                <a14:m>
                  <m:oMath xmlns:m="http://schemas.openxmlformats.org/officeDocument/2006/math">
                    <m:r>
                      <a:rPr lang="en-US" sz="1600" b="0" i="1" smtClean="0">
                        <a:solidFill>
                          <a:schemeClr val="tx1"/>
                        </a:solidFill>
                        <a:latin typeface="Cambria Math" panose="02040503050406030204" pitchFamily="18" charset="0"/>
                      </a:rPr>
                      <m:t>𝜋</m:t>
                    </m:r>
                  </m:oMath>
                </a14:m>
                <a:r>
                  <a:rPr lang="en-US" sz="1600" dirty="0">
                    <a:solidFill>
                      <a:schemeClr val="tx1"/>
                    </a:solidFill>
                  </a:rPr>
                  <a:t> due to ZK</a:t>
                </a:r>
              </a:p>
            </p:txBody>
          </p:sp>
        </mc:Choice>
        <mc:Fallback xmlns="">
          <p:sp>
            <p:nvSpPr>
              <p:cNvPr id="15" name="Rounded Rectangle 14">
                <a:extLst>
                  <a:ext uri="{FF2B5EF4-FFF2-40B4-BE49-F238E27FC236}">
                    <a16:creationId xmlns:a16="http://schemas.microsoft.com/office/drawing/2014/main" id="{D515CE5E-1374-57F7-1DEB-4B90088B1BE2}"/>
                  </a:ext>
                </a:extLst>
              </p:cNvPr>
              <p:cNvSpPr>
                <a:spLocks noRot="1" noChangeAspect="1" noMove="1" noResize="1" noEditPoints="1" noAdjustHandles="1" noChangeArrowheads="1" noChangeShapeType="1" noTextEdit="1"/>
              </p:cNvSpPr>
              <p:nvPr/>
            </p:nvSpPr>
            <p:spPr>
              <a:xfrm>
                <a:off x="3662801" y="998208"/>
                <a:ext cx="2442867" cy="276998"/>
              </a:xfrm>
              <a:prstGeom prst="roundRect">
                <a:avLst>
                  <a:gd name="adj" fmla="val 19516"/>
                </a:avLst>
              </a:prstGeom>
              <a:blipFill>
                <a:blip r:embed="rId4"/>
                <a:stretch>
                  <a:fillRect t="-17391" b="-34783"/>
                </a:stretch>
              </a:blipFill>
              <a:ln>
                <a:noFill/>
              </a:ln>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50D04696-6BF6-EF5F-90C7-710B9402F10E}"/>
              </a:ext>
            </a:extLst>
          </p:cNvPr>
          <p:cNvCxnSpPr>
            <a:cxnSpLocks/>
            <a:endCxn id="15" idx="1"/>
          </p:cNvCxnSpPr>
          <p:nvPr/>
        </p:nvCxnSpPr>
        <p:spPr>
          <a:xfrm flipV="1">
            <a:off x="2888166" y="1136707"/>
            <a:ext cx="774635" cy="2906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Rounded Rectangle 20">
            <a:extLst>
              <a:ext uri="{FF2B5EF4-FFF2-40B4-BE49-F238E27FC236}">
                <a16:creationId xmlns:a16="http://schemas.microsoft.com/office/drawing/2014/main" id="{F07581AE-3945-B9AF-E0BB-E213ADC540CE}"/>
              </a:ext>
            </a:extLst>
          </p:cNvPr>
          <p:cNvSpPr/>
          <p:nvPr/>
        </p:nvSpPr>
        <p:spPr>
          <a:xfrm>
            <a:off x="6291877" y="1201487"/>
            <a:ext cx="1689367" cy="424724"/>
          </a:xfrm>
          <a:prstGeom prst="roundRect">
            <a:avLst>
              <a:gd name="adj" fmla="val 19516"/>
            </a:avLst>
          </a:prstGeom>
          <a:solidFill>
            <a:srgbClr val="FFCFC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High cost</a:t>
            </a:r>
          </a:p>
        </p:txBody>
      </p:sp>
      <p:grpSp>
        <p:nvGrpSpPr>
          <p:cNvPr id="25" name="Group 24">
            <a:extLst>
              <a:ext uri="{FF2B5EF4-FFF2-40B4-BE49-F238E27FC236}">
                <a16:creationId xmlns:a16="http://schemas.microsoft.com/office/drawing/2014/main" id="{BBFCCDCE-0796-E7CA-F213-890DC521BCDA}"/>
              </a:ext>
            </a:extLst>
          </p:cNvPr>
          <p:cNvGrpSpPr/>
          <p:nvPr/>
        </p:nvGrpSpPr>
        <p:grpSpPr>
          <a:xfrm>
            <a:off x="1318171" y="2324042"/>
            <a:ext cx="1706366" cy="534962"/>
            <a:chOff x="6329652" y="3422627"/>
            <a:chExt cx="1706366" cy="534962"/>
          </a:xfrm>
        </p:grpSpPr>
        <p:cxnSp>
          <p:nvCxnSpPr>
            <p:cNvPr id="4" name="Straight Arrow Connector 3">
              <a:extLst>
                <a:ext uri="{FF2B5EF4-FFF2-40B4-BE49-F238E27FC236}">
                  <a16:creationId xmlns:a16="http://schemas.microsoft.com/office/drawing/2014/main" id="{2B0D27D5-0DEE-63B2-C1EC-FCF981D31EC1}"/>
                </a:ext>
              </a:extLst>
            </p:cNvPr>
            <p:cNvCxnSpPr>
              <a:cxnSpLocks/>
            </p:cNvCxnSpPr>
            <p:nvPr/>
          </p:nvCxnSpPr>
          <p:spPr>
            <a:xfrm>
              <a:off x="6329652" y="3702933"/>
              <a:ext cx="565147"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466B91F-19F2-8041-6B25-52067AFBD4B6}"/>
                    </a:ext>
                  </a:extLst>
                </p:cNvPr>
                <p:cNvSpPr txBox="1"/>
                <p:nvPr/>
              </p:nvSpPr>
              <p:spPr>
                <a:xfrm>
                  <a:off x="6399012" y="3425934"/>
                  <a:ext cx="43640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𝜋</m:t>
                        </m:r>
                      </m:oMath>
                    </m:oMathPara>
                  </a14:m>
                  <a:endParaRPr lang="en-US" dirty="0"/>
                </a:p>
              </p:txBody>
            </p:sp>
          </mc:Choice>
          <mc:Fallback xmlns="">
            <p:sp>
              <p:nvSpPr>
                <p:cNvPr id="5" name="TextBox 4">
                  <a:extLst>
                    <a:ext uri="{FF2B5EF4-FFF2-40B4-BE49-F238E27FC236}">
                      <a16:creationId xmlns:a16="http://schemas.microsoft.com/office/drawing/2014/main" id="{3466B91F-19F2-8041-6B25-52067AFBD4B6}"/>
                    </a:ext>
                  </a:extLst>
                </p:cNvPr>
                <p:cNvSpPr txBox="1">
                  <a:spLocks noRot="1" noChangeAspect="1" noMove="1" noResize="1" noEditPoints="1" noAdjustHandles="1" noChangeArrowheads="1" noChangeShapeType="1" noTextEdit="1"/>
                </p:cNvSpPr>
                <p:nvPr/>
              </p:nvSpPr>
              <p:spPr>
                <a:xfrm>
                  <a:off x="6399012" y="3425934"/>
                  <a:ext cx="436409" cy="276999"/>
                </a:xfrm>
                <a:prstGeom prst="rect">
                  <a:avLst/>
                </a:prstGeom>
                <a:blipFill>
                  <a:blip r:embed="rId5"/>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7F76086B-FE6A-4EA6-FC38-5144BFC35251}"/>
                </a:ext>
              </a:extLst>
            </p:cNvPr>
            <p:cNvCxnSpPr>
              <a:cxnSpLocks/>
            </p:cNvCxnSpPr>
            <p:nvPr/>
          </p:nvCxnSpPr>
          <p:spPr>
            <a:xfrm>
              <a:off x="7513885" y="3702933"/>
              <a:ext cx="522133"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A34A054-F53A-307A-04EB-F6D1F775F689}"/>
                    </a:ext>
                  </a:extLst>
                </p:cNvPr>
                <p:cNvSpPr txBox="1"/>
                <p:nvPr/>
              </p:nvSpPr>
              <p:spPr>
                <a:xfrm>
                  <a:off x="7515485" y="3425934"/>
                  <a:ext cx="43640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𝜋</m:t>
                            </m:r>
                          </m:e>
                        </m:acc>
                      </m:oMath>
                    </m:oMathPara>
                  </a14:m>
                  <a:endParaRPr lang="en-US" dirty="0"/>
                </a:p>
              </p:txBody>
            </p:sp>
          </mc:Choice>
          <mc:Fallback xmlns="">
            <p:sp>
              <p:nvSpPr>
                <p:cNvPr id="10" name="TextBox 9">
                  <a:extLst>
                    <a:ext uri="{FF2B5EF4-FFF2-40B4-BE49-F238E27FC236}">
                      <a16:creationId xmlns:a16="http://schemas.microsoft.com/office/drawing/2014/main" id="{EA34A054-F53A-307A-04EB-F6D1F775F689}"/>
                    </a:ext>
                  </a:extLst>
                </p:cNvPr>
                <p:cNvSpPr txBox="1">
                  <a:spLocks noRot="1" noChangeAspect="1" noMove="1" noResize="1" noEditPoints="1" noAdjustHandles="1" noChangeArrowheads="1" noChangeShapeType="1" noTextEdit="1"/>
                </p:cNvSpPr>
                <p:nvPr/>
              </p:nvSpPr>
              <p:spPr>
                <a:xfrm>
                  <a:off x="7515485" y="3425934"/>
                  <a:ext cx="436409" cy="276999"/>
                </a:xfrm>
                <a:prstGeom prst="rect">
                  <a:avLst/>
                </a:prstGeom>
                <a:blipFill>
                  <a:blip r:embed="rId6"/>
                  <a:stretch>
                    <a:fillRect t="-4545"/>
                  </a:stretch>
                </a:blipFill>
              </p:spPr>
              <p:txBody>
                <a:bodyPr/>
                <a:lstStyle/>
                <a:p>
                  <a:r>
                    <a:rPr lang="en-US">
                      <a:noFill/>
                    </a:rPr>
                    <a:t> </a:t>
                  </a:r>
                </a:p>
              </p:txBody>
            </p:sp>
          </mc:Fallback>
        </mc:AlternateContent>
        <p:sp>
          <p:nvSpPr>
            <p:cNvPr id="22" name="Rounded Rectangle 21">
              <a:extLst>
                <a:ext uri="{FF2B5EF4-FFF2-40B4-BE49-F238E27FC236}">
                  <a16:creationId xmlns:a16="http://schemas.microsoft.com/office/drawing/2014/main" id="{A0909ED6-61CC-328C-3322-1C9519F6B86D}"/>
                </a:ext>
              </a:extLst>
            </p:cNvPr>
            <p:cNvSpPr/>
            <p:nvPr/>
          </p:nvSpPr>
          <p:spPr>
            <a:xfrm>
              <a:off x="6889443" y="3422627"/>
              <a:ext cx="624442" cy="534962"/>
            </a:xfrm>
            <a:prstGeom prst="roundRect">
              <a:avLst/>
            </a:prstGeom>
            <a:solidFill>
              <a:schemeClr val="bg1"/>
            </a:soli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Rd</a:t>
              </a:r>
            </a:p>
          </p:txBody>
        </p:sp>
      </p:grpSp>
      <p:sp>
        <p:nvSpPr>
          <p:cNvPr id="27" name="Rounded Rectangle 26">
            <a:extLst>
              <a:ext uri="{FF2B5EF4-FFF2-40B4-BE49-F238E27FC236}">
                <a16:creationId xmlns:a16="http://schemas.microsoft.com/office/drawing/2014/main" id="{D2013811-35DB-4653-0B1B-85E62E42F295}"/>
              </a:ext>
            </a:extLst>
          </p:cNvPr>
          <p:cNvSpPr/>
          <p:nvPr/>
        </p:nvSpPr>
        <p:spPr>
          <a:xfrm>
            <a:off x="3643623" y="2272712"/>
            <a:ext cx="2442866" cy="386271"/>
          </a:xfrm>
          <a:prstGeom prst="roundRect">
            <a:avLst>
              <a:gd name="adj" fmla="val 19516"/>
            </a:avLst>
          </a:prstGeom>
          <a:solidFill>
            <a:srgbClr val="FFCFC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Relies on pairings</a:t>
            </a:r>
          </a:p>
        </p:txBody>
      </p:sp>
      <p:sp>
        <p:nvSpPr>
          <p:cNvPr id="32" name="Rounded Rectangle 31">
            <a:extLst>
              <a:ext uri="{FF2B5EF4-FFF2-40B4-BE49-F238E27FC236}">
                <a16:creationId xmlns:a16="http://schemas.microsoft.com/office/drawing/2014/main" id="{7236EEB5-AB25-5176-BA8B-1DB9EC6A2ACE}"/>
              </a:ext>
            </a:extLst>
          </p:cNvPr>
          <p:cNvSpPr/>
          <p:nvPr/>
        </p:nvSpPr>
        <p:spPr>
          <a:xfrm>
            <a:off x="5731519" y="4828905"/>
            <a:ext cx="2230965" cy="386271"/>
          </a:xfrm>
          <a:prstGeom prst="roundRect">
            <a:avLst>
              <a:gd name="adj" fmla="val 25289"/>
            </a:avLst>
          </a:prstGeom>
          <a:solidFill>
            <a:srgbClr val="FFCFC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Specific relations</a:t>
            </a:r>
          </a:p>
        </p:txBody>
      </p:sp>
      <p:sp>
        <p:nvSpPr>
          <p:cNvPr id="33" name="Rounded Rectangle 32">
            <a:extLst>
              <a:ext uri="{FF2B5EF4-FFF2-40B4-BE49-F238E27FC236}">
                <a16:creationId xmlns:a16="http://schemas.microsoft.com/office/drawing/2014/main" id="{495B89E7-8F69-CF21-08DA-ED9F986C1C4C}"/>
              </a:ext>
            </a:extLst>
          </p:cNvPr>
          <p:cNvSpPr/>
          <p:nvPr/>
        </p:nvSpPr>
        <p:spPr>
          <a:xfrm>
            <a:off x="4510086" y="3451439"/>
            <a:ext cx="2442866" cy="386271"/>
          </a:xfrm>
          <a:prstGeom prst="roundRect">
            <a:avLst>
              <a:gd name="adj" fmla="val 25289"/>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Pairing-free groups</a:t>
            </a:r>
          </a:p>
        </p:txBody>
      </p:sp>
      <p:sp>
        <p:nvSpPr>
          <p:cNvPr id="13" name="Rounded Rectangle 12">
            <a:extLst>
              <a:ext uri="{FF2B5EF4-FFF2-40B4-BE49-F238E27FC236}">
                <a16:creationId xmlns:a16="http://schemas.microsoft.com/office/drawing/2014/main" id="{027855C8-E471-0BBA-65F0-A2286A9C98CF}"/>
              </a:ext>
            </a:extLst>
          </p:cNvPr>
          <p:cNvSpPr/>
          <p:nvPr/>
        </p:nvSpPr>
        <p:spPr>
          <a:xfrm>
            <a:off x="1553407" y="1787957"/>
            <a:ext cx="6427837" cy="1707425"/>
          </a:xfrm>
          <a:prstGeom prst="roundRect">
            <a:avLst>
              <a:gd name="adj" fmla="val 21854"/>
            </a:avLst>
          </a:prstGeom>
          <a:solidFill>
            <a:srgbClr val="FFBEF2"/>
          </a:solidFill>
          <a:ln w="635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Can we issue proofs obliviously for </a:t>
            </a:r>
            <a:r>
              <a:rPr lang="en-US" sz="3200" b="1" dirty="0">
                <a:solidFill>
                  <a:schemeClr val="tx1"/>
                </a:solidFill>
              </a:rPr>
              <a:t>more general relations </a:t>
            </a:r>
            <a:r>
              <a:rPr lang="en-US" sz="3200" dirty="0">
                <a:solidFill>
                  <a:schemeClr val="tx1"/>
                </a:solidFill>
              </a:rPr>
              <a:t>based on </a:t>
            </a:r>
            <a:r>
              <a:rPr lang="en-US" sz="3200" b="1" dirty="0">
                <a:solidFill>
                  <a:schemeClr val="tx1"/>
                </a:solidFill>
              </a:rPr>
              <a:t>pairing-free</a:t>
            </a:r>
            <a:r>
              <a:rPr lang="en-US" sz="3200" dirty="0">
                <a:solidFill>
                  <a:schemeClr val="tx1"/>
                </a:solidFill>
              </a:rPr>
              <a:t> groups?</a:t>
            </a:r>
          </a:p>
        </p:txBody>
      </p:sp>
    </p:spTree>
    <p:extLst>
      <p:ext uri="{BB962C8B-B14F-4D97-AF65-F5344CB8AC3E}">
        <p14:creationId xmlns:p14="http://schemas.microsoft.com/office/powerpoint/2010/main" val="305992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5" grpId="0" animBg="1"/>
      <p:bldP spid="21" grpId="0" animBg="1"/>
      <p:bldP spid="27" grpId="0" animBg="1"/>
      <p:bldP spid="32" grpId="0" animBg="1"/>
      <p:bldP spid="33"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E46C-2F48-5A42-8C8F-C175409F2F84}"/>
              </a:ext>
            </a:extLst>
          </p:cNvPr>
          <p:cNvSpPr>
            <a:spLocks noGrp="1"/>
          </p:cNvSpPr>
          <p:nvPr>
            <p:ph type="title"/>
          </p:nvPr>
        </p:nvSpPr>
        <p:spPr>
          <a:xfrm>
            <a:off x="419099" y="304271"/>
            <a:ext cx="8181975" cy="657874"/>
          </a:xfrm>
        </p:spPr>
        <p:txBody>
          <a:bodyPr/>
          <a:lstStyle/>
          <a:p>
            <a:r>
              <a:rPr lang="en-US" dirty="0"/>
              <a:t>Contributions</a:t>
            </a:r>
          </a:p>
        </p:txBody>
      </p:sp>
      <p:sp>
        <p:nvSpPr>
          <p:cNvPr id="8" name="Content Placeholder 2">
            <a:extLst>
              <a:ext uri="{FF2B5EF4-FFF2-40B4-BE49-F238E27FC236}">
                <a16:creationId xmlns:a16="http://schemas.microsoft.com/office/drawing/2014/main" id="{AC71EA43-CE29-4B1C-095D-D7FA95BE588E}"/>
              </a:ext>
            </a:extLst>
          </p:cNvPr>
          <p:cNvSpPr>
            <a:spLocks noGrp="1"/>
          </p:cNvSpPr>
          <p:nvPr>
            <p:ph idx="1"/>
          </p:nvPr>
        </p:nvSpPr>
        <p:spPr>
          <a:xfrm>
            <a:off x="628650" y="1139761"/>
            <a:ext cx="7886700" cy="4173919"/>
          </a:xfrm>
        </p:spPr>
        <p:txBody>
          <a:bodyPr>
            <a:normAutofit/>
          </a:bodyPr>
          <a:lstStyle/>
          <a:p>
            <a:pPr>
              <a:spcAft>
                <a:spcPts val="500"/>
              </a:spcAft>
            </a:pPr>
            <a:r>
              <a:rPr lang="en-US" dirty="0"/>
              <a:t>Syntax &amp; security of </a:t>
            </a:r>
            <a:r>
              <a:rPr lang="en-US" b="1" dirty="0"/>
              <a:t>oblivious issuance of proofs</a:t>
            </a:r>
          </a:p>
          <a:p>
            <a:pPr>
              <a:spcAft>
                <a:spcPts val="500"/>
              </a:spcAft>
            </a:pPr>
            <a:r>
              <a:rPr lang="en-US" b="1" dirty="0"/>
              <a:t>Pairing-free</a:t>
            </a:r>
            <a:r>
              <a:rPr lang="en-US" dirty="0"/>
              <a:t> constructions for </a:t>
            </a:r>
            <a:r>
              <a:rPr lang="en-US" b="1" dirty="0"/>
              <a:t>algebraic relations</a:t>
            </a:r>
          </a:p>
        </p:txBody>
      </p:sp>
      <p:sp>
        <p:nvSpPr>
          <p:cNvPr id="12" name="Rounded Rectangle 11">
            <a:extLst>
              <a:ext uri="{FF2B5EF4-FFF2-40B4-BE49-F238E27FC236}">
                <a16:creationId xmlns:a16="http://schemas.microsoft.com/office/drawing/2014/main" id="{04AA5035-CBFA-7944-6EA4-30FA73D62DDF}"/>
              </a:ext>
            </a:extLst>
          </p:cNvPr>
          <p:cNvSpPr/>
          <p:nvPr/>
        </p:nvSpPr>
        <p:spPr>
          <a:xfrm>
            <a:off x="6697133" y="1540335"/>
            <a:ext cx="1404154" cy="563562"/>
          </a:xfrm>
          <a:prstGeom prst="roundRect">
            <a:avLst>
              <a:gd name="adj" fmla="val 19516"/>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Relies on AGM+ROM</a:t>
            </a:r>
          </a:p>
        </p:txBody>
      </p:sp>
      <p:sp>
        <p:nvSpPr>
          <p:cNvPr id="3" name="Rounded Rectangle 2">
            <a:extLst>
              <a:ext uri="{FF2B5EF4-FFF2-40B4-BE49-F238E27FC236}">
                <a16:creationId xmlns:a16="http://schemas.microsoft.com/office/drawing/2014/main" id="{A9EF7413-259A-57BC-D572-3007E771F25A}"/>
              </a:ext>
            </a:extLst>
          </p:cNvPr>
          <p:cNvSpPr/>
          <p:nvPr/>
        </p:nvSpPr>
        <p:spPr>
          <a:xfrm>
            <a:off x="1528190" y="3504310"/>
            <a:ext cx="4156786" cy="1070929"/>
          </a:xfrm>
          <a:prstGeom prst="roundRect">
            <a:avLst>
              <a:gd name="adj" fmla="val 22287"/>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Adding </a:t>
            </a:r>
            <a:r>
              <a:rPr lang="en-US" b="1" dirty="0" err="1">
                <a:solidFill>
                  <a:schemeClr val="tx1"/>
                </a:solidFill>
              </a:rPr>
              <a:t>unlinkable</a:t>
            </a:r>
            <a:r>
              <a:rPr lang="en-US" b="1" dirty="0">
                <a:solidFill>
                  <a:schemeClr val="tx1"/>
                </a:solidFill>
              </a:rPr>
              <a:t> public verifiability</a:t>
            </a:r>
            <a:r>
              <a:rPr lang="en-US" dirty="0">
                <a:solidFill>
                  <a:schemeClr val="tx1"/>
                </a:solidFill>
              </a:rPr>
              <a:t>: </a:t>
            </a:r>
          </a:p>
          <a:p>
            <a:r>
              <a:rPr lang="en-US" dirty="0">
                <a:solidFill>
                  <a:schemeClr val="tx1"/>
                </a:solidFill>
              </a:rPr>
              <a:t>- 2HashDH OPRF</a:t>
            </a:r>
          </a:p>
          <a:p>
            <a:r>
              <a:rPr lang="en-US" dirty="0">
                <a:solidFill>
                  <a:schemeClr val="tx1"/>
                </a:solidFill>
              </a:rPr>
              <a:t>- Keyed-verification AC</a:t>
            </a:r>
          </a:p>
        </p:txBody>
      </p:sp>
      <p:sp>
        <p:nvSpPr>
          <p:cNvPr id="5" name="Rounded Rectangle 4">
            <a:extLst>
              <a:ext uri="{FF2B5EF4-FFF2-40B4-BE49-F238E27FC236}">
                <a16:creationId xmlns:a16="http://schemas.microsoft.com/office/drawing/2014/main" id="{72F3D989-13FC-8B42-CBF5-2B1AF14B66F8}"/>
              </a:ext>
            </a:extLst>
          </p:cNvPr>
          <p:cNvSpPr/>
          <p:nvPr/>
        </p:nvSpPr>
        <p:spPr>
          <a:xfrm>
            <a:off x="1528190" y="2199631"/>
            <a:ext cx="3128375" cy="1070929"/>
          </a:xfrm>
          <a:prstGeom prst="roundRect">
            <a:avLst>
              <a:gd name="adj" fmla="val 19516"/>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New constructions</a:t>
            </a:r>
            <a:r>
              <a:rPr lang="en-US" dirty="0">
                <a:solidFill>
                  <a:schemeClr val="tx1"/>
                </a:solidFill>
              </a:rPr>
              <a:t>:</a:t>
            </a:r>
          </a:p>
          <a:p>
            <a:r>
              <a:rPr lang="en-US" dirty="0">
                <a:solidFill>
                  <a:schemeClr val="tx1"/>
                </a:solidFill>
              </a:rPr>
              <a:t>- Partially unique blind sigs</a:t>
            </a:r>
          </a:p>
          <a:p>
            <a:r>
              <a:rPr lang="en-US" dirty="0">
                <a:solidFill>
                  <a:schemeClr val="tx1"/>
                </a:solidFill>
              </a:rPr>
              <a:t>- U-Prove with OMUF</a:t>
            </a:r>
          </a:p>
        </p:txBody>
      </p:sp>
      <p:sp>
        <p:nvSpPr>
          <p:cNvPr id="9" name="Freeform 8">
            <a:extLst>
              <a:ext uri="{FF2B5EF4-FFF2-40B4-BE49-F238E27FC236}">
                <a16:creationId xmlns:a16="http://schemas.microsoft.com/office/drawing/2014/main" id="{48C310D1-737E-B427-8B79-E2358F180071}"/>
              </a:ext>
            </a:extLst>
          </p:cNvPr>
          <p:cNvSpPr/>
          <p:nvPr/>
        </p:nvSpPr>
        <p:spPr>
          <a:xfrm>
            <a:off x="991518" y="2016086"/>
            <a:ext cx="440675" cy="841413"/>
          </a:xfrm>
          <a:custGeom>
            <a:avLst/>
            <a:gdLst>
              <a:gd name="connsiteX0" fmla="*/ 0 w 440675"/>
              <a:gd name="connsiteY0" fmla="*/ 0 h 716096"/>
              <a:gd name="connsiteX1" fmla="*/ 121186 w 440675"/>
              <a:gd name="connsiteY1" fmla="*/ 539826 h 716096"/>
              <a:gd name="connsiteX2" fmla="*/ 440675 w 440675"/>
              <a:gd name="connsiteY2" fmla="*/ 716096 h 716096"/>
            </a:gdLst>
            <a:ahLst/>
            <a:cxnLst>
              <a:cxn ang="0">
                <a:pos x="connsiteX0" y="connsiteY0"/>
              </a:cxn>
              <a:cxn ang="0">
                <a:pos x="connsiteX1" y="connsiteY1"/>
              </a:cxn>
              <a:cxn ang="0">
                <a:pos x="connsiteX2" y="connsiteY2"/>
              </a:cxn>
            </a:cxnLst>
            <a:rect l="l" t="t" r="r" b="b"/>
            <a:pathLst>
              <a:path w="440675" h="716096">
                <a:moveTo>
                  <a:pt x="0" y="0"/>
                </a:moveTo>
                <a:cubicBezTo>
                  <a:pt x="23870" y="210238"/>
                  <a:pt x="47740" y="420477"/>
                  <a:pt x="121186" y="539826"/>
                </a:cubicBezTo>
                <a:cubicBezTo>
                  <a:pt x="194632" y="659175"/>
                  <a:pt x="317653" y="687635"/>
                  <a:pt x="440675" y="716096"/>
                </a:cubicBezTo>
              </a:path>
            </a:pathLst>
          </a:custGeom>
          <a:noFill/>
          <a:ln w="25400">
            <a:solidFill>
              <a:schemeClr val="accent1"/>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a:extLst>
              <a:ext uri="{FF2B5EF4-FFF2-40B4-BE49-F238E27FC236}">
                <a16:creationId xmlns:a16="http://schemas.microsoft.com/office/drawing/2014/main" id="{61AF2DEF-D40A-14CE-BAC3-90F708C6E6A1}"/>
              </a:ext>
            </a:extLst>
          </p:cNvPr>
          <p:cNvSpPr/>
          <p:nvPr/>
        </p:nvSpPr>
        <p:spPr>
          <a:xfrm>
            <a:off x="991517" y="2103897"/>
            <a:ext cx="440675" cy="1961327"/>
          </a:xfrm>
          <a:custGeom>
            <a:avLst/>
            <a:gdLst>
              <a:gd name="connsiteX0" fmla="*/ 0 w 440675"/>
              <a:gd name="connsiteY0" fmla="*/ 0 h 716096"/>
              <a:gd name="connsiteX1" fmla="*/ 121186 w 440675"/>
              <a:gd name="connsiteY1" fmla="*/ 539826 h 716096"/>
              <a:gd name="connsiteX2" fmla="*/ 440675 w 440675"/>
              <a:gd name="connsiteY2" fmla="*/ 716096 h 716096"/>
            </a:gdLst>
            <a:ahLst/>
            <a:cxnLst>
              <a:cxn ang="0">
                <a:pos x="connsiteX0" y="connsiteY0"/>
              </a:cxn>
              <a:cxn ang="0">
                <a:pos x="connsiteX1" y="connsiteY1"/>
              </a:cxn>
              <a:cxn ang="0">
                <a:pos x="connsiteX2" y="connsiteY2"/>
              </a:cxn>
            </a:cxnLst>
            <a:rect l="l" t="t" r="r" b="b"/>
            <a:pathLst>
              <a:path w="440675" h="716096">
                <a:moveTo>
                  <a:pt x="0" y="0"/>
                </a:moveTo>
                <a:cubicBezTo>
                  <a:pt x="23870" y="210238"/>
                  <a:pt x="47740" y="420477"/>
                  <a:pt x="121186" y="539826"/>
                </a:cubicBezTo>
                <a:cubicBezTo>
                  <a:pt x="194632" y="659175"/>
                  <a:pt x="317653" y="687635"/>
                  <a:pt x="440675" y="716096"/>
                </a:cubicBezTo>
              </a:path>
            </a:pathLst>
          </a:custGeom>
          <a:noFill/>
          <a:ln w="25400">
            <a:solidFill>
              <a:schemeClr val="accent1"/>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862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2" grpId="0" animBg="1"/>
      <p:bldP spid="3" grpId="0" animBg="1"/>
      <p:bldP spid="5" grpId="0" animBg="1"/>
      <p:bldP spid="9" grpId="0" animBg="1"/>
      <p:bldP spid="10"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6b6dd5b-f02f-441a-99a0-162ac5060bd2}" enabled="0" method="" siteId="{f6b6dd5b-f02f-441a-99a0-162ac5060bd2}" removed="1"/>
</clbl:labelList>
</file>

<file path=docProps/app.xml><?xml version="1.0" encoding="utf-8"?>
<Properties xmlns="http://schemas.openxmlformats.org/officeDocument/2006/extended-properties" xmlns:vt="http://schemas.openxmlformats.org/officeDocument/2006/docPropsVTypes">
  <Template>Office Theme</Template>
  <TotalTime>30178</TotalTime>
  <Words>4517</Words>
  <Application>Microsoft Macintosh PowerPoint</Application>
  <PresentationFormat>On-screen Show (16:10)</PresentationFormat>
  <Paragraphs>482</Paragraphs>
  <Slides>22</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Times</vt:lpstr>
      <vt:lpstr>Aptos</vt:lpstr>
      <vt:lpstr>Aptos Display</vt:lpstr>
      <vt:lpstr>Arial</vt:lpstr>
      <vt:lpstr>Arial Narrow</vt:lpstr>
      <vt:lpstr>Cambria Math</vt:lpstr>
      <vt:lpstr>Office Theme</vt:lpstr>
      <vt:lpstr>Oblivious issuance of proofs</vt:lpstr>
      <vt:lpstr>Non-interactive proofs</vt:lpstr>
      <vt:lpstr>Oblivious issuance</vt:lpstr>
      <vt:lpstr>Motivations: blind signatures [Cha82]</vt:lpstr>
      <vt:lpstr>Connections with blind signatures</vt:lpstr>
      <vt:lpstr>Motivations: anonymous credentials [Cha85]</vt:lpstr>
      <vt:lpstr>Adding public verifiability</vt:lpstr>
      <vt:lpstr>Related works</vt:lpstr>
      <vt:lpstr>Contributions</vt:lpstr>
      <vt:lpstr>Rest of talk</vt:lpstr>
      <vt:lpstr>Syntax</vt:lpstr>
      <vt:lpstr>Syntax</vt:lpstr>
      <vt:lpstr>One-more unforgeability (OMUF)</vt:lpstr>
      <vt:lpstr>Algebraic Relations</vt:lpstr>
      <vt:lpstr>Our constructions</vt:lpstr>
      <vt:lpstr>Starting: w/o obliviousness</vt:lpstr>
      <vt:lpstr>Achieving obliviousness</vt:lpstr>
      <vt:lpstr>One-more unforgeability?</vt:lpstr>
      <vt:lpstr>Avoid ROS attack (w/o oblivious)</vt:lpstr>
      <vt:lpstr>One-more unforgeability</vt:lpstr>
      <vt:lpstr>Conclusion &amp; open problems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zhucz20</dc:creator>
  <cp:lastModifiedBy>Chenzhi Zhu</cp:lastModifiedBy>
  <cp:revision>42</cp:revision>
  <dcterms:created xsi:type="dcterms:W3CDTF">2024-07-17T05:17:53Z</dcterms:created>
  <dcterms:modified xsi:type="dcterms:W3CDTF">2025-10-14T21:52:00Z</dcterms:modified>
</cp:coreProperties>
</file>