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0" r:id="rId4"/>
    <p:sldId id="258" r:id="rId5"/>
    <p:sldId id="291" r:id="rId6"/>
    <p:sldId id="266" r:id="rId7"/>
    <p:sldId id="262" r:id="rId8"/>
    <p:sldId id="263" r:id="rId9"/>
    <p:sldId id="286" r:id="rId10"/>
    <p:sldId id="297" r:id="rId11"/>
    <p:sldId id="267" r:id="rId12"/>
    <p:sldId id="274" r:id="rId13"/>
    <p:sldId id="275" r:id="rId14"/>
    <p:sldId id="303" r:id="rId15"/>
    <p:sldId id="277" r:id="rId16"/>
    <p:sldId id="278" r:id="rId17"/>
    <p:sldId id="298" r:id="rId18"/>
    <p:sldId id="302" r:id="rId19"/>
    <p:sldId id="294" r:id="rId20"/>
    <p:sldId id="304" r:id="rId21"/>
    <p:sldId id="305" r:id="rId22"/>
    <p:sldId id="299" r:id="rId23"/>
    <p:sldId id="300" r:id="rId24"/>
    <p:sldId id="281" r:id="rId25"/>
    <p:sldId id="282"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BA"/>
    <a:srgbClr val="FF6200"/>
    <a:srgbClr val="E1FFBA"/>
    <a:srgbClr val="EAFFA6"/>
    <a:srgbClr val="FFBEF2"/>
    <a:srgbClr val="DE2240"/>
    <a:srgbClr val="003462"/>
    <a:srgbClr val="FFF7A7"/>
    <a:srgbClr val="0062FC"/>
    <a:srgbClr val="00A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3"/>
    <p:restoredTop sz="80915"/>
  </p:normalViewPr>
  <p:slideViewPr>
    <p:cSldViewPr snapToGrid="0">
      <p:cViewPr varScale="1">
        <p:scale>
          <a:sx n="98" d="100"/>
          <a:sy n="98" d="100"/>
        </p:scale>
        <p:origin x="12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1F4A9-1494-4849-9ED1-E0EA80F2C204}" type="datetimeFigureOut">
              <a:rPr lang="en-US" smtClean="0"/>
              <a:t>8/23/23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7CF33-EBB2-8E4E-8D6F-B29EA6A3E32D}" type="slidenum">
              <a:rPr lang="en-US" smtClean="0"/>
              <a:t>‹#›</a:t>
            </a:fld>
            <a:endParaRPr lang="en-US"/>
          </a:p>
        </p:txBody>
      </p:sp>
    </p:spTree>
    <p:extLst>
      <p:ext uri="{BB962C8B-B14F-4D97-AF65-F5344CB8AC3E}">
        <p14:creationId xmlns:p14="http://schemas.microsoft.com/office/powerpoint/2010/main" val="277923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a:t>
            </a:fld>
            <a:endParaRPr lang="en-US"/>
          </a:p>
        </p:txBody>
      </p:sp>
    </p:spTree>
    <p:extLst>
      <p:ext uri="{BB962C8B-B14F-4D97-AF65-F5344CB8AC3E}">
        <p14:creationId xmlns:p14="http://schemas.microsoft.com/office/powerpoint/2010/main" val="2671131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For the first part of our results, I will briefly go through the previous constructions and then see how we make improvements. </a:t>
            </a:r>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10</a:t>
            </a:fld>
            <a:endParaRPr lang="en-US"/>
          </a:p>
        </p:txBody>
      </p:sp>
    </p:spTree>
    <p:extLst>
      <p:ext uri="{BB962C8B-B14F-4D97-AF65-F5344CB8AC3E}">
        <p14:creationId xmlns:p14="http://schemas.microsoft.com/office/powerpoint/2010/main" val="769907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The starting point is </a:t>
            </a:r>
            <a:r>
              <a:rPr lang="en-US" dirty="0" err="1">
                <a:solidFill>
                  <a:srgbClr val="000000"/>
                </a:solidFill>
                <a:effectLst/>
                <a:latin typeface="Times"/>
              </a:rPr>
              <a:t>Schnorr's</a:t>
            </a:r>
            <a:r>
              <a:rPr lang="en-US" dirty="0">
                <a:solidFill>
                  <a:srgbClr val="000000"/>
                </a:solidFill>
                <a:effectLst/>
                <a:latin typeface="Times"/>
              </a:rPr>
              <a:t> Signature scheme proposed in the early 90s. The scheme is fairly simple. The secret key is a random scalar and the public key is g to the secret key.</a:t>
            </a:r>
          </a:p>
          <a:p>
            <a:endParaRPr lang="en-US" dirty="0"/>
          </a:p>
          <a:p>
            <a:r>
              <a:rPr lang="en-US" dirty="0">
                <a:solidFill>
                  <a:srgbClr val="000000"/>
                </a:solidFill>
                <a:effectLst/>
                <a:latin typeface="Times"/>
              </a:rPr>
              <a:t>To sign a message, we sample a random scalar a, and compute a nonce big A as g to the power of little a. Then, we compute a challenge c as the hash of the nonce and the message and compute z as a + c times sk.  The final signature is the nonce and z. </a:t>
            </a:r>
          </a:p>
          <a:p>
            <a:br>
              <a:rPr lang="en-US" dirty="0">
                <a:solidFill>
                  <a:srgbClr val="000000"/>
                </a:solidFill>
                <a:effectLst/>
                <a:latin typeface="Times"/>
              </a:rPr>
            </a:br>
            <a:endParaRPr lang="en-US" dirty="0">
              <a:solidFill>
                <a:srgbClr val="000000"/>
              </a:solidFill>
              <a:effectLst/>
              <a:latin typeface="Times"/>
            </a:endParaRPr>
          </a:p>
          <a:p>
            <a:r>
              <a:rPr lang="en-US" dirty="0">
                <a:solidFill>
                  <a:srgbClr val="000000"/>
                </a:solidFill>
                <a:effectLst/>
                <a:latin typeface="Times"/>
              </a:rPr>
              <a:t>To verify a signature, we compute the challenge from the nonce and the message and check whether g to z is equal to A times pk to c. Intuitively, it is hard to forge a signature since it is hard to compute such z without knowing the secret key.</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11</a:t>
            </a:fld>
            <a:endParaRPr lang="en-US"/>
          </a:p>
        </p:txBody>
      </p:sp>
    </p:spTree>
    <p:extLst>
      <p:ext uri="{BB962C8B-B14F-4D97-AF65-F5344CB8AC3E}">
        <p14:creationId xmlns:p14="http://schemas.microsoft.com/office/powerpoint/2010/main" val="337971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Times"/>
              </a:rPr>
              <a:t>The Blind </a:t>
            </a:r>
            <a:r>
              <a:rPr lang="en-US" dirty="0" err="1">
                <a:solidFill>
                  <a:srgbClr val="000000"/>
                </a:solidFill>
                <a:effectLst/>
                <a:latin typeface="Times"/>
              </a:rPr>
              <a:t>Schnorr</a:t>
            </a:r>
            <a:r>
              <a:rPr lang="en-US" dirty="0">
                <a:solidFill>
                  <a:srgbClr val="000000"/>
                </a:solidFill>
                <a:effectLst/>
                <a:latin typeface="Times"/>
              </a:rPr>
              <a:t> signature scheme </a:t>
            </a:r>
            <a:r>
              <a:rPr lang="en-US" dirty="0" err="1">
                <a:solidFill>
                  <a:srgbClr val="000000"/>
                </a:solidFill>
                <a:effectLst/>
                <a:latin typeface="Times"/>
              </a:rPr>
              <a:t>bascially</a:t>
            </a:r>
            <a:r>
              <a:rPr lang="en-US" dirty="0">
                <a:solidFill>
                  <a:srgbClr val="000000"/>
                </a:solidFill>
                <a:effectLst/>
                <a:latin typeface="Times"/>
              </a:rPr>
              <a:t> runs the signing of </a:t>
            </a:r>
            <a:r>
              <a:rPr lang="en-US" dirty="0" err="1">
                <a:solidFill>
                  <a:srgbClr val="000000"/>
                </a:solidFill>
                <a:effectLst/>
                <a:latin typeface="Times"/>
              </a:rPr>
              <a:t>Schnorr</a:t>
            </a:r>
            <a:r>
              <a:rPr lang="en-US" dirty="0">
                <a:solidFill>
                  <a:srgbClr val="000000"/>
                </a:solidFill>
                <a:effectLst/>
                <a:latin typeface="Times"/>
              </a:rPr>
              <a:t> signatures interactively. In addition, there is a randomized procedure run by the user to blind the resulting signature.</a:t>
            </a:r>
            <a:br>
              <a:rPr lang="en-US" dirty="0">
                <a:solidFill>
                  <a:srgbClr val="000000"/>
                </a:solidFill>
                <a:effectLst/>
                <a:latin typeface="Times"/>
              </a:rPr>
            </a:br>
            <a:endParaRPr lang="en-US" dirty="0">
              <a:solidFill>
                <a:srgbClr val="000000"/>
              </a:solidFill>
              <a:effectLst/>
              <a:latin typeface="Times"/>
            </a:endParaRPr>
          </a:p>
          <a:p>
            <a:r>
              <a:rPr lang="en-US" dirty="0">
                <a:solidFill>
                  <a:srgbClr val="000000"/>
                </a:solidFill>
                <a:effectLst/>
                <a:latin typeface="Times"/>
              </a:rPr>
              <a:t>I will not give the details of this randomization, but the key property that it ensures is that the signature is independent of the transcript, which implies that the scheme is perfectly blind.</a:t>
            </a:r>
          </a:p>
          <a:p>
            <a:endParaRPr lang="en-US" dirty="0">
              <a:solidFill>
                <a:srgbClr val="000000"/>
              </a:solidFill>
              <a:effectLst/>
              <a:latin typeface="Times"/>
            </a:endParaRPr>
          </a:p>
          <a:p>
            <a:r>
              <a:rPr lang="en-US" dirty="0">
                <a:solidFill>
                  <a:srgbClr val="000000"/>
                </a:solidFill>
                <a:effectLst/>
                <a:latin typeface="Times"/>
              </a:rPr>
              <a:t>Surprisingly, recent work by </a:t>
            </a:r>
            <a:r>
              <a:rPr lang="en-US" dirty="0" err="1">
                <a:solidFill>
                  <a:srgbClr val="000000"/>
                </a:solidFill>
                <a:effectLst/>
                <a:latin typeface="Times"/>
              </a:rPr>
              <a:t>Benhamouda</a:t>
            </a:r>
            <a:r>
              <a:rPr lang="en-US" dirty="0">
                <a:solidFill>
                  <a:srgbClr val="000000"/>
                </a:solidFill>
                <a:effectLst/>
                <a:latin typeface="Times"/>
              </a:rPr>
              <a:t> et al gives an attack – the so-called ROS attack – which breaks the OMUF of blind </a:t>
            </a:r>
            <a:r>
              <a:rPr lang="en-US" dirty="0" err="1">
                <a:solidFill>
                  <a:srgbClr val="000000"/>
                </a:solidFill>
                <a:effectLst/>
                <a:latin typeface="Times"/>
              </a:rPr>
              <a:t>Schnorr</a:t>
            </a:r>
            <a:r>
              <a:rPr lang="en-US" dirty="0">
                <a:solidFill>
                  <a:srgbClr val="000000"/>
                </a:solidFill>
                <a:effectLst/>
                <a:latin typeface="Times"/>
              </a:rPr>
              <a:t> signatures in polynomial time. More precisely, the attack executes log p signing sessions in a clever way that allows the adversary to forge 1 + log p signatures. Very roughly speaking, the attack crucially leverages the linearity of the protocol ,namely, it attempts to linearly combine two sessions with a1,z1,c1, and a2,z2,c2,to get a valid session for z1+z2 and a1+a2 with challenge c1+c2.  This of course generally is not going to give a valid signature, but the ROS attack cleverly leverages the concurrency to ensure that this is the case.</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12</a:t>
            </a:fld>
            <a:endParaRPr lang="en-US"/>
          </a:p>
        </p:txBody>
      </p:sp>
    </p:spTree>
    <p:extLst>
      <p:ext uri="{BB962C8B-B14F-4D97-AF65-F5344CB8AC3E}">
        <p14:creationId xmlns:p14="http://schemas.microsoft.com/office/powerpoint/2010/main" val="1934840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The </a:t>
            </a:r>
            <a:r>
              <a:rPr lang="en-US" dirty="0" err="1">
                <a:solidFill>
                  <a:srgbClr val="000000"/>
                </a:solidFill>
                <a:effectLst/>
                <a:latin typeface="Times"/>
              </a:rPr>
              <a:t>Tessaro</a:t>
            </a:r>
            <a:r>
              <a:rPr lang="en-US" dirty="0">
                <a:solidFill>
                  <a:srgbClr val="000000"/>
                </a:solidFill>
                <a:effectLst/>
                <a:latin typeface="Times"/>
              </a:rPr>
              <a:t>-Zhu scheme bypasses this issue by introducing a new random value y that randomizes the challenge when computing z. This value is sampled already in the first round, and the issuer initially creates a commitment B to this random value y, which is sent to the user. The challenge is computed by hashing also the commitment. In the third round, the opening of the commitment is sent to the user and the blinded opening is added to the signature. The signature satisfies the two equations. First, </a:t>
            </a:r>
            <a:r>
              <a:rPr lang="en-US" dirty="0" err="1">
                <a:solidFill>
                  <a:srgbClr val="000000"/>
                </a:solidFill>
                <a:effectLst/>
                <a:latin typeface="Times"/>
              </a:rPr>
              <a:t>g^z</a:t>
            </a:r>
            <a:r>
              <a:rPr lang="en-US" dirty="0">
                <a:solidFill>
                  <a:srgbClr val="000000"/>
                </a:solidFill>
                <a:effectLst/>
                <a:latin typeface="Times"/>
              </a:rPr>
              <a:t> should be equal to …, second, b and y should be a valid opening of the commitment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 -After receiving A,B, the user randomizes them and computes the challenge by hashing both A tilde  and B tilde. On the way, the user randomizes the  interaction to ensure blindness. Then, the issuer sends z together with b and y to the user. Finally, the user computes z y and b corresponding to the randomized A and B, which satisfies the following equations. The resulting signature is A z b y. The highlighted parts outline the differences from Blind </a:t>
            </a:r>
            <a:r>
              <a:rPr lang="en-US" dirty="0" err="1">
                <a:solidFill>
                  <a:srgbClr val="000000"/>
                </a:solidFill>
                <a:effectLst/>
                <a:latin typeface="Times"/>
              </a:rPr>
              <a:t>Schnorr</a:t>
            </a:r>
            <a:r>
              <a:rPr lang="en-US" dirty="0">
                <a:solidFill>
                  <a:srgbClr val="000000"/>
                </a:solidFill>
                <a:effectLst/>
                <a:latin typeface="Times"/>
              </a:rPr>
              <a:t>.</a:t>
            </a:r>
          </a:p>
          <a:p>
            <a:endParaRPr lang="en-US" dirty="0"/>
          </a:p>
          <a:p>
            <a:r>
              <a:rPr lang="en-US" dirty="0">
                <a:solidFill>
                  <a:srgbClr val="000000"/>
                </a:solidFill>
                <a:effectLst/>
                <a:latin typeface="Times"/>
              </a:rPr>
              <a:t>Due to the c times y term, we cannot linearly combine the two sessions anymore, and the scheme is proved OMUF in ROM+AGM based on DL.</a:t>
            </a:r>
            <a:br>
              <a:rPr lang="en-US" dirty="0">
                <a:solidFill>
                  <a:srgbClr val="000000"/>
                </a:solidFill>
                <a:effectLst/>
                <a:latin typeface="Times"/>
              </a:rPr>
            </a:br>
            <a:endParaRPr lang="en-US" dirty="0">
              <a:solidFill>
                <a:srgbClr val="000000"/>
              </a:solidFill>
              <a:effectLst/>
              <a:latin typeface="Times"/>
            </a:endParaRPr>
          </a:p>
          <a:p>
            <a:r>
              <a:rPr lang="en-US" dirty="0">
                <a:solidFill>
                  <a:srgbClr val="000000"/>
                </a:solidFill>
                <a:effectLst/>
                <a:latin typeface="Times"/>
              </a:rPr>
              <a:t>Our first contribution of this work is showing that we can improve the signature size without compromising security. Our main observation is that we can combine the nonce and the commitment and compute the challenge as the hash of the nonce times commitment and the message. Then, during verification, instead of verifying the two equations, we can verify a single combined equation. So the signature size is reduced by one scalar.</a:t>
            </a:r>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13</a:t>
            </a:fld>
            <a:endParaRPr lang="en-US"/>
          </a:p>
        </p:txBody>
      </p:sp>
    </p:spTree>
    <p:extLst>
      <p:ext uri="{BB962C8B-B14F-4D97-AF65-F5344CB8AC3E}">
        <p14:creationId xmlns:p14="http://schemas.microsoft.com/office/powerpoint/2010/main" val="2382269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contribution is that we ask ourselves whether the only way to randomize the challenge is by </a:t>
            </a:r>
            <a:r>
              <a:rPr lang="en-US" dirty="0" err="1"/>
              <a:t>multiliciaton</a:t>
            </a:r>
            <a:r>
              <a:rPr lang="en-US" dirty="0"/>
              <a:t>, or whether we can find different ways to do so via some other function of c and a committed random value y. It turns out that we can instantiation f in another way , which is </a:t>
            </a:r>
            <a:r>
              <a:rPr lang="en-US" dirty="0" err="1"/>
              <a:t>c+y^q</a:t>
            </a:r>
            <a:r>
              <a:rPr lang="en-US" dirty="0"/>
              <a:t> for q that is coprime to p-1. and for most elliptic curves, we can set q = 5.</a:t>
            </a:r>
          </a:p>
        </p:txBody>
      </p:sp>
      <p:sp>
        <p:nvSpPr>
          <p:cNvPr id="4" name="Slide Number Placeholder 3"/>
          <p:cNvSpPr>
            <a:spLocks noGrp="1"/>
          </p:cNvSpPr>
          <p:nvPr>
            <p:ph type="sldNum" sz="quarter" idx="5"/>
          </p:nvPr>
        </p:nvSpPr>
        <p:spPr/>
        <p:txBody>
          <a:bodyPr/>
          <a:lstStyle/>
          <a:p>
            <a:fld id="{C307CF33-EBB2-8E4E-8D6F-B29EA6A3E32D}" type="slidenum">
              <a:rPr lang="en-US" smtClean="0"/>
              <a:t>14</a:t>
            </a:fld>
            <a:endParaRPr lang="en-US"/>
          </a:p>
        </p:txBody>
      </p:sp>
    </p:spTree>
    <p:extLst>
      <p:ext uri="{BB962C8B-B14F-4D97-AF65-F5344CB8AC3E}">
        <p14:creationId xmlns:p14="http://schemas.microsoft.com/office/powerpoint/2010/main" val="2009215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Our optimized protocol therefore looks as follows. Here the randomization is different for different f.</a:t>
            </a:r>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15</a:t>
            </a:fld>
            <a:endParaRPr lang="en-US"/>
          </a:p>
        </p:txBody>
      </p:sp>
    </p:spTree>
    <p:extLst>
      <p:ext uri="{BB962C8B-B14F-4D97-AF65-F5344CB8AC3E}">
        <p14:creationId xmlns:p14="http://schemas.microsoft.com/office/powerpoint/2010/main" val="3229313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In terms of security, we show that both instantiations are perfectly blind, and both instantiation are OMUF under DL assumption in ROM and AGM. In particular, for the first instantiation, we do a similar reduction as the prior work and get the same security bound. For the second instantiation, we give a simpler security proof than the prior one, where we reduce OMUF to 1-D ROS which is known to be information theoretically hard.</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16</a:t>
            </a:fld>
            <a:endParaRPr lang="en-US"/>
          </a:p>
        </p:txBody>
      </p:sp>
    </p:spTree>
    <p:extLst>
      <p:ext uri="{BB962C8B-B14F-4D97-AF65-F5344CB8AC3E}">
        <p14:creationId xmlns:p14="http://schemas.microsoft.com/office/powerpoint/2010/main" val="2704218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For the final part, I will now show how to </a:t>
            </a:r>
            <a:r>
              <a:rPr lang="en-US" dirty="0" err="1">
                <a:solidFill>
                  <a:srgbClr val="000000"/>
                </a:solidFill>
                <a:effectLst/>
                <a:latin typeface="Times"/>
              </a:rPr>
              <a:t>thresholdize</a:t>
            </a:r>
            <a:r>
              <a:rPr lang="en-US" dirty="0">
                <a:solidFill>
                  <a:srgbClr val="000000"/>
                </a:solidFill>
                <a:effectLst/>
                <a:latin typeface="Times"/>
              </a:rPr>
              <a:t> our blind signatures.</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17</a:t>
            </a:fld>
            <a:endParaRPr lang="en-US"/>
          </a:p>
        </p:txBody>
      </p:sp>
    </p:spTree>
    <p:extLst>
      <p:ext uri="{BB962C8B-B14F-4D97-AF65-F5344CB8AC3E}">
        <p14:creationId xmlns:p14="http://schemas.microsoft.com/office/powerpoint/2010/main" val="3132637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Let’s start with a strawman scheme. First, secret key shares are t-out-of-n </a:t>
            </a:r>
            <a:r>
              <a:rPr lang="en-US" dirty="0" err="1">
                <a:solidFill>
                  <a:srgbClr val="000000"/>
                </a:solidFill>
                <a:effectLst/>
                <a:latin typeface="Times"/>
              </a:rPr>
              <a:t>shamir</a:t>
            </a:r>
            <a:r>
              <a:rPr lang="en-US" dirty="0">
                <a:solidFill>
                  <a:srgbClr val="000000"/>
                </a:solidFill>
                <a:effectLst/>
                <a:latin typeface="Times"/>
              </a:rPr>
              <a:t> secret shares. During a signing session, each issuer </a:t>
            </a:r>
            <a:r>
              <a:rPr lang="en-US" dirty="0" err="1">
                <a:solidFill>
                  <a:srgbClr val="000000"/>
                </a:solidFill>
                <a:effectLst/>
                <a:latin typeface="Times"/>
              </a:rPr>
              <a:t>i</a:t>
            </a:r>
            <a:r>
              <a:rPr lang="en-US" dirty="0">
                <a:solidFill>
                  <a:srgbClr val="000000"/>
                </a:solidFill>
                <a:effectLst/>
                <a:latin typeface="Times"/>
              </a:rPr>
              <a:t> generates its own nonces </a:t>
            </a:r>
            <a:r>
              <a:rPr lang="en-US" dirty="0" err="1">
                <a:solidFill>
                  <a:srgbClr val="000000"/>
                </a:solidFill>
                <a:effectLst/>
                <a:latin typeface="Times"/>
              </a:rPr>
              <a:t>A_i</a:t>
            </a:r>
            <a:r>
              <a:rPr lang="en-US" dirty="0">
                <a:solidFill>
                  <a:srgbClr val="000000"/>
                </a:solidFill>
                <a:effectLst/>
                <a:latin typeface="Times"/>
              </a:rPr>
              <a:t> and the commitments </a:t>
            </a:r>
            <a:r>
              <a:rPr lang="en-US" dirty="0" err="1">
                <a:solidFill>
                  <a:srgbClr val="000000"/>
                </a:solidFill>
                <a:effectLst/>
                <a:latin typeface="Times"/>
              </a:rPr>
              <a:t>B_i</a:t>
            </a:r>
            <a:r>
              <a:rPr lang="en-US" dirty="0">
                <a:solidFill>
                  <a:srgbClr val="000000"/>
                </a:solidFill>
                <a:effectLst/>
                <a:latin typeface="Times"/>
              </a:rPr>
              <a:t> to the random values </a:t>
            </a:r>
            <a:r>
              <a:rPr lang="en-US" dirty="0" err="1">
                <a:solidFill>
                  <a:srgbClr val="000000"/>
                </a:solidFill>
                <a:effectLst/>
                <a:latin typeface="Times"/>
              </a:rPr>
              <a:t>y_i</a:t>
            </a:r>
            <a:r>
              <a:rPr lang="en-US" dirty="0">
                <a:solidFill>
                  <a:srgbClr val="000000"/>
                </a:solidFill>
                <a:effectLst/>
                <a:latin typeface="Times"/>
              </a:rPr>
              <a:t>. After receiving all </a:t>
            </a:r>
            <a:r>
              <a:rPr lang="en-US" dirty="0" err="1">
                <a:solidFill>
                  <a:srgbClr val="000000"/>
                </a:solidFill>
                <a:effectLst/>
                <a:latin typeface="Times"/>
              </a:rPr>
              <a:t>A_i</a:t>
            </a:r>
            <a:r>
              <a:rPr lang="en-US" dirty="0">
                <a:solidFill>
                  <a:srgbClr val="000000"/>
                </a:solidFill>
                <a:effectLst/>
                <a:latin typeface="Times"/>
              </a:rPr>
              <a:t>, </a:t>
            </a:r>
            <a:r>
              <a:rPr lang="en-US" dirty="0" err="1">
                <a:solidFill>
                  <a:srgbClr val="000000"/>
                </a:solidFill>
                <a:effectLst/>
                <a:latin typeface="Times"/>
              </a:rPr>
              <a:t>B_i</a:t>
            </a:r>
            <a:r>
              <a:rPr lang="en-US" dirty="0">
                <a:solidFill>
                  <a:srgbClr val="000000"/>
                </a:solidFill>
                <a:effectLst/>
                <a:latin typeface="Times"/>
              </a:rPr>
              <a:t>, the user computes A and B as the products of all </a:t>
            </a:r>
            <a:r>
              <a:rPr lang="en-US" dirty="0" err="1">
                <a:solidFill>
                  <a:srgbClr val="000000"/>
                </a:solidFill>
                <a:effectLst/>
                <a:latin typeface="Times"/>
              </a:rPr>
              <a:t>A_i</a:t>
            </a:r>
            <a:r>
              <a:rPr lang="en-US" dirty="0">
                <a:solidFill>
                  <a:srgbClr val="000000"/>
                </a:solidFill>
                <a:effectLst/>
                <a:latin typeface="Times"/>
              </a:rPr>
              <a:t> and </a:t>
            </a:r>
            <a:r>
              <a:rPr lang="en-US" dirty="0" err="1">
                <a:solidFill>
                  <a:srgbClr val="000000"/>
                </a:solidFill>
                <a:effectLst/>
                <a:latin typeface="Times"/>
              </a:rPr>
              <a:t>B_i</a:t>
            </a:r>
            <a:r>
              <a:rPr lang="en-US" dirty="0">
                <a:solidFill>
                  <a:srgbClr val="000000"/>
                </a:solidFill>
                <a:effectLst/>
                <a:latin typeface="Times"/>
              </a:rPr>
              <a:t> respectively. Then, the user runs the user protocol for the underlying blind signatures to compute the challenge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Times"/>
            </a:endParaRPr>
          </a:p>
          <a:p>
            <a:r>
              <a:rPr lang="en-US" dirty="0">
                <a:solidFill>
                  <a:srgbClr val="000000"/>
                </a:solidFill>
                <a:effectLst/>
                <a:latin typeface="Times"/>
              </a:rPr>
              <a:t>After receiving c, a natural way to compute </a:t>
            </a:r>
            <a:r>
              <a:rPr lang="en-US" dirty="0" err="1">
                <a:solidFill>
                  <a:srgbClr val="000000"/>
                </a:solidFill>
                <a:effectLst/>
                <a:latin typeface="Times"/>
              </a:rPr>
              <a:t>z_i</a:t>
            </a:r>
            <a:r>
              <a:rPr lang="en-US" dirty="0">
                <a:solidFill>
                  <a:srgbClr val="000000"/>
                </a:solidFill>
                <a:effectLst/>
                <a:latin typeface="Times"/>
              </a:rPr>
              <a:t> is as ????, where y is the sum of all </a:t>
            </a:r>
            <a:r>
              <a:rPr lang="en-US" dirty="0" err="1">
                <a:solidFill>
                  <a:srgbClr val="000000"/>
                </a:solidFill>
                <a:effectLst/>
                <a:latin typeface="Times"/>
              </a:rPr>
              <a:t>y_i</a:t>
            </a:r>
            <a:r>
              <a:rPr lang="en-US" dirty="0">
                <a:solidFill>
                  <a:srgbClr val="000000"/>
                </a:solidFill>
                <a:effectLst/>
                <a:latin typeface="Times"/>
              </a:rPr>
              <a:t> and lambda is the Lagrange coefficient. However, the problem is that each issuer cannot compute y. Therefore, a straightforward solution is to let each issuer sends their own </a:t>
            </a:r>
            <a:r>
              <a:rPr lang="en-US" dirty="0" err="1">
                <a:solidFill>
                  <a:srgbClr val="000000"/>
                </a:solidFill>
                <a:effectLst/>
                <a:latin typeface="Times"/>
              </a:rPr>
              <a:t>y_i</a:t>
            </a:r>
            <a:r>
              <a:rPr lang="en-US" dirty="0">
                <a:solidFill>
                  <a:srgbClr val="000000"/>
                </a:solidFill>
                <a:effectLst/>
                <a:latin typeface="Times"/>
              </a:rPr>
              <a:t> to the user. The user  sends the sum y of the </a:t>
            </a:r>
            <a:r>
              <a:rPr lang="en-US" dirty="0" err="1">
                <a:solidFill>
                  <a:srgbClr val="000000"/>
                </a:solidFill>
                <a:effectLst/>
                <a:latin typeface="Times"/>
              </a:rPr>
              <a:t>yi’s</a:t>
            </a:r>
            <a:r>
              <a:rPr lang="en-US" dirty="0">
                <a:solidFill>
                  <a:srgbClr val="000000"/>
                </a:solidFill>
                <a:effectLst/>
                <a:latin typeface="Times"/>
              </a:rPr>
              <a:t> back to each issuer.  In the final round, each issuer sends </a:t>
            </a:r>
            <a:r>
              <a:rPr lang="en-US" dirty="0" err="1">
                <a:solidFill>
                  <a:srgbClr val="000000"/>
                </a:solidFill>
                <a:effectLst/>
                <a:latin typeface="Times"/>
              </a:rPr>
              <a:t>z_i</a:t>
            </a:r>
            <a:r>
              <a:rPr lang="en-US" dirty="0">
                <a:solidFill>
                  <a:srgbClr val="000000"/>
                </a:solidFill>
                <a:effectLst/>
                <a:latin typeface="Times"/>
              </a:rPr>
              <a:t> and </a:t>
            </a:r>
            <a:r>
              <a:rPr lang="en-US" dirty="0" err="1">
                <a:solidFill>
                  <a:srgbClr val="000000"/>
                </a:solidFill>
                <a:effectLst/>
                <a:latin typeface="Times"/>
              </a:rPr>
              <a:t>b_i</a:t>
            </a:r>
            <a:r>
              <a:rPr lang="en-US" dirty="0">
                <a:solidFill>
                  <a:srgbClr val="000000"/>
                </a:solidFill>
                <a:effectLst/>
                <a:latin typeface="Times"/>
              </a:rPr>
              <a:t> to the user. After receiving all </a:t>
            </a:r>
            <a:r>
              <a:rPr lang="en-US" dirty="0" err="1">
                <a:solidFill>
                  <a:srgbClr val="000000"/>
                </a:solidFill>
                <a:effectLst/>
                <a:latin typeface="Times"/>
              </a:rPr>
              <a:t>z_i</a:t>
            </a:r>
            <a:r>
              <a:rPr lang="en-US" dirty="0">
                <a:solidFill>
                  <a:srgbClr val="000000"/>
                </a:solidFill>
                <a:effectLst/>
                <a:latin typeface="Times"/>
              </a:rPr>
              <a:t> and </a:t>
            </a:r>
            <a:r>
              <a:rPr lang="en-US" dirty="0" err="1">
                <a:solidFill>
                  <a:srgbClr val="000000"/>
                </a:solidFill>
                <a:effectLst/>
                <a:latin typeface="Times"/>
              </a:rPr>
              <a:t>b_i</a:t>
            </a:r>
            <a:r>
              <a:rPr lang="en-US" dirty="0">
                <a:solidFill>
                  <a:srgbClr val="000000"/>
                </a:solidFill>
                <a:effectLst/>
                <a:latin typeface="Times"/>
              </a:rPr>
              <a:t>, the user computes z and b as the sum of </a:t>
            </a:r>
            <a:r>
              <a:rPr lang="en-US" dirty="0" err="1">
                <a:solidFill>
                  <a:srgbClr val="000000"/>
                </a:solidFill>
                <a:effectLst/>
                <a:latin typeface="Times"/>
              </a:rPr>
              <a:t>z_i</a:t>
            </a:r>
            <a:r>
              <a:rPr lang="en-US" dirty="0">
                <a:solidFill>
                  <a:srgbClr val="000000"/>
                </a:solidFill>
                <a:effectLst/>
                <a:latin typeface="Times"/>
              </a:rPr>
              <a:t> and </a:t>
            </a:r>
            <a:r>
              <a:rPr lang="en-US" dirty="0" err="1">
                <a:solidFill>
                  <a:srgbClr val="000000"/>
                </a:solidFill>
                <a:effectLst/>
                <a:latin typeface="Times"/>
              </a:rPr>
              <a:t>b_i</a:t>
            </a:r>
            <a:r>
              <a:rPr lang="en-US" dirty="0">
                <a:solidFill>
                  <a:srgbClr val="000000"/>
                </a:solidFill>
                <a:effectLst/>
                <a:latin typeface="Times"/>
              </a:rPr>
              <a:t> respectively, and computes the signature using the user protocol of the underlying blind signatures.</a:t>
            </a:r>
          </a:p>
          <a:p>
            <a:br>
              <a:rPr lang="en-US" dirty="0">
                <a:solidFill>
                  <a:srgbClr val="000000"/>
                </a:solidFill>
                <a:effectLst/>
                <a:latin typeface="Times"/>
              </a:rPr>
            </a:br>
            <a:endParaRPr lang="en-US" dirty="0">
              <a:solidFill>
                <a:srgbClr val="000000"/>
              </a:solidFill>
              <a:effectLst/>
              <a:latin typeface="Times"/>
            </a:endParaRPr>
          </a:p>
          <a:p>
            <a:r>
              <a:rPr lang="en-US" dirty="0">
                <a:solidFill>
                  <a:srgbClr val="000000"/>
                </a:solidFill>
                <a:effectLst/>
                <a:latin typeface="Times"/>
              </a:rPr>
              <a:t>One can show that the perfect blindness of the strawman scheme is implied by the perfect blindness of the underlying blind signatures.</a:t>
            </a:r>
          </a:p>
          <a:p>
            <a:endParaRPr lang="en-US" dirty="0">
              <a:solidFill>
                <a:srgbClr val="000000"/>
              </a:solidFill>
              <a:effectLst/>
              <a:latin typeface="Times"/>
            </a:endParaRPr>
          </a:p>
          <a:p>
            <a:r>
              <a:rPr lang="en-US" dirty="0" err="1">
                <a:solidFill>
                  <a:srgbClr val="000000"/>
                </a:solidFill>
                <a:effectLst/>
                <a:latin typeface="Times"/>
              </a:rPr>
              <a:t>Unfortunatey</a:t>
            </a:r>
            <a:r>
              <a:rPr lang="en-US" dirty="0">
                <a:solidFill>
                  <a:srgbClr val="000000"/>
                </a:solidFill>
                <a:effectLst/>
                <a:latin typeface="Times"/>
              </a:rPr>
              <a:t>, we cannot prove this scheme one-more unforgeable. I will try to explain the main issues and show how we fix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Times"/>
            </a:endParaRP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18</a:t>
            </a:fld>
            <a:endParaRPr lang="en-US"/>
          </a:p>
        </p:txBody>
      </p:sp>
    </p:spTree>
    <p:extLst>
      <p:ext uri="{BB962C8B-B14F-4D97-AF65-F5344CB8AC3E}">
        <p14:creationId xmlns:p14="http://schemas.microsoft.com/office/powerpoint/2010/main" val="1450060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000000"/>
                </a:solidFill>
                <a:effectLst/>
                <a:latin typeface="Times"/>
              </a:rPr>
              <a:t>Unfortunatey</a:t>
            </a:r>
            <a:r>
              <a:rPr lang="en-US" dirty="0">
                <a:solidFill>
                  <a:srgbClr val="000000"/>
                </a:solidFill>
                <a:effectLst/>
                <a:latin typeface="Times"/>
              </a:rPr>
              <a:t>, we cannot prove this scheme one-more unforgeable. Here, I will try to give some high level intuition about the challenges without going into any proof details, and then illustrate the actual protocol that we can prove secure.</a:t>
            </a:r>
          </a:p>
          <a:p>
            <a:endParaRPr lang="en-US" dirty="0">
              <a:solidFill>
                <a:srgbClr val="000000"/>
              </a:solidFill>
              <a:effectLst/>
              <a:latin typeface="Times"/>
            </a:endParaRPr>
          </a:p>
          <a:p>
            <a:r>
              <a:rPr lang="en-US" dirty="0">
                <a:solidFill>
                  <a:srgbClr val="000000"/>
                </a:solidFill>
                <a:effectLst/>
                <a:latin typeface="Times"/>
              </a:rPr>
              <a:t>Our </a:t>
            </a:r>
            <a:r>
              <a:rPr lang="en-US" dirty="0" err="1">
                <a:solidFill>
                  <a:srgbClr val="000000"/>
                </a:solidFill>
                <a:effectLst/>
                <a:latin typeface="Times"/>
              </a:rPr>
              <a:t>approacch</a:t>
            </a:r>
            <a:r>
              <a:rPr lang="en-US" dirty="0">
                <a:solidFill>
                  <a:srgbClr val="000000"/>
                </a:solidFill>
                <a:effectLst/>
                <a:latin typeface="Times"/>
              </a:rPr>
              <a:t> here is to reduce the OMUF of the threshold blind scheme to the OMUF of the underlying blind signatures. I.e. for any OMUF adversary for the strawman scheme, we want to construct an adversary B for the underlying blind signature. The key step in the reduction is the adversary B needs to simulate each signing session with A using its own issuer oracle. Very  very roughly, the main issue here is that A can send y that is not equal to the sum of all </a:t>
            </a:r>
            <a:r>
              <a:rPr lang="en-US" dirty="0" err="1">
                <a:solidFill>
                  <a:srgbClr val="000000"/>
                </a:solidFill>
                <a:effectLst/>
                <a:latin typeface="Times"/>
              </a:rPr>
              <a:t>y_i</a:t>
            </a:r>
            <a:r>
              <a:rPr lang="en-US" dirty="0">
                <a:solidFill>
                  <a:srgbClr val="000000"/>
                </a:solidFill>
                <a:effectLst/>
                <a:latin typeface="Times"/>
              </a:rPr>
              <a:t> and then B cannot compute </a:t>
            </a:r>
            <a:r>
              <a:rPr lang="en-US" dirty="0" err="1">
                <a:solidFill>
                  <a:srgbClr val="000000"/>
                </a:solidFill>
                <a:effectLst/>
                <a:latin typeface="Times"/>
              </a:rPr>
              <a:t>z_i</a:t>
            </a:r>
            <a:r>
              <a:rPr lang="en-US" dirty="0">
                <a:solidFill>
                  <a:srgbClr val="000000"/>
                </a:solidFill>
                <a:effectLst/>
                <a:latin typeface="Times"/>
              </a:rPr>
              <a:t> with the issuer oracle.</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19</a:t>
            </a:fld>
            <a:endParaRPr lang="en-US"/>
          </a:p>
        </p:txBody>
      </p:sp>
    </p:spTree>
    <p:extLst>
      <p:ext uri="{BB962C8B-B14F-4D97-AF65-F5344CB8AC3E}">
        <p14:creationId xmlns:p14="http://schemas.microsoft.com/office/powerpoint/2010/main" val="110681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pitchFamily="2" charset="0"/>
              </a:rPr>
              <a:t>Let’s start by recalling what blind signatures are. A blind signature scheme is a protocol between an issuer and a user. The issuer holds the secret key, and the user can interact with the issuer to obtain a signature for their message, which can be efficiently verified given the corresponding public key. </a:t>
            </a:r>
          </a:p>
          <a:p>
            <a:br>
              <a:rPr lang="en-US" dirty="0">
                <a:effectLst/>
                <a:latin typeface="Helvetica" pitchFamily="2" charset="0"/>
              </a:rPr>
            </a:br>
            <a:endParaRPr lang="en-US" dirty="0">
              <a:effectLst/>
              <a:latin typeface="Helvetica" pitchFamily="2" charset="0"/>
            </a:endParaRPr>
          </a:p>
          <a:p>
            <a:r>
              <a:rPr lang="en-US" dirty="0">
                <a:effectLst/>
                <a:latin typeface="Helvetica" pitchFamily="2" charset="0"/>
              </a:rPr>
              <a:t>In addition, we require that the issuer does not know the message during the interaction, and moreover, even given the message and the signature later, the signer cannot link them back to which interaction that issues them. We call this property blindness.</a:t>
            </a:r>
          </a:p>
          <a:p>
            <a:br>
              <a:rPr lang="en-US" dirty="0">
                <a:effectLst/>
                <a:latin typeface="Helvetica" pitchFamily="2" charset="0"/>
              </a:rPr>
            </a:br>
            <a:endParaRPr lang="en-US" dirty="0">
              <a:effectLst/>
              <a:latin typeface="Helvetica" pitchFamily="2" charset="0"/>
            </a:endParaRPr>
          </a:p>
          <a:p>
            <a:r>
              <a:rPr lang="en-US" dirty="0">
                <a:effectLst/>
                <a:latin typeface="Helvetica" pitchFamily="2" charset="0"/>
              </a:rPr>
              <a:t>Blind signatures have many applications. For example, they were first proposed to build anonymous e-cash system. They are now used in several systems in industry, such as Privacy Pass, Apple’s private click measurements and in google one’s VPN services.</a:t>
            </a:r>
          </a:p>
          <a:p>
            <a:br>
              <a:rPr lang="en-US" dirty="0">
                <a:effectLst/>
                <a:latin typeface="Helvetica" pitchFamily="2" charset="0"/>
              </a:rPr>
            </a:br>
            <a:endParaRPr lang="en-US" dirty="0">
              <a:effectLst/>
              <a:latin typeface="Helvetica" pitchFamily="2" charset="0"/>
            </a:endParaRPr>
          </a:p>
          <a:p>
            <a:r>
              <a:rPr lang="en-US" dirty="0">
                <a:effectLst/>
                <a:latin typeface="Helvetica" pitchFamily="2" charset="0"/>
              </a:rPr>
              <a:t>However, our concern here is the risk of secret-key compromise., one natural way to mitigate this risk is to </a:t>
            </a:r>
            <a:r>
              <a:rPr lang="en-US" dirty="0" err="1">
                <a:effectLst/>
                <a:latin typeface="Helvetica" pitchFamily="2" charset="0"/>
              </a:rPr>
              <a:t>thresholdize</a:t>
            </a:r>
            <a:r>
              <a:rPr lang="en-US" dirty="0">
                <a:effectLst/>
                <a:latin typeface="Helvetica" pitchFamily="2" charset="0"/>
              </a:rPr>
              <a:t> the protocol.</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2</a:t>
            </a:fld>
            <a:endParaRPr lang="en-US"/>
          </a:p>
        </p:txBody>
      </p:sp>
    </p:spTree>
    <p:extLst>
      <p:ext uri="{BB962C8B-B14F-4D97-AF65-F5344CB8AC3E}">
        <p14:creationId xmlns:p14="http://schemas.microsoft.com/office/powerpoint/2010/main" val="2215669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issue is that we need to make sure the value y sent by the user is equal to the sum of all </a:t>
            </a:r>
            <a:r>
              <a:rPr lang="en-US" dirty="0" err="1"/>
              <a:t>y_j</a:t>
            </a:r>
            <a:r>
              <a:rPr lang="en-US" dirty="0"/>
              <a:t> in order to do the security reduction. However, there is no guarantee that this is the case in the strawman scheme. A malicious user can send arbitrary y to issuers.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idea to fix it is to let each issuer computes y itself and use the commitments B to ensure y is correct. Concretely, we make the following changes. </a:t>
            </a:r>
            <a:r>
              <a:rPr lang="en-US" dirty="0">
                <a:solidFill>
                  <a:srgbClr val="000000"/>
                </a:solidFill>
                <a:effectLst/>
                <a:latin typeface="Times"/>
              </a:rPr>
              <a:t>In the second move, the user needs to send all {</a:t>
            </a:r>
            <a:r>
              <a:rPr lang="en-US" dirty="0" err="1">
                <a:solidFill>
                  <a:srgbClr val="000000"/>
                </a:solidFill>
                <a:effectLst/>
                <a:latin typeface="Times"/>
              </a:rPr>
              <a:t>B_j</a:t>
            </a:r>
            <a:r>
              <a:rPr lang="en-US" dirty="0">
                <a:solidFill>
                  <a:srgbClr val="000000"/>
                </a:solidFill>
                <a:effectLst/>
                <a:latin typeface="Times"/>
              </a:rPr>
              <a:t>} to each issuer. Then, each issuer sends the opening of their </a:t>
            </a:r>
            <a:r>
              <a:rPr lang="en-US" dirty="0" err="1">
                <a:solidFill>
                  <a:srgbClr val="000000"/>
                </a:solidFill>
                <a:effectLst/>
                <a:latin typeface="Times"/>
              </a:rPr>
              <a:t>B_i</a:t>
            </a:r>
            <a:r>
              <a:rPr lang="en-US" dirty="0">
                <a:solidFill>
                  <a:srgbClr val="000000"/>
                </a:solidFill>
                <a:effectLst/>
                <a:latin typeface="Times"/>
              </a:rPr>
              <a:t> to the user. After receiving all the openings the user simply echoes them back to each issuer. Now, each issuer can verify the correctness of each </a:t>
            </a:r>
            <a:r>
              <a:rPr lang="en-US" dirty="0" err="1">
                <a:solidFill>
                  <a:srgbClr val="000000"/>
                </a:solidFill>
                <a:effectLst/>
                <a:latin typeface="Times"/>
              </a:rPr>
              <a:t>y_i</a:t>
            </a:r>
            <a:r>
              <a:rPr lang="en-US" dirty="0">
                <a:solidFill>
                  <a:srgbClr val="000000"/>
                </a:solidFill>
                <a:effectLst/>
                <a:latin typeface="Times"/>
              </a:rPr>
              <a:t> and compute y by itself</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20</a:t>
            </a:fld>
            <a:endParaRPr lang="en-US"/>
          </a:p>
        </p:txBody>
      </p:sp>
    </p:spTree>
    <p:extLst>
      <p:ext uri="{BB962C8B-B14F-4D97-AF65-F5344CB8AC3E}">
        <p14:creationId xmlns:p14="http://schemas.microsoft.com/office/powerpoint/2010/main" val="1890188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Times"/>
              </a:rPr>
              <a:t>Then, when we try to prove the security of this scheme, we yet find another issue, i.e., in the second more, we need to extract </a:t>
            </a:r>
            <a:r>
              <a:rPr lang="en-US" dirty="0" err="1">
                <a:solidFill>
                  <a:srgbClr val="000000"/>
                </a:solidFill>
                <a:effectLst/>
                <a:latin typeface="Times"/>
              </a:rPr>
              <a:t>y_j</a:t>
            </a:r>
            <a:r>
              <a:rPr lang="en-US" dirty="0">
                <a:solidFill>
                  <a:srgbClr val="000000"/>
                </a:solidFill>
                <a:effectLst/>
                <a:latin typeface="Times"/>
              </a:rPr>
              <a:t> from </a:t>
            </a:r>
            <a:r>
              <a:rPr lang="en-US" dirty="0" err="1">
                <a:solidFill>
                  <a:srgbClr val="000000"/>
                </a:solidFill>
                <a:effectLst/>
                <a:latin typeface="Times"/>
              </a:rPr>
              <a:t>B_j</a:t>
            </a:r>
            <a:r>
              <a:rPr lang="en-US" dirty="0">
                <a:solidFill>
                  <a:srgbClr val="000000"/>
                </a:solidFill>
                <a:effectLst/>
                <a:latin typeface="Times"/>
              </a:rPr>
              <a:t> for corrupted issuer j. The solution is just to use an online extractable commitment here.</a:t>
            </a:r>
          </a:p>
        </p:txBody>
      </p:sp>
      <p:sp>
        <p:nvSpPr>
          <p:cNvPr id="4" name="Slide Number Placeholder 3"/>
          <p:cNvSpPr>
            <a:spLocks noGrp="1"/>
          </p:cNvSpPr>
          <p:nvPr>
            <p:ph type="sldNum" sz="quarter" idx="5"/>
          </p:nvPr>
        </p:nvSpPr>
        <p:spPr/>
        <p:txBody>
          <a:bodyPr/>
          <a:lstStyle/>
          <a:p>
            <a:fld id="{C307CF33-EBB2-8E4E-8D6F-B29EA6A3E32D}" type="slidenum">
              <a:rPr lang="en-US" smtClean="0"/>
              <a:t>21</a:t>
            </a:fld>
            <a:endParaRPr lang="en-US"/>
          </a:p>
        </p:txBody>
      </p:sp>
    </p:spTree>
    <p:extLst>
      <p:ext uri="{BB962C8B-B14F-4D97-AF65-F5344CB8AC3E}">
        <p14:creationId xmlns:p14="http://schemas.microsoft.com/office/powerpoint/2010/main" val="2104865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solidFill>
                  <a:srgbClr val="000000"/>
                </a:solidFill>
                <a:effectLst/>
                <a:latin typeface="Times"/>
              </a:rPr>
              <a:t>To make sure that y sent by the malicious user is correct, we let each issuer compute y by themselves and use commitment to ensure that y is computed correctly. In the second round, the user needs to send all {</a:t>
            </a:r>
            <a:r>
              <a:rPr lang="en-US" dirty="0" err="1">
                <a:solidFill>
                  <a:srgbClr val="000000"/>
                </a:solidFill>
                <a:effectLst/>
                <a:latin typeface="Times"/>
              </a:rPr>
              <a:t>B_j</a:t>
            </a:r>
            <a:r>
              <a:rPr lang="en-US" dirty="0">
                <a:solidFill>
                  <a:srgbClr val="000000"/>
                </a:solidFill>
                <a:effectLst/>
                <a:latin typeface="Times"/>
              </a:rPr>
              <a:t>} to each issuer. Then, each issuer sends the opening of their </a:t>
            </a:r>
            <a:r>
              <a:rPr lang="en-US" dirty="0" err="1">
                <a:solidFill>
                  <a:srgbClr val="000000"/>
                </a:solidFill>
                <a:effectLst/>
                <a:latin typeface="Times"/>
              </a:rPr>
              <a:t>B_i</a:t>
            </a:r>
            <a:r>
              <a:rPr lang="en-US" dirty="0">
                <a:solidFill>
                  <a:srgbClr val="000000"/>
                </a:solidFill>
                <a:effectLst/>
                <a:latin typeface="Times"/>
              </a:rPr>
              <a:t> to the user. After receiving all the openings the user simply echoes them back to each issuer. Now, each issuer can verify the correctness of each </a:t>
            </a:r>
            <a:r>
              <a:rPr lang="en-US" dirty="0" err="1">
                <a:solidFill>
                  <a:srgbClr val="000000"/>
                </a:solidFill>
                <a:effectLst/>
                <a:latin typeface="Times"/>
              </a:rPr>
              <a:t>y_i</a:t>
            </a:r>
            <a:r>
              <a:rPr lang="en-US" dirty="0">
                <a:solidFill>
                  <a:srgbClr val="000000"/>
                </a:solidFill>
                <a:effectLst/>
                <a:latin typeface="Times"/>
              </a:rPr>
              <a:t> and compute y as the sum of all </a:t>
            </a:r>
            <a:r>
              <a:rPr lang="en-US" dirty="0" err="1">
                <a:solidFill>
                  <a:srgbClr val="000000"/>
                </a:solidFill>
                <a:effectLst/>
                <a:latin typeface="Times"/>
              </a:rPr>
              <a:t>y_i’s</a:t>
            </a:r>
            <a:r>
              <a:rPr lang="en-US" dirty="0">
                <a:solidFill>
                  <a:srgbClr val="000000"/>
                </a:solidFill>
                <a:effectLst/>
                <a:latin typeface="Times"/>
              </a:rPr>
              <a:t>.</a:t>
            </a:r>
          </a:p>
          <a:p>
            <a:br>
              <a:rPr lang="en-US" dirty="0">
                <a:solidFill>
                  <a:srgbClr val="000000"/>
                </a:solidFill>
                <a:effectLst/>
                <a:latin typeface="Times"/>
              </a:rPr>
            </a:br>
            <a:endParaRPr lang="en-US" dirty="0">
              <a:solidFill>
                <a:srgbClr val="000000"/>
              </a:solidFill>
              <a:effectLst/>
              <a:latin typeface="Times"/>
            </a:endParaRPr>
          </a:p>
          <a:p>
            <a:r>
              <a:rPr lang="en-US" dirty="0">
                <a:solidFill>
                  <a:srgbClr val="000000"/>
                </a:solidFill>
                <a:effectLst/>
                <a:latin typeface="Times"/>
              </a:rPr>
              <a:t>However, when we try to prove its security of this scheme, we find another issue, i.e., we need to extract </a:t>
            </a:r>
            <a:r>
              <a:rPr lang="en-US" dirty="0" err="1">
                <a:solidFill>
                  <a:srgbClr val="000000"/>
                </a:solidFill>
                <a:effectLst/>
                <a:latin typeface="Times"/>
              </a:rPr>
              <a:t>y_j</a:t>
            </a:r>
            <a:r>
              <a:rPr lang="en-US" dirty="0">
                <a:solidFill>
                  <a:srgbClr val="000000"/>
                </a:solidFill>
                <a:effectLst/>
                <a:latin typeface="Times"/>
              </a:rPr>
              <a:t> when receiving </a:t>
            </a:r>
            <a:r>
              <a:rPr lang="en-US" dirty="0" err="1">
                <a:solidFill>
                  <a:srgbClr val="000000"/>
                </a:solidFill>
                <a:effectLst/>
                <a:latin typeface="Times"/>
              </a:rPr>
              <a:t>B_j</a:t>
            </a:r>
            <a:r>
              <a:rPr lang="en-US" dirty="0">
                <a:solidFill>
                  <a:srgbClr val="000000"/>
                </a:solidFill>
                <a:effectLst/>
                <a:latin typeface="Times"/>
              </a:rPr>
              <a:t> from the user for corrupted issuer j. The solution is just to use an online extractable commitment here.</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22</a:t>
            </a:fld>
            <a:endParaRPr lang="en-US"/>
          </a:p>
        </p:txBody>
      </p:sp>
    </p:spTree>
    <p:extLst>
      <p:ext uri="{BB962C8B-B14F-4D97-AF65-F5344CB8AC3E}">
        <p14:creationId xmlns:p14="http://schemas.microsoft.com/office/powerpoint/2010/main" val="3323980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Then, we get our final scheme Snowblind. Since we are assuming the random oracle model, we can simply use the hash function as an online extractable </a:t>
            </a:r>
            <a:r>
              <a:rPr lang="en-US">
                <a:solidFill>
                  <a:srgbClr val="000000"/>
                </a:solidFill>
                <a:effectLst/>
                <a:latin typeface="Times"/>
              </a:rPr>
              <a:t>commitment. </a:t>
            </a:r>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23</a:t>
            </a:fld>
            <a:endParaRPr lang="en-US"/>
          </a:p>
        </p:txBody>
      </p:sp>
    </p:spTree>
    <p:extLst>
      <p:ext uri="{BB962C8B-B14F-4D97-AF65-F5344CB8AC3E}">
        <p14:creationId xmlns:p14="http://schemas.microsoft.com/office/powerpoint/2010/main" val="979400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Regarding security, we show Snowblind is perfect blind and OMUF under the DL assumption in the random oracle model and algebraic group model.</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24</a:t>
            </a:fld>
            <a:endParaRPr lang="en-US"/>
          </a:p>
        </p:txBody>
      </p:sp>
    </p:spTree>
    <p:extLst>
      <p:ext uri="{BB962C8B-B14F-4D97-AF65-F5344CB8AC3E}">
        <p14:creationId xmlns:p14="http://schemas.microsoft.com/office/powerpoint/2010/main" val="4159265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Times"/>
              </a:rPr>
              <a:t>Finally, I’d like to mention a few open problems. First, it is interesting to see whether we can construct a more efficient protocol. For example, improving round complexity of </a:t>
            </a:r>
            <a:r>
              <a:rPr lang="en-US" dirty="0" err="1">
                <a:solidFill>
                  <a:srgbClr val="000000"/>
                </a:solidFill>
                <a:effectLst/>
                <a:latin typeface="Times"/>
              </a:rPr>
              <a:t>snowBlind</a:t>
            </a:r>
            <a:r>
              <a:rPr lang="en-US" dirty="0">
                <a:solidFill>
                  <a:srgbClr val="000000"/>
                </a:solidFill>
                <a:effectLst/>
                <a:latin typeface="Times"/>
              </a:rPr>
              <a:t> or removing the extra commitments in the signing protocol.</a:t>
            </a:r>
          </a:p>
          <a:p>
            <a:endParaRPr lang="en-US" dirty="0">
              <a:solidFill>
                <a:srgbClr val="000000"/>
              </a:solidFill>
              <a:effectLst/>
              <a:latin typeface="Times"/>
            </a:endParaRPr>
          </a:p>
          <a:p>
            <a:r>
              <a:rPr lang="en-US" dirty="0">
                <a:solidFill>
                  <a:srgbClr val="000000"/>
                </a:solidFill>
                <a:effectLst/>
                <a:latin typeface="Times"/>
              </a:rPr>
              <a:t>Also, we only prove the static security of our scheme. It would be interesting to know whether we can extend our results to the realm of adaptive security.</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25</a:t>
            </a:fld>
            <a:endParaRPr lang="en-US"/>
          </a:p>
        </p:txBody>
      </p:sp>
    </p:spTree>
    <p:extLst>
      <p:ext uri="{BB962C8B-B14F-4D97-AF65-F5344CB8AC3E}">
        <p14:creationId xmlns:p14="http://schemas.microsoft.com/office/powerpoint/2010/main" val="3504573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pitchFamily="2" charset="0"/>
              </a:rPr>
              <a:t>Therefore, in this work we study a threshold version of blind signatures. In this scenario, the secret key is secret-shared among a group of issuers. To get a signature, the user needs to interact with at least a threshold t of issuers. For threshold blind signatures, blindness guarantees that even if all issuers collude, they cannot link the interaction to the message-signature pair. In terms of unforgettability, roughly, they guarantee that a malicious user, after a number of signing interactions, cannot forge extra signatures even if it colludes with t-1 corrupted issuers. We will see a more formal definition later.</a:t>
            </a:r>
          </a:p>
        </p:txBody>
      </p:sp>
      <p:sp>
        <p:nvSpPr>
          <p:cNvPr id="4" name="Slide Number Placeholder 3"/>
          <p:cNvSpPr>
            <a:spLocks noGrp="1"/>
          </p:cNvSpPr>
          <p:nvPr>
            <p:ph type="sldNum" sz="quarter" idx="5"/>
          </p:nvPr>
        </p:nvSpPr>
        <p:spPr/>
        <p:txBody>
          <a:bodyPr/>
          <a:lstStyle/>
          <a:p>
            <a:fld id="{C307CF33-EBB2-8E4E-8D6F-B29EA6A3E32D}" type="slidenum">
              <a:rPr lang="en-US" smtClean="0"/>
              <a:t>3</a:t>
            </a:fld>
            <a:endParaRPr lang="en-US"/>
          </a:p>
        </p:txBody>
      </p:sp>
    </p:spTree>
    <p:extLst>
      <p:ext uri="{BB962C8B-B14F-4D97-AF65-F5344CB8AC3E}">
        <p14:creationId xmlns:p14="http://schemas.microsoft.com/office/powerpoint/2010/main" val="1411698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pitchFamily="2" charset="0"/>
              </a:rPr>
              <a:t>For blind signatures, there are solutions based on pairings, on RSA and on pairing-free groups. Both pairing-based and RSA-based schemes have </a:t>
            </a:r>
            <a:r>
              <a:rPr lang="en-US" dirty="0" err="1">
                <a:effectLst/>
                <a:latin typeface="Helvetica" pitchFamily="2" charset="0"/>
              </a:rPr>
              <a:t>thresholdized</a:t>
            </a:r>
            <a:r>
              <a:rPr lang="en-US" dirty="0">
                <a:effectLst/>
                <a:latin typeface="Helvetica" pitchFamily="2" charset="0"/>
              </a:rPr>
              <a:t> versions. But for schemes in pairing free groups, there is no good construction yet. The existing constructions don’t have the desired security guarantees we want to achieve. We will discuss that in a minute.</a:t>
            </a:r>
          </a:p>
          <a:p>
            <a:endParaRPr lang="en-US" dirty="0">
              <a:effectLst/>
              <a:latin typeface="Helvetica" pitchFamily="2" charset="0"/>
            </a:endParaRPr>
          </a:p>
          <a:p>
            <a:r>
              <a:rPr lang="en-US" dirty="0">
                <a:effectLst/>
                <a:latin typeface="Helvetica" pitchFamily="2" charset="0"/>
              </a:rPr>
              <a:t>Therefore, the focus of this work is on schemes in pairing-free groups. They also have advantages that they are supported by standard libraries, which is not the case for pairing-based schemes, and they have smaller signature sizes compared to RSA-based schemes for achieving the same security level.</a:t>
            </a:r>
          </a:p>
        </p:txBody>
      </p:sp>
      <p:sp>
        <p:nvSpPr>
          <p:cNvPr id="4" name="Slide Number Placeholder 3"/>
          <p:cNvSpPr>
            <a:spLocks noGrp="1"/>
          </p:cNvSpPr>
          <p:nvPr>
            <p:ph type="sldNum" sz="quarter" idx="5"/>
          </p:nvPr>
        </p:nvSpPr>
        <p:spPr/>
        <p:txBody>
          <a:bodyPr/>
          <a:lstStyle/>
          <a:p>
            <a:fld id="{C307CF33-EBB2-8E4E-8D6F-B29EA6A3E32D}" type="slidenum">
              <a:rPr lang="en-US" smtClean="0"/>
              <a:t>4</a:t>
            </a:fld>
            <a:endParaRPr lang="en-US"/>
          </a:p>
        </p:txBody>
      </p:sp>
    </p:spTree>
    <p:extLst>
      <p:ext uri="{BB962C8B-B14F-4D97-AF65-F5344CB8AC3E}">
        <p14:creationId xmlns:p14="http://schemas.microsoft.com/office/powerpoint/2010/main" val="414885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In short, we are addressing the following problem: Can we create efficient threshold blind signatures in pairing-free groups? And we provide a positive answer in this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Ideally, we would like to start from an existing blind signature scheme in a pairing free group, and provide a threshold version of this scheme. </a:t>
            </a:r>
          </a:p>
        </p:txBody>
      </p:sp>
      <p:sp>
        <p:nvSpPr>
          <p:cNvPr id="4" name="Slide Number Placeholder 3"/>
          <p:cNvSpPr>
            <a:spLocks noGrp="1"/>
          </p:cNvSpPr>
          <p:nvPr>
            <p:ph type="sldNum" sz="quarter" idx="5"/>
          </p:nvPr>
        </p:nvSpPr>
        <p:spPr/>
        <p:txBody>
          <a:bodyPr/>
          <a:lstStyle/>
          <a:p>
            <a:fld id="{C307CF33-EBB2-8E4E-8D6F-B29EA6A3E32D}" type="slidenum">
              <a:rPr lang="en-US" smtClean="0"/>
              <a:t>5</a:t>
            </a:fld>
            <a:endParaRPr lang="en-US"/>
          </a:p>
        </p:txBody>
      </p:sp>
    </p:spTree>
    <p:extLst>
      <p:ext uri="{BB962C8B-B14F-4D97-AF65-F5344CB8AC3E}">
        <p14:creationId xmlns:p14="http://schemas.microsoft.com/office/powerpoint/2010/main" val="211405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Times"/>
              </a:rPr>
              <a:t>Ideally, we would like to start from an existing blind signature scheme in a pairing free group, and provide a threshold version of this scheme. So, I’d like to give an overview of what is available.  It’s worth noting here that all past constructions and also our results are proven secure in the random-oracle model and algebraic group model. Removing any of these ideal models without heavy crypto is a challenging open problem. In the early 1990s, Blind </a:t>
            </a:r>
            <a:r>
              <a:rPr lang="en-US" dirty="0" err="1">
                <a:solidFill>
                  <a:srgbClr val="000000"/>
                </a:solidFill>
                <a:effectLst/>
                <a:latin typeface="Times"/>
              </a:rPr>
              <a:t>Schnorr</a:t>
            </a:r>
            <a:r>
              <a:rPr lang="en-US" dirty="0">
                <a:solidFill>
                  <a:srgbClr val="000000"/>
                </a:solidFill>
                <a:effectLst/>
                <a:latin typeface="Times"/>
              </a:rPr>
              <a:t> signatures were introduced. They are very simple and efficient. Unfortunately, recent ROS attack by </a:t>
            </a:r>
            <a:r>
              <a:rPr lang="en-US" dirty="0" err="1">
                <a:solidFill>
                  <a:srgbClr val="000000"/>
                </a:solidFill>
                <a:effectLst/>
                <a:latin typeface="Times"/>
              </a:rPr>
              <a:t>Benhamouda</a:t>
            </a:r>
            <a:r>
              <a:rPr lang="en-US" dirty="0">
                <a:solidFill>
                  <a:srgbClr val="000000"/>
                </a:solidFill>
                <a:effectLst/>
                <a:latin typeface="Times"/>
              </a:rPr>
              <a:t> et shows that they are not concurrently secure, which is a fatal drawback for practical use. Therefore, efforts have been made to develop efficient schemes that are concurrently secure.</a:t>
            </a:r>
            <a:br>
              <a:rPr lang="en-US" dirty="0">
                <a:solidFill>
                  <a:srgbClr val="000000"/>
                </a:solidFill>
                <a:effectLst/>
                <a:latin typeface="Times"/>
              </a:rPr>
            </a:br>
            <a:endParaRPr lang="en-US" dirty="0">
              <a:solidFill>
                <a:srgbClr val="000000"/>
              </a:solidFill>
              <a:effectLst/>
              <a:latin typeface="Times"/>
            </a:endParaRPr>
          </a:p>
          <a:p>
            <a:r>
              <a:rPr lang="en-US" dirty="0">
                <a:solidFill>
                  <a:srgbClr val="000000"/>
                </a:solidFill>
                <a:effectLst/>
                <a:latin typeface="Times"/>
              </a:rPr>
              <a:t>The current state of art is my previous work with </a:t>
            </a:r>
            <a:r>
              <a:rPr lang="en-US" dirty="0" err="1">
                <a:solidFill>
                  <a:srgbClr val="000000"/>
                </a:solidFill>
                <a:effectLst/>
                <a:latin typeface="Times"/>
              </a:rPr>
              <a:t>Tessaro</a:t>
            </a:r>
            <a:r>
              <a:rPr lang="en-US" dirty="0">
                <a:solidFill>
                  <a:srgbClr val="000000"/>
                </a:solidFill>
                <a:effectLst/>
                <a:latin typeface="Times"/>
              </a:rPr>
              <a:t> which is almost as simple as Blind </a:t>
            </a:r>
            <a:r>
              <a:rPr lang="en-US" dirty="0" err="1">
                <a:solidFill>
                  <a:srgbClr val="000000"/>
                </a:solidFill>
                <a:effectLst/>
                <a:latin typeface="Times"/>
              </a:rPr>
              <a:t>Schnorr</a:t>
            </a:r>
            <a:r>
              <a:rPr lang="en-US" dirty="0">
                <a:solidFill>
                  <a:srgbClr val="000000"/>
                </a:solidFill>
                <a:effectLst/>
                <a:latin typeface="Times"/>
              </a:rPr>
              <a:t> and concurrently secure under the Discrete log assumption. Other schemes are either less efficient or rely on non-standard assumptions.</a:t>
            </a:r>
          </a:p>
          <a:p>
            <a:endParaRPr lang="en-US" dirty="0">
              <a:solidFill>
                <a:srgbClr val="000000"/>
              </a:solidFill>
              <a:effectLst/>
              <a:latin typeface="Times"/>
            </a:endParaRPr>
          </a:p>
          <a:p>
            <a:r>
              <a:rPr lang="en-US" dirty="0">
                <a:solidFill>
                  <a:srgbClr val="000000"/>
                </a:solidFill>
                <a:effectLst/>
                <a:latin typeface="Times"/>
              </a:rPr>
              <a:t>Regarding threshold blind signatures, there were only some efforts to </a:t>
            </a:r>
            <a:r>
              <a:rPr lang="en-US" dirty="0" err="1">
                <a:solidFill>
                  <a:srgbClr val="000000"/>
                </a:solidFill>
                <a:effectLst/>
                <a:latin typeface="Times"/>
              </a:rPr>
              <a:t>thresholdize</a:t>
            </a:r>
            <a:r>
              <a:rPr lang="en-US" dirty="0">
                <a:solidFill>
                  <a:srgbClr val="000000"/>
                </a:solidFill>
                <a:effectLst/>
                <a:latin typeface="Times"/>
              </a:rPr>
              <a:t> a variant of Blind </a:t>
            </a:r>
            <a:r>
              <a:rPr lang="en-US" dirty="0" err="1">
                <a:solidFill>
                  <a:srgbClr val="000000"/>
                </a:solidFill>
                <a:effectLst/>
                <a:latin typeface="Times"/>
              </a:rPr>
              <a:t>Schnorr</a:t>
            </a:r>
            <a:r>
              <a:rPr lang="en-US" dirty="0">
                <a:solidFill>
                  <a:srgbClr val="000000"/>
                </a:solidFill>
                <a:effectLst/>
                <a:latin typeface="Times"/>
              </a:rPr>
              <a:t>, called Okamoto-</a:t>
            </a:r>
            <a:r>
              <a:rPr lang="en-US" dirty="0" err="1">
                <a:solidFill>
                  <a:srgbClr val="000000"/>
                </a:solidFill>
                <a:effectLst/>
                <a:latin typeface="Times"/>
              </a:rPr>
              <a:t>Schnorr</a:t>
            </a:r>
            <a:r>
              <a:rPr lang="en-US" dirty="0">
                <a:solidFill>
                  <a:srgbClr val="000000"/>
                </a:solidFill>
                <a:effectLst/>
                <a:latin typeface="Times"/>
              </a:rPr>
              <a:t>. But these protocols inherit the same problem as Blind </a:t>
            </a:r>
            <a:r>
              <a:rPr lang="en-US" dirty="0" err="1">
                <a:solidFill>
                  <a:srgbClr val="000000"/>
                </a:solidFill>
                <a:effectLst/>
                <a:latin typeface="Times"/>
              </a:rPr>
              <a:t>Schnorr</a:t>
            </a:r>
            <a:r>
              <a:rPr lang="en-US" dirty="0">
                <a:solidFill>
                  <a:srgbClr val="000000"/>
                </a:solidFill>
                <a:effectLst/>
                <a:latin typeface="Times"/>
              </a:rPr>
              <a:t>, i.e. they don't offer concurrent security.</a:t>
            </a:r>
            <a:br>
              <a:rPr lang="en-US" dirty="0">
                <a:solidFill>
                  <a:srgbClr val="000000"/>
                </a:solidFill>
                <a:effectLst/>
                <a:latin typeface="Times"/>
              </a:rPr>
            </a:br>
            <a:endParaRPr lang="en-US" dirty="0">
              <a:solidFill>
                <a:srgbClr val="000000"/>
              </a:solidFill>
              <a:effectLst/>
              <a:latin typeface="Times"/>
            </a:endParaRPr>
          </a:p>
          <a:p>
            <a:r>
              <a:rPr lang="en-US" dirty="0">
                <a:solidFill>
                  <a:srgbClr val="000000"/>
                </a:solidFill>
                <a:effectLst/>
                <a:latin typeface="Times"/>
              </a:rPr>
              <a:t>Given the past literature, we are trying to </a:t>
            </a:r>
            <a:r>
              <a:rPr lang="en-US" dirty="0" err="1">
                <a:solidFill>
                  <a:srgbClr val="000000"/>
                </a:solidFill>
                <a:effectLst/>
                <a:latin typeface="Times"/>
              </a:rPr>
              <a:t>thresholdize</a:t>
            </a:r>
            <a:r>
              <a:rPr lang="en-US" dirty="0">
                <a:solidFill>
                  <a:srgbClr val="000000"/>
                </a:solidFill>
                <a:effectLst/>
                <a:latin typeface="Times"/>
              </a:rPr>
              <a:t> </a:t>
            </a:r>
            <a:r>
              <a:rPr lang="en-US" dirty="0" err="1">
                <a:solidFill>
                  <a:srgbClr val="000000"/>
                </a:solidFill>
                <a:effectLst/>
                <a:latin typeface="Times"/>
              </a:rPr>
              <a:t>Tessaro</a:t>
            </a:r>
            <a:r>
              <a:rPr lang="en-US" dirty="0">
                <a:solidFill>
                  <a:srgbClr val="000000"/>
                </a:solidFill>
                <a:effectLst/>
                <a:latin typeface="Times"/>
              </a:rPr>
              <a:t>-Zhu’s scheme in the work.</a:t>
            </a:r>
          </a:p>
        </p:txBody>
      </p:sp>
      <p:sp>
        <p:nvSpPr>
          <p:cNvPr id="4" name="Slide Number Placeholder 3"/>
          <p:cNvSpPr>
            <a:spLocks noGrp="1"/>
          </p:cNvSpPr>
          <p:nvPr>
            <p:ph type="sldNum" sz="quarter" idx="5"/>
          </p:nvPr>
        </p:nvSpPr>
        <p:spPr/>
        <p:txBody>
          <a:bodyPr/>
          <a:lstStyle/>
          <a:p>
            <a:fld id="{C307CF33-EBB2-8E4E-8D6F-B29EA6A3E32D}" type="slidenum">
              <a:rPr lang="en-US" smtClean="0"/>
              <a:t>6</a:t>
            </a:fld>
            <a:endParaRPr lang="en-US"/>
          </a:p>
        </p:txBody>
      </p:sp>
    </p:spTree>
    <p:extLst>
      <p:ext uri="{BB962C8B-B14F-4D97-AF65-F5344CB8AC3E}">
        <p14:creationId xmlns:p14="http://schemas.microsoft.com/office/powerpoint/2010/main" val="3244783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Our contributions are as follows. First, we show that </a:t>
            </a:r>
            <a:r>
              <a:rPr lang="en-US" dirty="0" err="1">
                <a:solidFill>
                  <a:srgbClr val="000000"/>
                </a:solidFill>
                <a:effectLst/>
                <a:latin typeface="Times"/>
              </a:rPr>
              <a:t>Tessaro</a:t>
            </a:r>
            <a:r>
              <a:rPr lang="en-US" dirty="0">
                <a:solidFill>
                  <a:srgbClr val="000000"/>
                </a:solidFill>
                <a:effectLst/>
                <a:latin typeface="Times"/>
              </a:rPr>
              <a:t>-Zhu’s Scheme can actually be improved without compromising security. More precisely, we can reduce the signature size by 1 scalar. Additionally, we give an alternative construction with a simpler security proof. Then, we give threshold versions of the improved schemes. These are the first threshold blind signatures in pairing-free groups with concurrent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For the rest of the talk, I will try to show you our constructions and convey the main ideas without going into the proof details.</a:t>
            </a:r>
          </a:p>
        </p:txBody>
      </p:sp>
      <p:sp>
        <p:nvSpPr>
          <p:cNvPr id="4" name="Slide Number Placeholder 3"/>
          <p:cNvSpPr>
            <a:spLocks noGrp="1"/>
          </p:cNvSpPr>
          <p:nvPr>
            <p:ph type="sldNum" sz="quarter" idx="5"/>
          </p:nvPr>
        </p:nvSpPr>
        <p:spPr/>
        <p:txBody>
          <a:bodyPr/>
          <a:lstStyle/>
          <a:p>
            <a:fld id="{C307CF33-EBB2-8E4E-8D6F-B29EA6A3E32D}" type="slidenum">
              <a:rPr lang="en-US" smtClean="0"/>
              <a:t>7</a:t>
            </a:fld>
            <a:endParaRPr lang="en-US"/>
          </a:p>
        </p:txBody>
      </p:sp>
    </p:spTree>
    <p:extLst>
      <p:ext uri="{BB962C8B-B14F-4D97-AF65-F5344CB8AC3E}">
        <p14:creationId xmlns:p14="http://schemas.microsoft.com/office/powerpoint/2010/main" val="3335526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Times"/>
              </a:rPr>
              <a:t>First, let’s take a closer look at unforgeability of blind and threshold-blind signatures. Unlike in a normal signature scheme, where unforgeability is defined as the adversary cannot forge a signature that has not been issued by the issuer, for blind signatures, it is unclear which signatures are issued. Therefore, we need to use another notion called one-more unforgeability. the security game is defined as follows. The adversary plays the role of a malicious user. It can interact with an honest issuer for ell concurrent sessions and the goal is to output ell + 1 valid distinct message and signature pairs. Here “concurrent” means the user doesn’t need to wait until the previous session is finished before starting a new session.</a:t>
            </a:r>
          </a:p>
        </p:txBody>
      </p:sp>
      <p:sp>
        <p:nvSpPr>
          <p:cNvPr id="4" name="Slide Number Placeholder 3"/>
          <p:cNvSpPr>
            <a:spLocks noGrp="1"/>
          </p:cNvSpPr>
          <p:nvPr>
            <p:ph type="sldNum" sz="quarter" idx="5"/>
          </p:nvPr>
        </p:nvSpPr>
        <p:spPr/>
        <p:txBody>
          <a:bodyPr/>
          <a:lstStyle/>
          <a:p>
            <a:fld id="{C307CF33-EBB2-8E4E-8D6F-B29EA6A3E32D}" type="slidenum">
              <a:rPr lang="en-US" smtClean="0"/>
              <a:t>8</a:t>
            </a:fld>
            <a:endParaRPr lang="en-US"/>
          </a:p>
        </p:txBody>
      </p:sp>
    </p:spTree>
    <p:extLst>
      <p:ext uri="{BB962C8B-B14F-4D97-AF65-F5344CB8AC3E}">
        <p14:creationId xmlns:p14="http://schemas.microsoft.com/office/powerpoint/2010/main" val="129186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Times"/>
              </a:rPr>
              <a:t>To extend OMUF to threshold blind signatures, the first difference is that the adversary can corrupt t-1 issuers, for example, here the adversary can corrupt the second issuer and learn her secrete key share. Also, the adversary can interact with multiple honest issuers during a single signing session. Similar to blind signatures, the adversary can engage in ell signing sessions and its goal is to output ell+1 message-signature pairs. It’s worth noting that all the interactions can be arbitrarily concurrent and asynchronous which means the adversary does not need to wait for all issuers to respond in one round before sending out messages for the next round.</a:t>
            </a:r>
          </a:p>
          <a:p>
            <a:endParaRPr lang="en-US" dirty="0"/>
          </a:p>
        </p:txBody>
      </p:sp>
      <p:sp>
        <p:nvSpPr>
          <p:cNvPr id="4" name="Slide Number Placeholder 3"/>
          <p:cNvSpPr>
            <a:spLocks noGrp="1"/>
          </p:cNvSpPr>
          <p:nvPr>
            <p:ph type="sldNum" sz="quarter" idx="5"/>
          </p:nvPr>
        </p:nvSpPr>
        <p:spPr/>
        <p:txBody>
          <a:bodyPr/>
          <a:lstStyle/>
          <a:p>
            <a:fld id="{C307CF33-EBB2-8E4E-8D6F-B29EA6A3E32D}" type="slidenum">
              <a:rPr lang="en-US" smtClean="0"/>
              <a:t>9</a:t>
            </a:fld>
            <a:endParaRPr lang="en-US"/>
          </a:p>
        </p:txBody>
      </p:sp>
    </p:spTree>
    <p:extLst>
      <p:ext uri="{BB962C8B-B14F-4D97-AF65-F5344CB8AC3E}">
        <p14:creationId xmlns:p14="http://schemas.microsoft.com/office/powerpoint/2010/main" val="379871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D927-25DB-6F1C-B666-8A26F4C00A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81420B-F590-07C0-93EC-6022E9714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7740BA-49BD-0772-4D80-EA28F0AC0575}"/>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5" name="Footer Placeholder 4">
            <a:extLst>
              <a:ext uri="{FF2B5EF4-FFF2-40B4-BE49-F238E27FC236}">
                <a16:creationId xmlns:a16="http://schemas.microsoft.com/office/drawing/2014/main" id="{ED2551A4-7FD9-7867-8CB8-6EBF1AA65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AB4CF-CD4D-9122-7BD1-8458AC528CEF}"/>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202736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36EF-42D0-309E-089E-130093B0F1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41440-996A-0286-DDE9-360A4321B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6E63B-0A9C-D030-E30C-6808DE4128CE}"/>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5" name="Footer Placeholder 4">
            <a:extLst>
              <a:ext uri="{FF2B5EF4-FFF2-40B4-BE49-F238E27FC236}">
                <a16:creationId xmlns:a16="http://schemas.microsoft.com/office/drawing/2014/main" id="{4736CE00-5252-8AB7-D5F8-1EFE56976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43FC7-FD6E-8047-CBB1-F34A4E814E7A}"/>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220547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FF844-F266-515B-D874-A0B813C592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2014CF-482B-6BEE-549D-6E3084B89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E9E75-E119-671C-B7CA-575886059F20}"/>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5" name="Footer Placeholder 4">
            <a:extLst>
              <a:ext uri="{FF2B5EF4-FFF2-40B4-BE49-F238E27FC236}">
                <a16:creationId xmlns:a16="http://schemas.microsoft.com/office/drawing/2014/main" id="{C6A68297-C267-E9E6-CA08-804DE950E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D737A-3490-DF30-D1A3-E83CB60936C3}"/>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962681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6A-9227-E61C-B2CE-10ABEE7904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21A9C-5B66-0C72-CA8C-8327BBE67C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6E2E1-2AAB-20A0-EDB6-B501325229FB}"/>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5" name="Footer Placeholder 4">
            <a:extLst>
              <a:ext uri="{FF2B5EF4-FFF2-40B4-BE49-F238E27FC236}">
                <a16:creationId xmlns:a16="http://schemas.microsoft.com/office/drawing/2014/main" id="{333BA71C-3477-290A-FCFE-E9385D611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30B00-BC2D-2AEA-3202-C3E9EEE31A72}"/>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82443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0180-01D3-039E-EEC4-0770B8A6A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8C9400-CCA0-3EA8-684B-B9C1733BEE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56F291-1AEA-B104-6106-8E0AEB7D72E1}"/>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5" name="Footer Placeholder 4">
            <a:extLst>
              <a:ext uri="{FF2B5EF4-FFF2-40B4-BE49-F238E27FC236}">
                <a16:creationId xmlns:a16="http://schemas.microsoft.com/office/drawing/2014/main" id="{90854D0C-9E26-D40C-96F9-29B6B45E8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198B5-97C2-A9E5-CD7C-13EEAE3C4455}"/>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369513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9DD0-A25B-E617-517F-3B097C815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49767-2978-905D-563C-60DBB8DE89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AD044E-470D-0BEE-74C8-B283511D1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E5138-DF27-EE8C-22F4-63E57CCDA8D6}"/>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6" name="Footer Placeholder 5">
            <a:extLst>
              <a:ext uri="{FF2B5EF4-FFF2-40B4-BE49-F238E27FC236}">
                <a16:creationId xmlns:a16="http://schemas.microsoft.com/office/drawing/2014/main" id="{4B1B0A63-E485-462E-A373-4F9DB0F99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C64AC-C4D0-A644-CC8F-488CF1E42301}"/>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56361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2070-3F91-F4CD-ED6D-CD58A1D93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F32FE5-3485-E998-C878-D80DA40411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A3CB9-7B07-6C07-E5D1-33BCD8EEC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B16C3A-89F2-9DF0-A831-EC299DE5F4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64ECF6-23B8-4505-1A2F-5E89BF42F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7FF93B-E577-AED0-52CE-3E89674439B5}"/>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8" name="Footer Placeholder 7">
            <a:extLst>
              <a:ext uri="{FF2B5EF4-FFF2-40B4-BE49-F238E27FC236}">
                <a16:creationId xmlns:a16="http://schemas.microsoft.com/office/drawing/2014/main" id="{B2852365-C2CF-21F1-A583-8AC02BA0A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2D9041-570D-A1AF-8208-D2BE3381828C}"/>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42616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82AD-33AB-0A81-0FB4-62B81CB672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3D9F6-95DB-12C7-BAE0-C568C0502022}"/>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4" name="Footer Placeholder 3">
            <a:extLst>
              <a:ext uri="{FF2B5EF4-FFF2-40B4-BE49-F238E27FC236}">
                <a16:creationId xmlns:a16="http://schemas.microsoft.com/office/drawing/2014/main" id="{E8D88DCF-F2D4-48FE-A079-1DEA872ED0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9C5814-906E-42D9-2203-2D8A4A9A4D97}"/>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95565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BEB5F-398D-B462-63CC-41EE4C3671B8}"/>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3" name="Footer Placeholder 2">
            <a:extLst>
              <a:ext uri="{FF2B5EF4-FFF2-40B4-BE49-F238E27FC236}">
                <a16:creationId xmlns:a16="http://schemas.microsoft.com/office/drawing/2014/main" id="{B686C5A1-BEE9-2575-F425-0CD5E1FAAF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AD9DBA-EC3F-5045-1DFE-8E29ED2FDF83}"/>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215647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D2F0-4482-7F0C-70C3-17258A79F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078087-F8A2-C90F-7457-4BAD53B2D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AD7BA1-DE0B-F90D-FBFD-F591C7598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39FCA-2544-22B3-72D8-F3C217CC4C7B}"/>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6" name="Footer Placeholder 5">
            <a:extLst>
              <a:ext uri="{FF2B5EF4-FFF2-40B4-BE49-F238E27FC236}">
                <a16:creationId xmlns:a16="http://schemas.microsoft.com/office/drawing/2014/main" id="{CAEB9C9C-0FA9-887F-1B0D-C822E51D8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8244B-D9E0-702F-A309-A985442F3507}"/>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315349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0C32D-0A2C-0FD4-445D-E5AADA6FE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28722-D706-B54E-9D3F-5F2D9456F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4C51A-C15E-AAB0-36BB-A40E6A09E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70684-D471-BD81-D658-EBACB2B5BADB}"/>
              </a:ext>
            </a:extLst>
          </p:cNvPr>
          <p:cNvSpPr>
            <a:spLocks noGrp="1"/>
          </p:cNvSpPr>
          <p:nvPr>
            <p:ph type="dt" sz="half" idx="10"/>
          </p:nvPr>
        </p:nvSpPr>
        <p:spPr/>
        <p:txBody>
          <a:bodyPr/>
          <a:lstStyle/>
          <a:p>
            <a:fld id="{5F6578A0-74D7-1C46-B337-AEFE10D62235}" type="datetimeFigureOut">
              <a:rPr lang="en-US" smtClean="0"/>
              <a:t>8/23/23</a:t>
            </a:fld>
            <a:endParaRPr lang="en-US"/>
          </a:p>
        </p:txBody>
      </p:sp>
      <p:sp>
        <p:nvSpPr>
          <p:cNvPr id="6" name="Footer Placeholder 5">
            <a:extLst>
              <a:ext uri="{FF2B5EF4-FFF2-40B4-BE49-F238E27FC236}">
                <a16:creationId xmlns:a16="http://schemas.microsoft.com/office/drawing/2014/main" id="{B2B1A60D-206A-BA96-35AB-92A1297F5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DB30E-7D79-8FF5-5291-7449841C6AF3}"/>
              </a:ext>
            </a:extLst>
          </p:cNvPr>
          <p:cNvSpPr>
            <a:spLocks noGrp="1"/>
          </p:cNvSpPr>
          <p:nvPr>
            <p:ph type="sldNum" sz="quarter" idx="12"/>
          </p:nvPr>
        </p:nvSpPr>
        <p:spPr/>
        <p:txBody>
          <a:bodyPr/>
          <a:lstStyle/>
          <a:p>
            <a:fld id="{6ECC7806-2ACE-F343-B2B7-45235C9EA098}" type="slidenum">
              <a:rPr lang="en-US" smtClean="0"/>
              <a:t>‹#›</a:t>
            </a:fld>
            <a:endParaRPr lang="en-US"/>
          </a:p>
        </p:txBody>
      </p:sp>
    </p:spTree>
    <p:extLst>
      <p:ext uri="{BB962C8B-B14F-4D97-AF65-F5344CB8AC3E}">
        <p14:creationId xmlns:p14="http://schemas.microsoft.com/office/powerpoint/2010/main" val="50345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C0CB6-886B-D5F6-155B-EDAE3CFC45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DBEF3C-E767-D433-60ED-07DC55978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05E93-06BA-D9B1-E2CA-5EC654A81D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578A0-74D7-1C46-B337-AEFE10D62235}" type="datetimeFigureOut">
              <a:rPr lang="en-US" smtClean="0"/>
              <a:t>8/23/23</a:t>
            </a:fld>
            <a:endParaRPr lang="en-US"/>
          </a:p>
        </p:txBody>
      </p:sp>
      <p:sp>
        <p:nvSpPr>
          <p:cNvPr id="5" name="Footer Placeholder 4">
            <a:extLst>
              <a:ext uri="{FF2B5EF4-FFF2-40B4-BE49-F238E27FC236}">
                <a16:creationId xmlns:a16="http://schemas.microsoft.com/office/drawing/2014/main" id="{60446275-C870-0327-9461-5D0980637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0AEFF9-F8E0-4861-D806-CC3FFA08C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C7806-2ACE-F343-B2B7-45235C9EA098}" type="slidenum">
              <a:rPr lang="en-US" smtClean="0"/>
              <a:t>‹#›</a:t>
            </a:fld>
            <a:endParaRPr lang="en-US"/>
          </a:p>
        </p:txBody>
      </p:sp>
    </p:spTree>
    <p:extLst>
      <p:ext uri="{BB962C8B-B14F-4D97-AF65-F5344CB8AC3E}">
        <p14:creationId xmlns:p14="http://schemas.microsoft.com/office/powerpoint/2010/main" val="3451356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90.png"/><Relationship Id="rId13" Type="http://schemas.openxmlformats.org/officeDocument/2006/relationships/image" Target="../media/image54.png"/><Relationship Id="rId3" Type="http://schemas.openxmlformats.org/officeDocument/2006/relationships/image" Target="../media/image440.png"/><Relationship Id="rId7" Type="http://schemas.openxmlformats.org/officeDocument/2006/relationships/image" Target="../media/image480.png"/><Relationship Id="rId12"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52.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50.png"/><Relationship Id="rId9" Type="http://schemas.openxmlformats.org/officeDocument/2006/relationships/image" Target="../media/image50.png"/><Relationship Id="rId14" Type="http://schemas.openxmlformats.org/officeDocument/2006/relationships/image" Target="../media/image55.png"/></Relationships>
</file>

<file path=ppt/slides/_rels/slide1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50.png"/><Relationship Id="rId21" Type="http://schemas.openxmlformats.org/officeDocument/2006/relationships/image" Target="../media/image73.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2.xml"/><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s>
</file>

<file path=ppt/slides/_rels/slide13.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18" Type="http://schemas.openxmlformats.org/officeDocument/2006/relationships/image" Target="../media/image88.png"/><Relationship Id="rId26" Type="http://schemas.openxmlformats.org/officeDocument/2006/relationships/image" Target="../media/image31.png"/><Relationship Id="rId3" Type="http://schemas.openxmlformats.org/officeDocument/2006/relationships/image" Target="../media/image550.png"/><Relationship Id="rId21" Type="http://schemas.openxmlformats.org/officeDocument/2006/relationships/image" Target="../media/image91.png"/><Relationship Id="rId7" Type="http://schemas.openxmlformats.org/officeDocument/2006/relationships/image" Target="../media/image77.png"/><Relationship Id="rId12" Type="http://schemas.openxmlformats.org/officeDocument/2006/relationships/image" Target="../media/image82.png"/><Relationship Id="rId17" Type="http://schemas.openxmlformats.org/officeDocument/2006/relationships/image" Target="../media/image87.png"/><Relationship Id="rId25" Type="http://schemas.openxmlformats.org/officeDocument/2006/relationships/image" Target="../media/image302.png"/><Relationship Id="rId2" Type="http://schemas.openxmlformats.org/officeDocument/2006/relationships/notesSlide" Target="../notesSlides/notesSlide13.xml"/><Relationship Id="rId16" Type="http://schemas.openxmlformats.org/officeDocument/2006/relationships/image" Target="../media/image86.png"/><Relationship Id="rId20" Type="http://schemas.openxmlformats.org/officeDocument/2006/relationships/image" Target="../media/image90.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24" Type="http://schemas.openxmlformats.org/officeDocument/2006/relationships/image" Target="../media/image30.png"/><Relationship Id="rId32" Type="http://schemas.openxmlformats.org/officeDocument/2006/relationships/image" Target="../media/image37.png"/><Relationship Id="rId5" Type="http://schemas.openxmlformats.org/officeDocument/2006/relationships/image" Target="../media/image75.png"/><Relationship Id="rId15" Type="http://schemas.openxmlformats.org/officeDocument/2006/relationships/image" Target="../media/image85.png"/><Relationship Id="rId23" Type="http://schemas.openxmlformats.org/officeDocument/2006/relationships/image" Target="../media/image291.png"/><Relationship Id="rId28" Type="http://schemas.openxmlformats.org/officeDocument/2006/relationships/image" Target="../media/image33.png"/><Relationship Id="rId10" Type="http://schemas.openxmlformats.org/officeDocument/2006/relationships/image" Target="../media/image80.png"/><Relationship Id="rId19" Type="http://schemas.openxmlformats.org/officeDocument/2006/relationships/image" Target="../media/image89.png"/><Relationship Id="rId31" Type="http://schemas.openxmlformats.org/officeDocument/2006/relationships/image" Target="../media/image36.png"/><Relationship Id="rId4" Type="http://schemas.openxmlformats.org/officeDocument/2006/relationships/image" Target="../media/image56.png"/><Relationship Id="rId9" Type="http://schemas.openxmlformats.org/officeDocument/2006/relationships/image" Target="../media/image79.png"/><Relationship Id="rId14" Type="http://schemas.openxmlformats.org/officeDocument/2006/relationships/image" Target="../media/image84.png"/><Relationship Id="rId22" Type="http://schemas.openxmlformats.org/officeDocument/2006/relationships/image" Target="../media/image92.png"/><Relationship Id="rId27" Type="http://schemas.openxmlformats.org/officeDocument/2006/relationships/image" Target="../media/image32.png"/><Relationship Id="rId30"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22.png"/><Relationship Id="rId7" Type="http://schemas.openxmlformats.org/officeDocument/2006/relationships/image" Target="../media/image36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51.png"/><Relationship Id="rId5" Type="http://schemas.openxmlformats.org/officeDocument/2006/relationships/image" Target="../media/image342.png"/><Relationship Id="rId4" Type="http://schemas.openxmlformats.org/officeDocument/2006/relationships/image" Target="../media/image332.png"/></Relationships>
</file>

<file path=ppt/slides/_rels/slide15.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83.png"/><Relationship Id="rId3" Type="http://schemas.openxmlformats.org/officeDocument/2006/relationships/image" Target="../media/image950.png"/><Relationship Id="rId7" Type="http://schemas.openxmlformats.org/officeDocument/2006/relationships/image" Target="../media/image77.png"/><Relationship Id="rId12" Type="http://schemas.openxmlformats.org/officeDocument/2006/relationships/image" Target="../media/image103.png"/><Relationship Id="rId17" Type="http://schemas.openxmlformats.org/officeDocument/2006/relationships/image" Target="../media/image105.png"/><Relationship Id="rId2" Type="http://schemas.openxmlformats.org/officeDocument/2006/relationships/notesSlide" Target="../notesSlides/notesSlide15.xml"/><Relationship Id="rId16"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102.png"/><Relationship Id="rId24" Type="http://schemas.openxmlformats.org/officeDocument/2006/relationships/image" Target="../media/image39.png"/><Relationship Id="rId5" Type="http://schemas.openxmlformats.org/officeDocument/2006/relationships/image" Target="../media/image97.png"/><Relationship Id="rId23" Type="http://schemas.openxmlformats.org/officeDocument/2006/relationships/image" Target="../media/image1050.png"/><Relationship Id="rId10" Type="http://schemas.openxmlformats.org/officeDocument/2006/relationships/image" Target="../media/image101.png"/><Relationship Id="rId19" Type="http://schemas.openxmlformats.org/officeDocument/2006/relationships/image" Target="../media/image38.png"/><Relationship Id="rId4" Type="http://schemas.openxmlformats.org/officeDocument/2006/relationships/image" Target="../media/image96.png"/><Relationship Id="rId9" Type="http://schemas.openxmlformats.org/officeDocument/2006/relationships/image" Target="../media/image100.png"/><Relationship Id="rId14" Type="http://schemas.openxmlformats.org/officeDocument/2006/relationships/image" Target="../media/image104.png"/><Relationship Id="rId22" Type="http://schemas.openxmlformats.org/officeDocument/2006/relationships/image" Target="../media/image85.png"/></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2.png"/><Relationship Id="rId5" Type="http://schemas.openxmlformats.org/officeDocument/2006/relationships/image" Target="../media/image112.png"/><Relationship Id="rId4" Type="http://schemas.openxmlformats.org/officeDocument/2006/relationships/image" Target="../media/image1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5.png"/><Relationship Id="rId18" Type="http://schemas.openxmlformats.org/officeDocument/2006/relationships/image" Target="../media/image116.png"/><Relationship Id="rId26" Type="http://schemas.openxmlformats.org/officeDocument/2006/relationships/image" Target="../media/image133.png"/><Relationship Id="rId3" Type="http://schemas.openxmlformats.org/officeDocument/2006/relationships/image" Target="../media/image1120.png"/><Relationship Id="rId34" Type="http://schemas.openxmlformats.org/officeDocument/2006/relationships/image" Target="../media/image126.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081.png"/><Relationship Id="rId25" Type="http://schemas.openxmlformats.org/officeDocument/2006/relationships/image" Target="../media/image130.png"/><Relationship Id="rId33" Type="http://schemas.openxmlformats.org/officeDocument/2006/relationships/image" Target="../media/image1190.png"/><Relationship Id="rId2" Type="http://schemas.openxmlformats.org/officeDocument/2006/relationships/notesSlide" Target="../notesSlides/notesSlide18.xml"/><Relationship Id="rId16" Type="http://schemas.openxmlformats.org/officeDocument/2006/relationships/image" Target="../media/image108.png"/><Relationship Id="rId20" Type="http://schemas.openxmlformats.org/officeDocument/2006/relationships/image" Target="../media/image119.png"/><Relationship Id="rId29" Type="http://schemas.openxmlformats.org/officeDocument/2006/relationships/image" Target="../media/image139.png"/><Relationship Id="rId1" Type="http://schemas.openxmlformats.org/officeDocument/2006/relationships/slideLayout" Target="../slideLayouts/slideLayout2.xml"/><Relationship Id="rId11" Type="http://schemas.openxmlformats.org/officeDocument/2006/relationships/image" Target="../media/image121.png"/><Relationship Id="rId24" Type="http://schemas.openxmlformats.org/officeDocument/2006/relationships/image" Target="../media/image134.png"/><Relationship Id="rId32" Type="http://schemas.openxmlformats.org/officeDocument/2006/relationships/image" Target="../media/image40.png"/><Relationship Id="rId5" Type="http://schemas.openxmlformats.org/officeDocument/2006/relationships/image" Target="../media/image1140.png"/><Relationship Id="rId15" Type="http://schemas.openxmlformats.org/officeDocument/2006/relationships/image" Target="../media/image124.png"/><Relationship Id="rId23" Type="http://schemas.openxmlformats.org/officeDocument/2006/relationships/image" Target="../media/image123.png"/><Relationship Id="rId28" Type="http://schemas.openxmlformats.org/officeDocument/2006/relationships/image" Target="../media/image138.png"/><Relationship Id="rId10" Type="http://schemas.openxmlformats.org/officeDocument/2006/relationships/image" Target="../media/image120.png"/><Relationship Id="rId19" Type="http://schemas.openxmlformats.org/officeDocument/2006/relationships/image" Target="../media/image118.png"/><Relationship Id="rId31" Type="http://schemas.openxmlformats.org/officeDocument/2006/relationships/image" Target="../media/image137.png"/><Relationship Id="rId4" Type="http://schemas.openxmlformats.org/officeDocument/2006/relationships/image" Target="../media/image114.png"/><Relationship Id="rId14" Type="http://schemas.openxmlformats.org/officeDocument/2006/relationships/image" Target="../media/image1150.png"/><Relationship Id="rId22" Type="http://schemas.openxmlformats.org/officeDocument/2006/relationships/image" Target="../media/image132.png"/><Relationship Id="rId27" Type="http://schemas.openxmlformats.org/officeDocument/2006/relationships/image" Target="../media/image135.png"/><Relationship Id="rId30" Type="http://schemas.openxmlformats.org/officeDocument/2006/relationships/image" Target="../media/image140.png"/><Relationship Id="rId35" Type="http://schemas.openxmlformats.org/officeDocument/2006/relationships/image" Target="../media/image127.png"/></Relationships>
</file>

<file path=ppt/slides/_rels/slide19.xml.rels><?xml version="1.0" encoding="UTF-8" standalone="yes"?>
<Relationships xmlns="http://schemas.openxmlformats.org/package/2006/relationships"><Relationship Id="rId8" Type="http://schemas.openxmlformats.org/officeDocument/2006/relationships/image" Target="../media/image146.png"/><Relationship Id="rId13" Type="http://schemas.openxmlformats.org/officeDocument/2006/relationships/image" Target="../media/image1230.png"/><Relationship Id="rId3" Type="http://schemas.openxmlformats.org/officeDocument/2006/relationships/image" Target="../media/image1410.png"/><Relationship Id="rId7" Type="http://schemas.openxmlformats.org/officeDocument/2006/relationships/image" Target="../media/image129.png"/><Relationship Id="rId12" Type="http://schemas.openxmlformats.org/officeDocument/2006/relationships/image" Target="../media/image150.png"/><Relationship Id="rId17" Type="http://schemas.openxmlformats.org/officeDocument/2006/relationships/image" Target="../media/image141.png"/><Relationship Id="rId2" Type="http://schemas.openxmlformats.org/officeDocument/2006/relationships/notesSlide" Target="../notesSlides/notesSlide19.xml"/><Relationship Id="rId16" Type="http://schemas.openxmlformats.org/officeDocument/2006/relationships/image" Target="../media/image301.png"/><Relationship Id="rId1" Type="http://schemas.openxmlformats.org/officeDocument/2006/relationships/slideLayout" Target="../slideLayouts/slideLayout2.xml"/><Relationship Id="rId6" Type="http://schemas.openxmlformats.org/officeDocument/2006/relationships/image" Target="../media/image128.png"/><Relationship Id="rId11" Type="http://schemas.openxmlformats.org/officeDocument/2006/relationships/image" Target="../media/image149.png"/><Relationship Id="rId5" Type="http://schemas.openxmlformats.org/officeDocument/2006/relationships/image" Target="../media/image143.png"/><Relationship Id="rId15" Type="http://schemas.openxmlformats.org/officeDocument/2006/relationships/image" Target="../media/image136.png"/><Relationship Id="rId10" Type="http://schemas.openxmlformats.org/officeDocument/2006/relationships/image" Target="../media/image148.png"/><Relationship Id="rId4" Type="http://schemas.openxmlformats.org/officeDocument/2006/relationships/image" Target="../media/image1420.png"/><Relationship Id="rId9" Type="http://schemas.openxmlformats.org/officeDocument/2006/relationships/image" Target="../media/image147.png"/><Relationship Id="rId14" Type="http://schemas.openxmlformats.org/officeDocument/2006/relationships/image" Target="../media/image127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18" Type="http://schemas.openxmlformats.org/officeDocument/2006/relationships/image" Target="../media/image116.png"/><Relationship Id="rId26" Type="http://schemas.openxmlformats.org/officeDocument/2006/relationships/image" Target="../media/image133.png"/><Relationship Id="rId39" Type="http://schemas.openxmlformats.org/officeDocument/2006/relationships/image" Target="../media/image44.png"/><Relationship Id="rId3" Type="http://schemas.openxmlformats.org/officeDocument/2006/relationships/image" Target="../media/image1120.png"/><Relationship Id="rId34" Type="http://schemas.openxmlformats.org/officeDocument/2006/relationships/image" Target="../media/image42.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081.png"/><Relationship Id="rId25" Type="http://schemas.openxmlformats.org/officeDocument/2006/relationships/image" Target="../media/image130.png"/><Relationship Id="rId33" Type="http://schemas.openxmlformats.org/officeDocument/2006/relationships/image" Target="../media/image1190.png"/><Relationship Id="rId38" Type="http://schemas.openxmlformats.org/officeDocument/2006/relationships/image" Target="../media/image431.png"/><Relationship Id="rId2" Type="http://schemas.openxmlformats.org/officeDocument/2006/relationships/notesSlide" Target="../notesSlides/notesSlide20.xml"/><Relationship Id="rId16" Type="http://schemas.openxmlformats.org/officeDocument/2006/relationships/image" Target="../media/image108.png"/><Relationship Id="rId20" Type="http://schemas.openxmlformats.org/officeDocument/2006/relationships/image" Target="../media/image382.png"/><Relationship Id="rId29" Type="http://schemas.openxmlformats.org/officeDocument/2006/relationships/image" Target="../media/image139.png"/><Relationship Id="rId1" Type="http://schemas.openxmlformats.org/officeDocument/2006/relationships/slideLayout" Target="../slideLayouts/slideLayout2.xml"/><Relationship Id="rId11" Type="http://schemas.openxmlformats.org/officeDocument/2006/relationships/image" Target="../media/image121.png"/><Relationship Id="rId24" Type="http://schemas.openxmlformats.org/officeDocument/2006/relationships/image" Target="../media/image41.png"/><Relationship Id="rId37" Type="http://schemas.openxmlformats.org/officeDocument/2006/relationships/image" Target="../media/image421.png"/><Relationship Id="rId5" Type="http://schemas.openxmlformats.org/officeDocument/2006/relationships/image" Target="../media/image1140.png"/><Relationship Id="rId15" Type="http://schemas.openxmlformats.org/officeDocument/2006/relationships/image" Target="../media/image124.png"/><Relationship Id="rId23" Type="http://schemas.openxmlformats.org/officeDocument/2006/relationships/image" Target="../media/image123.png"/><Relationship Id="rId28" Type="http://schemas.openxmlformats.org/officeDocument/2006/relationships/image" Target="../media/image138.png"/><Relationship Id="rId36" Type="http://schemas.openxmlformats.org/officeDocument/2006/relationships/image" Target="../media/image43.png"/><Relationship Id="rId10" Type="http://schemas.openxmlformats.org/officeDocument/2006/relationships/image" Target="../media/image120.png"/><Relationship Id="rId19" Type="http://schemas.openxmlformats.org/officeDocument/2006/relationships/image" Target="../media/image118.png"/><Relationship Id="rId4" Type="http://schemas.openxmlformats.org/officeDocument/2006/relationships/image" Target="../media/image114.png"/><Relationship Id="rId14" Type="http://schemas.openxmlformats.org/officeDocument/2006/relationships/image" Target="../media/image1150.png"/><Relationship Id="rId22" Type="http://schemas.openxmlformats.org/officeDocument/2006/relationships/image" Target="../media/image132.png"/><Relationship Id="rId27" Type="http://schemas.openxmlformats.org/officeDocument/2006/relationships/image" Target="../media/image135.png"/><Relationship Id="rId30" Type="http://schemas.openxmlformats.org/officeDocument/2006/relationships/image" Target="../media/image140.png"/><Relationship Id="rId35" Type="http://schemas.openxmlformats.org/officeDocument/2006/relationships/image" Target="../media/image402.png"/><Relationship Id="rId8" Type="http://schemas.openxmlformats.org/officeDocument/2006/relationships/image" Target="../media/image115.png"/></Relationships>
</file>

<file path=ppt/slides/_rels/slide21.xml.rels><?xml version="1.0" encoding="UTF-8" standalone="yes"?>
<Relationships xmlns="http://schemas.openxmlformats.org/package/2006/relationships"><Relationship Id="rId8" Type="http://schemas.openxmlformats.org/officeDocument/2006/relationships/image" Target="../media/image1140.png"/><Relationship Id="rId18" Type="http://schemas.openxmlformats.org/officeDocument/2006/relationships/image" Target="../media/image116.png"/><Relationship Id="rId26" Type="http://schemas.openxmlformats.org/officeDocument/2006/relationships/image" Target="../media/image133.png"/><Relationship Id="rId3" Type="http://schemas.openxmlformats.org/officeDocument/2006/relationships/image" Target="../media/image45.png"/><Relationship Id="rId7" Type="http://schemas.openxmlformats.org/officeDocument/2006/relationships/image" Target="../media/image114.png"/><Relationship Id="rId12" Type="http://schemas.openxmlformats.org/officeDocument/2006/relationships/image" Target="../media/image122.png"/><Relationship Id="rId17" Type="http://schemas.openxmlformats.org/officeDocument/2006/relationships/image" Target="../media/image1081.png"/><Relationship Id="rId25" Type="http://schemas.openxmlformats.org/officeDocument/2006/relationships/image" Target="../media/image130.png"/><Relationship Id="rId33" Type="http://schemas.openxmlformats.org/officeDocument/2006/relationships/image" Target="../media/image1190.png"/><Relationship Id="rId38" Type="http://schemas.openxmlformats.org/officeDocument/2006/relationships/image" Target="../media/image95.png"/><Relationship Id="rId2" Type="http://schemas.openxmlformats.org/officeDocument/2006/relationships/notesSlide" Target="../notesSlides/notesSlide21.xml"/><Relationship Id="rId16" Type="http://schemas.openxmlformats.org/officeDocument/2006/relationships/image" Target="../media/image108.png"/><Relationship Id="rId20" Type="http://schemas.openxmlformats.org/officeDocument/2006/relationships/image" Target="../media/image382.png"/><Relationship Id="rId29"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120.png"/><Relationship Id="rId11" Type="http://schemas.openxmlformats.org/officeDocument/2006/relationships/image" Target="../media/image121.png"/><Relationship Id="rId37" Type="http://schemas.openxmlformats.org/officeDocument/2006/relationships/image" Target="../media/image431.png"/><Relationship Id="rId5" Type="http://schemas.openxmlformats.org/officeDocument/2006/relationships/image" Target="../media/image74.png"/><Relationship Id="rId15" Type="http://schemas.openxmlformats.org/officeDocument/2006/relationships/image" Target="../media/image124.png"/><Relationship Id="rId28" Type="http://schemas.openxmlformats.org/officeDocument/2006/relationships/image" Target="../media/image138.png"/><Relationship Id="rId10" Type="http://schemas.openxmlformats.org/officeDocument/2006/relationships/image" Target="../media/image120.png"/><Relationship Id="rId19" Type="http://schemas.openxmlformats.org/officeDocument/2006/relationships/image" Target="../media/image118.png"/><Relationship Id="rId4" Type="http://schemas.openxmlformats.org/officeDocument/2006/relationships/image" Target="../media/image46.png"/><Relationship Id="rId9" Type="http://schemas.openxmlformats.org/officeDocument/2006/relationships/image" Target="../media/image115.png"/><Relationship Id="rId14" Type="http://schemas.openxmlformats.org/officeDocument/2006/relationships/image" Target="../media/image1150.png"/><Relationship Id="rId22" Type="http://schemas.openxmlformats.org/officeDocument/2006/relationships/image" Target="../media/image132.png"/><Relationship Id="rId27" Type="http://schemas.openxmlformats.org/officeDocument/2006/relationships/image" Target="../media/image93.png"/><Relationship Id="rId30" Type="http://schemas.openxmlformats.org/officeDocument/2006/relationships/image" Target="../media/image140.png"/></Relationships>
</file>

<file path=ppt/slides/_rels/slide22.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331.png"/><Relationship Id="rId3" Type="http://schemas.openxmlformats.org/officeDocument/2006/relationships/image" Target="../media/image155.png"/><Relationship Id="rId7" Type="http://schemas.openxmlformats.org/officeDocument/2006/relationships/image" Target="../media/image159.png"/><Relationship Id="rId12" Type="http://schemas.openxmlformats.org/officeDocument/2006/relationships/image" Target="../media/image321.png"/><Relationship Id="rId17" Type="http://schemas.openxmlformats.org/officeDocument/2006/relationships/image" Target="../media/image360.png"/><Relationship Id="rId2" Type="http://schemas.openxmlformats.org/officeDocument/2006/relationships/notesSlide" Target="../notesSlides/notesSlide22.xml"/><Relationship Id="rId16"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158.png"/><Relationship Id="rId11" Type="http://schemas.openxmlformats.org/officeDocument/2006/relationships/image" Target="../media/image311.png"/><Relationship Id="rId5" Type="http://schemas.openxmlformats.org/officeDocument/2006/relationships/image" Target="../media/image157.png"/><Relationship Id="rId15" Type="http://schemas.openxmlformats.org/officeDocument/2006/relationships/image" Target="../media/image341.png"/><Relationship Id="rId10" Type="http://schemas.openxmlformats.org/officeDocument/2006/relationships/image" Target="../media/image144.png"/><Relationship Id="rId4" Type="http://schemas.openxmlformats.org/officeDocument/2006/relationships/image" Target="../media/image156.png"/><Relationship Id="rId9" Type="http://schemas.openxmlformats.org/officeDocument/2006/relationships/image" Target="../media/image161.png"/><Relationship Id="rId14" Type="http://schemas.openxmlformats.org/officeDocument/2006/relationships/image" Target="../media/image167.png"/></Relationships>
</file>

<file path=ppt/slides/_rels/slide23.xml.rels><?xml version="1.0" encoding="UTF-8" standalone="yes"?>
<Relationships xmlns="http://schemas.openxmlformats.org/package/2006/relationships"><Relationship Id="rId13" Type="http://schemas.openxmlformats.org/officeDocument/2006/relationships/image" Target="../media/image182.png"/><Relationship Id="rId26" Type="http://schemas.openxmlformats.org/officeDocument/2006/relationships/image" Target="../media/image195.png"/><Relationship Id="rId39" Type="http://schemas.openxmlformats.org/officeDocument/2006/relationships/image" Target="../media/image94.png"/><Relationship Id="rId3" Type="http://schemas.openxmlformats.org/officeDocument/2006/relationships/image" Target="../media/image170.png"/><Relationship Id="rId21" Type="http://schemas.openxmlformats.org/officeDocument/2006/relationships/image" Target="../media/image1250.png"/><Relationship Id="rId34" Type="http://schemas.openxmlformats.org/officeDocument/2006/relationships/image" Target="../media/image391.png"/><Relationship Id="rId7" Type="http://schemas.openxmlformats.org/officeDocument/2006/relationships/image" Target="../media/image174.png"/><Relationship Id="rId12" Type="http://schemas.openxmlformats.org/officeDocument/2006/relationships/image" Target="../media/image179.png"/><Relationship Id="rId25" Type="http://schemas.openxmlformats.org/officeDocument/2006/relationships/image" Target="../media/image194.png"/><Relationship Id="rId33" Type="http://schemas.openxmlformats.org/officeDocument/2006/relationships/image" Target="../media/image202.png"/><Relationship Id="rId38" Type="http://schemas.openxmlformats.org/officeDocument/2006/relationships/image" Target="../media/image411.png"/><Relationship Id="rId2" Type="http://schemas.openxmlformats.org/officeDocument/2006/relationships/notesSlide" Target="../notesSlides/notesSlide23.xml"/><Relationship Id="rId20" Type="http://schemas.openxmlformats.org/officeDocument/2006/relationships/image" Target="../media/image189.png"/><Relationship Id="rId29" Type="http://schemas.openxmlformats.org/officeDocument/2006/relationships/image" Target="../media/image198.png"/><Relationship Id="rId1" Type="http://schemas.openxmlformats.org/officeDocument/2006/relationships/slideLayout" Target="../slideLayouts/slideLayout2.xml"/><Relationship Id="rId6" Type="http://schemas.openxmlformats.org/officeDocument/2006/relationships/image" Target="../media/image173.png"/><Relationship Id="rId11" Type="http://schemas.openxmlformats.org/officeDocument/2006/relationships/image" Target="../media/image381.png"/><Relationship Id="rId32" Type="http://schemas.openxmlformats.org/officeDocument/2006/relationships/image" Target="../media/image201.png"/><Relationship Id="rId37" Type="http://schemas.openxmlformats.org/officeDocument/2006/relationships/image" Target="../media/image1510.png"/><Relationship Id="rId5" Type="http://schemas.openxmlformats.org/officeDocument/2006/relationships/image" Target="../media/image172.png"/><Relationship Id="rId15" Type="http://schemas.openxmlformats.org/officeDocument/2006/relationships/image" Target="../media/image184.png"/><Relationship Id="rId28" Type="http://schemas.openxmlformats.org/officeDocument/2006/relationships/image" Target="../media/image197.png"/><Relationship Id="rId36" Type="http://schemas.openxmlformats.org/officeDocument/2006/relationships/image" Target="../media/image1421.png"/><Relationship Id="rId10" Type="http://schemas.openxmlformats.org/officeDocument/2006/relationships/image" Target="../media/image370.png"/><Relationship Id="rId19" Type="http://schemas.openxmlformats.org/officeDocument/2006/relationships/image" Target="../media/image188.png"/><Relationship Id="rId31" Type="http://schemas.openxmlformats.org/officeDocument/2006/relationships/image" Target="../media/image200.png"/><Relationship Id="rId4" Type="http://schemas.openxmlformats.org/officeDocument/2006/relationships/image" Target="../media/image171.png"/><Relationship Id="rId9" Type="http://schemas.openxmlformats.org/officeDocument/2006/relationships/image" Target="../media/image176.png"/><Relationship Id="rId14" Type="http://schemas.openxmlformats.org/officeDocument/2006/relationships/image" Target="../media/image1411.png"/><Relationship Id="rId22" Type="http://schemas.openxmlformats.org/officeDocument/2006/relationships/image" Target="../media/image1280.png"/><Relationship Id="rId27" Type="http://schemas.openxmlformats.org/officeDocument/2006/relationships/image" Target="../media/image196.png"/><Relationship Id="rId30" Type="http://schemas.openxmlformats.org/officeDocument/2006/relationships/image" Target="../media/image199.png"/><Relationship Id="rId35" Type="http://schemas.openxmlformats.org/officeDocument/2006/relationships/image" Target="../media/image401.png"/><Relationship Id="rId8" Type="http://schemas.openxmlformats.org/officeDocument/2006/relationships/image" Target="../media/image153.png"/></Relationships>
</file>

<file path=ppt/slides/_rels/slide24.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7.png"/><Relationship Id="rId4" Type="http://schemas.openxmlformats.org/officeDocument/2006/relationships/image" Target="../media/image20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print.iacr.org/2023/1228.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25.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3.pn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8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2.png"/><Relationship Id="rId7" Type="http://schemas.openxmlformats.org/officeDocument/2006/relationships/image" Target="../media/image3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00.png"/><Relationship Id="rId10" Type="http://schemas.openxmlformats.org/officeDocument/2006/relationships/image" Target="../media/image340.png"/><Relationship Id="rId4" Type="http://schemas.openxmlformats.org/officeDocument/2006/relationships/image" Target="../media/image290.png"/><Relationship Id="rId9" Type="http://schemas.openxmlformats.org/officeDocument/2006/relationships/image" Target="../media/image330.png"/></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10.png"/><Relationship Id="rId18" Type="http://schemas.openxmlformats.org/officeDocument/2006/relationships/image" Target="../media/image430.png"/><Relationship Id="rId3" Type="http://schemas.openxmlformats.org/officeDocument/2006/relationships/image" Target="../media/image2.png"/><Relationship Id="rId7" Type="http://schemas.openxmlformats.org/officeDocument/2006/relationships/image" Target="../media/image48.png"/><Relationship Id="rId12" Type="http://schemas.openxmlformats.org/officeDocument/2006/relationships/image" Target="../media/image28.png"/><Relationship Id="rId17" Type="http://schemas.openxmlformats.org/officeDocument/2006/relationships/image" Target="../media/image420.png"/><Relationship Id="rId2" Type="http://schemas.openxmlformats.org/officeDocument/2006/relationships/notesSlide" Target="../notesSlides/notesSlide9.xml"/><Relationship Id="rId16"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27.png"/><Relationship Id="rId5" Type="http://schemas.openxmlformats.org/officeDocument/2006/relationships/image" Target="../media/image15.png"/><Relationship Id="rId15" Type="http://schemas.openxmlformats.org/officeDocument/2006/relationships/image" Target="../media/image400.png"/><Relationship Id="rId10" Type="http://schemas.openxmlformats.org/officeDocument/2006/relationships/image" Target="../media/image26.png"/><Relationship Id="rId19" Type="http://schemas.openxmlformats.org/officeDocument/2006/relationships/image" Target="../media/image441.png"/><Relationship Id="rId4" Type="http://schemas.openxmlformats.org/officeDocument/2006/relationships/image" Target="../media/image14.png"/><Relationship Id="rId9" Type="http://schemas.openxmlformats.org/officeDocument/2006/relationships/image" Target="../media/image380.png"/><Relationship Id="rId14" Type="http://schemas.openxmlformats.org/officeDocument/2006/relationships/image" Target="../media/image39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46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AAF7-D2B4-772D-8665-C2749E17B362}"/>
              </a:ext>
            </a:extLst>
          </p:cNvPr>
          <p:cNvSpPr>
            <a:spLocks noGrp="1"/>
          </p:cNvSpPr>
          <p:nvPr>
            <p:ph type="ctrTitle"/>
          </p:nvPr>
        </p:nvSpPr>
        <p:spPr>
          <a:xfrm>
            <a:off x="0" y="1214438"/>
            <a:ext cx="12308682" cy="2387600"/>
          </a:xfrm>
        </p:spPr>
        <p:txBody>
          <a:bodyPr>
            <a:normAutofit/>
          </a:bodyPr>
          <a:lstStyle/>
          <a:p>
            <a:r>
              <a:rPr lang="en-US" sz="4500" b="1" dirty="0">
                <a:solidFill>
                  <a:srgbClr val="FFFFFF"/>
                </a:solidFill>
                <a:effectLst/>
                <a:latin typeface="Helvetica" pitchFamily="2" charset="0"/>
              </a:rPr>
              <a:t>Snowblind</a:t>
            </a:r>
            <a:r>
              <a:rPr lang="en-US" sz="4500" dirty="0">
                <a:solidFill>
                  <a:srgbClr val="FFFFFF"/>
                </a:solidFill>
                <a:effectLst/>
                <a:latin typeface="Helvetica" pitchFamily="2" charset="0"/>
              </a:rPr>
              <a:t>: A Threshold Blind Signature </a:t>
            </a:r>
            <a:br>
              <a:rPr lang="en-US" sz="4500" dirty="0">
                <a:solidFill>
                  <a:srgbClr val="FFFFFF"/>
                </a:solidFill>
                <a:effectLst/>
                <a:latin typeface="Helvetica" pitchFamily="2" charset="0"/>
              </a:rPr>
            </a:br>
            <a:r>
              <a:rPr lang="en-US" sz="4500" dirty="0">
                <a:solidFill>
                  <a:srgbClr val="FFFFFF"/>
                </a:solidFill>
                <a:effectLst/>
                <a:latin typeface="Helvetica" pitchFamily="2" charset="0"/>
              </a:rPr>
              <a:t>in Pairing-Free Groups</a:t>
            </a:r>
            <a:endParaRPr lang="en-US" sz="4500" dirty="0"/>
          </a:p>
        </p:txBody>
      </p:sp>
      <p:sp>
        <p:nvSpPr>
          <p:cNvPr id="3" name="Subtitle 2">
            <a:extLst>
              <a:ext uri="{FF2B5EF4-FFF2-40B4-BE49-F238E27FC236}">
                <a16:creationId xmlns:a16="http://schemas.microsoft.com/office/drawing/2014/main" id="{2404CC53-4677-A055-AEE9-ECC47E12BB00}"/>
              </a:ext>
            </a:extLst>
          </p:cNvPr>
          <p:cNvSpPr>
            <a:spLocks noGrp="1"/>
          </p:cNvSpPr>
          <p:nvPr>
            <p:ph type="subTitle" idx="1"/>
          </p:nvPr>
        </p:nvSpPr>
        <p:spPr>
          <a:xfrm>
            <a:off x="1524000" y="3644902"/>
            <a:ext cx="9144000" cy="1655762"/>
          </a:xfrm>
        </p:spPr>
        <p:txBody>
          <a:bodyPr>
            <a:normAutofit/>
          </a:bodyPr>
          <a:lstStyle/>
          <a:p>
            <a:pPr algn="ctr"/>
            <a:r>
              <a:rPr lang="en-US" sz="3000" dirty="0">
                <a:solidFill>
                  <a:srgbClr val="EAFFA6"/>
                </a:solidFill>
                <a:effectLst/>
                <a:latin typeface="Helvetica Neue Light" panose="02000403000000020004" pitchFamily="2" charset="0"/>
              </a:rPr>
              <a:t>Elizabeth Crites, Chelsea </a:t>
            </a:r>
            <a:r>
              <a:rPr lang="en-US" sz="3000" dirty="0" err="1">
                <a:solidFill>
                  <a:srgbClr val="EAFFA6"/>
                </a:solidFill>
                <a:effectLst/>
                <a:latin typeface="Helvetica Neue Light" panose="02000403000000020004" pitchFamily="2" charset="0"/>
              </a:rPr>
              <a:t>Komlo</a:t>
            </a:r>
            <a:r>
              <a:rPr lang="en-US" sz="3000" dirty="0">
                <a:solidFill>
                  <a:srgbClr val="EAFFA6"/>
                </a:solidFill>
                <a:effectLst/>
                <a:latin typeface="Helvetica Neue Light" panose="02000403000000020004" pitchFamily="2" charset="0"/>
              </a:rPr>
              <a:t>, Mary </a:t>
            </a:r>
            <a:r>
              <a:rPr lang="en-US" sz="3000" dirty="0" err="1">
                <a:solidFill>
                  <a:srgbClr val="EAFFA6"/>
                </a:solidFill>
                <a:effectLst/>
                <a:latin typeface="Helvetica Neue Light" panose="02000403000000020004" pitchFamily="2" charset="0"/>
              </a:rPr>
              <a:t>Maller</a:t>
            </a:r>
            <a:r>
              <a:rPr lang="en-US" sz="3000" dirty="0">
                <a:solidFill>
                  <a:srgbClr val="EAFFA6"/>
                </a:solidFill>
                <a:effectLst/>
                <a:latin typeface="Helvetica Neue Light" panose="02000403000000020004" pitchFamily="2" charset="0"/>
              </a:rPr>
              <a:t>,</a:t>
            </a:r>
          </a:p>
          <a:p>
            <a:pPr algn="ctr"/>
            <a:r>
              <a:rPr lang="en-US" sz="3000" dirty="0">
                <a:solidFill>
                  <a:srgbClr val="EAFFA6"/>
                </a:solidFill>
                <a:effectLst/>
                <a:latin typeface="Helvetica Neue Light" panose="02000403000000020004" pitchFamily="2" charset="0"/>
              </a:rPr>
              <a:t>Stefano </a:t>
            </a:r>
            <a:r>
              <a:rPr lang="en-US" sz="3000" dirty="0" err="1">
                <a:solidFill>
                  <a:srgbClr val="EAFFA6"/>
                </a:solidFill>
                <a:effectLst/>
                <a:latin typeface="Helvetica Neue Light" panose="02000403000000020004" pitchFamily="2" charset="0"/>
              </a:rPr>
              <a:t>Tessaro</a:t>
            </a:r>
            <a:r>
              <a:rPr lang="en-US" sz="3000" dirty="0">
                <a:solidFill>
                  <a:srgbClr val="EAFFA6"/>
                </a:solidFill>
                <a:effectLst/>
                <a:latin typeface="Helvetica Neue Light" panose="02000403000000020004" pitchFamily="2" charset="0"/>
              </a:rPr>
              <a:t>, </a:t>
            </a:r>
            <a:r>
              <a:rPr lang="en-US" sz="3000" b="1" dirty="0" err="1">
                <a:solidFill>
                  <a:srgbClr val="EAFFA6"/>
                </a:solidFill>
                <a:effectLst/>
                <a:latin typeface="Helvetica" pitchFamily="2" charset="0"/>
              </a:rPr>
              <a:t>Chenzhi</a:t>
            </a:r>
            <a:r>
              <a:rPr lang="en-US" sz="3000" b="1" dirty="0">
                <a:solidFill>
                  <a:srgbClr val="EAFFA6"/>
                </a:solidFill>
                <a:effectLst/>
                <a:latin typeface="Helvetica" pitchFamily="2" charset="0"/>
              </a:rPr>
              <a:t> Zhu</a:t>
            </a:r>
          </a:p>
        </p:txBody>
      </p:sp>
      <p:pic>
        <p:nvPicPr>
          <p:cNvPr id="5" name="Picture 4">
            <a:extLst>
              <a:ext uri="{FF2B5EF4-FFF2-40B4-BE49-F238E27FC236}">
                <a16:creationId xmlns:a16="http://schemas.microsoft.com/office/drawing/2014/main" id="{742246DF-786E-3968-18FF-7F11FF0B376D}"/>
              </a:ext>
            </a:extLst>
          </p:cNvPr>
          <p:cNvPicPr>
            <a:picLocks noChangeAspect="1"/>
          </p:cNvPicPr>
          <p:nvPr/>
        </p:nvPicPr>
        <p:blipFill>
          <a:blip r:embed="rId3"/>
          <a:stretch>
            <a:fillRect/>
          </a:stretch>
        </p:blipFill>
        <p:spPr>
          <a:xfrm>
            <a:off x="231775" y="157161"/>
            <a:ext cx="1841219" cy="1773236"/>
          </a:xfrm>
          <a:prstGeom prst="rect">
            <a:avLst/>
          </a:prstGeom>
        </p:spPr>
      </p:pic>
      <p:sp>
        <p:nvSpPr>
          <p:cNvPr id="8" name="TextBox 7">
            <a:extLst>
              <a:ext uri="{FF2B5EF4-FFF2-40B4-BE49-F238E27FC236}">
                <a16:creationId xmlns:a16="http://schemas.microsoft.com/office/drawing/2014/main" id="{137FFD40-28DA-B32C-49AE-ACB58773E303}"/>
              </a:ext>
            </a:extLst>
          </p:cNvPr>
          <p:cNvSpPr txBox="1"/>
          <p:nvPr/>
        </p:nvSpPr>
        <p:spPr>
          <a:xfrm>
            <a:off x="721519" y="5787509"/>
            <a:ext cx="6157912" cy="400110"/>
          </a:xfrm>
          <a:prstGeom prst="rect">
            <a:avLst/>
          </a:prstGeom>
          <a:noFill/>
        </p:spPr>
        <p:txBody>
          <a:bodyPr wrap="square">
            <a:spAutoFit/>
          </a:bodyPr>
          <a:lstStyle/>
          <a:p>
            <a:r>
              <a:rPr lang="en-US" sz="2000" b="1" dirty="0">
                <a:solidFill>
                  <a:srgbClr val="FFFFFF"/>
                </a:solidFill>
                <a:effectLst/>
                <a:latin typeface="Helvetica Neue" panose="02000503000000020004" pitchFamily="2" charset="0"/>
              </a:rPr>
              <a:t>Aug. 23, 2023</a:t>
            </a:r>
            <a:endParaRPr lang="en-US" sz="2000" dirty="0">
              <a:solidFill>
                <a:srgbClr val="FFFFFF"/>
              </a:solidFill>
              <a:effectLst/>
              <a:latin typeface="Helvetica Neue" panose="02000503000000020004" pitchFamily="2" charset="0"/>
            </a:endParaRPr>
          </a:p>
        </p:txBody>
      </p:sp>
    </p:spTree>
    <p:extLst>
      <p:ext uri="{BB962C8B-B14F-4D97-AF65-F5344CB8AC3E}">
        <p14:creationId xmlns:p14="http://schemas.microsoft.com/office/powerpoint/2010/main" val="691651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Overview</a:t>
            </a:r>
            <a:endParaRPr lang="en-US" dirty="0"/>
          </a:p>
        </p:txBody>
      </p:sp>
      <p:sp>
        <p:nvSpPr>
          <p:cNvPr id="3" name="Rounded Rectangle 2">
            <a:extLst>
              <a:ext uri="{FF2B5EF4-FFF2-40B4-BE49-F238E27FC236}">
                <a16:creationId xmlns:a16="http://schemas.microsoft.com/office/drawing/2014/main" id="{EFCD2EDB-7DCD-2A9F-6FC0-C39863E380DC}"/>
              </a:ext>
            </a:extLst>
          </p:cNvPr>
          <p:cNvSpPr/>
          <p:nvPr/>
        </p:nvSpPr>
        <p:spPr>
          <a:xfrm>
            <a:off x="1461293" y="2013403"/>
            <a:ext cx="4280616" cy="112371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3000" dirty="0">
                <a:solidFill>
                  <a:srgbClr val="000000"/>
                </a:solidFill>
                <a:latin typeface="Helvetica" pitchFamily="2" charset="0"/>
              </a:rPr>
              <a:t>Improved blind signatures upon [</a:t>
            </a:r>
            <a:r>
              <a:rPr lang="en-US" sz="3000" dirty="0">
                <a:solidFill>
                  <a:schemeClr val="accent1"/>
                </a:solidFill>
                <a:latin typeface="Helvetica" pitchFamily="2" charset="0"/>
              </a:rPr>
              <a:t>TZ22</a:t>
            </a:r>
            <a:r>
              <a:rPr lang="en-US" sz="3000" dirty="0">
                <a:solidFill>
                  <a:srgbClr val="000000"/>
                </a:solidFill>
                <a:latin typeface="Helvetica" pitchFamily="2" charset="0"/>
              </a:rPr>
              <a:t>]</a:t>
            </a:r>
            <a:endParaRPr lang="en-US" sz="3000" dirty="0">
              <a:solidFill>
                <a:srgbClr val="000000"/>
              </a:solidFill>
              <a:effectLst/>
              <a:latin typeface="Helvetica Light" panose="020B0403020202020204" pitchFamily="34" charset="0"/>
            </a:endParaRPr>
          </a:p>
        </p:txBody>
      </p:sp>
      <p:sp>
        <p:nvSpPr>
          <p:cNvPr id="4" name="TextBox 3">
            <a:extLst>
              <a:ext uri="{FF2B5EF4-FFF2-40B4-BE49-F238E27FC236}">
                <a16:creationId xmlns:a16="http://schemas.microsoft.com/office/drawing/2014/main" id="{C0CA4B26-54C3-9019-3FA6-A61BA8AB7890}"/>
              </a:ext>
            </a:extLst>
          </p:cNvPr>
          <p:cNvSpPr txBox="1"/>
          <p:nvPr/>
        </p:nvSpPr>
        <p:spPr>
          <a:xfrm>
            <a:off x="6214933" y="2018706"/>
            <a:ext cx="4515516" cy="477054"/>
          </a:xfrm>
          <a:prstGeom prst="rect">
            <a:avLst/>
          </a:prstGeom>
          <a:noFill/>
        </p:spPr>
        <p:txBody>
          <a:bodyPr wrap="square" rtlCol="0">
            <a:spAutoFit/>
          </a:bodyPr>
          <a:lstStyle/>
          <a:p>
            <a:r>
              <a:rPr lang="en-US" sz="2400" dirty="0">
                <a:latin typeface="Helvetica" pitchFamily="2" charset="0"/>
              </a:rPr>
              <a:t>Reduce sig. size by 1 scalar</a:t>
            </a:r>
          </a:p>
        </p:txBody>
      </p:sp>
      <p:sp>
        <p:nvSpPr>
          <p:cNvPr id="6" name="Rounded Rectangle 5">
            <a:extLst>
              <a:ext uri="{FF2B5EF4-FFF2-40B4-BE49-F238E27FC236}">
                <a16:creationId xmlns:a16="http://schemas.microsoft.com/office/drawing/2014/main" id="{899D16CB-F4F8-90F9-B7BE-8CF11B2FBE04}"/>
              </a:ext>
            </a:extLst>
          </p:cNvPr>
          <p:cNvSpPr/>
          <p:nvPr/>
        </p:nvSpPr>
        <p:spPr>
          <a:xfrm>
            <a:off x="1461293" y="4260827"/>
            <a:ext cx="7328745" cy="112371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3000" dirty="0">
                <a:solidFill>
                  <a:srgbClr val="000000"/>
                </a:solidFill>
                <a:latin typeface="Helvetica" pitchFamily="2" charset="0"/>
              </a:rPr>
              <a:t>Snowblind: </a:t>
            </a:r>
            <a:r>
              <a:rPr lang="en-US" sz="3000" b="1" dirty="0">
                <a:solidFill>
                  <a:srgbClr val="000000"/>
                </a:solidFill>
                <a:latin typeface="Helvetica" pitchFamily="2" charset="0"/>
              </a:rPr>
              <a:t>first</a:t>
            </a:r>
            <a:r>
              <a:rPr lang="en-US" sz="3000" dirty="0">
                <a:solidFill>
                  <a:srgbClr val="000000"/>
                </a:solidFill>
                <a:latin typeface="Helvetica" pitchFamily="2" charset="0"/>
              </a:rPr>
              <a:t> threshold blind signatures in pairing-free groups</a:t>
            </a:r>
            <a:endParaRPr lang="en-US" sz="3000" dirty="0">
              <a:solidFill>
                <a:srgbClr val="000000"/>
              </a:solidFill>
              <a:effectLst/>
              <a:latin typeface="Helvetica Light" panose="020B0403020202020204" pitchFamily="34" charset="0"/>
            </a:endParaRPr>
          </a:p>
        </p:txBody>
      </p:sp>
      <p:sp>
        <p:nvSpPr>
          <p:cNvPr id="7" name="TextBox 6">
            <a:extLst>
              <a:ext uri="{FF2B5EF4-FFF2-40B4-BE49-F238E27FC236}">
                <a16:creationId xmlns:a16="http://schemas.microsoft.com/office/drawing/2014/main" id="{9F1A6E85-49B5-F851-337C-30470F33FD69}"/>
              </a:ext>
            </a:extLst>
          </p:cNvPr>
          <p:cNvSpPr txBox="1"/>
          <p:nvPr/>
        </p:nvSpPr>
        <p:spPr>
          <a:xfrm>
            <a:off x="6214933" y="2660061"/>
            <a:ext cx="4825099" cy="830997"/>
          </a:xfrm>
          <a:prstGeom prst="rect">
            <a:avLst/>
          </a:prstGeom>
          <a:noFill/>
        </p:spPr>
        <p:txBody>
          <a:bodyPr wrap="square" rtlCol="0">
            <a:spAutoFit/>
          </a:bodyPr>
          <a:lstStyle/>
          <a:p>
            <a:r>
              <a:rPr lang="en-US" sz="2400" dirty="0">
                <a:latin typeface="Helvetica" pitchFamily="2" charset="0"/>
              </a:rPr>
              <a:t>Alternative construction with simpler proof</a:t>
            </a:r>
          </a:p>
        </p:txBody>
      </p:sp>
      <p:cxnSp>
        <p:nvCxnSpPr>
          <p:cNvPr id="8" name="Straight Arrow Connector 7">
            <a:extLst>
              <a:ext uri="{FF2B5EF4-FFF2-40B4-BE49-F238E27FC236}">
                <a16:creationId xmlns:a16="http://schemas.microsoft.com/office/drawing/2014/main" id="{F7BB09ED-731A-8D64-894D-9D831B79E10F}"/>
              </a:ext>
            </a:extLst>
          </p:cNvPr>
          <p:cNvCxnSpPr>
            <a:cxnSpLocks/>
          </p:cNvCxnSpPr>
          <p:nvPr/>
        </p:nvCxnSpPr>
        <p:spPr>
          <a:xfrm>
            <a:off x="2938667" y="3137115"/>
            <a:ext cx="0" cy="1123712"/>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2D21B53-74C3-4F79-78B9-2E70C57C48BF}"/>
              </a:ext>
            </a:extLst>
          </p:cNvPr>
          <p:cNvCxnSpPr>
            <a:cxnSpLocks/>
            <a:endCxn id="4" idx="1"/>
          </p:cNvCxnSpPr>
          <p:nvPr/>
        </p:nvCxnSpPr>
        <p:spPr>
          <a:xfrm flipV="1">
            <a:off x="5741909" y="2257233"/>
            <a:ext cx="473024" cy="272579"/>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03AA18-AF86-699B-A518-0A0CF45DD97A}"/>
              </a:ext>
            </a:extLst>
          </p:cNvPr>
          <p:cNvCxnSpPr>
            <a:cxnSpLocks/>
            <a:endCxn id="7" idx="1"/>
          </p:cNvCxnSpPr>
          <p:nvPr/>
        </p:nvCxnSpPr>
        <p:spPr>
          <a:xfrm>
            <a:off x="5741909" y="2660061"/>
            <a:ext cx="473024" cy="415499"/>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8860FF75-3022-3FC0-7DED-385415554508}"/>
              </a:ext>
            </a:extLst>
          </p:cNvPr>
          <p:cNvSpPr/>
          <p:nvPr/>
        </p:nvSpPr>
        <p:spPr>
          <a:xfrm>
            <a:off x="1067000" y="1729102"/>
            <a:ext cx="9273787" cy="1874710"/>
          </a:xfrm>
          <a:prstGeom prst="roundRect">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972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err="1">
                <a:solidFill>
                  <a:srgbClr val="073A6C"/>
                </a:solidFill>
                <a:latin typeface="Helvetica Light" panose="020B0403020202020204" pitchFamily="34" charset="0"/>
              </a:rPr>
              <a:t>Schnorr’s</a:t>
            </a:r>
            <a:r>
              <a:rPr lang="en-US" dirty="0">
                <a:solidFill>
                  <a:srgbClr val="073A6C"/>
                </a:solidFill>
                <a:latin typeface="Helvetica Light" panose="020B0403020202020204" pitchFamily="34" charset="0"/>
              </a:rPr>
              <a:t> signatures [</a:t>
            </a:r>
            <a:r>
              <a:rPr lang="en-US" dirty="0">
                <a:solidFill>
                  <a:schemeClr val="accent1"/>
                </a:solidFill>
                <a:latin typeface="Helvetica Light" panose="020B0403020202020204" pitchFamily="34" charset="0"/>
              </a:rPr>
              <a:t>Sch91</a:t>
            </a:r>
            <a:r>
              <a:rPr lang="en-US" dirty="0">
                <a:solidFill>
                  <a:srgbClr val="073A6C"/>
                </a:solidFill>
                <a:latin typeface="Helvetica Light" panose="020B0403020202020204" pitchFamily="34" charset="0"/>
              </a:rPr>
              <a:t>]</a:t>
            </a:r>
            <a:endParaRPr lang="en-US" dirty="0"/>
          </a:p>
        </p:txBody>
      </p:sp>
      <p:sp>
        <p:nvSpPr>
          <p:cNvPr id="5" name="TextBox 4">
            <a:extLst>
              <a:ext uri="{FF2B5EF4-FFF2-40B4-BE49-F238E27FC236}">
                <a16:creationId xmlns:a16="http://schemas.microsoft.com/office/drawing/2014/main" id="{C845A6A0-52BD-1C43-D11D-F35B16F1C2B8}"/>
              </a:ext>
            </a:extLst>
          </p:cNvPr>
          <p:cNvSpPr txBox="1"/>
          <p:nvPr/>
        </p:nvSpPr>
        <p:spPr>
          <a:xfrm>
            <a:off x="1641497" y="1507485"/>
            <a:ext cx="1591104" cy="461665"/>
          </a:xfrm>
          <a:prstGeom prst="rect">
            <a:avLst/>
          </a:prstGeom>
          <a:noFill/>
        </p:spPr>
        <p:txBody>
          <a:bodyPr wrap="square" rtlCol="0">
            <a:spAutoFit/>
          </a:bodyPr>
          <a:lstStyle/>
          <a:p>
            <a:r>
              <a:rPr lang="en-US" sz="2400" dirty="0" err="1">
                <a:solidFill>
                  <a:srgbClr val="0076BA"/>
                </a:solidFill>
                <a:latin typeface="Helvetica" pitchFamily="2" charset="0"/>
              </a:rPr>
              <a:t>KeyGen</a:t>
            </a:r>
            <a:r>
              <a:rPr lang="en-US" sz="2400" dirty="0">
                <a:solidFill>
                  <a:srgbClr val="0076BA"/>
                </a:solidFill>
                <a:latin typeface="Helvetica" pitchFamily="2" charset="0"/>
              </a:rPr>
              <a:t>:</a:t>
            </a:r>
            <a:endParaRPr lang="ar-AE" sz="2400" i="1" dirty="0"/>
          </a:p>
        </p:txBody>
      </p:sp>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C403C163-AF2E-3FB1-68AA-055368E8797E}"/>
                  </a:ext>
                </a:extLst>
              </p:cNvPr>
              <p:cNvSpPr/>
              <p:nvPr/>
            </p:nvSpPr>
            <p:spPr>
              <a:xfrm>
                <a:off x="7675806" y="1488459"/>
                <a:ext cx="2582406" cy="1328023"/>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r>
                  <a:rPr lang="en-US" sz="2400" dirty="0">
                    <a:solidFill>
                      <a:srgbClr val="000000"/>
                    </a:solidFill>
                    <a:latin typeface="Helvetica" pitchFamily="2" charset="0"/>
                  </a:rPr>
                  <a:t>Group </a:t>
                </a:r>
                <a14:m>
                  <m:oMath xmlns:m="http://schemas.openxmlformats.org/officeDocument/2006/math">
                    <m:r>
                      <a:rPr lang="en-US" sz="2400" i="1">
                        <a:solidFill>
                          <a:srgbClr val="000000"/>
                        </a:solidFill>
                        <a:latin typeface="Cambria Math" panose="02040503050406030204" pitchFamily="18" charset="0"/>
                      </a:rPr>
                      <m:t>𝔾</m:t>
                    </m:r>
                  </m:oMath>
                </a14:m>
                <a:r>
                  <a:rPr lang="en-US" sz="2400" dirty="0">
                    <a:latin typeface="Helvetica" pitchFamily="2" charset="0"/>
                  </a:rPr>
                  <a:t> with</a:t>
                </a:r>
              </a:p>
              <a:p>
                <a:r>
                  <a:rPr lang="en-US" sz="2400" dirty="0">
                    <a:latin typeface="Helvetica" pitchFamily="2" charset="0"/>
                  </a:rPr>
                  <a:t>generator </a:t>
                </a:r>
                <a14:m>
                  <m:oMath xmlns:m="http://schemas.openxmlformats.org/officeDocument/2006/math">
                    <m:r>
                      <a:rPr lang="en-US" sz="2400" b="0" i="1" smtClean="0">
                        <a:solidFill>
                          <a:srgbClr val="000000"/>
                        </a:solidFill>
                        <a:latin typeface="Cambria Math" panose="02040503050406030204" pitchFamily="18" charset="0"/>
                      </a:rPr>
                      <m:t>𝑔</m:t>
                    </m:r>
                  </m:oMath>
                </a14:m>
                <a:endParaRPr lang="en-US" sz="2400" dirty="0">
                  <a:latin typeface="Helvetica" pitchFamily="2" charset="0"/>
                </a:endParaRPr>
              </a:p>
              <a:p>
                <a:r>
                  <a:rPr lang="en-US" sz="2400" dirty="0">
                    <a:latin typeface="Helvetica" pitchFamily="2" charset="0"/>
                  </a:rPr>
                  <a:t>size </a:t>
                </a:r>
                <a14:m>
                  <m:oMath xmlns:m="http://schemas.openxmlformats.org/officeDocument/2006/math">
                    <m:r>
                      <a:rPr lang="en-US" sz="2400" b="0" i="1" smtClean="0">
                        <a:latin typeface="Cambria Math" panose="02040503050406030204" pitchFamily="18" charset="0"/>
                      </a:rPr>
                      <m:t>𝑝</m:t>
                    </m:r>
                  </m:oMath>
                </a14:m>
                <a:endParaRPr lang="en-US" sz="2400" dirty="0">
                  <a:latin typeface="Helvetica" pitchFamily="2" charset="0"/>
                </a:endParaRPr>
              </a:p>
            </p:txBody>
          </p:sp>
        </mc:Choice>
        <mc:Fallback xmlns="">
          <p:sp>
            <p:nvSpPr>
              <p:cNvPr id="4" name="Rounded Rectangle 3">
                <a:extLst>
                  <a:ext uri="{FF2B5EF4-FFF2-40B4-BE49-F238E27FC236}">
                    <a16:creationId xmlns:a16="http://schemas.microsoft.com/office/drawing/2014/main" id="{C403C163-AF2E-3FB1-68AA-055368E8797E}"/>
                  </a:ext>
                </a:extLst>
              </p:cNvPr>
              <p:cNvSpPr>
                <a:spLocks noRot="1" noChangeAspect="1" noMove="1" noResize="1" noEditPoints="1" noAdjustHandles="1" noChangeArrowheads="1" noChangeShapeType="1" noTextEdit="1"/>
              </p:cNvSpPr>
              <p:nvPr/>
            </p:nvSpPr>
            <p:spPr>
              <a:xfrm>
                <a:off x="7675806" y="1488459"/>
                <a:ext cx="2582406" cy="1328023"/>
              </a:xfrm>
              <a:prstGeom prst="roundRect">
                <a:avLst>
                  <a:gd name="adj" fmla="val 16813"/>
                </a:avLst>
              </a:prstGeom>
              <a:blipFill>
                <a:blip r:embed="rId3"/>
                <a:stretch>
                  <a:fillRect l="-1471" b="-6667"/>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
                <a:extLst>
                  <a:ext uri="{FF2B5EF4-FFF2-40B4-BE49-F238E27FC236}">
                    <a16:creationId xmlns:a16="http://schemas.microsoft.com/office/drawing/2014/main" id="{3B3F3152-9E29-3EF7-29A8-0555DD4E324A}"/>
                  </a:ext>
                </a:extLst>
              </p:cNvPr>
              <p:cNvSpPr txBox="1"/>
              <p:nvPr/>
            </p:nvSpPr>
            <p:spPr>
              <a:xfrm>
                <a:off x="2900257" y="1270207"/>
                <a:ext cx="3516789" cy="812268"/>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𝑠𝑘</m:t>
                      </m:r>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ar-AE"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𝑝𝑘</m:t>
                      </m:r>
                      <m:r>
                        <a:rPr lang="ar-AE" sz="2400" i="1">
                          <a:solidFill>
                            <a:srgbClr val="000000"/>
                          </a:solidFill>
                          <a:latin typeface="Cambria Math" panose="02040503050406030204" pitchFamily="18" charset="0"/>
                        </a:rPr>
                        <m:t>←</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r>
                            <a:rPr lang="en-US" sz="2400" b="0" i="1" smtClean="0">
                              <a:solidFill>
                                <a:srgbClr val="000000"/>
                              </a:solidFill>
                              <a:latin typeface="Cambria Math" panose="02040503050406030204" pitchFamily="18" charset="0"/>
                            </a:rPr>
                            <m:t>𝑠𝑘</m:t>
                          </m:r>
                        </m:sup>
                      </m:sSup>
                    </m:oMath>
                  </m:oMathPara>
                </a14:m>
                <a:endParaRPr lang="ar-AE" sz="2400" dirty="0"/>
              </a:p>
            </p:txBody>
          </p:sp>
        </mc:Choice>
        <mc:Fallback xmlns="">
          <p:sp>
            <p:nvSpPr>
              <p:cNvPr id="47" name=",">
                <a:extLst>
                  <a:ext uri="{FF2B5EF4-FFF2-40B4-BE49-F238E27FC236}">
                    <a16:creationId xmlns:a16="http://schemas.microsoft.com/office/drawing/2014/main" id="{3B3F3152-9E29-3EF7-29A8-0555DD4E324A}"/>
                  </a:ext>
                </a:extLst>
              </p:cNvPr>
              <p:cNvSpPr txBox="1">
                <a:spLocks noRot="1" noChangeAspect="1" noMove="1" noResize="1" noEditPoints="1" noAdjustHandles="1" noChangeArrowheads="1" noChangeShapeType="1" noTextEdit="1"/>
              </p:cNvSpPr>
              <p:nvPr/>
            </p:nvSpPr>
            <p:spPr>
              <a:xfrm>
                <a:off x="2900257" y="1270207"/>
                <a:ext cx="3516789" cy="812268"/>
              </a:xfrm>
              <a:prstGeom prst="rect">
                <a:avLst/>
              </a:prstGeom>
              <a:blipFill>
                <a:blip r:embed="rId4"/>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E58D73D-D3BF-0B0C-FF68-0A5D0FB5E0B1}"/>
                  </a:ext>
                </a:extLst>
              </p:cNvPr>
              <p:cNvSpPr txBox="1"/>
              <p:nvPr/>
            </p:nvSpPr>
            <p:spPr>
              <a:xfrm>
                <a:off x="1690331" y="2424753"/>
                <a:ext cx="1869430" cy="461665"/>
              </a:xfrm>
              <a:prstGeom prst="rect">
                <a:avLst/>
              </a:prstGeom>
              <a:noFill/>
            </p:spPr>
            <p:txBody>
              <a:bodyPr wrap="square" rtlCol="0">
                <a:spAutoFit/>
              </a:bodyPr>
              <a:lstStyle/>
              <a:p>
                <a:r>
                  <a:rPr lang="en-US" sz="2400" dirty="0">
                    <a:solidFill>
                      <a:srgbClr val="0076BA"/>
                    </a:solidFill>
                    <a:latin typeface="Helvetica" pitchFamily="2" charset="0"/>
                  </a:rPr>
                  <a:t>Sign(</a:t>
                </a:r>
                <a14:m>
                  <m:oMath xmlns:m="http://schemas.openxmlformats.org/officeDocument/2006/math">
                    <m:r>
                      <a:rPr lang="en-US" sz="2400" b="0" i="1" smtClean="0">
                        <a:latin typeface="Cambria Math" panose="02040503050406030204" pitchFamily="18" charset="0"/>
                      </a:rPr>
                      <m:t>𝑠𝑘</m:t>
                    </m:r>
                    <m:r>
                      <a:rPr lang="en-US" sz="2400" b="0" i="1" smtClean="0">
                        <a:latin typeface="Cambria Math" panose="02040503050406030204" pitchFamily="18" charset="0"/>
                      </a:rPr>
                      <m:t>,</m:t>
                    </m:r>
                    <m:r>
                      <a:rPr lang="en-US" sz="2400" i="1">
                        <a:latin typeface="Cambria Math" panose="02040503050406030204" pitchFamily="18" charset="0"/>
                      </a:rPr>
                      <m:t>𝑚</m:t>
                    </m:r>
                  </m:oMath>
                </a14:m>
                <a:r>
                  <a:rPr lang="en-US" sz="2400" dirty="0">
                    <a:solidFill>
                      <a:srgbClr val="0076BA"/>
                    </a:solidFill>
                    <a:latin typeface="Helvetica" pitchFamily="2" charset="0"/>
                  </a:rPr>
                  <a:t>):</a:t>
                </a:r>
                <a:endParaRPr lang="ar-AE" sz="2400" i="1" dirty="0"/>
              </a:p>
            </p:txBody>
          </p:sp>
        </mc:Choice>
        <mc:Fallback xmlns="">
          <p:sp>
            <p:nvSpPr>
              <p:cNvPr id="48" name="TextBox 47">
                <a:extLst>
                  <a:ext uri="{FF2B5EF4-FFF2-40B4-BE49-F238E27FC236}">
                    <a16:creationId xmlns:a16="http://schemas.microsoft.com/office/drawing/2014/main" id="{CE58D73D-D3BF-0B0C-FF68-0A5D0FB5E0B1}"/>
                  </a:ext>
                </a:extLst>
              </p:cNvPr>
              <p:cNvSpPr txBox="1">
                <a:spLocks noRot="1" noChangeAspect="1" noMove="1" noResize="1" noEditPoints="1" noAdjustHandles="1" noChangeArrowheads="1" noChangeShapeType="1" noTextEdit="1"/>
              </p:cNvSpPr>
              <p:nvPr/>
            </p:nvSpPr>
            <p:spPr>
              <a:xfrm>
                <a:off x="1690331" y="2424753"/>
                <a:ext cx="1869430" cy="461665"/>
              </a:xfrm>
              <a:prstGeom prst="rect">
                <a:avLst/>
              </a:prstGeom>
              <a:blipFill>
                <a:blip r:embed="rId5"/>
                <a:stretch>
                  <a:fillRect l="-4698" t="-13514" r="-4698"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
                <a:extLst>
                  <a:ext uri="{FF2B5EF4-FFF2-40B4-BE49-F238E27FC236}">
                    <a16:creationId xmlns:a16="http://schemas.microsoft.com/office/drawing/2014/main" id="{30978799-EC86-4FB2-4CB1-D64A3D838C3B}"/>
                  </a:ext>
                </a:extLst>
              </p:cNvPr>
              <p:cNvSpPr txBox="1"/>
              <p:nvPr/>
            </p:nvSpPr>
            <p:spPr>
              <a:xfrm>
                <a:off x="3947167" y="2152471"/>
                <a:ext cx="2582406" cy="812268"/>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𝑎</m:t>
                      </m:r>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ar-AE"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𝐴</m:t>
                      </m:r>
                      <m:r>
                        <a:rPr lang="ar-AE" sz="2400" i="1">
                          <a:solidFill>
                            <a:srgbClr val="000000"/>
                          </a:solidFill>
                          <a:latin typeface="Cambria Math" panose="02040503050406030204" pitchFamily="18" charset="0"/>
                        </a:rPr>
                        <m:t>←</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r>
                            <a:rPr lang="ar-AE" sz="2400" i="1">
                              <a:solidFill>
                                <a:srgbClr val="000000"/>
                              </a:solidFill>
                              <a:latin typeface="Cambria Math" panose="02040503050406030204" pitchFamily="18" charset="0"/>
                            </a:rPr>
                            <m:t>𝑎</m:t>
                          </m:r>
                        </m:sup>
                      </m:sSup>
                    </m:oMath>
                  </m:oMathPara>
                </a14:m>
                <a:endParaRPr lang="ar-AE" sz="2400" dirty="0"/>
              </a:p>
            </p:txBody>
          </p:sp>
        </mc:Choice>
        <mc:Fallback xmlns="">
          <p:sp>
            <p:nvSpPr>
              <p:cNvPr id="50" name=",">
                <a:extLst>
                  <a:ext uri="{FF2B5EF4-FFF2-40B4-BE49-F238E27FC236}">
                    <a16:creationId xmlns:a16="http://schemas.microsoft.com/office/drawing/2014/main" id="{30978799-EC86-4FB2-4CB1-D64A3D838C3B}"/>
                  </a:ext>
                </a:extLst>
              </p:cNvPr>
              <p:cNvSpPr txBox="1">
                <a:spLocks noRot="1" noChangeAspect="1" noMove="1" noResize="1" noEditPoints="1" noAdjustHandles="1" noChangeArrowheads="1" noChangeShapeType="1" noTextEdit="1"/>
              </p:cNvSpPr>
              <p:nvPr/>
            </p:nvSpPr>
            <p:spPr>
              <a:xfrm>
                <a:off x="3947167" y="2152471"/>
                <a:ext cx="2582406" cy="812268"/>
              </a:xfrm>
              <a:prstGeom prst="rect">
                <a:avLst/>
              </a:prstGeom>
              <a:blipFill>
                <a:blip r:embed="rId6"/>
                <a:stretch>
                  <a:fillRect r="-1471"/>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
                <a:extLst>
                  <a:ext uri="{FF2B5EF4-FFF2-40B4-BE49-F238E27FC236}">
                    <a16:creationId xmlns:a16="http://schemas.microsoft.com/office/drawing/2014/main" id="{3D67A3CD-EFF9-F7BC-06E8-16AA4C9F2DBD}"/>
                  </a:ext>
                </a:extLst>
              </p:cNvPr>
              <p:cNvSpPr txBox="1"/>
              <p:nvPr/>
            </p:nvSpPr>
            <p:spPr>
              <a:xfrm>
                <a:off x="3708086" y="2906619"/>
                <a:ext cx="258240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𝑐</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𝐻</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𝑚</m:t>
                      </m:r>
                      <m:r>
                        <a:rPr lang="en-US" sz="2400" b="0" i="1" smtClean="0">
                          <a:solidFill>
                            <a:srgbClr val="000000"/>
                          </a:solidFill>
                          <a:latin typeface="Cambria Math" panose="02040503050406030204" pitchFamily="18" charset="0"/>
                        </a:rPr>
                        <m:t>)</m:t>
                      </m:r>
                    </m:oMath>
                  </m:oMathPara>
                </a14:m>
                <a:endParaRPr lang="ar-AE" sz="2400" dirty="0"/>
              </a:p>
            </p:txBody>
          </p:sp>
        </mc:Choice>
        <mc:Fallback xmlns="">
          <p:sp>
            <p:nvSpPr>
              <p:cNvPr id="51" name=",">
                <a:extLst>
                  <a:ext uri="{FF2B5EF4-FFF2-40B4-BE49-F238E27FC236}">
                    <a16:creationId xmlns:a16="http://schemas.microsoft.com/office/drawing/2014/main" id="{3D67A3CD-EFF9-F7BC-06E8-16AA4C9F2DBD}"/>
                  </a:ext>
                </a:extLst>
              </p:cNvPr>
              <p:cNvSpPr txBox="1">
                <a:spLocks noRot="1" noChangeAspect="1" noMove="1" noResize="1" noEditPoints="1" noAdjustHandles="1" noChangeArrowheads="1" noChangeShapeType="1" noTextEdit="1"/>
              </p:cNvSpPr>
              <p:nvPr/>
            </p:nvSpPr>
            <p:spPr>
              <a:xfrm>
                <a:off x="3708086" y="2906619"/>
                <a:ext cx="2582406" cy="630936"/>
              </a:xfrm>
              <a:prstGeom prst="rect">
                <a:avLst/>
              </a:prstGeom>
              <a:blipFill>
                <a:blip r:embed="rId7"/>
                <a:stretch>
                  <a:fillRect b="-5882"/>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ounded Rectangle 51">
                <a:extLst>
                  <a:ext uri="{FF2B5EF4-FFF2-40B4-BE49-F238E27FC236}">
                    <a16:creationId xmlns:a16="http://schemas.microsoft.com/office/drawing/2014/main" id="{E814FA47-2237-5344-1E90-BB13E6BF3D36}"/>
                  </a:ext>
                </a:extLst>
              </p:cNvPr>
              <p:cNvSpPr/>
              <p:nvPr/>
            </p:nvSpPr>
            <p:spPr>
              <a:xfrm>
                <a:off x="6943389" y="3380092"/>
                <a:ext cx="2250204" cy="560650"/>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𝐻</m:t>
                      </m:r>
                      <m:r>
                        <a:rPr lang="en-US" sz="2400" b="0" i="1" smtClean="0">
                          <a:solidFill>
                            <a:srgbClr val="000000"/>
                          </a:solidFill>
                          <a:latin typeface="Cambria Math" panose="02040503050406030204" pitchFamily="18" charset="0"/>
                        </a:rPr>
                        <m:t>:</m:t>
                      </m:r>
                      <m:r>
                        <m:rPr>
                          <m:lit/>
                        </m:rP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0,1</m:t>
                      </m:r>
                      <m:sSup>
                        <m:sSupPr>
                          <m:ctrlPr>
                            <a:rPr lang="en-US" sz="2400" b="0" i="1" smtClean="0">
                              <a:solidFill>
                                <a:srgbClr val="000000"/>
                              </a:solidFill>
                              <a:latin typeface="Cambria Math" panose="02040503050406030204" pitchFamily="18" charset="0"/>
                            </a:rPr>
                          </m:ctrlPr>
                        </m:sSupPr>
                        <m:e>
                          <m:r>
                            <m:rPr>
                              <m:lit/>
                            </m:rPr>
                            <a:rPr lang="en-US" sz="2400" b="0" i="1" smtClean="0">
                              <a:solidFill>
                                <a:srgbClr val="000000"/>
                              </a:solidFill>
                              <a:latin typeface="Cambria Math" panose="02040503050406030204" pitchFamily="18" charset="0"/>
                            </a:rPr>
                            <m:t>}</m:t>
                          </m:r>
                        </m:e>
                        <m:sup>
                          <m:r>
                            <a:rPr lang="en-US" sz="2400" b="0" i="1" smtClean="0">
                              <a:solidFill>
                                <a:srgbClr val="000000"/>
                              </a:solidFill>
                              <a:latin typeface="Cambria Math" panose="02040503050406030204" pitchFamily="18" charset="0"/>
                            </a:rPr>
                            <m:t>∗</m:t>
                          </m:r>
                        </m:sup>
                      </m:sSup>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ℤ</m:t>
                          </m:r>
                        </m:e>
                        <m:sub>
                          <m:r>
                            <a:rPr lang="en-US" sz="2400" b="0" i="1" smtClean="0">
                              <a:solidFill>
                                <a:srgbClr val="000000"/>
                              </a:solidFill>
                              <a:latin typeface="Cambria Math" panose="02040503050406030204" pitchFamily="18" charset="0"/>
                            </a:rPr>
                            <m:t>𝑝</m:t>
                          </m:r>
                        </m:sub>
                      </m:sSub>
                    </m:oMath>
                  </m:oMathPara>
                </a14:m>
                <a:endParaRPr lang="en-US" sz="2400" b="0" dirty="0">
                  <a:solidFill>
                    <a:srgbClr val="000000"/>
                  </a:solidFill>
                </a:endParaRPr>
              </a:p>
            </p:txBody>
          </p:sp>
        </mc:Choice>
        <mc:Fallback xmlns="">
          <p:sp>
            <p:nvSpPr>
              <p:cNvPr id="52" name="Rounded Rectangle 51">
                <a:extLst>
                  <a:ext uri="{FF2B5EF4-FFF2-40B4-BE49-F238E27FC236}">
                    <a16:creationId xmlns:a16="http://schemas.microsoft.com/office/drawing/2014/main" id="{E814FA47-2237-5344-1E90-BB13E6BF3D36}"/>
                  </a:ext>
                </a:extLst>
              </p:cNvPr>
              <p:cNvSpPr>
                <a:spLocks noRot="1" noChangeAspect="1" noMove="1" noResize="1" noEditPoints="1" noAdjustHandles="1" noChangeArrowheads="1" noChangeShapeType="1" noTextEdit="1"/>
              </p:cNvSpPr>
              <p:nvPr/>
            </p:nvSpPr>
            <p:spPr>
              <a:xfrm>
                <a:off x="6943389" y="3380092"/>
                <a:ext cx="2250204" cy="560650"/>
              </a:xfrm>
              <a:prstGeom prst="roundRect">
                <a:avLst>
                  <a:gd name="adj" fmla="val 16813"/>
                </a:avLst>
              </a:prstGeom>
              <a:blipFill>
                <a:blip r:embed="rId8"/>
                <a:stretch>
                  <a:fillRect b="-2174"/>
                </a:stretch>
              </a:blipFill>
              <a:ln w="63500" cap="flat">
                <a:noFill/>
                <a:prstDash val="solid"/>
                <a:round/>
              </a:ln>
              <a:effectLst/>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369AB3C6-1A72-5765-8151-B84A579BB1C1}"/>
              </a:ext>
            </a:extLst>
          </p:cNvPr>
          <p:cNvCxnSpPr>
            <a:cxnSpLocks/>
            <a:endCxn id="52" idx="1"/>
          </p:cNvCxnSpPr>
          <p:nvPr/>
        </p:nvCxnSpPr>
        <p:spPr>
          <a:xfrm>
            <a:off x="5973096" y="3319791"/>
            <a:ext cx="970293" cy="340626"/>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
                <a:extLst>
                  <a:ext uri="{FF2B5EF4-FFF2-40B4-BE49-F238E27FC236}">
                    <a16:creationId xmlns:a16="http://schemas.microsoft.com/office/drawing/2014/main" id="{85C312F6-0CAA-4C36-A6FC-429AA59006DC}"/>
                  </a:ext>
                </a:extLst>
              </p:cNvPr>
              <p:cNvSpPr txBox="1"/>
              <p:nvPr/>
            </p:nvSpPr>
            <p:spPr>
              <a:xfrm>
                <a:off x="3972925" y="3495452"/>
                <a:ext cx="2216883"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𝑧</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𝑎</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𝑐</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𝑠𝑘</m:t>
                      </m:r>
                    </m:oMath>
                  </m:oMathPara>
                </a14:m>
                <a:endParaRPr sz="2400" dirty="0"/>
              </a:p>
            </p:txBody>
          </p:sp>
        </mc:Choice>
        <mc:Fallback xmlns="">
          <p:sp>
            <p:nvSpPr>
              <p:cNvPr id="55" name=",">
                <a:extLst>
                  <a:ext uri="{FF2B5EF4-FFF2-40B4-BE49-F238E27FC236}">
                    <a16:creationId xmlns:a16="http://schemas.microsoft.com/office/drawing/2014/main" id="{85C312F6-0CAA-4C36-A6FC-429AA59006DC}"/>
                  </a:ext>
                </a:extLst>
              </p:cNvPr>
              <p:cNvSpPr txBox="1">
                <a:spLocks noRot="1" noChangeAspect="1" noMove="1" noResize="1" noEditPoints="1" noAdjustHandles="1" noChangeArrowheads="1" noChangeShapeType="1" noTextEdit="1"/>
              </p:cNvSpPr>
              <p:nvPr/>
            </p:nvSpPr>
            <p:spPr>
              <a:xfrm>
                <a:off x="3972925" y="3495452"/>
                <a:ext cx="2216883" cy="630936"/>
              </a:xfrm>
              <a:prstGeom prst="rect">
                <a:avLst/>
              </a:prstGeom>
              <a:blipFill>
                <a:blip r:embed="rId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1BC6060-C0C0-2F66-8D0D-F235F622C58A}"/>
                  </a:ext>
                </a:extLst>
              </p:cNvPr>
              <p:cNvSpPr txBox="1"/>
              <p:nvPr/>
            </p:nvSpPr>
            <p:spPr>
              <a:xfrm>
                <a:off x="1641496" y="4860294"/>
                <a:ext cx="3073939" cy="461665"/>
              </a:xfrm>
              <a:prstGeom prst="rect">
                <a:avLst/>
              </a:prstGeom>
              <a:noFill/>
            </p:spPr>
            <p:txBody>
              <a:bodyPr wrap="square" rtlCol="0">
                <a:spAutoFit/>
              </a:bodyPr>
              <a:lstStyle/>
              <a:p>
                <a:r>
                  <a:rPr lang="en-US" sz="2400" dirty="0">
                    <a:solidFill>
                      <a:srgbClr val="0076BA"/>
                    </a:solidFill>
                    <a:latin typeface="Helvetica" pitchFamily="2" charset="0"/>
                  </a:rPr>
                  <a:t>Verify(</a:t>
                </a:r>
                <a14:m>
                  <m:oMath xmlns:m="http://schemas.openxmlformats.org/officeDocument/2006/math">
                    <m:r>
                      <a:rPr lang="en-US" sz="2400" b="0" i="1" smtClean="0">
                        <a:latin typeface="Cambria Math" panose="02040503050406030204" pitchFamily="18" charset="0"/>
                      </a:rPr>
                      <m:t>𝑣𝑘</m:t>
                    </m:r>
                    <m:r>
                      <a:rPr lang="en-US" sz="2400" b="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𝑧</m:t>
                        </m:r>
                      </m:e>
                    </m:d>
                  </m:oMath>
                </a14:m>
                <a:r>
                  <a:rPr lang="en-US" sz="2400" dirty="0">
                    <a:solidFill>
                      <a:srgbClr val="0076BA"/>
                    </a:solidFill>
                    <a:latin typeface="Helvetica" pitchFamily="2" charset="0"/>
                  </a:rPr>
                  <a:t>):</a:t>
                </a:r>
                <a:endParaRPr lang="ar-AE" sz="2400" i="1" dirty="0"/>
              </a:p>
            </p:txBody>
          </p:sp>
        </mc:Choice>
        <mc:Fallback xmlns="">
          <p:sp>
            <p:nvSpPr>
              <p:cNvPr id="57" name="TextBox 56">
                <a:extLst>
                  <a:ext uri="{FF2B5EF4-FFF2-40B4-BE49-F238E27FC236}">
                    <a16:creationId xmlns:a16="http://schemas.microsoft.com/office/drawing/2014/main" id="{31BC6060-C0C0-2F66-8D0D-F235F622C58A}"/>
                  </a:ext>
                </a:extLst>
              </p:cNvPr>
              <p:cNvSpPr txBox="1">
                <a:spLocks noRot="1" noChangeAspect="1" noMove="1" noResize="1" noEditPoints="1" noAdjustHandles="1" noChangeArrowheads="1" noChangeShapeType="1" noTextEdit="1"/>
              </p:cNvSpPr>
              <p:nvPr/>
            </p:nvSpPr>
            <p:spPr>
              <a:xfrm>
                <a:off x="1641496" y="4860294"/>
                <a:ext cx="3073939" cy="461665"/>
              </a:xfrm>
              <a:prstGeom prst="rect">
                <a:avLst/>
              </a:prstGeom>
              <a:blipFill>
                <a:blip r:embed="rId10"/>
                <a:stretch>
                  <a:fillRect l="-3292" t="-1315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
                <a:extLst>
                  <a:ext uri="{FF2B5EF4-FFF2-40B4-BE49-F238E27FC236}">
                    <a16:creationId xmlns:a16="http://schemas.microsoft.com/office/drawing/2014/main" id="{FA705C51-A1B1-0FB1-A8E4-260E7E21D38E}"/>
                  </a:ext>
                </a:extLst>
              </p:cNvPr>
              <p:cNvSpPr txBox="1"/>
              <p:nvPr/>
            </p:nvSpPr>
            <p:spPr>
              <a:xfrm>
                <a:off x="4360983" y="4761935"/>
                <a:ext cx="258240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𝑐</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𝐻</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𝑚</m:t>
                      </m:r>
                      <m:r>
                        <a:rPr lang="en-US" sz="2400" b="0" i="1" smtClean="0">
                          <a:solidFill>
                            <a:srgbClr val="000000"/>
                          </a:solidFill>
                          <a:latin typeface="Cambria Math" panose="02040503050406030204" pitchFamily="18" charset="0"/>
                        </a:rPr>
                        <m:t>)</m:t>
                      </m:r>
                    </m:oMath>
                  </m:oMathPara>
                </a14:m>
                <a:endParaRPr lang="ar-AE" sz="2400" dirty="0"/>
              </a:p>
            </p:txBody>
          </p:sp>
        </mc:Choice>
        <mc:Fallback xmlns="">
          <p:sp>
            <p:nvSpPr>
              <p:cNvPr id="58" name=",">
                <a:extLst>
                  <a:ext uri="{FF2B5EF4-FFF2-40B4-BE49-F238E27FC236}">
                    <a16:creationId xmlns:a16="http://schemas.microsoft.com/office/drawing/2014/main" id="{FA705C51-A1B1-0FB1-A8E4-260E7E21D38E}"/>
                  </a:ext>
                </a:extLst>
              </p:cNvPr>
              <p:cNvSpPr txBox="1">
                <a:spLocks noRot="1" noChangeAspect="1" noMove="1" noResize="1" noEditPoints="1" noAdjustHandles="1" noChangeArrowheads="1" noChangeShapeType="1" noTextEdit="1"/>
              </p:cNvSpPr>
              <p:nvPr/>
            </p:nvSpPr>
            <p:spPr>
              <a:xfrm>
                <a:off x="4360983" y="4761935"/>
                <a:ext cx="2582406" cy="630936"/>
              </a:xfrm>
              <a:prstGeom prst="rect">
                <a:avLst/>
              </a:prstGeom>
              <a:blipFill>
                <a:blip r:embed="rId11"/>
                <a:stretch>
                  <a:fillRect b="-5882"/>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ounded Rectangle 60">
                <a:extLst>
                  <a:ext uri="{FF2B5EF4-FFF2-40B4-BE49-F238E27FC236}">
                    <a16:creationId xmlns:a16="http://schemas.microsoft.com/office/drawing/2014/main" id="{C8029BCD-2436-05B7-B357-0C3FC277ADF3}"/>
                  </a:ext>
                </a:extLst>
              </p:cNvPr>
              <p:cNvSpPr/>
              <p:nvPr/>
            </p:nvSpPr>
            <p:spPr>
              <a:xfrm>
                <a:off x="4152244" y="5527284"/>
                <a:ext cx="3313287" cy="492919"/>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r>
                  <a:rPr lang="en-US" sz="2400" dirty="0">
                    <a:solidFill>
                      <a:srgbClr val="000000"/>
                    </a:solidFill>
                    <a:latin typeface="Helvetica" pitchFamily="2" charset="0"/>
                  </a:rPr>
                  <a:t>Accept if  </a:t>
                </a:r>
                <a14:m>
                  <m:oMath xmlns:m="http://schemas.openxmlformats.org/officeDocument/2006/math">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r>
                          <a:rPr lang="en-US" sz="2400" i="1">
                            <a:solidFill>
                              <a:srgbClr val="000000"/>
                            </a:solidFill>
                            <a:latin typeface="Cambria Math" panose="02040503050406030204" pitchFamily="18" charset="0"/>
                          </a:rPr>
                          <m:t>𝑧</m:t>
                        </m:r>
                      </m:sup>
                    </m:sSup>
                    <m:r>
                      <a:rPr lang="ar-AE"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𝐴</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𝑝</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𝑘</m:t>
                        </m:r>
                      </m:e>
                      <m:sup>
                        <m:r>
                          <a:rPr lang="en-US" sz="2400" i="1">
                            <a:solidFill>
                              <a:srgbClr val="000000"/>
                            </a:solidFill>
                            <a:latin typeface="Cambria Math" panose="02040503050406030204" pitchFamily="18" charset="0"/>
                          </a:rPr>
                          <m:t>𝑐</m:t>
                        </m:r>
                      </m:sup>
                    </m:sSup>
                  </m:oMath>
                </a14:m>
                <a:endParaRPr lang="ar-AE" sz="2400" dirty="0"/>
              </a:p>
            </p:txBody>
          </p:sp>
        </mc:Choice>
        <mc:Fallback xmlns="">
          <p:sp>
            <p:nvSpPr>
              <p:cNvPr id="61" name="Rounded Rectangle 60">
                <a:extLst>
                  <a:ext uri="{FF2B5EF4-FFF2-40B4-BE49-F238E27FC236}">
                    <a16:creationId xmlns:a16="http://schemas.microsoft.com/office/drawing/2014/main" id="{C8029BCD-2436-05B7-B357-0C3FC277ADF3}"/>
                  </a:ext>
                </a:extLst>
              </p:cNvPr>
              <p:cNvSpPr>
                <a:spLocks noRot="1" noChangeAspect="1" noMove="1" noResize="1" noEditPoints="1" noAdjustHandles="1" noChangeArrowheads="1" noChangeShapeType="1" noTextEdit="1"/>
              </p:cNvSpPr>
              <p:nvPr/>
            </p:nvSpPr>
            <p:spPr>
              <a:xfrm>
                <a:off x="4152244" y="5527284"/>
                <a:ext cx="3313287" cy="492919"/>
              </a:xfrm>
              <a:prstGeom prst="roundRect">
                <a:avLst>
                  <a:gd name="adj" fmla="val 12237"/>
                </a:avLst>
              </a:prstGeom>
              <a:blipFill>
                <a:blip r:embed="rId12"/>
                <a:stretch>
                  <a:fillRect l="-1145" t="-10000" r="-2290" b="-22500"/>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ounded Rectangle 61">
                <a:extLst>
                  <a:ext uri="{FF2B5EF4-FFF2-40B4-BE49-F238E27FC236}">
                    <a16:creationId xmlns:a16="http://schemas.microsoft.com/office/drawing/2014/main" id="{C249B7E6-FC04-8F13-2991-D345780C4C03}"/>
                  </a:ext>
                </a:extLst>
              </p:cNvPr>
              <p:cNvSpPr/>
              <p:nvPr/>
            </p:nvSpPr>
            <p:spPr>
              <a:xfrm>
                <a:off x="4124217" y="4126388"/>
                <a:ext cx="1684670" cy="501134"/>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a14:m>
                  <m:oMathPara xmlns:m="http://schemas.openxmlformats.org/officeDocument/2006/math">
                    <m:oMathParaPr>
                      <m:jc m:val="center"/>
                    </m:oMathParaPr>
                    <m:oMath xmlns:m="http://schemas.openxmlformats.org/officeDocument/2006/math">
                      <m:r>
                        <a:rPr lang="ar-AE" sz="2400" i="1">
                          <a:solidFill>
                            <a:srgbClr val="000000"/>
                          </a:solidFill>
                          <a:latin typeface="Cambria Math" panose="02040503050406030204" pitchFamily="18" charset="0"/>
                        </a:rPr>
                        <m:t>𝜎</m:t>
                      </m:r>
                      <m:r>
                        <a:rPr lang="ar-AE" sz="2400" i="1">
                          <a:solidFill>
                            <a:srgbClr val="000000"/>
                          </a:solidFill>
                          <a:latin typeface="Cambria Math" panose="02040503050406030204" pitchFamily="18" charset="0"/>
                        </a:rPr>
                        <m:t>←</m:t>
                      </m:r>
                      <m:d>
                        <m:dPr>
                          <m:ctrlPr>
                            <a:rPr lang="ar-AE" sz="2400" i="1">
                              <a:solidFill>
                                <a:srgbClr val="000000"/>
                              </a:solidFill>
                              <a:latin typeface="Cambria Math" panose="02040503050406030204" pitchFamily="18" charset="0"/>
                            </a:rPr>
                          </m:ctrlPr>
                        </m:dPr>
                        <m:e>
                          <m:r>
                            <a:rPr lang="ar-AE" sz="2400" i="1">
                              <a:solidFill>
                                <a:srgbClr val="000000"/>
                              </a:solidFill>
                              <a:latin typeface="Cambria Math" panose="02040503050406030204" pitchFamily="18" charset="0"/>
                            </a:rPr>
                            <m:t>𝐴</m:t>
                          </m:r>
                          <m:r>
                            <a:rPr lang="ar-AE" sz="2400" i="1">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𝑧</m:t>
                          </m:r>
                        </m:e>
                      </m:d>
                    </m:oMath>
                  </m:oMathPara>
                </a14:m>
                <a:endParaRPr lang="ar-AE" sz="2400" dirty="0"/>
              </a:p>
            </p:txBody>
          </p:sp>
        </mc:Choice>
        <mc:Fallback xmlns="">
          <p:sp>
            <p:nvSpPr>
              <p:cNvPr id="62" name="Rounded Rectangle 61">
                <a:extLst>
                  <a:ext uri="{FF2B5EF4-FFF2-40B4-BE49-F238E27FC236}">
                    <a16:creationId xmlns:a16="http://schemas.microsoft.com/office/drawing/2014/main" id="{C249B7E6-FC04-8F13-2991-D345780C4C03}"/>
                  </a:ext>
                </a:extLst>
              </p:cNvPr>
              <p:cNvSpPr>
                <a:spLocks noRot="1" noChangeAspect="1" noMove="1" noResize="1" noEditPoints="1" noAdjustHandles="1" noChangeArrowheads="1" noChangeShapeType="1" noTextEdit="1"/>
              </p:cNvSpPr>
              <p:nvPr/>
            </p:nvSpPr>
            <p:spPr>
              <a:xfrm>
                <a:off x="4124217" y="4126388"/>
                <a:ext cx="1684670" cy="501134"/>
              </a:xfrm>
              <a:prstGeom prst="roundRect">
                <a:avLst>
                  <a:gd name="adj" fmla="val 12237"/>
                </a:avLst>
              </a:prstGeom>
              <a:blipFill>
                <a:blip r:embed="rId13"/>
                <a:stretch>
                  <a:fillRect t="-4878" r="-5224" b="-19512"/>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50BCAD4D-31D0-1839-B069-B65310133E72}"/>
                  </a:ext>
                </a:extLst>
              </p:cNvPr>
              <p:cNvSpPr/>
              <p:nvPr/>
            </p:nvSpPr>
            <p:spPr>
              <a:xfrm>
                <a:off x="7476567" y="4303076"/>
                <a:ext cx="3191919" cy="919401"/>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14:m>
                  <m:oMath xmlns:m="http://schemas.openxmlformats.org/officeDocument/2006/math">
                    <m:r>
                      <a:rPr lang="en-US" sz="2400" b="0" i="1" smtClean="0">
                        <a:solidFill>
                          <a:srgbClr val="000000"/>
                        </a:solidFill>
                        <a:latin typeface="Cambria Math" panose="02040503050406030204" pitchFamily="18" charset="0"/>
                      </a:rPr>
                      <m:t>𝑧</m:t>
                    </m:r>
                  </m:oMath>
                </a14:m>
                <a:r>
                  <a:rPr lang="en-US" sz="2400" b="0" dirty="0">
                    <a:solidFill>
                      <a:srgbClr val="000000"/>
                    </a:solidFill>
                  </a:rPr>
                  <a:t> is hard to compute without </a:t>
                </a:r>
                <a14:m>
                  <m:oMath xmlns:m="http://schemas.openxmlformats.org/officeDocument/2006/math">
                    <m:r>
                      <a:rPr lang="en-US" sz="2400" i="1">
                        <a:solidFill>
                          <a:srgbClr val="000000"/>
                        </a:solidFill>
                        <a:latin typeface="Cambria Math" panose="02040503050406030204" pitchFamily="18" charset="0"/>
                      </a:rPr>
                      <m:t>𝑠𝑘</m:t>
                    </m:r>
                  </m:oMath>
                </a14:m>
                <a:endParaRPr lang="en-US" sz="2400" b="0" dirty="0">
                  <a:solidFill>
                    <a:srgbClr val="000000"/>
                  </a:solidFill>
                </a:endParaRPr>
              </a:p>
            </p:txBody>
          </p:sp>
        </mc:Choice>
        <mc:Fallback xmlns="">
          <p:sp>
            <p:nvSpPr>
              <p:cNvPr id="3" name="Rounded Rectangle 2">
                <a:extLst>
                  <a:ext uri="{FF2B5EF4-FFF2-40B4-BE49-F238E27FC236}">
                    <a16:creationId xmlns:a16="http://schemas.microsoft.com/office/drawing/2014/main" id="{50BCAD4D-31D0-1839-B069-B65310133E72}"/>
                  </a:ext>
                </a:extLst>
              </p:cNvPr>
              <p:cNvSpPr>
                <a:spLocks noRot="1" noChangeAspect="1" noMove="1" noResize="1" noEditPoints="1" noAdjustHandles="1" noChangeArrowheads="1" noChangeShapeType="1" noTextEdit="1"/>
              </p:cNvSpPr>
              <p:nvPr/>
            </p:nvSpPr>
            <p:spPr>
              <a:xfrm>
                <a:off x="7476567" y="4303076"/>
                <a:ext cx="3191919" cy="919401"/>
              </a:xfrm>
              <a:prstGeom prst="roundRect">
                <a:avLst>
                  <a:gd name="adj" fmla="val 16813"/>
                </a:avLst>
              </a:prstGeom>
              <a:blipFill>
                <a:blip r:embed="rId14"/>
                <a:stretch>
                  <a:fillRect l="-1581" b="-9459"/>
                </a:stretch>
              </a:blipFill>
              <a:ln w="63500" cap="flat">
                <a:noFill/>
                <a:prstDash val="solid"/>
                <a:round/>
              </a:ln>
              <a:effectLst/>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68A7E956-C305-57A7-2F66-6364C79ABE11}"/>
              </a:ext>
            </a:extLst>
          </p:cNvPr>
          <p:cNvCxnSpPr>
            <a:cxnSpLocks/>
            <a:endCxn id="3" idx="1"/>
          </p:cNvCxnSpPr>
          <p:nvPr/>
        </p:nvCxnSpPr>
        <p:spPr>
          <a:xfrm>
            <a:off x="5808887" y="4524415"/>
            <a:ext cx="1667680" cy="238362"/>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46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47" grpId="0" animBg="1"/>
      <p:bldP spid="48" grpId="0"/>
      <p:bldP spid="50" grpId="0" animBg="1"/>
      <p:bldP spid="51" grpId="0" animBg="1"/>
      <p:bldP spid="52" grpId="0" animBg="1"/>
      <p:bldP spid="55" grpId="0" animBg="1"/>
      <p:bldP spid="57" grpId="0"/>
      <p:bldP spid="58" grpId="0" animBg="1"/>
      <p:bldP spid="61" grpId="0" animBg="1"/>
      <p:bldP spid="6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Blind </a:t>
            </a:r>
            <a:r>
              <a:rPr lang="en-US" dirty="0" err="1">
                <a:solidFill>
                  <a:srgbClr val="073A6C"/>
                </a:solidFill>
                <a:latin typeface="Helvetica Light" panose="020B0403020202020204" pitchFamily="34" charset="0"/>
              </a:rPr>
              <a:t>Schnorr</a:t>
            </a:r>
            <a:r>
              <a:rPr lang="en-US" dirty="0">
                <a:solidFill>
                  <a:srgbClr val="073A6C"/>
                </a:solidFill>
                <a:latin typeface="Helvetica Light" panose="020B0403020202020204" pitchFamily="34" charset="0"/>
              </a:rPr>
              <a:t> [</a:t>
            </a:r>
            <a:r>
              <a:rPr lang="en-US" dirty="0">
                <a:solidFill>
                  <a:schemeClr val="accent1"/>
                </a:solidFill>
                <a:latin typeface="Helvetica Light" panose="020B0403020202020204" pitchFamily="34" charset="0"/>
              </a:rPr>
              <a:t>CP93</a:t>
            </a:r>
            <a:r>
              <a:rPr lang="en-US" dirty="0">
                <a:solidFill>
                  <a:srgbClr val="073A6C"/>
                </a:solidFill>
                <a:latin typeface="Helvetica Light" panose="020B0403020202020204" pitchFamily="34" charset="0"/>
              </a:rPr>
              <a:t>]</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45A6A0-52BD-1C43-D11D-F35B16F1C2B8}"/>
                  </a:ext>
                </a:extLst>
              </p:cNvPr>
              <p:cNvSpPr txBox="1"/>
              <p:nvPr/>
            </p:nvSpPr>
            <p:spPr>
              <a:xfrm>
                <a:off x="1273875" y="1579416"/>
                <a:ext cx="1719893" cy="477054"/>
              </a:xfrm>
              <a:prstGeom prst="rect">
                <a:avLst/>
              </a:prstGeom>
              <a:noFill/>
            </p:spPr>
            <p:txBody>
              <a:bodyPr wrap="square" rtlCol="0">
                <a:spAutoFit/>
              </a:bodyPr>
              <a:lstStyle/>
              <a:p>
                <a:r>
                  <a:rPr lang="en-US" sz="2400" dirty="0">
                    <a:solidFill>
                      <a:srgbClr val="0076BA"/>
                    </a:solidFill>
                    <a:latin typeface="Helvetica" pitchFamily="2" charset="0"/>
                  </a:rPr>
                  <a:t>Issuer(</a:t>
                </a:r>
                <a14:m>
                  <m:oMath xmlns:m="http://schemas.openxmlformats.org/officeDocument/2006/math">
                    <m:r>
                      <a:rPr lang="en-US" sz="2400" i="1">
                        <a:latin typeface="Cambria Math" panose="02040503050406030204" pitchFamily="18" charset="0"/>
                      </a:rPr>
                      <m:t>𝑠𝑘</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5" name="TextBox 4">
                <a:extLst>
                  <a:ext uri="{FF2B5EF4-FFF2-40B4-BE49-F238E27FC236}">
                    <a16:creationId xmlns:a16="http://schemas.microsoft.com/office/drawing/2014/main" id="{C845A6A0-52BD-1C43-D11D-F35B16F1C2B8}"/>
                  </a:ext>
                </a:extLst>
              </p:cNvPr>
              <p:cNvSpPr txBox="1">
                <a:spLocks noRot="1" noChangeAspect="1" noMove="1" noResize="1" noEditPoints="1" noAdjustHandles="1" noChangeArrowheads="1" noChangeShapeType="1" noTextEdit="1"/>
              </p:cNvSpPr>
              <p:nvPr/>
            </p:nvSpPr>
            <p:spPr>
              <a:xfrm>
                <a:off x="1273875" y="1579416"/>
                <a:ext cx="1719893" cy="477054"/>
              </a:xfrm>
              <a:prstGeom prst="rect">
                <a:avLst/>
              </a:prstGeom>
              <a:blipFill>
                <a:blip r:embed="rId3"/>
                <a:stretch>
                  <a:fillRect l="-5882" t="-13158" r="-4412"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78586A-D26E-07A5-C25C-BD6096F5DEDB}"/>
                  </a:ext>
                </a:extLst>
              </p:cNvPr>
              <p:cNvSpPr txBox="1"/>
              <p:nvPr/>
            </p:nvSpPr>
            <p:spPr>
              <a:xfrm>
                <a:off x="5457612" y="1631957"/>
                <a:ext cx="1977506" cy="477820"/>
              </a:xfrm>
              <a:prstGeom prst="rect">
                <a:avLst/>
              </a:prstGeom>
              <a:noFill/>
            </p:spPr>
            <p:txBody>
              <a:bodyPr wrap="square" rtlCol="0">
                <a:spAutoFit/>
              </a:bodyPr>
              <a:lstStyle/>
              <a:p>
                <a:r>
                  <a:rPr lang="en-US" sz="2400" dirty="0">
                    <a:solidFill>
                      <a:srgbClr val="0076BA"/>
                    </a:solidFill>
                    <a:latin typeface="Helvetica" pitchFamily="2" charset="0"/>
                  </a:rPr>
                  <a:t>User(</a:t>
                </a:r>
                <a14:m>
                  <m:oMath xmlns:m="http://schemas.openxmlformats.org/officeDocument/2006/math">
                    <m:r>
                      <a:rPr lang="en-US" sz="2400" i="1">
                        <a:latin typeface="Cambria Math" panose="02040503050406030204" pitchFamily="18" charset="0"/>
                      </a:rPr>
                      <m:t>𝑝𝑘</m:t>
                    </m:r>
                    <m:r>
                      <a:rPr lang="en-US" sz="2400" b="0" i="1" smtClean="0">
                        <a:latin typeface="Cambria Math" panose="02040503050406030204" pitchFamily="18" charset="0"/>
                      </a:rPr>
                      <m:t>,</m:t>
                    </m:r>
                    <m:r>
                      <a:rPr lang="en-US" sz="2400" i="1">
                        <a:latin typeface="Cambria Math" panose="02040503050406030204" pitchFamily="18" charset="0"/>
                      </a:rPr>
                      <m:t>𝑚</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8" name="TextBox 7">
                <a:extLst>
                  <a:ext uri="{FF2B5EF4-FFF2-40B4-BE49-F238E27FC236}">
                    <a16:creationId xmlns:a16="http://schemas.microsoft.com/office/drawing/2014/main" id="{2178586A-D26E-07A5-C25C-BD6096F5DEDB}"/>
                  </a:ext>
                </a:extLst>
              </p:cNvPr>
              <p:cNvSpPr txBox="1">
                <a:spLocks noRot="1" noChangeAspect="1" noMove="1" noResize="1" noEditPoints="1" noAdjustHandles="1" noChangeArrowheads="1" noChangeShapeType="1" noTextEdit="1"/>
              </p:cNvSpPr>
              <p:nvPr/>
            </p:nvSpPr>
            <p:spPr>
              <a:xfrm>
                <a:off x="5457612" y="1631957"/>
                <a:ext cx="1977506" cy="477820"/>
              </a:xfrm>
              <a:prstGeom prst="rect">
                <a:avLst/>
              </a:prstGeom>
              <a:blipFill>
                <a:blip r:embed="rId4"/>
                <a:stretch>
                  <a:fillRect l="-4459" t="-12821" r="-1911"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
                <a:extLst>
                  <a:ext uri="{FF2B5EF4-FFF2-40B4-BE49-F238E27FC236}">
                    <a16:creationId xmlns:a16="http://schemas.microsoft.com/office/drawing/2014/main" id="{D298C325-C013-7D26-11DD-8E037448791F}"/>
                  </a:ext>
                </a:extLst>
              </p:cNvPr>
              <p:cNvSpPr txBox="1"/>
              <p:nvPr/>
            </p:nvSpPr>
            <p:spPr>
              <a:xfrm>
                <a:off x="840583" y="1936354"/>
                <a:ext cx="2582406" cy="857280"/>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ar-AE" sz="2500" i="1" smtClean="0">
                          <a:solidFill>
                            <a:srgbClr val="000000"/>
                          </a:solidFill>
                          <a:latin typeface="Cambria Math" panose="02040503050406030204" pitchFamily="18" charset="0"/>
                        </a:rPr>
                        <m:t>𝑎</m:t>
                      </m:r>
                      <m:limUpp>
                        <m:limUppPr>
                          <m:ctrlPr>
                            <a:rPr lang="ar-AE" sz="2800" i="1">
                              <a:solidFill>
                                <a:srgbClr val="000000"/>
                              </a:solidFill>
                              <a:latin typeface="Cambria Math" panose="02040503050406030204" pitchFamily="18" charset="0"/>
                            </a:rPr>
                          </m:ctrlPr>
                        </m:limUppPr>
                        <m:e>
                          <m:r>
                            <a:rPr lang="ar-AE" sz="2800" i="1">
                              <a:solidFill>
                                <a:srgbClr val="000000"/>
                              </a:solidFill>
                              <a:latin typeface="Cambria Math" panose="02040503050406030204" pitchFamily="18" charset="0"/>
                            </a:rPr>
                            <m:t>⟵</m:t>
                          </m:r>
                        </m:e>
                        <m:lim>
                          <m:r>
                            <a:rPr lang="ar-AE" sz="2800" i="1">
                              <a:solidFill>
                                <a:srgbClr val="000000"/>
                              </a:solidFill>
                              <a:latin typeface="Cambria Math" panose="02040503050406030204" pitchFamily="18" charset="0"/>
                            </a:rPr>
                            <m:t>$</m:t>
                          </m:r>
                        </m:lim>
                      </m:limUpp>
                      <m:sSub>
                        <m:sSubPr>
                          <m:ctrlPr>
                            <a:rPr lang="ar-AE" sz="2800" i="1">
                              <a:solidFill>
                                <a:srgbClr val="000000"/>
                              </a:solidFill>
                              <a:latin typeface="Cambria Math" panose="02040503050406030204" pitchFamily="18" charset="0"/>
                            </a:rPr>
                          </m:ctrlPr>
                        </m:sSubPr>
                        <m:e>
                          <m:r>
                            <a:rPr lang="ar-AE" sz="2800" i="1">
                              <a:solidFill>
                                <a:srgbClr val="000000"/>
                              </a:solidFill>
                              <a:latin typeface="Cambria Math" panose="02040503050406030204" pitchFamily="18" charset="0"/>
                            </a:rPr>
                            <m:t>ℤ</m:t>
                          </m:r>
                        </m:e>
                        <m:sub>
                          <m:r>
                            <a:rPr lang="ar-AE" sz="2800" i="1">
                              <a:solidFill>
                                <a:srgbClr val="000000"/>
                              </a:solidFill>
                              <a:latin typeface="Cambria Math" panose="02040503050406030204" pitchFamily="18" charset="0"/>
                            </a:rPr>
                            <m:t>𝑝</m:t>
                          </m:r>
                        </m:sub>
                      </m:sSub>
                      <m:r>
                        <a:rPr lang="ar-AE" sz="2500" b="0" i="1" smtClean="0">
                          <a:solidFill>
                            <a:srgbClr val="000000"/>
                          </a:solidFill>
                          <a:latin typeface="Cambria Math" panose="02040503050406030204" pitchFamily="18" charset="0"/>
                        </a:rPr>
                        <m:t>,</m:t>
                      </m:r>
                      <m:r>
                        <a:rPr lang="ar-AE" sz="2500" i="1">
                          <a:solidFill>
                            <a:srgbClr val="000000"/>
                          </a:solidFill>
                          <a:latin typeface="Cambria Math" panose="02040503050406030204" pitchFamily="18" charset="0"/>
                        </a:rPr>
                        <m:t>𝐴</m:t>
                      </m:r>
                      <m:r>
                        <a:rPr lang="ar-AE" sz="2500" i="1">
                          <a:solidFill>
                            <a:srgbClr val="000000"/>
                          </a:solidFill>
                          <a:latin typeface="Cambria Math" panose="02040503050406030204" pitchFamily="18" charset="0"/>
                        </a:rPr>
                        <m:t>←</m:t>
                      </m:r>
                      <m:sSup>
                        <m:sSupPr>
                          <m:ctrlPr>
                            <a:rPr lang="ar-AE" sz="2500" i="1">
                              <a:solidFill>
                                <a:srgbClr val="000000"/>
                              </a:solidFill>
                              <a:latin typeface="Cambria Math" panose="02040503050406030204" pitchFamily="18" charset="0"/>
                            </a:rPr>
                          </m:ctrlPr>
                        </m:sSupPr>
                        <m:e>
                          <m:r>
                            <a:rPr lang="ar-AE" sz="2500" i="1">
                              <a:solidFill>
                                <a:srgbClr val="000000"/>
                              </a:solidFill>
                              <a:latin typeface="Cambria Math" panose="02040503050406030204" pitchFamily="18" charset="0"/>
                            </a:rPr>
                            <m:t>𝑔</m:t>
                          </m:r>
                        </m:e>
                        <m:sup>
                          <m:r>
                            <a:rPr lang="ar-AE" sz="2500" i="1">
                              <a:solidFill>
                                <a:srgbClr val="000000"/>
                              </a:solidFill>
                              <a:latin typeface="Cambria Math" panose="02040503050406030204" pitchFamily="18" charset="0"/>
                            </a:rPr>
                            <m:t>𝑎</m:t>
                          </m:r>
                        </m:sup>
                      </m:sSup>
                    </m:oMath>
                  </m:oMathPara>
                </a14:m>
                <a:endParaRPr lang="ar-AE" sz="2500" dirty="0"/>
              </a:p>
            </p:txBody>
          </p:sp>
        </mc:Choice>
        <mc:Fallback xmlns="">
          <p:sp>
            <p:nvSpPr>
              <p:cNvPr id="9" name=",">
                <a:extLst>
                  <a:ext uri="{FF2B5EF4-FFF2-40B4-BE49-F238E27FC236}">
                    <a16:creationId xmlns:a16="http://schemas.microsoft.com/office/drawing/2014/main" id="{D298C325-C013-7D26-11DD-8E037448791F}"/>
                  </a:ext>
                </a:extLst>
              </p:cNvPr>
              <p:cNvSpPr txBox="1">
                <a:spLocks noRot="1" noChangeAspect="1" noMove="1" noResize="1" noEditPoints="1" noAdjustHandles="1" noChangeArrowheads="1" noChangeShapeType="1" noTextEdit="1"/>
              </p:cNvSpPr>
              <p:nvPr/>
            </p:nvSpPr>
            <p:spPr>
              <a:xfrm>
                <a:off x="840583" y="1936354"/>
                <a:ext cx="2582406" cy="857280"/>
              </a:xfrm>
              <a:prstGeom prst="rect">
                <a:avLst/>
              </a:prstGeom>
              <a:blipFill>
                <a:blip r:embed="rId5"/>
                <a:stretch>
                  <a:fillRect r="-5882" b="-4412"/>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F8EB959-8BAA-D200-CD0C-DCC4E3FD3C0E}"/>
              </a:ext>
            </a:extLst>
          </p:cNvPr>
          <p:cNvCxnSpPr>
            <a:cxnSpLocks/>
          </p:cNvCxnSpPr>
          <p:nvPr/>
        </p:nvCxnSpPr>
        <p:spPr>
          <a:xfrm>
            <a:off x="3408842" y="2701900"/>
            <a:ext cx="1536204"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
                <a:extLst>
                  <a:ext uri="{FF2B5EF4-FFF2-40B4-BE49-F238E27FC236}">
                    <a16:creationId xmlns:a16="http://schemas.microsoft.com/office/drawing/2014/main" id="{A3AD1B3D-3097-EBD4-A485-85CE235B5A92}"/>
                  </a:ext>
                </a:extLst>
              </p:cNvPr>
              <p:cNvSpPr txBox="1"/>
              <p:nvPr/>
            </p:nvSpPr>
            <p:spPr>
              <a:xfrm>
                <a:off x="3908665" y="2114730"/>
                <a:ext cx="52507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sz="2500" i="1">
                          <a:solidFill>
                            <a:srgbClr val="000000"/>
                          </a:solidFill>
                          <a:latin typeface="Cambria Math" panose="02040503050406030204" pitchFamily="18" charset="0"/>
                        </a:rPr>
                        <m:t>𝐴</m:t>
                      </m:r>
                    </m:oMath>
                  </m:oMathPara>
                </a14:m>
                <a:endParaRPr sz="2500" dirty="0"/>
              </a:p>
            </p:txBody>
          </p:sp>
        </mc:Choice>
        <mc:Fallback xmlns="">
          <p:sp>
            <p:nvSpPr>
              <p:cNvPr id="12" name=",">
                <a:extLst>
                  <a:ext uri="{FF2B5EF4-FFF2-40B4-BE49-F238E27FC236}">
                    <a16:creationId xmlns:a16="http://schemas.microsoft.com/office/drawing/2014/main" id="{A3AD1B3D-3097-EBD4-A485-85CE235B5A92}"/>
                  </a:ext>
                </a:extLst>
              </p:cNvPr>
              <p:cNvSpPr txBox="1">
                <a:spLocks noRot="1" noChangeAspect="1" noMove="1" noResize="1" noEditPoints="1" noAdjustHandles="1" noChangeArrowheads="1" noChangeShapeType="1" noTextEdit="1"/>
              </p:cNvSpPr>
              <p:nvPr/>
            </p:nvSpPr>
            <p:spPr>
              <a:xfrm>
                <a:off x="3908665" y="2114730"/>
                <a:ext cx="525074" cy="630936"/>
              </a:xfrm>
              <a:prstGeom prst="rect">
                <a:avLst/>
              </a:prstGeom>
              <a:blipFill>
                <a:blip r:embed="rId6"/>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13" name="Rounded Rectangle 12">
            <a:extLst>
              <a:ext uri="{FF2B5EF4-FFF2-40B4-BE49-F238E27FC236}">
                <a16:creationId xmlns:a16="http://schemas.microsoft.com/office/drawing/2014/main" id="{10B3F261-9C4C-64DB-8E61-3680ABC571F9}"/>
              </a:ext>
            </a:extLst>
          </p:cNvPr>
          <p:cNvSpPr/>
          <p:nvPr/>
        </p:nvSpPr>
        <p:spPr>
          <a:xfrm>
            <a:off x="5871023" y="2522550"/>
            <a:ext cx="657318" cy="1332998"/>
          </a:xfrm>
          <a:prstGeom prst="roundRect">
            <a:avLst>
              <a:gd name="adj" fmla="val 6722"/>
            </a:avLst>
          </a:prstGeom>
          <a:noFill/>
          <a:ln w="4572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latin typeface="Helvetica" pitchFamily="2" charset="0"/>
              </a:rPr>
              <a:t>R</a:t>
            </a:r>
          </a:p>
        </p:txBody>
      </p:sp>
      <mc:AlternateContent xmlns:mc="http://schemas.openxmlformats.org/markup-compatibility/2006" xmlns:a14="http://schemas.microsoft.com/office/drawing/2010/main">
        <mc:Choice Requires="a14">
          <p:sp>
            <p:nvSpPr>
              <p:cNvPr id="20" name=",">
                <a:extLst>
                  <a:ext uri="{FF2B5EF4-FFF2-40B4-BE49-F238E27FC236}">
                    <a16:creationId xmlns:a16="http://schemas.microsoft.com/office/drawing/2014/main" id="{7D12A3B7-E3A0-69E2-60E7-90C7873664E7}"/>
                  </a:ext>
                </a:extLst>
              </p:cNvPr>
              <p:cNvSpPr txBox="1"/>
              <p:nvPr/>
            </p:nvSpPr>
            <p:spPr>
              <a:xfrm>
                <a:off x="6891415" y="2328038"/>
                <a:ext cx="525073" cy="638823"/>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𝐴</m:t>
                          </m:r>
                        </m:e>
                      </m:acc>
                    </m:oMath>
                  </m:oMathPara>
                </a14:m>
                <a:endParaRPr sz="2500" dirty="0"/>
              </a:p>
            </p:txBody>
          </p:sp>
        </mc:Choice>
        <mc:Fallback xmlns="">
          <p:sp>
            <p:nvSpPr>
              <p:cNvPr id="20" name=",">
                <a:extLst>
                  <a:ext uri="{FF2B5EF4-FFF2-40B4-BE49-F238E27FC236}">
                    <a16:creationId xmlns:a16="http://schemas.microsoft.com/office/drawing/2014/main" id="{7D12A3B7-E3A0-69E2-60E7-90C7873664E7}"/>
                  </a:ext>
                </a:extLst>
              </p:cNvPr>
              <p:cNvSpPr txBox="1">
                <a:spLocks noRot="1" noChangeAspect="1" noMove="1" noResize="1" noEditPoints="1" noAdjustHandles="1" noChangeArrowheads="1" noChangeShapeType="1" noTextEdit="1"/>
              </p:cNvSpPr>
              <p:nvPr/>
            </p:nvSpPr>
            <p:spPr>
              <a:xfrm>
                <a:off x="6891415" y="2328038"/>
                <a:ext cx="525073" cy="638823"/>
              </a:xfrm>
              <a:prstGeom prst="rect">
                <a:avLst/>
              </a:prstGeom>
              <a:blipFill>
                <a:blip r:embed="rId7"/>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7FD38A43-D9A1-B850-B101-45D23D31EF2E}"/>
              </a:ext>
            </a:extLst>
          </p:cNvPr>
          <p:cNvCxnSpPr>
            <a:cxnSpLocks/>
          </p:cNvCxnSpPr>
          <p:nvPr/>
        </p:nvCxnSpPr>
        <p:spPr>
          <a:xfrm>
            <a:off x="3408842" y="3230900"/>
            <a:ext cx="1536204"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
                <a:extLst>
                  <a:ext uri="{FF2B5EF4-FFF2-40B4-BE49-F238E27FC236}">
                    <a16:creationId xmlns:a16="http://schemas.microsoft.com/office/drawing/2014/main" id="{AF76B489-962E-7E8C-2F62-20692CD4095A}"/>
                  </a:ext>
                </a:extLst>
              </p:cNvPr>
              <p:cNvSpPr txBox="1"/>
              <p:nvPr/>
            </p:nvSpPr>
            <p:spPr>
              <a:xfrm>
                <a:off x="3938933" y="2733340"/>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solidFill>
                            <a:srgbClr val="000000"/>
                          </a:solidFill>
                          <a:latin typeface="Cambria Math" panose="02040503050406030204" pitchFamily="18" charset="0"/>
                        </a:rPr>
                        <m:t>𝑐</m:t>
                      </m:r>
                    </m:oMath>
                  </m:oMathPara>
                </a14:m>
                <a:endParaRPr sz="2500" dirty="0"/>
              </a:p>
            </p:txBody>
          </p:sp>
        </mc:Choice>
        <mc:Fallback xmlns="">
          <p:sp>
            <p:nvSpPr>
              <p:cNvPr id="24" name="Text">
                <a:extLst>
                  <a:ext uri="{FF2B5EF4-FFF2-40B4-BE49-F238E27FC236}">
                    <a16:creationId xmlns:a16="http://schemas.microsoft.com/office/drawing/2014/main" id="{AF76B489-962E-7E8C-2F62-20692CD4095A}"/>
                  </a:ext>
                </a:extLst>
              </p:cNvPr>
              <p:cNvSpPr txBox="1">
                <a:spLocks noRot="1" noChangeAspect="1" noMove="1" noResize="1" noEditPoints="1" noAdjustHandles="1" noChangeArrowheads="1" noChangeShapeType="1" noTextEdit="1"/>
              </p:cNvSpPr>
              <p:nvPr/>
            </p:nvSpPr>
            <p:spPr>
              <a:xfrm>
                <a:off x="3938933" y="2733340"/>
                <a:ext cx="476022" cy="630936"/>
              </a:xfrm>
              <a:prstGeom prst="rect">
                <a:avLst/>
              </a:prstGeom>
              <a:blipFill>
                <a:blip r:embed="rId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
                <a:extLst>
                  <a:ext uri="{FF2B5EF4-FFF2-40B4-BE49-F238E27FC236}">
                    <a16:creationId xmlns:a16="http://schemas.microsoft.com/office/drawing/2014/main" id="{5B04B04A-6F88-4F55-2341-07BFDF98967B}"/>
                  </a:ext>
                </a:extLst>
              </p:cNvPr>
              <p:cNvSpPr txBox="1"/>
              <p:nvPr/>
            </p:nvSpPr>
            <p:spPr>
              <a:xfrm>
                <a:off x="1025381" y="3197048"/>
                <a:ext cx="2216883"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500" b="0" i="1" smtClean="0">
                          <a:solidFill>
                            <a:srgbClr val="000000"/>
                          </a:solidFill>
                          <a:latin typeface="Cambria Math" panose="02040503050406030204" pitchFamily="18" charset="0"/>
                        </a:rPr>
                        <m:t>𝑧</m:t>
                      </m:r>
                      <m:r>
                        <a:rPr lang="ar-AE" sz="2500" i="1" smtClean="0">
                          <a:solidFill>
                            <a:srgbClr val="000000"/>
                          </a:solidFill>
                          <a:latin typeface="Cambria Math" panose="02040503050406030204" pitchFamily="18" charset="0"/>
                        </a:rPr>
                        <m:t>←</m:t>
                      </m:r>
                      <m:r>
                        <a:rPr lang="en-US" sz="2500" b="0" i="1" smtClean="0">
                          <a:solidFill>
                            <a:srgbClr val="000000"/>
                          </a:solidFill>
                          <a:latin typeface="Cambria Math" panose="02040503050406030204" pitchFamily="18" charset="0"/>
                        </a:rPr>
                        <m:t>𝑎</m:t>
                      </m:r>
                      <m:r>
                        <a:rPr lang="en-US" sz="2500" b="0" i="1" smtClean="0">
                          <a:solidFill>
                            <a:srgbClr val="000000"/>
                          </a:solidFill>
                          <a:latin typeface="Cambria Math" panose="02040503050406030204" pitchFamily="18" charset="0"/>
                        </a:rPr>
                        <m:t>+</m:t>
                      </m:r>
                      <m:r>
                        <a:rPr lang="en-US" sz="2500" b="0" i="1" smtClean="0">
                          <a:solidFill>
                            <a:srgbClr val="000000"/>
                          </a:solidFill>
                          <a:latin typeface="Cambria Math" panose="02040503050406030204" pitchFamily="18" charset="0"/>
                        </a:rPr>
                        <m:t>𝑐</m:t>
                      </m:r>
                      <m:r>
                        <a:rPr lang="en-US" sz="2500" b="0" i="1" smtClean="0">
                          <a:solidFill>
                            <a:srgbClr val="000000"/>
                          </a:solidFill>
                          <a:latin typeface="Cambria Math" panose="02040503050406030204" pitchFamily="18" charset="0"/>
                        </a:rPr>
                        <m:t>⋅</m:t>
                      </m:r>
                      <m:r>
                        <a:rPr lang="en-US" sz="2500" b="0" i="1" smtClean="0">
                          <a:solidFill>
                            <a:srgbClr val="000000"/>
                          </a:solidFill>
                          <a:latin typeface="Cambria Math" panose="02040503050406030204" pitchFamily="18" charset="0"/>
                        </a:rPr>
                        <m:t>𝑠𝑘</m:t>
                      </m:r>
                    </m:oMath>
                  </m:oMathPara>
                </a14:m>
                <a:endParaRPr sz="2500" dirty="0"/>
              </a:p>
            </p:txBody>
          </p:sp>
        </mc:Choice>
        <mc:Fallback xmlns="">
          <p:sp>
            <p:nvSpPr>
              <p:cNvPr id="25" name=",">
                <a:extLst>
                  <a:ext uri="{FF2B5EF4-FFF2-40B4-BE49-F238E27FC236}">
                    <a16:creationId xmlns:a16="http://schemas.microsoft.com/office/drawing/2014/main" id="{5B04B04A-6F88-4F55-2341-07BFDF98967B}"/>
                  </a:ext>
                </a:extLst>
              </p:cNvPr>
              <p:cNvSpPr txBox="1">
                <a:spLocks noRot="1" noChangeAspect="1" noMove="1" noResize="1" noEditPoints="1" noAdjustHandles="1" noChangeArrowheads="1" noChangeShapeType="1" noTextEdit="1"/>
              </p:cNvSpPr>
              <p:nvPr/>
            </p:nvSpPr>
            <p:spPr>
              <a:xfrm>
                <a:off x="1025381" y="3197048"/>
                <a:ext cx="2216883" cy="630936"/>
              </a:xfrm>
              <a:prstGeom prst="rect">
                <a:avLst/>
              </a:prstGeom>
              <a:blipFill>
                <a:blip r:embed="rId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B839E88F-1CA6-C7C6-3E5C-6D6380452F60}"/>
              </a:ext>
            </a:extLst>
          </p:cNvPr>
          <p:cNvCxnSpPr>
            <a:cxnSpLocks/>
          </p:cNvCxnSpPr>
          <p:nvPr/>
        </p:nvCxnSpPr>
        <p:spPr>
          <a:xfrm>
            <a:off x="3408842" y="3780575"/>
            <a:ext cx="1536204"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
                <a:extLst>
                  <a:ext uri="{FF2B5EF4-FFF2-40B4-BE49-F238E27FC236}">
                    <a16:creationId xmlns:a16="http://schemas.microsoft.com/office/drawing/2014/main" id="{FA545663-1F8B-6418-40D4-C8229A254D13}"/>
                  </a:ext>
                </a:extLst>
              </p:cNvPr>
              <p:cNvSpPr txBox="1"/>
              <p:nvPr/>
            </p:nvSpPr>
            <p:spPr>
              <a:xfrm>
                <a:off x="3926050" y="3256958"/>
                <a:ext cx="47929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latin typeface="Cambria Math" panose="02040503050406030204" pitchFamily="18" charset="0"/>
                        </a:rPr>
                        <m:t>𝑧</m:t>
                      </m:r>
                    </m:oMath>
                  </m:oMathPara>
                </a14:m>
                <a:endParaRPr sz="2500" dirty="0"/>
              </a:p>
            </p:txBody>
          </p:sp>
        </mc:Choice>
        <mc:Fallback xmlns="">
          <p:sp>
            <p:nvSpPr>
              <p:cNvPr id="27" name="Text">
                <a:extLst>
                  <a:ext uri="{FF2B5EF4-FFF2-40B4-BE49-F238E27FC236}">
                    <a16:creationId xmlns:a16="http://schemas.microsoft.com/office/drawing/2014/main" id="{FA545663-1F8B-6418-40D4-C8229A254D13}"/>
                  </a:ext>
                </a:extLst>
              </p:cNvPr>
              <p:cNvSpPr txBox="1">
                <a:spLocks noRot="1" noChangeAspect="1" noMove="1" noResize="1" noEditPoints="1" noAdjustHandles="1" noChangeArrowheads="1" noChangeShapeType="1" noTextEdit="1"/>
              </p:cNvSpPr>
              <p:nvPr/>
            </p:nvSpPr>
            <p:spPr>
              <a:xfrm>
                <a:off x="3926050" y="3256958"/>
                <a:ext cx="479292" cy="630936"/>
              </a:xfrm>
              <a:prstGeom prst="rect">
                <a:avLst/>
              </a:prstGeom>
              <a:blipFill>
                <a:blip r:embed="rId1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
                <a:extLst>
                  <a:ext uri="{FF2B5EF4-FFF2-40B4-BE49-F238E27FC236}">
                    <a16:creationId xmlns:a16="http://schemas.microsoft.com/office/drawing/2014/main" id="{B1EEF884-9596-59F3-8B51-6EC3C52F72AA}"/>
                  </a:ext>
                </a:extLst>
              </p:cNvPr>
              <p:cNvSpPr txBox="1"/>
              <p:nvPr/>
            </p:nvSpPr>
            <p:spPr>
              <a:xfrm>
                <a:off x="6955826" y="3366668"/>
                <a:ext cx="47929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500" b="0" i="1" smtClean="0">
                              <a:latin typeface="Cambria Math" panose="02040503050406030204" pitchFamily="18" charset="0"/>
                            </a:rPr>
                          </m:ctrlPr>
                        </m:accPr>
                        <m:e>
                          <m:r>
                            <a:rPr lang="en-US" sz="2500" b="0" i="1" smtClean="0">
                              <a:latin typeface="Cambria Math" panose="02040503050406030204" pitchFamily="18" charset="0"/>
                            </a:rPr>
                            <m:t>𝑧</m:t>
                          </m:r>
                        </m:e>
                      </m:acc>
                    </m:oMath>
                  </m:oMathPara>
                </a14:m>
                <a:endParaRPr sz="2500" dirty="0"/>
              </a:p>
            </p:txBody>
          </p:sp>
        </mc:Choice>
        <mc:Fallback xmlns="">
          <p:sp>
            <p:nvSpPr>
              <p:cNvPr id="29" name="Text">
                <a:extLst>
                  <a:ext uri="{FF2B5EF4-FFF2-40B4-BE49-F238E27FC236}">
                    <a16:creationId xmlns:a16="http://schemas.microsoft.com/office/drawing/2014/main" id="{B1EEF884-9596-59F3-8B51-6EC3C52F72AA}"/>
                  </a:ext>
                </a:extLst>
              </p:cNvPr>
              <p:cNvSpPr txBox="1">
                <a:spLocks noRot="1" noChangeAspect="1" noMove="1" noResize="1" noEditPoints="1" noAdjustHandles="1" noChangeArrowheads="1" noChangeShapeType="1" noTextEdit="1"/>
              </p:cNvSpPr>
              <p:nvPr/>
            </p:nvSpPr>
            <p:spPr>
              <a:xfrm>
                <a:off x="6955826" y="3366668"/>
                <a:ext cx="479292" cy="630936"/>
              </a:xfrm>
              <a:prstGeom prst="rect">
                <a:avLst/>
              </a:prstGeom>
              <a:blipFill>
                <a:blip r:embed="rId11"/>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
                <a:extLst>
                  <a:ext uri="{FF2B5EF4-FFF2-40B4-BE49-F238E27FC236}">
                    <a16:creationId xmlns:a16="http://schemas.microsoft.com/office/drawing/2014/main" id="{300FBF6D-761F-49A2-B6FC-01CCBD4E9DA4}"/>
                  </a:ext>
                </a:extLst>
              </p:cNvPr>
              <p:cNvSpPr txBox="1"/>
              <p:nvPr/>
            </p:nvSpPr>
            <p:spPr>
              <a:xfrm>
                <a:off x="7516721" y="3402243"/>
                <a:ext cx="1735982" cy="68043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solidFill>
                            <a:srgbClr val="000000"/>
                          </a:solidFill>
                          <a:latin typeface="Cambria Math" panose="02040503050406030204" pitchFamily="18" charset="0"/>
                        </a:rPr>
                        <m:t>𝜎</m:t>
                      </m:r>
                      <m:r>
                        <a:rPr lang="en-US" sz="2500" b="0" i="1" smtClean="0">
                          <a:solidFill>
                            <a:srgbClr val="000000"/>
                          </a:solidFill>
                          <a:latin typeface="Cambria Math" panose="02040503050406030204" pitchFamily="18" charset="0"/>
                        </a:rPr>
                        <m:t>←</m:t>
                      </m:r>
                      <m:d>
                        <m:dPr>
                          <m:ctrlPr>
                            <a:rPr lang="en-US" sz="2500" b="0" i="1" smtClean="0">
                              <a:solidFill>
                                <a:srgbClr val="000000"/>
                              </a:solidFill>
                              <a:latin typeface="Cambria Math" panose="02040503050406030204" pitchFamily="18" charset="0"/>
                            </a:rPr>
                          </m:ctrlPr>
                        </m:dPr>
                        <m:e>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𝐴</m:t>
                              </m:r>
                            </m:e>
                          </m:acc>
                          <m:r>
                            <a:rPr lang="en-US" sz="2500" b="0" i="1" smtClean="0">
                              <a:solidFill>
                                <a:srgbClr val="000000"/>
                              </a:solidFill>
                              <a:latin typeface="Cambria Math" panose="02040503050406030204" pitchFamily="18" charset="0"/>
                            </a:rPr>
                            <m:t>,</m:t>
                          </m:r>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𝑧</m:t>
                              </m:r>
                            </m:e>
                          </m:acc>
                        </m:e>
                      </m:d>
                    </m:oMath>
                  </m:oMathPara>
                </a14:m>
                <a:endParaRPr sz="2500" dirty="0"/>
              </a:p>
            </p:txBody>
          </p:sp>
        </mc:Choice>
        <mc:Fallback xmlns="">
          <p:sp>
            <p:nvSpPr>
              <p:cNvPr id="30" name="Text">
                <a:extLst>
                  <a:ext uri="{FF2B5EF4-FFF2-40B4-BE49-F238E27FC236}">
                    <a16:creationId xmlns:a16="http://schemas.microsoft.com/office/drawing/2014/main" id="{300FBF6D-761F-49A2-B6FC-01CCBD4E9DA4}"/>
                  </a:ext>
                </a:extLst>
              </p:cNvPr>
              <p:cNvSpPr txBox="1">
                <a:spLocks noRot="1" noChangeAspect="1" noMove="1" noResize="1" noEditPoints="1" noAdjustHandles="1" noChangeArrowheads="1" noChangeShapeType="1" noTextEdit="1"/>
              </p:cNvSpPr>
              <p:nvPr/>
            </p:nvSpPr>
            <p:spPr>
              <a:xfrm>
                <a:off x="7516721" y="3402243"/>
                <a:ext cx="1735982" cy="680437"/>
              </a:xfrm>
              <a:prstGeom prst="rect">
                <a:avLst/>
              </a:prstGeom>
              <a:blipFill>
                <a:blip r:embed="rId1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ounded Rectangle 43">
                <a:extLst>
                  <a:ext uri="{FF2B5EF4-FFF2-40B4-BE49-F238E27FC236}">
                    <a16:creationId xmlns:a16="http://schemas.microsoft.com/office/drawing/2014/main" id="{E1DBAD7C-CB57-E533-B5E1-00600F16F288}"/>
                  </a:ext>
                </a:extLst>
              </p:cNvPr>
              <p:cNvSpPr/>
              <p:nvPr/>
            </p:nvSpPr>
            <p:spPr>
              <a:xfrm>
                <a:off x="7474509" y="4954808"/>
                <a:ext cx="3892737" cy="1379101"/>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500" b="1" dirty="0">
                    <a:solidFill>
                      <a:srgbClr val="000000"/>
                    </a:solidFill>
                    <a:latin typeface="Helvetica" pitchFamily="2" charset="0"/>
                  </a:rPr>
                  <a:t>ROS attack  </a:t>
                </a:r>
                <a:r>
                  <a:rPr lang="en-US" sz="2500" dirty="0">
                    <a:solidFill>
                      <a:srgbClr val="000000"/>
                    </a:solidFill>
                    <a:latin typeface="Helvetica" pitchFamily="2" charset="0"/>
                  </a:rPr>
                  <a:t>[</a:t>
                </a:r>
                <a:r>
                  <a:rPr lang="en-US" sz="2500" dirty="0">
                    <a:solidFill>
                      <a:schemeClr val="accent1"/>
                    </a:solidFill>
                    <a:latin typeface="Helvetica" pitchFamily="2" charset="0"/>
                  </a:rPr>
                  <a:t>BLL+21</a:t>
                </a:r>
                <a:r>
                  <a:rPr lang="en-US" sz="2500" dirty="0">
                    <a:solidFill>
                      <a:srgbClr val="000000"/>
                    </a:solidFill>
                    <a:latin typeface="Helvetica" pitchFamily="2" charset="0"/>
                  </a:rPr>
                  <a:t>]: </a:t>
                </a:r>
                <a14:m>
                  <m:oMath xmlns:m="http://schemas.openxmlformats.org/officeDocument/2006/math">
                    <m:d>
                      <m:dPr>
                        <m:ctrlPr>
                          <a:rPr lang="en-US" sz="2500" b="0" i="1" smtClean="0">
                            <a:solidFill>
                              <a:srgbClr val="000000"/>
                            </a:solidFill>
                            <a:latin typeface="Cambria Math" panose="02040503050406030204" pitchFamily="18" charset="0"/>
                          </a:rPr>
                        </m:ctrlPr>
                      </m:dPr>
                      <m:e>
                        <m:r>
                          <a:rPr lang="en-US" sz="2500" b="0" i="0" smtClean="0">
                            <a:solidFill>
                              <a:srgbClr val="000000"/>
                            </a:solidFill>
                            <a:latin typeface="Cambria Math" panose="02040503050406030204" pitchFamily="18" charset="0"/>
                          </a:rPr>
                          <m:t>1+</m:t>
                        </m:r>
                        <m:r>
                          <m:rPr>
                            <m:sty m:val="p"/>
                          </m:rPr>
                          <a:rPr lang="en-US" sz="2500" b="0" i="0" smtClean="0">
                            <a:solidFill>
                              <a:srgbClr val="000000"/>
                            </a:solidFill>
                            <a:latin typeface="Cambria Math" panose="02040503050406030204" pitchFamily="18" charset="0"/>
                          </a:rPr>
                          <m:t>log</m:t>
                        </m:r>
                        <m:r>
                          <a:rPr lang="en-US" sz="2500" b="0" i="1" smtClean="0">
                            <a:solidFill>
                              <a:srgbClr val="000000"/>
                            </a:solidFill>
                            <a:latin typeface="Cambria Math" panose="02040503050406030204" pitchFamily="18" charset="0"/>
                          </a:rPr>
                          <m:t> </m:t>
                        </m:r>
                        <m:r>
                          <a:rPr lang="en-US" sz="2500" b="0" i="1" smtClean="0">
                            <a:solidFill>
                              <a:srgbClr val="000000"/>
                            </a:solidFill>
                            <a:latin typeface="Cambria Math" panose="02040503050406030204" pitchFamily="18" charset="0"/>
                          </a:rPr>
                          <m:t>𝑝</m:t>
                        </m:r>
                      </m:e>
                    </m:d>
                  </m:oMath>
                </a14:m>
                <a:r>
                  <a:rPr lang="en-US" sz="2500" dirty="0">
                    <a:solidFill>
                      <a:srgbClr val="000000"/>
                    </a:solidFill>
                    <a:effectLst/>
                    <a:latin typeface="Helvetica" pitchFamily="2" charset="0"/>
                  </a:rPr>
                  <a:t> forgeries by </a:t>
                </a:r>
                <a14:m>
                  <m:oMath xmlns:m="http://schemas.openxmlformats.org/officeDocument/2006/math">
                    <m:r>
                      <m:rPr>
                        <m:sty m:val="p"/>
                      </m:rPr>
                      <a:rPr lang="en-US" sz="2500" b="0" i="0" smtClean="0">
                        <a:solidFill>
                          <a:srgbClr val="000000"/>
                        </a:solidFill>
                        <a:latin typeface="Cambria Math" panose="02040503050406030204" pitchFamily="18" charset="0"/>
                      </a:rPr>
                      <m:t>log</m:t>
                    </m:r>
                    <m:r>
                      <a:rPr lang="en-US" sz="2500" b="0" i="1" smtClean="0">
                        <a:solidFill>
                          <a:srgbClr val="000000"/>
                        </a:solidFill>
                        <a:latin typeface="Cambria Math" panose="02040503050406030204" pitchFamily="18" charset="0"/>
                      </a:rPr>
                      <m:t> </m:t>
                    </m:r>
                    <m:r>
                      <a:rPr lang="en-US" sz="2500" b="0" i="1" smtClean="0">
                        <a:solidFill>
                          <a:srgbClr val="000000"/>
                        </a:solidFill>
                        <a:latin typeface="Cambria Math" panose="02040503050406030204" pitchFamily="18" charset="0"/>
                      </a:rPr>
                      <m:t>𝑝</m:t>
                    </m:r>
                    <m:r>
                      <a:rPr lang="en-US" sz="2500" b="0" i="1" smtClean="0">
                        <a:solidFill>
                          <a:srgbClr val="000000"/>
                        </a:solidFill>
                        <a:latin typeface="Cambria Math" panose="02040503050406030204" pitchFamily="18" charset="0"/>
                      </a:rPr>
                      <m:t> </m:t>
                    </m:r>
                  </m:oMath>
                </a14:m>
                <a:r>
                  <a:rPr lang="en-US" sz="2500" dirty="0">
                    <a:solidFill>
                      <a:srgbClr val="000000"/>
                    </a:solidFill>
                    <a:effectLst/>
                    <a:latin typeface="Helvetica" pitchFamily="2" charset="0"/>
                  </a:rPr>
                  <a:t>signing sessions</a:t>
                </a:r>
              </a:p>
            </p:txBody>
          </p:sp>
        </mc:Choice>
        <mc:Fallback xmlns="">
          <p:sp>
            <p:nvSpPr>
              <p:cNvPr id="44" name="Rounded Rectangle 43">
                <a:extLst>
                  <a:ext uri="{FF2B5EF4-FFF2-40B4-BE49-F238E27FC236}">
                    <a16:creationId xmlns:a16="http://schemas.microsoft.com/office/drawing/2014/main" id="{E1DBAD7C-CB57-E533-B5E1-00600F16F288}"/>
                  </a:ext>
                </a:extLst>
              </p:cNvPr>
              <p:cNvSpPr>
                <a:spLocks noRot="1" noChangeAspect="1" noMove="1" noResize="1" noEditPoints="1" noAdjustHandles="1" noChangeArrowheads="1" noChangeShapeType="1" noTextEdit="1"/>
              </p:cNvSpPr>
              <p:nvPr/>
            </p:nvSpPr>
            <p:spPr>
              <a:xfrm>
                <a:off x="7474509" y="4954808"/>
                <a:ext cx="3892737" cy="1379101"/>
              </a:xfrm>
              <a:prstGeom prst="roundRect">
                <a:avLst>
                  <a:gd name="adj" fmla="val 16813"/>
                </a:avLst>
              </a:prstGeom>
              <a:blipFill>
                <a:blip r:embed="rId13"/>
                <a:stretch>
                  <a:fillRect b="-5505"/>
                </a:stretch>
              </a:blipFill>
              <a:ln w="63500" cap="flat">
                <a:noFill/>
                <a:prstDash val="solid"/>
                <a:round/>
              </a:ln>
              <a:effectLst/>
            </p:spPr>
            <p:txBody>
              <a:bodyPr/>
              <a:lstStyle/>
              <a:p>
                <a:r>
                  <a:rPr lang="en-US">
                    <a:noFill/>
                  </a:rPr>
                  <a:t> </a:t>
                </a:r>
              </a:p>
            </p:txBody>
          </p:sp>
        </mc:Fallback>
      </mc:AlternateContent>
      <p:sp>
        <p:nvSpPr>
          <p:cNvPr id="45" name="Rounded Rectangle 44">
            <a:extLst>
              <a:ext uri="{FF2B5EF4-FFF2-40B4-BE49-F238E27FC236}">
                <a16:creationId xmlns:a16="http://schemas.microsoft.com/office/drawing/2014/main" id="{91F1B56C-72DB-E143-8F8A-20303F0FBD1D}"/>
              </a:ext>
            </a:extLst>
          </p:cNvPr>
          <p:cNvSpPr/>
          <p:nvPr/>
        </p:nvSpPr>
        <p:spPr>
          <a:xfrm>
            <a:off x="813755" y="4146318"/>
            <a:ext cx="2845442" cy="541225"/>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74320" tIns="45720" rIns="274320" bIns="45720" numCol="1" spcCol="38100" rtlCol="0" anchor="ctr">
            <a:spAutoFit/>
          </a:bodyPr>
          <a:lstStyle/>
          <a:p>
            <a:pPr defTabSz="2709333" hangingPunct="0"/>
            <a:r>
              <a:rPr lang="en-US" sz="2500" dirty="0">
                <a:solidFill>
                  <a:srgbClr val="000000"/>
                </a:solidFill>
                <a:latin typeface="Helvetica" pitchFamily="2" charset="0"/>
              </a:rPr>
              <a:t>Due to </a:t>
            </a:r>
            <a:r>
              <a:rPr lang="en-US" sz="2500" b="1" dirty="0">
                <a:solidFill>
                  <a:srgbClr val="000000"/>
                </a:solidFill>
                <a:latin typeface="Helvetica" pitchFamily="2" charset="0"/>
              </a:rPr>
              <a:t>linearity</a:t>
            </a:r>
            <a:endParaRPr lang="en-US" sz="2500" dirty="0">
              <a:solidFill>
                <a:srgbClr val="000000"/>
              </a:solidFill>
              <a:latin typeface="Helvetica" pitchFamily="2" charset="0"/>
            </a:endParaRPr>
          </a:p>
        </p:txBody>
      </p:sp>
      <mc:AlternateContent xmlns:mc="http://schemas.openxmlformats.org/markup-compatibility/2006" xmlns:a14="http://schemas.microsoft.com/office/drawing/2010/main">
        <mc:Choice Requires="a14">
          <p:sp>
            <p:nvSpPr>
              <p:cNvPr id="6" name="Text">
                <a:extLst>
                  <a:ext uri="{FF2B5EF4-FFF2-40B4-BE49-F238E27FC236}">
                    <a16:creationId xmlns:a16="http://schemas.microsoft.com/office/drawing/2014/main" id="{69A973B3-EC75-9558-7039-9E3E0C523E36}"/>
                  </a:ext>
                </a:extLst>
              </p:cNvPr>
              <p:cNvSpPr txBox="1"/>
              <p:nvPr/>
            </p:nvSpPr>
            <p:spPr>
              <a:xfrm>
                <a:off x="7474510" y="2518914"/>
                <a:ext cx="2033564" cy="638823"/>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𝑐</m:t>
                          </m:r>
                        </m:e>
                      </m:acc>
                      <m:r>
                        <a:rPr lang="en-US" sz="2500" i="1">
                          <a:solidFill>
                            <a:srgbClr val="000000"/>
                          </a:solidFill>
                          <a:latin typeface="Cambria Math" panose="02040503050406030204" pitchFamily="18" charset="0"/>
                        </a:rPr>
                        <m:t>←</m:t>
                      </m:r>
                      <m:r>
                        <a:rPr lang="en-US" sz="2500" i="1">
                          <a:solidFill>
                            <a:srgbClr val="000000"/>
                          </a:solidFill>
                          <a:latin typeface="Cambria Math" panose="02040503050406030204" pitchFamily="18" charset="0"/>
                        </a:rPr>
                        <m:t>𝐻</m:t>
                      </m:r>
                      <m:r>
                        <a:rPr lang="en-US" sz="2500" i="1">
                          <a:solidFill>
                            <a:srgbClr val="000000"/>
                          </a:solidFill>
                          <a:latin typeface="Cambria Math" panose="02040503050406030204" pitchFamily="18" charset="0"/>
                        </a:rPr>
                        <m:t>(</m:t>
                      </m:r>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𝐴</m:t>
                          </m:r>
                        </m:e>
                      </m:acc>
                      <m:r>
                        <a:rPr lang="en-US" sz="2500" i="1">
                          <a:solidFill>
                            <a:srgbClr val="000000"/>
                          </a:solidFill>
                          <a:latin typeface="Cambria Math" panose="02040503050406030204" pitchFamily="18" charset="0"/>
                        </a:rPr>
                        <m:t>,</m:t>
                      </m:r>
                      <m:r>
                        <a:rPr lang="en-US" sz="2500" i="1">
                          <a:solidFill>
                            <a:srgbClr val="000000"/>
                          </a:solidFill>
                          <a:latin typeface="Cambria Math" panose="02040503050406030204" pitchFamily="18" charset="0"/>
                        </a:rPr>
                        <m:t>𝑚</m:t>
                      </m:r>
                      <m:r>
                        <a:rPr lang="en-US" sz="2500" i="1">
                          <a:solidFill>
                            <a:srgbClr val="000000"/>
                          </a:solidFill>
                          <a:latin typeface="Cambria Math" panose="02040503050406030204" pitchFamily="18" charset="0"/>
                        </a:rPr>
                        <m:t>)</m:t>
                      </m:r>
                    </m:oMath>
                  </m:oMathPara>
                </a14:m>
                <a:endParaRPr sz="2500" dirty="0"/>
              </a:p>
            </p:txBody>
          </p:sp>
        </mc:Choice>
        <mc:Fallback xmlns="">
          <p:sp>
            <p:nvSpPr>
              <p:cNvPr id="6" name="Text">
                <a:extLst>
                  <a:ext uri="{FF2B5EF4-FFF2-40B4-BE49-F238E27FC236}">
                    <a16:creationId xmlns:a16="http://schemas.microsoft.com/office/drawing/2014/main" id="{69A973B3-EC75-9558-7039-9E3E0C523E36}"/>
                  </a:ext>
                </a:extLst>
              </p:cNvPr>
              <p:cNvSpPr txBox="1">
                <a:spLocks noRot="1" noChangeAspect="1" noMove="1" noResize="1" noEditPoints="1" noAdjustHandles="1" noChangeArrowheads="1" noChangeShapeType="1" noTextEdit="1"/>
              </p:cNvSpPr>
              <p:nvPr/>
            </p:nvSpPr>
            <p:spPr>
              <a:xfrm>
                <a:off x="7474510" y="2518914"/>
                <a:ext cx="2033564" cy="638823"/>
              </a:xfrm>
              <a:prstGeom prst="rect">
                <a:avLst/>
              </a:prstGeom>
              <a:blipFill>
                <a:blip r:embed="rId14"/>
                <a:stretch>
                  <a:fillRect b="-3922"/>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C5ADC21-54A5-9756-A86F-E002350CEDD9}"/>
              </a:ext>
            </a:extLst>
          </p:cNvPr>
          <p:cNvCxnSpPr>
            <a:cxnSpLocks/>
          </p:cNvCxnSpPr>
          <p:nvPr/>
        </p:nvCxnSpPr>
        <p:spPr>
          <a:xfrm>
            <a:off x="5460207" y="2679614"/>
            <a:ext cx="410816" cy="0"/>
          </a:xfrm>
          <a:prstGeom prst="straightConnector1">
            <a:avLst/>
          </a:prstGeom>
          <a:ln w="4572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
                <a:extLst>
                  <a:ext uri="{FF2B5EF4-FFF2-40B4-BE49-F238E27FC236}">
                    <a16:creationId xmlns:a16="http://schemas.microsoft.com/office/drawing/2014/main" id="{56B85C58-08DC-8B02-3D5C-1ED3550CCB30}"/>
                  </a:ext>
                </a:extLst>
              </p:cNvPr>
              <p:cNvSpPr txBox="1"/>
              <p:nvPr/>
            </p:nvSpPr>
            <p:spPr>
              <a:xfrm>
                <a:off x="5042851" y="2356543"/>
                <a:ext cx="52507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sz="2500" i="1">
                          <a:solidFill>
                            <a:srgbClr val="000000"/>
                          </a:solidFill>
                          <a:latin typeface="Cambria Math" panose="02040503050406030204" pitchFamily="18" charset="0"/>
                        </a:rPr>
                        <m:t>𝐴</m:t>
                      </m:r>
                    </m:oMath>
                  </m:oMathPara>
                </a14:m>
                <a:endParaRPr sz="2500" dirty="0"/>
              </a:p>
            </p:txBody>
          </p:sp>
        </mc:Choice>
        <mc:Fallback xmlns="">
          <p:sp>
            <p:nvSpPr>
              <p:cNvPr id="18" name=",">
                <a:extLst>
                  <a:ext uri="{FF2B5EF4-FFF2-40B4-BE49-F238E27FC236}">
                    <a16:creationId xmlns:a16="http://schemas.microsoft.com/office/drawing/2014/main" id="{56B85C58-08DC-8B02-3D5C-1ED3550CCB30}"/>
                  </a:ext>
                </a:extLst>
              </p:cNvPr>
              <p:cNvSpPr txBox="1">
                <a:spLocks noRot="1" noChangeAspect="1" noMove="1" noResize="1" noEditPoints="1" noAdjustHandles="1" noChangeArrowheads="1" noChangeShapeType="1" noTextEdit="1"/>
              </p:cNvSpPr>
              <p:nvPr/>
            </p:nvSpPr>
            <p:spPr>
              <a:xfrm>
                <a:off x="5042851" y="2356543"/>
                <a:ext cx="525074" cy="630936"/>
              </a:xfrm>
              <a:prstGeom prst="rect">
                <a:avLst/>
              </a:prstGeom>
              <a:blipFill>
                <a:blip r:embed="rId1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9C1C6FC2-1CF5-77CF-BBA6-8E472C08433D}"/>
              </a:ext>
            </a:extLst>
          </p:cNvPr>
          <p:cNvCxnSpPr>
            <a:cxnSpLocks/>
          </p:cNvCxnSpPr>
          <p:nvPr/>
        </p:nvCxnSpPr>
        <p:spPr>
          <a:xfrm>
            <a:off x="5460207" y="3182830"/>
            <a:ext cx="410816"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0CF666-4AB4-F695-D790-48FCC48FDA5F}"/>
              </a:ext>
            </a:extLst>
          </p:cNvPr>
          <p:cNvCxnSpPr>
            <a:cxnSpLocks/>
          </p:cNvCxnSpPr>
          <p:nvPr/>
        </p:nvCxnSpPr>
        <p:spPr>
          <a:xfrm>
            <a:off x="5455217" y="3691463"/>
            <a:ext cx="410816" cy="0"/>
          </a:xfrm>
          <a:prstGeom prst="straightConnector1">
            <a:avLst/>
          </a:prstGeom>
          <a:ln w="4572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DBAB85-36C4-5AC6-5465-72B2BF27F066}"/>
              </a:ext>
            </a:extLst>
          </p:cNvPr>
          <p:cNvCxnSpPr>
            <a:cxnSpLocks/>
          </p:cNvCxnSpPr>
          <p:nvPr/>
        </p:nvCxnSpPr>
        <p:spPr>
          <a:xfrm>
            <a:off x="6547759" y="3182830"/>
            <a:ext cx="410816" cy="0"/>
          </a:xfrm>
          <a:prstGeom prst="straightConnector1">
            <a:avLst/>
          </a:prstGeom>
          <a:ln w="4572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7753B58-FD49-CC06-0321-7AACA02B6AF9}"/>
              </a:ext>
            </a:extLst>
          </p:cNvPr>
          <p:cNvCxnSpPr>
            <a:cxnSpLocks/>
          </p:cNvCxnSpPr>
          <p:nvPr/>
        </p:nvCxnSpPr>
        <p:spPr>
          <a:xfrm>
            <a:off x="6545010" y="3691463"/>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
                <a:extLst>
                  <a:ext uri="{FF2B5EF4-FFF2-40B4-BE49-F238E27FC236}">
                    <a16:creationId xmlns:a16="http://schemas.microsoft.com/office/drawing/2014/main" id="{D0C656D2-ED57-B8B3-7905-F88546B9EE13}"/>
                  </a:ext>
                </a:extLst>
              </p:cNvPr>
              <p:cNvSpPr txBox="1"/>
              <p:nvPr/>
            </p:nvSpPr>
            <p:spPr>
              <a:xfrm>
                <a:off x="5069009" y="2859068"/>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solidFill>
                            <a:srgbClr val="000000"/>
                          </a:solidFill>
                          <a:latin typeface="Cambria Math" panose="02040503050406030204" pitchFamily="18" charset="0"/>
                        </a:rPr>
                        <m:t>𝑐</m:t>
                      </m:r>
                    </m:oMath>
                  </m:oMathPara>
                </a14:m>
                <a:endParaRPr sz="2500" dirty="0"/>
              </a:p>
            </p:txBody>
          </p:sp>
        </mc:Choice>
        <mc:Fallback xmlns="">
          <p:sp>
            <p:nvSpPr>
              <p:cNvPr id="40" name="Text">
                <a:extLst>
                  <a:ext uri="{FF2B5EF4-FFF2-40B4-BE49-F238E27FC236}">
                    <a16:creationId xmlns:a16="http://schemas.microsoft.com/office/drawing/2014/main" id="{D0C656D2-ED57-B8B3-7905-F88546B9EE13}"/>
                  </a:ext>
                </a:extLst>
              </p:cNvPr>
              <p:cNvSpPr txBox="1">
                <a:spLocks noRot="1" noChangeAspect="1" noMove="1" noResize="1" noEditPoints="1" noAdjustHandles="1" noChangeArrowheads="1" noChangeShapeType="1" noTextEdit="1"/>
              </p:cNvSpPr>
              <p:nvPr/>
            </p:nvSpPr>
            <p:spPr>
              <a:xfrm>
                <a:off x="5069009" y="2859068"/>
                <a:ext cx="476022" cy="630936"/>
              </a:xfrm>
              <a:prstGeom prst="rect">
                <a:avLst/>
              </a:prstGeom>
              <a:blipFill>
                <a:blip r:embed="rId16"/>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a:extLst>
                  <a:ext uri="{FF2B5EF4-FFF2-40B4-BE49-F238E27FC236}">
                    <a16:creationId xmlns:a16="http://schemas.microsoft.com/office/drawing/2014/main" id="{7A70D923-BD85-5085-AC6D-ED38C3DDA284}"/>
                  </a:ext>
                </a:extLst>
              </p:cNvPr>
              <p:cNvSpPr txBox="1"/>
              <p:nvPr/>
            </p:nvSpPr>
            <p:spPr>
              <a:xfrm>
                <a:off x="5082324" y="3343736"/>
                <a:ext cx="47929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latin typeface="Cambria Math" panose="02040503050406030204" pitchFamily="18" charset="0"/>
                        </a:rPr>
                        <m:t>𝑧</m:t>
                      </m:r>
                    </m:oMath>
                  </m:oMathPara>
                </a14:m>
                <a:endParaRPr sz="2500" dirty="0"/>
              </a:p>
            </p:txBody>
          </p:sp>
        </mc:Choice>
        <mc:Fallback xmlns="">
          <p:sp>
            <p:nvSpPr>
              <p:cNvPr id="42" name="Text">
                <a:extLst>
                  <a:ext uri="{FF2B5EF4-FFF2-40B4-BE49-F238E27FC236}">
                    <a16:creationId xmlns:a16="http://schemas.microsoft.com/office/drawing/2014/main" id="{7A70D923-BD85-5085-AC6D-ED38C3DDA284}"/>
                  </a:ext>
                </a:extLst>
              </p:cNvPr>
              <p:cNvSpPr txBox="1">
                <a:spLocks noRot="1" noChangeAspect="1" noMove="1" noResize="1" noEditPoints="1" noAdjustHandles="1" noChangeArrowheads="1" noChangeShapeType="1" noTextEdit="1"/>
              </p:cNvSpPr>
              <p:nvPr/>
            </p:nvSpPr>
            <p:spPr>
              <a:xfrm>
                <a:off x="5082324" y="3343736"/>
                <a:ext cx="479292" cy="630936"/>
              </a:xfrm>
              <a:prstGeom prst="rect">
                <a:avLst/>
              </a:prstGeom>
              <a:blipFill>
                <a:blip r:embed="rId17"/>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08372FEB-2D2D-65DD-E5A1-F06348CEEC3C}"/>
              </a:ext>
            </a:extLst>
          </p:cNvPr>
          <p:cNvCxnSpPr>
            <a:cxnSpLocks/>
          </p:cNvCxnSpPr>
          <p:nvPr/>
        </p:nvCxnSpPr>
        <p:spPr>
          <a:xfrm>
            <a:off x="6528341" y="2679614"/>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C51BE76D-E4B2-534D-D137-E8B9E2E8B651}"/>
                  </a:ext>
                </a:extLst>
              </p:cNvPr>
              <p:cNvSpPr/>
              <p:nvPr/>
            </p:nvSpPr>
            <p:spPr>
              <a:xfrm>
                <a:off x="4466658" y="4829680"/>
                <a:ext cx="2521827" cy="502568"/>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2</m:t>
                          </m:r>
                        </m:sub>
                      </m:sSub>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2</m:t>
                          </m:r>
                        </m:sub>
                      </m:sSub>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𝑐</m:t>
                          </m:r>
                        </m:e>
                        <m:sub>
                          <m:r>
                            <a:rPr lang="en-US" sz="2400" b="0" i="1" smtClean="0">
                              <a:solidFill>
                                <a:srgbClr val="000000"/>
                              </a:solidFill>
                              <a:latin typeface="Cambria Math" panose="02040503050406030204" pitchFamily="18" charset="0"/>
                            </a:rPr>
                            <m:t>2</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𝑠𝑘</m:t>
                      </m:r>
                    </m:oMath>
                  </m:oMathPara>
                </a14:m>
                <a:endParaRPr lang="en-US" sz="2400" dirty="0"/>
              </a:p>
            </p:txBody>
          </p:sp>
        </mc:Choice>
        <mc:Fallback xmlns="">
          <p:sp>
            <p:nvSpPr>
              <p:cNvPr id="21" name="Rounded Rectangle 20">
                <a:extLst>
                  <a:ext uri="{FF2B5EF4-FFF2-40B4-BE49-F238E27FC236}">
                    <a16:creationId xmlns:a16="http://schemas.microsoft.com/office/drawing/2014/main" id="{C51BE76D-E4B2-534D-D137-E8B9E2E8B651}"/>
                  </a:ext>
                </a:extLst>
              </p:cNvPr>
              <p:cNvSpPr>
                <a:spLocks noRot="1" noChangeAspect="1" noMove="1" noResize="1" noEditPoints="1" noAdjustHandles="1" noChangeArrowheads="1" noChangeShapeType="1" noTextEdit="1"/>
              </p:cNvSpPr>
              <p:nvPr/>
            </p:nvSpPr>
            <p:spPr>
              <a:xfrm>
                <a:off x="4466658" y="4829680"/>
                <a:ext cx="2521827" cy="502568"/>
              </a:xfrm>
              <a:prstGeom prst="roundRect">
                <a:avLst>
                  <a:gd name="adj" fmla="val 12237"/>
                </a:avLst>
              </a:prstGeom>
              <a:blipFill>
                <a:blip r:embed="rId18"/>
                <a:stretch>
                  <a:fillRect/>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35ACBA39-9792-9689-2847-14A249C4E688}"/>
                  </a:ext>
                </a:extLst>
              </p:cNvPr>
              <p:cNvSpPr/>
              <p:nvPr/>
            </p:nvSpPr>
            <p:spPr>
              <a:xfrm>
                <a:off x="1515079" y="4829680"/>
                <a:ext cx="2521827" cy="492919"/>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𝑧</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𝑎</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𝑐</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𝑠𝑘</m:t>
                      </m:r>
                    </m:oMath>
                  </m:oMathPara>
                </a14:m>
                <a:endParaRPr lang="en-US" sz="2400" dirty="0"/>
              </a:p>
            </p:txBody>
          </p:sp>
        </mc:Choice>
        <mc:Fallback xmlns="">
          <p:sp>
            <p:nvSpPr>
              <p:cNvPr id="22" name="Rounded Rectangle 21">
                <a:extLst>
                  <a:ext uri="{FF2B5EF4-FFF2-40B4-BE49-F238E27FC236}">
                    <a16:creationId xmlns:a16="http://schemas.microsoft.com/office/drawing/2014/main" id="{35ACBA39-9792-9689-2847-14A249C4E688}"/>
                  </a:ext>
                </a:extLst>
              </p:cNvPr>
              <p:cNvSpPr>
                <a:spLocks noRot="1" noChangeAspect="1" noMove="1" noResize="1" noEditPoints="1" noAdjustHandles="1" noChangeArrowheads="1" noChangeShapeType="1" noTextEdit="1"/>
              </p:cNvSpPr>
              <p:nvPr/>
            </p:nvSpPr>
            <p:spPr>
              <a:xfrm>
                <a:off x="1515079" y="4829680"/>
                <a:ext cx="2521827" cy="492919"/>
              </a:xfrm>
              <a:prstGeom prst="roundRect">
                <a:avLst>
                  <a:gd name="adj" fmla="val 12237"/>
                </a:avLst>
              </a:prstGeom>
              <a:blipFill>
                <a:blip r:embed="rId19"/>
                <a:stretch>
                  <a:fillRect/>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ounded Rectangle 27">
                <a:extLst>
                  <a:ext uri="{FF2B5EF4-FFF2-40B4-BE49-F238E27FC236}">
                    <a16:creationId xmlns:a16="http://schemas.microsoft.com/office/drawing/2014/main" id="{7E0F3411-9166-2F5F-FB42-3DDF89767D72}"/>
                  </a:ext>
                </a:extLst>
              </p:cNvPr>
              <p:cNvSpPr/>
              <p:nvPr/>
            </p:nvSpPr>
            <p:spPr>
              <a:xfrm>
                <a:off x="1553716" y="5764866"/>
                <a:ext cx="5337699" cy="492919"/>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defTabSz="2709333" hangingPunct="0"/>
                <a14:m>
                  <m:oMathPara xmlns:m="http://schemas.openxmlformats.org/officeDocument/2006/math">
                    <m:oMathParaPr>
                      <m:jc m:val="center"/>
                    </m:oMathParaPr>
                    <m:oMath xmlns:m="http://schemas.openxmlformats.org/officeDocument/2006/math">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𝑧</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𝑧</m:t>
                              </m:r>
                            </m:e>
                            <m:sub>
                              <m:r>
                                <a:rPr lang="en-US" sz="2400" i="1">
                                  <a:solidFill>
                                    <a:srgbClr val="000000"/>
                                  </a:solidFill>
                                  <a:latin typeface="Cambria Math" panose="02040503050406030204" pitchFamily="18" charset="0"/>
                                </a:rPr>
                                <m:t>2</m:t>
                              </m:r>
                            </m:sub>
                          </m:sSub>
                        </m:e>
                      </m:d>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𝑎</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𝑎</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𝑐</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𝑐</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𝑠𝑘</m:t>
                      </m:r>
                    </m:oMath>
                  </m:oMathPara>
                </a14:m>
                <a:endParaRPr lang="en-US" sz="2400" dirty="0"/>
              </a:p>
            </p:txBody>
          </p:sp>
        </mc:Choice>
        <mc:Fallback xmlns="">
          <p:sp>
            <p:nvSpPr>
              <p:cNvPr id="28" name="Rounded Rectangle 27">
                <a:extLst>
                  <a:ext uri="{FF2B5EF4-FFF2-40B4-BE49-F238E27FC236}">
                    <a16:creationId xmlns:a16="http://schemas.microsoft.com/office/drawing/2014/main" id="{7E0F3411-9166-2F5F-FB42-3DDF89767D72}"/>
                  </a:ext>
                </a:extLst>
              </p:cNvPr>
              <p:cNvSpPr>
                <a:spLocks noRot="1" noChangeAspect="1" noMove="1" noResize="1" noEditPoints="1" noAdjustHandles="1" noChangeArrowheads="1" noChangeShapeType="1" noTextEdit="1"/>
              </p:cNvSpPr>
              <p:nvPr/>
            </p:nvSpPr>
            <p:spPr>
              <a:xfrm>
                <a:off x="1553716" y="5764866"/>
                <a:ext cx="5337699" cy="492919"/>
              </a:xfrm>
              <a:prstGeom prst="roundRect">
                <a:avLst>
                  <a:gd name="adj" fmla="val 12237"/>
                </a:avLst>
              </a:prstGeom>
              <a:blipFill>
                <a:blip r:embed="rId20"/>
                <a:stretch>
                  <a:fillRect b="-15385"/>
                </a:stretch>
              </a:blipFill>
              <a:ln w="63500" cap="flat">
                <a:noFill/>
                <a:prstDash val="solid"/>
                <a:round/>
              </a:ln>
              <a:effectLst/>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88E11289-C0FB-85F0-B5AB-F9EBCD19B276}"/>
              </a:ext>
            </a:extLst>
          </p:cNvPr>
          <p:cNvCxnSpPr>
            <a:cxnSpLocks/>
          </p:cNvCxnSpPr>
          <p:nvPr/>
        </p:nvCxnSpPr>
        <p:spPr>
          <a:xfrm>
            <a:off x="3064425" y="5350969"/>
            <a:ext cx="541661" cy="404248"/>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667459-7C31-1983-13A3-EA984BBB79B5}"/>
              </a:ext>
            </a:extLst>
          </p:cNvPr>
          <p:cNvCxnSpPr>
            <a:cxnSpLocks/>
          </p:cNvCxnSpPr>
          <p:nvPr/>
        </p:nvCxnSpPr>
        <p:spPr>
          <a:xfrm flipH="1">
            <a:off x="4816256" y="5333101"/>
            <a:ext cx="736361" cy="441414"/>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
                <a:extLst>
                  <a:ext uri="{FF2B5EF4-FFF2-40B4-BE49-F238E27FC236}">
                    <a16:creationId xmlns:a16="http://schemas.microsoft.com/office/drawing/2014/main" id="{2B9C0843-4A50-48D0-3274-C2396FF4E4B5}"/>
                  </a:ext>
                </a:extLst>
              </p:cNvPr>
              <p:cNvSpPr txBox="1"/>
              <p:nvPr/>
            </p:nvSpPr>
            <p:spPr>
              <a:xfrm>
                <a:off x="6939157" y="2838580"/>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𝑐</m:t>
                          </m:r>
                        </m:e>
                      </m:acc>
                    </m:oMath>
                  </m:oMathPara>
                </a14:m>
                <a:endParaRPr sz="2500" dirty="0"/>
              </a:p>
            </p:txBody>
          </p:sp>
        </mc:Choice>
        <mc:Fallback xmlns="">
          <p:sp>
            <p:nvSpPr>
              <p:cNvPr id="46" name="Text">
                <a:extLst>
                  <a:ext uri="{FF2B5EF4-FFF2-40B4-BE49-F238E27FC236}">
                    <a16:creationId xmlns:a16="http://schemas.microsoft.com/office/drawing/2014/main" id="{2B9C0843-4A50-48D0-3274-C2396FF4E4B5}"/>
                  </a:ext>
                </a:extLst>
              </p:cNvPr>
              <p:cNvSpPr txBox="1">
                <a:spLocks noRot="1" noChangeAspect="1" noMove="1" noResize="1" noEditPoints="1" noAdjustHandles="1" noChangeArrowheads="1" noChangeShapeType="1" noTextEdit="1"/>
              </p:cNvSpPr>
              <p:nvPr/>
            </p:nvSpPr>
            <p:spPr>
              <a:xfrm>
                <a:off x="6939157" y="2838580"/>
                <a:ext cx="476022" cy="630936"/>
              </a:xfrm>
              <a:prstGeom prst="rect">
                <a:avLst/>
              </a:prstGeom>
              <a:blipFill>
                <a:blip r:embed="rId21"/>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D6725B6A-67A2-4121-7B73-345FAF2A67A1}"/>
              </a:ext>
            </a:extLst>
          </p:cNvPr>
          <p:cNvSpPr/>
          <p:nvPr/>
        </p:nvSpPr>
        <p:spPr>
          <a:xfrm>
            <a:off x="759541" y="1452854"/>
            <a:ext cx="2626408" cy="2494666"/>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E7EB85FD-1D43-54C8-63D1-A58D8C9156B0}"/>
              </a:ext>
            </a:extLst>
          </p:cNvPr>
          <p:cNvSpPr/>
          <p:nvPr/>
        </p:nvSpPr>
        <p:spPr>
          <a:xfrm>
            <a:off x="4932557" y="1478612"/>
            <a:ext cx="4542383" cy="2844219"/>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3B86C324-A21D-A5D7-556F-80BE93BAB5E7}"/>
              </a:ext>
            </a:extLst>
          </p:cNvPr>
          <p:cNvSpPr/>
          <p:nvPr/>
        </p:nvSpPr>
        <p:spPr>
          <a:xfrm>
            <a:off x="9081329" y="3169606"/>
            <a:ext cx="2876910" cy="532125"/>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400" b="1" dirty="0">
                <a:solidFill>
                  <a:srgbClr val="000000"/>
                </a:solidFill>
                <a:effectLst/>
                <a:latin typeface="Helvetica" pitchFamily="2" charset="0"/>
              </a:rPr>
              <a:t>Perfect Blindness</a:t>
            </a:r>
          </a:p>
        </p:txBody>
      </p:sp>
      <p:sp>
        <p:nvSpPr>
          <p:cNvPr id="3" name="Rounded Rectangle 2">
            <a:extLst>
              <a:ext uri="{FF2B5EF4-FFF2-40B4-BE49-F238E27FC236}">
                <a16:creationId xmlns:a16="http://schemas.microsoft.com/office/drawing/2014/main" id="{0E27CDA6-F140-315D-437F-99F684A79381}"/>
              </a:ext>
            </a:extLst>
          </p:cNvPr>
          <p:cNvSpPr/>
          <p:nvPr/>
        </p:nvSpPr>
        <p:spPr>
          <a:xfrm>
            <a:off x="7516721" y="1706381"/>
            <a:ext cx="3401404" cy="527804"/>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r>
              <a:rPr lang="en-US" sz="2500" dirty="0"/>
              <a:t>Randomized Procedure</a:t>
            </a:r>
            <a:endParaRPr lang="ar-AE" sz="2500" dirty="0"/>
          </a:p>
        </p:txBody>
      </p:sp>
      <p:cxnSp>
        <p:nvCxnSpPr>
          <p:cNvPr id="10" name="Straight Arrow Connector 9">
            <a:extLst>
              <a:ext uri="{FF2B5EF4-FFF2-40B4-BE49-F238E27FC236}">
                <a16:creationId xmlns:a16="http://schemas.microsoft.com/office/drawing/2014/main" id="{1A5494D6-3045-C8B4-D49D-7FF3837D8070}"/>
              </a:ext>
            </a:extLst>
          </p:cNvPr>
          <p:cNvCxnSpPr>
            <a:cxnSpLocks/>
          </p:cNvCxnSpPr>
          <p:nvPr/>
        </p:nvCxnSpPr>
        <p:spPr>
          <a:xfrm flipV="1">
            <a:off x="6480617" y="1936354"/>
            <a:ext cx="1046166" cy="572341"/>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68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21" grpId="0" animBg="1"/>
      <p:bldP spid="22" grpId="0" animBg="1"/>
      <p:bldP spid="28" grpId="0" animBg="1"/>
      <p:bldP spid="4"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err="1">
                <a:solidFill>
                  <a:srgbClr val="073A6C"/>
                </a:solidFill>
                <a:latin typeface="Helvetica Light" panose="020B0403020202020204" pitchFamily="34" charset="0"/>
              </a:rPr>
              <a:t>Tessaro</a:t>
            </a:r>
            <a:r>
              <a:rPr lang="en-US" dirty="0">
                <a:solidFill>
                  <a:srgbClr val="073A6C"/>
                </a:solidFill>
                <a:latin typeface="Helvetica Light" panose="020B0403020202020204" pitchFamily="34" charset="0"/>
              </a:rPr>
              <a:t>-Zhu [</a:t>
            </a:r>
            <a:r>
              <a:rPr lang="en-US" dirty="0">
                <a:solidFill>
                  <a:schemeClr val="accent1"/>
                </a:solidFill>
                <a:latin typeface="Helvetica Light" panose="020B0403020202020204" pitchFamily="34" charset="0"/>
              </a:rPr>
              <a:t>TZ22</a:t>
            </a:r>
            <a:r>
              <a:rPr lang="en-US" dirty="0">
                <a:solidFill>
                  <a:srgbClr val="073A6C"/>
                </a:solidFill>
                <a:latin typeface="Helvetica Light" panose="020B0403020202020204" pitchFamily="34" charset="0"/>
              </a:rPr>
              <a:t>]</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45A6A0-52BD-1C43-D11D-F35B16F1C2B8}"/>
                  </a:ext>
                </a:extLst>
              </p:cNvPr>
              <p:cNvSpPr txBox="1"/>
              <p:nvPr/>
            </p:nvSpPr>
            <p:spPr>
              <a:xfrm>
                <a:off x="1273875" y="1579416"/>
                <a:ext cx="1719893" cy="477054"/>
              </a:xfrm>
              <a:prstGeom prst="rect">
                <a:avLst/>
              </a:prstGeom>
              <a:noFill/>
            </p:spPr>
            <p:txBody>
              <a:bodyPr wrap="square" rtlCol="0">
                <a:spAutoFit/>
              </a:bodyPr>
              <a:lstStyle/>
              <a:p>
                <a:r>
                  <a:rPr lang="en-US" sz="2400" dirty="0">
                    <a:solidFill>
                      <a:srgbClr val="0076BA"/>
                    </a:solidFill>
                    <a:latin typeface="Helvetica" pitchFamily="2" charset="0"/>
                  </a:rPr>
                  <a:t>Issuer(</a:t>
                </a:r>
                <a14:m>
                  <m:oMath xmlns:m="http://schemas.openxmlformats.org/officeDocument/2006/math">
                    <m:r>
                      <a:rPr lang="en-US" sz="2400" i="1">
                        <a:latin typeface="Cambria Math" panose="02040503050406030204" pitchFamily="18" charset="0"/>
                      </a:rPr>
                      <m:t>𝑠𝑘</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5" name="TextBox 4">
                <a:extLst>
                  <a:ext uri="{FF2B5EF4-FFF2-40B4-BE49-F238E27FC236}">
                    <a16:creationId xmlns:a16="http://schemas.microsoft.com/office/drawing/2014/main" id="{C845A6A0-52BD-1C43-D11D-F35B16F1C2B8}"/>
                  </a:ext>
                </a:extLst>
              </p:cNvPr>
              <p:cNvSpPr txBox="1">
                <a:spLocks noRot="1" noChangeAspect="1" noMove="1" noResize="1" noEditPoints="1" noAdjustHandles="1" noChangeArrowheads="1" noChangeShapeType="1" noTextEdit="1"/>
              </p:cNvSpPr>
              <p:nvPr/>
            </p:nvSpPr>
            <p:spPr>
              <a:xfrm>
                <a:off x="1273875" y="1579416"/>
                <a:ext cx="1719893" cy="477054"/>
              </a:xfrm>
              <a:prstGeom prst="rect">
                <a:avLst/>
              </a:prstGeom>
              <a:blipFill>
                <a:blip r:embed="rId3"/>
                <a:stretch>
                  <a:fillRect l="-5882" t="-13158" r="-4412"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78586A-D26E-07A5-C25C-BD6096F5DEDB}"/>
                  </a:ext>
                </a:extLst>
              </p:cNvPr>
              <p:cNvSpPr txBox="1"/>
              <p:nvPr/>
            </p:nvSpPr>
            <p:spPr>
              <a:xfrm>
                <a:off x="5457612" y="1631957"/>
                <a:ext cx="1977506" cy="477820"/>
              </a:xfrm>
              <a:prstGeom prst="rect">
                <a:avLst/>
              </a:prstGeom>
              <a:noFill/>
            </p:spPr>
            <p:txBody>
              <a:bodyPr wrap="square" rtlCol="0">
                <a:spAutoFit/>
              </a:bodyPr>
              <a:lstStyle/>
              <a:p>
                <a:r>
                  <a:rPr lang="en-US" sz="2400" dirty="0">
                    <a:solidFill>
                      <a:srgbClr val="0076BA"/>
                    </a:solidFill>
                    <a:latin typeface="Helvetica" pitchFamily="2" charset="0"/>
                  </a:rPr>
                  <a:t>User(</a:t>
                </a:r>
                <a14:m>
                  <m:oMath xmlns:m="http://schemas.openxmlformats.org/officeDocument/2006/math">
                    <m:r>
                      <a:rPr lang="en-US" sz="2400" i="1">
                        <a:latin typeface="Cambria Math" panose="02040503050406030204" pitchFamily="18" charset="0"/>
                      </a:rPr>
                      <m:t>𝑝𝑘</m:t>
                    </m:r>
                    <m:r>
                      <a:rPr lang="en-US" sz="2400" b="0" i="1" smtClean="0">
                        <a:latin typeface="Cambria Math" panose="02040503050406030204" pitchFamily="18" charset="0"/>
                      </a:rPr>
                      <m:t>,</m:t>
                    </m:r>
                    <m:r>
                      <a:rPr lang="en-US" sz="2400" i="1">
                        <a:latin typeface="Cambria Math" panose="02040503050406030204" pitchFamily="18" charset="0"/>
                      </a:rPr>
                      <m:t>𝑚</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8" name="TextBox 7">
                <a:extLst>
                  <a:ext uri="{FF2B5EF4-FFF2-40B4-BE49-F238E27FC236}">
                    <a16:creationId xmlns:a16="http://schemas.microsoft.com/office/drawing/2014/main" id="{2178586A-D26E-07A5-C25C-BD6096F5DEDB}"/>
                  </a:ext>
                </a:extLst>
              </p:cNvPr>
              <p:cNvSpPr txBox="1">
                <a:spLocks noRot="1" noChangeAspect="1" noMove="1" noResize="1" noEditPoints="1" noAdjustHandles="1" noChangeArrowheads="1" noChangeShapeType="1" noTextEdit="1"/>
              </p:cNvSpPr>
              <p:nvPr/>
            </p:nvSpPr>
            <p:spPr>
              <a:xfrm>
                <a:off x="5457612" y="1631957"/>
                <a:ext cx="1977506" cy="477820"/>
              </a:xfrm>
              <a:prstGeom prst="rect">
                <a:avLst/>
              </a:prstGeom>
              <a:blipFill>
                <a:blip r:embed="rId4"/>
                <a:stretch>
                  <a:fillRect l="-4459" t="-12821" r="-1911"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
                <a:extLst>
                  <a:ext uri="{FF2B5EF4-FFF2-40B4-BE49-F238E27FC236}">
                    <a16:creationId xmlns:a16="http://schemas.microsoft.com/office/drawing/2014/main" id="{A3AD1B3D-3097-EBD4-A485-85CE235B5A92}"/>
                  </a:ext>
                </a:extLst>
              </p:cNvPr>
              <p:cNvSpPr txBox="1"/>
              <p:nvPr/>
            </p:nvSpPr>
            <p:spPr>
              <a:xfrm>
                <a:off x="5550976" y="2666595"/>
                <a:ext cx="86279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rgbClr val="FF6200"/>
                          </a:solidFill>
                          <a:latin typeface="Cambria Math" panose="02040503050406030204" pitchFamily="18" charset="0"/>
                        </a:rPr>
                        <m:t>𝐵</m:t>
                      </m:r>
                    </m:oMath>
                  </m:oMathPara>
                </a14:m>
                <a:endParaRPr sz="2400" dirty="0"/>
              </a:p>
            </p:txBody>
          </p:sp>
        </mc:Choice>
        <mc:Fallback xmlns="">
          <p:sp>
            <p:nvSpPr>
              <p:cNvPr id="12" name=",">
                <a:extLst>
                  <a:ext uri="{FF2B5EF4-FFF2-40B4-BE49-F238E27FC236}">
                    <a16:creationId xmlns:a16="http://schemas.microsoft.com/office/drawing/2014/main" id="{A3AD1B3D-3097-EBD4-A485-85CE235B5A92}"/>
                  </a:ext>
                </a:extLst>
              </p:cNvPr>
              <p:cNvSpPr txBox="1">
                <a:spLocks noRot="1" noChangeAspect="1" noMove="1" noResize="1" noEditPoints="1" noAdjustHandles="1" noChangeArrowheads="1" noChangeShapeType="1" noTextEdit="1"/>
              </p:cNvSpPr>
              <p:nvPr/>
            </p:nvSpPr>
            <p:spPr>
              <a:xfrm>
                <a:off x="5550976" y="2666595"/>
                <a:ext cx="862794" cy="630936"/>
              </a:xfrm>
              <a:prstGeom prst="rect">
                <a:avLst/>
              </a:prstGeom>
              <a:blipFill>
                <a:blip r:embed="rId5"/>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13" name="Rounded Rectangle 12">
            <a:extLst>
              <a:ext uri="{FF2B5EF4-FFF2-40B4-BE49-F238E27FC236}">
                <a16:creationId xmlns:a16="http://schemas.microsoft.com/office/drawing/2014/main" id="{10B3F261-9C4C-64DB-8E61-3680ABC571F9}"/>
              </a:ext>
            </a:extLst>
          </p:cNvPr>
          <p:cNvSpPr/>
          <p:nvPr/>
        </p:nvSpPr>
        <p:spPr>
          <a:xfrm>
            <a:off x="6718248" y="2835713"/>
            <a:ext cx="657318" cy="1332998"/>
          </a:xfrm>
          <a:prstGeom prst="roundRect">
            <a:avLst>
              <a:gd name="adj" fmla="val 6722"/>
            </a:avLst>
          </a:prstGeom>
          <a:noFill/>
          <a:ln w="4572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Helvetica" pitchFamily="2" charset="0"/>
              </a:rPr>
              <a:t>R</a:t>
            </a:r>
          </a:p>
        </p:txBody>
      </p:sp>
      <mc:AlternateContent xmlns:mc="http://schemas.openxmlformats.org/markup-compatibility/2006" xmlns:a14="http://schemas.microsoft.com/office/drawing/2010/main">
        <mc:Choice Requires="a14">
          <p:sp>
            <p:nvSpPr>
              <p:cNvPr id="20" name=",">
                <a:extLst>
                  <a:ext uri="{FF2B5EF4-FFF2-40B4-BE49-F238E27FC236}">
                    <a16:creationId xmlns:a16="http://schemas.microsoft.com/office/drawing/2014/main" id="{7D12A3B7-E3A0-69E2-60E7-90C7873664E7}"/>
                  </a:ext>
                </a:extLst>
              </p:cNvPr>
              <p:cNvSpPr txBox="1"/>
              <p:nvPr/>
            </p:nvSpPr>
            <p:spPr>
              <a:xfrm>
                <a:off x="7738640" y="2641201"/>
                <a:ext cx="862794" cy="638823"/>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𝐴</m:t>
                          </m:r>
                        </m:e>
                      </m:acc>
                      <m:r>
                        <a:rPr lang="en-US" sz="2400" b="0" i="1" smtClean="0">
                          <a:solidFill>
                            <a:srgbClr val="000000"/>
                          </a:solidFill>
                          <a:latin typeface="Cambria Math" panose="02040503050406030204" pitchFamily="18" charset="0"/>
                        </a:rPr>
                        <m:t>,</m:t>
                      </m:r>
                      <m:acc>
                        <m:accPr>
                          <m:chr m:val="̃"/>
                          <m:ctrlPr>
                            <a:rPr lang="en-US" sz="240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𝐵</m:t>
                          </m:r>
                        </m:e>
                      </m:acc>
                    </m:oMath>
                  </m:oMathPara>
                </a14:m>
                <a:endParaRPr sz="2400" dirty="0"/>
              </a:p>
            </p:txBody>
          </p:sp>
        </mc:Choice>
        <mc:Fallback xmlns="">
          <p:sp>
            <p:nvSpPr>
              <p:cNvPr id="20" name=",">
                <a:extLst>
                  <a:ext uri="{FF2B5EF4-FFF2-40B4-BE49-F238E27FC236}">
                    <a16:creationId xmlns:a16="http://schemas.microsoft.com/office/drawing/2014/main" id="{7D12A3B7-E3A0-69E2-60E7-90C7873664E7}"/>
                  </a:ext>
                </a:extLst>
              </p:cNvPr>
              <p:cNvSpPr txBox="1">
                <a:spLocks noRot="1" noChangeAspect="1" noMove="1" noResize="1" noEditPoints="1" noAdjustHandles="1" noChangeArrowheads="1" noChangeShapeType="1" noTextEdit="1"/>
              </p:cNvSpPr>
              <p:nvPr/>
            </p:nvSpPr>
            <p:spPr>
              <a:xfrm>
                <a:off x="7738640" y="2641201"/>
                <a:ext cx="862794" cy="638823"/>
              </a:xfrm>
              <a:prstGeom prst="rect">
                <a:avLst/>
              </a:prstGeom>
              <a:blipFill>
                <a:blip r:embed="rId6"/>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a:extLst>
                  <a:ext uri="{FF2B5EF4-FFF2-40B4-BE49-F238E27FC236}">
                    <a16:creationId xmlns:a16="http://schemas.microsoft.com/office/drawing/2014/main" id="{AF76B489-962E-7E8C-2F62-20692CD4095A}"/>
                  </a:ext>
                </a:extLst>
              </p:cNvPr>
              <p:cNvSpPr txBox="1"/>
              <p:nvPr/>
            </p:nvSpPr>
            <p:spPr>
              <a:xfrm>
                <a:off x="4387641" y="2975942"/>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24" name="Text">
                <a:extLst>
                  <a:ext uri="{FF2B5EF4-FFF2-40B4-BE49-F238E27FC236}">
                    <a16:creationId xmlns:a16="http://schemas.microsoft.com/office/drawing/2014/main" id="{AF76B489-962E-7E8C-2F62-20692CD4095A}"/>
                  </a:ext>
                </a:extLst>
              </p:cNvPr>
              <p:cNvSpPr txBox="1">
                <a:spLocks noRot="1" noChangeAspect="1" noMove="1" noResize="1" noEditPoints="1" noAdjustHandles="1" noChangeArrowheads="1" noChangeShapeType="1" noTextEdit="1"/>
              </p:cNvSpPr>
              <p:nvPr/>
            </p:nvSpPr>
            <p:spPr>
              <a:xfrm>
                <a:off x="4387641" y="2975942"/>
                <a:ext cx="476022" cy="630936"/>
              </a:xfrm>
              <a:prstGeom prst="rect">
                <a:avLst/>
              </a:prstGeom>
              <a:blipFill>
                <a:blip r:embed="rId7"/>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
                <a:extLst>
                  <a:ext uri="{FF2B5EF4-FFF2-40B4-BE49-F238E27FC236}">
                    <a16:creationId xmlns:a16="http://schemas.microsoft.com/office/drawing/2014/main" id="{B1EEF884-9596-59F3-8B51-6EC3C52F72AA}"/>
                  </a:ext>
                </a:extLst>
              </p:cNvPr>
              <p:cNvSpPr txBox="1"/>
              <p:nvPr/>
            </p:nvSpPr>
            <p:spPr>
              <a:xfrm>
                <a:off x="7803051" y="3679831"/>
                <a:ext cx="1082726" cy="647992"/>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𝑧</m:t>
                          </m:r>
                        </m:e>
                      </m:acc>
                      <m:r>
                        <a:rPr lang="en-US" sz="2400" b="0" i="1" smtClean="0">
                          <a:latin typeface="Cambria Math" panose="02040503050406030204" pitchFamily="18" charset="0"/>
                        </a:rPr>
                        <m:t>,</m:t>
                      </m:r>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𝑏</m:t>
                          </m:r>
                        </m:e>
                      </m:acc>
                      <m:r>
                        <a:rPr lang="en-US" sz="2400" b="0" i="1" smtClean="0">
                          <a:solidFill>
                            <a:srgbClr val="FF6200"/>
                          </a:solidFill>
                          <a:latin typeface="Cambria Math" panose="02040503050406030204" pitchFamily="18" charset="0"/>
                        </a:rPr>
                        <m:t>,</m:t>
                      </m:r>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𝑦</m:t>
                          </m:r>
                        </m:e>
                      </m:acc>
                    </m:oMath>
                  </m:oMathPara>
                </a14:m>
                <a:endParaRPr sz="2400" dirty="0"/>
              </a:p>
            </p:txBody>
          </p:sp>
        </mc:Choice>
        <mc:Fallback xmlns="">
          <p:sp>
            <p:nvSpPr>
              <p:cNvPr id="29" name="Text">
                <a:extLst>
                  <a:ext uri="{FF2B5EF4-FFF2-40B4-BE49-F238E27FC236}">
                    <a16:creationId xmlns:a16="http://schemas.microsoft.com/office/drawing/2014/main" id="{B1EEF884-9596-59F3-8B51-6EC3C52F72AA}"/>
                  </a:ext>
                </a:extLst>
              </p:cNvPr>
              <p:cNvSpPr txBox="1">
                <a:spLocks noRot="1" noChangeAspect="1" noMove="1" noResize="1" noEditPoints="1" noAdjustHandles="1" noChangeArrowheads="1" noChangeShapeType="1" noTextEdit="1"/>
              </p:cNvSpPr>
              <p:nvPr/>
            </p:nvSpPr>
            <p:spPr>
              <a:xfrm>
                <a:off x="7803051" y="3679831"/>
                <a:ext cx="1082726" cy="647992"/>
              </a:xfrm>
              <a:prstGeom prst="rect">
                <a:avLst/>
              </a:prstGeom>
              <a:blipFill>
                <a:blip r:embed="rId8"/>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
                <a:extLst>
                  <a:ext uri="{FF2B5EF4-FFF2-40B4-BE49-F238E27FC236}">
                    <a16:creationId xmlns:a16="http://schemas.microsoft.com/office/drawing/2014/main" id="{300FBF6D-761F-49A2-B6FC-01CCBD4E9DA4}"/>
                  </a:ext>
                </a:extLst>
              </p:cNvPr>
              <p:cNvSpPr txBox="1"/>
              <p:nvPr/>
            </p:nvSpPr>
            <p:spPr>
              <a:xfrm>
                <a:off x="8552043" y="4080200"/>
                <a:ext cx="2339417" cy="68043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𝜎</m:t>
                      </m:r>
                      <m:r>
                        <a:rPr lang="en-US" sz="2400" b="0" i="1" smtClean="0">
                          <a:solidFill>
                            <a:srgbClr val="000000"/>
                          </a:solidFill>
                          <a:latin typeface="Cambria Math" panose="02040503050406030204" pitchFamily="18" charset="0"/>
                        </a:rPr>
                        <m:t>←</m:t>
                      </m:r>
                      <m:d>
                        <m:dPr>
                          <m:ctrlPr>
                            <a:rPr lang="en-US" sz="2400" b="0" i="1" smtClean="0">
                              <a:solidFill>
                                <a:srgbClr val="000000"/>
                              </a:solidFill>
                              <a:latin typeface="Cambria Math" panose="02040503050406030204" pitchFamily="18" charset="0"/>
                            </a:rPr>
                          </m:ctrlPr>
                        </m:dPr>
                        <m:e>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𝐴</m:t>
                              </m:r>
                            </m:e>
                          </m:acc>
                          <m:r>
                            <a:rPr lang="en-US" sz="2400" b="0" i="1" smtClean="0">
                              <a:solidFill>
                                <a:srgbClr val="000000"/>
                              </a:solidFill>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r>
                            <a:rPr lang="en-US" sz="2400" i="1">
                              <a:latin typeface="Cambria Math" panose="02040503050406030204" pitchFamily="18" charset="0"/>
                            </a:rPr>
                            <m:t>,</m:t>
                          </m:r>
                          <m:acc>
                            <m:accPr>
                              <m:chr m:val="̃"/>
                              <m:ctrlPr>
                                <a:rPr lang="en-US" sz="2400" i="1">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𝑏</m:t>
                              </m:r>
                            </m:e>
                          </m:acc>
                          <m:r>
                            <a:rPr lang="en-US" sz="2400" i="1">
                              <a:solidFill>
                                <a:srgbClr val="FF6200"/>
                              </a:solidFill>
                              <a:latin typeface="Cambria Math" panose="02040503050406030204" pitchFamily="18" charset="0"/>
                            </a:rPr>
                            <m:t>,</m:t>
                          </m:r>
                          <m:acc>
                            <m:accPr>
                              <m:chr m:val="̃"/>
                              <m:ctrlPr>
                                <a:rPr lang="en-US" sz="2400" i="1">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𝑦</m:t>
                              </m:r>
                            </m:e>
                          </m:acc>
                        </m:e>
                      </m:d>
                    </m:oMath>
                  </m:oMathPara>
                </a14:m>
                <a:endParaRPr sz="2400" dirty="0"/>
              </a:p>
            </p:txBody>
          </p:sp>
        </mc:Choice>
        <mc:Fallback xmlns="">
          <p:sp>
            <p:nvSpPr>
              <p:cNvPr id="30" name="Text">
                <a:extLst>
                  <a:ext uri="{FF2B5EF4-FFF2-40B4-BE49-F238E27FC236}">
                    <a16:creationId xmlns:a16="http://schemas.microsoft.com/office/drawing/2014/main" id="{300FBF6D-761F-49A2-B6FC-01CCBD4E9DA4}"/>
                  </a:ext>
                </a:extLst>
              </p:cNvPr>
              <p:cNvSpPr txBox="1">
                <a:spLocks noRot="1" noChangeAspect="1" noMove="1" noResize="1" noEditPoints="1" noAdjustHandles="1" noChangeArrowheads="1" noChangeShapeType="1" noTextEdit="1"/>
              </p:cNvSpPr>
              <p:nvPr/>
            </p:nvSpPr>
            <p:spPr>
              <a:xfrm>
                <a:off x="8552043" y="4080200"/>
                <a:ext cx="2339417" cy="680437"/>
              </a:xfrm>
              <a:prstGeom prst="rect">
                <a:avLst/>
              </a:prstGeom>
              <a:blipFill>
                <a:blip r:embed="rId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C5ADC21-54A5-9756-A86F-E002350CEDD9}"/>
              </a:ext>
            </a:extLst>
          </p:cNvPr>
          <p:cNvCxnSpPr>
            <a:cxnSpLocks/>
          </p:cNvCxnSpPr>
          <p:nvPr/>
        </p:nvCxnSpPr>
        <p:spPr>
          <a:xfrm>
            <a:off x="6307432" y="2992777"/>
            <a:ext cx="410816" cy="0"/>
          </a:xfrm>
          <a:prstGeom prst="straightConnector1">
            <a:avLst/>
          </a:prstGeom>
          <a:ln w="4572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
                <a:extLst>
                  <a:ext uri="{FF2B5EF4-FFF2-40B4-BE49-F238E27FC236}">
                    <a16:creationId xmlns:a16="http://schemas.microsoft.com/office/drawing/2014/main" id="{56B85C58-08DC-8B02-3D5C-1ED3550CCB30}"/>
                  </a:ext>
                </a:extLst>
              </p:cNvPr>
              <p:cNvSpPr txBox="1"/>
              <p:nvPr/>
            </p:nvSpPr>
            <p:spPr>
              <a:xfrm>
                <a:off x="4165925" y="2422125"/>
                <a:ext cx="86279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rgbClr val="FF6200"/>
                          </a:solidFill>
                          <a:latin typeface="Cambria Math" panose="02040503050406030204" pitchFamily="18" charset="0"/>
                        </a:rPr>
                        <m:t>𝐵</m:t>
                      </m:r>
                    </m:oMath>
                  </m:oMathPara>
                </a14:m>
                <a:endParaRPr sz="2400" dirty="0"/>
              </a:p>
            </p:txBody>
          </p:sp>
        </mc:Choice>
        <mc:Fallback xmlns="">
          <p:sp>
            <p:nvSpPr>
              <p:cNvPr id="18" name=",">
                <a:extLst>
                  <a:ext uri="{FF2B5EF4-FFF2-40B4-BE49-F238E27FC236}">
                    <a16:creationId xmlns:a16="http://schemas.microsoft.com/office/drawing/2014/main" id="{56B85C58-08DC-8B02-3D5C-1ED3550CCB30}"/>
                  </a:ext>
                </a:extLst>
              </p:cNvPr>
              <p:cNvSpPr txBox="1">
                <a:spLocks noRot="1" noChangeAspect="1" noMove="1" noResize="1" noEditPoints="1" noAdjustHandles="1" noChangeArrowheads="1" noChangeShapeType="1" noTextEdit="1"/>
              </p:cNvSpPr>
              <p:nvPr/>
            </p:nvSpPr>
            <p:spPr>
              <a:xfrm>
                <a:off x="4165925" y="2422125"/>
                <a:ext cx="862794" cy="630936"/>
              </a:xfrm>
              <a:prstGeom prst="rect">
                <a:avLst/>
              </a:prstGeom>
              <a:blipFill>
                <a:blip r:embed="rId10"/>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9C1C6FC2-1CF5-77CF-BBA6-8E472C08433D}"/>
              </a:ext>
            </a:extLst>
          </p:cNvPr>
          <p:cNvCxnSpPr>
            <a:cxnSpLocks/>
          </p:cNvCxnSpPr>
          <p:nvPr/>
        </p:nvCxnSpPr>
        <p:spPr>
          <a:xfrm>
            <a:off x="6307432" y="3495993"/>
            <a:ext cx="410816"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0CF666-4AB4-F695-D790-48FCC48FDA5F}"/>
              </a:ext>
            </a:extLst>
          </p:cNvPr>
          <p:cNvCxnSpPr>
            <a:cxnSpLocks/>
          </p:cNvCxnSpPr>
          <p:nvPr/>
        </p:nvCxnSpPr>
        <p:spPr>
          <a:xfrm>
            <a:off x="6302442" y="4004626"/>
            <a:ext cx="410816" cy="0"/>
          </a:xfrm>
          <a:prstGeom prst="straightConnector1">
            <a:avLst/>
          </a:prstGeom>
          <a:ln w="4572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DBAB85-36C4-5AC6-5465-72B2BF27F066}"/>
              </a:ext>
            </a:extLst>
          </p:cNvPr>
          <p:cNvCxnSpPr>
            <a:cxnSpLocks/>
          </p:cNvCxnSpPr>
          <p:nvPr/>
        </p:nvCxnSpPr>
        <p:spPr>
          <a:xfrm>
            <a:off x="7394984" y="3495993"/>
            <a:ext cx="410816" cy="0"/>
          </a:xfrm>
          <a:prstGeom prst="straightConnector1">
            <a:avLst/>
          </a:prstGeom>
          <a:ln w="4572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7753B58-FD49-CC06-0321-7AACA02B6AF9}"/>
              </a:ext>
            </a:extLst>
          </p:cNvPr>
          <p:cNvCxnSpPr>
            <a:cxnSpLocks/>
          </p:cNvCxnSpPr>
          <p:nvPr/>
        </p:nvCxnSpPr>
        <p:spPr>
          <a:xfrm>
            <a:off x="7392235" y="4004626"/>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
                <a:extLst>
                  <a:ext uri="{FF2B5EF4-FFF2-40B4-BE49-F238E27FC236}">
                    <a16:creationId xmlns:a16="http://schemas.microsoft.com/office/drawing/2014/main" id="{D0C656D2-ED57-B8B3-7905-F88546B9EE13}"/>
                  </a:ext>
                </a:extLst>
              </p:cNvPr>
              <p:cNvSpPr txBox="1"/>
              <p:nvPr/>
            </p:nvSpPr>
            <p:spPr>
              <a:xfrm>
                <a:off x="5916234" y="3172231"/>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solidFill>
                            <a:srgbClr val="000000"/>
                          </a:solidFill>
                          <a:latin typeface="Cambria Math" panose="02040503050406030204" pitchFamily="18" charset="0"/>
                        </a:rPr>
                        <m:t>𝑐</m:t>
                      </m:r>
                    </m:oMath>
                  </m:oMathPara>
                </a14:m>
                <a:endParaRPr sz="2500" dirty="0"/>
              </a:p>
            </p:txBody>
          </p:sp>
        </mc:Choice>
        <mc:Fallback xmlns="">
          <p:sp>
            <p:nvSpPr>
              <p:cNvPr id="40" name="Text">
                <a:extLst>
                  <a:ext uri="{FF2B5EF4-FFF2-40B4-BE49-F238E27FC236}">
                    <a16:creationId xmlns:a16="http://schemas.microsoft.com/office/drawing/2014/main" id="{D0C656D2-ED57-B8B3-7905-F88546B9EE13}"/>
                  </a:ext>
                </a:extLst>
              </p:cNvPr>
              <p:cNvSpPr txBox="1">
                <a:spLocks noRot="1" noChangeAspect="1" noMove="1" noResize="1" noEditPoints="1" noAdjustHandles="1" noChangeArrowheads="1" noChangeShapeType="1" noTextEdit="1"/>
              </p:cNvSpPr>
              <p:nvPr/>
            </p:nvSpPr>
            <p:spPr>
              <a:xfrm>
                <a:off x="5916234" y="3172231"/>
                <a:ext cx="476022" cy="630936"/>
              </a:xfrm>
              <a:prstGeom prst="rect">
                <a:avLst/>
              </a:prstGeom>
              <a:blipFill>
                <a:blip r:embed="rId11"/>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a:extLst>
                  <a:ext uri="{FF2B5EF4-FFF2-40B4-BE49-F238E27FC236}">
                    <a16:creationId xmlns:a16="http://schemas.microsoft.com/office/drawing/2014/main" id="{7A70D923-BD85-5085-AC6D-ED38C3DDA284}"/>
                  </a:ext>
                </a:extLst>
              </p:cNvPr>
              <p:cNvSpPr txBox="1"/>
              <p:nvPr/>
            </p:nvSpPr>
            <p:spPr>
              <a:xfrm>
                <a:off x="5374871" y="3631580"/>
                <a:ext cx="108272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solidFill>
                            <a:srgbClr val="FF6200"/>
                          </a:solidFill>
                          <a:latin typeface="Cambria Math" panose="02040503050406030204" pitchFamily="18" charset="0"/>
                        </a:rPr>
                        <m:t>𝑏</m:t>
                      </m:r>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𝑦</m:t>
                      </m:r>
                    </m:oMath>
                  </m:oMathPara>
                </a14:m>
                <a:endParaRPr sz="2400" dirty="0"/>
              </a:p>
            </p:txBody>
          </p:sp>
        </mc:Choice>
        <mc:Fallback xmlns="">
          <p:sp>
            <p:nvSpPr>
              <p:cNvPr id="42" name="Text">
                <a:extLst>
                  <a:ext uri="{FF2B5EF4-FFF2-40B4-BE49-F238E27FC236}">
                    <a16:creationId xmlns:a16="http://schemas.microsoft.com/office/drawing/2014/main" id="{7A70D923-BD85-5085-AC6D-ED38C3DDA284}"/>
                  </a:ext>
                </a:extLst>
              </p:cNvPr>
              <p:cNvSpPr txBox="1">
                <a:spLocks noRot="1" noChangeAspect="1" noMove="1" noResize="1" noEditPoints="1" noAdjustHandles="1" noChangeArrowheads="1" noChangeShapeType="1" noTextEdit="1"/>
              </p:cNvSpPr>
              <p:nvPr/>
            </p:nvSpPr>
            <p:spPr>
              <a:xfrm>
                <a:off x="5374871" y="3631580"/>
                <a:ext cx="1082726" cy="630936"/>
              </a:xfrm>
              <a:prstGeom prst="rect">
                <a:avLst/>
              </a:prstGeom>
              <a:blipFill>
                <a:blip r:embed="rId12"/>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08372FEB-2D2D-65DD-E5A1-F06348CEEC3C}"/>
              </a:ext>
            </a:extLst>
          </p:cNvPr>
          <p:cNvCxnSpPr>
            <a:cxnSpLocks/>
          </p:cNvCxnSpPr>
          <p:nvPr/>
        </p:nvCxnSpPr>
        <p:spPr>
          <a:xfrm>
            <a:off x="7375566" y="2992777"/>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
                <a:extLst>
                  <a:ext uri="{FF2B5EF4-FFF2-40B4-BE49-F238E27FC236}">
                    <a16:creationId xmlns:a16="http://schemas.microsoft.com/office/drawing/2014/main" id="{2B9C0843-4A50-48D0-3274-C2396FF4E4B5}"/>
                  </a:ext>
                </a:extLst>
              </p:cNvPr>
              <p:cNvSpPr txBox="1"/>
              <p:nvPr/>
            </p:nvSpPr>
            <p:spPr>
              <a:xfrm>
                <a:off x="7786382" y="3151743"/>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𝑐</m:t>
                          </m:r>
                        </m:e>
                      </m:acc>
                    </m:oMath>
                  </m:oMathPara>
                </a14:m>
                <a:endParaRPr sz="2400" dirty="0"/>
              </a:p>
            </p:txBody>
          </p:sp>
        </mc:Choice>
        <mc:Fallback xmlns="">
          <p:sp>
            <p:nvSpPr>
              <p:cNvPr id="46" name="Text">
                <a:extLst>
                  <a:ext uri="{FF2B5EF4-FFF2-40B4-BE49-F238E27FC236}">
                    <a16:creationId xmlns:a16="http://schemas.microsoft.com/office/drawing/2014/main" id="{2B9C0843-4A50-48D0-3274-C2396FF4E4B5}"/>
                  </a:ext>
                </a:extLst>
              </p:cNvPr>
              <p:cNvSpPr txBox="1">
                <a:spLocks noRot="1" noChangeAspect="1" noMove="1" noResize="1" noEditPoints="1" noAdjustHandles="1" noChangeArrowheads="1" noChangeShapeType="1" noTextEdit="1"/>
              </p:cNvSpPr>
              <p:nvPr/>
            </p:nvSpPr>
            <p:spPr>
              <a:xfrm>
                <a:off x="7786382" y="3151743"/>
                <a:ext cx="476022" cy="630936"/>
              </a:xfrm>
              <a:prstGeom prst="rect">
                <a:avLst/>
              </a:prstGeom>
              <a:blipFill>
                <a:blip r:embed="rId13"/>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D6725B6A-67A2-4121-7B73-345FAF2A67A1}"/>
              </a:ext>
            </a:extLst>
          </p:cNvPr>
          <p:cNvSpPr/>
          <p:nvPr/>
        </p:nvSpPr>
        <p:spPr>
          <a:xfrm>
            <a:off x="759540" y="1452854"/>
            <a:ext cx="3302109" cy="3102614"/>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E7EB85FD-1D43-54C8-63D1-A58D8C9156B0}"/>
              </a:ext>
            </a:extLst>
          </p:cNvPr>
          <p:cNvSpPr/>
          <p:nvPr/>
        </p:nvSpPr>
        <p:spPr>
          <a:xfrm>
            <a:off x="5082324" y="1478613"/>
            <a:ext cx="5632899" cy="3402624"/>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
                <a:extLst>
                  <a:ext uri="{FF2B5EF4-FFF2-40B4-BE49-F238E27FC236}">
                    <a16:creationId xmlns:a16="http://schemas.microsoft.com/office/drawing/2014/main" id="{0BED4751-0F95-8333-724E-ED6494FAF4F5}"/>
                  </a:ext>
                </a:extLst>
              </p:cNvPr>
              <p:cNvSpPr txBox="1"/>
              <p:nvPr/>
            </p:nvSpPr>
            <p:spPr>
              <a:xfrm>
                <a:off x="893336" y="3910083"/>
                <a:ext cx="2634113"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𝑧</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𝑎</m:t>
                      </m:r>
                      <m:r>
                        <a:rPr lang="en-US" sz="2400" b="0" i="1" smtClean="0">
                          <a:solidFill>
                            <a:srgbClr val="000000"/>
                          </a:solidFill>
                          <a:latin typeface="Cambria Math" panose="02040503050406030204" pitchFamily="18" charset="0"/>
                        </a:rPr>
                        <m:t>+</m:t>
                      </m:r>
                      <m:r>
                        <a:rPr lang="en-US" sz="2400" b="0" i="1" smtClean="0">
                          <a:solidFill>
                            <a:srgbClr val="FF6200"/>
                          </a:solidFill>
                          <a:latin typeface="Cambria Math" panose="02040503050406030204" pitchFamily="18" charset="0"/>
                        </a:rPr>
                        <m:t>𝑐</m:t>
                      </m:r>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𝑦</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𝑠𝑘</m:t>
                      </m:r>
                    </m:oMath>
                  </m:oMathPara>
                </a14:m>
                <a:endParaRPr sz="2400" dirty="0"/>
              </a:p>
            </p:txBody>
          </p:sp>
        </mc:Choice>
        <mc:Fallback xmlns="">
          <p:sp>
            <p:nvSpPr>
              <p:cNvPr id="10" name=",">
                <a:extLst>
                  <a:ext uri="{FF2B5EF4-FFF2-40B4-BE49-F238E27FC236}">
                    <a16:creationId xmlns:a16="http://schemas.microsoft.com/office/drawing/2014/main" id="{0BED4751-0F95-8333-724E-ED6494FAF4F5}"/>
                  </a:ext>
                </a:extLst>
              </p:cNvPr>
              <p:cNvSpPr txBox="1">
                <a:spLocks noRot="1" noChangeAspect="1" noMove="1" noResize="1" noEditPoints="1" noAdjustHandles="1" noChangeArrowheads="1" noChangeShapeType="1" noTextEdit="1"/>
              </p:cNvSpPr>
              <p:nvPr/>
            </p:nvSpPr>
            <p:spPr>
              <a:xfrm>
                <a:off x="893336" y="3910083"/>
                <a:ext cx="2634113" cy="630936"/>
              </a:xfrm>
              <a:prstGeom prst="rect">
                <a:avLst/>
              </a:prstGeom>
              <a:blipFill>
                <a:blip r:embed="rId14"/>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
                <a:extLst>
                  <a:ext uri="{FF2B5EF4-FFF2-40B4-BE49-F238E27FC236}">
                    <a16:creationId xmlns:a16="http://schemas.microsoft.com/office/drawing/2014/main" id="{00F4CA22-C760-832D-11A6-302626CB2B4E}"/>
                  </a:ext>
                </a:extLst>
              </p:cNvPr>
              <p:cNvSpPr txBox="1"/>
              <p:nvPr/>
            </p:nvSpPr>
            <p:spPr>
              <a:xfrm>
                <a:off x="916642" y="1889478"/>
                <a:ext cx="2582406"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𝑎</m:t>
                      </m:r>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ar-AE"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𝐴</m:t>
                      </m:r>
                      <m:r>
                        <a:rPr lang="ar-AE" sz="2400" i="1">
                          <a:solidFill>
                            <a:srgbClr val="000000"/>
                          </a:solidFill>
                          <a:latin typeface="Cambria Math" panose="02040503050406030204" pitchFamily="18" charset="0"/>
                        </a:rPr>
                        <m:t>←</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r>
                            <a:rPr lang="ar-AE" sz="2400" i="1">
                              <a:solidFill>
                                <a:srgbClr val="000000"/>
                              </a:solidFill>
                              <a:latin typeface="Cambria Math" panose="02040503050406030204" pitchFamily="18" charset="0"/>
                            </a:rPr>
                            <m:t>𝑎</m:t>
                          </m:r>
                        </m:sup>
                      </m:sSup>
                    </m:oMath>
                  </m:oMathPara>
                </a14:m>
                <a:endParaRPr lang="ar-AE" sz="2400" dirty="0"/>
              </a:p>
            </p:txBody>
          </p:sp>
        </mc:Choice>
        <mc:Fallback xmlns="">
          <p:sp>
            <p:nvSpPr>
              <p:cNvPr id="54" name=",">
                <a:extLst>
                  <a:ext uri="{FF2B5EF4-FFF2-40B4-BE49-F238E27FC236}">
                    <a16:creationId xmlns:a16="http://schemas.microsoft.com/office/drawing/2014/main" id="{00F4CA22-C760-832D-11A6-302626CB2B4E}"/>
                  </a:ext>
                </a:extLst>
              </p:cNvPr>
              <p:cNvSpPr txBox="1">
                <a:spLocks noRot="1" noChangeAspect="1" noMove="1" noResize="1" noEditPoints="1" noAdjustHandles="1" noChangeArrowheads="1" noChangeShapeType="1" noTextEdit="1"/>
              </p:cNvSpPr>
              <p:nvPr/>
            </p:nvSpPr>
            <p:spPr>
              <a:xfrm>
                <a:off x="916642" y="1889478"/>
                <a:ext cx="2582406" cy="789634"/>
              </a:xfrm>
              <a:prstGeom prst="rect">
                <a:avLst/>
              </a:prstGeom>
              <a:blipFill>
                <a:blip r:embed="rId15"/>
                <a:stretch>
                  <a:fillRect r="-1471" b="-3175"/>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
                <a:extLst>
                  <a:ext uri="{FF2B5EF4-FFF2-40B4-BE49-F238E27FC236}">
                    <a16:creationId xmlns:a16="http://schemas.microsoft.com/office/drawing/2014/main" id="{586F47FE-0F1A-0697-1807-87C66FB7FB8C}"/>
                  </a:ext>
                </a:extLst>
              </p:cNvPr>
              <p:cNvSpPr txBox="1"/>
              <p:nvPr/>
            </p:nvSpPr>
            <p:spPr>
              <a:xfrm>
                <a:off x="762376" y="2338557"/>
                <a:ext cx="3444552"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rgbClr val="FF6200"/>
                          </a:solidFill>
                          <a:latin typeface="Cambria Math" panose="02040503050406030204" pitchFamily="18" charset="0"/>
                        </a:rPr>
                        <m:t>𝑏</m:t>
                      </m:r>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𝑦</m:t>
                      </m:r>
                      <m:limUpp>
                        <m:limUppPr>
                          <m:ctrlPr>
                            <a:rPr lang="ar-AE" sz="2400" i="1" smtClean="0">
                              <a:solidFill>
                                <a:srgbClr val="FF6200"/>
                              </a:solidFill>
                              <a:latin typeface="Cambria Math" panose="02040503050406030204" pitchFamily="18" charset="0"/>
                            </a:rPr>
                          </m:ctrlPr>
                        </m:limUppPr>
                        <m:e>
                          <m:r>
                            <a:rPr lang="ar-AE" sz="2400" i="1">
                              <a:solidFill>
                                <a:srgbClr val="FF6200"/>
                              </a:solidFill>
                              <a:latin typeface="Cambria Math" panose="02040503050406030204" pitchFamily="18" charset="0"/>
                            </a:rPr>
                            <m:t>⟵</m:t>
                          </m:r>
                        </m:e>
                        <m:lim>
                          <m:r>
                            <a:rPr lang="ar-AE" sz="2400" i="1">
                              <a:solidFill>
                                <a:srgbClr val="FF6200"/>
                              </a:solidFill>
                              <a:latin typeface="Cambria Math" panose="02040503050406030204" pitchFamily="18" charset="0"/>
                            </a:rPr>
                            <m:t>$</m:t>
                          </m:r>
                        </m:lim>
                      </m:limUpp>
                      <m:sSub>
                        <m:sSubPr>
                          <m:ctrlPr>
                            <a:rPr lang="ar-AE" sz="2400" i="1">
                              <a:solidFill>
                                <a:srgbClr val="FF6200"/>
                              </a:solidFill>
                              <a:latin typeface="Cambria Math" panose="02040503050406030204" pitchFamily="18" charset="0"/>
                            </a:rPr>
                          </m:ctrlPr>
                        </m:sSubPr>
                        <m:e>
                          <m:r>
                            <a:rPr lang="ar-AE" sz="2400" i="1">
                              <a:solidFill>
                                <a:srgbClr val="FF6200"/>
                              </a:solidFill>
                              <a:latin typeface="Cambria Math" panose="02040503050406030204" pitchFamily="18" charset="0"/>
                            </a:rPr>
                            <m:t>ℤ</m:t>
                          </m:r>
                        </m:e>
                        <m:sub>
                          <m:r>
                            <a:rPr lang="ar-AE" sz="2400" i="1">
                              <a:solidFill>
                                <a:srgbClr val="FF6200"/>
                              </a:solidFill>
                              <a:latin typeface="Cambria Math" panose="02040503050406030204" pitchFamily="18" charset="0"/>
                            </a:rPr>
                            <m:t>𝑝</m:t>
                          </m:r>
                        </m:sub>
                      </m:sSub>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𝐵</m:t>
                      </m:r>
                      <m:r>
                        <a:rPr lang="ar-AE" sz="2400" i="1">
                          <a:solidFill>
                            <a:srgbClr val="FF6200"/>
                          </a:solidFill>
                          <a:latin typeface="Cambria Math" panose="02040503050406030204" pitchFamily="18" charset="0"/>
                        </a:rPr>
                        <m:t>←</m:t>
                      </m:r>
                      <m:sSup>
                        <m:sSupPr>
                          <m:ctrlPr>
                            <a:rPr lang="en-US" sz="2400" b="0" i="1" smtClean="0">
                              <a:solidFill>
                                <a:srgbClr val="FF6200"/>
                              </a:solidFill>
                              <a:latin typeface="Cambria Math" panose="02040503050406030204" pitchFamily="18" charset="0"/>
                            </a:rPr>
                          </m:ctrlPr>
                        </m:sSupPr>
                        <m:e>
                          <m:r>
                            <a:rPr lang="en-US" sz="2400" b="0" i="1" smtClean="0">
                              <a:solidFill>
                                <a:srgbClr val="FF6200"/>
                              </a:solidFill>
                              <a:latin typeface="Cambria Math" panose="02040503050406030204" pitchFamily="18" charset="0"/>
                            </a:rPr>
                            <m:t>𝑔</m:t>
                          </m:r>
                        </m:e>
                        <m:sup>
                          <m:r>
                            <a:rPr lang="en-US" sz="2400" b="0" i="1" smtClean="0">
                              <a:solidFill>
                                <a:srgbClr val="FF6200"/>
                              </a:solidFill>
                              <a:latin typeface="Cambria Math" panose="02040503050406030204" pitchFamily="18" charset="0"/>
                            </a:rPr>
                            <m:t>𝑏</m:t>
                          </m:r>
                        </m:sup>
                      </m:sSup>
                      <m:sSup>
                        <m:sSupPr>
                          <m:ctrlPr>
                            <a:rPr lang="en-US" sz="2400" b="0" i="1" smtClean="0">
                              <a:solidFill>
                                <a:srgbClr val="FF6200"/>
                              </a:solidFill>
                              <a:latin typeface="Cambria Math" panose="02040503050406030204" pitchFamily="18" charset="0"/>
                            </a:rPr>
                          </m:ctrlPr>
                        </m:sSupPr>
                        <m:e>
                          <m:r>
                            <a:rPr lang="en-US" sz="2400" b="0" i="1" smtClean="0">
                              <a:solidFill>
                                <a:srgbClr val="FF6200"/>
                              </a:solidFill>
                              <a:latin typeface="Cambria Math" panose="02040503050406030204" pitchFamily="18" charset="0"/>
                            </a:rPr>
                            <m:t>h</m:t>
                          </m:r>
                        </m:e>
                        <m:sup>
                          <m:r>
                            <a:rPr lang="en-US" sz="2400" b="0" i="1" smtClean="0">
                              <a:solidFill>
                                <a:srgbClr val="FF6200"/>
                              </a:solidFill>
                              <a:latin typeface="Cambria Math" panose="02040503050406030204" pitchFamily="18" charset="0"/>
                            </a:rPr>
                            <m:t>𝑦</m:t>
                          </m:r>
                        </m:sup>
                      </m:sSup>
                    </m:oMath>
                  </m:oMathPara>
                </a14:m>
                <a:endParaRPr lang="ar-AE" sz="2400" dirty="0">
                  <a:solidFill>
                    <a:srgbClr val="FF6200"/>
                  </a:solidFill>
                </a:endParaRPr>
              </a:p>
            </p:txBody>
          </p:sp>
        </mc:Choice>
        <mc:Fallback xmlns="">
          <p:sp>
            <p:nvSpPr>
              <p:cNvPr id="55" name=",">
                <a:extLst>
                  <a:ext uri="{FF2B5EF4-FFF2-40B4-BE49-F238E27FC236}">
                    <a16:creationId xmlns:a16="http://schemas.microsoft.com/office/drawing/2014/main" id="{586F47FE-0F1A-0697-1807-87C66FB7FB8C}"/>
                  </a:ext>
                </a:extLst>
              </p:cNvPr>
              <p:cNvSpPr txBox="1">
                <a:spLocks noRot="1" noChangeAspect="1" noMove="1" noResize="1" noEditPoints="1" noAdjustHandles="1" noChangeArrowheads="1" noChangeShapeType="1" noTextEdit="1"/>
              </p:cNvSpPr>
              <p:nvPr/>
            </p:nvSpPr>
            <p:spPr>
              <a:xfrm>
                <a:off x="762376" y="2338557"/>
                <a:ext cx="3444552" cy="789634"/>
              </a:xfrm>
              <a:prstGeom prst="rect">
                <a:avLst/>
              </a:prstGeom>
              <a:blipFill>
                <a:blip r:embed="rId16"/>
                <a:stretch>
                  <a:fillRect b="-1587"/>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F404D1A8-DA68-90E5-AA1C-AB240BC819AE}"/>
              </a:ext>
            </a:extLst>
          </p:cNvPr>
          <p:cNvCxnSpPr>
            <a:cxnSpLocks/>
          </p:cNvCxnSpPr>
          <p:nvPr/>
        </p:nvCxnSpPr>
        <p:spPr>
          <a:xfrm>
            <a:off x="4082607" y="4097740"/>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
                <a:extLst>
                  <a:ext uri="{FF2B5EF4-FFF2-40B4-BE49-F238E27FC236}">
                    <a16:creationId xmlns:a16="http://schemas.microsoft.com/office/drawing/2014/main" id="{CF796F43-6428-80DC-3718-675F2850413F}"/>
                  </a:ext>
                </a:extLst>
              </p:cNvPr>
              <p:cNvSpPr txBox="1"/>
              <p:nvPr/>
            </p:nvSpPr>
            <p:spPr>
              <a:xfrm>
                <a:off x="4061669" y="3507719"/>
                <a:ext cx="108272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solidFill>
                            <a:srgbClr val="FF6200"/>
                          </a:solidFill>
                          <a:latin typeface="Cambria Math" panose="02040503050406030204" pitchFamily="18" charset="0"/>
                        </a:rPr>
                        <m:t>𝑏</m:t>
                      </m:r>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𝑦</m:t>
                      </m:r>
                    </m:oMath>
                  </m:oMathPara>
                </a14:m>
                <a:endParaRPr sz="2400" dirty="0"/>
              </a:p>
            </p:txBody>
          </p:sp>
        </mc:Choice>
        <mc:Fallback xmlns="">
          <p:sp>
            <p:nvSpPr>
              <p:cNvPr id="63" name="Text">
                <a:extLst>
                  <a:ext uri="{FF2B5EF4-FFF2-40B4-BE49-F238E27FC236}">
                    <a16:creationId xmlns:a16="http://schemas.microsoft.com/office/drawing/2014/main" id="{CF796F43-6428-80DC-3718-675F2850413F}"/>
                  </a:ext>
                </a:extLst>
              </p:cNvPr>
              <p:cNvSpPr txBox="1">
                <a:spLocks noRot="1" noChangeAspect="1" noMove="1" noResize="1" noEditPoints="1" noAdjustHandles="1" noChangeArrowheads="1" noChangeShapeType="1" noTextEdit="1"/>
              </p:cNvSpPr>
              <p:nvPr/>
            </p:nvSpPr>
            <p:spPr>
              <a:xfrm>
                <a:off x="4061669" y="3507719"/>
                <a:ext cx="1082726" cy="630936"/>
              </a:xfrm>
              <a:prstGeom prst="rect">
                <a:avLst/>
              </a:prstGeom>
              <a:blipFill>
                <a:blip r:embed="rId17"/>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002A3EE0-96BF-B60B-DB90-B0A4AECCA125}"/>
              </a:ext>
            </a:extLst>
          </p:cNvPr>
          <p:cNvCxnSpPr>
            <a:cxnSpLocks/>
          </p:cNvCxnSpPr>
          <p:nvPr/>
        </p:nvCxnSpPr>
        <p:spPr>
          <a:xfrm>
            <a:off x="4083043" y="3507719"/>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E17A03C-F996-DDBC-2656-46E9CAB8E692}"/>
              </a:ext>
            </a:extLst>
          </p:cNvPr>
          <p:cNvCxnSpPr>
            <a:cxnSpLocks/>
          </p:cNvCxnSpPr>
          <p:nvPr/>
        </p:nvCxnSpPr>
        <p:spPr>
          <a:xfrm>
            <a:off x="4083043" y="2986141"/>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
                <a:extLst>
                  <a:ext uri="{FF2B5EF4-FFF2-40B4-BE49-F238E27FC236}">
                    <a16:creationId xmlns:a16="http://schemas.microsoft.com/office/drawing/2014/main" id="{88701080-F563-4356-2C0B-C103C1F0F3C4}"/>
                  </a:ext>
                </a:extLst>
              </p:cNvPr>
              <p:cNvSpPr txBox="1"/>
              <p:nvPr/>
            </p:nvSpPr>
            <p:spPr>
              <a:xfrm>
                <a:off x="8436447" y="3113612"/>
                <a:ext cx="2371284" cy="638823"/>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𝑐</m:t>
                          </m:r>
                        </m:e>
                      </m:acc>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𝐻</m:t>
                      </m:r>
                      <m:r>
                        <a:rPr lang="en-US" sz="2400" i="1">
                          <a:solidFill>
                            <a:srgbClr val="000000"/>
                          </a:solidFill>
                          <a:latin typeface="Cambria Math" panose="02040503050406030204" pitchFamily="18" charset="0"/>
                        </a:rPr>
                        <m:t>(</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𝐴</m:t>
                          </m:r>
                        </m:e>
                      </m:acc>
                      <m:r>
                        <a:rPr lang="en-US" sz="2400" b="0" i="1" smtClean="0">
                          <a:solidFill>
                            <a:srgbClr val="000000"/>
                          </a:solidFill>
                          <a:latin typeface="Cambria Math" panose="02040503050406030204" pitchFamily="18" charset="0"/>
                        </a:rPr>
                        <m:t>,</m:t>
                      </m:r>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𝐵</m:t>
                          </m:r>
                        </m:e>
                      </m:acc>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𝑚</m:t>
                      </m:r>
                      <m:r>
                        <a:rPr lang="en-US" sz="2400" i="1">
                          <a:solidFill>
                            <a:srgbClr val="000000"/>
                          </a:solidFill>
                          <a:latin typeface="Cambria Math" panose="02040503050406030204" pitchFamily="18" charset="0"/>
                        </a:rPr>
                        <m:t>)</m:t>
                      </m:r>
                    </m:oMath>
                  </m:oMathPara>
                </a14:m>
                <a:endParaRPr sz="2400" dirty="0"/>
              </a:p>
            </p:txBody>
          </p:sp>
        </mc:Choice>
        <mc:Fallback xmlns="">
          <p:sp>
            <p:nvSpPr>
              <p:cNvPr id="68" name="Text">
                <a:extLst>
                  <a:ext uri="{FF2B5EF4-FFF2-40B4-BE49-F238E27FC236}">
                    <a16:creationId xmlns:a16="http://schemas.microsoft.com/office/drawing/2014/main" id="{88701080-F563-4356-2C0B-C103C1F0F3C4}"/>
                  </a:ext>
                </a:extLst>
              </p:cNvPr>
              <p:cNvSpPr txBox="1">
                <a:spLocks noRot="1" noChangeAspect="1" noMove="1" noResize="1" noEditPoints="1" noAdjustHandles="1" noChangeArrowheads="1" noChangeShapeType="1" noTextEdit="1"/>
              </p:cNvSpPr>
              <p:nvPr/>
            </p:nvSpPr>
            <p:spPr>
              <a:xfrm>
                <a:off x="8436447" y="3113612"/>
                <a:ext cx="2371284" cy="638823"/>
              </a:xfrm>
              <a:prstGeom prst="rect">
                <a:avLst/>
              </a:prstGeom>
              <a:blipFill>
                <a:blip r:embed="rId18"/>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69" name="Rounded Rectangle 68">
            <a:extLst>
              <a:ext uri="{FF2B5EF4-FFF2-40B4-BE49-F238E27FC236}">
                <a16:creationId xmlns:a16="http://schemas.microsoft.com/office/drawing/2014/main" id="{1376DAF5-E075-198A-7FB7-130BC2303129}"/>
              </a:ext>
            </a:extLst>
          </p:cNvPr>
          <p:cNvSpPr/>
          <p:nvPr/>
        </p:nvSpPr>
        <p:spPr>
          <a:xfrm>
            <a:off x="1281059" y="4943211"/>
            <a:ext cx="2377484" cy="492919"/>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algn="ctr"/>
            <a:r>
              <a:rPr lang="en-US" sz="2400" dirty="0">
                <a:solidFill>
                  <a:srgbClr val="000000"/>
                </a:solidFill>
                <a:effectLst/>
                <a:latin typeface="Helvetica" pitchFamily="2" charset="0"/>
              </a:rPr>
              <a:t>Break linearity</a:t>
            </a:r>
          </a:p>
        </p:txBody>
      </p:sp>
      <p:cxnSp>
        <p:nvCxnSpPr>
          <p:cNvPr id="70" name="Straight Arrow Connector 69">
            <a:extLst>
              <a:ext uri="{FF2B5EF4-FFF2-40B4-BE49-F238E27FC236}">
                <a16:creationId xmlns:a16="http://schemas.microsoft.com/office/drawing/2014/main" id="{5D4933AA-A9D7-9700-8875-F695632F408F}"/>
              </a:ext>
            </a:extLst>
          </p:cNvPr>
          <p:cNvCxnSpPr>
            <a:cxnSpLocks/>
          </p:cNvCxnSpPr>
          <p:nvPr/>
        </p:nvCxnSpPr>
        <p:spPr>
          <a:xfrm flipH="1">
            <a:off x="2340861" y="4463854"/>
            <a:ext cx="165376" cy="471142"/>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Rounded Rectangle 70">
                <a:extLst>
                  <a:ext uri="{FF2B5EF4-FFF2-40B4-BE49-F238E27FC236}">
                    <a16:creationId xmlns:a16="http://schemas.microsoft.com/office/drawing/2014/main" id="{44D4FF18-90AC-1704-8A18-07ED0F99D1E1}"/>
                  </a:ext>
                </a:extLst>
              </p:cNvPr>
              <p:cNvSpPr/>
              <p:nvPr/>
            </p:nvSpPr>
            <p:spPr>
              <a:xfrm>
                <a:off x="8480327" y="4803316"/>
                <a:ext cx="2453557" cy="986086"/>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14:m>
                  <m:oMathPara xmlns:m="http://schemas.openxmlformats.org/officeDocument/2006/math">
                    <m:oMathParaPr>
                      <m:jc m:val="left"/>
                    </m:oMathParaPr>
                    <m:oMath xmlns:m="http://schemas.openxmlformats.org/officeDocument/2006/math">
                      <m:sSup>
                        <m:sSupPr>
                          <m:ctrlPr>
                            <a:rPr lang="ar-AE" sz="2400" b="0" i="1" smtClean="0">
                              <a:solidFill>
                                <a:srgbClr val="000000"/>
                              </a:solidFill>
                              <a:latin typeface="Cambria Math" panose="02040503050406030204" pitchFamily="18" charset="0"/>
                            </a:rPr>
                          </m:ctrlPr>
                        </m:sSupPr>
                        <m:e>
                          <m:r>
                            <a:rPr lang="ar-AE" sz="2400" b="0" i="1" smtClean="0">
                              <a:solidFill>
                                <a:srgbClr val="000000"/>
                              </a:solidFill>
                              <a:latin typeface="Cambria Math" panose="02040503050406030204" pitchFamily="18" charset="0"/>
                            </a:rPr>
                            <m:t>𝑔</m:t>
                          </m:r>
                        </m:e>
                        <m:sup>
                          <m:acc>
                            <m:accPr>
                              <m:chr m:val="̃"/>
                              <m:ctrlPr>
                                <a:rPr lang="ar-AE" sz="2400" b="0" i="1" smtClean="0">
                                  <a:solidFill>
                                    <a:srgbClr val="000000"/>
                                  </a:solidFill>
                                  <a:latin typeface="Cambria Math" panose="02040503050406030204" pitchFamily="18" charset="0"/>
                                </a:rPr>
                              </m:ctrlPr>
                            </m:accPr>
                            <m:e>
                              <m:r>
                                <a:rPr lang="ar-AE" sz="2400" b="0" i="1" smtClean="0">
                                  <a:solidFill>
                                    <a:srgbClr val="000000"/>
                                  </a:solidFill>
                                  <a:latin typeface="Cambria Math" panose="02040503050406030204" pitchFamily="18" charset="0"/>
                                </a:rPr>
                                <m:t>𝑧</m:t>
                              </m:r>
                            </m:e>
                          </m:acc>
                        </m:sup>
                      </m:sSup>
                      <m:r>
                        <a:rPr lang="ar-AE" sz="2400" b="0" i="1" smtClean="0">
                          <a:solidFill>
                            <a:srgbClr val="000000"/>
                          </a:solidFill>
                          <a:latin typeface="Cambria Math" panose="02040503050406030204" pitchFamily="18" charset="0"/>
                        </a:rPr>
                        <m:t>=</m:t>
                      </m:r>
                      <m:acc>
                        <m:accPr>
                          <m:chr m:val="̃"/>
                          <m:ctrlPr>
                            <a:rPr lang="ar-AE" sz="2400" b="0" i="1" smtClean="0">
                              <a:solidFill>
                                <a:srgbClr val="000000"/>
                              </a:solidFill>
                              <a:latin typeface="Cambria Math" panose="02040503050406030204" pitchFamily="18" charset="0"/>
                            </a:rPr>
                          </m:ctrlPr>
                        </m:accPr>
                        <m:e>
                          <m:r>
                            <a:rPr lang="ar-AE" sz="2400" b="0" i="1" smtClean="0">
                              <a:solidFill>
                                <a:srgbClr val="000000"/>
                              </a:solidFill>
                              <a:latin typeface="Cambria Math" panose="02040503050406030204" pitchFamily="18" charset="0"/>
                            </a:rPr>
                            <m:t>𝐴</m:t>
                          </m:r>
                        </m:e>
                      </m:acc>
                      <m:r>
                        <a:rPr lang="ar-AE" sz="2400" b="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𝑝</m:t>
                      </m:r>
                      <m:sSup>
                        <m:sSupPr>
                          <m:ctrlPr>
                            <a:rPr lang="ar-AE" sz="2400" b="0" i="1" smtClean="0">
                              <a:solidFill>
                                <a:srgbClr val="000000"/>
                              </a:solidFill>
                              <a:latin typeface="Cambria Math" panose="02040503050406030204" pitchFamily="18" charset="0"/>
                            </a:rPr>
                          </m:ctrlPr>
                        </m:sSupPr>
                        <m:e>
                          <m:r>
                            <a:rPr lang="ar-AE" sz="2400" b="0" i="1" smtClean="0">
                              <a:solidFill>
                                <a:srgbClr val="000000"/>
                              </a:solidFill>
                              <a:latin typeface="Cambria Math" panose="02040503050406030204" pitchFamily="18" charset="0"/>
                            </a:rPr>
                            <m:t>𝑘</m:t>
                          </m:r>
                        </m:e>
                        <m:sup>
                          <m:acc>
                            <m:accPr>
                              <m:chr m:val="̃"/>
                              <m:ctrlPr>
                                <a:rPr lang="ar-AE" sz="2400" b="0" i="1" smtClean="0">
                                  <a:solidFill>
                                    <a:srgbClr val="000000"/>
                                  </a:solidFill>
                                  <a:latin typeface="Cambria Math" panose="02040503050406030204" pitchFamily="18" charset="0"/>
                                </a:rPr>
                              </m:ctrlPr>
                            </m:accPr>
                            <m:e>
                              <m:r>
                                <a:rPr lang="ar-AE" sz="2400" b="0" i="1" smtClean="0">
                                  <a:solidFill>
                                    <a:srgbClr val="000000"/>
                                  </a:solidFill>
                                  <a:latin typeface="Cambria Math" panose="02040503050406030204" pitchFamily="18" charset="0"/>
                                </a:rPr>
                                <m:t>𝑐</m:t>
                              </m:r>
                            </m:e>
                          </m:acc>
                          <m:r>
                            <a:rPr lang="en-US" sz="2400" b="0" i="1" smtClean="0">
                              <a:solidFill>
                                <a:srgbClr val="000000"/>
                              </a:solidFill>
                              <a:latin typeface="Cambria Math" panose="02040503050406030204" pitchFamily="18" charset="0"/>
                            </a:rPr>
                            <m:t>⋅</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𝑦</m:t>
                              </m:r>
                            </m:e>
                          </m:acc>
                        </m:sup>
                      </m:sSup>
                    </m:oMath>
                  </m:oMathPara>
                </a14:m>
                <a:endParaRPr lang="en-US" sz="2400" dirty="0"/>
              </a:p>
              <a:p>
                <a:pPr/>
                <a14:m>
                  <m:oMathPara xmlns:m="http://schemas.openxmlformats.org/officeDocument/2006/math">
                    <m:oMathParaPr>
                      <m:jc m:val="left"/>
                    </m:oMathParaPr>
                    <m:oMath xmlns:m="http://schemas.openxmlformats.org/officeDocument/2006/math">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𝐵</m:t>
                          </m:r>
                        </m:e>
                      </m:acc>
                      <m:r>
                        <a:rPr lang="ar-AE" sz="2400" b="0" i="1" smtClean="0">
                          <a:solidFill>
                            <a:srgbClr val="000000"/>
                          </a:solidFill>
                          <a:latin typeface="Cambria Math" panose="02040503050406030204" pitchFamily="18" charset="0"/>
                        </a:rPr>
                        <m:t>=</m:t>
                      </m:r>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panose="02040503050406030204" pitchFamily="18" charset="0"/>
                            </a:rPr>
                            <m:t>𝑔</m:t>
                          </m:r>
                        </m:e>
                        <m:sup>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𝑏</m:t>
                              </m:r>
                            </m:e>
                          </m:acc>
                        </m:sup>
                      </m:sSup>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panose="02040503050406030204" pitchFamily="18" charset="0"/>
                            </a:rPr>
                            <m:t>h</m:t>
                          </m:r>
                        </m:e>
                        <m:sup>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𝑦</m:t>
                              </m:r>
                            </m:e>
                          </m:acc>
                        </m:sup>
                      </m:sSup>
                    </m:oMath>
                  </m:oMathPara>
                </a14:m>
                <a:endParaRPr lang="ar-AE" sz="2400" dirty="0"/>
              </a:p>
            </p:txBody>
          </p:sp>
        </mc:Choice>
        <mc:Fallback xmlns="">
          <p:sp>
            <p:nvSpPr>
              <p:cNvPr id="71" name="Rounded Rectangle 70">
                <a:extLst>
                  <a:ext uri="{FF2B5EF4-FFF2-40B4-BE49-F238E27FC236}">
                    <a16:creationId xmlns:a16="http://schemas.microsoft.com/office/drawing/2014/main" id="{44D4FF18-90AC-1704-8A18-07ED0F99D1E1}"/>
                  </a:ext>
                </a:extLst>
              </p:cNvPr>
              <p:cNvSpPr>
                <a:spLocks noRot="1" noChangeAspect="1" noMove="1" noResize="1" noEditPoints="1" noAdjustHandles="1" noChangeArrowheads="1" noChangeShapeType="1" noTextEdit="1"/>
              </p:cNvSpPr>
              <p:nvPr/>
            </p:nvSpPr>
            <p:spPr>
              <a:xfrm>
                <a:off x="8480327" y="4803316"/>
                <a:ext cx="2453557" cy="986086"/>
              </a:xfrm>
              <a:prstGeom prst="roundRect">
                <a:avLst>
                  <a:gd name="adj" fmla="val 16813"/>
                </a:avLst>
              </a:prstGeom>
              <a:blipFill>
                <a:blip r:embed="rId19"/>
                <a:stretch>
                  <a:fillRect b="-7595"/>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ounded Rectangle 72">
                <a:extLst>
                  <a:ext uri="{FF2B5EF4-FFF2-40B4-BE49-F238E27FC236}">
                    <a16:creationId xmlns:a16="http://schemas.microsoft.com/office/drawing/2014/main" id="{8102CBD3-AD85-7A84-019A-A14FE7F48BB4}"/>
                  </a:ext>
                </a:extLst>
              </p:cNvPr>
              <p:cNvSpPr/>
              <p:nvPr/>
            </p:nvSpPr>
            <p:spPr>
              <a:xfrm>
                <a:off x="8575108" y="1727149"/>
                <a:ext cx="3312718" cy="1297609"/>
              </a:xfrm>
              <a:prstGeom prst="roundRect">
                <a:avLst>
                  <a:gd name="adj" fmla="val 12237"/>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r>
                  <a:rPr lang="en-US" sz="2400" b="1" dirty="0">
                    <a:solidFill>
                      <a:srgbClr val="000000"/>
                    </a:solidFill>
                    <a:latin typeface="Helvetica" pitchFamily="2" charset="0"/>
                  </a:rPr>
                  <a:t>Our Idea</a:t>
                </a:r>
                <a:r>
                  <a:rPr lang="en-US" sz="2400" dirty="0">
                    <a:solidFill>
                      <a:srgbClr val="000000"/>
                    </a:solidFill>
                    <a:latin typeface="Helvetica" pitchFamily="2" charset="0"/>
                  </a:rPr>
                  <a:t>: combining </a:t>
                </a: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𝐴</m:t>
                        </m:r>
                      </m:e>
                    </m:acc>
                    <m:r>
                      <a:rPr lang="en-US" sz="2400" b="0" i="1" smtClean="0">
                        <a:solidFill>
                          <a:schemeClr val="tx1"/>
                        </a:solidFill>
                        <a:latin typeface="Cambria Math" panose="02040503050406030204" pitchFamily="18" charset="0"/>
                      </a:rPr>
                      <m:t>,</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𝐵</m:t>
                        </m:r>
                      </m:e>
                    </m:acc>
                  </m:oMath>
                </a14:m>
                <a:r>
                  <a:rPr lang="en-US" sz="2400" dirty="0">
                    <a:solidFill>
                      <a:srgbClr val="000000"/>
                    </a:solidFill>
                    <a:effectLst/>
                    <a:latin typeface="Helvetica" pitchFamily="2" charset="0"/>
                  </a:rPr>
                  <a:t> , i.e.,</a:t>
                </a:r>
              </a:p>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𝑐</m:t>
                          </m:r>
                        </m:e>
                      </m:acc>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𝐻</m:t>
                      </m:r>
                      <m:r>
                        <a:rPr lang="en-US" sz="2400" i="1">
                          <a:solidFill>
                            <a:srgbClr val="000000"/>
                          </a:solidFill>
                          <a:latin typeface="Cambria Math" panose="02040503050406030204" pitchFamily="18" charset="0"/>
                        </a:rPr>
                        <m:t>(</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𝐴</m:t>
                          </m:r>
                        </m:e>
                      </m:acc>
                      <m:r>
                        <a:rPr lang="en-US" sz="2400" b="0" i="1" smtClean="0">
                          <a:solidFill>
                            <a:srgbClr val="000000"/>
                          </a:solidFill>
                          <a:latin typeface="Cambria Math" panose="02040503050406030204" pitchFamily="18" charset="0"/>
                        </a:rPr>
                        <m:t>⋅</m:t>
                      </m:r>
                      <m:acc>
                        <m:accPr>
                          <m:chr m:val="̃"/>
                          <m:ctrlPr>
                            <a:rPr lang="en-US" sz="2400" i="1">
                              <a:solidFill>
                                <a:srgbClr val="0076BA"/>
                              </a:solidFill>
                              <a:latin typeface="Cambria Math" panose="02040503050406030204" pitchFamily="18" charset="0"/>
                            </a:rPr>
                          </m:ctrlPr>
                        </m:accPr>
                        <m:e>
                          <m:r>
                            <a:rPr lang="en-US" sz="2400" i="1" smtClean="0">
                              <a:solidFill>
                                <a:schemeClr val="tx1"/>
                              </a:solidFill>
                              <a:latin typeface="Cambria Math" panose="02040503050406030204" pitchFamily="18" charset="0"/>
                            </a:rPr>
                            <m:t>𝐵</m:t>
                          </m:r>
                        </m:e>
                      </m:acc>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𝑚</m:t>
                      </m:r>
                      <m:r>
                        <a:rPr lang="en-US" sz="2400" i="1">
                          <a:solidFill>
                            <a:srgbClr val="000000"/>
                          </a:solidFill>
                          <a:latin typeface="Cambria Math" panose="02040503050406030204" pitchFamily="18" charset="0"/>
                        </a:rPr>
                        <m:t>)</m:t>
                      </m:r>
                    </m:oMath>
                  </m:oMathPara>
                </a14:m>
                <a:endParaRPr lang="en-US" sz="2400" dirty="0">
                  <a:solidFill>
                    <a:srgbClr val="000000"/>
                  </a:solidFill>
                  <a:effectLst/>
                  <a:latin typeface="Helvetica" pitchFamily="2" charset="0"/>
                </a:endParaRPr>
              </a:p>
            </p:txBody>
          </p:sp>
        </mc:Choice>
        <mc:Fallback xmlns="">
          <p:sp>
            <p:nvSpPr>
              <p:cNvPr id="73" name="Rounded Rectangle 72">
                <a:extLst>
                  <a:ext uri="{FF2B5EF4-FFF2-40B4-BE49-F238E27FC236}">
                    <a16:creationId xmlns:a16="http://schemas.microsoft.com/office/drawing/2014/main" id="{8102CBD3-AD85-7A84-019A-A14FE7F48BB4}"/>
                  </a:ext>
                </a:extLst>
              </p:cNvPr>
              <p:cNvSpPr>
                <a:spLocks noRot="1" noChangeAspect="1" noMove="1" noResize="1" noEditPoints="1" noAdjustHandles="1" noChangeArrowheads="1" noChangeShapeType="1" noTextEdit="1"/>
              </p:cNvSpPr>
              <p:nvPr/>
            </p:nvSpPr>
            <p:spPr>
              <a:xfrm>
                <a:off x="8575108" y="1727149"/>
                <a:ext cx="3312718" cy="1297609"/>
              </a:xfrm>
              <a:prstGeom prst="roundRect">
                <a:avLst>
                  <a:gd name="adj" fmla="val 12237"/>
                </a:avLst>
              </a:prstGeom>
              <a:blipFill>
                <a:blip r:embed="rId20"/>
                <a:stretch>
                  <a:fillRect l="-763" b="-1923"/>
                </a:stretch>
              </a:blipFill>
              <a:ln w="63500" cap="flat">
                <a:noFill/>
                <a:prstDash val="solid"/>
                <a:round/>
              </a:ln>
              <a:effectLst/>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3AC0098D-B30B-313A-69A7-6DBDDA8823E6}"/>
              </a:ext>
            </a:extLst>
          </p:cNvPr>
          <p:cNvCxnSpPr>
            <a:cxnSpLocks/>
          </p:cNvCxnSpPr>
          <p:nvPr/>
        </p:nvCxnSpPr>
        <p:spPr>
          <a:xfrm flipV="1">
            <a:off x="9848272" y="2932899"/>
            <a:ext cx="527076" cy="324849"/>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Rounded Rectangle 77">
                <a:extLst>
                  <a:ext uri="{FF2B5EF4-FFF2-40B4-BE49-F238E27FC236}">
                    <a16:creationId xmlns:a16="http://schemas.microsoft.com/office/drawing/2014/main" id="{F3DD9DCD-E234-E2A9-0642-5E44AB3401E3}"/>
                  </a:ext>
                </a:extLst>
              </p:cNvPr>
              <p:cNvSpPr/>
              <p:nvPr/>
            </p:nvSpPr>
            <p:spPr>
              <a:xfrm>
                <a:off x="4521606" y="5046089"/>
                <a:ext cx="3498177" cy="563297"/>
              </a:xfrm>
              <a:prstGeom prst="roundRect">
                <a:avLst>
                  <a:gd name="adj" fmla="val 12237"/>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a14:m>
                  <m:oMathPara xmlns:m="http://schemas.openxmlformats.org/officeDocument/2006/math">
                    <m:oMathParaPr>
                      <m:jc m:val="centerGroup"/>
                    </m:oMathParaPr>
                    <m:oMath xmlns:m="http://schemas.openxmlformats.org/officeDocument/2006/math">
                      <m:sSup>
                        <m:sSupPr>
                          <m:ctrlPr>
                            <a:rPr lang="ar-AE" sz="2400" b="0" i="1" smtClean="0">
                              <a:solidFill>
                                <a:srgbClr val="000000"/>
                              </a:solidFill>
                              <a:latin typeface="Cambria Math" panose="02040503050406030204" pitchFamily="18" charset="0"/>
                            </a:rPr>
                          </m:ctrlPr>
                        </m:sSupPr>
                        <m:e>
                          <m:r>
                            <a:rPr lang="ar-AE" sz="2400" b="0" i="1" smtClean="0">
                              <a:solidFill>
                                <a:srgbClr val="000000"/>
                              </a:solidFill>
                              <a:latin typeface="Cambria Math" panose="02040503050406030204" pitchFamily="18" charset="0"/>
                            </a:rPr>
                            <m:t>𝑔</m:t>
                          </m:r>
                        </m:e>
                        <m:sup>
                          <m:acc>
                            <m:accPr>
                              <m:chr m:val="̃"/>
                              <m:ctrlPr>
                                <a:rPr lang="ar-AE" sz="2400" b="0" i="1" smtClean="0">
                                  <a:solidFill>
                                    <a:srgbClr val="000000"/>
                                  </a:solidFill>
                                  <a:latin typeface="Cambria Math" panose="02040503050406030204" pitchFamily="18" charset="0"/>
                                </a:rPr>
                              </m:ctrlPr>
                            </m:accPr>
                            <m:e>
                              <m:r>
                                <a:rPr lang="ar-AE" sz="2400" b="0" i="1" smtClean="0">
                                  <a:solidFill>
                                    <a:srgbClr val="000000"/>
                                  </a:solidFill>
                                  <a:latin typeface="Cambria Math" panose="02040503050406030204" pitchFamily="18" charset="0"/>
                                </a:rPr>
                                <m:t>𝑧</m:t>
                              </m:r>
                            </m:e>
                          </m:acc>
                          <m:r>
                            <a:rPr lang="en-US" sz="2400" b="0" i="1" smtClean="0">
                              <a:solidFill>
                                <a:srgbClr val="000000"/>
                              </a:solidFill>
                              <a:latin typeface="Cambria Math" panose="02040503050406030204" pitchFamily="18" charset="0"/>
                            </a:rPr>
                            <m:t>+</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𝑏</m:t>
                              </m:r>
                            </m:e>
                          </m:acc>
                        </m:sup>
                      </m:sSup>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panose="02040503050406030204" pitchFamily="18" charset="0"/>
                            </a:rPr>
                            <m:t>h</m:t>
                          </m:r>
                        </m:e>
                        <m:sup>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𝑦</m:t>
                              </m:r>
                            </m:e>
                          </m:acc>
                        </m:sup>
                      </m:sSup>
                      <m:r>
                        <a:rPr lang="ar-AE" sz="2400" b="0" i="1" smtClean="0">
                          <a:solidFill>
                            <a:srgbClr val="000000"/>
                          </a:solidFill>
                          <a:latin typeface="Cambria Math" panose="02040503050406030204" pitchFamily="18" charset="0"/>
                        </a:rPr>
                        <m:t>=</m:t>
                      </m:r>
                      <m:acc>
                        <m:accPr>
                          <m:chr m:val="̃"/>
                          <m:ctrlPr>
                            <a:rPr lang="ar-AE" sz="2400" b="0" i="1" smtClean="0">
                              <a:solidFill>
                                <a:srgbClr val="000000"/>
                              </a:solidFill>
                              <a:latin typeface="Cambria Math" panose="02040503050406030204" pitchFamily="18" charset="0"/>
                            </a:rPr>
                          </m:ctrlPr>
                        </m:accPr>
                        <m:e>
                          <m:r>
                            <a:rPr lang="ar-AE" sz="2400" b="0" i="1" smtClean="0">
                              <a:solidFill>
                                <a:srgbClr val="000000"/>
                              </a:solidFill>
                              <a:latin typeface="Cambria Math" panose="02040503050406030204" pitchFamily="18" charset="0"/>
                            </a:rPr>
                            <m:t>𝐴</m:t>
                          </m:r>
                        </m:e>
                      </m:acc>
                      <m:r>
                        <a:rPr lang="en-US" sz="2400" b="0" i="1" smtClean="0">
                          <a:solidFill>
                            <a:srgbClr val="000000"/>
                          </a:solidFill>
                          <a:latin typeface="Cambria Math" panose="02040503050406030204" pitchFamily="18" charset="0"/>
                        </a:rPr>
                        <m:t>⋅</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𝐵</m:t>
                          </m:r>
                        </m:e>
                      </m:acc>
                      <m:r>
                        <a:rPr lang="ar-AE" sz="2400" b="0" i="1" smtClean="0">
                          <a:solidFill>
                            <a:srgbClr val="000000"/>
                          </a:solidFill>
                          <a:latin typeface="Cambria Math" panose="02040503050406030204" pitchFamily="18" charset="0"/>
                        </a:rPr>
                        <m:t>⋅</m:t>
                      </m:r>
                      <m:r>
                        <a:rPr lang="ar-AE" sz="2400" b="0" i="1" smtClean="0">
                          <a:solidFill>
                            <a:srgbClr val="000000"/>
                          </a:solidFill>
                          <a:latin typeface="Cambria Math" panose="02040503050406030204" pitchFamily="18" charset="0"/>
                        </a:rPr>
                        <m:t>𝑝</m:t>
                      </m:r>
                      <m:sSup>
                        <m:sSupPr>
                          <m:ctrlPr>
                            <a:rPr lang="ar-AE" sz="2400" b="0" i="1" smtClean="0">
                              <a:solidFill>
                                <a:srgbClr val="000000"/>
                              </a:solidFill>
                              <a:latin typeface="Cambria Math" panose="02040503050406030204" pitchFamily="18" charset="0"/>
                            </a:rPr>
                          </m:ctrlPr>
                        </m:sSupPr>
                        <m:e>
                          <m:r>
                            <a:rPr lang="ar-AE" sz="2400" b="0" i="1" smtClean="0">
                              <a:solidFill>
                                <a:srgbClr val="000000"/>
                              </a:solidFill>
                              <a:latin typeface="Cambria Math" panose="02040503050406030204" pitchFamily="18" charset="0"/>
                            </a:rPr>
                            <m:t>𝑘</m:t>
                          </m:r>
                        </m:e>
                        <m:sup>
                          <m:acc>
                            <m:accPr>
                              <m:chr m:val="̃"/>
                              <m:ctrlPr>
                                <a:rPr lang="ar-AE" sz="2400" b="0" i="1" smtClean="0">
                                  <a:solidFill>
                                    <a:srgbClr val="000000"/>
                                  </a:solidFill>
                                  <a:latin typeface="Cambria Math" panose="02040503050406030204" pitchFamily="18" charset="0"/>
                                </a:rPr>
                              </m:ctrlPr>
                            </m:accPr>
                            <m:e>
                              <m:r>
                                <a:rPr lang="ar-AE" sz="2400" b="0" i="1" smtClean="0">
                                  <a:solidFill>
                                    <a:srgbClr val="000000"/>
                                  </a:solidFill>
                                  <a:latin typeface="Cambria Math" panose="02040503050406030204" pitchFamily="18" charset="0"/>
                                </a:rPr>
                                <m:t>𝑐</m:t>
                              </m:r>
                            </m:e>
                          </m:acc>
                          <m:r>
                            <a:rPr lang="en-US" sz="2400" b="0" i="1" smtClean="0">
                              <a:solidFill>
                                <a:srgbClr val="000000"/>
                              </a:solidFill>
                              <a:latin typeface="Cambria Math" panose="02040503050406030204" pitchFamily="18" charset="0"/>
                            </a:rPr>
                            <m:t>⋅</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𝑦</m:t>
                              </m:r>
                            </m:e>
                          </m:acc>
                        </m:sup>
                      </m:sSup>
                    </m:oMath>
                  </m:oMathPara>
                </a14:m>
                <a:endParaRPr lang="en-US" sz="2400" dirty="0">
                  <a:solidFill>
                    <a:srgbClr val="000000"/>
                  </a:solidFill>
                  <a:effectLst/>
                  <a:latin typeface="Helvetica" pitchFamily="2" charset="0"/>
                </a:endParaRPr>
              </a:p>
            </p:txBody>
          </p:sp>
        </mc:Choice>
        <mc:Fallback xmlns="">
          <p:sp>
            <p:nvSpPr>
              <p:cNvPr id="78" name="Rounded Rectangle 77">
                <a:extLst>
                  <a:ext uri="{FF2B5EF4-FFF2-40B4-BE49-F238E27FC236}">
                    <a16:creationId xmlns:a16="http://schemas.microsoft.com/office/drawing/2014/main" id="{F3DD9DCD-E234-E2A9-0642-5E44AB3401E3}"/>
                  </a:ext>
                </a:extLst>
              </p:cNvPr>
              <p:cNvSpPr>
                <a:spLocks noRot="1" noChangeAspect="1" noMove="1" noResize="1" noEditPoints="1" noAdjustHandles="1" noChangeArrowheads="1" noChangeShapeType="1" noTextEdit="1"/>
              </p:cNvSpPr>
              <p:nvPr/>
            </p:nvSpPr>
            <p:spPr>
              <a:xfrm>
                <a:off x="4521606" y="5046089"/>
                <a:ext cx="3498177" cy="563297"/>
              </a:xfrm>
              <a:prstGeom prst="roundRect">
                <a:avLst>
                  <a:gd name="adj" fmla="val 12237"/>
                </a:avLst>
              </a:prstGeom>
              <a:blipFill>
                <a:blip r:embed="rId21"/>
                <a:stretch>
                  <a:fillRect b="-2222"/>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D3A86FD4-E23F-0AA8-3505-407C7298D935}"/>
                  </a:ext>
                </a:extLst>
              </p:cNvPr>
              <p:cNvSpPr txBox="1"/>
              <p:nvPr/>
            </p:nvSpPr>
            <p:spPr>
              <a:xfrm rot="10066600">
                <a:off x="7864546" y="5029653"/>
                <a:ext cx="726358" cy="477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500" b="0" i="1" smtClean="0">
                          <a:latin typeface="Cambria Math" panose="02040503050406030204" pitchFamily="18" charset="0"/>
                        </a:rPr>
                        <m:t>⟹</m:t>
                      </m:r>
                    </m:oMath>
                  </m:oMathPara>
                </a14:m>
                <a:endParaRPr lang="en-US" sz="2500" b="0" dirty="0"/>
              </a:p>
            </p:txBody>
          </p:sp>
        </mc:Choice>
        <mc:Fallback xmlns="">
          <p:sp>
            <p:nvSpPr>
              <p:cNvPr id="79" name="TextBox 78">
                <a:extLst>
                  <a:ext uri="{FF2B5EF4-FFF2-40B4-BE49-F238E27FC236}">
                    <a16:creationId xmlns:a16="http://schemas.microsoft.com/office/drawing/2014/main" id="{D3A86FD4-E23F-0AA8-3505-407C7298D935}"/>
                  </a:ext>
                </a:extLst>
              </p:cNvPr>
              <p:cNvSpPr txBox="1">
                <a:spLocks noRot="1" noChangeAspect="1" noMove="1" noResize="1" noEditPoints="1" noAdjustHandles="1" noChangeArrowheads="1" noChangeShapeType="1" noTextEdit="1"/>
              </p:cNvSpPr>
              <p:nvPr/>
            </p:nvSpPr>
            <p:spPr>
              <a:xfrm rot="10066600">
                <a:off x="7864546" y="5029653"/>
                <a:ext cx="726358" cy="477054"/>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ounded Rectangle 79">
                <a:extLst>
                  <a:ext uri="{FF2B5EF4-FFF2-40B4-BE49-F238E27FC236}">
                    <a16:creationId xmlns:a16="http://schemas.microsoft.com/office/drawing/2014/main" id="{E8ED1226-3EB3-5E93-FA50-EEACCCB1FEDF}"/>
                  </a:ext>
                </a:extLst>
              </p:cNvPr>
              <p:cNvSpPr/>
              <p:nvPr/>
            </p:nvSpPr>
            <p:spPr>
              <a:xfrm>
                <a:off x="4521606" y="5818724"/>
                <a:ext cx="4522382" cy="543649"/>
              </a:xfrm>
              <a:prstGeom prst="roundRect">
                <a:avLst>
                  <a:gd name="adj" fmla="val 12237"/>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algn="ctr"/>
                <a:r>
                  <a:rPr lang="en-US" sz="2400" dirty="0">
                    <a:solidFill>
                      <a:srgbClr val="000000"/>
                    </a:solidFill>
                    <a:effectLst/>
                    <a:latin typeface="Helvetica" pitchFamily="2" charset="0"/>
                  </a:rPr>
                  <a:t>Therefore, </a:t>
                </a:r>
                <a14:m>
                  <m:oMath xmlns:m="http://schemas.openxmlformats.org/officeDocument/2006/math">
                    <m:r>
                      <a:rPr lang="en-US" sz="2400" b="0" i="1" smtClean="0">
                        <a:solidFill>
                          <a:srgbClr val="000000"/>
                        </a:solidFill>
                        <a:latin typeface="Cambria Math" panose="02040503050406030204" pitchFamily="18" charset="0"/>
                      </a:rPr>
                      <m:t>𝜎</m:t>
                    </m:r>
                    <m:r>
                      <a:rPr lang="en-US" sz="2400" b="0" i="1" smtClean="0">
                        <a:solidFill>
                          <a:srgbClr val="000000"/>
                        </a:solidFill>
                        <a:latin typeface="Cambria Math" panose="02040503050406030204" pitchFamily="18" charset="0"/>
                      </a:rPr>
                      <m:t>←</m:t>
                    </m:r>
                    <m:d>
                      <m:dPr>
                        <m:ctrlPr>
                          <a:rPr lang="en-US" sz="2400" b="0" i="1" smtClean="0">
                            <a:solidFill>
                              <a:srgbClr val="000000"/>
                            </a:solidFill>
                            <a:latin typeface="Cambria Math" panose="02040503050406030204" pitchFamily="18" charset="0"/>
                          </a:rPr>
                        </m:ctrlPr>
                      </m:dPr>
                      <m:e>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𝐴</m:t>
                            </m:r>
                          </m:e>
                        </m:acc>
                        <m:r>
                          <a:rPr lang="en-US" sz="2400" b="0" i="1" smtClean="0">
                            <a:solidFill>
                              <a:srgbClr val="000000"/>
                            </a:solidFill>
                            <a:latin typeface="Cambria Math" panose="02040503050406030204" pitchFamily="18" charset="0"/>
                          </a:rPr>
                          <m:t>⋅</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𝐵</m:t>
                            </m:r>
                          </m:e>
                        </m:acc>
                        <m:r>
                          <a:rPr lang="en-US" sz="2400" b="0" i="1" smtClean="0">
                            <a:solidFill>
                              <a:srgbClr val="000000"/>
                            </a:solidFill>
                            <a:latin typeface="Cambria Math" panose="02040503050406030204" pitchFamily="18" charset="0"/>
                          </a:rPr>
                          <m:t>,</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𝑧</m:t>
                            </m:r>
                          </m:e>
                        </m:acc>
                        <m:r>
                          <a:rPr lang="en-US" sz="2400" b="0" i="1" smtClean="0">
                            <a:solidFill>
                              <a:srgbClr val="000000"/>
                            </a:solidFill>
                            <a:latin typeface="Cambria Math" panose="02040503050406030204" pitchFamily="18" charset="0"/>
                          </a:rPr>
                          <m:t>+</m:t>
                        </m:r>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𝑏</m:t>
                            </m:r>
                          </m:e>
                        </m:acc>
                        <m:r>
                          <a:rPr lang="en-US" sz="2400" b="0" i="1" smtClean="0">
                            <a:solidFill>
                              <a:schemeClr val="tx1"/>
                            </a:solidFill>
                            <a:latin typeface="Cambria Math" panose="02040503050406030204" pitchFamily="18" charset="0"/>
                          </a:rPr>
                          <m:t>,</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𝑦</m:t>
                            </m:r>
                          </m:e>
                        </m:acc>
                      </m:e>
                    </m:d>
                  </m:oMath>
                </a14:m>
                <a:endParaRPr lang="en-US" sz="2400" dirty="0">
                  <a:solidFill>
                    <a:srgbClr val="000000"/>
                  </a:solidFill>
                  <a:effectLst/>
                  <a:latin typeface="Helvetica" pitchFamily="2" charset="0"/>
                </a:endParaRPr>
              </a:p>
            </p:txBody>
          </p:sp>
        </mc:Choice>
        <mc:Fallback xmlns="">
          <p:sp>
            <p:nvSpPr>
              <p:cNvPr id="80" name="Rounded Rectangle 79">
                <a:extLst>
                  <a:ext uri="{FF2B5EF4-FFF2-40B4-BE49-F238E27FC236}">
                    <a16:creationId xmlns:a16="http://schemas.microsoft.com/office/drawing/2014/main" id="{E8ED1226-3EB3-5E93-FA50-EEACCCB1FEDF}"/>
                  </a:ext>
                </a:extLst>
              </p:cNvPr>
              <p:cNvSpPr>
                <a:spLocks noRot="1" noChangeAspect="1" noMove="1" noResize="1" noEditPoints="1" noAdjustHandles="1" noChangeArrowheads="1" noChangeShapeType="1" noTextEdit="1"/>
              </p:cNvSpPr>
              <p:nvPr/>
            </p:nvSpPr>
            <p:spPr>
              <a:xfrm>
                <a:off x="4521606" y="5818724"/>
                <a:ext cx="4522382" cy="543649"/>
              </a:xfrm>
              <a:prstGeom prst="roundRect">
                <a:avLst>
                  <a:gd name="adj" fmla="val 12237"/>
                </a:avLst>
              </a:prstGeom>
              <a:blipFill>
                <a:blip r:embed="rId23"/>
                <a:stretch>
                  <a:fillRect b="-20455"/>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ounded Rectangle 80">
                <a:extLst>
                  <a:ext uri="{FF2B5EF4-FFF2-40B4-BE49-F238E27FC236}">
                    <a16:creationId xmlns:a16="http://schemas.microsoft.com/office/drawing/2014/main" id="{517D77D0-74C7-F7A1-20DB-40C17887E860}"/>
                  </a:ext>
                </a:extLst>
              </p:cNvPr>
              <p:cNvSpPr/>
              <p:nvPr/>
            </p:nvSpPr>
            <p:spPr>
              <a:xfrm>
                <a:off x="1281059" y="3185875"/>
                <a:ext cx="2096605" cy="783193"/>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r>
                  <a:rPr lang="en-US" sz="2000" dirty="0"/>
                  <a:t>Commitment to  random </a:t>
                </a:r>
                <a14:m>
                  <m:oMath xmlns:m="http://schemas.openxmlformats.org/officeDocument/2006/math">
                    <m:r>
                      <a:rPr lang="en-US" sz="2000" b="0" i="1" smtClean="0">
                        <a:solidFill>
                          <a:srgbClr val="FF6200"/>
                        </a:solidFill>
                        <a:latin typeface="Cambria Math" panose="02040503050406030204" pitchFamily="18" charset="0"/>
                      </a:rPr>
                      <m:t>𝑦</m:t>
                    </m:r>
                  </m:oMath>
                </a14:m>
                <a:endParaRPr lang="ar-AE" sz="2000" dirty="0"/>
              </a:p>
            </p:txBody>
          </p:sp>
        </mc:Choice>
        <mc:Fallback xmlns="">
          <p:sp>
            <p:nvSpPr>
              <p:cNvPr id="81" name="Rounded Rectangle 80">
                <a:extLst>
                  <a:ext uri="{FF2B5EF4-FFF2-40B4-BE49-F238E27FC236}">
                    <a16:creationId xmlns:a16="http://schemas.microsoft.com/office/drawing/2014/main" id="{517D77D0-74C7-F7A1-20DB-40C17887E860}"/>
                  </a:ext>
                </a:extLst>
              </p:cNvPr>
              <p:cNvSpPr>
                <a:spLocks noRot="1" noChangeAspect="1" noMove="1" noResize="1" noEditPoints="1" noAdjustHandles="1" noChangeArrowheads="1" noChangeShapeType="1" noTextEdit="1"/>
              </p:cNvSpPr>
              <p:nvPr/>
            </p:nvSpPr>
            <p:spPr>
              <a:xfrm>
                <a:off x="1281059" y="3185875"/>
                <a:ext cx="2096605" cy="783193"/>
              </a:xfrm>
              <a:prstGeom prst="roundRect">
                <a:avLst>
                  <a:gd name="adj" fmla="val 16813"/>
                </a:avLst>
              </a:prstGeom>
              <a:blipFill>
                <a:blip r:embed="rId24"/>
                <a:stretch>
                  <a:fillRect l="-1205" b="-8065"/>
                </a:stretch>
              </a:blipFill>
              <a:ln w="63500" cap="flat">
                <a:noFill/>
                <a:prstDash val="solid"/>
                <a:round/>
              </a:ln>
              <a:effectLst/>
            </p:spPr>
            <p:txBody>
              <a:bodyPr/>
              <a:lstStyle/>
              <a:p>
                <a:r>
                  <a:rPr lang="en-US">
                    <a:noFill/>
                  </a:rPr>
                  <a:t> </a:t>
                </a:r>
              </a:p>
            </p:txBody>
          </p:sp>
        </mc:Fallback>
      </mc:AlternateContent>
      <p:cxnSp>
        <p:nvCxnSpPr>
          <p:cNvPr id="82" name="Straight Arrow Connector 81">
            <a:extLst>
              <a:ext uri="{FF2B5EF4-FFF2-40B4-BE49-F238E27FC236}">
                <a16:creationId xmlns:a16="http://schemas.microsoft.com/office/drawing/2014/main" id="{3B73E05C-D98E-34CA-92EA-E4CB22D52FA3}"/>
              </a:ext>
            </a:extLst>
          </p:cNvPr>
          <p:cNvCxnSpPr>
            <a:cxnSpLocks/>
            <a:endCxn id="81" idx="0"/>
          </p:cNvCxnSpPr>
          <p:nvPr/>
        </p:nvCxnSpPr>
        <p:spPr>
          <a:xfrm flipH="1">
            <a:off x="2329362" y="2975942"/>
            <a:ext cx="312091" cy="209933"/>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
        <p:nvSpPr>
          <p:cNvPr id="86" name="Rounded Rectangle 85">
            <a:extLst>
              <a:ext uri="{FF2B5EF4-FFF2-40B4-BE49-F238E27FC236}">
                <a16:creationId xmlns:a16="http://schemas.microsoft.com/office/drawing/2014/main" id="{1E7F888A-4EF4-7F84-EAB1-A3CD3FE91924}"/>
              </a:ext>
            </a:extLst>
          </p:cNvPr>
          <p:cNvSpPr/>
          <p:nvPr/>
        </p:nvSpPr>
        <p:spPr>
          <a:xfrm>
            <a:off x="772495" y="5605620"/>
            <a:ext cx="3302108" cy="887254"/>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algn="ctr"/>
            <a:r>
              <a:rPr lang="en-US" sz="2400" dirty="0">
                <a:solidFill>
                  <a:srgbClr val="000000"/>
                </a:solidFill>
                <a:effectLst/>
                <a:latin typeface="Helvetica" pitchFamily="2" charset="0"/>
              </a:rPr>
              <a:t>OMUF in ROM+AGM based on DL</a:t>
            </a:r>
          </a:p>
        </p:txBody>
      </p:sp>
      <p:sp>
        <p:nvSpPr>
          <p:cNvPr id="87" name="Rounded Rectangle 86">
            <a:extLst>
              <a:ext uri="{FF2B5EF4-FFF2-40B4-BE49-F238E27FC236}">
                <a16:creationId xmlns:a16="http://schemas.microsoft.com/office/drawing/2014/main" id="{3437DD60-304C-0A44-DB28-C21DA10A95CD}"/>
              </a:ext>
            </a:extLst>
          </p:cNvPr>
          <p:cNvSpPr/>
          <p:nvPr/>
        </p:nvSpPr>
        <p:spPr>
          <a:xfrm>
            <a:off x="5855648" y="413063"/>
            <a:ext cx="3417141" cy="1191816"/>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3200" dirty="0">
                <a:solidFill>
                  <a:srgbClr val="000000"/>
                </a:solidFill>
                <a:latin typeface="Helvetica" pitchFamily="2" charset="0"/>
              </a:rPr>
              <a:t>How to improve signature size?</a:t>
            </a:r>
            <a:endParaRPr lang="en-US" sz="3200" dirty="0">
              <a:solidFill>
                <a:srgbClr val="000000"/>
              </a:solidFill>
              <a:effectLst/>
              <a:latin typeface="Helvetica Light" panose="020B0403020202020204" pitchFamily="34" charset="0"/>
            </a:endParaRPr>
          </a:p>
        </p:txBody>
      </p:sp>
      <mc:AlternateContent xmlns:mc="http://schemas.openxmlformats.org/markup-compatibility/2006" xmlns:a14="http://schemas.microsoft.com/office/drawing/2010/main">
        <mc:Choice Requires="a14">
          <p:sp>
            <p:nvSpPr>
              <p:cNvPr id="4" name=",">
                <a:extLst>
                  <a:ext uri="{FF2B5EF4-FFF2-40B4-BE49-F238E27FC236}">
                    <a16:creationId xmlns:a16="http://schemas.microsoft.com/office/drawing/2014/main" id="{F444EFE5-F277-9281-B92D-79EDB08BA331}"/>
                  </a:ext>
                </a:extLst>
              </p:cNvPr>
              <p:cNvSpPr txBox="1"/>
              <p:nvPr/>
            </p:nvSpPr>
            <p:spPr>
              <a:xfrm>
                <a:off x="4338589" y="2401667"/>
                <a:ext cx="52507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sz="2500" i="1">
                          <a:solidFill>
                            <a:srgbClr val="000000"/>
                          </a:solidFill>
                          <a:latin typeface="Cambria Math" panose="02040503050406030204" pitchFamily="18" charset="0"/>
                        </a:rPr>
                        <m:t>𝐴</m:t>
                      </m:r>
                    </m:oMath>
                  </m:oMathPara>
                </a14:m>
                <a:endParaRPr sz="2500" dirty="0"/>
              </a:p>
            </p:txBody>
          </p:sp>
        </mc:Choice>
        <mc:Fallback xmlns="">
          <p:sp>
            <p:nvSpPr>
              <p:cNvPr id="4" name=",">
                <a:extLst>
                  <a:ext uri="{FF2B5EF4-FFF2-40B4-BE49-F238E27FC236}">
                    <a16:creationId xmlns:a16="http://schemas.microsoft.com/office/drawing/2014/main" id="{F444EFE5-F277-9281-B92D-79EDB08BA331}"/>
                  </a:ext>
                </a:extLst>
              </p:cNvPr>
              <p:cNvSpPr txBox="1">
                <a:spLocks noRot="1" noChangeAspect="1" noMove="1" noResize="1" noEditPoints="1" noAdjustHandles="1" noChangeArrowheads="1" noChangeShapeType="1" noTextEdit="1"/>
              </p:cNvSpPr>
              <p:nvPr/>
            </p:nvSpPr>
            <p:spPr>
              <a:xfrm>
                <a:off x="4338589" y="2401667"/>
                <a:ext cx="525074" cy="630936"/>
              </a:xfrm>
              <a:prstGeom prst="rect">
                <a:avLst/>
              </a:prstGeom>
              <a:blipFill>
                <a:blip r:embed="rId25"/>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
                <a:extLst>
                  <a:ext uri="{FF2B5EF4-FFF2-40B4-BE49-F238E27FC236}">
                    <a16:creationId xmlns:a16="http://schemas.microsoft.com/office/drawing/2014/main" id="{7EB842B5-430B-E12F-9DF3-F59CB0764160}"/>
                  </a:ext>
                </a:extLst>
              </p:cNvPr>
              <p:cNvSpPr txBox="1"/>
              <p:nvPr/>
            </p:nvSpPr>
            <p:spPr>
              <a:xfrm>
                <a:off x="4343333" y="3507853"/>
                <a:ext cx="47929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latin typeface="Cambria Math" panose="02040503050406030204" pitchFamily="18" charset="0"/>
                        </a:rPr>
                        <m:t>𝑧</m:t>
                      </m:r>
                    </m:oMath>
                  </m:oMathPara>
                </a14:m>
                <a:endParaRPr sz="2500" dirty="0"/>
              </a:p>
            </p:txBody>
          </p:sp>
        </mc:Choice>
        <mc:Fallback xmlns="">
          <p:sp>
            <p:nvSpPr>
              <p:cNvPr id="6" name="Text">
                <a:extLst>
                  <a:ext uri="{FF2B5EF4-FFF2-40B4-BE49-F238E27FC236}">
                    <a16:creationId xmlns:a16="http://schemas.microsoft.com/office/drawing/2014/main" id="{7EB842B5-430B-E12F-9DF3-F59CB0764160}"/>
                  </a:ext>
                </a:extLst>
              </p:cNvPr>
              <p:cNvSpPr txBox="1">
                <a:spLocks noRot="1" noChangeAspect="1" noMove="1" noResize="1" noEditPoints="1" noAdjustHandles="1" noChangeArrowheads="1" noChangeShapeType="1" noTextEdit="1"/>
              </p:cNvSpPr>
              <p:nvPr/>
            </p:nvSpPr>
            <p:spPr>
              <a:xfrm>
                <a:off x="4343333" y="3507853"/>
                <a:ext cx="479292" cy="630936"/>
              </a:xfrm>
              <a:prstGeom prst="rect">
                <a:avLst/>
              </a:prstGeom>
              <a:blipFill>
                <a:blip r:embed="rId26"/>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
                <a:extLst>
                  <a:ext uri="{FF2B5EF4-FFF2-40B4-BE49-F238E27FC236}">
                    <a16:creationId xmlns:a16="http://schemas.microsoft.com/office/drawing/2014/main" id="{836A8B64-885F-6AB5-BA02-9E3D0CC44329}"/>
                  </a:ext>
                </a:extLst>
              </p:cNvPr>
              <p:cNvSpPr txBox="1"/>
              <p:nvPr/>
            </p:nvSpPr>
            <p:spPr>
              <a:xfrm>
                <a:off x="7740851" y="2641201"/>
                <a:ext cx="525073" cy="638823"/>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𝐴</m:t>
                          </m:r>
                        </m:e>
                      </m:acc>
                    </m:oMath>
                  </m:oMathPara>
                </a14:m>
                <a:endParaRPr sz="2500" dirty="0"/>
              </a:p>
            </p:txBody>
          </p:sp>
        </mc:Choice>
        <mc:Fallback xmlns="">
          <p:sp>
            <p:nvSpPr>
              <p:cNvPr id="3" name=",">
                <a:extLst>
                  <a:ext uri="{FF2B5EF4-FFF2-40B4-BE49-F238E27FC236}">
                    <a16:creationId xmlns:a16="http://schemas.microsoft.com/office/drawing/2014/main" id="{836A8B64-885F-6AB5-BA02-9E3D0CC44329}"/>
                  </a:ext>
                </a:extLst>
              </p:cNvPr>
              <p:cNvSpPr txBox="1">
                <a:spLocks noRot="1" noChangeAspect="1" noMove="1" noResize="1" noEditPoints="1" noAdjustHandles="1" noChangeArrowheads="1" noChangeShapeType="1" noTextEdit="1"/>
              </p:cNvSpPr>
              <p:nvPr/>
            </p:nvSpPr>
            <p:spPr>
              <a:xfrm>
                <a:off x="7740851" y="2641201"/>
                <a:ext cx="525073" cy="638823"/>
              </a:xfrm>
              <a:prstGeom prst="rect">
                <a:avLst/>
              </a:prstGeom>
              <a:blipFill>
                <a:blip r:embed="rId27"/>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a:extLst>
                  <a:ext uri="{FF2B5EF4-FFF2-40B4-BE49-F238E27FC236}">
                    <a16:creationId xmlns:a16="http://schemas.microsoft.com/office/drawing/2014/main" id="{A9B0B955-6B4E-4C47-A71A-2BB7118EFB0F}"/>
                  </a:ext>
                </a:extLst>
              </p:cNvPr>
              <p:cNvSpPr txBox="1"/>
              <p:nvPr/>
            </p:nvSpPr>
            <p:spPr>
              <a:xfrm>
                <a:off x="7805262" y="3679831"/>
                <a:ext cx="47929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500" b="0" i="1" smtClean="0">
                              <a:latin typeface="Cambria Math" panose="02040503050406030204" pitchFamily="18" charset="0"/>
                            </a:rPr>
                          </m:ctrlPr>
                        </m:accPr>
                        <m:e>
                          <m:r>
                            <a:rPr lang="en-US" sz="2500" b="0" i="1" smtClean="0">
                              <a:latin typeface="Cambria Math" panose="02040503050406030204" pitchFamily="18" charset="0"/>
                            </a:rPr>
                            <m:t>𝑧</m:t>
                          </m:r>
                        </m:e>
                      </m:acc>
                    </m:oMath>
                  </m:oMathPara>
                </a14:m>
                <a:endParaRPr sz="2500" dirty="0"/>
              </a:p>
            </p:txBody>
          </p:sp>
        </mc:Choice>
        <mc:Fallback xmlns="">
          <p:sp>
            <p:nvSpPr>
              <p:cNvPr id="9" name="Text">
                <a:extLst>
                  <a:ext uri="{FF2B5EF4-FFF2-40B4-BE49-F238E27FC236}">
                    <a16:creationId xmlns:a16="http://schemas.microsoft.com/office/drawing/2014/main" id="{A9B0B955-6B4E-4C47-A71A-2BB7118EFB0F}"/>
                  </a:ext>
                </a:extLst>
              </p:cNvPr>
              <p:cNvSpPr txBox="1">
                <a:spLocks noRot="1" noChangeAspect="1" noMove="1" noResize="1" noEditPoints="1" noAdjustHandles="1" noChangeArrowheads="1" noChangeShapeType="1" noTextEdit="1"/>
              </p:cNvSpPr>
              <p:nvPr/>
            </p:nvSpPr>
            <p:spPr>
              <a:xfrm>
                <a:off x="7805262" y="3679831"/>
                <a:ext cx="479292" cy="630936"/>
              </a:xfrm>
              <a:prstGeom prst="rect">
                <a:avLst/>
              </a:prstGeom>
              <a:blipFill>
                <a:blip r:embed="rId28"/>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
                <a:extLst>
                  <a:ext uri="{FF2B5EF4-FFF2-40B4-BE49-F238E27FC236}">
                    <a16:creationId xmlns:a16="http://schemas.microsoft.com/office/drawing/2014/main" id="{66C27BDB-15A4-5A30-6902-7EF794B50C50}"/>
                  </a:ext>
                </a:extLst>
              </p:cNvPr>
              <p:cNvSpPr txBox="1"/>
              <p:nvPr/>
            </p:nvSpPr>
            <p:spPr>
              <a:xfrm>
                <a:off x="5892287" y="2669706"/>
                <a:ext cx="52507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sz="2500" i="1">
                          <a:solidFill>
                            <a:srgbClr val="000000"/>
                          </a:solidFill>
                          <a:latin typeface="Cambria Math" panose="02040503050406030204" pitchFamily="18" charset="0"/>
                        </a:rPr>
                        <m:t>𝐴</m:t>
                      </m:r>
                    </m:oMath>
                  </m:oMathPara>
                </a14:m>
                <a:endParaRPr sz="2500" dirty="0"/>
              </a:p>
            </p:txBody>
          </p:sp>
        </mc:Choice>
        <mc:Fallback xmlns="">
          <p:sp>
            <p:nvSpPr>
              <p:cNvPr id="11" name=",">
                <a:extLst>
                  <a:ext uri="{FF2B5EF4-FFF2-40B4-BE49-F238E27FC236}">
                    <a16:creationId xmlns:a16="http://schemas.microsoft.com/office/drawing/2014/main" id="{66C27BDB-15A4-5A30-6902-7EF794B50C50}"/>
                  </a:ext>
                </a:extLst>
              </p:cNvPr>
              <p:cNvSpPr txBox="1">
                <a:spLocks noRot="1" noChangeAspect="1" noMove="1" noResize="1" noEditPoints="1" noAdjustHandles="1" noChangeArrowheads="1" noChangeShapeType="1" noTextEdit="1"/>
              </p:cNvSpPr>
              <p:nvPr/>
            </p:nvSpPr>
            <p:spPr>
              <a:xfrm>
                <a:off x="5892287" y="2669706"/>
                <a:ext cx="525074" cy="630936"/>
              </a:xfrm>
              <a:prstGeom prst="rect">
                <a:avLst/>
              </a:prstGeom>
              <a:blipFill>
                <a:blip r:embed="rId29"/>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
                <a:extLst>
                  <a:ext uri="{FF2B5EF4-FFF2-40B4-BE49-F238E27FC236}">
                    <a16:creationId xmlns:a16="http://schemas.microsoft.com/office/drawing/2014/main" id="{D796D580-4653-333E-338F-6C0E1F0CDA68}"/>
                  </a:ext>
                </a:extLst>
              </p:cNvPr>
              <p:cNvSpPr txBox="1"/>
              <p:nvPr/>
            </p:nvSpPr>
            <p:spPr>
              <a:xfrm>
                <a:off x="5931760" y="3656899"/>
                <a:ext cx="47929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latin typeface="Cambria Math" panose="02040503050406030204" pitchFamily="18" charset="0"/>
                        </a:rPr>
                        <m:t>𝑧</m:t>
                      </m:r>
                    </m:oMath>
                  </m:oMathPara>
                </a14:m>
                <a:endParaRPr sz="2500" dirty="0"/>
              </a:p>
            </p:txBody>
          </p:sp>
        </mc:Choice>
        <mc:Fallback xmlns="">
          <p:sp>
            <p:nvSpPr>
              <p:cNvPr id="14" name="Text">
                <a:extLst>
                  <a:ext uri="{FF2B5EF4-FFF2-40B4-BE49-F238E27FC236}">
                    <a16:creationId xmlns:a16="http://schemas.microsoft.com/office/drawing/2014/main" id="{D796D580-4653-333E-338F-6C0E1F0CDA68}"/>
                  </a:ext>
                </a:extLst>
              </p:cNvPr>
              <p:cNvSpPr txBox="1">
                <a:spLocks noRot="1" noChangeAspect="1" noMove="1" noResize="1" noEditPoints="1" noAdjustHandles="1" noChangeArrowheads="1" noChangeShapeType="1" noTextEdit="1"/>
              </p:cNvSpPr>
              <p:nvPr/>
            </p:nvSpPr>
            <p:spPr>
              <a:xfrm>
                <a:off x="5931760" y="3656899"/>
                <a:ext cx="479292" cy="630936"/>
              </a:xfrm>
              <a:prstGeom prst="rect">
                <a:avLst/>
              </a:prstGeom>
              <a:blipFill>
                <a:blip r:embed="rId30"/>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
                <a:extLst>
                  <a:ext uri="{FF2B5EF4-FFF2-40B4-BE49-F238E27FC236}">
                    <a16:creationId xmlns:a16="http://schemas.microsoft.com/office/drawing/2014/main" id="{43450DD8-87C7-A1E2-27A0-8AF0C0E04354}"/>
                  </a:ext>
                </a:extLst>
              </p:cNvPr>
              <p:cNvSpPr txBox="1"/>
              <p:nvPr/>
            </p:nvSpPr>
            <p:spPr>
              <a:xfrm>
                <a:off x="8415105" y="3109646"/>
                <a:ext cx="2033564" cy="638823"/>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𝑐</m:t>
                          </m:r>
                        </m:e>
                      </m:acc>
                      <m:r>
                        <a:rPr lang="en-US" sz="2500" i="1">
                          <a:solidFill>
                            <a:srgbClr val="000000"/>
                          </a:solidFill>
                          <a:latin typeface="Cambria Math" panose="02040503050406030204" pitchFamily="18" charset="0"/>
                        </a:rPr>
                        <m:t>←</m:t>
                      </m:r>
                      <m:r>
                        <a:rPr lang="en-US" sz="2500" i="1">
                          <a:solidFill>
                            <a:srgbClr val="000000"/>
                          </a:solidFill>
                          <a:latin typeface="Cambria Math" panose="02040503050406030204" pitchFamily="18" charset="0"/>
                        </a:rPr>
                        <m:t>𝐻</m:t>
                      </m:r>
                      <m:r>
                        <a:rPr lang="en-US" sz="2500" i="1">
                          <a:solidFill>
                            <a:srgbClr val="000000"/>
                          </a:solidFill>
                          <a:latin typeface="Cambria Math" panose="02040503050406030204" pitchFamily="18" charset="0"/>
                        </a:rPr>
                        <m:t>(</m:t>
                      </m:r>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𝐴</m:t>
                          </m:r>
                        </m:e>
                      </m:acc>
                      <m:r>
                        <a:rPr lang="en-US" sz="2500" i="1">
                          <a:solidFill>
                            <a:srgbClr val="000000"/>
                          </a:solidFill>
                          <a:latin typeface="Cambria Math" panose="02040503050406030204" pitchFamily="18" charset="0"/>
                        </a:rPr>
                        <m:t>,</m:t>
                      </m:r>
                      <m:r>
                        <a:rPr lang="en-US" sz="2500" i="1">
                          <a:solidFill>
                            <a:srgbClr val="000000"/>
                          </a:solidFill>
                          <a:latin typeface="Cambria Math" panose="02040503050406030204" pitchFamily="18" charset="0"/>
                        </a:rPr>
                        <m:t>𝑚</m:t>
                      </m:r>
                      <m:r>
                        <a:rPr lang="en-US" sz="2500" i="1">
                          <a:solidFill>
                            <a:srgbClr val="000000"/>
                          </a:solidFill>
                          <a:latin typeface="Cambria Math" panose="02040503050406030204" pitchFamily="18" charset="0"/>
                        </a:rPr>
                        <m:t>)</m:t>
                      </m:r>
                    </m:oMath>
                  </m:oMathPara>
                </a14:m>
                <a:endParaRPr sz="2500" dirty="0"/>
              </a:p>
            </p:txBody>
          </p:sp>
        </mc:Choice>
        <mc:Fallback xmlns="">
          <p:sp>
            <p:nvSpPr>
              <p:cNvPr id="15" name="Text">
                <a:extLst>
                  <a:ext uri="{FF2B5EF4-FFF2-40B4-BE49-F238E27FC236}">
                    <a16:creationId xmlns:a16="http://schemas.microsoft.com/office/drawing/2014/main" id="{43450DD8-87C7-A1E2-27A0-8AF0C0E04354}"/>
                  </a:ext>
                </a:extLst>
              </p:cNvPr>
              <p:cNvSpPr txBox="1">
                <a:spLocks noRot="1" noChangeAspect="1" noMove="1" noResize="1" noEditPoints="1" noAdjustHandles="1" noChangeArrowheads="1" noChangeShapeType="1" noTextEdit="1"/>
              </p:cNvSpPr>
              <p:nvPr/>
            </p:nvSpPr>
            <p:spPr>
              <a:xfrm>
                <a:off x="8415105" y="3109646"/>
                <a:ext cx="2033564" cy="638823"/>
              </a:xfrm>
              <a:prstGeom prst="rect">
                <a:avLst/>
              </a:prstGeom>
              <a:blipFill>
                <a:blip r:embed="rId31"/>
                <a:stretch>
                  <a:fillRect b="-1923"/>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a:extLst>
                  <a:ext uri="{FF2B5EF4-FFF2-40B4-BE49-F238E27FC236}">
                    <a16:creationId xmlns:a16="http://schemas.microsoft.com/office/drawing/2014/main" id="{618DF8AC-EEBD-E1B8-7219-587052596CD3}"/>
                  </a:ext>
                </a:extLst>
              </p:cNvPr>
              <p:cNvSpPr txBox="1"/>
              <p:nvPr/>
            </p:nvSpPr>
            <p:spPr>
              <a:xfrm>
                <a:off x="8552043" y="4076989"/>
                <a:ext cx="1735982" cy="68043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solidFill>
                            <a:srgbClr val="000000"/>
                          </a:solidFill>
                          <a:latin typeface="Cambria Math" panose="02040503050406030204" pitchFamily="18" charset="0"/>
                        </a:rPr>
                        <m:t>𝜎</m:t>
                      </m:r>
                      <m:r>
                        <a:rPr lang="en-US" sz="2500" b="0" i="1" smtClean="0">
                          <a:solidFill>
                            <a:srgbClr val="000000"/>
                          </a:solidFill>
                          <a:latin typeface="Cambria Math" panose="02040503050406030204" pitchFamily="18" charset="0"/>
                        </a:rPr>
                        <m:t>←</m:t>
                      </m:r>
                      <m:d>
                        <m:dPr>
                          <m:ctrlPr>
                            <a:rPr lang="en-US" sz="2500" b="0" i="1" smtClean="0">
                              <a:solidFill>
                                <a:srgbClr val="000000"/>
                              </a:solidFill>
                              <a:latin typeface="Cambria Math" panose="02040503050406030204" pitchFamily="18" charset="0"/>
                            </a:rPr>
                          </m:ctrlPr>
                        </m:dPr>
                        <m:e>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𝐴</m:t>
                              </m:r>
                            </m:e>
                          </m:acc>
                          <m:r>
                            <a:rPr lang="en-US" sz="2500" b="0" i="1" smtClean="0">
                              <a:solidFill>
                                <a:srgbClr val="000000"/>
                              </a:solidFill>
                              <a:latin typeface="Cambria Math" panose="02040503050406030204" pitchFamily="18" charset="0"/>
                            </a:rPr>
                            <m:t>,</m:t>
                          </m:r>
                          <m:acc>
                            <m:accPr>
                              <m:chr m:val="̃"/>
                              <m:ctrlPr>
                                <a:rPr lang="en-US" sz="2500" b="0" i="1" smtClean="0">
                                  <a:solidFill>
                                    <a:srgbClr val="000000"/>
                                  </a:solidFill>
                                  <a:latin typeface="Cambria Math" panose="02040503050406030204" pitchFamily="18" charset="0"/>
                                </a:rPr>
                              </m:ctrlPr>
                            </m:accPr>
                            <m:e>
                              <m:r>
                                <a:rPr lang="en-US" sz="2500" b="0" i="1" smtClean="0">
                                  <a:solidFill>
                                    <a:srgbClr val="000000"/>
                                  </a:solidFill>
                                  <a:latin typeface="Cambria Math" panose="02040503050406030204" pitchFamily="18" charset="0"/>
                                </a:rPr>
                                <m:t>𝑧</m:t>
                              </m:r>
                            </m:e>
                          </m:acc>
                        </m:e>
                      </m:d>
                    </m:oMath>
                  </m:oMathPara>
                </a14:m>
                <a:endParaRPr sz="2500" dirty="0"/>
              </a:p>
            </p:txBody>
          </p:sp>
        </mc:Choice>
        <mc:Fallback xmlns="">
          <p:sp>
            <p:nvSpPr>
              <p:cNvPr id="16" name="Text">
                <a:extLst>
                  <a:ext uri="{FF2B5EF4-FFF2-40B4-BE49-F238E27FC236}">
                    <a16:creationId xmlns:a16="http://schemas.microsoft.com/office/drawing/2014/main" id="{618DF8AC-EEBD-E1B8-7219-587052596CD3}"/>
                  </a:ext>
                </a:extLst>
              </p:cNvPr>
              <p:cNvSpPr txBox="1">
                <a:spLocks noRot="1" noChangeAspect="1" noMove="1" noResize="1" noEditPoints="1" noAdjustHandles="1" noChangeArrowheads="1" noChangeShapeType="1" noTextEdit="1"/>
              </p:cNvSpPr>
              <p:nvPr/>
            </p:nvSpPr>
            <p:spPr>
              <a:xfrm>
                <a:off x="8552043" y="4076989"/>
                <a:ext cx="1735982" cy="680437"/>
              </a:xfrm>
              <a:prstGeom prst="rect">
                <a:avLst/>
              </a:prstGeom>
              <a:blipFill>
                <a:blip r:embed="rId32"/>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366505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9" grpId="0" animBg="1"/>
      <p:bldP spid="30" grpId="0" animBg="1"/>
      <p:bldP spid="18" grpId="0" animBg="1"/>
      <p:bldP spid="42" grpId="0" animBg="1"/>
      <p:bldP spid="55" grpId="0" animBg="1"/>
      <p:bldP spid="63" grpId="0" animBg="1"/>
      <p:bldP spid="68" grpId="0" animBg="1"/>
      <p:bldP spid="69" grpId="0" animBg="1"/>
      <p:bldP spid="71" grpId="0" animBg="1"/>
      <p:bldP spid="73" grpId="0" animBg="1"/>
      <p:bldP spid="78" grpId="0" animBg="1"/>
      <p:bldP spid="79" grpId="0"/>
      <p:bldP spid="80" grpId="0" animBg="1"/>
      <p:bldP spid="81" grpId="0" animBg="1"/>
      <p:bldP spid="86" grpId="0" animBg="1"/>
      <p:bldP spid="87" grpId="0" animBg="1"/>
      <p:bldP spid="4" grpId="0" animBg="1"/>
      <p:bldP spid="6" grpId="0" animBg="1"/>
      <p:bldP spid="3" grpId="0" animBg="1"/>
      <p:bldP spid="9" grpId="0" animBg="1"/>
      <p:bldP spid="11"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
                <a:extLst>
                  <a:ext uri="{FF2B5EF4-FFF2-40B4-BE49-F238E27FC236}">
                    <a16:creationId xmlns:a16="http://schemas.microsoft.com/office/drawing/2014/main" id="{B198466E-ABAD-B657-145A-163408EF028D}"/>
                  </a:ext>
                </a:extLst>
              </p:cNvPr>
              <p:cNvSpPr txBox="1"/>
              <p:nvPr/>
            </p:nvSpPr>
            <p:spPr>
              <a:xfrm>
                <a:off x="2752238" y="1280243"/>
                <a:ext cx="3306540" cy="738658"/>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3200" b="0" i="1" smtClean="0">
                          <a:solidFill>
                            <a:srgbClr val="000000"/>
                          </a:solidFill>
                          <a:latin typeface="Cambria Math" panose="02040503050406030204" pitchFamily="18" charset="0"/>
                        </a:rPr>
                        <m:t>𝑧</m:t>
                      </m:r>
                      <m:r>
                        <a:rPr lang="ar-AE" sz="3200" i="1" smtClean="0">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𝑎</m:t>
                      </m:r>
                      <m:r>
                        <a:rPr lang="en-US" sz="3200" b="0" i="1" smtClean="0">
                          <a:solidFill>
                            <a:srgbClr val="000000"/>
                          </a:solidFill>
                          <a:latin typeface="Cambria Math" panose="02040503050406030204" pitchFamily="18" charset="0"/>
                        </a:rPr>
                        <m:t>+</m:t>
                      </m:r>
                      <m:r>
                        <a:rPr lang="en-US" sz="3200" b="0" i="1" smtClean="0">
                          <a:solidFill>
                            <a:srgbClr val="FF6200"/>
                          </a:solidFill>
                          <a:latin typeface="Cambria Math" panose="02040503050406030204" pitchFamily="18" charset="0"/>
                        </a:rPr>
                        <m:t>𝑐</m:t>
                      </m:r>
                      <m:r>
                        <a:rPr lang="en-US" sz="3200" b="0" i="1" smtClean="0">
                          <a:solidFill>
                            <a:srgbClr val="FF6200"/>
                          </a:solidFill>
                          <a:latin typeface="Cambria Math" panose="02040503050406030204" pitchFamily="18" charset="0"/>
                        </a:rPr>
                        <m:t>⋅</m:t>
                      </m:r>
                      <m:r>
                        <a:rPr lang="en-US" sz="3200" b="0" i="1" smtClean="0">
                          <a:solidFill>
                            <a:srgbClr val="FF6200"/>
                          </a:solidFill>
                          <a:latin typeface="Cambria Math" panose="02040503050406030204" pitchFamily="18" charset="0"/>
                        </a:rPr>
                        <m:t>𝑦</m:t>
                      </m:r>
                      <m:r>
                        <a:rPr lang="en-US" sz="3200" b="0" i="1" smtClean="0">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𝑠𝑘</m:t>
                      </m:r>
                    </m:oMath>
                  </m:oMathPara>
                </a14:m>
                <a:endParaRPr sz="3200" dirty="0"/>
              </a:p>
            </p:txBody>
          </p:sp>
        </mc:Choice>
        <mc:Fallback xmlns="">
          <p:sp>
            <p:nvSpPr>
              <p:cNvPr id="4" name=",">
                <a:extLst>
                  <a:ext uri="{FF2B5EF4-FFF2-40B4-BE49-F238E27FC236}">
                    <a16:creationId xmlns:a16="http://schemas.microsoft.com/office/drawing/2014/main" id="{B198466E-ABAD-B657-145A-163408EF028D}"/>
                  </a:ext>
                </a:extLst>
              </p:cNvPr>
              <p:cNvSpPr txBox="1">
                <a:spLocks noRot="1" noChangeAspect="1" noMove="1" noResize="1" noEditPoints="1" noAdjustHandles="1" noChangeArrowheads="1" noChangeShapeType="1" noTextEdit="1"/>
              </p:cNvSpPr>
              <p:nvPr/>
            </p:nvSpPr>
            <p:spPr>
              <a:xfrm>
                <a:off x="2752238" y="1280243"/>
                <a:ext cx="3306540" cy="738658"/>
              </a:xfrm>
              <a:prstGeom prst="rect">
                <a:avLst/>
              </a:prstGeom>
              <a:blipFill>
                <a:blip r:embed="rId3"/>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
                <a:extLst>
                  <a:ext uri="{FF2B5EF4-FFF2-40B4-BE49-F238E27FC236}">
                    <a16:creationId xmlns:a16="http://schemas.microsoft.com/office/drawing/2014/main" id="{68A5F67D-2744-8E76-BFF0-2FC2C580DFD5}"/>
                  </a:ext>
                </a:extLst>
              </p:cNvPr>
              <p:cNvSpPr txBox="1"/>
              <p:nvPr/>
            </p:nvSpPr>
            <p:spPr>
              <a:xfrm>
                <a:off x="2559149" y="2965162"/>
                <a:ext cx="3740057" cy="738658"/>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3200" b="0" i="1" smtClean="0">
                          <a:solidFill>
                            <a:srgbClr val="000000"/>
                          </a:solidFill>
                          <a:latin typeface="Cambria Math" panose="02040503050406030204" pitchFamily="18" charset="0"/>
                        </a:rPr>
                        <m:t>𝑧</m:t>
                      </m:r>
                      <m:r>
                        <a:rPr lang="ar-AE" sz="3200" i="1" smtClean="0">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𝑎</m:t>
                      </m:r>
                      <m:r>
                        <a:rPr lang="en-US" sz="3200" b="0" i="1" smtClean="0">
                          <a:solidFill>
                            <a:srgbClr val="000000"/>
                          </a:solidFill>
                          <a:latin typeface="Cambria Math" panose="02040503050406030204" pitchFamily="18" charset="0"/>
                        </a:rPr>
                        <m:t>+</m:t>
                      </m:r>
                      <m:r>
                        <a:rPr lang="en-US" sz="3200" b="0" i="1" smtClean="0">
                          <a:solidFill>
                            <a:srgbClr val="FF6200"/>
                          </a:solidFill>
                          <a:latin typeface="Cambria Math" panose="02040503050406030204" pitchFamily="18" charset="0"/>
                        </a:rPr>
                        <m:t>𝑓</m:t>
                      </m:r>
                      <m:r>
                        <a:rPr lang="en-US" sz="3200" b="0" i="1" smtClean="0">
                          <a:solidFill>
                            <a:srgbClr val="FF6200"/>
                          </a:solidFill>
                          <a:latin typeface="Cambria Math" panose="02040503050406030204" pitchFamily="18" charset="0"/>
                        </a:rPr>
                        <m:t>(</m:t>
                      </m:r>
                      <m:r>
                        <a:rPr lang="en-US" sz="3200" b="0" i="1" smtClean="0">
                          <a:solidFill>
                            <a:srgbClr val="FF6200"/>
                          </a:solidFill>
                          <a:latin typeface="Cambria Math" panose="02040503050406030204" pitchFamily="18" charset="0"/>
                        </a:rPr>
                        <m:t>𝑐</m:t>
                      </m:r>
                      <m:r>
                        <a:rPr lang="en-US" sz="3200" b="0" i="1" smtClean="0">
                          <a:solidFill>
                            <a:srgbClr val="FF6200"/>
                          </a:solidFill>
                          <a:latin typeface="Cambria Math" panose="02040503050406030204" pitchFamily="18" charset="0"/>
                        </a:rPr>
                        <m:t>,</m:t>
                      </m:r>
                      <m:r>
                        <a:rPr lang="en-US" sz="3200" b="0" i="1" smtClean="0">
                          <a:solidFill>
                            <a:srgbClr val="FF6200"/>
                          </a:solidFill>
                          <a:latin typeface="Cambria Math" panose="02040503050406030204" pitchFamily="18" charset="0"/>
                        </a:rPr>
                        <m:t>𝑦</m:t>
                      </m:r>
                      <m:r>
                        <a:rPr lang="en-US" sz="3200" b="0" i="1" smtClean="0">
                          <a:solidFill>
                            <a:srgbClr val="FF6200"/>
                          </a:solidFill>
                          <a:latin typeface="Cambria Math" panose="02040503050406030204" pitchFamily="18" charset="0"/>
                        </a:rPr>
                        <m:t>)⋅</m:t>
                      </m:r>
                      <m:r>
                        <a:rPr lang="en-US" sz="3200" b="0" i="1" smtClean="0">
                          <a:solidFill>
                            <a:srgbClr val="000000"/>
                          </a:solidFill>
                          <a:latin typeface="Cambria Math" panose="02040503050406030204" pitchFamily="18" charset="0"/>
                        </a:rPr>
                        <m:t>𝑠𝑘</m:t>
                      </m:r>
                    </m:oMath>
                  </m:oMathPara>
                </a14:m>
                <a:endParaRPr sz="3200" dirty="0"/>
              </a:p>
            </p:txBody>
          </p:sp>
        </mc:Choice>
        <mc:Fallback xmlns="">
          <p:sp>
            <p:nvSpPr>
              <p:cNvPr id="5" name=",">
                <a:extLst>
                  <a:ext uri="{FF2B5EF4-FFF2-40B4-BE49-F238E27FC236}">
                    <a16:creationId xmlns:a16="http://schemas.microsoft.com/office/drawing/2014/main" id="{68A5F67D-2744-8E76-BFF0-2FC2C580DFD5}"/>
                  </a:ext>
                </a:extLst>
              </p:cNvPr>
              <p:cNvSpPr txBox="1">
                <a:spLocks noRot="1" noChangeAspect="1" noMove="1" noResize="1" noEditPoints="1" noAdjustHandles="1" noChangeArrowheads="1" noChangeShapeType="1" noTextEdit="1"/>
              </p:cNvSpPr>
              <p:nvPr/>
            </p:nvSpPr>
            <p:spPr>
              <a:xfrm>
                <a:off x="2559149" y="2965162"/>
                <a:ext cx="3740057" cy="738658"/>
              </a:xfrm>
              <a:prstGeom prst="rect">
                <a:avLst/>
              </a:prstGeom>
              <a:blipFill>
                <a:blip r:embed="rId4"/>
                <a:stretch>
                  <a:fillRect b="-6780"/>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a:extLst>
                  <a:ext uri="{FF2B5EF4-FFF2-40B4-BE49-F238E27FC236}">
                    <a16:creationId xmlns:a16="http://schemas.microsoft.com/office/drawing/2014/main" id="{B6B4958B-AFF0-87ED-B232-83B58845DE66}"/>
                  </a:ext>
                </a:extLst>
              </p:cNvPr>
              <p:cNvSpPr/>
              <p:nvPr/>
            </p:nvSpPr>
            <p:spPr>
              <a:xfrm>
                <a:off x="2559149" y="4017162"/>
                <a:ext cx="3069065" cy="132425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400" b="0" dirty="0">
                    <a:solidFill>
                      <a:srgbClr val="000000"/>
                    </a:solidFill>
                    <a:effectLst/>
                  </a:rPr>
                  <a:t>Two instantiations: </a:t>
                </a:r>
              </a:p>
              <a:p>
                <a:pPr marL="342900" indent="-342900" defTabSz="2709333" hangingPunct="0">
                  <a:buFontTx/>
                  <a:buChar char="-"/>
                </a:pP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𝑓</m:t>
                        </m:r>
                      </m:e>
                      <m:sub>
                        <m:r>
                          <a:rPr lang="en-US" sz="2400" b="0" i="1" smtClean="0">
                            <a:solidFill>
                              <a:srgbClr val="000000"/>
                            </a:solidFill>
                            <a:effectLst/>
                            <a:latin typeface="Cambria Math" panose="02040503050406030204" pitchFamily="18" charset="0"/>
                          </a:rPr>
                          <m:t>1</m:t>
                        </m:r>
                      </m:sub>
                    </m:sSub>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𝑦</m:t>
                        </m:r>
                      </m:e>
                    </m:d>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𝑦</m:t>
                    </m:r>
                  </m:oMath>
                </a14:m>
                <a:endParaRPr lang="en-US" sz="2400" dirty="0">
                  <a:solidFill>
                    <a:srgbClr val="000000"/>
                  </a:solidFill>
                  <a:effectLst/>
                  <a:latin typeface="Helvetica Light" panose="020B0403020202020204" pitchFamily="34" charset="0"/>
                </a:endParaRPr>
              </a:p>
              <a:p>
                <a:pPr marL="342900" indent="-342900" defTabSz="2709333" hangingPunct="0">
                  <a:buFontTx/>
                  <a:buChar char="-"/>
                </a:pP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𝑓</m:t>
                        </m:r>
                      </m:e>
                      <m:sub>
                        <m:r>
                          <a:rPr lang="en-US" sz="2400" b="0" i="1" smtClean="0">
                            <a:solidFill>
                              <a:srgbClr val="000000"/>
                            </a:solidFill>
                            <a:effectLst/>
                            <a:latin typeface="Cambria Math" panose="02040503050406030204" pitchFamily="18" charset="0"/>
                          </a:rPr>
                          <m:t>2</m:t>
                        </m:r>
                      </m:sub>
                    </m:sSub>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𝑦</m:t>
                        </m:r>
                      </m:e>
                    </m:d>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sSup>
                      <m:sSupPr>
                        <m:ctrlPr>
                          <a:rPr lang="en-US" sz="2400" b="0" i="1" smtClean="0">
                            <a:solidFill>
                              <a:srgbClr val="000000"/>
                            </a:solidFill>
                            <a:effectLst/>
                            <a:latin typeface="Cambria Math" panose="02040503050406030204" pitchFamily="18" charset="0"/>
                          </a:rPr>
                        </m:ctrlPr>
                      </m:sSupPr>
                      <m:e>
                        <m:r>
                          <a:rPr lang="en-US" sz="2400" b="0" i="1" smtClean="0">
                            <a:solidFill>
                              <a:srgbClr val="000000"/>
                            </a:solidFill>
                            <a:effectLst/>
                            <a:latin typeface="Cambria Math" panose="02040503050406030204" pitchFamily="18" charset="0"/>
                          </a:rPr>
                          <m:t>𝑦</m:t>
                        </m:r>
                      </m:e>
                      <m:sup>
                        <m:r>
                          <a:rPr lang="en-US" sz="2400" b="0" i="1" smtClean="0">
                            <a:solidFill>
                              <a:srgbClr val="000000"/>
                            </a:solidFill>
                            <a:effectLst/>
                            <a:latin typeface="Cambria Math" panose="02040503050406030204" pitchFamily="18" charset="0"/>
                          </a:rPr>
                          <m:t>𝑞</m:t>
                        </m:r>
                      </m:sup>
                    </m:sSup>
                  </m:oMath>
                </a14:m>
                <a:endParaRPr lang="en-US" sz="2400" dirty="0">
                  <a:solidFill>
                    <a:srgbClr val="000000"/>
                  </a:solidFill>
                  <a:effectLst/>
                  <a:latin typeface="Helvetica Light" panose="020B0403020202020204" pitchFamily="34" charset="0"/>
                </a:endParaRPr>
              </a:p>
            </p:txBody>
          </p:sp>
        </mc:Choice>
        <mc:Fallback xmlns="">
          <p:sp>
            <p:nvSpPr>
              <p:cNvPr id="6" name="Rounded Rectangle 5">
                <a:extLst>
                  <a:ext uri="{FF2B5EF4-FFF2-40B4-BE49-F238E27FC236}">
                    <a16:creationId xmlns:a16="http://schemas.microsoft.com/office/drawing/2014/main" id="{B6B4958B-AFF0-87ED-B232-83B58845DE66}"/>
                  </a:ext>
                </a:extLst>
              </p:cNvPr>
              <p:cNvSpPr>
                <a:spLocks noRot="1" noChangeAspect="1" noMove="1" noResize="1" noEditPoints="1" noAdjustHandles="1" noChangeArrowheads="1" noChangeShapeType="1" noTextEdit="1"/>
              </p:cNvSpPr>
              <p:nvPr/>
            </p:nvSpPr>
            <p:spPr>
              <a:xfrm>
                <a:off x="2559149" y="4017162"/>
                <a:ext cx="3069065" cy="1324252"/>
              </a:xfrm>
              <a:prstGeom prst="roundRect">
                <a:avLst>
                  <a:gd name="adj" fmla="val 16813"/>
                </a:avLst>
              </a:prstGeom>
              <a:blipFill>
                <a:blip r:embed="rId5"/>
                <a:stretch>
                  <a:fillRect l="-823" b="-1905"/>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365F5A1D-B934-1EC8-A337-879F0491DBD1}"/>
                  </a:ext>
                </a:extLst>
              </p:cNvPr>
              <p:cNvSpPr/>
              <p:nvPr/>
            </p:nvSpPr>
            <p:spPr>
              <a:xfrm>
                <a:off x="6096000" y="4686059"/>
                <a:ext cx="2393918" cy="442674"/>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14:m>
                  <m:oMathPara xmlns:m="http://schemas.openxmlformats.org/officeDocument/2006/math">
                    <m:oMathParaPr>
                      <m:jc m:val="centerGroup"/>
                    </m:oMathParaPr>
                    <m:oMath xmlns:m="http://schemas.openxmlformats.org/officeDocument/2006/math">
                      <m:r>
                        <m:rPr>
                          <m:sty m:val="p"/>
                        </m:rPr>
                        <a:rPr lang="en-US" sz="2000" b="0" i="1" smtClean="0">
                          <a:solidFill>
                            <a:srgbClr val="000000"/>
                          </a:solidFill>
                          <a:effectLst/>
                          <a:latin typeface="Cambria Math" panose="02040503050406030204" pitchFamily="18" charset="0"/>
                        </a:rPr>
                        <m:t>gcd</m:t>
                      </m:r>
                      <m:d>
                        <m:dPr>
                          <m:ctrlPr>
                            <a:rPr lang="en-US" sz="2000" b="0" i="1" smtClean="0">
                              <a:solidFill>
                                <a:srgbClr val="000000"/>
                              </a:solidFill>
                              <a:effectLst/>
                              <a:latin typeface="Cambria Math" panose="02040503050406030204" pitchFamily="18" charset="0"/>
                            </a:rPr>
                          </m:ctrlPr>
                        </m:dPr>
                        <m:e>
                          <m:r>
                            <a:rPr lang="en-US" sz="2000" b="0" i="1" smtClean="0">
                              <a:solidFill>
                                <a:srgbClr val="000000"/>
                              </a:solidFill>
                              <a:effectLst/>
                              <a:latin typeface="Cambria Math" panose="02040503050406030204" pitchFamily="18" charset="0"/>
                            </a:rPr>
                            <m:t>𝑞</m:t>
                          </m:r>
                          <m:r>
                            <a:rPr lang="en-US" sz="2000" b="0" i="1" smtClean="0">
                              <a:solidFill>
                                <a:srgbClr val="000000"/>
                              </a:solidFill>
                              <a:effectLst/>
                              <a:latin typeface="Cambria Math" panose="02040503050406030204" pitchFamily="18" charset="0"/>
                            </a:rPr>
                            <m:t>,</m:t>
                          </m:r>
                          <m:r>
                            <a:rPr lang="en-US" sz="2000" b="0" i="1" smtClean="0">
                              <a:solidFill>
                                <a:srgbClr val="000000"/>
                              </a:solidFill>
                              <a:effectLst/>
                              <a:latin typeface="Cambria Math" panose="02040503050406030204" pitchFamily="18" charset="0"/>
                            </a:rPr>
                            <m:t>𝑝</m:t>
                          </m:r>
                          <m:r>
                            <a:rPr lang="en-US" sz="2000" b="0" i="1" smtClean="0">
                              <a:solidFill>
                                <a:srgbClr val="000000"/>
                              </a:solidFill>
                              <a:effectLst/>
                              <a:latin typeface="Cambria Math" panose="02040503050406030204" pitchFamily="18" charset="0"/>
                            </a:rPr>
                            <m:t>−1</m:t>
                          </m:r>
                        </m:e>
                      </m:d>
                      <m:r>
                        <a:rPr lang="en-US" sz="2000" b="0" i="1" smtClean="0">
                          <a:solidFill>
                            <a:srgbClr val="000000"/>
                          </a:solidFill>
                          <a:effectLst/>
                          <a:latin typeface="Cambria Math" panose="02040503050406030204" pitchFamily="18" charset="0"/>
                        </a:rPr>
                        <m:t>=1</m:t>
                      </m:r>
                    </m:oMath>
                  </m:oMathPara>
                </a14:m>
                <a:endParaRPr lang="en-US" sz="2000" dirty="0">
                  <a:solidFill>
                    <a:srgbClr val="000000"/>
                  </a:solidFill>
                  <a:effectLst/>
                  <a:latin typeface="Helvetica Light" panose="020B0403020202020204" pitchFamily="34" charset="0"/>
                </a:endParaRPr>
              </a:p>
            </p:txBody>
          </p:sp>
        </mc:Choice>
        <mc:Fallback xmlns="">
          <p:sp>
            <p:nvSpPr>
              <p:cNvPr id="7" name="Rounded Rectangle 6">
                <a:extLst>
                  <a:ext uri="{FF2B5EF4-FFF2-40B4-BE49-F238E27FC236}">
                    <a16:creationId xmlns:a16="http://schemas.microsoft.com/office/drawing/2014/main" id="{365F5A1D-B934-1EC8-A337-879F0491DBD1}"/>
                  </a:ext>
                </a:extLst>
              </p:cNvPr>
              <p:cNvSpPr>
                <a:spLocks noRot="1" noChangeAspect="1" noMove="1" noResize="1" noEditPoints="1" noAdjustHandles="1" noChangeArrowheads="1" noChangeShapeType="1" noTextEdit="1"/>
              </p:cNvSpPr>
              <p:nvPr/>
            </p:nvSpPr>
            <p:spPr>
              <a:xfrm>
                <a:off x="6096000" y="4686059"/>
                <a:ext cx="2393918" cy="442674"/>
              </a:xfrm>
              <a:prstGeom prst="roundRect">
                <a:avLst>
                  <a:gd name="adj" fmla="val 16813"/>
                </a:avLst>
              </a:prstGeom>
              <a:blipFill>
                <a:blip r:embed="rId6"/>
                <a:stretch>
                  <a:fillRect b="-8571"/>
                </a:stretch>
              </a:blipFill>
              <a:ln w="63500" cap="flat">
                <a:noFill/>
                <a:prstDash val="solid"/>
                <a:round/>
              </a:ln>
              <a:effectLst/>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FEA24311-5DF4-A5E8-3494-E32B553FBDF6}"/>
              </a:ext>
            </a:extLst>
          </p:cNvPr>
          <p:cNvCxnSpPr>
            <a:cxnSpLocks/>
            <a:endCxn id="7" idx="1"/>
          </p:cNvCxnSpPr>
          <p:nvPr/>
        </p:nvCxnSpPr>
        <p:spPr>
          <a:xfrm flipV="1">
            <a:off x="5328155" y="4907396"/>
            <a:ext cx="767845" cy="64550"/>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E8153C43-7A7A-35FD-7BBF-8D53DB09CA09}"/>
                  </a:ext>
                </a:extLst>
              </p:cNvPr>
              <p:cNvSpPr/>
              <p:nvPr/>
            </p:nvSpPr>
            <p:spPr>
              <a:xfrm>
                <a:off x="6095999" y="5348119"/>
                <a:ext cx="4585570" cy="446577"/>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14:m>
                  <m:oMath xmlns:m="http://schemas.openxmlformats.org/officeDocument/2006/math">
                    <m:r>
                      <a:rPr lang="en-US" sz="2000" b="0" i="1" smtClean="0">
                        <a:solidFill>
                          <a:srgbClr val="000000"/>
                        </a:solidFill>
                        <a:effectLst/>
                        <a:latin typeface="Cambria Math" panose="02040503050406030204" pitchFamily="18" charset="0"/>
                      </a:rPr>
                      <m:t>𝑞</m:t>
                    </m:r>
                    <m:r>
                      <a:rPr lang="en-US" sz="2000" b="0" i="1" smtClean="0">
                        <a:solidFill>
                          <a:srgbClr val="000000"/>
                        </a:solidFill>
                        <a:effectLst/>
                        <a:latin typeface="Cambria Math" panose="02040503050406030204" pitchFamily="18" charset="0"/>
                      </a:rPr>
                      <m:t>=5</m:t>
                    </m:r>
                  </m:oMath>
                </a14:m>
                <a:r>
                  <a:rPr lang="en-US" sz="2000" dirty="0">
                    <a:solidFill>
                      <a:srgbClr val="000000"/>
                    </a:solidFill>
                    <a:effectLst/>
                    <a:latin typeface="Helvetica Light" panose="020B0403020202020204" pitchFamily="34" charset="0"/>
                  </a:rPr>
                  <a:t> </a:t>
                </a:r>
                <a:r>
                  <a:rPr lang="en-US" sz="2000" dirty="0">
                    <a:solidFill>
                      <a:srgbClr val="000000"/>
                    </a:solidFill>
                    <a:effectLst/>
                    <a:latin typeface="Helvetica" pitchFamily="2" charset="0"/>
                  </a:rPr>
                  <a:t>works for most elliptic curves</a:t>
                </a:r>
              </a:p>
            </p:txBody>
          </p:sp>
        </mc:Choice>
        <mc:Fallback xmlns="">
          <p:sp>
            <p:nvSpPr>
              <p:cNvPr id="9" name="Rounded Rectangle 8">
                <a:extLst>
                  <a:ext uri="{FF2B5EF4-FFF2-40B4-BE49-F238E27FC236}">
                    <a16:creationId xmlns:a16="http://schemas.microsoft.com/office/drawing/2014/main" id="{E8153C43-7A7A-35FD-7BBF-8D53DB09CA09}"/>
                  </a:ext>
                </a:extLst>
              </p:cNvPr>
              <p:cNvSpPr>
                <a:spLocks noRot="1" noChangeAspect="1" noMove="1" noResize="1" noEditPoints="1" noAdjustHandles="1" noChangeArrowheads="1" noChangeShapeType="1" noTextEdit="1"/>
              </p:cNvSpPr>
              <p:nvPr/>
            </p:nvSpPr>
            <p:spPr>
              <a:xfrm>
                <a:off x="6095999" y="5348119"/>
                <a:ext cx="4585570" cy="446577"/>
              </a:xfrm>
              <a:prstGeom prst="roundRect">
                <a:avLst>
                  <a:gd name="adj" fmla="val 16813"/>
                </a:avLst>
              </a:prstGeom>
              <a:blipFill>
                <a:blip r:embed="rId7"/>
                <a:stretch>
                  <a:fillRect b="-21622"/>
                </a:stretch>
              </a:blipFill>
              <a:ln w="63500" cap="flat">
                <a:noFill/>
                <a:prstDash val="solid"/>
                <a:round/>
              </a:ln>
              <a:effectLst/>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6F3DB374-5A73-C74B-8BA8-28F21612712B}"/>
              </a:ext>
            </a:extLst>
          </p:cNvPr>
          <p:cNvCxnSpPr>
            <a:cxnSpLocks/>
          </p:cNvCxnSpPr>
          <p:nvPr/>
        </p:nvCxnSpPr>
        <p:spPr>
          <a:xfrm>
            <a:off x="4710582" y="2018901"/>
            <a:ext cx="0" cy="870473"/>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2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Our blind signatures</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45A6A0-52BD-1C43-D11D-F35B16F1C2B8}"/>
                  </a:ext>
                </a:extLst>
              </p:cNvPr>
              <p:cNvSpPr txBox="1"/>
              <p:nvPr/>
            </p:nvSpPr>
            <p:spPr>
              <a:xfrm>
                <a:off x="1273875" y="1579416"/>
                <a:ext cx="1719893" cy="477054"/>
              </a:xfrm>
              <a:prstGeom prst="rect">
                <a:avLst/>
              </a:prstGeom>
              <a:noFill/>
            </p:spPr>
            <p:txBody>
              <a:bodyPr wrap="square" rtlCol="0">
                <a:spAutoFit/>
              </a:bodyPr>
              <a:lstStyle/>
              <a:p>
                <a:r>
                  <a:rPr lang="en-US" sz="2400" dirty="0">
                    <a:solidFill>
                      <a:srgbClr val="0076BA"/>
                    </a:solidFill>
                    <a:latin typeface="Helvetica" pitchFamily="2" charset="0"/>
                  </a:rPr>
                  <a:t>Issuer(</a:t>
                </a:r>
                <a14:m>
                  <m:oMath xmlns:m="http://schemas.openxmlformats.org/officeDocument/2006/math">
                    <m:r>
                      <a:rPr lang="en-US" sz="2400" i="1">
                        <a:latin typeface="Cambria Math" panose="02040503050406030204" pitchFamily="18" charset="0"/>
                      </a:rPr>
                      <m:t>𝑠𝑘</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5" name="TextBox 4">
                <a:extLst>
                  <a:ext uri="{FF2B5EF4-FFF2-40B4-BE49-F238E27FC236}">
                    <a16:creationId xmlns:a16="http://schemas.microsoft.com/office/drawing/2014/main" id="{C845A6A0-52BD-1C43-D11D-F35B16F1C2B8}"/>
                  </a:ext>
                </a:extLst>
              </p:cNvPr>
              <p:cNvSpPr txBox="1">
                <a:spLocks noRot="1" noChangeAspect="1" noMove="1" noResize="1" noEditPoints="1" noAdjustHandles="1" noChangeArrowheads="1" noChangeShapeType="1" noTextEdit="1"/>
              </p:cNvSpPr>
              <p:nvPr/>
            </p:nvSpPr>
            <p:spPr>
              <a:xfrm>
                <a:off x="1273875" y="1579416"/>
                <a:ext cx="1719893" cy="477054"/>
              </a:xfrm>
              <a:prstGeom prst="rect">
                <a:avLst/>
              </a:prstGeom>
              <a:blipFill>
                <a:blip r:embed="rId3"/>
                <a:stretch>
                  <a:fillRect l="-5882" t="-13158" r="-4412"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78586A-D26E-07A5-C25C-BD6096F5DEDB}"/>
                  </a:ext>
                </a:extLst>
              </p:cNvPr>
              <p:cNvSpPr txBox="1"/>
              <p:nvPr/>
            </p:nvSpPr>
            <p:spPr>
              <a:xfrm>
                <a:off x="5457612" y="1631957"/>
                <a:ext cx="1977506" cy="477820"/>
              </a:xfrm>
              <a:prstGeom prst="rect">
                <a:avLst/>
              </a:prstGeom>
              <a:noFill/>
            </p:spPr>
            <p:txBody>
              <a:bodyPr wrap="square" rtlCol="0">
                <a:spAutoFit/>
              </a:bodyPr>
              <a:lstStyle/>
              <a:p>
                <a:r>
                  <a:rPr lang="en-US" sz="2400" dirty="0">
                    <a:solidFill>
                      <a:srgbClr val="0076BA"/>
                    </a:solidFill>
                    <a:latin typeface="Helvetica" pitchFamily="2" charset="0"/>
                  </a:rPr>
                  <a:t>User(</a:t>
                </a:r>
                <a14:m>
                  <m:oMath xmlns:m="http://schemas.openxmlformats.org/officeDocument/2006/math">
                    <m:r>
                      <a:rPr lang="en-US" sz="2400" i="1">
                        <a:latin typeface="Cambria Math" panose="02040503050406030204" pitchFamily="18" charset="0"/>
                      </a:rPr>
                      <m:t>𝑝𝑘</m:t>
                    </m:r>
                    <m:r>
                      <a:rPr lang="en-US" sz="2400" b="0" i="1" smtClean="0">
                        <a:latin typeface="Cambria Math" panose="02040503050406030204" pitchFamily="18" charset="0"/>
                      </a:rPr>
                      <m:t>,</m:t>
                    </m:r>
                    <m:r>
                      <a:rPr lang="en-US" sz="2400" i="1">
                        <a:latin typeface="Cambria Math" panose="02040503050406030204" pitchFamily="18" charset="0"/>
                      </a:rPr>
                      <m:t>𝑚</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8" name="TextBox 7">
                <a:extLst>
                  <a:ext uri="{FF2B5EF4-FFF2-40B4-BE49-F238E27FC236}">
                    <a16:creationId xmlns:a16="http://schemas.microsoft.com/office/drawing/2014/main" id="{2178586A-D26E-07A5-C25C-BD6096F5DEDB}"/>
                  </a:ext>
                </a:extLst>
              </p:cNvPr>
              <p:cNvSpPr txBox="1">
                <a:spLocks noRot="1" noChangeAspect="1" noMove="1" noResize="1" noEditPoints="1" noAdjustHandles="1" noChangeArrowheads="1" noChangeShapeType="1" noTextEdit="1"/>
              </p:cNvSpPr>
              <p:nvPr/>
            </p:nvSpPr>
            <p:spPr>
              <a:xfrm>
                <a:off x="5457612" y="1631957"/>
                <a:ext cx="1977506" cy="477820"/>
              </a:xfrm>
              <a:prstGeom prst="rect">
                <a:avLst/>
              </a:prstGeom>
              <a:blipFill>
                <a:blip r:embed="rId4"/>
                <a:stretch>
                  <a:fillRect l="-4459" t="-12821" r="-1911"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
                <a:extLst>
                  <a:ext uri="{FF2B5EF4-FFF2-40B4-BE49-F238E27FC236}">
                    <a16:creationId xmlns:a16="http://schemas.microsoft.com/office/drawing/2014/main" id="{A3AD1B3D-3097-EBD4-A485-85CE235B5A92}"/>
                  </a:ext>
                </a:extLst>
              </p:cNvPr>
              <p:cNvSpPr txBox="1"/>
              <p:nvPr/>
            </p:nvSpPr>
            <p:spPr>
              <a:xfrm>
                <a:off x="5550976" y="2666595"/>
                <a:ext cx="86279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chemeClr val="tx1"/>
                          </a:solidFill>
                          <a:latin typeface="Cambria Math" panose="02040503050406030204" pitchFamily="18" charset="0"/>
                        </a:rPr>
                        <m:t>𝐵</m:t>
                      </m:r>
                    </m:oMath>
                  </m:oMathPara>
                </a14:m>
                <a:endParaRPr sz="2400" dirty="0"/>
              </a:p>
            </p:txBody>
          </p:sp>
        </mc:Choice>
        <mc:Fallback xmlns="">
          <p:sp>
            <p:nvSpPr>
              <p:cNvPr id="12" name=",">
                <a:extLst>
                  <a:ext uri="{FF2B5EF4-FFF2-40B4-BE49-F238E27FC236}">
                    <a16:creationId xmlns:a16="http://schemas.microsoft.com/office/drawing/2014/main" id="{A3AD1B3D-3097-EBD4-A485-85CE235B5A92}"/>
                  </a:ext>
                </a:extLst>
              </p:cNvPr>
              <p:cNvSpPr txBox="1">
                <a:spLocks noRot="1" noChangeAspect="1" noMove="1" noResize="1" noEditPoints="1" noAdjustHandles="1" noChangeArrowheads="1" noChangeShapeType="1" noTextEdit="1"/>
              </p:cNvSpPr>
              <p:nvPr/>
            </p:nvSpPr>
            <p:spPr>
              <a:xfrm>
                <a:off x="5550976" y="2666595"/>
                <a:ext cx="862794" cy="630936"/>
              </a:xfrm>
              <a:prstGeom prst="rect">
                <a:avLst/>
              </a:prstGeom>
              <a:blipFill>
                <a:blip r:embed="rId5"/>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13" name="Rounded Rectangle 12">
            <a:extLst>
              <a:ext uri="{FF2B5EF4-FFF2-40B4-BE49-F238E27FC236}">
                <a16:creationId xmlns:a16="http://schemas.microsoft.com/office/drawing/2014/main" id="{10B3F261-9C4C-64DB-8E61-3680ABC571F9}"/>
              </a:ext>
            </a:extLst>
          </p:cNvPr>
          <p:cNvSpPr/>
          <p:nvPr/>
        </p:nvSpPr>
        <p:spPr>
          <a:xfrm>
            <a:off x="6718248" y="2834640"/>
            <a:ext cx="657318" cy="1332998"/>
          </a:xfrm>
          <a:prstGeom prst="roundRect">
            <a:avLst>
              <a:gd name="adj" fmla="val 6722"/>
            </a:avLst>
          </a:prstGeom>
          <a:noFill/>
          <a:ln w="45720"/>
        </p:spPr>
        <p:style>
          <a:lnRef idx="2">
            <a:schemeClr val="accent1">
              <a:shade val="15000"/>
            </a:schemeClr>
          </a:lnRef>
          <a:fillRef idx="1">
            <a:schemeClr val="accent1"/>
          </a:fillRef>
          <a:effectRef idx="0">
            <a:schemeClr val="accent1"/>
          </a:effectRef>
          <a:fontRef idx="minor">
            <a:schemeClr val="lt1"/>
          </a:fontRef>
        </p:style>
        <p:txBody>
          <a:bodyPr lIns="91440" rtlCol="0" anchor="ctr"/>
          <a:lstStyle/>
          <a:p>
            <a:pPr algn="ctr"/>
            <a:r>
              <a:rPr lang="en-US" sz="2400" dirty="0">
                <a:solidFill>
                  <a:schemeClr val="tx1"/>
                </a:solidFill>
                <a:latin typeface="Helvetica" pitchFamily="2" charset="0"/>
              </a:rPr>
              <a:t>R</a:t>
            </a:r>
          </a:p>
        </p:txBody>
      </p:sp>
      <mc:AlternateContent xmlns:mc="http://schemas.openxmlformats.org/markup-compatibility/2006" xmlns:a14="http://schemas.microsoft.com/office/drawing/2010/main">
        <mc:Choice Requires="a14">
          <p:sp>
            <p:nvSpPr>
              <p:cNvPr id="20" name=",">
                <a:extLst>
                  <a:ext uri="{FF2B5EF4-FFF2-40B4-BE49-F238E27FC236}">
                    <a16:creationId xmlns:a16="http://schemas.microsoft.com/office/drawing/2014/main" id="{7D12A3B7-E3A0-69E2-60E7-90C7873664E7}"/>
                  </a:ext>
                </a:extLst>
              </p:cNvPr>
              <p:cNvSpPr txBox="1"/>
              <p:nvPr/>
            </p:nvSpPr>
            <p:spPr>
              <a:xfrm>
                <a:off x="7738640" y="2641201"/>
                <a:ext cx="519752"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rgbClr val="FF6200"/>
                          </a:solidFill>
                          <a:latin typeface="Cambria Math" panose="02040503050406030204" pitchFamily="18" charset="0"/>
                        </a:rPr>
                        <m:t>𝑅</m:t>
                      </m:r>
                    </m:oMath>
                  </m:oMathPara>
                </a14:m>
                <a:endParaRPr sz="2400" dirty="0"/>
              </a:p>
            </p:txBody>
          </p:sp>
        </mc:Choice>
        <mc:Fallback xmlns="">
          <p:sp>
            <p:nvSpPr>
              <p:cNvPr id="20" name=",">
                <a:extLst>
                  <a:ext uri="{FF2B5EF4-FFF2-40B4-BE49-F238E27FC236}">
                    <a16:creationId xmlns:a16="http://schemas.microsoft.com/office/drawing/2014/main" id="{7D12A3B7-E3A0-69E2-60E7-90C7873664E7}"/>
                  </a:ext>
                </a:extLst>
              </p:cNvPr>
              <p:cNvSpPr txBox="1">
                <a:spLocks noRot="1" noChangeAspect="1" noMove="1" noResize="1" noEditPoints="1" noAdjustHandles="1" noChangeArrowheads="1" noChangeShapeType="1" noTextEdit="1"/>
              </p:cNvSpPr>
              <p:nvPr/>
            </p:nvSpPr>
            <p:spPr>
              <a:xfrm>
                <a:off x="7738640" y="2641201"/>
                <a:ext cx="519752" cy="615547"/>
              </a:xfrm>
              <a:prstGeom prst="rect">
                <a:avLst/>
              </a:prstGeom>
              <a:blipFill>
                <a:blip r:embed="rId6"/>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a:extLst>
                  <a:ext uri="{FF2B5EF4-FFF2-40B4-BE49-F238E27FC236}">
                    <a16:creationId xmlns:a16="http://schemas.microsoft.com/office/drawing/2014/main" id="{AF76B489-962E-7E8C-2F62-20692CD4095A}"/>
                  </a:ext>
                </a:extLst>
              </p:cNvPr>
              <p:cNvSpPr txBox="1"/>
              <p:nvPr/>
            </p:nvSpPr>
            <p:spPr>
              <a:xfrm>
                <a:off x="4387641" y="2975942"/>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24" name="Text">
                <a:extLst>
                  <a:ext uri="{FF2B5EF4-FFF2-40B4-BE49-F238E27FC236}">
                    <a16:creationId xmlns:a16="http://schemas.microsoft.com/office/drawing/2014/main" id="{AF76B489-962E-7E8C-2F62-20692CD4095A}"/>
                  </a:ext>
                </a:extLst>
              </p:cNvPr>
              <p:cNvSpPr txBox="1">
                <a:spLocks noRot="1" noChangeAspect="1" noMove="1" noResize="1" noEditPoints="1" noAdjustHandles="1" noChangeArrowheads="1" noChangeShapeType="1" noTextEdit="1"/>
              </p:cNvSpPr>
              <p:nvPr/>
            </p:nvSpPr>
            <p:spPr>
              <a:xfrm>
                <a:off x="4387641" y="2975942"/>
                <a:ext cx="476022" cy="630936"/>
              </a:xfrm>
              <a:prstGeom prst="rect">
                <a:avLst/>
              </a:prstGeom>
              <a:blipFill>
                <a:blip r:embed="rId7"/>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
                <a:extLst>
                  <a:ext uri="{FF2B5EF4-FFF2-40B4-BE49-F238E27FC236}">
                    <a16:creationId xmlns:a16="http://schemas.microsoft.com/office/drawing/2014/main" id="{B1EEF884-9596-59F3-8B51-6EC3C52F72AA}"/>
                  </a:ext>
                </a:extLst>
              </p:cNvPr>
              <p:cNvSpPr txBox="1"/>
              <p:nvPr/>
            </p:nvSpPr>
            <p:spPr>
              <a:xfrm>
                <a:off x="7803051" y="3679831"/>
                <a:ext cx="78341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𝑧</m:t>
                          </m:r>
                        </m:e>
                      </m:acc>
                      <m:r>
                        <a:rPr lang="en-US" sz="2400" b="0" i="1" smtClean="0">
                          <a:solidFill>
                            <a:srgbClr val="FF6200"/>
                          </a:solidFill>
                          <a:latin typeface="Cambria Math" panose="02040503050406030204" pitchFamily="18" charset="0"/>
                        </a:rPr>
                        <m:t>, </m:t>
                      </m:r>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𝑦</m:t>
                          </m:r>
                        </m:e>
                      </m:acc>
                    </m:oMath>
                  </m:oMathPara>
                </a14:m>
                <a:endParaRPr sz="2400" dirty="0"/>
              </a:p>
            </p:txBody>
          </p:sp>
        </mc:Choice>
        <mc:Fallback xmlns="">
          <p:sp>
            <p:nvSpPr>
              <p:cNvPr id="29" name="Text">
                <a:extLst>
                  <a:ext uri="{FF2B5EF4-FFF2-40B4-BE49-F238E27FC236}">
                    <a16:creationId xmlns:a16="http://schemas.microsoft.com/office/drawing/2014/main" id="{B1EEF884-9596-59F3-8B51-6EC3C52F72AA}"/>
                  </a:ext>
                </a:extLst>
              </p:cNvPr>
              <p:cNvSpPr txBox="1">
                <a:spLocks noRot="1" noChangeAspect="1" noMove="1" noResize="1" noEditPoints="1" noAdjustHandles="1" noChangeArrowheads="1" noChangeShapeType="1" noTextEdit="1"/>
              </p:cNvSpPr>
              <p:nvPr/>
            </p:nvSpPr>
            <p:spPr>
              <a:xfrm>
                <a:off x="7803051" y="3679831"/>
                <a:ext cx="783414" cy="630936"/>
              </a:xfrm>
              <a:prstGeom prst="rect">
                <a:avLst/>
              </a:prstGeom>
              <a:blipFill>
                <a:blip r:embed="rId8"/>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
                <a:extLst>
                  <a:ext uri="{FF2B5EF4-FFF2-40B4-BE49-F238E27FC236}">
                    <a16:creationId xmlns:a16="http://schemas.microsoft.com/office/drawing/2014/main" id="{300FBF6D-761F-49A2-B6FC-01CCBD4E9DA4}"/>
                  </a:ext>
                </a:extLst>
              </p:cNvPr>
              <p:cNvSpPr txBox="1"/>
              <p:nvPr/>
            </p:nvSpPr>
            <p:spPr>
              <a:xfrm>
                <a:off x="7811494" y="4200800"/>
                <a:ext cx="1950015"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𝜎</m:t>
                      </m:r>
                      <m:r>
                        <a:rPr lang="en-US" sz="2400" b="0" i="1" smtClean="0">
                          <a:solidFill>
                            <a:srgbClr val="000000"/>
                          </a:solidFill>
                          <a:latin typeface="Cambria Math" panose="02040503050406030204" pitchFamily="18" charset="0"/>
                        </a:rPr>
                        <m:t>←</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𝑅</m:t>
                          </m:r>
                          <m:r>
                            <a:rPr lang="en-US" sz="2400" b="0" i="1" smtClean="0">
                              <a:solidFill>
                                <a:srgbClr val="000000"/>
                              </a:solidFill>
                              <a:latin typeface="Cambria Math" panose="02040503050406030204" pitchFamily="18" charset="0"/>
                            </a:rPr>
                            <m:t>,</m:t>
                          </m:r>
                          <m:acc>
                            <m:accPr>
                              <m:chr m:val="̃"/>
                              <m:ctrlPr>
                                <a:rPr lang="en-US" sz="2400" i="1" smtClean="0">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𝑧</m:t>
                              </m:r>
                            </m:e>
                          </m:acc>
                          <m:r>
                            <a:rPr lang="en-US" sz="2400" i="1">
                              <a:solidFill>
                                <a:srgbClr val="FF6200"/>
                              </a:solidFill>
                              <a:latin typeface="Cambria Math" panose="02040503050406030204" pitchFamily="18" charset="0"/>
                            </a:rPr>
                            <m:t>,</m:t>
                          </m:r>
                          <m:r>
                            <a:rPr lang="en-US" sz="2400" i="1" smtClean="0">
                              <a:solidFill>
                                <a:srgbClr val="FF6200"/>
                              </a:solidFill>
                              <a:latin typeface="Cambria Math" panose="02040503050406030204" pitchFamily="18" charset="0"/>
                            </a:rPr>
                            <m:t> </m:t>
                          </m:r>
                          <m:acc>
                            <m:accPr>
                              <m:chr m:val="̃"/>
                              <m:ctrlPr>
                                <a:rPr lang="en-US" sz="2400" i="1">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𝑦</m:t>
                              </m:r>
                            </m:e>
                          </m:acc>
                        </m:e>
                      </m:d>
                    </m:oMath>
                  </m:oMathPara>
                </a14:m>
                <a:endParaRPr sz="2400" dirty="0"/>
              </a:p>
            </p:txBody>
          </p:sp>
        </mc:Choice>
        <mc:Fallback xmlns="">
          <p:sp>
            <p:nvSpPr>
              <p:cNvPr id="30" name="Text">
                <a:extLst>
                  <a:ext uri="{FF2B5EF4-FFF2-40B4-BE49-F238E27FC236}">
                    <a16:creationId xmlns:a16="http://schemas.microsoft.com/office/drawing/2014/main" id="{300FBF6D-761F-49A2-B6FC-01CCBD4E9DA4}"/>
                  </a:ext>
                </a:extLst>
              </p:cNvPr>
              <p:cNvSpPr txBox="1">
                <a:spLocks noRot="1" noChangeAspect="1" noMove="1" noResize="1" noEditPoints="1" noAdjustHandles="1" noChangeArrowheads="1" noChangeShapeType="1" noTextEdit="1"/>
              </p:cNvSpPr>
              <p:nvPr/>
            </p:nvSpPr>
            <p:spPr>
              <a:xfrm>
                <a:off x="7811494" y="4200800"/>
                <a:ext cx="1950015" cy="615547"/>
              </a:xfrm>
              <a:prstGeom prst="rect">
                <a:avLst/>
              </a:prstGeom>
              <a:blipFill>
                <a:blip r:embed="rId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C5ADC21-54A5-9756-A86F-E002350CEDD9}"/>
              </a:ext>
            </a:extLst>
          </p:cNvPr>
          <p:cNvCxnSpPr>
            <a:cxnSpLocks/>
          </p:cNvCxnSpPr>
          <p:nvPr/>
        </p:nvCxnSpPr>
        <p:spPr>
          <a:xfrm>
            <a:off x="6307432" y="2992777"/>
            <a:ext cx="410816" cy="0"/>
          </a:xfrm>
          <a:prstGeom prst="straightConnector1">
            <a:avLst/>
          </a:prstGeom>
          <a:ln w="4572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
                <a:extLst>
                  <a:ext uri="{FF2B5EF4-FFF2-40B4-BE49-F238E27FC236}">
                    <a16:creationId xmlns:a16="http://schemas.microsoft.com/office/drawing/2014/main" id="{56B85C58-08DC-8B02-3D5C-1ED3550CCB30}"/>
                  </a:ext>
                </a:extLst>
              </p:cNvPr>
              <p:cNvSpPr txBox="1"/>
              <p:nvPr/>
            </p:nvSpPr>
            <p:spPr>
              <a:xfrm>
                <a:off x="4165925" y="2422125"/>
                <a:ext cx="86279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chemeClr val="tx1"/>
                          </a:solidFill>
                          <a:latin typeface="Cambria Math" panose="02040503050406030204" pitchFamily="18" charset="0"/>
                        </a:rPr>
                        <m:t>𝐵</m:t>
                      </m:r>
                    </m:oMath>
                  </m:oMathPara>
                </a14:m>
                <a:endParaRPr sz="2400" dirty="0"/>
              </a:p>
            </p:txBody>
          </p:sp>
        </mc:Choice>
        <mc:Fallback xmlns="">
          <p:sp>
            <p:nvSpPr>
              <p:cNvPr id="18" name=",">
                <a:extLst>
                  <a:ext uri="{FF2B5EF4-FFF2-40B4-BE49-F238E27FC236}">
                    <a16:creationId xmlns:a16="http://schemas.microsoft.com/office/drawing/2014/main" id="{56B85C58-08DC-8B02-3D5C-1ED3550CCB30}"/>
                  </a:ext>
                </a:extLst>
              </p:cNvPr>
              <p:cNvSpPr txBox="1">
                <a:spLocks noRot="1" noChangeAspect="1" noMove="1" noResize="1" noEditPoints="1" noAdjustHandles="1" noChangeArrowheads="1" noChangeShapeType="1" noTextEdit="1"/>
              </p:cNvSpPr>
              <p:nvPr/>
            </p:nvSpPr>
            <p:spPr>
              <a:xfrm>
                <a:off x="4165925" y="2422125"/>
                <a:ext cx="862794" cy="630936"/>
              </a:xfrm>
              <a:prstGeom prst="rect">
                <a:avLst/>
              </a:prstGeom>
              <a:blipFill>
                <a:blip r:embed="rId10"/>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9C1C6FC2-1CF5-77CF-BBA6-8E472C08433D}"/>
              </a:ext>
            </a:extLst>
          </p:cNvPr>
          <p:cNvCxnSpPr>
            <a:cxnSpLocks/>
          </p:cNvCxnSpPr>
          <p:nvPr/>
        </p:nvCxnSpPr>
        <p:spPr>
          <a:xfrm>
            <a:off x="6307432" y="3495993"/>
            <a:ext cx="410816"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0CF666-4AB4-F695-D790-48FCC48FDA5F}"/>
              </a:ext>
            </a:extLst>
          </p:cNvPr>
          <p:cNvCxnSpPr>
            <a:cxnSpLocks/>
          </p:cNvCxnSpPr>
          <p:nvPr/>
        </p:nvCxnSpPr>
        <p:spPr>
          <a:xfrm>
            <a:off x="6302442" y="4004626"/>
            <a:ext cx="410816" cy="0"/>
          </a:xfrm>
          <a:prstGeom prst="straightConnector1">
            <a:avLst/>
          </a:prstGeom>
          <a:ln w="4572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DBAB85-36C4-5AC6-5465-72B2BF27F066}"/>
              </a:ext>
            </a:extLst>
          </p:cNvPr>
          <p:cNvCxnSpPr>
            <a:cxnSpLocks/>
          </p:cNvCxnSpPr>
          <p:nvPr/>
        </p:nvCxnSpPr>
        <p:spPr>
          <a:xfrm>
            <a:off x="7394984" y="3495993"/>
            <a:ext cx="410816" cy="0"/>
          </a:xfrm>
          <a:prstGeom prst="straightConnector1">
            <a:avLst/>
          </a:prstGeom>
          <a:ln w="4572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7753B58-FD49-CC06-0321-7AACA02B6AF9}"/>
              </a:ext>
            </a:extLst>
          </p:cNvPr>
          <p:cNvCxnSpPr>
            <a:cxnSpLocks/>
          </p:cNvCxnSpPr>
          <p:nvPr/>
        </p:nvCxnSpPr>
        <p:spPr>
          <a:xfrm>
            <a:off x="7392235" y="4004626"/>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
                <a:extLst>
                  <a:ext uri="{FF2B5EF4-FFF2-40B4-BE49-F238E27FC236}">
                    <a16:creationId xmlns:a16="http://schemas.microsoft.com/office/drawing/2014/main" id="{D0C656D2-ED57-B8B3-7905-F88546B9EE13}"/>
                  </a:ext>
                </a:extLst>
              </p:cNvPr>
              <p:cNvSpPr txBox="1"/>
              <p:nvPr/>
            </p:nvSpPr>
            <p:spPr>
              <a:xfrm>
                <a:off x="5916234" y="3172231"/>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40" name="Text">
                <a:extLst>
                  <a:ext uri="{FF2B5EF4-FFF2-40B4-BE49-F238E27FC236}">
                    <a16:creationId xmlns:a16="http://schemas.microsoft.com/office/drawing/2014/main" id="{D0C656D2-ED57-B8B3-7905-F88546B9EE13}"/>
                  </a:ext>
                </a:extLst>
              </p:cNvPr>
              <p:cNvSpPr txBox="1">
                <a:spLocks noRot="1" noChangeAspect="1" noMove="1" noResize="1" noEditPoints="1" noAdjustHandles="1" noChangeArrowheads="1" noChangeShapeType="1" noTextEdit="1"/>
              </p:cNvSpPr>
              <p:nvPr/>
            </p:nvSpPr>
            <p:spPr>
              <a:xfrm>
                <a:off x="5916234" y="3172231"/>
                <a:ext cx="476022" cy="630936"/>
              </a:xfrm>
              <a:prstGeom prst="rect">
                <a:avLst/>
              </a:prstGeom>
              <a:blipFill>
                <a:blip r:embed="rId11"/>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a:extLst>
                  <a:ext uri="{FF2B5EF4-FFF2-40B4-BE49-F238E27FC236}">
                    <a16:creationId xmlns:a16="http://schemas.microsoft.com/office/drawing/2014/main" id="{7A70D923-BD85-5085-AC6D-ED38C3DDA284}"/>
                  </a:ext>
                </a:extLst>
              </p:cNvPr>
              <p:cNvSpPr txBox="1"/>
              <p:nvPr/>
            </p:nvSpPr>
            <p:spPr>
              <a:xfrm>
                <a:off x="5374871" y="3631580"/>
                <a:ext cx="108272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oMath>
                  </m:oMathPara>
                </a14:m>
                <a:endParaRPr sz="2400" dirty="0"/>
              </a:p>
            </p:txBody>
          </p:sp>
        </mc:Choice>
        <mc:Fallback xmlns="">
          <p:sp>
            <p:nvSpPr>
              <p:cNvPr id="42" name="Text">
                <a:extLst>
                  <a:ext uri="{FF2B5EF4-FFF2-40B4-BE49-F238E27FC236}">
                    <a16:creationId xmlns:a16="http://schemas.microsoft.com/office/drawing/2014/main" id="{7A70D923-BD85-5085-AC6D-ED38C3DDA284}"/>
                  </a:ext>
                </a:extLst>
              </p:cNvPr>
              <p:cNvSpPr txBox="1">
                <a:spLocks noRot="1" noChangeAspect="1" noMove="1" noResize="1" noEditPoints="1" noAdjustHandles="1" noChangeArrowheads="1" noChangeShapeType="1" noTextEdit="1"/>
              </p:cNvSpPr>
              <p:nvPr/>
            </p:nvSpPr>
            <p:spPr>
              <a:xfrm>
                <a:off x="5374871" y="3631580"/>
                <a:ext cx="1082726" cy="630936"/>
              </a:xfrm>
              <a:prstGeom prst="rect">
                <a:avLst/>
              </a:prstGeom>
              <a:blipFill>
                <a:blip r:embed="rId12"/>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08372FEB-2D2D-65DD-E5A1-F06348CEEC3C}"/>
              </a:ext>
            </a:extLst>
          </p:cNvPr>
          <p:cNvCxnSpPr>
            <a:cxnSpLocks/>
          </p:cNvCxnSpPr>
          <p:nvPr/>
        </p:nvCxnSpPr>
        <p:spPr>
          <a:xfrm>
            <a:off x="7375566" y="2992777"/>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
                <a:extLst>
                  <a:ext uri="{FF2B5EF4-FFF2-40B4-BE49-F238E27FC236}">
                    <a16:creationId xmlns:a16="http://schemas.microsoft.com/office/drawing/2014/main" id="{2B9C0843-4A50-48D0-3274-C2396FF4E4B5}"/>
                  </a:ext>
                </a:extLst>
              </p:cNvPr>
              <p:cNvSpPr txBox="1"/>
              <p:nvPr/>
            </p:nvSpPr>
            <p:spPr>
              <a:xfrm>
                <a:off x="7786382" y="3151743"/>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𝑐</m:t>
                          </m:r>
                        </m:e>
                      </m:acc>
                    </m:oMath>
                  </m:oMathPara>
                </a14:m>
                <a:endParaRPr sz="2400" dirty="0"/>
              </a:p>
            </p:txBody>
          </p:sp>
        </mc:Choice>
        <mc:Fallback xmlns="">
          <p:sp>
            <p:nvSpPr>
              <p:cNvPr id="46" name="Text">
                <a:extLst>
                  <a:ext uri="{FF2B5EF4-FFF2-40B4-BE49-F238E27FC236}">
                    <a16:creationId xmlns:a16="http://schemas.microsoft.com/office/drawing/2014/main" id="{2B9C0843-4A50-48D0-3274-C2396FF4E4B5}"/>
                  </a:ext>
                </a:extLst>
              </p:cNvPr>
              <p:cNvSpPr txBox="1">
                <a:spLocks noRot="1" noChangeAspect="1" noMove="1" noResize="1" noEditPoints="1" noAdjustHandles="1" noChangeArrowheads="1" noChangeShapeType="1" noTextEdit="1"/>
              </p:cNvSpPr>
              <p:nvPr/>
            </p:nvSpPr>
            <p:spPr>
              <a:xfrm>
                <a:off x="7786382" y="3151743"/>
                <a:ext cx="476022" cy="630936"/>
              </a:xfrm>
              <a:prstGeom prst="rect">
                <a:avLst/>
              </a:prstGeom>
              <a:blipFill>
                <a:blip r:embed="rId13"/>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D6725B6A-67A2-4121-7B73-345FAF2A67A1}"/>
              </a:ext>
            </a:extLst>
          </p:cNvPr>
          <p:cNvSpPr/>
          <p:nvPr/>
        </p:nvSpPr>
        <p:spPr>
          <a:xfrm>
            <a:off x="759540" y="1452854"/>
            <a:ext cx="3302109" cy="3102614"/>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Rounded Rectangle 48">
            <a:extLst>
              <a:ext uri="{FF2B5EF4-FFF2-40B4-BE49-F238E27FC236}">
                <a16:creationId xmlns:a16="http://schemas.microsoft.com/office/drawing/2014/main" id="{E7EB85FD-1D43-54C8-63D1-A58D8C9156B0}"/>
              </a:ext>
            </a:extLst>
          </p:cNvPr>
          <p:cNvSpPr/>
          <p:nvPr/>
        </p:nvSpPr>
        <p:spPr>
          <a:xfrm>
            <a:off x="5082324" y="1478613"/>
            <a:ext cx="5632899" cy="3402624"/>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0" name=",">
                <a:extLst>
                  <a:ext uri="{FF2B5EF4-FFF2-40B4-BE49-F238E27FC236}">
                    <a16:creationId xmlns:a16="http://schemas.microsoft.com/office/drawing/2014/main" id="{0BED4751-0F95-8333-724E-ED6494FAF4F5}"/>
                  </a:ext>
                </a:extLst>
              </p:cNvPr>
              <p:cNvSpPr txBox="1"/>
              <p:nvPr/>
            </p:nvSpPr>
            <p:spPr>
              <a:xfrm>
                <a:off x="893336" y="3910083"/>
                <a:ext cx="2972795"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rgbClr val="000000"/>
                          </a:solidFill>
                          <a:latin typeface="Cambria Math" panose="02040503050406030204" pitchFamily="18" charset="0"/>
                        </a:rPr>
                        <m:t>𝑧</m:t>
                      </m:r>
                      <m:r>
                        <a:rPr lang="ar-AE" sz="240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𝑎</m:t>
                      </m:r>
                      <m:r>
                        <a:rPr lang="en-US" sz="2400" b="0" i="1" smtClean="0">
                          <a:solidFill>
                            <a:srgbClr val="000000"/>
                          </a:solidFill>
                          <a:latin typeface="Cambria Math" panose="02040503050406030204" pitchFamily="18" charset="0"/>
                        </a:rPr>
                        <m:t>+</m:t>
                      </m:r>
                      <m:r>
                        <a:rPr lang="en-US" sz="2400" b="0" i="1" smtClean="0">
                          <a:solidFill>
                            <a:srgbClr val="FF6200"/>
                          </a:solidFill>
                          <a:latin typeface="Cambria Math" panose="02040503050406030204" pitchFamily="18" charset="0"/>
                        </a:rPr>
                        <m:t>𝑓</m:t>
                      </m:r>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𝑐</m:t>
                      </m:r>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𝑦</m:t>
                      </m:r>
                      <m:r>
                        <a:rPr lang="en-US" sz="2400" b="0" i="1" smtClean="0">
                          <a:solidFill>
                            <a:srgbClr val="FF6200"/>
                          </a:solidFill>
                          <a:latin typeface="Cambria Math" panose="02040503050406030204" pitchFamily="18" charset="0"/>
                        </a:rPr>
                        <m:t>)⋅</m:t>
                      </m:r>
                      <m:r>
                        <a:rPr lang="en-US" sz="2400" b="0" i="1" smtClean="0">
                          <a:solidFill>
                            <a:srgbClr val="000000"/>
                          </a:solidFill>
                          <a:latin typeface="Cambria Math" panose="02040503050406030204" pitchFamily="18" charset="0"/>
                        </a:rPr>
                        <m:t>𝑠𝑘</m:t>
                      </m:r>
                    </m:oMath>
                  </m:oMathPara>
                </a14:m>
                <a:endParaRPr sz="2400" dirty="0"/>
              </a:p>
            </p:txBody>
          </p:sp>
        </mc:Choice>
        <mc:Fallback xmlns="">
          <p:sp>
            <p:nvSpPr>
              <p:cNvPr id="10" name=",">
                <a:extLst>
                  <a:ext uri="{FF2B5EF4-FFF2-40B4-BE49-F238E27FC236}">
                    <a16:creationId xmlns:a16="http://schemas.microsoft.com/office/drawing/2014/main" id="{0BED4751-0F95-8333-724E-ED6494FAF4F5}"/>
                  </a:ext>
                </a:extLst>
              </p:cNvPr>
              <p:cNvSpPr txBox="1">
                <a:spLocks noRot="1" noChangeAspect="1" noMove="1" noResize="1" noEditPoints="1" noAdjustHandles="1" noChangeArrowheads="1" noChangeShapeType="1" noTextEdit="1"/>
              </p:cNvSpPr>
              <p:nvPr/>
            </p:nvSpPr>
            <p:spPr>
              <a:xfrm>
                <a:off x="893336" y="3910083"/>
                <a:ext cx="2972795" cy="630936"/>
              </a:xfrm>
              <a:prstGeom prst="rect">
                <a:avLst/>
              </a:prstGeom>
              <a:blipFill>
                <a:blip r:embed="rId14"/>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F404D1A8-DA68-90E5-AA1C-AB240BC819AE}"/>
              </a:ext>
            </a:extLst>
          </p:cNvPr>
          <p:cNvCxnSpPr>
            <a:cxnSpLocks/>
          </p:cNvCxnSpPr>
          <p:nvPr/>
        </p:nvCxnSpPr>
        <p:spPr>
          <a:xfrm>
            <a:off x="4082607" y="4097740"/>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
                <a:extLst>
                  <a:ext uri="{FF2B5EF4-FFF2-40B4-BE49-F238E27FC236}">
                    <a16:creationId xmlns:a16="http://schemas.microsoft.com/office/drawing/2014/main" id="{CF796F43-6428-80DC-3718-675F2850413F}"/>
                  </a:ext>
                </a:extLst>
              </p:cNvPr>
              <p:cNvSpPr txBox="1"/>
              <p:nvPr/>
            </p:nvSpPr>
            <p:spPr>
              <a:xfrm>
                <a:off x="4061669" y="3507719"/>
                <a:ext cx="108272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chemeClr val="tx1"/>
                          </a:solidFill>
                          <a:latin typeface="Cambria Math" panose="02040503050406030204" pitchFamily="18" charset="0"/>
                        </a:rPr>
                        <m:t>𝑧</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oMath>
                  </m:oMathPara>
                </a14:m>
                <a:endParaRPr lang="en-US" sz="2400" dirty="0">
                  <a:solidFill>
                    <a:schemeClr val="tx1"/>
                  </a:solidFill>
                </a:endParaRPr>
              </a:p>
            </p:txBody>
          </p:sp>
        </mc:Choice>
        <mc:Fallback xmlns="">
          <p:sp>
            <p:nvSpPr>
              <p:cNvPr id="63" name="Text">
                <a:extLst>
                  <a:ext uri="{FF2B5EF4-FFF2-40B4-BE49-F238E27FC236}">
                    <a16:creationId xmlns:a16="http://schemas.microsoft.com/office/drawing/2014/main" id="{CF796F43-6428-80DC-3718-675F2850413F}"/>
                  </a:ext>
                </a:extLst>
              </p:cNvPr>
              <p:cNvSpPr txBox="1">
                <a:spLocks noRot="1" noChangeAspect="1" noMove="1" noResize="1" noEditPoints="1" noAdjustHandles="1" noChangeArrowheads="1" noChangeShapeType="1" noTextEdit="1"/>
              </p:cNvSpPr>
              <p:nvPr/>
            </p:nvSpPr>
            <p:spPr>
              <a:xfrm>
                <a:off x="4061669" y="3507719"/>
                <a:ext cx="1082726" cy="630936"/>
              </a:xfrm>
              <a:prstGeom prst="rect">
                <a:avLst/>
              </a:prstGeom>
              <a:blipFill>
                <a:blip r:embed="rId16"/>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002A3EE0-96BF-B60B-DB90-B0A4AECCA125}"/>
              </a:ext>
            </a:extLst>
          </p:cNvPr>
          <p:cNvCxnSpPr>
            <a:cxnSpLocks/>
          </p:cNvCxnSpPr>
          <p:nvPr/>
        </p:nvCxnSpPr>
        <p:spPr>
          <a:xfrm>
            <a:off x="4083043" y="3507719"/>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E17A03C-F996-DDBC-2656-46E9CAB8E692}"/>
              </a:ext>
            </a:extLst>
          </p:cNvPr>
          <p:cNvCxnSpPr>
            <a:cxnSpLocks/>
          </p:cNvCxnSpPr>
          <p:nvPr/>
        </p:nvCxnSpPr>
        <p:spPr>
          <a:xfrm>
            <a:off x="4083043" y="2986141"/>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
                <a:extLst>
                  <a:ext uri="{FF2B5EF4-FFF2-40B4-BE49-F238E27FC236}">
                    <a16:creationId xmlns:a16="http://schemas.microsoft.com/office/drawing/2014/main" id="{25BDAF66-B7D1-C0D7-816D-F3FDE9AA2A17}"/>
                  </a:ext>
                </a:extLst>
              </p:cNvPr>
              <p:cNvSpPr txBox="1"/>
              <p:nvPr/>
            </p:nvSpPr>
            <p:spPr>
              <a:xfrm>
                <a:off x="8310146" y="3091586"/>
                <a:ext cx="2039783" cy="637861"/>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𝑐</m:t>
                          </m:r>
                        </m:e>
                      </m:acc>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𝐻</m:t>
                      </m:r>
                      <m:r>
                        <a:rPr lang="en-US" sz="2400" i="1">
                          <a:solidFill>
                            <a:srgbClr val="000000"/>
                          </a:solidFill>
                          <a:latin typeface="Cambria Math" panose="02040503050406030204" pitchFamily="18" charset="0"/>
                        </a:rPr>
                        <m:t>(</m:t>
                      </m:r>
                      <m:r>
                        <a:rPr lang="en-US" sz="2400" i="1">
                          <a:solidFill>
                            <a:srgbClr val="FF6200"/>
                          </a:solidFill>
                          <a:latin typeface="Cambria Math" panose="02040503050406030204" pitchFamily="18" charset="0"/>
                        </a:rPr>
                        <m:t>𝑅</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𝑚</m:t>
                      </m:r>
                      <m:r>
                        <a:rPr lang="en-US" sz="2400" i="1">
                          <a:solidFill>
                            <a:srgbClr val="000000"/>
                          </a:solidFill>
                          <a:latin typeface="Cambria Math" panose="02040503050406030204" pitchFamily="18" charset="0"/>
                        </a:rPr>
                        <m:t>)</m:t>
                      </m:r>
                    </m:oMath>
                  </m:oMathPara>
                </a14:m>
                <a:endParaRPr sz="2400" dirty="0"/>
              </a:p>
            </p:txBody>
          </p:sp>
        </mc:Choice>
        <mc:Fallback xmlns="">
          <p:sp>
            <p:nvSpPr>
              <p:cNvPr id="3" name="Text">
                <a:extLst>
                  <a:ext uri="{FF2B5EF4-FFF2-40B4-BE49-F238E27FC236}">
                    <a16:creationId xmlns:a16="http://schemas.microsoft.com/office/drawing/2014/main" id="{25BDAF66-B7D1-C0D7-816D-F3FDE9AA2A17}"/>
                  </a:ext>
                </a:extLst>
              </p:cNvPr>
              <p:cNvSpPr txBox="1">
                <a:spLocks noRot="1" noChangeAspect="1" noMove="1" noResize="1" noEditPoints="1" noAdjustHandles="1" noChangeArrowheads="1" noChangeShapeType="1" noTextEdit="1"/>
              </p:cNvSpPr>
              <p:nvPr/>
            </p:nvSpPr>
            <p:spPr>
              <a:xfrm>
                <a:off x="8310146" y="3091586"/>
                <a:ext cx="2039783" cy="637861"/>
              </a:xfrm>
              <a:prstGeom prst="rect">
                <a:avLst/>
              </a:prstGeom>
              <a:blipFill>
                <a:blip r:embed="rId17"/>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94BFC980-AB9D-D70D-FB09-519783A23FF8}"/>
                  </a:ext>
                </a:extLst>
              </p:cNvPr>
              <p:cNvSpPr/>
              <p:nvPr/>
            </p:nvSpPr>
            <p:spPr>
              <a:xfrm>
                <a:off x="954842" y="4821080"/>
                <a:ext cx="3069065" cy="132425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400" b="0" dirty="0">
                    <a:solidFill>
                      <a:srgbClr val="000000"/>
                    </a:solidFill>
                    <a:effectLst/>
                  </a:rPr>
                  <a:t>Two instantiations: </a:t>
                </a:r>
              </a:p>
              <a:p>
                <a:pPr marL="342900" indent="-342900" defTabSz="2709333" hangingPunct="0">
                  <a:buFontTx/>
                  <a:buChar char="-"/>
                </a:pP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𝑓</m:t>
                        </m:r>
                      </m:e>
                      <m:sub>
                        <m:r>
                          <a:rPr lang="en-US" sz="2400" b="0" i="1" smtClean="0">
                            <a:solidFill>
                              <a:srgbClr val="000000"/>
                            </a:solidFill>
                            <a:effectLst/>
                            <a:latin typeface="Cambria Math" panose="02040503050406030204" pitchFamily="18" charset="0"/>
                          </a:rPr>
                          <m:t>1</m:t>
                        </m:r>
                      </m:sub>
                    </m:sSub>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𝑦</m:t>
                        </m:r>
                      </m:e>
                    </m:d>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𝑦</m:t>
                    </m:r>
                  </m:oMath>
                </a14:m>
                <a:endParaRPr lang="en-US" sz="2400" dirty="0">
                  <a:solidFill>
                    <a:srgbClr val="000000"/>
                  </a:solidFill>
                  <a:effectLst/>
                  <a:latin typeface="Helvetica Light" panose="020B0403020202020204" pitchFamily="34" charset="0"/>
                </a:endParaRPr>
              </a:p>
              <a:p>
                <a:pPr marL="342900" indent="-342900" defTabSz="2709333" hangingPunct="0">
                  <a:buFontTx/>
                  <a:buChar char="-"/>
                </a:pP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𝑓</m:t>
                        </m:r>
                      </m:e>
                      <m:sub>
                        <m:r>
                          <a:rPr lang="en-US" sz="2400" b="0" i="1" smtClean="0">
                            <a:solidFill>
                              <a:srgbClr val="000000"/>
                            </a:solidFill>
                            <a:effectLst/>
                            <a:latin typeface="Cambria Math" panose="02040503050406030204" pitchFamily="18" charset="0"/>
                          </a:rPr>
                          <m:t>2</m:t>
                        </m:r>
                      </m:sub>
                    </m:sSub>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𝑦</m:t>
                        </m:r>
                      </m:e>
                    </m:d>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sSup>
                      <m:sSupPr>
                        <m:ctrlPr>
                          <a:rPr lang="en-US" sz="2400" b="0" i="1" smtClean="0">
                            <a:solidFill>
                              <a:srgbClr val="000000"/>
                            </a:solidFill>
                            <a:effectLst/>
                            <a:latin typeface="Cambria Math" panose="02040503050406030204" pitchFamily="18" charset="0"/>
                          </a:rPr>
                        </m:ctrlPr>
                      </m:sSupPr>
                      <m:e>
                        <m:r>
                          <a:rPr lang="en-US" sz="2400" b="0" i="1" smtClean="0">
                            <a:solidFill>
                              <a:srgbClr val="000000"/>
                            </a:solidFill>
                            <a:effectLst/>
                            <a:latin typeface="Cambria Math" panose="02040503050406030204" pitchFamily="18" charset="0"/>
                          </a:rPr>
                          <m:t>𝑦</m:t>
                        </m:r>
                      </m:e>
                      <m:sup>
                        <m:r>
                          <a:rPr lang="en-US" sz="2400" b="0" i="1" smtClean="0">
                            <a:solidFill>
                              <a:srgbClr val="000000"/>
                            </a:solidFill>
                            <a:effectLst/>
                            <a:latin typeface="Cambria Math" panose="02040503050406030204" pitchFamily="18" charset="0"/>
                          </a:rPr>
                          <m:t>𝑞</m:t>
                        </m:r>
                      </m:sup>
                    </m:sSup>
                  </m:oMath>
                </a14:m>
                <a:endParaRPr lang="en-US" sz="2400" dirty="0">
                  <a:solidFill>
                    <a:srgbClr val="000000"/>
                  </a:solidFill>
                  <a:effectLst/>
                  <a:latin typeface="Helvetica Light" panose="020B0403020202020204" pitchFamily="34" charset="0"/>
                </a:endParaRPr>
              </a:p>
            </p:txBody>
          </p:sp>
        </mc:Choice>
        <mc:Fallback xmlns="">
          <p:sp>
            <p:nvSpPr>
              <p:cNvPr id="9" name="Rounded Rectangle 8">
                <a:extLst>
                  <a:ext uri="{FF2B5EF4-FFF2-40B4-BE49-F238E27FC236}">
                    <a16:creationId xmlns:a16="http://schemas.microsoft.com/office/drawing/2014/main" id="{94BFC980-AB9D-D70D-FB09-519783A23FF8}"/>
                  </a:ext>
                </a:extLst>
              </p:cNvPr>
              <p:cNvSpPr>
                <a:spLocks noRot="1" noChangeAspect="1" noMove="1" noResize="1" noEditPoints="1" noAdjustHandles="1" noChangeArrowheads="1" noChangeShapeType="1" noTextEdit="1"/>
              </p:cNvSpPr>
              <p:nvPr/>
            </p:nvSpPr>
            <p:spPr>
              <a:xfrm>
                <a:off x="954842" y="4821080"/>
                <a:ext cx="3069065" cy="1324252"/>
              </a:xfrm>
              <a:prstGeom prst="roundRect">
                <a:avLst>
                  <a:gd name="adj" fmla="val 16813"/>
                </a:avLst>
              </a:prstGeom>
              <a:blipFill>
                <a:blip r:embed="rId19"/>
                <a:stretch>
                  <a:fillRect l="-1240" b="-1905"/>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
                <a:extLst>
                  <a:ext uri="{FF2B5EF4-FFF2-40B4-BE49-F238E27FC236}">
                    <a16:creationId xmlns:a16="http://schemas.microsoft.com/office/drawing/2014/main" id="{F9F88BBC-0E52-8642-09BE-628394C4B42C}"/>
                  </a:ext>
                </a:extLst>
              </p:cNvPr>
              <p:cNvSpPr txBox="1"/>
              <p:nvPr/>
            </p:nvSpPr>
            <p:spPr>
              <a:xfrm>
                <a:off x="916642" y="1889478"/>
                <a:ext cx="2582406"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ar-AE" sz="2400" i="1" smtClean="0">
                          <a:solidFill>
                            <a:srgbClr val="000000"/>
                          </a:solidFill>
                          <a:latin typeface="Cambria Math" panose="02040503050406030204" pitchFamily="18" charset="0"/>
                        </a:rPr>
                        <m:t>𝑎</m:t>
                      </m:r>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ar-AE" sz="2400" b="0" i="1" smtClean="0">
                          <a:solidFill>
                            <a:srgbClr val="000000"/>
                          </a:solidFill>
                          <a:latin typeface="Cambria Math" panose="02040503050406030204" pitchFamily="18" charset="0"/>
                        </a:rPr>
                        <m:t>,</m:t>
                      </m:r>
                      <m:r>
                        <a:rPr lang="ar-AE" sz="2400" i="1">
                          <a:solidFill>
                            <a:srgbClr val="000000"/>
                          </a:solidFill>
                          <a:latin typeface="Cambria Math" panose="02040503050406030204" pitchFamily="18" charset="0"/>
                        </a:rPr>
                        <m:t>𝐴</m:t>
                      </m:r>
                      <m:r>
                        <a:rPr lang="ar-AE" sz="2400" i="1">
                          <a:solidFill>
                            <a:srgbClr val="000000"/>
                          </a:solidFill>
                          <a:latin typeface="Cambria Math" panose="02040503050406030204" pitchFamily="18" charset="0"/>
                        </a:rPr>
                        <m:t>←</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r>
                            <a:rPr lang="ar-AE" sz="2400" i="1">
                              <a:solidFill>
                                <a:srgbClr val="000000"/>
                              </a:solidFill>
                              <a:latin typeface="Cambria Math" panose="02040503050406030204" pitchFamily="18" charset="0"/>
                            </a:rPr>
                            <m:t>𝑎</m:t>
                          </m:r>
                        </m:sup>
                      </m:sSup>
                    </m:oMath>
                  </m:oMathPara>
                </a14:m>
                <a:endParaRPr lang="ar-AE" sz="2400" dirty="0"/>
              </a:p>
            </p:txBody>
          </p:sp>
        </mc:Choice>
        <mc:Fallback xmlns="">
          <p:sp>
            <p:nvSpPr>
              <p:cNvPr id="15" name=",">
                <a:extLst>
                  <a:ext uri="{FF2B5EF4-FFF2-40B4-BE49-F238E27FC236}">
                    <a16:creationId xmlns:a16="http://schemas.microsoft.com/office/drawing/2014/main" id="{F9F88BBC-0E52-8642-09BE-628394C4B42C}"/>
                  </a:ext>
                </a:extLst>
              </p:cNvPr>
              <p:cNvSpPr txBox="1">
                <a:spLocks noRot="1" noChangeAspect="1" noMove="1" noResize="1" noEditPoints="1" noAdjustHandles="1" noChangeArrowheads="1" noChangeShapeType="1" noTextEdit="1"/>
              </p:cNvSpPr>
              <p:nvPr/>
            </p:nvSpPr>
            <p:spPr>
              <a:xfrm>
                <a:off x="916642" y="1889478"/>
                <a:ext cx="2582406" cy="789634"/>
              </a:xfrm>
              <a:prstGeom prst="rect">
                <a:avLst/>
              </a:prstGeom>
              <a:blipFill>
                <a:blip r:embed="rId22"/>
                <a:stretch>
                  <a:fillRect r="-1471" b="-3175"/>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
                <a:extLst>
                  <a:ext uri="{FF2B5EF4-FFF2-40B4-BE49-F238E27FC236}">
                    <a16:creationId xmlns:a16="http://schemas.microsoft.com/office/drawing/2014/main" id="{888F8E3B-7926-87CE-84BD-DAC31F9B6391}"/>
                  </a:ext>
                </a:extLst>
              </p:cNvPr>
              <p:cNvSpPr txBox="1"/>
              <p:nvPr/>
            </p:nvSpPr>
            <p:spPr>
              <a:xfrm>
                <a:off x="762376" y="2338557"/>
                <a:ext cx="3444552"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limUpp>
                        <m:limUppPr>
                          <m:ctrlPr>
                            <a:rPr lang="ar-AE" sz="2400" i="1" smtClean="0">
                              <a:solidFill>
                                <a:schemeClr val="tx1"/>
                              </a:solidFill>
                              <a:latin typeface="Cambria Math" panose="02040503050406030204" pitchFamily="18" charset="0"/>
                            </a:rPr>
                          </m:ctrlPr>
                        </m:limUppPr>
                        <m:e>
                          <m:r>
                            <a:rPr lang="ar-AE" sz="2400" i="1">
                              <a:solidFill>
                                <a:schemeClr val="tx1"/>
                              </a:solidFill>
                              <a:latin typeface="Cambria Math" panose="02040503050406030204" pitchFamily="18" charset="0"/>
                            </a:rPr>
                            <m:t>⟵</m:t>
                          </m:r>
                        </m:e>
                        <m:lim>
                          <m:r>
                            <a:rPr lang="ar-AE" sz="2400" i="1">
                              <a:solidFill>
                                <a:schemeClr val="tx1"/>
                              </a:solidFill>
                              <a:latin typeface="Cambria Math" panose="02040503050406030204" pitchFamily="18" charset="0"/>
                            </a:rPr>
                            <m:t>$</m:t>
                          </m:r>
                        </m:lim>
                      </m:limUpp>
                      <m:sSub>
                        <m:sSubPr>
                          <m:ctrlPr>
                            <a:rPr lang="ar-AE" sz="2400" i="1">
                              <a:solidFill>
                                <a:schemeClr val="tx1"/>
                              </a:solidFill>
                              <a:latin typeface="Cambria Math" panose="02040503050406030204" pitchFamily="18" charset="0"/>
                            </a:rPr>
                          </m:ctrlPr>
                        </m:sSubPr>
                        <m:e>
                          <m:r>
                            <a:rPr lang="ar-AE" sz="2400" i="1">
                              <a:solidFill>
                                <a:schemeClr val="tx1"/>
                              </a:solidFill>
                              <a:latin typeface="Cambria Math" panose="02040503050406030204" pitchFamily="18" charset="0"/>
                            </a:rPr>
                            <m:t>ℤ</m:t>
                          </m:r>
                        </m:e>
                        <m:sub>
                          <m:r>
                            <a:rPr lang="ar-AE" sz="2400" i="1">
                              <a:solidFill>
                                <a:schemeClr val="tx1"/>
                              </a:solidFill>
                              <a:latin typeface="Cambria Math" panose="02040503050406030204" pitchFamily="18" charset="0"/>
                            </a:rPr>
                            <m:t>𝑝</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𝐵</m:t>
                      </m:r>
                      <m:r>
                        <a:rPr lang="ar-AE" sz="2400" i="1">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𝑔</m:t>
                          </m:r>
                        </m:e>
                        <m:sup>
                          <m:r>
                            <a:rPr lang="en-US" sz="2400" b="0" i="1" smtClean="0">
                              <a:solidFill>
                                <a:schemeClr val="tx1"/>
                              </a:solidFill>
                              <a:latin typeface="Cambria Math" panose="02040503050406030204" pitchFamily="18" charset="0"/>
                            </a:rPr>
                            <m:t>𝑏</m:t>
                          </m:r>
                        </m:sup>
                      </m:sSup>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h</m:t>
                          </m:r>
                        </m:e>
                        <m:sup>
                          <m:r>
                            <a:rPr lang="en-US" sz="2400" b="0" i="1" smtClean="0">
                              <a:solidFill>
                                <a:schemeClr val="tx1"/>
                              </a:solidFill>
                              <a:latin typeface="Cambria Math" panose="02040503050406030204" pitchFamily="18" charset="0"/>
                            </a:rPr>
                            <m:t>𝑦</m:t>
                          </m:r>
                        </m:sup>
                      </m:sSup>
                    </m:oMath>
                  </m:oMathPara>
                </a14:m>
                <a:endParaRPr lang="ar-AE" sz="2400" dirty="0">
                  <a:solidFill>
                    <a:schemeClr val="tx1"/>
                  </a:solidFill>
                </a:endParaRPr>
              </a:p>
            </p:txBody>
          </p:sp>
        </mc:Choice>
        <mc:Fallback xmlns="">
          <p:sp>
            <p:nvSpPr>
              <p:cNvPr id="16" name=",">
                <a:extLst>
                  <a:ext uri="{FF2B5EF4-FFF2-40B4-BE49-F238E27FC236}">
                    <a16:creationId xmlns:a16="http://schemas.microsoft.com/office/drawing/2014/main" id="{888F8E3B-7926-87CE-84BD-DAC31F9B6391}"/>
                  </a:ext>
                </a:extLst>
              </p:cNvPr>
              <p:cNvSpPr txBox="1">
                <a:spLocks noRot="1" noChangeAspect="1" noMove="1" noResize="1" noEditPoints="1" noAdjustHandles="1" noChangeArrowheads="1" noChangeShapeType="1" noTextEdit="1"/>
              </p:cNvSpPr>
              <p:nvPr/>
            </p:nvSpPr>
            <p:spPr>
              <a:xfrm>
                <a:off x="762376" y="2338557"/>
                <a:ext cx="3444552" cy="789634"/>
              </a:xfrm>
              <a:prstGeom prst="rect">
                <a:avLst/>
              </a:prstGeom>
              <a:blipFill>
                <a:blip r:embed="rId23"/>
                <a:stretch>
                  <a:fillRect b="-1587"/>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23F80268-3D93-7160-9B80-EFD8FB46C1A7}"/>
                  </a:ext>
                </a:extLst>
              </p:cNvPr>
              <p:cNvSpPr/>
              <p:nvPr/>
            </p:nvSpPr>
            <p:spPr>
              <a:xfrm>
                <a:off x="5774177" y="5242634"/>
                <a:ext cx="2393918" cy="919401"/>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400" dirty="0">
                    <a:solidFill>
                      <a:srgbClr val="000000"/>
                    </a:solidFill>
                    <a:effectLst/>
                    <a:latin typeface="Helvetica" pitchFamily="2" charset="0"/>
                  </a:rPr>
                  <a:t>Different for different </a:t>
                </a:r>
                <a14:m>
                  <m:oMath xmlns:m="http://schemas.openxmlformats.org/officeDocument/2006/math">
                    <m:r>
                      <a:rPr lang="en-US" sz="2400" b="0" i="1" smtClean="0">
                        <a:solidFill>
                          <a:srgbClr val="000000"/>
                        </a:solidFill>
                        <a:latin typeface="Cambria Math" panose="02040503050406030204" pitchFamily="18" charset="0"/>
                      </a:rPr>
                      <m:t>𝑓</m:t>
                    </m:r>
                  </m:oMath>
                </a14:m>
                <a:endParaRPr lang="en-US" sz="2400" dirty="0">
                  <a:solidFill>
                    <a:srgbClr val="000000"/>
                  </a:solidFill>
                  <a:effectLst/>
                  <a:latin typeface="Helvetica Light" panose="020B0403020202020204" pitchFamily="34" charset="0"/>
                </a:endParaRPr>
              </a:p>
            </p:txBody>
          </p:sp>
        </mc:Choice>
        <mc:Fallback xmlns="">
          <p:sp>
            <p:nvSpPr>
              <p:cNvPr id="11" name="Rounded Rectangle 10">
                <a:extLst>
                  <a:ext uri="{FF2B5EF4-FFF2-40B4-BE49-F238E27FC236}">
                    <a16:creationId xmlns:a16="http://schemas.microsoft.com/office/drawing/2014/main" id="{23F80268-3D93-7160-9B80-EFD8FB46C1A7}"/>
                  </a:ext>
                </a:extLst>
              </p:cNvPr>
              <p:cNvSpPr>
                <a:spLocks noRot="1" noChangeAspect="1" noMove="1" noResize="1" noEditPoints="1" noAdjustHandles="1" noChangeArrowheads="1" noChangeShapeType="1" noTextEdit="1"/>
              </p:cNvSpPr>
              <p:nvPr/>
            </p:nvSpPr>
            <p:spPr>
              <a:xfrm>
                <a:off x="5774177" y="5242634"/>
                <a:ext cx="2393918" cy="919401"/>
              </a:xfrm>
              <a:prstGeom prst="roundRect">
                <a:avLst>
                  <a:gd name="adj" fmla="val 16813"/>
                </a:avLst>
              </a:prstGeom>
              <a:blipFill>
                <a:blip r:embed="rId24"/>
                <a:stretch>
                  <a:fillRect b="-9459"/>
                </a:stretch>
              </a:blipFill>
              <a:ln w="63500" cap="flat">
                <a:noFill/>
                <a:prstDash val="solid"/>
                <a:round/>
              </a:ln>
              <a:effectLst/>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D7035E53-76DF-E8ED-56DE-75D75CDB9168}"/>
              </a:ext>
            </a:extLst>
          </p:cNvPr>
          <p:cNvCxnSpPr>
            <a:cxnSpLocks/>
            <a:endCxn id="11" idx="0"/>
          </p:cNvCxnSpPr>
          <p:nvPr/>
        </p:nvCxnSpPr>
        <p:spPr>
          <a:xfrm flipH="1">
            <a:off x="6971136" y="4167638"/>
            <a:ext cx="65693" cy="1074996"/>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13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Security</a:t>
            </a:r>
            <a:endParaRPr lang="en-US" dirty="0"/>
          </a:p>
        </p:txBody>
      </p:sp>
      <p:sp>
        <p:nvSpPr>
          <p:cNvPr id="15" name="Rounded Rectangle 14">
            <a:extLst>
              <a:ext uri="{FF2B5EF4-FFF2-40B4-BE49-F238E27FC236}">
                <a16:creationId xmlns:a16="http://schemas.microsoft.com/office/drawing/2014/main" id="{BE2F6473-67FE-B189-9FE7-94D1CD72C43E}"/>
              </a:ext>
            </a:extLst>
          </p:cNvPr>
          <p:cNvSpPr/>
          <p:nvPr/>
        </p:nvSpPr>
        <p:spPr>
          <a:xfrm>
            <a:off x="980687" y="1789628"/>
            <a:ext cx="9268095" cy="57888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800" b="1" dirty="0">
                <a:solidFill>
                  <a:srgbClr val="000000"/>
                </a:solidFill>
                <a:effectLst/>
              </a:rPr>
              <a:t>Theorem. (Blindness) </a:t>
            </a:r>
            <a:r>
              <a:rPr lang="en-US" sz="2800" b="0" dirty="0">
                <a:solidFill>
                  <a:srgbClr val="000000"/>
                </a:solidFill>
                <a:effectLst/>
              </a:rPr>
              <a:t>Both instantiations </a:t>
            </a:r>
            <a:r>
              <a:rPr lang="en-US" sz="2800" dirty="0">
                <a:solidFill>
                  <a:srgbClr val="000000"/>
                </a:solidFill>
              </a:rPr>
              <a:t>are perfectly blind.</a:t>
            </a:r>
            <a:endParaRPr lang="en-US" sz="2800" dirty="0">
              <a:solidFill>
                <a:srgbClr val="000000"/>
              </a:solidFill>
              <a:effectLst/>
              <a:latin typeface="Helvetica Light" panose="020B0403020202020204" pitchFamily="34" charset="0"/>
            </a:endParaRPr>
          </a:p>
        </p:txBody>
      </p:sp>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87579931-9263-6D8F-782A-A8A349874338}"/>
                  </a:ext>
                </a:extLst>
              </p:cNvPr>
              <p:cNvSpPr/>
              <p:nvPr/>
            </p:nvSpPr>
            <p:spPr>
              <a:xfrm>
                <a:off x="980687" y="2621184"/>
                <a:ext cx="9268095" cy="1719691"/>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800" b="1" dirty="0">
                    <a:solidFill>
                      <a:srgbClr val="000000"/>
                    </a:solidFill>
                    <a:effectLst/>
                  </a:rPr>
                  <a:t>Theorem. (OMUF) </a:t>
                </a:r>
                <a:r>
                  <a:rPr lang="en-US" sz="2800" dirty="0"/>
                  <a:t>For any AGM adversary </a:t>
                </a:r>
                <a14:m>
                  <m:oMath xmlns:m="http://schemas.openxmlformats.org/officeDocument/2006/math">
                    <m:r>
                      <a:rPr lang="en-US" sz="2800" i="1">
                        <a:solidFill>
                          <a:srgbClr val="000000"/>
                        </a:solidFill>
                        <a:latin typeface="Cambria Math" panose="02040503050406030204" pitchFamily="18" charset="0"/>
                      </a:rPr>
                      <m:t>𝒜</m:t>
                    </m:r>
                  </m:oMath>
                </a14:m>
                <a:r>
                  <a:rPr lang="en-US" sz="2800" dirty="0"/>
                  <a:t>, </a:t>
                </a:r>
              </a:p>
              <a:p>
                <a:pPr defTabSz="2709333" hangingPunct="0"/>
                <a14:m>
                  <m:oMathPara xmlns:m="http://schemas.openxmlformats.org/officeDocument/2006/math">
                    <m:oMathParaPr>
                      <m:jc m:val="centerGroup"/>
                    </m:oMathParaPr>
                    <m:oMath xmlns:m="http://schemas.openxmlformats.org/officeDocument/2006/math">
                      <m:sSubSup>
                        <m:sSubSupPr>
                          <m:ctrlPr>
                            <a:rPr lang="ar-AE" sz="2400" i="1">
                              <a:solidFill>
                                <a:srgbClr val="000000"/>
                              </a:solidFill>
                              <a:latin typeface="Cambria Math" panose="02040503050406030204" pitchFamily="18" charset="0"/>
                            </a:rPr>
                          </m:ctrlPr>
                        </m:sSubSupPr>
                        <m:e>
                          <m:r>
                            <m:rPr>
                              <m:nor/>
                            </m:rPr>
                            <a:rPr lang="en-US" sz="2400">
                              <a:solidFill>
                                <a:srgbClr val="000000"/>
                              </a:solidFill>
                              <a:latin typeface="Cambria Math" panose="02040503050406030204" pitchFamily="18" charset="0"/>
                            </a:rPr>
                            <m:t>Adv</m:t>
                          </m:r>
                        </m:e>
                        <m:sub>
                          <m:r>
                            <a:rPr lang="en-US" sz="2400" i="1">
                              <a:solidFill>
                                <a:srgbClr val="000000"/>
                              </a:solidFill>
                              <a:latin typeface="Cambria Math" panose="02040503050406030204" pitchFamily="18" charset="0"/>
                            </a:rPr>
                            <m:t>𝐵𝑆</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𝔾</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𝑓</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ub>
                        <m:sup>
                          <m:r>
                            <m:rPr>
                              <m:nor/>
                            </m:rPr>
                            <a:rPr lang="en-US" sz="2400">
                              <a:solidFill>
                                <a:srgbClr val="000000"/>
                              </a:solidFill>
                            </a:rPr>
                            <m:t>omuf</m:t>
                          </m:r>
                        </m:sup>
                      </m:sSubSup>
                      <m:d>
                        <m:dPr>
                          <m:ctrlPr>
                            <a:rPr lang="ar-AE" sz="2400" i="1">
                              <a:solidFill>
                                <a:srgbClr val="000000"/>
                              </a:solidFill>
                              <a:latin typeface="Cambria Math" panose="02040503050406030204" pitchFamily="18" charset="0"/>
                            </a:rPr>
                          </m:ctrlPr>
                        </m:dPr>
                        <m:e>
                          <m:r>
                            <a:rPr lang="ar-AE" sz="2400" i="1">
                              <a:solidFill>
                                <a:srgbClr val="000000"/>
                              </a:solidFill>
                              <a:latin typeface="Cambria Math" panose="02040503050406030204" pitchFamily="18" charset="0"/>
                            </a:rPr>
                            <m:t>𝒜</m:t>
                          </m:r>
                        </m:e>
                      </m:d>
                      <m:r>
                        <a:rPr lang="en-US" sz="2400" i="1">
                          <a:solidFill>
                            <a:srgbClr val="000000"/>
                          </a:solidFill>
                          <a:latin typeface="Cambria Math" panose="02040503050406030204" pitchFamily="18" charset="0"/>
                        </a:rPr>
                        <m:t>≤2</m:t>
                      </m:r>
                      <m:sSubSup>
                        <m:sSubSupPr>
                          <m:ctrlPr>
                            <a:rPr lang="en-US" sz="2400" i="1">
                              <a:solidFill>
                                <a:srgbClr val="000000"/>
                              </a:solidFill>
                              <a:latin typeface="Cambria Math" panose="02040503050406030204" pitchFamily="18" charset="0"/>
                            </a:rPr>
                          </m:ctrlPr>
                        </m:sSubSupPr>
                        <m:e>
                          <m:r>
                            <m:rPr>
                              <m:nor/>
                            </m:rPr>
                            <a:rPr lang="en-US" sz="2400">
                              <a:solidFill>
                                <a:srgbClr val="000000"/>
                              </a:solidFill>
                              <a:latin typeface="Cambria Math" panose="02040503050406030204" pitchFamily="18" charset="0"/>
                            </a:rPr>
                            <m:t>Adv</m:t>
                          </m:r>
                        </m:e>
                        <m:sub>
                          <m:r>
                            <a:rPr lang="en-US" sz="2400" i="1">
                              <a:solidFill>
                                <a:srgbClr val="000000"/>
                              </a:solidFill>
                              <a:latin typeface="Cambria Math" panose="02040503050406030204" pitchFamily="18" charset="0"/>
                            </a:rPr>
                            <m:t>𝔾</m:t>
                          </m:r>
                        </m:sub>
                        <m:sup>
                          <m:r>
                            <m:rPr>
                              <m:nor/>
                            </m:rPr>
                            <a:rPr lang="en-US" sz="2400" b="0" i="0" smtClean="0">
                              <a:solidFill>
                                <a:srgbClr val="000000"/>
                              </a:solidFill>
                            </a:rPr>
                            <m:t>dl</m:t>
                          </m:r>
                        </m:sup>
                      </m:sSubSup>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ℬ</m:t>
                          </m:r>
                        </m:e>
                      </m:d>
                      <m:r>
                        <a:rPr lang="en-US" sz="2400" i="1">
                          <a:solidFill>
                            <a:srgbClr val="000000"/>
                          </a:solidFill>
                          <a:latin typeface="Cambria Math" panose="02040503050406030204" pitchFamily="18" charset="0"/>
                        </a:rPr>
                        <m:t>+</m:t>
                      </m:r>
                      <m:sSup>
                        <m:sSupPr>
                          <m:ctrlPr>
                            <a:rPr lang="en-US" sz="2400" i="1">
                              <a:solidFill>
                                <a:srgbClr val="000000"/>
                              </a:solidFill>
                              <a:latin typeface="Cambria Math" panose="02040503050406030204" pitchFamily="18" charset="0"/>
                            </a:rPr>
                          </m:ctrlPr>
                        </m:sSupPr>
                        <m:e>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𝑄</m:t>
                                  </m:r>
                                </m:e>
                                <m:sub>
                                  <m:r>
                                    <a:rPr lang="en-US" sz="2400" i="1">
                                      <a:solidFill>
                                        <a:srgbClr val="000000"/>
                                      </a:solidFill>
                                      <a:latin typeface="Cambria Math" panose="02040503050406030204" pitchFamily="18" charset="0"/>
                                    </a:rPr>
                                    <m:t>𝑆</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𝑄</m:t>
                                  </m:r>
                                </m:e>
                                <m:sub>
                                  <m:r>
                                    <a:rPr lang="en-US" sz="2400" i="1">
                                      <a:solidFill>
                                        <a:srgbClr val="000000"/>
                                      </a:solidFill>
                                      <a:latin typeface="Cambria Math" panose="02040503050406030204" pitchFamily="18" charset="0"/>
                                    </a:rPr>
                                    <m:t>𝐻</m:t>
                                  </m:r>
                                </m:sub>
                              </m:sSub>
                            </m:e>
                          </m:d>
                        </m:e>
                        <m:sup>
                          <m:r>
                            <a:rPr lang="en-US" sz="2400" i="1">
                              <a:solidFill>
                                <a:srgbClr val="000000"/>
                              </a:solidFill>
                              <a:latin typeface="Cambria Math" panose="02040503050406030204" pitchFamily="18" charset="0"/>
                            </a:rPr>
                            <m:t>2</m:t>
                          </m:r>
                        </m:sup>
                      </m:sSup>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𝑝</m:t>
                      </m:r>
                    </m:oMath>
                  </m:oMathPara>
                </a14:m>
                <a:endParaRPr lang="en-US" sz="2400" dirty="0"/>
              </a:p>
              <a:p>
                <a:pPr defTabSz="2709333" hangingPunct="0"/>
                <a14:m>
                  <m:oMathPara xmlns:m="http://schemas.openxmlformats.org/officeDocument/2006/math">
                    <m:oMathParaPr>
                      <m:jc m:val="centerGroup"/>
                    </m:oMathParaPr>
                    <m:oMath xmlns:m="http://schemas.openxmlformats.org/officeDocument/2006/math">
                      <m:sSubSup>
                        <m:sSubSupPr>
                          <m:ctrlPr>
                            <a:rPr lang="ar-AE" sz="2400" b="0" i="1" smtClean="0">
                              <a:solidFill>
                                <a:srgbClr val="000000"/>
                              </a:solidFill>
                              <a:latin typeface="Cambria Math" panose="02040503050406030204" pitchFamily="18" charset="0"/>
                            </a:rPr>
                          </m:ctrlPr>
                        </m:sSubSupPr>
                        <m:e>
                          <m:r>
                            <m:rPr>
                              <m:nor/>
                            </m:rPr>
                            <a:rPr lang="en-US" sz="2400">
                              <a:solidFill>
                                <a:srgbClr val="000000"/>
                              </a:solidFill>
                              <a:latin typeface="Cambria Math" panose="02040503050406030204" pitchFamily="18" charset="0"/>
                            </a:rPr>
                            <m:t>Adv</m:t>
                          </m:r>
                        </m:e>
                        <m:sub>
                          <m:r>
                            <a:rPr lang="en-US" sz="2400" b="0" i="1" smtClean="0">
                              <a:solidFill>
                                <a:srgbClr val="000000"/>
                              </a:solidFill>
                              <a:latin typeface="Cambria Math" panose="02040503050406030204" pitchFamily="18" charset="0"/>
                            </a:rPr>
                            <m:t>𝐵𝑆</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𝔾</m:t>
                          </m:r>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𝑓</m:t>
                              </m:r>
                            </m:e>
                            <m:sub>
                              <m:r>
                                <a:rPr lang="en-US" sz="2400" b="0" i="1" smtClean="0">
                                  <a:solidFill>
                                    <a:srgbClr val="000000"/>
                                  </a:solidFill>
                                  <a:latin typeface="Cambria Math" panose="02040503050406030204" pitchFamily="18" charset="0"/>
                                </a:rPr>
                                <m:t>2</m:t>
                              </m:r>
                            </m:sub>
                          </m:sSub>
                          <m:r>
                            <a:rPr lang="en-US" sz="2400" b="0" i="1" smtClean="0">
                              <a:solidFill>
                                <a:srgbClr val="000000"/>
                              </a:solidFill>
                              <a:latin typeface="Cambria Math" panose="02040503050406030204" pitchFamily="18" charset="0"/>
                            </a:rPr>
                            <m:t>]</m:t>
                          </m:r>
                        </m:sub>
                        <m:sup>
                          <m:r>
                            <m:rPr>
                              <m:nor/>
                            </m:rPr>
                            <a:rPr lang="en-US" sz="2400" b="1">
                              <a:solidFill>
                                <a:srgbClr val="000000"/>
                              </a:solidFill>
                              <a:latin typeface="+mj-lt"/>
                            </a:rPr>
                            <m:t>omuf</m:t>
                          </m:r>
                        </m:sup>
                      </m:sSubSup>
                      <m:d>
                        <m:dPr>
                          <m:ctrlPr>
                            <a:rPr lang="ar-AE" sz="2400" i="1">
                              <a:solidFill>
                                <a:srgbClr val="000000"/>
                              </a:solidFill>
                              <a:latin typeface="Cambria Math" panose="02040503050406030204" pitchFamily="18" charset="0"/>
                            </a:rPr>
                          </m:ctrlPr>
                        </m:dPr>
                        <m:e>
                          <m:r>
                            <a:rPr lang="ar-AE" sz="2400" i="1">
                              <a:solidFill>
                                <a:srgbClr val="000000"/>
                              </a:solidFill>
                              <a:latin typeface="Cambria Math" panose="02040503050406030204" pitchFamily="18" charset="0"/>
                            </a:rPr>
                            <m:t>𝒜</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𝑄</m:t>
                          </m:r>
                        </m:e>
                        <m:sub>
                          <m:r>
                            <a:rPr lang="en-US" sz="2400" b="0" i="1" smtClean="0">
                              <a:solidFill>
                                <a:srgbClr val="000000"/>
                              </a:solidFill>
                              <a:latin typeface="Cambria Math" panose="02040503050406030204" pitchFamily="18" charset="0"/>
                            </a:rPr>
                            <m:t>𝑆</m:t>
                          </m:r>
                        </m:sub>
                      </m:sSub>
                      <m:r>
                        <a:rPr lang="en-US" sz="2400" b="0" i="1" smtClean="0">
                          <a:solidFill>
                            <a:srgbClr val="000000"/>
                          </a:solidFill>
                          <a:latin typeface="Cambria Math" panose="02040503050406030204" pitchFamily="18" charset="0"/>
                        </a:rPr>
                        <m:t>+2)</m:t>
                      </m:r>
                      <m:sSubSup>
                        <m:sSubSupPr>
                          <m:ctrlPr>
                            <a:rPr lang="en-US" sz="2400" i="1">
                              <a:solidFill>
                                <a:srgbClr val="000000"/>
                              </a:solidFill>
                              <a:latin typeface="Cambria Math" panose="02040503050406030204" pitchFamily="18" charset="0"/>
                            </a:rPr>
                          </m:ctrlPr>
                        </m:sSubSupPr>
                        <m:e>
                          <m:r>
                            <m:rPr>
                              <m:nor/>
                            </m:rPr>
                            <a:rPr lang="en-US" sz="2400">
                              <a:solidFill>
                                <a:srgbClr val="000000"/>
                              </a:solidFill>
                              <a:latin typeface="Cambria Math" panose="02040503050406030204" pitchFamily="18" charset="0"/>
                            </a:rPr>
                            <m:t>Adv</m:t>
                          </m:r>
                        </m:e>
                        <m:sub>
                          <m:r>
                            <a:rPr lang="en-US" sz="2400" i="1">
                              <a:solidFill>
                                <a:srgbClr val="000000"/>
                              </a:solidFill>
                              <a:latin typeface="Cambria Math" panose="02040503050406030204" pitchFamily="18" charset="0"/>
                            </a:rPr>
                            <m:t>𝔾</m:t>
                          </m:r>
                        </m:sub>
                        <m:sup>
                          <m:r>
                            <m:rPr>
                              <m:nor/>
                            </m:rPr>
                            <a:rPr lang="en-US" sz="2400" b="0" i="0" smtClean="0">
                              <a:solidFill>
                                <a:srgbClr val="000000"/>
                              </a:solidFill>
                            </a:rPr>
                            <m:t>dl</m:t>
                          </m:r>
                        </m:sup>
                      </m:sSubSup>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ℬ</m:t>
                          </m:r>
                        </m:e>
                      </m:d>
                      <m:r>
                        <a:rPr lang="en-US" sz="2400" b="0" i="1" smtClean="0">
                          <a:solidFill>
                            <a:srgbClr val="000000"/>
                          </a:solidFill>
                          <a:latin typeface="Cambria Math" panose="02040503050406030204" pitchFamily="18" charset="0"/>
                        </a:rPr>
                        <m:t>+</m:t>
                      </m:r>
                      <m:sSubSup>
                        <m:sSubSupPr>
                          <m:ctrlPr>
                            <a:rPr lang="en-US" sz="2400" b="0" i="1" smtClean="0">
                              <a:solidFill>
                                <a:srgbClr val="000000"/>
                              </a:solidFill>
                              <a:latin typeface="Cambria Math" panose="02040503050406030204" pitchFamily="18" charset="0"/>
                            </a:rPr>
                          </m:ctrlPr>
                        </m:sSubSupPr>
                        <m:e>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𝑄</m:t>
                              </m:r>
                            </m:e>
                            <m:sub>
                              <m:r>
                                <a:rPr lang="en-US" sz="2400" b="0" i="1" smtClean="0">
                                  <a:solidFill>
                                    <a:srgbClr val="000000"/>
                                  </a:solidFill>
                                  <a:latin typeface="Cambria Math" panose="02040503050406030204" pitchFamily="18" charset="0"/>
                                </a:rPr>
                                <m:t>𝑆</m:t>
                              </m:r>
                            </m:sub>
                          </m:sSub>
                          <m:r>
                            <a:rPr lang="en-US" sz="2400" b="0" i="1" smtClean="0">
                              <a:solidFill>
                                <a:srgbClr val="000000"/>
                              </a:solidFill>
                              <a:latin typeface="Cambria Math" panose="02040503050406030204" pitchFamily="18" charset="0"/>
                            </a:rPr>
                            <m:t>𝑄</m:t>
                          </m:r>
                        </m:e>
                        <m:sub>
                          <m:r>
                            <a:rPr lang="en-US" sz="2400" b="0" i="1" smtClean="0">
                              <a:solidFill>
                                <a:srgbClr val="000000"/>
                              </a:solidFill>
                              <a:latin typeface="Cambria Math" panose="02040503050406030204" pitchFamily="18" charset="0"/>
                            </a:rPr>
                            <m:t>𝐻</m:t>
                          </m:r>
                        </m:sub>
                        <m:sup>
                          <m:r>
                            <a:rPr lang="en-US" sz="2400" b="0" i="1" smtClean="0">
                              <a:solidFill>
                                <a:srgbClr val="000000"/>
                              </a:solidFill>
                              <a:latin typeface="Cambria Math" panose="02040503050406030204" pitchFamily="18" charset="0"/>
                            </a:rPr>
                            <m:t>2</m:t>
                          </m:r>
                        </m:sup>
                      </m:sSubSup>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𝑝</m:t>
                      </m:r>
                    </m:oMath>
                  </m:oMathPara>
                </a14:m>
                <a:endParaRPr lang="ar-AE" sz="2400" dirty="0"/>
              </a:p>
            </p:txBody>
          </p:sp>
        </mc:Choice>
        <mc:Fallback xmlns="">
          <p:sp>
            <p:nvSpPr>
              <p:cNvPr id="16" name="Rounded Rectangle 15">
                <a:extLst>
                  <a:ext uri="{FF2B5EF4-FFF2-40B4-BE49-F238E27FC236}">
                    <a16:creationId xmlns:a16="http://schemas.microsoft.com/office/drawing/2014/main" id="{87579931-9263-6D8F-782A-A8A349874338}"/>
                  </a:ext>
                </a:extLst>
              </p:cNvPr>
              <p:cNvSpPr>
                <a:spLocks noRot="1" noChangeAspect="1" noMove="1" noResize="1" noEditPoints="1" noAdjustHandles="1" noChangeArrowheads="1" noChangeShapeType="1" noTextEdit="1"/>
              </p:cNvSpPr>
              <p:nvPr/>
            </p:nvSpPr>
            <p:spPr>
              <a:xfrm>
                <a:off x="980687" y="2621184"/>
                <a:ext cx="9268095" cy="1719691"/>
              </a:xfrm>
              <a:prstGeom prst="roundRect">
                <a:avLst>
                  <a:gd name="adj" fmla="val 16813"/>
                </a:avLst>
              </a:prstGeom>
              <a:blipFill>
                <a:blip r:embed="rId3"/>
                <a:stretch>
                  <a:fillRect l="-548"/>
                </a:stretch>
              </a:blipFill>
              <a:ln w="63500" cap="flat">
                <a:noFill/>
                <a:prstDash val="solid"/>
                <a:round/>
              </a:ln>
              <a:effectLst/>
            </p:spPr>
            <p:txBody>
              <a:bodyPr/>
              <a:lstStyle/>
              <a:p>
                <a:r>
                  <a:rPr lang="en-US">
                    <a:noFill/>
                  </a:rPr>
                  <a:t> </a:t>
                </a:r>
              </a:p>
            </p:txBody>
          </p:sp>
        </mc:Fallback>
      </mc:AlternateContent>
      <p:sp>
        <p:nvSpPr>
          <p:cNvPr id="19" name="Text">
            <a:extLst>
              <a:ext uri="{FF2B5EF4-FFF2-40B4-BE49-F238E27FC236}">
                <a16:creationId xmlns:a16="http://schemas.microsoft.com/office/drawing/2014/main" id="{CF85C7F3-84C3-2073-4628-E5089E50F309}"/>
              </a:ext>
            </a:extLst>
          </p:cNvPr>
          <p:cNvSpPr txBox="1"/>
          <p:nvPr/>
        </p:nvSpPr>
        <p:spPr>
          <a:xfrm>
            <a:off x="1257014" y="3894948"/>
            <a:ext cx="4657230" cy="615547"/>
          </a:xfrm>
          <a:prstGeom prst="rect">
            <a:avLst/>
          </a:prstGeom>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wrap="square" lIns="121917" tIns="121917" rIns="121917" bIns="121917">
            <a:spAutoFit/>
          </a:bodyPr>
          <a:lstStyle>
            <a:lvl1pPr>
              <a:defRPr sz="7000"/>
            </a:lvl1pPr>
          </a:lstStyle>
          <a:p>
            <a:endParaRPr sz="2400" dirty="0"/>
          </a:p>
        </p:txBody>
      </p:sp>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A88107BA-1784-6DE7-D881-969EC2F42CEA}"/>
                  </a:ext>
                </a:extLst>
              </p:cNvPr>
              <p:cNvSpPr/>
              <p:nvPr/>
            </p:nvSpPr>
            <p:spPr>
              <a:xfrm>
                <a:off x="7462978" y="4778995"/>
                <a:ext cx="3799661" cy="510778"/>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𝑄</m:t>
                        </m:r>
                      </m:e>
                      <m:sub>
                        <m:r>
                          <a:rPr lang="en-US" sz="2400" b="0" i="1" smtClean="0">
                            <a:solidFill>
                              <a:srgbClr val="000000"/>
                            </a:solidFill>
                            <a:effectLst/>
                            <a:latin typeface="Cambria Math" panose="02040503050406030204" pitchFamily="18" charset="0"/>
                          </a:rPr>
                          <m:t>𝑆</m:t>
                        </m:r>
                      </m:sub>
                    </m:sSub>
                  </m:oMath>
                </a14:m>
                <a:r>
                  <a:rPr lang="en-US" sz="2400" dirty="0">
                    <a:solidFill>
                      <a:srgbClr val="000000"/>
                    </a:solidFill>
                    <a:effectLst/>
                    <a:latin typeface="Helvetica Light" panose="020B0403020202020204" pitchFamily="34" charset="0"/>
                  </a:rPr>
                  <a:t>: </a:t>
                </a:r>
                <a:r>
                  <a:rPr lang="en-US" sz="2400" dirty="0">
                    <a:solidFill>
                      <a:srgbClr val="000000"/>
                    </a:solidFill>
                    <a:effectLst/>
                    <a:latin typeface="Helvetica" pitchFamily="2" charset="0"/>
                  </a:rPr>
                  <a:t># of signing sessions</a:t>
                </a:r>
              </a:p>
            </p:txBody>
          </p:sp>
        </mc:Choice>
        <mc:Fallback xmlns="">
          <p:sp>
            <p:nvSpPr>
              <p:cNvPr id="23" name="Rounded Rectangle 22">
                <a:extLst>
                  <a:ext uri="{FF2B5EF4-FFF2-40B4-BE49-F238E27FC236}">
                    <a16:creationId xmlns:a16="http://schemas.microsoft.com/office/drawing/2014/main" id="{A88107BA-1784-6DE7-D881-969EC2F42CEA}"/>
                  </a:ext>
                </a:extLst>
              </p:cNvPr>
              <p:cNvSpPr>
                <a:spLocks noRot="1" noChangeAspect="1" noMove="1" noResize="1" noEditPoints="1" noAdjustHandles="1" noChangeArrowheads="1" noChangeShapeType="1" noTextEdit="1"/>
              </p:cNvSpPr>
              <p:nvPr/>
            </p:nvSpPr>
            <p:spPr>
              <a:xfrm>
                <a:off x="7462978" y="4778995"/>
                <a:ext cx="3799661" cy="510778"/>
              </a:xfrm>
              <a:prstGeom prst="roundRect">
                <a:avLst>
                  <a:gd name="adj" fmla="val 16813"/>
                </a:avLst>
              </a:prstGeom>
              <a:blipFill>
                <a:blip r:embed="rId4"/>
                <a:stretch>
                  <a:fillRect t="-4878" b="-21951"/>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B07AAAC0-EAD6-0FBE-C577-891F93EDDCB4}"/>
                  </a:ext>
                </a:extLst>
              </p:cNvPr>
              <p:cNvSpPr/>
              <p:nvPr/>
            </p:nvSpPr>
            <p:spPr>
              <a:xfrm>
                <a:off x="8070630" y="5524711"/>
                <a:ext cx="2870037" cy="510778"/>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𝑄</m:t>
                        </m:r>
                      </m:e>
                      <m:sub>
                        <m:r>
                          <a:rPr lang="en-US" sz="2400" b="0" i="1" smtClean="0">
                            <a:solidFill>
                              <a:srgbClr val="000000"/>
                            </a:solidFill>
                            <a:effectLst/>
                            <a:latin typeface="Cambria Math" panose="02040503050406030204" pitchFamily="18" charset="0"/>
                          </a:rPr>
                          <m:t>𝐻</m:t>
                        </m:r>
                      </m:sub>
                    </m:sSub>
                  </m:oMath>
                </a14:m>
                <a:r>
                  <a:rPr lang="en-US" sz="2400" dirty="0">
                    <a:solidFill>
                      <a:srgbClr val="000000"/>
                    </a:solidFill>
                    <a:effectLst/>
                    <a:latin typeface="Helvetica Light" panose="020B0403020202020204" pitchFamily="34" charset="0"/>
                  </a:rPr>
                  <a:t>: </a:t>
                </a:r>
                <a:r>
                  <a:rPr lang="en-US" sz="2400" dirty="0">
                    <a:solidFill>
                      <a:srgbClr val="000000"/>
                    </a:solidFill>
                    <a:effectLst/>
                    <a:latin typeface="Helvetica" pitchFamily="2" charset="0"/>
                  </a:rPr>
                  <a:t># of </a:t>
                </a:r>
                <a14:m>
                  <m:oMath xmlns:m="http://schemas.openxmlformats.org/officeDocument/2006/math">
                    <m:r>
                      <a:rPr lang="en-US" sz="2400" b="0" i="1" smtClean="0">
                        <a:solidFill>
                          <a:srgbClr val="000000"/>
                        </a:solidFill>
                        <a:latin typeface="Cambria Math" panose="02040503050406030204" pitchFamily="18" charset="0"/>
                      </a:rPr>
                      <m:t>𝐻</m:t>
                    </m:r>
                  </m:oMath>
                </a14:m>
                <a:r>
                  <a:rPr lang="en-US" sz="2400" dirty="0">
                    <a:solidFill>
                      <a:srgbClr val="000000"/>
                    </a:solidFill>
                    <a:effectLst/>
                    <a:latin typeface="Helvetica" pitchFamily="2" charset="0"/>
                  </a:rPr>
                  <a:t> queries</a:t>
                </a:r>
              </a:p>
            </p:txBody>
          </p:sp>
        </mc:Choice>
        <mc:Fallback xmlns="">
          <p:sp>
            <p:nvSpPr>
              <p:cNvPr id="26" name="Rounded Rectangle 25">
                <a:extLst>
                  <a:ext uri="{FF2B5EF4-FFF2-40B4-BE49-F238E27FC236}">
                    <a16:creationId xmlns:a16="http://schemas.microsoft.com/office/drawing/2014/main" id="{B07AAAC0-EAD6-0FBE-C577-891F93EDDCB4}"/>
                  </a:ext>
                </a:extLst>
              </p:cNvPr>
              <p:cNvSpPr>
                <a:spLocks noRot="1" noChangeAspect="1" noMove="1" noResize="1" noEditPoints="1" noAdjustHandles="1" noChangeArrowheads="1" noChangeShapeType="1" noTextEdit="1"/>
              </p:cNvSpPr>
              <p:nvPr/>
            </p:nvSpPr>
            <p:spPr>
              <a:xfrm>
                <a:off x="8070630" y="5524711"/>
                <a:ext cx="2870037" cy="510778"/>
              </a:xfrm>
              <a:prstGeom prst="roundRect">
                <a:avLst>
                  <a:gd name="adj" fmla="val 16813"/>
                </a:avLst>
              </a:prstGeom>
              <a:blipFill>
                <a:blip r:embed="rId5"/>
                <a:stretch>
                  <a:fillRect t="-2381" b="-21429"/>
                </a:stretch>
              </a:blipFill>
              <a:ln w="63500" cap="flat">
                <a:noFill/>
                <a:prstDash val="solid"/>
                <a:round/>
              </a:ln>
              <a:effectLst/>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3CCB413B-8250-3B93-AD64-217FF07B1A29}"/>
              </a:ext>
            </a:extLst>
          </p:cNvPr>
          <p:cNvSpPr/>
          <p:nvPr/>
        </p:nvSpPr>
        <p:spPr>
          <a:xfrm>
            <a:off x="1063831" y="4651634"/>
            <a:ext cx="3047369" cy="510778"/>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defTabSz="2709333" hangingPunct="0"/>
            <a:r>
              <a:rPr lang="en-US" sz="2400" dirty="0"/>
              <a:t>Same bound as [</a:t>
            </a:r>
            <a:r>
              <a:rPr lang="en-US" sz="2400" dirty="0">
                <a:solidFill>
                  <a:schemeClr val="accent1"/>
                </a:solidFill>
              </a:rPr>
              <a:t>TZ22</a:t>
            </a:r>
            <a:r>
              <a:rPr lang="en-US" sz="2400" dirty="0"/>
              <a:t>]</a:t>
            </a:r>
          </a:p>
        </p:txBody>
      </p:sp>
      <p:sp>
        <p:nvSpPr>
          <p:cNvPr id="34" name="Freeform 33">
            <a:extLst>
              <a:ext uri="{FF2B5EF4-FFF2-40B4-BE49-F238E27FC236}">
                <a16:creationId xmlns:a16="http://schemas.microsoft.com/office/drawing/2014/main" id="{45767BCD-CB71-EA05-78DF-51CE7D623238}"/>
              </a:ext>
            </a:extLst>
          </p:cNvPr>
          <p:cNvSpPr/>
          <p:nvPr/>
        </p:nvSpPr>
        <p:spPr>
          <a:xfrm>
            <a:off x="1711751" y="3464155"/>
            <a:ext cx="875764" cy="1171977"/>
          </a:xfrm>
          <a:custGeom>
            <a:avLst/>
            <a:gdLst>
              <a:gd name="connsiteX0" fmla="*/ 0 w 875764"/>
              <a:gd name="connsiteY0" fmla="*/ 1171977 h 1171977"/>
              <a:gd name="connsiteX1" fmla="*/ 206062 w 875764"/>
              <a:gd name="connsiteY1" fmla="*/ 721217 h 1171977"/>
              <a:gd name="connsiteX2" fmla="*/ 502276 w 875764"/>
              <a:gd name="connsiteY2" fmla="*/ 257577 h 1171977"/>
              <a:gd name="connsiteX3" fmla="*/ 875764 w 875764"/>
              <a:gd name="connsiteY3" fmla="*/ 0 h 1171977"/>
            </a:gdLst>
            <a:ahLst/>
            <a:cxnLst>
              <a:cxn ang="0">
                <a:pos x="connsiteX0" y="connsiteY0"/>
              </a:cxn>
              <a:cxn ang="0">
                <a:pos x="connsiteX1" y="connsiteY1"/>
              </a:cxn>
              <a:cxn ang="0">
                <a:pos x="connsiteX2" y="connsiteY2"/>
              </a:cxn>
              <a:cxn ang="0">
                <a:pos x="connsiteX3" y="connsiteY3"/>
              </a:cxn>
            </a:cxnLst>
            <a:rect l="l" t="t" r="r" b="b"/>
            <a:pathLst>
              <a:path w="875764" h="1171977">
                <a:moveTo>
                  <a:pt x="0" y="1171977"/>
                </a:moveTo>
                <a:cubicBezTo>
                  <a:pt x="61174" y="1022797"/>
                  <a:pt x="122349" y="873617"/>
                  <a:pt x="206062" y="721217"/>
                </a:cubicBezTo>
                <a:cubicBezTo>
                  <a:pt x="289775" y="568817"/>
                  <a:pt x="390659" y="377780"/>
                  <a:pt x="502276" y="257577"/>
                </a:cubicBezTo>
                <a:cubicBezTo>
                  <a:pt x="613893" y="137374"/>
                  <a:pt x="811370" y="42929"/>
                  <a:pt x="875764" y="0"/>
                </a:cubicBezTo>
              </a:path>
            </a:pathLst>
          </a:custGeom>
          <a:noFill/>
          <a:ln w="45720">
            <a:solidFill>
              <a:srgbClr val="0076BA"/>
            </a:solidFill>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9A85D6A6-59AD-436E-94F7-7E3D68A17CDB}"/>
              </a:ext>
            </a:extLst>
          </p:cNvPr>
          <p:cNvSpPr/>
          <p:nvPr/>
        </p:nvSpPr>
        <p:spPr>
          <a:xfrm>
            <a:off x="1929194" y="5439931"/>
            <a:ext cx="3853042" cy="887254"/>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pPr defTabSz="2709333" hangingPunct="0"/>
            <a:r>
              <a:rPr lang="en-US" sz="2400" dirty="0"/>
              <a:t>Simpler proof:</a:t>
            </a:r>
          </a:p>
          <a:p>
            <a:pPr defTabSz="2709333" hangingPunct="0"/>
            <a:r>
              <a:rPr lang="en-US" sz="2400" dirty="0"/>
              <a:t>reduced to 1-D ROS (IT-hard)</a:t>
            </a:r>
          </a:p>
        </p:txBody>
      </p:sp>
      <p:cxnSp>
        <p:nvCxnSpPr>
          <p:cNvPr id="44" name="Straight Arrow Connector 43">
            <a:extLst>
              <a:ext uri="{FF2B5EF4-FFF2-40B4-BE49-F238E27FC236}">
                <a16:creationId xmlns:a16="http://schemas.microsoft.com/office/drawing/2014/main" id="{B90EE5C9-1E44-3A80-8957-56DD074EEAE6}"/>
              </a:ext>
            </a:extLst>
          </p:cNvPr>
          <p:cNvCxnSpPr>
            <a:cxnSpLocks/>
          </p:cNvCxnSpPr>
          <p:nvPr/>
        </p:nvCxnSpPr>
        <p:spPr>
          <a:xfrm flipH="1">
            <a:off x="4729387" y="4328239"/>
            <a:ext cx="161113" cy="1167390"/>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2E660665-2E7D-A532-B2AC-74CF7A4B8EF3}"/>
                  </a:ext>
                </a:extLst>
              </p:cNvPr>
              <p:cNvSpPr/>
              <p:nvPr/>
            </p:nvSpPr>
            <p:spPr>
              <a:xfrm>
                <a:off x="3005131" y="992637"/>
                <a:ext cx="7327695" cy="510778"/>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400" b="0" dirty="0">
                    <a:solidFill>
                      <a:srgbClr val="000000"/>
                    </a:solidFill>
                    <a:effectLst/>
                  </a:rPr>
                  <a:t>Two instantiations: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𝑓</m:t>
                        </m:r>
                      </m:e>
                      <m:sub>
                        <m:r>
                          <a:rPr lang="en-US" sz="2400" b="0" i="1" smtClean="0">
                            <a:solidFill>
                              <a:srgbClr val="000000"/>
                            </a:solidFill>
                            <a:effectLst/>
                            <a:latin typeface="Cambria Math" panose="02040503050406030204" pitchFamily="18" charset="0"/>
                          </a:rPr>
                          <m:t>1</m:t>
                        </m:r>
                      </m:sub>
                    </m:sSub>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𝑦</m:t>
                        </m:r>
                      </m:e>
                    </m:d>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𝑦</m:t>
                    </m:r>
                  </m:oMath>
                </a14:m>
                <a:r>
                  <a:rPr lang="en-US" sz="2400" b="0" dirty="0">
                    <a:solidFill>
                      <a:srgbClr val="000000"/>
                    </a:solidFill>
                    <a:effectLst/>
                  </a:rPr>
                  <a:t>,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𝑓</m:t>
                        </m:r>
                      </m:e>
                      <m:sub>
                        <m:r>
                          <a:rPr lang="en-US" sz="2400" b="0" i="1" smtClean="0">
                            <a:solidFill>
                              <a:srgbClr val="000000"/>
                            </a:solidFill>
                            <a:effectLst/>
                            <a:latin typeface="Cambria Math" panose="02040503050406030204" pitchFamily="18" charset="0"/>
                          </a:rPr>
                          <m:t>2</m:t>
                        </m:r>
                      </m:sub>
                    </m:sSub>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𝑦</m:t>
                        </m:r>
                      </m:e>
                    </m:d>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𝑐</m:t>
                    </m:r>
                    <m:r>
                      <a:rPr lang="en-US" sz="2400" b="0" i="1" smtClean="0">
                        <a:solidFill>
                          <a:srgbClr val="000000"/>
                        </a:solidFill>
                        <a:effectLst/>
                        <a:latin typeface="Cambria Math" panose="02040503050406030204" pitchFamily="18" charset="0"/>
                      </a:rPr>
                      <m:t>+</m:t>
                    </m:r>
                    <m:sSup>
                      <m:sSupPr>
                        <m:ctrlPr>
                          <a:rPr lang="en-US" sz="2400" b="0" i="1" smtClean="0">
                            <a:solidFill>
                              <a:srgbClr val="000000"/>
                            </a:solidFill>
                            <a:effectLst/>
                            <a:latin typeface="Cambria Math" panose="02040503050406030204" pitchFamily="18" charset="0"/>
                          </a:rPr>
                        </m:ctrlPr>
                      </m:sSupPr>
                      <m:e>
                        <m:r>
                          <a:rPr lang="en-US" sz="2400" b="0" i="1" smtClean="0">
                            <a:solidFill>
                              <a:srgbClr val="000000"/>
                            </a:solidFill>
                            <a:effectLst/>
                            <a:latin typeface="Cambria Math" panose="02040503050406030204" pitchFamily="18" charset="0"/>
                          </a:rPr>
                          <m:t>𝑦</m:t>
                        </m:r>
                      </m:e>
                      <m:sup>
                        <m:r>
                          <a:rPr lang="en-US" sz="2400" b="0" i="1" smtClean="0">
                            <a:solidFill>
                              <a:srgbClr val="000000"/>
                            </a:solidFill>
                            <a:effectLst/>
                            <a:latin typeface="Cambria Math" panose="02040503050406030204" pitchFamily="18" charset="0"/>
                          </a:rPr>
                          <m:t>𝑞</m:t>
                        </m:r>
                      </m:sup>
                    </m:sSup>
                  </m:oMath>
                </a14:m>
                <a:endParaRPr lang="en-US" sz="2400" dirty="0">
                  <a:solidFill>
                    <a:srgbClr val="000000"/>
                  </a:solidFill>
                  <a:effectLst/>
                  <a:latin typeface="Helvetica Light" panose="020B0403020202020204" pitchFamily="34" charset="0"/>
                </a:endParaRPr>
              </a:p>
            </p:txBody>
          </p:sp>
        </mc:Choice>
        <mc:Fallback xmlns="">
          <p:sp>
            <p:nvSpPr>
              <p:cNvPr id="3" name="Rounded Rectangle 2">
                <a:extLst>
                  <a:ext uri="{FF2B5EF4-FFF2-40B4-BE49-F238E27FC236}">
                    <a16:creationId xmlns:a16="http://schemas.microsoft.com/office/drawing/2014/main" id="{2E660665-2E7D-A532-B2AC-74CF7A4B8EF3}"/>
                  </a:ext>
                </a:extLst>
              </p:cNvPr>
              <p:cNvSpPr>
                <a:spLocks noRot="1" noChangeAspect="1" noMove="1" noResize="1" noEditPoints="1" noAdjustHandles="1" noChangeArrowheads="1" noChangeShapeType="1" noTextEdit="1"/>
              </p:cNvSpPr>
              <p:nvPr/>
            </p:nvSpPr>
            <p:spPr>
              <a:xfrm>
                <a:off x="3005131" y="992637"/>
                <a:ext cx="7327695" cy="510778"/>
              </a:xfrm>
              <a:prstGeom prst="roundRect">
                <a:avLst>
                  <a:gd name="adj" fmla="val 16813"/>
                </a:avLst>
              </a:prstGeom>
              <a:blipFill>
                <a:blip r:embed="rId6"/>
                <a:stretch>
                  <a:fillRect l="-1038" t="-4878" b="-19512"/>
                </a:stretch>
              </a:blipFill>
              <a:ln w="63500" cap="flat">
                <a:noFill/>
                <a:prstDash val="solid"/>
                <a:round/>
              </a:ln>
              <a:effectLst/>
            </p:spPr>
            <p:txBody>
              <a:bodyPr/>
              <a:lstStyle/>
              <a:p>
                <a:r>
                  <a:rPr lang="en-US">
                    <a:noFill/>
                  </a:rPr>
                  <a:t> </a:t>
                </a:r>
              </a:p>
            </p:txBody>
          </p:sp>
        </mc:Fallback>
      </mc:AlternateContent>
    </p:spTree>
    <p:extLst>
      <p:ext uri="{BB962C8B-B14F-4D97-AF65-F5344CB8AC3E}">
        <p14:creationId xmlns:p14="http://schemas.microsoft.com/office/powerpoint/2010/main" val="247108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uiExpand="1" build="p" animBg="1"/>
      <p:bldP spid="23" grpId="0" animBg="1"/>
      <p:bldP spid="26" grpId="0" animBg="1"/>
      <p:bldP spid="28" grpId="0" animBg="1"/>
      <p:bldP spid="34" grpId="0" animBg="1"/>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Overview</a:t>
            </a:r>
            <a:endParaRPr lang="en-US" dirty="0"/>
          </a:p>
        </p:txBody>
      </p:sp>
      <p:sp>
        <p:nvSpPr>
          <p:cNvPr id="3" name="Rounded Rectangle 2">
            <a:extLst>
              <a:ext uri="{FF2B5EF4-FFF2-40B4-BE49-F238E27FC236}">
                <a16:creationId xmlns:a16="http://schemas.microsoft.com/office/drawing/2014/main" id="{EFCD2EDB-7DCD-2A9F-6FC0-C39863E380DC}"/>
              </a:ext>
            </a:extLst>
          </p:cNvPr>
          <p:cNvSpPr/>
          <p:nvPr/>
        </p:nvSpPr>
        <p:spPr>
          <a:xfrm>
            <a:off x="1461293" y="2013403"/>
            <a:ext cx="4280616" cy="112371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3000" dirty="0">
                <a:solidFill>
                  <a:srgbClr val="000000"/>
                </a:solidFill>
                <a:latin typeface="Helvetica" pitchFamily="2" charset="0"/>
              </a:rPr>
              <a:t>Improved blind signatures upon [</a:t>
            </a:r>
            <a:r>
              <a:rPr lang="en-US" sz="3000" dirty="0">
                <a:solidFill>
                  <a:schemeClr val="accent1"/>
                </a:solidFill>
                <a:latin typeface="Helvetica" pitchFamily="2" charset="0"/>
              </a:rPr>
              <a:t>TZ22</a:t>
            </a:r>
            <a:r>
              <a:rPr lang="en-US" sz="3000" dirty="0">
                <a:solidFill>
                  <a:srgbClr val="000000"/>
                </a:solidFill>
                <a:latin typeface="Helvetica" pitchFamily="2" charset="0"/>
              </a:rPr>
              <a:t>]</a:t>
            </a:r>
            <a:endParaRPr lang="en-US" sz="3000" dirty="0">
              <a:solidFill>
                <a:srgbClr val="000000"/>
              </a:solidFill>
              <a:effectLst/>
              <a:latin typeface="Helvetica Light" panose="020B0403020202020204" pitchFamily="34" charset="0"/>
            </a:endParaRPr>
          </a:p>
        </p:txBody>
      </p:sp>
      <p:sp>
        <p:nvSpPr>
          <p:cNvPr id="4" name="TextBox 3">
            <a:extLst>
              <a:ext uri="{FF2B5EF4-FFF2-40B4-BE49-F238E27FC236}">
                <a16:creationId xmlns:a16="http://schemas.microsoft.com/office/drawing/2014/main" id="{C0CA4B26-54C3-9019-3FA6-A61BA8AB7890}"/>
              </a:ext>
            </a:extLst>
          </p:cNvPr>
          <p:cNvSpPr txBox="1"/>
          <p:nvPr/>
        </p:nvSpPr>
        <p:spPr>
          <a:xfrm>
            <a:off x="6214933" y="2018706"/>
            <a:ext cx="4515516" cy="477054"/>
          </a:xfrm>
          <a:prstGeom prst="rect">
            <a:avLst/>
          </a:prstGeom>
          <a:noFill/>
        </p:spPr>
        <p:txBody>
          <a:bodyPr wrap="square" rtlCol="0">
            <a:spAutoFit/>
          </a:bodyPr>
          <a:lstStyle/>
          <a:p>
            <a:r>
              <a:rPr lang="en-US" sz="2400" dirty="0">
                <a:latin typeface="Helvetica" pitchFamily="2" charset="0"/>
              </a:rPr>
              <a:t>Reduce sig. size by 1 scalar</a:t>
            </a:r>
          </a:p>
        </p:txBody>
      </p:sp>
      <p:sp>
        <p:nvSpPr>
          <p:cNvPr id="6" name="Rounded Rectangle 5">
            <a:extLst>
              <a:ext uri="{FF2B5EF4-FFF2-40B4-BE49-F238E27FC236}">
                <a16:creationId xmlns:a16="http://schemas.microsoft.com/office/drawing/2014/main" id="{899D16CB-F4F8-90F9-B7BE-8CF11B2FBE04}"/>
              </a:ext>
            </a:extLst>
          </p:cNvPr>
          <p:cNvSpPr/>
          <p:nvPr/>
        </p:nvSpPr>
        <p:spPr>
          <a:xfrm>
            <a:off x="1461293" y="4260827"/>
            <a:ext cx="7328745" cy="112371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3000" dirty="0">
                <a:solidFill>
                  <a:srgbClr val="000000"/>
                </a:solidFill>
                <a:latin typeface="Helvetica" pitchFamily="2" charset="0"/>
              </a:rPr>
              <a:t>Snowblind: </a:t>
            </a:r>
            <a:r>
              <a:rPr lang="en-US" sz="3000" b="1" dirty="0">
                <a:solidFill>
                  <a:srgbClr val="000000"/>
                </a:solidFill>
                <a:latin typeface="Helvetica" pitchFamily="2" charset="0"/>
              </a:rPr>
              <a:t>first</a:t>
            </a:r>
            <a:r>
              <a:rPr lang="en-US" sz="3000" dirty="0">
                <a:solidFill>
                  <a:srgbClr val="000000"/>
                </a:solidFill>
                <a:latin typeface="Helvetica" pitchFamily="2" charset="0"/>
              </a:rPr>
              <a:t> threshold blind signatures in pairing-free groups</a:t>
            </a:r>
            <a:endParaRPr lang="en-US" sz="3000" dirty="0">
              <a:solidFill>
                <a:srgbClr val="000000"/>
              </a:solidFill>
              <a:effectLst/>
              <a:latin typeface="Helvetica Light" panose="020B0403020202020204" pitchFamily="34" charset="0"/>
            </a:endParaRPr>
          </a:p>
        </p:txBody>
      </p:sp>
      <p:sp>
        <p:nvSpPr>
          <p:cNvPr id="7" name="TextBox 6">
            <a:extLst>
              <a:ext uri="{FF2B5EF4-FFF2-40B4-BE49-F238E27FC236}">
                <a16:creationId xmlns:a16="http://schemas.microsoft.com/office/drawing/2014/main" id="{9F1A6E85-49B5-F851-337C-30470F33FD69}"/>
              </a:ext>
            </a:extLst>
          </p:cNvPr>
          <p:cNvSpPr txBox="1"/>
          <p:nvPr/>
        </p:nvSpPr>
        <p:spPr>
          <a:xfrm>
            <a:off x="6214933" y="2660061"/>
            <a:ext cx="4825099" cy="830997"/>
          </a:xfrm>
          <a:prstGeom prst="rect">
            <a:avLst/>
          </a:prstGeom>
          <a:noFill/>
        </p:spPr>
        <p:txBody>
          <a:bodyPr wrap="square" rtlCol="0">
            <a:spAutoFit/>
          </a:bodyPr>
          <a:lstStyle/>
          <a:p>
            <a:r>
              <a:rPr lang="en-US" sz="2400" dirty="0">
                <a:latin typeface="Helvetica" pitchFamily="2" charset="0"/>
              </a:rPr>
              <a:t>Alternative construction with simpler proof</a:t>
            </a:r>
          </a:p>
        </p:txBody>
      </p:sp>
      <p:cxnSp>
        <p:nvCxnSpPr>
          <p:cNvPr id="8" name="Straight Arrow Connector 7">
            <a:extLst>
              <a:ext uri="{FF2B5EF4-FFF2-40B4-BE49-F238E27FC236}">
                <a16:creationId xmlns:a16="http://schemas.microsoft.com/office/drawing/2014/main" id="{F7BB09ED-731A-8D64-894D-9D831B79E10F}"/>
              </a:ext>
            </a:extLst>
          </p:cNvPr>
          <p:cNvCxnSpPr>
            <a:cxnSpLocks/>
          </p:cNvCxnSpPr>
          <p:nvPr/>
        </p:nvCxnSpPr>
        <p:spPr>
          <a:xfrm>
            <a:off x="2938667" y="3137115"/>
            <a:ext cx="0" cy="1123712"/>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2D21B53-74C3-4F79-78B9-2E70C57C48BF}"/>
              </a:ext>
            </a:extLst>
          </p:cNvPr>
          <p:cNvCxnSpPr>
            <a:cxnSpLocks/>
            <a:endCxn id="4" idx="1"/>
          </p:cNvCxnSpPr>
          <p:nvPr/>
        </p:nvCxnSpPr>
        <p:spPr>
          <a:xfrm flipV="1">
            <a:off x="5741909" y="2257233"/>
            <a:ext cx="473024" cy="272579"/>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03AA18-AF86-699B-A518-0A0CF45DD97A}"/>
              </a:ext>
            </a:extLst>
          </p:cNvPr>
          <p:cNvCxnSpPr>
            <a:cxnSpLocks/>
            <a:endCxn id="7" idx="1"/>
          </p:cNvCxnSpPr>
          <p:nvPr/>
        </p:nvCxnSpPr>
        <p:spPr>
          <a:xfrm>
            <a:off x="5741909" y="2660061"/>
            <a:ext cx="473024" cy="415499"/>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173D2A56-2E65-3804-6B20-0528FE2B6BE0}"/>
              </a:ext>
            </a:extLst>
          </p:cNvPr>
          <p:cNvSpPr/>
          <p:nvPr/>
        </p:nvSpPr>
        <p:spPr>
          <a:xfrm>
            <a:off x="1096497" y="3886777"/>
            <a:ext cx="8588416" cy="1870079"/>
          </a:xfrm>
          <a:prstGeom prst="roundRect">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00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45A6A0-52BD-1C43-D11D-F35B16F1C2B8}"/>
                  </a:ext>
                </a:extLst>
              </p:cNvPr>
              <p:cNvSpPr txBox="1"/>
              <p:nvPr/>
            </p:nvSpPr>
            <p:spPr>
              <a:xfrm>
                <a:off x="1286754" y="1991537"/>
                <a:ext cx="1997359" cy="461665"/>
              </a:xfrm>
              <a:prstGeom prst="rect">
                <a:avLst/>
              </a:prstGeom>
              <a:noFill/>
            </p:spPr>
            <p:txBody>
              <a:bodyPr wrap="square" rtlCol="0">
                <a:spAutoFit/>
              </a:bodyPr>
              <a:lstStyle/>
              <a:p>
                <a:r>
                  <a:rPr lang="en-US" sz="2400" dirty="0">
                    <a:solidFill>
                      <a:srgbClr val="0076BA"/>
                    </a:solidFill>
                    <a:latin typeface="Helvetica" pitchFamily="2" charset="0"/>
                  </a:rPr>
                  <a:t>Issuer-</a:t>
                </a:r>
                <a14:m>
                  <m:oMath xmlns:m="http://schemas.openxmlformats.org/officeDocument/2006/math">
                    <m:r>
                      <a:rPr lang="en-US" sz="2400" i="1" dirty="0" smtClean="0">
                        <a:solidFill>
                          <a:srgbClr val="0076BA"/>
                        </a:solidFill>
                        <a:latin typeface="Cambria Math" panose="02040503050406030204" pitchFamily="18" charset="0"/>
                      </a:rPr>
                      <m:t>𝑖</m:t>
                    </m:r>
                  </m:oMath>
                </a14:m>
                <a:r>
                  <a:rPr lang="en-US" sz="2400" dirty="0">
                    <a:solidFill>
                      <a:srgbClr val="0076BA"/>
                    </a:solidFill>
                    <a:latin typeface="Helvetica" pitchFamily="2" charset="0"/>
                  </a:rPr>
                  <a:t>(</a:t>
                </a:r>
                <a14:m>
                  <m:oMath xmlns:m="http://schemas.openxmlformats.org/officeDocument/2006/math">
                    <m:r>
                      <a:rPr lang="en-US" sz="2400" i="1">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𝑖</m:t>
                        </m:r>
                      </m:sub>
                    </m:sSub>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5" name="TextBox 4">
                <a:extLst>
                  <a:ext uri="{FF2B5EF4-FFF2-40B4-BE49-F238E27FC236}">
                    <a16:creationId xmlns:a16="http://schemas.microsoft.com/office/drawing/2014/main" id="{C845A6A0-52BD-1C43-D11D-F35B16F1C2B8}"/>
                  </a:ext>
                </a:extLst>
              </p:cNvPr>
              <p:cNvSpPr txBox="1">
                <a:spLocks noRot="1" noChangeAspect="1" noMove="1" noResize="1" noEditPoints="1" noAdjustHandles="1" noChangeArrowheads="1" noChangeShapeType="1" noTextEdit="1"/>
              </p:cNvSpPr>
              <p:nvPr/>
            </p:nvSpPr>
            <p:spPr>
              <a:xfrm>
                <a:off x="1286754" y="1991537"/>
                <a:ext cx="1997359" cy="461665"/>
              </a:xfrm>
              <a:prstGeom prst="rect">
                <a:avLst/>
              </a:prstGeom>
              <a:blipFill>
                <a:blip r:embed="rId3"/>
                <a:stretch>
                  <a:fillRect l="-5063" t="-10811" r="-5063" b="-324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78586A-D26E-07A5-C25C-BD6096F5DEDB}"/>
                  </a:ext>
                </a:extLst>
              </p:cNvPr>
              <p:cNvSpPr txBox="1"/>
              <p:nvPr/>
            </p:nvSpPr>
            <p:spPr>
              <a:xfrm>
                <a:off x="5861817" y="2052267"/>
                <a:ext cx="2445056" cy="461665"/>
              </a:xfrm>
              <a:prstGeom prst="rect">
                <a:avLst/>
              </a:prstGeom>
              <a:noFill/>
            </p:spPr>
            <p:txBody>
              <a:bodyPr wrap="square" rtlCol="0">
                <a:spAutoFit/>
              </a:bodyPr>
              <a:lstStyle/>
              <a:p>
                <a:r>
                  <a:rPr lang="en-US" sz="2400" dirty="0">
                    <a:solidFill>
                      <a:srgbClr val="0076BA"/>
                    </a:solidFill>
                    <a:latin typeface="Helvetica" pitchFamily="2" charset="0"/>
                  </a:rPr>
                  <a:t>User(</a:t>
                </a:r>
                <a14:m>
                  <m:oMath xmlns:m="http://schemas.openxmlformats.org/officeDocument/2006/math">
                    <m:r>
                      <a:rPr lang="en-US" sz="2400" i="1">
                        <a:latin typeface="Cambria Math" panose="02040503050406030204" pitchFamily="18" charset="0"/>
                      </a:rPr>
                      <m:t>𝑝𝑘</m:t>
                    </m:r>
                    <m:r>
                      <a:rPr lang="en-US" sz="2400" b="0" i="1" smtClean="0">
                        <a:latin typeface="Cambria Math" panose="02040503050406030204" pitchFamily="18" charset="0"/>
                      </a:rPr>
                      <m:t>,</m:t>
                    </m:r>
                    <m:r>
                      <a:rPr lang="en-US" sz="2400" i="1">
                        <a:latin typeface="Cambria Math" panose="02040503050406030204" pitchFamily="18" charset="0"/>
                      </a:rPr>
                      <m:t>𝑚</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8" name="TextBox 7">
                <a:extLst>
                  <a:ext uri="{FF2B5EF4-FFF2-40B4-BE49-F238E27FC236}">
                    <a16:creationId xmlns:a16="http://schemas.microsoft.com/office/drawing/2014/main" id="{2178586A-D26E-07A5-C25C-BD6096F5DEDB}"/>
                  </a:ext>
                </a:extLst>
              </p:cNvPr>
              <p:cNvSpPr txBox="1">
                <a:spLocks noRot="1" noChangeAspect="1" noMove="1" noResize="1" noEditPoints="1" noAdjustHandles="1" noChangeArrowheads="1" noChangeShapeType="1" noTextEdit="1"/>
              </p:cNvSpPr>
              <p:nvPr/>
            </p:nvSpPr>
            <p:spPr>
              <a:xfrm>
                <a:off x="5861817" y="2052267"/>
                <a:ext cx="2445056" cy="461665"/>
              </a:xfrm>
              <a:prstGeom prst="rect">
                <a:avLst/>
              </a:prstGeom>
              <a:blipFill>
                <a:blip r:embed="rId4"/>
                <a:stretch>
                  <a:fillRect l="-3608" t="-13514"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
                <a:extLst>
                  <a:ext uri="{FF2B5EF4-FFF2-40B4-BE49-F238E27FC236}">
                    <a16:creationId xmlns:a16="http://schemas.microsoft.com/office/drawing/2014/main" id="{A3AD1B3D-3097-EBD4-A485-85CE235B5A92}"/>
                  </a:ext>
                </a:extLst>
              </p:cNvPr>
              <p:cNvSpPr txBox="1"/>
              <p:nvPr/>
            </p:nvSpPr>
            <p:spPr>
              <a:xfrm>
                <a:off x="6616166" y="3141784"/>
                <a:ext cx="86279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chemeClr val="tx1"/>
                          </a:solidFill>
                          <a:latin typeface="Cambria Math" panose="02040503050406030204" pitchFamily="18" charset="0"/>
                        </a:rPr>
                        <m:t>𝐵</m:t>
                      </m:r>
                    </m:oMath>
                  </m:oMathPara>
                </a14:m>
                <a:endParaRPr sz="2400" dirty="0"/>
              </a:p>
            </p:txBody>
          </p:sp>
        </mc:Choice>
        <mc:Fallback xmlns="">
          <p:sp>
            <p:nvSpPr>
              <p:cNvPr id="12" name=",">
                <a:extLst>
                  <a:ext uri="{FF2B5EF4-FFF2-40B4-BE49-F238E27FC236}">
                    <a16:creationId xmlns:a16="http://schemas.microsoft.com/office/drawing/2014/main" id="{A3AD1B3D-3097-EBD4-A485-85CE235B5A92}"/>
                  </a:ext>
                </a:extLst>
              </p:cNvPr>
              <p:cNvSpPr txBox="1">
                <a:spLocks noRot="1" noChangeAspect="1" noMove="1" noResize="1" noEditPoints="1" noAdjustHandles="1" noChangeArrowheads="1" noChangeShapeType="1" noTextEdit="1"/>
              </p:cNvSpPr>
              <p:nvPr/>
            </p:nvSpPr>
            <p:spPr>
              <a:xfrm>
                <a:off x="6616166" y="3141784"/>
                <a:ext cx="862794" cy="630936"/>
              </a:xfrm>
              <a:prstGeom prst="rect">
                <a:avLst/>
              </a:prstGeom>
              <a:blipFill>
                <a:blip r:embed="rId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a:extLst>
                  <a:ext uri="{FF2B5EF4-FFF2-40B4-BE49-F238E27FC236}">
                    <a16:creationId xmlns:a16="http://schemas.microsoft.com/office/drawing/2014/main" id="{AF76B489-962E-7E8C-2F62-20692CD4095A}"/>
                  </a:ext>
                </a:extLst>
              </p:cNvPr>
              <p:cNvSpPr txBox="1"/>
              <p:nvPr/>
            </p:nvSpPr>
            <p:spPr>
              <a:xfrm>
                <a:off x="4791846" y="3412100"/>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24" name="Text">
                <a:extLst>
                  <a:ext uri="{FF2B5EF4-FFF2-40B4-BE49-F238E27FC236}">
                    <a16:creationId xmlns:a16="http://schemas.microsoft.com/office/drawing/2014/main" id="{AF76B489-962E-7E8C-2F62-20692CD4095A}"/>
                  </a:ext>
                </a:extLst>
              </p:cNvPr>
              <p:cNvSpPr txBox="1">
                <a:spLocks noRot="1" noChangeAspect="1" noMove="1" noResize="1" noEditPoints="1" noAdjustHandles="1" noChangeArrowheads="1" noChangeShapeType="1" noTextEdit="1"/>
              </p:cNvSpPr>
              <p:nvPr/>
            </p:nvSpPr>
            <p:spPr>
              <a:xfrm>
                <a:off x="4791846" y="3412100"/>
                <a:ext cx="476022" cy="630936"/>
              </a:xfrm>
              <a:prstGeom prst="rect">
                <a:avLst/>
              </a:prstGeom>
              <a:blipFill>
                <a:blip r:embed="rId7"/>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
                <a:extLst>
                  <a:ext uri="{FF2B5EF4-FFF2-40B4-BE49-F238E27FC236}">
                    <a16:creationId xmlns:a16="http://schemas.microsoft.com/office/drawing/2014/main" id="{300FBF6D-761F-49A2-B6FC-01CCBD4E9DA4}"/>
                  </a:ext>
                </a:extLst>
              </p:cNvPr>
              <p:cNvSpPr txBox="1"/>
              <p:nvPr/>
            </p:nvSpPr>
            <p:spPr>
              <a:xfrm>
                <a:off x="9375464" y="5715959"/>
                <a:ext cx="2048568" cy="68864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𝜎</m:t>
                      </m:r>
                      <m:r>
                        <a:rPr lang="en-US" sz="2400" b="0" i="1" smtClean="0">
                          <a:solidFill>
                            <a:srgbClr val="000000"/>
                          </a:solidFill>
                          <a:latin typeface="Cambria Math" panose="02040503050406030204" pitchFamily="18" charset="0"/>
                        </a:rPr>
                        <m:t>←</m:t>
                      </m:r>
                      <m:d>
                        <m:dPr>
                          <m:ctrlPr>
                            <a:rPr lang="en-US" sz="2400" b="0" i="1" smtClean="0">
                              <a:solidFill>
                                <a:srgbClr val="000000"/>
                              </a:solidFill>
                              <a:latin typeface="Cambria Math" panose="02040503050406030204" pitchFamily="18" charset="0"/>
                            </a:rPr>
                          </m:ctrlPr>
                        </m:dPr>
                        <m:e>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𝑅</m:t>
                              </m:r>
                            </m:e>
                          </m:acc>
                          <m:r>
                            <a:rPr lang="en-US" sz="2400" b="0" i="1" smtClean="0">
                              <a:solidFill>
                                <a:srgbClr val="000000"/>
                              </a:solidFill>
                              <a:latin typeface="Cambria Math" panose="02040503050406030204" pitchFamily="18" charset="0"/>
                            </a:rPr>
                            <m:t>,</m:t>
                          </m:r>
                          <m:acc>
                            <m:accPr>
                              <m:chr m:val="̃"/>
                              <m:ctrlPr>
                                <a:rPr lang="en-US" sz="2400" i="1" smtClean="0">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𝑧</m:t>
                              </m:r>
                            </m:e>
                          </m:acc>
                          <m:r>
                            <a:rPr lang="en-US" sz="2400" i="1">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 </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d>
                    </m:oMath>
                  </m:oMathPara>
                </a14:m>
                <a:endParaRPr sz="2400" dirty="0"/>
              </a:p>
            </p:txBody>
          </p:sp>
        </mc:Choice>
        <mc:Fallback xmlns="">
          <p:sp>
            <p:nvSpPr>
              <p:cNvPr id="30" name="Text">
                <a:extLst>
                  <a:ext uri="{FF2B5EF4-FFF2-40B4-BE49-F238E27FC236}">
                    <a16:creationId xmlns:a16="http://schemas.microsoft.com/office/drawing/2014/main" id="{300FBF6D-761F-49A2-B6FC-01CCBD4E9DA4}"/>
                  </a:ext>
                </a:extLst>
              </p:cNvPr>
              <p:cNvSpPr txBox="1">
                <a:spLocks noRot="1" noChangeAspect="1" noMove="1" noResize="1" noEditPoints="1" noAdjustHandles="1" noChangeArrowheads="1" noChangeShapeType="1" noTextEdit="1"/>
              </p:cNvSpPr>
              <p:nvPr/>
            </p:nvSpPr>
            <p:spPr>
              <a:xfrm>
                <a:off x="9375464" y="5715959"/>
                <a:ext cx="2048568" cy="688644"/>
              </a:xfrm>
              <a:prstGeom prst="rect">
                <a:avLst/>
              </a:prstGeom>
              <a:blipFill>
                <a:blip r:embed="rId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C5ADC21-54A5-9756-A86F-E002350CEDD9}"/>
              </a:ext>
            </a:extLst>
          </p:cNvPr>
          <p:cNvCxnSpPr>
            <a:cxnSpLocks/>
          </p:cNvCxnSpPr>
          <p:nvPr/>
        </p:nvCxnSpPr>
        <p:spPr>
          <a:xfrm>
            <a:off x="7372622" y="3467966"/>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
                <a:extLst>
                  <a:ext uri="{FF2B5EF4-FFF2-40B4-BE49-F238E27FC236}">
                    <a16:creationId xmlns:a16="http://schemas.microsoft.com/office/drawing/2014/main" id="{56B85C58-08DC-8B02-3D5C-1ED3550CCB30}"/>
                  </a:ext>
                </a:extLst>
              </p:cNvPr>
              <p:cNvSpPr txBox="1"/>
              <p:nvPr/>
            </p:nvSpPr>
            <p:spPr>
              <a:xfrm>
                <a:off x="4451416" y="2826935"/>
                <a:ext cx="1043165"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oMath>
                  </m:oMathPara>
                </a14:m>
                <a:endParaRPr sz="2400" dirty="0"/>
              </a:p>
            </p:txBody>
          </p:sp>
        </mc:Choice>
        <mc:Fallback xmlns="">
          <p:sp>
            <p:nvSpPr>
              <p:cNvPr id="18" name=",">
                <a:extLst>
                  <a:ext uri="{FF2B5EF4-FFF2-40B4-BE49-F238E27FC236}">
                    <a16:creationId xmlns:a16="http://schemas.microsoft.com/office/drawing/2014/main" id="{56B85C58-08DC-8B02-3D5C-1ED3550CCB30}"/>
                  </a:ext>
                </a:extLst>
              </p:cNvPr>
              <p:cNvSpPr txBox="1">
                <a:spLocks noRot="1" noChangeAspect="1" noMove="1" noResize="1" noEditPoints="1" noAdjustHandles="1" noChangeArrowheads="1" noChangeShapeType="1" noTextEdit="1"/>
              </p:cNvSpPr>
              <p:nvPr/>
            </p:nvSpPr>
            <p:spPr>
              <a:xfrm>
                <a:off x="4451416" y="2826935"/>
                <a:ext cx="1043165" cy="630936"/>
              </a:xfrm>
              <a:prstGeom prst="rect">
                <a:avLst/>
              </a:prstGeom>
              <a:blipFill>
                <a:blip r:embed="rId1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9C1C6FC2-1CF5-77CF-BBA6-8E472C08433D}"/>
              </a:ext>
            </a:extLst>
          </p:cNvPr>
          <p:cNvCxnSpPr>
            <a:cxnSpLocks/>
          </p:cNvCxnSpPr>
          <p:nvPr/>
        </p:nvCxnSpPr>
        <p:spPr>
          <a:xfrm>
            <a:off x="7372622" y="3971182"/>
            <a:ext cx="410816"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0CF666-4AB4-F695-D790-48FCC48FDA5F}"/>
              </a:ext>
            </a:extLst>
          </p:cNvPr>
          <p:cNvCxnSpPr>
            <a:cxnSpLocks/>
          </p:cNvCxnSpPr>
          <p:nvPr/>
        </p:nvCxnSpPr>
        <p:spPr>
          <a:xfrm>
            <a:off x="7354640" y="5450005"/>
            <a:ext cx="410816" cy="0"/>
          </a:xfrm>
          <a:prstGeom prst="straightConnector1">
            <a:avLst/>
          </a:prstGeom>
          <a:ln w="4572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
                <a:extLst>
                  <a:ext uri="{FF2B5EF4-FFF2-40B4-BE49-F238E27FC236}">
                    <a16:creationId xmlns:a16="http://schemas.microsoft.com/office/drawing/2014/main" id="{D0C656D2-ED57-B8B3-7905-F88546B9EE13}"/>
                  </a:ext>
                </a:extLst>
              </p:cNvPr>
              <p:cNvSpPr txBox="1"/>
              <p:nvPr/>
            </p:nvSpPr>
            <p:spPr>
              <a:xfrm>
                <a:off x="6981424" y="3647420"/>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40" name="Text">
                <a:extLst>
                  <a:ext uri="{FF2B5EF4-FFF2-40B4-BE49-F238E27FC236}">
                    <a16:creationId xmlns:a16="http://schemas.microsoft.com/office/drawing/2014/main" id="{D0C656D2-ED57-B8B3-7905-F88546B9EE13}"/>
                  </a:ext>
                </a:extLst>
              </p:cNvPr>
              <p:cNvSpPr txBox="1">
                <a:spLocks noRot="1" noChangeAspect="1" noMove="1" noResize="1" noEditPoints="1" noAdjustHandles="1" noChangeArrowheads="1" noChangeShapeType="1" noTextEdit="1"/>
              </p:cNvSpPr>
              <p:nvPr/>
            </p:nvSpPr>
            <p:spPr>
              <a:xfrm>
                <a:off x="6981424" y="3647420"/>
                <a:ext cx="476022" cy="630936"/>
              </a:xfrm>
              <a:prstGeom prst="rect">
                <a:avLst/>
              </a:prstGeom>
              <a:blipFill>
                <a:blip r:embed="rId11"/>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a:extLst>
                  <a:ext uri="{FF2B5EF4-FFF2-40B4-BE49-F238E27FC236}">
                    <a16:creationId xmlns:a16="http://schemas.microsoft.com/office/drawing/2014/main" id="{7A70D923-BD85-5085-AC6D-ED38C3DDA284}"/>
                  </a:ext>
                </a:extLst>
              </p:cNvPr>
              <p:cNvSpPr txBox="1"/>
              <p:nvPr/>
            </p:nvSpPr>
            <p:spPr>
              <a:xfrm>
                <a:off x="6414190" y="5076959"/>
                <a:ext cx="108272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oMath>
                  </m:oMathPara>
                </a14:m>
                <a:endParaRPr sz="2400" dirty="0"/>
              </a:p>
            </p:txBody>
          </p:sp>
        </mc:Choice>
        <mc:Fallback xmlns="">
          <p:sp>
            <p:nvSpPr>
              <p:cNvPr id="42" name="Text">
                <a:extLst>
                  <a:ext uri="{FF2B5EF4-FFF2-40B4-BE49-F238E27FC236}">
                    <a16:creationId xmlns:a16="http://schemas.microsoft.com/office/drawing/2014/main" id="{7A70D923-BD85-5085-AC6D-ED38C3DDA284}"/>
                  </a:ext>
                </a:extLst>
              </p:cNvPr>
              <p:cNvSpPr txBox="1">
                <a:spLocks noRot="1" noChangeAspect="1" noMove="1" noResize="1" noEditPoints="1" noAdjustHandles="1" noChangeArrowheads="1" noChangeShapeType="1" noTextEdit="1"/>
              </p:cNvSpPr>
              <p:nvPr/>
            </p:nvSpPr>
            <p:spPr>
              <a:xfrm>
                <a:off x="6414190" y="5076959"/>
                <a:ext cx="1082726" cy="630936"/>
              </a:xfrm>
              <a:prstGeom prst="rect">
                <a:avLst/>
              </a:prstGeom>
              <a:blipFill>
                <a:blip r:embed="rId1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D6725B6A-67A2-4121-7B73-345FAF2A67A1}"/>
              </a:ext>
            </a:extLst>
          </p:cNvPr>
          <p:cNvSpPr/>
          <p:nvPr/>
        </p:nvSpPr>
        <p:spPr>
          <a:xfrm>
            <a:off x="772419" y="1864974"/>
            <a:ext cx="3687048" cy="4025345"/>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E7EB85FD-1D43-54C8-63D1-A58D8C9156B0}"/>
              </a:ext>
            </a:extLst>
          </p:cNvPr>
          <p:cNvSpPr/>
          <p:nvPr/>
        </p:nvSpPr>
        <p:spPr>
          <a:xfrm>
            <a:off x="5486530" y="1898922"/>
            <a:ext cx="5933052" cy="4485343"/>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
                <a:extLst>
                  <a:ext uri="{FF2B5EF4-FFF2-40B4-BE49-F238E27FC236}">
                    <a16:creationId xmlns:a16="http://schemas.microsoft.com/office/drawing/2014/main" id="{00F4CA22-C760-832D-11A6-302626CB2B4E}"/>
                  </a:ext>
                </a:extLst>
              </p:cNvPr>
              <p:cNvSpPr txBox="1"/>
              <p:nvPr/>
            </p:nvSpPr>
            <p:spPr>
              <a:xfrm>
                <a:off x="767581" y="2278866"/>
                <a:ext cx="3184902"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ar-AE"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ar-AE" sz="2400" i="1">
                          <a:solidFill>
                            <a:srgbClr val="000000"/>
                          </a:solidFill>
                          <a:latin typeface="Cambria Math" panose="02040503050406030204" pitchFamily="18" charset="0"/>
                        </a:rPr>
                        <m:t>←</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sSub>
                            <m:sSubPr>
                              <m:ctrlPr>
                                <a:rPr lang="en-US" sz="2400" b="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sup>
                      </m:sSup>
                    </m:oMath>
                  </m:oMathPara>
                </a14:m>
                <a:endParaRPr lang="ar-AE" sz="2400" dirty="0"/>
              </a:p>
            </p:txBody>
          </p:sp>
        </mc:Choice>
        <mc:Fallback xmlns="">
          <p:sp>
            <p:nvSpPr>
              <p:cNvPr id="54" name=",">
                <a:extLst>
                  <a:ext uri="{FF2B5EF4-FFF2-40B4-BE49-F238E27FC236}">
                    <a16:creationId xmlns:a16="http://schemas.microsoft.com/office/drawing/2014/main" id="{00F4CA22-C760-832D-11A6-302626CB2B4E}"/>
                  </a:ext>
                </a:extLst>
              </p:cNvPr>
              <p:cNvSpPr txBox="1">
                <a:spLocks noRot="1" noChangeAspect="1" noMove="1" noResize="1" noEditPoints="1" noAdjustHandles="1" noChangeArrowheads="1" noChangeShapeType="1" noTextEdit="1"/>
              </p:cNvSpPr>
              <p:nvPr/>
            </p:nvSpPr>
            <p:spPr>
              <a:xfrm>
                <a:off x="767581" y="2278866"/>
                <a:ext cx="3184902" cy="789634"/>
              </a:xfrm>
              <a:prstGeom prst="rect">
                <a:avLst/>
              </a:prstGeom>
              <a:blipFill>
                <a:blip r:embed="rId14"/>
                <a:stretch>
                  <a:fillRect b="-1587"/>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
                <a:extLst>
                  <a:ext uri="{FF2B5EF4-FFF2-40B4-BE49-F238E27FC236}">
                    <a16:creationId xmlns:a16="http://schemas.microsoft.com/office/drawing/2014/main" id="{586F47FE-0F1A-0697-1807-87C66FB7FB8C}"/>
                  </a:ext>
                </a:extLst>
              </p:cNvPr>
              <p:cNvSpPr txBox="1"/>
              <p:nvPr/>
            </p:nvSpPr>
            <p:spPr>
              <a:xfrm>
                <a:off x="698533" y="2766234"/>
                <a:ext cx="4052241"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r>
                        <a:rPr lang="ar-AE" sz="2400" i="1">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𝑔</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sup>
                      </m:sSup>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h</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sup>
                      </m:sSup>
                    </m:oMath>
                  </m:oMathPara>
                </a14:m>
                <a:endParaRPr lang="ar-AE" sz="2400" dirty="0">
                  <a:solidFill>
                    <a:schemeClr val="tx1"/>
                  </a:solidFill>
                </a:endParaRPr>
              </a:p>
            </p:txBody>
          </p:sp>
        </mc:Choice>
        <mc:Fallback xmlns="">
          <p:sp>
            <p:nvSpPr>
              <p:cNvPr id="55" name=",">
                <a:extLst>
                  <a:ext uri="{FF2B5EF4-FFF2-40B4-BE49-F238E27FC236}">
                    <a16:creationId xmlns:a16="http://schemas.microsoft.com/office/drawing/2014/main" id="{586F47FE-0F1A-0697-1807-87C66FB7FB8C}"/>
                  </a:ext>
                </a:extLst>
              </p:cNvPr>
              <p:cNvSpPr txBox="1">
                <a:spLocks noRot="1" noChangeAspect="1" noMove="1" noResize="1" noEditPoints="1" noAdjustHandles="1" noChangeArrowheads="1" noChangeShapeType="1" noTextEdit="1"/>
              </p:cNvSpPr>
              <p:nvPr/>
            </p:nvSpPr>
            <p:spPr>
              <a:xfrm>
                <a:off x="698533" y="2766234"/>
                <a:ext cx="4052241" cy="789634"/>
              </a:xfrm>
              <a:prstGeom prst="rect">
                <a:avLst/>
              </a:prstGeom>
              <a:blipFill>
                <a:blip r:embed="rId15"/>
                <a:stretch>
                  <a:fillRect b="-3175"/>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F404D1A8-DA68-90E5-AA1C-AB240BC819AE}"/>
              </a:ext>
            </a:extLst>
          </p:cNvPr>
          <p:cNvCxnSpPr>
            <a:cxnSpLocks/>
          </p:cNvCxnSpPr>
          <p:nvPr/>
        </p:nvCxnSpPr>
        <p:spPr>
          <a:xfrm>
            <a:off x="4462216" y="5513349"/>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
                <a:extLst>
                  <a:ext uri="{FF2B5EF4-FFF2-40B4-BE49-F238E27FC236}">
                    <a16:creationId xmlns:a16="http://schemas.microsoft.com/office/drawing/2014/main" id="{CF796F43-6428-80DC-3718-675F2850413F}"/>
                  </a:ext>
                </a:extLst>
              </p:cNvPr>
              <p:cNvSpPr txBox="1"/>
              <p:nvPr/>
            </p:nvSpPr>
            <p:spPr>
              <a:xfrm>
                <a:off x="4539305" y="4985250"/>
                <a:ext cx="925504"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63" name="Text">
                <a:extLst>
                  <a:ext uri="{FF2B5EF4-FFF2-40B4-BE49-F238E27FC236}">
                    <a16:creationId xmlns:a16="http://schemas.microsoft.com/office/drawing/2014/main" id="{CF796F43-6428-80DC-3718-675F2850413F}"/>
                  </a:ext>
                </a:extLst>
              </p:cNvPr>
              <p:cNvSpPr txBox="1">
                <a:spLocks noRot="1" noChangeAspect="1" noMove="1" noResize="1" noEditPoints="1" noAdjustHandles="1" noChangeArrowheads="1" noChangeShapeType="1" noTextEdit="1"/>
              </p:cNvSpPr>
              <p:nvPr/>
            </p:nvSpPr>
            <p:spPr>
              <a:xfrm>
                <a:off x="4539305" y="4985250"/>
                <a:ext cx="925504" cy="615547"/>
              </a:xfrm>
              <a:prstGeom prst="rect">
                <a:avLst/>
              </a:prstGeom>
              <a:blipFill>
                <a:blip r:embed="rId16"/>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002A3EE0-96BF-B60B-DB90-B0A4AECCA125}"/>
              </a:ext>
            </a:extLst>
          </p:cNvPr>
          <p:cNvCxnSpPr>
            <a:cxnSpLocks/>
          </p:cNvCxnSpPr>
          <p:nvPr/>
        </p:nvCxnSpPr>
        <p:spPr>
          <a:xfrm>
            <a:off x="4487248" y="3943877"/>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E17A03C-F996-DDBC-2656-46E9CAB8E692}"/>
              </a:ext>
            </a:extLst>
          </p:cNvPr>
          <p:cNvCxnSpPr>
            <a:cxnSpLocks/>
          </p:cNvCxnSpPr>
          <p:nvPr/>
        </p:nvCxnSpPr>
        <p:spPr>
          <a:xfrm>
            <a:off x="4487248" y="3406451"/>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8F8D96-92A9-EE33-5A0C-B35B3E822F76}"/>
                  </a:ext>
                </a:extLst>
              </p:cNvPr>
              <p:cNvSpPr txBox="1"/>
              <p:nvPr/>
            </p:nvSpPr>
            <p:spPr>
              <a:xfrm>
                <a:off x="843719" y="1144258"/>
                <a:ext cx="5212366" cy="642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𝑛</m:t>
                          </m:r>
                        </m:sub>
                      </m:sSub>
                      <m:limUpp>
                        <m:limUppPr>
                          <m:ctrlPr>
                            <a:rPr lang="ar-AE" sz="2400" i="1" smtClean="0">
                              <a:latin typeface="Cambria Math" panose="02040503050406030204" pitchFamily="18" charset="0"/>
                            </a:rPr>
                          </m:ctrlPr>
                        </m:limUppPr>
                        <m:e>
                          <m:r>
                            <a:rPr lang="ar-AE" sz="2400" i="1">
                              <a:latin typeface="Cambria Math" panose="02040503050406030204" pitchFamily="18" charset="0"/>
                            </a:rPr>
                            <m:t>⟵</m:t>
                          </m:r>
                        </m:e>
                        <m:lim>
                          <m:r>
                            <a:rPr lang="ar-AE" sz="2400" i="1">
                              <a:latin typeface="Cambria Math" panose="02040503050406030204" pitchFamily="18" charset="0"/>
                            </a:rPr>
                            <m:t>$</m:t>
                          </m:r>
                        </m:lim>
                      </m:limUp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𝑆h𝑎𝑚𝑖𝑟𝑆𝑆</m:t>
                          </m:r>
                        </m:e>
                        <m: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𝑠𝑘</m:t>
                      </m:r>
                      <m:r>
                        <a:rPr lang="en-US" sz="2400" b="0" i="1" smtClean="0">
                          <a:latin typeface="Cambria Math" panose="02040503050406030204" pitchFamily="18" charset="0"/>
                        </a:rPr>
                        <m:t>)</m:t>
                      </m:r>
                    </m:oMath>
                  </m:oMathPara>
                </a14:m>
                <a:endParaRPr lang="ar-AE" sz="2400" i="1" dirty="0"/>
              </a:p>
            </p:txBody>
          </p:sp>
        </mc:Choice>
        <mc:Fallback xmlns="">
          <p:sp>
            <p:nvSpPr>
              <p:cNvPr id="15" name="TextBox 14">
                <a:extLst>
                  <a:ext uri="{FF2B5EF4-FFF2-40B4-BE49-F238E27FC236}">
                    <a16:creationId xmlns:a16="http://schemas.microsoft.com/office/drawing/2014/main" id="{A98F8D96-92A9-EE33-5A0C-B35B3E822F76}"/>
                  </a:ext>
                </a:extLst>
              </p:cNvPr>
              <p:cNvSpPr txBox="1">
                <a:spLocks noRot="1" noChangeAspect="1" noMove="1" noResize="1" noEditPoints="1" noAdjustHandles="1" noChangeArrowheads="1" noChangeShapeType="1" noTextEdit="1"/>
              </p:cNvSpPr>
              <p:nvPr/>
            </p:nvSpPr>
            <p:spPr>
              <a:xfrm>
                <a:off x="843719" y="1144258"/>
                <a:ext cx="5212366" cy="642805"/>
              </a:xfrm>
              <a:prstGeom prst="rect">
                <a:avLst/>
              </a:prstGeom>
              <a:blipFill>
                <a:blip r:embed="rId17"/>
                <a:stretch>
                  <a:fillRect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
                <a:extLst>
                  <a:ext uri="{FF2B5EF4-FFF2-40B4-BE49-F238E27FC236}">
                    <a16:creationId xmlns:a16="http://schemas.microsoft.com/office/drawing/2014/main" id="{AE7D6A18-5B34-841E-F7C5-3BC6FC4BC488}"/>
                  </a:ext>
                </a:extLst>
              </p:cNvPr>
              <p:cNvSpPr txBox="1"/>
              <p:nvPr/>
            </p:nvSpPr>
            <p:spPr>
              <a:xfrm>
                <a:off x="6272647" y="2517231"/>
                <a:ext cx="913969"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16" name=",">
                <a:extLst>
                  <a:ext uri="{FF2B5EF4-FFF2-40B4-BE49-F238E27FC236}">
                    <a16:creationId xmlns:a16="http://schemas.microsoft.com/office/drawing/2014/main" id="{AE7D6A18-5B34-841E-F7C5-3BC6FC4BC488}"/>
                  </a:ext>
                </a:extLst>
              </p:cNvPr>
              <p:cNvSpPr txBox="1">
                <a:spLocks noRot="1" noChangeAspect="1" noMove="1" noResize="1" noEditPoints="1" noAdjustHandles="1" noChangeArrowheads="1" noChangeShapeType="1" noTextEdit="1"/>
              </p:cNvSpPr>
              <p:nvPr/>
            </p:nvSpPr>
            <p:spPr>
              <a:xfrm>
                <a:off x="6272647" y="2517231"/>
                <a:ext cx="913969" cy="645299"/>
              </a:xfrm>
              <a:prstGeom prst="rect">
                <a:avLst/>
              </a:prstGeom>
              <a:blipFill>
                <a:blip r:embed="rId1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
                <a:extLst>
                  <a:ext uri="{FF2B5EF4-FFF2-40B4-BE49-F238E27FC236}">
                    <a16:creationId xmlns:a16="http://schemas.microsoft.com/office/drawing/2014/main" id="{FE7175DE-BEF6-5311-EC5B-D9A72CF15194}"/>
                  </a:ext>
                </a:extLst>
              </p:cNvPr>
              <p:cNvSpPr txBox="1"/>
              <p:nvPr/>
            </p:nvSpPr>
            <p:spPr>
              <a:xfrm>
                <a:off x="7100369" y="2527257"/>
                <a:ext cx="85253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19" name=",">
                <a:extLst>
                  <a:ext uri="{FF2B5EF4-FFF2-40B4-BE49-F238E27FC236}">
                    <a16:creationId xmlns:a16="http://schemas.microsoft.com/office/drawing/2014/main" id="{FE7175DE-BEF6-5311-EC5B-D9A72CF15194}"/>
                  </a:ext>
                </a:extLst>
              </p:cNvPr>
              <p:cNvSpPr txBox="1">
                <a:spLocks noRot="1" noChangeAspect="1" noMove="1" noResize="1" noEditPoints="1" noAdjustHandles="1" noChangeArrowheads="1" noChangeShapeType="1" noTextEdit="1"/>
              </p:cNvSpPr>
              <p:nvPr/>
            </p:nvSpPr>
            <p:spPr>
              <a:xfrm>
                <a:off x="7100369" y="2527257"/>
                <a:ext cx="852535" cy="645299"/>
              </a:xfrm>
              <a:prstGeom prst="rect">
                <a:avLst/>
              </a:prstGeom>
              <a:blipFill>
                <a:blip r:embed="rId1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
                <a:extLst>
                  <a:ext uri="{FF2B5EF4-FFF2-40B4-BE49-F238E27FC236}">
                    <a16:creationId xmlns:a16="http://schemas.microsoft.com/office/drawing/2014/main" id="{8C7FA8AC-A1D8-681F-BDD5-A2CB8F249188}"/>
                  </a:ext>
                </a:extLst>
              </p:cNvPr>
              <p:cNvSpPr txBox="1"/>
              <p:nvPr/>
            </p:nvSpPr>
            <p:spPr>
              <a:xfrm>
                <a:off x="895699" y="3786100"/>
                <a:ext cx="3620537"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𝜆</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21" name=",">
                <a:extLst>
                  <a:ext uri="{FF2B5EF4-FFF2-40B4-BE49-F238E27FC236}">
                    <a16:creationId xmlns:a16="http://schemas.microsoft.com/office/drawing/2014/main" id="{8C7FA8AC-A1D8-681F-BDD5-A2CB8F249188}"/>
                  </a:ext>
                </a:extLst>
              </p:cNvPr>
              <p:cNvSpPr txBox="1">
                <a:spLocks noRot="1" noChangeAspect="1" noMove="1" noResize="1" noEditPoints="1" noAdjustHandles="1" noChangeArrowheads="1" noChangeShapeType="1" noTextEdit="1"/>
              </p:cNvSpPr>
              <p:nvPr/>
            </p:nvSpPr>
            <p:spPr>
              <a:xfrm>
                <a:off x="895699" y="3786100"/>
                <a:ext cx="3620537" cy="615547"/>
              </a:xfrm>
              <a:prstGeom prst="rect">
                <a:avLst/>
              </a:prstGeom>
              <a:blipFill>
                <a:blip r:embed="rId20"/>
                <a:stretch>
                  <a:fillRect b="-2041"/>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2F5D6C6-993B-5365-1163-9F100AC7D55E}"/>
              </a:ext>
            </a:extLst>
          </p:cNvPr>
          <p:cNvCxnSpPr>
            <a:cxnSpLocks/>
          </p:cNvCxnSpPr>
          <p:nvPr/>
        </p:nvCxnSpPr>
        <p:spPr>
          <a:xfrm>
            <a:off x="3391261" y="4259478"/>
            <a:ext cx="351759" cy="0"/>
          </a:xfrm>
          <a:prstGeom prst="line">
            <a:avLst/>
          </a:prstGeom>
          <a:ln w="45720"/>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CA1822E8-F48E-17BA-0DE1-686D96520E55}"/>
              </a:ext>
            </a:extLst>
          </p:cNvPr>
          <p:cNvSpPr/>
          <p:nvPr/>
        </p:nvSpPr>
        <p:spPr>
          <a:xfrm>
            <a:off x="2131095" y="5889221"/>
            <a:ext cx="3078322" cy="442674"/>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000" dirty="0">
                <a:solidFill>
                  <a:srgbClr val="000000"/>
                </a:solidFill>
                <a:latin typeface="Helvetica" pitchFamily="2" charset="0"/>
              </a:rPr>
              <a:t>Lagrange Coefficient</a:t>
            </a:r>
            <a:endParaRPr lang="en-US" sz="2000" dirty="0">
              <a:solidFill>
                <a:srgbClr val="000000"/>
              </a:solidFill>
              <a:effectLst/>
              <a:latin typeface="Helvetica" pitchFamily="2" charset="0"/>
            </a:endParaRPr>
          </a:p>
        </p:txBody>
      </p:sp>
      <mc:AlternateContent xmlns:mc="http://schemas.openxmlformats.org/markup-compatibility/2006" xmlns:a14="http://schemas.microsoft.com/office/drawing/2010/main">
        <mc:Choice Requires="a14">
          <p:sp>
            <p:nvSpPr>
              <p:cNvPr id="26" name=",">
                <a:extLst>
                  <a:ext uri="{FF2B5EF4-FFF2-40B4-BE49-F238E27FC236}">
                    <a16:creationId xmlns:a16="http://schemas.microsoft.com/office/drawing/2014/main" id="{F5FEE837-F4D2-0853-0E1E-354D76C4DCB1}"/>
                  </a:ext>
                </a:extLst>
              </p:cNvPr>
              <p:cNvSpPr txBox="1"/>
              <p:nvPr/>
            </p:nvSpPr>
            <p:spPr>
              <a:xfrm rot="14058611">
                <a:off x="6482823" y="2872280"/>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26" name=",">
                <a:extLst>
                  <a:ext uri="{FF2B5EF4-FFF2-40B4-BE49-F238E27FC236}">
                    <a16:creationId xmlns:a16="http://schemas.microsoft.com/office/drawing/2014/main" id="{F5FEE837-F4D2-0853-0E1E-354D76C4DCB1}"/>
                  </a:ext>
                </a:extLst>
              </p:cNvPr>
              <p:cNvSpPr txBox="1">
                <a:spLocks noRot="1" noChangeAspect="1" noMove="1" noResize="1" noEditPoints="1" noAdjustHandles="1" noChangeArrowheads="1" noChangeShapeType="1" noTextEdit="1"/>
              </p:cNvSpPr>
              <p:nvPr/>
            </p:nvSpPr>
            <p:spPr>
              <a:xfrm rot="14058611">
                <a:off x="6482823" y="2872280"/>
                <a:ext cx="573228" cy="615547"/>
              </a:xfrm>
              <a:prstGeom prst="rect">
                <a:avLst/>
              </a:prstGeom>
              <a:blipFill>
                <a:blip r:embed="rId2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2E54CCD1-EB31-CA37-8E59-CBB80255E5D7}"/>
              </a:ext>
            </a:extLst>
          </p:cNvPr>
          <p:cNvSpPr/>
          <p:nvPr/>
        </p:nvSpPr>
        <p:spPr>
          <a:xfrm>
            <a:off x="4517585" y="2279391"/>
            <a:ext cx="1379502" cy="455899"/>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000" dirty="0">
                <a:solidFill>
                  <a:srgbClr val="000000"/>
                </a:solidFill>
                <a:latin typeface="Helvetica" pitchFamily="2" charset="0"/>
              </a:rPr>
              <a:t>Combine</a:t>
            </a:r>
            <a:endParaRPr lang="en-US" sz="2000" dirty="0">
              <a:solidFill>
                <a:srgbClr val="000000"/>
              </a:solidFill>
              <a:effectLst/>
              <a:latin typeface="Helvetica" pitchFamily="2" charset="0"/>
            </a:endParaRPr>
          </a:p>
        </p:txBody>
      </p:sp>
      <p:cxnSp>
        <p:nvCxnSpPr>
          <p:cNvPr id="31" name="Straight Arrow Connector 30">
            <a:extLst>
              <a:ext uri="{FF2B5EF4-FFF2-40B4-BE49-F238E27FC236}">
                <a16:creationId xmlns:a16="http://schemas.microsoft.com/office/drawing/2014/main" id="{24A508ED-FC09-D2D0-8CDD-BD32D4B1C3EC}"/>
              </a:ext>
            </a:extLst>
          </p:cNvPr>
          <p:cNvCxnSpPr>
            <a:cxnSpLocks/>
            <a:stCxn id="16" idx="1"/>
          </p:cNvCxnSpPr>
          <p:nvPr/>
        </p:nvCxnSpPr>
        <p:spPr>
          <a:xfrm flipH="1" flipV="1">
            <a:off x="5861817" y="2636183"/>
            <a:ext cx="410830" cy="203698"/>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13257880-A810-F3EF-6F7F-B2D74E958099}"/>
              </a:ext>
            </a:extLst>
          </p:cNvPr>
          <p:cNvSpPr>
            <a:spLocks noGrp="1"/>
          </p:cNvSpPr>
          <p:nvPr>
            <p:ph type="title"/>
          </p:nvPr>
        </p:nvSpPr>
        <p:spPr>
          <a:xfrm>
            <a:off x="485775" y="365126"/>
            <a:ext cx="11458575" cy="977900"/>
          </a:xfrm>
        </p:spPr>
        <p:txBody>
          <a:bodyPr/>
          <a:lstStyle/>
          <a:p>
            <a:r>
              <a:rPr lang="en-US" dirty="0" err="1">
                <a:solidFill>
                  <a:srgbClr val="073A6C"/>
                </a:solidFill>
                <a:latin typeface="Helvetica Light" panose="020B0403020202020204" pitchFamily="34" charset="0"/>
              </a:rPr>
              <a:t>Thresholdize</a:t>
            </a:r>
            <a:r>
              <a:rPr lang="en-US" dirty="0">
                <a:solidFill>
                  <a:srgbClr val="073A6C"/>
                </a:solidFill>
                <a:latin typeface="Helvetica Light" panose="020B0403020202020204" pitchFamily="34" charset="0"/>
              </a:rPr>
              <a:t>: strawman scheme </a:t>
            </a:r>
            <a:endParaRPr lang="en-US" dirty="0"/>
          </a:p>
        </p:txBody>
      </p:sp>
      <p:cxnSp>
        <p:nvCxnSpPr>
          <p:cNvPr id="45" name="Straight Arrow Connector 44">
            <a:extLst>
              <a:ext uri="{FF2B5EF4-FFF2-40B4-BE49-F238E27FC236}">
                <a16:creationId xmlns:a16="http://schemas.microsoft.com/office/drawing/2014/main" id="{8BC15E73-D683-2449-B6B1-CD0526B450F9}"/>
              </a:ext>
            </a:extLst>
          </p:cNvPr>
          <p:cNvCxnSpPr>
            <a:cxnSpLocks/>
          </p:cNvCxnSpPr>
          <p:nvPr/>
        </p:nvCxnSpPr>
        <p:spPr>
          <a:xfrm>
            <a:off x="4499823" y="4502052"/>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
                <a:extLst>
                  <a:ext uri="{FF2B5EF4-FFF2-40B4-BE49-F238E27FC236}">
                    <a16:creationId xmlns:a16="http://schemas.microsoft.com/office/drawing/2014/main" id="{F7FCDEDA-BC00-A27D-F9B8-E7347C130FB7}"/>
                  </a:ext>
                </a:extLst>
              </p:cNvPr>
              <p:cNvSpPr txBox="1"/>
              <p:nvPr/>
            </p:nvSpPr>
            <p:spPr>
              <a:xfrm>
                <a:off x="4772091" y="3940543"/>
                <a:ext cx="576370"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47" name="Text">
                <a:extLst>
                  <a:ext uri="{FF2B5EF4-FFF2-40B4-BE49-F238E27FC236}">
                    <a16:creationId xmlns:a16="http://schemas.microsoft.com/office/drawing/2014/main" id="{F7FCDEDA-BC00-A27D-F9B8-E7347C130FB7}"/>
                  </a:ext>
                </a:extLst>
              </p:cNvPr>
              <p:cNvSpPr txBox="1">
                <a:spLocks noRot="1" noChangeAspect="1" noMove="1" noResize="1" noEditPoints="1" noAdjustHandles="1" noChangeArrowheads="1" noChangeShapeType="1" noTextEdit="1"/>
              </p:cNvSpPr>
              <p:nvPr/>
            </p:nvSpPr>
            <p:spPr>
              <a:xfrm>
                <a:off x="4772091" y="3940543"/>
                <a:ext cx="576370" cy="615547"/>
              </a:xfrm>
              <a:prstGeom prst="rect">
                <a:avLst/>
              </a:prstGeom>
              <a:blipFill>
                <a:blip r:embed="rId23"/>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a:extLst>
                  <a:ext uri="{FF2B5EF4-FFF2-40B4-BE49-F238E27FC236}">
                    <a16:creationId xmlns:a16="http://schemas.microsoft.com/office/drawing/2014/main" id="{1A12D355-6B2A-BF5B-C45A-6A77E1DABA3C}"/>
                  </a:ext>
                </a:extLst>
              </p:cNvPr>
              <p:cNvSpPr txBox="1"/>
              <p:nvPr/>
            </p:nvSpPr>
            <p:spPr>
              <a:xfrm>
                <a:off x="4779416" y="4427715"/>
                <a:ext cx="503337"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𝑦</m:t>
                      </m:r>
                    </m:oMath>
                  </m:oMathPara>
                </a14:m>
                <a:endParaRPr sz="2400" dirty="0"/>
              </a:p>
            </p:txBody>
          </p:sp>
        </mc:Choice>
        <mc:Fallback xmlns="">
          <p:sp>
            <p:nvSpPr>
              <p:cNvPr id="50" name="Text">
                <a:extLst>
                  <a:ext uri="{FF2B5EF4-FFF2-40B4-BE49-F238E27FC236}">
                    <a16:creationId xmlns:a16="http://schemas.microsoft.com/office/drawing/2014/main" id="{1A12D355-6B2A-BF5B-C45A-6A77E1DABA3C}"/>
                  </a:ext>
                </a:extLst>
              </p:cNvPr>
              <p:cNvSpPr txBox="1">
                <a:spLocks noRot="1" noChangeAspect="1" noMove="1" noResize="1" noEditPoints="1" noAdjustHandles="1" noChangeArrowheads="1" noChangeShapeType="1" noTextEdit="1"/>
              </p:cNvSpPr>
              <p:nvPr/>
            </p:nvSpPr>
            <p:spPr>
              <a:xfrm>
                <a:off x="4779416" y="4427715"/>
                <a:ext cx="503337" cy="630936"/>
              </a:xfrm>
              <a:prstGeom prst="rect">
                <a:avLst/>
              </a:prstGeom>
              <a:blipFill>
                <a:blip r:embed="rId24"/>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5BD2E562-0682-DC1C-0BA4-AB0FE0545308}"/>
              </a:ext>
            </a:extLst>
          </p:cNvPr>
          <p:cNvCxnSpPr>
            <a:cxnSpLocks/>
          </p:cNvCxnSpPr>
          <p:nvPr/>
        </p:nvCxnSpPr>
        <p:spPr>
          <a:xfrm>
            <a:off x="4474818" y="4985250"/>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
                <a:extLst>
                  <a:ext uri="{FF2B5EF4-FFF2-40B4-BE49-F238E27FC236}">
                    <a16:creationId xmlns:a16="http://schemas.microsoft.com/office/drawing/2014/main" id="{01A27B63-C769-8FF2-220B-824E8937D911}"/>
                  </a:ext>
                </a:extLst>
              </p:cNvPr>
              <p:cNvSpPr txBox="1"/>
              <p:nvPr/>
            </p:nvSpPr>
            <p:spPr>
              <a:xfrm>
                <a:off x="5843631" y="5639242"/>
                <a:ext cx="773604"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52" name=",">
                <a:extLst>
                  <a:ext uri="{FF2B5EF4-FFF2-40B4-BE49-F238E27FC236}">
                    <a16:creationId xmlns:a16="http://schemas.microsoft.com/office/drawing/2014/main" id="{01A27B63-C769-8FF2-220B-824E8937D911}"/>
                  </a:ext>
                </a:extLst>
              </p:cNvPr>
              <p:cNvSpPr txBox="1">
                <a:spLocks noRot="1" noChangeAspect="1" noMove="1" noResize="1" noEditPoints="1" noAdjustHandles="1" noChangeArrowheads="1" noChangeShapeType="1" noTextEdit="1"/>
              </p:cNvSpPr>
              <p:nvPr/>
            </p:nvSpPr>
            <p:spPr>
              <a:xfrm>
                <a:off x="5843631" y="5639242"/>
                <a:ext cx="773604" cy="645299"/>
              </a:xfrm>
              <a:prstGeom prst="rect">
                <a:avLst/>
              </a:prstGeom>
              <a:blipFill>
                <a:blip r:embed="rId2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
                <a:extLst>
                  <a:ext uri="{FF2B5EF4-FFF2-40B4-BE49-F238E27FC236}">
                    <a16:creationId xmlns:a16="http://schemas.microsoft.com/office/drawing/2014/main" id="{6C4286FD-61B4-F3E8-613D-2E0A300E1DAD}"/>
                  </a:ext>
                </a:extLst>
              </p:cNvPr>
              <p:cNvSpPr txBox="1"/>
              <p:nvPr/>
            </p:nvSpPr>
            <p:spPr>
              <a:xfrm>
                <a:off x="6912647" y="5646379"/>
                <a:ext cx="788991"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56" name=",">
                <a:extLst>
                  <a:ext uri="{FF2B5EF4-FFF2-40B4-BE49-F238E27FC236}">
                    <a16:creationId xmlns:a16="http://schemas.microsoft.com/office/drawing/2014/main" id="{6C4286FD-61B4-F3E8-613D-2E0A300E1DAD}"/>
                  </a:ext>
                </a:extLst>
              </p:cNvPr>
              <p:cNvSpPr txBox="1">
                <a:spLocks noRot="1" noChangeAspect="1" noMove="1" noResize="1" noEditPoints="1" noAdjustHandles="1" noChangeArrowheads="1" noChangeShapeType="1" noTextEdit="1"/>
              </p:cNvSpPr>
              <p:nvPr/>
            </p:nvSpPr>
            <p:spPr>
              <a:xfrm>
                <a:off x="6912647" y="5646379"/>
                <a:ext cx="788991" cy="645299"/>
              </a:xfrm>
              <a:prstGeom prst="rect">
                <a:avLst/>
              </a:prstGeom>
              <a:blipFill>
                <a:blip r:embed="rId26"/>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
                <a:extLst>
                  <a:ext uri="{FF2B5EF4-FFF2-40B4-BE49-F238E27FC236}">
                    <a16:creationId xmlns:a16="http://schemas.microsoft.com/office/drawing/2014/main" id="{09B0CE42-C00C-8510-E740-43A4986A8CA1}"/>
                  </a:ext>
                </a:extLst>
              </p:cNvPr>
              <p:cNvSpPr txBox="1"/>
              <p:nvPr/>
            </p:nvSpPr>
            <p:spPr>
              <a:xfrm>
                <a:off x="5640929" y="4376446"/>
                <a:ext cx="140967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58" name=",">
                <a:extLst>
                  <a:ext uri="{FF2B5EF4-FFF2-40B4-BE49-F238E27FC236}">
                    <a16:creationId xmlns:a16="http://schemas.microsoft.com/office/drawing/2014/main" id="{09B0CE42-C00C-8510-E740-43A4986A8CA1}"/>
                  </a:ext>
                </a:extLst>
              </p:cNvPr>
              <p:cNvSpPr txBox="1">
                <a:spLocks noRot="1" noChangeAspect="1" noMove="1" noResize="1" noEditPoints="1" noAdjustHandles="1" noChangeArrowheads="1" noChangeShapeType="1" noTextEdit="1"/>
              </p:cNvSpPr>
              <p:nvPr/>
            </p:nvSpPr>
            <p:spPr>
              <a:xfrm>
                <a:off x="5640929" y="4376446"/>
                <a:ext cx="1409675" cy="645299"/>
              </a:xfrm>
              <a:prstGeom prst="rect">
                <a:avLst/>
              </a:prstGeom>
              <a:blipFill>
                <a:blip r:embed="rId27"/>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
                <a:extLst>
                  <a:ext uri="{FF2B5EF4-FFF2-40B4-BE49-F238E27FC236}">
                    <a16:creationId xmlns:a16="http://schemas.microsoft.com/office/drawing/2014/main" id="{81500917-9DEE-5ED6-D0B4-7F6B24D14FD9}"/>
                  </a:ext>
                </a:extLst>
              </p:cNvPr>
              <p:cNvSpPr txBox="1"/>
              <p:nvPr/>
            </p:nvSpPr>
            <p:spPr>
              <a:xfrm rot="18084587">
                <a:off x="7059030" y="2859095"/>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0" name=",">
                <a:extLst>
                  <a:ext uri="{FF2B5EF4-FFF2-40B4-BE49-F238E27FC236}">
                    <a16:creationId xmlns:a16="http://schemas.microsoft.com/office/drawing/2014/main" id="{81500917-9DEE-5ED6-D0B4-7F6B24D14FD9}"/>
                  </a:ext>
                </a:extLst>
              </p:cNvPr>
              <p:cNvSpPr txBox="1">
                <a:spLocks noRot="1" noChangeAspect="1" noMove="1" noResize="1" noEditPoints="1" noAdjustHandles="1" noChangeArrowheads="1" noChangeShapeType="1" noTextEdit="1"/>
              </p:cNvSpPr>
              <p:nvPr/>
            </p:nvSpPr>
            <p:spPr>
              <a:xfrm rot="18084587">
                <a:off x="7059030" y="2859095"/>
                <a:ext cx="573228" cy="615547"/>
              </a:xfrm>
              <a:prstGeom prst="rect">
                <a:avLst/>
              </a:prstGeom>
              <a:blipFill>
                <a:blip r:embed="rId2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
                <a:extLst>
                  <a:ext uri="{FF2B5EF4-FFF2-40B4-BE49-F238E27FC236}">
                    <a16:creationId xmlns:a16="http://schemas.microsoft.com/office/drawing/2014/main" id="{3337C865-AE01-8E85-C305-B7E86DF2DE29}"/>
                  </a:ext>
                </a:extLst>
              </p:cNvPr>
              <p:cNvSpPr txBox="1"/>
              <p:nvPr/>
            </p:nvSpPr>
            <p:spPr>
              <a:xfrm rot="8344517">
                <a:off x="6195324" y="5371249"/>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1" name=",">
                <a:extLst>
                  <a:ext uri="{FF2B5EF4-FFF2-40B4-BE49-F238E27FC236}">
                    <a16:creationId xmlns:a16="http://schemas.microsoft.com/office/drawing/2014/main" id="{3337C865-AE01-8E85-C305-B7E86DF2DE29}"/>
                  </a:ext>
                </a:extLst>
              </p:cNvPr>
              <p:cNvSpPr txBox="1">
                <a:spLocks noRot="1" noChangeAspect="1" noMove="1" noResize="1" noEditPoints="1" noAdjustHandles="1" noChangeArrowheads="1" noChangeShapeType="1" noTextEdit="1"/>
              </p:cNvSpPr>
              <p:nvPr/>
            </p:nvSpPr>
            <p:spPr>
              <a:xfrm rot="8344517">
                <a:off x="6195324" y="5371249"/>
                <a:ext cx="573228" cy="615547"/>
              </a:xfrm>
              <a:prstGeom prst="rect">
                <a:avLst/>
              </a:prstGeom>
              <a:blipFill>
                <a:blip r:embed="rId2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
                <a:extLst>
                  <a:ext uri="{FF2B5EF4-FFF2-40B4-BE49-F238E27FC236}">
                    <a16:creationId xmlns:a16="http://schemas.microsoft.com/office/drawing/2014/main" id="{7B070E72-1E12-D150-E9AC-CA7D40032454}"/>
                  </a:ext>
                </a:extLst>
              </p:cNvPr>
              <p:cNvSpPr txBox="1"/>
              <p:nvPr/>
            </p:nvSpPr>
            <p:spPr>
              <a:xfrm rot="2849470">
                <a:off x="6729174" y="5359874"/>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4" name=",">
                <a:extLst>
                  <a:ext uri="{FF2B5EF4-FFF2-40B4-BE49-F238E27FC236}">
                    <a16:creationId xmlns:a16="http://schemas.microsoft.com/office/drawing/2014/main" id="{7B070E72-1E12-D150-E9AC-CA7D40032454}"/>
                  </a:ext>
                </a:extLst>
              </p:cNvPr>
              <p:cNvSpPr txBox="1">
                <a:spLocks noRot="1" noChangeAspect="1" noMove="1" noResize="1" noEditPoints="1" noAdjustHandles="1" noChangeArrowheads="1" noChangeShapeType="1" noTextEdit="1"/>
              </p:cNvSpPr>
              <p:nvPr/>
            </p:nvSpPr>
            <p:spPr>
              <a:xfrm rot="2849470">
                <a:off x="6729174" y="5359874"/>
                <a:ext cx="573228" cy="615547"/>
              </a:xfrm>
              <a:prstGeom prst="rect">
                <a:avLst/>
              </a:prstGeom>
              <a:blipFill>
                <a:blip r:embed="rId3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ounded Rectangle 71">
                <a:extLst>
                  <a:ext uri="{FF2B5EF4-FFF2-40B4-BE49-F238E27FC236}">
                    <a16:creationId xmlns:a16="http://schemas.microsoft.com/office/drawing/2014/main" id="{9E763EDF-81E6-590B-DBE2-42BF066D8B3E}"/>
                  </a:ext>
                </a:extLst>
              </p:cNvPr>
              <p:cNvSpPr/>
              <p:nvPr/>
            </p:nvSpPr>
            <p:spPr>
              <a:xfrm>
                <a:off x="1485492" y="4427715"/>
                <a:ext cx="2155366" cy="442674"/>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000" dirty="0">
                    <a:solidFill>
                      <a:srgbClr val="000000"/>
                    </a:solidFill>
                    <a:latin typeface="Helvetica" pitchFamily="2" charset="0"/>
                  </a:rPr>
                  <a:t>Need to know </a:t>
                </a:r>
                <a14:m>
                  <m:oMath xmlns:m="http://schemas.openxmlformats.org/officeDocument/2006/math">
                    <m:r>
                      <a:rPr lang="en-US" sz="2000" b="0" i="1" smtClean="0">
                        <a:solidFill>
                          <a:schemeClr val="tx1"/>
                        </a:solidFill>
                        <a:latin typeface="Cambria Math" panose="02040503050406030204" pitchFamily="18" charset="0"/>
                      </a:rPr>
                      <m:t>𝑦</m:t>
                    </m:r>
                  </m:oMath>
                </a14:m>
                <a:r>
                  <a:rPr lang="en-US" sz="2000" dirty="0">
                    <a:solidFill>
                      <a:srgbClr val="000000"/>
                    </a:solidFill>
                    <a:latin typeface="Helvetica" pitchFamily="2" charset="0"/>
                  </a:rPr>
                  <a:t> </a:t>
                </a:r>
                <a:endParaRPr lang="en-US" sz="2000" dirty="0">
                  <a:solidFill>
                    <a:srgbClr val="000000"/>
                  </a:solidFill>
                  <a:effectLst/>
                  <a:latin typeface="Helvetica" pitchFamily="2" charset="0"/>
                </a:endParaRPr>
              </a:p>
            </p:txBody>
          </p:sp>
        </mc:Choice>
        <mc:Fallback xmlns="">
          <p:sp>
            <p:nvSpPr>
              <p:cNvPr id="72" name="Rounded Rectangle 71">
                <a:extLst>
                  <a:ext uri="{FF2B5EF4-FFF2-40B4-BE49-F238E27FC236}">
                    <a16:creationId xmlns:a16="http://schemas.microsoft.com/office/drawing/2014/main" id="{9E763EDF-81E6-590B-DBE2-42BF066D8B3E}"/>
                  </a:ext>
                </a:extLst>
              </p:cNvPr>
              <p:cNvSpPr>
                <a:spLocks noRot="1" noChangeAspect="1" noMove="1" noResize="1" noEditPoints="1" noAdjustHandles="1" noChangeArrowheads="1" noChangeShapeType="1" noTextEdit="1"/>
              </p:cNvSpPr>
              <p:nvPr/>
            </p:nvSpPr>
            <p:spPr>
              <a:xfrm>
                <a:off x="1485492" y="4427715"/>
                <a:ext cx="2155366" cy="442674"/>
              </a:xfrm>
              <a:prstGeom prst="roundRect">
                <a:avLst>
                  <a:gd name="adj" fmla="val 16813"/>
                </a:avLst>
              </a:prstGeom>
              <a:blipFill>
                <a:blip r:embed="rId31"/>
                <a:stretch>
                  <a:fillRect b="-22222"/>
                </a:stretch>
              </a:blipFill>
              <a:ln w="63500" cap="flat">
                <a:noFill/>
                <a:prstDash val="solid"/>
                <a:round/>
              </a:ln>
              <a:effectLst/>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7113B3B6-5B16-33B2-4551-6382758811A9}"/>
              </a:ext>
            </a:extLst>
          </p:cNvPr>
          <p:cNvSpPr/>
          <p:nvPr/>
        </p:nvSpPr>
        <p:spPr>
          <a:xfrm>
            <a:off x="8213679" y="2359728"/>
            <a:ext cx="2876910" cy="532125"/>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400" b="1" dirty="0">
                <a:solidFill>
                  <a:srgbClr val="000000"/>
                </a:solidFill>
                <a:effectLst/>
                <a:latin typeface="Helvetica" pitchFamily="2" charset="0"/>
              </a:rPr>
              <a:t>Perfect Blindness</a:t>
            </a:r>
          </a:p>
        </p:txBody>
      </p:sp>
      <p:sp>
        <p:nvSpPr>
          <p:cNvPr id="10" name="Freeform 9">
            <a:extLst>
              <a:ext uri="{FF2B5EF4-FFF2-40B4-BE49-F238E27FC236}">
                <a16:creationId xmlns:a16="http://schemas.microsoft.com/office/drawing/2014/main" id="{060B046B-4827-23FD-8B5F-564DC27C81CE}"/>
              </a:ext>
            </a:extLst>
          </p:cNvPr>
          <p:cNvSpPr/>
          <p:nvPr/>
        </p:nvSpPr>
        <p:spPr>
          <a:xfrm>
            <a:off x="3577557" y="4249271"/>
            <a:ext cx="565148" cy="1667435"/>
          </a:xfrm>
          <a:custGeom>
            <a:avLst/>
            <a:gdLst>
              <a:gd name="connsiteX0" fmla="*/ 0 w 565148"/>
              <a:gd name="connsiteY0" fmla="*/ 0 h 1667435"/>
              <a:gd name="connsiteX1" fmla="*/ 564777 w 565148"/>
              <a:gd name="connsiteY1" fmla="*/ 618564 h 1667435"/>
              <a:gd name="connsiteX2" fmla="*/ 94130 w 565148"/>
              <a:gd name="connsiteY2" fmla="*/ 1667435 h 1667435"/>
            </a:gdLst>
            <a:ahLst/>
            <a:cxnLst>
              <a:cxn ang="0">
                <a:pos x="connsiteX0" y="connsiteY0"/>
              </a:cxn>
              <a:cxn ang="0">
                <a:pos x="connsiteX1" y="connsiteY1"/>
              </a:cxn>
              <a:cxn ang="0">
                <a:pos x="connsiteX2" y="connsiteY2"/>
              </a:cxn>
            </a:cxnLst>
            <a:rect l="l" t="t" r="r" b="b"/>
            <a:pathLst>
              <a:path w="565148" h="1667435">
                <a:moveTo>
                  <a:pt x="0" y="0"/>
                </a:moveTo>
                <a:cubicBezTo>
                  <a:pt x="274544" y="170329"/>
                  <a:pt x="549089" y="340658"/>
                  <a:pt x="564777" y="618564"/>
                </a:cubicBezTo>
                <a:cubicBezTo>
                  <a:pt x="580465" y="896470"/>
                  <a:pt x="94130" y="1667435"/>
                  <a:pt x="94130" y="1667435"/>
                </a:cubicBezTo>
              </a:path>
            </a:pathLst>
          </a:custGeom>
          <a:noFill/>
          <a:ln w="45720">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of a scarecrow&#10;&#10;Description automatically generated">
            <a:extLst>
              <a:ext uri="{FF2B5EF4-FFF2-40B4-BE49-F238E27FC236}">
                <a16:creationId xmlns:a16="http://schemas.microsoft.com/office/drawing/2014/main" id="{D3FCA8C0-8353-CD65-6605-CD6472B2C8E3}"/>
              </a:ext>
            </a:extLst>
          </p:cNvPr>
          <p:cNvPicPr>
            <a:picLocks noChangeAspect="1"/>
          </p:cNvPicPr>
          <p:nvPr/>
        </p:nvPicPr>
        <p:blipFill>
          <a:blip r:embed="rId32"/>
          <a:stretch>
            <a:fillRect/>
          </a:stretch>
        </p:blipFill>
        <p:spPr>
          <a:xfrm rot="823319">
            <a:off x="8781419" y="443249"/>
            <a:ext cx="1110250" cy="1110250"/>
          </a:xfrm>
          <a:prstGeom prst="rect">
            <a:avLst/>
          </a:prstGeom>
        </p:spPr>
      </p:pic>
      <mc:AlternateContent xmlns:mc="http://schemas.openxmlformats.org/markup-compatibility/2006" xmlns:a14="http://schemas.microsoft.com/office/drawing/2010/main">
        <mc:Choice Requires="a14">
          <p:sp>
            <p:nvSpPr>
              <p:cNvPr id="2" name="Rounded Rectangle 1">
                <a:extLst>
                  <a:ext uri="{FF2B5EF4-FFF2-40B4-BE49-F238E27FC236}">
                    <a16:creationId xmlns:a16="http://schemas.microsoft.com/office/drawing/2014/main" id="{286751AC-EDA4-360F-C8E1-C05AD4E4B904}"/>
                  </a:ext>
                </a:extLst>
              </p:cNvPr>
              <p:cNvSpPr/>
              <p:nvPr/>
            </p:nvSpPr>
            <p:spPr>
              <a:xfrm>
                <a:off x="7783438" y="3141784"/>
                <a:ext cx="2040104" cy="2562044"/>
              </a:xfrm>
              <a:prstGeom prst="roundRect">
                <a:avLst>
                  <a:gd name="adj" fmla="val 6722"/>
                </a:avLst>
              </a:prstGeom>
              <a:noFill/>
              <a:ln w="45720"/>
            </p:spPr>
            <p:style>
              <a:lnRef idx="2">
                <a:schemeClr val="accent1">
                  <a:shade val="15000"/>
                </a:schemeClr>
              </a:lnRef>
              <a:fillRef idx="1">
                <a:schemeClr val="accent1"/>
              </a:fillRef>
              <a:effectRef idx="0">
                <a:schemeClr val="accent1"/>
              </a:effectRef>
              <a:fontRef idx="minor">
                <a:schemeClr val="lt1"/>
              </a:fontRef>
            </p:style>
            <p:txBody>
              <a:bodyPr lIns="91440" rtlCol="0" anchor="ctr"/>
              <a:lstStyle/>
              <a:p>
                <a:pPr algn="ctr"/>
                <a14:m>
                  <m:oMath xmlns:m="http://schemas.openxmlformats.org/officeDocument/2006/math">
                    <m:sSub>
                      <m:sSubPr>
                        <m:ctrlPr>
                          <a:rPr lang="en-US" sz="2500" i="1" dirty="0" smtClean="0">
                            <a:solidFill>
                              <a:schemeClr val="accent1"/>
                            </a:solidFill>
                            <a:latin typeface="Cambria Math" panose="02040503050406030204" pitchFamily="18" charset="0"/>
                          </a:rPr>
                        </m:ctrlPr>
                      </m:sSubPr>
                      <m:e>
                        <m:r>
                          <m:rPr>
                            <m:nor/>
                          </m:rPr>
                          <a:rPr lang="en-US" sz="2500" dirty="0" smtClean="0">
                            <a:solidFill>
                              <a:schemeClr val="accent1"/>
                            </a:solidFill>
                            <a:latin typeface="Helvetica" pitchFamily="2" charset="0"/>
                          </a:rPr>
                          <m:t>User</m:t>
                        </m:r>
                      </m:e>
                      <m:sub>
                        <m:r>
                          <a:rPr lang="en-US" sz="2800" i="1">
                            <a:solidFill>
                              <a:schemeClr val="accent1"/>
                            </a:solidFill>
                            <a:latin typeface="Cambria Math" panose="02040503050406030204" pitchFamily="18" charset="0"/>
                          </a:rPr>
                          <m:t>𝐵𝑆</m:t>
                        </m:r>
                        <m:r>
                          <a:rPr lang="en-US" sz="2800" i="1">
                            <a:solidFill>
                              <a:schemeClr val="accent1"/>
                            </a:solidFill>
                            <a:latin typeface="Cambria Math" panose="02040503050406030204" pitchFamily="18" charset="0"/>
                          </a:rPr>
                          <m:t>[</m:t>
                        </m:r>
                        <m:r>
                          <a:rPr lang="en-US" sz="2800" i="1">
                            <a:solidFill>
                              <a:schemeClr val="accent1"/>
                            </a:solidFill>
                            <a:latin typeface="Cambria Math" panose="02040503050406030204" pitchFamily="18" charset="0"/>
                          </a:rPr>
                          <m:t>𝔾</m:t>
                        </m:r>
                        <m:r>
                          <a:rPr lang="en-US" sz="2800" i="1">
                            <a:solidFill>
                              <a:schemeClr val="accent1"/>
                            </a:solidFill>
                            <a:latin typeface="Cambria Math" panose="02040503050406030204" pitchFamily="18" charset="0"/>
                          </a:rPr>
                          <m:t>,</m:t>
                        </m:r>
                        <m:r>
                          <a:rPr lang="en-US" sz="2800" b="0" i="1" smtClean="0">
                            <a:solidFill>
                              <a:schemeClr val="accent1"/>
                            </a:solidFill>
                            <a:latin typeface="Cambria Math" panose="02040503050406030204" pitchFamily="18" charset="0"/>
                          </a:rPr>
                          <m:t>𝑓</m:t>
                        </m:r>
                        <m:r>
                          <a:rPr lang="en-US" sz="2800" i="1">
                            <a:solidFill>
                              <a:schemeClr val="accent1"/>
                            </a:solidFill>
                            <a:latin typeface="Cambria Math" panose="02040503050406030204" pitchFamily="18" charset="0"/>
                          </a:rPr>
                          <m:t>]</m:t>
                        </m:r>
                      </m:sub>
                    </m:sSub>
                  </m:oMath>
                </a14:m>
                <a:r>
                  <a:rPr lang="en-US" sz="2500" dirty="0">
                    <a:solidFill>
                      <a:schemeClr val="tx1"/>
                    </a:solidFill>
                    <a:latin typeface="Helvetica" pitchFamily="2" charset="0"/>
                  </a:rPr>
                  <a:t> </a:t>
                </a:r>
              </a:p>
            </p:txBody>
          </p:sp>
        </mc:Choice>
        <mc:Fallback xmlns="">
          <p:sp>
            <p:nvSpPr>
              <p:cNvPr id="2" name="Rounded Rectangle 1">
                <a:extLst>
                  <a:ext uri="{FF2B5EF4-FFF2-40B4-BE49-F238E27FC236}">
                    <a16:creationId xmlns:a16="http://schemas.microsoft.com/office/drawing/2014/main" id="{286751AC-EDA4-360F-C8E1-C05AD4E4B904}"/>
                  </a:ext>
                </a:extLst>
              </p:cNvPr>
              <p:cNvSpPr>
                <a:spLocks noRot="1" noChangeAspect="1" noMove="1" noResize="1" noEditPoints="1" noAdjustHandles="1" noChangeArrowheads="1" noChangeShapeType="1" noTextEdit="1"/>
              </p:cNvSpPr>
              <p:nvPr/>
            </p:nvSpPr>
            <p:spPr>
              <a:xfrm>
                <a:off x="7783438" y="3141784"/>
                <a:ext cx="2040104" cy="2562044"/>
              </a:xfrm>
              <a:prstGeom prst="roundRect">
                <a:avLst>
                  <a:gd name="adj" fmla="val 6722"/>
                </a:avLst>
              </a:prstGeom>
              <a:blipFill>
                <a:blip r:embed="rId33"/>
                <a:stretch>
                  <a:fillRect/>
                </a:stretch>
              </a:blipFill>
              <a:ln w="45720"/>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49DEA111-D4F6-9909-E773-2B024DE65263}"/>
              </a:ext>
            </a:extLst>
          </p:cNvPr>
          <p:cNvCxnSpPr>
            <a:cxnSpLocks/>
          </p:cNvCxnSpPr>
          <p:nvPr/>
        </p:nvCxnSpPr>
        <p:spPr>
          <a:xfrm>
            <a:off x="9123877" y="5694187"/>
            <a:ext cx="365264" cy="335217"/>
          </a:xfrm>
          <a:prstGeom prst="straightConnector1">
            <a:avLst/>
          </a:prstGeom>
          <a:ln w="4572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
                <a:extLst>
                  <a:ext uri="{FF2B5EF4-FFF2-40B4-BE49-F238E27FC236}">
                    <a16:creationId xmlns:a16="http://schemas.microsoft.com/office/drawing/2014/main" id="{0D79E1D9-912E-E138-6B0C-4BF6190A0D8A}"/>
                  </a:ext>
                </a:extLst>
              </p:cNvPr>
              <p:cNvSpPr txBox="1"/>
              <p:nvPr/>
            </p:nvSpPr>
            <p:spPr>
              <a:xfrm>
                <a:off x="2419563" y="3288070"/>
                <a:ext cx="803867"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6" name=",">
                <a:extLst>
                  <a:ext uri="{FF2B5EF4-FFF2-40B4-BE49-F238E27FC236}">
                    <a16:creationId xmlns:a16="http://schemas.microsoft.com/office/drawing/2014/main" id="{0D79E1D9-912E-E138-6B0C-4BF6190A0D8A}"/>
                  </a:ext>
                </a:extLst>
              </p:cNvPr>
              <p:cNvSpPr txBox="1">
                <a:spLocks noRot="1" noChangeAspect="1" noMove="1" noResize="1" noEditPoints="1" noAdjustHandles="1" noChangeArrowheads="1" noChangeShapeType="1" noTextEdit="1"/>
              </p:cNvSpPr>
              <p:nvPr/>
            </p:nvSpPr>
            <p:spPr>
              <a:xfrm>
                <a:off x="2419563" y="3288070"/>
                <a:ext cx="803867" cy="645299"/>
              </a:xfrm>
              <a:prstGeom prst="rect">
                <a:avLst/>
              </a:prstGeom>
              <a:blipFill>
                <a:blip r:embed="rId34"/>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
                <a:extLst>
                  <a:ext uri="{FF2B5EF4-FFF2-40B4-BE49-F238E27FC236}">
                    <a16:creationId xmlns:a16="http://schemas.microsoft.com/office/drawing/2014/main" id="{A4CE3B8E-FCEB-8C3A-2571-9F2BEDA33AFC}"/>
                  </a:ext>
                </a:extLst>
              </p:cNvPr>
              <p:cNvSpPr txBox="1"/>
              <p:nvPr/>
            </p:nvSpPr>
            <p:spPr>
              <a:xfrm rot="14066441">
                <a:off x="2636529" y="3589855"/>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7" name=",">
                <a:extLst>
                  <a:ext uri="{FF2B5EF4-FFF2-40B4-BE49-F238E27FC236}">
                    <a16:creationId xmlns:a16="http://schemas.microsoft.com/office/drawing/2014/main" id="{A4CE3B8E-FCEB-8C3A-2571-9F2BEDA33AFC}"/>
                  </a:ext>
                </a:extLst>
              </p:cNvPr>
              <p:cNvSpPr txBox="1">
                <a:spLocks noRot="1" noChangeAspect="1" noMove="1" noResize="1" noEditPoints="1" noAdjustHandles="1" noChangeArrowheads="1" noChangeShapeType="1" noTextEdit="1"/>
              </p:cNvSpPr>
              <p:nvPr/>
            </p:nvSpPr>
            <p:spPr>
              <a:xfrm rot="14066441">
                <a:off x="2636529" y="3589855"/>
                <a:ext cx="573228" cy="615547"/>
              </a:xfrm>
              <a:prstGeom prst="rect">
                <a:avLst/>
              </a:prstGeom>
              <a:blipFill>
                <a:blip r:embed="rId35"/>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33587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2.08333E-6 3.7037E-7 L 0.00352 0.19329 " pathEditMode="relative" rAng="0" ptsTypes="AA">
                                      <p:cBhvr>
                                        <p:cTn id="102" dur="2000" fill="hold"/>
                                        <p:tgtEl>
                                          <p:spTgt spid="21"/>
                                        </p:tgtEl>
                                        <p:attrNameLst>
                                          <p:attrName>ppt_x</p:attrName>
                                          <p:attrName>ppt_y</p:attrName>
                                        </p:attrNameLst>
                                      </p:cBhvr>
                                      <p:rCtr x="169" y="9653"/>
                                    </p:animMotion>
                                  </p:childTnLst>
                                </p:cTn>
                              </p:par>
                              <p:par>
                                <p:cTn id="103" presetID="1" presetClass="exit" presetSubtype="0" fill="hold" grpId="1" nodeType="withEffect">
                                  <p:stCondLst>
                                    <p:cond delay="0"/>
                                  </p:stCondLst>
                                  <p:childTnLst>
                                    <p:set>
                                      <p:cBhvr>
                                        <p:cTn id="104" dur="1" fill="hold">
                                          <p:stCondLst>
                                            <p:cond delay="0"/>
                                          </p:stCondLst>
                                        </p:cTn>
                                        <p:tgtEl>
                                          <p:spTgt spid="72"/>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2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animBg="1"/>
      <p:bldP spid="24" grpId="0" animBg="1"/>
      <p:bldP spid="30" grpId="0" animBg="1"/>
      <p:bldP spid="18" grpId="0" animBg="1"/>
      <p:bldP spid="40" grpId="0" animBg="1"/>
      <p:bldP spid="42" grpId="0" animBg="1"/>
      <p:bldP spid="48" grpId="0" animBg="1"/>
      <p:bldP spid="49" grpId="0" animBg="1"/>
      <p:bldP spid="54" grpId="0" animBg="1"/>
      <p:bldP spid="55" grpId="0" animBg="1"/>
      <p:bldP spid="63" grpId="0" animBg="1"/>
      <p:bldP spid="15" grpId="0"/>
      <p:bldP spid="16" grpId="0" animBg="1"/>
      <p:bldP spid="19" grpId="0" animBg="1"/>
      <p:bldP spid="21" grpId="0" animBg="1"/>
      <p:bldP spid="21" grpId="1" animBg="1"/>
      <p:bldP spid="25" grpId="0" animBg="1"/>
      <p:bldP spid="25" grpId="1" animBg="1"/>
      <p:bldP spid="26" grpId="0" animBg="1"/>
      <p:bldP spid="28" grpId="0" animBg="1"/>
      <p:bldP spid="47" grpId="0" animBg="1"/>
      <p:bldP spid="50" grpId="0" animBg="1"/>
      <p:bldP spid="52" grpId="0" animBg="1"/>
      <p:bldP spid="56" grpId="0" animBg="1"/>
      <p:bldP spid="58" grpId="0" animBg="1"/>
      <p:bldP spid="60" grpId="0" animBg="1"/>
      <p:bldP spid="61" grpId="0" animBg="1"/>
      <p:bldP spid="64" grpId="0" animBg="1"/>
      <p:bldP spid="72" grpId="0" animBg="1"/>
      <p:bldP spid="72" grpId="1" animBg="1"/>
      <p:bldP spid="73" grpId="0" animBg="1"/>
      <p:bldP spid="10" grpId="0" animBg="1"/>
      <p:bldP spid="10" grpId="1" animBg="1"/>
      <p:bldP spid="2" grpId="0" animBg="1"/>
      <p:bldP spid="6" grpId="0" animBg="1"/>
      <p:bldP spid="6" grpId="1" animBg="1"/>
      <p:bldP spid="7" grpId="0" animBg="1"/>
      <p:bldP spid="7" grpId="1"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13257880-A810-F3EF-6F7F-B2D74E958099}"/>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Is the strawman scheme OMUF?</a:t>
            </a:r>
            <a:endParaRPr lang="en-US" sz="2800" dirty="0"/>
          </a:p>
        </p:txBody>
      </p:sp>
      <p:sp>
        <p:nvSpPr>
          <p:cNvPr id="6" name="Rounded Rectangle 5">
            <a:extLst>
              <a:ext uri="{FF2B5EF4-FFF2-40B4-BE49-F238E27FC236}">
                <a16:creationId xmlns:a16="http://schemas.microsoft.com/office/drawing/2014/main" id="{5EC3024F-A996-9FA7-11E0-04CE7A3CB668}"/>
              </a:ext>
            </a:extLst>
          </p:cNvPr>
          <p:cNvSpPr/>
          <p:nvPr/>
        </p:nvSpPr>
        <p:spPr>
          <a:xfrm>
            <a:off x="695701" y="1402840"/>
            <a:ext cx="9629643" cy="57888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800" dirty="0">
                <a:solidFill>
                  <a:srgbClr val="000000"/>
                </a:solidFill>
                <a:latin typeface="Helvetica" pitchFamily="2" charset="0"/>
              </a:rPr>
              <a:t>Our goal: reducing to OMUF of underlying blind signatures</a:t>
            </a:r>
            <a:endParaRPr lang="en-US" sz="2800" dirty="0">
              <a:solidFill>
                <a:srgbClr val="000000"/>
              </a:solidFill>
              <a:effectLst/>
              <a:latin typeface="Helvetica Light" panose="020B0403020202020204" pitchFamily="34" charset="0"/>
            </a:endParaRPr>
          </a:p>
        </p:txBody>
      </p:sp>
      <p:sp>
        <p:nvSpPr>
          <p:cNvPr id="9" name="Rounded Rectangle 8">
            <a:extLst>
              <a:ext uri="{FF2B5EF4-FFF2-40B4-BE49-F238E27FC236}">
                <a16:creationId xmlns:a16="http://schemas.microsoft.com/office/drawing/2014/main" id="{265D8DAB-22EE-DFA7-F857-8FAB3F8C77A9}"/>
              </a:ext>
            </a:extLst>
          </p:cNvPr>
          <p:cNvSpPr/>
          <p:nvPr/>
        </p:nvSpPr>
        <p:spPr>
          <a:xfrm>
            <a:off x="1405566" y="2831672"/>
            <a:ext cx="2736053" cy="3496233"/>
          </a:xfrm>
          <a:prstGeom prst="roundRect">
            <a:avLst>
              <a:gd name="adj" fmla="val 7840"/>
            </a:avLst>
          </a:prstGeom>
          <a:noFill/>
          <a:ln w="4572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Rounded Rectangle 31">
                <a:extLst>
                  <a:ext uri="{FF2B5EF4-FFF2-40B4-BE49-F238E27FC236}">
                    <a16:creationId xmlns:a16="http://schemas.microsoft.com/office/drawing/2014/main" id="{8996D8C1-BFDB-C75E-0890-87BDE4949DC9}"/>
                  </a:ext>
                </a:extLst>
              </p:cNvPr>
              <p:cNvSpPr/>
              <p:nvPr/>
            </p:nvSpPr>
            <p:spPr>
              <a:xfrm>
                <a:off x="1721917" y="3491858"/>
                <a:ext cx="830062" cy="2561031"/>
              </a:xfrm>
              <a:prstGeom prst="roundRect">
                <a:avLst>
                  <a:gd name="adj" fmla="val 18478"/>
                </a:avLst>
              </a:prstGeom>
              <a:noFill/>
              <a:ln w="45720">
                <a:solidFill>
                  <a:srgbClr val="DE22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rgbClr val="DE2240"/>
                          </a:solidFill>
                          <a:latin typeface="Cambria Math" panose="02040503050406030204" pitchFamily="18" charset="0"/>
                        </a:rPr>
                        <m:t>𝒜</m:t>
                      </m:r>
                    </m:oMath>
                  </m:oMathPara>
                </a14:m>
                <a:endParaRPr lang="en-US" sz="2800" dirty="0">
                  <a:solidFill>
                    <a:srgbClr val="DE2240"/>
                  </a:solidFill>
                  <a:latin typeface="Helvetica" pitchFamily="2" charset="0"/>
                </a:endParaRPr>
              </a:p>
            </p:txBody>
          </p:sp>
        </mc:Choice>
        <mc:Fallback xmlns="">
          <p:sp>
            <p:nvSpPr>
              <p:cNvPr id="32" name="Rounded Rectangle 31">
                <a:extLst>
                  <a:ext uri="{FF2B5EF4-FFF2-40B4-BE49-F238E27FC236}">
                    <a16:creationId xmlns:a16="http://schemas.microsoft.com/office/drawing/2014/main" id="{8996D8C1-BFDB-C75E-0890-87BDE4949DC9}"/>
                  </a:ext>
                </a:extLst>
              </p:cNvPr>
              <p:cNvSpPr>
                <a:spLocks noRot="1" noChangeAspect="1" noMove="1" noResize="1" noEditPoints="1" noAdjustHandles="1" noChangeArrowheads="1" noChangeShapeType="1" noTextEdit="1"/>
              </p:cNvSpPr>
              <p:nvPr/>
            </p:nvSpPr>
            <p:spPr>
              <a:xfrm>
                <a:off x="1721917" y="3491858"/>
                <a:ext cx="830062" cy="2561031"/>
              </a:xfrm>
              <a:prstGeom prst="roundRect">
                <a:avLst>
                  <a:gd name="adj" fmla="val 18478"/>
                </a:avLst>
              </a:prstGeom>
              <a:blipFill>
                <a:blip r:embed="rId3"/>
                <a:stretch>
                  <a:fillRect/>
                </a:stretch>
              </a:blipFill>
              <a:ln w="45720">
                <a:solidFill>
                  <a:srgbClr val="DE224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
                <a:extLst>
                  <a:ext uri="{FF2B5EF4-FFF2-40B4-BE49-F238E27FC236}">
                    <a16:creationId xmlns:a16="http://schemas.microsoft.com/office/drawing/2014/main" id="{F4769A41-4654-6CB1-A923-C35EC9D70E17}"/>
                  </a:ext>
                </a:extLst>
              </p:cNvPr>
              <p:cNvSpPr txBox="1"/>
              <p:nvPr/>
            </p:nvSpPr>
            <p:spPr>
              <a:xfrm>
                <a:off x="2858442" y="3779225"/>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33" name="Text">
                <a:extLst>
                  <a:ext uri="{FF2B5EF4-FFF2-40B4-BE49-F238E27FC236}">
                    <a16:creationId xmlns:a16="http://schemas.microsoft.com/office/drawing/2014/main" id="{F4769A41-4654-6CB1-A923-C35EC9D70E17}"/>
                  </a:ext>
                </a:extLst>
              </p:cNvPr>
              <p:cNvSpPr txBox="1">
                <a:spLocks noRot="1" noChangeAspect="1" noMove="1" noResize="1" noEditPoints="1" noAdjustHandles="1" noChangeArrowheads="1" noChangeShapeType="1" noTextEdit="1"/>
              </p:cNvSpPr>
              <p:nvPr/>
            </p:nvSpPr>
            <p:spPr>
              <a:xfrm>
                <a:off x="2858442" y="3779225"/>
                <a:ext cx="476022" cy="630936"/>
              </a:xfrm>
              <a:prstGeom prst="rect">
                <a:avLst/>
              </a:prstGeom>
              <a:blipFill>
                <a:blip r:embed="rId4"/>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
                <a:extLst>
                  <a:ext uri="{FF2B5EF4-FFF2-40B4-BE49-F238E27FC236}">
                    <a16:creationId xmlns:a16="http://schemas.microsoft.com/office/drawing/2014/main" id="{2FE6DA49-9315-6150-C1E1-AD5896FC8726}"/>
                  </a:ext>
                </a:extLst>
              </p:cNvPr>
              <p:cNvSpPr txBox="1"/>
              <p:nvPr/>
            </p:nvSpPr>
            <p:spPr>
              <a:xfrm>
                <a:off x="2518012" y="3194060"/>
                <a:ext cx="1043165"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oMath>
                  </m:oMathPara>
                </a14:m>
                <a:endParaRPr sz="2400" dirty="0"/>
              </a:p>
            </p:txBody>
          </p:sp>
        </mc:Choice>
        <mc:Fallback xmlns="">
          <p:sp>
            <p:nvSpPr>
              <p:cNvPr id="34" name=",">
                <a:extLst>
                  <a:ext uri="{FF2B5EF4-FFF2-40B4-BE49-F238E27FC236}">
                    <a16:creationId xmlns:a16="http://schemas.microsoft.com/office/drawing/2014/main" id="{2FE6DA49-9315-6150-C1E1-AD5896FC8726}"/>
                  </a:ext>
                </a:extLst>
              </p:cNvPr>
              <p:cNvSpPr txBox="1">
                <a:spLocks noRot="1" noChangeAspect="1" noMove="1" noResize="1" noEditPoints="1" noAdjustHandles="1" noChangeArrowheads="1" noChangeShapeType="1" noTextEdit="1"/>
              </p:cNvSpPr>
              <p:nvPr/>
            </p:nvSpPr>
            <p:spPr>
              <a:xfrm>
                <a:off x="2518012" y="3194060"/>
                <a:ext cx="1043165" cy="630936"/>
              </a:xfrm>
              <a:prstGeom prst="rect">
                <a:avLst/>
              </a:prstGeom>
              <a:blipFill>
                <a:blip r:embed="rId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6706294A-528C-E35E-8B4E-2B726B882653}"/>
              </a:ext>
            </a:extLst>
          </p:cNvPr>
          <p:cNvCxnSpPr>
            <a:cxnSpLocks/>
          </p:cNvCxnSpPr>
          <p:nvPr/>
        </p:nvCxnSpPr>
        <p:spPr>
          <a:xfrm>
            <a:off x="2528812" y="5880474"/>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
                <a:extLst>
                  <a:ext uri="{FF2B5EF4-FFF2-40B4-BE49-F238E27FC236}">
                    <a16:creationId xmlns:a16="http://schemas.microsoft.com/office/drawing/2014/main" id="{3F5AF10F-29BF-4FFF-8029-609B88ECFDD1}"/>
                  </a:ext>
                </a:extLst>
              </p:cNvPr>
              <p:cNvSpPr txBox="1"/>
              <p:nvPr/>
            </p:nvSpPr>
            <p:spPr>
              <a:xfrm>
                <a:off x="2642531" y="5342403"/>
                <a:ext cx="925504"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𝑖</m:t>
                          </m:r>
                        </m:sub>
                      </m:sSub>
                    </m:oMath>
                  </m:oMathPara>
                </a14:m>
                <a:endParaRPr lang="en-US" sz="2400" dirty="0">
                  <a:solidFill>
                    <a:schemeClr val="tx1"/>
                  </a:solidFill>
                </a:endParaRPr>
              </a:p>
            </p:txBody>
          </p:sp>
        </mc:Choice>
        <mc:Fallback xmlns="">
          <p:sp>
            <p:nvSpPr>
              <p:cNvPr id="41" name="Text">
                <a:extLst>
                  <a:ext uri="{FF2B5EF4-FFF2-40B4-BE49-F238E27FC236}">
                    <a16:creationId xmlns:a16="http://schemas.microsoft.com/office/drawing/2014/main" id="{3F5AF10F-29BF-4FFF-8029-609B88ECFDD1}"/>
                  </a:ext>
                </a:extLst>
              </p:cNvPr>
              <p:cNvSpPr txBox="1">
                <a:spLocks noRot="1" noChangeAspect="1" noMove="1" noResize="1" noEditPoints="1" noAdjustHandles="1" noChangeArrowheads="1" noChangeShapeType="1" noTextEdit="1"/>
              </p:cNvSpPr>
              <p:nvPr/>
            </p:nvSpPr>
            <p:spPr>
              <a:xfrm>
                <a:off x="2642531" y="5342403"/>
                <a:ext cx="925504" cy="615547"/>
              </a:xfrm>
              <a:prstGeom prst="rect">
                <a:avLst/>
              </a:prstGeom>
              <a:blipFill>
                <a:blip r:embed="rId6"/>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34619F64-C141-BB26-45F6-3A1352B7839E}"/>
              </a:ext>
            </a:extLst>
          </p:cNvPr>
          <p:cNvCxnSpPr>
            <a:cxnSpLocks/>
          </p:cNvCxnSpPr>
          <p:nvPr/>
        </p:nvCxnSpPr>
        <p:spPr>
          <a:xfrm>
            <a:off x="2553844" y="4311002"/>
            <a:ext cx="986402" cy="0"/>
          </a:xfrm>
          <a:prstGeom prst="straightConnector1">
            <a:avLst/>
          </a:prstGeom>
          <a:ln w="4572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F5E6160-4D0F-C5DB-22EE-A7E8C208EC50}"/>
              </a:ext>
            </a:extLst>
          </p:cNvPr>
          <p:cNvCxnSpPr>
            <a:cxnSpLocks/>
          </p:cNvCxnSpPr>
          <p:nvPr/>
        </p:nvCxnSpPr>
        <p:spPr>
          <a:xfrm>
            <a:off x="2553844" y="3773576"/>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785EF39-AECD-EDFC-1925-DEBAB7B96C32}"/>
              </a:ext>
            </a:extLst>
          </p:cNvPr>
          <p:cNvCxnSpPr>
            <a:cxnSpLocks/>
          </p:cNvCxnSpPr>
          <p:nvPr/>
        </p:nvCxnSpPr>
        <p:spPr>
          <a:xfrm>
            <a:off x="2566419" y="4869177"/>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
                <a:extLst>
                  <a:ext uri="{FF2B5EF4-FFF2-40B4-BE49-F238E27FC236}">
                    <a16:creationId xmlns:a16="http://schemas.microsoft.com/office/drawing/2014/main" id="{E93C4F41-5BE6-5362-61DA-9E0D4713CA57}"/>
                  </a:ext>
                </a:extLst>
              </p:cNvPr>
              <p:cNvSpPr txBox="1"/>
              <p:nvPr/>
            </p:nvSpPr>
            <p:spPr>
              <a:xfrm>
                <a:off x="2812640" y="4278164"/>
                <a:ext cx="576370"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59" name="Text">
                <a:extLst>
                  <a:ext uri="{FF2B5EF4-FFF2-40B4-BE49-F238E27FC236}">
                    <a16:creationId xmlns:a16="http://schemas.microsoft.com/office/drawing/2014/main" id="{E93C4F41-5BE6-5362-61DA-9E0D4713CA57}"/>
                  </a:ext>
                </a:extLst>
              </p:cNvPr>
              <p:cNvSpPr txBox="1">
                <a:spLocks noRot="1" noChangeAspect="1" noMove="1" noResize="1" noEditPoints="1" noAdjustHandles="1" noChangeArrowheads="1" noChangeShapeType="1" noTextEdit="1"/>
              </p:cNvSpPr>
              <p:nvPr/>
            </p:nvSpPr>
            <p:spPr>
              <a:xfrm>
                <a:off x="2812640" y="4278164"/>
                <a:ext cx="576370" cy="615547"/>
              </a:xfrm>
              <a:prstGeom prst="rect">
                <a:avLst/>
              </a:prstGeom>
              <a:blipFill>
                <a:blip r:embed="rId7"/>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
                <a:extLst>
                  <a:ext uri="{FF2B5EF4-FFF2-40B4-BE49-F238E27FC236}">
                    <a16:creationId xmlns:a16="http://schemas.microsoft.com/office/drawing/2014/main" id="{B00C532B-290B-B3C0-4982-DDD7DDFD3DCF}"/>
                  </a:ext>
                </a:extLst>
              </p:cNvPr>
              <p:cNvSpPr txBox="1"/>
              <p:nvPr/>
            </p:nvSpPr>
            <p:spPr>
              <a:xfrm>
                <a:off x="2846012" y="4794840"/>
                <a:ext cx="503337"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𝑦</m:t>
                      </m:r>
                    </m:oMath>
                  </m:oMathPara>
                </a14:m>
                <a:endParaRPr sz="2400" dirty="0"/>
              </a:p>
            </p:txBody>
          </p:sp>
        </mc:Choice>
        <mc:Fallback xmlns="">
          <p:sp>
            <p:nvSpPr>
              <p:cNvPr id="68" name="Text">
                <a:extLst>
                  <a:ext uri="{FF2B5EF4-FFF2-40B4-BE49-F238E27FC236}">
                    <a16:creationId xmlns:a16="http://schemas.microsoft.com/office/drawing/2014/main" id="{B00C532B-290B-B3C0-4982-DDD7DDFD3DCF}"/>
                  </a:ext>
                </a:extLst>
              </p:cNvPr>
              <p:cNvSpPr txBox="1">
                <a:spLocks noRot="1" noChangeAspect="1" noMove="1" noResize="1" noEditPoints="1" noAdjustHandles="1" noChangeArrowheads="1" noChangeShapeType="1" noTextEdit="1"/>
              </p:cNvSpPr>
              <p:nvPr/>
            </p:nvSpPr>
            <p:spPr>
              <a:xfrm>
                <a:off x="2846012" y="4794840"/>
                <a:ext cx="503337" cy="630936"/>
              </a:xfrm>
              <a:prstGeom prst="rect">
                <a:avLst/>
              </a:prstGeom>
              <a:blipFill>
                <a:blip r:embed="rId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08EC1537-62C1-CBA7-A2FF-6FEFE1BD35D4}"/>
              </a:ext>
            </a:extLst>
          </p:cNvPr>
          <p:cNvCxnSpPr>
            <a:cxnSpLocks/>
          </p:cNvCxnSpPr>
          <p:nvPr/>
        </p:nvCxnSpPr>
        <p:spPr>
          <a:xfrm>
            <a:off x="2568308" y="5352375"/>
            <a:ext cx="986402" cy="0"/>
          </a:xfrm>
          <a:prstGeom prst="straightConnector1">
            <a:avLst/>
          </a:prstGeom>
          <a:ln w="4572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
                <a:extLst>
                  <a:ext uri="{FF2B5EF4-FFF2-40B4-BE49-F238E27FC236}">
                    <a16:creationId xmlns:a16="http://schemas.microsoft.com/office/drawing/2014/main" id="{FBD0DFD2-DB44-D153-8A0C-14E3502412E8}"/>
                  </a:ext>
                </a:extLst>
              </p:cNvPr>
              <p:cNvSpPr txBox="1"/>
              <p:nvPr/>
            </p:nvSpPr>
            <p:spPr>
              <a:xfrm>
                <a:off x="4484999" y="3820912"/>
                <a:ext cx="549183"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solidFill>
                            <a:srgbClr val="000000"/>
                          </a:solidFill>
                          <a:latin typeface="Cambria Math" panose="02040503050406030204" pitchFamily="18" charset="0"/>
                        </a:rPr>
                        <m:t>𝑐</m:t>
                      </m:r>
                      <m:r>
                        <a:rPr lang="en-US" sz="2500" b="0" i="1" smtClean="0">
                          <a:solidFill>
                            <a:srgbClr val="000000"/>
                          </a:solidFill>
                          <a:latin typeface="Cambria Math" panose="02040503050406030204" pitchFamily="18" charset="0"/>
                        </a:rPr>
                        <m:t>′</m:t>
                      </m:r>
                    </m:oMath>
                  </m:oMathPara>
                </a14:m>
                <a:endParaRPr sz="2500" dirty="0"/>
              </a:p>
            </p:txBody>
          </p:sp>
        </mc:Choice>
        <mc:Fallback xmlns="">
          <p:sp>
            <p:nvSpPr>
              <p:cNvPr id="70" name="Text">
                <a:extLst>
                  <a:ext uri="{FF2B5EF4-FFF2-40B4-BE49-F238E27FC236}">
                    <a16:creationId xmlns:a16="http://schemas.microsoft.com/office/drawing/2014/main" id="{FBD0DFD2-DB44-D153-8A0C-14E3502412E8}"/>
                  </a:ext>
                </a:extLst>
              </p:cNvPr>
              <p:cNvSpPr txBox="1">
                <a:spLocks noRot="1" noChangeAspect="1" noMove="1" noResize="1" noEditPoints="1" noAdjustHandles="1" noChangeArrowheads="1" noChangeShapeType="1" noTextEdit="1"/>
              </p:cNvSpPr>
              <p:nvPr/>
            </p:nvSpPr>
            <p:spPr>
              <a:xfrm>
                <a:off x="4484999" y="3820912"/>
                <a:ext cx="549183" cy="630936"/>
              </a:xfrm>
              <a:prstGeom prst="rect">
                <a:avLst/>
              </a:prstGeom>
              <a:blipFill>
                <a:blip r:embed="rId9"/>
                <a:stretch>
                  <a:fillRect l="-2273"/>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
                <a:extLst>
                  <a:ext uri="{FF2B5EF4-FFF2-40B4-BE49-F238E27FC236}">
                    <a16:creationId xmlns:a16="http://schemas.microsoft.com/office/drawing/2014/main" id="{FD5D4182-1172-59B0-C196-DA1B360AF5B5}"/>
                  </a:ext>
                </a:extLst>
              </p:cNvPr>
              <p:cNvSpPr txBox="1"/>
              <p:nvPr/>
            </p:nvSpPr>
            <p:spPr>
              <a:xfrm>
                <a:off x="4247261" y="3251675"/>
                <a:ext cx="1017773"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500" i="1" smtClean="0">
                          <a:solidFill>
                            <a:srgbClr val="000000"/>
                          </a:solidFill>
                          <a:latin typeface="Cambria Math" panose="02040503050406030204" pitchFamily="18" charset="0"/>
                        </a:rPr>
                        <m:t>𝐴</m:t>
                      </m:r>
                      <m:r>
                        <a:rPr lang="en-US" sz="2500" b="0" i="1" smtClean="0">
                          <a:solidFill>
                            <a:srgbClr val="000000"/>
                          </a:solidFill>
                          <a:latin typeface="Cambria Math" panose="02040503050406030204" pitchFamily="18" charset="0"/>
                        </a:rPr>
                        <m:t>′,</m:t>
                      </m:r>
                      <m:r>
                        <a:rPr lang="en-US" sz="2500" b="0" i="1" smtClean="0">
                          <a:solidFill>
                            <a:schemeClr val="tx1"/>
                          </a:solidFill>
                          <a:latin typeface="Cambria Math" panose="02040503050406030204" pitchFamily="18" charset="0"/>
                        </a:rPr>
                        <m:t>𝐵</m:t>
                      </m:r>
                      <m:r>
                        <a:rPr lang="en-US" sz="2500" b="0" i="1" smtClean="0">
                          <a:solidFill>
                            <a:schemeClr val="tx1"/>
                          </a:solidFill>
                          <a:latin typeface="Cambria Math" panose="02040503050406030204" pitchFamily="18" charset="0"/>
                        </a:rPr>
                        <m:t>′</m:t>
                      </m:r>
                    </m:oMath>
                  </m:oMathPara>
                </a14:m>
                <a:endParaRPr sz="2500" dirty="0"/>
              </a:p>
            </p:txBody>
          </p:sp>
        </mc:Choice>
        <mc:Fallback xmlns="">
          <p:sp>
            <p:nvSpPr>
              <p:cNvPr id="71" name=",">
                <a:extLst>
                  <a:ext uri="{FF2B5EF4-FFF2-40B4-BE49-F238E27FC236}">
                    <a16:creationId xmlns:a16="http://schemas.microsoft.com/office/drawing/2014/main" id="{FD5D4182-1172-59B0-C196-DA1B360AF5B5}"/>
                  </a:ext>
                </a:extLst>
              </p:cNvPr>
              <p:cNvSpPr txBox="1">
                <a:spLocks noRot="1" noChangeAspect="1" noMove="1" noResize="1" noEditPoints="1" noAdjustHandles="1" noChangeArrowheads="1" noChangeShapeType="1" noTextEdit="1"/>
              </p:cNvSpPr>
              <p:nvPr/>
            </p:nvSpPr>
            <p:spPr>
              <a:xfrm>
                <a:off x="4247261" y="3251675"/>
                <a:ext cx="1017773" cy="630936"/>
              </a:xfrm>
              <a:prstGeom prst="rect">
                <a:avLst/>
              </a:prstGeom>
              <a:blipFill>
                <a:blip r:embed="rId1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2496C941-52CB-5DBD-8B76-80309804B5F6}"/>
              </a:ext>
            </a:extLst>
          </p:cNvPr>
          <p:cNvCxnSpPr>
            <a:cxnSpLocks/>
          </p:cNvCxnSpPr>
          <p:nvPr/>
        </p:nvCxnSpPr>
        <p:spPr>
          <a:xfrm>
            <a:off x="4176997" y="4941769"/>
            <a:ext cx="1101091"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Text">
                <a:extLst>
                  <a:ext uri="{FF2B5EF4-FFF2-40B4-BE49-F238E27FC236}">
                    <a16:creationId xmlns:a16="http://schemas.microsoft.com/office/drawing/2014/main" id="{A162DCC3-E789-4BD2-3FDE-45F5838D8F4A}"/>
                  </a:ext>
                </a:extLst>
              </p:cNvPr>
              <p:cNvSpPr txBox="1"/>
              <p:nvPr/>
            </p:nvSpPr>
            <p:spPr>
              <a:xfrm>
                <a:off x="4156059" y="4351748"/>
                <a:ext cx="1314841"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500" b="0" i="1" smtClean="0">
                          <a:solidFill>
                            <a:schemeClr val="tx1"/>
                          </a:solidFill>
                          <a:latin typeface="Cambria Math" panose="02040503050406030204" pitchFamily="18" charset="0"/>
                        </a:rPr>
                        <m:t>𝑧</m:t>
                      </m:r>
                      <m:r>
                        <a:rPr lang="en-US" sz="2500" b="0" i="1" smtClean="0">
                          <a:solidFill>
                            <a:schemeClr val="tx1"/>
                          </a:solidFill>
                          <a:latin typeface="Cambria Math" panose="02040503050406030204" pitchFamily="18" charset="0"/>
                        </a:rPr>
                        <m:t>′,</m:t>
                      </m:r>
                      <m:r>
                        <a:rPr lang="en-US" sz="2500" b="0" i="1" smtClean="0">
                          <a:solidFill>
                            <a:schemeClr val="tx1"/>
                          </a:solidFill>
                          <a:latin typeface="Cambria Math" panose="02040503050406030204" pitchFamily="18" charset="0"/>
                        </a:rPr>
                        <m:t>𝑏</m:t>
                      </m:r>
                      <m:r>
                        <a:rPr lang="en-US" sz="2500" b="0" i="1" smtClean="0">
                          <a:solidFill>
                            <a:schemeClr val="tx1"/>
                          </a:solidFill>
                          <a:latin typeface="Cambria Math" panose="02040503050406030204" pitchFamily="18" charset="0"/>
                        </a:rPr>
                        <m:t>′,</m:t>
                      </m:r>
                      <m:r>
                        <a:rPr lang="en-US" sz="2500" b="0" i="1" smtClean="0">
                          <a:solidFill>
                            <a:schemeClr val="tx1"/>
                          </a:solidFill>
                          <a:latin typeface="Cambria Math" panose="02040503050406030204" pitchFamily="18" charset="0"/>
                        </a:rPr>
                        <m:t>𝑦</m:t>
                      </m:r>
                      <m:r>
                        <a:rPr lang="en-US" sz="2500" b="0" i="1" smtClean="0">
                          <a:solidFill>
                            <a:schemeClr val="tx1"/>
                          </a:solidFill>
                          <a:latin typeface="Cambria Math" panose="02040503050406030204" pitchFamily="18" charset="0"/>
                        </a:rPr>
                        <m:t>′</m:t>
                      </m:r>
                    </m:oMath>
                  </m:oMathPara>
                </a14:m>
                <a:endParaRPr lang="en-US" sz="2500" dirty="0">
                  <a:solidFill>
                    <a:schemeClr val="tx1"/>
                  </a:solidFill>
                </a:endParaRPr>
              </a:p>
            </p:txBody>
          </p:sp>
        </mc:Choice>
        <mc:Fallback xmlns="">
          <p:sp>
            <p:nvSpPr>
              <p:cNvPr id="75" name="Text">
                <a:extLst>
                  <a:ext uri="{FF2B5EF4-FFF2-40B4-BE49-F238E27FC236}">
                    <a16:creationId xmlns:a16="http://schemas.microsoft.com/office/drawing/2014/main" id="{A162DCC3-E789-4BD2-3FDE-45F5838D8F4A}"/>
                  </a:ext>
                </a:extLst>
              </p:cNvPr>
              <p:cNvSpPr txBox="1">
                <a:spLocks noRot="1" noChangeAspect="1" noMove="1" noResize="1" noEditPoints="1" noAdjustHandles="1" noChangeArrowheads="1" noChangeShapeType="1" noTextEdit="1"/>
              </p:cNvSpPr>
              <p:nvPr/>
            </p:nvSpPr>
            <p:spPr>
              <a:xfrm>
                <a:off x="4156059" y="4351748"/>
                <a:ext cx="1314841" cy="630936"/>
              </a:xfrm>
              <a:prstGeom prst="rect">
                <a:avLst/>
              </a:prstGeom>
              <a:blipFill>
                <a:blip r:embed="rId11"/>
                <a:stretch>
                  <a:fillRect l="-962"/>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97ACFE45-086D-890D-3E97-0283575D770E}"/>
              </a:ext>
            </a:extLst>
          </p:cNvPr>
          <p:cNvCxnSpPr>
            <a:cxnSpLocks/>
          </p:cNvCxnSpPr>
          <p:nvPr/>
        </p:nvCxnSpPr>
        <p:spPr>
          <a:xfrm>
            <a:off x="4180401" y="4352689"/>
            <a:ext cx="1100655" cy="0"/>
          </a:xfrm>
          <a:prstGeom prst="straightConnector1">
            <a:avLst/>
          </a:prstGeom>
          <a:ln w="4572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91F9E17-E3A8-F974-710D-E6C2078F7E45}"/>
              </a:ext>
            </a:extLst>
          </p:cNvPr>
          <p:cNvCxnSpPr>
            <a:cxnSpLocks/>
          </p:cNvCxnSpPr>
          <p:nvPr/>
        </p:nvCxnSpPr>
        <p:spPr>
          <a:xfrm>
            <a:off x="4164379" y="3815691"/>
            <a:ext cx="1100655"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
                <a:extLst>
                  <a:ext uri="{FF2B5EF4-FFF2-40B4-BE49-F238E27FC236}">
                    <a16:creationId xmlns:a16="http://schemas.microsoft.com/office/drawing/2014/main" id="{C898EE5C-0112-2981-08AF-51944FB49E4E}"/>
                  </a:ext>
                </a:extLst>
              </p:cNvPr>
              <p:cNvSpPr txBox="1"/>
              <p:nvPr/>
            </p:nvSpPr>
            <p:spPr>
              <a:xfrm>
                <a:off x="1622294" y="2781140"/>
                <a:ext cx="630551" cy="738658"/>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ℬ</m:t>
                      </m:r>
                    </m:oMath>
                  </m:oMathPara>
                </a14:m>
                <a:endParaRPr lang="en-US" sz="3200" dirty="0">
                  <a:solidFill>
                    <a:schemeClr val="tx1"/>
                  </a:solidFill>
                </a:endParaRPr>
              </a:p>
            </p:txBody>
          </p:sp>
        </mc:Choice>
        <mc:Fallback xmlns="">
          <p:sp>
            <p:nvSpPr>
              <p:cNvPr id="78" name=",">
                <a:extLst>
                  <a:ext uri="{FF2B5EF4-FFF2-40B4-BE49-F238E27FC236}">
                    <a16:creationId xmlns:a16="http://schemas.microsoft.com/office/drawing/2014/main" id="{C898EE5C-0112-2981-08AF-51944FB49E4E}"/>
                  </a:ext>
                </a:extLst>
              </p:cNvPr>
              <p:cNvSpPr txBox="1">
                <a:spLocks noRot="1" noChangeAspect="1" noMove="1" noResize="1" noEditPoints="1" noAdjustHandles="1" noChangeArrowheads="1" noChangeShapeType="1" noTextEdit="1"/>
              </p:cNvSpPr>
              <p:nvPr/>
            </p:nvSpPr>
            <p:spPr>
              <a:xfrm>
                <a:off x="1622294" y="2781140"/>
                <a:ext cx="630551" cy="738658"/>
              </a:xfrm>
              <a:prstGeom prst="rect">
                <a:avLst/>
              </a:prstGeom>
              <a:blipFill>
                <a:blip r:embed="rId1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55DBDDF8-DB3B-926B-FC4D-F73B15588CFF}"/>
                  </a:ext>
                </a:extLst>
              </p:cNvPr>
              <p:cNvSpPr/>
              <p:nvPr/>
            </p:nvSpPr>
            <p:spPr>
              <a:xfrm>
                <a:off x="5274830" y="3491859"/>
                <a:ext cx="2271723" cy="1687286"/>
              </a:xfrm>
              <a:prstGeom prst="roundRect">
                <a:avLst>
                  <a:gd name="adj" fmla="val 18478"/>
                </a:avLst>
              </a:prstGeom>
              <a:noFill/>
              <a:ln w="4572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solidFill>
                                <a:srgbClr val="0076BA"/>
                              </a:solidFill>
                              <a:latin typeface="Cambria Math" panose="02040503050406030204" pitchFamily="18" charset="0"/>
                            </a:rPr>
                          </m:ctrlPr>
                        </m:sSubPr>
                        <m:e>
                          <m:r>
                            <m:rPr>
                              <m:nor/>
                            </m:rPr>
                            <a:rPr lang="en-US" sz="2800" smtClean="0">
                              <a:solidFill>
                                <a:srgbClr val="0076BA"/>
                              </a:solidFill>
                              <a:latin typeface="Helvetica" pitchFamily="2" charset="0"/>
                            </a:rPr>
                            <m:t>Issuer</m:t>
                          </m:r>
                        </m:e>
                        <m:sub>
                          <m:r>
                            <a:rPr lang="en-US" sz="2800" i="1">
                              <a:solidFill>
                                <a:srgbClr val="0076BA"/>
                              </a:solidFill>
                              <a:latin typeface="Cambria Math" panose="02040503050406030204" pitchFamily="18" charset="0"/>
                            </a:rPr>
                            <m:t>𝐵𝑆</m:t>
                          </m:r>
                          <m:r>
                            <a:rPr lang="en-US" sz="2800" i="1">
                              <a:solidFill>
                                <a:srgbClr val="0076BA"/>
                              </a:solidFill>
                              <a:latin typeface="Cambria Math" panose="02040503050406030204" pitchFamily="18" charset="0"/>
                            </a:rPr>
                            <m:t>[</m:t>
                          </m:r>
                          <m:r>
                            <a:rPr lang="en-US" sz="2800" i="1">
                              <a:solidFill>
                                <a:srgbClr val="0076BA"/>
                              </a:solidFill>
                              <a:latin typeface="Cambria Math" panose="02040503050406030204" pitchFamily="18" charset="0"/>
                            </a:rPr>
                            <m:t>𝔾</m:t>
                          </m:r>
                          <m:r>
                            <a:rPr lang="en-US" sz="2800" i="1">
                              <a:solidFill>
                                <a:srgbClr val="0076BA"/>
                              </a:solidFill>
                              <a:latin typeface="Cambria Math" panose="02040503050406030204" pitchFamily="18" charset="0"/>
                            </a:rPr>
                            <m:t>,</m:t>
                          </m:r>
                          <m:r>
                            <a:rPr lang="en-US" sz="2800" b="0" i="1" smtClean="0">
                              <a:solidFill>
                                <a:srgbClr val="0076BA"/>
                              </a:solidFill>
                              <a:latin typeface="Cambria Math" panose="02040503050406030204" pitchFamily="18" charset="0"/>
                            </a:rPr>
                            <m:t>𝑓</m:t>
                          </m:r>
                          <m:r>
                            <a:rPr lang="en-US" sz="2800" i="1">
                              <a:solidFill>
                                <a:srgbClr val="0076BA"/>
                              </a:solidFill>
                              <a:latin typeface="Cambria Math" panose="02040503050406030204" pitchFamily="18" charset="0"/>
                            </a:rPr>
                            <m:t>]</m:t>
                          </m:r>
                        </m:sub>
                      </m:sSub>
                    </m:oMath>
                  </m:oMathPara>
                </a14:m>
                <a:endParaRPr lang="en-US" sz="2800" dirty="0">
                  <a:solidFill>
                    <a:schemeClr val="tx1"/>
                  </a:solidFill>
                  <a:latin typeface="Helvetica" pitchFamily="2" charset="0"/>
                </a:endParaRPr>
              </a:p>
            </p:txBody>
          </p:sp>
        </mc:Choice>
        <mc:Fallback xmlns="">
          <p:sp>
            <p:nvSpPr>
              <p:cNvPr id="20" name="Rounded Rectangle 19">
                <a:extLst>
                  <a:ext uri="{FF2B5EF4-FFF2-40B4-BE49-F238E27FC236}">
                    <a16:creationId xmlns:a16="http://schemas.microsoft.com/office/drawing/2014/main" id="{55DBDDF8-DB3B-926B-FC4D-F73B15588CFF}"/>
                  </a:ext>
                </a:extLst>
              </p:cNvPr>
              <p:cNvSpPr>
                <a:spLocks noRot="1" noChangeAspect="1" noMove="1" noResize="1" noEditPoints="1" noAdjustHandles="1" noChangeArrowheads="1" noChangeShapeType="1" noTextEdit="1"/>
              </p:cNvSpPr>
              <p:nvPr/>
            </p:nvSpPr>
            <p:spPr>
              <a:xfrm>
                <a:off x="5274830" y="3491859"/>
                <a:ext cx="2271723" cy="1687286"/>
              </a:xfrm>
              <a:prstGeom prst="roundRect">
                <a:avLst>
                  <a:gd name="adj" fmla="val 18478"/>
                </a:avLst>
              </a:prstGeom>
              <a:blipFill>
                <a:blip r:embed="rId13"/>
                <a:stretch>
                  <a:fillRect/>
                </a:stretch>
              </a:blipFill>
              <a:ln w="45720">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
                <a:extLst>
                  <a:ext uri="{FF2B5EF4-FFF2-40B4-BE49-F238E27FC236}">
                    <a16:creationId xmlns:a16="http://schemas.microsoft.com/office/drawing/2014/main" id="{F3F78350-7FE4-094E-FD93-692FCCAE3442}"/>
                  </a:ext>
                </a:extLst>
              </p:cNvPr>
              <p:cNvSpPr txBox="1"/>
              <p:nvPr/>
            </p:nvSpPr>
            <p:spPr>
              <a:xfrm>
                <a:off x="1330986" y="2019626"/>
                <a:ext cx="3950819" cy="738658"/>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 xmlns:m="http://schemas.openxmlformats.org/officeDocument/2006/math">
                    <m:r>
                      <a:rPr lang="en-US" sz="3200" b="0" i="1" smtClean="0">
                        <a:solidFill>
                          <a:srgbClr val="DE2240"/>
                        </a:solidFill>
                        <a:latin typeface="Cambria Math" panose="02040503050406030204" pitchFamily="18" charset="0"/>
                      </a:rPr>
                      <m:t>𝒜</m:t>
                    </m:r>
                  </m:oMath>
                </a14:m>
                <a:r>
                  <a:rPr lang="en-US" sz="3200" dirty="0">
                    <a:solidFill>
                      <a:schemeClr val="tx1"/>
                    </a:solidFill>
                  </a:rPr>
                  <a:t> for </a:t>
                </a:r>
                <a14:m>
                  <m:oMath xmlns:m="http://schemas.openxmlformats.org/officeDocument/2006/math">
                    <m:r>
                      <a:rPr lang="en-US" sz="3200" i="1">
                        <a:solidFill>
                          <a:srgbClr val="000000"/>
                        </a:solidFill>
                        <a:latin typeface="Cambria Math" panose="02040503050406030204" pitchFamily="18" charset="0"/>
                      </a:rPr>
                      <m:t>𝑆</m:t>
                    </m:r>
                    <m:r>
                      <a:rPr lang="en-US" sz="3200" b="0" i="1" smtClean="0">
                        <a:solidFill>
                          <a:srgbClr val="000000"/>
                        </a:solidFill>
                        <a:latin typeface="Cambria Math" panose="02040503050406030204" pitchFamily="18" charset="0"/>
                      </a:rPr>
                      <m:t>𝑡𝑟𝑎𝑤𝑇𝑆</m:t>
                    </m:r>
                    <m:r>
                      <a:rPr lang="en-US" sz="3200" b="0" i="1" smtClean="0">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𝔾</m:t>
                    </m:r>
                    <m:r>
                      <a:rPr lang="en-US" sz="3200" i="1">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𝑓</m:t>
                    </m:r>
                    <m:r>
                      <a:rPr lang="en-US" sz="3200" i="1">
                        <a:solidFill>
                          <a:srgbClr val="000000"/>
                        </a:solidFill>
                        <a:latin typeface="Cambria Math" panose="02040503050406030204" pitchFamily="18" charset="0"/>
                      </a:rPr>
                      <m:t>]</m:t>
                    </m:r>
                  </m:oMath>
                </a14:m>
                <a:endParaRPr lang="en-US" sz="3200" dirty="0">
                  <a:solidFill>
                    <a:schemeClr val="tx1"/>
                  </a:solidFill>
                </a:endParaRPr>
              </a:p>
            </p:txBody>
          </p:sp>
        </mc:Choice>
        <mc:Fallback xmlns="">
          <p:sp>
            <p:nvSpPr>
              <p:cNvPr id="22" name=",">
                <a:extLst>
                  <a:ext uri="{FF2B5EF4-FFF2-40B4-BE49-F238E27FC236}">
                    <a16:creationId xmlns:a16="http://schemas.microsoft.com/office/drawing/2014/main" id="{F3F78350-7FE4-094E-FD93-692FCCAE3442}"/>
                  </a:ext>
                </a:extLst>
              </p:cNvPr>
              <p:cNvSpPr txBox="1">
                <a:spLocks noRot="1" noChangeAspect="1" noMove="1" noResize="1" noEditPoints="1" noAdjustHandles="1" noChangeArrowheads="1" noChangeShapeType="1" noTextEdit="1"/>
              </p:cNvSpPr>
              <p:nvPr/>
            </p:nvSpPr>
            <p:spPr>
              <a:xfrm>
                <a:off x="1330986" y="2019626"/>
                <a:ext cx="3950819" cy="738658"/>
              </a:xfrm>
              <a:prstGeom prst="rect">
                <a:avLst/>
              </a:prstGeom>
              <a:blipFill>
                <a:blip r:embed="rId14"/>
                <a:stretch>
                  <a:fillRect l="-321" b="-16949"/>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
                <a:extLst>
                  <a:ext uri="{FF2B5EF4-FFF2-40B4-BE49-F238E27FC236}">
                    <a16:creationId xmlns:a16="http://schemas.microsoft.com/office/drawing/2014/main" id="{49600270-0376-7241-180F-1DE74E5EFF8C}"/>
                  </a:ext>
                </a:extLst>
              </p:cNvPr>
              <p:cNvSpPr txBox="1"/>
              <p:nvPr/>
            </p:nvSpPr>
            <p:spPr>
              <a:xfrm>
                <a:off x="7370828" y="2019626"/>
                <a:ext cx="2674124" cy="738658"/>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 xmlns:m="http://schemas.openxmlformats.org/officeDocument/2006/math">
                    <m:r>
                      <a:rPr lang="en-US" sz="3200" b="0" i="1" smtClean="0">
                        <a:solidFill>
                          <a:schemeClr val="tx1"/>
                        </a:solidFill>
                        <a:latin typeface="Cambria Math" panose="02040503050406030204" pitchFamily="18" charset="0"/>
                      </a:rPr>
                      <m:t>ℬ</m:t>
                    </m:r>
                  </m:oMath>
                </a14:m>
                <a:r>
                  <a:rPr lang="en-US" sz="3200" dirty="0">
                    <a:solidFill>
                      <a:schemeClr val="tx1"/>
                    </a:solidFill>
                  </a:rPr>
                  <a:t> for </a:t>
                </a:r>
                <a14:m>
                  <m:oMath xmlns:m="http://schemas.openxmlformats.org/officeDocument/2006/math">
                    <m:r>
                      <a:rPr lang="en-US" sz="3200" i="1">
                        <a:solidFill>
                          <a:srgbClr val="000000"/>
                        </a:solidFill>
                        <a:latin typeface="Cambria Math" panose="02040503050406030204" pitchFamily="18" charset="0"/>
                      </a:rPr>
                      <m:t>𝐵𝑆</m:t>
                    </m:r>
                    <m:r>
                      <a:rPr lang="en-US" sz="3200" i="1">
                        <a:solidFill>
                          <a:srgbClr val="000000"/>
                        </a:solidFill>
                        <a:latin typeface="Cambria Math" panose="02040503050406030204" pitchFamily="18" charset="0"/>
                      </a:rPr>
                      <m:t>[</m:t>
                    </m:r>
                    <m:r>
                      <a:rPr lang="en-US" sz="3200" i="1">
                        <a:solidFill>
                          <a:srgbClr val="000000"/>
                        </a:solidFill>
                        <a:latin typeface="Cambria Math" panose="02040503050406030204" pitchFamily="18" charset="0"/>
                      </a:rPr>
                      <m:t>𝔾</m:t>
                    </m:r>
                    <m:r>
                      <a:rPr lang="en-US" sz="3200" i="1">
                        <a:solidFill>
                          <a:srgbClr val="000000"/>
                        </a:solidFill>
                        <a:latin typeface="Cambria Math" panose="02040503050406030204" pitchFamily="18" charset="0"/>
                      </a:rPr>
                      <m:t>,</m:t>
                    </m:r>
                    <m:r>
                      <a:rPr lang="en-US" sz="3200" b="0" i="1" smtClean="0">
                        <a:solidFill>
                          <a:srgbClr val="000000"/>
                        </a:solidFill>
                        <a:latin typeface="Cambria Math" panose="02040503050406030204" pitchFamily="18" charset="0"/>
                      </a:rPr>
                      <m:t>𝑓</m:t>
                    </m:r>
                    <m:r>
                      <a:rPr lang="en-US" sz="3200" i="1">
                        <a:solidFill>
                          <a:srgbClr val="000000"/>
                        </a:solidFill>
                        <a:latin typeface="Cambria Math" panose="02040503050406030204" pitchFamily="18" charset="0"/>
                      </a:rPr>
                      <m:t>]</m:t>
                    </m:r>
                  </m:oMath>
                </a14:m>
                <a:endParaRPr lang="en-US" sz="3200" dirty="0">
                  <a:solidFill>
                    <a:schemeClr val="tx1"/>
                  </a:solidFill>
                </a:endParaRPr>
              </a:p>
            </p:txBody>
          </p:sp>
        </mc:Choice>
        <mc:Fallback xmlns="">
          <p:sp>
            <p:nvSpPr>
              <p:cNvPr id="23" name=",">
                <a:extLst>
                  <a:ext uri="{FF2B5EF4-FFF2-40B4-BE49-F238E27FC236}">
                    <a16:creationId xmlns:a16="http://schemas.microsoft.com/office/drawing/2014/main" id="{49600270-0376-7241-180F-1DE74E5EFF8C}"/>
                  </a:ext>
                </a:extLst>
              </p:cNvPr>
              <p:cNvSpPr txBox="1">
                <a:spLocks noRot="1" noChangeAspect="1" noMove="1" noResize="1" noEditPoints="1" noAdjustHandles="1" noChangeArrowheads="1" noChangeShapeType="1" noTextEdit="1"/>
              </p:cNvSpPr>
              <p:nvPr/>
            </p:nvSpPr>
            <p:spPr>
              <a:xfrm>
                <a:off x="7370828" y="2019626"/>
                <a:ext cx="2674124" cy="738658"/>
              </a:xfrm>
              <a:prstGeom prst="rect">
                <a:avLst/>
              </a:prstGeom>
              <a:blipFill>
                <a:blip r:embed="rId15"/>
                <a:stretch>
                  <a:fillRect l="-472" r="-1415" b="-16949"/>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8CFA5CF8-E03D-6A93-9467-E9392D96044A}"/>
              </a:ext>
            </a:extLst>
          </p:cNvPr>
          <p:cNvCxnSpPr>
            <a:cxnSpLocks/>
            <a:stCxn id="22" idx="3"/>
            <a:endCxn id="23" idx="1"/>
          </p:cNvCxnSpPr>
          <p:nvPr/>
        </p:nvCxnSpPr>
        <p:spPr>
          <a:xfrm>
            <a:off x="5281805" y="2388955"/>
            <a:ext cx="2089023" cy="0"/>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ounded Rectangle 26">
                <a:extLst>
                  <a:ext uri="{FF2B5EF4-FFF2-40B4-BE49-F238E27FC236}">
                    <a16:creationId xmlns:a16="http://schemas.microsoft.com/office/drawing/2014/main" id="{A59255C8-0A89-B951-CEC8-E878311EEA1B}"/>
                  </a:ext>
                </a:extLst>
              </p:cNvPr>
              <p:cNvSpPr/>
              <p:nvPr/>
            </p:nvSpPr>
            <p:spPr>
              <a:xfrm>
                <a:off x="5034181" y="5271037"/>
                <a:ext cx="4311807" cy="1036611"/>
              </a:xfrm>
              <a:prstGeom prst="roundRect">
                <a:avLst>
                  <a:gd name="adj" fmla="val 8315"/>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800" dirty="0"/>
                  <a:t>I</a:t>
                </a:r>
                <a:r>
                  <a:rPr lang="en-US" sz="2800" b="0" dirty="0">
                    <a:solidFill>
                      <a:schemeClr val="tx1"/>
                    </a:solidFill>
                  </a:rPr>
                  <a:t>ssue:</a:t>
                </a:r>
                <a:r>
                  <a:rPr lang="en-US" sz="2800" dirty="0"/>
                  <a:t> If </a:t>
                </a:r>
                <a14:m>
                  <m:oMath xmlns:m="http://schemas.openxmlformats.org/officeDocument/2006/math">
                    <m:r>
                      <a:rPr lang="en-US" sz="2800" i="1">
                        <a:solidFill>
                          <a:srgbClr val="DE2240"/>
                        </a:solidFill>
                        <a:latin typeface="Cambria Math" panose="02040503050406030204" pitchFamily="18" charset="0"/>
                      </a:rPr>
                      <m:t>𝒜</m:t>
                    </m:r>
                  </m:oMath>
                </a14:m>
                <a:r>
                  <a:rPr lang="en-US" sz="2800" dirty="0"/>
                  <a:t> sends </a:t>
                </a:r>
                <a14:m>
                  <m:oMath xmlns:m="http://schemas.openxmlformats.org/officeDocument/2006/math">
                    <m:r>
                      <a:rPr lang="en-US" sz="2800" i="1">
                        <a:latin typeface="Cambria Math" panose="02040503050406030204" pitchFamily="18" charset="0"/>
                      </a:rPr>
                      <m:t>𝑦</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oMath>
                </a14:m>
                <a:r>
                  <a:rPr lang="en-US" sz="2800" dirty="0"/>
                  <a:t>, then </a:t>
                </a:r>
                <a14:m>
                  <m:oMath xmlns:m="http://schemas.openxmlformats.org/officeDocument/2006/math">
                    <m:r>
                      <a:rPr lang="en-US" sz="2800" b="0" i="1" smtClean="0">
                        <a:latin typeface="Cambria Math" panose="02040503050406030204" pitchFamily="18" charset="0"/>
                      </a:rPr>
                      <m:t>ℬ</m:t>
                    </m:r>
                  </m:oMath>
                </a14:m>
                <a:r>
                  <a:rPr lang="en-US" sz="2800" dirty="0"/>
                  <a:t> can’t compute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sub>
                    </m:sSub>
                  </m:oMath>
                </a14:m>
                <a:endParaRPr lang="en-US" sz="2800" dirty="0"/>
              </a:p>
            </p:txBody>
          </p:sp>
        </mc:Choice>
        <mc:Fallback xmlns="">
          <p:sp>
            <p:nvSpPr>
              <p:cNvPr id="27" name="Rounded Rectangle 26">
                <a:extLst>
                  <a:ext uri="{FF2B5EF4-FFF2-40B4-BE49-F238E27FC236}">
                    <a16:creationId xmlns:a16="http://schemas.microsoft.com/office/drawing/2014/main" id="{A59255C8-0A89-B951-CEC8-E878311EEA1B}"/>
                  </a:ext>
                </a:extLst>
              </p:cNvPr>
              <p:cNvSpPr>
                <a:spLocks noRot="1" noChangeAspect="1" noMove="1" noResize="1" noEditPoints="1" noAdjustHandles="1" noChangeArrowheads="1" noChangeShapeType="1" noTextEdit="1"/>
              </p:cNvSpPr>
              <p:nvPr/>
            </p:nvSpPr>
            <p:spPr>
              <a:xfrm>
                <a:off x="5034181" y="5271037"/>
                <a:ext cx="4311807" cy="1036611"/>
              </a:xfrm>
              <a:prstGeom prst="roundRect">
                <a:avLst>
                  <a:gd name="adj" fmla="val 8315"/>
                </a:avLst>
              </a:prstGeom>
              <a:blipFill>
                <a:blip r:embed="rId16"/>
                <a:stretch>
                  <a:fillRect l="-2353" t="-2439" b="-14634"/>
                </a:stretch>
              </a:blipFill>
              <a:ln w="63500" cap="flat">
                <a:noFill/>
                <a:prstDash val="solid"/>
                <a:round/>
              </a:ln>
              <a:effectLst/>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4FEB4FBE-74EF-6F78-99BD-B8E5040DC0EB}"/>
              </a:ext>
            </a:extLst>
          </p:cNvPr>
          <p:cNvCxnSpPr>
            <a:cxnSpLocks/>
          </p:cNvCxnSpPr>
          <p:nvPr/>
        </p:nvCxnSpPr>
        <p:spPr>
          <a:xfrm>
            <a:off x="3205242" y="5179145"/>
            <a:ext cx="1828940" cy="246631"/>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5487188B-217E-5CCE-4BC2-1A3BCEEABBE8}"/>
                  </a:ext>
                </a:extLst>
              </p:cNvPr>
              <p:cNvSpPr/>
              <p:nvPr/>
            </p:nvSpPr>
            <p:spPr>
              <a:xfrm>
                <a:off x="7670507" y="4620890"/>
                <a:ext cx="3910147" cy="510778"/>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𝑐</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𝑠</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𝑖</m:t>
                          </m:r>
                        </m:sub>
                      </m:sSub>
                    </m:oMath>
                  </m:oMathPara>
                </a14:m>
                <a:endParaRPr lang="en-US" sz="2400" dirty="0"/>
              </a:p>
            </p:txBody>
          </p:sp>
        </mc:Choice>
        <mc:Fallback xmlns="">
          <p:sp>
            <p:nvSpPr>
              <p:cNvPr id="3" name="Rounded Rectangle 2">
                <a:extLst>
                  <a:ext uri="{FF2B5EF4-FFF2-40B4-BE49-F238E27FC236}">
                    <a16:creationId xmlns:a16="http://schemas.microsoft.com/office/drawing/2014/main" id="{5487188B-217E-5CCE-4BC2-1A3BCEEABBE8}"/>
                  </a:ext>
                </a:extLst>
              </p:cNvPr>
              <p:cNvSpPr>
                <a:spLocks noRot="1" noChangeAspect="1" noMove="1" noResize="1" noEditPoints="1" noAdjustHandles="1" noChangeArrowheads="1" noChangeShapeType="1" noTextEdit="1"/>
              </p:cNvSpPr>
              <p:nvPr/>
            </p:nvSpPr>
            <p:spPr>
              <a:xfrm>
                <a:off x="7670507" y="4620890"/>
                <a:ext cx="3910147" cy="510778"/>
              </a:xfrm>
              <a:prstGeom prst="roundRect">
                <a:avLst>
                  <a:gd name="adj" fmla="val 16813"/>
                </a:avLst>
              </a:prstGeom>
              <a:blipFill>
                <a:blip r:embed="rId17"/>
                <a:stretch>
                  <a:fillRect b="-9524"/>
                </a:stretch>
              </a:blipFill>
              <a:ln w="63500" cap="flat">
                <a:noFill/>
                <a:prstDash val="solid"/>
                <a:round/>
              </a:ln>
              <a:effectLst/>
            </p:spPr>
            <p:txBody>
              <a:bodyPr/>
              <a:lstStyle/>
              <a:p>
                <a:r>
                  <a:rPr lang="en-US">
                    <a:noFill/>
                  </a:rPr>
                  <a:t> </a:t>
                </a:r>
              </a:p>
            </p:txBody>
          </p:sp>
        </mc:Fallback>
      </mc:AlternateContent>
    </p:spTree>
    <p:extLst>
      <p:ext uri="{BB962C8B-B14F-4D97-AF65-F5344CB8AC3E}">
        <p14:creationId xmlns:p14="http://schemas.microsoft.com/office/powerpoint/2010/main" val="272219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32" grpId="0" animBg="1"/>
      <p:bldP spid="33" grpId="0" animBg="1"/>
      <p:bldP spid="34" grpId="0" animBg="1"/>
      <p:bldP spid="41" grpId="0" animBg="1"/>
      <p:bldP spid="59" grpId="0" animBg="1"/>
      <p:bldP spid="68" grpId="0" animBg="1"/>
      <p:bldP spid="70" grpId="0" animBg="1"/>
      <p:bldP spid="71" grpId="0" animBg="1"/>
      <p:bldP spid="75" grpId="0" animBg="1"/>
      <p:bldP spid="78" grpId="0" animBg="1"/>
      <p:bldP spid="20" grpId="0" animBg="1"/>
      <p:bldP spid="22" grpId="0" animBg="1"/>
      <p:bldP spid="23" grpId="0" animBg="1"/>
      <p:bldP spid="27"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a:extLst>
              <a:ext uri="{FF2B5EF4-FFF2-40B4-BE49-F238E27FC236}">
                <a16:creationId xmlns:a16="http://schemas.microsoft.com/office/drawing/2014/main" id="{BB922A4F-4D19-0BA9-BF7C-5A3EC3506359}"/>
              </a:ext>
            </a:extLst>
          </p:cNvPr>
          <p:cNvSpPr/>
          <p:nvPr/>
        </p:nvSpPr>
        <p:spPr>
          <a:xfrm>
            <a:off x="8272958" y="1343026"/>
            <a:ext cx="3296741" cy="5082957"/>
          </a:xfrm>
          <a:prstGeom prst="roundRect">
            <a:avLst>
              <a:gd name="adj" fmla="val 12237"/>
            </a:avLst>
          </a:prstGeom>
          <a:solidFill>
            <a:srgbClr val="97E4FD"/>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7" tIns="45720" rIns="121917" bIns="45720" numCol="1" spcCol="38100" rtlCol="0" anchor="ctr">
            <a:spAutoFit/>
          </a:bodyPr>
          <a:lstStyle/>
          <a:p>
            <a:r>
              <a:rPr lang="en-US" sz="2400" b="1" dirty="0">
                <a:solidFill>
                  <a:srgbClr val="000000"/>
                </a:solidFill>
                <a:latin typeface="Helvetica" pitchFamily="2" charset="0"/>
              </a:rPr>
              <a:t>Many applications</a:t>
            </a:r>
            <a:r>
              <a:rPr lang="en-US" sz="2400" dirty="0">
                <a:solidFill>
                  <a:srgbClr val="000000"/>
                </a:solidFill>
                <a:latin typeface="Helvetica" pitchFamily="2" charset="0"/>
              </a:rPr>
              <a:t>:</a:t>
            </a:r>
          </a:p>
          <a:p>
            <a:endParaRPr lang="en-US" sz="2400" dirty="0">
              <a:solidFill>
                <a:srgbClr val="000000"/>
              </a:solidFill>
              <a:latin typeface="Helvetica" pitchFamily="2" charset="0"/>
            </a:endParaRPr>
          </a:p>
          <a:p>
            <a:r>
              <a:rPr lang="en-US" sz="2400" dirty="0">
                <a:solidFill>
                  <a:srgbClr val="000000"/>
                </a:solidFill>
                <a:latin typeface="Helvetica" pitchFamily="2" charset="0"/>
              </a:rPr>
              <a:t>Anonymous e-cash [</a:t>
            </a:r>
            <a:r>
              <a:rPr lang="en-US" sz="2400" dirty="0">
                <a:solidFill>
                  <a:srgbClr val="487CAA"/>
                </a:solidFill>
                <a:latin typeface="Helvetica" pitchFamily="2" charset="0"/>
              </a:rPr>
              <a:t>Cha82</a:t>
            </a:r>
            <a:r>
              <a:rPr lang="en-US" sz="2400" dirty="0">
                <a:solidFill>
                  <a:srgbClr val="000000"/>
                </a:solidFill>
                <a:latin typeface="Helvetica" pitchFamily="2" charset="0"/>
              </a:rPr>
              <a:t>]</a:t>
            </a:r>
          </a:p>
          <a:p>
            <a:endParaRPr lang="en-US" sz="2400" dirty="0">
              <a:solidFill>
                <a:srgbClr val="000000"/>
              </a:solidFill>
              <a:latin typeface="Helvetica" pitchFamily="2" charset="0"/>
            </a:endParaRPr>
          </a:p>
          <a:p>
            <a:r>
              <a:rPr lang="en-US" sz="2400" dirty="0">
                <a:solidFill>
                  <a:srgbClr val="000000"/>
                </a:solidFill>
                <a:latin typeface="Helvetica" pitchFamily="2" charset="0"/>
              </a:rPr>
              <a:t>Privacy Pass</a:t>
            </a:r>
          </a:p>
          <a:p>
            <a:endParaRPr lang="en-US" sz="2400" dirty="0">
              <a:solidFill>
                <a:srgbClr val="000000"/>
              </a:solidFill>
              <a:latin typeface="Helvetica" pitchFamily="2" charset="0"/>
            </a:endParaRPr>
          </a:p>
          <a:p>
            <a:endParaRPr lang="en-US" sz="2400" dirty="0">
              <a:solidFill>
                <a:srgbClr val="000000"/>
              </a:solidFill>
              <a:latin typeface="Helvetica" pitchFamily="2" charset="0"/>
            </a:endParaRPr>
          </a:p>
          <a:p>
            <a:r>
              <a:rPr lang="en-US" sz="2400" dirty="0">
                <a:solidFill>
                  <a:srgbClr val="000000"/>
                </a:solidFill>
                <a:latin typeface="Helvetica" pitchFamily="2" charset="0"/>
              </a:rPr>
              <a:t>PCM</a:t>
            </a:r>
          </a:p>
          <a:p>
            <a:endParaRPr lang="en-US" sz="2400" dirty="0">
              <a:solidFill>
                <a:srgbClr val="000000"/>
              </a:solidFill>
              <a:latin typeface="Helvetica" pitchFamily="2" charset="0"/>
            </a:endParaRPr>
          </a:p>
          <a:p>
            <a:endParaRPr lang="en-US" sz="2400" dirty="0">
              <a:solidFill>
                <a:srgbClr val="000000"/>
              </a:solidFill>
              <a:latin typeface="Helvetica" pitchFamily="2" charset="0"/>
            </a:endParaRPr>
          </a:p>
          <a:p>
            <a:r>
              <a:rPr lang="en-US" sz="2400" dirty="0">
                <a:solidFill>
                  <a:srgbClr val="000000"/>
                </a:solidFill>
                <a:latin typeface="Helvetica" pitchFamily="2" charset="0"/>
              </a:rPr>
              <a:t>Google</a:t>
            </a:r>
            <a:r>
              <a:rPr lang="zh-CN" altLang="en-US" sz="2400" dirty="0">
                <a:solidFill>
                  <a:srgbClr val="000000"/>
                </a:solidFill>
                <a:latin typeface="Helvetica" pitchFamily="2" charset="0"/>
              </a:rPr>
              <a:t> </a:t>
            </a:r>
            <a:r>
              <a:rPr lang="en-US" sz="2400" dirty="0">
                <a:solidFill>
                  <a:srgbClr val="000000"/>
                </a:solidFill>
                <a:latin typeface="Helvetica" pitchFamily="2" charset="0"/>
              </a:rPr>
              <a:t>One’s VPN</a:t>
            </a:r>
          </a:p>
          <a:p>
            <a:r>
              <a:rPr lang="en-US" sz="2400" dirty="0">
                <a:solidFill>
                  <a:srgbClr val="000000"/>
                </a:solidFill>
                <a:latin typeface="Helvetica" pitchFamily="2" charset="0"/>
              </a:rPr>
              <a:t>…</a:t>
            </a:r>
            <a:endParaRPr lang="en-US" sz="2400" b="0" dirty="0">
              <a:solidFill>
                <a:srgbClr val="000000"/>
              </a:solidFill>
              <a:effectLst/>
              <a:latin typeface="Helvetica Light" panose="020B0403020202020204" pitchFamily="34" charset="0"/>
            </a:endParaRPr>
          </a:p>
        </p:txBody>
      </p:sp>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effectLst/>
                <a:latin typeface="Helvetica Light" panose="020B0403020202020204" pitchFamily="34" charset="0"/>
              </a:rPr>
              <a:t>Blind signatures [</a:t>
            </a:r>
            <a:r>
              <a:rPr lang="en-US" dirty="0">
                <a:solidFill>
                  <a:srgbClr val="487CAA"/>
                </a:solidFill>
                <a:effectLst/>
                <a:latin typeface="Helvetica Light" panose="020B0403020202020204" pitchFamily="34" charset="0"/>
              </a:rPr>
              <a:t>Cha82</a:t>
            </a:r>
            <a:r>
              <a:rPr lang="en-US" dirty="0">
                <a:solidFill>
                  <a:srgbClr val="073A6C"/>
                </a:solidFill>
                <a:effectLst/>
                <a:latin typeface="Helvetica Light" panose="020B0403020202020204" pitchFamily="34" charset="0"/>
              </a:rPr>
              <a:t>]</a:t>
            </a:r>
            <a:endParaRPr lang="en-US" dirty="0"/>
          </a:p>
        </p:txBody>
      </p:sp>
      <p:pic>
        <p:nvPicPr>
          <p:cNvPr id="5" name="Picture 4">
            <a:extLst>
              <a:ext uri="{FF2B5EF4-FFF2-40B4-BE49-F238E27FC236}">
                <a16:creationId xmlns:a16="http://schemas.microsoft.com/office/drawing/2014/main" id="{F4F65B39-6AFF-ACC0-19C1-D3824D491E6C}"/>
              </a:ext>
            </a:extLst>
          </p:cNvPr>
          <p:cNvPicPr>
            <a:picLocks noChangeAspect="1"/>
          </p:cNvPicPr>
          <p:nvPr/>
        </p:nvPicPr>
        <p:blipFill>
          <a:blip r:embed="rId3"/>
          <a:stretch>
            <a:fillRect/>
          </a:stretch>
        </p:blipFill>
        <p:spPr>
          <a:xfrm>
            <a:off x="2356042" y="2782368"/>
            <a:ext cx="1585818" cy="1585818"/>
          </a:xfrm>
          <a:prstGeom prst="rect">
            <a:avLst/>
          </a:prstGeom>
        </p:spPr>
      </p:pic>
      <p:pic>
        <p:nvPicPr>
          <p:cNvPr id="6" name="Picture 5">
            <a:extLst>
              <a:ext uri="{FF2B5EF4-FFF2-40B4-BE49-F238E27FC236}">
                <a16:creationId xmlns:a16="http://schemas.microsoft.com/office/drawing/2014/main" id="{0FE26FD4-F216-5635-1AEB-2A7E8ACD9D28}"/>
              </a:ext>
            </a:extLst>
          </p:cNvPr>
          <p:cNvPicPr>
            <a:picLocks noChangeAspect="1"/>
          </p:cNvPicPr>
          <p:nvPr/>
        </p:nvPicPr>
        <p:blipFill>
          <a:blip r:embed="rId4"/>
          <a:stretch>
            <a:fillRect/>
          </a:stretch>
        </p:blipFill>
        <p:spPr>
          <a:xfrm>
            <a:off x="6477273" y="2764437"/>
            <a:ext cx="1585818" cy="1585818"/>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CC58A4B-FD70-5982-6418-F26612CB45AA}"/>
                  </a:ext>
                </a:extLst>
              </p:cNvPr>
              <p:cNvSpPr txBox="1"/>
              <p:nvPr/>
            </p:nvSpPr>
            <p:spPr>
              <a:xfrm>
                <a:off x="2239862" y="2315270"/>
                <a:ext cx="1747938" cy="477054"/>
              </a:xfrm>
              <a:prstGeom prst="rect">
                <a:avLst/>
              </a:prstGeom>
              <a:noFill/>
            </p:spPr>
            <p:txBody>
              <a:bodyPr wrap="square" rtlCol="0">
                <a:spAutoFit/>
              </a:bodyPr>
              <a:lstStyle/>
              <a:p>
                <a:r>
                  <a:rPr lang="en-US" sz="2400" dirty="0">
                    <a:solidFill>
                      <a:srgbClr val="000000"/>
                    </a:solidFill>
                    <a:effectLst/>
                    <a:latin typeface="Helvetica" pitchFamily="2" charset="0"/>
                  </a:rPr>
                  <a:t>Issuer : </a:t>
                </a:r>
                <a14:m>
                  <m:oMath xmlns:m="http://schemas.openxmlformats.org/officeDocument/2006/math">
                    <m:r>
                      <a:rPr lang="en-US" sz="2400" b="0" i="1" smtClean="0">
                        <a:solidFill>
                          <a:srgbClr val="000000"/>
                        </a:solidFill>
                        <a:effectLst/>
                        <a:latin typeface="Cambria Math" panose="02040503050406030204" pitchFamily="18" charset="0"/>
                      </a:rPr>
                      <m:t>𝑠𝑘</m:t>
                    </m:r>
                  </m:oMath>
                </a14:m>
                <a:endParaRPr lang="en-US" sz="2400" b="0" dirty="0">
                  <a:solidFill>
                    <a:srgbClr val="000000"/>
                  </a:solidFill>
                  <a:effectLst/>
                  <a:latin typeface="Helvetica Light" panose="020B0403020202020204" pitchFamily="34" charset="0"/>
                </a:endParaRPr>
              </a:p>
            </p:txBody>
          </p:sp>
        </mc:Choice>
        <mc:Fallback xmlns="">
          <p:sp>
            <p:nvSpPr>
              <p:cNvPr id="19" name="TextBox 18">
                <a:extLst>
                  <a:ext uri="{FF2B5EF4-FFF2-40B4-BE49-F238E27FC236}">
                    <a16:creationId xmlns:a16="http://schemas.microsoft.com/office/drawing/2014/main" id="{1CC58A4B-FD70-5982-6418-F26612CB45AA}"/>
                  </a:ext>
                </a:extLst>
              </p:cNvPr>
              <p:cNvSpPr txBox="1">
                <a:spLocks noRot="1" noChangeAspect="1" noMove="1" noResize="1" noEditPoints="1" noAdjustHandles="1" noChangeArrowheads="1" noChangeShapeType="1" noTextEdit="1"/>
              </p:cNvSpPr>
              <p:nvPr/>
            </p:nvSpPr>
            <p:spPr>
              <a:xfrm>
                <a:off x="2239862" y="2315270"/>
                <a:ext cx="1747938" cy="477054"/>
              </a:xfrm>
              <a:prstGeom prst="rect">
                <a:avLst/>
              </a:prstGeom>
              <a:blipFill>
                <a:blip r:embed="rId5"/>
                <a:stretch>
                  <a:fillRect l="-5797" t="-10526"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17D4488-4C29-CD39-39A8-2208F307900E}"/>
                  </a:ext>
                </a:extLst>
              </p:cNvPr>
              <p:cNvSpPr txBox="1"/>
              <p:nvPr/>
            </p:nvSpPr>
            <p:spPr>
              <a:xfrm>
                <a:off x="6256758" y="2305314"/>
                <a:ext cx="1993384" cy="477054"/>
              </a:xfrm>
              <a:prstGeom prst="rect">
                <a:avLst/>
              </a:prstGeom>
              <a:noFill/>
            </p:spPr>
            <p:txBody>
              <a:bodyPr wrap="square" rtlCol="0">
                <a:spAutoFit/>
              </a:bodyPr>
              <a:lstStyle/>
              <a:p>
                <a:r>
                  <a:rPr lang="en-US" sz="2400" dirty="0">
                    <a:solidFill>
                      <a:srgbClr val="000000"/>
                    </a:solidFill>
                    <a:latin typeface="Helvetica" pitchFamily="2" charset="0"/>
                  </a:rPr>
                  <a:t>User </a:t>
                </a:r>
                <a:r>
                  <a:rPr lang="en-US" sz="2400" dirty="0">
                    <a:solidFill>
                      <a:srgbClr val="000000"/>
                    </a:solidFill>
                    <a:effectLst/>
                    <a:latin typeface="Helvetica" pitchFamily="2" charset="0"/>
                  </a:rPr>
                  <a:t>: </a:t>
                </a:r>
                <a14:m>
                  <m:oMath xmlns:m="http://schemas.openxmlformats.org/officeDocument/2006/math">
                    <m:r>
                      <a:rPr lang="en-US" sz="2400" b="0" i="1" smtClean="0">
                        <a:solidFill>
                          <a:srgbClr val="000000"/>
                        </a:solidFill>
                        <a:effectLst/>
                        <a:latin typeface="Cambria Math" panose="02040503050406030204" pitchFamily="18" charset="0"/>
                      </a:rPr>
                      <m:t>𝑝𝑘</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𝑚</m:t>
                    </m:r>
                  </m:oMath>
                </a14:m>
                <a:endParaRPr lang="en-US" sz="2400" b="0" dirty="0">
                  <a:solidFill>
                    <a:srgbClr val="000000"/>
                  </a:solidFill>
                  <a:effectLst/>
                  <a:latin typeface="Helvetica Light" panose="020B0403020202020204" pitchFamily="34" charset="0"/>
                </a:endParaRPr>
              </a:p>
            </p:txBody>
          </p:sp>
        </mc:Choice>
        <mc:Fallback xmlns="">
          <p:sp>
            <p:nvSpPr>
              <p:cNvPr id="20" name="TextBox 19">
                <a:extLst>
                  <a:ext uri="{FF2B5EF4-FFF2-40B4-BE49-F238E27FC236}">
                    <a16:creationId xmlns:a16="http://schemas.microsoft.com/office/drawing/2014/main" id="{F17D4488-4C29-CD39-39A8-2208F307900E}"/>
                  </a:ext>
                </a:extLst>
              </p:cNvPr>
              <p:cNvSpPr txBox="1">
                <a:spLocks noRot="1" noChangeAspect="1" noMove="1" noResize="1" noEditPoints="1" noAdjustHandles="1" noChangeArrowheads="1" noChangeShapeType="1" noTextEdit="1"/>
              </p:cNvSpPr>
              <p:nvPr/>
            </p:nvSpPr>
            <p:spPr>
              <a:xfrm>
                <a:off x="6256758" y="2305314"/>
                <a:ext cx="1993384" cy="477054"/>
              </a:xfrm>
              <a:prstGeom prst="rect">
                <a:avLst/>
              </a:prstGeom>
              <a:blipFill>
                <a:blip r:embed="rId6"/>
                <a:stretch>
                  <a:fillRect l="-4430" t="-10526" b="-26316"/>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544D553D-850D-B7E6-F51B-029CC2296766}"/>
              </a:ext>
            </a:extLst>
          </p:cNvPr>
          <p:cNvCxnSpPr/>
          <p:nvPr/>
        </p:nvCxnSpPr>
        <p:spPr>
          <a:xfrm>
            <a:off x="4443066" y="2995336"/>
            <a:ext cx="1714500"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27C56E-D457-68DE-2890-A1BE8258BA86}"/>
              </a:ext>
            </a:extLst>
          </p:cNvPr>
          <p:cNvCxnSpPr/>
          <p:nvPr/>
        </p:nvCxnSpPr>
        <p:spPr>
          <a:xfrm>
            <a:off x="4443066" y="3462860"/>
            <a:ext cx="1714500"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498F1C5-64C5-4BBC-E52C-7D5B165EA9D1}"/>
              </a:ext>
            </a:extLst>
          </p:cNvPr>
          <p:cNvCxnSpPr/>
          <p:nvPr/>
        </p:nvCxnSpPr>
        <p:spPr>
          <a:xfrm>
            <a:off x="4443066" y="3960536"/>
            <a:ext cx="1714500"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007E8AB-B3F0-86CF-FB50-5D9E48A9C525}"/>
              </a:ext>
            </a:extLst>
          </p:cNvPr>
          <p:cNvCxnSpPr>
            <a:cxnSpLocks/>
          </p:cNvCxnSpPr>
          <p:nvPr/>
        </p:nvCxnSpPr>
        <p:spPr>
          <a:xfrm>
            <a:off x="7265073" y="4347186"/>
            <a:ext cx="367107" cy="533091"/>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5292846-1F95-4A40-E1A4-7708878DF2AE}"/>
                  </a:ext>
                </a:extLst>
              </p:cNvPr>
              <p:cNvSpPr txBox="1"/>
              <p:nvPr/>
            </p:nvSpPr>
            <p:spPr>
              <a:xfrm>
                <a:off x="7448626" y="4863657"/>
                <a:ext cx="54908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solidFill>
                            <a:srgbClr val="000000"/>
                          </a:solidFill>
                          <a:effectLst/>
                          <a:latin typeface="Cambria Math" panose="02040503050406030204" pitchFamily="18" charset="0"/>
                        </a:rPr>
                        <m:t>𝜎</m:t>
                      </m:r>
                    </m:oMath>
                  </m:oMathPara>
                </a14:m>
                <a:endParaRPr lang="en-US" sz="2500" b="0" dirty="0">
                  <a:solidFill>
                    <a:srgbClr val="000000"/>
                  </a:solidFill>
                  <a:effectLst/>
                  <a:latin typeface="Helvetica Light" panose="020B0403020202020204" pitchFamily="34" charset="0"/>
                </a:endParaRPr>
              </a:p>
            </p:txBody>
          </p:sp>
        </mc:Choice>
        <mc:Fallback xmlns="">
          <p:sp>
            <p:nvSpPr>
              <p:cNvPr id="28" name="TextBox 27">
                <a:extLst>
                  <a:ext uri="{FF2B5EF4-FFF2-40B4-BE49-F238E27FC236}">
                    <a16:creationId xmlns:a16="http://schemas.microsoft.com/office/drawing/2014/main" id="{A5292846-1F95-4A40-E1A4-7708878DF2AE}"/>
                  </a:ext>
                </a:extLst>
              </p:cNvPr>
              <p:cNvSpPr txBox="1">
                <a:spLocks noRot="1" noChangeAspect="1" noMove="1" noResize="1" noEditPoints="1" noAdjustHandles="1" noChangeArrowheads="1" noChangeShapeType="1" noTextEdit="1"/>
              </p:cNvSpPr>
              <p:nvPr/>
            </p:nvSpPr>
            <p:spPr>
              <a:xfrm>
                <a:off x="7448626" y="4863657"/>
                <a:ext cx="549080"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1A1361B-0840-9AAD-3F80-61AF2F51DFCB}"/>
                  </a:ext>
                </a:extLst>
              </p:cNvPr>
              <p:cNvSpPr txBox="1"/>
              <p:nvPr/>
            </p:nvSpPr>
            <p:spPr>
              <a:xfrm>
                <a:off x="1234240" y="4791406"/>
                <a:ext cx="5846409" cy="461665"/>
              </a:xfrm>
              <a:prstGeom prst="rect">
                <a:avLst/>
              </a:prstGeom>
              <a:noFill/>
            </p:spPr>
            <p:txBody>
              <a:bodyPr wrap="none" rtlCol="0">
                <a:spAutoFit/>
              </a:bodyPr>
              <a:lstStyle/>
              <a:p>
                <a:r>
                  <a:rPr lang="en-US" sz="2400" b="1" dirty="0">
                    <a:solidFill>
                      <a:srgbClr val="0076BA"/>
                    </a:solidFill>
                    <a:latin typeface="Helvetica" pitchFamily="2" charset="0"/>
                  </a:rPr>
                  <a:t>Blindness</a:t>
                </a:r>
                <a:r>
                  <a:rPr lang="en-US" sz="2400" dirty="0">
                    <a:solidFill>
                      <a:srgbClr val="0076BA"/>
                    </a:solidFill>
                    <a:latin typeface="Helvetica" pitchFamily="2" charset="0"/>
                  </a:rPr>
                  <a:t>: Can’t link</a:t>
                </a:r>
                <a:r>
                  <a:rPr lang="en-US" altLang="zh-CN" sz="2400" dirty="0">
                    <a:solidFill>
                      <a:srgbClr val="0076BA"/>
                    </a:solidFill>
                    <a:latin typeface="Helvetica" pitchFamily="2" charset="0"/>
                  </a:rPr>
                  <a:t> interaction to </a:t>
                </a:r>
                <a14:m>
                  <m:oMath xmlns:m="http://schemas.openxmlformats.org/officeDocument/2006/math">
                    <m:r>
                      <a:rPr lang="en-US" sz="2400" i="1">
                        <a:solidFill>
                          <a:srgbClr val="0076BA"/>
                        </a:solidFill>
                        <a:latin typeface="Cambria Math" panose="02040503050406030204" pitchFamily="18" charset="0"/>
                      </a:rPr>
                      <m:t>(</m:t>
                    </m:r>
                    <m:r>
                      <a:rPr lang="en-US" sz="2400" i="1">
                        <a:solidFill>
                          <a:srgbClr val="0076BA"/>
                        </a:solidFill>
                        <a:latin typeface="Cambria Math" panose="02040503050406030204" pitchFamily="18" charset="0"/>
                      </a:rPr>
                      <m:t>𝑚</m:t>
                    </m:r>
                    <m:r>
                      <a:rPr lang="en-US" sz="2400" i="1">
                        <a:solidFill>
                          <a:srgbClr val="0076BA"/>
                        </a:solidFill>
                        <a:latin typeface="Cambria Math" panose="02040503050406030204" pitchFamily="18" charset="0"/>
                      </a:rPr>
                      <m:t>,</m:t>
                    </m:r>
                    <m:r>
                      <a:rPr lang="en-US" sz="2400" i="1">
                        <a:solidFill>
                          <a:srgbClr val="0076BA"/>
                        </a:solidFill>
                        <a:latin typeface="Cambria Math" panose="02040503050406030204" pitchFamily="18" charset="0"/>
                      </a:rPr>
                      <m:t>𝜎</m:t>
                    </m:r>
                    <m:r>
                      <a:rPr lang="en-US" sz="2400" i="1">
                        <a:solidFill>
                          <a:srgbClr val="0076BA"/>
                        </a:solidFill>
                        <a:latin typeface="Cambria Math" panose="02040503050406030204" pitchFamily="18" charset="0"/>
                      </a:rPr>
                      <m:t>)</m:t>
                    </m:r>
                  </m:oMath>
                </a14:m>
                <a:endParaRPr lang="en-US" sz="2400" i="1" dirty="0">
                  <a:solidFill>
                    <a:srgbClr val="0076BA"/>
                  </a:solidFill>
                  <a:latin typeface="HELVETICA LIGHT" panose="020B0403020202020204" pitchFamily="34" charset="0"/>
                </a:endParaRPr>
              </a:p>
            </p:txBody>
          </p:sp>
        </mc:Choice>
        <mc:Fallback xmlns="">
          <p:sp>
            <p:nvSpPr>
              <p:cNvPr id="30" name="TextBox 29">
                <a:extLst>
                  <a:ext uri="{FF2B5EF4-FFF2-40B4-BE49-F238E27FC236}">
                    <a16:creationId xmlns:a16="http://schemas.microsoft.com/office/drawing/2014/main" id="{A1A1361B-0840-9AAD-3F80-61AF2F51DFCB}"/>
                  </a:ext>
                </a:extLst>
              </p:cNvPr>
              <p:cNvSpPr txBox="1">
                <a:spLocks noRot="1" noChangeAspect="1" noMove="1" noResize="1" noEditPoints="1" noAdjustHandles="1" noChangeArrowheads="1" noChangeShapeType="1" noTextEdit="1"/>
              </p:cNvSpPr>
              <p:nvPr/>
            </p:nvSpPr>
            <p:spPr>
              <a:xfrm>
                <a:off x="1234240" y="4791406"/>
                <a:ext cx="5846409" cy="461665"/>
              </a:xfrm>
              <a:prstGeom prst="rect">
                <a:avLst/>
              </a:prstGeom>
              <a:blipFill>
                <a:blip r:embed="rId8"/>
                <a:stretch>
                  <a:fillRect l="-1515" t="-10811" b="-2973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2473BEA-D498-D035-840B-4DAB390F1D94}"/>
              </a:ext>
            </a:extLst>
          </p:cNvPr>
          <p:cNvCxnSpPr>
            <a:cxnSpLocks/>
          </p:cNvCxnSpPr>
          <p:nvPr/>
        </p:nvCxnSpPr>
        <p:spPr>
          <a:xfrm flipH="1">
            <a:off x="4178300" y="4193481"/>
            <a:ext cx="508000" cy="477054"/>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8F4531B-B53D-2456-4581-048560CD0F52}"/>
                  </a:ext>
                </a:extLst>
              </p:cNvPr>
              <p:cNvSpPr txBox="1"/>
              <p:nvPr/>
            </p:nvSpPr>
            <p:spPr>
              <a:xfrm>
                <a:off x="4582541" y="5241066"/>
                <a:ext cx="3667601" cy="461665"/>
              </a:xfrm>
              <a:prstGeom prst="rect">
                <a:avLst/>
              </a:prstGeom>
              <a:noFill/>
            </p:spPr>
            <p:txBody>
              <a:bodyPr wrap="square" rtlCol="0">
                <a:spAutoFit/>
              </a:bodyPr>
              <a:lstStyle/>
              <a:p>
                <a:r>
                  <a:rPr lang="en-US" sz="2400" dirty="0">
                    <a:solidFill>
                      <a:srgbClr val="000000"/>
                    </a:solidFill>
                    <a:latin typeface="Helvetica" pitchFamily="2" charset="0"/>
                  </a:rPr>
                  <a:t>Verify</a:t>
                </a:r>
                <a14:m>
                  <m:oMath xmlns:m="http://schemas.openxmlformats.org/officeDocument/2006/math">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𝑝𝑘</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𝑚</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𝜎</m:t>
                        </m:r>
                      </m:e>
                    </m:d>
                    <m:r>
                      <a:rPr lang="en-US" sz="2400" b="0" i="1" smtClean="0">
                        <a:solidFill>
                          <a:srgbClr val="000000"/>
                        </a:solidFill>
                        <a:effectLst/>
                        <a:latin typeface="Cambria Math" panose="02040503050406030204" pitchFamily="18" charset="0"/>
                      </a:rPr>
                      <m:t>→</m:t>
                    </m:r>
                  </m:oMath>
                </a14:m>
                <a:r>
                  <a:rPr lang="en-US" sz="2400" b="0" dirty="0">
                    <a:solidFill>
                      <a:srgbClr val="000000"/>
                    </a:solidFill>
                    <a:effectLst/>
                    <a:latin typeface="Helvetica Light" panose="020B0403020202020204" pitchFamily="34" charset="0"/>
                  </a:rPr>
                  <a:t> </a:t>
                </a:r>
                <a:r>
                  <a:rPr lang="en-US" sz="2400" dirty="0">
                    <a:solidFill>
                      <a:srgbClr val="000000"/>
                    </a:solidFill>
                    <a:effectLst/>
                    <a:latin typeface="Helvetica" pitchFamily="2" charset="0"/>
                  </a:rPr>
                  <a:t>Accept</a:t>
                </a:r>
              </a:p>
            </p:txBody>
          </p:sp>
        </mc:Choice>
        <mc:Fallback xmlns="">
          <p:sp>
            <p:nvSpPr>
              <p:cNvPr id="34" name="TextBox 33">
                <a:extLst>
                  <a:ext uri="{FF2B5EF4-FFF2-40B4-BE49-F238E27FC236}">
                    <a16:creationId xmlns:a16="http://schemas.microsoft.com/office/drawing/2014/main" id="{88F4531B-B53D-2456-4581-048560CD0F52}"/>
                  </a:ext>
                </a:extLst>
              </p:cNvPr>
              <p:cNvSpPr txBox="1">
                <a:spLocks noRot="1" noChangeAspect="1" noMove="1" noResize="1" noEditPoints="1" noAdjustHandles="1" noChangeArrowheads="1" noChangeShapeType="1" noTextEdit="1"/>
              </p:cNvSpPr>
              <p:nvPr/>
            </p:nvSpPr>
            <p:spPr>
              <a:xfrm>
                <a:off x="4582541" y="5241066"/>
                <a:ext cx="3667601" cy="461665"/>
              </a:xfrm>
              <a:prstGeom prst="rect">
                <a:avLst/>
              </a:prstGeom>
              <a:blipFill>
                <a:blip r:embed="rId9"/>
                <a:stretch>
                  <a:fillRect l="-2414" t="-10811" b="-29730"/>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4B1E6A1B-02EA-1991-F3B3-F65886DBA632}"/>
              </a:ext>
            </a:extLst>
          </p:cNvPr>
          <p:cNvSpPr txBox="1"/>
          <p:nvPr/>
        </p:nvSpPr>
        <p:spPr>
          <a:xfrm>
            <a:off x="1900238" y="4515316"/>
            <a:ext cx="184731" cy="369332"/>
          </a:xfrm>
          <a:prstGeom prst="rect">
            <a:avLst/>
          </a:prstGeom>
          <a:noFill/>
        </p:spPr>
        <p:txBody>
          <a:bodyPr wrap="none" rtlCol="0">
            <a:spAutoFit/>
          </a:bodyPr>
          <a:lstStyle/>
          <a:p>
            <a:endParaRPr lang="en-US" dirty="0"/>
          </a:p>
        </p:txBody>
      </p:sp>
      <p:sp>
        <p:nvSpPr>
          <p:cNvPr id="43" name="Rounded Rectangle 42">
            <a:extLst>
              <a:ext uri="{FF2B5EF4-FFF2-40B4-BE49-F238E27FC236}">
                <a16:creationId xmlns:a16="http://schemas.microsoft.com/office/drawing/2014/main" id="{C324BF1C-F12D-C46F-6D11-DC3F75DB5D58}"/>
              </a:ext>
            </a:extLst>
          </p:cNvPr>
          <p:cNvSpPr/>
          <p:nvPr/>
        </p:nvSpPr>
        <p:spPr>
          <a:xfrm>
            <a:off x="781326" y="1400870"/>
            <a:ext cx="5433736" cy="510778"/>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400" dirty="0">
                <a:solidFill>
                  <a:srgbClr val="000000"/>
                </a:solidFill>
                <a:latin typeface="Helvetica" pitchFamily="2" charset="0"/>
              </a:rPr>
              <a:t>Our Concern: Risk of Compromise</a:t>
            </a:r>
            <a:endParaRPr lang="en-US" sz="2400" dirty="0">
              <a:solidFill>
                <a:srgbClr val="000000"/>
              </a:solidFill>
              <a:effectLst/>
              <a:latin typeface="Helvetica Light" panose="020B0403020202020204" pitchFamily="34" charset="0"/>
            </a:endParaRPr>
          </a:p>
        </p:txBody>
      </p:sp>
      <p:sp>
        <p:nvSpPr>
          <p:cNvPr id="51" name="Rounded Rectangle 50">
            <a:extLst>
              <a:ext uri="{FF2B5EF4-FFF2-40B4-BE49-F238E27FC236}">
                <a16:creationId xmlns:a16="http://schemas.microsoft.com/office/drawing/2014/main" id="{9B0369F8-C018-1A52-86C9-EC828C1DB70B}"/>
              </a:ext>
            </a:extLst>
          </p:cNvPr>
          <p:cNvSpPr/>
          <p:nvPr/>
        </p:nvSpPr>
        <p:spPr>
          <a:xfrm>
            <a:off x="1002409" y="5732237"/>
            <a:ext cx="4758452" cy="57888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a:r>
              <a:rPr lang="en-US" sz="2800" dirty="0">
                <a:solidFill>
                  <a:srgbClr val="000000"/>
                </a:solidFill>
                <a:effectLst/>
                <a:latin typeface="Helvetica" pitchFamily="2" charset="0"/>
              </a:rPr>
              <a:t>Solution: </a:t>
            </a:r>
            <a:r>
              <a:rPr lang="en-US" sz="2800" dirty="0" err="1">
                <a:solidFill>
                  <a:srgbClr val="000000"/>
                </a:solidFill>
                <a:effectLst/>
                <a:latin typeface="Helvetica" pitchFamily="2" charset="0"/>
              </a:rPr>
              <a:t>Thresholdizing</a:t>
            </a:r>
            <a:r>
              <a:rPr lang="en-US" sz="2800" dirty="0">
                <a:solidFill>
                  <a:srgbClr val="000000"/>
                </a:solidFill>
                <a:effectLst/>
                <a:latin typeface="Helvetica" pitchFamily="2" charset="0"/>
              </a:rPr>
              <a:t>!</a:t>
            </a:r>
            <a:endParaRPr lang="en-US" sz="2800" b="0" dirty="0">
              <a:solidFill>
                <a:srgbClr val="000000"/>
              </a:solidFill>
              <a:effectLst/>
              <a:latin typeface="Helvetica Light" panose="020B0403020202020204" pitchFamily="34" charset="0"/>
            </a:endParaRPr>
          </a:p>
        </p:txBody>
      </p:sp>
      <p:pic>
        <p:nvPicPr>
          <p:cNvPr id="8" name="Picture 7" descr="A close up of a pen&#10;&#10;Description automatically generated">
            <a:extLst>
              <a:ext uri="{FF2B5EF4-FFF2-40B4-BE49-F238E27FC236}">
                <a16:creationId xmlns:a16="http://schemas.microsoft.com/office/drawing/2014/main" id="{EC5E78FD-0FB6-5975-BE82-FDB15A43304E}"/>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4297" b="97070" l="1953" r="93555">
                        <a14:foregroundMark x1="7617" y1="96094" x2="7617" y2="96094"/>
                        <a14:foregroundMark x1="83203" y1="12891" x2="83203" y2="12891"/>
                        <a14:foregroundMark x1="81445" y1="8984" x2="81445" y2="8984"/>
                        <a14:foregroundMark x1="72070" y1="8398" x2="72070" y2="8398"/>
                        <a14:foregroundMark x1="89844" y1="8398" x2="89844" y2="8398"/>
                        <a14:foregroundMark x1="93555" y1="11719" x2="93555" y2="11719"/>
                        <a14:foregroundMark x1="87891" y1="4297" x2="87891" y2="4297"/>
                        <a14:foregroundMark x1="2148" y1="95703" x2="2148" y2="95703"/>
                        <a14:foregroundMark x1="3125" y1="97070" x2="3125" y2="97070"/>
                      </a14:backgroundRemoval>
                    </a14:imgEffect>
                  </a14:imgLayer>
                </a14:imgProps>
              </a:ext>
            </a:extLst>
          </a:blip>
          <a:stretch>
            <a:fillRect/>
          </a:stretch>
        </p:blipFill>
        <p:spPr>
          <a:xfrm>
            <a:off x="3205546" y="3789578"/>
            <a:ext cx="680989" cy="680989"/>
          </a:xfrm>
          <a:prstGeom prst="rect">
            <a:avLst/>
          </a:prstGeom>
        </p:spPr>
      </p:pic>
      <p:pic>
        <p:nvPicPr>
          <p:cNvPr id="10" name="Picture 9" descr="A red and black cartoon face&#10;&#10;Description automatically generated">
            <a:extLst>
              <a:ext uri="{FF2B5EF4-FFF2-40B4-BE49-F238E27FC236}">
                <a16:creationId xmlns:a16="http://schemas.microsoft.com/office/drawing/2014/main" id="{C8122032-EB9A-90E7-E9D3-77BD2394BD4B}"/>
              </a:ext>
            </a:extLst>
          </p:cNvPr>
          <p:cNvPicPr>
            <a:picLocks noChangeAspect="1"/>
          </p:cNvPicPr>
          <p:nvPr/>
        </p:nvPicPr>
        <p:blipFill>
          <a:blip r:embed="rId12"/>
          <a:stretch>
            <a:fillRect/>
          </a:stretch>
        </p:blipFill>
        <p:spPr>
          <a:xfrm>
            <a:off x="866405" y="2263489"/>
            <a:ext cx="1141105" cy="1141105"/>
          </a:xfrm>
          <a:prstGeom prst="rect">
            <a:avLst/>
          </a:prstGeom>
        </p:spPr>
      </p:pic>
      <p:sp>
        <p:nvSpPr>
          <p:cNvPr id="11" name="Rounded Rectangle 10">
            <a:extLst>
              <a:ext uri="{FF2B5EF4-FFF2-40B4-BE49-F238E27FC236}">
                <a16:creationId xmlns:a16="http://schemas.microsoft.com/office/drawing/2014/main" id="{9EE8295B-1DA7-CC1B-FBDA-468531F077D7}"/>
              </a:ext>
            </a:extLst>
          </p:cNvPr>
          <p:cNvSpPr/>
          <p:nvPr/>
        </p:nvSpPr>
        <p:spPr>
          <a:xfrm>
            <a:off x="3375211" y="2349021"/>
            <a:ext cx="484429" cy="411247"/>
          </a:xfrm>
          <a:prstGeom prst="roundRect">
            <a:avLst>
              <a:gd name="adj" fmla="val 7840"/>
            </a:avLst>
          </a:prstGeom>
          <a:noFill/>
          <a:ln w="45720">
            <a:solidFill>
              <a:srgbClr val="DE224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DE2240"/>
              </a:solidFill>
            </a:endParaRPr>
          </a:p>
        </p:txBody>
      </p:sp>
      <p:sp>
        <p:nvSpPr>
          <p:cNvPr id="12" name="Freeform 11">
            <a:extLst>
              <a:ext uri="{FF2B5EF4-FFF2-40B4-BE49-F238E27FC236}">
                <a16:creationId xmlns:a16="http://schemas.microsoft.com/office/drawing/2014/main" id="{8464AE5D-F104-2C7C-321B-9C741B672885}"/>
              </a:ext>
            </a:extLst>
          </p:cNvPr>
          <p:cNvSpPr/>
          <p:nvPr/>
        </p:nvSpPr>
        <p:spPr>
          <a:xfrm>
            <a:off x="1963271" y="2191767"/>
            <a:ext cx="1425388" cy="201809"/>
          </a:xfrm>
          <a:custGeom>
            <a:avLst/>
            <a:gdLst>
              <a:gd name="connsiteX0" fmla="*/ 1425388 w 1425388"/>
              <a:gd name="connsiteY0" fmla="*/ 201809 h 201809"/>
              <a:gd name="connsiteX1" fmla="*/ 806823 w 1425388"/>
              <a:gd name="connsiteY1" fmla="*/ 104 h 201809"/>
              <a:gd name="connsiteX2" fmla="*/ 0 w 1425388"/>
              <a:gd name="connsiteY2" fmla="*/ 174915 h 201809"/>
            </a:gdLst>
            <a:ahLst/>
            <a:cxnLst>
              <a:cxn ang="0">
                <a:pos x="connsiteX0" y="connsiteY0"/>
              </a:cxn>
              <a:cxn ang="0">
                <a:pos x="connsiteX1" y="connsiteY1"/>
              </a:cxn>
              <a:cxn ang="0">
                <a:pos x="connsiteX2" y="connsiteY2"/>
              </a:cxn>
            </a:cxnLst>
            <a:rect l="l" t="t" r="r" b="b"/>
            <a:pathLst>
              <a:path w="1425388" h="201809">
                <a:moveTo>
                  <a:pt x="1425388" y="201809"/>
                </a:moveTo>
                <a:cubicBezTo>
                  <a:pt x="1234888" y="103197"/>
                  <a:pt x="1044388" y="4586"/>
                  <a:pt x="806823" y="104"/>
                </a:cubicBezTo>
                <a:cubicBezTo>
                  <a:pt x="569258" y="-4378"/>
                  <a:pt x="132229" y="136815"/>
                  <a:pt x="0" y="174915"/>
                </a:cubicBezTo>
              </a:path>
            </a:pathLst>
          </a:custGeom>
          <a:noFill/>
          <a:ln w="45720">
            <a:solidFill>
              <a:srgbClr val="DE2240"/>
            </a:solidFill>
            <a:prstDash val="sysDot"/>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olorful letter g&#10;&#10;Description automatically generated">
            <a:extLst>
              <a:ext uri="{FF2B5EF4-FFF2-40B4-BE49-F238E27FC236}">
                <a16:creationId xmlns:a16="http://schemas.microsoft.com/office/drawing/2014/main" id="{0F4AA772-9C3A-FD0C-77E1-83B1C290CCF5}"/>
              </a:ext>
            </a:extLst>
          </p:cNvPr>
          <p:cNvPicPr>
            <a:picLocks noChangeAspect="1"/>
          </p:cNvPicPr>
          <p:nvPr/>
        </p:nvPicPr>
        <p:blipFill>
          <a:blip r:embed="rId13"/>
          <a:stretch>
            <a:fillRect/>
          </a:stretch>
        </p:blipFill>
        <p:spPr>
          <a:xfrm>
            <a:off x="10625621" y="4673391"/>
            <a:ext cx="732062" cy="746579"/>
          </a:xfrm>
          <a:prstGeom prst="rect">
            <a:avLst/>
          </a:prstGeom>
        </p:spPr>
      </p:pic>
      <p:pic>
        <p:nvPicPr>
          <p:cNvPr id="27" name="Picture 26" descr="A black and white apple logo&#10;&#10;Description automatically generated">
            <a:extLst>
              <a:ext uri="{FF2B5EF4-FFF2-40B4-BE49-F238E27FC236}">
                <a16:creationId xmlns:a16="http://schemas.microsoft.com/office/drawing/2014/main" id="{AC766653-3778-4123-0940-633B16B2CAC9}"/>
              </a:ext>
            </a:extLst>
          </p:cNvPr>
          <p:cNvPicPr>
            <a:picLocks noChangeAspect="1"/>
          </p:cNvPicPr>
          <p:nvPr/>
        </p:nvPicPr>
        <p:blipFill>
          <a:blip r:embed="rId14"/>
          <a:stretch>
            <a:fillRect/>
          </a:stretch>
        </p:blipFill>
        <p:spPr>
          <a:xfrm>
            <a:off x="8884437" y="4123538"/>
            <a:ext cx="1585818" cy="892023"/>
          </a:xfrm>
          <a:prstGeom prst="rect">
            <a:avLst/>
          </a:prstGeom>
        </p:spPr>
      </p:pic>
      <p:sp>
        <p:nvSpPr>
          <p:cNvPr id="29" name="Cash">
            <a:extLst>
              <a:ext uri="{FF2B5EF4-FFF2-40B4-BE49-F238E27FC236}">
                <a16:creationId xmlns:a16="http://schemas.microsoft.com/office/drawing/2014/main" id="{FC1B95B3-54DD-8DA6-86DC-D35F371960FB}"/>
              </a:ext>
            </a:extLst>
          </p:cNvPr>
          <p:cNvSpPr/>
          <p:nvPr/>
        </p:nvSpPr>
        <p:spPr>
          <a:xfrm>
            <a:off x="9787158" y="2632769"/>
            <a:ext cx="975081" cy="3999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chemeClr val="accent6"/>
          </a:solidFill>
          <a:ln w="12700">
            <a:miter lim="400000"/>
          </a:ln>
        </p:spPr>
        <p:txBody>
          <a:bodyPr lIns="121917" tIns="121917" rIns="121917" bIns="121917" anchor="ctr"/>
          <a:lstStyle/>
          <a:p>
            <a:endParaRPr/>
          </a:p>
        </p:txBody>
      </p:sp>
      <p:pic>
        <p:nvPicPr>
          <p:cNvPr id="7" name="Picture 6" descr="A logo with a cloud in the middle&#10;&#10;Description automatically generated">
            <a:extLst>
              <a:ext uri="{FF2B5EF4-FFF2-40B4-BE49-F238E27FC236}">
                <a16:creationId xmlns:a16="http://schemas.microsoft.com/office/drawing/2014/main" id="{B7482CE4-8EA5-8060-1BFC-0B72F10FD179}"/>
              </a:ext>
            </a:extLst>
          </p:cNvPr>
          <p:cNvPicPr>
            <a:picLocks noChangeAspect="1"/>
          </p:cNvPicPr>
          <p:nvPr/>
        </p:nvPicPr>
        <p:blipFill rotWithShape="1">
          <a:blip r:embed="rId15"/>
          <a:srcRect l="46438" b="26998"/>
          <a:stretch/>
        </p:blipFill>
        <p:spPr>
          <a:xfrm>
            <a:off x="10274698" y="3362239"/>
            <a:ext cx="1138188" cy="522265"/>
          </a:xfrm>
          <a:prstGeom prst="rect">
            <a:avLst/>
          </a:prstGeom>
        </p:spPr>
      </p:pic>
    </p:spTree>
    <p:extLst>
      <p:ext uri="{BB962C8B-B14F-4D97-AF65-F5344CB8AC3E}">
        <p14:creationId xmlns:p14="http://schemas.microsoft.com/office/powerpoint/2010/main" val="31557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8" grpId="0"/>
      <p:bldP spid="30" grpId="0"/>
      <p:bldP spid="34" grpId="0"/>
      <p:bldP spid="43" grpId="0" animBg="1"/>
      <p:bldP spid="51" grpId="0" animBg="1"/>
      <p:bldP spid="11" grpId="0" animBg="1"/>
      <p:bldP spid="12"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45A6A0-52BD-1C43-D11D-F35B16F1C2B8}"/>
                  </a:ext>
                </a:extLst>
              </p:cNvPr>
              <p:cNvSpPr txBox="1"/>
              <p:nvPr/>
            </p:nvSpPr>
            <p:spPr>
              <a:xfrm>
                <a:off x="1286754" y="1991537"/>
                <a:ext cx="1997359" cy="461665"/>
              </a:xfrm>
              <a:prstGeom prst="rect">
                <a:avLst/>
              </a:prstGeom>
              <a:noFill/>
            </p:spPr>
            <p:txBody>
              <a:bodyPr wrap="square" rtlCol="0">
                <a:spAutoFit/>
              </a:bodyPr>
              <a:lstStyle/>
              <a:p>
                <a:r>
                  <a:rPr lang="en-US" sz="2400" dirty="0">
                    <a:solidFill>
                      <a:srgbClr val="0076BA"/>
                    </a:solidFill>
                    <a:latin typeface="Helvetica" pitchFamily="2" charset="0"/>
                  </a:rPr>
                  <a:t>Issuer-</a:t>
                </a:r>
                <a14:m>
                  <m:oMath xmlns:m="http://schemas.openxmlformats.org/officeDocument/2006/math">
                    <m:r>
                      <a:rPr lang="en-US" sz="2400" i="1" dirty="0" smtClean="0">
                        <a:solidFill>
                          <a:srgbClr val="0076BA"/>
                        </a:solidFill>
                        <a:latin typeface="Cambria Math" panose="02040503050406030204" pitchFamily="18" charset="0"/>
                      </a:rPr>
                      <m:t>𝑖</m:t>
                    </m:r>
                  </m:oMath>
                </a14:m>
                <a:r>
                  <a:rPr lang="en-US" sz="2400" dirty="0">
                    <a:solidFill>
                      <a:srgbClr val="0076BA"/>
                    </a:solidFill>
                    <a:latin typeface="Helvetica" pitchFamily="2" charset="0"/>
                  </a:rPr>
                  <a:t>(</a:t>
                </a:r>
                <a14:m>
                  <m:oMath xmlns:m="http://schemas.openxmlformats.org/officeDocument/2006/math">
                    <m:r>
                      <a:rPr lang="en-US" sz="2400" i="1">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𝑖</m:t>
                        </m:r>
                      </m:sub>
                    </m:sSub>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5" name="TextBox 4">
                <a:extLst>
                  <a:ext uri="{FF2B5EF4-FFF2-40B4-BE49-F238E27FC236}">
                    <a16:creationId xmlns:a16="http://schemas.microsoft.com/office/drawing/2014/main" id="{C845A6A0-52BD-1C43-D11D-F35B16F1C2B8}"/>
                  </a:ext>
                </a:extLst>
              </p:cNvPr>
              <p:cNvSpPr txBox="1">
                <a:spLocks noRot="1" noChangeAspect="1" noMove="1" noResize="1" noEditPoints="1" noAdjustHandles="1" noChangeArrowheads="1" noChangeShapeType="1" noTextEdit="1"/>
              </p:cNvSpPr>
              <p:nvPr/>
            </p:nvSpPr>
            <p:spPr>
              <a:xfrm>
                <a:off x="1286754" y="1991537"/>
                <a:ext cx="1997359" cy="461665"/>
              </a:xfrm>
              <a:prstGeom prst="rect">
                <a:avLst/>
              </a:prstGeom>
              <a:blipFill>
                <a:blip r:embed="rId3"/>
                <a:stretch>
                  <a:fillRect l="-5063" t="-10811" r="-5063" b="-324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78586A-D26E-07A5-C25C-BD6096F5DEDB}"/>
                  </a:ext>
                </a:extLst>
              </p:cNvPr>
              <p:cNvSpPr txBox="1"/>
              <p:nvPr/>
            </p:nvSpPr>
            <p:spPr>
              <a:xfrm>
                <a:off x="5861817" y="2052267"/>
                <a:ext cx="2445056" cy="461665"/>
              </a:xfrm>
              <a:prstGeom prst="rect">
                <a:avLst/>
              </a:prstGeom>
              <a:noFill/>
            </p:spPr>
            <p:txBody>
              <a:bodyPr wrap="square" rtlCol="0">
                <a:spAutoFit/>
              </a:bodyPr>
              <a:lstStyle/>
              <a:p>
                <a:r>
                  <a:rPr lang="en-US" sz="2400" dirty="0">
                    <a:solidFill>
                      <a:srgbClr val="0076BA"/>
                    </a:solidFill>
                    <a:latin typeface="Helvetica" pitchFamily="2" charset="0"/>
                  </a:rPr>
                  <a:t>User(</a:t>
                </a:r>
                <a14:m>
                  <m:oMath xmlns:m="http://schemas.openxmlformats.org/officeDocument/2006/math">
                    <m:r>
                      <a:rPr lang="en-US" sz="2400" i="1">
                        <a:latin typeface="Cambria Math" panose="02040503050406030204" pitchFamily="18" charset="0"/>
                      </a:rPr>
                      <m:t>𝑝𝑘</m:t>
                    </m:r>
                    <m:r>
                      <a:rPr lang="en-US" sz="2400" b="0" i="1" smtClean="0">
                        <a:latin typeface="Cambria Math" panose="02040503050406030204" pitchFamily="18" charset="0"/>
                      </a:rPr>
                      <m:t>,</m:t>
                    </m:r>
                    <m:r>
                      <a:rPr lang="en-US" sz="2400" i="1">
                        <a:latin typeface="Cambria Math" panose="02040503050406030204" pitchFamily="18" charset="0"/>
                      </a:rPr>
                      <m:t>𝑚</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8" name="TextBox 7">
                <a:extLst>
                  <a:ext uri="{FF2B5EF4-FFF2-40B4-BE49-F238E27FC236}">
                    <a16:creationId xmlns:a16="http://schemas.microsoft.com/office/drawing/2014/main" id="{2178586A-D26E-07A5-C25C-BD6096F5DEDB}"/>
                  </a:ext>
                </a:extLst>
              </p:cNvPr>
              <p:cNvSpPr txBox="1">
                <a:spLocks noRot="1" noChangeAspect="1" noMove="1" noResize="1" noEditPoints="1" noAdjustHandles="1" noChangeArrowheads="1" noChangeShapeType="1" noTextEdit="1"/>
              </p:cNvSpPr>
              <p:nvPr/>
            </p:nvSpPr>
            <p:spPr>
              <a:xfrm>
                <a:off x="5861817" y="2052267"/>
                <a:ext cx="2445056" cy="461665"/>
              </a:xfrm>
              <a:prstGeom prst="rect">
                <a:avLst/>
              </a:prstGeom>
              <a:blipFill>
                <a:blip r:embed="rId4"/>
                <a:stretch>
                  <a:fillRect l="-3608" t="-13514"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
                <a:extLst>
                  <a:ext uri="{FF2B5EF4-FFF2-40B4-BE49-F238E27FC236}">
                    <a16:creationId xmlns:a16="http://schemas.microsoft.com/office/drawing/2014/main" id="{A3AD1B3D-3097-EBD4-A485-85CE235B5A92}"/>
                  </a:ext>
                </a:extLst>
              </p:cNvPr>
              <p:cNvSpPr txBox="1"/>
              <p:nvPr/>
            </p:nvSpPr>
            <p:spPr>
              <a:xfrm>
                <a:off x="6616166" y="3141784"/>
                <a:ext cx="86279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chemeClr val="tx1"/>
                          </a:solidFill>
                          <a:latin typeface="Cambria Math" panose="02040503050406030204" pitchFamily="18" charset="0"/>
                        </a:rPr>
                        <m:t>𝐵</m:t>
                      </m:r>
                    </m:oMath>
                  </m:oMathPara>
                </a14:m>
                <a:endParaRPr sz="2400" dirty="0"/>
              </a:p>
            </p:txBody>
          </p:sp>
        </mc:Choice>
        <mc:Fallback xmlns="">
          <p:sp>
            <p:nvSpPr>
              <p:cNvPr id="12" name=",">
                <a:extLst>
                  <a:ext uri="{FF2B5EF4-FFF2-40B4-BE49-F238E27FC236}">
                    <a16:creationId xmlns:a16="http://schemas.microsoft.com/office/drawing/2014/main" id="{A3AD1B3D-3097-EBD4-A485-85CE235B5A92}"/>
                  </a:ext>
                </a:extLst>
              </p:cNvPr>
              <p:cNvSpPr txBox="1">
                <a:spLocks noRot="1" noChangeAspect="1" noMove="1" noResize="1" noEditPoints="1" noAdjustHandles="1" noChangeArrowheads="1" noChangeShapeType="1" noTextEdit="1"/>
              </p:cNvSpPr>
              <p:nvPr/>
            </p:nvSpPr>
            <p:spPr>
              <a:xfrm>
                <a:off x="6616166" y="3141784"/>
                <a:ext cx="862794" cy="630936"/>
              </a:xfrm>
              <a:prstGeom prst="rect">
                <a:avLst/>
              </a:prstGeom>
              <a:blipFill>
                <a:blip r:embed="rId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a:extLst>
                  <a:ext uri="{FF2B5EF4-FFF2-40B4-BE49-F238E27FC236}">
                    <a16:creationId xmlns:a16="http://schemas.microsoft.com/office/drawing/2014/main" id="{AF76B489-962E-7E8C-2F62-20692CD4095A}"/>
                  </a:ext>
                </a:extLst>
              </p:cNvPr>
              <p:cNvSpPr txBox="1"/>
              <p:nvPr/>
            </p:nvSpPr>
            <p:spPr>
              <a:xfrm>
                <a:off x="4791846" y="3412100"/>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24" name="Text">
                <a:extLst>
                  <a:ext uri="{FF2B5EF4-FFF2-40B4-BE49-F238E27FC236}">
                    <a16:creationId xmlns:a16="http://schemas.microsoft.com/office/drawing/2014/main" id="{AF76B489-962E-7E8C-2F62-20692CD4095A}"/>
                  </a:ext>
                </a:extLst>
              </p:cNvPr>
              <p:cNvSpPr txBox="1">
                <a:spLocks noRot="1" noChangeAspect="1" noMove="1" noResize="1" noEditPoints="1" noAdjustHandles="1" noChangeArrowheads="1" noChangeShapeType="1" noTextEdit="1"/>
              </p:cNvSpPr>
              <p:nvPr/>
            </p:nvSpPr>
            <p:spPr>
              <a:xfrm>
                <a:off x="4791846" y="3412100"/>
                <a:ext cx="476022" cy="630936"/>
              </a:xfrm>
              <a:prstGeom prst="rect">
                <a:avLst/>
              </a:prstGeom>
              <a:blipFill>
                <a:blip r:embed="rId7"/>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
                <a:extLst>
                  <a:ext uri="{FF2B5EF4-FFF2-40B4-BE49-F238E27FC236}">
                    <a16:creationId xmlns:a16="http://schemas.microsoft.com/office/drawing/2014/main" id="{300FBF6D-761F-49A2-B6FC-01CCBD4E9DA4}"/>
                  </a:ext>
                </a:extLst>
              </p:cNvPr>
              <p:cNvSpPr txBox="1"/>
              <p:nvPr/>
            </p:nvSpPr>
            <p:spPr>
              <a:xfrm>
                <a:off x="9375464" y="5715959"/>
                <a:ext cx="2048568" cy="68864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𝜎</m:t>
                      </m:r>
                      <m:r>
                        <a:rPr lang="en-US" sz="2400" b="0" i="1" smtClean="0">
                          <a:solidFill>
                            <a:srgbClr val="000000"/>
                          </a:solidFill>
                          <a:latin typeface="Cambria Math" panose="02040503050406030204" pitchFamily="18" charset="0"/>
                        </a:rPr>
                        <m:t>←</m:t>
                      </m:r>
                      <m:d>
                        <m:dPr>
                          <m:ctrlPr>
                            <a:rPr lang="en-US" sz="2400" b="0" i="1" smtClean="0">
                              <a:solidFill>
                                <a:srgbClr val="000000"/>
                              </a:solidFill>
                              <a:latin typeface="Cambria Math" panose="02040503050406030204" pitchFamily="18" charset="0"/>
                            </a:rPr>
                          </m:ctrlPr>
                        </m:dPr>
                        <m:e>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𝑅</m:t>
                              </m:r>
                            </m:e>
                          </m:acc>
                          <m:r>
                            <a:rPr lang="en-US" sz="2400" b="0" i="1" smtClean="0">
                              <a:solidFill>
                                <a:srgbClr val="000000"/>
                              </a:solidFill>
                              <a:latin typeface="Cambria Math" panose="02040503050406030204" pitchFamily="18" charset="0"/>
                            </a:rPr>
                            <m:t>,</m:t>
                          </m:r>
                          <m:acc>
                            <m:accPr>
                              <m:chr m:val="̃"/>
                              <m:ctrlPr>
                                <a:rPr lang="en-US" sz="2400" i="1" smtClean="0">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𝑧</m:t>
                              </m:r>
                            </m:e>
                          </m:acc>
                          <m:r>
                            <a:rPr lang="en-US" sz="2400" i="1">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 </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d>
                    </m:oMath>
                  </m:oMathPara>
                </a14:m>
                <a:endParaRPr sz="2400" dirty="0"/>
              </a:p>
            </p:txBody>
          </p:sp>
        </mc:Choice>
        <mc:Fallback xmlns="">
          <p:sp>
            <p:nvSpPr>
              <p:cNvPr id="30" name="Text">
                <a:extLst>
                  <a:ext uri="{FF2B5EF4-FFF2-40B4-BE49-F238E27FC236}">
                    <a16:creationId xmlns:a16="http://schemas.microsoft.com/office/drawing/2014/main" id="{300FBF6D-761F-49A2-B6FC-01CCBD4E9DA4}"/>
                  </a:ext>
                </a:extLst>
              </p:cNvPr>
              <p:cNvSpPr txBox="1">
                <a:spLocks noRot="1" noChangeAspect="1" noMove="1" noResize="1" noEditPoints="1" noAdjustHandles="1" noChangeArrowheads="1" noChangeShapeType="1" noTextEdit="1"/>
              </p:cNvSpPr>
              <p:nvPr/>
            </p:nvSpPr>
            <p:spPr>
              <a:xfrm>
                <a:off x="9375464" y="5715959"/>
                <a:ext cx="2048568" cy="688644"/>
              </a:xfrm>
              <a:prstGeom prst="rect">
                <a:avLst/>
              </a:prstGeom>
              <a:blipFill>
                <a:blip r:embed="rId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C5ADC21-54A5-9756-A86F-E002350CEDD9}"/>
              </a:ext>
            </a:extLst>
          </p:cNvPr>
          <p:cNvCxnSpPr>
            <a:cxnSpLocks/>
          </p:cNvCxnSpPr>
          <p:nvPr/>
        </p:nvCxnSpPr>
        <p:spPr>
          <a:xfrm>
            <a:off x="7372622" y="3467966"/>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
                <a:extLst>
                  <a:ext uri="{FF2B5EF4-FFF2-40B4-BE49-F238E27FC236}">
                    <a16:creationId xmlns:a16="http://schemas.microsoft.com/office/drawing/2014/main" id="{56B85C58-08DC-8B02-3D5C-1ED3550CCB30}"/>
                  </a:ext>
                </a:extLst>
              </p:cNvPr>
              <p:cNvSpPr txBox="1"/>
              <p:nvPr/>
            </p:nvSpPr>
            <p:spPr>
              <a:xfrm>
                <a:off x="4451416" y="2826935"/>
                <a:ext cx="1043165"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oMath>
                  </m:oMathPara>
                </a14:m>
                <a:endParaRPr sz="2400" dirty="0"/>
              </a:p>
            </p:txBody>
          </p:sp>
        </mc:Choice>
        <mc:Fallback xmlns="">
          <p:sp>
            <p:nvSpPr>
              <p:cNvPr id="18" name=",">
                <a:extLst>
                  <a:ext uri="{FF2B5EF4-FFF2-40B4-BE49-F238E27FC236}">
                    <a16:creationId xmlns:a16="http://schemas.microsoft.com/office/drawing/2014/main" id="{56B85C58-08DC-8B02-3D5C-1ED3550CCB30}"/>
                  </a:ext>
                </a:extLst>
              </p:cNvPr>
              <p:cNvSpPr txBox="1">
                <a:spLocks noRot="1" noChangeAspect="1" noMove="1" noResize="1" noEditPoints="1" noAdjustHandles="1" noChangeArrowheads="1" noChangeShapeType="1" noTextEdit="1"/>
              </p:cNvSpPr>
              <p:nvPr/>
            </p:nvSpPr>
            <p:spPr>
              <a:xfrm>
                <a:off x="4451416" y="2826935"/>
                <a:ext cx="1043165" cy="630936"/>
              </a:xfrm>
              <a:prstGeom prst="rect">
                <a:avLst/>
              </a:prstGeom>
              <a:blipFill>
                <a:blip r:embed="rId1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9C1C6FC2-1CF5-77CF-BBA6-8E472C08433D}"/>
              </a:ext>
            </a:extLst>
          </p:cNvPr>
          <p:cNvCxnSpPr>
            <a:cxnSpLocks/>
          </p:cNvCxnSpPr>
          <p:nvPr/>
        </p:nvCxnSpPr>
        <p:spPr>
          <a:xfrm>
            <a:off x="7372622" y="3971182"/>
            <a:ext cx="410816"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0CF666-4AB4-F695-D790-48FCC48FDA5F}"/>
              </a:ext>
            </a:extLst>
          </p:cNvPr>
          <p:cNvCxnSpPr>
            <a:cxnSpLocks/>
          </p:cNvCxnSpPr>
          <p:nvPr/>
        </p:nvCxnSpPr>
        <p:spPr>
          <a:xfrm>
            <a:off x="7354640" y="5450005"/>
            <a:ext cx="410816" cy="0"/>
          </a:xfrm>
          <a:prstGeom prst="straightConnector1">
            <a:avLst/>
          </a:prstGeom>
          <a:ln w="4572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
                <a:extLst>
                  <a:ext uri="{FF2B5EF4-FFF2-40B4-BE49-F238E27FC236}">
                    <a16:creationId xmlns:a16="http://schemas.microsoft.com/office/drawing/2014/main" id="{D0C656D2-ED57-B8B3-7905-F88546B9EE13}"/>
                  </a:ext>
                </a:extLst>
              </p:cNvPr>
              <p:cNvSpPr txBox="1"/>
              <p:nvPr/>
            </p:nvSpPr>
            <p:spPr>
              <a:xfrm>
                <a:off x="6981424" y="3647420"/>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40" name="Text">
                <a:extLst>
                  <a:ext uri="{FF2B5EF4-FFF2-40B4-BE49-F238E27FC236}">
                    <a16:creationId xmlns:a16="http://schemas.microsoft.com/office/drawing/2014/main" id="{D0C656D2-ED57-B8B3-7905-F88546B9EE13}"/>
                  </a:ext>
                </a:extLst>
              </p:cNvPr>
              <p:cNvSpPr txBox="1">
                <a:spLocks noRot="1" noChangeAspect="1" noMove="1" noResize="1" noEditPoints="1" noAdjustHandles="1" noChangeArrowheads="1" noChangeShapeType="1" noTextEdit="1"/>
              </p:cNvSpPr>
              <p:nvPr/>
            </p:nvSpPr>
            <p:spPr>
              <a:xfrm>
                <a:off x="6981424" y="3647420"/>
                <a:ext cx="476022" cy="630936"/>
              </a:xfrm>
              <a:prstGeom prst="rect">
                <a:avLst/>
              </a:prstGeom>
              <a:blipFill>
                <a:blip r:embed="rId11"/>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a:extLst>
                  <a:ext uri="{FF2B5EF4-FFF2-40B4-BE49-F238E27FC236}">
                    <a16:creationId xmlns:a16="http://schemas.microsoft.com/office/drawing/2014/main" id="{7A70D923-BD85-5085-AC6D-ED38C3DDA284}"/>
                  </a:ext>
                </a:extLst>
              </p:cNvPr>
              <p:cNvSpPr txBox="1"/>
              <p:nvPr/>
            </p:nvSpPr>
            <p:spPr>
              <a:xfrm>
                <a:off x="6414190" y="5076959"/>
                <a:ext cx="108272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oMath>
                  </m:oMathPara>
                </a14:m>
                <a:endParaRPr sz="2400" dirty="0"/>
              </a:p>
            </p:txBody>
          </p:sp>
        </mc:Choice>
        <mc:Fallback xmlns="">
          <p:sp>
            <p:nvSpPr>
              <p:cNvPr id="42" name="Text">
                <a:extLst>
                  <a:ext uri="{FF2B5EF4-FFF2-40B4-BE49-F238E27FC236}">
                    <a16:creationId xmlns:a16="http://schemas.microsoft.com/office/drawing/2014/main" id="{7A70D923-BD85-5085-AC6D-ED38C3DDA284}"/>
                  </a:ext>
                </a:extLst>
              </p:cNvPr>
              <p:cNvSpPr txBox="1">
                <a:spLocks noRot="1" noChangeAspect="1" noMove="1" noResize="1" noEditPoints="1" noAdjustHandles="1" noChangeArrowheads="1" noChangeShapeType="1" noTextEdit="1"/>
              </p:cNvSpPr>
              <p:nvPr/>
            </p:nvSpPr>
            <p:spPr>
              <a:xfrm>
                <a:off x="6414190" y="5076959"/>
                <a:ext cx="1082726" cy="630936"/>
              </a:xfrm>
              <a:prstGeom prst="rect">
                <a:avLst/>
              </a:prstGeom>
              <a:blipFill>
                <a:blip r:embed="rId1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D6725B6A-67A2-4121-7B73-345FAF2A67A1}"/>
              </a:ext>
            </a:extLst>
          </p:cNvPr>
          <p:cNvSpPr/>
          <p:nvPr/>
        </p:nvSpPr>
        <p:spPr>
          <a:xfrm>
            <a:off x="772419" y="1864974"/>
            <a:ext cx="3687048" cy="4025345"/>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E7EB85FD-1D43-54C8-63D1-A58D8C9156B0}"/>
              </a:ext>
            </a:extLst>
          </p:cNvPr>
          <p:cNvSpPr/>
          <p:nvPr/>
        </p:nvSpPr>
        <p:spPr>
          <a:xfrm>
            <a:off x="5486530" y="1898922"/>
            <a:ext cx="5933052" cy="4485343"/>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
                <a:extLst>
                  <a:ext uri="{FF2B5EF4-FFF2-40B4-BE49-F238E27FC236}">
                    <a16:creationId xmlns:a16="http://schemas.microsoft.com/office/drawing/2014/main" id="{00F4CA22-C760-832D-11A6-302626CB2B4E}"/>
                  </a:ext>
                </a:extLst>
              </p:cNvPr>
              <p:cNvSpPr txBox="1"/>
              <p:nvPr/>
            </p:nvSpPr>
            <p:spPr>
              <a:xfrm>
                <a:off x="767581" y="2278866"/>
                <a:ext cx="3184902"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ar-AE"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ar-AE" sz="2400" i="1">
                          <a:solidFill>
                            <a:srgbClr val="000000"/>
                          </a:solidFill>
                          <a:latin typeface="Cambria Math" panose="02040503050406030204" pitchFamily="18" charset="0"/>
                        </a:rPr>
                        <m:t>←</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sSub>
                            <m:sSubPr>
                              <m:ctrlPr>
                                <a:rPr lang="en-US" sz="2400" b="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sup>
                      </m:sSup>
                    </m:oMath>
                  </m:oMathPara>
                </a14:m>
                <a:endParaRPr lang="ar-AE" sz="2400" dirty="0"/>
              </a:p>
            </p:txBody>
          </p:sp>
        </mc:Choice>
        <mc:Fallback xmlns="">
          <p:sp>
            <p:nvSpPr>
              <p:cNvPr id="54" name=",">
                <a:extLst>
                  <a:ext uri="{FF2B5EF4-FFF2-40B4-BE49-F238E27FC236}">
                    <a16:creationId xmlns:a16="http://schemas.microsoft.com/office/drawing/2014/main" id="{00F4CA22-C760-832D-11A6-302626CB2B4E}"/>
                  </a:ext>
                </a:extLst>
              </p:cNvPr>
              <p:cNvSpPr txBox="1">
                <a:spLocks noRot="1" noChangeAspect="1" noMove="1" noResize="1" noEditPoints="1" noAdjustHandles="1" noChangeArrowheads="1" noChangeShapeType="1" noTextEdit="1"/>
              </p:cNvSpPr>
              <p:nvPr/>
            </p:nvSpPr>
            <p:spPr>
              <a:xfrm>
                <a:off x="767581" y="2278866"/>
                <a:ext cx="3184902" cy="789634"/>
              </a:xfrm>
              <a:prstGeom prst="rect">
                <a:avLst/>
              </a:prstGeom>
              <a:blipFill>
                <a:blip r:embed="rId14"/>
                <a:stretch>
                  <a:fillRect b="-1587"/>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
                <a:extLst>
                  <a:ext uri="{FF2B5EF4-FFF2-40B4-BE49-F238E27FC236}">
                    <a16:creationId xmlns:a16="http://schemas.microsoft.com/office/drawing/2014/main" id="{586F47FE-0F1A-0697-1807-87C66FB7FB8C}"/>
                  </a:ext>
                </a:extLst>
              </p:cNvPr>
              <p:cNvSpPr txBox="1"/>
              <p:nvPr/>
            </p:nvSpPr>
            <p:spPr>
              <a:xfrm>
                <a:off x="698533" y="2766234"/>
                <a:ext cx="4052241"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r>
                        <a:rPr lang="ar-AE" sz="2400" i="1">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𝑔</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sup>
                      </m:sSup>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h</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sup>
                      </m:sSup>
                    </m:oMath>
                  </m:oMathPara>
                </a14:m>
                <a:endParaRPr lang="ar-AE" sz="2400" dirty="0">
                  <a:solidFill>
                    <a:schemeClr val="tx1"/>
                  </a:solidFill>
                </a:endParaRPr>
              </a:p>
            </p:txBody>
          </p:sp>
        </mc:Choice>
        <mc:Fallback xmlns="">
          <p:sp>
            <p:nvSpPr>
              <p:cNvPr id="55" name=",">
                <a:extLst>
                  <a:ext uri="{FF2B5EF4-FFF2-40B4-BE49-F238E27FC236}">
                    <a16:creationId xmlns:a16="http://schemas.microsoft.com/office/drawing/2014/main" id="{586F47FE-0F1A-0697-1807-87C66FB7FB8C}"/>
                  </a:ext>
                </a:extLst>
              </p:cNvPr>
              <p:cNvSpPr txBox="1">
                <a:spLocks noRot="1" noChangeAspect="1" noMove="1" noResize="1" noEditPoints="1" noAdjustHandles="1" noChangeArrowheads="1" noChangeShapeType="1" noTextEdit="1"/>
              </p:cNvSpPr>
              <p:nvPr/>
            </p:nvSpPr>
            <p:spPr>
              <a:xfrm>
                <a:off x="698533" y="2766234"/>
                <a:ext cx="4052241" cy="789634"/>
              </a:xfrm>
              <a:prstGeom prst="rect">
                <a:avLst/>
              </a:prstGeom>
              <a:blipFill>
                <a:blip r:embed="rId15"/>
                <a:stretch>
                  <a:fillRect b="-3175"/>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F404D1A8-DA68-90E5-AA1C-AB240BC819AE}"/>
              </a:ext>
            </a:extLst>
          </p:cNvPr>
          <p:cNvCxnSpPr>
            <a:cxnSpLocks/>
          </p:cNvCxnSpPr>
          <p:nvPr/>
        </p:nvCxnSpPr>
        <p:spPr>
          <a:xfrm>
            <a:off x="4462216" y="5513349"/>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
                <a:extLst>
                  <a:ext uri="{FF2B5EF4-FFF2-40B4-BE49-F238E27FC236}">
                    <a16:creationId xmlns:a16="http://schemas.microsoft.com/office/drawing/2014/main" id="{CF796F43-6428-80DC-3718-675F2850413F}"/>
                  </a:ext>
                </a:extLst>
              </p:cNvPr>
              <p:cNvSpPr txBox="1"/>
              <p:nvPr/>
            </p:nvSpPr>
            <p:spPr>
              <a:xfrm>
                <a:off x="4539305" y="4985250"/>
                <a:ext cx="925504"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63" name="Text">
                <a:extLst>
                  <a:ext uri="{FF2B5EF4-FFF2-40B4-BE49-F238E27FC236}">
                    <a16:creationId xmlns:a16="http://schemas.microsoft.com/office/drawing/2014/main" id="{CF796F43-6428-80DC-3718-675F2850413F}"/>
                  </a:ext>
                </a:extLst>
              </p:cNvPr>
              <p:cNvSpPr txBox="1">
                <a:spLocks noRot="1" noChangeAspect="1" noMove="1" noResize="1" noEditPoints="1" noAdjustHandles="1" noChangeArrowheads="1" noChangeShapeType="1" noTextEdit="1"/>
              </p:cNvSpPr>
              <p:nvPr/>
            </p:nvSpPr>
            <p:spPr>
              <a:xfrm>
                <a:off x="4539305" y="4985250"/>
                <a:ext cx="925504" cy="615547"/>
              </a:xfrm>
              <a:prstGeom prst="rect">
                <a:avLst/>
              </a:prstGeom>
              <a:blipFill>
                <a:blip r:embed="rId16"/>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002A3EE0-96BF-B60B-DB90-B0A4AECCA125}"/>
              </a:ext>
            </a:extLst>
          </p:cNvPr>
          <p:cNvCxnSpPr>
            <a:cxnSpLocks/>
          </p:cNvCxnSpPr>
          <p:nvPr/>
        </p:nvCxnSpPr>
        <p:spPr>
          <a:xfrm>
            <a:off x="4487248" y="3943877"/>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E17A03C-F996-DDBC-2656-46E9CAB8E692}"/>
              </a:ext>
            </a:extLst>
          </p:cNvPr>
          <p:cNvCxnSpPr>
            <a:cxnSpLocks/>
          </p:cNvCxnSpPr>
          <p:nvPr/>
        </p:nvCxnSpPr>
        <p:spPr>
          <a:xfrm>
            <a:off x="4487248" y="3406451"/>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8F8D96-92A9-EE33-5A0C-B35B3E822F76}"/>
                  </a:ext>
                </a:extLst>
              </p:cNvPr>
              <p:cNvSpPr txBox="1"/>
              <p:nvPr/>
            </p:nvSpPr>
            <p:spPr>
              <a:xfrm>
                <a:off x="843719" y="1144258"/>
                <a:ext cx="5212366" cy="642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𝑛</m:t>
                          </m:r>
                        </m:sub>
                      </m:sSub>
                      <m:limUpp>
                        <m:limUppPr>
                          <m:ctrlPr>
                            <a:rPr lang="ar-AE" sz="2400" i="1" smtClean="0">
                              <a:latin typeface="Cambria Math" panose="02040503050406030204" pitchFamily="18" charset="0"/>
                            </a:rPr>
                          </m:ctrlPr>
                        </m:limUppPr>
                        <m:e>
                          <m:r>
                            <a:rPr lang="ar-AE" sz="2400" i="1">
                              <a:latin typeface="Cambria Math" panose="02040503050406030204" pitchFamily="18" charset="0"/>
                            </a:rPr>
                            <m:t>⟵</m:t>
                          </m:r>
                        </m:e>
                        <m:lim>
                          <m:r>
                            <a:rPr lang="ar-AE" sz="2400" i="1">
                              <a:latin typeface="Cambria Math" panose="02040503050406030204" pitchFamily="18" charset="0"/>
                            </a:rPr>
                            <m:t>$</m:t>
                          </m:r>
                        </m:lim>
                      </m:limUp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𝑆h𝑎𝑚𝑖𝑟𝑆𝑆</m:t>
                          </m:r>
                        </m:e>
                        <m: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𝑠𝑘</m:t>
                      </m:r>
                      <m:r>
                        <a:rPr lang="en-US" sz="2400" b="0" i="1" smtClean="0">
                          <a:latin typeface="Cambria Math" panose="02040503050406030204" pitchFamily="18" charset="0"/>
                        </a:rPr>
                        <m:t>)</m:t>
                      </m:r>
                    </m:oMath>
                  </m:oMathPara>
                </a14:m>
                <a:endParaRPr lang="ar-AE" sz="2400" i="1" dirty="0"/>
              </a:p>
            </p:txBody>
          </p:sp>
        </mc:Choice>
        <mc:Fallback xmlns="">
          <p:sp>
            <p:nvSpPr>
              <p:cNvPr id="15" name="TextBox 14">
                <a:extLst>
                  <a:ext uri="{FF2B5EF4-FFF2-40B4-BE49-F238E27FC236}">
                    <a16:creationId xmlns:a16="http://schemas.microsoft.com/office/drawing/2014/main" id="{A98F8D96-92A9-EE33-5A0C-B35B3E822F76}"/>
                  </a:ext>
                </a:extLst>
              </p:cNvPr>
              <p:cNvSpPr txBox="1">
                <a:spLocks noRot="1" noChangeAspect="1" noMove="1" noResize="1" noEditPoints="1" noAdjustHandles="1" noChangeArrowheads="1" noChangeShapeType="1" noTextEdit="1"/>
              </p:cNvSpPr>
              <p:nvPr/>
            </p:nvSpPr>
            <p:spPr>
              <a:xfrm>
                <a:off x="843719" y="1144258"/>
                <a:ext cx="5212366" cy="642805"/>
              </a:xfrm>
              <a:prstGeom prst="rect">
                <a:avLst/>
              </a:prstGeom>
              <a:blipFill>
                <a:blip r:embed="rId17"/>
                <a:stretch>
                  <a:fillRect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
                <a:extLst>
                  <a:ext uri="{FF2B5EF4-FFF2-40B4-BE49-F238E27FC236}">
                    <a16:creationId xmlns:a16="http://schemas.microsoft.com/office/drawing/2014/main" id="{AE7D6A18-5B34-841E-F7C5-3BC6FC4BC488}"/>
                  </a:ext>
                </a:extLst>
              </p:cNvPr>
              <p:cNvSpPr txBox="1"/>
              <p:nvPr/>
            </p:nvSpPr>
            <p:spPr>
              <a:xfrm>
                <a:off x="6272647" y="2517231"/>
                <a:ext cx="913969"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16" name=",">
                <a:extLst>
                  <a:ext uri="{FF2B5EF4-FFF2-40B4-BE49-F238E27FC236}">
                    <a16:creationId xmlns:a16="http://schemas.microsoft.com/office/drawing/2014/main" id="{AE7D6A18-5B34-841E-F7C5-3BC6FC4BC488}"/>
                  </a:ext>
                </a:extLst>
              </p:cNvPr>
              <p:cNvSpPr txBox="1">
                <a:spLocks noRot="1" noChangeAspect="1" noMove="1" noResize="1" noEditPoints="1" noAdjustHandles="1" noChangeArrowheads="1" noChangeShapeType="1" noTextEdit="1"/>
              </p:cNvSpPr>
              <p:nvPr/>
            </p:nvSpPr>
            <p:spPr>
              <a:xfrm>
                <a:off x="6272647" y="2517231"/>
                <a:ext cx="913969" cy="645299"/>
              </a:xfrm>
              <a:prstGeom prst="rect">
                <a:avLst/>
              </a:prstGeom>
              <a:blipFill>
                <a:blip r:embed="rId1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
                <a:extLst>
                  <a:ext uri="{FF2B5EF4-FFF2-40B4-BE49-F238E27FC236}">
                    <a16:creationId xmlns:a16="http://schemas.microsoft.com/office/drawing/2014/main" id="{FE7175DE-BEF6-5311-EC5B-D9A72CF15194}"/>
                  </a:ext>
                </a:extLst>
              </p:cNvPr>
              <p:cNvSpPr txBox="1"/>
              <p:nvPr/>
            </p:nvSpPr>
            <p:spPr>
              <a:xfrm>
                <a:off x="7100369" y="2527257"/>
                <a:ext cx="85253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19" name=",">
                <a:extLst>
                  <a:ext uri="{FF2B5EF4-FFF2-40B4-BE49-F238E27FC236}">
                    <a16:creationId xmlns:a16="http://schemas.microsoft.com/office/drawing/2014/main" id="{FE7175DE-BEF6-5311-EC5B-D9A72CF15194}"/>
                  </a:ext>
                </a:extLst>
              </p:cNvPr>
              <p:cNvSpPr txBox="1">
                <a:spLocks noRot="1" noChangeAspect="1" noMove="1" noResize="1" noEditPoints="1" noAdjustHandles="1" noChangeArrowheads="1" noChangeShapeType="1" noTextEdit="1"/>
              </p:cNvSpPr>
              <p:nvPr/>
            </p:nvSpPr>
            <p:spPr>
              <a:xfrm>
                <a:off x="7100369" y="2527257"/>
                <a:ext cx="852535" cy="645299"/>
              </a:xfrm>
              <a:prstGeom prst="rect">
                <a:avLst/>
              </a:prstGeom>
              <a:blipFill>
                <a:blip r:embed="rId1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
                <a:extLst>
                  <a:ext uri="{FF2B5EF4-FFF2-40B4-BE49-F238E27FC236}">
                    <a16:creationId xmlns:a16="http://schemas.microsoft.com/office/drawing/2014/main" id="{8C7FA8AC-A1D8-681F-BDD5-A2CB8F249188}"/>
                  </a:ext>
                </a:extLst>
              </p:cNvPr>
              <p:cNvSpPr txBox="1"/>
              <p:nvPr/>
            </p:nvSpPr>
            <p:spPr>
              <a:xfrm>
                <a:off x="869219" y="4985249"/>
                <a:ext cx="3620537"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𝜆</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21" name=",">
                <a:extLst>
                  <a:ext uri="{FF2B5EF4-FFF2-40B4-BE49-F238E27FC236}">
                    <a16:creationId xmlns:a16="http://schemas.microsoft.com/office/drawing/2014/main" id="{8C7FA8AC-A1D8-681F-BDD5-A2CB8F249188}"/>
                  </a:ext>
                </a:extLst>
              </p:cNvPr>
              <p:cNvSpPr txBox="1">
                <a:spLocks noRot="1" noChangeAspect="1" noMove="1" noResize="1" noEditPoints="1" noAdjustHandles="1" noChangeArrowheads="1" noChangeShapeType="1" noTextEdit="1"/>
              </p:cNvSpPr>
              <p:nvPr/>
            </p:nvSpPr>
            <p:spPr>
              <a:xfrm>
                <a:off x="869219" y="4985249"/>
                <a:ext cx="3620537" cy="615547"/>
              </a:xfrm>
              <a:prstGeom prst="rect">
                <a:avLst/>
              </a:prstGeom>
              <a:blipFill>
                <a:blip r:embed="rId20"/>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
                <a:extLst>
                  <a:ext uri="{FF2B5EF4-FFF2-40B4-BE49-F238E27FC236}">
                    <a16:creationId xmlns:a16="http://schemas.microsoft.com/office/drawing/2014/main" id="{F5FEE837-F4D2-0853-0E1E-354D76C4DCB1}"/>
                  </a:ext>
                </a:extLst>
              </p:cNvPr>
              <p:cNvSpPr txBox="1"/>
              <p:nvPr/>
            </p:nvSpPr>
            <p:spPr>
              <a:xfrm rot="14058611">
                <a:off x="6482823" y="2872280"/>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26" name=",">
                <a:extLst>
                  <a:ext uri="{FF2B5EF4-FFF2-40B4-BE49-F238E27FC236}">
                    <a16:creationId xmlns:a16="http://schemas.microsoft.com/office/drawing/2014/main" id="{F5FEE837-F4D2-0853-0E1E-354D76C4DCB1}"/>
                  </a:ext>
                </a:extLst>
              </p:cNvPr>
              <p:cNvSpPr txBox="1">
                <a:spLocks noRot="1" noChangeAspect="1" noMove="1" noResize="1" noEditPoints="1" noAdjustHandles="1" noChangeArrowheads="1" noChangeShapeType="1" noTextEdit="1"/>
              </p:cNvSpPr>
              <p:nvPr/>
            </p:nvSpPr>
            <p:spPr>
              <a:xfrm rot="14058611">
                <a:off x="6482823" y="2872280"/>
                <a:ext cx="573228" cy="615547"/>
              </a:xfrm>
              <a:prstGeom prst="rect">
                <a:avLst/>
              </a:prstGeom>
              <a:blipFill>
                <a:blip r:embed="rId2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8BC15E73-D683-2449-B6B1-CD0526B450F9}"/>
              </a:ext>
            </a:extLst>
          </p:cNvPr>
          <p:cNvCxnSpPr>
            <a:cxnSpLocks/>
          </p:cNvCxnSpPr>
          <p:nvPr/>
        </p:nvCxnSpPr>
        <p:spPr>
          <a:xfrm>
            <a:off x="4499823" y="4502052"/>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
                <a:extLst>
                  <a:ext uri="{FF2B5EF4-FFF2-40B4-BE49-F238E27FC236}">
                    <a16:creationId xmlns:a16="http://schemas.microsoft.com/office/drawing/2014/main" id="{F7FCDEDA-BC00-A27D-F9B8-E7347C130FB7}"/>
                  </a:ext>
                </a:extLst>
              </p:cNvPr>
              <p:cNvSpPr txBox="1"/>
              <p:nvPr/>
            </p:nvSpPr>
            <p:spPr>
              <a:xfrm>
                <a:off x="4772091" y="3940543"/>
                <a:ext cx="576370"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47" name="Text">
                <a:extLst>
                  <a:ext uri="{FF2B5EF4-FFF2-40B4-BE49-F238E27FC236}">
                    <a16:creationId xmlns:a16="http://schemas.microsoft.com/office/drawing/2014/main" id="{F7FCDEDA-BC00-A27D-F9B8-E7347C130FB7}"/>
                  </a:ext>
                </a:extLst>
              </p:cNvPr>
              <p:cNvSpPr txBox="1">
                <a:spLocks noRot="1" noChangeAspect="1" noMove="1" noResize="1" noEditPoints="1" noAdjustHandles="1" noChangeArrowheads="1" noChangeShapeType="1" noTextEdit="1"/>
              </p:cNvSpPr>
              <p:nvPr/>
            </p:nvSpPr>
            <p:spPr>
              <a:xfrm>
                <a:off x="4772091" y="3940543"/>
                <a:ext cx="576370" cy="615547"/>
              </a:xfrm>
              <a:prstGeom prst="rect">
                <a:avLst/>
              </a:prstGeom>
              <a:blipFill>
                <a:blip r:embed="rId23"/>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a:extLst>
                  <a:ext uri="{FF2B5EF4-FFF2-40B4-BE49-F238E27FC236}">
                    <a16:creationId xmlns:a16="http://schemas.microsoft.com/office/drawing/2014/main" id="{1A12D355-6B2A-BF5B-C45A-6A77E1DABA3C}"/>
                  </a:ext>
                </a:extLst>
              </p:cNvPr>
              <p:cNvSpPr txBox="1"/>
              <p:nvPr/>
            </p:nvSpPr>
            <p:spPr>
              <a:xfrm>
                <a:off x="4779416" y="4427715"/>
                <a:ext cx="503337"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FF0000"/>
                          </a:solidFill>
                          <a:latin typeface="Cambria Math" panose="02040503050406030204" pitchFamily="18" charset="0"/>
                        </a:rPr>
                        <m:t>𝑦</m:t>
                      </m:r>
                    </m:oMath>
                  </m:oMathPara>
                </a14:m>
                <a:endParaRPr lang="en-US" sz="2400" dirty="0">
                  <a:solidFill>
                    <a:srgbClr val="FF0000"/>
                  </a:solidFill>
                </a:endParaRPr>
              </a:p>
            </p:txBody>
          </p:sp>
        </mc:Choice>
        <mc:Fallback xmlns="">
          <p:sp>
            <p:nvSpPr>
              <p:cNvPr id="50" name="Text">
                <a:extLst>
                  <a:ext uri="{FF2B5EF4-FFF2-40B4-BE49-F238E27FC236}">
                    <a16:creationId xmlns:a16="http://schemas.microsoft.com/office/drawing/2014/main" id="{1A12D355-6B2A-BF5B-C45A-6A77E1DABA3C}"/>
                  </a:ext>
                </a:extLst>
              </p:cNvPr>
              <p:cNvSpPr txBox="1">
                <a:spLocks noRot="1" noChangeAspect="1" noMove="1" noResize="1" noEditPoints="1" noAdjustHandles="1" noChangeArrowheads="1" noChangeShapeType="1" noTextEdit="1"/>
              </p:cNvSpPr>
              <p:nvPr/>
            </p:nvSpPr>
            <p:spPr>
              <a:xfrm>
                <a:off x="4779416" y="4427715"/>
                <a:ext cx="503337" cy="630936"/>
              </a:xfrm>
              <a:prstGeom prst="rect">
                <a:avLst/>
              </a:prstGeom>
              <a:blipFill>
                <a:blip r:embed="rId24"/>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5BD2E562-0682-DC1C-0BA4-AB0FE0545308}"/>
              </a:ext>
            </a:extLst>
          </p:cNvPr>
          <p:cNvCxnSpPr>
            <a:cxnSpLocks/>
          </p:cNvCxnSpPr>
          <p:nvPr/>
        </p:nvCxnSpPr>
        <p:spPr>
          <a:xfrm>
            <a:off x="4474818" y="4985250"/>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
                <a:extLst>
                  <a:ext uri="{FF2B5EF4-FFF2-40B4-BE49-F238E27FC236}">
                    <a16:creationId xmlns:a16="http://schemas.microsoft.com/office/drawing/2014/main" id="{01A27B63-C769-8FF2-220B-824E8937D911}"/>
                  </a:ext>
                </a:extLst>
              </p:cNvPr>
              <p:cNvSpPr txBox="1"/>
              <p:nvPr/>
            </p:nvSpPr>
            <p:spPr>
              <a:xfrm>
                <a:off x="5843631" y="5639242"/>
                <a:ext cx="773604"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52" name=",">
                <a:extLst>
                  <a:ext uri="{FF2B5EF4-FFF2-40B4-BE49-F238E27FC236}">
                    <a16:creationId xmlns:a16="http://schemas.microsoft.com/office/drawing/2014/main" id="{01A27B63-C769-8FF2-220B-824E8937D911}"/>
                  </a:ext>
                </a:extLst>
              </p:cNvPr>
              <p:cNvSpPr txBox="1">
                <a:spLocks noRot="1" noChangeAspect="1" noMove="1" noResize="1" noEditPoints="1" noAdjustHandles="1" noChangeArrowheads="1" noChangeShapeType="1" noTextEdit="1"/>
              </p:cNvSpPr>
              <p:nvPr/>
            </p:nvSpPr>
            <p:spPr>
              <a:xfrm>
                <a:off x="5843631" y="5639242"/>
                <a:ext cx="773604" cy="645299"/>
              </a:xfrm>
              <a:prstGeom prst="rect">
                <a:avLst/>
              </a:prstGeom>
              <a:blipFill>
                <a:blip r:embed="rId2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
                <a:extLst>
                  <a:ext uri="{FF2B5EF4-FFF2-40B4-BE49-F238E27FC236}">
                    <a16:creationId xmlns:a16="http://schemas.microsoft.com/office/drawing/2014/main" id="{6C4286FD-61B4-F3E8-613D-2E0A300E1DAD}"/>
                  </a:ext>
                </a:extLst>
              </p:cNvPr>
              <p:cNvSpPr txBox="1"/>
              <p:nvPr/>
            </p:nvSpPr>
            <p:spPr>
              <a:xfrm>
                <a:off x="6912647" y="5646379"/>
                <a:ext cx="788991"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56" name=",">
                <a:extLst>
                  <a:ext uri="{FF2B5EF4-FFF2-40B4-BE49-F238E27FC236}">
                    <a16:creationId xmlns:a16="http://schemas.microsoft.com/office/drawing/2014/main" id="{6C4286FD-61B4-F3E8-613D-2E0A300E1DAD}"/>
                  </a:ext>
                </a:extLst>
              </p:cNvPr>
              <p:cNvSpPr txBox="1">
                <a:spLocks noRot="1" noChangeAspect="1" noMove="1" noResize="1" noEditPoints="1" noAdjustHandles="1" noChangeArrowheads="1" noChangeShapeType="1" noTextEdit="1"/>
              </p:cNvSpPr>
              <p:nvPr/>
            </p:nvSpPr>
            <p:spPr>
              <a:xfrm>
                <a:off x="6912647" y="5646379"/>
                <a:ext cx="788991" cy="645299"/>
              </a:xfrm>
              <a:prstGeom prst="rect">
                <a:avLst/>
              </a:prstGeom>
              <a:blipFill>
                <a:blip r:embed="rId26"/>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
                <a:extLst>
                  <a:ext uri="{FF2B5EF4-FFF2-40B4-BE49-F238E27FC236}">
                    <a16:creationId xmlns:a16="http://schemas.microsoft.com/office/drawing/2014/main" id="{09B0CE42-C00C-8510-E740-43A4986A8CA1}"/>
                  </a:ext>
                </a:extLst>
              </p:cNvPr>
              <p:cNvSpPr txBox="1"/>
              <p:nvPr/>
            </p:nvSpPr>
            <p:spPr>
              <a:xfrm>
                <a:off x="5640929" y="4376446"/>
                <a:ext cx="140967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58" name=",">
                <a:extLst>
                  <a:ext uri="{FF2B5EF4-FFF2-40B4-BE49-F238E27FC236}">
                    <a16:creationId xmlns:a16="http://schemas.microsoft.com/office/drawing/2014/main" id="{09B0CE42-C00C-8510-E740-43A4986A8CA1}"/>
                  </a:ext>
                </a:extLst>
              </p:cNvPr>
              <p:cNvSpPr txBox="1">
                <a:spLocks noRot="1" noChangeAspect="1" noMove="1" noResize="1" noEditPoints="1" noAdjustHandles="1" noChangeArrowheads="1" noChangeShapeType="1" noTextEdit="1"/>
              </p:cNvSpPr>
              <p:nvPr/>
            </p:nvSpPr>
            <p:spPr>
              <a:xfrm>
                <a:off x="5640929" y="4376446"/>
                <a:ext cx="1409675" cy="645299"/>
              </a:xfrm>
              <a:prstGeom prst="rect">
                <a:avLst/>
              </a:prstGeom>
              <a:blipFill>
                <a:blip r:embed="rId27"/>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
                <a:extLst>
                  <a:ext uri="{FF2B5EF4-FFF2-40B4-BE49-F238E27FC236}">
                    <a16:creationId xmlns:a16="http://schemas.microsoft.com/office/drawing/2014/main" id="{81500917-9DEE-5ED6-D0B4-7F6B24D14FD9}"/>
                  </a:ext>
                </a:extLst>
              </p:cNvPr>
              <p:cNvSpPr txBox="1"/>
              <p:nvPr/>
            </p:nvSpPr>
            <p:spPr>
              <a:xfrm rot="18084587">
                <a:off x="7059030" y="2859095"/>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0" name=",">
                <a:extLst>
                  <a:ext uri="{FF2B5EF4-FFF2-40B4-BE49-F238E27FC236}">
                    <a16:creationId xmlns:a16="http://schemas.microsoft.com/office/drawing/2014/main" id="{81500917-9DEE-5ED6-D0B4-7F6B24D14FD9}"/>
                  </a:ext>
                </a:extLst>
              </p:cNvPr>
              <p:cNvSpPr txBox="1">
                <a:spLocks noRot="1" noChangeAspect="1" noMove="1" noResize="1" noEditPoints="1" noAdjustHandles="1" noChangeArrowheads="1" noChangeShapeType="1" noTextEdit="1"/>
              </p:cNvSpPr>
              <p:nvPr/>
            </p:nvSpPr>
            <p:spPr>
              <a:xfrm rot="18084587">
                <a:off x="7059030" y="2859095"/>
                <a:ext cx="573228" cy="615547"/>
              </a:xfrm>
              <a:prstGeom prst="rect">
                <a:avLst/>
              </a:prstGeom>
              <a:blipFill>
                <a:blip r:embed="rId2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
                <a:extLst>
                  <a:ext uri="{FF2B5EF4-FFF2-40B4-BE49-F238E27FC236}">
                    <a16:creationId xmlns:a16="http://schemas.microsoft.com/office/drawing/2014/main" id="{3337C865-AE01-8E85-C305-B7E86DF2DE29}"/>
                  </a:ext>
                </a:extLst>
              </p:cNvPr>
              <p:cNvSpPr txBox="1"/>
              <p:nvPr/>
            </p:nvSpPr>
            <p:spPr>
              <a:xfrm rot="8344517">
                <a:off x="6195324" y="5371249"/>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1" name=",">
                <a:extLst>
                  <a:ext uri="{FF2B5EF4-FFF2-40B4-BE49-F238E27FC236}">
                    <a16:creationId xmlns:a16="http://schemas.microsoft.com/office/drawing/2014/main" id="{3337C865-AE01-8E85-C305-B7E86DF2DE29}"/>
                  </a:ext>
                </a:extLst>
              </p:cNvPr>
              <p:cNvSpPr txBox="1">
                <a:spLocks noRot="1" noChangeAspect="1" noMove="1" noResize="1" noEditPoints="1" noAdjustHandles="1" noChangeArrowheads="1" noChangeShapeType="1" noTextEdit="1"/>
              </p:cNvSpPr>
              <p:nvPr/>
            </p:nvSpPr>
            <p:spPr>
              <a:xfrm rot="8344517">
                <a:off x="6195324" y="5371249"/>
                <a:ext cx="573228" cy="615547"/>
              </a:xfrm>
              <a:prstGeom prst="rect">
                <a:avLst/>
              </a:prstGeom>
              <a:blipFill>
                <a:blip r:embed="rId2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
                <a:extLst>
                  <a:ext uri="{FF2B5EF4-FFF2-40B4-BE49-F238E27FC236}">
                    <a16:creationId xmlns:a16="http://schemas.microsoft.com/office/drawing/2014/main" id="{7B070E72-1E12-D150-E9AC-CA7D40032454}"/>
                  </a:ext>
                </a:extLst>
              </p:cNvPr>
              <p:cNvSpPr txBox="1"/>
              <p:nvPr/>
            </p:nvSpPr>
            <p:spPr>
              <a:xfrm rot="2849470">
                <a:off x="6729174" y="5359874"/>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4" name=",">
                <a:extLst>
                  <a:ext uri="{FF2B5EF4-FFF2-40B4-BE49-F238E27FC236}">
                    <a16:creationId xmlns:a16="http://schemas.microsoft.com/office/drawing/2014/main" id="{7B070E72-1E12-D150-E9AC-CA7D40032454}"/>
                  </a:ext>
                </a:extLst>
              </p:cNvPr>
              <p:cNvSpPr txBox="1">
                <a:spLocks noRot="1" noChangeAspect="1" noMove="1" noResize="1" noEditPoints="1" noAdjustHandles="1" noChangeArrowheads="1" noChangeShapeType="1" noTextEdit="1"/>
              </p:cNvSpPr>
              <p:nvPr/>
            </p:nvSpPr>
            <p:spPr>
              <a:xfrm rot="2849470">
                <a:off x="6729174" y="5359874"/>
                <a:ext cx="573228" cy="615547"/>
              </a:xfrm>
              <a:prstGeom prst="rect">
                <a:avLst/>
              </a:prstGeom>
              <a:blipFill>
                <a:blip r:embed="rId3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ounded Rectangle 1">
                <a:extLst>
                  <a:ext uri="{FF2B5EF4-FFF2-40B4-BE49-F238E27FC236}">
                    <a16:creationId xmlns:a16="http://schemas.microsoft.com/office/drawing/2014/main" id="{286751AC-EDA4-360F-C8E1-C05AD4E4B904}"/>
                  </a:ext>
                </a:extLst>
              </p:cNvPr>
              <p:cNvSpPr/>
              <p:nvPr/>
            </p:nvSpPr>
            <p:spPr>
              <a:xfrm>
                <a:off x="7783438" y="3141784"/>
                <a:ext cx="2040104" cy="2562044"/>
              </a:xfrm>
              <a:prstGeom prst="roundRect">
                <a:avLst>
                  <a:gd name="adj" fmla="val 6722"/>
                </a:avLst>
              </a:prstGeom>
              <a:noFill/>
              <a:ln w="45720"/>
            </p:spPr>
            <p:style>
              <a:lnRef idx="2">
                <a:schemeClr val="accent1">
                  <a:shade val="15000"/>
                </a:schemeClr>
              </a:lnRef>
              <a:fillRef idx="1">
                <a:schemeClr val="accent1"/>
              </a:fillRef>
              <a:effectRef idx="0">
                <a:schemeClr val="accent1"/>
              </a:effectRef>
              <a:fontRef idx="minor">
                <a:schemeClr val="lt1"/>
              </a:fontRef>
            </p:style>
            <p:txBody>
              <a:bodyPr lIns="91440" rtlCol="0" anchor="ctr"/>
              <a:lstStyle/>
              <a:p>
                <a:pPr algn="ctr"/>
                <a14:m>
                  <m:oMath xmlns:m="http://schemas.openxmlformats.org/officeDocument/2006/math">
                    <m:sSub>
                      <m:sSubPr>
                        <m:ctrlPr>
                          <a:rPr lang="en-US" sz="2500" i="1" dirty="0" smtClean="0">
                            <a:solidFill>
                              <a:schemeClr val="accent1"/>
                            </a:solidFill>
                            <a:latin typeface="Cambria Math" panose="02040503050406030204" pitchFamily="18" charset="0"/>
                          </a:rPr>
                        </m:ctrlPr>
                      </m:sSubPr>
                      <m:e>
                        <m:r>
                          <m:rPr>
                            <m:nor/>
                          </m:rPr>
                          <a:rPr lang="en-US" sz="2500" dirty="0" smtClean="0">
                            <a:solidFill>
                              <a:schemeClr val="accent1"/>
                            </a:solidFill>
                            <a:latin typeface="Helvetica" pitchFamily="2" charset="0"/>
                          </a:rPr>
                          <m:t>User</m:t>
                        </m:r>
                      </m:e>
                      <m:sub>
                        <m:r>
                          <a:rPr lang="en-US" sz="2800" i="1">
                            <a:solidFill>
                              <a:schemeClr val="accent1"/>
                            </a:solidFill>
                            <a:latin typeface="Cambria Math" panose="02040503050406030204" pitchFamily="18" charset="0"/>
                          </a:rPr>
                          <m:t>𝐵𝑆</m:t>
                        </m:r>
                        <m:r>
                          <a:rPr lang="en-US" sz="2800" i="1">
                            <a:solidFill>
                              <a:schemeClr val="accent1"/>
                            </a:solidFill>
                            <a:latin typeface="Cambria Math" panose="02040503050406030204" pitchFamily="18" charset="0"/>
                          </a:rPr>
                          <m:t>[</m:t>
                        </m:r>
                        <m:r>
                          <a:rPr lang="en-US" sz="2800" i="1">
                            <a:solidFill>
                              <a:schemeClr val="accent1"/>
                            </a:solidFill>
                            <a:latin typeface="Cambria Math" panose="02040503050406030204" pitchFamily="18" charset="0"/>
                          </a:rPr>
                          <m:t>𝔾</m:t>
                        </m:r>
                        <m:r>
                          <a:rPr lang="en-US" sz="2800" i="1">
                            <a:solidFill>
                              <a:schemeClr val="accent1"/>
                            </a:solidFill>
                            <a:latin typeface="Cambria Math" panose="02040503050406030204" pitchFamily="18" charset="0"/>
                          </a:rPr>
                          <m:t>,</m:t>
                        </m:r>
                        <m:r>
                          <a:rPr lang="en-US" sz="2800" b="0" i="1" smtClean="0">
                            <a:solidFill>
                              <a:schemeClr val="accent1"/>
                            </a:solidFill>
                            <a:latin typeface="Cambria Math" panose="02040503050406030204" pitchFamily="18" charset="0"/>
                          </a:rPr>
                          <m:t>𝑓</m:t>
                        </m:r>
                        <m:r>
                          <a:rPr lang="en-US" sz="2800" i="1">
                            <a:solidFill>
                              <a:schemeClr val="accent1"/>
                            </a:solidFill>
                            <a:latin typeface="Cambria Math" panose="02040503050406030204" pitchFamily="18" charset="0"/>
                          </a:rPr>
                          <m:t>]</m:t>
                        </m:r>
                      </m:sub>
                    </m:sSub>
                  </m:oMath>
                </a14:m>
                <a:r>
                  <a:rPr lang="en-US" sz="2500" dirty="0">
                    <a:solidFill>
                      <a:schemeClr val="tx1"/>
                    </a:solidFill>
                    <a:latin typeface="Helvetica" pitchFamily="2" charset="0"/>
                  </a:rPr>
                  <a:t> </a:t>
                </a:r>
              </a:p>
            </p:txBody>
          </p:sp>
        </mc:Choice>
        <mc:Fallback xmlns="">
          <p:sp>
            <p:nvSpPr>
              <p:cNvPr id="2" name="Rounded Rectangle 1">
                <a:extLst>
                  <a:ext uri="{FF2B5EF4-FFF2-40B4-BE49-F238E27FC236}">
                    <a16:creationId xmlns:a16="http://schemas.microsoft.com/office/drawing/2014/main" id="{286751AC-EDA4-360F-C8E1-C05AD4E4B904}"/>
                  </a:ext>
                </a:extLst>
              </p:cNvPr>
              <p:cNvSpPr>
                <a:spLocks noRot="1" noChangeAspect="1" noMove="1" noResize="1" noEditPoints="1" noAdjustHandles="1" noChangeArrowheads="1" noChangeShapeType="1" noTextEdit="1"/>
              </p:cNvSpPr>
              <p:nvPr/>
            </p:nvSpPr>
            <p:spPr>
              <a:xfrm>
                <a:off x="7783438" y="3141784"/>
                <a:ext cx="2040104" cy="2562044"/>
              </a:xfrm>
              <a:prstGeom prst="roundRect">
                <a:avLst>
                  <a:gd name="adj" fmla="val 6722"/>
                </a:avLst>
              </a:prstGeom>
              <a:blipFill>
                <a:blip r:embed="rId33"/>
                <a:stretch>
                  <a:fillRect/>
                </a:stretch>
              </a:blipFill>
              <a:ln w="45720"/>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49DEA111-D4F6-9909-E773-2B024DE65263}"/>
              </a:ext>
            </a:extLst>
          </p:cNvPr>
          <p:cNvCxnSpPr>
            <a:cxnSpLocks/>
          </p:cNvCxnSpPr>
          <p:nvPr/>
        </p:nvCxnSpPr>
        <p:spPr>
          <a:xfrm>
            <a:off x="9123877" y="5694187"/>
            <a:ext cx="365264" cy="335217"/>
          </a:xfrm>
          <a:prstGeom prst="straightConnector1">
            <a:avLst/>
          </a:prstGeom>
          <a:ln w="4572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5378C6A6-051F-93B3-5A04-734719623D2C}"/>
                  </a:ext>
                </a:extLst>
              </p:cNvPr>
              <p:cNvSpPr/>
              <p:nvPr/>
            </p:nvSpPr>
            <p:spPr>
              <a:xfrm>
                <a:off x="499669" y="436607"/>
                <a:ext cx="6600700" cy="584888"/>
              </a:xfrm>
              <a:prstGeom prst="roundRect">
                <a:avLst>
                  <a:gd name="adj" fmla="val 8315"/>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800" dirty="0">
                    <a:latin typeface="Helvetica" pitchFamily="2" charset="0"/>
                  </a:rPr>
                  <a:t>I</a:t>
                </a:r>
                <a:r>
                  <a:rPr lang="en-US" sz="2800" dirty="0">
                    <a:solidFill>
                      <a:schemeClr val="tx1"/>
                    </a:solidFill>
                    <a:latin typeface="Helvetica" pitchFamily="2" charset="0"/>
                  </a:rPr>
                  <a:t>ssue: we need to make sure </a:t>
                </a:r>
                <a14:m>
                  <m:oMath xmlns:m="http://schemas.openxmlformats.org/officeDocument/2006/math">
                    <m:r>
                      <a:rPr lang="en-US" sz="2800" i="1" smtClean="0">
                        <a:solidFill>
                          <a:srgbClr val="FF0000"/>
                        </a:solidFill>
                        <a:latin typeface="Cambria Math" panose="02040503050406030204" pitchFamily="18" charset="0"/>
                      </a:rPr>
                      <m:t>𝑦</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oMath>
                </a14:m>
                <a:endParaRPr lang="en-US" sz="2800" dirty="0"/>
              </a:p>
            </p:txBody>
          </p:sp>
        </mc:Choice>
        <mc:Fallback xmlns="">
          <p:sp>
            <p:nvSpPr>
              <p:cNvPr id="9" name="Rounded Rectangle 8">
                <a:extLst>
                  <a:ext uri="{FF2B5EF4-FFF2-40B4-BE49-F238E27FC236}">
                    <a16:creationId xmlns:a16="http://schemas.microsoft.com/office/drawing/2014/main" id="{5378C6A6-051F-93B3-5A04-734719623D2C}"/>
                  </a:ext>
                </a:extLst>
              </p:cNvPr>
              <p:cNvSpPr>
                <a:spLocks noRot="1" noChangeAspect="1" noMove="1" noResize="1" noEditPoints="1" noAdjustHandles="1" noChangeArrowheads="1" noChangeShapeType="1" noTextEdit="1"/>
              </p:cNvSpPr>
              <p:nvPr/>
            </p:nvSpPr>
            <p:spPr>
              <a:xfrm>
                <a:off x="499669" y="436607"/>
                <a:ext cx="6600700" cy="584888"/>
              </a:xfrm>
              <a:prstGeom prst="roundRect">
                <a:avLst>
                  <a:gd name="adj" fmla="val 8315"/>
                </a:avLst>
              </a:prstGeom>
              <a:blipFill>
                <a:blip r:embed="rId34"/>
                <a:stretch>
                  <a:fillRect l="-1727" t="-6383" b="-23404"/>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
                <a:extLst>
                  <a:ext uri="{FF2B5EF4-FFF2-40B4-BE49-F238E27FC236}">
                    <a16:creationId xmlns:a16="http://schemas.microsoft.com/office/drawing/2014/main" id="{A1796E53-43C2-5E07-9E15-B2350D0AFEEE}"/>
                  </a:ext>
                </a:extLst>
              </p:cNvPr>
              <p:cNvSpPr txBox="1"/>
              <p:nvPr/>
            </p:nvSpPr>
            <p:spPr>
              <a:xfrm>
                <a:off x="4501387" y="3358063"/>
                <a:ext cx="110433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r>
                        <a:rPr lang="en-US" sz="2400" b="0" i="1" smtClean="0">
                          <a:solidFill>
                            <a:srgbClr val="000000"/>
                          </a:solidFill>
                          <a:latin typeface="Cambria Math" panose="02040503050406030204" pitchFamily="18" charset="0"/>
                        </a:rPr>
                        <m:t>,</m:t>
                      </m:r>
                      <m:r>
                        <m:rPr>
                          <m:lit/>
                        </m:rPr>
                        <a:rPr lang="en-US" sz="2400" i="1">
                          <a:solidFill>
                            <a:srgbClr val="FF6200"/>
                          </a:solidFill>
                          <a:latin typeface="Cambria Math" panose="02040503050406030204" pitchFamily="18" charset="0"/>
                        </a:rPr>
                        <m:t>{</m:t>
                      </m:r>
                      <m:sSub>
                        <m:sSubPr>
                          <m:ctrlPr>
                            <a:rPr lang="en-US" sz="2400" i="1">
                              <a:solidFill>
                                <a:srgbClr val="FF6200"/>
                              </a:solidFill>
                              <a:latin typeface="Cambria Math" panose="02040503050406030204" pitchFamily="18" charset="0"/>
                            </a:rPr>
                          </m:ctrlPr>
                        </m:sSubPr>
                        <m:e>
                          <m:r>
                            <a:rPr lang="en-US" sz="2400" i="1">
                              <a:solidFill>
                                <a:srgbClr val="FF6200"/>
                              </a:solidFill>
                              <a:latin typeface="Cambria Math" panose="02040503050406030204" pitchFamily="18" charset="0"/>
                            </a:rPr>
                            <m:t>𝐵</m:t>
                          </m:r>
                        </m:e>
                        <m:sub>
                          <m:r>
                            <a:rPr lang="en-US" sz="2400" i="1">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oMath>
                  </m:oMathPara>
                </a14:m>
                <a:endParaRPr sz="2400" dirty="0"/>
              </a:p>
            </p:txBody>
          </p:sp>
        </mc:Choice>
        <mc:Fallback xmlns="">
          <p:sp>
            <p:nvSpPr>
              <p:cNvPr id="14" name="Text">
                <a:extLst>
                  <a:ext uri="{FF2B5EF4-FFF2-40B4-BE49-F238E27FC236}">
                    <a16:creationId xmlns:a16="http://schemas.microsoft.com/office/drawing/2014/main" id="{A1796E53-43C2-5E07-9E15-B2350D0AFEEE}"/>
                  </a:ext>
                </a:extLst>
              </p:cNvPr>
              <p:cNvSpPr txBox="1">
                <a:spLocks noRot="1" noChangeAspect="1" noMove="1" noResize="1" noEditPoints="1" noAdjustHandles="1" noChangeArrowheads="1" noChangeShapeType="1" noTextEdit="1"/>
              </p:cNvSpPr>
              <p:nvPr/>
            </p:nvSpPr>
            <p:spPr>
              <a:xfrm>
                <a:off x="4501387" y="3358063"/>
                <a:ext cx="1104335" cy="645299"/>
              </a:xfrm>
              <a:prstGeom prst="rect">
                <a:avLst/>
              </a:prstGeom>
              <a:blipFill>
                <a:blip r:embed="rId35"/>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a:extLst>
                  <a:ext uri="{FF2B5EF4-FFF2-40B4-BE49-F238E27FC236}">
                    <a16:creationId xmlns:a16="http://schemas.microsoft.com/office/drawing/2014/main" id="{493C270D-818C-B4E7-7BA4-2F9E763CFE3E}"/>
                  </a:ext>
                </a:extLst>
              </p:cNvPr>
              <p:cNvSpPr txBox="1"/>
              <p:nvPr/>
            </p:nvSpPr>
            <p:spPr>
              <a:xfrm>
                <a:off x="4438868" y="4431660"/>
                <a:ext cx="1208786"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ar-AE" sz="2400" b="0" i="1" smtClean="0">
                          <a:solidFill>
                            <a:srgbClr val="FF6200"/>
                          </a:solidFill>
                          <a:latin typeface="Cambria Math" panose="02040503050406030204" pitchFamily="18" charset="0"/>
                        </a:rPr>
                        <m:t>{</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𝑏</m:t>
                          </m:r>
                        </m:e>
                        <m:sub>
                          <m:r>
                            <a:rPr lang="en-US" sz="2400" b="0" i="1" smtClean="0">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sSub>
                        <m:sSubPr>
                          <m:ctrlPr>
                            <a:rPr lang="ar-AE" sz="2400" b="0" i="1" smtClean="0">
                              <a:solidFill>
                                <a:srgbClr val="FF6200"/>
                              </a:solidFill>
                              <a:latin typeface="Cambria Math" panose="02040503050406030204" pitchFamily="18" charset="0"/>
                            </a:rPr>
                          </m:ctrlPr>
                        </m:sSubPr>
                        <m:e>
                          <m:r>
                            <a:rPr lang="ar-AE"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𝑗</m:t>
                          </m:r>
                        </m:sub>
                      </m:sSub>
                      <m:r>
                        <a:rPr lang="ar-AE" sz="2400" b="0" i="1" smtClean="0">
                          <a:solidFill>
                            <a:srgbClr val="FF6200"/>
                          </a:solidFill>
                          <a:latin typeface="Cambria Math" panose="02040503050406030204" pitchFamily="18" charset="0"/>
                        </a:rPr>
                        <m:t>}</m:t>
                      </m:r>
                    </m:oMath>
                  </m:oMathPara>
                </a14:m>
                <a:endParaRPr lang="ar-AE" sz="2400" dirty="0">
                  <a:solidFill>
                    <a:srgbClr val="FF6200"/>
                  </a:solidFill>
                </a:endParaRPr>
              </a:p>
            </p:txBody>
          </p:sp>
        </mc:Choice>
        <mc:Fallback xmlns="">
          <p:sp>
            <p:nvSpPr>
              <p:cNvPr id="20" name="Text">
                <a:extLst>
                  <a:ext uri="{FF2B5EF4-FFF2-40B4-BE49-F238E27FC236}">
                    <a16:creationId xmlns:a16="http://schemas.microsoft.com/office/drawing/2014/main" id="{493C270D-818C-B4E7-7BA4-2F9E763CFE3E}"/>
                  </a:ext>
                </a:extLst>
              </p:cNvPr>
              <p:cNvSpPr txBox="1">
                <a:spLocks noRot="1" noChangeAspect="1" noMove="1" noResize="1" noEditPoints="1" noAdjustHandles="1" noChangeArrowheads="1" noChangeShapeType="1" noTextEdit="1"/>
              </p:cNvSpPr>
              <p:nvPr/>
            </p:nvSpPr>
            <p:spPr>
              <a:xfrm>
                <a:off x="4438868" y="4431660"/>
                <a:ext cx="1208786" cy="645299"/>
              </a:xfrm>
              <a:prstGeom prst="rect">
                <a:avLst/>
              </a:prstGeom>
              <a:blipFill>
                <a:blip r:embed="rId36"/>
                <a:stretch>
                  <a:fillRect l="-1042" r="-4167" b="-3846"/>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a:extLst>
                  <a:ext uri="{FF2B5EF4-FFF2-40B4-BE49-F238E27FC236}">
                    <a16:creationId xmlns:a16="http://schemas.microsoft.com/office/drawing/2014/main" id="{4819589E-46A7-E605-5F96-4CB05B84C813}"/>
                  </a:ext>
                </a:extLst>
              </p:cNvPr>
              <p:cNvSpPr txBox="1"/>
              <p:nvPr/>
            </p:nvSpPr>
            <p:spPr>
              <a:xfrm>
                <a:off x="4542027" y="3903191"/>
                <a:ext cx="962180"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𝑏</m:t>
                          </m:r>
                        </m:e>
                        <m:sub>
                          <m:r>
                            <a:rPr lang="en-US" sz="2400" b="0" i="1" smtClean="0">
                              <a:solidFill>
                                <a:srgbClr val="FF6200"/>
                              </a:solidFill>
                              <a:latin typeface="Cambria Math" panose="02040503050406030204" pitchFamily="18" charset="0"/>
                            </a:rPr>
                            <m:t>𝑖</m:t>
                          </m:r>
                        </m:sub>
                      </m:sSub>
                      <m:r>
                        <a:rPr lang="en-US" sz="2400" b="0" i="1" smtClean="0">
                          <a:solidFill>
                            <a:srgbClr val="FF6200"/>
                          </a:solidFill>
                          <a:latin typeface="Cambria Math" panose="02040503050406030204" pitchFamily="18" charset="0"/>
                        </a:rPr>
                        <m:t>,</m:t>
                      </m:r>
                      <m:sSub>
                        <m:sSubPr>
                          <m:ctrlPr>
                            <a:rPr lang="ar-AE" sz="2400" b="0" i="1" smtClean="0">
                              <a:solidFill>
                                <a:srgbClr val="FF6200"/>
                              </a:solidFill>
                              <a:latin typeface="Cambria Math" panose="02040503050406030204" pitchFamily="18" charset="0"/>
                            </a:rPr>
                          </m:ctrlPr>
                        </m:sSubPr>
                        <m:e>
                          <m:r>
                            <a:rPr lang="ar-AE"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𝑖</m:t>
                          </m:r>
                        </m:sub>
                      </m:sSub>
                    </m:oMath>
                  </m:oMathPara>
                </a14:m>
                <a:endParaRPr lang="ar-AE" sz="2400" dirty="0">
                  <a:solidFill>
                    <a:srgbClr val="FF6200"/>
                  </a:solidFill>
                </a:endParaRPr>
              </a:p>
            </p:txBody>
          </p:sp>
        </mc:Choice>
        <mc:Fallback xmlns="">
          <p:sp>
            <p:nvSpPr>
              <p:cNvPr id="23" name="Text">
                <a:extLst>
                  <a:ext uri="{FF2B5EF4-FFF2-40B4-BE49-F238E27FC236}">
                    <a16:creationId xmlns:a16="http://schemas.microsoft.com/office/drawing/2014/main" id="{4819589E-46A7-E605-5F96-4CB05B84C813}"/>
                  </a:ext>
                </a:extLst>
              </p:cNvPr>
              <p:cNvSpPr txBox="1">
                <a:spLocks noRot="1" noChangeAspect="1" noMove="1" noResize="1" noEditPoints="1" noAdjustHandles="1" noChangeArrowheads="1" noChangeShapeType="1" noTextEdit="1"/>
              </p:cNvSpPr>
              <p:nvPr/>
            </p:nvSpPr>
            <p:spPr>
              <a:xfrm>
                <a:off x="4542027" y="3903191"/>
                <a:ext cx="962180" cy="615547"/>
              </a:xfrm>
              <a:prstGeom prst="rect">
                <a:avLst/>
              </a:prstGeom>
              <a:blipFill>
                <a:blip r:embed="rId37"/>
                <a:stretch>
                  <a:fillRect r="-5195" b="-8163"/>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
                <a:extLst>
                  <a:ext uri="{FF2B5EF4-FFF2-40B4-BE49-F238E27FC236}">
                    <a16:creationId xmlns:a16="http://schemas.microsoft.com/office/drawing/2014/main" id="{08F92121-8C53-6D1E-3829-48E3B41664CF}"/>
                  </a:ext>
                </a:extLst>
              </p:cNvPr>
              <p:cNvSpPr txBox="1"/>
              <p:nvPr/>
            </p:nvSpPr>
            <p:spPr>
              <a:xfrm>
                <a:off x="1026762" y="3792387"/>
                <a:ext cx="3329396" cy="670755"/>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r>
                  <a:rPr lang="en-US" sz="2400" b="0" dirty="0">
                    <a:solidFill>
                      <a:srgbClr val="FF6200"/>
                    </a:solidFill>
                  </a:rPr>
                  <a:t>Check </a:t>
                </a:r>
                <a14:m>
                  <m:oMath xmlns:m="http://schemas.openxmlformats.org/officeDocument/2006/math">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𝑗</m:t>
                    </m:r>
                    <m:r>
                      <a:rPr lang="en-US" sz="2400" b="0" i="1" smtClean="0">
                        <a:solidFill>
                          <a:srgbClr val="FF6200"/>
                        </a:solidFill>
                        <a:latin typeface="Cambria Math" panose="02040503050406030204" pitchFamily="18" charset="0"/>
                      </a:rPr>
                      <m:t>, </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𝐵</m:t>
                        </m:r>
                      </m:e>
                      <m:sub>
                        <m:r>
                          <a:rPr lang="en-US" sz="2400" b="0" i="1" smtClean="0">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sSup>
                      <m:sSupPr>
                        <m:ctrlPr>
                          <a:rPr lang="en-US" sz="2400" b="0" i="1" smtClean="0">
                            <a:solidFill>
                              <a:srgbClr val="FF6200"/>
                            </a:solidFill>
                            <a:latin typeface="Cambria Math" panose="02040503050406030204" pitchFamily="18" charset="0"/>
                          </a:rPr>
                        </m:ctrlPr>
                      </m:sSupPr>
                      <m:e>
                        <m:r>
                          <a:rPr lang="en-US" sz="2400" b="0" i="1" smtClean="0">
                            <a:solidFill>
                              <a:srgbClr val="FF6200"/>
                            </a:solidFill>
                            <a:latin typeface="Cambria Math" panose="02040503050406030204" pitchFamily="18" charset="0"/>
                          </a:rPr>
                          <m:t>𝑔</m:t>
                        </m:r>
                      </m:e>
                      <m:sup>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𝑏</m:t>
                            </m:r>
                          </m:e>
                          <m:sub>
                            <m:r>
                              <a:rPr lang="en-US" sz="2400" b="0" i="1" smtClean="0">
                                <a:solidFill>
                                  <a:srgbClr val="FF6200"/>
                                </a:solidFill>
                                <a:latin typeface="Cambria Math" panose="02040503050406030204" pitchFamily="18" charset="0"/>
                              </a:rPr>
                              <m:t>𝑗</m:t>
                            </m:r>
                          </m:sub>
                        </m:sSub>
                      </m:sup>
                    </m:sSup>
                    <m:sSup>
                      <m:sSupPr>
                        <m:ctrlPr>
                          <a:rPr lang="en-US" sz="2400" b="0" i="1" smtClean="0">
                            <a:solidFill>
                              <a:srgbClr val="FF6200"/>
                            </a:solidFill>
                            <a:latin typeface="Cambria Math" panose="02040503050406030204" pitchFamily="18" charset="0"/>
                          </a:rPr>
                        </m:ctrlPr>
                      </m:sSupPr>
                      <m:e>
                        <m:r>
                          <a:rPr lang="en-US" sz="2400" b="0" i="1" smtClean="0">
                            <a:solidFill>
                              <a:srgbClr val="FF6200"/>
                            </a:solidFill>
                            <a:latin typeface="Cambria Math" panose="02040503050406030204" pitchFamily="18" charset="0"/>
                          </a:rPr>
                          <m:t>h</m:t>
                        </m:r>
                      </m:e>
                      <m:sup>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𝑗</m:t>
                            </m:r>
                          </m:sub>
                        </m:sSub>
                      </m:sup>
                    </m:sSup>
                  </m:oMath>
                </a14:m>
                <a:endParaRPr lang="ar-AE" sz="2400" dirty="0">
                  <a:solidFill>
                    <a:schemeClr val="tx1"/>
                  </a:solidFill>
                </a:endParaRPr>
              </a:p>
            </p:txBody>
          </p:sp>
        </mc:Choice>
        <mc:Fallback xmlns="">
          <p:sp>
            <p:nvSpPr>
              <p:cNvPr id="27" name=",">
                <a:extLst>
                  <a:ext uri="{FF2B5EF4-FFF2-40B4-BE49-F238E27FC236}">
                    <a16:creationId xmlns:a16="http://schemas.microsoft.com/office/drawing/2014/main" id="{08F92121-8C53-6D1E-3829-48E3B41664CF}"/>
                  </a:ext>
                </a:extLst>
              </p:cNvPr>
              <p:cNvSpPr txBox="1">
                <a:spLocks noRot="1" noChangeAspect="1" noMove="1" noResize="1" noEditPoints="1" noAdjustHandles="1" noChangeArrowheads="1" noChangeShapeType="1" noTextEdit="1"/>
              </p:cNvSpPr>
              <p:nvPr/>
            </p:nvSpPr>
            <p:spPr>
              <a:xfrm>
                <a:off x="1026762" y="3792387"/>
                <a:ext cx="3329396" cy="670755"/>
              </a:xfrm>
              <a:prstGeom prst="rect">
                <a:avLst/>
              </a:prstGeom>
              <a:blipFill>
                <a:blip r:embed="rId38"/>
                <a:stretch>
                  <a:fillRect l="-1894" b="-3704"/>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9F291240-51E1-A5C7-DC8A-6FA5B2470432}"/>
                  </a:ext>
                </a:extLst>
              </p:cNvPr>
              <p:cNvSpPr/>
              <p:nvPr/>
            </p:nvSpPr>
            <p:spPr>
              <a:xfrm>
                <a:off x="7980643" y="1698540"/>
                <a:ext cx="3855075" cy="2009061"/>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800" dirty="0">
                    <a:solidFill>
                      <a:srgbClr val="000000"/>
                    </a:solidFill>
                    <a:latin typeface="Helvetica" pitchFamily="2" charset="0"/>
                  </a:rPr>
                  <a:t>Idea: let each issuer computes </a:t>
                </a:r>
                <a14:m>
                  <m:oMath xmlns:m="http://schemas.openxmlformats.org/officeDocument/2006/math">
                    <m:r>
                      <a:rPr lang="en-US" sz="2800" i="1">
                        <a:solidFill>
                          <a:srgbClr val="003462"/>
                        </a:solidFill>
                        <a:latin typeface="Cambria Math" panose="02040503050406030204" pitchFamily="18" charset="0"/>
                      </a:rPr>
                      <m:t>𝑦</m:t>
                    </m:r>
                  </m:oMath>
                </a14:m>
                <a:r>
                  <a:rPr lang="en-US" sz="2800" dirty="0">
                    <a:solidFill>
                      <a:srgbClr val="000000"/>
                    </a:solidFill>
                    <a:latin typeface="Helvetica" pitchFamily="2" charset="0"/>
                  </a:rPr>
                  <a:t> itself and use the commitment to ensure correctness</a:t>
                </a:r>
              </a:p>
            </p:txBody>
          </p:sp>
        </mc:Choice>
        <mc:Fallback xmlns="">
          <p:sp>
            <p:nvSpPr>
              <p:cNvPr id="4" name="Rounded Rectangle 3">
                <a:extLst>
                  <a:ext uri="{FF2B5EF4-FFF2-40B4-BE49-F238E27FC236}">
                    <a16:creationId xmlns:a16="http://schemas.microsoft.com/office/drawing/2014/main" id="{9F291240-51E1-A5C7-DC8A-6FA5B2470432}"/>
                  </a:ext>
                </a:extLst>
              </p:cNvPr>
              <p:cNvSpPr>
                <a:spLocks noRot="1" noChangeAspect="1" noMove="1" noResize="1" noEditPoints="1" noAdjustHandles="1" noChangeArrowheads="1" noChangeShapeType="1" noTextEdit="1"/>
              </p:cNvSpPr>
              <p:nvPr/>
            </p:nvSpPr>
            <p:spPr>
              <a:xfrm>
                <a:off x="7980643" y="1698540"/>
                <a:ext cx="3855075" cy="2009061"/>
              </a:xfrm>
              <a:prstGeom prst="roundRect">
                <a:avLst>
                  <a:gd name="adj" fmla="val 16813"/>
                </a:avLst>
              </a:prstGeom>
              <a:blipFill>
                <a:blip r:embed="rId39"/>
                <a:stretch>
                  <a:fillRect l="-328" r="-1639" b="-4403"/>
                </a:stretch>
              </a:blipFill>
              <a:ln w="63500" cap="flat">
                <a:noFill/>
                <a:prstDash val="solid"/>
                <a:round/>
              </a:ln>
              <a:effectLst/>
            </p:spPr>
            <p:txBody>
              <a:bodyPr/>
              <a:lstStyle/>
              <a:p>
                <a:r>
                  <a:rPr lang="en-US">
                    <a:noFill/>
                  </a:rPr>
                  <a:t> </a:t>
                </a:r>
              </a:p>
            </p:txBody>
          </p:sp>
        </mc:Fallback>
      </mc:AlternateContent>
    </p:spTree>
    <p:extLst>
      <p:ext uri="{BB962C8B-B14F-4D97-AF65-F5344CB8AC3E}">
        <p14:creationId xmlns:p14="http://schemas.microsoft.com/office/powerpoint/2010/main" val="353566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0" nodeType="clickEffect">
                                  <p:stCondLst>
                                    <p:cond delay="0"/>
                                  </p:stCondLst>
                                  <p:childTnLst>
                                    <p:animMotion origin="layout" path="M -2.70833E-6 4.81481E-6 L -0.38034 0.01296 " pathEditMode="relative" rAng="0" ptsTypes="AA">
                                      <p:cBhvr>
                                        <p:cTn id="32" dur="2000" fill="hold"/>
                                        <p:tgtEl>
                                          <p:spTgt spid="58"/>
                                        </p:tgtEl>
                                        <p:attrNameLst>
                                          <p:attrName>ppt_x</p:attrName>
                                          <p:attrName>ppt_y</p:attrName>
                                        </p:attrNameLst>
                                      </p:cBhvr>
                                      <p:rCtr x="-19023" y="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7" grpId="0" animBg="1"/>
      <p:bldP spid="50" grpId="0" animBg="1"/>
      <p:bldP spid="58" grpId="0" animBg="1"/>
      <p:bldP spid="14" grpId="0" animBg="1"/>
      <p:bldP spid="20" grpId="0" animBg="1"/>
      <p:bldP spid="23" grpId="0" animBg="1"/>
      <p:bldP spid="27" grpId="1"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
                <a:extLst>
                  <a:ext uri="{FF2B5EF4-FFF2-40B4-BE49-F238E27FC236}">
                    <a16:creationId xmlns:a16="http://schemas.microsoft.com/office/drawing/2014/main" id="{493C270D-818C-B4E7-7BA4-2F9E763CFE3E}"/>
                  </a:ext>
                </a:extLst>
              </p:cNvPr>
              <p:cNvSpPr txBox="1"/>
              <p:nvPr/>
            </p:nvSpPr>
            <p:spPr>
              <a:xfrm>
                <a:off x="4448037" y="4413352"/>
                <a:ext cx="1208786"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ar-AE" sz="2400" b="0" i="1" smtClean="0">
                          <a:solidFill>
                            <a:srgbClr val="FF6200"/>
                          </a:solidFill>
                          <a:latin typeface="Cambria Math" panose="02040503050406030204" pitchFamily="18" charset="0"/>
                        </a:rPr>
                        <m:t>{</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𝑏</m:t>
                          </m:r>
                        </m:e>
                        <m:sub>
                          <m:r>
                            <a:rPr lang="en-US" sz="2400" b="0" i="1" smtClean="0">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sSub>
                        <m:sSubPr>
                          <m:ctrlPr>
                            <a:rPr lang="ar-AE" sz="2400" b="0" i="1" smtClean="0">
                              <a:solidFill>
                                <a:srgbClr val="FF6200"/>
                              </a:solidFill>
                              <a:latin typeface="Cambria Math" panose="02040503050406030204" pitchFamily="18" charset="0"/>
                            </a:rPr>
                          </m:ctrlPr>
                        </m:sSubPr>
                        <m:e>
                          <m:r>
                            <a:rPr lang="ar-AE"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𝑗</m:t>
                          </m:r>
                        </m:sub>
                      </m:sSub>
                      <m:r>
                        <a:rPr lang="ar-AE" sz="2400" b="0" i="1" smtClean="0">
                          <a:solidFill>
                            <a:srgbClr val="FF6200"/>
                          </a:solidFill>
                          <a:latin typeface="Cambria Math" panose="02040503050406030204" pitchFamily="18" charset="0"/>
                        </a:rPr>
                        <m:t>}</m:t>
                      </m:r>
                    </m:oMath>
                  </m:oMathPara>
                </a14:m>
                <a:endParaRPr lang="ar-AE" sz="2400" dirty="0">
                  <a:solidFill>
                    <a:srgbClr val="FF6200"/>
                  </a:solidFill>
                </a:endParaRPr>
              </a:p>
            </p:txBody>
          </p:sp>
        </mc:Choice>
        <mc:Fallback xmlns="">
          <p:sp>
            <p:nvSpPr>
              <p:cNvPr id="20" name="Text">
                <a:extLst>
                  <a:ext uri="{FF2B5EF4-FFF2-40B4-BE49-F238E27FC236}">
                    <a16:creationId xmlns:a16="http://schemas.microsoft.com/office/drawing/2014/main" id="{493C270D-818C-B4E7-7BA4-2F9E763CFE3E}"/>
                  </a:ext>
                </a:extLst>
              </p:cNvPr>
              <p:cNvSpPr txBox="1">
                <a:spLocks noRot="1" noChangeAspect="1" noMove="1" noResize="1" noEditPoints="1" noAdjustHandles="1" noChangeArrowheads="1" noChangeShapeType="1" noTextEdit="1"/>
              </p:cNvSpPr>
              <p:nvPr/>
            </p:nvSpPr>
            <p:spPr>
              <a:xfrm>
                <a:off x="4448037" y="4413352"/>
                <a:ext cx="1208786" cy="645299"/>
              </a:xfrm>
              <a:prstGeom prst="rect">
                <a:avLst/>
              </a:prstGeom>
              <a:blipFill>
                <a:blip r:embed="rId3"/>
                <a:stretch>
                  <a:fillRect l="-2083" r="-4167" b="-1923"/>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
                <a:extLst>
                  <a:ext uri="{FF2B5EF4-FFF2-40B4-BE49-F238E27FC236}">
                    <a16:creationId xmlns:a16="http://schemas.microsoft.com/office/drawing/2014/main" id="{4819589E-46A7-E605-5F96-4CB05B84C813}"/>
                  </a:ext>
                </a:extLst>
              </p:cNvPr>
              <p:cNvSpPr txBox="1"/>
              <p:nvPr/>
            </p:nvSpPr>
            <p:spPr>
              <a:xfrm>
                <a:off x="4542027" y="3903191"/>
                <a:ext cx="962180"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𝑏</m:t>
                          </m:r>
                        </m:e>
                        <m:sub>
                          <m:r>
                            <a:rPr lang="en-US" sz="2400" b="0" i="1" smtClean="0">
                              <a:solidFill>
                                <a:srgbClr val="FF6200"/>
                              </a:solidFill>
                              <a:latin typeface="Cambria Math" panose="02040503050406030204" pitchFamily="18" charset="0"/>
                            </a:rPr>
                            <m:t>𝑖</m:t>
                          </m:r>
                        </m:sub>
                      </m:sSub>
                      <m:r>
                        <a:rPr lang="en-US" sz="2400" b="0" i="1" smtClean="0">
                          <a:solidFill>
                            <a:srgbClr val="FF6200"/>
                          </a:solidFill>
                          <a:latin typeface="Cambria Math" panose="02040503050406030204" pitchFamily="18" charset="0"/>
                        </a:rPr>
                        <m:t>,</m:t>
                      </m:r>
                      <m:sSub>
                        <m:sSubPr>
                          <m:ctrlPr>
                            <a:rPr lang="ar-AE" sz="2400" b="0" i="1" smtClean="0">
                              <a:solidFill>
                                <a:srgbClr val="FF6200"/>
                              </a:solidFill>
                              <a:latin typeface="Cambria Math" panose="02040503050406030204" pitchFamily="18" charset="0"/>
                            </a:rPr>
                          </m:ctrlPr>
                        </m:sSubPr>
                        <m:e>
                          <m:r>
                            <a:rPr lang="ar-AE"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𝑖</m:t>
                          </m:r>
                        </m:sub>
                      </m:sSub>
                    </m:oMath>
                  </m:oMathPara>
                </a14:m>
                <a:endParaRPr lang="ar-AE" sz="2400" dirty="0">
                  <a:solidFill>
                    <a:srgbClr val="FF6200"/>
                  </a:solidFill>
                </a:endParaRPr>
              </a:p>
            </p:txBody>
          </p:sp>
        </mc:Choice>
        <mc:Fallback xmlns="">
          <p:sp>
            <p:nvSpPr>
              <p:cNvPr id="23" name="Text">
                <a:extLst>
                  <a:ext uri="{FF2B5EF4-FFF2-40B4-BE49-F238E27FC236}">
                    <a16:creationId xmlns:a16="http://schemas.microsoft.com/office/drawing/2014/main" id="{4819589E-46A7-E605-5F96-4CB05B84C813}"/>
                  </a:ext>
                </a:extLst>
              </p:cNvPr>
              <p:cNvSpPr txBox="1">
                <a:spLocks noRot="1" noChangeAspect="1" noMove="1" noResize="1" noEditPoints="1" noAdjustHandles="1" noChangeArrowheads="1" noChangeShapeType="1" noTextEdit="1"/>
              </p:cNvSpPr>
              <p:nvPr/>
            </p:nvSpPr>
            <p:spPr>
              <a:xfrm>
                <a:off x="4542027" y="3903191"/>
                <a:ext cx="962180" cy="615547"/>
              </a:xfrm>
              <a:prstGeom prst="rect">
                <a:avLst/>
              </a:prstGeom>
              <a:blipFill>
                <a:blip r:embed="rId4"/>
                <a:stretch>
                  <a:fillRect r="-5195" b="-8163"/>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
                <a:extLst>
                  <a:ext uri="{FF2B5EF4-FFF2-40B4-BE49-F238E27FC236}">
                    <a16:creationId xmlns:a16="http://schemas.microsoft.com/office/drawing/2014/main" id="{A1796E53-43C2-5E07-9E15-B2350D0AFEEE}"/>
                  </a:ext>
                </a:extLst>
              </p:cNvPr>
              <p:cNvSpPr txBox="1"/>
              <p:nvPr/>
            </p:nvSpPr>
            <p:spPr>
              <a:xfrm>
                <a:off x="4501387" y="3358063"/>
                <a:ext cx="110433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r>
                        <a:rPr lang="en-US" sz="2400" b="0" i="1" smtClean="0">
                          <a:solidFill>
                            <a:srgbClr val="000000"/>
                          </a:solidFill>
                          <a:latin typeface="Cambria Math" panose="02040503050406030204" pitchFamily="18" charset="0"/>
                        </a:rPr>
                        <m:t>,</m:t>
                      </m:r>
                      <m:r>
                        <m:rPr>
                          <m:lit/>
                        </m:rPr>
                        <a:rPr lang="en-US" sz="2400" i="1">
                          <a:solidFill>
                            <a:srgbClr val="FF6200"/>
                          </a:solidFill>
                          <a:latin typeface="Cambria Math" panose="02040503050406030204" pitchFamily="18" charset="0"/>
                        </a:rPr>
                        <m:t>{</m:t>
                      </m:r>
                      <m:sSub>
                        <m:sSubPr>
                          <m:ctrlPr>
                            <a:rPr lang="en-US" sz="2400" i="1">
                              <a:solidFill>
                                <a:srgbClr val="FF6200"/>
                              </a:solidFill>
                              <a:latin typeface="Cambria Math" panose="02040503050406030204" pitchFamily="18" charset="0"/>
                            </a:rPr>
                          </m:ctrlPr>
                        </m:sSubPr>
                        <m:e>
                          <m:r>
                            <a:rPr lang="en-US" sz="2400" i="1">
                              <a:solidFill>
                                <a:srgbClr val="FF6200"/>
                              </a:solidFill>
                              <a:latin typeface="Cambria Math" panose="02040503050406030204" pitchFamily="18" charset="0"/>
                            </a:rPr>
                            <m:t>𝐵</m:t>
                          </m:r>
                        </m:e>
                        <m:sub>
                          <m:r>
                            <a:rPr lang="en-US" sz="2400" i="1">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oMath>
                  </m:oMathPara>
                </a14:m>
                <a:endParaRPr sz="2400" dirty="0"/>
              </a:p>
            </p:txBody>
          </p:sp>
        </mc:Choice>
        <mc:Fallback xmlns="">
          <p:sp>
            <p:nvSpPr>
              <p:cNvPr id="14" name="Text">
                <a:extLst>
                  <a:ext uri="{FF2B5EF4-FFF2-40B4-BE49-F238E27FC236}">
                    <a16:creationId xmlns:a16="http://schemas.microsoft.com/office/drawing/2014/main" id="{A1796E53-43C2-5E07-9E15-B2350D0AFEEE}"/>
                  </a:ext>
                </a:extLst>
              </p:cNvPr>
              <p:cNvSpPr txBox="1">
                <a:spLocks noRot="1" noChangeAspect="1" noMove="1" noResize="1" noEditPoints="1" noAdjustHandles="1" noChangeArrowheads="1" noChangeShapeType="1" noTextEdit="1"/>
              </p:cNvSpPr>
              <p:nvPr/>
            </p:nvSpPr>
            <p:spPr>
              <a:xfrm>
                <a:off x="4501387" y="3358063"/>
                <a:ext cx="1104335" cy="645299"/>
              </a:xfrm>
              <a:prstGeom prst="rect">
                <a:avLst/>
              </a:prstGeom>
              <a:blipFill>
                <a:blip r:embed="rId5"/>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45A6A0-52BD-1C43-D11D-F35B16F1C2B8}"/>
                  </a:ext>
                </a:extLst>
              </p:cNvPr>
              <p:cNvSpPr txBox="1"/>
              <p:nvPr/>
            </p:nvSpPr>
            <p:spPr>
              <a:xfrm>
                <a:off x="1286754" y="1991537"/>
                <a:ext cx="1997359" cy="461665"/>
              </a:xfrm>
              <a:prstGeom prst="rect">
                <a:avLst/>
              </a:prstGeom>
              <a:noFill/>
            </p:spPr>
            <p:txBody>
              <a:bodyPr wrap="square" rtlCol="0">
                <a:spAutoFit/>
              </a:bodyPr>
              <a:lstStyle/>
              <a:p>
                <a:r>
                  <a:rPr lang="en-US" sz="2400" dirty="0">
                    <a:solidFill>
                      <a:srgbClr val="0076BA"/>
                    </a:solidFill>
                    <a:latin typeface="Helvetica" pitchFamily="2" charset="0"/>
                  </a:rPr>
                  <a:t>Issuer-</a:t>
                </a:r>
                <a14:m>
                  <m:oMath xmlns:m="http://schemas.openxmlformats.org/officeDocument/2006/math">
                    <m:r>
                      <a:rPr lang="en-US" sz="2400" i="1" dirty="0" smtClean="0">
                        <a:solidFill>
                          <a:srgbClr val="0076BA"/>
                        </a:solidFill>
                        <a:latin typeface="Cambria Math" panose="02040503050406030204" pitchFamily="18" charset="0"/>
                      </a:rPr>
                      <m:t>𝑖</m:t>
                    </m:r>
                  </m:oMath>
                </a14:m>
                <a:r>
                  <a:rPr lang="en-US" sz="2400" dirty="0">
                    <a:solidFill>
                      <a:srgbClr val="0076BA"/>
                    </a:solidFill>
                    <a:latin typeface="Helvetica" pitchFamily="2" charset="0"/>
                  </a:rPr>
                  <a:t>(</a:t>
                </a:r>
                <a14:m>
                  <m:oMath xmlns:m="http://schemas.openxmlformats.org/officeDocument/2006/math">
                    <m:r>
                      <a:rPr lang="en-US" sz="2400" i="1">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𝑖</m:t>
                        </m:r>
                      </m:sub>
                    </m:sSub>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5" name="TextBox 4">
                <a:extLst>
                  <a:ext uri="{FF2B5EF4-FFF2-40B4-BE49-F238E27FC236}">
                    <a16:creationId xmlns:a16="http://schemas.microsoft.com/office/drawing/2014/main" id="{C845A6A0-52BD-1C43-D11D-F35B16F1C2B8}"/>
                  </a:ext>
                </a:extLst>
              </p:cNvPr>
              <p:cNvSpPr txBox="1">
                <a:spLocks noRot="1" noChangeAspect="1" noMove="1" noResize="1" noEditPoints="1" noAdjustHandles="1" noChangeArrowheads="1" noChangeShapeType="1" noTextEdit="1"/>
              </p:cNvSpPr>
              <p:nvPr/>
            </p:nvSpPr>
            <p:spPr>
              <a:xfrm>
                <a:off x="1286754" y="1991537"/>
                <a:ext cx="1997359" cy="461665"/>
              </a:xfrm>
              <a:prstGeom prst="rect">
                <a:avLst/>
              </a:prstGeom>
              <a:blipFill>
                <a:blip r:embed="rId6"/>
                <a:stretch>
                  <a:fillRect l="-5063" t="-10811" r="-5063" b="-324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78586A-D26E-07A5-C25C-BD6096F5DEDB}"/>
                  </a:ext>
                </a:extLst>
              </p:cNvPr>
              <p:cNvSpPr txBox="1"/>
              <p:nvPr/>
            </p:nvSpPr>
            <p:spPr>
              <a:xfrm>
                <a:off x="5861817" y="2052267"/>
                <a:ext cx="2445056" cy="461665"/>
              </a:xfrm>
              <a:prstGeom prst="rect">
                <a:avLst/>
              </a:prstGeom>
              <a:noFill/>
            </p:spPr>
            <p:txBody>
              <a:bodyPr wrap="square" rtlCol="0">
                <a:spAutoFit/>
              </a:bodyPr>
              <a:lstStyle/>
              <a:p>
                <a:r>
                  <a:rPr lang="en-US" sz="2400" dirty="0">
                    <a:solidFill>
                      <a:srgbClr val="0076BA"/>
                    </a:solidFill>
                    <a:latin typeface="Helvetica" pitchFamily="2" charset="0"/>
                  </a:rPr>
                  <a:t>User(</a:t>
                </a:r>
                <a14:m>
                  <m:oMath xmlns:m="http://schemas.openxmlformats.org/officeDocument/2006/math">
                    <m:r>
                      <a:rPr lang="en-US" sz="2400" i="1">
                        <a:latin typeface="Cambria Math" panose="02040503050406030204" pitchFamily="18" charset="0"/>
                      </a:rPr>
                      <m:t>𝑝𝑘</m:t>
                    </m:r>
                    <m:r>
                      <a:rPr lang="en-US" sz="2400" b="0" i="1" smtClean="0">
                        <a:latin typeface="Cambria Math" panose="02040503050406030204" pitchFamily="18" charset="0"/>
                      </a:rPr>
                      <m:t>,</m:t>
                    </m:r>
                    <m:r>
                      <a:rPr lang="en-US" sz="2400" i="1">
                        <a:latin typeface="Cambria Math" panose="02040503050406030204" pitchFamily="18" charset="0"/>
                      </a:rPr>
                      <m:t>𝑚</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8" name="TextBox 7">
                <a:extLst>
                  <a:ext uri="{FF2B5EF4-FFF2-40B4-BE49-F238E27FC236}">
                    <a16:creationId xmlns:a16="http://schemas.microsoft.com/office/drawing/2014/main" id="{2178586A-D26E-07A5-C25C-BD6096F5DEDB}"/>
                  </a:ext>
                </a:extLst>
              </p:cNvPr>
              <p:cNvSpPr txBox="1">
                <a:spLocks noRot="1" noChangeAspect="1" noMove="1" noResize="1" noEditPoints="1" noAdjustHandles="1" noChangeArrowheads="1" noChangeShapeType="1" noTextEdit="1"/>
              </p:cNvSpPr>
              <p:nvPr/>
            </p:nvSpPr>
            <p:spPr>
              <a:xfrm>
                <a:off x="5861817" y="2052267"/>
                <a:ext cx="2445056" cy="461665"/>
              </a:xfrm>
              <a:prstGeom prst="rect">
                <a:avLst/>
              </a:prstGeom>
              <a:blipFill>
                <a:blip r:embed="rId7"/>
                <a:stretch>
                  <a:fillRect l="-3608" t="-13514"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
                <a:extLst>
                  <a:ext uri="{FF2B5EF4-FFF2-40B4-BE49-F238E27FC236}">
                    <a16:creationId xmlns:a16="http://schemas.microsoft.com/office/drawing/2014/main" id="{A3AD1B3D-3097-EBD4-A485-85CE235B5A92}"/>
                  </a:ext>
                </a:extLst>
              </p:cNvPr>
              <p:cNvSpPr txBox="1"/>
              <p:nvPr/>
            </p:nvSpPr>
            <p:spPr>
              <a:xfrm>
                <a:off x="6616166" y="3141784"/>
                <a:ext cx="86279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chemeClr val="tx1"/>
                          </a:solidFill>
                          <a:latin typeface="Cambria Math" panose="02040503050406030204" pitchFamily="18" charset="0"/>
                        </a:rPr>
                        <m:t>𝐵</m:t>
                      </m:r>
                    </m:oMath>
                  </m:oMathPara>
                </a14:m>
                <a:endParaRPr sz="2400" dirty="0"/>
              </a:p>
            </p:txBody>
          </p:sp>
        </mc:Choice>
        <mc:Fallback xmlns="">
          <p:sp>
            <p:nvSpPr>
              <p:cNvPr id="12" name=",">
                <a:extLst>
                  <a:ext uri="{FF2B5EF4-FFF2-40B4-BE49-F238E27FC236}">
                    <a16:creationId xmlns:a16="http://schemas.microsoft.com/office/drawing/2014/main" id="{A3AD1B3D-3097-EBD4-A485-85CE235B5A92}"/>
                  </a:ext>
                </a:extLst>
              </p:cNvPr>
              <p:cNvSpPr txBox="1">
                <a:spLocks noRot="1" noChangeAspect="1" noMove="1" noResize="1" noEditPoints="1" noAdjustHandles="1" noChangeArrowheads="1" noChangeShapeType="1" noTextEdit="1"/>
              </p:cNvSpPr>
              <p:nvPr/>
            </p:nvSpPr>
            <p:spPr>
              <a:xfrm>
                <a:off x="6616166" y="3141784"/>
                <a:ext cx="862794" cy="630936"/>
              </a:xfrm>
              <a:prstGeom prst="rect">
                <a:avLst/>
              </a:prstGeom>
              <a:blipFill>
                <a:blip r:embed="rId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
                <a:extLst>
                  <a:ext uri="{FF2B5EF4-FFF2-40B4-BE49-F238E27FC236}">
                    <a16:creationId xmlns:a16="http://schemas.microsoft.com/office/drawing/2014/main" id="{300FBF6D-761F-49A2-B6FC-01CCBD4E9DA4}"/>
                  </a:ext>
                </a:extLst>
              </p:cNvPr>
              <p:cNvSpPr txBox="1"/>
              <p:nvPr/>
            </p:nvSpPr>
            <p:spPr>
              <a:xfrm>
                <a:off x="9375464" y="5715959"/>
                <a:ext cx="2048568" cy="68864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𝜎</m:t>
                      </m:r>
                      <m:r>
                        <a:rPr lang="en-US" sz="2400" b="0" i="1" smtClean="0">
                          <a:solidFill>
                            <a:srgbClr val="000000"/>
                          </a:solidFill>
                          <a:latin typeface="Cambria Math" panose="02040503050406030204" pitchFamily="18" charset="0"/>
                        </a:rPr>
                        <m:t>←</m:t>
                      </m:r>
                      <m:d>
                        <m:dPr>
                          <m:ctrlPr>
                            <a:rPr lang="en-US" sz="2400" b="0" i="1" smtClean="0">
                              <a:solidFill>
                                <a:srgbClr val="000000"/>
                              </a:solidFill>
                              <a:latin typeface="Cambria Math" panose="02040503050406030204" pitchFamily="18" charset="0"/>
                            </a:rPr>
                          </m:ctrlPr>
                        </m:dPr>
                        <m:e>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𝑅</m:t>
                              </m:r>
                            </m:e>
                          </m:acc>
                          <m:r>
                            <a:rPr lang="en-US" sz="2400" b="0" i="1" smtClean="0">
                              <a:solidFill>
                                <a:srgbClr val="000000"/>
                              </a:solidFill>
                              <a:latin typeface="Cambria Math" panose="02040503050406030204" pitchFamily="18" charset="0"/>
                            </a:rPr>
                            <m:t>,</m:t>
                          </m:r>
                          <m:acc>
                            <m:accPr>
                              <m:chr m:val="̃"/>
                              <m:ctrlPr>
                                <a:rPr lang="en-US" sz="2400" i="1" smtClean="0">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𝑧</m:t>
                              </m:r>
                            </m:e>
                          </m:acc>
                          <m:r>
                            <a:rPr lang="en-US" sz="2400" i="1">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 </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d>
                    </m:oMath>
                  </m:oMathPara>
                </a14:m>
                <a:endParaRPr sz="2400" dirty="0"/>
              </a:p>
            </p:txBody>
          </p:sp>
        </mc:Choice>
        <mc:Fallback xmlns="">
          <p:sp>
            <p:nvSpPr>
              <p:cNvPr id="30" name="Text">
                <a:extLst>
                  <a:ext uri="{FF2B5EF4-FFF2-40B4-BE49-F238E27FC236}">
                    <a16:creationId xmlns:a16="http://schemas.microsoft.com/office/drawing/2014/main" id="{300FBF6D-761F-49A2-B6FC-01CCBD4E9DA4}"/>
                  </a:ext>
                </a:extLst>
              </p:cNvPr>
              <p:cNvSpPr txBox="1">
                <a:spLocks noRot="1" noChangeAspect="1" noMove="1" noResize="1" noEditPoints="1" noAdjustHandles="1" noChangeArrowheads="1" noChangeShapeType="1" noTextEdit="1"/>
              </p:cNvSpPr>
              <p:nvPr/>
            </p:nvSpPr>
            <p:spPr>
              <a:xfrm>
                <a:off x="9375464" y="5715959"/>
                <a:ext cx="2048568" cy="688644"/>
              </a:xfrm>
              <a:prstGeom prst="rect">
                <a:avLst/>
              </a:prstGeom>
              <a:blipFill>
                <a:blip r:embed="rId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C5ADC21-54A5-9756-A86F-E002350CEDD9}"/>
              </a:ext>
            </a:extLst>
          </p:cNvPr>
          <p:cNvCxnSpPr>
            <a:cxnSpLocks/>
          </p:cNvCxnSpPr>
          <p:nvPr/>
        </p:nvCxnSpPr>
        <p:spPr>
          <a:xfrm>
            <a:off x="7372622" y="3467966"/>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
                <a:extLst>
                  <a:ext uri="{FF2B5EF4-FFF2-40B4-BE49-F238E27FC236}">
                    <a16:creationId xmlns:a16="http://schemas.microsoft.com/office/drawing/2014/main" id="{56B85C58-08DC-8B02-3D5C-1ED3550CCB30}"/>
                  </a:ext>
                </a:extLst>
              </p:cNvPr>
              <p:cNvSpPr txBox="1"/>
              <p:nvPr/>
            </p:nvSpPr>
            <p:spPr>
              <a:xfrm>
                <a:off x="4451416" y="2826935"/>
                <a:ext cx="1043165"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oMath>
                  </m:oMathPara>
                </a14:m>
                <a:endParaRPr sz="2400" dirty="0"/>
              </a:p>
            </p:txBody>
          </p:sp>
        </mc:Choice>
        <mc:Fallback xmlns="">
          <p:sp>
            <p:nvSpPr>
              <p:cNvPr id="18" name=",">
                <a:extLst>
                  <a:ext uri="{FF2B5EF4-FFF2-40B4-BE49-F238E27FC236}">
                    <a16:creationId xmlns:a16="http://schemas.microsoft.com/office/drawing/2014/main" id="{56B85C58-08DC-8B02-3D5C-1ED3550CCB30}"/>
                  </a:ext>
                </a:extLst>
              </p:cNvPr>
              <p:cNvSpPr txBox="1">
                <a:spLocks noRot="1" noChangeAspect="1" noMove="1" noResize="1" noEditPoints="1" noAdjustHandles="1" noChangeArrowheads="1" noChangeShapeType="1" noTextEdit="1"/>
              </p:cNvSpPr>
              <p:nvPr/>
            </p:nvSpPr>
            <p:spPr>
              <a:xfrm>
                <a:off x="4451416" y="2826935"/>
                <a:ext cx="1043165" cy="630936"/>
              </a:xfrm>
              <a:prstGeom prst="rect">
                <a:avLst/>
              </a:prstGeom>
              <a:blipFill>
                <a:blip r:embed="rId1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9C1C6FC2-1CF5-77CF-BBA6-8E472C08433D}"/>
              </a:ext>
            </a:extLst>
          </p:cNvPr>
          <p:cNvCxnSpPr>
            <a:cxnSpLocks/>
          </p:cNvCxnSpPr>
          <p:nvPr/>
        </p:nvCxnSpPr>
        <p:spPr>
          <a:xfrm>
            <a:off x="7372622" y="3971182"/>
            <a:ext cx="410816"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0CF666-4AB4-F695-D790-48FCC48FDA5F}"/>
              </a:ext>
            </a:extLst>
          </p:cNvPr>
          <p:cNvCxnSpPr>
            <a:cxnSpLocks/>
          </p:cNvCxnSpPr>
          <p:nvPr/>
        </p:nvCxnSpPr>
        <p:spPr>
          <a:xfrm>
            <a:off x="7354640" y="5450005"/>
            <a:ext cx="410816" cy="0"/>
          </a:xfrm>
          <a:prstGeom prst="straightConnector1">
            <a:avLst/>
          </a:prstGeom>
          <a:ln w="4572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
                <a:extLst>
                  <a:ext uri="{FF2B5EF4-FFF2-40B4-BE49-F238E27FC236}">
                    <a16:creationId xmlns:a16="http://schemas.microsoft.com/office/drawing/2014/main" id="{D0C656D2-ED57-B8B3-7905-F88546B9EE13}"/>
                  </a:ext>
                </a:extLst>
              </p:cNvPr>
              <p:cNvSpPr txBox="1"/>
              <p:nvPr/>
            </p:nvSpPr>
            <p:spPr>
              <a:xfrm>
                <a:off x="6981424" y="3647420"/>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40" name="Text">
                <a:extLst>
                  <a:ext uri="{FF2B5EF4-FFF2-40B4-BE49-F238E27FC236}">
                    <a16:creationId xmlns:a16="http://schemas.microsoft.com/office/drawing/2014/main" id="{D0C656D2-ED57-B8B3-7905-F88546B9EE13}"/>
                  </a:ext>
                </a:extLst>
              </p:cNvPr>
              <p:cNvSpPr txBox="1">
                <a:spLocks noRot="1" noChangeAspect="1" noMove="1" noResize="1" noEditPoints="1" noAdjustHandles="1" noChangeArrowheads="1" noChangeShapeType="1" noTextEdit="1"/>
              </p:cNvSpPr>
              <p:nvPr/>
            </p:nvSpPr>
            <p:spPr>
              <a:xfrm>
                <a:off x="6981424" y="3647420"/>
                <a:ext cx="476022" cy="630936"/>
              </a:xfrm>
              <a:prstGeom prst="rect">
                <a:avLst/>
              </a:prstGeom>
              <a:blipFill>
                <a:blip r:embed="rId11"/>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a:extLst>
                  <a:ext uri="{FF2B5EF4-FFF2-40B4-BE49-F238E27FC236}">
                    <a16:creationId xmlns:a16="http://schemas.microsoft.com/office/drawing/2014/main" id="{7A70D923-BD85-5085-AC6D-ED38C3DDA284}"/>
                  </a:ext>
                </a:extLst>
              </p:cNvPr>
              <p:cNvSpPr txBox="1"/>
              <p:nvPr/>
            </p:nvSpPr>
            <p:spPr>
              <a:xfrm>
                <a:off x="6414190" y="5076959"/>
                <a:ext cx="108272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oMath>
                  </m:oMathPara>
                </a14:m>
                <a:endParaRPr sz="2400" dirty="0"/>
              </a:p>
            </p:txBody>
          </p:sp>
        </mc:Choice>
        <mc:Fallback xmlns="">
          <p:sp>
            <p:nvSpPr>
              <p:cNvPr id="42" name="Text">
                <a:extLst>
                  <a:ext uri="{FF2B5EF4-FFF2-40B4-BE49-F238E27FC236}">
                    <a16:creationId xmlns:a16="http://schemas.microsoft.com/office/drawing/2014/main" id="{7A70D923-BD85-5085-AC6D-ED38C3DDA284}"/>
                  </a:ext>
                </a:extLst>
              </p:cNvPr>
              <p:cNvSpPr txBox="1">
                <a:spLocks noRot="1" noChangeAspect="1" noMove="1" noResize="1" noEditPoints="1" noAdjustHandles="1" noChangeArrowheads="1" noChangeShapeType="1" noTextEdit="1"/>
              </p:cNvSpPr>
              <p:nvPr/>
            </p:nvSpPr>
            <p:spPr>
              <a:xfrm>
                <a:off x="6414190" y="5076959"/>
                <a:ext cx="1082726" cy="630936"/>
              </a:xfrm>
              <a:prstGeom prst="rect">
                <a:avLst/>
              </a:prstGeom>
              <a:blipFill>
                <a:blip r:embed="rId1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D6725B6A-67A2-4121-7B73-345FAF2A67A1}"/>
              </a:ext>
            </a:extLst>
          </p:cNvPr>
          <p:cNvSpPr/>
          <p:nvPr/>
        </p:nvSpPr>
        <p:spPr>
          <a:xfrm>
            <a:off x="772419" y="1864974"/>
            <a:ext cx="3687048" cy="4025345"/>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E7EB85FD-1D43-54C8-63D1-A58D8C9156B0}"/>
              </a:ext>
            </a:extLst>
          </p:cNvPr>
          <p:cNvSpPr/>
          <p:nvPr/>
        </p:nvSpPr>
        <p:spPr>
          <a:xfrm>
            <a:off x="5486530" y="1898922"/>
            <a:ext cx="5933052" cy="4485343"/>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
                <a:extLst>
                  <a:ext uri="{FF2B5EF4-FFF2-40B4-BE49-F238E27FC236}">
                    <a16:creationId xmlns:a16="http://schemas.microsoft.com/office/drawing/2014/main" id="{00F4CA22-C760-832D-11A6-302626CB2B4E}"/>
                  </a:ext>
                </a:extLst>
              </p:cNvPr>
              <p:cNvSpPr txBox="1"/>
              <p:nvPr/>
            </p:nvSpPr>
            <p:spPr>
              <a:xfrm>
                <a:off x="767581" y="2278866"/>
                <a:ext cx="3184902"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ar-AE"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ar-AE" sz="2400" i="1">
                          <a:solidFill>
                            <a:srgbClr val="000000"/>
                          </a:solidFill>
                          <a:latin typeface="Cambria Math" panose="02040503050406030204" pitchFamily="18" charset="0"/>
                        </a:rPr>
                        <m:t>←</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sSub>
                            <m:sSubPr>
                              <m:ctrlPr>
                                <a:rPr lang="en-US" sz="2400" b="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sup>
                      </m:sSup>
                    </m:oMath>
                  </m:oMathPara>
                </a14:m>
                <a:endParaRPr lang="ar-AE" sz="2400" dirty="0"/>
              </a:p>
            </p:txBody>
          </p:sp>
        </mc:Choice>
        <mc:Fallback xmlns="">
          <p:sp>
            <p:nvSpPr>
              <p:cNvPr id="54" name=",">
                <a:extLst>
                  <a:ext uri="{FF2B5EF4-FFF2-40B4-BE49-F238E27FC236}">
                    <a16:creationId xmlns:a16="http://schemas.microsoft.com/office/drawing/2014/main" id="{00F4CA22-C760-832D-11A6-302626CB2B4E}"/>
                  </a:ext>
                </a:extLst>
              </p:cNvPr>
              <p:cNvSpPr txBox="1">
                <a:spLocks noRot="1" noChangeAspect="1" noMove="1" noResize="1" noEditPoints="1" noAdjustHandles="1" noChangeArrowheads="1" noChangeShapeType="1" noTextEdit="1"/>
              </p:cNvSpPr>
              <p:nvPr/>
            </p:nvSpPr>
            <p:spPr>
              <a:xfrm>
                <a:off x="767581" y="2278866"/>
                <a:ext cx="3184902" cy="789634"/>
              </a:xfrm>
              <a:prstGeom prst="rect">
                <a:avLst/>
              </a:prstGeom>
              <a:blipFill>
                <a:blip r:embed="rId14"/>
                <a:stretch>
                  <a:fillRect b="-1587"/>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
                <a:extLst>
                  <a:ext uri="{FF2B5EF4-FFF2-40B4-BE49-F238E27FC236}">
                    <a16:creationId xmlns:a16="http://schemas.microsoft.com/office/drawing/2014/main" id="{586F47FE-0F1A-0697-1807-87C66FB7FB8C}"/>
                  </a:ext>
                </a:extLst>
              </p:cNvPr>
              <p:cNvSpPr txBox="1"/>
              <p:nvPr/>
            </p:nvSpPr>
            <p:spPr>
              <a:xfrm>
                <a:off x="698533" y="2766234"/>
                <a:ext cx="4052241" cy="78963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limUpp>
                        <m:limUppPr>
                          <m:ctrlPr>
                            <a:rPr lang="ar-AE" sz="2400" i="1">
                              <a:solidFill>
                                <a:srgbClr val="000000"/>
                              </a:solidFill>
                              <a:latin typeface="Cambria Math" panose="02040503050406030204" pitchFamily="18" charset="0"/>
                            </a:rPr>
                          </m:ctrlPr>
                        </m:limUppPr>
                        <m:e>
                          <m:r>
                            <a:rPr lang="ar-AE" sz="2400" i="1">
                              <a:solidFill>
                                <a:srgbClr val="000000"/>
                              </a:solidFill>
                              <a:latin typeface="Cambria Math" panose="02040503050406030204" pitchFamily="18" charset="0"/>
                            </a:rPr>
                            <m:t>⟵</m:t>
                          </m:r>
                        </m:e>
                        <m:lim>
                          <m:r>
                            <a:rPr lang="ar-AE" sz="2400" i="1">
                              <a:solidFill>
                                <a:srgbClr val="000000"/>
                              </a:solidFill>
                              <a:latin typeface="Cambria Math" panose="02040503050406030204" pitchFamily="18" charset="0"/>
                            </a:rPr>
                            <m:t>$</m:t>
                          </m:r>
                        </m:lim>
                      </m:limUpp>
                      <m:sSub>
                        <m:sSubPr>
                          <m:ctrlPr>
                            <a:rPr lang="ar-AE" sz="2400" i="1">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ℤ</m:t>
                          </m:r>
                        </m:e>
                        <m:sub>
                          <m:r>
                            <a:rPr lang="ar-AE" sz="2400" i="1">
                              <a:solidFill>
                                <a:srgbClr val="000000"/>
                              </a:solidFill>
                              <a:latin typeface="Cambria Math" panose="02040503050406030204" pitchFamily="18" charset="0"/>
                            </a:rPr>
                            <m:t>𝑝</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r>
                        <a:rPr lang="ar-AE" sz="2400" i="1">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𝑔</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sup>
                      </m:sSup>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h</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sup>
                      </m:sSup>
                    </m:oMath>
                  </m:oMathPara>
                </a14:m>
                <a:endParaRPr lang="ar-AE" sz="2400" dirty="0">
                  <a:solidFill>
                    <a:schemeClr val="tx1"/>
                  </a:solidFill>
                </a:endParaRPr>
              </a:p>
            </p:txBody>
          </p:sp>
        </mc:Choice>
        <mc:Fallback xmlns="">
          <p:sp>
            <p:nvSpPr>
              <p:cNvPr id="55" name=",">
                <a:extLst>
                  <a:ext uri="{FF2B5EF4-FFF2-40B4-BE49-F238E27FC236}">
                    <a16:creationId xmlns:a16="http://schemas.microsoft.com/office/drawing/2014/main" id="{586F47FE-0F1A-0697-1807-87C66FB7FB8C}"/>
                  </a:ext>
                </a:extLst>
              </p:cNvPr>
              <p:cNvSpPr txBox="1">
                <a:spLocks noRot="1" noChangeAspect="1" noMove="1" noResize="1" noEditPoints="1" noAdjustHandles="1" noChangeArrowheads="1" noChangeShapeType="1" noTextEdit="1"/>
              </p:cNvSpPr>
              <p:nvPr/>
            </p:nvSpPr>
            <p:spPr>
              <a:xfrm>
                <a:off x="698533" y="2766234"/>
                <a:ext cx="4052241" cy="789634"/>
              </a:xfrm>
              <a:prstGeom prst="rect">
                <a:avLst/>
              </a:prstGeom>
              <a:blipFill>
                <a:blip r:embed="rId15"/>
                <a:stretch>
                  <a:fillRect b="-3175"/>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F404D1A8-DA68-90E5-AA1C-AB240BC819AE}"/>
              </a:ext>
            </a:extLst>
          </p:cNvPr>
          <p:cNvCxnSpPr>
            <a:cxnSpLocks/>
          </p:cNvCxnSpPr>
          <p:nvPr/>
        </p:nvCxnSpPr>
        <p:spPr>
          <a:xfrm>
            <a:off x="4462216" y="5513349"/>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
                <a:extLst>
                  <a:ext uri="{FF2B5EF4-FFF2-40B4-BE49-F238E27FC236}">
                    <a16:creationId xmlns:a16="http://schemas.microsoft.com/office/drawing/2014/main" id="{CF796F43-6428-80DC-3718-675F2850413F}"/>
                  </a:ext>
                </a:extLst>
              </p:cNvPr>
              <p:cNvSpPr txBox="1"/>
              <p:nvPr/>
            </p:nvSpPr>
            <p:spPr>
              <a:xfrm>
                <a:off x="4539305" y="4985250"/>
                <a:ext cx="925504"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63" name="Text">
                <a:extLst>
                  <a:ext uri="{FF2B5EF4-FFF2-40B4-BE49-F238E27FC236}">
                    <a16:creationId xmlns:a16="http://schemas.microsoft.com/office/drawing/2014/main" id="{CF796F43-6428-80DC-3718-675F2850413F}"/>
                  </a:ext>
                </a:extLst>
              </p:cNvPr>
              <p:cNvSpPr txBox="1">
                <a:spLocks noRot="1" noChangeAspect="1" noMove="1" noResize="1" noEditPoints="1" noAdjustHandles="1" noChangeArrowheads="1" noChangeShapeType="1" noTextEdit="1"/>
              </p:cNvSpPr>
              <p:nvPr/>
            </p:nvSpPr>
            <p:spPr>
              <a:xfrm>
                <a:off x="4539305" y="4985250"/>
                <a:ext cx="925504" cy="615547"/>
              </a:xfrm>
              <a:prstGeom prst="rect">
                <a:avLst/>
              </a:prstGeom>
              <a:blipFill>
                <a:blip r:embed="rId16"/>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002A3EE0-96BF-B60B-DB90-B0A4AECCA125}"/>
              </a:ext>
            </a:extLst>
          </p:cNvPr>
          <p:cNvCxnSpPr>
            <a:cxnSpLocks/>
          </p:cNvCxnSpPr>
          <p:nvPr/>
        </p:nvCxnSpPr>
        <p:spPr>
          <a:xfrm>
            <a:off x="4487248" y="3943877"/>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E17A03C-F996-DDBC-2656-46E9CAB8E692}"/>
              </a:ext>
            </a:extLst>
          </p:cNvPr>
          <p:cNvCxnSpPr>
            <a:cxnSpLocks/>
          </p:cNvCxnSpPr>
          <p:nvPr/>
        </p:nvCxnSpPr>
        <p:spPr>
          <a:xfrm>
            <a:off x="4487248" y="3406451"/>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8F8D96-92A9-EE33-5A0C-B35B3E822F76}"/>
                  </a:ext>
                </a:extLst>
              </p:cNvPr>
              <p:cNvSpPr txBox="1"/>
              <p:nvPr/>
            </p:nvSpPr>
            <p:spPr>
              <a:xfrm>
                <a:off x="843719" y="1144258"/>
                <a:ext cx="5212366" cy="642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𝑛</m:t>
                          </m:r>
                        </m:sub>
                      </m:sSub>
                      <m:limUpp>
                        <m:limUppPr>
                          <m:ctrlPr>
                            <a:rPr lang="ar-AE" sz="2400" i="1" smtClean="0">
                              <a:latin typeface="Cambria Math" panose="02040503050406030204" pitchFamily="18" charset="0"/>
                            </a:rPr>
                          </m:ctrlPr>
                        </m:limUppPr>
                        <m:e>
                          <m:r>
                            <a:rPr lang="ar-AE" sz="2400" i="1">
                              <a:latin typeface="Cambria Math" panose="02040503050406030204" pitchFamily="18" charset="0"/>
                            </a:rPr>
                            <m:t>⟵</m:t>
                          </m:r>
                        </m:e>
                        <m:lim>
                          <m:r>
                            <a:rPr lang="ar-AE" sz="2400" i="1">
                              <a:latin typeface="Cambria Math" panose="02040503050406030204" pitchFamily="18" charset="0"/>
                            </a:rPr>
                            <m:t>$</m:t>
                          </m:r>
                        </m:lim>
                      </m:limUp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𝑆h𝑎𝑚𝑖𝑟𝑆𝑆</m:t>
                          </m:r>
                        </m:e>
                        <m: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𝑠𝑘</m:t>
                      </m:r>
                      <m:r>
                        <a:rPr lang="en-US" sz="2400" b="0" i="1" smtClean="0">
                          <a:latin typeface="Cambria Math" panose="02040503050406030204" pitchFamily="18" charset="0"/>
                        </a:rPr>
                        <m:t>)</m:t>
                      </m:r>
                    </m:oMath>
                  </m:oMathPara>
                </a14:m>
                <a:endParaRPr lang="ar-AE" sz="2400" i="1" dirty="0"/>
              </a:p>
            </p:txBody>
          </p:sp>
        </mc:Choice>
        <mc:Fallback xmlns="">
          <p:sp>
            <p:nvSpPr>
              <p:cNvPr id="15" name="TextBox 14">
                <a:extLst>
                  <a:ext uri="{FF2B5EF4-FFF2-40B4-BE49-F238E27FC236}">
                    <a16:creationId xmlns:a16="http://schemas.microsoft.com/office/drawing/2014/main" id="{A98F8D96-92A9-EE33-5A0C-B35B3E822F76}"/>
                  </a:ext>
                </a:extLst>
              </p:cNvPr>
              <p:cNvSpPr txBox="1">
                <a:spLocks noRot="1" noChangeAspect="1" noMove="1" noResize="1" noEditPoints="1" noAdjustHandles="1" noChangeArrowheads="1" noChangeShapeType="1" noTextEdit="1"/>
              </p:cNvSpPr>
              <p:nvPr/>
            </p:nvSpPr>
            <p:spPr>
              <a:xfrm>
                <a:off x="843719" y="1144258"/>
                <a:ext cx="5212366" cy="642805"/>
              </a:xfrm>
              <a:prstGeom prst="rect">
                <a:avLst/>
              </a:prstGeom>
              <a:blipFill>
                <a:blip r:embed="rId17"/>
                <a:stretch>
                  <a:fillRect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
                <a:extLst>
                  <a:ext uri="{FF2B5EF4-FFF2-40B4-BE49-F238E27FC236}">
                    <a16:creationId xmlns:a16="http://schemas.microsoft.com/office/drawing/2014/main" id="{AE7D6A18-5B34-841E-F7C5-3BC6FC4BC488}"/>
                  </a:ext>
                </a:extLst>
              </p:cNvPr>
              <p:cNvSpPr txBox="1"/>
              <p:nvPr/>
            </p:nvSpPr>
            <p:spPr>
              <a:xfrm>
                <a:off x="6272647" y="2517231"/>
                <a:ext cx="913969"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16" name=",">
                <a:extLst>
                  <a:ext uri="{FF2B5EF4-FFF2-40B4-BE49-F238E27FC236}">
                    <a16:creationId xmlns:a16="http://schemas.microsoft.com/office/drawing/2014/main" id="{AE7D6A18-5B34-841E-F7C5-3BC6FC4BC488}"/>
                  </a:ext>
                </a:extLst>
              </p:cNvPr>
              <p:cNvSpPr txBox="1">
                <a:spLocks noRot="1" noChangeAspect="1" noMove="1" noResize="1" noEditPoints="1" noAdjustHandles="1" noChangeArrowheads="1" noChangeShapeType="1" noTextEdit="1"/>
              </p:cNvSpPr>
              <p:nvPr/>
            </p:nvSpPr>
            <p:spPr>
              <a:xfrm>
                <a:off x="6272647" y="2517231"/>
                <a:ext cx="913969" cy="645299"/>
              </a:xfrm>
              <a:prstGeom prst="rect">
                <a:avLst/>
              </a:prstGeom>
              <a:blipFill>
                <a:blip r:embed="rId1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
                <a:extLst>
                  <a:ext uri="{FF2B5EF4-FFF2-40B4-BE49-F238E27FC236}">
                    <a16:creationId xmlns:a16="http://schemas.microsoft.com/office/drawing/2014/main" id="{FE7175DE-BEF6-5311-EC5B-D9A72CF15194}"/>
                  </a:ext>
                </a:extLst>
              </p:cNvPr>
              <p:cNvSpPr txBox="1"/>
              <p:nvPr/>
            </p:nvSpPr>
            <p:spPr>
              <a:xfrm>
                <a:off x="7100369" y="2527257"/>
                <a:ext cx="85253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19" name=",">
                <a:extLst>
                  <a:ext uri="{FF2B5EF4-FFF2-40B4-BE49-F238E27FC236}">
                    <a16:creationId xmlns:a16="http://schemas.microsoft.com/office/drawing/2014/main" id="{FE7175DE-BEF6-5311-EC5B-D9A72CF15194}"/>
                  </a:ext>
                </a:extLst>
              </p:cNvPr>
              <p:cNvSpPr txBox="1">
                <a:spLocks noRot="1" noChangeAspect="1" noMove="1" noResize="1" noEditPoints="1" noAdjustHandles="1" noChangeArrowheads="1" noChangeShapeType="1" noTextEdit="1"/>
              </p:cNvSpPr>
              <p:nvPr/>
            </p:nvSpPr>
            <p:spPr>
              <a:xfrm>
                <a:off x="7100369" y="2527257"/>
                <a:ext cx="852535" cy="645299"/>
              </a:xfrm>
              <a:prstGeom prst="rect">
                <a:avLst/>
              </a:prstGeom>
              <a:blipFill>
                <a:blip r:embed="rId1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
                <a:extLst>
                  <a:ext uri="{FF2B5EF4-FFF2-40B4-BE49-F238E27FC236}">
                    <a16:creationId xmlns:a16="http://schemas.microsoft.com/office/drawing/2014/main" id="{8C7FA8AC-A1D8-681F-BDD5-A2CB8F249188}"/>
                  </a:ext>
                </a:extLst>
              </p:cNvPr>
              <p:cNvSpPr txBox="1"/>
              <p:nvPr/>
            </p:nvSpPr>
            <p:spPr>
              <a:xfrm>
                <a:off x="869219" y="4985249"/>
                <a:ext cx="3620537"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𝜆</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21" name=",">
                <a:extLst>
                  <a:ext uri="{FF2B5EF4-FFF2-40B4-BE49-F238E27FC236}">
                    <a16:creationId xmlns:a16="http://schemas.microsoft.com/office/drawing/2014/main" id="{8C7FA8AC-A1D8-681F-BDD5-A2CB8F249188}"/>
                  </a:ext>
                </a:extLst>
              </p:cNvPr>
              <p:cNvSpPr txBox="1">
                <a:spLocks noRot="1" noChangeAspect="1" noMove="1" noResize="1" noEditPoints="1" noAdjustHandles="1" noChangeArrowheads="1" noChangeShapeType="1" noTextEdit="1"/>
              </p:cNvSpPr>
              <p:nvPr/>
            </p:nvSpPr>
            <p:spPr>
              <a:xfrm>
                <a:off x="869219" y="4985249"/>
                <a:ext cx="3620537" cy="615547"/>
              </a:xfrm>
              <a:prstGeom prst="rect">
                <a:avLst/>
              </a:prstGeom>
              <a:blipFill>
                <a:blip r:embed="rId20"/>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
                <a:extLst>
                  <a:ext uri="{FF2B5EF4-FFF2-40B4-BE49-F238E27FC236}">
                    <a16:creationId xmlns:a16="http://schemas.microsoft.com/office/drawing/2014/main" id="{F5FEE837-F4D2-0853-0E1E-354D76C4DCB1}"/>
                  </a:ext>
                </a:extLst>
              </p:cNvPr>
              <p:cNvSpPr txBox="1"/>
              <p:nvPr/>
            </p:nvSpPr>
            <p:spPr>
              <a:xfrm rot="14058611">
                <a:off x="6482823" y="2872280"/>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26" name=",">
                <a:extLst>
                  <a:ext uri="{FF2B5EF4-FFF2-40B4-BE49-F238E27FC236}">
                    <a16:creationId xmlns:a16="http://schemas.microsoft.com/office/drawing/2014/main" id="{F5FEE837-F4D2-0853-0E1E-354D76C4DCB1}"/>
                  </a:ext>
                </a:extLst>
              </p:cNvPr>
              <p:cNvSpPr txBox="1">
                <a:spLocks noRot="1" noChangeAspect="1" noMove="1" noResize="1" noEditPoints="1" noAdjustHandles="1" noChangeArrowheads="1" noChangeShapeType="1" noTextEdit="1"/>
              </p:cNvSpPr>
              <p:nvPr/>
            </p:nvSpPr>
            <p:spPr>
              <a:xfrm rot="14058611">
                <a:off x="6482823" y="2872280"/>
                <a:ext cx="573228" cy="615547"/>
              </a:xfrm>
              <a:prstGeom prst="rect">
                <a:avLst/>
              </a:prstGeom>
              <a:blipFill>
                <a:blip r:embed="rId2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8BC15E73-D683-2449-B6B1-CD0526B450F9}"/>
              </a:ext>
            </a:extLst>
          </p:cNvPr>
          <p:cNvCxnSpPr>
            <a:cxnSpLocks/>
          </p:cNvCxnSpPr>
          <p:nvPr/>
        </p:nvCxnSpPr>
        <p:spPr>
          <a:xfrm>
            <a:off x="4499823" y="4502052"/>
            <a:ext cx="98640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BD2E562-0682-DC1C-0BA4-AB0FE0545308}"/>
              </a:ext>
            </a:extLst>
          </p:cNvPr>
          <p:cNvCxnSpPr>
            <a:cxnSpLocks/>
          </p:cNvCxnSpPr>
          <p:nvPr/>
        </p:nvCxnSpPr>
        <p:spPr>
          <a:xfrm>
            <a:off x="4474818" y="4985250"/>
            <a:ext cx="98640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
                <a:extLst>
                  <a:ext uri="{FF2B5EF4-FFF2-40B4-BE49-F238E27FC236}">
                    <a16:creationId xmlns:a16="http://schemas.microsoft.com/office/drawing/2014/main" id="{01A27B63-C769-8FF2-220B-824E8937D911}"/>
                  </a:ext>
                </a:extLst>
              </p:cNvPr>
              <p:cNvSpPr txBox="1"/>
              <p:nvPr/>
            </p:nvSpPr>
            <p:spPr>
              <a:xfrm>
                <a:off x="5843631" y="5639242"/>
                <a:ext cx="773604"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52" name=",">
                <a:extLst>
                  <a:ext uri="{FF2B5EF4-FFF2-40B4-BE49-F238E27FC236}">
                    <a16:creationId xmlns:a16="http://schemas.microsoft.com/office/drawing/2014/main" id="{01A27B63-C769-8FF2-220B-824E8937D911}"/>
                  </a:ext>
                </a:extLst>
              </p:cNvPr>
              <p:cNvSpPr txBox="1">
                <a:spLocks noRot="1" noChangeAspect="1" noMove="1" noResize="1" noEditPoints="1" noAdjustHandles="1" noChangeArrowheads="1" noChangeShapeType="1" noTextEdit="1"/>
              </p:cNvSpPr>
              <p:nvPr/>
            </p:nvSpPr>
            <p:spPr>
              <a:xfrm>
                <a:off x="5843631" y="5639242"/>
                <a:ext cx="773604" cy="645299"/>
              </a:xfrm>
              <a:prstGeom prst="rect">
                <a:avLst/>
              </a:prstGeom>
              <a:blipFill>
                <a:blip r:embed="rId2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
                <a:extLst>
                  <a:ext uri="{FF2B5EF4-FFF2-40B4-BE49-F238E27FC236}">
                    <a16:creationId xmlns:a16="http://schemas.microsoft.com/office/drawing/2014/main" id="{6C4286FD-61B4-F3E8-613D-2E0A300E1DAD}"/>
                  </a:ext>
                </a:extLst>
              </p:cNvPr>
              <p:cNvSpPr txBox="1"/>
              <p:nvPr/>
            </p:nvSpPr>
            <p:spPr>
              <a:xfrm>
                <a:off x="6912647" y="5646379"/>
                <a:ext cx="788991"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56" name=",">
                <a:extLst>
                  <a:ext uri="{FF2B5EF4-FFF2-40B4-BE49-F238E27FC236}">
                    <a16:creationId xmlns:a16="http://schemas.microsoft.com/office/drawing/2014/main" id="{6C4286FD-61B4-F3E8-613D-2E0A300E1DAD}"/>
                  </a:ext>
                </a:extLst>
              </p:cNvPr>
              <p:cNvSpPr txBox="1">
                <a:spLocks noRot="1" noChangeAspect="1" noMove="1" noResize="1" noEditPoints="1" noAdjustHandles="1" noChangeArrowheads="1" noChangeShapeType="1" noTextEdit="1"/>
              </p:cNvSpPr>
              <p:nvPr/>
            </p:nvSpPr>
            <p:spPr>
              <a:xfrm>
                <a:off x="6912647" y="5646379"/>
                <a:ext cx="788991" cy="645299"/>
              </a:xfrm>
              <a:prstGeom prst="rect">
                <a:avLst/>
              </a:prstGeom>
              <a:blipFill>
                <a:blip r:embed="rId26"/>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
                <a:extLst>
                  <a:ext uri="{FF2B5EF4-FFF2-40B4-BE49-F238E27FC236}">
                    <a16:creationId xmlns:a16="http://schemas.microsoft.com/office/drawing/2014/main" id="{09B0CE42-C00C-8510-E740-43A4986A8CA1}"/>
                  </a:ext>
                </a:extLst>
              </p:cNvPr>
              <p:cNvSpPr txBox="1"/>
              <p:nvPr/>
            </p:nvSpPr>
            <p:spPr>
              <a:xfrm>
                <a:off x="1035747" y="4389740"/>
                <a:ext cx="140967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58" name=",">
                <a:extLst>
                  <a:ext uri="{FF2B5EF4-FFF2-40B4-BE49-F238E27FC236}">
                    <a16:creationId xmlns:a16="http://schemas.microsoft.com/office/drawing/2014/main" id="{09B0CE42-C00C-8510-E740-43A4986A8CA1}"/>
                  </a:ext>
                </a:extLst>
              </p:cNvPr>
              <p:cNvSpPr txBox="1">
                <a:spLocks noRot="1" noChangeAspect="1" noMove="1" noResize="1" noEditPoints="1" noAdjustHandles="1" noChangeArrowheads="1" noChangeShapeType="1" noTextEdit="1"/>
              </p:cNvSpPr>
              <p:nvPr/>
            </p:nvSpPr>
            <p:spPr>
              <a:xfrm>
                <a:off x="1035747" y="4389740"/>
                <a:ext cx="1409675" cy="645299"/>
              </a:xfrm>
              <a:prstGeom prst="rect">
                <a:avLst/>
              </a:prstGeom>
              <a:blipFill>
                <a:blip r:embed="rId27"/>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
                <a:extLst>
                  <a:ext uri="{FF2B5EF4-FFF2-40B4-BE49-F238E27FC236}">
                    <a16:creationId xmlns:a16="http://schemas.microsoft.com/office/drawing/2014/main" id="{81500917-9DEE-5ED6-D0B4-7F6B24D14FD9}"/>
                  </a:ext>
                </a:extLst>
              </p:cNvPr>
              <p:cNvSpPr txBox="1"/>
              <p:nvPr/>
            </p:nvSpPr>
            <p:spPr>
              <a:xfrm rot="18084587">
                <a:off x="7059030" y="2859095"/>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0" name=",">
                <a:extLst>
                  <a:ext uri="{FF2B5EF4-FFF2-40B4-BE49-F238E27FC236}">
                    <a16:creationId xmlns:a16="http://schemas.microsoft.com/office/drawing/2014/main" id="{81500917-9DEE-5ED6-D0B4-7F6B24D14FD9}"/>
                  </a:ext>
                </a:extLst>
              </p:cNvPr>
              <p:cNvSpPr txBox="1">
                <a:spLocks noRot="1" noChangeAspect="1" noMove="1" noResize="1" noEditPoints="1" noAdjustHandles="1" noChangeArrowheads="1" noChangeShapeType="1" noTextEdit="1"/>
              </p:cNvSpPr>
              <p:nvPr/>
            </p:nvSpPr>
            <p:spPr>
              <a:xfrm rot="18084587">
                <a:off x="7059030" y="2859095"/>
                <a:ext cx="573228" cy="615547"/>
              </a:xfrm>
              <a:prstGeom prst="rect">
                <a:avLst/>
              </a:prstGeom>
              <a:blipFill>
                <a:blip r:embed="rId2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
                <a:extLst>
                  <a:ext uri="{FF2B5EF4-FFF2-40B4-BE49-F238E27FC236}">
                    <a16:creationId xmlns:a16="http://schemas.microsoft.com/office/drawing/2014/main" id="{3337C865-AE01-8E85-C305-B7E86DF2DE29}"/>
                  </a:ext>
                </a:extLst>
              </p:cNvPr>
              <p:cNvSpPr txBox="1"/>
              <p:nvPr/>
            </p:nvSpPr>
            <p:spPr>
              <a:xfrm rot="8344517">
                <a:off x="6195324" y="5371249"/>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1" name=",">
                <a:extLst>
                  <a:ext uri="{FF2B5EF4-FFF2-40B4-BE49-F238E27FC236}">
                    <a16:creationId xmlns:a16="http://schemas.microsoft.com/office/drawing/2014/main" id="{3337C865-AE01-8E85-C305-B7E86DF2DE29}"/>
                  </a:ext>
                </a:extLst>
              </p:cNvPr>
              <p:cNvSpPr txBox="1">
                <a:spLocks noRot="1" noChangeAspect="1" noMove="1" noResize="1" noEditPoints="1" noAdjustHandles="1" noChangeArrowheads="1" noChangeShapeType="1" noTextEdit="1"/>
              </p:cNvSpPr>
              <p:nvPr/>
            </p:nvSpPr>
            <p:spPr>
              <a:xfrm rot="8344517">
                <a:off x="6195324" y="5371249"/>
                <a:ext cx="573228" cy="615547"/>
              </a:xfrm>
              <a:prstGeom prst="rect">
                <a:avLst/>
              </a:prstGeom>
              <a:blipFill>
                <a:blip r:embed="rId2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
                <a:extLst>
                  <a:ext uri="{FF2B5EF4-FFF2-40B4-BE49-F238E27FC236}">
                    <a16:creationId xmlns:a16="http://schemas.microsoft.com/office/drawing/2014/main" id="{7B070E72-1E12-D150-E9AC-CA7D40032454}"/>
                  </a:ext>
                </a:extLst>
              </p:cNvPr>
              <p:cNvSpPr txBox="1"/>
              <p:nvPr/>
            </p:nvSpPr>
            <p:spPr>
              <a:xfrm rot="2849470">
                <a:off x="6729174" y="5359874"/>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64" name=",">
                <a:extLst>
                  <a:ext uri="{FF2B5EF4-FFF2-40B4-BE49-F238E27FC236}">
                    <a16:creationId xmlns:a16="http://schemas.microsoft.com/office/drawing/2014/main" id="{7B070E72-1E12-D150-E9AC-CA7D40032454}"/>
                  </a:ext>
                </a:extLst>
              </p:cNvPr>
              <p:cNvSpPr txBox="1">
                <a:spLocks noRot="1" noChangeAspect="1" noMove="1" noResize="1" noEditPoints="1" noAdjustHandles="1" noChangeArrowheads="1" noChangeShapeType="1" noTextEdit="1"/>
              </p:cNvSpPr>
              <p:nvPr/>
            </p:nvSpPr>
            <p:spPr>
              <a:xfrm rot="2849470">
                <a:off x="6729174" y="5359874"/>
                <a:ext cx="573228" cy="615547"/>
              </a:xfrm>
              <a:prstGeom prst="rect">
                <a:avLst/>
              </a:prstGeom>
              <a:blipFill>
                <a:blip r:embed="rId3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ounded Rectangle 1">
                <a:extLst>
                  <a:ext uri="{FF2B5EF4-FFF2-40B4-BE49-F238E27FC236}">
                    <a16:creationId xmlns:a16="http://schemas.microsoft.com/office/drawing/2014/main" id="{286751AC-EDA4-360F-C8E1-C05AD4E4B904}"/>
                  </a:ext>
                </a:extLst>
              </p:cNvPr>
              <p:cNvSpPr/>
              <p:nvPr/>
            </p:nvSpPr>
            <p:spPr>
              <a:xfrm>
                <a:off x="7783438" y="3141784"/>
                <a:ext cx="2040104" cy="2562044"/>
              </a:xfrm>
              <a:prstGeom prst="roundRect">
                <a:avLst>
                  <a:gd name="adj" fmla="val 6722"/>
                </a:avLst>
              </a:prstGeom>
              <a:noFill/>
              <a:ln w="45720"/>
            </p:spPr>
            <p:style>
              <a:lnRef idx="2">
                <a:schemeClr val="accent1">
                  <a:shade val="15000"/>
                </a:schemeClr>
              </a:lnRef>
              <a:fillRef idx="1">
                <a:schemeClr val="accent1"/>
              </a:fillRef>
              <a:effectRef idx="0">
                <a:schemeClr val="accent1"/>
              </a:effectRef>
              <a:fontRef idx="minor">
                <a:schemeClr val="lt1"/>
              </a:fontRef>
            </p:style>
            <p:txBody>
              <a:bodyPr lIns="91440" rtlCol="0" anchor="ctr"/>
              <a:lstStyle/>
              <a:p>
                <a:pPr algn="ctr"/>
                <a14:m>
                  <m:oMath xmlns:m="http://schemas.openxmlformats.org/officeDocument/2006/math">
                    <m:sSub>
                      <m:sSubPr>
                        <m:ctrlPr>
                          <a:rPr lang="en-US" sz="2500" i="1" dirty="0" smtClean="0">
                            <a:solidFill>
                              <a:schemeClr val="accent1"/>
                            </a:solidFill>
                            <a:latin typeface="Cambria Math" panose="02040503050406030204" pitchFamily="18" charset="0"/>
                          </a:rPr>
                        </m:ctrlPr>
                      </m:sSubPr>
                      <m:e>
                        <m:r>
                          <m:rPr>
                            <m:nor/>
                          </m:rPr>
                          <a:rPr lang="en-US" sz="2500" dirty="0" smtClean="0">
                            <a:solidFill>
                              <a:schemeClr val="accent1"/>
                            </a:solidFill>
                            <a:latin typeface="Helvetica" pitchFamily="2" charset="0"/>
                          </a:rPr>
                          <m:t>User</m:t>
                        </m:r>
                      </m:e>
                      <m:sub>
                        <m:r>
                          <a:rPr lang="en-US" sz="2800" i="1">
                            <a:solidFill>
                              <a:schemeClr val="accent1"/>
                            </a:solidFill>
                            <a:latin typeface="Cambria Math" panose="02040503050406030204" pitchFamily="18" charset="0"/>
                          </a:rPr>
                          <m:t>𝐵𝑆</m:t>
                        </m:r>
                        <m:r>
                          <a:rPr lang="en-US" sz="2800" i="1">
                            <a:solidFill>
                              <a:schemeClr val="accent1"/>
                            </a:solidFill>
                            <a:latin typeface="Cambria Math" panose="02040503050406030204" pitchFamily="18" charset="0"/>
                          </a:rPr>
                          <m:t>[</m:t>
                        </m:r>
                        <m:r>
                          <a:rPr lang="en-US" sz="2800" i="1">
                            <a:solidFill>
                              <a:schemeClr val="accent1"/>
                            </a:solidFill>
                            <a:latin typeface="Cambria Math" panose="02040503050406030204" pitchFamily="18" charset="0"/>
                          </a:rPr>
                          <m:t>𝔾</m:t>
                        </m:r>
                        <m:r>
                          <a:rPr lang="en-US" sz="2800" i="1">
                            <a:solidFill>
                              <a:schemeClr val="accent1"/>
                            </a:solidFill>
                            <a:latin typeface="Cambria Math" panose="02040503050406030204" pitchFamily="18" charset="0"/>
                          </a:rPr>
                          <m:t>,</m:t>
                        </m:r>
                        <m:r>
                          <a:rPr lang="en-US" sz="2800" b="0" i="1" smtClean="0">
                            <a:solidFill>
                              <a:schemeClr val="accent1"/>
                            </a:solidFill>
                            <a:latin typeface="Cambria Math" panose="02040503050406030204" pitchFamily="18" charset="0"/>
                          </a:rPr>
                          <m:t>𝑓</m:t>
                        </m:r>
                        <m:r>
                          <a:rPr lang="en-US" sz="2800" i="1">
                            <a:solidFill>
                              <a:schemeClr val="accent1"/>
                            </a:solidFill>
                            <a:latin typeface="Cambria Math" panose="02040503050406030204" pitchFamily="18" charset="0"/>
                          </a:rPr>
                          <m:t>]</m:t>
                        </m:r>
                      </m:sub>
                    </m:sSub>
                  </m:oMath>
                </a14:m>
                <a:r>
                  <a:rPr lang="en-US" sz="2500" dirty="0">
                    <a:solidFill>
                      <a:schemeClr val="tx1"/>
                    </a:solidFill>
                    <a:latin typeface="Helvetica" pitchFamily="2" charset="0"/>
                  </a:rPr>
                  <a:t> </a:t>
                </a:r>
              </a:p>
            </p:txBody>
          </p:sp>
        </mc:Choice>
        <mc:Fallback xmlns="">
          <p:sp>
            <p:nvSpPr>
              <p:cNvPr id="2" name="Rounded Rectangle 1">
                <a:extLst>
                  <a:ext uri="{FF2B5EF4-FFF2-40B4-BE49-F238E27FC236}">
                    <a16:creationId xmlns:a16="http://schemas.microsoft.com/office/drawing/2014/main" id="{286751AC-EDA4-360F-C8E1-C05AD4E4B904}"/>
                  </a:ext>
                </a:extLst>
              </p:cNvPr>
              <p:cNvSpPr>
                <a:spLocks noRot="1" noChangeAspect="1" noMove="1" noResize="1" noEditPoints="1" noAdjustHandles="1" noChangeArrowheads="1" noChangeShapeType="1" noTextEdit="1"/>
              </p:cNvSpPr>
              <p:nvPr/>
            </p:nvSpPr>
            <p:spPr>
              <a:xfrm>
                <a:off x="7783438" y="3141784"/>
                <a:ext cx="2040104" cy="2562044"/>
              </a:xfrm>
              <a:prstGeom prst="roundRect">
                <a:avLst>
                  <a:gd name="adj" fmla="val 6722"/>
                </a:avLst>
              </a:prstGeom>
              <a:blipFill>
                <a:blip r:embed="rId33"/>
                <a:stretch>
                  <a:fillRect/>
                </a:stretch>
              </a:blipFill>
              <a:ln w="45720"/>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49DEA111-D4F6-9909-E773-2B024DE65263}"/>
              </a:ext>
            </a:extLst>
          </p:cNvPr>
          <p:cNvCxnSpPr>
            <a:cxnSpLocks/>
          </p:cNvCxnSpPr>
          <p:nvPr/>
        </p:nvCxnSpPr>
        <p:spPr>
          <a:xfrm>
            <a:off x="9123877" y="5694187"/>
            <a:ext cx="365264" cy="335217"/>
          </a:xfrm>
          <a:prstGeom prst="straightConnector1">
            <a:avLst/>
          </a:prstGeom>
          <a:ln w="4572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
                <a:extLst>
                  <a:ext uri="{FF2B5EF4-FFF2-40B4-BE49-F238E27FC236}">
                    <a16:creationId xmlns:a16="http://schemas.microsoft.com/office/drawing/2014/main" id="{08F92121-8C53-6D1E-3829-48E3B41664CF}"/>
                  </a:ext>
                </a:extLst>
              </p:cNvPr>
              <p:cNvSpPr txBox="1"/>
              <p:nvPr/>
            </p:nvSpPr>
            <p:spPr>
              <a:xfrm>
                <a:off x="1026762" y="3792387"/>
                <a:ext cx="3329396" cy="670755"/>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r>
                  <a:rPr lang="en-US" sz="2400" b="0" dirty="0">
                    <a:solidFill>
                      <a:srgbClr val="FF6200"/>
                    </a:solidFill>
                  </a:rPr>
                  <a:t>Check </a:t>
                </a:r>
                <a14:m>
                  <m:oMath xmlns:m="http://schemas.openxmlformats.org/officeDocument/2006/math">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𝑗</m:t>
                    </m:r>
                    <m:r>
                      <a:rPr lang="en-US" sz="2400" b="0" i="1" smtClean="0">
                        <a:solidFill>
                          <a:srgbClr val="FF6200"/>
                        </a:solidFill>
                        <a:latin typeface="Cambria Math" panose="02040503050406030204" pitchFamily="18" charset="0"/>
                      </a:rPr>
                      <m:t>, </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𝐵</m:t>
                        </m:r>
                      </m:e>
                      <m:sub>
                        <m:r>
                          <a:rPr lang="en-US" sz="2400" b="0" i="1" smtClean="0">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sSup>
                      <m:sSupPr>
                        <m:ctrlPr>
                          <a:rPr lang="en-US" sz="2400" b="0" i="1" smtClean="0">
                            <a:solidFill>
                              <a:srgbClr val="FF6200"/>
                            </a:solidFill>
                            <a:latin typeface="Cambria Math" panose="02040503050406030204" pitchFamily="18" charset="0"/>
                          </a:rPr>
                        </m:ctrlPr>
                      </m:sSupPr>
                      <m:e>
                        <m:r>
                          <a:rPr lang="en-US" sz="2400" b="0" i="1" smtClean="0">
                            <a:solidFill>
                              <a:srgbClr val="FF6200"/>
                            </a:solidFill>
                            <a:latin typeface="Cambria Math" panose="02040503050406030204" pitchFamily="18" charset="0"/>
                          </a:rPr>
                          <m:t>𝑔</m:t>
                        </m:r>
                      </m:e>
                      <m:sup>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𝑏</m:t>
                            </m:r>
                          </m:e>
                          <m:sub>
                            <m:r>
                              <a:rPr lang="en-US" sz="2400" b="0" i="1" smtClean="0">
                                <a:solidFill>
                                  <a:srgbClr val="FF6200"/>
                                </a:solidFill>
                                <a:latin typeface="Cambria Math" panose="02040503050406030204" pitchFamily="18" charset="0"/>
                              </a:rPr>
                              <m:t>𝑗</m:t>
                            </m:r>
                          </m:sub>
                        </m:sSub>
                      </m:sup>
                    </m:sSup>
                    <m:sSup>
                      <m:sSupPr>
                        <m:ctrlPr>
                          <a:rPr lang="en-US" sz="2400" b="0" i="1" smtClean="0">
                            <a:solidFill>
                              <a:srgbClr val="FF6200"/>
                            </a:solidFill>
                            <a:latin typeface="Cambria Math" panose="02040503050406030204" pitchFamily="18" charset="0"/>
                          </a:rPr>
                        </m:ctrlPr>
                      </m:sSupPr>
                      <m:e>
                        <m:r>
                          <a:rPr lang="en-US" sz="2400" b="0" i="1" smtClean="0">
                            <a:solidFill>
                              <a:srgbClr val="FF6200"/>
                            </a:solidFill>
                            <a:latin typeface="Cambria Math" panose="02040503050406030204" pitchFamily="18" charset="0"/>
                          </a:rPr>
                          <m:t>h</m:t>
                        </m:r>
                      </m:e>
                      <m:sup>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𝑗</m:t>
                            </m:r>
                          </m:sub>
                        </m:sSub>
                      </m:sup>
                    </m:sSup>
                  </m:oMath>
                </a14:m>
                <a:endParaRPr lang="ar-AE" sz="2400" dirty="0">
                  <a:solidFill>
                    <a:schemeClr val="tx1"/>
                  </a:solidFill>
                </a:endParaRPr>
              </a:p>
            </p:txBody>
          </p:sp>
        </mc:Choice>
        <mc:Fallback xmlns="">
          <p:sp>
            <p:nvSpPr>
              <p:cNvPr id="27" name=",">
                <a:extLst>
                  <a:ext uri="{FF2B5EF4-FFF2-40B4-BE49-F238E27FC236}">
                    <a16:creationId xmlns:a16="http://schemas.microsoft.com/office/drawing/2014/main" id="{08F92121-8C53-6D1E-3829-48E3B41664CF}"/>
                  </a:ext>
                </a:extLst>
              </p:cNvPr>
              <p:cNvSpPr txBox="1">
                <a:spLocks noRot="1" noChangeAspect="1" noMove="1" noResize="1" noEditPoints="1" noAdjustHandles="1" noChangeArrowheads="1" noChangeShapeType="1" noTextEdit="1"/>
              </p:cNvSpPr>
              <p:nvPr/>
            </p:nvSpPr>
            <p:spPr>
              <a:xfrm>
                <a:off x="1026762" y="3792387"/>
                <a:ext cx="3329396" cy="670755"/>
              </a:xfrm>
              <a:prstGeom prst="rect">
                <a:avLst/>
              </a:prstGeom>
              <a:blipFill>
                <a:blip r:embed="rId37"/>
                <a:stretch>
                  <a:fillRect l="-1894" b="-3704"/>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79B9B02F-9BB2-F987-D298-7EE36F7EE0D9}"/>
                  </a:ext>
                </a:extLst>
              </p:cNvPr>
              <p:cNvSpPr/>
              <p:nvPr/>
            </p:nvSpPr>
            <p:spPr>
              <a:xfrm>
                <a:off x="499669" y="433851"/>
                <a:ext cx="8095691" cy="590400"/>
              </a:xfrm>
              <a:prstGeom prst="roundRect">
                <a:avLst>
                  <a:gd name="adj" fmla="val 8315"/>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800" dirty="0">
                    <a:latin typeface="Helvetica" pitchFamily="2" charset="0"/>
                  </a:rPr>
                  <a:t>Another i</a:t>
                </a:r>
                <a:r>
                  <a:rPr lang="en-US" sz="2800" dirty="0">
                    <a:solidFill>
                      <a:schemeClr val="tx1"/>
                    </a:solidFill>
                    <a:latin typeface="Helvetica" pitchFamily="2" charset="0"/>
                  </a:rPr>
                  <a:t>ssue: </a:t>
                </a:r>
                <a:r>
                  <a:rPr lang="en-US" sz="2800" dirty="0">
                    <a:solidFill>
                      <a:srgbClr val="000000"/>
                    </a:solidFill>
                    <a:latin typeface="Helvetica" pitchFamily="2" charset="0"/>
                  </a:rPr>
                  <a:t>need to extract </a:t>
                </a:r>
                <a14:m>
                  <m:oMath xmlns:m="http://schemas.openxmlformats.org/officeDocument/2006/math">
                    <m:sSub>
                      <m:sSubPr>
                        <m:ctrlPr>
                          <a:rPr lang="en-US" sz="2800" i="1">
                            <a:latin typeface="Cambria Math" panose="02040503050406030204" pitchFamily="18" charset="0"/>
                          </a:rPr>
                        </m:ctrlPr>
                      </m:sSubPr>
                      <m:e>
                        <m:r>
                          <m:rPr>
                            <m:sty m:val="p"/>
                          </m:rPr>
                          <a:rPr lang="en-US" sz="2800" b="0" i="0">
                            <a:latin typeface="Cambria Math" panose="02040503050406030204" pitchFamily="18" charset="0"/>
                          </a:rPr>
                          <m:t>y</m:t>
                        </m:r>
                      </m:e>
                      <m:sub>
                        <m:r>
                          <m:rPr>
                            <m:sty m:val="p"/>
                          </m:rPr>
                          <a:rPr lang="en-US" sz="2800" b="0" i="0">
                            <a:latin typeface="Cambria Math" panose="02040503050406030204" pitchFamily="18" charset="0"/>
                          </a:rPr>
                          <m:t>j</m:t>
                        </m:r>
                      </m:sub>
                    </m:sSub>
                  </m:oMath>
                </a14:m>
                <a:r>
                  <a:rPr lang="en-US" sz="2800" dirty="0">
                    <a:latin typeface="Helvetica" pitchFamily="2" charset="0"/>
                  </a:rPr>
                  <a:t> for corrupted </a:t>
                </a:r>
                <a14:m>
                  <m:oMath xmlns:m="http://schemas.openxmlformats.org/officeDocument/2006/math">
                    <m:r>
                      <a:rPr lang="en-US" sz="2800" i="1">
                        <a:latin typeface="Cambria Math" panose="02040503050406030204" pitchFamily="18" charset="0"/>
                      </a:rPr>
                      <m:t>𝑗</m:t>
                    </m:r>
                  </m:oMath>
                </a14:m>
                <a:endParaRPr lang="en-US" sz="2800" dirty="0"/>
              </a:p>
            </p:txBody>
          </p:sp>
        </mc:Choice>
        <mc:Fallback xmlns="">
          <p:sp>
            <p:nvSpPr>
              <p:cNvPr id="4" name="Rounded Rectangle 3">
                <a:extLst>
                  <a:ext uri="{FF2B5EF4-FFF2-40B4-BE49-F238E27FC236}">
                    <a16:creationId xmlns:a16="http://schemas.microsoft.com/office/drawing/2014/main" id="{79B9B02F-9BB2-F987-D298-7EE36F7EE0D9}"/>
                  </a:ext>
                </a:extLst>
              </p:cNvPr>
              <p:cNvSpPr>
                <a:spLocks noRot="1" noChangeAspect="1" noMove="1" noResize="1" noEditPoints="1" noAdjustHandles="1" noChangeArrowheads="1" noChangeShapeType="1" noTextEdit="1"/>
              </p:cNvSpPr>
              <p:nvPr/>
            </p:nvSpPr>
            <p:spPr>
              <a:xfrm>
                <a:off x="499669" y="433851"/>
                <a:ext cx="8095691" cy="590400"/>
              </a:xfrm>
              <a:prstGeom prst="roundRect">
                <a:avLst>
                  <a:gd name="adj" fmla="val 8315"/>
                </a:avLst>
              </a:prstGeom>
              <a:blipFill>
                <a:blip r:embed="rId38"/>
                <a:stretch>
                  <a:fillRect l="-1411" t="-6383" b="-23404"/>
                </a:stretch>
              </a:blipFill>
              <a:ln w="63500" cap="flat">
                <a:noFill/>
                <a:prstDash val="solid"/>
                <a:round/>
              </a:ln>
              <a:effectLst/>
            </p:spPr>
            <p:txBody>
              <a:bodyPr/>
              <a:lstStyle/>
              <a:p>
                <a:r>
                  <a:rPr lang="en-US">
                    <a:noFill/>
                  </a:rPr>
                  <a:t> </a:t>
                </a:r>
              </a:p>
            </p:txBody>
          </p:sp>
        </mc:Fallback>
      </mc:AlternateContent>
      <p:sp>
        <p:nvSpPr>
          <p:cNvPr id="6" name="Freeform 5">
            <a:extLst>
              <a:ext uri="{FF2B5EF4-FFF2-40B4-BE49-F238E27FC236}">
                <a16:creationId xmlns:a16="http://schemas.microsoft.com/office/drawing/2014/main" id="{3762445C-56FE-4A38-EDD3-F3B4B83074F0}"/>
              </a:ext>
            </a:extLst>
          </p:cNvPr>
          <p:cNvSpPr/>
          <p:nvPr/>
        </p:nvSpPr>
        <p:spPr>
          <a:xfrm>
            <a:off x="5379405" y="1047363"/>
            <a:ext cx="516521" cy="2622176"/>
          </a:xfrm>
          <a:custGeom>
            <a:avLst/>
            <a:gdLst>
              <a:gd name="connsiteX0" fmla="*/ 510988 w 516521"/>
              <a:gd name="connsiteY0" fmla="*/ 0 h 2622176"/>
              <a:gd name="connsiteX1" fmla="*/ 443753 w 516521"/>
              <a:gd name="connsiteY1" fmla="*/ 1909482 h 2622176"/>
              <a:gd name="connsiteX2" fmla="*/ 0 w 516521"/>
              <a:gd name="connsiteY2" fmla="*/ 2622176 h 2622176"/>
            </a:gdLst>
            <a:ahLst/>
            <a:cxnLst>
              <a:cxn ang="0">
                <a:pos x="connsiteX0" y="connsiteY0"/>
              </a:cxn>
              <a:cxn ang="0">
                <a:pos x="connsiteX1" y="connsiteY1"/>
              </a:cxn>
              <a:cxn ang="0">
                <a:pos x="connsiteX2" y="connsiteY2"/>
              </a:cxn>
            </a:cxnLst>
            <a:rect l="l" t="t" r="r" b="b"/>
            <a:pathLst>
              <a:path w="516521" h="2622176">
                <a:moveTo>
                  <a:pt x="510988" y="0"/>
                </a:moveTo>
                <a:cubicBezTo>
                  <a:pt x="519953" y="736226"/>
                  <a:pt x="528918" y="1472453"/>
                  <a:pt x="443753" y="1909482"/>
                </a:cubicBezTo>
                <a:cubicBezTo>
                  <a:pt x="358588" y="2346511"/>
                  <a:pt x="179294" y="2484343"/>
                  <a:pt x="0" y="2622176"/>
                </a:cubicBezTo>
              </a:path>
            </a:pathLst>
          </a:custGeom>
          <a:noFill/>
          <a:ln w="45720">
            <a:solidFill>
              <a:srgbClr val="0076BA"/>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C908096-CF89-3C02-AD2B-E1E2FB31A95C}"/>
              </a:ext>
            </a:extLst>
          </p:cNvPr>
          <p:cNvSpPr/>
          <p:nvPr/>
        </p:nvSpPr>
        <p:spPr>
          <a:xfrm>
            <a:off x="8115759" y="1488185"/>
            <a:ext cx="3325544" cy="1328023"/>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400" dirty="0">
                <a:solidFill>
                  <a:srgbClr val="000000"/>
                </a:solidFill>
                <a:effectLst/>
                <a:latin typeface="Helvetica" pitchFamily="2" charset="0"/>
              </a:rPr>
              <a:t>Idea: include an online extractable commitment</a:t>
            </a:r>
            <a:endParaRPr lang="en-US" sz="2400" dirty="0">
              <a:solidFill>
                <a:srgbClr val="000000"/>
              </a:solidFill>
              <a:effectLst/>
              <a:latin typeface="Helvetica Light" panose="020B0403020202020204" pitchFamily="34" charset="0"/>
            </a:endParaRPr>
          </a:p>
        </p:txBody>
      </p:sp>
    </p:spTree>
    <p:extLst>
      <p:ext uri="{BB962C8B-B14F-4D97-AF65-F5344CB8AC3E}">
        <p14:creationId xmlns:p14="http://schemas.microsoft.com/office/powerpoint/2010/main" val="163075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45A6A0-52BD-1C43-D11D-F35B16F1C2B8}"/>
                  </a:ext>
                </a:extLst>
              </p:cNvPr>
              <p:cNvSpPr txBox="1"/>
              <p:nvPr/>
            </p:nvSpPr>
            <p:spPr>
              <a:xfrm>
                <a:off x="1445467" y="1966348"/>
                <a:ext cx="1997359" cy="461665"/>
              </a:xfrm>
              <a:prstGeom prst="rect">
                <a:avLst/>
              </a:prstGeom>
              <a:noFill/>
            </p:spPr>
            <p:txBody>
              <a:bodyPr wrap="square" rtlCol="0">
                <a:spAutoFit/>
              </a:bodyPr>
              <a:lstStyle/>
              <a:p>
                <a:r>
                  <a:rPr lang="en-US" sz="2400" dirty="0">
                    <a:solidFill>
                      <a:srgbClr val="0076BA"/>
                    </a:solidFill>
                    <a:latin typeface="Helvetica" pitchFamily="2" charset="0"/>
                  </a:rPr>
                  <a:t>Issuer-</a:t>
                </a:r>
                <a14:m>
                  <m:oMath xmlns:m="http://schemas.openxmlformats.org/officeDocument/2006/math">
                    <m:r>
                      <a:rPr lang="en-US" sz="2400" i="1" dirty="0" smtClean="0">
                        <a:solidFill>
                          <a:srgbClr val="0076BA"/>
                        </a:solidFill>
                        <a:latin typeface="Cambria Math" panose="02040503050406030204" pitchFamily="18" charset="0"/>
                      </a:rPr>
                      <m:t>𝑖</m:t>
                    </m:r>
                  </m:oMath>
                </a14:m>
                <a:r>
                  <a:rPr lang="en-US" sz="2400" dirty="0">
                    <a:solidFill>
                      <a:srgbClr val="0076BA"/>
                    </a:solidFill>
                    <a:latin typeface="Helvetica" pitchFamily="2" charset="0"/>
                  </a:rPr>
                  <a:t>(</a:t>
                </a:r>
                <a14:m>
                  <m:oMath xmlns:m="http://schemas.openxmlformats.org/officeDocument/2006/math">
                    <m:r>
                      <a:rPr lang="en-US" sz="2400" i="1">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𝑖</m:t>
                        </m:r>
                      </m:sub>
                    </m:sSub>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5" name="TextBox 4">
                <a:extLst>
                  <a:ext uri="{FF2B5EF4-FFF2-40B4-BE49-F238E27FC236}">
                    <a16:creationId xmlns:a16="http://schemas.microsoft.com/office/drawing/2014/main" id="{C845A6A0-52BD-1C43-D11D-F35B16F1C2B8}"/>
                  </a:ext>
                </a:extLst>
              </p:cNvPr>
              <p:cNvSpPr txBox="1">
                <a:spLocks noRot="1" noChangeAspect="1" noMove="1" noResize="1" noEditPoints="1" noAdjustHandles="1" noChangeArrowheads="1" noChangeShapeType="1" noTextEdit="1"/>
              </p:cNvSpPr>
              <p:nvPr/>
            </p:nvSpPr>
            <p:spPr>
              <a:xfrm>
                <a:off x="1445467" y="1966348"/>
                <a:ext cx="1997359" cy="461665"/>
              </a:xfrm>
              <a:prstGeom prst="rect">
                <a:avLst/>
              </a:prstGeom>
              <a:blipFill>
                <a:blip r:embed="rId3"/>
                <a:stretch>
                  <a:fillRect l="-4403" t="-16216" r="-5031" b="-2973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178586A-D26E-07A5-C25C-BD6096F5DEDB}"/>
              </a:ext>
            </a:extLst>
          </p:cNvPr>
          <p:cNvSpPr txBox="1"/>
          <p:nvPr/>
        </p:nvSpPr>
        <p:spPr>
          <a:xfrm>
            <a:off x="6396960" y="3240714"/>
            <a:ext cx="999063" cy="461665"/>
          </a:xfrm>
          <a:prstGeom prst="rect">
            <a:avLst/>
          </a:prstGeom>
          <a:noFill/>
        </p:spPr>
        <p:txBody>
          <a:bodyPr wrap="square" rtlCol="0">
            <a:spAutoFit/>
          </a:bodyPr>
          <a:lstStyle/>
          <a:p>
            <a:r>
              <a:rPr lang="en-US" sz="2400" dirty="0">
                <a:solidFill>
                  <a:srgbClr val="0076BA"/>
                </a:solidFill>
                <a:latin typeface="Helvetica" pitchFamily="2" charset="0"/>
              </a:rPr>
              <a:t>User</a:t>
            </a:r>
            <a:endParaRPr lang="ar-AE" sz="2400" i="1" dirty="0"/>
          </a:p>
        </p:txBody>
      </p:sp>
      <mc:AlternateContent xmlns:mc="http://schemas.openxmlformats.org/markup-compatibility/2006" xmlns:a14="http://schemas.microsoft.com/office/drawing/2010/main">
        <mc:Choice Requires="a14">
          <p:sp>
            <p:nvSpPr>
              <p:cNvPr id="24" name="Text">
                <a:extLst>
                  <a:ext uri="{FF2B5EF4-FFF2-40B4-BE49-F238E27FC236}">
                    <a16:creationId xmlns:a16="http://schemas.microsoft.com/office/drawing/2014/main" id="{AF76B489-962E-7E8C-2F62-20692CD4095A}"/>
                  </a:ext>
                </a:extLst>
              </p:cNvPr>
              <p:cNvSpPr txBox="1"/>
              <p:nvPr/>
            </p:nvSpPr>
            <p:spPr>
              <a:xfrm>
                <a:off x="4933326" y="3363034"/>
                <a:ext cx="110433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r>
                        <a:rPr lang="en-US" sz="2400" b="0" i="1" smtClean="0">
                          <a:solidFill>
                            <a:srgbClr val="000000"/>
                          </a:solidFill>
                          <a:latin typeface="Cambria Math" panose="02040503050406030204" pitchFamily="18" charset="0"/>
                        </a:rPr>
                        <m:t>,</m:t>
                      </m:r>
                      <m:r>
                        <m:rPr>
                          <m:lit/>
                        </m:rPr>
                        <a:rPr lang="en-US" sz="2400" i="1">
                          <a:solidFill>
                            <a:srgbClr val="FF6200"/>
                          </a:solidFill>
                          <a:latin typeface="Cambria Math" panose="02040503050406030204" pitchFamily="18" charset="0"/>
                        </a:rPr>
                        <m:t>{</m:t>
                      </m:r>
                      <m:sSub>
                        <m:sSubPr>
                          <m:ctrlPr>
                            <a:rPr lang="en-US" sz="2400" i="1">
                              <a:solidFill>
                                <a:srgbClr val="FF6200"/>
                              </a:solidFill>
                              <a:latin typeface="Cambria Math" panose="02040503050406030204" pitchFamily="18" charset="0"/>
                            </a:rPr>
                          </m:ctrlPr>
                        </m:sSubPr>
                        <m:e>
                          <m:r>
                            <a:rPr lang="en-US" sz="2400" i="1">
                              <a:solidFill>
                                <a:srgbClr val="FF6200"/>
                              </a:solidFill>
                              <a:latin typeface="Cambria Math" panose="02040503050406030204" pitchFamily="18" charset="0"/>
                            </a:rPr>
                            <m:t>𝐵</m:t>
                          </m:r>
                        </m:e>
                        <m:sub>
                          <m:r>
                            <a:rPr lang="en-US" sz="2400" i="1">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oMath>
                  </m:oMathPara>
                </a14:m>
                <a:endParaRPr sz="2400" dirty="0"/>
              </a:p>
            </p:txBody>
          </p:sp>
        </mc:Choice>
        <mc:Fallback xmlns="">
          <p:sp>
            <p:nvSpPr>
              <p:cNvPr id="24" name="Text">
                <a:extLst>
                  <a:ext uri="{FF2B5EF4-FFF2-40B4-BE49-F238E27FC236}">
                    <a16:creationId xmlns:a16="http://schemas.microsoft.com/office/drawing/2014/main" id="{AF76B489-962E-7E8C-2F62-20692CD4095A}"/>
                  </a:ext>
                </a:extLst>
              </p:cNvPr>
              <p:cNvSpPr txBox="1">
                <a:spLocks noRot="1" noChangeAspect="1" noMove="1" noResize="1" noEditPoints="1" noAdjustHandles="1" noChangeArrowheads="1" noChangeShapeType="1" noTextEdit="1"/>
              </p:cNvSpPr>
              <p:nvPr/>
            </p:nvSpPr>
            <p:spPr>
              <a:xfrm>
                <a:off x="4933326" y="3363034"/>
                <a:ext cx="1104335" cy="645299"/>
              </a:xfrm>
              <a:prstGeom prst="rect">
                <a:avLst/>
              </a:prstGeom>
              <a:blipFill>
                <a:blip r:embed="rId4"/>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
                <a:extLst>
                  <a:ext uri="{FF2B5EF4-FFF2-40B4-BE49-F238E27FC236}">
                    <a16:creationId xmlns:a16="http://schemas.microsoft.com/office/drawing/2014/main" id="{56B85C58-08DC-8B02-3D5C-1ED3550CCB30}"/>
                  </a:ext>
                </a:extLst>
              </p:cNvPr>
              <p:cNvSpPr txBox="1"/>
              <p:nvPr/>
            </p:nvSpPr>
            <p:spPr>
              <a:xfrm>
                <a:off x="4877012" y="2812218"/>
                <a:ext cx="1010975"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oMath>
                  </m:oMathPara>
                </a14:m>
                <a:endParaRPr sz="2400" dirty="0"/>
              </a:p>
            </p:txBody>
          </p:sp>
        </mc:Choice>
        <mc:Fallback xmlns="">
          <p:sp>
            <p:nvSpPr>
              <p:cNvPr id="18" name=",">
                <a:extLst>
                  <a:ext uri="{FF2B5EF4-FFF2-40B4-BE49-F238E27FC236}">
                    <a16:creationId xmlns:a16="http://schemas.microsoft.com/office/drawing/2014/main" id="{56B85C58-08DC-8B02-3D5C-1ED3550CCB30}"/>
                  </a:ext>
                </a:extLst>
              </p:cNvPr>
              <p:cNvSpPr txBox="1">
                <a:spLocks noRot="1" noChangeAspect="1" noMove="1" noResize="1" noEditPoints="1" noAdjustHandles="1" noChangeArrowheads="1" noChangeShapeType="1" noTextEdit="1"/>
              </p:cNvSpPr>
              <p:nvPr/>
            </p:nvSpPr>
            <p:spPr>
              <a:xfrm>
                <a:off x="4877012" y="2812218"/>
                <a:ext cx="1010975" cy="615547"/>
              </a:xfrm>
              <a:prstGeom prst="rect">
                <a:avLst/>
              </a:prstGeom>
              <a:blipFill>
                <a:blip r:embed="rId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D6725B6A-67A2-4121-7B73-345FAF2A67A1}"/>
              </a:ext>
            </a:extLst>
          </p:cNvPr>
          <p:cNvSpPr/>
          <p:nvPr/>
        </p:nvSpPr>
        <p:spPr>
          <a:xfrm>
            <a:off x="931132" y="1839785"/>
            <a:ext cx="3687048" cy="4527147"/>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E7EB85FD-1D43-54C8-63D1-A58D8C9156B0}"/>
              </a:ext>
            </a:extLst>
          </p:cNvPr>
          <p:cNvSpPr/>
          <p:nvPr/>
        </p:nvSpPr>
        <p:spPr>
          <a:xfrm>
            <a:off x="6224793" y="1839785"/>
            <a:ext cx="1120331" cy="4025346"/>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
                <a:extLst>
                  <a:ext uri="{FF2B5EF4-FFF2-40B4-BE49-F238E27FC236}">
                    <a16:creationId xmlns:a16="http://schemas.microsoft.com/office/drawing/2014/main" id="{00F4CA22-C760-832D-11A6-302626CB2B4E}"/>
                  </a:ext>
                </a:extLst>
              </p:cNvPr>
              <p:cNvSpPr txBox="1"/>
              <p:nvPr/>
            </p:nvSpPr>
            <p:spPr>
              <a:xfrm>
                <a:off x="1006976" y="2426341"/>
                <a:ext cx="3184902"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r>
                  <a:rPr lang="en-US" sz="2400" dirty="0">
                    <a:solidFill>
                      <a:srgbClr val="000000"/>
                    </a:solidFill>
                  </a:rPr>
                  <a:t>Sample </a:t>
                </a:r>
                <a14:m>
                  <m:oMath xmlns:m="http://schemas.openxmlformats.org/officeDocument/2006/math">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r>
                      <a:rPr lang="ar-AE"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ar-AE" sz="2400" i="1">
                        <a:solidFill>
                          <a:srgbClr val="000000"/>
                        </a:solidFill>
                        <a:latin typeface="Cambria Math" panose="02040503050406030204" pitchFamily="18" charset="0"/>
                      </a:rPr>
                      <m:t>←</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sSub>
                          <m:sSubPr>
                            <m:ctrlPr>
                              <a:rPr lang="en-US" sz="2400" b="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sup>
                    </m:sSup>
                  </m:oMath>
                </a14:m>
                <a:endParaRPr lang="ar-AE" sz="2400" dirty="0"/>
              </a:p>
            </p:txBody>
          </p:sp>
        </mc:Choice>
        <mc:Fallback xmlns="">
          <p:sp>
            <p:nvSpPr>
              <p:cNvPr id="54" name=",">
                <a:extLst>
                  <a:ext uri="{FF2B5EF4-FFF2-40B4-BE49-F238E27FC236}">
                    <a16:creationId xmlns:a16="http://schemas.microsoft.com/office/drawing/2014/main" id="{00F4CA22-C760-832D-11A6-302626CB2B4E}"/>
                  </a:ext>
                </a:extLst>
              </p:cNvPr>
              <p:cNvSpPr txBox="1">
                <a:spLocks noRot="1" noChangeAspect="1" noMove="1" noResize="1" noEditPoints="1" noAdjustHandles="1" noChangeArrowheads="1" noChangeShapeType="1" noTextEdit="1"/>
              </p:cNvSpPr>
              <p:nvPr/>
            </p:nvSpPr>
            <p:spPr>
              <a:xfrm>
                <a:off x="1006976" y="2426341"/>
                <a:ext cx="3184902" cy="615547"/>
              </a:xfrm>
              <a:prstGeom prst="rect">
                <a:avLst/>
              </a:prstGeom>
              <a:blipFill>
                <a:blip r:embed="rId6"/>
                <a:stretch>
                  <a:fillRect l="-2381" b="-10204"/>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
                <a:extLst>
                  <a:ext uri="{FF2B5EF4-FFF2-40B4-BE49-F238E27FC236}">
                    <a16:creationId xmlns:a16="http://schemas.microsoft.com/office/drawing/2014/main" id="{586F47FE-0F1A-0697-1807-87C66FB7FB8C}"/>
                  </a:ext>
                </a:extLst>
              </p:cNvPr>
              <p:cNvSpPr txBox="1"/>
              <p:nvPr/>
            </p:nvSpPr>
            <p:spPr>
              <a:xfrm>
                <a:off x="1002431" y="2859363"/>
                <a:ext cx="4052241" cy="63779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r>
                  <a:rPr lang="en-US" sz="2400" dirty="0">
                    <a:solidFill>
                      <a:schemeClr val="tx1"/>
                    </a:solidFill>
                  </a:rPr>
                  <a:t>Sample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r>
                      <a:rPr lang="ar-AE" sz="2400" i="1">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𝑔</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sup>
                    </m:sSup>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h</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sup>
                    </m:sSup>
                  </m:oMath>
                </a14:m>
                <a:endParaRPr lang="ar-AE" sz="2400" dirty="0">
                  <a:solidFill>
                    <a:schemeClr val="tx1"/>
                  </a:solidFill>
                </a:endParaRPr>
              </a:p>
            </p:txBody>
          </p:sp>
        </mc:Choice>
        <mc:Fallback xmlns="">
          <p:sp>
            <p:nvSpPr>
              <p:cNvPr id="55" name=",">
                <a:extLst>
                  <a:ext uri="{FF2B5EF4-FFF2-40B4-BE49-F238E27FC236}">
                    <a16:creationId xmlns:a16="http://schemas.microsoft.com/office/drawing/2014/main" id="{586F47FE-0F1A-0697-1807-87C66FB7FB8C}"/>
                  </a:ext>
                </a:extLst>
              </p:cNvPr>
              <p:cNvSpPr txBox="1">
                <a:spLocks noRot="1" noChangeAspect="1" noMove="1" noResize="1" noEditPoints="1" noAdjustHandles="1" noChangeArrowheads="1" noChangeShapeType="1" noTextEdit="1"/>
              </p:cNvSpPr>
              <p:nvPr/>
            </p:nvSpPr>
            <p:spPr>
              <a:xfrm>
                <a:off x="1002431" y="2859363"/>
                <a:ext cx="4052241" cy="637797"/>
              </a:xfrm>
              <a:prstGeom prst="rect">
                <a:avLst/>
              </a:prstGeom>
              <a:blipFill>
                <a:blip r:embed="rId7"/>
                <a:stretch>
                  <a:fillRect l="-1563" b="-5882"/>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F404D1A8-DA68-90E5-AA1C-AB240BC819AE}"/>
              </a:ext>
            </a:extLst>
          </p:cNvPr>
          <p:cNvCxnSpPr>
            <a:cxnSpLocks/>
          </p:cNvCxnSpPr>
          <p:nvPr/>
        </p:nvCxnSpPr>
        <p:spPr>
          <a:xfrm>
            <a:off x="4620929" y="5488160"/>
            <a:ext cx="1603864"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
                <a:extLst>
                  <a:ext uri="{FF2B5EF4-FFF2-40B4-BE49-F238E27FC236}">
                    <a16:creationId xmlns:a16="http://schemas.microsoft.com/office/drawing/2014/main" id="{CF796F43-6428-80DC-3718-675F2850413F}"/>
                  </a:ext>
                </a:extLst>
              </p:cNvPr>
              <p:cNvSpPr txBox="1"/>
              <p:nvPr/>
            </p:nvSpPr>
            <p:spPr>
              <a:xfrm>
                <a:off x="5235703" y="4973772"/>
                <a:ext cx="555724"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63" name="Text">
                <a:extLst>
                  <a:ext uri="{FF2B5EF4-FFF2-40B4-BE49-F238E27FC236}">
                    <a16:creationId xmlns:a16="http://schemas.microsoft.com/office/drawing/2014/main" id="{CF796F43-6428-80DC-3718-675F2850413F}"/>
                  </a:ext>
                </a:extLst>
              </p:cNvPr>
              <p:cNvSpPr txBox="1">
                <a:spLocks noRot="1" noChangeAspect="1" noMove="1" noResize="1" noEditPoints="1" noAdjustHandles="1" noChangeArrowheads="1" noChangeShapeType="1" noTextEdit="1"/>
              </p:cNvSpPr>
              <p:nvPr/>
            </p:nvSpPr>
            <p:spPr>
              <a:xfrm>
                <a:off x="5235703" y="4973772"/>
                <a:ext cx="555724" cy="615547"/>
              </a:xfrm>
              <a:prstGeom prst="rect">
                <a:avLst/>
              </a:prstGeom>
              <a:blipFill>
                <a:blip r:embed="rId8"/>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002A3EE0-96BF-B60B-DB90-B0A4AECCA125}"/>
              </a:ext>
            </a:extLst>
          </p:cNvPr>
          <p:cNvCxnSpPr>
            <a:cxnSpLocks/>
          </p:cNvCxnSpPr>
          <p:nvPr/>
        </p:nvCxnSpPr>
        <p:spPr>
          <a:xfrm>
            <a:off x="4645961" y="3918688"/>
            <a:ext cx="1596853"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E17A03C-F996-DDBC-2656-46E9CAB8E692}"/>
              </a:ext>
            </a:extLst>
          </p:cNvPr>
          <p:cNvCxnSpPr>
            <a:cxnSpLocks/>
          </p:cNvCxnSpPr>
          <p:nvPr/>
        </p:nvCxnSpPr>
        <p:spPr>
          <a:xfrm>
            <a:off x="4645961" y="3381262"/>
            <a:ext cx="157883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
                <a:extLst>
                  <a:ext uri="{FF2B5EF4-FFF2-40B4-BE49-F238E27FC236}">
                    <a16:creationId xmlns:a16="http://schemas.microsoft.com/office/drawing/2014/main" id="{8C7FA8AC-A1D8-681F-BDD5-A2CB8F249188}"/>
                  </a:ext>
                </a:extLst>
              </p:cNvPr>
              <p:cNvSpPr txBox="1"/>
              <p:nvPr/>
            </p:nvSpPr>
            <p:spPr>
              <a:xfrm>
                <a:off x="919160" y="4964741"/>
                <a:ext cx="3748136"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𝜆</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21" name=",">
                <a:extLst>
                  <a:ext uri="{FF2B5EF4-FFF2-40B4-BE49-F238E27FC236}">
                    <a16:creationId xmlns:a16="http://schemas.microsoft.com/office/drawing/2014/main" id="{8C7FA8AC-A1D8-681F-BDD5-A2CB8F249188}"/>
                  </a:ext>
                </a:extLst>
              </p:cNvPr>
              <p:cNvSpPr txBox="1">
                <a:spLocks noRot="1" noChangeAspect="1" noMove="1" noResize="1" noEditPoints="1" noAdjustHandles="1" noChangeArrowheads="1" noChangeShapeType="1" noTextEdit="1"/>
              </p:cNvSpPr>
              <p:nvPr/>
            </p:nvSpPr>
            <p:spPr>
              <a:xfrm>
                <a:off x="919160" y="4964741"/>
                <a:ext cx="3748136" cy="615547"/>
              </a:xfrm>
              <a:prstGeom prst="rect">
                <a:avLst/>
              </a:prstGeom>
              <a:blipFill>
                <a:blip r:embed="rId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itle 1">
                <a:extLst>
                  <a:ext uri="{FF2B5EF4-FFF2-40B4-BE49-F238E27FC236}">
                    <a16:creationId xmlns:a16="http://schemas.microsoft.com/office/drawing/2014/main" id="{13257880-A810-F3EF-6F7F-B2D74E958099}"/>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To ensure correctness of </a:t>
                </a:r>
                <a14:m>
                  <m:oMath xmlns:m="http://schemas.openxmlformats.org/officeDocument/2006/math">
                    <m:r>
                      <a:rPr lang="en-US" sz="4400" b="0" i="1" smtClean="0">
                        <a:solidFill>
                          <a:srgbClr val="003462"/>
                        </a:solidFill>
                        <a:latin typeface="Cambria Math" panose="02040503050406030204" pitchFamily="18" charset="0"/>
                      </a:rPr>
                      <m:t>𝑦</m:t>
                    </m:r>
                  </m:oMath>
                </a14:m>
                <a:endParaRPr lang="en-US" dirty="0"/>
              </a:p>
            </p:txBody>
          </p:sp>
        </mc:Choice>
        <mc:Fallback xmlns="">
          <p:sp>
            <p:nvSpPr>
              <p:cNvPr id="44" name="Title 1">
                <a:extLst>
                  <a:ext uri="{FF2B5EF4-FFF2-40B4-BE49-F238E27FC236}">
                    <a16:creationId xmlns:a16="http://schemas.microsoft.com/office/drawing/2014/main" id="{13257880-A810-F3EF-6F7F-B2D74E958099}"/>
                  </a:ext>
                </a:extLst>
              </p:cNvPr>
              <p:cNvSpPr>
                <a:spLocks noGrp="1" noRot="1" noChangeAspect="1" noMove="1" noResize="1" noEditPoints="1" noAdjustHandles="1" noChangeArrowheads="1" noChangeShapeType="1" noTextEdit="1"/>
              </p:cNvSpPr>
              <p:nvPr>
                <p:ph type="title"/>
              </p:nvPr>
            </p:nvSpPr>
            <p:spPr>
              <a:xfrm>
                <a:off x="485775" y="365126"/>
                <a:ext cx="11458575" cy="977900"/>
              </a:xfrm>
              <a:blipFill>
                <a:blip r:embed="rId10"/>
                <a:stretch>
                  <a:fillRect l="-2215" t="-5128" b="-16667"/>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8BC15E73-D683-2449-B6B1-CD0526B450F9}"/>
              </a:ext>
            </a:extLst>
          </p:cNvPr>
          <p:cNvCxnSpPr>
            <a:cxnSpLocks/>
          </p:cNvCxnSpPr>
          <p:nvPr/>
        </p:nvCxnSpPr>
        <p:spPr>
          <a:xfrm>
            <a:off x="4658536" y="4476863"/>
            <a:ext cx="1566257"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
                <a:extLst>
                  <a:ext uri="{FF2B5EF4-FFF2-40B4-BE49-F238E27FC236}">
                    <a16:creationId xmlns:a16="http://schemas.microsoft.com/office/drawing/2014/main" id="{F7FCDEDA-BC00-A27D-F9B8-E7347C130FB7}"/>
                  </a:ext>
                </a:extLst>
              </p:cNvPr>
              <p:cNvSpPr txBox="1"/>
              <p:nvPr/>
            </p:nvSpPr>
            <p:spPr>
              <a:xfrm>
                <a:off x="5012418" y="3940196"/>
                <a:ext cx="946150"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47" name="Text">
                <a:extLst>
                  <a:ext uri="{FF2B5EF4-FFF2-40B4-BE49-F238E27FC236}">
                    <a16:creationId xmlns:a16="http://schemas.microsoft.com/office/drawing/2014/main" id="{F7FCDEDA-BC00-A27D-F9B8-E7347C130FB7}"/>
                  </a:ext>
                </a:extLst>
              </p:cNvPr>
              <p:cNvSpPr txBox="1">
                <a:spLocks noRot="1" noChangeAspect="1" noMove="1" noResize="1" noEditPoints="1" noAdjustHandles="1" noChangeArrowheads="1" noChangeShapeType="1" noTextEdit="1"/>
              </p:cNvSpPr>
              <p:nvPr/>
            </p:nvSpPr>
            <p:spPr>
              <a:xfrm>
                <a:off x="5012418" y="3940196"/>
                <a:ext cx="946150" cy="615547"/>
              </a:xfrm>
              <a:prstGeom prst="rect">
                <a:avLst/>
              </a:prstGeom>
              <a:blipFill>
                <a:blip r:embed="rId11"/>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a:extLst>
                  <a:ext uri="{FF2B5EF4-FFF2-40B4-BE49-F238E27FC236}">
                    <a16:creationId xmlns:a16="http://schemas.microsoft.com/office/drawing/2014/main" id="{1A12D355-6B2A-BF5B-C45A-6A77E1DABA3C}"/>
                  </a:ext>
                </a:extLst>
              </p:cNvPr>
              <p:cNvSpPr txBox="1"/>
              <p:nvPr/>
            </p:nvSpPr>
            <p:spPr>
              <a:xfrm>
                <a:off x="4909172" y="4430987"/>
                <a:ext cx="1208786"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ar-AE" sz="2400" b="0" i="1" smtClean="0">
                          <a:solidFill>
                            <a:srgbClr val="FF6200"/>
                          </a:solidFill>
                          <a:latin typeface="Cambria Math" panose="02040503050406030204" pitchFamily="18" charset="0"/>
                        </a:rPr>
                        <m:t>{</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𝑏</m:t>
                          </m:r>
                        </m:e>
                        <m:sub>
                          <m:r>
                            <a:rPr lang="en-US" sz="2400" b="0" i="1" smtClean="0">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sSub>
                        <m:sSubPr>
                          <m:ctrlPr>
                            <a:rPr lang="ar-AE" sz="2400" b="0" i="1" smtClean="0">
                              <a:solidFill>
                                <a:srgbClr val="FF6200"/>
                              </a:solidFill>
                              <a:latin typeface="Cambria Math" panose="02040503050406030204" pitchFamily="18" charset="0"/>
                            </a:rPr>
                          </m:ctrlPr>
                        </m:sSubPr>
                        <m:e>
                          <m:r>
                            <a:rPr lang="ar-AE"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𝑗</m:t>
                          </m:r>
                        </m:sub>
                      </m:sSub>
                      <m:r>
                        <a:rPr lang="ar-AE" sz="2400" b="0" i="1" smtClean="0">
                          <a:solidFill>
                            <a:srgbClr val="FF6200"/>
                          </a:solidFill>
                          <a:latin typeface="Cambria Math" panose="02040503050406030204" pitchFamily="18" charset="0"/>
                        </a:rPr>
                        <m:t>}</m:t>
                      </m:r>
                    </m:oMath>
                  </m:oMathPara>
                </a14:m>
                <a:endParaRPr lang="ar-AE" sz="2400" dirty="0">
                  <a:solidFill>
                    <a:srgbClr val="FF6200"/>
                  </a:solidFill>
                </a:endParaRPr>
              </a:p>
            </p:txBody>
          </p:sp>
        </mc:Choice>
        <mc:Fallback xmlns="">
          <p:sp>
            <p:nvSpPr>
              <p:cNvPr id="50" name="Text">
                <a:extLst>
                  <a:ext uri="{FF2B5EF4-FFF2-40B4-BE49-F238E27FC236}">
                    <a16:creationId xmlns:a16="http://schemas.microsoft.com/office/drawing/2014/main" id="{1A12D355-6B2A-BF5B-C45A-6A77E1DABA3C}"/>
                  </a:ext>
                </a:extLst>
              </p:cNvPr>
              <p:cNvSpPr txBox="1">
                <a:spLocks noRot="1" noChangeAspect="1" noMove="1" noResize="1" noEditPoints="1" noAdjustHandles="1" noChangeArrowheads="1" noChangeShapeType="1" noTextEdit="1"/>
              </p:cNvSpPr>
              <p:nvPr/>
            </p:nvSpPr>
            <p:spPr>
              <a:xfrm>
                <a:off x="4909172" y="4430987"/>
                <a:ext cx="1208786" cy="645299"/>
              </a:xfrm>
              <a:prstGeom prst="rect">
                <a:avLst/>
              </a:prstGeom>
              <a:blipFill>
                <a:blip r:embed="rId12"/>
                <a:stretch>
                  <a:fillRect l="-2083" r="-4167" b="-3846"/>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5BD2E562-0682-DC1C-0BA4-AB0FE0545308}"/>
              </a:ext>
            </a:extLst>
          </p:cNvPr>
          <p:cNvCxnSpPr>
            <a:cxnSpLocks/>
          </p:cNvCxnSpPr>
          <p:nvPr/>
        </p:nvCxnSpPr>
        <p:spPr>
          <a:xfrm>
            <a:off x="4633531" y="4960061"/>
            <a:ext cx="159126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 name=",">
            <a:extLst>
              <a:ext uri="{FF2B5EF4-FFF2-40B4-BE49-F238E27FC236}">
                <a16:creationId xmlns:a16="http://schemas.microsoft.com/office/drawing/2014/main" id="{253EE673-3B23-8195-2D73-AF2A12400337}"/>
              </a:ext>
            </a:extLst>
          </p:cNvPr>
          <p:cNvSpPr txBox="1"/>
          <p:nvPr/>
        </p:nvSpPr>
        <p:spPr>
          <a:xfrm>
            <a:off x="5131669" y="3349586"/>
            <a:ext cx="246280" cy="615547"/>
          </a:xfrm>
          <a:prstGeom prst="rect">
            <a:avLst/>
          </a:prstGeom>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xmlns:mc="http://schemas.openxmlformats.org/markup-compatibility/2006" val="1"/>
            </a:ext>
          </a:extLst>
        </p:spPr>
        <p:txBody>
          <a:bodyPr wrap="none" lIns="121917" tIns="121917" rIns="121917" bIns="121917">
            <a:spAutoFit/>
          </a:bodyPr>
          <a:lstStyle/>
          <a:p>
            <a:pPr>
              <a:defRPr sz="7000"/>
            </a:pPr>
            <a:endParaRPr sz="2400" dirty="0"/>
          </a:p>
        </p:txBody>
      </p:sp>
      <mc:AlternateContent xmlns:mc="http://schemas.openxmlformats.org/markup-compatibility/2006" xmlns:a14="http://schemas.microsoft.com/office/drawing/2010/main">
        <mc:Choice Requires="a14">
          <p:sp>
            <p:nvSpPr>
              <p:cNvPr id="2" name="Rounded Rectangle 1">
                <a:extLst>
                  <a:ext uri="{FF2B5EF4-FFF2-40B4-BE49-F238E27FC236}">
                    <a16:creationId xmlns:a16="http://schemas.microsoft.com/office/drawing/2014/main" id="{F915157D-0236-7D91-A5C9-3F32B9976D06}"/>
                  </a:ext>
                </a:extLst>
              </p:cNvPr>
              <p:cNvSpPr/>
              <p:nvPr/>
            </p:nvSpPr>
            <p:spPr>
              <a:xfrm>
                <a:off x="7857313" y="1600408"/>
                <a:ext cx="3855075" cy="2009061"/>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800" dirty="0">
                    <a:solidFill>
                      <a:srgbClr val="000000"/>
                    </a:solidFill>
                    <a:latin typeface="Helvetica" pitchFamily="2" charset="0"/>
                  </a:rPr>
                  <a:t>Idea: let each issuer computes </a:t>
                </a:r>
                <a14:m>
                  <m:oMath xmlns:m="http://schemas.openxmlformats.org/officeDocument/2006/math">
                    <m:r>
                      <a:rPr lang="en-US" sz="2800" i="1">
                        <a:solidFill>
                          <a:srgbClr val="003462"/>
                        </a:solidFill>
                        <a:latin typeface="Cambria Math" panose="02040503050406030204" pitchFamily="18" charset="0"/>
                      </a:rPr>
                      <m:t>𝑦</m:t>
                    </m:r>
                  </m:oMath>
                </a14:m>
                <a:r>
                  <a:rPr lang="en-US" sz="2800" dirty="0">
                    <a:solidFill>
                      <a:srgbClr val="000000"/>
                    </a:solidFill>
                    <a:latin typeface="Helvetica" pitchFamily="2" charset="0"/>
                  </a:rPr>
                  <a:t> itself and use commitment to ensure correctness</a:t>
                </a:r>
              </a:p>
            </p:txBody>
          </p:sp>
        </mc:Choice>
        <mc:Fallback xmlns="">
          <p:sp>
            <p:nvSpPr>
              <p:cNvPr id="2" name="Rounded Rectangle 1">
                <a:extLst>
                  <a:ext uri="{FF2B5EF4-FFF2-40B4-BE49-F238E27FC236}">
                    <a16:creationId xmlns:a16="http://schemas.microsoft.com/office/drawing/2014/main" id="{F915157D-0236-7D91-A5C9-3F32B9976D06}"/>
                  </a:ext>
                </a:extLst>
              </p:cNvPr>
              <p:cNvSpPr>
                <a:spLocks noRot="1" noChangeAspect="1" noMove="1" noResize="1" noEditPoints="1" noAdjustHandles="1" noChangeArrowheads="1" noChangeShapeType="1" noTextEdit="1"/>
              </p:cNvSpPr>
              <p:nvPr/>
            </p:nvSpPr>
            <p:spPr>
              <a:xfrm>
                <a:off x="7857313" y="1600408"/>
                <a:ext cx="3855075" cy="2009061"/>
              </a:xfrm>
              <a:prstGeom prst="roundRect">
                <a:avLst>
                  <a:gd name="adj" fmla="val 16813"/>
                </a:avLst>
              </a:prstGeom>
              <a:blipFill>
                <a:blip r:embed="rId13"/>
                <a:stretch>
                  <a:fillRect r="-1967" b="-3145"/>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ADB95BEB-36E9-9102-48FB-52978B7AD322}"/>
                  </a:ext>
                </a:extLst>
              </p:cNvPr>
              <p:cNvSpPr/>
              <p:nvPr/>
            </p:nvSpPr>
            <p:spPr>
              <a:xfrm>
                <a:off x="7857313" y="4117560"/>
                <a:ext cx="3855075" cy="1093988"/>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800" dirty="0">
                    <a:solidFill>
                      <a:srgbClr val="000000"/>
                    </a:solidFill>
                    <a:latin typeface="Helvetica" pitchFamily="2" charset="0"/>
                  </a:rPr>
                  <a:t>Issue: need to extract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𝑦</m:t>
                        </m:r>
                      </m:e>
                      <m:sub>
                        <m:r>
                          <a:rPr lang="en-US" sz="2800" b="0" i="1" smtClean="0">
                            <a:solidFill>
                              <a:schemeClr val="tx1"/>
                            </a:solidFill>
                            <a:latin typeface="Cambria Math" panose="02040503050406030204" pitchFamily="18" charset="0"/>
                          </a:rPr>
                          <m:t>𝑗</m:t>
                        </m:r>
                      </m:sub>
                    </m:sSub>
                  </m:oMath>
                </a14:m>
                <a:r>
                  <a:rPr lang="en-US" sz="2800" dirty="0">
                    <a:solidFill>
                      <a:schemeClr val="tx1"/>
                    </a:solidFill>
                    <a:effectLst/>
                    <a:latin typeface="Helvetica Light" panose="020B0403020202020204" pitchFamily="34" charset="0"/>
                  </a:rPr>
                  <a:t> </a:t>
                </a:r>
                <a:r>
                  <a:rPr lang="en-US" sz="2800" dirty="0">
                    <a:solidFill>
                      <a:schemeClr val="tx1"/>
                    </a:solidFill>
                    <a:latin typeface="Helvetica" pitchFamily="2" charset="0"/>
                  </a:rPr>
                  <a:t>for corrupted </a:t>
                </a:r>
                <a14:m>
                  <m:oMath xmlns:m="http://schemas.openxmlformats.org/officeDocument/2006/math">
                    <m:r>
                      <a:rPr lang="en-US" sz="2800" b="0" i="1" smtClean="0">
                        <a:solidFill>
                          <a:schemeClr val="tx1"/>
                        </a:solidFill>
                        <a:latin typeface="Cambria Math" panose="02040503050406030204" pitchFamily="18" charset="0"/>
                      </a:rPr>
                      <m:t>𝑗</m:t>
                    </m:r>
                  </m:oMath>
                </a14:m>
                <a:endParaRPr lang="en-US" sz="2800" dirty="0">
                  <a:solidFill>
                    <a:srgbClr val="000000"/>
                  </a:solidFill>
                  <a:latin typeface="Helvetica Light" panose="020B0403020202020204" pitchFamily="34" charset="0"/>
                </a:endParaRPr>
              </a:p>
            </p:txBody>
          </p:sp>
        </mc:Choice>
        <mc:Fallback xmlns="">
          <p:sp>
            <p:nvSpPr>
              <p:cNvPr id="7" name="Rounded Rectangle 6">
                <a:extLst>
                  <a:ext uri="{FF2B5EF4-FFF2-40B4-BE49-F238E27FC236}">
                    <a16:creationId xmlns:a16="http://schemas.microsoft.com/office/drawing/2014/main" id="{ADB95BEB-36E9-9102-48FB-52978B7AD322}"/>
                  </a:ext>
                </a:extLst>
              </p:cNvPr>
              <p:cNvSpPr>
                <a:spLocks noRot="1" noChangeAspect="1" noMove="1" noResize="1" noEditPoints="1" noAdjustHandles="1" noChangeArrowheads="1" noChangeShapeType="1" noTextEdit="1"/>
              </p:cNvSpPr>
              <p:nvPr/>
            </p:nvSpPr>
            <p:spPr>
              <a:xfrm>
                <a:off x="7857313" y="4117560"/>
                <a:ext cx="3855075" cy="1093988"/>
              </a:xfrm>
              <a:prstGeom prst="roundRect">
                <a:avLst>
                  <a:gd name="adj" fmla="val 16813"/>
                </a:avLst>
              </a:prstGeom>
              <a:blipFill>
                <a:blip r:embed="rId14"/>
                <a:stretch>
                  <a:fillRect t="-1149" r="-2295" b="-8046"/>
                </a:stretch>
              </a:blipFill>
              <a:ln w="63500" cap="flat">
                <a:noFill/>
                <a:prstDash val="solid"/>
                <a:round/>
              </a:ln>
              <a:effectLst/>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D32E50A-4B82-AFED-5A9A-340FE2440ED8}"/>
              </a:ext>
            </a:extLst>
          </p:cNvPr>
          <p:cNvCxnSpPr>
            <a:cxnSpLocks/>
          </p:cNvCxnSpPr>
          <p:nvPr/>
        </p:nvCxnSpPr>
        <p:spPr>
          <a:xfrm>
            <a:off x="5879499" y="3686338"/>
            <a:ext cx="1977814" cy="855695"/>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2512A78A-723D-6EB7-4768-9FFF611C0BBB}"/>
              </a:ext>
            </a:extLst>
          </p:cNvPr>
          <p:cNvSpPr/>
          <p:nvPr/>
        </p:nvSpPr>
        <p:spPr>
          <a:xfrm>
            <a:off x="7857313" y="5317900"/>
            <a:ext cx="3855075" cy="919401"/>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400" dirty="0">
                <a:solidFill>
                  <a:srgbClr val="000000"/>
                </a:solidFill>
                <a:effectLst/>
                <a:latin typeface="Helvetica" pitchFamily="2" charset="0"/>
              </a:rPr>
              <a:t>Use an online extractable commitment </a:t>
            </a:r>
            <a:endParaRPr lang="en-US" sz="2400" dirty="0">
              <a:solidFill>
                <a:srgbClr val="000000"/>
              </a:solidFill>
              <a:effectLst/>
              <a:latin typeface="Helvetica Light" panose="020B0403020202020204" pitchFamily="34" charset="0"/>
            </a:endParaRPr>
          </a:p>
        </p:txBody>
      </p:sp>
      <mc:AlternateContent xmlns:mc="http://schemas.openxmlformats.org/markup-compatibility/2006" xmlns:a14="http://schemas.microsoft.com/office/drawing/2010/main">
        <mc:Choice Requires="a14">
          <p:sp>
            <p:nvSpPr>
              <p:cNvPr id="14" name=",">
                <a:extLst>
                  <a:ext uri="{FF2B5EF4-FFF2-40B4-BE49-F238E27FC236}">
                    <a16:creationId xmlns:a16="http://schemas.microsoft.com/office/drawing/2014/main" id="{584005A8-125D-2651-52C1-116B47DD5140}"/>
                  </a:ext>
                </a:extLst>
              </p:cNvPr>
              <p:cNvSpPr txBox="1"/>
              <p:nvPr/>
            </p:nvSpPr>
            <p:spPr>
              <a:xfrm>
                <a:off x="2444146" y="5662792"/>
                <a:ext cx="803867"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14" name=",">
                <a:extLst>
                  <a:ext uri="{FF2B5EF4-FFF2-40B4-BE49-F238E27FC236}">
                    <a16:creationId xmlns:a16="http://schemas.microsoft.com/office/drawing/2014/main" id="{584005A8-125D-2651-52C1-116B47DD5140}"/>
                  </a:ext>
                </a:extLst>
              </p:cNvPr>
              <p:cNvSpPr txBox="1">
                <a:spLocks noRot="1" noChangeAspect="1" noMove="1" noResize="1" noEditPoints="1" noAdjustHandles="1" noChangeArrowheads="1" noChangeShapeType="1" noTextEdit="1"/>
              </p:cNvSpPr>
              <p:nvPr/>
            </p:nvSpPr>
            <p:spPr>
              <a:xfrm>
                <a:off x="2444146" y="5662792"/>
                <a:ext cx="803867" cy="645299"/>
              </a:xfrm>
              <a:prstGeom prst="rect">
                <a:avLst/>
              </a:prstGeom>
              <a:blipFill>
                <a:blip r:embed="rId15"/>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
                <a:extLst>
                  <a:ext uri="{FF2B5EF4-FFF2-40B4-BE49-F238E27FC236}">
                    <a16:creationId xmlns:a16="http://schemas.microsoft.com/office/drawing/2014/main" id="{2264E4A1-1327-2D69-BCE4-A410913A278B}"/>
                  </a:ext>
                </a:extLst>
              </p:cNvPr>
              <p:cNvSpPr txBox="1"/>
              <p:nvPr/>
            </p:nvSpPr>
            <p:spPr>
              <a:xfrm rot="7344734">
                <a:off x="2681886" y="5335333"/>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15" name=",">
                <a:extLst>
                  <a:ext uri="{FF2B5EF4-FFF2-40B4-BE49-F238E27FC236}">
                    <a16:creationId xmlns:a16="http://schemas.microsoft.com/office/drawing/2014/main" id="{2264E4A1-1327-2D69-BCE4-A410913A278B}"/>
                  </a:ext>
                </a:extLst>
              </p:cNvPr>
              <p:cNvSpPr txBox="1">
                <a:spLocks noRot="1" noChangeAspect="1" noMove="1" noResize="1" noEditPoints="1" noAdjustHandles="1" noChangeArrowheads="1" noChangeShapeType="1" noTextEdit="1"/>
              </p:cNvSpPr>
              <p:nvPr/>
            </p:nvSpPr>
            <p:spPr>
              <a:xfrm rot="7344734">
                <a:off x="2681886" y="5335333"/>
                <a:ext cx="573228" cy="615547"/>
              </a:xfrm>
              <a:prstGeom prst="rect">
                <a:avLst/>
              </a:prstGeom>
              <a:blipFill>
                <a:blip r:embed="rId16"/>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
                <a:extLst>
                  <a:ext uri="{FF2B5EF4-FFF2-40B4-BE49-F238E27FC236}">
                    <a16:creationId xmlns:a16="http://schemas.microsoft.com/office/drawing/2014/main" id="{89EFD575-C43C-D42B-E2DD-09CF022F2857}"/>
                  </a:ext>
                </a:extLst>
              </p:cNvPr>
              <p:cNvSpPr txBox="1"/>
              <p:nvPr/>
            </p:nvSpPr>
            <p:spPr>
              <a:xfrm>
                <a:off x="1306356" y="4423881"/>
                <a:ext cx="3329396" cy="670755"/>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r>
                  <a:rPr lang="en-US" sz="2400" b="0" dirty="0">
                    <a:solidFill>
                      <a:srgbClr val="FF6200"/>
                    </a:solidFill>
                  </a:rPr>
                  <a:t>Check </a:t>
                </a:r>
                <a14:m>
                  <m:oMath xmlns:m="http://schemas.openxmlformats.org/officeDocument/2006/math">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𝑗</m:t>
                    </m:r>
                    <m:r>
                      <a:rPr lang="en-US" sz="2400" b="0" i="1" smtClean="0">
                        <a:solidFill>
                          <a:srgbClr val="FF6200"/>
                        </a:solidFill>
                        <a:latin typeface="Cambria Math" panose="02040503050406030204" pitchFamily="18" charset="0"/>
                      </a:rPr>
                      <m:t>, </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𝐵</m:t>
                        </m:r>
                      </m:e>
                      <m:sub>
                        <m:r>
                          <a:rPr lang="en-US" sz="2400" b="0" i="1" smtClean="0">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sSup>
                      <m:sSupPr>
                        <m:ctrlPr>
                          <a:rPr lang="en-US" sz="2400" b="0" i="1" smtClean="0">
                            <a:solidFill>
                              <a:srgbClr val="FF6200"/>
                            </a:solidFill>
                            <a:latin typeface="Cambria Math" panose="02040503050406030204" pitchFamily="18" charset="0"/>
                          </a:rPr>
                        </m:ctrlPr>
                      </m:sSupPr>
                      <m:e>
                        <m:r>
                          <a:rPr lang="en-US" sz="2400" b="0" i="1" smtClean="0">
                            <a:solidFill>
                              <a:srgbClr val="FF6200"/>
                            </a:solidFill>
                            <a:latin typeface="Cambria Math" panose="02040503050406030204" pitchFamily="18" charset="0"/>
                          </a:rPr>
                          <m:t>𝑔</m:t>
                        </m:r>
                      </m:e>
                      <m:sup>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𝑏</m:t>
                            </m:r>
                          </m:e>
                          <m:sub>
                            <m:r>
                              <a:rPr lang="en-US" sz="2400" b="0" i="1" smtClean="0">
                                <a:solidFill>
                                  <a:srgbClr val="FF6200"/>
                                </a:solidFill>
                                <a:latin typeface="Cambria Math" panose="02040503050406030204" pitchFamily="18" charset="0"/>
                              </a:rPr>
                              <m:t>𝑗</m:t>
                            </m:r>
                          </m:sub>
                        </m:sSub>
                      </m:sup>
                    </m:sSup>
                    <m:sSup>
                      <m:sSupPr>
                        <m:ctrlPr>
                          <a:rPr lang="en-US" sz="2400" b="0" i="1" smtClean="0">
                            <a:solidFill>
                              <a:srgbClr val="FF6200"/>
                            </a:solidFill>
                            <a:latin typeface="Cambria Math" panose="02040503050406030204" pitchFamily="18" charset="0"/>
                          </a:rPr>
                        </m:ctrlPr>
                      </m:sSupPr>
                      <m:e>
                        <m:r>
                          <a:rPr lang="en-US" sz="2400" b="0" i="1" smtClean="0">
                            <a:solidFill>
                              <a:srgbClr val="FF6200"/>
                            </a:solidFill>
                            <a:latin typeface="Cambria Math" panose="02040503050406030204" pitchFamily="18" charset="0"/>
                          </a:rPr>
                          <m:t>h</m:t>
                        </m:r>
                      </m:e>
                      <m:sup>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𝑗</m:t>
                            </m:r>
                          </m:sub>
                        </m:sSub>
                      </m:sup>
                    </m:sSup>
                  </m:oMath>
                </a14:m>
                <a:endParaRPr lang="ar-AE" sz="2400" dirty="0">
                  <a:solidFill>
                    <a:schemeClr val="tx1"/>
                  </a:solidFill>
                </a:endParaRPr>
              </a:p>
            </p:txBody>
          </p:sp>
        </mc:Choice>
        <mc:Fallback xmlns="">
          <p:sp>
            <p:nvSpPr>
              <p:cNvPr id="3" name=",">
                <a:extLst>
                  <a:ext uri="{FF2B5EF4-FFF2-40B4-BE49-F238E27FC236}">
                    <a16:creationId xmlns:a16="http://schemas.microsoft.com/office/drawing/2014/main" id="{89EFD575-C43C-D42B-E2DD-09CF022F2857}"/>
                  </a:ext>
                </a:extLst>
              </p:cNvPr>
              <p:cNvSpPr txBox="1">
                <a:spLocks noRot="1" noChangeAspect="1" noMove="1" noResize="1" noEditPoints="1" noAdjustHandles="1" noChangeArrowheads="1" noChangeShapeType="1" noTextEdit="1"/>
              </p:cNvSpPr>
              <p:nvPr/>
            </p:nvSpPr>
            <p:spPr>
              <a:xfrm>
                <a:off x="1306356" y="4423881"/>
                <a:ext cx="3329396" cy="670755"/>
              </a:xfrm>
              <a:prstGeom prst="rect">
                <a:avLst/>
              </a:prstGeom>
              <a:blipFill>
                <a:blip r:embed="rId17"/>
                <a:stretch>
                  <a:fillRect l="-1901" b="-3704"/>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Tree>
    <p:extLst>
      <p:ext uri="{BB962C8B-B14F-4D97-AF65-F5344CB8AC3E}">
        <p14:creationId xmlns:p14="http://schemas.microsoft.com/office/powerpoint/2010/main" val="33785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4" grpId="0" animBg="1"/>
      <p:bldP spid="18" grpId="0" animBg="1"/>
      <p:bldP spid="48" grpId="0" animBg="1"/>
      <p:bldP spid="49" grpId="0" animBg="1"/>
      <p:bldP spid="54" grpId="0" animBg="1"/>
      <p:bldP spid="55" grpId="0" animBg="1"/>
      <p:bldP spid="63" grpId="0" animBg="1"/>
      <p:bldP spid="21" grpId="0" animBg="1"/>
      <p:bldP spid="47" grpId="0" animBg="1"/>
      <p:bldP spid="50" grpId="0" animBg="1"/>
      <p:bldP spid="4" grpId="0" animBg="1"/>
      <p:bldP spid="2" grpId="0" animBg="1"/>
      <p:bldP spid="7" grpId="0" animBg="1"/>
      <p:bldP spid="13" grpId="0" animBg="1"/>
      <p:bldP spid="14" grpId="0" animBg="1"/>
      <p:bldP spid="15"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45A6A0-52BD-1C43-D11D-F35B16F1C2B8}"/>
                  </a:ext>
                </a:extLst>
              </p:cNvPr>
              <p:cNvSpPr txBox="1"/>
              <p:nvPr/>
            </p:nvSpPr>
            <p:spPr>
              <a:xfrm>
                <a:off x="1298874" y="1737748"/>
                <a:ext cx="1997359" cy="461665"/>
              </a:xfrm>
              <a:prstGeom prst="rect">
                <a:avLst/>
              </a:prstGeom>
              <a:noFill/>
            </p:spPr>
            <p:txBody>
              <a:bodyPr wrap="square" rtlCol="0">
                <a:spAutoFit/>
              </a:bodyPr>
              <a:lstStyle/>
              <a:p>
                <a:r>
                  <a:rPr lang="en-US" sz="2400" dirty="0">
                    <a:solidFill>
                      <a:srgbClr val="0076BA"/>
                    </a:solidFill>
                    <a:latin typeface="Helvetica" pitchFamily="2" charset="0"/>
                  </a:rPr>
                  <a:t>Issuer-</a:t>
                </a:r>
                <a14:m>
                  <m:oMath xmlns:m="http://schemas.openxmlformats.org/officeDocument/2006/math">
                    <m:r>
                      <a:rPr lang="en-US" sz="2400" i="1" dirty="0" smtClean="0">
                        <a:solidFill>
                          <a:srgbClr val="0076BA"/>
                        </a:solidFill>
                        <a:latin typeface="Cambria Math" panose="02040503050406030204" pitchFamily="18" charset="0"/>
                      </a:rPr>
                      <m:t>𝑖</m:t>
                    </m:r>
                  </m:oMath>
                </a14:m>
                <a:r>
                  <a:rPr lang="en-US" sz="2400" dirty="0">
                    <a:solidFill>
                      <a:srgbClr val="0076BA"/>
                    </a:solidFill>
                    <a:latin typeface="Helvetica" pitchFamily="2" charset="0"/>
                  </a:rPr>
                  <a:t>(</a:t>
                </a:r>
                <a14:m>
                  <m:oMath xmlns:m="http://schemas.openxmlformats.org/officeDocument/2006/math">
                    <m:r>
                      <a:rPr lang="en-US" sz="2400" i="1">
                        <a:latin typeface="Cambria Math" panose="02040503050406030204" pitchFamily="18" charset="0"/>
                      </a:rPr>
                      <m:t>𝑠</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𝑖</m:t>
                        </m:r>
                      </m:sub>
                    </m:sSub>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5" name="TextBox 4">
                <a:extLst>
                  <a:ext uri="{FF2B5EF4-FFF2-40B4-BE49-F238E27FC236}">
                    <a16:creationId xmlns:a16="http://schemas.microsoft.com/office/drawing/2014/main" id="{C845A6A0-52BD-1C43-D11D-F35B16F1C2B8}"/>
                  </a:ext>
                </a:extLst>
              </p:cNvPr>
              <p:cNvSpPr txBox="1">
                <a:spLocks noRot="1" noChangeAspect="1" noMove="1" noResize="1" noEditPoints="1" noAdjustHandles="1" noChangeArrowheads="1" noChangeShapeType="1" noTextEdit="1"/>
              </p:cNvSpPr>
              <p:nvPr/>
            </p:nvSpPr>
            <p:spPr>
              <a:xfrm>
                <a:off x="1298874" y="1737748"/>
                <a:ext cx="1997359" cy="461665"/>
              </a:xfrm>
              <a:prstGeom prst="rect">
                <a:avLst/>
              </a:prstGeom>
              <a:blipFill>
                <a:blip r:embed="rId3"/>
                <a:stretch>
                  <a:fillRect l="-5063" t="-10526" r="-506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a:extLst>
                  <a:ext uri="{FF2B5EF4-FFF2-40B4-BE49-F238E27FC236}">
                    <a16:creationId xmlns:a16="http://schemas.microsoft.com/office/drawing/2014/main" id="{AF76B489-962E-7E8C-2F62-20692CD4095A}"/>
                  </a:ext>
                </a:extLst>
              </p:cNvPr>
              <p:cNvSpPr txBox="1"/>
              <p:nvPr/>
            </p:nvSpPr>
            <p:spPr>
              <a:xfrm>
                <a:off x="4697542" y="3135135"/>
                <a:ext cx="528472"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r>
                        <a:rPr lang="en-US" sz="2400" b="0" i="1" smtClean="0">
                          <a:solidFill>
                            <a:srgbClr val="000000"/>
                          </a:solidFill>
                          <a:latin typeface="Cambria Math" panose="02040503050406030204" pitchFamily="18" charset="0"/>
                        </a:rPr>
                        <m:t>,</m:t>
                      </m:r>
                    </m:oMath>
                  </m:oMathPara>
                </a14:m>
                <a:endParaRPr sz="2400" dirty="0"/>
              </a:p>
            </p:txBody>
          </p:sp>
        </mc:Choice>
        <mc:Fallback xmlns="">
          <p:sp>
            <p:nvSpPr>
              <p:cNvPr id="24" name="Text">
                <a:extLst>
                  <a:ext uri="{FF2B5EF4-FFF2-40B4-BE49-F238E27FC236}">
                    <a16:creationId xmlns:a16="http://schemas.microsoft.com/office/drawing/2014/main" id="{AF76B489-962E-7E8C-2F62-20692CD4095A}"/>
                  </a:ext>
                </a:extLst>
              </p:cNvPr>
              <p:cNvSpPr txBox="1">
                <a:spLocks noRot="1" noChangeAspect="1" noMove="1" noResize="1" noEditPoints="1" noAdjustHandles="1" noChangeArrowheads="1" noChangeShapeType="1" noTextEdit="1"/>
              </p:cNvSpPr>
              <p:nvPr/>
            </p:nvSpPr>
            <p:spPr>
              <a:xfrm>
                <a:off x="4697542" y="3135135"/>
                <a:ext cx="528472" cy="615547"/>
              </a:xfrm>
              <a:prstGeom prst="rect">
                <a:avLst/>
              </a:prstGeom>
              <a:blipFill>
                <a:blip r:embed="rId4"/>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
                <a:extLst>
                  <a:ext uri="{FF2B5EF4-FFF2-40B4-BE49-F238E27FC236}">
                    <a16:creationId xmlns:a16="http://schemas.microsoft.com/office/drawing/2014/main" id="{56B85C58-08DC-8B02-3D5C-1ED3550CCB30}"/>
                  </a:ext>
                </a:extLst>
              </p:cNvPr>
              <p:cNvSpPr txBox="1"/>
              <p:nvPr/>
            </p:nvSpPr>
            <p:spPr>
              <a:xfrm>
                <a:off x="4463536" y="2573146"/>
                <a:ext cx="1073493"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oMath>
                  </m:oMathPara>
                </a14:m>
                <a:endParaRPr sz="2400" dirty="0"/>
              </a:p>
            </p:txBody>
          </p:sp>
        </mc:Choice>
        <mc:Fallback xmlns="">
          <p:sp>
            <p:nvSpPr>
              <p:cNvPr id="18" name=",">
                <a:extLst>
                  <a:ext uri="{FF2B5EF4-FFF2-40B4-BE49-F238E27FC236}">
                    <a16:creationId xmlns:a16="http://schemas.microsoft.com/office/drawing/2014/main" id="{56B85C58-08DC-8B02-3D5C-1ED3550CCB30}"/>
                  </a:ext>
                </a:extLst>
              </p:cNvPr>
              <p:cNvSpPr txBox="1">
                <a:spLocks noRot="1" noChangeAspect="1" noMove="1" noResize="1" noEditPoints="1" noAdjustHandles="1" noChangeArrowheads="1" noChangeShapeType="1" noTextEdit="1"/>
              </p:cNvSpPr>
              <p:nvPr/>
            </p:nvSpPr>
            <p:spPr>
              <a:xfrm>
                <a:off x="4463536" y="2573146"/>
                <a:ext cx="1073493" cy="615547"/>
              </a:xfrm>
              <a:prstGeom prst="rect">
                <a:avLst/>
              </a:prstGeom>
              <a:blipFill>
                <a:blip r:embed="rId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D6725B6A-67A2-4121-7B73-345FAF2A67A1}"/>
              </a:ext>
            </a:extLst>
          </p:cNvPr>
          <p:cNvSpPr/>
          <p:nvPr/>
        </p:nvSpPr>
        <p:spPr>
          <a:xfrm>
            <a:off x="784539" y="1611185"/>
            <a:ext cx="3687048" cy="4491426"/>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
                <a:extLst>
                  <a:ext uri="{FF2B5EF4-FFF2-40B4-BE49-F238E27FC236}">
                    <a16:creationId xmlns:a16="http://schemas.microsoft.com/office/drawing/2014/main" id="{00F4CA22-C760-832D-11A6-302626CB2B4E}"/>
                  </a:ext>
                </a:extLst>
              </p:cNvPr>
              <p:cNvSpPr txBox="1"/>
              <p:nvPr/>
            </p:nvSpPr>
            <p:spPr>
              <a:xfrm>
                <a:off x="860383" y="2197741"/>
                <a:ext cx="3184902"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r>
                  <a:rPr lang="en-US" sz="2400" dirty="0">
                    <a:solidFill>
                      <a:srgbClr val="000000"/>
                    </a:solidFill>
                  </a:rPr>
                  <a:t>Sample </a:t>
                </a:r>
                <a14:m>
                  <m:oMath xmlns:m="http://schemas.openxmlformats.org/officeDocument/2006/math">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r>
                      <a:rPr lang="ar-AE"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ar-AE" sz="2400" i="1" smtClean="0">
                            <a:solidFill>
                              <a:srgbClr val="000000"/>
                            </a:solidFill>
                            <a:latin typeface="Cambria Math" panose="02040503050406030204" pitchFamily="18" charset="0"/>
                          </a:rPr>
                          <m:t>𝐴</m:t>
                        </m:r>
                      </m:e>
                      <m:sub>
                        <m:r>
                          <a:rPr lang="en-US" sz="2400" b="0" i="1" smtClean="0">
                            <a:solidFill>
                              <a:srgbClr val="000000"/>
                            </a:solidFill>
                            <a:latin typeface="Cambria Math" panose="02040503050406030204" pitchFamily="18" charset="0"/>
                          </a:rPr>
                          <m:t>𝑖</m:t>
                        </m:r>
                      </m:sub>
                    </m:sSub>
                    <m:r>
                      <a:rPr lang="ar-AE" sz="2400" i="1">
                        <a:solidFill>
                          <a:srgbClr val="000000"/>
                        </a:solidFill>
                        <a:latin typeface="Cambria Math" panose="02040503050406030204" pitchFamily="18" charset="0"/>
                      </a:rPr>
                      <m:t>←</m:t>
                    </m:r>
                    <m:sSup>
                      <m:sSupPr>
                        <m:ctrlPr>
                          <a:rPr lang="ar-AE" sz="2400" i="1">
                            <a:solidFill>
                              <a:srgbClr val="000000"/>
                            </a:solidFill>
                            <a:latin typeface="Cambria Math" panose="02040503050406030204" pitchFamily="18" charset="0"/>
                          </a:rPr>
                        </m:ctrlPr>
                      </m:sSupPr>
                      <m:e>
                        <m:r>
                          <a:rPr lang="ar-AE" sz="2400" i="1">
                            <a:solidFill>
                              <a:srgbClr val="000000"/>
                            </a:solidFill>
                            <a:latin typeface="Cambria Math" panose="02040503050406030204" pitchFamily="18" charset="0"/>
                          </a:rPr>
                          <m:t>𝑔</m:t>
                        </m:r>
                      </m:e>
                      <m:sup>
                        <m:sSub>
                          <m:sSubPr>
                            <m:ctrlPr>
                              <a:rPr lang="en-US" sz="2400" b="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𝑎</m:t>
                            </m:r>
                          </m:e>
                          <m:sub>
                            <m:r>
                              <a:rPr lang="en-US" sz="2400" b="0" i="1" smtClean="0">
                                <a:solidFill>
                                  <a:srgbClr val="000000"/>
                                </a:solidFill>
                                <a:latin typeface="Cambria Math" panose="02040503050406030204" pitchFamily="18" charset="0"/>
                              </a:rPr>
                              <m:t>𝑖</m:t>
                            </m:r>
                          </m:sub>
                        </m:sSub>
                      </m:sup>
                    </m:sSup>
                  </m:oMath>
                </a14:m>
                <a:endParaRPr lang="ar-AE" sz="2400" dirty="0"/>
              </a:p>
            </p:txBody>
          </p:sp>
        </mc:Choice>
        <mc:Fallback xmlns="">
          <p:sp>
            <p:nvSpPr>
              <p:cNvPr id="54" name=",">
                <a:extLst>
                  <a:ext uri="{FF2B5EF4-FFF2-40B4-BE49-F238E27FC236}">
                    <a16:creationId xmlns:a16="http://schemas.microsoft.com/office/drawing/2014/main" id="{00F4CA22-C760-832D-11A6-302626CB2B4E}"/>
                  </a:ext>
                </a:extLst>
              </p:cNvPr>
              <p:cNvSpPr txBox="1">
                <a:spLocks noRot="1" noChangeAspect="1" noMove="1" noResize="1" noEditPoints="1" noAdjustHandles="1" noChangeArrowheads="1" noChangeShapeType="1" noTextEdit="1"/>
              </p:cNvSpPr>
              <p:nvPr/>
            </p:nvSpPr>
            <p:spPr>
              <a:xfrm>
                <a:off x="860383" y="2197741"/>
                <a:ext cx="3184902" cy="615547"/>
              </a:xfrm>
              <a:prstGeom prst="rect">
                <a:avLst/>
              </a:prstGeom>
              <a:blipFill>
                <a:blip r:embed="rId6"/>
                <a:stretch>
                  <a:fillRect l="-1984" b="-10204"/>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
                <a:extLst>
                  <a:ext uri="{FF2B5EF4-FFF2-40B4-BE49-F238E27FC236}">
                    <a16:creationId xmlns:a16="http://schemas.microsoft.com/office/drawing/2014/main" id="{586F47FE-0F1A-0697-1807-87C66FB7FB8C}"/>
                  </a:ext>
                </a:extLst>
              </p:cNvPr>
              <p:cNvSpPr txBox="1"/>
              <p:nvPr/>
            </p:nvSpPr>
            <p:spPr>
              <a:xfrm>
                <a:off x="855838" y="2630763"/>
                <a:ext cx="4052241" cy="63779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r>
                  <a:rPr lang="en-US" sz="2400" dirty="0">
                    <a:solidFill>
                      <a:schemeClr val="tx1"/>
                    </a:solidFill>
                  </a:rPr>
                  <a:t>Sample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𝑖</m:t>
                        </m:r>
                      </m:sub>
                    </m:sSub>
                    <m:r>
                      <a:rPr lang="ar-AE" sz="2400" i="1">
                        <a:solidFill>
                          <a:schemeClr val="tx1"/>
                        </a:solidFill>
                        <a:latin typeface="Cambria Math" panose="02040503050406030204" pitchFamily="18" charset="0"/>
                      </a:rPr>
                      <m:t>←</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𝑔</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sup>
                    </m:sSup>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h</m:t>
                        </m:r>
                      </m:e>
                      <m: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sup>
                    </m:sSup>
                  </m:oMath>
                </a14:m>
                <a:endParaRPr lang="ar-AE" sz="2400" dirty="0">
                  <a:solidFill>
                    <a:schemeClr val="tx1"/>
                  </a:solidFill>
                </a:endParaRPr>
              </a:p>
            </p:txBody>
          </p:sp>
        </mc:Choice>
        <mc:Fallback xmlns="">
          <p:sp>
            <p:nvSpPr>
              <p:cNvPr id="55" name=",">
                <a:extLst>
                  <a:ext uri="{FF2B5EF4-FFF2-40B4-BE49-F238E27FC236}">
                    <a16:creationId xmlns:a16="http://schemas.microsoft.com/office/drawing/2014/main" id="{586F47FE-0F1A-0697-1807-87C66FB7FB8C}"/>
                  </a:ext>
                </a:extLst>
              </p:cNvPr>
              <p:cNvSpPr txBox="1">
                <a:spLocks noRot="1" noChangeAspect="1" noMove="1" noResize="1" noEditPoints="1" noAdjustHandles="1" noChangeArrowheads="1" noChangeShapeType="1" noTextEdit="1"/>
              </p:cNvSpPr>
              <p:nvPr/>
            </p:nvSpPr>
            <p:spPr>
              <a:xfrm>
                <a:off x="855838" y="2630763"/>
                <a:ext cx="4052241" cy="637797"/>
              </a:xfrm>
              <a:prstGeom prst="rect">
                <a:avLst/>
              </a:prstGeom>
              <a:blipFill>
                <a:blip r:embed="rId7"/>
                <a:stretch>
                  <a:fillRect l="-1563" b="-5882"/>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F404D1A8-DA68-90E5-AA1C-AB240BC819AE}"/>
              </a:ext>
            </a:extLst>
          </p:cNvPr>
          <p:cNvCxnSpPr>
            <a:cxnSpLocks/>
          </p:cNvCxnSpPr>
          <p:nvPr/>
        </p:nvCxnSpPr>
        <p:spPr>
          <a:xfrm>
            <a:off x="4474336" y="5259560"/>
            <a:ext cx="1603864"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
                <a:extLst>
                  <a:ext uri="{FF2B5EF4-FFF2-40B4-BE49-F238E27FC236}">
                    <a16:creationId xmlns:a16="http://schemas.microsoft.com/office/drawing/2014/main" id="{CF796F43-6428-80DC-3718-675F2850413F}"/>
                  </a:ext>
                </a:extLst>
              </p:cNvPr>
              <p:cNvSpPr txBox="1"/>
              <p:nvPr/>
            </p:nvSpPr>
            <p:spPr>
              <a:xfrm>
                <a:off x="4887752" y="4688477"/>
                <a:ext cx="925504"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63" name="Text">
                <a:extLst>
                  <a:ext uri="{FF2B5EF4-FFF2-40B4-BE49-F238E27FC236}">
                    <a16:creationId xmlns:a16="http://schemas.microsoft.com/office/drawing/2014/main" id="{CF796F43-6428-80DC-3718-675F2850413F}"/>
                  </a:ext>
                </a:extLst>
              </p:cNvPr>
              <p:cNvSpPr txBox="1">
                <a:spLocks noRot="1" noChangeAspect="1" noMove="1" noResize="1" noEditPoints="1" noAdjustHandles="1" noChangeArrowheads="1" noChangeShapeType="1" noTextEdit="1"/>
              </p:cNvSpPr>
              <p:nvPr/>
            </p:nvSpPr>
            <p:spPr>
              <a:xfrm>
                <a:off x="4887752" y="4688477"/>
                <a:ext cx="925504" cy="615547"/>
              </a:xfrm>
              <a:prstGeom prst="rect">
                <a:avLst/>
              </a:prstGeom>
              <a:blipFill>
                <a:blip r:embed="rId8"/>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002A3EE0-96BF-B60B-DB90-B0A4AECCA125}"/>
              </a:ext>
            </a:extLst>
          </p:cNvPr>
          <p:cNvCxnSpPr>
            <a:cxnSpLocks/>
          </p:cNvCxnSpPr>
          <p:nvPr/>
        </p:nvCxnSpPr>
        <p:spPr>
          <a:xfrm>
            <a:off x="4499368" y="3690088"/>
            <a:ext cx="1596853"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E17A03C-F996-DDBC-2656-46E9CAB8E692}"/>
              </a:ext>
            </a:extLst>
          </p:cNvPr>
          <p:cNvCxnSpPr>
            <a:cxnSpLocks/>
          </p:cNvCxnSpPr>
          <p:nvPr/>
        </p:nvCxnSpPr>
        <p:spPr>
          <a:xfrm>
            <a:off x="4499368" y="3152662"/>
            <a:ext cx="1578832"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
                <a:extLst>
                  <a:ext uri="{FF2B5EF4-FFF2-40B4-BE49-F238E27FC236}">
                    <a16:creationId xmlns:a16="http://schemas.microsoft.com/office/drawing/2014/main" id="{8C7FA8AC-A1D8-681F-BDD5-A2CB8F249188}"/>
                  </a:ext>
                </a:extLst>
              </p:cNvPr>
              <p:cNvSpPr txBox="1"/>
              <p:nvPr/>
            </p:nvSpPr>
            <p:spPr>
              <a:xfrm>
                <a:off x="747581" y="4720766"/>
                <a:ext cx="3748136"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𝑖</m:t>
                          </m:r>
                        </m:sub>
                      </m:sSub>
                      <m:r>
                        <a:rPr lang="en-US" sz="240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𝜆</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𝑘</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21" name=",">
                <a:extLst>
                  <a:ext uri="{FF2B5EF4-FFF2-40B4-BE49-F238E27FC236}">
                    <a16:creationId xmlns:a16="http://schemas.microsoft.com/office/drawing/2014/main" id="{8C7FA8AC-A1D8-681F-BDD5-A2CB8F249188}"/>
                  </a:ext>
                </a:extLst>
              </p:cNvPr>
              <p:cNvSpPr txBox="1">
                <a:spLocks noRot="1" noChangeAspect="1" noMove="1" noResize="1" noEditPoints="1" noAdjustHandles="1" noChangeArrowheads="1" noChangeShapeType="1" noTextEdit="1"/>
              </p:cNvSpPr>
              <p:nvPr/>
            </p:nvSpPr>
            <p:spPr>
              <a:xfrm>
                <a:off x="747581" y="4720766"/>
                <a:ext cx="3748136" cy="615547"/>
              </a:xfrm>
              <a:prstGeom prst="rect">
                <a:avLst/>
              </a:prstGeom>
              <a:blipFill>
                <a:blip r:embed="rId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44" name="Title 1">
            <a:extLst>
              <a:ext uri="{FF2B5EF4-FFF2-40B4-BE49-F238E27FC236}">
                <a16:creationId xmlns:a16="http://schemas.microsoft.com/office/drawing/2014/main" id="{13257880-A810-F3EF-6F7F-B2D74E958099}"/>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Final scheme: </a:t>
            </a:r>
            <a:r>
              <a:rPr lang="en-US" dirty="0" err="1">
                <a:solidFill>
                  <a:srgbClr val="073A6C"/>
                </a:solidFill>
                <a:latin typeface="Helvetica Light" panose="020B0403020202020204" pitchFamily="34" charset="0"/>
              </a:rPr>
              <a:t>SnowBlind</a:t>
            </a:r>
            <a:endParaRPr lang="en-US" dirty="0"/>
          </a:p>
        </p:txBody>
      </p:sp>
      <p:cxnSp>
        <p:nvCxnSpPr>
          <p:cNvPr id="45" name="Straight Arrow Connector 44">
            <a:extLst>
              <a:ext uri="{FF2B5EF4-FFF2-40B4-BE49-F238E27FC236}">
                <a16:creationId xmlns:a16="http://schemas.microsoft.com/office/drawing/2014/main" id="{8BC15E73-D683-2449-B6B1-CD0526B450F9}"/>
              </a:ext>
            </a:extLst>
          </p:cNvPr>
          <p:cNvCxnSpPr>
            <a:cxnSpLocks/>
          </p:cNvCxnSpPr>
          <p:nvPr/>
        </p:nvCxnSpPr>
        <p:spPr>
          <a:xfrm>
            <a:off x="4511943" y="4248263"/>
            <a:ext cx="1566257"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
                <a:extLst>
                  <a:ext uri="{FF2B5EF4-FFF2-40B4-BE49-F238E27FC236}">
                    <a16:creationId xmlns:a16="http://schemas.microsoft.com/office/drawing/2014/main" id="{F7FCDEDA-BC00-A27D-F9B8-E7347C130FB7}"/>
                  </a:ext>
                </a:extLst>
              </p:cNvPr>
              <p:cNvSpPr txBox="1"/>
              <p:nvPr/>
            </p:nvSpPr>
            <p:spPr>
              <a:xfrm>
                <a:off x="5090620" y="3705516"/>
                <a:ext cx="576370"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𝑖</m:t>
                          </m:r>
                        </m:sub>
                      </m:sSub>
                    </m:oMath>
                  </m:oMathPara>
                </a14:m>
                <a:endParaRPr lang="en-US" sz="2400" dirty="0">
                  <a:solidFill>
                    <a:schemeClr val="tx1"/>
                  </a:solidFill>
                </a:endParaRPr>
              </a:p>
            </p:txBody>
          </p:sp>
        </mc:Choice>
        <mc:Fallback xmlns="">
          <p:sp>
            <p:nvSpPr>
              <p:cNvPr id="47" name="Text">
                <a:extLst>
                  <a:ext uri="{FF2B5EF4-FFF2-40B4-BE49-F238E27FC236}">
                    <a16:creationId xmlns:a16="http://schemas.microsoft.com/office/drawing/2014/main" id="{F7FCDEDA-BC00-A27D-F9B8-E7347C130FB7}"/>
                  </a:ext>
                </a:extLst>
              </p:cNvPr>
              <p:cNvSpPr txBox="1">
                <a:spLocks noRot="1" noChangeAspect="1" noMove="1" noResize="1" noEditPoints="1" noAdjustHandles="1" noChangeArrowheads="1" noChangeShapeType="1" noTextEdit="1"/>
              </p:cNvSpPr>
              <p:nvPr/>
            </p:nvSpPr>
            <p:spPr>
              <a:xfrm>
                <a:off x="5090620" y="3705516"/>
                <a:ext cx="576370" cy="615547"/>
              </a:xfrm>
              <a:prstGeom prst="rect">
                <a:avLst/>
              </a:prstGeom>
              <a:blipFill>
                <a:blip r:embed="rId10"/>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
                <a:extLst>
                  <a:ext uri="{FF2B5EF4-FFF2-40B4-BE49-F238E27FC236}">
                    <a16:creationId xmlns:a16="http://schemas.microsoft.com/office/drawing/2014/main" id="{1A12D355-6B2A-BF5B-C45A-6A77E1DABA3C}"/>
                  </a:ext>
                </a:extLst>
              </p:cNvPr>
              <p:cNvSpPr txBox="1"/>
              <p:nvPr/>
            </p:nvSpPr>
            <p:spPr>
              <a:xfrm>
                <a:off x="4938952" y="4190895"/>
                <a:ext cx="823104"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oMath>
                  </m:oMathPara>
                </a14:m>
                <a:endParaRPr sz="2400" dirty="0"/>
              </a:p>
            </p:txBody>
          </p:sp>
        </mc:Choice>
        <mc:Fallback xmlns="">
          <p:sp>
            <p:nvSpPr>
              <p:cNvPr id="50" name="Text">
                <a:extLst>
                  <a:ext uri="{FF2B5EF4-FFF2-40B4-BE49-F238E27FC236}">
                    <a16:creationId xmlns:a16="http://schemas.microsoft.com/office/drawing/2014/main" id="{1A12D355-6B2A-BF5B-C45A-6A77E1DABA3C}"/>
                  </a:ext>
                </a:extLst>
              </p:cNvPr>
              <p:cNvSpPr txBox="1">
                <a:spLocks noRot="1" noChangeAspect="1" noMove="1" noResize="1" noEditPoints="1" noAdjustHandles="1" noChangeArrowheads="1" noChangeShapeType="1" noTextEdit="1"/>
              </p:cNvSpPr>
              <p:nvPr/>
            </p:nvSpPr>
            <p:spPr>
              <a:xfrm>
                <a:off x="4938952" y="4190895"/>
                <a:ext cx="823104" cy="645299"/>
              </a:xfrm>
              <a:prstGeom prst="rect">
                <a:avLst/>
              </a:prstGeom>
              <a:blipFill>
                <a:blip r:embed="rId11"/>
                <a:stretch>
                  <a:fillRect l="-1515"/>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5BD2E562-0682-DC1C-0BA4-AB0FE0545308}"/>
              </a:ext>
            </a:extLst>
          </p:cNvPr>
          <p:cNvCxnSpPr>
            <a:cxnSpLocks/>
          </p:cNvCxnSpPr>
          <p:nvPr/>
        </p:nvCxnSpPr>
        <p:spPr>
          <a:xfrm>
            <a:off x="4486938" y="4731461"/>
            <a:ext cx="1591262"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
                <a:extLst>
                  <a:ext uri="{FF2B5EF4-FFF2-40B4-BE49-F238E27FC236}">
                    <a16:creationId xmlns:a16="http://schemas.microsoft.com/office/drawing/2014/main" id="{0F1CAEA6-4D58-20D3-7E80-144C29195A93}"/>
                  </a:ext>
                </a:extLst>
              </p:cNvPr>
              <p:cNvSpPr txBox="1"/>
              <p:nvPr/>
            </p:nvSpPr>
            <p:spPr>
              <a:xfrm>
                <a:off x="671477" y="3053427"/>
                <a:ext cx="4052241"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𝑐𝑚</m:t>
                          </m:r>
                        </m:e>
                        <m:sub>
                          <m:r>
                            <a:rPr lang="en-US" sz="2400" b="0" i="1" smtClean="0">
                              <a:solidFill>
                                <a:srgbClr val="FF6200"/>
                              </a:solidFill>
                              <a:latin typeface="Cambria Math" panose="02040503050406030204" pitchFamily="18" charset="0"/>
                            </a:rPr>
                            <m:t>𝑖</m:t>
                          </m:r>
                        </m:sub>
                      </m:sSub>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𝐻</m:t>
                      </m:r>
                      <m:r>
                        <a:rPr lang="en-US" sz="2400" b="0" i="1" smtClean="0">
                          <a:solidFill>
                            <a:srgbClr val="FF6200"/>
                          </a:solidFill>
                          <a:latin typeface="Cambria Math" panose="02040503050406030204" pitchFamily="18" charset="0"/>
                        </a:rPr>
                        <m:t>′(</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𝑖</m:t>
                          </m:r>
                        </m:sub>
                      </m:sSub>
                      <m:r>
                        <a:rPr lang="en-US" sz="2400" b="0" i="1" smtClean="0">
                          <a:solidFill>
                            <a:srgbClr val="FF6200"/>
                          </a:solidFill>
                          <a:latin typeface="Cambria Math" panose="02040503050406030204" pitchFamily="18" charset="0"/>
                        </a:rPr>
                        <m:t>)</m:t>
                      </m:r>
                    </m:oMath>
                  </m:oMathPara>
                </a14:m>
                <a:endParaRPr lang="ar-AE" sz="2400" dirty="0">
                  <a:solidFill>
                    <a:srgbClr val="FF6200"/>
                  </a:solidFill>
                </a:endParaRPr>
              </a:p>
            </p:txBody>
          </p:sp>
        </mc:Choice>
        <mc:Fallback xmlns="">
          <p:sp>
            <p:nvSpPr>
              <p:cNvPr id="10" name=",">
                <a:extLst>
                  <a:ext uri="{FF2B5EF4-FFF2-40B4-BE49-F238E27FC236}">
                    <a16:creationId xmlns:a16="http://schemas.microsoft.com/office/drawing/2014/main" id="{0F1CAEA6-4D58-20D3-7E80-144C29195A93}"/>
                  </a:ext>
                </a:extLst>
              </p:cNvPr>
              <p:cNvSpPr txBox="1">
                <a:spLocks noRot="1" noChangeAspect="1" noMove="1" noResize="1" noEditPoints="1" noAdjustHandles="1" noChangeArrowheads="1" noChangeShapeType="1" noTextEdit="1"/>
              </p:cNvSpPr>
              <p:nvPr/>
            </p:nvSpPr>
            <p:spPr>
              <a:xfrm>
                <a:off x="671477" y="3053427"/>
                <a:ext cx="4052241" cy="615547"/>
              </a:xfrm>
              <a:prstGeom prst="rect">
                <a:avLst/>
              </a:prstGeom>
              <a:blipFill>
                <a:blip r:embed="rId12"/>
                <a:stretch>
                  <a:fillRect b="-8163"/>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
                <a:extLst>
                  <a:ext uri="{FF2B5EF4-FFF2-40B4-BE49-F238E27FC236}">
                    <a16:creationId xmlns:a16="http://schemas.microsoft.com/office/drawing/2014/main" id="{253EE673-3B23-8195-2D73-AF2A12400337}"/>
                  </a:ext>
                </a:extLst>
              </p:cNvPr>
              <p:cNvSpPr txBox="1"/>
              <p:nvPr/>
            </p:nvSpPr>
            <p:spPr>
              <a:xfrm>
                <a:off x="4920329" y="3116072"/>
                <a:ext cx="1061310" cy="67081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rgbClr val="FF6200"/>
                              </a:solidFill>
                              <a:latin typeface="Cambria Math" panose="02040503050406030204" pitchFamily="18" charset="0"/>
                            </a:rPr>
                          </m:ctrlPr>
                        </m:dPr>
                        <m:e>
                          <m:r>
                            <a:rPr lang="en-US" sz="2400" b="0" i="1" smtClean="0">
                              <a:solidFill>
                                <a:srgbClr val="FF6200"/>
                              </a:solidFill>
                              <a:latin typeface="Cambria Math" panose="02040503050406030204" pitchFamily="18" charset="0"/>
                            </a:rPr>
                            <m:t>𝑐</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𝑚</m:t>
                              </m:r>
                            </m:e>
                            <m:sub>
                              <m:r>
                                <a:rPr lang="en-US" sz="2400" b="0" i="1" smtClean="0">
                                  <a:solidFill>
                                    <a:srgbClr val="FF6200"/>
                                  </a:solidFill>
                                  <a:latin typeface="Cambria Math" panose="02040503050406030204" pitchFamily="18" charset="0"/>
                                </a:rPr>
                                <m:t>𝑗</m:t>
                              </m:r>
                            </m:sub>
                          </m:sSub>
                        </m:e>
                      </m:d>
                    </m:oMath>
                  </m:oMathPara>
                </a14:m>
                <a:endParaRPr sz="2400" dirty="0"/>
              </a:p>
            </p:txBody>
          </p:sp>
        </mc:Choice>
        <mc:Fallback xmlns="">
          <p:sp>
            <p:nvSpPr>
              <p:cNvPr id="4" name=",">
                <a:extLst>
                  <a:ext uri="{FF2B5EF4-FFF2-40B4-BE49-F238E27FC236}">
                    <a16:creationId xmlns:a16="http://schemas.microsoft.com/office/drawing/2014/main" id="{253EE673-3B23-8195-2D73-AF2A12400337}"/>
                  </a:ext>
                </a:extLst>
              </p:cNvPr>
              <p:cNvSpPr txBox="1">
                <a:spLocks noRot="1" noChangeAspect="1" noMove="1" noResize="1" noEditPoints="1" noAdjustHandles="1" noChangeArrowheads="1" noChangeShapeType="1" noTextEdit="1"/>
              </p:cNvSpPr>
              <p:nvPr/>
            </p:nvSpPr>
            <p:spPr>
              <a:xfrm>
                <a:off x="4920329" y="3116072"/>
                <a:ext cx="1061310" cy="670819"/>
              </a:xfrm>
              <a:prstGeom prst="rect">
                <a:avLst/>
              </a:prstGeom>
              <a:blipFill>
                <a:blip r:embed="rId13"/>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AF11606-6CF9-923C-5A9D-95C6BA66F686}"/>
                  </a:ext>
                </a:extLst>
              </p:cNvPr>
              <p:cNvSpPr txBox="1"/>
              <p:nvPr/>
            </p:nvSpPr>
            <p:spPr>
              <a:xfrm>
                <a:off x="6493844" y="1700373"/>
                <a:ext cx="2445056" cy="461665"/>
              </a:xfrm>
              <a:prstGeom prst="rect">
                <a:avLst/>
              </a:prstGeom>
              <a:noFill/>
            </p:spPr>
            <p:txBody>
              <a:bodyPr wrap="square" rtlCol="0">
                <a:spAutoFit/>
              </a:bodyPr>
              <a:lstStyle/>
              <a:p>
                <a:r>
                  <a:rPr lang="en-US" sz="2400" dirty="0">
                    <a:solidFill>
                      <a:srgbClr val="0076BA"/>
                    </a:solidFill>
                    <a:latin typeface="Helvetica" pitchFamily="2" charset="0"/>
                  </a:rPr>
                  <a:t>User(</a:t>
                </a:r>
                <a14:m>
                  <m:oMath xmlns:m="http://schemas.openxmlformats.org/officeDocument/2006/math">
                    <m:r>
                      <a:rPr lang="en-US" sz="2400" i="1">
                        <a:latin typeface="Cambria Math" panose="02040503050406030204" pitchFamily="18" charset="0"/>
                      </a:rPr>
                      <m:t>𝑝𝑘</m:t>
                    </m:r>
                    <m:r>
                      <a:rPr lang="en-US" sz="2400" b="0" i="1" smtClean="0">
                        <a:latin typeface="Cambria Math" panose="02040503050406030204" pitchFamily="18" charset="0"/>
                      </a:rPr>
                      <m:t>,</m:t>
                    </m:r>
                    <m:r>
                      <a:rPr lang="en-US" sz="2400" i="1">
                        <a:latin typeface="Cambria Math" panose="02040503050406030204" pitchFamily="18" charset="0"/>
                      </a:rPr>
                      <m:t>𝑚</m:t>
                    </m:r>
                  </m:oMath>
                </a14:m>
                <a:r>
                  <a:rPr lang="en-US" sz="2400" dirty="0">
                    <a:solidFill>
                      <a:srgbClr val="0076BA"/>
                    </a:solidFill>
                    <a:latin typeface="Helvetica" pitchFamily="2" charset="0"/>
                  </a:rPr>
                  <a:t>)</a:t>
                </a:r>
                <a:r>
                  <a:rPr lang="en-US" sz="2400" dirty="0">
                    <a:solidFill>
                      <a:srgbClr val="000000"/>
                    </a:solidFill>
                    <a:latin typeface="Helvetica" pitchFamily="2" charset="0"/>
                  </a:rPr>
                  <a:t>:</a:t>
                </a:r>
                <a:endParaRPr lang="ar-AE" sz="2400" i="1" dirty="0"/>
              </a:p>
            </p:txBody>
          </p:sp>
        </mc:Choice>
        <mc:Fallback xmlns="">
          <p:sp>
            <p:nvSpPr>
              <p:cNvPr id="39" name="TextBox 38">
                <a:extLst>
                  <a:ext uri="{FF2B5EF4-FFF2-40B4-BE49-F238E27FC236}">
                    <a16:creationId xmlns:a16="http://schemas.microsoft.com/office/drawing/2014/main" id="{5AF11606-6CF9-923C-5A9D-95C6BA66F686}"/>
                  </a:ext>
                </a:extLst>
              </p:cNvPr>
              <p:cNvSpPr txBox="1">
                <a:spLocks noRot="1" noChangeAspect="1" noMove="1" noResize="1" noEditPoints="1" noAdjustHandles="1" noChangeArrowheads="1" noChangeShapeType="1" noTextEdit="1"/>
              </p:cNvSpPr>
              <p:nvPr/>
            </p:nvSpPr>
            <p:spPr>
              <a:xfrm>
                <a:off x="6493844" y="1700373"/>
                <a:ext cx="2445056" cy="461665"/>
              </a:xfrm>
              <a:prstGeom prst="rect">
                <a:avLst/>
              </a:prstGeom>
              <a:blipFill>
                <a:blip r:embed="rId14"/>
                <a:stretch>
                  <a:fillRect l="-3627"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
                <a:extLst>
                  <a:ext uri="{FF2B5EF4-FFF2-40B4-BE49-F238E27FC236}">
                    <a16:creationId xmlns:a16="http://schemas.microsoft.com/office/drawing/2014/main" id="{36E25A8D-CBDE-8995-6942-A9D4A195EEE3}"/>
                  </a:ext>
                </a:extLst>
              </p:cNvPr>
              <p:cNvSpPr txBox="1"/>
              <p:nvPr/>
            </p:nvSpPr>
            <p:spPr>
              <a:xfrm>
                <a:off x="6715022" y="2788331"/>
                <a:ext cx="862794"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panose="02040503050406030204" pitchFamily="18" charset="0"/>
                        </a:rPr>
                        <m:t>𝐴</m:t>
                      </m:r>
                      <m:r>
                        <a:rPr lang="en-US" sz="2400" b="0" i="1" smtClean="0">
                          <a:solidFill>
                            <a:srgbClr val="000000"/>
                          </a:solidFill>
                          <a:latin typeface="Cambria Math" panose="02040503050406030204" pitchFamily="18" charset="0"/>
                        </a:rPr>
                        <m:t>,</m:t>
                      </m:r>
                      <m:r>
                        <a:rPr lang="en-US" sz="2400" b="0" i="1" smtClean="0">
                          <a:solidFill>
                            <a:schemeClr val="tx1"/>
                          </a:solidFill>
                          <a:latin typeface="Cambria Math" panose="02040503050406030204" pitchFamily="18" charset="0"/>
                        </a:rPr>
                        <m:t>𝐵</m:t>
                      </m:r>
                    </m:oMath>
                  </m:oMathPara>
                </a14:m>
                <a:endParaRPr sz="2400" dirty="0"/>
              </a:p>
            </p:txBody>
          </p:sp>
        </mc:Choice>
        <mc:Fallback xmlns="">
          <p:sp>
            <p:nvSpPr>
              <p:cNvPr id="40" name=",">
                <a:extLst>
                  <a:ext uri="{FF2B5EF4-FFF2-40B4-BE49-F238E27FC236}">
                    <a16:creationId xmlns:a16="http://schemas.microsoft.com/office/drawing/2014/main" id="{36E25A8D-CBDE-8995-6942-A9D4A195EEE3}"/>
                  </a:ext>
                </a:extLst>
              </p:cNvPr>
              <p:cNvSpPr txBox="1">
                <a:spLocks noRot="1" noChangeAspect="1" noMove="1" noResize="1" noEditPoints="1" noAdjustHandles="1" noChangeArrowheads="1" noChangeShapeType="1" noTextEdit="1"/>
              </p:cNvSpPr>
              <p:nvPr/>
            </p:nvSpPr>
            <p:spPr>
              <a:xfrm>
                <a:off x="6715022" y="2788331"/>
                <a:ext cx="862794" cy="630936"/>
              </a:xfrm>
              <a:prstGeom prst="rect">
                <a:avLst/>
              </a:prstGeom>
              <a:blipFill>
                <a:blip r:embed="rId1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572CEF85-3446-36E6-CE5B-A6A3D5D12031}"/>
              </a:ext>
            </a:extLst>
          </p:cNvPr>
          <p:cNvCxnSpPr>
            <a:cxnSpLocks/>
          </p:cNvCxnSpPr>
          <p:nvPr/>
        </p:nvCxnSpPr>
        <p:spPr>
          <a:xfrm>
            <a:off x="7471478" y="3114513"/>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BDAA2CD-C623-8968-9DCA-008BEADF8829}"/>
              </a:ext>
            </a:extLst>
          </p:cNvPr>
          <p:cNvCxnSpPr>
            <a:cxnSpLocks/>
          </p:cNvCxnSpPr>
          <p:nvPr/>
        </p:nvCxnSpPr>
        <p:spPr>
          <a:xfrm>
            <a:off x="7471478" y="3617729"/>
            <a:ext cx="410816"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E5F23D8-6CF5-827E-83F3-DD99F47B71C2}"/>
              </a:ext>
            </a:extLst>
          </p:cNvPr>
          <p:cNvCxnSpPr>
            <a:cxnSpLocks/>
          </p:cNvCxnSpPr>
          <p:nvPr/>
        </p:nvCxnSpPr>
        <p:spPr>
          <a:xfrm>
            <a:off x="7453496" y="5096552"/>
            <a:ext cx="410816"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
                <a:extLst>
                  <a:ext uri="{FF2B5EF4-FFF2-40B4-BE49-F238E27FC236}">
                    <a16:creationId xmlns:a16="http://schemas.microsoft.com/office/drawing/2014/main" id="{92E26FF4-9248-0446-DF57-953A03411B30}"/>
                  </a:ext>
                </a:extLst>
              </p:cNvPr>
              <p:cNvSpPr txBox="1"/>
              <p:nvPr/>
            </p:nvSpPr>
            <p:spPr>
              <a:xfrm>
                <a:off x="7080280" y="3293967"/>
                <a:ext cx="476022"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𝑐</m:t>
                      </m:r>
                    </m:oMath>
                  </m:oMathPara>
                </a14:m>
                <a:endParaRPr sz="2400" dirty="0"/>
              </a:p>
            </p:txBody>
          </p:sp>
        </mc:Choice>
        <mc:Fallback xmlns="">
          <p:sp>
            <p:nvSpPr>
              <p:cNvPr id="59" name="Text">
                <a:extLst>
                  <a:ext uri="{FF2B5EF4-FFF2-40B4-BE49-F238E27FC236}">
                    <a16:creationId xmlns:a16="http://schemas.microsoft.com/office/drawing/2014/main" id="{92E26FF4-9248-0446-DF57-953A03411B30}"/>
                  </a:ext>
                </a:extLst>
              </p:cNvPr>
              <p:cNvSpPr txBox="1">
                <a:spLocks noRot="1" noChangeAspect="1" noMove="1" noResize="1" noEditPoints="1" noAdjustHandles="1" noChangeArrowheads="1" noChangeShapeType="1" noTextEdit="1"/>
              </p:cNvSpPr>
              <p:nvPr/>
            </p:nvSpPr>
            <p:spPr>
              <a:xfrm>
                <a:off x="7080280" y="3293967"/>
                <a:ext cx="476022" cy="630936"/>
              </a:xfrm>
              <a:prstGeom prst="rect">
                <a:avLst/>
              </a:prstGeom>
              <a:blipFill>
                <a:blip r:embed="rId1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
                <a:extLst>
                  <a:ext uri="{FF2B5EF4-FFF2-40B4-BE49-F238E27FC236}">
                    <a16:creationId xmlns:a16="http://schemas.microsoft.com/office/drawing/2014/main" id="{39ABA858-D853-BF73-18F4-719C01599060}"/>
                  </a:ext>
                </a:extLst>
              </p:cNvPr>
              <p:cNvSpPr txBox="1"/>
              <p:nvPr/>
            </p:nvSpPr>
            <p:spPr>
              <a:xfrm>
                <a:off x="6513046" y="4723506"/>
                <a:ext cx="1082726" cy="63093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solidFill>
                            <a:schemeClr val="tx1"/>
                          </a:solidFill>
                          <a:latin typeface="Cambria Math" panose="02040503050406030204" pitchFamily="18" charset="0"/>
                        </a:rPr>
                        <m:t>𝑏</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oMath>
                  </m:oMathPara>
                </a14:m>
                <a:endParaRPr sz="2400" dirty="0"/>
              </a:p>
            </p:txBody>
          </p:sp>
        </mc:Choice>
        <mc:Fallback xmlns="">
          <p:sp>
            <p:nvSpPr>
              <p:cNvPr id="60" name="Text">
                <a:extLst>
                  <a:ext uri="{FF2B5EF4-FFF2-40B4-BE49-F238E27FC236}">
                    <a16:creationId xmlns:a16="http://schemas.microsoft.com/office/drawing/2014/main" id="{39ABA858-D853-BF73-18F4-719C01599060}"/>
                  </a:ext>
                </a:extLst>
              </p:cNvPr>
              <p:cNvSpPr txBox="1">
                <a:spLocks noRot="1" noChangeAspect="1" noMove="1" noResize="1" noEditPoints="1" noAdjustHandles="1" noChangeArrowheads="1" noChangeShapeType="1" noTextEdit="1"/>
              </p:cNvSpPr>
              <p:nvPr/>
            </p:nvSpPr>
            <p:spPr>
              <a:xfrm>
                <a:off x="6513046" y="4723506"/>
                <a:ext cx="1082726" cy="630936"/>
              </a:xfrm>
              <a:prstGeom prst="rect">
                <a:avLst/>
              </a:prstGeom>
              <a:blipFill>
                <a:blip r:embed="rId2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p:sp>
        <p:nvSpPr>
          <p:cNvPr id="65" name="Rounded Rectangle 64">
            <a:extLst>
              <a:ext uri="{FF2B5EF4-FFF2-40B4-BE49-F238E27FC236}">
                <a16:creationId xmlns:a16="http://schemas.microsoft.com/office/drawing/2014/main" id="{BDAFB9BF-B5BA-AD5A-07C0-1FDA51F5628D}"/>
              </a:ext>
            </a:extLst>
          </p:cNvPr>
          <p:cNvSpPr/>
          <p:nvPr/>
        </p:nvSpPr>
        <p:spPr>
          <a:xfrm>
            <a:off x="6118557" y="1547028"/>
            <a:ext cx="4989710" cy="4491427"/>
          </a:xfrm>
          <a:prstGeom prst="roundRect">
            <a:avLst>
              <a:gd name="adj" fmla="val 7840"/>
            </a:avLst>
          </a:prstGeom>
          <a:no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
                <a:extLst>
                  <a:ext uri="{FF2B5EF4-FFF2-40B4-BE49-F238E27FC236}">
                    <a16:creationId xmlns:a16="http://schemas.microsoft.com/office/drawing/2014/main" id="{74FFBC07-A3C4-6E9C-415C-1402ACB82175}"/>
                  </a:ext>
                </a:extLst>
              </p:cNvPr>
              <p:cNvSpPr txBox="1"/>
              <p:nvPr/>
            </p:nvSpPr>
            <p:spPr>
              <a:xfrm>
                <a:off x="6371504" y="2163778"/>
                <a:ext cx="859652"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70" name=",">
                <a:extLst>
                  <a:ext uri="{FF2B5EF4-FFF2-40B4-BE49-F238E27FC236}">
                    <a16:creationId xmlns:a16="http://schemas.microsoft.com/office/drawing/2014/main" id="{74FFBC07-A3C4-6E9C-415C-1402ACB82175}"/>
                  </a:ext>
                </a:extLst>
              </p:cNvPr>
              <p:cNvSpPr txBox="1">
                <a:spLocks noRot="1" noChangeAspect="1" noMove="1" noResize="1" noEditPoints="1" noAdjustHandles="1" noChangeArrowheads="1" noChangeShapeType="1" noTextEdit="1"/>
              </p:cNvSpPr>
              <p:nvPr/>
            </p:nvSpPr>
            <p:spPr>
              <a:xfrm>
                <a:off x="6371504" y="2163778"/>
                <a:ext cx="859652" cy="645299"/>
              </a:xfrm>
              <a:prstGeom prst="rect">
                <a:avLst/>
              </a:prstGeom>
              <a:blipFill>
                <a:blip r:embed="rId21"/>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
                <a:extLst>
                  <a:ext uri="{FF2B5EF4-FFF2-40B4-BE49-F238E27FC236}">
                    <a16:creationId xmlns:a16="http://schemas.microsoft.com/office/drawing/2014/main" id="{44506AAD-B7CF-EDEA-F365-FD706BCD2178}"/>
                  </a:ext>
                </a:extLst>
              </p:cNvPr>
              <p:cNvSpPr txBox="1"/>
              <p:nvPr/>
            </p:nvSpPr>
            <p:spPr>
              <a:xfrm>
                <a:off x="7199225" y="2173804"/>
                <a:ext cx="852535"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71" name=",">
                <a:extLst>
                  <a:ext uri="{FF2B5EF4-FFF2-40B4-BE49-F238E27FC236}">
                    <a16:creationId xmlns:a16="http://schemas.microsoft.com/office/drawing/2014/main" id="{44506AAD-B7CF-EDEA-F365-FD706BCD2178}"/>
                  </a:ext>
                </a:extLst>
              </p:cNvPr>
              <p:cNvSpPr txBox="1">
                <a:spLocks noRot="1" noChangeAspect="1" noMove="1" noResize="1" noEditPoints="1" noAdjustHandles="1" noChangeArrowheads="1" noChangeShapeType="1" noTextEdit="1"/>
              </p:cNvSpPr>
              <p:nvPr/>
            </p:nvSpPr>
            <p:spPr>
              <a:xfrm>
                <a:off x="7199225" y="2173804"/>
                <a:ext cx="852535" cy="645299"/>
              </a:xfrm>
              <a:prstGeom prst="rect">
                <a:avLst/>
              </a:prstGeom>
              <a:blipFill>
                <a:blip r:embed="rId2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
                <a:extLst>
                  <a:ext uri="{FF2B5EF4-FFF2-40B4-BE49-F238E27FC236}">
                    <a16:creationId xmlns:a16="http://schemas.microsoft.com/office/drawing/2014/main" id="{4CD144C1-95B7-9703-E104-6227211819E3}"/>
                  </a:ext>
                </a:extLst>
              </p:cNvPr>
              <p:cNvSpPr txBox="1"/>
              <p:nvPr/>
            </p:nvSpPr>
            <p:spPr>
              <a:xfrm rot="14058611">
                <a:off x="6581679" y="2518827"/>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72" name=",">
                <a:extLst>
                  <a:ext uri="{FF2B5EF4-FFF2-40B4-BE49-F238E27FC236}">
                    <a16:creationId xmlns:a16="http://schemas.microsoft.com/office/drawing/2014/main" id="{4CD144C1-95B7-9703-E104-6227211819E3}"/>
                  </a:ext>
                </a:extLst>
              </p:cNvPr>
              <p:cNvSpPr txBox="1">
                <a:spLocks noRot="1" noChangeAspect="1" noMove="1" noResize="1" noEditPoints="1" noAdjustHandles="1" noChangeArrowheads="1" noChangeShapeType="1" noTextEdit="1"/>
              </p:cNvSpPr>
              <p:nvPr/>
            </p:nvSpPr>
            <p:spPr>
              <a:xfrm rot="14058611">
                <a:off x="6581679" y="2518827"/>
                <a:ext cx="573228" cy="615547"/>
              </a:xfrm>
              <a:prstGeom prst="rect">
                <a:avLst/>
              </a:prstGeom>
              <a:blipFill>
                <a:blip r:embed="rId25"/>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
                <a:extLst>
                  <a:ext uri="{FF2B5EF4-FFF2-40B4-BE49-F238E27FC236}">
                    <a16:creationId xmlns:a16="http://schemas.microsoft.com/office/drawing/2014/main" id="{EFBFDBB6-9206-86FC-82F1-A14C2CD84670}"/>
                  </a:ext>
                </a:extLst>
              </p:cNvPr>
              <p:cNvSpPr txBox="1"/>
              <p:nvPr/>
            </p:nvSpPr>
            <p:spPr>
              <a:xfrm>
                <a:off x="6265589" y="5296992"/>
                <a:ext cx="773604"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𝑧</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74" name=",">
                <a:extLst>
                  <a:ext uri="{FF2B5EF4-FFF2-40B4-BE49-F238E27FC236}">
                    <a16:creationId xmlns:a16="http://schemas.microsoft.com/office/drawing/2014/main" id="{EFBFDBB6-9206-86FC-82F1-A14C2CD84670}"/>
                  </a:ext>
                </a:extLst>
              </p:cNvPr>
              <p:cNvSpPr txBox="1">
                <a:spLocks noRot="1" noChangeAspect="1" noMove="1" noResize="1" noEditPoints="1" noAdjustHandles="1" noChangeArrowheads="1" noChangeShapeType="1" noTextEdit="1"/>
              </p:cNvSpPr>
              <p:nvPr/>
            </p:nvSpPr>
            <p:spPr>
              <a:xfrm>
                <a:off x="6265589" y="5296992"/>
                <a:ext cx="773604" cy="645299"/>
              </a:xfrm>
              <a:prstGeom prst="rect">
                <a:avLst/>
              </a:prstGeom>
              <a:blipFill>
                <a:blip r:embed="rId26"/>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
                <a:extLst>
                  <a:ext uri="{FF2B5EF4-FFF2-40B4-BE49-F238E27FC236}">
                    <a16:creationId xmlns:a16="http://schemas.microsoft.com/office/drawing/2014/main" id="{3F61172F-9CE8-7308-F16B-5430502EF2AF}"/>
                  </a:ext>
                </a:extLst>
              </p:cNvPr>
              <p:cNvSpPr txBox="1"/>
              <p:nvPr/>
            </p:nvSpPr>
            <p:spPr>
              <a:xfrm>
                <a:off x="7011503" y="5292926"/>
                <a:ext cx="788991"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75" name=",">
                <a:extLst>
                  <a:ext uri="{FF2B5EF4-FFF2-40B4-BE49-F238E27FC236}">
                    <a16:creationId xmlns:a16="http://schemas.microsoft.com/office/drawing/2014/main" id="{3F61172F-9CE8-7308-F16B-5430502EF2AF}"/>
                  </a:ext>
                </a:extLst>
              </p:cNvPr>
              <p:cNvSpPr txBox="1">
                <a:spLocks noRot="1" noChangeAspect="1" noMove="1" noResize="1" noEditPoints="1" noAdjustHandles="1" noChangeArrowheads="1" noChangeShapeType="1" noTextEdit="1"/>
              </p:cNvSpPr>
              <p:nvPr/>
            </p:nvSpPr>
            <p:spPr>
              <a:xfrm>
                <a:off x="7011503" y="5292926"/>
                <a:ext cx="788991" cy="645299"/>
              </a:xfrm>
              <a:prstGeom prst="rect">
                <a:avLst/>
              </a:prstGeom>
              <a:blipFill>
                <a:blip r:embed="rId27"/>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
                <a:extLst>
                  <a:ext uri="{FF2B5EF4-FFF2-40B4-BE49-F238E27FC236}">
                    <a16:creationId xmlns:a16="http://schemas.microsoft.com/office/drawing/2014/main" id="{9CA33948-6D6E-218C-3E89-EA07D19C78B3}"/>
                  </a:ext>
                </a:extLst>
              </p:cNvPr>
              <p:cNvSpPr txBox="1"/>
              <p:nvPr/>
            </p:nvSpPr>
            <p:spPr>
              <a:xfrm rot="18084587">
                <a:off x="7157886" y="2505642"/>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81" name=",">
                <a:extLst>
                  <a:ext uri="{FF2B5EF4-FFF2-40B4-BE49-F238E27FC236}">
                    <a16:creationId xmlns:a16="http://schemas.microsoft.com/office/drawing/2014/main" id="{9CA33948-6D6E-218C-3E89-EA07D19C78B3}"/>
                  </a:ext>
                </a:extLst>
              </p:cNvPr>
              <p:cNvSpPr txBox="1">
                <a:spLocks noRot="1" noChangeAspect="1" noMove="1" noResize="1" noEditPoints="1" noAdjustHandles="1" noChangeArrowheads="1" noChangeShapeType="1" noTextEdit="1"/>
              </p:cNvSpPr>
              <p:nvPr/>
            </p:nvSpPr>
            <p:spPr>
              <a:xfrm rot="18084587">
                <a:off x="7157886" y="2505642"/>
                <a:ext cx="573228" cy="615547"/>
              </a:xfrm>
              <a:prstGeom prst="rect">
                <a:avLst/>
              </a:prstGeom>
              <a:blipFill>
                <a:blip r:embed="rId28"/>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
                <a:extLst>
                  <a:ext uri="{FF2B5EF4-FFF2-40B4-BE49-F238E27FC236}">
                    <a16:creationId xmlns:a16="http://schemas.microsoft.com/office/drawing/2014/main" id="{C8ACA5CD-0489-FC3B-4500-0D24C07E23DA}"/>
                  </a:ext>
                </a:extLst>
              </p:cNvPr>
              <p:cNvSpPr txBox="1"/>
              <p:nvPr/>
            </p:nvSpPr>
            <p:spPr>
              <a:xfrm rot="7549155">
                <a:off x="6374904" y="5005635"/>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82" name=",">
                <a:extLst>
                  <a:ext uri="{FF2B5EF4-FFF2-40B4-BE49-F238E27FC236}">
                    <a16:creationId xmlns:a16="http://schemas.microsoft.com/office/drawing/2014/main" id="{C8ACA5CD-0489-FC3B-4500-0D24C07E23DA}"/>
                  </a:ext>
                </a:extLst>
              </p:cNvPr>
              <p:cNvSpPr txBox="1">
                <a:spLocks noRot="1" noChangeAspect="1" noMove="1" noResize="1" noEditPoints="1" noAdjustHandles="1" noChangeArrowheads="1" noChangeShapeType="1" noTextEdit="1"/>
              </p:cNvSpPr>
              <p:nvPr/>
            </p:nvSpPr>
            <p:spPr>
              <a:xfrm rot="7549155">
                <a:off x="6374904" y="5005635"/>
                <a:ext cx="573228" cy="615547"/>
              </a:xfrm>
              <a:prstGeom prst="rect">
                <a:avLst/>
              </a:prstGeom>
              <a:blipFill>
                <a:blip r:embed="rId29"/>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
                <a:extLst>
                  <a:ext uri="{FF2B5EF4-FFF2-40B4-BE49-F238E27FC236}">
                    <a16:creationId xmlns:a16="http://schemas.microsoft.com/office/drawing/2014/main" id="{A00BF311-16A8-CDDD-AE12-4C022624B612}"/>
                  </a:ext>
                </a:extLst>
              </p:cNvPr>
              <p:cNvSpPr txBox="1"/>
              <p:nvPr/>
            </p:nvSpPr>
            <p:spPr>
              <a:xfrm rot="2849470">
                <a:off x="6828030" y="5006421"/>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83" name=",">
                <a:extLst>
                  <a:ext uri="{FF2B5EF4-FFF2-40B4-BE49-F238E27FC236}">
                    <a16:creationId xmlns:a16="http://schemas.microsoft.com/office/drawing/2014/main" id="{A00BF311-16A8-CDDD-AE12-4C022624B612}"/>
                  </a:ext>
                </a:extLst>
              </p:cNvPr>
              <p:cNvSpPr txBox="1">
                <a:spLocks noRot="1" noChangeAspect="1" noMove="1" noResize="1" noEditPoints="1" noAdjustHandles="1" noChangeArrowheads="1" noChangeShapeType="1" noTextEdit="1"/>
              </p:cNvSpPr>
              <p:nvPr/>
            </p:nvSpPr>
            <p:spPr>
              <a:xfrm rot="2849470">
                <a:off x="6828030" y="5006421"/>
                <a:ext cx="573228" cy="615547"/>
              </a:xfrm>
              <a:prstGeom prst="rect">
                <a:avLst/>
              </a:prstGeom>
              <a:blipFill>
                <a:blip r:embed="rId30"/>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
                <a:extLst>
                  <a:ext uri="{FF2B5EF4-FFF2-40B4-BE49-F238E27FC236}">
                    <a16:creationId xmlns:a16="http://schemas.microsoft.com/office/drawing/2014/main" id="{4C4850A7-1046-4E0C-6042-C1F02B852685}"/>
                  </a:ext>
                </a:extLst>
              </p:cNvPr>
              <p:cNvSpPr txBox="1"/>
              <p:nvPr/>
            </p:nvSpPr>
            <p:spPr>
              <a:xfrm>
                <a:off x="5275648" y="2554083"/>
                <a:ext cx="839070"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ar-AE" sz="2400" b="0" i="1" smtClean="0">
                          <a:solidFill>
                            <a:srgbClr val="FF6200"/>
                          </a:solidFill>
                          <a:latin typeface="Cambria Math" panose="02040503050406030204" pitchFamily="18" charset="0"/>
                        </a:rPr>
                        <m:t>𝑐</m:t>
                      </m:r>
                      <m:sSub>
                        <m:sSubPr>
                          <m:ctrlPr>
                            <a:rPr lang="ar-AE" sz="2400" b="0" i="1" smtClean="0">
                              <a:solidFill>
                                <a:srgbClr val="FF6200"/>
                              </a:solidFill>
                              <a:latin typeface="Cambria Math" panose="02040503050406030204" pitchFamily="18" charset="0"/>
                            </a:rPr>
                          </m:ctrlPr>
                        </m:sSubPr>
                        <m:e>
                          <m:r>
                            <a:rPr lang="ar-AE" sz="2400" b="0" i="1" smtClean="0">
                              <a:solidFill>
                                <a:srgbClr val="FF6200"/>
                              </a:solidFill>
                              <a:latin typeface="Cambria Math" panose="02040503050406030204" pitchFamily="18" charset="0"/>
                            </a:rPr>
                            <m:t>𝑚</m:t>
                          </m:r>
                        </m:e>
                        <m:sub>
                          <m:r>
                            <a:rPr lang="ar-AE" sz="2400" b="0" i="1" smtClean="0">
                              <a:solidFill>
                                <a:srgbClr val="FF6200"/>
                              </a:solidFill>
                              <a:latin typeface="Cambria Math" panose="02040503050406030204" pitchFamily="18" charset="0"/>
                            </a:rPr>
                            <m:t>𝑖</m:t>
                          </m:r>
                        </m:sub>
                      </m:sSub>
                    </m:oMath>
                  </m:oMathPara>
                </a14:m>
                <a:endParaRPr lang="ar-AE" sz="2400" dirty="0">
                  <a:solidFill>
                    <a:srgbClr val="FF6200"/>
                  </a:solidFill>
                </a:endParaRPr>
              </a:p>
            </p:txBody>
          </p:sp>
        </mc:Choice>
        <mc:Fallback xmlns="">
          <p:sp>
            <p:nvSpPr>
              <p:cNvPr id="87" name=",">
                <a:extLst>
                  <a:ext uri="{FF2B5EF4-FFF2-40B4-BE49-F238E27FC236}">
                    <a16:creationId xmlns:a16="http://schemas.microsoft.com/office/drawing/2014/main" id="{4C4850A7-1046-4E0C-6042-C1F02B852685}"/>
                  </a:ext>
                </a:extLst>
              </p:cNvPr>
              <p:cNvSpPr txBox="1">
                <a:spLocks noRot="1" noChangeAspect="1" noMove="1" noResize="1" noEditPoints="1" noAdjustHandles="1" noChangeArrowheads="1" noChangeShapeType="1" noTextEdit="1"/>
              </p:cNvSpPr>
              <p:nvPr/>
            </p:nvSpPr>
            <p:spPr>
              <a:xfrm>
                <a:off x="5275648" y="2554083"/>
                <a:ext cx="839070" cy="615547"/>
              </a:xfrm>
              <a:prstGeom prst="rect">
                <a:avLst/>
              </a:prstGeom>
              <a:blipFill>
                <a:blip r:embed="rId31"/>
                <a:stretch>
                  <a:fillRect r="-11940" b="-8163"/>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
                <a:extLst>
                  <a:ext uri="{FF2B5EF4-FFF2-40B4-BE49-F238E27FC236}">
                    <a16:creationId xmlns:a16="http://schemas.microsoft.com/office/drawing/2014/main" id="{E9DB65BF-6533-B64A-1EC3-1B1D9A783E04}"/>
                  </a:ext>
                </a:extLst>
              </p:cNvPr>
              <p:cNvSpPr txBox="1"/>
              <p:nvPr/>
            </p:nvSpPr>
            <p:spPr>
              <a:xfrm>
                <a:off x="6657219" y="4102795"/>
                <a:ext cx="803867"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88" name=",">
                <a:extLst>
                  <a:ext uri="{FF2B5EF4-FFF2-40B4-BE49-F238E27FC236}">
                    <a16:creationId xmlns:a16="http://schemas.microsoft.com/office/drawing/2014/main" id="{E9DB65BF-6533-B64A-1EC3-1B1D9A783E04}"/>
                  </a:ext>
                </a:extLst>
              </p:cNvPr>
              <p:cNvSpPr txBox="1">
                <a:spLocks noRot="1" noChangeAspect="1" noMove="1" noResize="1" noEditPoints="1" noAdjustHandles="1" noChangeArrowheads="1" noChangeShapeType="1" noTextEdit="1"/>
              </p:cNvSpPr>
              <p:nvPr/>
            </p:nvSpPr>
            <p:spPr>
              <a:xfrm>
                <a:off x="6657219" y="4102795"/>
                <a:ext cx="803867" cy="645299"/>
              </a:xfrm>
              <a:prstGeom prst="rect">
                <a:avLst/>
              </a:prstGeom>
              <a:blipFill>
                <a:blip r:embed="rId32"/>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
                <a:extLst>
                  <a:ext uri="{FF2B5EF4-FFF2-40B4-BE49-F238E27FC236}">
                    <a16:creationId xmlns:a16="http://schemas.microsoft.com/office/drawing/2014/main" id="{C144FA10-E94D-B93C-E389-3A75AECA5964}"/>
                  </a:ext>
                </a:extLst>
              </p:cNvPr>
              <p:cNvSpPr txBox="1"/>
              <p:nvPr/>
            </p:nvSpPr>
            <p:spPr>
              <a:xfrm rot="14066441">
                <a:off x="6840146" y="4456391"/>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89" name=",">
                <a:extLst>
                  <a:ext uri="{FF2B5EF4-FFF2-40B4-BE49-F238E27FC236}">
                    <a16:creationId xmlns:a16="http://schemas.microsoft.com/office/drawing/2014/main" id="{C144FA10-E94D-B93C-E389-3A75AECA5964}"/>
                  </a:ext>
                </a:extLst>
              </p:cNvPr>
              <p:cNvSpPr txBox="1">
                <a:spLocks noRot="1" noChangeAspect="1" noMove="1" noResize="1" noEditPoints="1" noAdjustHandles="1" noChangeArrowheads="1" noChangeShapeType="1" noTextEdit="1"/>
              </p:cNvSpPr>
              <p:nvPr/>
            </p:nvSpPr>
            <p:spPr>
              <a:xfrm rot="14066441">
                <a:off x="6840146" y="4456391"/>
                <a:ext cx="573228" cy="615547"/>
              </a:xfrm>
              <a:prstGeom prst="rect">
                <a:avLst/>
              </a:prstGeom>
              <a:blipFill>
                <a:blip r:embed="rId33"/>
                <a:stretch>
                  <a:fillRect/>
                </a:stretch>
              </a:blipFill>
              <a:ln w="254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
                <a:extLst>
                  <a:ext uri="{FF2B5EF4-FFF2-40B4-BE49-F238E27FC236}">
                    <a16:creationId xmlns:a16="http://schemas.microsoft.com/office/drawing/2014/main" id="{CEA2DF10-F679-33F4-D73E-B9FF9FEF16A1}"/>
                  </a:ext>
                </a:extLst>
              </p:cNvPr>
              <p:cNvSpPr txBox="1"/>
              <p:nvPr/>
            </p:nvSpPr>
            <p:spPr>
              <a:xfrm>
                <a:off x="2219715" y="5484593"/>
                <a:ext cx="803867" cy="645299"/>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𝑗</m:t>
                          </m:r>
                        </m:sub>
                      </m:sSub>
                    </m:oMath>
                  </m:oMathPara>
                </a14:m>
                <a:endParaRPr lang="en-US" sz="2400" dirty="0">
                  <a:solidFill>
                    <a:schemeClr val="tx1"/>
                  </a:solidFill>
                </a:endParaRPr>
              </a:p>
            </p:txBody>
          </p:sp>
        </mc:Choice>
        <mc:Fallback xmlns="">
          <p:sp>
            <p:nvSpPr>
              <p:cNvPr id="90" name=",">
                <a:extLst>
                  <a:ext uri="{FF2B5EF4-FFF2-40B4-BE49-F238E27FC236}">
                    <a16:creationId xmlns:a16="http://schemas.microsoft.com/office/drawing/2014/main" id="{CEA2DF10-F679-33F4-D73E-B9FF9FEF16A1}"/>
                  </a:ext>
                </a:extLst>
              </p:cNvPr>
              <p:cNvSpPr txBox="1">
                <a:spLocks noRot="1" noChangeAspect="1" noMove="1" noResize="1" noEditPoints="1" noAdjustHandles="1" noChangeArrowheads="1" noChangeShapeType="1" noTextEdit="1"/>
              </p:cNvSpPr>
              <p:nvPr/>
            </p:nvSpPr>
            <p:spPr>
              <a:xfrm>
                <a:off x="2219715" y="5484593"/>
                <a:ext cx="803867" cy="645299"/>
              </a:xfrm>
              <a:prstGeom prst="rect">
                <a:avLst/>
              </a:prstGeom>
              <a:blipFill>
                <a:blip r:embed="rId34"/>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
                <a:extLst>
                  <a:ext uri="{FF2B5EF4-FFF2-40B4-BE49-F238E27FC236}">
                    <a16:creationId xmlns:a16="http://schemas.microsoft.com/office/drawing/2014/main" id="{E40FEFCC-8662-646E-0714-E956547B1ED9}"/>
                  </a:ext>
                </a:extLst>
              </p:cNvPr>
              <p:cNvSpPr txBox="1"/>
              <p:nvPr/>
            </p:nvSpPr>
            <p:spPr>
              <a:xfrm rot="7279220">
                <a:off x="2507251" y="5143348"/>
                <a:ext cx="573228" cy="615547"/>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91" name=",">
                <a:extLst>
                  <a:ext uri="{FF2B5EF4-FFF2-40B4-BE49-F238E27FC236}">
                    <a16:creationId xmlns:a16="http://schemas.microsoft.com/office/drawing/2014/main" id="{E40FEFCC-8662-646E-0714-E956547B1ED9}"/>
                  </a:ext>
                </a:extLst>
              </p:cNvPr>
              <p:cNvSpPr txBox="1">
                <a:spLocks noRot="1" noChangeAspect="1" noMove="1" noResize="1" noEditPoints="1" noAdjustHandles="1" noChangeArrowheads="1" noChangeShapeType="1" noTextEdit="1"/>
              </p:cNvSpPr>
              <p:nvPr/>
            </p:nvSpPr>
            <p:spPr>
              <a:xfrm rot="7279220">
                <a:off x="2507251" y="5143348"/>
                <a:ext cx="573228" cy="615547"/>
              </a:xfrm>
              <a:prstGeom prst="rect">
                <a:avLst/>
              </a:prstGeom>
              <a:blipFill>
                <a:blip r:embed="rId35"/>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
                <a:extLst>
                  <a:ext uri="{FF2B5EF4-FFF2-40B4-BE49-F238E27FC236}">
                    <a16:creationId xmlns:a16="http://schemas.microsoft.com/office/drawing/2014/main" id="{84686797-E312-DC6A-6338-BD5FC03DE684}"/>
                  </a:ext>
                </a:extLst>
              </p:cNvPr>
              <p:cNvSpPr txBox="1"/>
              <p:nvPr/>
            </p:nvSpPr>
            <p:spPr>
              <a:xfrm>
                <a:off x="9218612" y="5328052"/>
                <a:ext cx="2048568" cy="688644"/>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none" lIns="121917" tIns="121917" rIns="121917" bIns="121917">
                <a:spAutoFit/>
              </a:bodyPr>
              <a:lstStyle>
                <a:lvl1pPr>
                  <a:defRPr sz="7000"/>
                </a:lvl1p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𝜎</m:t>
                      </m:r>
                      <m:r>
                        <a:rPr lang="en-US" sz="2400" b="0" i="1" smtClean="0">
                          <a:solidFill>
                            <a:srgbClr val="000000"/>
                          </a:solidFill>
                          <a:latin typeface="Cambria Math" panose="02040503050406030204" pitchFamily="18" charset="0"/>
                        </a:rPr>
                        <m:t>←</m:t>
                      </m:r>
                      <m:d>
                        <m:dPr>
                          <m:ctrlPr>
                            <a:rPr lang="en-US" sz="2400" b="0" i="1" smtClean="0">
                              <a:solidFill>
                                <a:srgbClr val="000000"/>
                              </a:solidFill>
                              <a:latin typeface="Cambria Math" panose="02040503050406030204" pitchFamily="18" charset="0"/>
                            </a:rPr>
                          </m:ctrlPr>
                        </m:dPr>
                        <m:e>
                          <m:acc>
                            <m:accPr>
                              <m:chr m:val="̃"/>
                              <m:ctrlPr>
                                <a:rPr lang="en-US" sz="2400" b="0" i="1" smtClean="0">
                                  <a:solidFill>
                                    <a:srgbClr val="000000"/>
                                  </a:solidFill>
                                  <a:latin typeface="Cambria Math" panose="02040503050406030204" pitchFamily="18" charset="0"/>
                                </a:rPr>
                              </m:ctrlPr>
                            </m:accPr>
                            <m:e>
                              <m:r>
                                <a:rPr lang="en-US" sz="2400" b="0" i="1" smtClean="0">
                                  <a:solidFill>
                                    <a:srgbClr val="000000"/>
                                  </a:solidFill>
                                  <a:latin typeface="Cambria Math" panose="02040503050406030204" pitchFamily="18" charset="0"/>
                                </a:rPr>
                                <m:t>𝑅</m:t>
                              </m:r>
                            </m:e>
                          </m:acc>
                          <m:r>
                            <a:rPr lang="en-US" sz="2400" b="0" i="1" smtClean="0">
                              <a:solidFill>
                                <a:srgbClr val="000000"/>
                              </a:solidFill>
                              <a:latin typeface="Cambria Math" panose="02040503050406030204" pitchFamily="18" charset="0"/>
                            </a:rPr>
                            <m:t>,</m:t>
                          </m:r>
                          <m:acc>
                            <m:accPr>
                              <m:chr m:val="̃"/>
                              <m:ctrlPr>
                                <a:rPr lang="en-US" sz="2400" i="1" smtClean="0">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𝑧</m:t>
                              </m:r>
                            </m:e>
                          </m:acc>
                          <m:r>
                            <a:rPr lang="en-US" sz="2400" i="1">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 </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𝑦</m:t>
                              </m:r>
                            </m:e>
                          </m:acc>
                        </m:e>
                      </m:d>
                    </m:oMath>
                  </m:oMathPara>
                </a14:m>
                <a:endParaRPr sz="2400" dirty="0"/>
              </a:p>
            </p:txBody>
          </p:sp>
        </mc:Choice>
        <mc:Fallback xmlns="">
          <p:sp>
            <p:nvSpPr>
              <p:cNvPr id="2" name="Text">
                <a:extLst>
                  <a:ext uri="{FF2B5EF4-FFF2-40B4-BE49-F238E27FC236}">
                    <a16:creationId xmlns:a16="http://schemas.microsoft.com/office/drawing/2014/main" id="{84686797-E312-DC6A-6338-BD5FC03DE684}"/>
                  </a:ext>
                </a:extLst>
              </p:cNvPr>
              <p:cNvSpPr txBox="1">
                <a:spLocks noRot="1" noChangeAspect="1" noMove="1" noResize="1" noEditPoints="1" noAdjustHandles="1" noChangeArrowheads="1" noChangeShapeType="1" noTextEdit="1"/>
              </p:cNvSpPr>
              <p:nvPr/>
            </p:nvSpPr>
            <p:spPr>
              <a:xfrm>
                <a:off x="9218612" y="5328052"/>
                <a:ext cx="2048568" cy="688644"/>
              </a:xfrm>
              <a:prstGeom prst="rect">
                <a:avLst/>
              </a:prstGeom>
              <a:blipFill>
                <a:blip r:embed="rId36"/>
                <a:stretch>
                  <a:fillRect/>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06BADAE3-F8C5-008D-117B-31912E29DC9D}"/>
                  </a:ext>
                </a:extLst>
              </p:cNvPr>
              <p:cNvSpPr/>
              <p:nvPr/>
            </p:nvSpPr>
            <p:spPr>
              <a:xfrm>
                <a:off x="7890983" y="2829178"/>
                <a:ext cx="2040104" cy="2463746"/>
              </a:xfrm>
              <a:prstGeom prst="roundRect">
                <a:avLst>
                  <a:gd name="adj" fmla="val 6722"/>
                </a:avLst>
              </a:prstGeom>
              <a:noFill/>
              <a:ln w="4572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rtlCol="0" anchor="ctr"/>
              <a:lstStyle/>
              <a:p>
                <a:pPr algn="ctr"/>
                <a14:m>
                  <m:oMath xmlns:m="http://schemas.openxmlformats.org/officeDocument/2006/math">
                    <m:sSub>
                      <m:sSubPr>
                        <m:ctrlPr>
                          <a:rPr lang="en-US" sz="2500" i="1" dirty="0" smtClean="0">
                            <a:solidFill>
                              <a:srgbClr val="0076BA"/>
                            </a:solidFill>
                            <a:latin typeface="Cambria Math" panose="02040503050406030204" pitchFamily="18" charset="0"/>
                          </a:rPr>
                        </m:ctrlPr>
                      </m:sSubPr>
                      <m:e>
                        <m:r>
                          <m:rPr>
                            <m:nor/>
                          </m:rPr>
                          <a:rPr lang="en-US" sz="2500" dirty="0" smtClean="0">
                            <a:solidFill>
                              <a:srgbClr val="0076BA"/>
                            </a:solidFill>
                            <a:latin typeface="Helvetica" pitchFamily="2" charset="0"/>
                          </a:rPr>
                          <m:t>User</m:t>
                        </m:r>
                      </m:e>
                      <m:sub>
                        <m:r>
                          <a:rPr lang="en-US" sz="2800" i="1">
                            <a:solidFill>
                              <a:srgbClr val="0076BA"/>
                            </a:solidFill>
                            <a:latin typeface="Cambria Math" panose="02040503050406030204" pitchFamily="18" charset="0"/>
                          </a:rPr>
                          <m:t>𝐵𝑆</m:t>
                        </m:r>
                        <m:r>
                          <a:rPr lang="en-US" sz="2800" i="1">
                            <a:solidFill>
                              <a:srgbClr val="0076BA"/>
                            </a:solidFill>
                            <a:latin typeface="Cambria Math" panose="02040503050406030204" pitchFamily="18" charset="0"/>
                          </a:rPr>
                          <m:t>[</m:t>
                        </m:r>
                        <m:r>
                          <a:rPr lang="en-US" sz="2800" i="1">
                            <a:solidFill>
                              <a:srgbClr val="0076BA"/>
                            </a:solidFill>
                            <a:latin typeface="Cambria Math" panose="02040503050406030204" pitchFamily="18" charset="0"/>
                          </a:rPr>
                          <m:t>𝔾</m:t>
                        </m:r>
                        <m:r>
                          <a:rPr lang="en-US" sz="2800" i="1">
                            <a:solidFill>
                              <a:srgbClr val="0076BA"/>
                            </a:solidFill>
                            <a:latin typeface="Cambria Math" panose="02040503050406030204" pitchFamily="18" charset="0"/>
                          </a:rPr>
                          <m:t>,</m:t>
                        </m:r>
                        <m:r>
                          <a:rPr lang="en-US" sz="2800" b="0" i="1" smtClean="0">
                            <a:solidFill>
                              <a:srgbClr val="0076BA"/>
                            </a:solidFill>
                            <a:latin typeface="Cambria Math" panose="02040503050406030204" pitchFamily="18" charset="0"/>
                          </a:rPr>
                          <m:t>𝑓</m:t>
                        </m:r>
                        <m:r>
                          <a:rPr lang="en-US" sz="2800" i="1">
                            <a:solidFill>
                              <a:srgbClr val="0076BA"/>
                            </a:solidFill>
                            <a:latin typeface="Cambria Math" panose="02040503050406030204" pitchFamily="18" charset="0"/>
                          </a:rPr>
                          <m:t>]</m:t>
                        </m:r>
                      </m:sub>
                    </m:sSub>
                  </m:oMath>
                </a14:m>
                <a:r>
                  <a:rPr lang="en-US" sz="2500" dirty="0">
                    <a:solidFill>
                      <a:srgbClr val="0076BA"/>
                    </a:solidFill>
                    <a:latin typeface="Helvetica" pitchFamily="2" charset="0"/>
                  </a:rPr>
                  <a:t> </a:t>
                </a:r>
              </a:p>
            </p:txBody>
          </p:sp>
        </mc:Choice>
        <mc:Fallback xmlns="">
          <p:sp>
            <p:nvSpPr>
              <p:cNvPr id="3" name="Rounded Rectangle 2">
                <a:extLst>
                  <a:ext uri="{FF2B5EF4-FFF2-40B4-BE49-F238E27FC236}">
                    <a16:creationId xmlns:a16="http://schemas.microsoft.com/office/drawing/2014/main" id="{06BADAE3-F8C5-008D-117B-31912E29DC9D}"/>
                  </a:ext>
                </a:extLst>
              </p:cNvPr>
              <p:cNvSpPr>
                <a:spLocks noRot="1" noChangeAspect="1" noMove="1" noResize="1" noEditPoints="1" noAdjustHandles="1" noChangeArrowheads="1" noChangeShapeType="1" noTextEdit="1"/>
              </p:cNvSpPr>
              <p:nvPr/>
            </p:nvSpPr>
            <p:spPr>
              <a:xfrm>
                <a:off x="7890983" y="2829178"/>
                <a:ext cx="2040104" cy="2463746"/>
              </a:xfrm>
              <a:prstGeom prst="roundRect">
                <a:avLst>
                  <a:gd name="adj" fmla="val 6722"/>
                </a:avLst>
              </a:prstGeom>
              <a:blipFill>
                <a:blip r:embed="rId37"/>
                <a:stretch>
                  <a:fillRect/>
                </a:stretch>
              </a:blipFill>
              <a:ln w="45720">
                <a:solidFill>
                  <a:schemeClr val="tx1"/>
                </a:solid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6FBD0EF-BE70-B02A-2B51-994CA4176705}"/>
              </a:ext>
            </a:extLst>
          </p:cNvPr>
          <p:cNvCxnSpPr>
            <a:cxnSpLocks/>
          </p:cNvCxnSpPr>
          <p:nvPr/>
        </p:nvCxnSpPr>
        <p:spPr>
          <a:xfrm>
            <a:off x="8967025" y="5306280"/>
            <a:ext cx="365264" cy="335217"/>
          </a:xfrm>
          <a:prstGeom prst="straightConnector1">
            <a:avLst/>
          </a:prstGeom>
          <a:ln w="4572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
                <a:extLst>
                  <a:ext uri="{FF2B5EF4-FFF2-40B4-BE49-F238E27FC236}">
                    <a16:creationId xmlns:a16="http://schemas.microsoft.com/office/drawing/2014/main" id="{D40BC6A6-5247-B34E-A02F-9C6C8F733A58}"/>
                  </a:ext>
                </a:extLst>
              </p:cNvPr>
              <p:cNvSpPr txBox="1"/>
              <p:nvPr/>
            </p:nvSpPr>
            <p:spPr>
              <a:xfrm>
                <a:off x="988319" y="4072357"/>
                <a:ext cx="3234836" cy="671716"/>
              </a:xfrm>
              <a:prstGeom prst="rect">
                <a:avLst/>
              </a:prstGeom>
              <a:ln w="25400">
                <a:miter lim="400000"/>
              </a:ln>
              <a:extLst>
                <a:ext uri="{C572A759-6A51-4108-AA02-DFA0A04FC94B}">
                  <ma14:wrappingTextBoxFlag xmlns="" xmlns:m="http://schemas.openxmlformats.org/officeDocument/2006/math" xmlns:ma14="http://schemas.microsoft.com/office/mac/drawingml/2011/main" val="1"/>
                </a:ext>
              </a:extLst>
            </p:spPr>
            <p:txBody>
              <a:bodyPr wrap="square" lIns="121917" tIns="121917" rIns="121917" bIns="121917">
                <a:spAutoFit/>
              </a:bodyPr>
              <a:lstStyle/>
              <a:p>
                <a:pPr>
                  <a:defRPr sz="7000"/>
                </a:pPr>
                <a:r>
                  <a:rPr lang="en-US" sz="2400" b="0" dirty="0">
                    <a:solidFill>
                      <a:srgbClr val="FF6200"/>
                    </a:solidFill>
                  </a:rPr>
                  <a:t>Check </a:t>
                </a:r>
                <a14:m>
                  <m:oMath xmlns:m="http://schemas.openxmlformats.org/officeDocument/2006/math">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𝑗</m:t>
                    </m:r>
                    <m:r>
                      <a:rPr lang="en-US" sz="2400" b="0" i="1" smtClean="0">
                        <a:solidFill>
                          <a:srgbClr val="FF6200"/>
                        </a:solidFill>
                        <a:latin typeface="Cambria Math" panose="02040503050406030204" pitchFamily="18" charset="0"/>
                      </a:rPr>
                      <m:t>, </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𝑐𝑚</m:t>
                        </m:r>
                      </m:e>
                      <m:sub>
                        <m:r>
                          <a:rPr lang="en-US" sz="2400" b="0" i="1" smtClean="0">
                            <a:solidFill>
                              <a:srgbClr val="FF6200"/>
                            </a:solidFill>
                            <a:latin typeface="Cambria Math" panose="02040503050406030204" pitchFamily="18" charset="0"/>
                          </a:rPr>
                          <m:t>𝑗</m:t>
                        </m:r>
                      </m:sub>
                    </m:sSub>
                    <m:r>
                      <a:rPr lang="en-US" sz="2400" b="0" i="1" smtClean="0">
                        <a:solidFill>
                          <a:srgbClr val="FF6200"/>
                        </a:solidFill>
                        <a:latin typeface="Cambria Math" panose="02040503050406030204" pitchFamily="18" charset="0"/>
                      </a:rPr>
                      <m:t>=</m:t>
                    </m:r>
                    <m:sSup>
                      <m:sSupPr>
                        <m:ctrlPr>
                          <a:rPr lang="en-US" sz="2400" b="0" i="1" smtClean="0">
                            <a:solidFill>
                              <a:srgbClr val="FF6200"/>
                            </a:solidFill>
                            <a:latin typeface="Cambria Math" panose="02040503050406030204" pitchFamily="18" charset="0"/>
                          </a:rPr>
                        </m:ctrlPr>
                      </m:sSupPr>
                      <m:e>
                        <m:r>
                          <a:rPr lang="en-US" sz="2400" b="0" i="1" smtClean="0">
                            <a:solidFill>
                              <a:srgbClr val="FF6200"/>
                            </a:solidFill>
                            <a:latin typeface="Cambria Math" panose="02040503050406030204" pitchFamily="18" charset="0"/>
                          </a:rPr>
                          <m:t>𝐻</m:t>
                        </m:r>
                      </m:e>
                      <m:sup>
                        <m:r>
                          <a:rPr lang="en-US" sz="2400" b="0" i="1" smtClean="0">
                            <a:solidFill>
                              <a:srgbClr val="FF6200"/>
                            </a:solidFill>
                            <a:latin typeface="Cambria Math" panose="02040503050406030204" pitchFamily="18" charset="0"/>
                          </a:rPr>
                          <m:t>′</m:t>
                        </m:r>
                      </m:sup>
                    </m:sSup>
                    <m:d>
                      <m:dPr>
                        <m:ctrlPr>
                          <a:rPr lang="en-US" sz="2400" b="0" i="1" smtClean="0">
                            <a:solidFill>
                              <a:srgbClr val="FF6200"/>
                            </a:solidFill>
                            <a:latin typeface="Cambria Math" panose="02040503050406030204" pitchFamily="18" charset="0"/>
                          </a:rPr>
                        </m:ctrlPr>
                      </m:dPr>
                      <m:e>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𝑦</m:t>
                            </m:r>
                          </m:e>
                          <m:sub>
                            <m:r>
                              <a:rPr lang="en-US" sz="2400" b="0" i="1" smtClean="0">
                                <a:solidFill>
                                  <a:srgbClr val="FF6200"/>
                                </a:solidFill>
                                <a:latin typeface="Cambria Math" panose="02040503050406030204" pitchFamily="18" charset="0"/>
                              </a:rPr>
                              <m:t>𝑗</m:t>
                            </m:r>
                          </m:sub>
                        </m:sSub>
                      </m:e>
                    </m:d>
                  </m:oMath>
                </a14:m>
                <a:endParaRPr lang="ar-AE" sz="2400" dirty="0">
                  <a:solidFill>
                    <a:schemeClr val="tx1"/>
                  </a:solidFill>
                </a:endParaRPr>
              </a:p>
            </p:txBody>
          </p:sp>
        </mc:Choice>
        <mc:Fallback xmlns="">
          <p:sp>
            <p:nvSpPr>
              <p:cNvPr id="7" name=",">
                <a:extLst>
                  <a:ext uri="{FF2B5EF4-FFF2-40B4-BE49-F238E27FC236}">
                    <a16:creationId xmlns:a16="http://schemas.microsoft.com/office/drawing/2014/main" id="{D40BC6A6-5247-B34E-A02F-9C6C8F733A58}"/>
                  </a:ext>
                </a:extLst>
              </p:cNvPr>
              <p:cNvSpPr txBox="1">
                <a:spLocks noRot="1" noChangeAspect="1" noMove="1" noResize="1" noEditPoints="1" noAdjustHandles="1" noChangeArrowheads="1" noChangeShapeType="1" noTextEdit="1"/>
              </p:cNvSpPr>
              <p:nvPr/>
            </p:nvSpPr>
            <p:spPr>
              <a:xfrm>
                <a:off x="988319" y="4072357"/>
                <a:ext cx="3234836" cy="671716"/>
              </a:xfrm>
              <a:prstGeom prst="rect">
                <a:avLst/>
              </a:prstGeom>
              <a:blipFill>
                <a:blip r:embed="rId38"/>
                <a:stretch>
                  <a:fillRect l="-1953" r="-4297" b="-3704"/>
                </a:stretch>
              </a:blipFill>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7F4EB7F-CBB8-2BFD-0E88-D3D334958E1C}"/>
                  </a:ext>
                </a:extLst>
              </p:cNvPr>
              <p:cNvSpPr/>
              <p:nvPr/>
            </p:nvSpPr>
            <p:spPr>
              <a:xfrm>
                <a:off x="8462776" y="1284543"/>
                <a:ext cx="3243449" cy="1328023"/>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400" dirty="0">
                    <a:solidFill>
                      <a:srgbClr val="000000"/>
                    </a:solidFill>
                    <a:effectLst/>
                    <a:latin typeface="Helvetica" pitchFamily="2" charset="0"/>
                  </a:rPr>
                  <a:t>Use </a:t>
                </a:r>
                <a14:m>
                  <m:oMath xmlns:m="http://schemas.openxmlformats.org/officeDocument/2006/math">
                    <m:r>
                      <a:rPr lang="en-US" sz="2400" i="1" smtClean="0">
                        <a:solidFill>
                          <a:schemeClr val="tx1"/>
                        </a:solidFill>
                        <a:latin typeface="Cambria Math" panose="02040503050406030204" pitchFamily="18" charset="0"/>
                      </a:rPr>
                      <m:t>𝐻</m:t>
                    </m:r>
                    <m:r>
                      <a:rPr lang="en-US" sz="240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oMath>
                </a14:m>
                <a:r>
                  <a:rPr lang="en-US" sz="2400" dirty="0">
                    <a:solidFill>
                      <a:srgbClr val="000000"/>
                    </a:solidFill>
                    <a:effectLst/>
                    <a:latin typeface="Helvetica" pitchFamily="2" charset="0"/>
                  </a:rPr>
                  <a:t> as an online extractable commitment </a:t>
                </a:r>
                <a:r>
                  <a:rPr lang="en-US" sz="2400" dirty="0">
                    <a:solidFill>
                      <a:srgbClr val="000000"/>
                    </a:solidFill>
                    <a:latin typeface="Helvetica" pitchFamily="2" charset="0"/>
                  </a:rPr>
                  <a:t>to</a:t>
                </a:r>
                <a:r>
                  <a:rPr lang="en-US" sz="2400" dirty="0">
                    <a:solidFill>
                      <a:srgbClr val="000000"/>
                    </a:solidFill>
                    <a:effectLst/>
                    <a:latin typeface="Helvetica" pitchFamily="2" charset="0"/>
                  </a:rPr>
                  <a:t>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𝑖</m:t>
                        </m:r>
                      </m:sub>
                    </m:sSub>
                  </m:oMath>
                </a14:m>
                <a:r>
                  <a:rPr lang="en-US" sz="2400" dirty="0">
                    <a:solidFill>
                      <a:schemeClr val="tx1"/>
                    </a:solidFill>
                    <a:effectLst/>
                    <a:latin typeface="Helvetica" pitchFamily="2" charset="0"/>
                  </a:rPr>
                  <a:t> </a:t>
                </a:r>
                <a:endParaRPr lang="en-US" sz="2400" dirty="0">
                  <a:solidFill>
                    <a:srgbClr val="000000"/>
                  </a:solidFill>
                  <a:effectLst/>
                  <a:latin typeface="Helvetica Light" panose="020B0403020202020204" pitchFamily="34" charset="0"/>
                </a:endParaRPr>
              </a:p>
            </p:txBody>
          </p:sp>
        </mc:Choice>
        <mc:Fallback xmlns="">
          <p:sp>
            <p:nvSpPr>
              <p:cNvPr id="9" name="Rounded Rectangle 8">
                <a:extLst>
                  <a:ext uri="{FF2B5EF4-FFF2-40B4-BE49-F238E27FC236}">
                    <a16:creationId xmlns:a16="http://schemas.microsoft.com/office/drawing/2014/main" id="{C7F4EB7F-CBB8-2BFD-0E88-D3D334958E1C}"/>
                  </a:ext>
                </a:extLst>
              </p:cNvPr>
              <p:cNvSpPr>
                <a:spLocks noRot="1" noChangeAspect="1" noMove="1" noResize="1" noEditPoints="1" noAdjustHandles="1" noChangeArrowheads="1" noChangeShapeType="1" noTextEdit="1"/>
              </p:cNvSpPr>
              <p:nvPr/>
            </p:nvSpPr>
            <p:spPr>
              <a:xfrm>
                <a:off x="8462776" y="1284543"/>
                <a:ext cx="3243449" cy="1328023"/>
              </a:xfrm>
              <a:prstGeom prst="roundRect">
                <a:avLst>
                  <a:gd name="adj" fmla="val 16813"/>
                </a:avLst>
              </a:prstGeom>
              <a:blipFill>
                <a:blip r:embed="rId39"/>
                <a:stretch>
                  <a:fillRect b="-6667"/>
                </a:stretch>
              </a:blipFill>
              <a:ln w="63500" cap="flat">
                <a:noFill/>
                <a:prstDash val="solid"/>
                <a:round/>
              </a:ln>
              <a:effectLst/>
            </p:spPr>
            <p:txBody>
              <a:bodyPr/>
              <a:lstStyle/>
              <a:p>
                <a:r>
                  <a:rPr lang="en-US">
                    <a:noFill/>
                  </a:rPr>
                  <a:t> </a:t>
                </a:r>
              </a:p>
            </p:txBody>
          </p:sp>
        </mc:Fallback>
      </mc:AlternateContent>
      <p:sp>
        <p:nvSpPr>
          <p:cNvPr id="8" name="Freeform 7">
            <a:extLst>
              <a:ext uri="{FF2B5EF4-FFF2-40B4-BE49-F238E27FC236}">
                <a16:creationId xmlns:a16="http://schemas.microsoft.com/office/drawing/2014/main" id="{89C5D2FB-90B2-31F4-0969-8E48CEA16157}"/>
              </a:ext>
            </a:extLst>
          </p:cNvPr>
          <p:cNvSpPr/>
          <p:nvPr/>
        </p:nvSpPr>
        <p:spPr>
          <a:xfrm>
            <a:off x="3696789" y="1446893"/>
            <a:ext cx="4794068" cy="1962513"/>
          </a:xfrm>
          <a:custGeom>
            <a:avLst/>
            <a:gdLst>
              <a:gd name="connsiteX0" fmla="*/ 0 w 4794068"/>
              <a:gd name="connsiteY0" fmla="*/ 1962513 h 1962513"/>
              <a:gd name="connsiteX1" fmla="*/ 705394 w 4794068"/>
              <a:gd name="connsiteY1" fmla="*/ 1622878 h 1962513"/>
              <a:gd name="connsiteX2" fmla="*/ 1018902 w 4794068"/>
              <a:gd name="connsiteY2" fmla="*/ 812981 h 1962513"/>
              <a:gd name="connsiteX3" fmla="*/ 1946365 w 4794068"/>
              <a:gd name="connsiteY3" fmla="*/ 94524 h 1962513"/>
              <a:gd name="connsiteX4" fmla="*/ 4794068 w 4794068"/>
              <a:gd name="connsiteY4" fmla="*/ 29210 h 1962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4068" h="1962513">
                <a:moveTo>
                  <a:pt x="0" y="1962513"/>
                </a:moveTo>
                <a:cubicBezTo>
                  <a:pt x="267788" y="1888490"/>
                  <a:pt x="535577" y="1814467"/>
                  <a:pt x="705394" y="1622878"/>
                </a:cubicBezTo>
                <a:cubicBezTo>
                  <a:pt x="875211" y="1431289"/>
                  <a:pt x="812074" y="1067707"/>
                  <a:pt x="1018902" y="812981"/>
                </a:cubicBezTo>
                <a:cubicBezTo>
                  <a:pt x="1225730" y="558255"/>
                  <a:pt x="1317171" y="225153"/>
                  <a:pt x="1946365" y="94524"/>
                </a:cubicBezTo>
                <a:cubicBezTo>
                  <a:pt x="2575559" y="-36105"/>
                  <a:pt x="3684813" y="-3448"/>
                  <a:pt x="4794068" y="29210"/>
                </a:cubicBezTo>
              </a:path>
            </a:pathLst>
          </a:custGeom>
          <a:noFill/>
          <a:ln w="45720">
            <a:solidFill>
              <a:srgbClr val="0076BA"/>
            </a:solidFill>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80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87579931-9263-6D8F-782A-A8A349874338}"/>
                  </a:ext>
                </a:extLst>
              </p:cNvPr>
              <p:cNvSpPr/>
              <p:nvPr/>
            </p:nvSpPr>
            <p:spPr>
              <a:xfrm>
                <a:off x="980687" y="2815112"/>
                <a:ext cx="9804762" cy="1152514"/>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800" b="1" dirty="0">
                    <a:solidFill>
                      <a:srgbClr val="000000"/>
                    </a:solidFill>
                    <a:effectLst/>
                  </a:rPr>
                  <a:t>Theorem. (OMUF) </a:t>
                </a:r>
                <a:r>
                  <a:rPr lang="en-US" sz="2800" dirty="0"/>
                  <a:t>For any AGM adversary </a:t>
                </a:r>
                <a14:m>
                  <m:oMath xmlns:m="http://schemas.openxmlformats.org/officeDocument/2006/math">
                    <m:r>
                      <a:rPr lang="en-US" sz="2800" i="1">
                        <a:solidFill>
                          <a:srgbClr val="000000"/>
                        </a:solidFill>
                        <a:latin typeface="Cambria Math" panose="02040503050406030204" pitchFamily="18" charset="0"/>
                      </a:rPr>
                      <m:t>𝒜</m:t>
                    </m:r>
                  </m:oMath>
                </a14:m>
                <a:r>
                  <a:rPr lang="en-US" sz="2800" dirty="0"/>
                  <a:t>,</a:t>
                </a:r>
              </a:p>
              <a:p>
                <a:pPr defTabSz="2709333" hangingPunct="0"/>
                <a14:m>
                  <m:oMathPara xmlns:m="http://schemas.openxmlformats.org/officeDocument/2006/math">
                    <m:oMathParaPr>
                      <m:jc m:val="centerGroup"/>
                    </m:oMathParaPr>
                    <m:oMath xmlns:m="http://schemas.openxmlformats.org/officeDocument/2006/math">
                      <m:sSubSup>
                        <m:sSubSupPr>
                          <m:ctrlPr>
                            <a:rPr lang="ar-AE" sz="2400" b="0" i="1" smtClean="0">
                              <a:solidFill>
                                <a:srgbClr val="000000"/>
                              </a:solidFill>
                              <a:latin typeface="Cambria Math" panose="02040503050406030204" pitchFamily="18" charset="0"/>
                            </a:rPr>
                          </m:ctrlPr>
                        </m:sSubSupPr>
                        <m:e>
                          <m:r>
                            <m:rPr>
                              <m:nor/>
                            </m:rPr>
                            <a:rPr lang="en-US" sz="2400">
                              <a:solidFill>
                                <a:srgbClr val="000000"/>
                              </a:solidFill>
                              <a:latin typeface="Cambria Math" panose="02040503050406030204" pitchFamily="18" charset="0"/>
                            </a:rPr>
                            <m:t>Adv</m:t>
                          </m:r>
                        </m:e>
                        <m:sub>
                          <m:r>
                            <a:rPr lang="en-US" sz="2400" b="0" i="1" smtClean="0">
                              <a:solidFill>
                                <a:srgbClr val="000000"/>
                              </a:solidFill>
                              <a:latin typeface="Cambria Math" panose="02040503050406030204" pitchFamily="18" charset="0"/>
                            </a:rPr>
                            <m:t>𝑆𝑜𝑛𝑤𝐵𝑙𝑖𝑛𝑑</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𝔾</m:t>
                          </m:r>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𝑓</m:t>
                                  </m:r>
                                </m:e>
                                <m:sub>
                                  <m:r>
                                    <a:rPr lang="en-US" sz="2400" b="0" i="1" smtClean="0">
                                      <a:solidFill>
                                        <a:srgbClr val="000000"/>
                                      </a:solidFill>
                                      <a:latin typeface="Cambria Math" panose="02040503050406030204" pitchFamily="18" charset="0"/>
                                    </a:rPr>
                                    <m:t>1</m:t>
                                  </m:r>
                                </m:sub>
                              </m:sSub>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𝑓</m:t>
                              </m:r>
                            </m:e>
                            <m:sub>
                              <m:r>
                                <a:rPr lang="en-US" sz="2400" b="0" i="1" smtClean="0">
                                  <a:solidFill>
                                    <a:srgbClr val="000000"/>
                                  </a:solidFill>
                                  <a:latin typeface="Cambria Math" panose="02040503050406030204" pitchFamily="18" charset="0"/>
                                </a:rPr>
                                <m:t>2</m:t>
                              </m:r>
                            </m:sub>
                          </m:sSub>
                          <m:r>
                            <a:rPr lang="en-US" sz="2400" b="0" i="1" smtClean="0">
                              <a:solidFill>
                                <a:srgbClr val="000000"/>
                              </a:solidFill>
                              <a:latin typeface="Cambria Math" panose="02040503050406030204" pitchFamily="18" charset="0"/>
                            </a:rPr>
                            <m:t>]</m:t>
                          </m:r>
                        </m:sub>
                        <m:sup>
                          <m:r>
                            <m:rPr>
                              <m:nor/>
                            </m:rPr>
                            <a:rPr lang="en-US" sz="2400" b="1">
                              <a:solidFill>
                                <a:srgbClr val="000000"/>
                              </a:solidFill>
                              <a:latin typeface="+mj-lt"/>
                            </a:rPr>
                            <m:t>omuf</m:t>
                          </m:r>
                        </m:sup>
                      </m:sSubSup>
                      <m:d>
                        <m:dPr>
                          <m:ctrlPr>
                            <a:rPr lang="ar-AE" sz="2400" i="1">
                              <a:solidFill>
                                <a:srgbClr val="000000"/>
                              </a:solidFill>
                              <a:latin typeface="Cambria Math" panose="02040503050406030204" pitchFamily="18" charset="0"/>
                            </a:rPr>
                          </m:ctrlPr>
                        </m:dPr>
                        <m:e>
                          <m:r>
                            <a:rPr lang="ar-AE" sz="2400" i="1">
                              <a:solidFill>
                                <a:srgbClr val="000000"/>
                              </a:solidFill>
                              <a:latin typeface="Cambria Math" panose="02040503050406030204" pitchFamily="18" charset="0"/>
                            </a:rPr>
                            <m:t>𝒜</m:t>
                          </m:r>
                        </m:e>
                      </m:d>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𝑄</m:t>
                          </m:r>
                        </m:e>
                        <m:sub>
                          <m:r>
                            <a:rPr lang="en-US" sz="2400" b="0" i="1" smtClean="0">
                              <a:solidFill>
                                <a:srgbClr val="000000"/>
                              </a:solidFill>
                              <a:latin typeface="Cambria Math" panose="02040503050406030204" pitchFamily="18" charset="0"/>
                            </a:rPr>
                            <m:t>𝑆</m:t>
                          </m:r>
                        </m:sub>
                      </m:sSub>
                      <m:r>
                        <a:rPr lang="en-US" sz="2400" b="0" i="1" smtClean="0">
                          <a:solidFill>
                            <a:srgbClr val="000000"/>
                          </a:solidFill>
                          <a:latin typeface="Cambria Math" panose="02040503050406030204" pitchFamily="18" charset="0"/>
                        </a:rPr>
                        <m:t>+2)</m:t>
                      </m:r>
                      <m:sSubSup>
                        <m:sSubSupPr>
                          <m:ctrlPr>
                            <a:rPr lang="en-US" sz="2400" i="1">
                              <a:solidFill>
                                <a:srgbClr val="000000"/>
                              </a:solidFill>
                              <a:latin typeface="Cambria Math" panose="02040503050406030204" pitchFamily="18" charset="0"/>
                            </a:rPr>
                          </m:ctrlPr>
                        </m:sSubSupPr>
                        <m:e>
                          <m:r>
                            <m:rPr>
                              <m:nor/>
                            </m:rPr>
                            <a:rPr lang="en-US" sz="2400">
                              <a:solidFill>
                                <a:srgbClr val="000000"/>
                              </a:solidFill>
                              <a:latin typeface="Cambria Math" panose="02040503050406030204" pitchFamily="18" charset="0"/>
                            </a:rPr>
                            <m:t>Adv</m:t>
                          </m:r>
                        </m:e>
                        <m:sub>
                          <m:r>
                            <a:rPr lang="en-US" sz="2400" i="1">
                              <a:solidFill>
                                <a:srgbClr val="000000"/>
                              </a:solidFill>
                              <a:latin typeface="Cambria Math" panose="02040503050406030204" pitchFamily="18" charset="0"/>
                            </a:rPr>
                            <m:t>𝔾</m:t>
                          </m:r>
                        </m:sub>
                        <m:sup>
                          <m:r>
                            <m:rPr>
                              <m:nor/>
                            </m:rPr>
                            <a:rPr lang="en-US" sz="2400" b="0" i="0" smtClean="0">
                              <a:solidFill>
                                <a:srgbClr val="000000"/>
                              </a:solidFill>
                            </a:rPr>
                            <m:t>dl</m:t>
                          </m:r>
                        </m:sup>
                      </m:sSubSup>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ℬ</m:t>
                          </m:r>
                        </m:e>
                      </m:d>
                      <m:r>
                        <a:rPr lang="en-US" sz="2400" b="0" i="1" smtClean="0">
                          <a:solidFill>
                            <a:srgbClr val="000000"/>
                          </a:solidFill>
                          <a:latin typeface="Cambria Math" panose="02040503050406030204" pitchFamily="18" charset="0"/>
                        </a:rPr>
                        <m:t>+</m:t>
                      </m:r>
                      <m:sSup>
                        <m:sSupPr>
                          <m:ctrlPr>
                            <a:rPr lang="en-US" sz="2400" i="1">
                              <a:solidFill>
                                <a:srgbClr val="000000"/>
                              </a:solidFill>
                              <a:latin typeface="Cambria Math" panose="02040503050406030204" pitchFamily="18" charset="0"/>
                            </a:rPr>
                          </m:ctrlPr>
                        </m:sSupPr>
                        <m:e>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𝑄</m:t>
                              </m:r>
                            </m:e>
                            <m:sub>
                              <m:r>
                                <a:rPr lang="en-US" sz="2400" b="0" i="1" smtClean="0">
                                  <a:solidFill>
                                    <a:srgbClr val="000000"/>
                                  </a:solidFill>
                                  <a:latin typeface="Cambria Math" panose="02040503050406030204" pitchFamily="18" charset="0"/>
                                </a:rPr>
                                <m:t>𝑆</m:t>
                              </m:r>
                            </m:sub>
                          </m:sSub>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𝑄</m:t>
                                  </m:r>
                                </m:e>
                                <m:sub>
                                  <m:r>
                                    <a:rPr lang="en-US" sz="2400" i="1">
                                      <a:solidFill>
                                        <a:srgbClr val="000000"/>
                                      </a:solidFill>
                                      <a:latin typeface="Cambria Math" panose="02040503050406030204" pitchFamily="18" charset="0"/>
                                    </a:rPr>
                                    <m:t>𝑆</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𝑄</m:t>
                                  </m:r>
                                </m:e>
                                <m:sub>
                                  <m:r>
                                    <a:rPr lang="en-US" sz="2400" i="1">
                                      <a:solidFill>
                                        <a:srgbClr val="000000"/>
                                      </a:solidFill>
                                      <a:latin typeface="Cambria Math" panose="02040503050406030204" pitchFamily="18" charset="0"/>
                                    </a:rPr>
                                    <m:t>𝐻</m:t>
                                  </m:r>
                                </m:sub>
                              </m:sSub>
                            </m:e>
                          </m:d>
                        </m:e>
                        <m:sup>
                          <m:r>
                            <a:rPr lang="en-US" sz="2400" i="1">
                              <a:solidFill>
                                <a:srgbClr val="000000"/>
                              </a:solidFill>
                              <a:latin typeface="Cambria Math" panose="02040503050406030204" pitchFamily="18" charset="0"/>
                            </a:rPr>
                            <m:t>2</m:t>
                          </m:r>
                        </m:sup>
                      </m:sSup>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𝑝</m:t>
                      </m:r>
                    </m:oMath>
                  </m:oMathPara>
                </a14:m>
                <a:endParaRPr lang="ar-AE" sz="2400" dirty="0"/>
              </a:p>
            </p:txBody>
          </p:sp>
        </mc:Choice>
        <mc:Fallback xmlns="">
          <p:sp>
            <p:nvSpPr>
              <p:cNvPr id="16" name="Rounded Rectangle 15">
                <a:extLst>
                  <a:ext uri="{FF2B5EF4-FFF2-40B4-BE49-F238E27FC236}">
                    <a16:creationId xmlns:a16="http://schemas.microsoft.com/office/drawing/2014/main" id="{87579931-9263-6D8F-782A-A8A349874338}"/>
                  </a:ext>
                </a:extLst>
              </p:cNvPr>
              <p:cNvSpPr>
                <a:spLocks noRot="1" noChangeAspect="1" noMove="1" noResize="1" noEditPoints="1" noAdjustHandles="1" noChangeArrowheads="1" noChangeShapeType="1" noTextEdit="1"/>
              </p:cNvSpPr>
              <p:nvPr/>
            </p:nvSpPr>
            <p:spPr>
              <a:xfrm>
                <a:off x="980687" y="2815112"/>
                <a:ext cx="9804762" cy="1152514"/>
              </a:xfrm>
              <a:prstGeom prst="roundRect">
                <a:avLst>
                  <a:gd name="adj" fmla="val 16813"/>
                </a:avLst>
              </a:prstGeom>
              <a:blipFill>
                <a:blip r:embed="rId3"/>
                <a:stretch>
                  <a:fillRect l="-776" b="-1087"/>
                </a:stretch>
              </a:blipFill>
              <a:ln w="63500" cap="flat">
                <a:noFill/>
                <a:prstDash val="solid"/>
                <a:round/>
              </a:ln>
              <a:effectLst/>
            </p:spPr>
            <p:txBody>
              <a:bodyPr/>
              <a:lstStyle/>
              <a:p>
                <a:r>
                  <a:rPr lang="en-US">
                    <a:noFill/>
                  </a:rPr>
                  <a:t> </a:t>
                </a:r>
              </a:p>
            </p:txBody>
          </p:sp>
        </mc:Fallback>
      </mc:AlternateContent>
      <p:sp>
        <p:nvSpPr>
          <p:cNvPr id="19" name="Text">
            <a:extLst>
              <a:ext uri="{FF2B5EF4-FFF2-40B4-BE49-F238E27FC236}">
                <a16:creationId xmlns:a16="http://schemas.microsoft.com/office/drawing/2014/main" id="{CF85C7F3-84C3-2073-4628-E5089E50F309}"/>
              </a:ext>
            </a:extLst>
          </p:cNvPr>
          <p:cNvSpPr txBox="1"/>
          <p:nvPr/>
        </p:nvSpPr>
        <p:spPr>
          <a:xfrm>
            <a:off x="1189779" y="4015971"/>
            <a:ext cx="4657230" cy="615547"/>
          </a:xfrm>
          <a:prstGeom prst="rect">
            <a:avLst/>
          </a:prstGeom>
          <a:ln w="25400">
            <a:miter lim="400000"/>
          </a:ln>
          <a:extLst>
            <a:ext uri="{C572A759-6A51-4108-AA02-DFA0A04FC94B}">
              <ma14:wrappingTextBoxFlag xmlns:ma14="http://schemas.microsoft.com/office/mac/drawingml/2011/main" xmlns:m="http://schemas.openxmlformats.org/officeDocument/2006/math" xmlns="" xmlns:a14="http://schemas.microsoft.com/office/drawing/2010/main" xmlns:mc="http://schemas.openxmlformats.org/markup-compatibility/2006" val="1"/>
            </a:ext>
          </a:extLst>
        </p:spPr>
        <p:txBody>
          <a:bodyPr wrap="square" lIns="121917" tIns="121917" rIns="121917" bIns="121917">
            <a:spAutoFit/>
          </a:bodyPr>
          <a:lstStyle>
            <a:lvl1pPr>
              <a:defRPr sz="7000"/>
            </a:lvl1pPr>
          </a:lstStyle>
          <a:p>
            <a:endParaRPr sz="2400" dirty="0"/>
          </a:p>
        </p:txBody>
      </p:sp>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A88107BA-1784-6DE7-D881-969EC2F42CEA}"/>
                  </a:ext>
                </a:extLst>
              </p:cNvPr>
              <p:cNvSpPr/>
              <p:nvPr/>
            </p:nvSpPr>
            <p:spPr>
              <a:xfrm>
                <a:off x="6241517" y="4487605"/>
                <a:ext cx="3799661" cy="510778"/>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𝑄</m:t>
                        </m:r>
                      </m:e>
                      <m:sub>
                        <m:r>
                          <a:rPr lang="en-US" sz="2400" b="0" i="1" smtClean="0">
                            <a:solidFill>
                              <a:srgbClr val="000000"/>
                            </a:solidFill>
                            <a:effectLst/>
                            <a:latin typeface="Cambria Math" panose="02040503050406030204" pitchFamily="18" charset="0"/>
                          </a:rPr>
                          <m:t>𝑆</m:t>
                        </m:r>
                      </m:sub>
                    </m:sSub>
                  </m:oMath>
                </a14:m>
                <a:r>
                  <a:rPr lang="en-US" sz="2400" dirty="0">
                    <a:solidFill>
                      <a:srgbClr val="000000"/>
                    </a:solidFill>
                    <a:effectLst/>
                    <a:latin typeface="Helvetica Light" panose="020B0403020202020204" pitchFamily="34" charset="0"/>
                  </a:rPr>
                  <a:t>: </a:t>
                </a:r>
                <a:r>
                  <a:rPr lang="en-US" sz="2400" dirty="0">
                    <a:solidFill>
                      <a:srgbClr val="000000"/>
                    </a:solidFill>
                    <a:effectLst/>
                    <a:latin typeface="Helvetica" pitchFamily="2" charset="0"/>
                  </a:rPr>
                  <a:t># of signing sessions</a:t>
                </a:r>
              </a:p>
            </p:txBody>
          </p:sp>
        </mc:Choice>
        <mc:Fallback xmlns="">
          <p:sp>
            <p:nvSpPr>
              <p:cNvPr id="23" name="Rounded Rectangle 22">
                <a:extLst>
                  <a:ext uri="{FF2B5EF4-FFF2-40B4-BE49-F238E27FC236}">
                    <a16:creationId xmlns:a16="http://schemas.microsoft.com/office/drawing/2014/main" id="{A88107BA-1784-6DE7-D881-969EC2F42CEA}"/>
                  </a:ext>
                </a:extLst>
              </p:cNvPr>
              <p:cNvSpPr>
                <a:spLocks noRot="1" noChangeAspect="1" noMove="1" noResize="1" noEditPoints="1" noAdjustHandles="1" noChangeArrowheads="1" noChangeShapeType="1" noTextEdit="1"/>
              </p:cNvSpPr>
              <p:nvPr/>
            </p:nvSpPr>
            <p:spPr>
              <a:xfrm>
                <a:off x="6241517" y="4487605"/>
                <a:ext cx="3799661" cy="510778"/>
              </a:xfrm>
              <a:prstGeom prst="roundRect">
                <a:avLst>
                  <a:gd name="adj" fmla="val 16813"/>
                </a:avLst>
              </a:prstGeom>
              <a:blipFill>
                <a:blip r:embed="rId4"/>
                <a:stretch>
                  <a:fillRect t="-4878" b="-21951"/>
                </a:stretch>
              </a:blipFill>
              <a:ln w="63500" cap="flat">
                <a:noFill/>
                <a:prstDash val="solid"/>
                <a:rou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B07AAAC0-EAD6-0FBE-C577-891F93EDDCB4}"/>
                  </a:ext>
                </a:extLst>
              </p:cNvPr>
              <p:cNvSpPr/>
              <p:nvPr/>
            </p:nvSpPr>
            <p:spPr>
              <a:xfrm>
                <a:off x="6849169" y="5233321"/>
                <a:ext cx="2870037" cy="510778"/>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𝑄</m:t>
                        </m:r>
                      </m:e>
                      <m:sub>
                        <m:r>
                          <a:rPr lang="en-US" sz="2400" b="0" i="1" smtClean="0">
                            <a:solidFill>
                              <a:srgbClr val="000000"/>
                            </a:solidFill>
                            <a:effectLst/>
                            <a:latin typeface="Cambria Math" panose="02040503050406030204" pitchFamily="18" charset="0"/>
                          </a:rPr>
                          <m:t>𝐻</m:t>
                        </m:r>
                      </m:sub>
                    </m:sSub>
                  </m:oMath>
                </a14:m>
                <a:r>
                  <a:rPr lang="en-US" sz="2400" dirty="0">
                    <a:solidFill>
                      <a:srgbClr val="000000"/>
                    </a:solidFill>
                    <a:effectLst/>
                    <a:latin typeface="Helvetica Light" panose="020B0403020202020204" pitchFamily="34" charset="0"/>
                  </a:rPr>
                  <a:t>: </a:t>
                </a:r>
                <a:r>
                  <a:rPr lang="en-US" sz="2400" dirty="0">
                    <a:solidFill>
                      <a:srgbClr val="000000"/>
                    </a:solidFill>
                    <a:effectLst/>
                    <a:latin typeface="Helvetica" pitchFamily="2" charset="0"/>
                  </a:rPr>
                  <a:t># of </a:t>
                </a:r>
                <a14:m>
                  <m:oMath xmlns:m="http://schemas.openxmlformats.org/officeDocument/2006/math">
                    <m:r>
                      <a:rPr lang="en-US" sz="2400" b="0" i="1" smtClean="0">
                        <a:solidFill>
                          <a:srgbClr val="000000"/>
                        </a:solidFill>
                        <a:latin typeface="Cambria Math" panose="02040503050406030204" pitchFamily="18" charset="0"/>
                      </a:rPr>
                      <m:t>𝐻</m:t>
                    </m:r>
                  </m:oMath>
                </a14:m>
                <a:r>
                  <a:rPr lang="en-US" sz="2400" dirty="0">
                    <a:solidFill>
                      <a:srgbClr val="000000"/>
                    </a:solidFill>
                    <a:effectLst/>
                    <a:latin typeface="Helvetica" pitchFamily="2" charset="0"/>
                  </a:rPr>
                  <a:t> queries</a:t>
                </a:r>
              </a:p>
            </p:txBody>
          </p:sp>
        </mc:Choice>
        <mc:Fallback xmlns="">
          <p:sp>
            <p:nvSpPr>
              <p:cNvPr id="26" name="Rounded Rectangle 25">
                <a:extLst>
                  <a:ext uri="{FF2B5EF4-FFF2-40B4-BE49-F238E27FC236}">
                    <a16:creationId xmlns:a16="http://schemas.microsoft.com/office/drawing/2014/main" id="{B07AAAC0-EAD6-0FBE-C577-891F93EDDCB4}"/>
                  </a:ext>
                </a:extLst>
              </p:cNvPr>
              <p:cNvSpPr>
                <a:spLocks noRot="1" noChangeAspect="1" noMove="1" noResize="1" noEditPoints="1" noAdjustHandles="1" noChangeArrowheads="1" noChangeShapeType="1" noTextEdit="1"/>
              </p:cNvSpPr>
              <p:nvPr/>
            </p:nvSpPr>
            <p:spPr>
              <a:xfrm>
                <a:off x="6849169" y="5233321"/>
                <a:ext cx="2870037" cy="510778"/>
              </a:xfrm>
              <a:prstGeom prst="roundRect">
                <a:avLst>
                  <a:gd name="adj" fmla="val 16813"/>
                </a:avLst>
              </a:prstGeom>
              <a:blipFill>
                <a:blip r:embed="rId5"/>
                <a:stretch>
                  <a:fillRect t="-2381" b="-21429"/>
                </a:stretch>
              </a:blipFill>
              <a:ln w="63500" cap="flat">
                <a:noFill/>
                <a:prstDash val="solid"/>
                <a:round/>
              </a:ln>
              <a:effectLst/>
            </p:spPr>
            <p:txBody>
              <a:bodyPr/>
              <a:lstStyle/>
              <a:p>
                <a:r>
                  <a:rPr lang="en-US">
                    <a:noFill/>
                  </a:rPr>
                  <a:t> </a:t>
                </a:r>
              </a:p>
            </p:txBody>
          </p:sp>
        </mc:Fallback>
      </mc:AlternateContent>
      <p:sp>
        <p:nvSpPr>
          <p:cNvPr id="8" name="Title 1">
            <a:extLst>
              <a:ext uri="{FF2B5EF4-FFF2-40B4-BE49-F238E27FC236}">
                <a16:creationId xmlns:a16="http://schemas.microsoft.com/office/drawing/2014/main" id="{D55EA04E-8BC5-8391-86A6-4BE70F6D208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Security of </a:t>
            </a:r>
            <a:r>
              <a:rPr lang="en-US" dirty="0" err="1">
                <a:solidFill>
                  <a:srgbClr val="073A6C"/>
                </a:solidFill>
                <a:latin typeface="Helvetica Light" panose="020B0403020202020204" pitchFamily="34" charset="0"/>
              </a:rPr>
              <a:t>SnowBlind</a:t>
            </a:r>
            <a:endParaRPr lang="en-US" dirty="0"/>
          </a:p>
        </p:txBody>
      </p:sp>
      <p:sp>
        <p:nvSpPr>
          <p:cNvPr id="9" name="Rounded Rectangle 8">
            <a:extLst>
              <a:ext uri="{FF2B5EF4-FFF2-40B4-BE49-F238E27FC236}">
                <a16:creationId xmlns:a16="http://schemas.microsoft.com/office/drawing/2014/main" id="{A5765C86-3A2A-0296-FC25-76D313EC079D}"/>
              </a:ext>
            </a:extLst>
          </p:cNvPr>
          <p:cNvSpPr/>
          <p:nvPr/>
        </p:nvSpPr>
        <p:spPr>
          <a:xfrm>
            <a:off x="980688" y="1789628"/>
            <a:ext cx="7790780" cy="57888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defTabSz="2709333" hangingPunct="0"/>
            <a:r>
              <a:rPr lang="en-US" sz="2800" b="1" dirty="0">
                <a:solidFill>
                  <a:srgbClr val="000000"/>
                </a:solidFill>
                <a:effectLst/>
              </a:rPr>
              <a:t>Theorem. (Blindness) </a:t>
            </a:r>
            <a:r>
              <a:rPr lang="en-US" sz="2800" b="0" dirty="0" err="1">
                <a:solidFill>
                  <a:srgbClr val="000000"/>
                </a:solidFill>
                <a:effectLst/>
              </a:rPr>
              <a:t>SnowBlind</a:t>
            </a:r>
            <a:r>
              <a:rPr lang="en-US" sz="2800" b="0" dirty="0">
                <a:solidFill>
                  <a:srgbClr val="000000"/>
                </a:solidFill>
                <a:effectLst/>
              </a:rPr>
              <a:t> </a:t>
            </a:r>
            <a:r>
              <a:rPr lang="en-US" sz="2800" dirty="0">
                <a:solidFill>
                  <a:srgbClr val="000000"/>
                </a:solidFill>
              </a:rPr>
              <a:t>is perfectly blind.</a:t>
            </a:r>
            <a:endParaRPr lang="en-US" sz="2800" dirty="0">
              <a:solidFill>
                <a:srgbClr val="000000"/>
              </a:solidFill>
              <a:effectLst/>
              <a:latin typeface="Helvetica Light" panose="020B0403020202020204" pitchFamily="34" charset="0"/>
            </a:endParaRPr>
          </a:p>
        </p:txBody>
      </p:sp>
    </p:spTree>
    <p:extLst>
      <p:ext uri="{BB962C8B-B14F-4D97-AF65-F5344CB8AC3E}">
        <p14:creationId xmlns:p14="http://schemas.microsoft.com/office/powerpoint/2010/main" val="400751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6"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Open problems</a:t>
            </a:r>
            <a:endParaRPr lang="en-US" dirty="0"/>
          </a:p>
        </p:txBody>
      </p:sp>
      <p:sp>
        <p:nvSpPr>
          <p:cNvPr id="3" name="Content Placeholder 2">
            <a:extLst>
              <a:ext uri="{FF2B5EF4-FFF2-40B4-BE49-F238E27FC236}">
                <a16:creationId xmlns:a16="http://schemas.microsoft.com/office/drawing/2014/main" id="{929F85D4-97C8-EAA2-8EF3-174753F6A24D}"/>
              </a:ext>
            </a:extLst>
          </p:cNvPr>
          <p:cNvSpPr>
            <a:spLocks noGrp="1"/>
          </p:cNvSpPr>
          <p:nvPr>
            <p:ph idx="1"/>
          </p:nvPr>
        </p:nvSpPr>
        <p:spPr>
          <a:xfrm>
            <a:off x="838200" y="1556684"/>
            <a:ext cx="10515600" cy="4351338"/>
          </a:xfrm>
        </p:spPr>
        <p:txBody>
          <a:bodyPr>
            <a:normAutofit/>
          </a:bodyPr>
          <a:lstStyle/>
          <a:p>
            <a:r>
              <a:rPr lang="en-US" sz="3600" dirty="0"/>
              <a:t>More efficient schemes</a:t>
            </a:r>
          </a:p>
          <a:p>
            <a:pPr lvl="1">
              <a:buFont typeface="System Font Regular"/>
              <a:buChar char="-"/>
            </a:pPr>
            <a:r>
              <a:rPr lang="en-US" sz="3200" dirty="0"/>
              <a:t>Better round complexity</a:t>
            </a:r>
          </a:p>
          <a:p>
            <a:pPr lvl="1">
              <a:buFont typeface="System Font Regular"/>
              <a:buChar char="-"/>
            </a:pPr>
            <a:r>
              <a:rPr lang="en-US" sz="3200" dirty="0"/>
              <a:t>Removing extra commitments</a:t>
            </a:r>
          </a:p>
          <a:p>
            <a:endParaRPr lang="en-US" sz="3600" dirty="0"/>
          </a:p>
          <a:p>
            <a:r>
              <a:rPr lang="en-US" sz="3600" dirty="0"/>
              <a:t>Adaptive security</a:t>
            </a:r>
          </a:p>
        </p:txBody>
      </p:sp>
    </p:spTree>
    <p:extLst>
      <p:ext uri="{BB962C8B-B14F-4D97-AF65-F5344CB8AC3E}">
        <p14:creationId xmlns:p14="http://schemas.microsoft.com/office/powerpoint/2010/main" val="318945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304A-D5AF-CF50-16CD-FDBED06F1DA4}"/>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61822F82-FDD8-F367-C1E8-C2F0C54CFD18}"/>
              </a:ext>
            </a:extLst>
          </p:cNvPr>
          <p:cNvSpPr>
            <a:spLocks noGrp="1"/>
          </p:cNvSpPr>
          <p:nvPr>
            <p:ph type="subTitle" idx="1"/>
          </p:nvPr>
        </p:nvSpPr>
        <p:spPr/>
        <p:txBody>
          <a:bodyPr/>
          <a:lstStyle/>
          <a:p>
            <a:r>
              <a:rPr lang="en-US" dirty="0"/>
              <a:t>Our paper: </a:t>
            </a:r>
            <a:r>
              <a:rPr lang="en-US" dirty="0">
                <a:hlinkClick r:id="rId2"/>
              </a:rPr>
              <a:t>https://</a:t>
            </a:r>
            <a:r>
              <a:rPr lang="en-US" dirty="0" err="1">
                <a:hlinkClick r:id="rId2"/>
              </a:rPr>
              <a:t>eprint.iacr.org</a:t>
            </a:r>
            <a:r>
              <a:rPr lang="en-US" dirty="0">
                <a:hlinkClick r:id="rId2"/>
              </a:rPr>
              <a:t>/2023/1228.pdf</a:t>
            </a:r>
            <a:endParaRPr lang="en-US" dirty="0"/>
          </a:p>
        </p:txBody>
      </p:sp>
    </p:spTree>
    <p:extLst>
      <p:ext uri="{BB962C8B-B14F-4D97-AF65-F5344CB8AC3E}">
        <p14:creationId xmlns:p14="http://schemas.microsoft.com/office/powerpoint/2010/main" val="147602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FF6200"/>
                </a:solidFill>
                <a:latin typeface="Helvetica Light" panose="020B0403020202020204" pitchFamily="34" charset="0"/>
              </a:rPr>
              <a:t>Threshold</a:t>
            </a:r>
            <a:r>
              <a:rPr lang="en-US" dirty="0">
                <a:solidFill>
                  <a:srgbClr val="073A6C"/>
                </a:solidFill>
                <a:latin typeface="Helvetica Light" panose="020B0403020202020204" pitchFamily="34" charset="0"/>
              </a:rPr>
              <a:t> blind signatures</a:t>
            </a:r>
            <a:endParaRPr lang="en-US" dirty="0"/>
          </a:p>
        </p:txBody>
      </p:sp>
      <p:pic>
        <p:nvPicPr>
          <p:cNvPr id="3" name="Picture 2">
            <a:extLst>
              <a:ext uri="{FF2B5EF4-FFF2-40B4-BE49-F238E27FC236}">
                <a16:creationId xmlns:a16="http://schemas.microsoft.com/office/drawing/2014/main" id="{86E57888-DFB4-34BE-79F2-001AACB5D184}"/>
              </a:ext>
            </a:extLst>
          </p:cNvPr>
          <p:cNvPicPr>
            <a:picLocks noChangeAspect="1"/>
          </p:cNvPicPr>
          <p:nvPr/>
        </p:nvPicPr>
        <p:blipFill>
          <a:blip r:embed="rId3"/>
          <a:stretch>
            <a:fillRect/>
          </a:stretch>
        </p:blipFill>
        <p:spPr>
          <a:xfrm>
            <a:off x="2343315" y="2175125"/>
            <a:ext cx="1124857" cy="1124857"/>
          </a:xfrm>
          <a:prstGeom prst="rect">
            <a:avLst/>
          </a:prstGeom>
        </p:spPr>
      </p:pic>
      <p:pic>
        <p:nvPicPr>
          <p:cNvPr id="4" name="Picture 3">
            <a:extLst>
              <a:ext uri="{FF2B5EF4-FFF2-40B4-BE49-F238E27FC236}">
                <a16:creationId xmlns:a16="http://schemas.microsoft.com/office/drawing/2014/main" id="{B4F01A30-253E-DFF7-CC76-82D3839672CE}"/>
              </a:ext>
            </a:extLst>
          </p:cNvPr>
          <p:cNvPicPr>
            <a:picLocks noChangeAspect="1"/>
          </p:cNvPicPr>
          <p:nvPr/>
        </p:nvPicPr>
        <p:blipFill>
          <a:blip r:embed="rId4"/>
          <a:stretch>
            <a:fillRect/>
          </a:stretch>
        </p:blipFill>
        <p:spPr>
          <a:xfrm>
            <a:off x="2892981" y="4193896"/>
            <a:ext cx="1129010" cy="1251198"/>
          </a:xfrm>
          <a:prstGeom prst="rect">
            <a:avLst/>
          </a:prstGeom>
        </p:spPr>
      </p:pic>
      <p:pic>
        <p:nvPicPr>
          <p:cNvPr id="5" name="Picture 4">
            <a:extLst>
              <a:ext uri="{FF2B5EF4-FFF2-40B4-BE49-F238E27FC236}">
                <a16:creationId xmlns:a16="http://schemas.microsoft.com/office/drawing/2014/main" id="{339A671B-386A-6F93-A360-C280213993AC}"/>
              </a:ext>
            </a:extLst>
          </p:cNvPr>
          <p:cNvPicPr>
            <a:picLocks noChangeAspect="1"/>
          </p:cNvPicPr>
          <p:nvPr/>
        </p:nvPicPr>
        <p:blipFill>
          <a:blip r:embed="rId5"/>
          <a:stretch>
            <a:fillRect/>
          </a:stretch>
        </p:blipFill>
        <p:spPr>
          <a:xfrm>
            <a:off x="779906" y="3631293"/>
            <a:ext cx="1255485" cy="12554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9816F0-4241-36C8-3367-6850E400368D}"/>
                  </a:ext>
                </a:extLst>
              </p:cNvPr>
              <p:cNvSpPr txBox="1"/>
              <p:nvPr/>
            </p:nvSpPr>
            <p:spPr>
              <a:xfrm>
                <a:off x="345589" y="4988458"/>
                <a:ext cx="202066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rPr>
                        <m:t>𝑠</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𝑘</m:t>
                          </m:r>
                        </m:e>
                        <m:sub>
                          <m:r>
                            <a:rPr lang="en-US" sz="2400" b="0" i="1" smtClean="0">
                              <a:solidFill>
                                <a:srgbClr val="000000"/>
                              </a:solidFill>
                              <a:effectLst/>
                              <a:latin typeface="Cambria Math" panose="02040503050406030204" pitchFamily="18" charset="0"/>
                            </a:rPr>
                            <m:t>2</m:t>
                          </m:r>
                        </m:sub>
                      </m:sSub>
                    </m:oMath>
                  </m:oMathPara>
                </a14:m>
                <a:endParaRPr lang="en-US" sz="2400" b="0" dirty="0">
                  <a:solidFill>
                    <a:srgbClr val="000000"/>
                  </a:solidFill>
                  <a:effectLst/>
                  <a:latin typeface="Helvetica Light" panose="020B0403020202020204" pitchFamily="34" charset="0"/>
                </a:endParaRPr>
              </a:p>
            </p:txBody>
          </p:sp>
        </mc:Choice>
        <mc:Fallback xmlns="">
          <p:sp>
            <p:nvSpPr>
              <p:cNvPr id="6" name="TextBox 5">
                <a:extLst>
                  <a:ext uri="{FF2B5EF4-FFF2-40B4-BE49-F238E27FC236}">
                    <a16:creationId xmlns:a16="http://schemas.microsoft.com/office/drawing/2014/main" id="{279816F0-4241-36C8-3367-6850E400368D}"/>
                  </a:ext>
                </a:extLst>
              </p:cNvPr>
              <p:cNvSpPr txBox="1">
                <a:spLocks noRot="1" noChangeAspect="1" noMove="1" noResize="1" noEditPoints="1" noAdjustHandles="1" noChangeArrowheads="1" noChangeShapeType="1" noTextEdit="1"/>
              </p:cNvSpPr>
              <p:nvPr/>
            </p:nvSpPr>
            <p:spPr>
              <a:xfrm>
                <a:off x="345589" y="4988458"/>
                <a:ext cx="2020661"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18BCD7-8334-9FB5-7D0B-DF16F5918E88}"/>
                  </a:ext>
                </a:extLst>
              </p:cNvPr>
              <p:cNvSpPr txBox="1"/>
              <p:nvPr/>
            </p:nvSpPr>
            <p:spPr>
              <a:xfrm>
                <a:off x="2734314" y="5502827"/>
                <a:ext cx="228927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rPr>
                        <m:t>𝑠</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𝑘</m:t>
                          </m:r>
                        </m:e>
                        <m:sub>
                          <m:r>
                            <a:rPr lang="en-US" sz="2400" b="0" i="1" smtClean="0">
                              <a:solidFill>
                                <a:srgbClr val="000000"/>
                              </a:solidFill>
                              <a:effectLst/>
                              <a:latin typeface="Cambria Math" panose="02040503050406030204" pitchFamily="18" charset="0"/>
                            </a:rPr>
                            <m:t>3</m:t>
                          </m:r>
                        </m:sub>
                      </m:sSub>
                    </m:oMath>
                  </m:oMathPara>
                </a14:m>
                <a:endParaRPr lang="en-US" sz="2400" b="0" dirty="0">
                  <a:solidFill>
                    <a:srgbClr val="000000"/>
                  </a:solidFill>
                  <a:effectLst/>
                  <a:latin typeface="Helvetica Light" panose="020B0403020202020204" pitchFamily="34" charset="0"/>
                </a:endParaRPr>
              </a:p>
            </p:txBody>
          </p:sp>
        </mc:Choice>
        <mc:Fallback xmlns="">
          <p:sp>
            <p:nvSpPr>
              <p:cNvPr id="8" name="TextBox 7">
                <a:extLst>
                  <a:ext uri="{FF2B5EF4-FFF2-40B4-BE49-F238E27FC236}">
                    <a16:creationId xmlns:a16="http://schemas.microsoft.com/office/drawing/2014/main" id="{3818BCD7-8334-9FB5-7D0B-DF16F5918E88}"/>
                  </a:ext>
                </a:extLst>
              </p:cNvPr>
              <p:cNvSpPr txBox="1">
                <a:spLocks noRot="1" noChangeAspect="1" noMove="1" noResize="1" noEditPoints="1" noAdjustHandles="1" noChangeArrowheads="1" noChangeShapeType="1" noTextEdit="1"/>
              </p:cNvSpPr>
              <p:nvPr/>
            </p:nvSpPr>
            <p:spPr>
              <a:xfrm>
                <a:off x="2734314" y="5502827"/>
                <a:ext cx="2289271" cy="4770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6D5F10B-69F0-92C7-CDFD-29ADE1A8B98D}"/>
                  </a:ext>
                </a:extLst>
              </p:cNvPr>
              <p:cNvSpPr txBox="1"/>
              <p:nvPr/>
            </p:nvSpPr>
            <p:spPr>
              <a:xfrm>
                <a:off x="1066701" y="2190040"/>
                <a:ext cx="572994"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rPr>
                        <m:t>𝑠𝑘</m:t>
                      </m:r>
                    </m:oMath>
                  </m:oMathPara>
                </a14:m>
                <a:endParaRPr lang="en-US" sz="2400" b="0" dirty="0">
                  <a:solidFill>
                    <a:srgbClr val="000000"/>
                  </a:solidFill>
                  <a:effectLst/>
                  <a:latin typeface="Helvetica Light" panose="020B0403020202020204" pitchFamily="34" charset="0"/>
                </a:endParaRPr>
              </a:p>
            </p:txBody>
          </p:sp>
        </mc:Choice>
        <mc:Fallback xmlns="">
          <p:sp>
            <p:nvSpPr>
              <p:cNvPr id="16" name="TextBox 15">
                <a:extLst>
                  <a:ext uri="{FF2B5EF4-FFF2-40B4-BE49-F238E27FC236}">
                    <a16:creationId xmlns:a16="http://schemas.microsoft.com/office/drawing/2014/main" id="{76D5F10B-69F0-92C7-CDFD-29ADE1A8B98D}"/>
                  </a:ext>
                </a:extLst>
              </p:cNvPr>
              <p:cNvSpPr txBox="1">
                <a:spLocks noRot="1" noChangeAspect="1" noMove="1" noResize="1" noEditPoints="1" noAdjustHandles="1" noChangeArrowheads="1" noChangeShapeType="1" noTextEdit="1"/>
              </p:cNvSpPr>
              <p:nvPr/>
            </p:nvSpPr>
            <p:spPr>
              <a:xfrm>
                <a:off x="1066701" y="2190040"/>
                <a:ext cx="572994" cy="477054"/>
              </a:xfrm>
              <a:prstGeom prst="rect">
                <a:avLst/>
              </a:prstGeom>
              <a:blipFill>
                <a:blip r:embed="rId8"/>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294B7E24-6B50-6870-C8EC-0A29F5B41E74}"/>
              </a:ext>
            </a:extLst>
          </p:cNvPr>
          <p:cNvCxnSpPr>
            <a:cxnSpLocks/>
          </p:cNvCxnSpPr>
          <p:nvPr/>
        </p:nvCxnSpPr>
        <p:spPr>
          <a:xfrm>
            <a:off x="4690896" y="2474745"/>
            <a:ext cx="1591597" cy="477054"/>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161EC9B8-38FE-7EA2-350E-D1B60391634F}"/>
              </a:ext>
            </a:extLst>
          </p:cNvPr>
          <p:cNvPicPr>
            <a:picLocks noChangeAspect="1"/>
          </p:cNvPicPr>
          <p:nvPr/>
        </p:nvPicPr>
        <p:blipFill>
          <a:blip r:embed="rId9"/>
          <a:stretch>
            <a:fillRect/>
          </a:stretch>
        </p:blipFill>
        <p:spPr>
          <a:xfrm>
            <a:off x="6819790" y="2878333"/>
            <a:ext cx="1124857" cy="1124857"/>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F9307D4-C67E-18EE-7885-ED8C4BF4A50F}"/>
                  </a:ext>
                </a:extLst>
              </p:cNvPr>
              <p:cNvSpPr txBox="1"/>
              <p:nvPr/>
            </p:nvSpPr>
            <p:spPr>
              <a:xfrm>
                <a:off x="6634422" y="2199808"/>
                <a:ext cx="1993384" cy="477054"/>
              </a:xfrm>
              <a:prstGeom prst="rect">
                <a:avLst/>
              </a:prstGeom>
              <a:noFill/>
            </p:spPr>
            <p:txBody>
              <a:bodyPr wrap="square" rtlCol="0">
                <a:spAutoFit/>
              </a:bodyPr>
              <a:lstStyle/>
              <a:p>
                <a:r>
                  <a:rPr lang="en-US" sz="2400" dirty="0">
                    <a:solidFill>
                      <a:srgbClr val="000000"/>
                    </a:solidFill>
                    <a:latin typeface="Helvetica" pitchFamily="2" charset="0"/>
                  </a:rPr>
                  <a:t>User </a:t>
                </a:r>
                <a:r>
                  <a:rPr lang="en-US" sz="2400" dirty="0">
                    <a:solidFill>
                      <a:srgbClr val="000000"/>
                    </a:solidFill>
                    <a:effectLst/>
                    <a:latin typeface="Helvetica" pitchFamily="2" charset="0"/>
                  </a:rPr>
                  <a:t>: </a:t>
                </a:r>
                <a14:m>
                  <m:oMath xmlns:m="http://schemas.openxmlformats.org/officeDocument/2006/math">
                    <m:r>
                      <a:rPr lang="en-US" sz="2400" b="0" i="1" smtClean="0">
                        <a:solidFill>
                          <a:srgbClr val="000000"/>
                        </a:solidFill>
                        <a:effectLst/>
                        <a:latin typeface="Cambria Math" panose="02040503050406030204" pitchFamily="18" charset="0"/>
                      </a:rPr>
                      <m:t>𝑝𝑘</m:t>
                    </m:r>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𝑚</m:t>
                    </m:r>
                  </m:oMath>
                </a14:m>
                <a:endParaRPr lang="en-US" sz="2400" b="0" dirty="0">
                  <a:solidFill>
                    <a:srgbClr val="000000"/>
                  </a:solidFill>
                  <a:effectLst/>
                  <a:latin typeface="Helvetica Light" panose="020B0403020202020204" pitchFamily="34" charset="0"/>
                </a:endParaRPr>
              </a:p>
            </p:txBody>
          </p:sp>
        </mc:Choice>
        <mc:Fallback xmlns="">
          <p:sp>
            <p:nvSpPr>
              <p:cNvPr id="23" name="TextBox 22">
                <a:extLst>
                  <a:ext uri="{FF2B5EF4-FFF2-40B4-BE49-F238E27FC236}">
                    <a16:creationId xmlns:a16="http://schemas.microsoft.com/office/drawing/2014/main" id="{CF9307D4-C67E-18EE-7885-ED8C4BF4A50F}"/>
                  </a:ext>
                </a:extLst>
              </p:cNvPr>
              <p:cNvSpPr txBox="1">
                <a:spLocks noRot="1" noChangeAspect="1" noMove="1" noResize="1" noEditPoints="1" noAdjustHandles="1" noChangeArrowheads="1" noChangeShapeType="1" noTextEdit="1"/>
              </p:cNvSpPr>
              <p:nvPr/>
            </p:nvSpPr>
            <p:spPr>
              <a:xfrm>
                <a:off x="6634422" y="2199808"/>
                <a:ext cx="1993384" cy="477054"/>
              </a:xfrm>
              <a:prstGeom prst="rect">
                <a:avLst/>
              </a:prstGeom>
              <a:blipFill>
                <a:blip r:embed="rId10"/>
                <a:stretch>
                  <a:fillRect l="-4430" t="-10526"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3573DE-0982-44BA-EF3A-75DA5439F0DF}"/>
                  </a:ext>
                </a:extLst>
              </p:cNvPr>
              <p:cNvSpPr txBox="1"/>
              <p:nvPr/>
            </p:nvSpPr>
            <p:spPr>
              <a:xfrm>
                <a:off x="2258101" y="3555862"/>
                <a:ext cx="202066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rPr>
                        <m:t>𝑠</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𝑘</m:t>
                          </m:r>
                        </m:e>
                        <m:sub>
                          <m:r>
                            <a:rPr lang="en-US" sz="2400" b="0" i="1" smtClean="0">
                              <a:solidFill>
                                <a:srgbClr val="000000"/>
                              </a:solidFill>
                              <a:effectLst/>
                              <a:latin typeface="Cambria Math" panose="02040503050406030204" pitchFamily="18" charset="0"/>
                            </a:rPr>
                            <m:t>1</m:t>
                          </m:r>
                        </m:sub>
                      </m:sSub>
                    </m:oMath>
                  </m:oMathPara>
                </a14:m>
                <a:endParaRPr lang="en-US" sz="2400" b="0" dirty="0">
                  <a:solidFill>
                    <a:srgbClr val="000000"/>
                  </a:solidFill>
                  <a:effectLst/>
                  <a:latin typeface="Helvetica Light" panose="020B0403020202020204" pitchFamily="34" charset="0"/>
                </a:endParaRPr>
              </a:p>
            </p:txBody>
          </p:sp>
        </mc:Choice>
        <mc:Fallback xmlns="">
          <p:sp>
            <p:nvSpPr>
              <p:cNvPr id="24" name="TextBox 23">
                <a:extLst>
                  <a:ext uri="{FF2B5EF4-FFF2-40B4-BE49-F238E27FC236}">
                    <a16:creationId xmlns:a16="http://schemas.microsoft.com/office/drawing/2014/main" id="{BE3573DE-0982-44BA-EF3A-75DA5439F0DF}"/>
                  </a:ext>
                </a:extLst>
              </p:cNvPr>
              <p:cNvSpPr txBox="1">
                <a:spLocks noRot="1" noChangeAspect="1" noMove="1" noResize="1" noEditPoints="1" noAdjustHandles="1" noChangeArrowheads="1" noChangeShapeType="1" noTextEdit="1"/>
              </p:cNvSpPr>
              <p:nvPr/>
            </p:nvSpPr>
            <p:spPr>
              <a:xfrm>
                <a:off x="2258101" y="3555862"/>
                <a:ext cx="2020661" cy="477054"/>
              </a:xfrm>
              <a:prstGeom prst="rect">
                <a:avLst/>
              </a:prstGeom>
              <a:blipFill>
                <a:blip r:embed="rId11"/>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CE5CF51-D086-B740-7FB4-9B8BFF7B683A}"/>
              </a:ext>
            </a:extLst>
          </p:cNvPr>
          <p:cNvCxnSpPr>
            <a:cxnSpLocks/>
          </p:cNvCxnSpPr>
          <p:nvPr/>
        </p:nvCxnSpPr>
        <p:spPr>
          <a:xfrm>
            <a:off x="4690896" y="2805816"/>
            <a:ext cx="1591597" cy="477054"/>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EEAF50-B454-86CD-0B01-5FF8E83F7FA2}"/>
              </a:ext>
            </a:extLst>
          </p:cNvPr>
          <p:cNvCxnSpPr>
            <a:cxnSpLocks/>
          </p:cNvCxnSpPr>
          <p:nvPr/>
        </p:nvCxnSpPr>
        <p:spPr>
          <a:xfrm flipV="1">
            <a:off x="5231638" y="3937074"/>
            <a:ext cx="1374947" cy="709558"/>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DA6C1D9-F92B-18CB-5229-8BB33ACE6F1C}"/>
              </a:ext>
            </a:extLst>
          </p:cNvPr>
          <p:cNvCxnSpPr>
            <a:cxnSpLocks/>
          </p:cNvCxnSpPr>
          <p:nvPr/>
        </p:nvCxnSpPr>
        <p:spPr>
          <a:xfrm flipV="1">
            <a:off x="5231637" y="4237767"/>
            <a:ext cx="1374947" cy="709558"/>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FBFF1C2-6B38-D522-71C1-C5BB30E6D285}"/>
                  </a:ext>
                </a:extLst>
              </p:cNvPr>
              <p:cNvSpPr txBox="1"/>
              <p:nvPr/>
            </p:nvSpPr>
            <p:spPr>
              <a:xfrm>
                <a:off x="3999347" y="1344101"/>
                <a:ext cx="2381698" cy="477054"/>
              </a:xfrm>
              <a:prstGeom prst="rect">
                <a:avLst/>
              </a:prstGeom>
              <a:noFill/>
            </p:spPr>
            <p:txBody>
              <a:bodyPr wrap="square" rtlCol="0">
                <a:spAutoFit/>
              </a:bodyPr>
              <a:lstStyle/>
              <a:p>
                <a14:m>
                  <m:oMath xmlns:m="http://schemas.openxmlformats.org/officeDocument/2006/math">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𝑡</m:t>
                    </m:r>
                  </m:oMath>
                </a14:m>
                <a:r>
                  <a:rPr lang="en-US" sz="2400" b="0" dirty="0">
                    <a:solidFill>
                      <a:srgbClr val="000000"/>
                    </a:solidFill>
                    <a:effectLst/>
                    <a:latin typeface="Helvetica Light" panose="020B0403020202020204" pitchFamily="34" charset="0"/>
                  </a:rPr>
                  <a:t> issuers</a:t>
                </a:r>
              </a:p>
            </p:txBody>
          </p:sp>
        </mc:Choice>
        <mc:Fallback xmlns="">
          <p:sp>
            <p:nvSpPr>
              <p:cNvPr id="32" name="TextBox 31">
                <a:extLst>
                  <a:ext uri="{FF2B5EF4-FFF2-40B4-BE49-F238E27FC236}">
                    <a16:creationId xmlns:a16="http://schemas.microsoft.com/office/drawing/2014/main" id="{AFBFF1C2-6B38-D522-71C1-C5BB30E6D285}"/>
                  </a:ext>
                </a:extLst>
              </p:cNvPr>
              <p:cNvSpPr txBox="1">
                <a:spLocks noRot="1" noChangeAspect="1" noMove="1" noResize="1" noEditPoints="1" noAdjustHandles="1" noChangeArrowheads="1" noChangeShapeType="1" noTextEdit="1"/>
              </p:cNvSpPr>
              <p:nvPr/>
            </p:nvSpPr>
            <p:spPr>
              <a:xfrm>
                <a:off x="3999347" y="1344101"/>
                <a:ext cx="2381698" cy="477054"/>
              </a:xfrm>
              <a:prstGeom prst="rect">
                <a:avLst/>
              </a:prstGeom>
              <a:blipFill>
                <a:blip r:embed="rId12"/>
                <a:stretch>
                  <a:fillRect l="-529" t="-10256" b="-25641"/>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F6E6A9EE-E339-71F6-7959-821DCD42C97F}"/>
              </a:ext>
            </a:extLst>
          </p:cNvPr>
          <p:cNvSpPr txBox="1"/>
          <p:nvPr/>
        </p:nvSpPr>
        <p:spPr>
          <a:xfrm>
            <a:off x="8553503" y="1576990"/>
            <a:ext cx="3078419" cy="461665"/>
          </a:xfrm>
          <a:prstGeom prst="rect">
            <a:avLst/>
          </a:prstGeom>
          <a:noFill/>
        </p:spPr>
        <p:txBody>
          <a:bodyPr wrap="square" rtlCol="0">
            <a:spAutoFit/>
          </a:bodyPr>
          <a:lstStyle/>
          <a:p>
            <a:r>
              <a:rPr lang="en-US" sz="2400" b="0" dirty="0">
                <a:solidFill>
                  <a:srgbClr val="000000"/>
                </a:solidFill>
                <a:effectLst/>
                <a:latin typeface="Helvetica Light" panose="020B0403020202020204" pitchFamily="34" charset="0"/>
              </a:rPr>
              <a:t>E.g. 2-out-of-3</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0CF0772-EF4D-8DC5-34EC-1214813131FF}"/>
                  </a:ext>
                </a:extLst>
              </p:cNvPr>
              <p:cNvSpPr txBox="1"/>
              <p:nvPr/>
            </p:nvSpPr>
            <p:spPr>
              <a:xfrm>
                <a:off x="5370238" y="5095972"/>
                <a:ext cx="3183265" cy="1569660"/>
              </a:xfrm>
              <a:prstGeom prst="rect">
                <a:avLst/>
              </a:prstGeom>
              <a:noFill/>
            </p:spPr>
            <p:txBody>
              <a:bodyPr wrap="square" rtlCol="0">
                <a:spAutoFit/>
              </a:bodyPr>
              <a:lstStyle/>
              <a:p>
                <a:r>
                  <a:rPr lang="en-US" sz="2400" b="1" dirty="0">
                    <a:solidFill>
                      <a:srgbClr val="FF6200"/>
                    </a:solidFill>
                    <a:latin typeface="Helvetica" pitchFamily="2" charset="0"/>
                  </a:rPr>
                  <a:t>Blindness</a:t>
                </a:r>
                <a:r>
                  <a:rPr lang="en-US" sz="2400" dirty="0">
                    <a:solidFill>
                      <a:srgbClr val="FF6200"/>
                    </a:solidFill>
                    <a:latin typeface="Helvetica" pitchFamily="2" charset="0"/>
                  </a:rPr>
                  <a:t>: Can’t link interaction to </a:t>
                </a:r>
                <a14:m>
                  <m:oMath xmlns:m="http://schemas.openxmlformats.org/officeDocument/2006/math">
                    <m:d>
                      <m:dPr>
                        <m:ctrlPr>
                          <a:rPr lang="en-US" sz="2400" b="0" i="1" smtClean="0">
                            <a:solidFill>
                              <a:srgbClr val="FF6200"/>
                            </a:solidFill>
                            <a:latin typeface="Cambria Math" panose="02040503050406030204" pitchFamily="18" charset="0"/>
                          </a:rPr>
                        </m:ctrlPr>
                      </m:dPr>
                      <m:e>
                        <m:r>
                          <a:rPr lang="en-US" sz="2400" b="0" i="1" smtClean="0">
                            <a:solidFill>
                              <a:srgbClr val="FF6200"/>
                            </a:solidFill>
                            <a:latin typeface="Cambria Math" panose="02040503050406030204" pitchFamily="18" charset="0"/>
                          </a:rPr>
                          <m:t>𝑚</m:t>
                        </m:r>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𝜎</m:t>
                        </m:r>
                      </m:e>
                    </m:d>
                  </m:oMath>
                </a14:m>
                <a:r>
                  <a:rPr lang="en-US" sz="2400" i="1" dirty="0">
                    <a:solidFill>
                      <a:srgbClr val="FF6200"/>
                    </a:solidFill>
                    <a:latin typeface="HELVETICA LIGHT" panose="020B0403020202020204" pitchFamily="34" charset="0"/>
                  </a:rPr>
                  <a:t> </a:t>
                </a:r>
                <a:r>
                  <a:rPr lang="en-US" sz="2400" dirty="0">
                    <a:solidFill>
                      <a:srgbClr val="FF6200"/>
                    </a:solidFill>
                    <a:latin typeface="Helvetica" pitchFamily="2" charset="0"/>
                  </a:rPr>
                  <a:t>even if </a:t>
                </a:r>
                <a:r>
                  <a:rPr lang="en-US" sz="2400" b="1" dirty="0">
                    <a:solidFill>
                      <a:srgbClr val="FF6200"/>
                    </a:solidFill>
                    <a:latin typeface="Helvetica" pitchFamily="2" charset="0"/>
                  </a:rPr>
                  <a:t>all</a:t>
                </a:r>
                <a:r>
                  <a:rPr lang="en-US" sz="2400" dirty="0">
                    <a:solidFill>
                      <a:srgbClr val="FF6200"/>
                    </a:solidFill>
                    <a:latin typeface="Helvetica" pitchFamily="2" charset="0"/>
                  </a:rPr>
                  <a:t> issuers collude</a:t>
                </a:r>
              </a:p>
            </p:txBody>
          </p:sp>
        </mc:Choice>
        <mc:Fallback xmlns="">
          <p:sp>
            <p:nvSpPr>
              <p:cNvPr id="34" name="TextBox 33">
                <a:extLst>
                  <a:ext uri="{FF2B5EF4-FFF2-40B4-BE49-F238E27FC236}">
                    <a16:creationId xmlns:a16="http://schemas.microsoft.com/office/drawing/2014/main" id="{A0CF0772-EF4D-8DC5-34EC-1214813131FF}"/>
                  </a:ext>
                </a:extLst>
              </p:cNvPr>
              <p:cNvSpPr txBox="1">
                <a:spLocks noRot="1" noChangeAspect="1" noMove="1" noResize="1" noEditPoints="1" noAdjustHandles="1" noChangeArrowheads="1" noChangeShapeType="1" noTextEdit="1"/>
              </p:cNvSpPr>
              <p:nvPr/>
            </p:nvSpPr>
            <p:spPr>
              <a:xfrm>
                <a:off x="5370238" y="5095972"/>
                <a:ext cx="3183265" cy="1569660"/>
              </a:xfrm>
              <a:prstGeom prst="rect">
                <a:avLst/>
              </a:prstGeom>
              <a:blipFill>
                <a:blip r:embed="rId13"/>
                <a:stretch>
                  <a:fillRect l="-2778" t="-3226" r="-1984" b="-8871"/>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B953E64B-CCB2-85B6-F300-42F1EC526604}"/>
              </a:ext>
            </a:extLst>
          </p:cNvPr>
          <p:cNvCxnSpPr>
            <a:cxnSpLocks/>
          </p:cNvCxnSpPr>
          <p:nvPr/>
        </p:nvCxnSpPr>
        <p:spPr>
          <a:xfrm>
            <a:off x="7503427" y="4237767"/>
            <a:ext cx="549080" cy="31025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F76AFD6-BD7B-35CF-7E3A-EAF07FEE67E1}"/>
                  </a:ext>
                </a:extLst>
              </p:cNvPr>
              <p:cNvSpPr txBox="1"/>
              <p:nvPr/>
            </p:nvSpPr>
            <p:spPr>
              <a:xfrm>
                <a:off x="7976307" y="4392892"/>
                <a:ext cx="549080"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rPr>
                        <m:t>𝜎</m:t>
                      </m:r>
                    </m:oMath>
                  </m:oMathPara>
                </a14:m>
                <a:endParaRPr lang="en-US" sz="2400" b="0" dirty="0">
                  <a:solidFill>
                    <a:srgbClr val="000000"/>
                  </a:solidFill>
                  <a:effectLst/>
                  <a:latin typeface="Helvetica Light" panose="020B0403020202020204" pitchFamily="34" charset="0"/>
                </a:endParaRPr>
              </a:p>
            </p:txBody>
          </p:sp>
        </mc:Choice>
        <mc:Fallback xmlns="">
          <p:sp>
            <p:nvSpPr>
              <p:cNvPr id="36" name="TextBox 35">
                <a:extLst>
                  <a:ext uri="{FF2B5EF4-FFF2-40B4-BE49-F238E27FC236}">
                    <a16:creationId xmlns:a16="http://schemas.microsoft.com/office/drawing/2014/main" id="{CF76AFD6-BD7B-35CF-7E3A-EAF07FEE67E1}"/>
                  </a:ext>
                </a:extLst>
              </p:cNvPr>
              <p:cNvSpPr txBox="1">
                <a:spLocks noRot="1" noChangeAspect="1" noMove="1" noResize="1" noEditPoints="1" noAdjustHandles="1" noChangeArrowheads="1" noChangeShapeType="1" noTextEdit="1"/>
              </p:cNvSpPr>
              <p:nvPr/>
            </p:nvSpPr>
            <p:spPr>
              <a:xfrm>
                <a:off x="7976307" y="4392892"/>
                <a:ext cx="549080" cy="4770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99B137F-9BAE-3E01-0F62-919818628BE2}"/>
                  </a:ext>
                </a:extLst>
              </p:cNvPr>
              <p:cNvSpPr txBox="1"/>
              <p:nvPr/>
            </p:nvSpPr>
            <p:spPr>
              <a:xfrm>
                <a:off x="8507749" y="3397873"/>
                <a:ext cx="3430915" cy="2308324"/>
              </a:xfrm>
              <a:prstGeom prst="rect">
                <a:avLst/>
              </a:prstGeom>
              <a:noFill/>
            </p:spPr>
            <p:txBody>
              <a:bodyPr wrap="square" rtlCol="0">
                <a:spAutoFit/>
              </a:bodyPr>
              <a:lstStyle/>
              <a:p>
                <a:r>
                  <a:rPr lang="en-US" sz="2400" b="1" dirty="0">
                    <a:solidFill>
                      <a:srgbClr val="FF6200"/>
                    </a:solidFill>
                    <a:latin typeface="Helvetica" pitchFamily="2" charset="0"/>
                  </a:rPr>
                  <a:t>(One-more) Unforgeability</a:t>
                </a:r>
                <a:r>
                  <a:rPr lang="en-US" sz="2400" dirty="0">
                    <a:solidFill>
                      <a:srgbClr val="FF6200"/>
                    </a:solidFill>
                    <a:latin typeface="Helvetica" pitchFamily="2" charset="0"/>
                  </a:rPr>
                  <a:t>: Malicious user can’t forge extra signatures even if it colludes with  </a:t>
                </a:r>
                <a14:m>
                  <m:oMath xmlns:m="http://schemas.openxmlformats.org/officeDocument/2006/math">
                    <m:r>
                      <a:rPr lang="en-US" sz="2400" b="0" i="1" smtClean="0">
                        <a:solidFill>
                          <a:srgbClr val="FF6200"/>
                        </a:solidFill>
                        <a:effectLst/>
                        <a:latin typeface="Cambria Math" panose="02040503050406030204" pitchFamily="18" charset="0"/>
                      </a:rPr>
                      <m:t>𝑡</m:t>
                    </m:r>
                    <m:r>
                      <a:rPr lang="en-US" sz="2400" b="0" i="1" smtClean="0">
                        <a:solidFill>
                          <a:srgbClr val="FF6200"/>
                        </a:solidFill>
                        <a:effectLst/>
                        <a:latin typeface="Cambria Math" panose="02040503050406030204" pitchFamily="18" charset="0"/>
                      </a:rPr>
                      <m:t>−1</m:t>
                    </m:r>
                  </m:oMath>
                </a14:m>
                <a:r>
                  <a:rPr lang="en-US" sz="2400" dirty="0">
                    <a:solidFill>
                      <a:srgbClr val="FF6200"/>
                    </a:solidFill>
                    <a:latin typeface="Helvetica" pitchFamily="2" charset="0"/>
                  </a:rPr>
                  <a:t> corrupted issuers</a:t>
                </a:r>
              </a:p>
            </p:txBody>
          </p:sp>
        </mc:Choice>
        <mc:Fallback xmlns="">
          <p:sp>
            <p:nvSpPr>
              <p:cNvPr id="37" name="TextBox 36">
                <a:extLst>
                  <a:ext uri="{FF2B5EF4-FFF2-40B4-BE49-F238E27FC236}">
                    <a16:creationId xmlns:a16="http://schemas.microsoft.com/office/drawing/2014/main" id="{D99B137F-9BAE-3E01-0F62-919818628BE2}"/>
                  </a:ext>
                </a:extLst>
              </p:cNvPr>
              <p:cNvSpPr txBox="1">
                <a:spLocks noRot="1" noChangeAspect="1" noMove="1" noResize="1" noEditPoints="1" noAdjustHandles="1" noChangeArrowheads="1" noChangeShapeType="1" noTextEdit="1"/>
              </p:cNvSpPr>
              <p:nvPr/>
            </p:nvSpPr>
            <p:spPr>
              <a:xfrm>
                <a:off x="8507749" y="3397873"/>
                <a:ext cx="3430915" cy="2308324"/>
              </a:xfrm>
              <a:prstGeom prst="rect">
                <a:avLst/>
              </a:prstGeom>
              <a:blipFill>
                <a:blip r:embed="rId15"/>
                <a:stretch>
                  <a:fillRect l="-2963" t="-2186" b="-4918"/>
                </a:stretch>
              </a:blipFill>
            </p:spPr>
            <p:txBody>
              <a:bodyPr/>
              <a:lstStyle/>
              <a:p>
                <a:r>
                  <a:rPr lang="en-US">
                    <a:noFill/>
                  </a:rPr>
                  <a:t> </a:t>
                </a:r>
              </a:p>
            </p:txBody>
          </p:sp>
        </mc:Fallback>
      </mc:AlternateContent>
      <p:pic>
        <p:nvPicPr>
          <p:cNvPr id="9" name="Picture 8" descr="A yellow key with a black background&#10;&#10;Description automatically generated">
            <a:extLst>
              <a:ext uri="{FF2B5EF4-FFF2-40B4-BE49-F238E27FC236}">
                <a16:creationId xmlns:a16="http://schemas.microsoft.com/office/drawing/2014/main" id="{BBE54345-18F4-C882-5F2B-01B3DF0D853B}"/>
              </a:ext>
            </a:extLst>
          </p:cNvPr>
          <p:cNvPicPr>
            <a:picLocks noChangeAspect="1"/>
          </p:cNvPicPr>
          <p:nvPr/>
        </p:nvPicPr>
        <p:blipFill>
          <a:blip r:embed="rId16"/>
          <a:stretch>
            <a:fillRect/>
          </a:stretch>
        </p:blipFill>
        <p:spPr>
          <a:xfrm>
            <a:off x="966619" y="1460257"/>
            <a:ext cx="787400" cy="787400"/>
          </a:xfrm>
          <a:prstGeom prst="rect">
            <a:avLst/>
          </a:prstGeom>
        </p:spPr>
      </p:pic>
      <p:pic>
        <p:nvPicPr>
          <p:cNvPr id="14" name="Picture 13" descr="A yellow key with black background&#10;&#10;Description automatically generated">
            <a:extLst>
              <a:ext uri="{FF2B5EF4-FFF2-40B4-BE49-F238E27FC236}">
                <a16:creationId xmlns:a16="http://schemas.microsoft.com/office/drawing/2014/main" id="{EE37B28B-9B57-23A8-D0B0-98FF3B9F4804}"/>
              </a:ext>
            </a:extLst>
          </p:cNvPr>
          <p:cNvPicPr>
            <a:picLocks noChangeAspect="1"/>
          </p:cNvPicPr>
          <p:nvPr/>
        </p:nvPicPr>
        <p:blipFill>
          <a:blip r:embed="rId17"/>
          <a:stretch>
            <a:fillRect/>
          </a:stretch>
        </p:blipFill>
        <p:spPr>
          <a:xfrm>
            <a:off x="3426578" y="2811948"/>
            <a:ext cx="1255485" cy="747767"/>
          </a:xfrm>
          <a:prstGeom prst="rect">
            <a:avLst/>
          </a:prstGeom>
        </p:spPr>
      </p:pic>
      <p:pic>
        <p:nvPicPr>
          <p:cNvPr id="17" name="Picture 16" descr="A yellow circle with a black circle&#10;&#10;Description automatically generated">
            <a:extLst>
              <a:ext uri="{FF2B5EF4-FFF2-40B4-BE49-F238E27FC236}">
                <a16:creationId xmlns:a16="http://schemas.microsoft.com/office/drawing/2014/main" id="{15F211B6-77C8-227F-D532-C9D04FB2623B}"/>
              </a:ext>
            </a:extLst>
          </p:cNvPr>
          <p:cNvPicPr>
            <a:picLocks noChangeAspect="1"/>
          </p:cNvPicPr>
          <p:nvPr/>
        </p:nvPicPr>
        <p:blipFill>
          <a:blip r:embed="rId18"/>
          <a:stretch>
            <a:fillRect/>
          </a:stretch>
        </p:blipFill>
        <p:spPr>
          <a:xfrm>
            <a:off x="3915249" y="4495371"/>
            <a:ext cx="1001006" cy="1338527"/>
          </a:xfrm>
          <a:prstGeom prst="rect">
            <a:avLst/>
          </a:prstGeom>
        </p:spPr>
      </p:pic>
      <p:pic>
        <p:nvPicPr>
          <p:cNvPr id="19" name="Picture 18" descr="A yellow key with sharp teeth&#10;&#10;Description automatically generated">
            <a:extLst>
              <a:ext uri="{FF2B5EF4-FFF2-40B4-BE49-F238E27FC236}">
                <a16:creationId xmlns:a16="http://schemas.microsoft.com/office/drawing/2014/main" id="{45038ABF-8626-2A0A-4876-A4EB53D0096F}"/>
              </a:ext>
            </a:extLst>
          </p:cNvPr>
          <p:cNvPicPr>
            <a:picLocks noChangeAspect="1"/>
          </p:cNvPicPr>
          <p:nvPr/>
        </p:nvPicPr>
        <p:blipFill>
          <a:blip r:embed="rId19"/>
          <a:stretch>
            <a:fillRect/>
          </a:stretch>
        </p:blipFill>
        <p:spPr>
          <a:xfrm>
            <a:off x="924097" y="4988458"/>
            <a:ext cx="1379810" cy="1787182"/>
          </a:xfrm>
          <a:prstGeom prst="rect">
            <a:avLst/>
          </a:prstGeom>
        </p:spPr>
      </p:pic>
      <p:sp>
        <p:nvSpPr>
          <p:cNvPr id="20" name="Oval 19">
            <a:extLst>
              <a:ext uri="{FF2B5EF4-FFF2-40B4-BE49-F238E27FC236}">
                <a16:creationId xmlns:a16="http://schemas.microsoft.com/office/drawing/2014/main" id="{F52C3E9D-3992-4D3A-C8C3-A68740735F9B}"/>
              </a:ext>
            </a:extLst>
          </p:cNvPr>
          <p:cNvSpPr/>
          <p:nvPr/>
        </p:nvSpPr>
        <p:spPr>
          <a:xfrm rot="20796078">
            <a:off x="2089433" y="1695115"/>
            <a:ext cx="2899018" cy="4849650"/>
          </a:xfrm>
          <a:prstGeom prst="ellipse">
            <a:avLst/>
          </a:prstGeom>
          <a:noFill/>
          <a:ln w="45720">
            <a:solidFill>
              <a:srgbClr val="487CAA"/>
            </a:solidFill>
          </a:ln>
          <a:effectLst>
            <a:reflection stA="45000" endPos="0" dist="508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red and black cartoon face&#10;&#10;Description automatically generated">
            <a:extLst>
              <a:ext uri="{FF2B5EF4-FFF2-40B4-BE49-F238E27FC236}">
                <a16:creationId xmlns:a16="http://schemas.microsoft.com/office/drawing/2014/main" id="{A3D44DE9-2CDE-C77A-9CD4-F270406AC603}"/>
              </a:ext>
            </a:extLst>
          </p:cNvPr>
          <p:cNvPicPr>
            <a:picLocks noChangeAspect="1"/>
          </p:cNvPicPr>
          <p:nvPr/>
        </p:nvPicPr>
        <p:blipFill>
          <a:blip r:embed="rId20"/>
          <a:stretch>
            <a:fillRect/>
          </a:stretch>
        </p:blipFill>
        <p:spPr>
          <a:xfrm>
            <a:off x="704725" y="3564794"/>
            <a:ext cx="1345945" cy="1345945"/>
          </a:xfrm>
          <a:prstGeom prst="rect">
            <a:avLst/>
          </a:prstGeom>
        </p:spPr>
      </p:pic>
      <p:pic>
        <p:nvPicPr>
          <p:cNvPr id="12" name="Picture 11" descr="A red and black cartoon face&#10;&#10;Description automatically generated">
            <a:extLst>
              <a:ext uri="{FF2B5EF4-FFF2-40B4-BE49-F238E27FC236}">
                <a16:creationId xmlns:a16="http://schemas.microsoft.com/office/drawing/2014/main" id="{176A078F-8322-3E76-DE18-0F99D9CDCDED}"/>
              </a:ext>
            </a:extLst>
          </p:cNvPr>
          <p:cNvPicPr>
            <a:picLocks noChangeAspect="1"/>
          </p:cNvPicPr>
          <p:nvPr/>
        </p:nvPicPr>
        <p:blipFill>
          <a:blip r:embed="rId20"/>
          <a:stretch>
            <a:fillRect/>
          </a:stretch>
        </p:blipFill>
        <p:spPr>
          <a:xfrm>
            <a:off x="2204576" y="2134998"/>
            <a:ext cx="1345945" cy="1345945"/>
          </a:xfrm>
          <a:prstGeom prst="rect">
            <a:avLst/>
          </a:prstGeom>
        </p:spPr>
      </p:pic>
      <p:pic>
        <p:nvPicPr>
          <p:cNvPr id="13" name="Picture 12" descr="A red and black cartoon face&#10;&#10;Description automatically generated">
            <a:extLst>
              <a:ext uri="{FF2B5EF4-FFF2-40B4-BE49-F238E27FC236}">
                <a16:creationId xmlns:a16="http://schemas.microsoft.com/office/drawing/2014/main" id="{6BF8105B-80B5-D0E8-8D88-C178963D2334}"/>
              </a:ext>
            </a:extLst>
          </p:cNvPr>
          <p:cNvPicPr>
            <a:picLocks noChangeAspect="1"/>
          </p:cNvPicPr>
          <p:nvPr/>
        </p:nvPicPr>
        <p:blipFill>
          <a:blip r:embed="rId20"/>
          <a:stretch>
            <a:fillRect/>
          </a:stretch>
        </p:blipFill>
        <p:spPr>
          <a:xfrm>
            <a:off x="2705446" y="4117838"/>
            <a:ext cx="1345945" cy="1345945"/>
          </a:xfrm>
          <a:prstGeom prst="rect">
            <a:avLst/>
          </a:prstGeom>
        </p:spPr>
      </p:pic>
      <p:sp>
        <p:nvSpPr>
          <p:cNvPr id="15" name="TextBox 14">
            <a:extLst>
              <a:ext uri="{FF2B5EF4-FFF2-40B4-BE49-F238E27FC236}">
                <a16:creationId xmlns:a16="http://schemas.microsoft.com/office/drawing/2014/main" id="{8B541D05-A7F4-7B70-BE77-AB0B2EAC9729}"/>
              </a:ext>
            </a:extLst>
          </p:cNvPr>
          <p:cNvSpPr txBox="1"/>
          <p:nvPr/>
        </p:nvSpPr>
        <p:spPr>
          <a:xfrm>
            <a:off x="2024743" y="2471057"/>
            <a:ext cx="184731" cy="369332"/>
          </a:xfrm>
          <a:prstGeom prst="rect">
            <a:avLst/>
          </a:prstGeom>
          <a:noFill/>
        </p:spPr>
        <p:txBody>
          <a:bodyPr wrap="none" rtlCol="0">
            <a:spAutoFit/>
          </a:bodyPr>
          <a:lstStyle/>
          <a:p>
            <a:endParaRPr lang="en-US"/>
          </a:p>
        </p:txBody>
      </p:sp>
      <p:pic>
        <p:nvPicPr>
          <p:cNvPr id="18" name="Picture 17" descr="A red and black cartoon face&#10;&#10;Description automatically generated">
            <a:extLst>
              <a:ext uri="{FF2B5EF4-FFF2-40B4-BE49-F238E27FC236}">
                <a16:creationId xmlns:a16="http://schemas.microsoft.com/office/drawing/2014/main" id="{9DF94923-40EA-7BB5-F67C-76C419B4A0D4}"/>
              </a:ext>
            </a:extLst>
          </p:cNvPr>
          <p:cNvPicPr>
            <a:picLocks noChangeAspect="1"/>
          </p:cNvPicPr>
          <p:nvPr/>
        </p:nvPicPr>
        <p:blipFill>
          <a:blip r:embed="rId20"/>
          <a:stretch>
            <a:fillRect/>
          </a:stretch>
        </p:blipFill>
        <p:spPr>
          <a:xfrm>
            <a:off x="6688924" y="2767788"/>
            <a:ext cx="1345945" cy="1345945"/>
          </a:xfrm>
          <a:prstGeom prst="rect">
            <a:avLst/>
          </a:prstGeom>
        </p:spPr>
      </p:pic>
      <p:cxnSp>
        <p:nvCxnSpPr>
          <p:cNvPr id="25" name="Straight Arrow Connector 24">
            <a:extLst>
              <a:ext uri="{FF2B5EF4-FFF2-40B4-BE49-F238E27FC236}">
                <a16:creationId xmlns:a16="http://schemas.microsoft.com/office/drawing/2014/main" id="{473A15D4-09CF-7C22-A598-67270323FF69}"/>
              </a:ext>
            </a:extLst>
          </p:cNvPr>
          <p:cNvCxnSpPr>
            <a:cxnSpLocks/>
          </p:cNvCxnSpPr>
          <p:nvPr/>
        </p:nvCxnSpPr>
        <p:spPr>
          <a:xfrm>
            <a:off x="6282493" y="4646632"/>
            <a:ext cx="406431" cy="449340"/>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91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7" presetClass="emph" presetSubtype="2" fill="hold" nodeType="withEffect">
                                  <p:stCondLst>
                                    <p:cond delay="0"/>
                                  </p:stCondLst>
                                  <p:childTnLst>
                                    <p:animClr clrSpc="rgb" dir="cw">
                                      <p:cBhvr>
                                        <p:cTn id="50" dur="10" fill="hold"/>
                                        <p:tgtEl>
                                          <p:spTgt spid="21"/>
                                        </p:tgtEl>
                                        <p:attrNameLst>
                                          <p:attrName>stroke.color</p:attrName>
                                        </p:attrNameLst>
                                      </p:cBhvr>
                                      <p:to>
                                        <a:srgbClr val="FF6200"/>
                                      </p:to>
                                    </p:animClr>
                                    <p:set>
                                      <p:cBhvr>
                                        <p:cTn id="51" dur="10" fill="hold"/>
                                        <p:tgtEl>
                                          <p:spTgt spid="21"/>
                                        </p:tgtEl>
                                        <p:attrNameLst>
                                          <p:attrName>stroke.on</p:attrName>
                                        </p:attrNameLst>
                                      </p:cBhvr>
                                      <p:to>
                                        <p:strVal val="true"/>
                                      </p:to>
                                    </p:set>
                                  </p:childTnLst>
                                </p:cTn>
                              </p:par>
                              <p:par>
                                <p:cTn id="52" presetID="7" presetClass="emph" presetSubtype="2" fill="hold" nodeType="withEffect">
                                  <p:stCondLst>
                                    <p:cond delay="0"/>
                                  </p:stCondLst>
                                  <p:childTnLst>
                                    <p:animClr clrSpc="rgb" dir="cw">
                                      <p:cBhvr>
                                        <p:cTn id="53" dur="10" fill="hold"/>
                                        <p:tgtEl>
                                          <p:spTgt spid="26"/>
                                        </p:tgtEl>
                                        <p:attrNameLst>
                                          <p:attrName>stroke.color</p:attrName>
                                        </p:attrNameLst>
                                      </p:cBhvr>
                                      <p:to>
                                        <a:srgbClr val="FF6200"/>
                                      </p:to>
                                    </p:animClr>
                                    <p:set>
                                      <p:cBhvr>
                                        <p:cTn id="54" dur="10" fill="hold"/>
                                        <p:tgtEl>
                                          <p:spTgt spid="26"/>
                                        </p:tgtEl>
                                        <p:attrNameLst>
                                          <p:attrName>stroke.on</p:attrName>
                                        </p:attrNameLst>
                                      </p:cBhvr>
                                      <p:to>
                                        <p:strVal val="true"/>
                                      </p:to>
                                    </p:set>
                                  </p:childTnLst>
                                </p:cTn>
                              </p:par>
                              <p:par>
                                <p:cTn id="55" presetID="7" presetClass="emph" presetSubtype="2" fill="hold" nodeType="withEffect">
                                  <p:stCondLst>
                                    <p:cond delay="0"/>
                                  </p:stCondLst>
                                  <p:childTnLst>
                                    <p:animClr clrSpc="rgb" dir="cw">
                                      <p:cBhvr>
                                        <p:cTn id="56" dur="10" fill="hold"/>
                                        <p:tgtEl>
                                          <p:spTgt spid="27"/>
                                        </p:tgtEl>
                                        <p:attrNameLst>
                                          <p:attrName>stroke.color</p:attrName>
                                        </p:attrNameLst>
                                      </p:cBhvr>
                                      <p:to>
                                        <a:srgbClr val="FF6200"/>
                                      </p:to>
                                    </p:animClr>
                                    <p:set>
                                      <p:cBhvr>
                                        <p:cTn id="57" dur="10" fill="hold"/>
                                        <p:tgtEl>
                                          <p:spTgt spid="27"/>
                                        </p:tgtEl>
                                        <p:attrNameLst>
                                          <p:attrName>stroke.on</p:attrName>
                                        </p:attrNameLst>
                                      </p:cBhvr>
                                      <p:to>
                                        <p:strVal val="true"/>
                                      </p:to>
                                    </p:set>
                                  </p:childTnLst>
                                </p:cTn>
                              </p:par>
                              <p:par>
                                <p:cTn id="58" presetID="7" presetClass="emph" presetSubtype="2" fill="hold" nodeType="withEffect">
                                  <p:stCondLst>
                                    <p:cond delay="0"/>
                                  </p:stCondLst>
                                  <p:childTnLst>
                                    <p:animClr clrSpc="rgb" dir="cw">
                                      <p:cBhvr>
                                        <p:cTn id="59" dur="10" fill="hold"/>
                                        <p:tgtEl>
                                          <p:spTgt spid="29"/>
                                        </p:tgtEl>
                                        <p:attrNameLst>
                                          <p:attrName>stroke.color</p:attrName>
                                        </p:attrNameLst>
                                      </p:cBhvr>
                                      <p:to>
                                        <a:srgbClr val="FF6200"/>
                                      </p:to>
                                    </p:animClr>
                                    <p:set>
                                      <p:cBhvr>
                                        <p:cTn id="60" dur="10" fill="hold"/>
                                        <p:tgtEl>
                                          <p:spTgt spid="29"/>
                                        </p:tgtEl>
                                        <p:attrNameLst>
                                          <p:attrName>stroke.on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3" presetClass="emph" presetSubtype="2" fill="hold" grpId="1" nodeType="withEffect">
                                  <p:stCondLst>
                                    <p:cond delay="0"/>
                                  </p:stCondLst>
                                  <p:childTnLst>
                                    <p:animClr clrSpc="rgb" dir="cw">
                                      <p:cBhvr override="childStyle">
                                        <p:cTn id="66" dur="10" fill="hold"/>
                                        <p:tgtEl>
                                          <p:spTgt spid="34"/>
                                        </p:tgtEl>
                                        <p:attrNameLst>
                                          <p:attrName>style.color</p:attrName>
                                        </p:attrNameLst>
                                      </p:cBhvr>
                                      <p:to>
                                        <a:schemeClr val="accent1"/>
                                      </p:to>
                                    </p:animClr>
                                  </p:childTnLst>
                                </p:cTn>
                              </p:par>
                              <p:par>
                                <p:cTn id="67" presetID="1" presetClass="entr" presetSubtype="0"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3"/>
                                        </p:tgtEl>
                                        <p:attrNameLst>
                                          <p:attrName>style.visibility</p:attrName>
                                        </p:attrNameLst>
                                      </p:cBhvr>
                                      <p:to>
                                        <p:strVal val="hidden"/>
                                      </p:to>
                                    </p:set>
                                  </p:childTnLst>
                                </p:cTn>
                              </p:par>
                              <p:par>
                                <p:cTn id="73" presetID="7" presetClass="emph" presetSubtype="2" fill="hold" nodeType="withEffect">
                                  <p:stCondLst>
                                    <p:cond delay="0"/>
                                  </p:stCondLst>
                                  <p:childTnLst>
                                    <p:animClr clrSpc="rgb" dir="cw">
                                      <p:cBhvr>
                                        <p:cTn id="74" dur="10" fill="hold"/>
                                        <p:tgtEl>
                                          <p:spTgt spid="21"/>
                                        </p:tgtEl>
                                        <p:attrNameLst>
                                          <p:attrName>stroke.color</p:attrName>
                                        </p:attrNameLst>
                                      </p:cBhvr>
                                      <p:to>
                                        <a:schemeClr val="tx1"/>
                                      </p:to>
                                    </p:animClr>
                                    <p:set>
                                      <p:cBhvr>
                                        <p:cTn id="75" dur="10" fill="hold"/>
                                        <p:tgtEl>
                                          <p:spTgt spid="21"/>
                                        </p:tgtEl>
                                        <p:attrNameLst>
                                          <p:attrName>stroke.on</p:attrName>
                                        </p:attrNameLst>
                                      </p:cBhvr>
                                      <p:to>
                                        <p:strVal val="true"/>
                                      </p:to>
                                    </p:set>
                                  </p:childTnLst>
                                </p:cTn>
                              </p:par>
                              <p:par>
                                <p:cTn id="76" presetID="7" presetClass="emph" presetSubtype="2" fill="hold" nodeType="withEffect">
                                  <p:stCondLst>
                                    <p:cond delay="0"/>
                                  </p:stCondLst>
                                  <p:childTnLst>
                                    <p:animClr clrSpc="rgb" dir="cw">
                                      <p:cBhvr>
                                        <p:cTn id="77" dur="10" fill="hold"/>
                                        <p:tgtEl>
                                          <p:spTgt spid="26"/>
                                        </p:tgtEl>
                                        <p:attrNameLst>
                                          <p:attrName>stroke.color</p:attrName>
                                        </p:attrNameLst>
                                      </p:cBhvr>
                                      <p:to>
                                        <a:schemeClr val="tx1"/>
                                      </p:to>
                                    </p:animClr>
                                    <p:set>
                                      <p:cBhvr>
                                        <p:cTn id="78" dur="10" fill="hold"/>
                                        <p:tgtEl>
                                          <p:spTgt spid="26"/>
                                        </p:tgtEl>
                                        <p:attrNameLst>
                                          <p:attrName>stroke.on</p:attrName>
                                        </p:attrNameLst>
                                      </p:cBhvr>
                                      <p:to>
                                        <p:strVal val="true"/>
                                      </p:to>
                                    </p:set>
                                  </p:childTnLst>
                                </p:cTn>
                              </p:par>
                              <p:par>
                                <p:cTn id="79" presetID="7" presetClass="emph" presetSubtype="2" fill="hold" nodeType="withEffect">
                                  <p:stCondLst>
                                    <p:cond delay="0"/>
                                  </p:stCondLst>
                                  <p:childTnLst>
                                    <p:animClr clrSpc="rgb" dir="cw">
                                      <p:cBhvr>
                                        <p:cTn id="80" dur="10" fill="hold"/>
                                        <p:tgtEl>
                                          <p:spTgt spid="27"/>
                                        </p:tgtEl>
                                        <p:attrNameLst>
                                          <p:attrName>stroke.color</p:attrName>
                                        </p:attrNameLst>
                                      </p:cBhvr>
                                      <p:to>
                                        <a:schemeClr val="tx1"/>
                                      </p:to>
                                    </p:animClr>
                                    <p:set>
                                      <p:cBhvr>
                                        <p:cTn id="81" dur="10" fill="hold"/>
                                        <p:tgtEl>
                                          <p:spTgt spid="27"/>
                                        </p:tgtEl>
                                        <p:attrNameLst>
                                          <p:attrName>stroke.on</p:attrName>
                                        </p:attrNameLst>
                                      </p:cBhvr>
                                      <p:to>
                                        <p:strVal val="true"/>
                                      </p:to>
                                    </p:set>
                                  </p:childTnLst>
                                </p:cTn>
                              </p:par>
                              <p:par>
                                <p:cTn id="82" presetID="7" presetClass="emph" presetSubtype="2" fill="hold" nodeType="withEffect">
                                  <p:stCondLst>
                                    <p:cond delay="0"/>
                                  </p:stCondLst>
                                  <p:childTnLst>
                                    <p:animClr clrSpc="rgb" dir="cw">
                                      <p:cBhvr>
                                        <p:cTn id="83" dur="10" fill="hold"/>
                                        <p:tgtEl>
                                          <p:spTgt spid="29"/>
                                        </p:tgtEl>
                                        <p:attrNameLst>
                                          <p:attrName>stroke.color</p:attrName>
                                        </p:attrNameLst>
                                      </p:cBhvr>
                                      <p:to>
                                        <a:schemeClr val="tx1"/>
                                      </p:to>
                                    </p:animClr>
                                    <p:set>
                                      <p:cBhvr>
                                        <p:cTn id="84" dur="10" fill="hold"/>
                                        <p:tgtEl>
                                          <p:spTgt spid="2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4" grpId="0"/>
      <p:bldP spid="32" grpId="0"/>
      <p:bldP spid="34" grpId="0"/>
      <p:bldP spid="34" grpId="1"/>
      <p:bldP spid="36" grpId="0"/>
      <p:bldP spid="37"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Practically efficient schemes</a:t>
            </a:r>
            <a:endParaRPr lang="en-US" dirty="0"/>
          </a:p>
        </p:txBody>
      </p:sp>
      <p:sp>
        <p:nvSpPr>
          <p:cNvPr id="3" name="TextBox 2">
            <a:extLst>
              <a:ext uri="{FF2B5EF4-FFF2-40B4-BE49-F238E27FC236}">
                <a16:creationId xmlns:a16="http://schemas.microsoft.com/office/drawing/2014/main" id="{DBED780D-D1B8-1184-2471-9F4043CDA146}"/>
              </a:ext>
            </a:extLst>
          </p:cNvPr>
          <p:cNvSpPr txBox="1"/>
          <p:nvPr/>
        </p:nvSpPr>
        <p:spPr>
          <a:xfrm>
            <a:off x="951966" y="1871078"/>
            <a:ext cx="4304326" cy="1200329"/>
          </a:xfrm>
          <a:prstGeom prst="rect">
            <a:avLst/>
          </a:prstGeom>
          <a:noFill/>
        </p:spPr>
        <p:txBody>
          <a:bodyPr wrap="square" rtlCol="0">
            <a:spAutoFit/>
          </a:bodyPr>
          <a:lstStyle/>
          <a:p>
            <a:r>
              <a:rPr lang="en-US" sz="2400" dirty="0">
                <a:solidFill>
                  <a:srgbClr val="000000"/>
                </a:solidFill>
                <a:effectLst/>
                <a:latin typeface="Helvetica Light" panose="020B0403020202020204" pitchFamily="34" charset="0"/>
              </a:rPr>
              <a:t>Pairing-based:</a:t>
            </a:r>
          </a:p>
          <a:p>
            <a:r>
              <a:rPr lang="en-US" sz="2400" dirty="0">
                <a:solidFill>
                  <a:srgbClr val="000000"/>
                </a:solidFill>
                <a:effectLst/>
                <a:latin typeface="Helvetica Light" panose="020B0403020202020204" pitchFamily="34" charset="0"/>
              </a:rPr>
              <a:t>Blind BLS [</a:t>
            </a:r>
            <a:r>
              <a:rPr lang="en-US" sz="2400" dirty="0">
                <a:solidFill>
                  <a:schemeClr val="accent1"/>
                </a:solidFill>
                <a:effectLst/>
                <a:latin typeface="Helvetica Light" panose="020B0403020202020204" pitchFamily="34" charset="0"/>
              </a:rPr>
              <a:t>BLS01</a:t>
            </a:r>
            <a:r>
              <a:rPr lang="en-US" sz="2400" dirty="0">
                <a:solidFill>
                  <a:srgbClr val="000000"/>
                </a:solidFill>
                <a:effectLst/>
                <a:latin typeface="Helvetica Light" panose="020B0403020202020204" pitchFamily="34" charset="0"/>
              </a:rPr>
              <a:t>]</a:t>
            </a:r>
          </a:p>
          <a:p>
            <a:r>
              <a:rPr lang="en-US" sz="2400" dirty="0">
                <a:solidFill>
                  <a:srgbClr val="000000"/>
                </a:solidFill>
                <a:effectLst/>
                <a:latin typeface="Helvetica Light" panose="020B0403020202020204" pitchFamily="34" charset="0"/>
              </a:rPr>
              <a:t>Okamoto [</a:t>
            </a:r>
            <a:r>
              <a:rPr lang="en-US" sz="2400" dirty="0">
                <a:solidFill>
                  <a:schemeClr val="accent1"/>
                </a:solidFill>
                <a:effectLst/>
                <a:latin typeface="Helvetica Light" panose="020B0403020202020204" pitchFamily="34" charset="0"/>
              </a:rPr>
              <a:t>Oka06</a:t>
            </a:r>
            <a:r>
              <a:rPr lang="en-US" sz="2400" dirty="0">
                <a:solidFill>
                  <a:srgbClr val="000000"/>
                </a:solidFill>
                <a:effectLst/>
                <a:latin typeface="Helvetica Light" panose="020B0403020202020204" pitchFamily="34" charset="0"/>
              </a:rPr>
              <a:t>]</a:t>
            </a:r>
          </a:p>
        </p:txBody>
      </p:sp>
      <p:sp>
        <p:nvSpPr>
          <p:cNvPr id="6" name="TextBox 5">
            <a:extLst>
              <a:ext uri="{FF2B5EF4-FFF2-40B4-BE49-F238E27FC236}">
                <a16:creationId xmlns:a16="http://schemas.microsoft.com/office/drawing/2014/main" id="{21D33EA2-5A26-B57E-7E17-C1115BB3F88C}"/>
              </a:ext>
            </a:extLst>
          </p:cNvPr>
          <p:cNvSpPr txBox="1"/>
          <p:nvPr/>
        </p:nvSpPr>
        <p:spPr>
          <a:xfrm>
            <a:off x="950711" y="3309505"/>
            <a:ext cx="3861139" cy="861774"/>
          </a:xfrm>
          <a:prstGeom prst="rect">
            <a:avLst/>
          </a:prstGeom>
          <a:noFill/>
        </p:spPr>
        <p:txBody>
          <a:bodyPr wrap="square" rtlCol="0">
            <a:spAutoFit/>
          </a:bodyPr>
          <a:lstStyle/>
          <a:p>
            <a:r>
              <a:rPr lang="en-US" sz="2400" dirty="0">
                <a:solidFill>
                  <a:srgbClr val="000000"/>
                </a:solidFill>
                <a:effectLst/>
                <a:latin typeface="Helvetica Light" panose="020B0403020202020204" pitchFamily="34" charset="0"/>
              </a:rPr>
              <a:t>RSA-based:</a:t>
            </a:r>
          </a:p>
          <a:p>
            <a:r>
              <a:rPr lang="en-US" sz="2400" dirty="0">
                <a:solidFill>
                  <a:srgbClr val="000000"/>
                </a:solidFill>
                <a:effectLst/>
                <a:latin typeface="Helvetica Light" panose="020B0403020202020204" pitchFamily="34" charset="0"/>
              </a:rPr>
              <a:t>Blind RSA [</a:t>
            </a:r>
            <a:r>
              <a:rPr lang="en-US" sz="2400" dirty="0">
                <a:solidFill>
                  <a:schemeClr val="accent1"/>
                </a:solidFill>
                <a:effectLst/>
                <a:latin typeface="Helvetica Light" panose="020B0403020202020204" pitchFamily="34" charset="0"/>
              </a:rPr>
              <a:t>AF96</a:t>
            </a:r>
            <a:r>
              <a:rPr lang="en-US" sz="2400" dirty="0">
                <a:solidFill>
                  <a:srgbClr val="000000"/>
                </a:solidFill>
                <a:effectLst/>
                <a:latin typeface="Helvetica Light" panose="020B0403020202020204" pitchFamily="34" charset="0"/>
              </a:rPr>
              <a:t>,</a:t>
            </a:r>
            <a:r>
              <a:rPr lang="en-US" sz="2400" dirty="0">
                <a:solidFill>
                  <a:schemeClr val="accent1"/>
                </a:solidFill>
                <a:effectLst/>
                <a:latin typeface="Helvetica Light" panose="020B0403020202020204" pitchFamily="34" charset="0"/>
              </a:rPr>
              <a:t>CJT01</a:t>
            </a:r>
            <a:r>
              <a:rPr lang="en-US" sz="2400" dirty="0">
                <a:solidFill>
                  <a:srgbClr val="000000"/>
                </a:solidFill>
                <a:effectLst/>
                <a:latin typeface="Helvetica Light" panose="020B0403020202020204" pitchFamily="34" charset="0"/>
              </a:rPr>
              <a:t>]</a:t>
            </a:r>
          </a:p>
        </p:txBody>
      </p:sp>
      <p:sp>
        <p:nvSpPr>
          <p:cNvPr id="10" name="TextBox 9">
            <a:extLst>
              <a:ext uri="{FF2B5EF4-FFF2-40B4-BE49-F238E27FC236}">
                <a16:creationId xmlns:a16="http://schemas.microsoft.com/office/drawing/2014/main" id="{5D5AC374-D9BD-ED15-2604-D8A38766F435}"/>
              </a:ext>
            </a:extLst>
          </p:cNvPr>
          <p:cNvSpPr txBox="1"/>
          <p:nvPr/>
        </p:nvSpPr>
        <p:spPr>
          <a:xfrm>
            <a:off x="843479" y="1343026"/>
            <a:ext cx="4304326" cy="477054"/>
          </a:xfrm>
          <a:prstGeom prst="rect">
            <a:avLst/>
          </a:prstGeom>
          <a:noFill/>
        </p:spPr>
        <p:txBody>
          <a:bodyPr wrap="square" rtlCol="0">
            <a:spAutoFit/>
          </a:bodyPr>
          <a:lstStyle/>
          <a:p>
            <a:r>
              <a:rPr lang="en-US" sz="2400" b="1" dirty="0">
                <a:solidFill>
                  <a:srgbClr val="000000"/>
                </a:solidFill>
                <a:effectLst/>
                <a:latin typeface="Helvetica" pitchFamily="2" charset="0"/>
              </a:rPr>
              <a:t>Blind Signature Schemes</a:t>
            </a:r>
          </a:p>
        </p:txBody>
      </p:sp>
      <p:sp>
        <p:nvSpPr>
          <p:cNvPr id="13" name="TextBox 12">
            <a:extLst>
              <a:ext uri="{FF2B5EF4-FFF2-40B4-BE49-F238E27FC236}">
                <a16:creationId xmlns:a16="http://schemas.microsoft.com/office/drawing/2014/main" id="{CD70233D-3095-D492-E9CE-B0D9210158E5}"/>
              </a:ext>
            </a:extLst>
          </p:cNvPr>
          <p:cNvSpPr txBox="1"/>
          <p:nvPr/>
        </p:nvSpPr>
        <p:spPr>
          <a:xfrm>
            <a:off x="6982529" y="1343026"/>
            <a:ext cx="2732665" cy="477054"/>
          </a:xfrm>
          <a:prstGeom prst="rect">
            <a:avLst/>
          </a:prstGeom>
          <a:noFill/>
        </p:spPr>
        <p:txBody>
          <a:bodyPr wrap="square" rtlCol="0">
            <a:spAutoFit/>
          </a:bodyPr>
          <a:lstStyle/>
          <a:p>
            <a:r>
              <a:rPr lang="en-US" sz="2400" b="1" dirty="0">
                <a:solidFill>
                  <a:srgbClr val="000000"/>
                </a:solidFill>
                <a:effectLst/>
                <a:latin typeface="Helvetica" pitchFamily="2" charset="0"/>
              </a:rPr>
              <a:t>Threshold-Blind</a:t>
            </a:r>
          </a:p>
        </p:txBody>
      </p:sp>
      <p:sp>
        <p:nvSpPr>
          <p:cNvPr id="14" name="TextBox 13">
            <a:extLst>
              <a:ext uri="{FF2B5EF4-FFF2-40B4-BE49-F238E27FC236}">
                <a16:creationId xmlns:a16="http://schemas.microsoft.com/office/drawing/2014/main" id="{FC3CFA66-01CA-4C1C-DF56-ADEA43BFA813}"/>
              </a:ext>
            </a:extLst>
          </p:cNvPr>
          <p:cNvSpPr txBox="1"/>
          <p:nvPr/>
        </p:nvSpPr>
        <p:spPr>
          <a:xfrm>
            <a:off x="6794835" y="2241957"/>
            <a:ext cx="4816679" cy="830997"/>
          </a:xfrm>
          <a:prstGeom prst="rect">
            <a:avLst/>
          </a:prstGeom>
          <a:noFill/>
        </p:spPr>
        <p:txBody>
          <a:bodyPr wrap="square" rtlCol="0">
            <a:spAutoFit/>
          </a:bodyPr>
          <a:lstStyle/>
          <a:p>
            <a:r>
              <a:rPr lang="en-US" sz="2400" dirty="0">
                <a:solidFill>
                  <a:srgbClr val="000000"/>
                </a:solidFill>
                <a:effectLst/>
                <a:latin typeface="Helvetica Light" panose="020B0403020202020204" pitchFamily="34" charset="0"/>
              </a:rPr>
              <a:t>Threshold-blind BLS [</a:t>
            </a:r>
            <a:r>
              <a:rPr lang="en-US" sz="2400" dirty="0">
                <a:solidFill>
                  <a:schemeClr val="accent1"/>
                </a:solidFill>
                <a:effectLst/>
                <a:latin typeface="Helvetica Light" panose="020B0403020202020204" pitchFamily="34" charset="0"/>
              </a:rPr>
              <a:t>VZK03</a:t>
            </a:r>
            <a:r>
              <a:rPr lang="en-US" sz="2400" dirty="0">
                <a:solidFill>
                  <a:srgbClr val="000000"/>
                </a:solidFill>
                <a:effectLst/>
                <a:latin typeface="Helvetica Light" panose="020B0403020202020204" pitchFamily="34" charset="0"/>
              </a:rPr>
              <a:t>]</a:t>
            </a:r>
          </a:p>
          <a:p>
            <a:r>
              <a:rPr lang="en-US" sz="2400" dirty="0">
                <a:solidFill>
                  <a:srgbClr val="000000"/>
                </a:solidFill>
                <a:latin typeface="Helvetica Light" panose="020B0403020202020204" pitchFamily="34" charset="0"/>
              </a:rPr>
              <a:t>Threshold Okamoto [</a:t>
            </a:r>
            <a:r>
              <a:rPr lang="en-US" sz="2400" dirty="0">
                <a:solidFill>
                  <a:schemeClr val="accent1"/>
                </a:solidFill>
                <a:latin typeface="Helvetica Light" panose="020B0403020202020204" pitchFamily="34" charset="0"/>
              </a:rPr>
              <a:t>KM14</a:t>
            </a:r>
            <a:r>
              <a:rPr lang="en-US" sz="2400" dirty="0">
                <a:solidFill>
                  <a:srgbClr val="000000"/>
                </a:solidFill>
                <a:latin typeface="Helvetica Light" panose="020B0403020202020204" pitchFamily="34" charset="0"/>
              </a:rPr>
              <a:t>]</a:t>
            </a:r>
            <a:endParaRPr lang="en-US" sz="2400" dirty="0">
              <a:solidFill>
                <a:srgbClr val="000000"/>
              </a:solidFill>
              <a:effectLst/>
              <a:latin typeface="Helvetica Light" panose="020B0403020202020204" pitchFamily="34"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B441A9F-BF91-C4A4-94EA-CA730127DF56}"/>
                  </a:ext>
                </a:extLst>
              </p:cNvPr>
              <p:cNvSpPr txBox="1"/>
              <p:nvPr/>
            </p:nvSpPr>
            <p:spPr>
              <a:xfrm>
                <a:off x="5732821" y="2283558"/>
                <a:ext cx="72635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b="0" dirty="0"/>
              </a:p>
            </p:txBody>
          </p:sp>
        </mc:Choice>
        <mc:Fallback xmlns="">
          <p:sp>
            <p:nvSpPr>
              <p:cNvPr id="22" name="TextBox 21">
                <a:extLst>
                  <a:ext uri="{FF2B5EF4-FFF2-40B4-BE49-F238E27FC236}">
                    <a16:creationId xmlns:a16="http://schemas.microsoft.com/office/drawing/2014/main" id="{AB441A9F-BF91-C4A4-94EA-CA730127DF56}"/>
                  </a:ext>
                </a:extLst>
              </p:cNvPr>
              <p:cNvSpPr txBox="1">
                <a:spLocks noRot="1" noChangeAspect="1" noMove="1" noResize="1" noEditPoints="1" noAdjustHandles="1" noChangeArrowheads="1" noChangeShapeType="1" noTextEdit="1"/>
              </p:cNvSpPr>
              <p:nvPr/>
            </p:nvSpPr>
            <p:spPr>
              <a:xfrm>
                <a:off x="5732821" y="2283558"/>
                <a:ext cx="726358" cy="707886"/>
              </a:xfrm>
              <a:prstGeom prst="rect">
                <a:avLst/>
              </a:prstGeom>
              <a:blipFill>
                <a:blip r:embed="rId3"/>
                <a:stretch>
                  <a:fillRect l="-6897" r="-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62D7FEE-0590-71F2-816F-EAA26926882A}"/>
                  </a:ext>
                </a:extLst>
              </p:cNvPr>
              <p:cNvSpPr txBox="1"/>
              <p:nvPr/>
            </p:nvSpPr>
            <p:spPr>
              <a:xfrm>
                <a:off x="5732821" y="3525322"/>
                <a:ext cx="72635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b="0" dirty="0"/>
              </a:p>
            </p:txBody>
          </p:sp>
        </mc:Choice>
        <mc:Fallback xmlns="">
          <p:sp>
            <p:nvSpPr>
              <p:cNvPr id="23" name="TextBox 22">
                <a:extLst>
                  <a:ext uri="{FF2B5EF4-FFF2-40B4-BE49-F238E27FC236}">
                    <a16:creationId xmlns:a16="http://schemas.microsoft.com/office/drawing/2014/main" id="{262D7FEE-0590-71F2-816F-EAA26926882A}"/>
                  </a:ext>
                </a:extLst>
              </p:cNvPr>
              <p:cNvSpPr txBox="1">
                <a:spLocks noRot="1" noChangeAspect="1" noMove="1" noResize="1" noEditPoints="1" noAdjustHandles="1" noChangeArrowheads="1" noChangeShapeType="1" noTextEdit="1"/>
              </p:cNvSpPr>
              <p:nvPr/>
            </p:nvSpPr>
            <p:spPr>
              <a:xfrm>
                <a:off x="5732821" y="3525322"/>
                <a:ext cx="726358" cy="707886"/>
              </a:xfrm>
              <a:prstGeom prst="rect">
                <a:avLst/>
              </a:prstGeom>
              <a:blipFill>
                <a:blip r:embed="rId4"/>
                <a:stretch>
                  <a:fillRect l="-6897" r="-13793"/>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51D3D626-74A2-269F-D985-859D6F686E41}"/>
              </a:ext>
            </a:extLst>
          </p:cNvPr>
          <p:cNvSpPr txBox="1"/>
          <p:nvPr/>
        </p:nvSpPr>
        <p:spPr>
          <a:xfrm>
            <a:off x="6794835" y="3720843"/>
            <a:ext cx="4480846" cy="477054"/>
          </a:xfrm>
          <a:prstGeom prst="rect">
            <a:avLst/>
          </a:prstGeom>
          <a:noFill/>
        </p:spPr>
        <p:txBody>
          <a:bodyPr wrap="square" rtlCol="0">
            <a:spAutoFit/>
          </a:bodyPr>
          <a:lstStyle/>
          <a:p>
            <a:r>
              <a:rPr lang="en-US" sz="2400" dirty="0">
                <a:solidFill>
                  <a:srgbClr val="000000"/>
                </a:solidFill>
                <a:effectLst/>
                <a:latin typeface="Helvetica Light" panose="020B0403020202020204" pitchFamily="34" charset="0"/>
              </a:rPr>
              <a:t>Threshold-blind RSA [</a:t>
            </a:r>
            <a:r>
              <a:rPr lang="en-US" sz="2400" dirty="0">
                <a:solidFill>
                  <a:schemeClr val="accent1"/>
                </a:solidFill>
                <a:effectLst/>
                <a:latin typeface="Helvetica Light" panose="020B0403020202020204" pitchFamily="34" charset="0"/>
              </a:rPr>
              <a:t>CJT03</a:t>
            </a:r>
            <a:r>
              <a:rPr lang="en-US" sz="2400" dirty="0">
                <a:solidFill>
                  <a:srgbClr val="000000"/>
                </a:solidFill>
                <a:effectLst/>
                <a:latin typeface="Helvetica Light" panose="020B0403020202020204" pitchFamily="34" charset="0"/>
              </a:rPr>
              <a:t>]</a:t>
            </a:r>
          </a:p>
        </p:txBody>
      </p:sp>
      <p:sp>
        <p:nvSpPr>
          <p:cNvPr id="28" name="TextBox 27">
            <a:extLst>
              <a:ext uri="{FF2B5EF4-FFF2-40B4-BE49-F238E27FC236}">
                <a16:creationId xmlns:a16="http://schemas.microsoft.com/office/drawing/2014/main" id="{213BBAB0-77C7-785C-B48B-BC2C301EFAA7}"/>
              </a:ext>
            </a:extLst>
          </p:cNvPr>
          <p:cNvSpPr txBox="1"/>
          <p:nvPr/>
        </p:nvSpPr>
        <p:spPr>
          <a:xfrm>
            <a:off x="937135" y="4660084"/>
            <a:ext cx="5295770" cy="1200329"/>
          </a:xfrm>
          <a:prstGeom prst="rect">
            <a:avLst/>
          </a:prstGeom>
          <a:noFill/>
        </p:spPr>
        <p:txBody>
          <a:bodyPr wrap="square" rtlCol="0">
            <a:spAutoFit/>
          </a:bodyPr>
          <a:lstStyle/>
          <a:p>
            <a:r>
              <a:rPr lang="en-US" sz="2400" dirty="0">
                <a:solidFill>
                  <a:srgbClr val="000000"/>
                </a:solidFill>
                <a:effectLst/>
                <a:latin typeface="Helvetica Light" panose="020B0403020202020204" pitchFamily="34" charset="0"/>
              </a:rPr>
              <a:t>Pairing-free groups: Blind </a:t>
            </a:r>
            <a:r>
              <a:rPr lang="en-US" sz="2400" dirty="0" err="1">
                <a:solidFill>
                  <a:srgbClr val="000000"/>
                </a:solidFill>
                <a:effectLst/>
                <a:latin typeface="Helvetica Light" panose="020B0403020202020204" pitchFamily="34" charset="0"/>
              </a:rPr>
              <a:t>Schnorr</a:t>
            </a:r>
            <a:r>
              <a:rPr lang="en-US" sz="2400" dirty="0">
                <a:solidFill>
                  <a:srgbClr val="000000"/>
                </a:solidFill>
                <a:effectLst/>
                <a:latin typeface="Helvetica Light" panose="020B0403020202020204" pitchFamily="34" charset="0"/>
              </a:rPr>
              <a:t> [</a:t>
            </a:r>
            <a:r>
              <a:rPr lang="en-US" sz="2400" dirty="0">
                <a:solidFill>
                  <a:schemeClr val="accent1"/>
                </a:solidFill>
                <a:effectLst/>
                <a:latin typeface="Helvetica Light" panose="020B0403020202020204" pitchFamily="34" charset="0"/>
              </a:rPr>
              <a:t>CP93</a:t>
            </a:r>
            <a:r>
              <a:rPr lang="en-US" sz="2400" dirty="0">
                <a:solidFill>
                  <a:srgbClr val="000000"/>
                </a:solidFill>
                <a:effectLst/>
                <a:latin typeface="Helvetica Light" panose="020B0403020202020204" pitchFamily="34" charset="0"/>
              </a:rPr>
              <a:t>], Okamoto-</a:t>
            </a:r>
            <a:r>
              <a:rPr lang="en-US" sz="2400" dirty="0" err="1">
                <a:solidFill>
                  <a:srgbClr val="000000"/>
                </a:solidFill>
                <a:effectLst/>
                <a:latin typeface="Helvetica Light" panose="020B0403020202020204" pitchFamily="34" charset="0"/>
              </a:rPr>
              <a:t>Schnorr</a:t>
            </a:r>
            <a:r>
              <a:rPr lang="en-US" sz="2400" dirty="0">
                <a:solidFill>
                  <a:srgbClr val="000000"/>
                </a:solidFill>
                <a:effectLst/>
                <a:latin typeface="Helvetica Light" panose="020B0403020202020204" pitchFamily="34" charset="0"/>
              </a:rPr>
              <a:t> [</a:t>
            </a:r>
            <a:r>
              <a:rPr lang="en-US" sz="2400" dirty="0">
                <a:solidFill>
                  <a:schemeClr val="accent1"/>
                </a:solidFill>
                <a:effectLst/>
                <a:latin typeface="Helvetica Light" panose="020B0403020202020204" pitchFamily="34" charset="0"/>
              </a:rPr>
              <a:t>PS96</a:t>
            </a:r>
            <a:r>
              <a:rPr lang="en-US" sz="2400" dirty="0">
                <a:solidFill>
                  <a:srgbClr val="000000"/>
                </a:solidFill>
                <a:effectLst/>
                <a:latin typeface="Helvetica Light" panose="020B0403020202020204" pitchFamily="34" charset="0"/>
              </a:rPr>
              <a:t>], [</a:t>
            </a:r>
            <a:r>
              <a:rPr lang="en-US" sz="2400" dirty="0">
                <a:solidFill>
                  <a:schemeClr val="accent1"/>
                </a:solidFill>
                <a:effectLst/>
                <a:latin typeface="Helvetica Light" panose="020B0403020202020204" pitchFamily="34" charset="0"/>
              </a:rPr>
              <a:t>Abe01</a:t>
            </a:r>
            <a:r>
              <a:rPr lang="en-US" sz="2400" dirty="0">
                <a:solidFill>
                  <a:srgbClr val="000000"/>
                </a:solidFill>
                <a:effectLst/>
                <a:latin typeface="Helvetica Light" panose="020B0403020202020204" pitchFamily="34" charset="0"/>
              </a:rPr>
              <a:t>], [</a:t>
            </a:r>
            <a:r>
              <a:rPr lang="en-US" sz="2400" dirty="0">
                <a:solidFill>
                  <a:schemeClr val="accent1"/>
                </a:solidFill>
                <a:effectLst/>
                <a:latin typeface="Helvetica Light" panose="020B0403020202020204" pitchFamily="34" charset="0"/>
              </a:rPr>
              <a:t>FPS20</a:t>
            </a:r>
            <a:r>
              <a:rPr lang="en-US" sz="2400" dirty="0">
                <a:solidFill>
                  <a:srgbClr val="000000"/>
                </a:solidFill>
                <a:effectLst/>
                <a:latin typeface="Helvetica Light" panose="020B0403020202020204" pitchFamily="34" charset="0"/>
              </a:rPr>
              <a:t>], [</a:t>
            </a:r>
            <a:r>
              <a:rPr lang="en-US" sz="2400" dirty="0">
                <a:solidFill>
                  <a:schemeClr val="accent1"/>
                </a:solidFill>
                <a:effectLst/>
                <a:latin typeface="Helvetica Light" panose="020B0403020202020204" pitchFamily="34" charset="0"/>
              </a:rPr>
              <a:t>TZ22</a:t>
            </a:r>
            <a:r>
              <a:rPr lang="en-US" sz="2400" dirty="0">
                <a:solidFill>
                  <a:srgbClr val="000000"/>
                </a:solidFill>
                <a:effectLst/>
                <a:latin typeface="Helvetica Light" panose="020B0403020202020204" pitchFamily="34" charset="0"/>
              </a:rPr>
              <a:t>]</a:t>
            </a:r>
          </a:p>
        </p:txBody>
      </p:sp>
      <p:sp>
        <p:nvSpPr>
          <p:cNvPr id="32" name="Rounded Rectangle 31">
            <a:extLst>
              <a:ext uri="{FF2B5EF4-FFF2-40B4-BE49-F238E27FC236}">
                <a16:creationId xmlns:a16="http://schemas.microsoft.com/office/drawing/2014/main" id="{49A31CA8-372A-1493-DB4A-6A479482C55B}"/>
              </a:ext>
            </a:extLst>
          </p:cNvPr>
          <p:cNvSpPr/>
          <p:nvPr/>
        </p:nvSpPr>
        <p:spPr>
          <a:xfrm>
            <a:off x="7382489" y="4725976"/>
            <a:ext cx="4017743" cy="1123712"/>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3000" dirty="0">
                <a:solidFill>
                  <a:srgbClr val="000000"/>
                </a:solidFill>
                <a:latin typeface="Helvetica" pitchFamily="2" charset="0"/>
              </a:rPr>
              <a:t>No good construction yet!</a:t>
            </a:r>
            <a:endParaRPr lang="en-US" sz="3000" dirty="0">
              <a:solidFill>
                <a:srgbClr val="000000"/>
              </a:solidFill>
              <a:effectLst/>
              <a:latin typeface="Helvetica Light" panose="020B0403020202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02D0309-8B9D-FDC5-CC82-87C3C45642FB}"/>
                  </a:ext>
                </a:extLst>
              </p:cNvPr>
              <p:cNvSpPr txBox="1"/>
              <p:nvPr/>
            </p:nvSpPr>
            <p:spPr>
              <a:xfrm>
                <a:off x="6232905" y="4754334"/>
                <a:ext cx="72635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oMath>
                  </m:oMathPara>
                </a14:m>
                <a:endParaRPr lang="en-US" sz="4000" b="0" dirty="0"/>
              </a:p>
            </p:txBody>
          </p:sp>
        </mc:Choice>
        <mc:Fallback xmlns="">
          <p:sp>
            <p:nvSpPr>
              <p:cNvPr id="33" name="TextBox 32">
                <a:extLst>
                  <a:ext uri="{FF2B5EF4-FFF2-40B4-BE49-F238E27FC236}">
                    <a16:creationId xmlns:a16="http://schemas.microsoft.com/office/drawing/2014/main" id="{F02D0309-8B9D-FDC5-CC82-87C3C45642FB}"/>
                  </a:ext>
                </a:extLst>
              </p:cNvPr>
              <p:cNvSpPr txBox="1">
                <a:spLocks noRot="1" noChangeAspect="1" noMove="1" noResize="1" noEditPoints="1" noAdjustHandles="1" noChangeArrowheads="1" noChangeShapeType="1" noTextEdit="1"/>
              </p:cNvSpPr>
              <p:nvPr/>
            </p:nvSpPr>
            <p:spPr>
              <a:xfrm>
                <a:off x="6232905" y="4754334"/>
                <a:ext cx="726358" cy="707886"/>
              </a:xfrm>
              <a:prstGeom prst="rect">
                <a:avLst/>
              </a:prstGeom>
              <a:blipFill>
                <a:blip r:embed="rId5"/>
                <a:stretch>
                  <a:fillRect l="-6780" r="-13559"/>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2977D211-72FD-59AA-9665-A23019A13F00}"/>
              </a:ext>
            </a:extLst>
          </p:cNvPr>
          <p:cNvSpPr/>
          <p:nvPr/>
        </p:nvSpPr>
        <p:spPr>
          <a:xfrm>
            <a:off x="3585020" y="2086891"/>
            <a:ext cx="2206731" cy="919401"/>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r>
              <a:rPr lang="en-US" sz="2400" dirty="0">
                <a:solidFill>
                  <a:srgbClr val="000000"/>
                </a:solidFill>
                <a:effectLst/>
                <a:latin typeface="Helvetica Light" panose="020B0403020202020204" pitchFamily="34" charset="0"/>
              </a:rPr>
              <a:t>Lack of </a:t>
            </a:r>
            <a:r>
              <a:rPr lang="en-US" sz="2400" dirty="0">
                <a:solidFill>
                  <a:srgbClr val="000000"/>
                </a:solidFill>
                <a:latin typeface="Helvetica Light" panose="020B0403020202020204" pitchFamily="34" charset="0"/>
              </a:rPr>
              <a:t>l</a:t>
            </a:r>
            <a:r>
              <a:rPr lang="en-US" sz="2400" dirty="0">
                <a:solidFill>
                  <a:srgbClr val="000000"/>
                </a:solidFill>
                <a:effectLst/>
                <a:latin typeface="Helvetica Light" panose="020B0403020202020204" pitchFamily="34" charset="0"/>
              </a:rPr>
              <a:t>ibrary support</a:t>
            </a:r>
            <a:endParaRPr lang="en-US" sz="2400" dirty="0"/>
          </a:p>
        </p:txBody>
      </p:sp>
      <p:sp>
        <p:nvSpPr>
          <p:cNvPr id="5" name="Rounded Rectangle 4">
            <a:extLst>
              <a:ext uri="{FF2B5EF4-FFF2-40B4-BE49-F238E27FC236}">
                <a16:creationId xmlns:a16="http://schemas.microsoft.com/office/drawing/2014/main" id="{56CB1984-C6F8-8A9E-C8D1-8B49F3DE4241}"/>
              </a:ext>
            </a:extLst>
          </p:cNvPr>
          <p:cNvSpPr/>
          <p:nvPr/>
        </p:nvSpPr>
        <p:spPr>
          <a:xfrm>
            <a:off x="1321309" y="4053370"/>
            <a:ext cx="2263711" cy="510778"/>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r>
              <a:rPr lang="en-US" sz="2400" dirty="0">
                <a:solidFill>
                  <a:srgbClr val="000000"/>
                </a:solidFill>
                <a:effectLst/>
                <a:latin typeface="Helvetica Light" panose="020B0403020202020204" pitchFamily="34" charset="0"/>
              </a:rPr>
              <a:t>Large sig size</a:t>
            </a:r>
            <a:endParaRPr lang="en-US" sz="2400" dirty="0"/>
          </a:p>
        </p:txBody>
      </p:sp>
      <p:sp>
        <p:nvSpPr>
          <p:cNvPr id="12" name="Rounded Rectangle 11">
            <a:extLst>
              <a:ext uri="{FF2B5EF4-FFF2-40B4-BE49-F238E27FC236}">
                <a16:creationId xmlns:a16="http://schemas.microsoft.com/office/drawing/2014/main" id="{99FC91B8-2151-4385-125B-EA17557A826F}"/>
              </a:ext>
            </a:extLst>
          </p:cNvPr>
          <p:cNvSpPr/>
          <p:nvPr/>
        </p:nvSpPr>
        <p:spPr>
          <a:xfrm>
            <a:off x="1368483" y="5805444"/>
            <a:ext cx="5614046" cy="510778"/>
          </a:xfrm>
          <a:prstGeom prst="roundRect">
            <a:avLst>
              <a:gd name="adj" fmla="val 16813"/>
            </a:avLst>
          </a:prstGeom>
          <a:solidFill>
            <a:srgbClr val="74D8FF"/>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r>
              <a:rPr lang="en-US" sz="2400" dirty="0">
                <a:solidFill>
                  <a:srgbClr val="000000"/>
                </a:solidFill>
                <a:latin typeface="Helvetica Light" panose="020B0403020202020204" pitchFamily="34" charset="0"/>
              </a:rPr>
              <a:t>G</a:t>
            </a:r>
            <a:r>
              <a:rPr lang="en-US" sz="2400" dirty="0">
                <a:solidFill>
                  <a:srgbClr val="000000"/>
                </a:solidFill>
                <a:effectLst/>
                <a:latin typeface="Helvetica Light" panose="020B0403020202020204" pitchFamily="34" charset="0"/>
              </a:rPr>
              <a:t>ood library </a:t>
            </a:r>
            <a:r>
              <a:rPr lang="en-US" sz="2400" dirty="0">
                <a:solidFill>
                  <a:srgbClr val="000000"/>
                </a:solidFill>
                <a:latin typeface="Helvetica Light" panose="020B0403020202020204" pitchFamily="34" charset="0"/>
              </a:rPr>
              <a:t>support &amp; Smaller sig size</a:t>
            </a:r>
            <a:endParaRPr lang="en-US" sz="2400" dirty="0"/>
          </a:p>
        </p:txBody>
      </p:sp>
      <p:cxnSp>
        <p:nvCxnSpPr>
          <p:cNvPr id="17" name="Straight Connector 16">
            <a:extLst>
              <a:ext uri="{FF2B5EF4-FFF2-40B4-BE49-F238E27FC236}">
                <a16:creationId xmlns:a16="http://schemas.microsoft.com/office/drawing/2014/main" id="{72D65388-3EF3-E9CE-3A31-BDB70F8B5B64}"/>
              </a:ext>
            </a:extLst>
          </p:cNvPr>
          <p:cNvCxnSpPr>
            <a:cxnSpLocks/>
          </p:cNvCxnSpPr>
          <p:nvPr/>
        </p:nvCxnSpPr>
        <p:spPr>
          <a:xfrm>
            <a:off x="808547" y="4649677"/>
            <a:ext cx="10792904" cy="1981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5F40EE8-F66C-3474-6653-8BBDDF9BAD2D}"/>
              </a:ext>
            </a:extLst>
          </p:cNvPr>
          <p:cNvCxnSpPr>
            <a:cxnSpLocks/>
          </p:cNvCxnSpPr>
          <p:nvPr/>
        </p:nvCxnSpPr>
        <p:spPr>
          <a:xfrm>
            <a:off x="818610" y="3286560"/>
            <a:ext cx="10792904" cy="1981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3" grpId="0"/>
      <p:bldP spid="14" grpId="0"/>
      <p:bldP spid="22" grpId="0"/>
      <p:bldP spid="23" grpId="0"/>
      <p:bldP spid="25" grpId="0"/>
      <p:bldP spid="28" grpId="0"/>
      <p:bldP spid="32" grpId="0" animBg="1"/>
      <p:bldP spid="33" grpId="0"/>
      <p:bldP spid="4" grpId="0" animBg="1"/>
      <p:bldP spid="5"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D3A13EB-7FE1-C9BD-D76C-EE9819A90EBE}"/>
              </a:ext>
            </a:extLst>
          </p:cNvPr>
          <p:cNvSpPr/>
          <p:nvPr/>
        </p:nvSpPr>
        <p:spPr>
          <a:xfrm>
            <a:off x="1211137" y="1664268"/>
            <a:ext cx="9769726" cy="1464231"/>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4000" dirty="0">
                <a:solidFill>
                  <a:srgbClr val="000000"/>
                </a:solidFill>
                <a:latin typeface="Helvetica" pitchFamily="2" charset="0"/>
              </a:rPr>
              <a:t>Can we construct efficient threshold blind signatures in pairing-free groups?</a:t>
            </a:r>
            <a:endParaRPr lang="en-US" sz="4000" dirty="0">
              <a:solidFill>
                <a:srgbClr val="000000"/>
              </a:solidFill>
              <a:effectLst/>
              <a:latin typeface="Helvetica Light" panose="020B0403020202020204" pitchFamily="34" charset="0"/>
            </a:endParaRPr>
          </a:p>
        </p:txBody>
      </p:sp>
      <p:sp>
        <p:nvSpPr>
          <p:cNvPr id="2" name="Rounded Rectangle 1">
            <a:extLst>
              <a:ext uri="{FF2B5EF4-FFF2-40B4-BE49-F238E27FC236}">
                <a16:creationId xmlns:a16="http://schemas.microsoft.com/office/drawing/2014/main" id="{6060829C-B231-D952-F9C5-378786F1F0F9}"/>
              </a:ext>
            </a:extLst>
          </p:cNvPr>
          <p:cNvSpPr/>
          <p:nvPr/>
        </p:nvSpPr>
        <p:spPr>
          <a:xfrm>
            <a:off x="3510225" y="4010283"/>
            <a:ext cx="2416441" cy="1021556"/>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5400" dirty="0">
                <a:solidFill>
                  <a:srgbClr val="000000"/>
                </a:solidFill>
                <a:latin typeface="Helvetica" pitchFamily="2" charset="0"/>
              </a:rPr>
              <a:t>Yes!</a:t>
            </a:r>
            <a:endParaRPr lang="en-US" sz="5400" dirty="0">
              <a:solidFill>
                <a:srgbClr val="000000"/>
              </a:solidFill>
              <a:effectLst/>
              <a:latin typeface="Helvetica Light" panose="020B0403020202020204" pitchFamily="34" charset="0"/>
            </a:endParaRPr>
          </a:p>
        </p:txBody>
      </p:sp>
    </p:spTree>
    <p:extLst>
      <p:ext uri="{BB962C8B-B14F-4D97-AF65-F5344CB8AC3E}">
        <p14:creationId xmlns:p14="http://schemas.microsoft.com/office/powerpoint/2010/main" val="425228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Prior blind signatures in pairing-free groups</a:t>
            </a:r>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7642731C-0EC7-519D-7BF1-1234EA94295A}"/>
                  </a:ext>
                </a:extLst>
              </p:cNvPr>
              <p:cNvGraphicFramePr>
                <a:graphicFrameLocks noGrp="1"/>
              </p:cNvGraphicFramePr>
              <p:nvPr>
                <p:extLst>
                  <p:ext uri="{D42A27DB-BD31-4B8C-83A1-F6EECF244321}">
                    <p14:modId xmlns:p14="http://schemas.microsoft.com/office/powerpoint/2010/main" val="631633067"/>
                  </p:ext>
                </p:extLst>
              </p:nvPr>
            </p:nvGraphicFramePr>
            <p:xfrm>
              <a:off x="856282" y="1918303"/>
              <a:ext cx="8892401" cy="2843955"/>
            </p:xfrm>
            <a:graphic>
              <a:graphicData uri="http://schemas.openxmlformats.org/drawingml/2006/table">
                <a:tbl>
                  <a:tblPr firstRow="1" bandRow="1">
                    <a:tableStyleId>{5940675A-B579-460E-94D1-54222C63F5DA}</a:tableStyleId>
                  </a:tblPr>
                  <a:tblGrid>
                    <a:gridCol w="3418332">
                      <a:extLst>
                        <a:ext uri="{9D8B030D-6E8A-4147-A177-3AD203B41FA5}">
                          <a16:colId xmlns:a16="http://schemas.microsoft.com/office/drawing/2014/main" val="1742065959"/>
                        </a:ext>
                      </a:extLst>
                    </a:gridCol>
                    <a:gridCol w="1942412">
                      <a:extLst>
                        <a:ext uri="{9D8B030D-6E8A-4147-A177-3AD203B41FA5}">
                          <a16:colId xmlns:a16="http://schemas.microsoft.com/office/drawing/2014/main" val="4181856577"/>
                        </a:ext>
                      </a:extLst>
                    </a:gridCol>
                    <a:gridCol w="1557139">
                      <a:extLst>
                        <a:ext uri="{9D8B030D-6E8A-4147-A177-3AD203B41FA5}">
                          <a16:colId xmlns:a16="http://schemas.microsoft.com/office/drawing/2014/main" val="2805574562"/>
                        </a:ext>
                      </a:extLst>
                    </a:gridCol>
                    <a:gridCol w="1974518">
                      <a:extLst>
                        <a:ext uri="{9D8B030D-6E8A-4147-A177-3AD203B41FA5}">
                          <a16:colId xmlns:a16="http://schemas.microsoft.com/office/drawing/2014/main" val="3962394748"/>
                        </a:ext>
                      </a:extLst>
                    </a:gridCol>
                  </a:tblGrid>
                  <a:tr h="6732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effectLst/>
                              <a:latin typeface="Helvetica" pitchFamily="2" charset="0"/>
                            </a:rPr>
                            <a:t>Blind Signatures</a:t>
                          </a:r>
                        </a:p>
                        <a:p>
                          <a:pPr algn="ctr"/>
                          <a:endParaRPr lang="en-US" sz="2000" b="0" i="0" dirty="0">
                            <a:latin typeface="Helvetica" pitchFamily="2" charset="0"/>
                          </a:endParaRPr>
                        </a:p>
                      </a:txBody>
                      <a:tcPr/>
                    </a:tc>
                    <a:tc>
                      <a:txBody>
                        <a:bodyPr/>
                        <a:lstStyle/>
                        <a:p>
                          <a:pPr algn="ctr"/>
                          <a:r>
                            <a:rPr lang="en-US" sz="2000" b="0" i="0" dirty="0">
                              <a:latin typeface="Helvetica" pitchFamily="2" charset="0"/>
                            </a:rPr>
                            <a:t>Comm.</a:t>
                          </a:r>
                        </a:p>
                      </a:txBody>
                      <a:tcPr/>
                    </a:tc>
                    <a:tc>
                      <a:txBody>
                        <a:bodyPr/>
                        <a:lstStyle/>
                        <a:p>
                          <a:pPr marL="0" marR="0" lvl="0" indent="0" algn="ctr" defTabSz="2709333" rtl="0" eaLnBrk="1" fontAlgn="auto" latinLnBrk="0" hangingPunct="1">
                            <a:lnSpc>
                              <a:spcPct val="100000"/>
                            </a:lnSpc>
                            <a:spcBef>
                              <a:spcPts val="0"/>
                            </a:spcBef>
                            <a:spcAft>
                              <a:spcPts val="0"/>
                            </a:spcAft>
                            <a:buClrTx/>
                            <a:buSzTx/>
                            <a:buFontTx/>
                            <a:buNone/>
                            <a:tabLst/>
                            <a:defRPr/>
                          </a:pPr>
                          <a:r>
                            <a:rPr lang="en-US" sz="2000" b="0" i="0" dirty="0">
                              <a:latin typeface="Helvetica" pitchFamily="2" charset="0"/>
                            </a:rPr>
                            <a:t>Sig. Size</a:t>
                          </a:r>
                        </a:p>
                      </a:txBody>
                      <a:tcPr/>
                    </a:tc>
                    <a:tc>
                      <a:txBody>
                        <a:bodyPr/>
                        <a:lstStyle/>
                        <a:p>
                          <a:pPr algn="ctr"/>
                          <a:r>
                            <a:rPr lang="en-US" sz="2000" b="0" i="0" dirty="0" err="1">
                              <a:latin typeface="Helvetica" pitchFamily="2" charset="0"/>
                            </a:rPr>
                            <a:t>Assump</a:t>
                          </a:r>
                          <a:r>
                            <a:rPr lang="en-US" sz="2000" b="0" i="0" dirty="0">
                              <a:latin typeface="Helvetica" pitchFamily="2" charset="0"/>
                            </a:rPr>
                            <a:t>-</a:t>
                          </a:r>
                        </a:p>
                        <a:p>
                          <a:pPr algn="ctr"/>
                          <a:r>
                            <a:rPr lang="en-US" sz="2000" b="0" i="0" dirty="0">
                              <a:latin typeface="Helvetica" pitchFamily="2" charset="0"/>
                            </a:rPr>
                            <a:t>-</a:t>
                          </a:r>
                          <a:r>
                            <a:rPr lang="en-US" sz="2000" b="0" i="0" dirty="0" err="1">
                              <a:latin typeface="Helvetica" pitchFamily="2" charset="0"/>
                            </a:rPr>
                            <a:t>tions</a:t>
                          </a:r>
                          <a:endParaRPr lang="en-US" sz="2000" b="0" i="0" dirty="0">
                            <a:latin typeface="Helvetica" pitchFamily="2" charset="0"/>
                          </a:endParaRPr>
                        </a:p>
                      </a:txBody>
                      <a:tcPr/>
                    </a:tc>
                    <a:extLst>
                      <a:ext uri="{0D108BD9-81ED-4DB2-BD59-A6C34878D82A}">
                        <a16:rowId xmlns:a16="http://schemas.microsoft.com/office/drawing/2014/main" val="1100459383"/>
                      </a:ext>
                    </a:extLst>
                  </a:tr>
                  <a:tr h="480625">
                    <a:tc>
                      <a:txBody>
                        <a:bodyPr/>
                        <a:lstStyle/>
                        <a:p>
                          <a:pPr algn="ctr"/>
                          <a:r>
                            <a:rPr lang="en-US" sz="2000" b="0" i="0" dirty="0">
                              <a:latin typeface="Helvetica" pitchFamily="2" charset="0"/>
                            </a:rPr>
                            <a:t>Blind </a:t>
                          </a:r>
                          <a:r>
                            <a:rPr lang="en-US" sz="2000" b="0" i="0" dirty="0" err="1">
                              <a:latin typeface="Helvetica" pitchFamily="2" charset="0"/>
                            </a:rPr>
                            <a:t>Schnorr</a:t>
                          </a:r>
                          <a:r>
                            <a:rPr lang="en-US" sz="2000" b="0" i="0" dirty="0">
                              <a:latin typeface="Helvetica" pitchFamily="2" charset="0"/>
                            </a:rPr>
                            <a:t> [</a:t>
                          </a:r>
                          <a:r>
                            <a:rPr lang="en-US" sz="2000" b="0" i="0" dirty="0">
                              <a:solidFill>
                                <a:schemeClr val="accent1"/>
                              </a:solidFill>
                              <a:latin typeface="Helvetica" pitchFamily="2" charset="0"/>
                            </a:rPr>
                            <a:t>CP93</a:t>
                          </a:r>
                          <a:r>
                            <a:rPr lang="en-US" sz="2000" b="0" i="0" dirty="0">
                              <a:latin typeface="Helvetica" pitchFamily="2"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ar-AE" sz="2000" i="1" smtClean="0">
                                    <a:solidFill>
                                      <a:schemeClr val="tx1"/>
                                    </a:solidFill>
                                    <a:latin typeface="Cambria Math" panose="02040503050406030204" pitchFamily="18" charset="0"/>
                                  </a:rPr>
                                  <m:t>1</m:t>
                                </m:r>
                                <m:r>
                                  <a:rPr lang="ar-AE" sz="2000" i="1">
                                    <a:solidFill>
                                      <a:schemeClr val="tx1"/>
                                    </a:solidFill>
                                    <a:latin typeface="Cambria Math" panose="02040503050406030204" pitchFamily="18" charset="0"/>
                                  </a:rPr>
                                  <m:t>𝔾</m:t>
                                </m:r>
                                <m:r>
                                  <a:rPr lang="ar-AE" sz="2000" i="1">
                                    <a:solidFill>
                                      <a:schemeClr val="tx1"/>
                                    </a:solidFill>
                                    <a:latin typeface="Cambria Math" panose="02040503050406030204" pitchFamily="18" charset="0"/>
                                  </a:rPr>
                                  <m:t>+2</m:t>
                                </m:r>
                                <m:sSub>
                                  <m:sSubPr>
                                    <m:ctrlPr>
                                      <a:rPr lang="ar-AE" sz="2000" i="1">
                                        <a:solidFill>
                                          <a:schemeClr val="tx1"/>
                                        </a:solidFill>
                                        <a:latin typeface="Cambria Math" panose="02040503050406030204" pitchFamily="18" charset="0"/>
                                      </a:rPr>
                                    </m:ctrlPr>
                                  </m:sSubPr>
                                  <m:e>
                                    <m:r>
                                      <a:rPr lang="ar-AE" sz="2000" i="1">
                                        <a:solidFill>
                                          <a:schemeClr val="tx1"/>
                                        </a:solidFill>
                                        <a:latin typeface="Cambria Math" panose="02040503050406030204" pitchFamily="18" charset="0"/>
                                      </a:rPr>
                                      <m:t>ℤ</m:t>
                                    </m:r>
                                  </m:e>
                                  <m:sub>
                                    <m:r>
                                      <a:rPr lang="ar-AE" sz="2000" i="1">
                                        <a:solidFill>
                                          <a:schemeClr val="tx1"/>
                                        </a:solidFill>
                                        <a:latin typeface="Cambria Math" panose="02040503050406030204" pitchFamily="18" charset="0"/>
                                      </a:rPr>
                                      <m:t>𝑝</m:t>
                                    </m:r>
                                  </m:sub>
                                </m:sSub>
                              </m:oMath>
                            </m:oMathPara>
                          </a14:m>
                          <a:endParaRPr lang="ar-AE" sz="2000" dirty="0">
                            <a:solidFill>
                              <a:schemeClr val="tx1"/>
                            </a:solidFill>
                          </a:endParaRPr>
                        </a:p>
                      </a:txBody>
                      <a:tcPr>
                        <a:solidFill>
                          <a:srgbClr val="E1FFB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ar-AE" sz="2000" i="1" smtClean="0">
                                    <a:solidFill>
                                      <a:schemeClr val="tx1"/>
                                    </a:solidFill>
                                    <a:latin typeface="Cambria Math" panose="02040503050406030204" pitchFamily="18" charset="0"/>
                                  </a:rPr>
                                  <m:t>1</m:t>
                                </m:r>
                                <m:r>
                                  <a:rPr lang="ar-AE" sz="2000" i="1">
                                    <a:solidFill>
                                      <a:schemeClr val="tx1"/>
                                    </a:solidFill>
                                    <a:latin typeface="Cambria Math" panose="02040503050406030204" pitchFamily="18" charset="0"/>
                                  </a:rPr>
                                  <m:t>𝔾</m:t>
                                </m:r>
                                <m:r>
                                  <a:rPr lang="en-US" sz="2000" b="0" i="1" smtClean="0">
                                    <a:solidFill>
                                      <a:schemeClr val="tx1"/>
                                    </a:solidFill>
                                    <a:latin typeface="Cambria Math" panose="02040503050406030204" pitchFamily="18" charset="0"/>
                                  </a:rPr>
                                  <m:t>+1</m:t>
                                </m:r>
                                <m:sSub>
                                  <m:sSubPr>
                                    <m:ctrlPr>
                                      <a:rPr lang="ar-AE" sz="2000" i="1">
                                        <a:solidFill>
                                          <a:schemeClr val="tx1"/>
                                        </a:solidFill>
                                        <a:latin typeface="Cambria Math" panose="02040503050406030204" pitchFamily="18" charset="0"/>
                                      </a:rPr>
                                    </m:ctrlPr>
                                  </m:sSubPr>
                                  <m:e>
                                    <m:r>
                                      <a:rPr lang="ar-AE" sz="2000" i="1">
                                        <a:solidFill>
                                          <a:schemeClr val="tx1"/>
                                        </a:solidFill>
                                        <a:latin typeface="Cambria Math" panose="02040503050406030204" pitchFamily="18" charset="0"/>
                                      </a:rPr>
                                      <m:t>ℤ</m:t>
                                    </m:r>
                                  </m:e>
                                  <m:sub>
                                    <m:r>
                                      <a:rPr lang="ar-AE" sz="2000" i="1">
                                        <a:solidFill>
                                          <a:schemeClr val="tx1"/>
                                        </a:solidFill>
                                        <a:latin typeface="Cambria Math" panose="02040503050406030204" pitchFamily="18" charset="0"/>
                                      </a:rPr>
                                      <m:t>𝑝</m:t>
                                    </m:r>
                                  </m:sub>
                                </m:sSub>
                              </m:oMath>
                            </m:oMathPara>
                          </a14:m>
                          <a:endParaRPr lang="ar-AE" sz="2000" dirty="0">
                            <a:solidFill>
                              <a:schemeClr val="tx1"/>
                            </a:solidFill>
                          </a:endParaRPr>
                        </a:p>
                      </a:txBody>
                      <a:tcPr>
                        <a:solidFill>
                          <a:srgbClr val="E1FFBA"/>
                        </a:solidFill>
                      </a:tcPr>
                    </a:tc>
                    <a:tc>
                      <a:txBody>
                        <a:bodyPr/>
                        <a:lstStyle/>
                        <a:p>
                          <a:pPr algn="ctr"/>
                          <a:r>
                            <a:rPr lang="en-US" sz="2000" b="0" i="0" dirty="0">
                              <a:solidFill>
                                <a:srgbClr val="DE2240"/>
                              </a:solidFill>
                              <a:latin typeface="Helvetica" pitchFamily="2" charset="0"/>
                            </a:rPr>
                            <a:t>Not concurrent secure</a:t>
                          </a:r>
                        </a:p>
                      </a:txBody>
                      <a:tcPr>
                        <a:solidFill>
                          <a:schemeClr val="bg1"/>
                        </a:solidFill>
                      </a:tcPr>
                    </a:tc>
                    <a:extLst>
                      <a:ext uri="{0D108BD9-81ED-4DB2-BD59-A6C34878D82A}">
                        <a16:rowId xmlns:a16="http://schemas.microsoft.com/office/drawing/2014/main" val="2170111564"/>
                      </a:ext>
                    </a:extLst>
                  </a:tr>
                  <a:tr h="480625">
                    <a:tc>
                      <a:txBody>
                        <a:bodyPr/>
                        <a:lstStyle/>
                        <a:p>
                          <a:pPr algn="ctr"/>
                          <a:r>
                            <a:rPr lang="en-US" sz="2000" b="0" i="0" dirty="0">
                              <a:latin typeface="Helvetica" pitchFamily="2" charset="0"/>
                            </a:rPr>
                            <a:t>Abe [</a:t>
                          </a:r>
                          <a:r>
                            <a:rPr lang="en-US" sz="2000" b="0" i="0" dirty="0">
                              <a:solidFill>
                                <a:schemeClr val="accent1"/>
                              </a:solidFill>
                              <a:latin typeface="Helvetica" pitchFamily="2" charset="0"/>
                            </a:rPr>
                            <a:t>Abe01</a:t>
                          </a:r>
                          <a:r>
                            <a:rPr lang="en-US" sz="2000" b="0" i="0" dirty="0">
                              <a:latin typeface="Helvetica" pitchFamily="2"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𝜆</m:t>
                                </m:r>
                                <m:r>
                                  <a:rPr lang="en-US" sz="2000" b="0" i="1" smtClean="0">
                                    <a:solidFill>
                                      <a:schemeClr val="tx1"/>
                                    </a:solidFill>
                                    <a:latin typeface="Cambria Math" panose="02040503050406030204" pitchFamily="18" charset="0"/>
                                  </a:rPr>
                                  <m:t>+2</m:t>
                                </m:r>
                                <m:r>
                                  <a:rPr lang="ar-AE" sz="2000" i="1">
                                    <a:solidFill>
                                      <a:schemeClr val="tx1"/>
                                    </a:solidFill>
                                    <a:latin typeface="Cambria Math" panose="02040503050406030204" pitchFamily="18" charset="0"/>
                                  </a:rPr>
                                  <m:t>𝔾</m:t>
                                </m:r>
                                <m:r>
                                  <a:rPr lang="ar-AE" sz="2000" i="1">
                                    <a:solidFill>
                                      <a:schemeClr val="tx1"/>
                                    </a:solidFill>
                                    <a:latin typeface="Cambria Math" panose="02040503050406030204" pitchFamily="18" charset="0"/>
                                  </a:rPr>
                                  <m:t>+6</m:t>
                                </m:r>
                                <m:sSub>
                                  <m:sSubPr>
                                    <m:ctrlPr>
                                      <a:rPr lang="ar-AE" sz="2000" i="1" smtClean="0">
                                        <a:solidFill>
                                          <a:schemeClr val="tx1"/>
                                        </a:solidFill>
                                        <a:latin typeface="Cambria Math" panose="02040503050406030204" pitchFamily="18" charset="0"/>
                                      </a:rPr>
                                    </m:ctrlPr>
                                  </m:sSubPr>
                                  <m:e>
                                    <m:r>
                                      <a:rPr lang="ar-AE" sz="2000" i="1">
                                        <a:solidFill>
                                          <a:schemeClr val="tx1"/>
                                        </a:solidFill>
                                        <a:latin typeface="Cambria Math" panose="02040503050406030204" pitchFamily="18" charset="0"/>
                                      </a:rPr>
                                      <m:t>ℤ</m:t>
                                    </m:r>
                                  </m:e>
                                  <m:sub>
                                    <m:r>
                                      <a:rPr lang="ar-AE" sz="2000" i="1">
                                        <a:solidFill>
                                          <a:schemeClr val="tx1"/>
                                        </a:solidFill>
                                        <a:latin typeface="Cambria Math" panose="02040503050406030204" pitchFamily="18" charset="0"/>
                                      </a:rPr>
                                      <m:t>𝑝</m:t>
                                    </m:r>
                                  </m:sub>
                                </m:sSub>
                              </m:oMath>
                            </m:oMathPara>
                          </a14:m>
                          <a:endParaRPr lang="ar-AE" sz="2000" dirty="0">
                            <a:solidFill>
                              <a:schemeClr val="tx1"/>
                            </a:solidFill>
                          </a:endParaRPr>
                        </a:p>
                      </a:txBody>
                      <a:tcPr>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3</m:t>
                                </m:r>
                                <m:r>
                                  <a:rPr lang="ar-AE" sz="2000" i="1">
                                    <a:solidFill>
                                      <a:schemeClr val="tx1"/>
                                    </a:solidFill>
                                    <a:latin typeface="Cambria Math" panose="02040503050406030204" pitchFamily="18" charset="0"/>
                                  </a:rPr>
                                  <m:t>𝔾</m:t>
                                </m:r>
                                <m:r>
                                  <a:rPr lang="ar-AE" sz="2000" i="1">
                                    <a:solidFill>
                                      <a:schemeClr val="tx1"/>
                                    </a:solidFill>
                                    <a:latin typeface="Cambria Math" panose="02040503050406030204" pitchFamily="18" charset="0"/>
                                  </a:rPr>
                                  <m:t>+6</m:t>
                                </m:r>
                                <m:sSub>
                                  <m:sSubPr>
                                    <m:ctrlPr>
                                      <a:rPr lang="ar-AE" sz="2000" i="1">
                                        <a:solidFill>
                                          <a:schemeClr val="tx1"/>
                                        </a:solidFill>
                                        <a:latin typeface="Cambria Math" panose="02040503050406030204" pitchFamily="18" charset="0"/>
                                      </a:rPr>
                                    </m:ctrlPr>
                                  </m:sSubPr>
                                  <m:e>
                                    <m:r>
                                      <a:rPr lang="ar-AE" sz="2000" i="1">
                                        <a:solidFill>
                                          <a:schemeClr val="tx1"/>
                                        </a:solidFill>
                                        <a:latin typeface="Cambria Math" panose="02040503050406030204" pitchFamily="18" charset="0"/>
                                      </a:rPr>
                                      <m:t>ℤ</m:t>
                                    </m:r>
                                  </m:e>
                                  <m:sub>
                                    <m:r>
                                      <a:rPr lang="ar-AE" sz="2000" i="1">
                                        <a:solidFill>
                                          <a:schemeClr val="tx1"/>
                                        </a:solidFill>
                                        <a:latin typeface="Cambria Math" panose="02040503050406030204" pitchFamily="18" charset="0"/>
                                      </a:rPr>
                                      <m:t>𝑝</m:t>
                                    </m:r>
                                  </m:sub>
                                </m:sSub>
                              </m:oMath>
                            </m:oMathPara>
                          </a14:m>
                          <a:endParaRPr lang="ar-AE" sz="2000" dirty="0">
                            <a:solidFill>
                              <a:schemeClr val="tx1"/>
                            </a:solidFill>
                          </a:endParaRPr>
                        </a:p>
                      </a:txBody>
                      <a:tcPr>
                        <a:solidFill>
                          <a:schemeClr val="accent4"/>
                        </a:solidFill>
                      </a:tcPr>
                    </a:tc>
                    <a:tc>
                      <a:txBody>
                        <a:bodyPr/>
                        <a:lstStyle/>
                        <a:p>
                          <a:pPr algn="ctr"/>
                          <a:r>
                            <a:rPr lang="en-US" sz="2000" b="0" i="0" dirty="0">
                              <a:latin typeface="Helvetica" pitchFamily="2" charset="0"/>
                            </a:rPr>
                            <a:t>DDH [</a:t>
                          </a:r>
                          <a:r>
                            <a:rPr lang="en-US" sz="2000" b="0" i="0" dirty="0">
                              <a:solidFill>
                                <a:schemeClr val="accent1"/>
                              </a:solidFill>
                              <a:latin typeface="Helvetica" pitchFamily="2" charset="0"/>
                            </a:rPr>
                            <a:t>KLRX22</a:t>
                          </a:r>
                          <a:r>
                            <a:rPr lang="en-US" sz="2000" b="0" i="0" dirty="0">
                              <a:latin typeface="Helvetica" pitchFamily="2" charset="0"/>
                            </a:rPr>
                            <a:t>]</a:t>
                          </a:r>
                        </a:p>
                      </a:txBody>
                      <a:tcPr>
                        <a:solidFill>
                          <a:srgbClr val="E1FFBA"/>
                        </a:solidFill>
                      </a:tcPr>
                    </a:tc>
                    <a:extLst>
                      <a:ext uri="{0D108BD9-81ED-4DB2-BD59-A6C34878D82A}">
                        <a16:rowId xmlns:a16="http://schemas.microsoft.com/office/drawing/2014/main" val="492663107"/>
                      </a:ext>
                    </a:extLst>
                  </a:tr>
                  <a:tr h="480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effectLst/>
                              <a:latin typeface="+mn-lt"/>
                              <a:ea typeface="+mn-ea"/>
                              <a:cs typeface="+mn-cs"/>
                            </a:rPr>
                            <a:t>Clause Blind </a:t>
                          </a:r>
                          <a:r>
                            <a:rPr lang="en-US" sz="2000" kern="1200" dirty="0" err="1">
                              <a:solidFill>
                                <a:schemeClr val="tx1"/>
                              </a:solidFill>
                              <a:effectLst/>
                              <a:latin typeface="+mn-lt"/>
                              <a:ea typeface="+mn-ea"/>
                              <a:cs typeface="+mn-cs"/>
                            </a:rPr>
                            <a:t>Schnorr</a:t>
                          </a:r>
                          <a:r>
                            <a:rPr lang="en-US" sz="2000" kern="1200" dirty="0">
                              <a:solidFill>
                                <a:schemeClr val="tx1"/>
                              </a:solidFill>
                              <a:effectLst/>
                              <a:latin typeface="+mn-lt"/>
                              <a:ea typeface="+mn-ea"/>
                              <a:cs typeface="+mn-cs"/>
                            </a:rPr>
                            <a:t> </a:t>
                          </a:r>
                          <a:r>
                            <a:rPr lang="en-US" sz="2000" b="0" i="0" dirty="0">
                              <a:latin typeface="Helvetica" pitchFamily="2" charset="0"/>
                            </a:rPr>
                            <a:t>[</a:t>
                          </a:r>
                          <a:r>
                            <a:rPr lang="en-US" sz="2000" b="0" i="0" dirty="0">
                              <a:solidFill>
                                <a:schemeClr val="accent1"/>
                              </a:solidFill>
                              <a:latin typeface="Helvetica" pitchFamily="2" charset="0"/>
                            </a:rPr>
                            <a:t>FPS20</a:t>
                          </a:r>
                          <a:r>
                            <a:rPr lang="en-US" sz="2000" b="0" i="0" dirty="0">
                              <a:latin typeface="Helvetica" pitchFamily="2"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2</m:t>
                                </m:r>
                                <m:r>
                                  <a:rPr lang="ar-AE" sz="2000" i="1">
                                    <a:solidFill>
                                      <a:schemeClr val="tx1"/>
                                    </a:solidFill>
                                    <a:latin typeface="Cambria Math" panose="02040503050406030204" pitchFamily="18" charset="0"/>
                                  </a:rPr>
                                  <m:t>𝔾</m:t>
                                </m:r>
                                <m:r>
                                  <a:rPr lang="ar-AE" sz="2000" i="1">
                                    <a:solidFill>
                                      <a:schemeClr val="tx1"/>
                                    </a:solidFill>
                                    <a:latin typeface="Cambria Math" panose="02040503050406030204" pitchFamily="18" charset="0"/>
                                  </a:rPr>
                                  <m:t>+4</m:t>
                                </m:r>
                                <m:sSub>
                                  <m:sSubPr>
                                    <m:ctrlPr>
                                      <a:rPr lang="ar-AE" sz="2000" i="1" smtClean="0">
                                        <a:solidFill>
                                          <a:schemeClr val="tx1"/>
                                        </a:solidFill>
                                        <a:latin typeface="Cambria Math" panose="02040503050406030204" pitchFamily="18" charset="0"/>
                                      </a:rPr>
                                    </m:ctrlPr>
                                  </m:sSubPr>
                                  <m:e>
                                    <m:r>
                                      <a:rPr lang="ar-AE" sz="2000" i="1">
                                        <a:solidFill>
                                          <a:schemeClr val="tx1"/>
                                        </a:solidFill>
                                        <a:latin typeface="Cambria Math" panose="02040503050406030204" pitchFamily="18" charset="0"/>
                                      </a:rPr>
                                      <m:t>ℤ</m:t>
                                    </m:r>
                                  </m:e>
                                  <m:sub>
                                    <m:r>
                                      <a:rPr lang="ar-AE" sz="2000" i="1">
                                        <a:solidFill>
                                          <a:schemeClr val="tx1"/>
                                        </a:solidFill>
                                        <a:latin typeface="Cambria Math" panose="02040503050406030204" pitchFamily="18" charset="0"/>
                                      </a:rPr>
                                      <m:t>𝑝</m:t>
                                    </m:r>
                                  </m:sub>
                                </m:sSub>
                              </m:oMath>
                            </m:oMathPara>
                          </a14:m>
                          <a:endParaRPr lang="ar-AE" sz="2000" dirty="0">
                            <a:solidFill>
                              <a:schemeClr val="tx1"/>
                            </a:solidFill>
                          </a:endParaRPr>
                        </a:p>
                      </a:txBody>
                      <a:tcPr>
                        <a:solidFill>
                          <a:srgbClr val="E1FFB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1</m:t>
                                </m:r>
                                <m:r>
                                  <a:rPr lang="ar-AE" sz="2000" i="1">
                                    <a:solidFill>
                                      <a:schemeClr val="tx1"/>
                                    </a:solidFill>
                                    <a:latin typeface="Cambria Math" panose="02040503050406030204" pitchFamily="18" charset="0"/>
                                  </a:rPr>
                                  <m:t>𝔾</m:t>
                                </m:r>
                                <m:r>
                                  <a:rPr lang="ar-AE" sz="2000" i="1">
                                    <a:solidFill>
                                      <a:schemeClr val="tx1"/>
                                    </a:solidFill>
                                    <a:latin typeface="Cambria Math" panose="02040503050406030204" pitchFamily="18" charset="0"/>
                                  </a:rPr>
                                  <m:t>+1</m:t>
                                </m:r>
                                <m:sSub>
                                  <m:sSubPr>
                                    <m:ctrlPr>
                                      <a:rPr lang="ar-AE" sz="2000" i="1" smtClean="0">
                                        <a:solidFill>
                                          <a:schemeClr val="tx1"/>
                                        </a:solidFill>
                                        <a:latin typeface="Cambria Math" panose="02040503050406030204" pitchFamily="18" charset="0"/>
                                      </a:rPr>
                                    </m:ctrlPr>
                                  </m:sSubPr>
                                  <m:e>
                                    <m:r>
                                      <a:rPr lang="ar-AE" sz="2000" i="1">
                                        <a:solidFill>
                                          <a:schemeClr val="tx1"/>
                                        </a:solidFill>
                                        <a:latin typeface="Cambria Math" panose="02040503050406030204" pitchFamily="18" charset="0"/>
                                      </a:rPr>
                                      <m:t>ℤ</m:t>
                                    </m:r>
                                  </m:e>
                                  <m:sub>
                                    <m:r>
                                      <a:rPr lang="ar-AE" sz="2000" i="1">
                                        <a:solidFill>
                                          <a:schemeClr val="tx1"/>
                                        </a:solidFill>
                                        <a:latin typeface="Cambria Math" panose="02040503050406030204" pitchFamily="18" charset="0"/>
                                      </a:rPr>
                                      <m:t>𝑝</m:t>
                                    </m:r>
                                  </m:sub>
                                </m:sSub>
                              </m:oMath>
                            </m:oMathPara>
                          </a14:m>
                          <a:endParaRPr lang="ar-AE" sz="2000" dirty="0">
                            <a:solidFill>
                              <a:schemeClr val="tx1"/>
                            </a:solidFill>
                          </a:endParaRPr>
                        </a:p>
                      </a:txBody>
                      <a:tcPr>
                        <a:solidFill>
                          <a:srgbClr val="E1FFBA"/>
                        </a:solidFill>
                      </a:tcPr>
                    </a:tc>
                    <a:tc>
                      <a:txBody>
                        <a:bodyPr/>
                        <a:lstStyle/>
                        <a:p>
                          <a:pPr algn="ctr"/>
                          <a:r>
                            <a:rPr lang="en-US" sz="2000" b="0" i="0" dirty="0" err="1">
                              <a:latin typeface="Helvetica" pitchFamily="2" charset="0"/>
                            </a:rPr>
                            <a:t>OMDL+mROS</a:t>
                          </a:r>
                          <a:endParaRPr lang="en-US" sz="2000" b="0" i="0" dirty="0">
                            <a:latin typeface="Helvetica" pitchFamily="2" charset="0"/>
                          </a:endParaRPr>
                        </a:p>
                      </a:txBody>
                      <a:tcPr>
                        <a:solidFill>
                          <a:srgbClr val="FFC000"/>
                        </a:solidFill>
                      </a:tcPr>
                    </a:tc>
                    <a:extLst>
                      <a:ext uri="{0D108BD9-81ED-4DB2-BD59-A6C34878D82A}">
                        <a16:rowId xmlns:a16="http://schemas.microsoft.com/office/drawing/2014/main" val="3423114380"/>
                      </a:ext>
                    </a:extLst>
                  </a:tr>
                  <a:tr h="480625">
                    <a:tc>
                      <a:txBody>
                        <a:bodyPr/>
                        <a:lstStyle/>
                        <a:p>
                          <a:pPr algn="ctr"/>
                          <a:r>
                            <a:rPr lang="en-US" sz="2000" b="0" i="0" dirty="0" err="1">
                              <a:latin typeface="Helvetica" pitchFamily="2" charset="0"/>
                            </a:rPr>
                            <a:t>Tessaro</a:t>
                          </a:r>
                          <a:r>
                            <a:rPr lang="en-US" sz="2000" b="0" i="0" dirty="0">
                              <a:latin typeface="Helvetica" pitchFamily="2" charset="0"/>
                            </a:rPr>
                            <a:t>-Zhu [</a:t>
                          </a:r>
                          <a:r>
                            <a:rPr lang="en-US" sz="2000" b="0" i="0" dirty="0">
                              <a:solidFill>
                                <a:schemeClr val="accent1"/>
                              </a:solidFill>
                              <a:latin typeface="Helvetica" pitchFamily="2" charset="0"/>
                            </a:rPr>
                            <a:t>TZ22</a:t>
                          </a:r>
                          <a:r>
                            <a:rPr lang="en-US" sz="2000" b="0" i="0" dirty="0">
                              <a:latin typeface="Helvetica" pitchFamily="2" charset="0"/>
                            </a:rPr>
                            <a:t>]</a:t>
                          </a:r>
                        </a:p>
                      </a:txBody>
                      <a:tcPr>
                        <a:solidFill>
                          <a:srgbClr val="E1FFB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2</m:t>
                                </m:r>
                                <m:r>
                                  <a:rPr lang="ar-AE" sz="2000" i="1">
                                    <a:solidFill>
                                      <a:schemeClr val="tx1"/>
                                    </a:solidFill>
                                    <a:latin typeface="Cambria Math" panose="02040503050406030204" pitchFamily="18" charset="0"/>
                                  </a:rPr>
                                  <m:t>𝔾</m:t>
                                </m:r>
                                <m:r>
                                  <a:rPr lang="ar-AE" sz="2000" i="1">
                                    <a:solidFill>
                                      <a:schemeClr val="tx1"/>
                                    </a:solidFill>
                                    <a:latin typeface="Cambria Math" panose="02040503050406030204" pitchFamily="18" charset="0"/>
                                  </a:rPr>
                                  <m:t>+4</m:t>
                                </m:r>
                                <m:sSub>
                                  <m:sSubPr>
                                    <m:ctrlPr>
                                      <a:rPr lang="ar-AE" sz="2000" i="1">
                                        <a:solidFill>
                                          <a:schemeClr val="tx1"/>
                                        </a:solidFill>
                                        <a:latin typeface="Cambria Math" panose="02040503050406030204" pitchFamily="18" charset="0"/>
                                      </a:rPr>
                                    </m:ctrlPr>
                                  </m:sSubPr>
                                  <m:e>
                                    <m:r>
                                      <a:rPr lang="ar-AE" sz="2000" i="1">
                                        <a:solidFill>
                                          <a:schemeClr val="tx1"/>
                                        </a:solidFill>
                                        <a:latin typeface="Cambria Math" panose="02040503050406030204" pitchFamily="18" charset="0"/>
                                      </a:rPr>
                                      <m:t>ℤ</m:t>
                                    </m:r>
                                  </m:e>
                                  <m:sub>
                                    <m:r>
                                      <a:rPr lang="ar-AE" sz="2000" i="1">
                                        <a:solidFill>
                                          <a:schemeClr val="tx1"/>
                                        </a:solidFill>
                                        <a:latin typeface="Cambria Math" panose="02040503050406030204" pitchFamily="18" charset="0"/>
                                      </a:rPr>
                                      <m:t>𝑝</m:t>
                                    </m:r>
                                  </m:sub>
                                </m:sSub>
                              </m:oMath>
                            </m:oMathPara>
                          </a14:m>
                          <a:endParaRPr lang="ar-AE" sz="2000" dirty="0">
                            <a:solidFill>
                              <a:schemeClr val="tx1"/>
                            </a:solidFill>
                          </a:endParaRPr>
                        </a:p>
                      </a:txBody>
                      <a:tcPr>
                        <a:solidFill>
                          <a:srgbClr val="E1FFB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1</m:t>
                                </m:r>
                                <m:r>
                                  <a:rPr lang="ar-AE" sz="2000" i="1">
                                    <a:solidFill>
                                      <a:schemeClr val="tx1"/>
                                    </a:solidFill>
                                    <a:latin typeface="Cambria Math" panose="02040503050406030204" pitchFamily="18" charset="0"/>
                                  </a:rPr>
                                  <m:t>𝔾</m:t>
                                </m:r>
                                <m:r>
                                  <a:rPr lang="ar-AE" sz="2000" i="1">
                                    <a:solidFill>
                                      <a:schemeClr val="tx1"/>
                                    </a:solidFill>
                                    <a:latin typeface="Cambria Math" panose="02040503050406030204" pitchFamily="18" charset="0"/>
                                  </a:rPr>
                                  <m:t>+3</m:t>
                                </m:r>
                                <m:sSub>
                                  <m:sSubPr>
                                    <m:ctrlPr>
                                      <a:rPr lang="ar-AE" sz="2000" i="1" smtClean="0">
                                        <a:solidFill>
                                          <a:schemeClr val="tx1"/>
                                        </a:solidFill>
                                        <a:latin typeface="Cambria Math" panose="02040503050406030204" pitchFamily="18" charset="0"/>
                                      </a:rPr>
                                    </m:ctrlPr>
                                  </m:sSubPr>
                                  <m:e>
                                    <m:r>
                                      <a:rPr lang="ar-AE" sz="2000" i="1">
                                        <a:solidFill>
                                          <a:schemeClr val="tx1"/>
                                        </a:solidFill>
                                        <a:latin typeface="Cambria Math" panose="02040503050406030204" pitchFamily="18" charset="0"/>
                                      </a:rPr>
                                      <m:t>ℤ</m:t>
                                    </m:r>
                                  </m:e>
                                  <m:sub>
                                    <m:r>
                                      <a:rPr lang="ar-AE" sz="2000" i="1">
                                        <a:solidFill>
                                          <a:schemeClr val="tx1"/>
                                        </a:solidFill>
                                        <a:latin typeface="Cambria Math" panose="02040503050406030204" pitchFamily="18" charset="0"/>
                                      </a:rPr>
                                      <m:t>𝑝</m:t>
                                    </m:r>
                                  </m:sub>
                                </m:sSub>
                              </m:oMath>
                            </m:oMathPara>
                          </a14:m>
                          <a:endParaRPr lang="ar-AE" sz="2000" dirty="0">
                            <a:solidFill>
                              <a:schemeClr val="tx1"/>
                            </a:solidFill>
                          </a:endParaRPr>
                        </a:p>
                      </a:txBody>
                      <a:tcPr>
                        <a:solidFill>
                          <a:srgbClr val="E1FFBA"/>
                        </a:solidFill>
                      </a:tcPr>
                    </a:tc>
                    <a:tc>
                      <a:txBody>
                        <a:bodyPr/>
                        <a:lstStyle/>
                        <a:p>
                          <a:pPr algn="ctr"/>
                          <a:r>
                            <a:rPr lang="en-US" sz="2000" b="0" i="0" dirty="0">
                              <a:latin typeface="Helvetica" pitchFamily="2" charset="0"/>
                            </a:rPr>
                            <a:t>DL</a:t>
                          </a:r>
                        </a:p>
                      </a:txBody>
                      <a:tcPr>
                        <a:solidFill>
                          <a:srgbClr val="E1FFBA"/>
                        </a:solidFill>
                      </a:tcPr>
                    </a:tc>
                    <a:extLst>
                      <a:ext uri="{0D108BD9-81ED-4DB2-BD59-A6C34878D82A}">
                        <a16:rowId xmlns:a16="http://schemas.microsoft.com/office/drawing/2014/main" val="680122223"/>
                      </a:ext>
                    </a:extLst>
                  </a:tr>
                </a:tbl>
              </a:graphicData>
            </a:graphic>
          </p:graphicFrame>
        </mc:Choice>
        <mc:Fallback xmlns="">
          <p:graphicFrame>
            <p:nvGraphicFramePr>
              <p:cNvPr id="8" name="Table 7">
                <a:extLst>
                  <a:ext uri="{FF2B5EF4-FFF2-40B4-BE49-F238E27FC236}">
                    <a16:creationId xmlns:a16="http://schemas.microsoft.com/office/drawing/2014/main" id="{7642731C-0EC7-519D-7BF1-1234EA94295A}"/>
                  </a:ext>
                </a:extLst>
              </p:cNvPr>
              <p:cNvGraphicFramePr>
                <a:graphicFrameLocks noGrp="1"/>
              </p:cNvGraphicFramePr>
              <p:nvPr>
                <p:extLst>
                  <p:ext uri="{D42A27DB-BD31-4B8C-83A1-F6EECF244321}">
                    <p14:modId xmlns:p14="http://schemas.microsoft.com/office/powerpoint/2010/main" val="631633067"/>
                  </p:ext>
                </p:extLst>
              </p:nvPr>
            </p:nvGraphicFramePr>
            <p:xfrm>
              <a:off x="856282" y="1918303"/>
              <a:ext cx="8892401" cy="2843955"/>
            </p:xfrm>
            <a:graphic>
              <a:graphicData uri="http://schemas.openxmlformats.org/drawingml/2006/table">
                <a:tbl>
                  <a:tblPr firstRow="1" bandRow="1">
                    <a:tableStyleId>{5940675A-B579-460E-94D1-54222C63F5DA}</a:tableStyleId>
                  </a:tblPr>
                  <a:tblGrid>
                    <a:gridCol w="3418332">
                      <a:extLst>
                        <a:ext uri="{9D8B030D-6E8A-4147-A177-3AD203B41FA5}">
                          <a16:colId xmlns:a16="http://schemas.microsoft.com/office/drawing/2014/main" val="1742065959"/>
                        </a:ext>
                      </a:extLst>
                    </a:gridCol>
                    <a:gridCol w="1942412">
                      <a:extLst>
                        <a:ext uri="{9D8B030D-6E8A-4147-A177-3AD203B41FA5}">
                          <a16:colId xmlns:a16="http://schemas.microsoft.com/office/drawing/2014/main" val="4181856577"/>
                        </a:ext>
                      </a:extLst>
                    </a:gridCol>
                    <a:gridCol w="1557139">
                      <a:extLst>
                        <a:ext uri="{9D8B030D-6E8A-4147-A177-3AD203B41FA5}">
                          <a16:colId xmlns:a16="http://schemas.microsoft.com/office/drawing/2014/main" val="2805574562"/>
                        </a:ext>
                      </a:extLst>
                    </a:gridCol>
                    <a:gridCol w="1974518">
                      <a:extLst>
                        <a:ext uri="{9D8B030D-6E8A-4147-A177-3AD203B41FA5}">
                          <a16:colId xmlns:a16="http://schemas.microsoft.com/office/drawing/2014/main" val="3962394748"/>
                        </a:ext>
                      </a:extLst>
                    </a:gridCol>
                  </a:tblGrid>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effectLst/>
                              <a:latin typeface="Helvetica" pitchFamily="2" charset="0"/>
                            </a:rPr>
                            <a:t>Blind Signatures</a:t>
                          </a:r>
                        </a:p>
                        <a:p>
                          <a:pPr algn="ctr"/>
                          <a:endParaRPr lang="en-US" sz="2000" b="0" i="0" dirty="0">
                            <a:latin typeface="Helvetica" pitchFamily="2" charset="0"/>
                          </a:endParaRPr>
                        </a:p>
                      </a:txBody>
                      <a:tcPr/>
                    </a:tc>
                    <a:tc>
                      <a:txBody>
                        <a:bodyPr/>
                        <a:lstStyle/>
                        <a:p>
                          <a:pPr algn="ctr"/>
                          <a:r>
                            <a:rPr lang="en-US" sz="2000" b="0" i="0" dirty="0">
                              <a:latin typeface="Helvetica" pitchFamily="2" charset="0"/>
                            </a:rPr>
                            <a:t>Comm.</a:t>
                          </a:r>
                        </a:p>
                      </a:txBody>
                      <a:tcPr/>
                    </a:tc>
                    <a:tc>
                      <a:txBody>
                        <a:bodyPr/>
                        <a:lstStyle/>
                        <a:p>
                          <a:pPr marL="0" marR="0" lvl="0" indent="0" algn="ctr" defTabSz="2709333" rtl="0" eaLnBrk="1" fontAlgn="auto" latinLnBrk="0" hangingPunct="1">
                            <a:lnSpc>
                              <a:spcPct val="100000"/>
                            </a:lnSpc>
                            <a:spcBef>
                              <a:spcPts val="0"/>
                            </a:spcBef>
                            <a:spcAft>
                              <a:spcPts val="0"/>
                            </a:spcAft>
                            <a:buClrTx/>
                            <a:buSzTx/>
                            <a:buFontTx/>
                            <a:buNone/>
                            <a:tabLst/>
                            <a:defRPr/>
                          </a:pPr>
                          <a:r>
                            <a:rPr lang="en-US" sz="2000" b="0" i="0" dirty="0">
                              <a:latin typeface="Helvetica" pitchFamily="2" charset="0"/>
                            </a:rPr>
                            <a:t>Sig. Size</a:t>
                          </a:r>
                        </a:p>
                      </a:txBody>
                      <a:tcPr/>
                    </a:tc>
                    <a:tc>
                      <a:txBody>
                        <a:bodyPr/>
                        <a:lstStyle/>
                        <a:p>
                          <a:pPr algn="ctr"/>
                          <a:r>
                            <a:rPr lang="en-US" sz="2000" b="0" i="0" dirty="0" err="1">
                              <a:latin typeface="Helvetica" pitchFamily="2" charset="0"/>
                            </a:rPr>
                            <a:t>Assump</a:t>
                          </a:r>
                          <a:r>
                            <a:rPr lang="en-US" sz="2000" b="0" i="0" dirty="0">
                              <a:latin typeface="Helvetica" pitchFamily="2" charset="0"/>
                            </a:rPr>
                            <a:t>-</a:t>
                          </a:r>
                        </a:p>
                        <a:p>
                          <a:pPr algn="ctr"/>
                          <a:r>
                            <a:rPr lang="en-US" sz="2000" b="0" i="0" dirty="0">
                              <a:latin typeface="Helvetica" pitchFamily="2" charset="0"/>
                            </a:rPr>
                            <a:t>-</a:t>
                          </a:r>
                          <a:r>
                            <a:rPr lang="en-US" sz="2000" b="0" i="0" dirty="0" err="1">
                              <a:latin typeface="Helvetica" pitchFamily="2" charset="0"/>
                            </a:rPr>
                            <a:t>tions</a:t>
                          </a:r>
                          <a:endParaRPr lang="en-US" sz="2000" b="0" i="0" dirty="0">
                            <a:latin typeface="Helvetica" pitchFamily="2" charset="0"/>
                          </a:endParaRPr>
                        </a:p>
                      </a:txBody>
                      <a:tcPr/>
                    </a:tc>
                    <a:extLst>
                      <a:ext uri="{0D108BD9-81ED-4DB2-BD59-A6C34878D82A}">
                        <a16:rowId xmlns:a16="http://schemas.microsoft.com/office/drawing/2014/main" val="1100459383"/>
                      </a:ext>
                    </a:extLst>
                  </a:tr>
                  <a:tr h="701040">
                    <a:tc>
                      <a:txBody>
                        <a:bodyPr/>
                        <a:lstStyle/>
                        <a:p>
                          <a:pPr algn="ctr"/>
                          <a:r>
                            <a:rPr lang="en-US" sz="2000" b="0" i="0" dirty="0">
                              <a:latin typeface="Helvetica" pitchFamily="2" charset="0"/>
                            </a:rPr>
                            <a:t>Blind </a:t>
                          </a:r>
                          <a:r>
                            <a:rPr lang="en-US" sz="2000" b="0" i="0" dirty="0" err="1">
                              <a:latin typeface="Helvetica" pitchFamily="2" charset="0"/>
                            </a:rPr>
                            <a:t>Schnorr</a:t>
                          </a:r>
                          <a:r>
                            <a:rPr lang="en-US" sz="2000" b="0" i="0" dirty="0">
                              <a:latin typeface="Helvetica" pitchFamily="2" charset="0"/>
                            </a:rPr>
                            <a:t> [</a:t>
                          </a:r>
                          <a:r>
                            <a:rPr lang="en-US" sz="2000" b="0" i="0" dirty="0">
                              <a:solidFill>
                                <a:schemeClr val="accent1"/>
                              </a:solidFill>
                              <a:latin typeface="Helvetica" pitchFamily="2" charset="0"/>
                            </a:rPr>
                            <a:t>CP93</a:t>
                          </a:r>
                          <a:r>
                            <a:rPr lang="en-US" sz="2000" b="0" i="0" dirty="0">
                              <a:latin typeface="Helvetica" pitchFamily="2" charset="0"/>
                            </a:rPr>
                            <a:t>]</a:t>
                          </a:r>
                        </a:p>
                      </a:txBody>
                      <a:tcPr/>
                    </a:tc>
                    <a:tc>
                      <a:txBody>
                        <a:bodyPr/>
                        <a:lstStyle/>
                        <a:p>
                          <a:endParaRPr lang="en-US"/>
                        </a:p>
                      </a:txBody>
                      <a:tcPr>
                        <a:blipFill>
                          <a:blip r:embed="rId3"/>
                          <a:stretch>
                            <a:fillRect l="-175325" t="-105455" r="-181169" b="-210909"/>
                          </a:stretch>
                        </a:blipFill>
                      </a:tcPr>
                    </a:tc>
                    <a:tc>
                      <a:txBody>
                        <a:bodyPr/>
                        <a:lstStyle/>
                        <a:p>
                          <a:endParaRPr lang="en-US"/>
                        </a:p>
                      </a:txBody>
                      <a:tcPr>
                        <a:blipFill>
                          <a:blip r:embed="rId3"/>
                          <a:stretch>
                            <a:fillRect l="-347541" t="-105455" r="-128689" b="-210909"/>
                          </a:stretch>
                        </a:blipFill>
                      </a:tcPr>
                    </a:tc>
                    <a:tc>
                      <a:txBody>
                        <a:bodyPr/>
                        <a:lstStyle/>
                        <a:p>
                          <a:pPr algn="ctr"/>
                          <a:r>
                            <a:rPr lang="en-US" sz="2000" b="0" i="0" dirty="0">
                              <a:solidFill>
                                <a:srgbClr val="DE2240"/>
                              </a:solidFill>
                              <a:latin typeface="Helvetica" pitchFamily="2" charset="0"/>
                            </a:rPr>
                            <a:t>Not concurrent secure</a:t>
                          </a:r>
                        </a:p>
                      </a:txBody>
                      <a:tcPr>
                        <a:solidFill>
                          <a:schemeClr val="bg1"/>
                        </a:solidFill>
                      </a:tcPr>
                    </a:tc>
                    <a:extLst>
                      <a:ext uri="{0D108BD9-81ED-4DB2-BD59-A6C34878D82A}">
                        <a16:rowId xmlns:a16="http://schemas.microsoft.com/office/drawing/2014/main" val="2170111564"/>
                      </a:ext>
                    </a:extLst>
                  </a:tr>
                  <a:tr h="480625">
                    <a:tc>
                      <a:txBody>
                        <a:bodyPr/>
                        <a:lstStyle/>
                        <a:p>
                          <a:pPr algn="ctr"/>
                          <a:r>
                            <a:rPr lang="en-US" sz="2000" b="0" i="0" dirty="0">
                              <a:latin typeface="Helvetica" pitchFamily="2" charset="0"/>
                            </a:rPr>
                            <a:t>Abe [</a:t>
                          </a:r>
                          <a:r>
                            <a:rPr lang="en-US" sz="2000" b="0" i="0" dirty="0">
                              <a:solidFill>
                                <a:schemeClr val="accent1"/>
                              </a:solidFill>
                              <a:latin typeface="Helvetica" pitchFamily="2" charset="0"/>
                            </a:rPr>
                            <a:t>Abe01</a:t>
                          </a:r>
                          <a:r>
                            <a:rPr lang="en-US" sz="2000" b="0" i="0" dirty="0">
                              <a:latin typeface="Helvetica" pitchFamily="2" charset="0"/>
                            </a:rPr>
                            <a:t>]</a:t>
                          </a:r>
                        </a:p>
                      </a:txBody>
                      <a:tcPr/>
                    </a:tc>
                    <a:tc>
                      <a:txBody>
                        <a:bodyPr/>
                        <a:lstStyle/>
                        <a:p>
                          <a:endParaRPr lang="en-US"/>
                        </a:p>
                      </a:txBody>
                      <a:tcPr>
                        <a:blipFill>
                          <a:blip r:embed="rId3"/>
                          <a:stretch>
                            <a:fillRect l="-175325" t="-297368" r="-181169" b="-205263"/>
                          </a:stretch>
                        </a:blipFill>
                      </a:tcPr>
                    </a:tc>
                    <a:tc>
                      <a:txBody>
                        <a:bodyPr/>
                        <a:lstStyle/>
                        <a:p>
                          <a:endParaRPr lang="en-US"/>
                        </a:p>
                      </a:txBody>
                      <a:tcPr>
                        <a:blipFill>
                          <a:blip r:embed="rId3"/>
                          <a:stretch>
                            <a:fillRect l="-347541" t="-297368" r="-128689" b="-205263"/>
                          </a:stretch>
                        </a:blipFill>
                      </a:tcPr>
                    </a:tc>
                    <a:tc>
                      <a:txBody>
                        <a:bodyPr/>
                        <a:lstStyle/>
                        <a:p>
                          <a:pPr algn="ctr"/>
                          <a:r>
                            <a:rPr lang="en-US" sz="2000" b="0" i="0" dirty="0">
                              <a:latin typeface="Helvetica" pitchFamily="2" charset="0"/>
                            </a:rPr>
                            <a:t>DDH [</a:t>
                          </a:r>
                          <a:r>
                            <a:rPr lang="en-US" sz="2000" b="0" i="0" dirty="0">
                              <a:solidFill>
                                <a:schemeClr val="accent1"/>
                              </a:solidFill>
                              <a:latin typeface="Helvetica" pitchFamily="2" charset="0"/>
                            </a:rPr>
                            <a:t>KLRX22</a:t>
                          </a:r>
                          <a:r>
                            <a:rPr lang="en-US" sz="2000" b="0" i="0" dirty="0">
                              <a:latin typeface="Helvetica" pitchFamily="2" charset="0"/>
                            </a:rPr>
                            <a:t>]</a:t>
                          </a:r>
                        </a:p>
                      </a:txBody>
                      <a:tcPr>
                        <a:solidFill>
                          <a:srgbClr val="E1FFBA"/>
                        </a:solidFill>
                      </a:tcPr>
                    </a:tc>
                    <a:extLst>
                      <a:ext uri="{0D108BD9-81ED-4DB2-BD59-A6C34878D82A}">
                        <a16:rowId xmlns:a16="http://schemas.microsoft.com/office/drawing/2014/main" val="492663107"/>
                      </a:ext>
                    </a:extLst>
                  </a:tr>
                  <a:tr h="4806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effectLst/>
                              <a:latin typeface="+mn-lt"/>
                              <a:ea typeface="+mn-ea"/>
                              <a:cs typeface="+mn-cs"/>
                            </a:rPr>
                            <a:t>Clause Blind </a:t>
                          </a:r>
                          <a:r>
                            <a:rPr lang="en-US" sz="2000" kern="1200" dirty="0" err="1">
                              <a:solidFill>
                                <a:schemeClr val="tx1"/>
                              </a:solidFill>
                              <a:effectLst/>
                              <a:latin typeface="+mn-lt"/>
                              <a:ea typeface="+mn-ea"/>
                              <a:cs typeface="+mn-cs"/>
                            </a:rPr>
                            <a:t>Schnorr</a:t>
                          </a:r>
                          <a:r>
                            <a:rPr lang="en-US" sz="2000" kern="1200" dirty="0">
                              <a:solidFill>
                                <a:schemeClr val="tx1"/>
                              </a:solidFill>
                              <a:effectLst/>
                              <a:latin typeface="+mn-lt"/>
                              <a:ea typeface="+mn-ea"/>
                              <a:cs typeface="+mn-cs"/>
                            </a:rPr>
                            <a:t> </a:t>
                          </a:r>
                          <a:r>
                            <a:rPr lang="en-US" sz="2000" b="0" i="0" dirty="0">
                              <a:latin typeface="Helvetica" pitchFamily="2" charset="0"/>
                            </a:rPr>
                            <a:t>[</a:t>
                          </a:r>
                          <a:r>
                            <a:rPr lang="en-US" sz="2000" b="0" i="0" dirty="0">
                              <a:solidFill>
                                <a:schemeClr val="accent1"/>
                              </a:solidFill>
                              <a:latin typeface="Helvetica" pitchFamily="2" charset="0"/>
                            </a:rPr>
                            <a:t>FPS20</a:t>
                          </a:r>
                          <a:r>
                            <a:rPr lang="en-US" sz="2000" b="0" i="0" dirty="0">
                              <a:latin typeface="Helvetica" pitchFamily="2" charset="0"/>
                            </a:rPr>
                            <a:t>]</a:t>
                          </a:r>
                        </a:p>
                      </a:txBody>
                      <a:tcPr/>
                    </a:tc>
                    <a:tc>
                      <a:txBody>
                        <a:bodyPr/>
                        <a:lstStyle/>
                        <a:p>
                          <a:endParaRPr lang="en-US"/>
                        </a:p>
                      </a:txBody>
                      <a:tcPr>
                        <a:blipFill>
                          <a:blip r:embed="rId3"/>
                          <a:stretch>
                            <a:fillRect l="-175325" t="-397368" r="-181169" b="-105263"/>
                          </a:stretch>
                        </a:blipFill>
                      </a:tcPr>
                    </a:tc>
                    <a:tc>
                      <a:txBody>
                        <a:bodyPr/>
                        <a:lstStyle/>
                        <a:p>
                          <a:endParaRPr lang="en-US"/>
                        </a:p>
                      </a:txBody>
                      <a:tcPr>
                        <a:blipFill>
                          <a:blip r:embed="rId3"/>
                          <a:stretch>
                            <a:fillRect l="-347541" t="-397368" r="-128689" b="-105263"/>
                          </a:stretch>
                        </a:blipFill>
                      </a:tcPr>
                    </a:tc>
                    <a:tc>
                      <a:txBody>
                        <a:bodyPr/>
                        <a:lstStyle/>
                        <a:p>
                          <a:pPr algn="ctr"/>
                          <a:r>
                            <a:rPr lang="en-US" sz="2000" b="0" i="0" dirty="0" err="1">
                              <a:latin typeface="Helvetica" pitchFamily="2" charset="0"/>
                            </a:rPr>
                            <a:t>OMDL+mROS</a:t>
                          </a:r>
                          <a:endParaRPr lang="en-US" sz="2000" b="0" i="0" dirty="0">
                            <a:latin typeface="Helvetica" pitchFamily="2" charset="0"/>
                          </a:endParaRPr>
                        </a:p>
                      </a:txBody>
                      <a:tcPr>
                        <a:solidFill>
                          <a:srgbClr val="FFC000"/>
                        </a:solidFill>
                      </a:tcPr>
                    </a:tc>
                    <a:extLst>
                      <a:ext uri="{0D108BD9-81ED-4DB2-BD59-A6C34878D82A}">
                        <a16:rowId xmlns:a16="http://schemas.microsoft.com/office/drawing/2014/main" val="3423114380"/>
                      </a:ext>
                    </a:extLst>
                  </a:tr>
                  <a:tr h="480625">
                    <a:tc>
                      <a:txBody>
                        <a:bodyPr/>
                        <a:lstStyle/>
                        <a:p>
                          <a:pPr algn="ctr"/>
                          <a:r>
                            <a:rPr lang="en-US" sz="2000" b="0" i="0" dirty="0" err="1">
                              <a:latin typeface="Helvetica" pitchFamily="2" charset="0"/>
                            </a:rPr>
                            <a:t>Tessaro</a:t>
                          </a:r>
                          <a:r>
                            <a:rPr lang="en-US" sz="2000" b="0" i="0" dirty="0">
                              <a:latin typeface="Helvetica" pitchFamily="2" charset="0"/>
                            </a:rPr>
                            <a:t>-Zhu [</a:t>
                          </a:r>
                          <a:r>
                            <a:rPr lang="en-US" sz="2000" b="0" i="0" dirty="0">
                              <a:solidFill>
                                <a:schemeClr val="accent1"/>
                              </a:solidFill>
                              <a:latin typeface="Helvetica" pitchFamily="2" charset="0"/>
                            </a:rPr>
                            <a:t>TZ22</a:t>
                          </a:r>
                          <a:r>
                            <a:rPr lang="en-US" sz="2000" b="0" i="0" dirty="0">
                              <a:latin typeface="Helvetica" pitchFamily="2" charset="0"/>
                            </a:rPr>
                            <a:t>]</a:t>
                          </a:r>
                        </a:p>
                      </a:txBody>
                      <a:tcPr>
                        <a:solidFill>
                          <a:srgbClr val="E1FFBA"/>
                        </a:solidFill>
                      </a:tcPr>
                    </a:tc>
                    <a:tc>
                      <a:txBody>
                        <a:bodyPr/>
                        <a:lstStyle/>
                        <a:p>
                          <a:endParaRPr lang="en-US"/>
                        </a:p>
                      </a:txBody>
                      <a:tcPr>
                        <a:blipFill>
                          <a:blip r:embed="rId3"/>
                          <a:stretch>
                            <a:fillRect l="-175325" t="-497368" r="-181169" b="-5263"/>
                          </a:stretch>
                        </a:blipFill>
                      </a:tcPr>
                    </a:tc>
                    <a:tc>
                      <a:txBody>
                        <a:bodyPr/>
                        <a:lstStyle/>
                        <a:p>
                          <a:endParaRPr lang="en-US"/>
                        </a:p>
                      </a:txBody>
                      <a:tcPr>
                        <a:blipFill>
                          <a:blip r:embed="rId3"/>
                          <a:stretch>
                            <a:fillRect l="-347541" t="-497368" r="-128689" b="-5263"/>
                          </a:stretch>
                        </a:blipFill>
                      </a:tcPr>
                    </a:tc>
                    <a:tc>
                      <a:txBody>
                        <a:bodyPr/>
                        <a:lstStyle/>
                        <a:p>
                          <a:pPr algn="ctr"/>
                          <a:r>
                            <a:rPr lang="en-US" sz="2000" b="0" i="0" dirty="0">
                              <a:latin typeface="Helvetica" pitchFamily="2" charset="0"/>
                            </a:rPr>
                            <a:t>DL</a:t>
                          </a:r>
                        </a:p>
                      </a:txBody>
                      <a:tcPr>
                        <a:solidFill>
                          <a:srgbClr val="E1FFBA"/>
                        </a:solidFill>
                      </a:tcPr>
                    </a:tc>
                    <a:extLst>
                      <a:ext uri="{0D108BD9-81ED-4DB2-BD59-A6C34878D82A}">
                        <a16:rowId xmlns:a16="http://schemas.microsoft.com/office/drawing/2014/main" val="680122223"/>
                      </a:ext>
                    </a:extLst>
                  </a:tr>
                </a:tbl>
              </a:graphicData>
            </a:graphic>
          </p:graphicFrame>
        </mc:Fallback>
      </mc:AlternateContent>
      <p:sp>
        <p:nvSpPr>
          <p:cNvPr id="17" name="Rounded Rectangle 16">
            <a:extLst>
              <a:ext uri="{FF2B5EF4-FFF2-40B4-BE49-F238E27FC236}">
                <a16:creationId xmlns:a16="http://schemas.microsoft.com/office/drawing/2014/main" id="{66BF0F11-D707-40A2-B551-0AE497F22E8C}"/>
              </a:ext>
            </a:extLst>
          </p:cNvPr>
          <p:cNvSpPr/>
          <p:nvPr/>
        </p:nvSpPr>
        <p:spPr>
          <a:xfrm>
            <a:off x="7689593" y="1259804"/>
            <a:ext cx="2663776" cy="442674"/>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000" dirty="0">
                <a:solidFill>
                  <a:srgbClr val="000000"/>
                </a:solidFill>
                <a:latin typeface="Helvetica" pitchFamily="2" charset="0"/>
              </a:rPr>
              <a:t>Assume ROM+AGM</a:t>
            </a:r>
            <a:endParaRPr lang="en-US" sz="2000" dirty="0">
              <a:solidFill>
                <a:srgbClr val="000000"/>
              </a:solidFill>
              <a:effectLst/>
              <a:latin typeface="Helvetica Light" panose="020B0403020202020204" pitchFamily="34" charset="0"/>
            </a:endParaRPr>
          </a:p>
        </p:txBody>
      </p:sp>
      <p:sp>
        <p:nvSpPr>
          <p:cNvPr id="19" name="Rounded Rectangle 18">
            <a:extLst>
              <a:ext uri="{FF2B5EF4-FFF2-40B4-BE49-F238E27FC236}">
                <a16:creationId xmlns:a16="http://schemas.microsoft.com/office/drawing/2014/main" id="{B9FAC9B2-BD4D-EF4F-ECFA-9AFEDE4BE927}"/>
              </a:ext>
            </a:extLst>
          </p:cNvPr>
          <p:cNvSpPr/>
          <p:nvPr/>
        </p:nvSpPr>
        <p:spPr>
          <a:xfrm>
            <a:off x="1528763" y="5712526"/>
            <a:ext cx="4567237" cy="612934"/>
          </a:xfrm>
          <a:prstGeom prst="roundRect">
            <a:avLst>
              <a:gd name="adj" fmla="val 16813"/>
            </a:avLst>
          </a:prstGeom>
          <a:solidFill>
            <a:srgbClr val="FFBEF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3000" dirty="0" err="1">
                <a:solidFill>
                  <a:srgbClr val="000000"/>
                </a:solidFill>
                <a:latin typeface="Helvetica" pitchFamily="2" charset="0"/>
              </a:rPr>
              <a:t>Thresholdize</a:t>
            </a:r>
            <a:r>
              <a:rPr lang="en-US" sz="3000" dirty="0">
                <a:solidFill>
                  <a:srgbClr val="000000"/>
                </a:solidFill>
                <a:latin typeface="Helvetica" pitchFamily="2" charset="0"/>
              </a:rPr>
              <a:t> </a:t>
            </a:r>
            <a:r>
              <a:rPr lang="en-US" sz="3000" b="0" i="0" dirty="0">
                <a:latin typeface="Helvetica" pitchFamily="2" charset="0"/>
              </a:rPr>
              <a:t>[</a:t>
            </a:r>
            <a:r>
              <a:rPr lang="en-US" sz="3000" b="0" i="0" dirty="0">
                <a:solidFill>
                  <a:schemeClr val="accent1"/>
                </a:solidFill>
                <a:latin typeface="Helvetica" pitchFamily="2" charset="0"/>
              </a:rPr>
              <a:t>TZ22</a:t>
            </a:r>
            <a:r>
              <a:rPr lang="en-US" sz="3000" b="0" i="0" dirty="0">
                <a:latin typeface="Helvetica" pitchFamily="2" charset="0"/>
              </a:rPr>
              <a:t>]</a:t>
            </a:r>
            <a:r>
              <a:rPr lang="en-US" sz="3000" dirty="0">
                <a:solidFill>
                  <a:srgbClr val="000000"/>
                </a:solidFill>
                <a:latin typeface="Helvetica" pitchFamily="2" charset="0"/>
              </a:rPr>
              <a:t>?</a:t>
            </a:r>
            <a:endParaRPr lang="en-US" sz="3000" dirty="0">
              <a:solidFill>
                <a:srgbClr val="000000"/>
              </a:solidFill>
              <a:effectLst/>
              <a:latin typeface="Helvetica Light" panose="020B0403020202020204" pitchFamily="34" charset="0"/>
            </a:endParaRPr>
          </a:p>
        </p:txBody>
      </p:sp>
      <p:sp>
        <p:nvSpPr>
          <p:cNvPr id="34" name="Rounded Rectangle 33">
            <a:extLst>
              <a:ext uri="{FF2B5EF4-FFF2-40B4-BE49-F238E27FC236}">
                <a16:creationId xmlns:a16="http://schemas.microsoft.com/office/drawing/2014/main" id="{F6D32E32-86F6-A85C-1CCA-F10F95B60645}"/>
              </a:ext>
            </a:extLst>
          </p:cNvPr>
          <p:cNvSpPr/>
          <p:nvPr/>
        </p:nvSpPr>
        <p:spPr>
          <a:xfrm>
            <a:off x="9998329" y="2320924"/>
            <a:ext cx="1946021" cy="783193"/>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000" dirty="0">
                <a:solidFill>
                  <a:srgbClr val="DE2240"/>
                </a:solidFill>
                <a:latin typeface="Helvetica" pitchFamily="2" charset="0"/>
              </a:rPr>
              <a:t>ROS attack </a:t>
            </a:r>
            <a:r>
              <a:rPr lang="en-US" sz="2000" b="0" i="0" dirty="0">
                <a:latin typeface="Helvetica" pitchFamily="2" charset="0"/>
              </a:rPr>
              <a:t>[</a:t>
            </a:r>
            <a:r>
              <a:rPr lang="en-US" sz="2000" b="0" i="0" dirty="0">
                <a:solidFill>
                  <a:schemeClr val="accent1"/>
                </a:solidFill>
                <a:latin typeface="Helvetica" pitchFamily="2" charset="0"/>
              </a:rPr>
              <a:t>BLL+21</a:t>
            </a:r>
            <a:r>
              <a:rPr lang="en-US" sz="2000" b="0" i="0" dirty="0">
                <a:latin typeface="Helvetica" pitchFamily="2" charset="0"/>
              </a:rPr>
              <a:t>]</a:t>
            </a:r>
            <a:endParaRPr lang="en-US" sz="2000" dirty="0">
              <a:solidFill>
                <a:srgbClr val="000000"/>
              </a:solidFill>
              <a:effectLst/>
              <a:latin typeface="Helvetica Light" panose="020B0403020202020204" pitchFamily="34" charset="0"/>
            </a:endParaRPr>
          </a:p>
        </p:txBody>
      </p:sp>
      <p:cxnSp>
        <p:nvCxnSpPr>
          <p:cNvPr id="35" name="Straight Arrow Connector 34">
            <a:extLst>
              <a:ext uri="{FF2B5EF4-FFF2-40B4-BE49-F238E27FC236}">
                <a16:creationId xmlns:a16="http://schemas.microsoft.com/office/drawing/2014/main" id="{B4713821-BDC6-868C-91D1-80FDECA38851}"/>
              </a:ext>
            </a:extLst>
          </p:cNvPr>
          <p:cNvCxnSpPr>
            <a:cxnSpLocks/>
            <a:endCxn id="34" idx="1"/>
          </p:cNvCxnSpPr>
          <p:nvPr/>
        </p:nvCxnSpPr>
        <p:spPr>
          <a:xfrm flipV="1">
            <a:off x="9748683" y="2712521"/>
            <a:ext cx="249646" cy="139947"/>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D1EA1E76-7D0F-4A2A-416C-F83A22B29541}"/>
              </a:ext>
            </a:extLst>
          </p:cNvPr>
          <p:cNvSpPr/>
          <p:nvPr/>
        </p:nvSpPr>
        <p:spPr>
          <a:xfrm>
            <a:off x="756268" y="4894861"/>
            <a:ext cx="8569579" cy="442674"/>
          </a:xfrm>
          <a:prstGeom prst="roundRect">
            <a:avLst>
              <a:gd name="adj" fmla="val 16813"/>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2000" dirty="0">
                <a:solidFill>
                  <a:srgbClr val="000000"/>
                </a:solidFill>
                <a:latin typeface="Helvetica" pitchFamily="2" charset="0"/>
              </a:rPr>
              <a:t>Threshold-Blind Okamoto-</a:t>
            </a:r>
            <a:r>
              <a:rPr lang="en-US" sz="2000" dirty="0" err="1">
                <a:solidFill>
                  <a:srgbClr val="000000"/>
                </a:solidFill>
                <a:latin typeface="Helvetica" pitchFamily="2" charset="0"/>
              </a:rPr>
              <a:t>Schnorr</a:t>
            </a:r>
            <a:r>
              <a:rPr lang="en-US" sz="2000" dirty="0">
                <a:solidFill>
                  <a:srgbClr val="000000"/>
                </a:solidFill>
                <a:latin typeface="Helvetica" pitchFamily="2" charset="0"/>
              </a:rPr>
              <a:t> </a:t>
            </a:r>
            <a:r>
              <a:rPr lang="en-US" sz="2000" b="0" i="0" dirty="0">
                <a:latin typeface="Helvetica" pitchFamily="2" charset="0"/>
              </a:rPr>
              <a:t>[</a:t>
            </a:r>
            <a:r>
              <a:rPr lang="en-US" sz="2000" dirty="0">
                <a:solidFill>
                  <a:schemeClr val="accent1"/>
                </a:solidFill>
                <a:effectLst/>
                <a:latin typeface="Helvetica Neue" panose="02000503000000020004" pitchFamily="2" charset="0"/>
              </a:rPr>
              <a:t>LJY99</a:t>
            </a:r>
            <a:r>
              <a:rPr lang="en-US" sz="2000" b="0" i="0" dirty="0">
                <a:latin typeface="Helvetica" pitchFamily="2" charset="0"/>
              </a:rPr>
              <a:t>,</a:t>
            </a:r>
            <a:r>
              <a:rPr lang="en-US" sz="2000" dirty="0">
                <a:solidFill>
                  <a:srgbClr val="262626"/>
                </a:solidFill>
                <a:effectLst/>
                <a:latin typeface="Helvetica Neue" panose="02000503000000020004" pitchFamily="2" charset="0"/>
              </a:rPr>
              <a:t> </a:t>
            </a:r>
            <a:r>
              <a:rPr lang="en-US" sz="2000" dirty="0">
                <a:solidFill>
                  <a:schemeClr val="accent1"/>
                </a:solidFill>
                <a:effectLst/>
                <a:latin typeface="Helvetica Neue" panose="02000503000000020004" pitchFamily="2" charset="0"/>
              </a:rPr>
              <a:t>KKL01</a:t>
            </a:r>
            <a:r>
              <a:rPr lang="en-US" sz="2000" b="0" i="0" dirty="0">
                <a:latin typeface="Helvetica" pitchFamily="2" charset="0"/>
              </a:rPr>
              <a:t>]: </a:t>
            </a:r>
            <a:r>
              <a:rPr lang="en-US" sz="2000" b="0" i="0" dirty="0">
                <a:solidFill>
                  <a:srgbClr val="DE2240"/>
                </a:solidFill>
                <a:latin typeface="Helvetica" pitchFamily="2" charset="0"/>
              </a:rPr>
              <a:t>not concurrent secure</a:t>
            </a:r>
            <a:endParaRPr lang="en-US" sz="2000" dirty="0">
              <a:solidFill>
                <a:srgbClr val="DE2240"/>
              </a:solidFill>
              <a:effectLst/>
              <a:latin typeface="Helvetica Light" panose="020B0403020202020204" pitchFamily="34" charset="0"/>
            </a:endParaRPr>
          </a:p>
        </p:txBody>
      </p:sp>
      <p:sp>
        <p:nvSpPr>
          <p:cNvPr id="4" name="Freeform 3">
            <a:extLst>
              <a:ext uri="{FF2B5EF4-FFF2-40B4-BE49-F238E27FC236}">
                <a16:creationId xmlns:a16="http://schemas.microsoft.com/office/drawing/2014/main" id="{A375A033-A30F-A5C8-3299-7384AE982D54}"/>
              </a:ext>
            </a:extLst>
          </p:cNvPr>
          <p:cNvSpPr/>
          <p:nvPr/>
        </p:nvSpPr>
        <p:spPr>
          <a:xfrm>
            <a:off x="323397" y="2960759"/>
            <a:ext cx="532885" cy="2139880"/>
          </a:xfrm>
          <a:custGeom>
            <a:avLst/>
            <a:gdLst>
              <a:gd name="connsiteX0" fmla="*/ 532885 w 532885"/>
              <a:gd name="connsiteY0" fmla="*/ 0 h 2371725"/>
              <a:gd name="connsiteX1" fmla="*/ 118547 w 532885"/>
              <a:gd name="connsiteY1" fmla="*/ 542925 h 2371725"/>
              <a:gd name="connsiteX2" fmla="*/ 18535 w 532885"/>
              <a:gd name="connsiteY2" fmla="*/ 1600200 h 2371725"/>
              <a:gd name="connsiteX3" fmla="*/ 432872 w 532885"/>
              <a:gd name="connsiteY3" fmla="*/ 2371725 h 2371725"/>
              <a:gd name="connsiteX4" fmla="*/ 432872 w 532885"/>
              <a:gd name="connsiteY4" fmla="*/ 2371725 h 2371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85" h="2371725">
                <a:moveTo>
                  <a:pt x="532885" y="0"/>
                </a:moveTo>
                <a:cubicBezTo>
                  <a:pt x="368578" y="138112"/>
                  <a:pt x="204272" y="276225"/>
                  <a:pt x="118547" y="542925"/>
                </a:cubicBezTo>
                <a:cubicBezTo>
                  <a:pt x="32822" y="809625"/>
                  <a:pt x="-33852" y="1295400"/>
                  <a:pt x="18535" y="1600200"/>
                </a:cubicBezTo>
                <a:cubicBezTo>
                  <a:pt x="70922" y="1905000"/>
                  <a:pt x="432872" y="2371725"/>
                  <a:pt x="432872" y="2371725"/>
                </a:cubicBezTo>
                <a:lnTo>
                  <a:pt x="432872" y="2371725"/>
                </a:lnTo>
              </a:path>
            </a:pathLst>
          </a:custGeom>
          <a:noFill/>
          <a:ln w="45720">
            <a:solidFill>
              <a:srgbClr val="487CAA"/>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E6CCF36-EB3E-D872-FB81-A7BDC6233440}"/>
              </a:ext>
            </a:extLst>
          </p:cNvPr>
          <p:cNvSpPr/>
          <p:nvPr/>
        </p:nvSpPr>
        <p:spPr>
          <a:xfrm>
            <a:off x="370173" y="4500563"/>
            <a:ext cx="1158590" cy="1642532"/>
          </a:xfrm>
          <a:custGeom>
            <a:avLst/>
            <a:gdLst>
              <a:gd name="connsiteX0" fmla="*/ 501365 w 1215740"/>
              <a:gd name="connsiteY0" fmla="*/ 0 h 3128962"/>
              <a:gd name="connsiteX1" fmla="*/ 144177 w 1215740"/>
              <a:gd name="connsiteY1" fmla="*/ 657225 h 3128962"/>
              <a:gd name="connsiteX2" fmla="*/ 1302 w 1215740"/>
              <a:gd name="connsiteY2" fmla="*/ 1443037 h 3128962"/>
              <a:gd name="connsiteX3" fmla="*/ 215615 w 1215740"/>
              <a:gd name="connsiteY3" fmla="*/ 2271712 h 3128962"/>
              <a:gd name="connsiteX4" fmla="*/ 572802 w 1215740"/>
              <a:gd name="connsiteY4" fmla="*/ 2786062 h 3128962"/>
              <a:gd name="connsiteX5" fmla="*/ 972852 w 1215740"/>
              <a:gd name="connsiteY5" fmla="*/ 3043237 h 3128962"/>
              <a:gd name="connsiteX6" fmla="*/ 1215740 w 1215740"/>
              <a:gd name="connsiteY6" fmla="*/ 3128962 h 312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5740" h="3128962">
                <a:moveTo>
                  <a:pt x="501365" y="0"/>
                </a:moveTo>
                <a:cubicBezTo>
                  <a:pt x="364443" y="208359"/>
                  <a:pt x="227521" y="416719"/>
                  <a:pt x="144177" y="657225"/>
                </a:cubicBezTo>
                <a:cubicBezTo>
                  <a:pt x="60833" y="897731"/>
                  <a:pt x="-10604" y="1173956"/>
                  <a:pt x="1302" y="1443037"/>
                </a:cubicBezTo>
                <a:cubicBezTo>
                  <a:pt x="13208" y="1712118"/>
                  <a:pt x="120365" y="2047874"/>
                  <a:pt x="215615" y="2271712"/>
                </a:cubicBezTo>
                <a:cubicBezTo>
                  <a:pt x="310865" y="2495550"/>
                  <a:pt x="446596" y="2657474"/>
                  <a:pt x="572802" y="2786062"/>
                </a:cubicBezTo>
                <a:cubicBezTo>
                  <a:pt x="699008" y="2914650"/>
                  <a:pt x="865696" y="2986087"/>
                  <a:pt x="972852" y="3043237"/>
                </a:cubicBezTo>
                <a:cubicBezTo>
                  <a:pt x="1080008" y="3100387"/>
                  <a:pt x="1147874" y="3114674"/>
                  <a:pt x="1215740" y="3128962"/>
                </a:cubicBezTo>
              </a:path>
            </a:pathLst>
          </a:custGeom>
          <a:noFill/>
          <a:ln w="45720">
            <a:solidFill>
              <a:srgbClr val="487CAA"/>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52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34" grpId="0" animBg="1"/>
      <p:bldP spid="3" grpId="0" animBg="1"/>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Our results</a:t>
            </a:r>
            <a:endParaRPr lang="en-US" dirty="0"/>
          </a:p>
        </p:txBody>
      </p:sp>
      <p:sp>
        <p:nvSpPr>
          <p:cNvPr id="3" name="Rounded Rectangle 2">
            <a:extLst>
              <a:ext uri="{FF2B5EF4-FFF2-40B4-BE49-F238E27FC236}">
                <a16:creationId xmlns:a16="http://schemas.microsoft.com/office/drawing/2014/main" id="{EFCD2EDB-7DCD-2A9F-6FC0-C39863E380DC}"/>
              </a:ext>
            </a:extLst>
          </p:cNvPr>
          <p:cNvSpPr/>
          <p:nvPr/>
        </p:nvSpPr>
        <p:spPr>
          <a:xfrm>
            <a:off x="1461293" y="2013403"/>
            <a:ext cx="4280616" cy="112371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3000" dirty="0">
                <a:solidFill>
                  <a:srgbClr val="000000"/>
                </a:solidFill>
                <a:latin typeface="Helvetica" pitchFamily="2" charset="0"/>
              </a:rPr>
              <a:t>Improved blind signatures upon [</a:t>
            </a:r>
            <a:r>
              <a:rPr lang="en-US" sz="3000" dirty="0">
                <a:solidFill>
                  <a:schemeClr val="accent1"/>
                </a:solidFill>
                <a:latin typeface="Helvetica" pitchFamily="2" charset="0"/>
              </a:rPr>
              <a:t>TZ22</a:t>
            </a:r>
            <a:r>
              <a:rPr lang="en-US" sz="3000" dirty="0">
                <a:solidFill>
                  <a:srgbClr val="000000"/>
                </a:solidFill>
                <a:latin typeface="Helvetica" pitchFamily="2" charset="0"/>
              </a:rPr>
              <a:t>]</a:t>
            </a:r>
            <a:endParaRPr lang="en-US" sz="3000" dirty="0">
              <a:solidFill>
                <a:srgbClr val="000000"/>
              </a:solidFill>
              <a:effectLst/>
              <a:latin typeface="Helvetica Light" panose="020B0403020202020204" pitchFamily="34" charset="0"/>
            </a:endParaRPr>
          </a:p>
        </p:txBody>
      </p:sp>
      <p:sp>
        <p:nvSpPr>
          <p:cNvPr id="4" name="TextBox 3">
            <a:extLst>
              <a:ext uri="{FF2B5EF4-FFF2-40B4-BE49-F238E27FC236}">
                <a16:creationId xmlns:a16="http://schemas.microsoft.com/office/drawing/2014/main" id="{C0CA4B26-54C3-9019-3FA6-A61BA8AB7890}"/>
              </a:ext>
            </a:extLst>
          </p:cNvPr>
          <p:cNvSpPr txBox="1"/>
          <p:nvPr/>
        </p:nvSpPr>
        <p:spPr>
          <a:xfrm>
            <a:off x="6214933" y="2018706"/>
            <a:ext cx="4515516" cy="477054"/>
          </a:xfrm>
          <a:prstGeom prst="rect">
            <a:avLst/>
          </a:prstGeom>
          <a:noFill/>
        </p:spPr>
        <p:txBody>
          <a:bodyPr wrap="square" rtlCol="0">
            <a:spAutoFit/>
          </a:bodyPr>
          <a:lstStyle/>
          <a:p>
            <a:r>
              <a:rPr lang="en-US" sz="2400" dirty="0">
                <a:latin typeface="Helvetica" pitchFamily="2" charset="0"/>
              </a:rPr>
              <a:t>Reduce sig. size by 1 scalar</a:t>
            </a:r>
          </a:p>
        </p:txBody>
      </p:sp>
      <p:sp>
        <p:nvSpPr>
          <p:cNvPr id="6" name="Rounded Rectangle 5">
            <a:extLst>
              <a:ext uri="{FF2B5EF4-FFF2-40B4-BE49-F238E27FC236}">
                <a16:creationId xmlns:a16="http://schemas.microsoft.com/office/drawing/2014/main" id="{899D16CB-F4F8-90F9-B7BE-8CF11B2FBE04}"/>
              </a:ext>
            </a:extLst>
          </p:cNvPr>
          <p:cNvSpPr/>
          <p:nvPr/>
        </p:nvSpPr>
        <p:spPr>
          <a:xfrm>
            <a:off x="1461293" y="4260827"/>
            <a:ext cx="7328745" cy="1123712"/>
          </a:xfrm>
          <a:prstGeom prst="roundRect">
            <a:avLst>
              <a:gd name="adj" fmla="val 16813"/>
            </a:avLst>
          </a:prstGeom>
          <a:solidFill>
            <a:srgbClr val="E1FFBA"/>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pPr algn="ctr" defTabSz="2709333" hangingPunct="0"/>
            <a:r>
              <a:rPr lang="en-US" sz="3000" dirty="0">
                <a:solidFill>
                  <a:srgbClr val="000000"/>
                </a:solidFill>
                <a:latin typeface="Helvetica" pitchFamily="2" charset="0"/>
              </a:rPr>
              <a:t>Snowblind: </a:t>
            </a:r>
            <a:r>
              <a:rPr lang="en-US" sz="3000" b="1" dirty="0">
                <a:solidFill>
                  <a:srgbClr val="000000"/>
                </a:solidFill>
                <a:latin typeface="Helvetica" pitchFamily="2" charset="0"/>
              </a:rPr>
              <a:t>first</a:t>
            </a:r>
            <a:r>
              <a:rPr lang="en-US" sz="3000" dirty="0">
                <a:solidFill>
                  <a:srgbClr val="000000"/>
                </a:solidFill>
                <a:latin typeface="Helvetica" pitchFamily="2" charset="0"/>
              </a:rPr>
              <a:t> threshold blind signatures in pairing-free groups</a:t>
            </a:r>
            <a:endParaRPr lang="en-US" sz="3000" dirty="0">
              <a:solidFill>
                <a:srgbClr val="000000"/>
              </a:solidFill>
              <a:effectLst/>
              <a:latin typeface="Helvetica Light" panose="020B0403020202020204" pitchFamily="34" charset="0"/>
            </a:endParaRPr>
          </a:p>
        </p:txBody>
      </p:sp>
      <p:sp>
        <p:nvSpPr>
          <p:cNvPr id="7" name="TextBox 6">
            <a:extLst>
              <a:ext uri="{FF2B5EF4-FFF2-40B4-BE49-F238E27FC236}">
                <a16:creationId xmlns:a16="http://schemas.microsoft.com/office/drawing/2014/main" id="{9F1A6E85-49B5-F851-337C-30470F33FD69}"/>
              </a:ext>
            </a:extLst>
          </p:cNvPr>
          <p:cNvSpPr txBox="1"/>
          <p:nvPr/>
        </p:nvSpPr>
        <p:spPr>
          <a:xfrm>
            <a:off x="6214933" y="2660061"/>
            <a:ext cx="4825099" cy="830997"/>
          </a:xfrm>
          <a:prstGeom prst="rect">
            <a:avLst/>
          </a:prstGeom>
          <a:noFill/>
        </p:spPr>
        <p:txBody>
          <a:bodyPr wrap="square" rtlCol="0">
            <a:spAutoFit/>
          </a:bodyPr>
          <a:lstStyle/>
          <a:p>
            <a:r>
              <a:rPr lang="en-US" sz="2400" dirty="0">
                <a:latin typeface="Helvetica" pitchFamily="2" charset="0"/>
              </a:rPr>
              <a:t>Alternative construction with simpler proof</a:t>
            </a:r>
          </a:p>
        </p:txBody>
      </p:sp>
      <p:cxnSp>
        <p:nvCxnSpPr>
          <p:cNvPr id="8" name="Straight Arrow Connector 7">
            <a:extLst>
              <a:ext uri="{FF2B5EF4-FFF2-40B4-BE49-F238E27FC236}">
                <a16:creationId xmlns:a16="http://schemas.microsoft.com/office/drawing/2014/main" id="{F7BB09ED-731A-8D64-894D-9D831B79E10F}"/>
              </a:ext>
            </a:extLst>
          </p:cNvPr>
          <p:cNvCxnSpPr>
            <a:cxnSpLocks/>
          </p:cNvCxnSpPr>
          <p:nvPr/>
        </p:nvCxnSpPr>
        <p:spPr>
          <a:xfrm>
            <a:off x="2938667" y="3137115"/>
            <a:ext cx="0" cy="1123712"/>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2D21B53-74C3-4F79-78B9-2E70C57C48BF}"/>
              </a:ext>
            </a:extLst>
          </p:cNvPr>
          <p:cNvCxnSpPr>
            <a:cxnSpLocks/>
            <a:endCxn id="4" idx="1"/>
          </p:cNvCxnSpPr>
          <p:nvPr/>
        </p:nvCxnSpPr>
        <p:spPr>
          <a:xfrm flipV="1">
            <a:off x="5741909" y="2257233"/>
            <a:ext cx="473024" cy="272579"/>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03AA18-AF86-699B-A518-0A0CF45DD97A}"/>
              </a:ext>
            </a:extLst>
          </p:cNvPr>
          <p:cNvCxnSpPr>
            <a:cxnSpLocks/>
            <a:endCxn id="7" idx="1"/>
          </p:cNvCxnSpPr>
          <p:nvPr/>
        </p:nvCxnSpPr>
        <p:spPr>
          <a:xfrm>
            <a:off x="5741909" y="2660061"/>
            <a:ext cx="473024" cy="415499"/>
          </a:xfrm>
          <a:prstGeom prst="straightConnector1">
            <a:avLst/>
          </a:prstGeom>
          <a:ln w="45720">
            <a:solidFill>
              <a:srgbClr val="0076B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00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normAutofit/>
          </a:bodyPr>
          <a:lstStyle/>
          <a:p>
            <a:r>
              <a:rPr lang="en-US" dirty="0">
                <a:solidFill>
                  <a:srgbClr val="073A6C"/>
                </a:solidFill>
                <a:latin typeface="Helvetica Light" panose="020B0403020202020204" pitchFamily="34" charset="0"/>
              </a:rPr>
              <a:t>One-more unforgeability (OMUF)</a:t>
            </a:r>
            <a:endParaRPr lang="en-US" dirty="0"/>
          </a:p>
        </p:txBody>
      </p:sp>
      <p:pic>
        <p:nvPicPr>
          <p:cNvPr id="3" name="Picture 2">
            <a:extLst>
              <a:ext uri="{FF2B5EF4-FFF2-40B4-BE49-F238E27FC236}">
                <a16:creationId xmlns:a16="http://schemas.microsoft.com/office/drawing/2014/main" id="{2C901963-32E7-A34D-029F-A345947AE873}"/>
              </a:ext>
            </a:extLst>
          </p:cNvPr>
          <p:cNvPicPr>
            <a:picLocks noChangeAspect="1"/>
          </p:cNvPicPr>
          <p:nvPr/>
        </p:nvPicPr>
        <p:blipFill>
          <a:blip r:embed="rId3"/>
          <a:stretch>
            <a:fillRect/>
          </a:stretch>
        </p:blipFill>
        <p:spPr>
          <a:xfrm>
            <a:off x="1215292" y="2673759"/>
            <a:ext cx="1881883" cy="188188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4062D85-D8C6-7A66-F7FE-D52A44C0A30E}"/>
                  </a:ext>
                </a:extLst>
              </p:cNvPr>
              <p:cNvSpPr txBox="1"/>
              <p:nvPr/>
            </p:nvSpPr>
            <p:spPr>
              <a:xfrm>
                <a:off x="1349237" y="1772476"/>
                <a:ext cx="1747938" cy="477054"/>
              </a:xfrm>
              <a:prstGeom prst="rect">
                <a:avLst/>
              </a:prstGeom>
              <a:noFill/>
            </p:spPr>
            <p:txBody>
              <a:bodyPr wrap="square" rtlCol="0">
                <a:spAutoFit/>
              </a:bodyPr>
              <a:lstStyle/>
              <a:p>
                <a:r>
                  <a:rPr lang="en-US" sz="2400" dirty="0">
                    <a:solidFill>
                      <a:srgbClr val="000000"/>
                    </a:solidFill>
                    <a:effectLst/>
                    <a:latin typeface="Helvetica" pitchFamily="2" charset="0"/>
                  </a:rPr>
                  <a:t>Issuer : </a:t>
                </a:r>
                <a14:m>
                  <m:oMath xmlns:m="http://schemas.openxmlformats.org/officeDocument/2006/math">
                    <m:r>
                      <a:rPr lang="en-US" sz="2400" b="0" i="1" smtClean="0">
                        <a:solidFill>
                          <a:srgbClr val="000000"/>
                        </a:solidFill>
                        <a:effectLst/>
                        <a:latin typeface="Cambria Math" panose="02040503050406030204" pitchFamily="18" charset="0"/>
                      </a:rPr>
                      <m:t>𝑠𝑘</m:t>
                    </m:r>
                  </m:oMath>
                </a14:m>
                <a:endParaRPr lang="en-US" sz="2400" b="0" dirty="0">
                  <a:solidFill>
                    <a:srgbClr val="000000"/>
                  </a:solidFill>
                  <a:effectLst/>
                  <a:latin typeface="Helvetica Light" panose="020B0403020202020204" pitchFamily="34" charset="0"/>
                </a:endParaRPr>
              </a:p>
            </p:txBody>
          </p:sp>
        </mc:Choice>
        <mc:Fallback xmlns="">
          <p:sp>
            <p:nvSpPr>
              <p:cNvPr id="4" name="TextBox 3">
                <a:extLst>
                  <a:ext uri="{FF2B5EF4-FFF2-40B4-BE49-F238E27FC236}">
                    <a16:creationId xmlns:a16="http://schemas.microsoft.com/office/drawing/2014/main" id="{54062D85-D8C6-7A66-F7FE-D52A44C0A30E}"/>
                  </a:ext>
                </a:extLst>
              </p:cNvPr>
              <p:cNvSpPr txBox="1">
                <a:spLocks noRot="1" noChangeAspect="1" noMove="1" noResize="1" noEditPoints="1" noAdjustHandles="1" noChangeArrowheads="1" noChangeShapeType="1" noTextEdit="1"/>
              </p:cNvSpPr>
              <p:nvPr/>
            </p:nvSpPr>
            <p:spPr>
              <a:xfrm>
                <a:off x="1349237" y="1772476"/>
                <a:ext cx="1747938" cy="477054"/>
              </a:xfrm>
              <a:prstGeom prst="rect">
                <a:avLst/>
              </a:prstGeom>
              <a:blipFill>
                <a:blip r:embed="rId4"/>
                <a:stretch>
                  <a:fillRect l="-5797" t="-10256"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9C454D-61FC-CE3F-704C-28A75CC59ACE}"/>
                  </a:ext>
                </a:extLst>
              </p:cNvPr>
              <p:cNvSpPr txBox="1"/>
              <p:nvPr/>
            </p:nvSpPr>
            <p:spPr>
              <a:xfrm>
                <a:off x="4150518" y="3387128"/>
                <a:ext cx="2083916" cy="861774"/>
              </a:xfrm>
              <a:prstGeom prst="rect">
                <a:avLst/>
              </a:prstGeom>
              <a:noFill/>
            </p:spPr>
            <p:txBody>
              <a:bodyPr wrap="square" rtlCol="0">
                <a:spAutoFit/>
              </a:bodyPr>
              <a:lstStyle/>
              <a:p>
                <a14:m>
                  <m:oMath xmlns:m="http://schemas.openxmlformats.org/officeDocument/2006/math">
                    <m:r>
                      <a:rPr lang="en-US" sz="2400" b="0" i="1" smtClean="0">
                        <a:solidFill>
                          <a:srgbClr val="FF6200"/>
                        </a:solidFill>
                        <a:effectLst/>
                        <a:latin typeface="Cambria Math" panose="02040503050406030204" pitchFamily="18" charset="0"/>
                      </a:rPr>
                      <m:t>ℓ</m:t>
                    </m:r>
                  </m:oMath>
                </a14:m>
                <a:r>
                  <a:rPr lang="en-US" sz="2400" b="0" dirty="0">
                    <a:solidFill>
                      <a:srgbClr val="000000"/>
                    </a:solidFill>
                    <a:effectLst/>
                    <a:latin typeface="Helvetica Light" panose="020B0403020202020204" pitchFamily="34" charset="0"/>
                  </a:rPr>
                  <a:t> </a:t>
                </a:r>
                <a:r>
                  <a:rPr lang="en-US" sz="2400" b="1" dirty="0">
                    <a:solidFill>
                      <a:srgbClr val="FF6200"/>
                    </a:solidFill>
                    <a:effectLst/>
                    <a:latin typeface="Helvetica Light" panose="020B0403020202020204" pitchFamily="34" charset="0"/>
                  </a:rPr>
                  <a:t>concurrent</a:t>
                </a:r>
                <a:r>
                  <a:rPr lang="en-US" sz="2400" b="0" dirty="0">
                    <a:solidFill>
                      <a:srgbClr val="000000"/>
                    </a:solidFill>
                    <a:effectLst/>
                    <a:latin typeface="Helvetica Light" panose="020B0403020202020204" pitchFamily="34" charset="0"/>
                  </a:rPr>
                  <a:t> sessions</a:t>
                </a:r>
              </a:p>
            </p:txBody>
          </p:sp>
        </mc:Choice>
        <mc:Fallback xmlns="">
          <p:sp>
            <p:nvSpPr>
              <p:cNvPr id="5" name="TextBox 4">
                <a:extLst>
                  <a:ext uri="{FF2B5EF4-FFF2-40B4-BE49-F238E27FC236}">
                    <a16:creationId xmlns:a16="http://schemas.microsoft.com/office/drawing/2014/main" id="{549C454D-61FC-CE3F-704C-28A75CC59ACE}"/>
                  </a:ext>
                </a:extLst>
              </p:cNvPr>
              <p:cNvSpPr txBox="1">
                <a:spLocks noRot="1" noChangeAspect="1" noMove="1" noResize="1" noEditPoints="1" noAdjustHandles="1" noChangeArrowheads="1" noChangeShapeType="1" noTextEdit="1"/>
              </p:cNvSpPr>
              <p:nvPr/>
            </p:nvSpPr>
            <p:spPr>
              <a:xfrm>
                <a:off x="4150518" y="3387128"/>
                <a:ext cx="2083916" cy="861774"/>
              </a:xfrm>
              <a:prstGeom prst="rect">
                <a:avLst/>
              </a:prstGeom>
              <a:blipFill>
                <a:blip r:embed="rId5"/>
                <a:stretch>
                  <a:fillRect l="-4217" t="-4348" b="-13043"/>
                </a:stretch>
              </a:blipFill>
            </p:spPr>
            <p:txBody>
              <a:bodyPr/>
              <a:lstStyle/>
              <a:p>
                <a:r>
                  <a:rPr lang="en-US">
                    <a:noFill/>
                  </a:rPr>
                  <a:t> </a:t>
                </a:r>
              </a:p>
            </p:txBody>
          </p:sp>
        </mc:Fallback>
      </mc:AlternateContent>
      <p:pic>
        <p:nvPicPr>
          <p:cNvPr id="9" name="Picture 8" descr="A red and black cartoon face&#10;&#10;Description automatically generated">
            <a:extLst>
              <a:ext uri="{FF2B5EF4-FFF2-40B4-BE49-F238E27FC236}">
                <a16:creationId xmlns:a16="http://schemas.microsoft.com/office/drawing/2014/main" id="{7FBE3CE9-54E5-0999-5B9A-D5CDF2F0FDDB}"/>
              </a:ext>
            </a:extLst>
          </p:cNvPr>
          <p:cNvPicPr>
            <a:picLocks noChangeAspect="1"/>
          </p:cNvPicPr>
          <p:nvPr/>
        </p:nvPicPr>
        <p:blipFill>
          <a:blip r:embed="rId6"/>
          <a:stretch>
            <a:fillRect/>
          </a:stretch>
        </p:blipFill>
        <p:spPr>
          <a:xfrm>
            <a:off x="6350122" y="2647850"/>
            <a:ext cx="2022187" cy="2022187"/>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CF303F7-661C-B102-DDB4-134704877914}"/>
                  </a:ext>
                </a:extLst>
              </p:cNvPr>
              <p:cNvSpPr txBox="1"/>
              <p:nvPr/>
            </p:nvSpPr>
            <p:spPr>
              <a:xfrm>
                <a:off x="6044265" y="1772476"/>
                <a:ext cx="3201567" cy="477054"/>
              </a:xfrm>
              <a:prstGeom prst="rect">
                <a:avLst/>
              </a:prstGeom>
              <a:noFill/>
            </p:spPr>
            <p:txBody>
              <a:bodyPr wrap="square" rtlCol="0">
                <a:spAutoFit/>
              </a:bodyPr>
              <a:lstStyle/>
              <a:p>
                <a:r>
                  <a:rPr lang="en-US" sz="2400" dirty="0">
                    <a:solidFill>
                      <a:srgbClr val="DE2240"/>
                    </a:solidFill>
                    <a:latin typeface="Helvetica" pitchFamily="2" charset="0"/>
                  </a:rPr>
                  <a:t>Adversary</a:t>
                </a:r>
                <a:r>
                  <a:rPr lang="en-US" sz="2400" dirty="0">
                    <a:solidFill>
                      <a:srgbClr val="000000"/>
                    </a:solidFill>
                    <a:latin typeface="Helvetica" pitchFamily="2" charset="0"/>
                  </a:rPr>
                  <a:t> </a:t>
                </a:r>
                <a:r>
                  <a:rPr lang="en-US" sz="2400" dirty="0">
                    <a:solidFill>
                      <a:srgbClr val="000000"/>
                    </a:solidFill>
                    <a:effectLst/>
                    <a:latin typeface="Helvetica" pitchFamily="2" charset="0"/>
                  </a:rPr>
                  <a:t>: </a:t>
                </a:r>
                <a14:m>
                  <m:oMath xmlns:m="http://schemas.openxmlformats.org/officeDocument/2006/math">
                    <m:r>
                      <a:rPr lang="en-US" sz="2400" b="0" i="1" smtClean="0">
                        <a:solidFill>
                          <a:srgbClr val="000000"/>
                        </a:solidFill>
                        <a:effectLst/>
                        <a:latin typeface="Cambria Math" panose="02040503050406030204" pitchFamily="18" charset="0"/>
                      </a:rPr>
                      <m:t>𝑝𝑘</m:t>
                    </m:r>
                  </m:oMath>
                </a14:m>
                <a:endParaRPr lang="en-US" sz="2400" b="0" dirty="0">
                  <a:solidFill>
                    <a:srgbClr val="000000"/>
                  </a:solidFill>
                  <a:effectLst/>
                  <a:latin typeface="Helvetica Light" panose="020B0403020202020204" pitchFamily="34" charset="0"/>
                </a:endParaRPr>
              </a:p>
            </p:txBody>
          </p:sp>
        </mc:Choice>
        <mc:Fallback xmlns="">
          <p:sp>
            <p:nvSpPr>
              <p:cNvPr id="31" name="TextBox 30">
                <a:extLst>
                  <a:ext uri="{FF2B5EF4-FFF2-40B4-BE49-F238E27FC236}">
                    <a16:creationId xmlns:a16="http://schemas.microsoft.com/office/drawing/2014/main" id="{9CF303F7-661C-B102-DDB4-134704877914}"/>
                  </a:ext>
                </a:extLst>
              </p:cNvPr>
              <p:cNvSpPr txBox="1">
                <a:spLocks noRot="1" noChangeAspect="1" noMove="1" noResize="1" noEditPoints="1" noAdjustHandles="1" noChangeArrowheads="1" noChangeShapeType="1" noTextEdit="1"/>
              </p:cNvSpPr>
              <p:nvPr/>
            </p:nvSpPr>
            <p:spPr>
              <a:xfrm>
                <a:off x="6044265" y="1772476"/>
                <a:ext cx="3201567" cy="477054"/>
              </a:xfrm>
              <a:prstGeom prst="rect">
                <a:avLst/>
              </a:prstGeom>
              <a:blipFill>
                <a:blip r:embed="rId7"/>
                <a:stretch>
                  <a:fillRect l="-3162" t="-10256" b="-23077"/>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B7A69B8-FFBD-ECB6-06A8-90624EB5C16D}"/>
              </a:ext>
            </a:extLst>
          </p:cNvPr>
          <p:cNvCxnSpPr>
            <a:cxnSpLocks/>
          </p:cNvCxnSpPr>
          <p:nvPr/>
        </p:nvCxnSpPr>
        <p:spPr>
          <a:xfrm>
            <a:off x="3419263" y="2531659"/>
            <a:ext cx="2402758"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39C43D8-88CC-318A-0139-1D7503CF3C9F}"/>
              </a:ext>
            </a:extLst>
          </p:cNvPr>
          <p:cNvCxnSpPr>
            <a:cxnSpLocks/>
          </p:cNvCxnSpPr>
          <p:nvPr/>
        </p:nvCxnSpPr>
        <p:spPr>
          <a:xfrm>
            <a:off x="3389767" y="2847169"/>
            <a:ext cx="2432254"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D0188BB-49C0-AB03-2145-CB57EB8F206B}"/>
              </a:ext>
            </a:extLst>
          </p:cNvPr>
          <p:cNvCxnSpPr>
            <a:cxnSpLocks/>
          </p:cNvCxnSpPr>
          <p:nvPr/>
        </p:nvCxnSpPr>
        <p:spPr>
          <a:xfrm>
            <a:off x="3419263" y="3200253"/>
            <a:ext cx="2402758"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B9570B6-6917-3901-2DF2-AEFB0D5F6BB8}"/>
              </a:ext>
            </a:extLst>
          </p:cNvPr>
          <p:cNvCxnSpPr>
            <a:cxnSpLocks/>
          </p:cNvCxnSpPr>
          <p:nvPr/>
        </p:nvCxnSpPr>
        <p:spPr>
          <a:xfrm>
            <a:off x="3419263" y="4445536"/>
            <a:ext cx="2402758"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1095D2-7277-445F-5360-4E6E8474033E}"/>
              </a:ext>
            </a:extLst>
          </p:cNvPr>
          <p:cNvCxnSpPr>
            <a:cxnSpLocks/>
          </p:cNvCxnSpPr>
          <p:nvPr/>
        </p:nvCxnSpPr>
        <p:spPr>
          <a:xfrm>
            <a:off x="3389767" y="4761046"/>
            <a:ext cx="2432254" cy="0"/>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98DE1AE-CB36-227D-95CC-2D8E748E85FA}"/>
              </a:ext>
            </a:extLst>
          </p:cNvPr>
          <p:cNvCxnSpPr>
            <a:cxnSpLocks/>
          </p:cNvCxnSpPr>
          <p:nvPr/>
        </p:nvCxnSpPr>
        <p:spPr>
          <a:xfrm>
            <a:off x="3419263" y="5114130"/>
            <a:ext cx="2402758" cy="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D712F7A-8FF3-16BC-700C-5BEB6EB3286C}"/>
                  </a:ext>
                </a:extLst>
              </p:cNvPr>
              <p:cNvSpPr txBox="1"/>
              <p:nvPr/>
            </p:nvSpPr>
            <p:spPr>
              <a:xfrm>
                <a:off x="3607669" y="3490041"/>
                <a:ext cx="707234" cy="4770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solidFill>
                            <a:srgbClr val="000000"/>
                          </a:solidFill>
                          <a:effectLst/>
                          <a:latin typeface="Cambria Math" panose="02040503050406030204" pitchFamily="18" charset="0"/>
                        </a:rPr>
                        <m:t>⋮</m:t>
                      </m:r>
                    </m:oMath>
                  </m:oMathPara>
                </a14:m>
                <a:endParaRPr lang="en-US" sz="2500" b="0" dirty="0">
                  <a:solidFill>
                    <a:srgbClr val="000000"/>
                  </a:solidFill>
                  <a:effectLst/>
                  <a:latin typeface="Helvetica Light" panose="020B0403020202020204" pitchFamily="34" charset="0"/>
                </a:endParaRPr>
              </a:p>
            </p:txBody>
          </p:sp>
        </mc:Choice>
        <mc:Fallback xmlns="">
          <p:sp>
            <p:nvSpPr>
              <p:cNvPr id="57" name="TextBox 56">
                <a:extLst>
                  <a:ext uri="{FF2B5EF4-FFF2-40B4-BE49-F238E27FC236}">
                    <a16:creationId xmlns:a16="http://schemas.microsoft.com/office/drawing/2014/main" id="{6D712F7A-8FF3-16BC-700C-5BEB6EB3286C}"/>
                  </a:ext>
                </a:extLst>
              </p:cNvPr>
              <p:cNvSpPr txBox="1">
                <a:spLocks noRot="1" noChangeAspect="1" noMove="1" noResize="1" noEditPoints="1" noAdjustHandles="1" noChangeArrowheads="1" noChangeShapeType="1" noTextEdit="1"/>
              </p:cNvSpPr>
              <p:nvPr/>
            </p:nvSpPr>
            <p:spPr>
              <a:xfrm>
                <a:off x="3607669" y="3490041"/>
                <a:ext cx="707234" cy="477042"/>
              </a:xfrm>
              <a:prstGeom prst="rect">
                <a:avLst/>
              </a:prstGeom>
              <a:blipFill>
                <a:blip r:embed="rId8"/>
                <a:stretch>
                  <a:fillRect/>
                </a:stretch>
              </a:blipFill>
            </p:spPr>
            <p:txBody>
              <a:bodyPr/>
              <a:lstStyle/>
              <a:p>
                <a:r>
                  <a:rPr lang="en-US">
                    <a:noFill/>
                  </a:rPr>
                  <a:t> </a:t>
                </a:r>
              </a:p>
            </p:txBody>
          </p:sp>
        </mc:Fallback>
      </mc:AlternateContent>
      <p:grpSp>
        <p:nvGrpSpPr>
          <p:cNvPr id="95" name="Group 94">
            <a:extLst>
              <a:ext uri="{FF2B5EF4-FFF2-40B4-BE49-F238E27FC236}">
                <a16:creationId xmlns:a16="http://schemas.microsoft.com/office/drawing/2014/main" id="{3D6101A2-43D6-1571-217B-8077F8D84F12}"/>
              </a:ext>
            </a:extLst>
          </p:cNvPr>
          <p:cNvGrpSpPr/>
          <p:nvPr/>
        </p:nvGrpSpPr>
        <p:grpSpPr>
          <a:xfrm>
            <a:off x="8769111" y="1589706"/>
            <a:ext cx="2812058" cy="4754753"/>
            <a:chOff x="8894167" y="1233741"/>
            <a:chExt cx="2812058" cy="4754753"/>
          </a:xfrm>
        </p:grpSpPr>
        <p:sp>
          <p:nvSpPr>
            <p:cNvPr id="94" name="Rounded Rectangle 93">
              <a:extLst>
                <a:ext uri="{FF2B5EF4-FFF2-40B4-BE49-F238E27FC236}">
                  <a16:creationId xmlns:a16="http://schemas.microsoft.com/office/drawing/2014/main" id="{9BFA717B-7199-44C0-DE29-1C2D7E5DC33F}"/>
                </a:ext>
              </a:extLst>
            </p:cNvPr>
            <p:cNvSpPr/>
            <p:nvPr/>
          </p:nvSpPr>
          <p:spPr>
            <a:xfrm>
              <a:off x="8894167" y="1233741"/>
              <a:ext cx="2812058" cy="4754753"/>
            </a:xfrm>
            <a:prstGeom prst="roundRect">
              <a:avLst>
                <a:gd name="adj" fmla="val 6281"/>
              </a:avLst>
            </a:prstGeom>
            <a:solidFill>
              <a:srgbClr val="FFF7A7"/>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40" tIns="45720" rIns="91440" bIns="45720" numCol="1" spcCol="38100" rtlCol="0" anchor="ctr">
              <a:spAutoFit/>
            </a:bodyPr>
            <a:lstStyle/>
            <a:p>
              <a:endParaRPr lang="ar-AE" sz="2500" dirty="0"/>
            </a:p>
          </p:txBody>
        </p:sp>
        <p:sp>
          <p:nvSpPr>
            <p:cNvPr id="58" name="TextBox 57">
              <a:extLst>
                <a:ext uri="{FF2B5EF4-FFF2-40B4-BE49-F238E27FC236}">
                  <a16:creationId xmlns:a16="http://schemas.microsoft.com/office/drawing/2014/main" id="{162B7084-594B-E678-C597-4D0BB8680A24}"/>
                </a:ext>
              </a:extLst>
            </p:cNvPr>
            <p:cNvSpPr txBox="1"/>
            <p:nvPr/>
          </p:nvSpPr>
          <p:spPr>
            <a:xfrm>
              <a:off x="9341418" y="1425168"/>
              <a:ext cx="1917556" cy="861774"/>
            </a:xfrm>
            <a:prstGeom prst="rect">
              <a:avLst/>
            </a:prstGeom>
            <a:noFill/>
          </p:spPr>
          <p:txBody>
            <a:bodyPr wrap="square" rtlCol="0">
              <a:spAutoFit/>
            </a:bodyPr>
            <a:lstStyle/>
            <a:p>
              <a:pPr algn="ctr"/>
              <a:r>
                <a:rPr lang="en-US" sz="2400" b="0" dirty="0">
                  <a:solidFill>
                    <a:srgbClr val="000000"/>
                  </a:solidFill>
                  <a:effectLst/>
                  <a:latin typeface="Helvetica Light" panose="020B0403020202020204" pitchFamily="34" charset="0"/>
                </a:rPr>
                <a:t>Concurrent</a:t>
              </a:r>
            </a:p>
            <a:p>
              <a:pPr algn="ctr"/>
              <a:r>
                <a:rPr lang="en-US" sz="2400" dirty="0">
                  <a:solidFill>
                    <a:srgbClr val="000000"/>
                  </a:solidFill>
                  <a:latin typeface="Helvetica Light" panose="020B0403020202020204" pitchFamily="34" charset="0"/>
                </a:rPr>
                <a:t>Example</a:t>
              </a:r>
              <a:endParaRPr lang="en-US" sz="2400" b="0" dirty="0">
                <a:solidFill>
                  <a:srgbClr val="000000"/>
                </a:solidFill>
                <a:effectLst/>
                <a:latin typeface="Helvetica Light" panose="020B0403020202020204" pitchFamily="34" charset="0"/>
              </a:endParaRPr>
            </a:p>
          </p:txBody>
        </p:sp>
        <p:sp>
          <p:nvSpPr>
            <p:cNvPr id="59" name="Rounded Rectangle 58">
              <a:extLst>
                <a:ext uri="{FF2B5EF4-FFF2-40B4-BE49-F238E27FC236}">
                  <a16:creationId xmlns:a16="http://schemas.microsoft.com/office/drawing/2014/main" id="{A6ABDA7A-C3DC-E911-FC3A-4D8EFB6E1521}"/>
                </a:ext>
              </a:extLst>
            </p:cNvPr>
            <p:cNvSpPr/>
            <p:nvPr/>
          </p:nvSpPr>
          <p:spPr>
            <a:xfrm>
              <a:off x="9239493" y="2464898"/>
              <a:ext cx="453147" cy="3154236"/>
            </a:xfrm>
            <a:prstGeom prst="roundRect">
              <a:avLst>
                <a:gd name="adj" fmla="val 7840"/>
              </a:avLst>
            </a:prstGeom>
            <a:solidFill>
              <a:schemeClr val="bg1"/>
            </a:solid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a:t>
              </a:r>
            </a:p>
          </p:txBody>
        </p:sp>
        <p:sp>
          <p:nvSpPr>
            <p:cNvPr id="63" name="Rounded Rectangle 62">
              <a:extLst>
                <a:ext uri="{FF2B5EF4-FFF2-40B4-BE49-F238E27FC236}">
                  <a16:creationId xmlns:a16="http://schemas.microsoft.com/office/drawing/2014/main" id="{1D5E8D39-17F5-E5FD-FBC2-5C1EDC7F8AA3}"/>
                </a:ext>
              </a:extLst>
            </p:cNvPr>
            <p:cNvSpPr/>
            <p:nvPr/>
          </p:nvSpPr>
          <p:spPr>
            <a:xfrm>
              <a:off x="10892297" y="2470023"/>
              <a:ext cx="453147" cy="3154236"/>
            </a:xfrm>
            <a:prstGeom prst="roundRect">
              <a:avLst>
                <a:gd name="adj" fmla="val 7840"/>
              </a:avLst>
            </a:prstGeom>
            <a:solidFill>
              <a:schemeClr val="bg1"/>
            </a:solidFill>
            <a:ln w="4572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U</a:t>
              </a:r>
            </a:p>
          </p:txBody>
        </p:sp>
        <p:cxnSp>
          <p:nvCxnSpPr>
            <p:cNvPr id="84" name="Straight Arrow Connector 83">
              <a:extLst>
                <a:ext uri="{FF2B5EF4-FFF2-40B4-BE49-F238E27FC236}">
                  <a16:creationId xmlns:a16="http://schemas.microsoft.com/office/drawing/2014/main" id="{C2A1E264-C5E3-B8D7-E59D-76520887B075}"/>
                </a:ext>
              </a:extLst>
            </p:cNvPr>
            <p:cNvCxnSpPr>
              <a:cxnSpLocks/>
            </p:cNvCxnSpPr>
            <p:nvPr/>
          </p:nvCxnSpPr>
          <p:spPr>
            <a:xfrm>
              <a:off x="9692640" y="2716584"/>
              <a:ext cx="1184909" cy="0"/>
            </a:xfrm>
            <a:prstGeom prst="straightConnector1">
              <a:avLst/>
            </a:prstGeom>
            <a:ln w="45720">
              <a:solidFill>
                <a:srgbClr val="DE224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AFBB39F-AECE-FEEB-8062-1C8B37A362DA}"/>
                </a:ext>
              </a:extLst>
            </p:cNvPr>
            <p:cNvCxnSpPr>
              <a:cxnSpLocks/>
            </p:cNvCxnSpPr>
            <p:nvPr/>
          </p:nvCxnSpPr>
          <p:spPr>
            <a:xfrm>
              <a:off x="9692640" y="3045965"/>
              <a:ext cx="1184909" cy="0"/>
            </a:xfrm>
            <a:prstGeom prst="straightConnector1">
              <a:avLst/>
            </a:prstGeom>
            <a:ln w="45720">
              <a:solidFill>
                <a:srgbClr val="00A04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ABAAC72-AC97-4573-8511-C00C1F0224CC}"/>
                </a:ext>
              </a:extLst>
            </p:cNvPr>
            <p:cNvCxnSpPr>
              <a:cxnSpLocks/>
            </p:cNvCxnSpPr>
            <p:nvPr/>
          </p:nvCxnSpPr>
          <p:spPr>
            <a:xfrm>
              <a:off x="9692640" y="3401879"/>
              <a:ext cx="1184909" cy="0"/>
            </a:xfrm>
            <a:prstGeom prst="straightConnector1">
              <a:avLst/>
            </a:prstGeom>
            <a:ln w="45720">
              <a:solidFill>
                <a:srgbClr val="DE224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B38B6E0-6E38-15C2-6DA5-605310A2783F}"/>
                </a:ext>
              </a:extLst>
            </p:cNvPr>
            <p:cNvCxnSpPr>
              <a:cxnSpLocks/>
            </p:cNvCxnSpPr>
            <p:nvPr/>
          </p:nvCxnSpPr>
          <p:spPr>
            <a:xfrm>
              <a:off x="9692640" y="3764971"/>
              <a:ext cx="1184909" cy="0"/>
            </a:xfrm>
            <a:prstGeom prst="straightConnector1">
              <a:avLst/>
            </a:prstGeom>
            <a:ln w="45720">
              <a:solidFill>
                <a:srgbClr val="0062F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F9C6791-7244-8CBA-B8F7-BAA4B5C6155E}"/>
                </a:ext>
              </a:extLst>
            </p:cNvPr>
            <p:cNvCxnSpPr>
              <a:cxnSpLocks/>
            </p:cNvCxnSpPr>
            <p:nvPr/>
          </p:nvCxnSpPr>
          <p:spPr>
            <a:xfrm>
              <a:off x="9692640" y="4094352"/>
              <a:ext cx="1184909" cy="0"/>
            </a:xfrm>
            <a:prstGeom prst="straightConnector1">
              <a:avLst/>
            </a:prstGeom>
            <a:ln w="45720">
              <a:solidFill>
                <a:srgbClr val="0062FC"/>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E779EC7-2615-6A27-A893-44CBB28E7F4F}"/>
                </a:ext>
              </a:extLst>
            </p:cNvPr>
            <p:cNvCxnSpPr>
              <a:cxnSpLocks/>
            </p:cNvCxnSpPr>
            <p:nvPr/>
          </p:nvCxnSpPr>
          <p:spPr>
            <a:xfrm>
              <a:off x="9692640" y="4450266"/>
              <a:ext cx="1184909" cy="0"/>
            </a:xfrm>
            <a:prstGeom prst="straightConnector1">
              <a:avLst/>
            </a:prstGeom>
            <a:ln w="45720">
              <a:solidFill>
                <a:srgbClr val="00A04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AB7DCF-8B8C-AE05-968E-3A9E61E08016}"/>
                </a:ext>
              </a:extLst>
            </p:cNvPr>
            <p:cNvCxnSpPr>
              <a:cxnSpLocks/>
            </p:cNvCxnSpPr>
            <p:nvPr/>
          </p:nvCxnSpPr>
          <p:spPr>
            <a:xfrm>
              <a:off x="9732521" y="4775797"/>
              <a:ext cx="1184909" cy="0"/>
            </a:xfrm>
            <a:prstGeom prst="straightConnector1">
              <a:avLst/>
            </a:prstGeom>
            <a:ln w="45720">
              <a:solidFill>
                <a:srgbClr val="0062FC"/>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008DA06-E720-59C0-0960-68ED817C9F45}"/>
                </a:ext>
              </a:extLst>
            </p:cNvPr>
            <p:cNvCxnSpPr>
              <a:cxnSpLocks/>
            </p:cNvCxnSpPr>
            <p:nvPr/>
          </p:nvCxnSpPr>
          <p:spPr>
            <a:xfrm>
              <a:off x="9732521" y="5105178"/>
              <a:ext cx="1184909" cy="0"/>
            </a:xfrm>
            <a:prstGeom prst="straightConnector1">
              <a:avLst/>
            </a:prstGeom>
            <a:ln w="45720">
              <a:solidFill>
                <a:srgbClr val="DE224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B726042-D9B2-C670-E461-25CF91DB5A5F}"/>
                </a:ext>
              </a:extLst>
            </p:cNvPr>
            <p:cNvCxnSpPr>
              <a:cxnSpLocks/>
            </p:cNvCxnSpPr>
            <p:nvPr/>
          </p:nvCxnSpPr>
          <p:spPr>
            <a:xfrm>
              <a:off x="9732521" y="5461092"/>
              <a:ext cx="1184909" cy="0"/>
            </a:xfrm>
            <a:prstGeom prst="straightConnector1">
              <a:avLst/>
            </a:prstGeom>
            <a:ln w="45720">
              <a:solidFill>
                <a:srgbClr val="00A040"/>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96" name="Straight Arrow Connector 95">
            <a:extLst>
              <a:ext uri="{FF2B5EF4-FFF2-40B4-BE49-F238E27FC236}">
                <a16:creationId xmlns:a16="http://schemas.microsoft.com/office/drawing/2014/main" id="{F7F9383B-E451-F049-CC59-54D4B4B8AEB2}"/>
              </a:ext>
            </a:extLst>
          </p:cNvPr>
          <p:cNvCxnSpPr>
            <a:cxnSpLocks/>
          </p:cNvCxnSpPr>
          <p:nvPr/>
        </p:nvCxnSpPr>
        <p:spPr>
          <a:xfrm flipH="1">
            <a:off x="6445052" y="4780333"/>
            <a:ext cx="470124" cy="564358"/>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FD233E82-6183-2E43-DD8F-F4E28ABA843C}"/>
                  </a:ext>
                </a:extLst>
              </p:cNvPr>
              <p:cNvSpPr txBox="1"/>
              <p:nvPr/>
            </p:nvSpPr>
            <p:spPr>
              <a:xfrm>
                <a:off x="4867855" y="5279964"/>
                <a:ext cx="3966502"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solidFill>
                                <a:srgbClr val="000000"/>
                              </a:solidFill>
                              <a:effectLst/>
                              <a:latin typeface="Cambria Math" panose="02040503050406030204" pitchFamily="18" charset="0"/>
                            </a:rPr>
                          </m:ctrlPr>
                        </m:dPr>
                        <m:e>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𝑚</m:t>
                              </m:r>
                            </m:e>
                            <m:sub>
                              <m:r>
                                <a:rPr lang="en-US" sz="2400" b="0" i="1" smtClean="0">
                                  <a:solidFill>
                                    <a:srgbClr val="000000"/>
                                  </a:solidFill>
                                  <a:effectLst/>
                                  <a:latin typeface="Cambria Math" panose="02040503050406030204" pitchFamily="18" charset="0"/>
                                </a:rPr>
                                <m:t>1</m:t>
                              </m:r>
                            </m:sub>
                          </m:sSub>
                          <m:r>
                            <a:rPr lang="en-US" sz="2400" b="0" i="1" smtClean="0">
                              <a:solidFill>
                                <a:srgbClr val="000000"/>
                              </a:solidFill>
                              <a:effectLst/>
                              <a:latin typeface="Cambria Math" panose="02040503050406030204" pitchFamily="18" charset="0"/>
                            </a:rPr>
                            <m:t>,</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𝜎</m:t>
                              </m:r>
                            </m:e>
                            <m:sub>
                              <m:r>
                                <a:rPr lang="en-US" sz="2400" b="0" i="1" smtClean="0">
                                  <a:solidFill>
                                    <a:srgbClr val="000000"/>
                                  </a:solidFill>
                                  <a:effectLst/>
                                  <a:latin typeface="Cambria Math" panose="02040503050406030204" pitchFamily="18" charset="0"/>
                                </a:rPr>
                                <m:t>1</m:t>
                              </m:r>
                            </m:sub>
                          </m:sSub>
                        </m:e>
                      </m:d>
                      <m:r>
                        <a:rPr lang="en-US" sz="2400" b="0" i="1" smtClean="0">
                          <a:solidFill>
                            <a:srgbClr val="000000"/>
                          </a:solidFill>
                          <a:effectLst/>
                          <a:latin typeface="Cambria Math" panose="02040503050406030204" pitchFamily="18" charset="0"/>
                        </a:rPr>
                        <m:t>,…,</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𝑚</m:t>
                              </m:r>
                            </m:e>
                            <m:sub>
                              <m:r>
                                <a:rPr lang="en-US" sz="2400" b="0" i="1" smtClean="0">
                                  <a:solidFill>
                                    <a:srgbClr val="000000"/>
                                  </a:solidFill>
                                  <a:latin typeface="Cambria Math" panose="02040503050406030204" pitchFamily="18" charset="0"/>
                                </a:rPr>
                                <m:t>ℓ+1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𝜎</m:t>
                              </m:r>
                            </m:e>
                            <m:sub>
                              <m:r>
                                <a:rPr lang="en-US" sz="2400" b="0" i="1" smtClean="0">
                                  <a:solidFill>
                                    <a:srgbClr val="000000"/>
                                  </a:solidFill>
                                  <a:latin typeface="Cambria Math" panose="02040503050406030204" pitchFamily="18" charset="0"/>
                                </a:rPr>
                                <m:t>ℓ+1</m:t>
                              </m:r>
                            </m:sub>
                          </m:sSub>
                        </m:e>
                      </m:d>
                    </m:oMath>
                  </m:oMathPara>
                </a14:m>
                <a:endParaRPr lang="en-US" sz="2400" b="0" dirty="0">
                  <a:solidFill>
                    <a:srgbClr val="000000"/>
                  </a:solidFill>
                  <a:effectLst/>
                  <a:latin typeface="Helvetica Light" panose="020B0403020202020204" pitchFamily="34" charset="0"/>
                </a:endParaRPr>
              </a:p>
            </p:txBody>
          </p:sp>
        </mc:Choice>
        <mc:Fallback xmlns="">
          <p:sp>
            <p:nvSpPr>
              <p:cNvPr id="97" name="TextBox 96">
                <a:extLst>
                  <a:ext uri="{FF2B5EF4-FFF2-40B4-BE49-F238E27FC236}">
                    <a16:creationId xmlns:a16="http://schemas.microsoft.com/office/drawing/2014/main" id="{FD233E82-6183-2E43-DD8F-F4E28ABA843C}"/>
                  </a:ext>
                </a:extLst>
              </p:cNvPr>
              <p:cNvSpPr txBox="1">
                <a:spLocks noRot="1" noChangeAspect="1" noMove="1" noResize="1" noEditPoints="1" noAdjustHandles="1" noChangeArrowheads="1" noChangeShapeType="1" noTextEdit="1"/>
              </p:cNvSpPr>
              <p:nvPr/>
            </p:nvSpPr>
            <p:spPr>
              <a:xfrm>
                <a:off x="4867855" y="5279964"/>
                <a:ext cx="3966502" cy="4770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B790FBE9-C416-BA0A-735B-35F5F53F056B}"/>
                  </a:ext>
                </a:extLst>
              </p:cNvPr>
              <p:cNvSpPr txBox="1"/>
              <p:nvPr/>
            </p:nvSpPr>
            <p:spPr>
              <a:xfrm>
                <a:off x="1104204" y="5740310"/>
                <a:ext cx="7730153" cy="523220"/>
              </a:xfrm>
              <a:prstGeom prst="rect">
                <a:avLst/>
              </a:prstGeom>
              <a:noFill/>
            </p:spPr>
            <p:txBody>
              <a:bodyPr wrap="square" rtlCol="0">
                <a:spAutoFit/>
              </a:bodyPr>
              <a:lstStyle/>
              <a:p>
                <a:r>
                  <a:rPr lang="en-US" sz="2800" b="1" dirty="0">
                    <a:solidFill>
                      <a:srgbClr val="0076BA"/>
                    </a:solidFill>
                    <a:latin typeface="Helvetica" pitchFamily="2" charset="0"/>
                  </a:rPr>
                  <a:t>OMUF</a:t>
                </a:r>
                <a:r>
                  <a:rPr lang="en-US" sz="2800" dirty="0">
                    <a:solidFill>
                      <a:srgbClr val="0076BA"/>
                    </a:solidFill>
                    <a:latin typeface="Helvetica" pitchFamily="2" charset="0"/>
                  </a:rPr>
                  <a:t>: Can’t forge </a:t>
                </a:r>
                <a14:m>
                  <m:oMath xmlns:m="http://schemas.openxmlformats.org/officeDocument/2006/math">
                    <m:r>
                      <a:rPr lang="en-US" sz="2800" b="0" i="1" smtClean="0">
                        <a:solidFill>
                          <a:srgbClr val="FF6200"/>
                        </a:solidFill>
                        <a:effectLst/>
                        <a:latin typeface="Cambria Math" panose="02040503050406030204" pitchFamily="18" charset="0"/>
                      </a:rPr>
                      <m:t>ℓ+1</m:t>
                    </m:r>
                  </m:oMath>
                </a14:m>
                <a:r>
                  <a:rPr lang="en-US" sz="2800" dirty="0">
                    <a:solidFill>
                      <a:srgbClr val="0076BA"/>
                    </a:solidFill>
                    <a:latin typeface="Helvetica" pitchFamily="2" charset="0"/>
                  </a:rPr>
                  <a:t> distinct msg-sig pairs</a:t>
                </a:r>
              </a:p>
            </p:txBody>
          </p:sp>
        </mc:Choice>
        <mc:Fallback xmlns="">
          <p:sp>
            <p:nvSpPr>
              <p:cNvPr id="99" name="TextBox 98">
                <a:extLst>
                  <a:ext uri="{FF2B5EF4-FFF2-40B4-BE49-F238E27FC236}">
                    <a16:creationId xmlns:a16="http://schemas.microsoft.com/office/drawing/2014/main" id="{B790FBE9-C416-BA0A-735B-35F5F53F056B}"/>
                  </a:ext>
                </a:extLst>
              </p:cNvPr>
              <p:cNvSpPr txBox="1">
                <a:spLocks noRot="1" noChangeAspect="1" noMove="1" noResize="1" noEditPoints="1" noAdjustHandles="1" noChangeArrowheads="1" noChangeShapeType="1" noTextEdit="1"/>
              </p:cNvSpPr>
              <p:nvPr/>
            </p:nvSpPr>
            <p:spPr>
              <a:xfrm>
                <a:off x="1104204" y="5740310"/>
                <a:ext cx="7730153" cy="523220"/>
              </a:xfrm>
              <a:prstGeom prst="rect">
                <a:avLst/>
              </a:prstGeom>
              <a:blipFill>
                <a:blip r:embed="rId10"/>
                <a:stretch>
                  <a:fillRect l="-1639" t="-14634" b="-34146"/>
                </a:stretch>
              </a:blipFill>
            </p:spPr>
            <p:txBody>
              <a:bodyPr/>
              <a:lstStyle/>
              <a:p>
                <a:r>
                  <a:rPr lang="en-US">
                    <a:noFill/>
                  </a:rPr>
                  <a:t> </a:t>
                </a:r>
              </a:p>
            </p:txBody>
          </p:sp>
        </mc:Fallback>
      </mc:AlternateContent>
      <p:sp>
        <p:nvSpPr>
          <p:cNvPr id="100" name="TextBox 99">
            <a:extLst>
              <a:ext uri="{FF2B5EF4-FFF2-40B4-BE49-F238E27FC236}">
                <a16:creationId xmlns:a16="http://schemas.microsoft.com/office/drawing/2014/main" id="{0DFACE3C-A46E-A82E-46D5-9D1DDCB61958}"/>
              </a:ext>
            </a:extLst>
          </p:cNvPr>
          <p:cNvSpPr txBox="1"/>
          <p:nvPr/>
        </p:nvSpPr>
        <p:spPr>
          <a:xfrm>
            <a:off x="1083794" y="1161764"/>
            <a:ext cx="3201567" cy="523220"/>
          </a:xfrm>
          <a:prstGeom prst="rect">
            <a:avLst/>
          </a:prstGeom>
          <a:noFill/>
        </p:spPr>
        <p:txBody>
          <a:bodyPr wrap="square" rtlCol="0">
            <a:spAutoFit/>
          </a:bodyPr>
          <a:lstStyle/>
          <a:p>
            <a:r>
              <a:rPr lang="en-US" sz="2800" dirty="0">
                <a:solidFill>
                  <a:srgbClr val="002060"/>
                </a:solidFill>
                <a:latin typeface="Helvetica" pitchFamily="2" charset="0"/>
              </a:rPr>
              <a:t>of Blind Signatures</a:t>
            </a:r>
          </a:p>
        </p:txBody>
      </p:sp>
    </p:spTree>
    <p:extLst>
      <p:ext uri="{BB962C8B-B14F-4D97-AF65-F5344CB8AC3E}">
        <p14:creationId xmlns:p14="http://schemas.microsoft.com/office/powerpoint/2010/main" val="36534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1" grpId="0"/>
      <p:bldP spid="57" grpId="0"/>
      <p:bldP spid="97" grpId="0"/>
      <p:bldP spid="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DF6-D64B-BC39-88A9-0ECACBA81BFA}"/>
              </a:ext>
            </a:extLst>
          </p:cNvPr>
          <p:cNvSpPr>
            <a:spLocks noGrp="1"/>
          </p:cNvSpPr>
          <p:nvPr>
            <p:ph type="title"/>
          </p:nvPr>
        </p:nvSpPr>
        <p:spPr>
          <a:xfrm>
            <a:off x="485775" y="365126"/>
            <a:ext cx="11458575" cy="977900"/>
          </a:xfrm>
        </p:spPr>
        <p:txBody>
          <a:bodyPr/>
          <a:lstStyle/>
          <a:p>
            <a:r>
              <a:rPr lang="en-US" dirty="0">
                <a:solidFill>
                  <a:srgbClr val="073A6C"/>
                </a:solidFill>
                <a:latin typeface="Helvetica Light" panose="020B0403020202020204" pitchFamily="34" charset="0"/>
              </a:rPr>
              <a:t>OMUF of </a:t>
            </a:r>
            <a:r>
              <a:rPr lang="en-US" dirty="0">
                <a:solidFill>
                  <a:srgbClr val="FF6200"/>
                </a:solidFill>
                <a:latin typeface="Helvetica Light" panose="020B0403020202020204" pitchFamily="34" charset="0"/>
              </a:rPr>
              <a:t>threshold</a:t>
            </a:r>
            <a:r>
              <a:rPr lang="en-US" dirty="0">
                <a:solidFill>
                  <a:srgbClr val="073A6C"/>
                </a:solidFill>
                <a:latin typeface="Helvetica Light" panose="020B0403020202020204" pitchFamily="34" charset="0"/>
              </a:rPr>
              <a:t> blind signatures</a:t>
            </a:r>
            <a:endParaRPr lang="en-US" dirty="0"/>
          </a:p>
        </p:txBody>
      </p:sp>
      <p:pic>
        <p:nvPicPr>
          <p:cNvPr id="3" name="Picture 2">
            <a:extLst>
              <a:ext uri="{FF2B5EF4-FFF2-40B4-BE49-F238E27FC236}">
                <a16:creationId xmlns:a16="http://schemas.microsoft.com/office/drawing/2014/main" id="{05DC7904-8C6C-DE3A-8170-FD0B938E3C3E}"/>
              </a:ext>
            </a:extLst>
          </p:cNvPr>
          <p:cNvPicPr>
            <a:picLocks noChangeAspect="1"/>
          </p:cNvPicPr>
          <p:nvPr/>
        </p:nvPicPr>
        <p:blipFill>
          <a:blip r:embed="rId3"/>
          <a:stretch>
            <a:fillRect/>
          </a:stretch>
        </p:blipFill>
        <p:spPr>
          <a:xfrm>
            <a:off x="2158154" y="1559139"/>
            <a:ext cx="1124857" cy="1124857"/>
          </a:xfrm>
          <a:prstGeom prst="rect">
            <a:avLst/>
          </a:prstGeom>
        </p:spPr>
      </p:pic>
      <p:pic>
        <p:nvPicPr>
          <p:cNvPr id="4" name="Picture 3">
            <a:extLst>
              <a:ext uri="{FF2B5EF4-FFF2-40B4-BE49-F238E27FC236}">
                <a16:creationId xmlns:a16="http://schemas.microsoft.com/office/drawing/2014/main" id="{813909C4-6DA8-8AF1-3365-F38D591DF3D0}"/>
              </a:ext>
            </a:extLst>
          </p:cNvPr>
          <p:cNvPicPr>
            <a:picLocks noChangeAspect="1"/>
          </p:cNvPicPr>
          <p:nvPr/>
        </p:nvPicPr>
        <p:blipFill>
          <a:blip r:embed="rId4"/>
          <a:stretch>
            <a:fillRect/>
          </a:stretch>
        </p:blipFill>
        <p:spPr>
          <a:xfrm>
            <a:off x="3040780" y="4494773"/>
            <a:ext cx="1129010" cy="1251198"/>
          </a:xfrm>
          <a:prstGeom prst="rect">
            <a:avLst/>
          </a:prstGeom>
        </p:spPr>
      </p:pic>
      <p:pic>
        <p:nvPicPr>
          <p:cNvPr id="5" name="Picture 4">
            <a:extLst>
              <a:ext uri="{FF2B5EF4-FFF2-40B4-BE49-F238E27FC236}">
                <a16:creationId xmlns:a16="http://schemas.microsoft.com/office/drawing/2014/main" id="{3AD730E0-1502-5F12-5FE0-5CF7F64C359A}"/>
              </a:ext>
            </a:extLst>
          </p:cNvPr>
          <p:cNvPicPr>
            <a:picLocks noChangeAspect="1"/>
          </p:cNvPicPr>
          <p:nvPr/>
        </p:nvPicPr>
        <p:blipFill>
          <a:blip r:embed="rId5"/>
          <a:stretch>
            <a:fillRect/>
          </a:stretch>
        </p:blipFill>
        <p:spPr>
          <a:xfrm>
            <a:off x="1147842" y="3672810"/>
            <a:ext cx="1255485" cy="12554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70F11D-C97C-4A72-7783-487A8F3681B8}"/>
                  </a:ext>
                </a:extLst>
              </p:cNvPr>
              <p:cNvSpPr txBox="1"/>
              <p:nvPr/>
            </p:nvSpPr>
            <p:spPr>
              <a:xfrm>
                <a:off x="713525" y="5029975"/>
                <a:ext cx="202066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rPr>
                        <m:t>𝑠</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𝑘</m:t>
                          </m:r>
                        </m:e>
                        <m:sub>
                          <m:r>
                            <a:rPr lang="en-US" sz="2400" b="0" i="1" smtClean="0">
                              <a:solidFill>
                                <a:srgbClr val="000000"/>
                              </a:solidFill>
                              <a:effectLst/>
                              <a:latin typeface="Cambria Math" panose="02040503050406030204" pitchFamily="18" charset="0"/>
                            </a:rPr>
                            <m:t>2</m:t>
                          </m:r>
                        </m:sub>
                      </m:sSub>
                    </m:oMath>
                  </m:oMathPara>
                </a14:m>
                <a:endParaRPr lang="en-US" sz="2400" b="0" dirty="0">
                  <a:solidFill>
                    <a:srgbClr val="000000"/>
                  </a:solidFill>
                  <a:effectLst/>
                  <a:latin typeface="Helvetica Light" panose="020B0403020202020204" pitchFamily="34" charset="0"/>
                </a:endParaRPr>
              </a:p>
            </p:txBody>
          </p:sp>
        </mc:Choice>
        <mc:Fallback xmlns="">
          <p:sp>
            <p:nvSpPr>
              <p:cNvPr id="6" name="TextBox 5">
                <a:extLst>
                  <a:ext uri="{FF2B5EF4-FFF2-40B4-BE49-F238E27FC236}">
                    <a16:creationId xmlns:a16="http://schemas.microsoft.com/office/drawing/2014/main" id="{6870F11D-C97C-4A72-7783-487A8F3681B8}"/>
                  </a:ext>
                </a:extLst>
              </p:cNvPr>
              <p:cNvSpPr txBox="1">
                <a:spLocks noRot="1" noChangeAspect="1" noMove="1" noResize="1" noEditPoints="1" noAdjustHandles="1" noChangeArrowheads="1" noChangeShapeType="1" noTextEdit="1"/>
              </p:cNvSpPr>
              <p:nvPr/>
            </p:nvSpPr>
            <p:spPr>
              <a:xfrm>
                <a:off x="713525" y="5029975"/>
                <a:ext cx="2020661"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0612AF-711D-3CBE-CC11-5C7FFE7AFE6C}"/>
                  </a:ext>
                </a:extLst>
              </p:cNvPr>
              <p:cNvSpPr txBox="1"/>
              <p:nvPr/>
            </p:nvSpPr>
            <p:spPr>
              <a:xfrm>
                <a:off x="2531799" y="5820927"/>
                <a:ext cx="228927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rPr>
                        <m:t>𝑠</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𝑘</m:t>
                          </m:r>
                        </m:e>
                        <m:sub>
                          <m:r>
                            <a:rPr lang="en-US" sz="2400" b="0" i="1" smtClean="0">
                              <a:solidFill>
                                <a:srgbClr val="000000"/>
                              </a:solidFill>
                              <a:effectLst/>
                              <a:latin typeface="Cambria Math" panose="02040503050406030204" pitchFamily="18" charset="0"/>
                            </a:rPr>
                            <m:t>3</m:t>
                          </m:r>
                        </m:sub>
                      </m:sSub>
                    </m:oMath>
                  </m:oMathPara>
                </a14:m>
                <a:endParaRPr lang="en-US" sz="2400" b="0" dirty="0">
                  <a:solidFill>
                    <a:srgbClr val="000000"/>
                  </a:solidFill>
                  <a:effectLst/>
                  <a:latin typeface="Helvetica Light" panose="020B0403020202020204" pitchFamily="34" charset="0"/>
                </a:endParaRPr>
              </a:p>
            </p:txBody>
          </p:sp>
        </mc:Choice>
        <mc:Fallback xmlns="">
          <p:sp>
            <p:nvSpPr>
              <p:cNvPr id="7" name="TextBox 6">
                <a:extLst>
                  <a:ext uri="{FF2B5EF4-FFF2-40B4-BE49-F238E27FC236}">
                    <a16:creationId xmlns:a16="http://schemas.microsoft.com/office/drawing/2014/main" id="{A00612AF-711D-3CBE-CC11-5C7FFE7AFE6C}"/>
                  </a:ext>
                </a:extLst>
              </p:cNvPr>
              <p:cNvSpPr txBox="1">
                <a:spLocks noRot="1" noChangeAspect="1" noMove="1" noResize="1" noEditPoints="1" noAdjustHandles="1" noChangeArrowheads="1" noChangeShapeType="1" noTextEdit="1"/>
              </p:cNvSpPr>
              <p:nvPr/>
            </p:nvSpPr>
            <p:spPr>
              <a:xfrm>
                <a:off x="2531799" y="5820927"/>
                <a:ext cx="2289271" cy="477054"/>
              </a:xfrm>
              <a:prstGeom prst="rect">
                <a:avLst/>
              </a:prstGeom>
              <a:blipFill>
                <a:blip r:embed="rId7"/>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24C537C3-05F4-A59E-C2D4-0A106F7F7447}"/>
              </a:ext>
            </a:extLst>
          </p:cNvPr>
          <p:cNvCxnSpPr>
            <a:cxnSpLocks/>
          </p:cNvCxnSpPr>
          <p:nvPr/>
        </p:nvCxnSpPr>
        <p:spPr>
          <a:xfrm>
            <a:off x="4761721" y="2027243"/>
            <a:ext cx="1591597" cy="477054"/>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58400B6-52A6-619A-F690-DAE766C33D91}"/>
                  </a:ext>
                </a:extLst>
              </p:cNvPr>
              <p:cNvSpPr txBox="1"/>
              <p:nvPr/>
            </p:nvSpPr>
            <p:spPr>
              <a:xfrm>
                <a:off x="1696405" y="2841435"/>
                <a:ext cx="202066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rPr>
                        <m:t>𝑠</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𝑘</m:t>
                          </m:r>
                        </m:e>
                        <m:sub>
                          <m:r>
                            <a:rPr lang="en-US" sz="2400" b="0" i="1" smtClean="0">
                              <a:solidFill>
                                <a:srgbClr val="000000"/>
                              </a:solidFill>
                              <a:effectLst/>
                              <a:latin typeface="Cambria Math" panose="02040503050406030204" pitchFamily="18" charset="0"/>
                            </a:rPr>
                            <m:t>1</m:t>
                          </m:r>
                        </m:sub>
                      </m:sSub>
                    </m:oMath>
                  </m:oMathPara>
                </a14:m>
                <a:endParaRPr lang="en-US" sz="2400" b="0" dirty="0">
                  <a:solidFill>
                    <a:srgbClr val="000000"/>
                  </a:solidFill>
                  <a:effectLst/>
                  <a:latin typeface="Helvetica Light" panose="020B0403020202020204" pitchFamily="34" charset="0"/>
                </a:endParaRPr>
              </a:p>
            </p:txBody>
          </p:sp>
        </mc:Choice>
        <mc:Fallback xmlns="">
          <p:sp>
            <p:nvSpPr>
              <p:cNvPr id="12" name="TextBox 11">
                <a:extLst>
                  <a:ext uri="{FF2B5EF4-FFF2-40B4-BE49-F238E27FC236}">
                    <a16:creationId xmlns:a16="http://schemas.microsoft.com/office/drawing/2014/main" id="{458400B6-52A6-619A-F690-DAE766C33D91}"/>
                  </a:ext>
                </a:extLst>
              </p:cNvPr>
              <p:cNvSpPr txBox="1">
                <a:spLocks noRot="1" noChangeAspect="1" noMove="1" noResize="1" noEditPoints="1" noAdjustHandles="1" noChangeArrowheads="1" noChangeShapeType="1" noTextEdit="1"/>
              </p:cNvSpPr>
              <p:nvPr/>
            </p:nvSpPr>
            <p:spPr>
              <a:xfrm>
                <a:off x="1696405" y="2841435"/>
                <a:ext cx="2020661" cy="477054"/>
              </a:xfrm>
              <a:prstGeom prst="rect">
                <a:avLst/>
              </a:prstGeom>
              <a:blipFill>
                <a:blip r:embed="rId8"/>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B7FBDE3-A41F-8B61-882D-1C0C93BC3102}"/>
              </a:ext>
            </a:extLst>
          </p:cNvPr>
          <p:cNvCxnSpPr>
            <a:cxnSpLocks/>
          </p:cNvCxnSpPr>
          <p:nvPr/>
        </p:nvCxnSpPr>
        <p:spPr>
          <a:xfrm>
            <a:off x="4761721" y="2209045"/>
            <a:ext cx="1591597" cy="477054"/>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B5B4AB-B1A6-3443-BB17-E25FFEA6F892}"/>
              </a:ext>
            </a:extLst>
          </p:cNvPr>
          <p:cNvCxnSpPr>
            <a:cxnSpLocks/>
          </p:cNvCxnSpPr>
          <p:nvPr/>
        </p:nvCxnSpPr>
        <p:spPr>
          <a:xfrm flipV="1">
            <a:off x="5231638" y="3937074"/>
            <a:ext cx="1374947" cy="709558"/>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87C5FE-CE1E-4AB2-4AFD-63977DCB1853}"/>
              </a:ext>
            </a:extLst>
          </p:cNvPr>
          <p:cNvCxnSpPr>
            <a:cxnSpLocks/>
          </p:cNvCxnSpPr>
          <p:nvPr/>
        </p:nvCxnSpPr>
        <p:spPr>
          <a:xfrm flipV="1">
            <a:off x="5211288" y="4139994"/>
            <a:ext cx="1374947" cy="709558"/>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8CB7D16-E5BA-76F6-9081-4165A6048AFC}"/>
              </a:ext>
            </a:extLst>
          </p:cNvPr>
          <p:cNvCxnSpPr>
            <a:cxnSpLocks/>
          </p:cNvCxnSpPr>
          <p:nvPr/>
        </p:nvCxnSpPr>
        <p:spPr>
          <a:xfrm>
            <a:off x="8252518" y="4519834"/>
            <a:ext cx="549080" cy="310250"/>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BE9724C-2AB1-2C52-59C0-8F55E8DD7BBB}"/>
                  </a:ext>
                </a:extLst>
              </p:cNvPr>
              <p:cNvSpPr txBox="1"/>
              <p:nvPr/>
            </p:nvSpPr>
            <p:spPr>
              <a:xfrm>
                <a:off x="6417099" y="5495808"/>
                <a:ext cx="5006136" cy="861774"/>
              </a:xfrm>
              <a:prstGeom prst="rect">
                <a:avLst/>
              </a:prstGeom>
              <a:noFill/>
            </p:spPr>
            <p:txBody>
              <a:bodyPr wrap="square" rtlCol="0">
                <a:spAutoFit/>
              </a:bodyPr>
              <a:lstStyle/>
              <a:p>
                <a:r>
                  <a:rPr lang="en-US" sz="2500" b="1" dirty="0">
                    <a:solidFill>
                      <a:srgbClr val="0076BA"/>
                    </a:solidFill>
                    <a:latin typeface="Helvetica" pitchFamily="2" charset="0"/>
                  </a:rPr>
                  <a:t>OMUF</a:t>
                </a:r>
                <a:r>
                  <a:rPr lang="en-US" sz="2500" dirty="0">
                    <a:solidFill>
                      <a:srgbClr val="0076BA"/>
                    </a:solidFill>
                    <a:latin typeface="Helvetica" pitchFamily="2" charset="0"/>
                  </a:rPr>
                  <a:t>: Can’t forge one-more even if </a:t>
                </a:r>
                <a14:m>
                  <m:oMath xmlns:m="http://schemas.openxmlformats.org/officeDocument/2006/math">
                    <m:r>
                      <a:rPr lang="en-US" sz="2500" b="0" i="1" smtClean="0">
                        <a:solidFill>
                          <a:srgbClr val="0076BA"/>
                        </a:solidFill>
                        <a:effectLst/>
                        <a:latin typeface="Cambria Math" panose="02040503050406030204" pitchFamily="18" charset="0"/>
                      </a:rPr>
                      <m:t>𝑡</m:t>
                    </m:r>
                    <m:r>
                      <a:rPr lang="en-US" sz="2500" b="0" i="1" smtClean="0">
                        <a:solidFill>
                          <a:srgbClr val="0076BA"/>
                        </a:solidFill>
                        <a:effectLst/>
                        <a:latin typeface="Cambria Math" panose="02040503050406030204" pitchFamily="18" charset="0"/>
                      </a:rPr>
                      <m:t>−1</m:t>
                    </m:r>
                  </m:oMath>
                </a14:m>
                <a:r>
                  <a:rPr lang="zh-CN" altLang="en-US" sz="2500" dirty="0">
                    <a:solidFill>
                      <a:srgbClr val="0076BA"/>
                    </a:solidFill>
                    <a:latin typeface="Helvetica" pitchFamily="2" charset="0"/>
                  </a:rPr>
                  <a:t> </a:t>
                </a:r>
                <a:r>
                  <a:rPr lang="en-US" sz="2500" dirty="0">
                    <a:solidFill>
                      <a:srgbClr val="0076BA"/>
                    </a:solidFill>
                    <a:latin typeface="Helvetica" pitchFamily="2" charset="0"/>
                  </a:rPr>
                  <a:t>issuers are corrupted</a:t>
                </a:r>
              </a:p>
            </p:txBody>
          </p:sp>
        </mc:Choice>
        <mc:Fallback xmlns="">
          <p:sp>
            <p:nvSpPr>
              <p:cNvPr id="21" name="TextBox 20">
                <a:extLst>
                  <a:ext uri="{FF2B5EF4-FFF2-40B4-BE49-F238E27FC236}">
                    <a16:creationId xmlns:a16="http://schemas.microsoft.com/office/drawing/2014/main" id="{1BE9724C-2AB1-2C52-59C0-8F55E8DD7BBB}"/>
                  </a:ext>
                </a:extLst>
              </p:cNvPr>
              <p:cNvSpPr txBox="1">
                <a:spLocks noRot="1" noChangeAspect="1" noMove="1" noResize="1" noEditPoints="1" noAdjustHandles="1" noChangeArrowheads="1" noChangeShapeType="1" noTextEdit="1"/>
              </p:cNvSpPr>
              <p:nvPr/>
            </p:nvSpPr>
            <p:spPr>
              <a:xfrm>
                <a:off x="6417099" y="5495808"/>
                <a:ext cx="5006136" cy="861774"/>
              </a:xfrm>
              <a:prstGeom prst="rect">
                <a:avLst/>
              </a:prstGeom>
              <a:blipFill>
                <a:blip r:embed="rId9"/>
                <a:stretch>
                  <a:fillRect l="-2025" t="-5797" r="-1266" b="-15942"/>
                </a:stretch>
              </a:blipFill>
            </p:spPr>
            <p:txBody>
              <a:bodyPr/>
              <a:lstStyle/>
              <a:p>
                <a:r>
                  <a:rPr lang="en-US">
                    <a:noFill/>
                  </a:rPr>
                  <a:t> </a:t>
                </a:r>
              </a:p>
            </p:txBody>
          </p:sp>
        </mc:Fallback>
      </mc:AlternateContent>
      <p:pic>
        <p:nvPicPr>
          <p:cNvPr id="23" name="Picture 22" descr="A yellow key with black background&#10;&#10;Description automatically generated">
            <a:extLst>
              <a:ext uri="{FF2B5EF4-FFF2-40B4-BE49-F238E27FC236}">
                <a16:creationId xmlns:a16="http://schemas.microsoft.com/office/drawing/2014/main" id="{DBD86B79-AD81-1302-49A9-D67B86338B1A}"/>
              </a:ext>
            </a:extLst>
          </p:cNvPr>
          <p:cNvPicPr>
            <a:picLocks noChangeAspect="1"/>
          </p:cNvPicPr>
          <p:nvPr/>
        </p:nvPicPr>
        <p:blipFill>
          <a:blip r:embed="rId10"/>
          <a:stretch>
            <a:fillRect/>
          </a:stretch>
        </p:blipFill>
        <p:spPr>
          <a:xfrm>
            <a:off x="3241417" y="2195962"/>
            <a:ext cx="1255485" cy="747767"/>
          </a:xfrm>
          <a:prstGeom prst="rect">
            <a:avLst/>
          </a:prstGeom>
        </p:spPr>
      </p:pic>
      <p:pic>
        <p:nvPicPr>
          <p:cNvPr id="24" name="Picture 23" descr="A yellow circle with a black circle&#10;&#10;Description automatically generated">
            <a:extLst>
              <a:ext uri="{FF2B5EF4-FFF2-40B4-BE49-F238E27FC236}">
                <a16:creationId xmlns:a16="http://schemas.microsoft.com/office/drawing/2014/main" id="{B1CC0CA2-D51B-96F2-43A8-79A2B5435409}"/>
              </a:ext>
            </a:extLst>
          </p:cNvPr>
          <p:cNvPicPr>
            <a:picLocks noChangeAspect="1"/>
          </p:cNvPicPr>
          <p:nvPr/>
        </p:nvPicPr>
        <p:blipFill>
          <a:blip r:embed="rId11"/>
          <a:stretch>
            <a:fillRect/>
          </a:stretch>
        </p:blipFill>
        <p:spPr>
          <a:xfrm>
            <a:off x="4063048" y="4796248"/>
            <a:ext cx="1001006" cy="1338527"/>
          </a:xfrm>
          <a:prstGeom prst="rect">
            <a:avLst/>
          </a:prstGeom>
        </p:spPr>
      </p:pic>
      <p:pic>
        <p:nvPicPr>
          <p:cNvPr id="25" name="Picture 24" descr="A yellow key with sharp teeth&#10;&#10;Description automatically generated">
            <a:extLst>
              <a:ext uri="{FF2B5EF4-FFF2-40B4-BE49-F238E27FC236}">
                <a16:creationId xmlns:a16="http://schemas.microsoft.com/office/drawing/2014/main" id="{C6E22EAF-4AB1-38B8-6980-1F367DA2B9F4}"/>
              </a:ext>
            </a:extLst>
          </p:cNvPr>
          <p:cNvPicPr>
            <a:picLocks noChangeAspect="1"/>
          </p:cNvPicPr>
          <p:nvPr/>
        </p:nvPicPr>
        <p:blipFill>
          <a:blip r:embed="rId12"/>
          <a:stretch>
            <a:fillRect/>
          </a:stretch>
        </p:blipFill>
        <p:spPr>
          <a:xfrm>
            <a:off x="1151989" y="5165863"/>
            <a:ext cx="1379810" cy="1787182"/>
          </a:xfrm>
          <a:prstGeom prst="rect">
            <a:avLst/>
          </a:prstGeom>
        </p:spPr>
      </p:pic>
      <p:pic>
        <p:nvPicPr>
          <p:cNvPr id="27" name="Picture 26" descr="A red and black cartoon face&#10;&#10;Description automatically generated">
            <a:extLst>
              <a:ext uri="{FF2B5EF4-FFF2-40B4-BE49-F238E27FC236}">
                <a16:creationId xmlns:a16="http://schemas.microsoft.com/office/drawing/2014/main" id="{0BAEEF31-A4A1-76BD-186D-6BBCD6724780}"/>
              </a:ext>
            </a:extLst>
          </p:cNvPr>
          <p:cNvPicPr>
            <a:picLocks noChangeAspect="1"/>
          </p:cNvPicPr>
          <p:nvPr/>
        </p:nvPicPr>
        <p:blipFill>
          <a:blip r:embed="rId13"/>
          <a:stretch>
            <a:fillRect/>
          </a:stretch>
        </p:blipFill>
        <p:spPr>
          <a:xfrm>
            <a:off x="6871404" y="2632302"/>
            <a:ext cx="2022187" cy="2022187"/>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0E5B92-49F8-5A14-7405-3E794B175DDE}"/>
                  </a:ext>
                </a:extLst>
              </p:cNvPr>
              <p:cNvSpPr txBox="1"/>
              <p:nvPr/>
            </p:nvSpPr>
            <p:spPr>
              <a:xfrm>
                <a:off x="6586235" y="1931134"/>
                <a:ext cx="2873421" cy="477054"/>
              </a:xfrm>
              <a:prstGeom prst="rect">
                <a:avLst/>
              </a:prstGeom>
              <a:noFill/>
            </p:spPr>
            <p:txBody>
              <a:bodyPr wrap="square" rtlCol="0">
                <a:spAutoFit/>
              </a:bodyPr>
              <a:lstStyle/>
              <a:p>
                <a:r>
                  <a:rPr lang="en-US" sz="2500" dirty="0">
                    <a:solidFill>
                      <a:srgbClr val="DE2240"/>
                    </a:solidFill>
                    <a:latin typeface="Helvetica" pitchFamily="2" charset="0"/>
                  </a:rPr>
                  <a:t>Adversary</a:t>
                </a:r>
                <a:r>
                  <a:rPr lang="en-US" sz="2500" dirty="0">
                    <a:solidFill>
                      <a:srgbClr val="000000"/>
                    </a:solidFill>
                    <a:latin typeface="Helvetica" pitchFamily="2" charset="0"/>
                  </a:rPr>
                  <a:t> </a:t>
                </a:r>
                <a:r>
                  <a:rPr lang="en-US" sz="2500" dirty="0">
                    <a:solidFill>
                      <a:srgbClr val="000000"/>
                    </a:solidFill>
                    <a:effectLst/>
                    <a:latin typeface="Helvetica" pitchFamily="2" charset="0"/>
                  </a:rPr>
                  <a:t>: </a:t>
                </a:r>
                <a14:m>
                  <m:oMath xmlns:m="http://schemas.openxmlformats.org/officeDocument/2006/math">
                    <m:r>
                      <a:rPr lang="en-US" sz="2500" b="0" i="1" smtClean="0">
                        <a:solidFill>
                          <a:srgbClr val="000000"/>
                        </a:solidFill>
                        <a:effectLst/>
                        <a:latin typeface="Cambria Math" panose="02040503050406030204" pitchFamily="18" charset="0"/>
                      </a:rPr>
                      <m:t>𝑝𝑘</m:t>
                    </m:r>
                  </m:oMath>
                </a14:m>
                <a:endParaRPr lang="en-US" sz="2500" b="0" dirty="0">
                  <a:solidFill>
                    <a:srgbClr val="000000"/>
                  </a:solidFill>
                  <a:effectLst/>
                  <a:latin typeface="Helvetica Light" panose="020B0403020202020204" pitchFamily="34" charset="0"/>
                </a:endParaRPr>
              </a:p>
            </p:txBody>
          </p:sp>
        </mc:Choice>
        <mc:Fallback xmlns="">
          <p:sp>
            <p:nvSpPr>
              <p:cNvPr id="28" name="TextBox 27">
                <a:extLst>
                  <a:ext uri="{FF2B5EF4-FFF2-40B4-BE49-F238E27FC236}">
                    <a16:creationId xmlns:a16="http://schemas.microsoft.com/office/drawing/2014/main" id="{F00E5B92-49F8-5A14-7405-3E794B175DDE}"/>
                  </a:ext>
                </a:extLst>
              </p:cNvPr>
              <p:cNvSpPr txBox="1">
                <a:spLocks noRot="1" noChangeAspect="1" noMove="1" noResize="1" noEditPoints="1" noAdjustHandles="1" noChangeArrowheads="1" noChangeShapeType="1" noTextEdit="1"/>
              </p:cNvSpPr>
              <p:nvPr/>
            </p:nvSpPr>
            <p:spPr>
              <a:xfrm>
                <a:off x="6586235" y="1931134"/>
                <a:ext cx="2873421" cy="477054"/>
              </a:xfrm>
              <a:prstGeom prst="rect">
                <a:avLst/>
              </a:prstGeom>
              <a:blipFill>
                <a:blip r:embed="rId14"/>
                <a:stretch>
                  <a:fillRect l="-3524" t="-13158" b="-31579"/>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2160139-0C37-8120-9D51-66D513D5AE2A}"/>
              </a:ext>
            </a:extLst>
          </p:cNvPr>
          <p:cNvCxnSpPr>
            <a:cxnSpLocks/>
          </p:cNvCxnSpPr>
          <p:nvPr/>
        </p:nvCxnSpPr>
        <p:spPr>
          <a:xfrm>
            <a:off x="4808263" y="2755492"/>
            <a:ext cx="1591597" cy="477054"/>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0FAE68-E444-8DCC-810E-E4E616AFA5CB}"/>
              </a:ext>
            </a:extLst>
          </p:cNvPr>
          <p:cNvCxnSpPr>
            <a:cxnSpLocks/>
          </p:cNvCxnSpPr>
          <p:nvPr/>
        </p:nvCxnSpPr>
        <p:spPr>
          <a:xfrm>
            <a:off x="4808263" y="2937294"/>
            <a:ext cx="1591597" cy="477054"/>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4E75EE1-619C-5B12-320B-CE05C0561E53}"/>
              </a:ext>
            </a:extLst>
          </p:cNvPr>
          <p:cNvCxnSpPr>
            <a:cxnSpLocks/>
          </p:cNvCxnSpPr>
          <p:nvPr/>
        </p:nvCxnSpPr>
        <p:spPr>
          <a:xfrm flipV="1">
            <a:off x="5244273" y="4675196"/>
            <a:ext cx="1374947" cy="709558"/>
          </a:xfrm>
          <a:prstGeom prst="straightConnector1">
            <a:avLst/>
          </a:prstGeom>
          <a:ln w="4572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26E4D23-564B-2FBC-3E89-25F0769B5E8F}"/>
              </a:ext>
            </a:extLst>
          </p:cNvPr>
          <p:cNvCxnSpPr>
            <a:cxnSpLocks/>
          </p:cNvCxnSpPr>
          <p:nvPr/>
        </p:nvCxnSpPr>
        <p:spPr>
          <a:xfrm flipV="1">
            <a:off x="5223923" y="4878116"/>
            <a:ext cx="1374947" cy="709558"/>
          </a:xfrm>
          <a:prstGeom prst="straightConnector1">
            <a:avLst/>
          </a:prstGeom>
          <a:ln w="4572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8EF92C1-9472-6DAE-5430-2F593E2E3507}"/>
                  </a:ext>
                </a:extLst>
              </p:cNvPr>
              <p:cNvSpPr txBox="1"/>
              <p:nvPr/>
            </p:nvSpPr>
            <p:spPr>
              <a:xfrm>
                <a:off x="3906749" y="3359833"/>
                <a:ext cx="2323909" cy="1246495"/>
              </a:xfrm>
              <a:prstGeom prst="rect">
                <a:avLst/>
              </a:prstGeom>
              <a:noFill/>
            </p:spPr>
            <p:txBody>
              <a:bodyPr wrap="square" rtlCol="0">
                <a:spAutoFit/>
              </a:bodyPr>
              <a:lstStyle/>
              <a:p>
                <a14:m>
                  <m:oMath xmlns:m="http://schemas.openxmlformats.org/officeDocument/2006/math">
                    <m:r>
                      <a:rPr lang="en-US" sz="2400" b="0" i="1" smtClean="0">
                        <a:solidFill>
                          <a:srgbClr val="FF6200"/>
                        </a:solidFill>
                        <a:effectLst/>
                        <a:latin typeface="Cambria Math" panose="02040503050406030204" pitchFamily="18" charset="0"/>
                      </a:rPr>
                      <m:t>ℓ</m:t>
                    </m:r>
                  </m:oMath>
                </a14:m>
                <a:r>
                  <a:rPr lang="en-US" sz="2400" b="0" dirty="0">
                    <a:solidFill>
                      <a:srgbClr val="000000"/>
                    </a:solidFill>
                    <a:effectLst/>
                    <a:latin typeface="Helvetica Light" panose="020B0403020202020204" pitchFamily="34" charset="0"/>
                  </a:rPr>
                  <a:t> </a:t>
                </a:r>
                <a:r>
                  <a:rPr lang="en-US" sz="2400" b="1" dirty="0">
                    <a:solidFill>
                      <a:srgbClr val="FF6200"/>
                    </a:solidFill>
                    <a:effectLst/>
                    <a:latin typeface="Helvetica Light" panose="020B0403020202020204" pitchFamily="34" charset="0"/>
                  </a:rPr>
                  <a:t>concurrent</a:t>
                </a:r>
              </a:p>
              <a:p>
                <a:r>
                  <a:rPr lang="en-US" sz="2400" b="1" dirty="0">
                    <a:solidFill>
                      <a:srgbClr val="FF6200"/>
                    </a:solidFill>
                    <a:effectLst/>
                    <a:latin typeface="Helvetica Light" panose="020B0403020202020204" pitchFamily="34" charset="0"/>
                  </a:rPr>
                  <a:t>asynchronous</a:t>
                </a:r>
                <a:r>
                  <a:rPr lang="en-US" sz="2400" b="0" dirty="0">
                    <a:solidFill>
                      <a:srgbClr val="000000"/>
                    </a:solidFill>
                    <a:effectLst/>
                    <a:latin typeface="Helvetica Light" panose="020B0403020202020204" pitchFamily="34" charset="0"/>
                  </a:rPr>
                  <a:t> sessions</a:t>
                </a:r>
              </a:p>
            </p:txBody>
          </p:sp>
        </mc:Choice>
        <mc:Fallback xmlns="">
          <p:sp>
            <p:nvSpPr>
              <p:cNvPr id="36" name="TextBox 35">
                <a:extLst>
                  <a:ext uri="{FF2B5EF4-FFF2-40B4-BE49-F238E27FC236}">
                    <a16:creationId xmlns:a16="http://schemas.microsoft.com/office/drawing/2014/main" id="{D8EF92C1-9472-6DAE-5430-2F593E2E3507}"/>
                  </a:ext>
                </a:extLst>
              </p:cNvPr>
              <p:cNvSpPr txBox="1">
                <a:spLocks noRot="1" noChangeAspect="1" noMove="1" noResize="1" noEditPoints="1" noAdjustHandles="1" noChangeArrowheads="1" noChangeShapeType="1" noTextEdit="1"/>
              </p:cNvSpPr>
              <p:nvPr/>
            </p:nvSpPr>
            <p:spPr>
              <a:xfrm>
                <a:off x="3906749" y="3359833"/>
                <a:ext cx="2323909" cy="1246495"/>
              </a:xfrm>
              <a:prstGeom prst="rect">
                <a:avLst/>
              </a:prstGeom>
              <a:blipFill>
                <a:blip r:embed="rId15"/>
                <a:stretch>
                  <a:fillRect l="-3804" t="-4040" b="-8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1A954E9-2B23-9625-65E2-D05443736C39}"/>
                  </a:ext>
                </a:extLst>
              </p:cNvPr>
              <p:cNvSpPr txBox="1"/>
              <p:nvPr/>
            </p:nvSpPr>
            <p:spPr>
              <a:xfrm>
                <a:off x="5231638" y="2487591"/>
                <a:ext cx="707234" cy="4770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solidFill>
                            <a:srgbClr val="000000"/>
                          </a:solidFill>
                          <a:effectLst/>
                          <a:latin typeface="Cambria Math" panose="02040503050406030204" pitchFamily="18" charset="0"/>
                        </a:rPr>
                        <m:t>⋮</m:t>
                      </m:r>
                    </m:oMath>
                  </m:oMathPara>
                </a14:m>
                <a:endParaRPr lang="en-US" sz="2500" b="0" dirty="0">
                  <a:solidFill>
                    <a:srgbClr val="000000"/>
                  </a:solidFill>
                  <a:effectLst/>
                  <a:latin typeface="Helvetica Light" panose="020B0403020202020204" pitchFamily="34" charset="0"/>
                </a:endParaRPr>
              </a:p>
            </p:txBody>
          </p:sp>
        </mc:Choice>
        <mc:Fallback xmlns="">
          <p:sp>
            <p:nvSpPr>
              <p:cNvPr id="37" name="TextBox 36">
                <a:extLst>
                  <a:ext uri="{FF2B5EF4-FFF2-40B4-BE49-F238E27FC236}">
                    <a16:creationId xmlns:a16="http://schemas.microsoft.com/office/drawing/2014/main" id="{C1A954E9-2B23-9625-65E2-D05443736C39}"/>
                  </a:ext>
                </a:extLst>
              </p:cNvPr>
              <p:cNvSpPr txBox="1">
                <a:spLocks noRot="1" noChangeAspect="1" noMove="1" noResize="1" noEditPoints="1" noAdjustHandles="1" noChangeArrowheads="1" noChangeShapeType="1" noTextEdit="1"/>
              </p:cNvSpPr>
              <p:nvPr/>
            </p:nvSpPr>
            <p:spPr>
              <a:xfrm>
                <a:off x="5231638" y="2487591"/>
                <a:ext cx="707234" cy="47704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06D3863-D8B1-6412-3C49-A1F61FD6E161}"/>
                  </a:ext>
                </a:extLst>
              </p:cNvPr>
              <p:cNvSpPr txBox="1"/>
              <p:nvPr/>
            </p:nvSpPr>
            <p:spPr>
              <a:xfrm>
                <a:off x="5554383" y="4519834"/>
                <a:ext cx="707234" cy="4770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solidFill>
                            <a:srgbClr val="000000"/>
                          </a:solidFill>
                          <a:effectLst/>
                          <a:latin typeface="Cambria Math" panose="02040503050406030204" pitchFamily="18" charset="0"/>
                        </a:rPr>
                        <m:t>⋮</m:t>
                      </m:r>
                    </m:oMath>
                  </m:oMathPara>
                </a14:m>
                <a:endParaRPr lang="en-US" sz="2500" b="0" dirty="0">
                  <a:solidFill>
                    <a:srgbClr val="000000"/>
                  </a:solidFill>
                  <a:effectLst/>
                  <a:latin typeface="Helvetica Light" panose="020B0403020202020204" pitchFamily="34" charset="0"/>
                </a:endParaRPr>
              </a:p>
            </p:txBody>
          </p:sp>
        </mc:Choice>
        <mc:Fallback xmlns="">
          <p:sp>
            <p:nvSpPr>
              <p:cNvPr id="38" name="TextBox 37">
                <a:extLst>
                  <a:ext uri="{FF2B5EF4-FFF2-40B4-BE49-F238E27FC236}">
                    <a16:creationId xmlns:a16="http://schemas.microsoft.com/office/drawing/2014/main" id="{106D3863-D8B1-6412-3C49-A1F61FD6E161}"/>
                  </a:ext>
                </a:extLst>
              </p:cNvPr>
              <p:cNvSpPr txBox="1">
                <a:spLocks noRot="1" noChangeAspect="1" noMove="1" noResize="1" noEditPoints="1" noAdjustHandles="1" noChangeArrowheads="1" noChangeShapeType="1" noTextEdit="1"/>
              </p:cNvSpPr>
              <p:nvPr/>
            </p:nvSpPr>
            <p:spPr>
              <a:xfrm>
                <a:off x="5554383" y="4519834"/>
                <a:ext cx="707234" cy="47704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47E7032-966A-1134-A6E0-4A49D0D4F9FE}"/>
                  </a:ext>
                </a:extLst>
              </p:cNvPr>
              <p:cNvSpPr txBox="1"/>
              <p:nvPr/>
            </p:nvSpPr>
            <p:spPr>
              <a:xfrm>
                <a:off x="7577127" y="4858414"/>
                <a:ext cx="3966502"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solidFill>
                                <a:srgbClr val="000000"/>
                              </a:solidFill>
                              <a:effectLst/>
                              <a:latin typeface="Cambria Math" panose="02040503050406030204" pitchFamily="18" charset="0"/>
                            </a:rPr>
                          </m:ctrlPr>
                        </m:dPr>
                        <m:e>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𝑚</m:t>
                              </m:r>
                            </m:e>
                            <m:sub>
                              <m:r>
                                <a:rPr lang="en-US" sz="2400" b="0" i="1" smtClean="0">
                                  <a:solidFill>
                                    <a:srgbClr val="000000"/>
                                  </a:solidFill>
                                  <a:effectLst/>
                                  <a:latin typeface="Cambria Math" panose="02040503050406030204" pitchFamily="18" charset="0"/>
                                </a:rPr>
                                <m:t>1</m:t>
                              </m:r>
                            </m:sub>
                          </m:sSub>
                          <m:r>
                            <a:rPr lang="en-US" sz="2400" b="0" i="1" smtClean="0">
                              <a:solidFill>
                                <a:srgbClr val="000000"/>
                              </a:solidFill>
                              <a:effectLst/>
                              <a:latin typeface="Cambria Math" panose="02040503050406030204" pitchFamily="18" charset="0"/>
                            </a:rPr>
                            <m:t>,</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𝜎</m:t>
                              </m:r>
                            </m:e>
                            <m:sub>
                              <m:r>
                                <a:rPr lang="en-US" sz="2400" b="0" i="1" smtClean="0">
                                  <a:solidFill>
                                    <a:srgbClr val="000000"/>
                                  </a:solidFill>
                                  <a:effectLst/>
                                  <a:latin typeface="Cambria Math" panose="02040503050406030204" pitchFamily="18" charset="0"/>
                                </a:rPr>
                                <m:t>1</m:t>
                              </m:r>
                            </m:sub>
                          </m:sSub>
                        </m:e>
                      </m:d>
                      <m:r>
                        <a:rPr lang="en-US" sz="2400" b="0" i="1" smtClean="0">
                          <a:solidFill>
                            <a:srgbClr val="000000"/>
                          </a:solidFill>
                          <a:effectLst/>
                          <a:latin typeface="Cambria Math" panose="02040503050406030204" pitchFamily="18" charset="0"/>
                        </a:rPr>
                        <m:t>,…,</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𝑚</m:t>
                              </m:r>
                            </m:e>
                            <m:sub>
                              <m:r>
                                <a:rPr lang="en-US" sz="2400" b="0" i="1" smtClean="0">
                                  <a:solidFill>
                                    <a:srgbClr val="000000"/>
                                  </a:solidFill>
                                  <a:latin typeface="Cambria Math" panose="02040503050406030204" pitchFamily="18" charset="0"/>
                                </a:rPr>
                                <m:t>ℓ+1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𝜎</m:t>
                              </m:r>
                            </m:e>
                            <m:sub>
                              <m:r>
                                <a:rPr lang="en-US" sz="2400" b="0" i="1" smtClean="0">
                                  <a:solidFill>
                                    <a:srgbClr val="000000"/>
                                  </a:solidFill>
                                  <a:latin typeface="Cambria Math" panose="02040503050406030204" pitchFamily="18" charset="0"/>
                                </a:rPr>
                                <m:t>ℓ+1</m:t>
                              </m:r>
                            </m:sub>
                          </m:sSub>
                        </m:e>
                      </m:d>
                    </m:oMath>
                  </m:oMathPara>
                </a14:m>
                <a:endParaRPr lang="en-US" sz="2400" b="0" dirty="0">
                  <a:solidFill>
                    <a:srgbClr val="000000"/>
                  </a:solidFill>
                  <a:effectLst/>
                  <a:latin typeface="Helvetica Light" panose="020B0403020202020204" pitchFamily="34" charset="0"/>
                </a:endParaRPr>
              </a:p>
            </p:txBody>
          </p:sp>
        </mc:Choice>
        <mc:Fallback xmlns="">
          <p:sp>
            <p:nvSpPr>
              <p:cNvPr id="40" name="TextBox 39">
                <a:extLst>
                  <a:ext uri="{FF2B5EF4-FFF2-40B4-BE49-F238E27FC236}">
                    <a16:creationId xmlns:a16="http://schemas.microsoft.com/office/drawing/2014/main" id="{B47E7032-966A-1134-A6E0-4A49D0D4F9FE}"/>
                  </a:ext>
                </a:extLst>
              </p:cNvPr>
              <p:cNvSpPr txBox="1">
                <a:spLocks noRot="1" noChangeAspect="1" noMove="1" noResize="1" noEditPoints="1" noAdjustHandles="1" noChangeArrowheads="1" noChangeShapeType="1" noTextEdit="1"/>
              </p:cNvSpPr>
              <p:nvPr/>
            </p:nvSpPr>
            <p:spPr>
              <a:xfrm>
                <a:off x="7577127" y="4858414"/>
                <a:ext cx="3966502" cy="477054"/>
              </a:xfrm>
              <a:prstGeom prst="rect">
                <a:avLst/>
              </a:prstGeom>
              <a:blipFill>
                <a:blip r:embed="rId18"/>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9573A1EB-5926-722E-2F9F-A75092FB17CF}"/>
              </a:ext>
            </a:extLst>
          </p:cNvPr>
          <p:cNvSpPr txBox="1"/>
          <p:nvPr/>
        </p:nvSpPr>
        <p:spPr>
          <a:xfrm>
            <a:off x="8908991" y="1411191"/>
            <a:ext cx="2514244" cy="477054"/>
          </a:xfrm>
          <a:prstGeom prst="rect">
            <a:avLst/>
          </a:prstGeom>
          <a:noFill/>
        </p:spPr>
        <p:txBody>
          <a:bodyPr wrap="square" rtlCol="0">
            <a:spAutoFit/>
          </a:bodyPr>
          <a:lstStyle/>
          <a:p>
            <a:r>
              <a:rPr lang="en-US" sz="2500" dirty="0">
                <a:solidFill>
                  <a:srgbClr val="000000"/>
                </a:solidFill>
                <a:latin typeface="Helvetica Light" panose="020B0403020202020204" pitchFamily="34" charset="0"/>
              </a:rPr>
              <a:t>E</a:t>
            </a:r>
            <a:r>
              <a:rPr lang="en-US" sz="2500" b="0" dirty="0">
                <a:solidFill>
                  <a:srgbClr val="000000"/>
                </a:solidFill>
                <a:effectLst/>
                <a:latin typeface="Helvetica Light" panose="020B0403020202020204" pitchFamily="34" charset="0"/>
              </a:rPr>
              <a:t>.g. 2-out-of-3</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39FCDA-9428-9BDE-102A-BB8EA71FD091}"/>
                  </a:ext>
                </a:extLst>
              </p:cNvPr>
              <p:cNvSpPr txBox="1"/>
              <p:nvPr/>
            </p:nvSpPr>
            <p:spPr>
              <a:xfrm>
                <a:off x="7603962" y="1938314"/>
                <a:ext cx="287342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0" i="1" smtClean="0">
                          <a:solidFill>
                            <a:srgbClr val="000000"/>
                          </a:solidFill>
                          <a:effectLst/>
                          <a:latin typeface="Cambria Math" panose="02040503050406030204" pitchFamily="18" charset="0"/>
                        </a:rPr>
                        <m:t>, </m:t>
                      </m:r>
                      <m:r>
                        <a:rPr lang="en-US" sz="2500" b="0" i="1" smtClean="0">
                          <a:solidFill>
                            <a:srgbClr val="000000"/>
                          </a:solidFill>
                          <a:effectLst/>
                          <a:latin typeface="Cambria Math" panose="02040503050406030204" pitchFamily="18" charset="0"/>
                        </a:rPr>
                        <m:t>𝑠</m:t>
                      </m:r>
                      <m:sSub>
                        <m:sSubPr>
                          <m:ctrlPr>
                            <a:rPr lang="en-US" sz="2500" b="0" i="1" smtClean="0">
                              <a:solidFill>
                                <a:srgbClr val="000000"/>
                              </a:solidFill>
                              <a:effectLst/>
                              <a:latin typeface="Cambria Math" panose="02040503050406030204" pitchFamily="18" charset="0"/>
                            </a:rPr>
                          </m:ctrlPr>
                        </m:sSubPr>
                        <m:e>
                          <m:r>
                            <a:rPr lang="en-US" sz="2500" b="0" i="1" smtClean="0">
                              <a:solidFill>
                                <a:srgbClr val="000000"/>
                              </a:solidFill>
                              <a:effectLst/>
                              <a:latin typeface="Cambria Math" panose="02040503050406030204" pitchFamily="18" charset="0"/>
                            </a:rPr>
                            <m:t>𝑘</m:t>
                          </m:r>
                        </m:e>
                        <m:sub>
                          <m:r>
                            <a:rPr lang="en-US" sz="2500" b="0" i="1" smtClean="0">
                              <a:solidFill>
                                <a:srgbClr val="000000"/>
                              </a:solidFill>
                              <a:effectLst/>
                              <a:latin typeface="Cambria Math" panose="02040503050406030204" pitchFamily="18" charset="0"/>
                            </a:rPr>
                            <m:t>2</m:t>
                          </m:r>
                        </m:sub>
                      </m:sSub>
                    </m:oMath>
                  </m:oMathPara>
                </a14:m>
                <a:endParaRPr lang="en-US" sz="2500" b="0" dirty="0">
                  <a:solidFill>
                    <a:srgbClr val="000000"/>
                  </a:solidFill>
                  <a:effectLst/>
                  <a:latin typeface="Helvetica Light" panose="020B0403020202020204" pitchFamily="34" charset="0"/>
                </a:endParaRPr>
              </a:p>
            </p:txBody>
          </p:sp>
        </mc:Choice>
        <mc:Fallback xmlns="">
          <p:sp>
            <p:nvSpPr>
              <p:cNvPr id="8" name="TextBox 7">
                <a:extLst>
                  <a:ext uri="{FF2B5EF4-FFF2-40B4-BE49-F238E27FC236}">
                    <a16:creationId xmlns:a16="http://schemas.microsoft.com/office/drawing/2014/main" id="{6939FCDA-9428-9BDE-102A-BB8EA71FD091}"/>
                  </a:ext>
                </a:extLst>
              </p:cNvPr>
              <p:cNvSpPr txBox="1">
                <a:spLocks noRot="1" noChangeAspect="1" noMove="1" noResize="1" noEditPoints="1" noAdjustHandles="1" noChangeArrowheads="1" noChangeShapeType="1" noTextEdit="1"/>
              </p:cNvSpPr>
              <p:nvPr/>
            </p:nvSpPr>
            <p:spPr>
              <a:xfrm>
                <a:off x="7603962" y="1938314"/>
                <a:ext cx="2873421" cy="477054"/>
              </a:xfrm>
              <a:prstGeom prst="rect">
                <a:avLst/>
              </a:prstGeom>
              <a:blipFill>
                <a:blip r:embed="rId19"/>
                <a:stretch>
                  <a:fillRect/>
                </a:stretch>
              </a:blipFill>
            </p:spPr>
            <p:txBody>
              <a:bodyPr/>
              <a:lstStyle/>
              <a:p>
                <a:r>
                  <a:rPr lang="en-US">
                    <a:noFill/>
                  </a:rPr>
                  <a:t> </a:t>
                </a:r>
              </a:p>
            </p:txBody>
          </p:sp>
        </mc:Fallback>
      </mc:AlternateContent>
      <p:pic>
        <p:nvPicPr>
          <p:cNvPr id="10" name="Picture 9" descr="A red and black cartoon face&#10;&#10;Description automatically generated">
            <a:extLst>
              <a:ext uri="{FF2B5EF4-FFF2-40B4-BE49-F238E27FC236}">
                <a16:creationId xmlns:a16="http://schemas.microsoft.com/office/drawing/2014/main" id="{01ECCD7E-F27F-9F85-0862-306587C11213}"/>
              </a:ext>
            </a:extLst>
          </p:cNvPr>
          <p:cNvPicPr>
            <a:picLocks noChangeAspect="1"/>
          </p:cNvPicPr>
          <p:nvPr/>
        </p:nvPicPr>
        <p:blipFill>
          <a:blip r:embed="rId13"/>
          <a:stretch>
            <a:fillRect/>
          </a:stretch>
        </p:blipFill>
        <p:spPr>
          <a:xfrm>
            <a:off x="1097261" y="3583959"/>
            <a:ext cx="1353051" cy="1353051"/>
          </a:xfrm>
          <a:prstGeom prst="rect">
            <a:avLst/>
          </a:prstGeom>
        </p:spPr>
      </p:pic>
    </p:spTree>
    <p:extLst>
      <p:ext uri="{BB962C8B-B14F-4D97-AF65-F5344CB8AC3E}">
        <p14:creationId xmlns:p14="http://schemas.microsoft.com/office/powerpoint/2010/main" val="5839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0" presetClass="path" presetSubtype="0" accel="50000" decel="50000" fill="hold" nodeType="withEffect">
                                  <p:stCondLst>
                                    <p:cond delay="0"/>
                                  </p:stCondLst>
                                  <p:childTnLst>
                                    <p:animMotion origin="layout" path="M -1.66667E-6 -4.81481E-6 L 0.62487 -0.45555 " pathEditMode="relative" rAng="0" ptsTypes="AA">
                                      <p:cBhvr>
                                        <p:cTn id="10" dur="2000" fill="hold"/>
                                        <p:tgtEl>
                                          <p:spTgt spid="25"/>
                                        </p:tgtEl>
                                        <p:attrNameLst>
                                          <p:attrName>ppt_x</p:attrName>
                                          <p:attrName>ppt_y</p:attrName>
                                        </p:attrNameLst>
                                      </p:cBhvr>
                                      <p:rCtr x="31237" y="-22778"/>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6" grpId="0"/>
      <p:bldP spid="37" grpId="0"/>
      <p:bldP spid="38" grpId="0"/>
      <p:bldP spid="40"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20620</TotalTime>
  <Words>4796</Words>
  <Application>Microsoft Macintosh PowerPoint</Application>
  <PresentationFormat>Widescreen</PresentationFormat>
  <Paragraphs>502</Paragraphs>
  <Slides>26</Slides>
  <Notes>25</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System Font Regular</vt:lpstr>
      <vt:lpstr>Times</vt:lpstr>
      <vt:lpstr>Arial</vt:lpstr>
      <vt:lpstr>Calibri</vt:lpstr>
      <vt:lpstr>Calibri Light</vt:lpstr>
      <vt:lpstr>Cambria Math</vt:lpstr>
      <vt:lpstr>Helvetica</vt:lpstr>
      <vt:lpstr>Helvetica Light</vt:lpstr>
      <vt:lpstr>Helvetica Light</vt:lpstr>
      <vt:lpstr>Helvetica Neue</vt:lpstr>
      <vt:lpstr>Helvetica Neue Light</vt:lpstr>
      <vt:lpstr>Office Theme</vt:lpstr>
      <vt:lpstr>Snowblind: A Threshold Blind Signature  in Pairing-Free Groups</vt:lpstr>
      <vt:lpstr>Blind signatures [Cha82]</vt:lpstr>
      <vt:lpstr>Threshold blind signatures</vt:lpstr>
      <vt:lpstr>Practically efficient schemes</vt:lpstr>
      <vt:lpstr>PowerPoint Presentation</vt:lpstr>
      <vt:lpstr>Prior blind signatures in pairing-free groups</vt:lpstr>
      <vt:lpstr>Our results</vt:lpstr>
      <vt:lpstr>One-more unforgeability (OMUF)</vt:lpstr>
      <vt:lpstr>OMUF of threshold blind signatures</vt:lpstr>
      <vt:lpstr>Overview</vt:lpstr>
      <vt:lpstr>Schnorr’s signatures [Sch91]</vt:lpstr>
      <vt:lpstr>Blind Schnorr [CP93]</vt:lpstr>
      <vt:lpstr>Tessaro-Zhu [TZ22]</vt:lpstr>
      <vt:lpstr>PowerPoint Presentation</vt:lpstr>
      <vt:lpstr>Our blind signatures</vt:lpstr>
      <vt:lpstr>Security</vt:lpstr>
      <vt:lpstr>Overview</vt:lpstr>
      <vt:lpstr>Thresholdize: strawman scheme </vt:lpstr>
      <vt:lpstr>Is the strawman scheme OMUF?</vt:lpstr>
      <vt:lpstr>PowerPoint Presentation</vt:lpstr>
      <vt:lpstr>PowerPoint Presentation</vt:lpstr>
      <vt:lpstr>To ensure correctness of y</vt:lpstr>
      <vt:lpstr>Final scheme: SnowBlind</vt:lpstr>
      <vt:lpstr>Security of SnowBlind</vt:lpstr>
      <vt:lpstr>Open problems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Snowblind: A Threshold Blind Signature  in Pairing-Free Groups</dc:title>
  <dc:creator>zhucz20</dc:creator>
  <cp:lastModifiedBy>zhucz20</cp:lastModifiedBy>
  <cp:revision>43</cp:revision>
  <dcterms:created xsi:type="dcterms:W3CDTF">2023-08-05T07:19:24Z</dcterms:created>
  <dcterms:modified xsi:type="dcterms:W3CDTF">2023-08-23T16:53:17Z</dcterms:modified>
</cp:coreProperties>
</file>