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9" r:id="rId16"/>
    <p:sldId id="268" r:id="rId17"/>
  </p:sldIdLst>
  <p:sldSz cx="9144000" cy="5143500"/>
  <p:notesSz cx="6858000" cy="9144000"/>
  <p:embeddedFontLst>
    <p:embeddedFont>
      <p:font typeface="Raleway" charset="0"/>
      <p:regular r:id="rId21"/>
      <p:bold r:id="rId22"/>
      <p:italic r:id="rId23"/>
      <p:boldItalic r:id="rId24"/>
    </p:embeddedFont>
    <p:embeddedFont>
      <p:font typeface="Lato"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54cf8d17f7_0_1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4cf8d17f7_0_1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g5492903575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92903575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g54fd74dc61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4fd74dc61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g54fd74dc61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4fd74dc61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g54cf8d17f7_0_1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4cf8d17f7_0_1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54cf8d17f7_0_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4cf8d17f7_0_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54cf8d17f7_0_9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4cf8d17f7_0_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54cf8d17f7_0_1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4cf8d17f7_0_1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54cf8d17f7_0_1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4cf8d17f7_0_1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54cf8d17f7_0_1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4cf8d17f7_0_1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g54cf8d17f7_0_1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4cf8d17f7_0_1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g54fd74dc61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4fd74dc61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54f9df19d1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4f9df19d1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11"/>
          <p:cNvSpPr txBox="1"/>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80"/>
        <p:cNvGrpSpPr/>
        <p:nvPr/>
      </p:nvGrpSpPr>
      <p:grpSpPr>
        <a:xfrm>
          <a:off x="0" y="0"/>
          <a:ext cx="0" cy="0"/>
          <a:chOff x="0" y="0"/>
          <a:chExt cx="0" cy="0"/>
        </a:xfrm>
      </p:grpSpPr>
      <p:sp>
        <p:nvSpPr>
          <p:cNvPr id="81" name="Google Shape;81;p12"/>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3"/>
          <p:cNvSpPr txBox="1"/>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28;p4"/>
          <p:cNvSpPr txBox="1"/>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30" name="Google Shape;30;p4"/>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5"/>
          <p:cNvSpPr txBox="1"/>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38" name="Google Shape;38;p5"/>
          <p:cNvSpPr txBox="1"/>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39" name="Google Shape;39;p5"/>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6"/>
          <p:cNvSpPr txBox="1"/>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7"/>
          <p:cNvSpPr txBox="1"/>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54" name="Google Shape;54;p7"/>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 name="Google Shape;59;p8"/>
          <p:cNvSpPr txBox="1"/>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9"/>
          <p:cNvSpPr txBox="1"/>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69" name="Google Shape;69;p9"/>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0" name="Shape 70"/>
        <p:cNvGrpSpPr/>
        <p:nvPr/>
      </p:nvGrpSpPr>
      <p:grpSpPr>
        <a:xfrm>
          <a:off x="0" y="0"/>
          <a:ext cx="0" cy="0"/>
          <a:chOff x="0" y="0"/>
          <a:chExt cx="0" cy="0"/>
        </a:xfrm>
      </p:grpSpPr>
      <p:sp>
        <p:nvSpPr>
          <p:cNvPr id="71" name="Google Shape;71;p10"/>
          <p:cNvSpPr txBox="1"/>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p:txBody>
      </p:sp>
      <p:sp>
        <p:nvSpPr>
          <p:cNvPr id="72" name="Google Shape;72;p10"/>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panose="020F0602020204030203"/>
              <a:buChar char="●"/>
              <a:defRPr sz="1300">
                <a:solidFill>
                  <a:schemeClr val="accent1"/>
                </a:solidFill>
                <a:latin typeface="Lato" panose="020F0602020204030203"/>
                <a:ea typeface="Lato" panose="020F0602020204030203"/>
                <a:cs typeface="Lato" panose="020F0602020204030203"/>
                <a:sym typeface="Lato" panose="020F0602020204030203"/>
              </a:defRPr>
            </a:lvl1pPr>
            <a:lvl2pPr marL="914400" lvl="1" indent="-298450">
              <a:lnSpc>
                <a:spcPct val="115000"/>
              </a:lnSpc>
              <a:spcBef>
                <a:spcPts val="1600"/>
              </a:spcBef>
              <a:spcAft>
                <a:spcPts val="0"/>
              </a:spcAft>
              <a:buClr>
                <a:schemeClr val="accent1"/>
              </a:buClr>
              <a:buSzPts val="1100"/>
              <a:buFont typeface="Lato" panose="020F0602020204030203"/>
              <a:buChar char="○"/>
              <a:defRPr sz="1100">
                <a:solidFill>
                  <a:schemeClr val="accent1"/>
                </a:solidFill>
                <a:latin typeface="Lato" panose="020F0602020204030203"/>
                <a:ea typeface="Lato" panose="020F0602020204030203"/>
                <a:cs typeface="Lato" panose="020F0602020204030203"/>
                <a:sym typeface="Lato" panose="020F0602020204030203"/>
              </a:defRPr>
            </a:lvl2pPr>
            <a:lvl3pPr marL="1371600" lvl="2" indent="-298450">
              <a:lnSpc>
                <a:spcPct val="115000"/>
              </a:lnSpc>
              <a:spcBef>
                <a:spcPts val="1600"/>
              </a:spcBef>
              <a:spcAft>
                <a:spcPts val="0"/>
              </a:spcAft>
              <a:buClr>
                <a:schemeClr val="accent1"/>
              </a:buClr>
              <a:buSzPts val="1100"/>
              <a:buFont typeface="Lato" panose="020F0602020204030203"/>
              <a:buChar char="■"/>
              <a:defRPr sz="1100">
                <a:solidFill>
                  <a:schemeClr val="accent1"/>
                </a:solidFill>
                <a:latin typeface="Lato" panose="020F0602020204030203"/>
                <a:ea typeface="Lato" panose="020F0602020204030203"/>
                <a:cs typeface="Lato" panose="020F0602020204030203"/>
                <a:sym typeface="Lato" panose="020F0602020204030203"/>
              </a:defRPr>
            </a:lvl3pPr>
            <a:lvl4pPr marL="1828800" lvl="3" indent="-298450">
              <a:lnSpc>
                <a:spcPct val="115000"/>
              </a:lnSpc>
              <a:spcBef>
                <a:spcPts val="1600"/>
              </a:spcBef>
              <a:spcAft>
                <a:spcPts val="0"/>
              </a:spcAft>
              <a:buClr>
                <a:schemeClr val="accent1"/>
              </a:buClr>
              <a:buSzPts val="1100"/>
              <a:buFont typeface="Lato" panose="020F0602020204030203"/>
              <a:buChar char="●"/>
              <a:defRPr sz="1100">
                <a:solidFill>
                  <a:schemeClr val="accent1"/>
                </a:solidFill>
                <a:latin typeface="Lato" panose="020F0602020204030203"/>
                <a:ea typeface="Lato" panose="020F0602020204030203"/>
                <a:cs typeface="Lato" panose="020F0602020204030203"/>
                <a:sym typeface="Lato" panose="020F0602020204030203"/>
              </a:defRPr>
            </a:lvl4pPr>
            <a:lvl5pPr marL="2286000" lvl="4" indent="-298450">
              <a:lnSpc>
                <a:spcPct val="115000"/>
              </a:lnSpc>
              <a:spcBef>
                <a:spcPts val="1600"/>
              </a:spcBef>
              <a:spcAft>
                <a:spcPts val="0"/>
              </a:spcAft>
              <a:buClr>
                <a:schemeClr val="accent1"/>
              </a:buClr>
              <a:buSzPts val="1100"/>
              <a:buFont typeface="Lato" panose="020F0602020204030203"/>
              <a:buChar char="○"/>
              <a:defRPr sz="1100">
                <a:solidFill>
                  <a:schemeClr val="accent1"/>
                </a:solidFill>
                <a:latin typeface="Lato" panose="020F0602020204030203"/>
                <a:ea typeface="Lato" panose="020F0602020204030203"/>
                <a:cs typeface="Lato" panose="020F0602020204030203"/>
                <a:sym typeface="Lato" panose="020F0602020204030203"/>
              </a:defRPr>
            </a:lvl5pPr>
            <a:lvl6pPr marL="2743200" lvl="5" indent="-298450">
              <a:lnSpc>
                <a:spcPct val="115000"/>
              </a:lnSpc>
              <a:spcBef>
                <a:spcPts val="1600"/>
              </a:spcBef>
              <a:spcAft>
                <a:spcPts val="0"/>
              </a:spcAft>
              <a:buClr>
                <a:schemeClr val="accent1"/>
              </a:buClr>
              <a:buSzPts val="1100"/>
              <a:buFont typeface="Lato" panose="020F0602020204030203"/>
              <a:buChar char="■"/>
              <a:defRPr sz="1100">
                <a:solidFill>
                  <a:schemeClr val="accent1"/>
                </a:solidFill>
                <a:latin typeface="Lato" panose="020F0602020204030203"/>
                <a:ea typeface="Lato" panose="020F0602020204030203"/>
                <a:cs typeface="Lato" panose="020F0602020204030203"/>
                <a:sym typeface="Lato" panose="020F0602020204030203"/>
              </a:defRPr>
            </a:lvl6pPr>
            <a:lvl7pPr marL="3200400" lvl="6" indent="-298450">
              <a:lnSpc>
                <a:spcPct val="115000"/>
              </a:lnSpc>
              <a:spcBef>
                <a:spcPts val="1600"/>
              </a:spcBef>
              <a:spcAft>
                <a:spcPts val="0"/>
              </a:spcAft>
              <a:buClr>
                <a:schemeClr val="accent1"/>
              </a:buClr>
              <a:buSzPts val="1100"/>
              <a:buFont typeface="Lato" panose="020F0602020204030203"/>
              <a:buChar char="●"/>
              <a:defRPr sz="1100">
                <a:solidFill>
                  <a:schemeClr val="accent1"/>
                </a:solidFill>
                <a:latin typeface="Lato" panose="020F0602020204030203"/>
                <a:ea typeface="Lato" panose="020F0602020204030203"/>
                <a:cs typeface="Lato" panose="020F0602020204030203"/>
                <a:sym typeface="Lato" panose="020F0602020204030203"/>
              </a:defRPr>
            </a:lvl7pPr>
            <a:lvl8pPr marL="3657600" lvl="7" indent="-298450">
              <a:lnSpc>
                <a:spcPct val="115000"/>
              </a:lnSpc>
              <a:spcBef>
                <a:spcPts val="1600"/>
              </a:spcBef>
              <a:spcAft>
                <a:spcPts val="0"/>
              </a:spcAft>
              <a:buClr>
                <a:schemeClr val="accent1"/>
              </a:buClr>
              <a:buSzPts val="1100"/>
              <a:buFont typeface="Lato" panose="020F0602020204030203"/>
              <a:buChar char="○"/>
              <a:defRPr sz="1100">
                <a:solidFill>
                  <a:schemeClr val="accent1"/>
                </a:solidFill>
                <a:latin typeface="Lato" panose="020F0602020204030203"/>
                <a:ea typeface="Lato" panose="020F0602020204030203"/>
                <a:cs typeface="Lato" panose="020F0602020204030203"/>
                <a:sym typeface="Lato" panose="020F0602020204030203"/>
              </a:defRPr>
            </a:lvl8pPr>
            <a:lvl9pPr marL="4114800" lvl="8" indent="-298450">
              <a:lnSpc>
                <a:spcPct val="115000"/>
              </a:lnSpc>
              <a:spcBef>
                <a:spcPts val="1600"/>
              </a:spcBef>
              <a:spcAft>
                <a:spcPts val="1600"/>
              </a:spcAft>
              <a:buClr>
                <a:schemeClr val="accent1"/>
              </a:buClr>
              <a:buSzPts val="1100"/>
              <a:buFont typeface="Lato" panose="020F0602020204030203"/>
              <a:buChar char="■"/>
              <a:defRPr sz="1100">
                <a:solidFill>
                  <a:schemeClr val="accent1"/>
                </a:solidFill>
                <a:latin typeface="Lato" panose="020F0602020204030203"/>
                <a:ea typeface="Lato" panose="020F0602020204030203"/>
                <a:cs typeface="Lato" panose="020F0602020204030203"/>
                <a:sym typeface="Lato" panose="020F0602020204030203"/>
              </a:defRPr>
            </a:lvl9pPr>
          </a:lstStyle>
          <a:p/>
        </p:txBody>
      </p:sp>
      <p:sp>
        <p:nvSpPr>
          <p:cNvPr id="8" name="Google Shape;8;p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panose="020F0602020204030203"/>
                <a:ea typeface="Lato" panose="020F0602020204030203"/>
                <a:cs typeface="Lato" panose="020F0602020204030203"/>
                <a:sym typeface="Lato" panose="020F0602020204030203"/>
              </a:defRPr>
            </a:lvl1pPr>
            <a:lvl2pPr lvl="1" algn="r">
              <a:buNone/>
              <a:defRPr sz="1000">
                <a:solidFill>
                  <a:schemeClr val="accent1"/>
                </a:solidFill>
                <a:latin typeface="Lato" panose="020F0602020204030203"/>
                <a:ea typeface="Lato" panose="020F0602020204030203"/>
                <a:cs typeface="Lato" panose="020F0602020204030203"/>
                <a:sym typeface="Lato" panose="020F0602020204030203"/>
              </a:defRPr>
            </a:lvl2pPr>
            <a:lvl3pPr lvl="2" algn="r">
              <a:buNone/>
              <a:defRPr sz="1000">
                <a:solidFill>
                  <a:schemeClr val="accent1"/>
                </a:solidFill>
                <a:latin typeface="Lato" panose="020F0602020204030203"/>
                <a:ea typeface="Lato" panose="020F0602020204030203"/>
                <a:cs typeface="Lato" panose="020F0602020204030203"/>
                <a:sym typeface="Lato" panose="020F0602020204030203"/>
              </a:defRPr>
            </a:lvl3pPr>
            <a:lvl4pPr lvl="3" algn="r">
              <a:buNone/>
              <a:defRPr sz="1000">
                <a:solidFill>
                  <a:schemeClr val="accent1"/>
                </a:solidFill>
                <a:latin typeface="Lato" panose="020F0602020204030203"/>
                <a:ea typeface="Lato" panose="020F0602020204030203"/>
                <a:cs typeface="Lato" panose="020F0602020204030203"/>
                <a:sym typeface="Lato" panose="020F0602020204030203"/>
              </a:defRPr>
            </a:lvl4pPr>
            <a:lvl5pPr lvl="4" algn="r">
              <a:buNone/>
              <a:defRPr sz="1000">
                <a:solidFill>
                  <a:schemeClr val="accent1"/>
                </a:solidFill>
                <a:latin typeface="Lato" panose="020F0602020204030203"/>
                <a:ea typeface="Lato" panose="020F0602020204030203"/>
                <a:cs typeface="Lato" panose="020F0602020204030203"/>
                <a:sym typeface="Lato" panose="020F0602020204030203"/>
              </a:defRPr>
            </a:lvl5pPr>
            <a:lvl6pPr lvl="5" algn="r">
              <a:buNone/>
              <a:defRPr sz="1000">
                <a:solidFill>
                  <a:schemeClr val="accent1"/>
                </a:solidFill>
                <a:latin typeface="Lato" panose="020F0602020204030203"/>
                <a:ea typeface="Lato" panose="020F0602020204030203"/>
                <a:cs typeface="Lato" panose="020F0602020204030203"/>
                <a:sym typeface="Lato" panose="020F0602020204030203"/>
              </a:defRPr>
            </a:lvl6pPr>
            <a:lvl7pPr lvl="6" algn="r">
              <a:buNone/>
              <a:defRPr sz="1000">
                <a:solidFill>
                  <a:schemeClr val="accent1"/>
                </a:solidFill>
                <a:latin typeface="Lato" panose="020F0602020204030203"/>
                <a:ea typeface="Lato" panose="020F0602020204030203"/>
                <a:cs typeface="Lato" panose="020F0602020204030203"/>
                <a:sym typeface="Lato" panose="020F0602020204030203"/>
              </a:defRPr>
            </a:lvl7pPr>
            <a:lvl8pPr lvl="7" algn="r">
              <a:buNone/>
              <a:defRPr sz="1000">
                <a:solidFill>
                  <a:schemeClr val="accent1"/>
                </a:solidFill>
                <a:latin typeface="Lato" panose="020F0602020204030203"/>
                <a:ea typeface="Lato" panose="020F0602020204030203"/>
                <a:cs typeface="Lato" panose="020F0602020204030203"/>
                <a:sym typeface="Lato" panose="020F0602020204030203"/>
              </a:defRPr>
            </a:lvl8pPr>
            <a:lvl9pPr lvl="8" algn="r">
              <a:buNone/>
              <a:defRPr sz="1000">
                <a:solidFill>
                  <a:schemeClr val="accent1"/>
                </a:solidFill>
                <a:latin typeface="Lato" panose="020F0602020204030203"/>
                <a:ea typeface="Lato" panose="020F0602020204030203"/>
                <a:cs typeface="Lato" panose="020F0602020204030203"/>
                <a:sym typeface="Lato" panose="020F0602020204030203"/>
              </a:defRPr>
            </a:lvl9pPr>
          </a:lstStyle>
          <a:p>
            <a:pPr marL="0" lvl="0" indent="0" algn="r" rtl="0">
              <a:spcBef>
                <a:spcPts val="0"/>
              </a:spcBef>
              <a:spcAft>
                <a:spcPts val="0"/>
              </a:spcAft>
              <a:buNone/>
            </a:pPr>
            <a:fld id="{00000000-1234-1234-1234-123412341234}" type="slidenum">
              <a:rPr lang="zh-CN"/>
            </a:fld>
            <a:endParaRPr lang="zh-C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hyperlink" Target="https://www.apdaparkinson.org/what-is-parkinsons/symptoms/trem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自问自答——wavenet震颤补偿</a:t>
            </a:r>
            <a:endParaRPr lang="zh-CN"/>
          </a:p>
        </p:txBody>
      </p:sp>
      <p:sp>
        <p:nvSpPr>
          <p:cNvPr id="87" name="Google Shape;87;p13"/>
          <p:cNvSpPr txBox="1"/>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用时间步位移代替坐标（怀疑）</a:t>
            </a:r>
            <a:endParaRPr lang="zh-CN"/>
          </a:p>
        </p:txBody>
      </p:sp>
      <p:sp>
        <p:nvSpPr>
          <p:cNvPr id="165" name="Google Shape;165;p22"/>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t>震颤的运动相对于主观运动的特点是幅度小、速度快、周其运动不累加，主观运动则相反。帧间差中提升了震颤的信息比例，更利于恢复</a:t>
            </a:r>
            <a:endParaRPr lang="zh-CN"/>
          </a:p>
        </p:txBody>
      </p:sp>
      <p:sp>
        <p:nvSpPr>
          <p:cNvPr id="166" name="Google Shape;166;p22"/>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首先信息量并没有提升，仅仅提升了比例。</a:t>
            </a:r>
            <a:endParaRPr lang="zh-CN"/>
          </a:p>
          <a:p>
            <a:pPr marL="0" lvl="0" indent="0" algn="l" rtl="0">
              <a:spcBef>
                <a:spcPts val="1600"/>
              </a:spcBef>
              <a:spcAft>
                <a:spcPts val="0"/>
              </a:spcAft>
              <a:buNone/>
            </a:pPr>
            <a:r>
              <a:rPr lang="zh-CN"/>
              <a:t>其次网络应该擅长提取这种底层信息，网络本身也能执行这种帧间差的操作（但是需要学习），这种手工特征带来的提升值得怀疑。</a:t>
            </a:r>
            <a:endParaRPr lang="zh-CN"/>
          </a:p>
          <a:p>
            <a:pPr marL="0" lvl="0" indent="0" algn="l" rtl="0">
              <a:spcBef>
                <a:spcPts val="1600"/>
              </a:spcBef>
              <a:spcAft>
                <a:spcPts val="0"/>
              </a:spcAft>
              <a:buNone/>
            </a:pPr>
            <a:r>
              <a:rPr lang="zh-CN"/>
              <a:t>最后，帧间差本质上是速度，用速度估计震颤偏移矢量，本身有一个累加的过程，是否带来误差？</a:t>
            </a:r>
            <a:endParaRPr lang="zh-CN"/>
          </a:p>
          <a:p>
            <a:pPr marL="0" lvl="0" indent="0" algn="l" rtl="0">
              <a:spcBef>
                <a:spcPts val="1600"/>
              </a:spcBef>
              <a:spcAft>
                <a:spcPts val="1600"/>
              </a:spcAft>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重构数据集——解决差异巨大的loss（完成）</a:t>
            </a:r>
            <a:endParaRPr lang="zh-CN"/>
          </a:p>
        </p:txBody>
      </p:sp>
      <p:sp>
        <p:nvSpPr>
          <p:cNvPr id="172" name="Google Shape;172;p23"/>
          <p:cNvSpPr txBox="1"/>
          <p:nvPr>
            <p:ph type="body" idx="1"/>
          </p:nvPr>
        </p:nvSpPr>
        <p:spPr>
          <a:xfrm>
            <a:off x="729450" y="1853850"/>
            <a:ext cx="4943400" cy="28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主观运动振幅频率已控制，震颤运动频率已控制，要针对的变量是震颤运动的振幅和速度比例：</a:t>
            </a:r>
            <a:endParaRPr lang="zh-CN"/>
          </a:p>
          <a:p>
            <a:pPr marL="0" lvl="0" indent="0" algn="l" rtl="0">
              <a:spcBef>
                <a:spcPts val="1600"/>
              </a:spcBef>
              <a:spcAft>
                <a:spcPts val="0"/>
              </a:spcAft>
              <a:buNone/>
            </a:pPr>
            <a:r>
              <a:rPr lang="zh-CN"/>
              <a:t>（1）对震颤运动按照平均振幅sort。增加一个维度记录实时的振幅的变化</a:t>
            </a:r>
            <a:endParaRPr lang="zh-CN"/>
          </a:p>
          <a:p>
            <a:pPr marL="0" lvl="0" indent="0" algn="l" rtl="0">
              <a:spcBef>
                <a:spcPts val="1600"/>
              </a:spcBef>
              <a:spcAft>
                <a:spcPts val="0"/>
              </a:spcAft>
              <a:buNone/>
            </a:pPr>
            <a:r>
              <a:rPr lang="zh-CN"/>
              <a:t>（2）排除过高的值后设定缩放比例。观看视频，排除异常值——测量时的误差（病人的主观运动）最大值大于平均值几倍的那种，手工排查</a:t>
            </a:r>
            <a:endParaRPr lang="zh-CN"/>
          </a:p>
          <a:p>
            <a:pPr marL="0" lvl="0" indent="0" algn="l" rtl="0">
              <a:spcBef>
                <a:spcPts val="1600"/>
              </a:spcBef>
              <a:spcAft>
                <a:spcPts val="0"/>
              </a:spcAft>
              <a:buNone/>
            </a:pPr>
            <a:r>
              <a:rPr lang="zh-CN"/>
              <a:t>（3）按照纵轴对震颤运动进行采样，保证了样本在振幅上的均匀（n次）</a:t>
            </a:r>
            <a:endParaRPr lang="zh-CN"/>
          </a:p>
          <a:p>
            <a:pPr marL="0" lvl="0" indent="0" algn="l" rtl="0">
              <a:spcBef>
                <a:spcPts val="1600"/>
              </a:spcBef>
              <a:spcAft>
                <a:spcPts val="1600"/>
              </a:spcAft>
              <a:buNone/>
            </a:pPr>
            <a:r>
              <a:rPr lang="zh-CN"/>
              <a:t>（4）对主观运动进行插值控制频率进而控制速度比。（n*m次）</a:t>
            </a:r>
            <a:endParaRPr lang="zh-CN"/>
          </a:p>
        </p:txBody>
      </p:sp>
      <p:sp>
        <p:nvSpPr>
          <p:cNvPr id="173" name="Google Shape;173;p23"/>
          <p:cNvSpPr txBox="1"/>
          <p:nvPr>
            <p:ph type="body" idx="2"/>
          </p:nvPr>
        </p:nvSpPr>
        <p:spPr>
          <a:xfrm>
            <a:off x="5767775" y="2078875"/>
            <a:ext cx="3107700" cy="272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可控的变量有：</a:t>
            </a:r>
            <a:endParaRPr lang="zh-CN"/>
          </a:p>
          <a:p>
            <a:pPr marL="0" lvl="0" indent="0" algn="l" rtl="0">
              <a:spcBef>
                <a:spcPts val="1600"/>
              </a:spcBef>
              <a:spcAft>
                <a:spcPts val="0"/>
              </a:spcAft>
              <a:buNone/>
            </a:pPr>
            <a:r>
              <a:rPr lang="zh-CN"/>
              <a:t>tremor振幅：</a:t>
            </a:r>
            <a:r>
              <a:rPr lang="zh-CN" sz="1150">
                <a:solidFill>
                  <a:srgbClr val="AA4926"/>
                </a:solidFill>
                <a:highlight>
                  <a:srgbClr val="2B2B2B"/>
                </a:highlight>
                <a:latin typeface="Arial" panose="020B0604020202020204"/>
                <a:ea typeface="Arial" panose="020B0604020202020204"/>
                <a:cs typeface="Arial" panose="020B0604020202020204"/>
                <a:sym typeface="Arial" panose="020B0604020202020204"/>
              </a:rPr>
              <a:t>to_cm_rate_</a:t>
            </a:r>
            <a:r>
              <a:rPr lang="zh-CN" sz="1150">
                <a:solidFill>
                  <a:srgbClr val="A9B7C6"/>
                </a:solidFill>
                <a:highlight>
                  <a:srgbClr val="2B2B2B"/>
                </a:highlight>
                <a:latin typeface="Arial" panose="020B0604020202020204"/>
                <a:ea typeface="Arial" panose="020B0604020202020204"/>
                <a:cs typeface="Arial" panose="020B0604020202020204"/>
                <a:sym typeface="Arial" panose="020B0604020202020204"/>
              </a:rPr>
              <a:t>=</a:t>
            </a:r>
            <a:r>
              <a:rPr lang="zh-CN" sz="1150">
                <a:solidFill>
                  <a:srgbClr val="6897BB"/>
                </a:solidFill>
                <a:highlight>
                  <a:srgbClr val="2B2B2B"/>
                </a:highlight>
                <a:latin typeface="Arial" panose="020B0604020202020204"/>
                <a:ea typeface="Arial" panose="020B0604020202020204"/>
                <a:cs typeface="Arial" panose="020B0604020202020204"/>
                <a:sym typeface="Arial" panose="020B0604020202020204"/>
              </a:rPr>
              <a:t>200000.0</a:t>
            </a:r>
            <a:endParaRPr sz="1150">
              <a:solidFill>
                <a:srgbClr val="6897BB"/>
              </a:solidFill>
              <a:highlight>
                <a:srgbClr val="2B2B2B"/>
              </a:highlight>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0"/>
              </a:spcAft>
              <a:buNone/>
            </a:pPr>
            <a:r>
              <a:rPr lang="zh-CN"/>
              <a:t>volunter运动幅度：</a:t>
            </a:r>
            <a:r>
              <a:rPr lang="zh-CN" sz="1150">
                <a:solidFill>
                  <a:srgbClr val="AA4926"/>
                </a:solidFill>
                <a:highlight>
                  <a:srgbClr val="2B2B2B"/>
                </a:highlight>
                <a:latin typeface="Arial" panose="020B0604020202020204"/>
                <a:ea typeface="Arial" panose="020B0604020202020204"/>
                <a:cs typeface="Arial" panose="020B0604020202020204"/>
                <a:sym typeface="Arial" panose="020B0604020202020204"/>
              </a:rPr>
              <a:t>to_cm_rate_ </a:t>
            </a:r>
            <a:r>
              <a:rPr lang="zh-CN" sz="1150">
                <a:solidFill>
                  <a:srgbClr val="A9B7C6"/>
                </a:solidFill>
                <a:highlight>
                  <a:srgbClr val="2B2B2B"/>
                </a:highlight>
                <a:latin typeface="Arial" panose="020B0604020202020204"/>
                <a:ea typeface="Arial" panose="020B0604020202020204"/>
                <a:cs typeface="Arial" panose="020B0604020202020204"/>
                <a:sym typeface="Arial" panose="020B0604020202020204"/>
              </a:rPr>
              <a:t>= </a:t>
            </a:r>
            <a:r>
              <a:rPr lang="zh-CN" sz="1150">
                <a:solidFill>
                  <a:srgbClr val="6897BB"/>
                </a:solidFill>
                <a:highlight>
                  <a:srgbClr val="2B2B2B"/>
                </a:highlight>
                <a:latin typeface="Arial" panose="020B0604020202020204"/>
                <a:ea typeface="Arial" panose="020B0604020202020204"/>
                <a:cs typeface="Arial" panose="020B0604020202020204"/>
                <a:sym typeface="Arial" panose="020B0604020202020204"/>
              </a:rPr>
              <a:t>2.0</a:t>
            </a:r>
            <a:endParaRPr sz="1150">
              <a:solidFill>
                <a:srgbClr val="6897BB"/>
              </a:solidFill>
              <a:highlight>
                <a:srgbClr val="2B2B2B"/>
              </a:highlight>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0"/>
              </a:spcAft>
              <a:buNone/>
            </a:pPr>
            <a:r>
              <a:rPr lang="zh-CN"/>
              <a:t>volunter运动速度：</a:t>
            </a:r>
            <a:r>
              <a:rPr lang="zh-CN" sz="1150">
                <a:solidFill>
                  <a:srgbClr val="A9B7C6"/>
                </a:solidFill>
                <a:highlight>
                  <a:srgbClr val="2B2B2B"/>
                </a:highlight>
                <a:latin typeface="Arial" panose="020B0604020202020204"/>
                <a:ea typeface="Arial" panose="020B0604020202020204"/>
                <a:cs typeface="Arial" panose="020B0604020202020204"/>
                <a:sym typeface="Arial" panose="020B0604020202020204"/>
              </a:rPr>
              <a:t>vol_amp_num = </a:t>
            </a:r>
            <a:r>
              <a:rPr lang="zh-CN" sz="1150">
                <a:solidFill>
                  <a:srgbClr val="6897BB"/>
                </a:solidFill>
                <a:highlight>
                  <a:srgbClr val="2B2B2B"/>
                </a:highlight>
                <a:latin typeface="Arial" panose="020B0604020202020204"/>
                <a:ea typeface="Arial" panose="020B0604020202020204"/>
                <a:cs typeface="Arial" panose="020B0604020202020204"/>
                <a:sym typeface="Arial" panose="020B0604020202020204"/>
              </a:rPr>
              <a:t>5</a:t>
            </a:r>
            <a:endParaRPr sz="1150">
              <a:solidFill>
                <a:srgbClr val="6897BB"/>
              </a:solidFill>
              <a:highlight>
                <a:srgbClr val="2B2B2B"/>
              </a:highlight>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1600"/>
              </a:spcAft>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网络训练</a:t>
            </a:r>
            <a:endParaRPr lang="zh-CN"/>
          </a:p>
        </p:txBody>
      </p:sp>
      <p:sp>
        <p:nvSpPr>
          <p:cNvPr id="179" name="Google Shape;179;p24"/>
          <p:cNvSpPr txBox="1"/>
          <p:nvPr>
            <p:ph type="body" idx="1"/>
          </p:nvPr>
        </p:nvSpPr>
        <p:spPr>
          <a:xfrm>
            <a:off x="729325" y="2078875"/>
            <a:ext cx="36135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应用batch loss</a:t>
            </a:r>
            <a:endParaRPr lang="zh-CN"/>
          </a:p>
          <a:p>
            <a:pPr marL="0" lvl="0" indent="0" algn="l" rtl="0">
              <a:spcBef>
                <a:spcPts val="1600"/>
              </a:spcBef>
              <a:spcAft>
                <a:spcPts val="0"/>
              </a:spcAft>
              <a:buNone/>
            </a:pPr>
            <a:r>
              <a:rPr lang="zh-CN"/>
              <a:t>只用输入一个点的3D坐标</a:t>
            </a:r>
            <a:endParaRPr lang="zh-CN"/>
          </a:p>
          <a:p>
            <a:pPr marL="0" lvl="0" indent="0" algn="l" rtl="0">
              <a:spcBef>
                <a:spcPts val="1600"/>
              </a:spcBef>
              <a:spcAft>
                <a:spcPts val="0"/>
              </a:spcAft>
              <a:buNone/>
            </a:pPr>
            <a:r>
              <a:rPr lang="zh-CN"/>
              <a:t>这是一个时序推断网络，用什么推断什么？位移问题</a:t>
            </a:r>
            <a:endParaRPr lang="zh-CN"/>
          </a:p>
          <a:p>
            <a:pPr marL="0" lvl="0" indent="0" algn="l" rtl="0">
              <a:spcBef>
                <a:spcPts val="1600"/>
              </a:spcBef>
              <a:spcAft>
                <a:spcPts val="1600"/>
              </a:spcAft>
              <a:buNone/>
            </a:pPr>
            <a:r>
              <a:rPr lang="zh-CN"/>
              <a:t>以估计主动运动为主，以震颤幅度角度为local condition</a:t>
            </a:r>
            <a:endParaRPr lang="zh-CN"/>
          </a:p>
        </p:txBody>
      </p:sp>
      <p:sp>
        <p:nvSpPr>
          <p:cNvPr id="180" name="Google Shape;180;p24"/>
          <p:cNvSpPr txBox="1"/>
          <p:nvPr>
            <p:ph type="body" idx="2"/>
          </p:nvPr>
        </p:nvSpPr>
        <p:spPr>
          <a:xfrm>
            <a:off x="4643604" y="185408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t>先整个baseline出来</a:t>
            </a:r>
            <a:endParaRPr lang="zh-CN"/>
          </a:p>
          <a:p>
            <a:pPr marL="0" lvl="0" indent="0" algn="l" rtl="0">
              <a:spcBef>
                <a:spcPts val="0"/>
              </a:spcBef>
              <a:spcAft>
                <a:spcPts val="1600"/>
              </a:spcAft>
              <a:buNone/>
            </a:pPr>
            <a:r>
              <a:rPr lang="" altLang="zh-CN"/>
              <a:t>数据集分布更加平均导致训练更加困难了，因为需要拟合的范围更大了。做出以下决策：缩小网络层数，降低学习率，增加耐心。就可以了。</a:t>
            </a:r>
            <a:endParaRPr lang="" altLang="zh-CN"/>
          </a:p>
          <a:p>
            <a:pPr marL="0" lvl="0" indent="0" algn="l" rtl="0">
              <a:spcBef>
                <a:spcPts val="0"/>
              </a:spcBef>
              <a:spcAft>
                <a:spcPts val="1600"/>
              </a:spcAft>
              <a:buNone/>
            </a:pPr>
            <a:r>
              <a:rPr lang="" altLang="zh-CN"/>
              <a:t>使用了震颤作为标签（因为是main运动而且在0附近，网络输出不适合变化）</a:t>
            </a:r>
            <a:endParaRPr lang="" altLang="zh-CN"/>
          </a:p>
          <a:p>
            <a:pPr marL="0" lvl="0" indent="0" algn="l" rtl="0">
              <a:spcBef>
                <a:spcPts val="0"/>
              </a:spcBef>
              <a:spcAft>
                <a:spcPts val="1600"/>
              </a:spcAft>
              <a:buNone/>
            </a:pPr>
            <a:r>
              <a:rPr lang="" altLang="zh-CN"/>
              <a:t>如果还不行尝试分离振幅</a:t>
            </a:r>
            <a:endParaRPr lang="" altLang="zh-CN"/>
          </a:p>
          <a:p>
            <a:pPr marL="0" lvl="0" indent="0" algn="l" rtl="0">
              <a:spcBef>
                <a:spcPts val="0"/>
              </a:spcBef>
              <a:spcAft>
                <a:spcPts val="1600"/>
              </a:spcAft>
              <a:buNone/>
            </a:pPr>
            <a:r>
              <a:rPr lang="" altLang="zh-CN"/>
              <a:t>所有的错误都是理解网络的养料</a:t>
            </a:r>
            <a:endParaRPr lang=""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 altLang="zh-CN"/>
              <a:t>定量评估</a:t>
            </a:r>
            <a:endParaRPr lang="" altLang="zh-CN"/>
          </a:p>
        </p:txBody>
      </p:sp>
      <p:sp>
        <p:nvSpPr>
          <p:cNvPr id="179" name="Google Shape;179;p24"/>
          <p:cNvSpPr txBox="1"/>
          <p:nvPr>
            <p:ph type="body" idx="1"/>
          </p:nvPr>
        </p:nvSpPr>
        <p:spPr>
          <a:xfrm>
            <a:off x="729325" y="2078875"/>
            <a:ext cx="36135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 altLang="zh-CN"/>
              <a:t>遍历所有的幅度，计算每个幅度的震颤补偿百分比，统计一下</a:t>
            </a:r>
            <a:endParaRPr lang="" altLang="zh-CN"/>
          </a:p>
        </p:txBody>
      </p:sp>
      <p:sp>
        <p:nvSpPr>
          <p:cNvPr id="180" name="Google Shape;180;p24"/>
          <p:cNvSpPr txBox="1"/>
          <p:nvPr>
            <p:ph type="body" idx="2"/>
          </p:nvPr>
        </p:nvSpPr>
        <p:spPr>
          <a:xfrm>
            <a:off x="4643604" y="185408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用幅度(包络线有误差不稳定)和方向代替xyz（未完成）</a:t>
            </a:r>
            <a:endParaRPr lang="zh-CN"/>
          </a:p>
        </p:txBody>
      </p:sp>
      <p:sp>
        <p:nvSpPr>
          <p:cNvPr id="186" name="Google Shape;186;p25"/>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t>用幅度和方向代替xyz，震颤运动本身有强烈的方向规律（回环、方向）。本质上就是用角坐标系代替了空间坐标系，认为角坐标系更能捕获震颤运动的特点。利用这个计算loss。</a:t>
            </a:r>
            <a:endParaRPr lang="zh-CN"/>
          </a:p>
        </p:txBody>
      </p:sp>
      <p:sp>
        <p:nvSpPr>
          <p:cNvPr id="187" name="Google Shape;187;p25"/>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在一个新的空间中度量loss，用样本数据中的统计证明它的优越性</a:t>
            </a:r>
            <a:endParaRPr lang="zh-CN"/>
          </a:p>
          <a:p>
            <a:pPr marL="0" lvl="0" indent="0" algn="l" rtl="0">
              <a:spcBef>
                <a:spcPts val="1600"/>
              </a:spcBef>
              <a:spcAft>
                <a:spcPts val="0"/>
              </a:spcAft>
              <a:buNone/>
            </a:pPr>
          </a:p>
          <a:p>
            <a:pPr marL="0" lvl="0" indent="0" algn="l" rtl="0">
              <a:spcBef>
                <a:spcPts val="1600"/>
              </a:spcBef>
              <a:spcAft>
                <a:spcPts val="0"/>
              </a:spcAft>
              <a:buNone/>
            </a:pPr>
            <a:r>
              <a:rPr lang="zh-CN"/>
              <a:t>从观察结果上看各种震颤的差异主要体现在震颤的幅度上</a:t>
            </a:r>
            <a:endParaRPr lang="zh-CN"/>
          </a:p>
          <a:p>
            <a:pPr marL="0" lvl="0" indent="0" algn="l" rtl="0">
              <a:spcBef>
                <a:spcPts val="1600"/>
              </a:spcBef>
              <a:spcAft>
                <a:spcPts val="1600"/>
              </a:spcAft>
              <a:buNone/>
            </a:pPr>
            <a:r>
              <a:rPr lang="zh-CN"/>
              <a:t>用双阶段wavenet应用于condition</a:t>
            </a:r>
            <a:endParaRPr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截取loss（完成）</a:t>
            </a:r>
            <a:endParaRPr lang="zh-CN"/>
          </a:p>
        </p:txBody>
      </p:sp>
      <p:sp>
        <p:nvSpPr>
          <p:cNvPr id="93" name="Google Shape;93;p14"/>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t>按照感受野截取loss，loss_all = loss_all[100:,:]，因为前面的loss意义不大，wavenet有明确的感受野，可以排除这个loss的影响</a:t>
            </a:r>
            <a:endParaRPr lang="zh-CN"/>
          </a:p>
        </p:txBody>
      </p:sp>
      <p:sp>
        <p:nvSpPr>
          <p:cNvPr id="94" name="Google Shape;94;p14"/>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t>同意</a:t>
            </a:r>
            <a:endParaRPr 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多尺度感受野（待验证）</a:t>
            </a:r>
            <a:endParaRPr lang="zh-CN"/>
          </a:p>
        </p:txBody>
      </p:sp>
      <p:sp>
        <p:nvSpPr>
          <p:cNvPr id="100" name="Google Shape;100;p15"/>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t>wavenet有自定义感受野的能力，可以尝试用这个获取更加丰富的特征。</a:t>
            </a:r>
            <a:endParaRPr lang="zh-CN"/>
          </a:p>
        </p:txBody>
      </p:sp>
      <p:sp>
        <p:nvSpPr>
          <p:cNvPr id="101" name="Google Shape;101;p15"/>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只能用实验证明了：震颤残余</a:t>
            </a:r>
            <a:r>
              <a:rPr lang="zh-CN">
                <a:latin typeface="Arial" panose="020B0604020202020204"/>
                <a:ea typeface="Arial" panose="020B0604020202020204"/>
                <a:cs typeface="Arial" panose="020B0604020202020204"/>
                <a:sym typeface="Arial" panose="020B0604020202020204"/>
              </a:rPr>
              <a:t>0.491598373336，不行</a:t>
            </a:r>
            <a:endParaRPr lang="zh-CN">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0"/>
              </a:spcAft>
              <a:buNone/>
            </a:pPr>
            <a:r>
              <a:rPr lang="zh-CN"/>
              <a:t>能不能进一步说明大的感受野得到的特征和小的感受野得到的特征之间的区别？</a:t>
            </a:r>
            <a:endParaRPr lang="zh-CN"/>
          </a:p>
          <a:p>
            <a:pPr marL="0" lvl="0" indent="0" algn="l" rtl="0">
              <a:spcBef>
                <a:spcPts val="1600"/>
              </a:spcBef>
              <a:spcAft>
                <a:spcPts val="0"/>
              </a:spcAft>
              <a:buNone/>
            </a:pPr>
            <a:r>
              <a:rPr lang="zh-CN"/>
              <a:t>很多论文都用了这个概念，参考一下</a:t>
            </a:r>
            <a:endParaRPr lang="zh-CN"/>
          </a:p>
          <a:p>
            <a:pPr marL="0" lvl="0" indent="0" algn="l" rtl="0">
              <a:spcBef>
                <a:spcPts val="1600"/>
              </a:spcBef>
              <a:spcAft>
                <a:spcPts val="0"/>
              </a:spcAft>
              <a:buNone/>
            </a:pPr>
          </a:p>
          <a:p>
            <a:pPr marL="0" lvl="0" indent="0" algn="l" rtl="0">
              <a:spcBef>
                <a:spcPts val="1600"/>
              </a:spcBef>
              <a:spcAft>
                <a:spcPts val="1600"/>
              </a:spcAft>
              <a:buNone/>
            </a:pPr>
            <a:r>
              <a:rPr lang="zh-CN"/>
              <a:t>比较各种感受野即可，这种意义不大。trick而已</a:t>
            </a:r>
            <a:endParaRPr 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5816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迭代wavenet——解决差异巨大的loss（完成90%，未验证）</a:t>
            </a:r>
            <a:endParaRPr lang="zh-CN"/>
          </a:p>
        </p:txBody>
      </p:sp>
      <p:sp>
        <p:nvSpPr>
          <p:cNvPr id="107" name="Google Shape;107;p16"/>
          <p:cNvSpPr txBox="1"/>
          <p:nvPr>
            <p:ph type="body" idx="1"/>
          </p:nvPr>
        </p:nvSpPr>
        <p:spPr>
          <a:xfrm>
            <a:off x="675875" y="2319350"/>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因为震颤幅度差异巨大，样本分布零散，导致网络loss值波动巨大（差异可达到千倍），在反向传播的过程中，梯度受到大loss的影响过大，会难以捕获到小的loss的波动的影响：（1）大的震荡补偿了，这也是最终评估的时候有60%补偿率的原因，算一下比例就不一样了（2）中等震颤乱来（3）小的震颤无视</a:t>
            </a:r>
            <a:endParaRPr lang="zh-CN"/>
          </a:p>
          <a:p>
            <a:pPr marL="0" lvl="0" indent="0" algn="l" rtl="0">
              <a:spcBef>
                <a:spcPts val="1600"/>
              </a:spcBef>
              <a:spcAft>
                <a:spcPts val="0"/>
              </a:spcAft>
              <a:buNone/>
            </a:pPr>
            <a:r>
              <a:rPr lang="zh-CN"/>
              <a:t>在loss上加一个根号</a:t>
            </a:r>
            <a:endParaRPr lang="zh-CN"/>
          </a:p>
          <a:p>
            <a:pPr marL="0" lvl="0" indent="0" algn="l" rtl="0">
              <a:spcBef>
                <a:spcPts val="1600"/>
              </a:spcBef>
              <a:spcAft>
                <a:spcPts val="1600"/>
              </a:spcAft>
              <a:buClr>
                <a:srgbClr val="000000"/>
              </a:buClr>
              <a:buSzPts val="1100"/>
              <a:buFont typeface="Arial" panose="020B0604020202020204"/>
              <a:buNone/>
            </a:pPr>
            <a:r>
              <a:rPr lang="zh-CN"/>
              <a:t>按比例计算loss不是一个好主意，但是不知道问什么  </a:t>
            </a:r>
            <a:endParaRPr lang="zh-CN"/>
          </a:p>
        </p:txBody>
      </p:sp>
      <p:sp>
        <p:nvSpPr>
          <p:cNvPr id="108" name="Google Shape;108;p16"/>
          <p:cNvSpPr txBox="1"/>
          <p:nvPr>
            <p:ph type="body" idx="2"/>
          </p:nvPr>
        </p:nvSpPr>
        <p:spPr>
          <a:xfrm>
            <a:off x="4670329" y="222582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不去平方就会好一点。</a:t>
            </a:r>
            <a:endParaRPr lang="zh-CN"/>
          </a:p>
          <a:p>
            <a:pPr marL="0" lvl="0" indent="0" algn="l" rtl="0">
              <a:spcBef>
                <a:spcPts val="1600"/>
              </a:spcBef>
              <a:spcAft>
                <a:spcPts val="0"/>
              </a:spcAft>
              <a:buNone/>
            </a:pPr>
            <a:r>
              <a:rPr lang="zh-CN"/>
              <a:t>包络线将差异巨大的loss单独处理，问题还在。不过更加单纯了</a:t>
            </a:r>
            <a:endParaRPr lang="zh-CN"/>
          </a:p>
          <a:p>
            <a:pPr marL="0" lvl="0" indent="0" algn="l" rtl="0">
              <a:spcBef>
                <a:spcPts val="1600"/>
              </a:spcBef>
              <a:spcAft>
                <a:spcPts val="0"/>
              </a:spcAft>
              <a:buNone/>
            </a:pPr>
          </a:p>
          <a:p>
            <a:pPr marL="0" lvl="0" indent="0" algn="l" rtl="0">
              <a:spcBef>
                <a:spcPts val="1600"/>
              </a:spcBef>
              <a:spcAft>
                <a:spcPts val="0"/>
              </a:spcAft>
              <a:buNone/>
            </a:pPr>
            <a:r>
              <a:rPr lang="zh-CN"/>
              <a:t>导致nan的loss，而且这种映射的意义不明确</a:t>
            </a:r>
            <a:endParaRPr lang="zh-CN"/>
          </a:p>
          <a:p>
            <a:pPr marL="0" lvl="0" indent="0" algn="l" rtl="0">
              <a:spcBef>
                <a:spcPts val="1600"/>
              </a:spcBef>
              <a:spcAft>
                <a:spcPts val="0"/>
              </a:spcAft>
              <a:buNone/>
            </a:pPr>
          </a:p>
          <a:p>
            <a:pPr marL="0" lvl="0" indent="0" algn="l" rtl="0">
              <a:spcBef>
                <a:spcPts val="1600"/>
              </a:spcBef>
              <a:spcAft>
                <a:spcPts val="0"/>
              </a:spcAft>
              <a:buNone/>
            </a:pPr>
            <a:r>
              <a:rPr lang="zh-CN"/>
              <a:t>不要一开始就用这种高难度的loss，在后期调优时增加loss</a:t>
            </a:r>
            <a:endParaRPr lang="zh-CN"/>
          </a:p>
          <a:p>
            <a:pPr marL="0" lvl="0" indent="0" algn="l" rtl="0">
              <a:spcBef>
                <a:spcPts val="1600"/>
              </a:spcBef>
              <a:spcAft>
                <a:spcPts val="0"/>
              </a:spcAft>
              <a:buNone/>
            </a:pPr>
          </a:p>
          <a:p>
            <a:pPr marL="0" lvl="0" indent="0" algn="l" rtl="0">
              <a:spcBef>
                <a:spcPts val="1600"/>
              </a:spcBef>
              <a:spcAft>
                <a:spcPts val="1600"/>
              </a:spcAft>
              <a:buClr>
                <a:srgbClr val="000000"/>
              </a:buClr>
              <a:buSzPts val="1100"/>
              <a:buFont typeface="Arial" panose="020B0604020202020204"/>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8248200" cy="54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迭代wavenet——解决差异巨大的loss（未完成验证）</a:t>
            </a:r>
            <a:endParaRPr lang="zh-CN"/>
          </a:p>
        </p:txBody>
      </p:sp>
      <p:sp>
        <p:nvSpPr>
          <p:cNvPr id="114" name="Google Shape;114;p17"/>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t>用迭代Wavenet，处理大尺度问题</a:t>
            </a:r>
            <a:endParaRPr lang="zh-CN"/>
          </a:p>
        </p:txBody>
      </p:sp>
      <p:sp>
        <p:nvSpPr>
          <p:cNvPr id="115" name="Google Shape;115;p17"/>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有戏，需要搞定三个loss，分别更新各自的参数</a:t>
            </a:r>
            <a:endParaRPr lang="zh-CN"/>
          </a:p>
          <a:p>
            <a:pPr marL="0" lvl="0" indent="0" algn="l" rtl="0">
              <a:spcBef>
                <a:spcPts val="1600"/>
              </a:spcBef>
              <a:spcAft>
                <a:spcPts val="0"/>
              </a:spcAft>
              <a:buNone/>
            </a:pPr>
            <a:r>
              <a:rPr lang="zh-CN"/>
              <a:t>不同阶段之间的相互关联只带来好处吗？</a:t>
            </a:r>
            <a:endParaRPr lang="zh-CN"/>
          </a:p>
          <a:p>
            <a:pPr marL="0" lvl="0" indent="0" algn="l" rtl="0">
              <a:spcBef>
                <a:spcPts val="1600"/>
              </a:spcBef>
              <a:spcAft>
                <a:spcPts val="0"/>
              </a:spcAft>
              <a:buNone/>
            </a:pPr>
            <a:r>
              <a:rPr lang="zh-CN"/>
              <a:t>尝试用迭代的自回归解决差异巨大的loss，发现虽然提高了精确度但是并没解决问题</a:t>
            </a:r>
            <a:endParaRPr lang="zh-CN"/>
          </a:p>
          <a:p>
            <a:pPr marL="0" lvl="0" indent="0" algn="l" rtl="0">
              <a:spcBef>
                <a:spcPts val="1600"/>
              </a:spcBef>
              <a:spcAft>
                <a:spcPts val="1600"/>
              </a:spcAft>
              <a:buNone/>
            </a:pPr>
            <a:r>
              <a:rPr lang="zh-CN"/>
              <a:t>由于初步构建数据集的时候没有考虑到振幅和频率的差异会如此巨大，需要重新考虑数据集的构建，并构建合理的评估方法</a:t>
            </a:r>
            <a:endParaRPr lang="zh-CN"/>
          </a:p>
        </p:txBody>
      </p:sp>
      <p:sp>
        <p:nvSpPr>
          <p:cNvPr id="116" name="Google Shape;116;p17"/>
          <p:cNvSpPr/>
          <p:nvPr/>
        </p:nvSpPr>
        <p:spPr>
          <a:xfrm>
            <a:off x="1772750" y="2743950"/>
            <a:ext cx="756600" cy="36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7"/>
          <p:cNvSpPr/>
          <p:nvPr/>
        </p:nvSpPr>
        <p:spPr>
          <a:xfrm>
            <a:off x="1772750" y="3404350"/>
            <a:ext cx="756600" cy="36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7"/>
          <p:cNvSpPr/>
          <p:nvPr/>
        </p:nvSpPr>
        <p:spPr>
          <a:xfrm>
            <a:off x="1772750" y="4064750"/>
            <a:ext cx="756600" cy="36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7"/>
          <p:cNvSpPr/>
          <p:nvPr/>
        </p:nvSpPr>
        <p:spPr>
          <a:xfrm>
            <a:off x="1009000" y="2424075"/>
            <a:ext cx="430675" cy="455300"/>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0" name="Google Shape;120;p17"/>
          <p:cNvCxnSpPr>
            <a:stCxn id="119" idx="3"/>
            <a:endCxn id="116" idx="1"/>
          </p:cNvCxnSpPr>
          <p:nvPr/>
        </p:nvCxnSpPr>
        <p:spPr>
          <a:xfrm rot="-5400000" flipH="1">
            <a:off x="1474388" y="2629325"/>
            <a:ext cx="48300" cy="548400"/>
          </a:xfrm>
          <a:prstGeom prst="bentConnector2">
            <a:avLst/>
          </a:prstGeom>
          <a:noFill/>
          <a:ln w="9525" cap="flat" cmpd="sng">
            <a:solidFill>
              <a:schemeClr val="dk2"/>
            </a:solidFill>
            <a:prstDash val="solid"/>
            <a:round/>
            <a:headEnd type="none" w="med" len="med"/>
            <a:tailEnd type="triangle" w="med" len="med"/>
          </a:ln>
        </p:spPr>
      </p:cxnSp>
      <p:cxnSp>
        <p:nvCxnSpPr>
          <p:cNvPr id="121" name="Google Shape;121;p17"/>
          <p:cNvCxnSpPr>
            <a:stCxn id="116" idx="2"/>
            <a:endCxn id="117" idx="1"/>
          </p:cNvCxnSpPr>
          <p:nvPr/>
        </p:nvCxnSpPr>
        <p:spPr>
          <a:xfrm rot="5400000">
            <a:off x="1723550" y="3160650"/>
            <a:ext cx="476700" cy="378300"/>
          </a:xfrm>
          <a:prstGeom prst="bentConnector4">
            <a:avLst>
              <a:gd name="adj1" fmla="val 30722"/>
              <a:gd name="adj2" fmla="val 162946"/>
            </a:avLst>
          </a:prstGeom>
          <a:noFill/>
          <a:ln w="9525" cap="flat" cmpd="sng">
            <a:solidFill>
              <a:schemeClr val="dk2"/>
            </a:solidFill>
            <a:prstDash val="solid"/>
            <a:round/>
            <a:headEnd type="none" w="med" len="med"/>
            <a:tailEnd type="triangle" w="med" len="med"/>
          </a:ln>
        </p:spPr>
      </p:cxnSp>
      <p:cxnSp>
        <p:nvCxnSpPr>
          <p:cNvPr id="122" name="Google Shape;122;p17"/>
          <p:cNvCxnSpPr>
            <a:stCxn id="117" idx="2"/>
            <a:endCxn id="118" idx="1"/>
          </p:cNvCxnSpPr>
          <p:nvPr/>
        </p:nvCxnSpPr>
        <p:spPr>
          <a:xfrm rot="5400000">
            <a:off x="1723550" y="3821050"/>
            <a:ext cx="476700" cy="378300"/>
          </a:xfrm>
          <a:prstGeom prst="bentConnector4">
            <a:avLst>
              <a:gd name="adj1" fmla="val 30722"/>
              <a:gd name="adj2" fmla="val 162946"/>
            </a:avLst>
          </a:prstGeom>
          <a:noFill/>
          <a:ln w="9525" cap="flat" cmpd="sng">
            <a:solidFill>
              <a:schemeClr val="dk2"/>
            </a:solidFill>
            <a:prstDash val="solid"/>
            <a:round/>
            <a:headEnd type="none" w="med" len="med"/>
            <a:tailEnd type="triangle" w="med" len="med"/>
          </a:ln>
        </p:spPr>
      </p:cxnSp>
      <p:sp>
        <p:nvSpPr>
          <p:cNvPr id="123" name="Google Shape;123;p17"/>
          <p:cNvSpPr/>
          <p:nvPr/>
        </p:nvSpPr>
        <p:spPr>
          <a:xfrm>
            <a:off x="2165675" y="2891675"/>
            <a:ext cx="616416" cy="367487"/>
          </a:xfrm>
          <a:custGeom>
            <a:avLst/>
            <a:gdLst/>
            <a:ahLst/>
            <a:cxnLst/>
            <a:rect l="l" t="t" r="r" b="b"/>
            <a:pathLst>
              <a:path w="29483" h="17753" extrusionOk="0">
                <a:moveTo>
                  <a:pt x="0" y="13782"/>
                </a:moveTo>
                <a:cubicBezTo>
                  <a:pt x="8970" y="14778"/>
                  <a:pt x="21654" y="21492"/>
                  <a:pt x="27071" y="14274"/>
                </a:cubicBezTo>
                <a:cubicBezTo>
                  <a:pt x="28505" y="12363"/>
                  <a:pt x="29927" y="9601"/>
                  <a:pt x="29040" y="7383"/>
                </a:cubicBezTo>
                <a:cubicBezTo>
                  <a:pt x="27367" y="3200"/>
                  <a:pt x="22225" y="0"/>
                  <a:pt x="17720" y="0"/>
                </a:cubicBezTo>
              </a:path>
            </a:pathLst>
          </a:custGeom>
          <a:noFill/>
          <a:ln w="9525" cap="flat" cmpd="sng">
            <a:solidFill>
              <a:schemeClr val="dk2"/>
            </a:solidFill>
            <a:prstDash val="solid"/>
            <a:round/>
            <a:headEnd type="none" w="med" len="med"/>
            <a:tailEnd type="stealth" w="med" len="med"/>
          </a:ln>
        </p:spPr>
      </p:sp>
      <p:sp>
        <p:nvSpPr>
          <p:cNvPr id="124" name="Google Shape;124;p17"/>
          <p:cNvSpPr/>
          <p:nvPr/>
        </p:nvSpPr>
        <p:spPr>
          <a:xfrm>
            <a:off x="2165675" y="3588150"/>
            <a:ext cx="616416" cy="367487"/>
          </a:xfrm>
          <a:custGeom>
            <a:avLst/>
            <a:gdLst/>
            <a:ahLst/>
            <a:cxnLst/>
            <a:rect l="l" t="t" r="r" b="b"/>
            <a:pathLst>
              <a:path w="29483" h="17753" extrusionOk="0">
                <a:moveTo>
                  <a:pt x="0" y="13782"/>
                </a:moveTo>
                <a:cubicBezTo>
                  <a:pt x="8970" y="14778"/>
                  <a:pt x="21654" y="21492"/>
                  <a:pt x="27071" y="14274"/>
                </a:cubicBezTo>
                <a:cubicBezTo>
                  <a:pt x="28505" y="12363"/>
                  <a:pt x="29927" y="9601"/>
                  <a:pt x="29040" y="7383"/>
                </a:cubicBezTo>
                <a:cubicBezTo>
                  <a:pt x="27367" y="3200"/>
                  <a:pt x="22225" y="0"/>
                  <a:pt x="17720" y="0"/>
                </a:cubicBezTo>
              </a:path>
            </a:pathLst>
          </a:custGeom>
          <a:noFill/>
          <a:ln w="9525" cap="flat" cmpd="sng">
            <a:solidFill>
              <a:schemeClr val="dk2"/>
            </a:solidFill>
            <a:prstDash val="solid"/>
            <a:round/>
            <a:headEnd type="none" w="med" len="med"/>
            <a:tailEnd type="stealth" w="med" len="med"/>
          </a:ln>
        </p:spPr>
      </p:sp>
      <p:sp>
        <p:nvSpPr>
          <p:cNvPr id="125" name="Google Shape;125;p17"/>
          <p:cNvSpPr/>
          <p:nvPr/>
        </p:nvSpPr>
        <p:spPr>
          <a:xfrm>
            <a:off x="2165675" y="4284625"/>
            <a:ext cx="616416" cy="367487"/>
          </a:xfrm>
          <a:custGeom>
            <a:avLst/>
            <a:gdLst/>
            <a:ahLst/>
            <a:cxnLst/>
            <a:rect l="l" t="t" r="r" b="b"/>
            <a:pathLst>
              <a:path w="29483" h="17753" extrusionOk="0">
                <a:moveTo>
                  <a:pt x="0" y="13782"/>
                </a:moveTo>
                <a:cubicBezTo>
                  <a:pt x="8970" y="14778"/>
                  <a:pt x="21654" y="21492"/>
                  <a:pt x="27071" y="14274"/>
                </a:cubicBezTo>
                <a:cubicBezTo>
                  <a:pt x="28505" y="12363"/>
                  <a:pt x="29927" y="9601"/>
                  <a:pt x="29040" y="7383"/>
                </a:cubicBezTo>
                <a:cubicBezTo>
                  <a:pt x="27367" y="3200"/>
                  <a:pt x="22225" y="0"/>
                  <a:pt x="17720" y="0"/>
                </a:cubicBezTo>
              </a:path>
            </a:pathLst>
          </a:custGeom>
          <a:noFill/>
          <a:ln w="9525" cap="flat" cmpd="sng">
            <a:solidFill>
              <a:schemeClr val="dk2"/>
            </a:solidFill>
            <a:prstDash val="solid"/>
            <a:round/>
            <a:headEnd type="none" w="med" len="med"/>
            <a:tailEnd type="stealth" w="med" len="med"/>
          </a:ln>
        </p:spPr>
      </p:sp>
      <p:sp>
        <p:nvSpPr>
          <p:cNvPr id="126" name="Google Shape;126;p17"/>
          <p:cNvSpPr txBox="1"/>
          <p:nvPr/>
        </p:nvSpPr>
        <p:spPr>
          <a:xfrm>
            <a:off x="607850" y="2424025"/>
            <a:ext cx="6165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Lato" panose="020F0602020204030203"/>
                <a:ea typeface="Lato" panose="020F0602020204030203"/>
                <a:cs typeface="Lato" panose="020F0602020204030203"/>
                <a:sym typeface="Lato" panose="020F0602020204030203"/>
              </a:rPr>
              <a:t>v+t</a:t>
            </a:r>
            <a:endParaRPr>
              <a:latin typeface="Lato" panose="020F0602020204030203"/>
              <a:ea typeface="Lato" panose="020F0602020204030203"/>
              <a:cs typeface="Lato" panose="020F0602020204030203"/>
              <a:sym typeface="Lato" panose="020F0602020204030203"/>
            </a:endParaRPr>
          </a:p>
        </p:txBody>
      </p:sp>
      <p:sp>
        <p:nvSpPr>
          <p:cNvPr id="127" name="Google Shape;127;p17"/>
          <p:cNvSpPr txBox="1"/>
          <p:nvPr/>
        </p:nvSpPr>
        <p:spPr>
          <a:xfrm>
            <a:off x="1988100" y="2737750"/>
            <a:ext cx="3228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Lato" panose="020F0602020204030203"/>
                <a:ea typeface="Lato" panose="020F0602020204030203"/>
                <a:cs typeface="Lato" panose="020F0602020204030203"/>
                <a:sym typeface="Lato" panose="020F0602020204030203"/>
              </a:rPr>
              <a:t>t’</a:t>
            </a:r>
            <a:endParaRPr>
              <a:latin typeface="Lato" panose="020F0602020204030203"/>
              <a:ea typeface="Lato" panose="020F0602020204030203"/>
              <a:cs typeface="Lato" panose="020F0602020204030203"/>
              <a:sym typeface="Lato" panose="020F0602020204030203"/>
            </a:endParaRPr>
          </a:p>
        </p:txBody>
      </p:sp>
      <p:sp>
        <p:nvSpPr>
          <p:cNvPr id="128" name="Google Shape;128;p17"/>
          <p:cNvSpPr txBox="1"/>
          <p:nvPr/>
        </p:nvSpPr>
        <p:spPr>
          <a:xfrm>
            <a:off x="919800" y="3259150"/>
            <a:ext cx="7566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panose="020B0604020202020204"/>
              <a:buNone/>
            </a:pPr>
            <a:r>
              <a:rPr lang="zh-CN">
                <a:latin typeface="Lato" panose="020F0602020204030203"/>
                <a:ea typeface="Lato" panose="020F0602020204030203"/>
                <a:cs typeface="Lato" panose="020F0602020204030203"/>
                <a:sym typeface="Lato" panose="020F0602020204030203"/>
              </a:rPr>
              <a:t>v+t-t’</a:t>
            </a:r>
            <a:endParaRPr>
              <a:latin typeface="Lato" panose="020F0602020204030203"/>
              <a:ea typeface="Lato" panose="020F0602020204030203"/>
              <a:cs typeface="Lato" panose="020F0602020204030203"/>
              <a:sym typeface="Lato" panose="020F0602020204030203"/>
            </a:endParaRPr>
          </a:p>
        </p:txBody>
      </p:sp>
      <p:sp>
        <p:nvSpPr>
          <p:cNvPr id="129" name="Google Shape;129;p17"/>
          <p:cNvSpPr txBox="1"/>
          <p:nvPr/>
        </p:nvSpPr>
        <p:spPr>
          <a:xfrm>
            <a:off x="2782100" y="2891675"/>
            <a:ext cx="6165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Lato" panose="020F0602020204030203"/>
                <a:ea typeface="Lato" panose="020F0602020204030203"/>
                <a:cs typeface="Lato" panose="020F0602020204030203"/>
                <a:sym typeface="Lato" panose="020F0602020204030203"/>
              </a:rPr>
              <a:t>t-t’</a:t>
            </a:r>
            <a:endParaRPr>
              <a:latin typeface="Lato" panose="020F0602020204030203"/>
              <a:ea typeface="Lato" panose="020F0602020204030203"/>
              <a:cs typeface="Lato" panose="020F0602020204030203"/>
              <a:sym typeface="Lato" panose="020F0602020204030203"/>
            </a:endParaRPr>
          </a:p>
        </p:txBody>
      </p:sp>
      <p:sp>
        <p:nvSpPr>
          <p:cNvPr id="130" name="Google Shape;130;p17"/>
          <p:cNvSpPr txBox="1"/>
          <p:nvPr/>
        </p:nvSpPr>
        <p:spPr>
          <a:xfrm>
            <a:off x="1913775" y="3401250"/>
            <a:ext cx="7566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Lato" panose="020F0602020204030203"/>
                <a:ea typeface="Lato" panose="020F0602020204030203"/>
                <a:cs typeface="Lato" panose="020F0602020204030203"/>
                <a:sym typeface="Lato" panose="020F0602020204030203"/>
              </a:rPr>
              <a:t>(t-t’)’</a:t>
            </a:r>
            <a:endParaRPr>
              <a:latin typeface="Lato" panose="020F0602020204030203"/>
              <a:ea typeface="Lato" panose="020F0602020204030203"/>
              <a:cs typeface="Lato" panose="020F0602020204030203"/>
              <a:sym typeface="Lato" panose="020F0602020204030203"/>
            </a:endParaRPr>
          </a:p>
        </p:txBody>
      </p:sp>
      <p:sp>
        <p:nvSpPr>
          <p:cNvPr id="131" name="Google Shape;131;p17"/>
          <p:cNvSpPr txBox="1"/>
          <p:nvPr/>
        </p:nvSpPr>
        <p:spPr>
          <a:xfrm>
            <a:off x="2796725" y="3544200"/>
            <a:ext cx="9345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Lato" panose="020F0602020204030203"/>
                <a:ea typeface="Lato" panose="020F0602020204030203"/>
                <a:cs typeface="Lato" panose="020F0602020204030203"/>
                <a:sym typeface="Lato" panose="020F0602020204030203"/>
              </a:rPr>
              <a:t>t-t’ -(t-t’)</a:t>
            </a:r>
            <a:endParaRPr>
              <a:latin typeface="Lato" panose="020F0602020204030203"/>
              <a:ea typeface="Lato" panose="020F0602020204030203"/>
              <a:cs typeface="Lato" panose="020F0602020204030203"/>
              <a:sym typeface="Lato" panose="020F06020202040302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分离振幅（完成 50%）——解决差异巨大的loss</a:t>
            </a:r>
            <a:endParaRPr lang="zh-CN"/>
          </a:p>
        </p:txBody>
      </p:sp>
      <p:sp>
        <p:nvSpPr>
          <p:cNvPr id="137" name="Google Shape;137;p18"/>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引入包络线，分离振幅和周期运动。虽然从直观上看：“震荡的输入要得到稳定的包络线输出，增加了学习难度”，但是在网络实际学习的过程中发现有大量单向的无震荡的估计结果，这可能与激活函数有关，所以分离振幅可以提升学习速度与学习效果。</a:t>
            </a:r>
            <a:endParaRPr lang="zh-CN"/>
          </a:p>
          <a:p>
            <a:pPr marL="0" lvl="0" indent="0" algn="l" rtl="0">
              <a:spcBef>
                <a:spcPts val="1600"/>
              </a:spcBef>
              <a:spcAft>
                <a:spcPts val="1600"/>
              </a:spcAft>
              <a:buNone/>
            </a:pPr>
            <a:r>
              <a:rPr lang="zh-CN"/>
              <a:t>生理依据：（1）追踪了病人的状态，震颤的严重程度的识别与分离（2）对于震颤来说，振幅决定了严重程度，振幅与震颤频率是两码事，分离相当于把问题拆分成两个更容易的子问题</a:t>
            </a:r>
            <a:endParaRPr lang="zh-CN"/>
          </a:p>
        </p:txBody>
      </p:sp>
      <p:sp>
        <p:nvSpPr>
          <p:cNvPr id="138" name="Google Shape;138;p18"/>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将负号变成正号就行（正负号与幅度）</a:t>
            </a:r>
            <a:endParaRPr lang="zh-CN"/>
          </a:p>
          <a:p>
            <a:pPr marL="0" lvl="0" indent="0" algn="l" rtl="0">
              <a:spcBef>
                <a:spcPts val="1600"/>
              </a:spcBef>
              <a:spcAft>
                <a:spcPts val="0"/>
              </a:spcAft>
              <a:buNone/>
            </a:pPr>
            <a:r>
              <a:rPr lang="zh-CN"/>
              <a:t>进一步解释到底消除了什么</a:t>
            </a:r>
            <a:endParaRPr lang="zh-CN"/>
          </a:p>
          <a:p>
            <a:pPr marL="0" lvl="0" indent="0" algn="l" rtl="0">
              <a:spcBef>
                <a:spcPts val="1600"/>
              </a:spcBef>
              <a:spcAft>
                <a:spcPts val="0"/>
              </a:spcAft>
              <a:buNone/>
            </a:pPr>
          </a:p>
          <a:p>
            <a:pPr marL="0" lvl="0" indent="0" algn="l" rtl="0">
              <a:spcBef>
                <a:spcPts val="1600"/>
              </a:spcBef>
              <a:spcAft>
                <a:spcPts val="0"/>
              </a:spcAft>
              <a:buNone/>
            </a:pPr>
            <a:r>
              <a:rPr lang="zh-CN"/>
              <a:t>分步骤的话，这会带来额外的误差。</a:t>
            </a:r>
            <a:endParaRPr lang="zh-CN"/>
          </a:p>
          <a:p>
            <a:pPr marL="0" lvl="0" indent="0" algn="l" rtl="0">
              <a:spcBef>
                <a:spcPts val="1600"/>
              </a:spcBef>
              <a:spcAft>
                <a:spcPts val="0"/>
              </a:spcAft>
              <a:buNone/>
            </a:pPr>
            <a:r>
              <a:rPr lang="zh-CN"/>
              <a:t>采用A×B = C的三阶段loss</a:t>
            </a:r>
            <a:endParaRPr lang="zh-CN"/>
          </a:p>
          <a:p>
            <a:pPr marL="0" lvl="0" indent="0" algn="l" rtl="0">
              <a:spcBef>
                <a:spcPts val="1600"/>
              </a:spcBef>
              <a:spcAft>
                <a:spcPts val="160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震颤样本数据分布（完成）</a:t>
            </a:r>
            <a:endParaRPr lang="zh-CN"/>
          </a:p>
        </p:txBody>
      </p:sp>
      <p:sp>
        <p:nvSpPr>
          <p:cNvPr id="144" name="Google Shape;144;p19"/>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真实的震颤数据带给算法带来了许多困难，但是也更符合实际需求。</a:t>
            </a:r>
            <a:endParaRPr lang="zh-CN"/>
          </a:p>
          <a:p>
            <a:pPr marL="0" lvl="0" indent="0" algn="l" rtl="0">
              <a:spcBef>
                <a:spcPts val="1600"/>
              </a:spcBef>
              <a:spcAft>
                <a:spcPts val="0"/>
              </a:spcAft>
              <a:buNone/>
            </a:pPr>
            <a:r>
              <a:rPr lang="zh-CN"/>
              <a:t>例如有很多不颤抖的时候，突然颤抖，时大时小</a:t>
            </a:r>
            <a:endParaRPr lang="zh-CN"/>
          </a:p>
          <a:p>
            <a:pPr marL="0" lvl="0" indent="0" algn="l" rtl="0">
              <a:spcBef>
                <a:spcPts val="1600"/>
              </a:spcBef>
              <a:spcAft>
                <a:spcPts val="0"/>
              </a:spcAft>
              <a:buNone/>
            </a:pPr>
            <a:r>
              <a:rPr lang="zh-CN"/>
              <a:t>真实的手部主动运动数据，也更有利于应用于真实场景。</a:t>
            </a:r>
            <a:endParaRPr lang="zh-CN"/>
          </a:p>
          <a:p>
            <a:pPr marL="0" lvl="0" indent="0" algn="l" rtl="0">
              <a:spcBef>
                <a:spcPts val="1600"/>
              </a:spcBef>
              <a:spcAft>
                <a:spcPts val="1600"/>
              </a:spcAft>
              <a:buNone/>
            </a:pPr>
            <a:r>
              <a:rPr lang="zh-CN"/>
              <a:t>二者结合的前提是震颤运动相较于主观运动分量足够大，这样才能认为静止震颤数据可以用于运动的手上</a:t>
            </a:r>
            <a:endParaRPr lang="zh-CN"/>
          </a:p>
        </p:txBody>
      </p:sp>
      <p:sp>
        <p:nvSpPr>
          <p:cNvPr id="145" name="Google Shape;145;p19"/>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同意</a:t>
            </a:r>
            <a:endParaRPr lang="zh-CN"/>
          </a:p>
          <a:p>
            <a:pPr marL="0" lvl="0" indent="0" algn="l" rtl="0">
              <a:spcBef>
                <a:spcPts val="1600"/>
              </a:spcBef>
              <a:spcAft>
                <a:spcPts val="0"/>
              </a:spcAft>
              <a:buNone/>
            </a:pPr>
          </a:p>
          <a:p>
            <a:pPr marL="0" lvl="0" indent="0" algn="l" rtl="0">
              <a:spcBef>
                <a:spcPts val="1600"/>
              </a:spcBef>
              <a:spcAft>
                <a:spcPts val="1600"/>
              </a:spcAft>
              <a:buNone/>
            </a:pPr>
            <a:r>
              <a:rPr lang="zh-CN"/>
              <a:t>数据集限制于静止震颤，这要求主观运动的速度相对于震颤的速度不能过大，构建数据集时应有这个限制。</a:t>
            </a:r>
            <a:endParaRPr 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19年论文中的数据集和测试集</a:t>
            </a:r>
            <a:endParaRPr lang="zh-CN"/>
          </a:p>
        </p:txBody>
      </p:sp>
      <p:sp>
        <p:nvSpPr>
          <p:cNvPr id="151" name="Google Shape;151;p20"/>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看看人家是怎么弄的</a:t>
            </a:r>
            <a:endParaRPr lang="zh-CN"/>
          </a:p>
          <a:p>
            <a:pPr marL="0" lvl="0" indent="0" algn="l" rtl="0">
              <a:spcBef>
                <a:spcPts val="1600"/>
              </a:spcBef>
              <a:spcAft>
                <a:spcPts val="0"/>
              </a:spcAft>
              <a:buNone/>
            </a:pPr>
            <a:r>
              <a:rPr lang="zh-CN">
                <a:latin typeface="Arial" panose="020B0604020202020204"/>
                <a:ea typeface="Arial" panose="020B0604020202020204"/>
                <a:cs typeface="Arial" panose="020B0604020202020204"/>
                <a:sym typeface="Arial" panose="020B0604020202020204"/>
              </a:rPr>
              <a:t>HMFP-DBRNN: Real-Time Hand Motion Filtering and Prediction via Deep Bidirectional RNN</a:t>
            </a:r>
            <a:endParaRPr>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0"/>
              </a:spcAft>
              <a:buNone/>
            </a:pPr>
            <a:r>
              <a:rPr lang="zh-CN">
                <a:latin typeface="Arial" panose="020B0604020202020204"/>
                <a:ea typeface="Arial" panose="020B0604020202020204"/>
                <a:cs typeface="Arial" panose="020B0604020202020204"/>
                <a:sym typeface="Arial" panose="020B0604020202020204"/>
              </a:rPr>
              <a:t>训练集测试集，证明</a:t>
            </a:r>
            <a:endParaRPr>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1600"/>
              </a:spcAft>
              <a:buNone/>
            </a:pPr>
          </a:p>
        </p:txBody>
      </p:sp>
      <p:sp>
        <p:nvSpPr>
          <p:cNvPr id="152" name="Google Shape;152;p20"/>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（1）放大微小动作没有意义，因为很多微小的动作本身并不是颤抖而是采集误差，我们通过统一缩放因子和数据集分布的控制来做到均匀分布</a:t>
            </a:r>
            <a:endParaRPr lang="zh-CN"/>
          </a:p>
          <a:p>
            <a:pPr marL="0" lvl="0" indent="0" algn="l" rtl="0">
              <a:spcBef>
                <a:spcPts val="1600"/>
              </a:spcBef>
              <a:spcAft>
                <a:spcPts val="1600"/>
              </a:spcAft>
              <a:buNone/>
            </a:pPr>
            <a:r>
              <a:rPr lang="zh-CN"/>
              <a:t>（2）PD和ET是两个截然不同的震颤类型，核心变量是速度比例，这是一个数据集中要考虑的变量</a:t>
            </a:r>
            <a:endParaRPr 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重构数据集——解决差异巨大的loss</a:t>
            </a:r>
            <a:endParaRPr lang="zh-CN"/>
          </a:p>
        </p:txBody>
      </p:sp>
      <p:sp>
        <p:nvSpPr>
          <p:cNvPr id="158" name="Google Shape;158;p21"/>
          <p:cNvSpPr txBox="1"/>
          <p:nvPr>
            <p:ph type="body" idx="1"/>
          </p:nvPr>
        </p:nvSpPr>
        <p:spPr>
          <a:xfrm>
            <a:off x="729450"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t>控制数据集的分布情况，保证训练和测试的可控性：包括幅度和频率的控制，包括以下几个步骤(0)主观运动滤波(1)统计主观运动的活动范围设计震颤运动的相应的范围(2)分析主观运动的运动速度（120HZ是否准确），设定采样时间保证频率和速度比在合理范围内(3)统计分析经过1、2的约束后的数据集的幅度速度频率的分布(4)调整分布，让每一个震颤样本获得频率和幅度的多样性扩展，形成训练集和测试集(5)数据集的统计分析</a:t>
            </a:r>
            <a:endParaRPr lang="zh-CN"/>
          </a:p>
        </p:txBody>
      </p:sp>
      <p:sp>
        <p:nvSpPr>
          <p:cNvPr id="159" name="Google Shape;159;p21"/>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小规模的震颤和大幅度的震颤的分布不一定一样，等比例放大没有合理性，不过我们可以控制数量和分布。</a:t>
            </a:r>
            <a:endParaRPr lang="zh-CN"/>
          </a:p>
          <a:p>
            <a:pPr marL="0" lvl="0" indent="0" algn="l" rtl="0">
              <a:spcBef>
                <a:spcPts val="1600"/>
              </a:spcBef>
              <a:spcAft>
                <a:spcPts val="0"/>
              </a:spcAft>
              <a:buNone/>
            </a:pPr>
            <a:r>
              <a:rPr lang="zh-CN" u="sng">
                <a:solidFill>
                  <a:schemeClr val="hlink"/>
                </a:solidFill>
                <a:latin typeface="Arial" panose="020B0604020202020204"/>
                <a:ea typeface="Arial" panose="020B0604020202020204"/>
                <a:cs typeface="Arial" panose="020B0604020202020204"/>
                <a:sym typeface="Arial" panose="020B0604020202020204"/>
                <a:hlinkClick r:id="rId1"/>
              </a:rPr>
              <a:t>https://www.apdaparkinson.org/what-is-parkinsons/symptoms/tremor/</a:t>
            </a:r>
            <a:r>
              <a:rPr lang="zh-CN">
                <a:latin typeface="Arial" panose="020B0604020202020204"/>
                <a:ea typeface="Arial" panose="020B0604020202020204"/>
                <a:cs typeface="Arial" panose="020B0604020202020204"/>
                <a:sym typeface="Arial" panose="020B0604020202020204"/>
              </a:rPr>
              <a:t> Pathological hand tremor (PHT) is among the most common movement symptoms of several neurological disorders including Parkinson’s disease and essential tremor.帕金森引起的震颤是会在运动时消失，属于静止性震颤，仅仅靠速度比是否保证了数据集的合理性</a:t>
            </a:r>
            <a:endParaRPr>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1600"/>
              </a:spcAft>
              <a:buNone/>
            </a:pP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2962</Words>
  <Application>WPS Presentation</Application>
  <PresentationFormat/>
  <Paragraphs>144</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宋体</vt:lpstr>
      <vt:lpstr>Wingdings</vt:lpstr>
      <vt:lpstr>Arial</vt:lpstr>
      <vt:lpstr>Raleway</vt:lpstr>
      <vt:lpstr>Lato</vt:lpstr>
      <vt:lpstr>Amiri</vt:lpstr>
      <vt:lpstr>宋体</vt:lpstr>
      <vt:lpstr>WenQuanYi Micro Hei</vt:lpstr>
      <vt:lpstr>微软雅黑</vt:lpstr>
      <vt:lpstr>Arial Unicode MS</vt:lpstr>
      <vt:lpstr>Times New Roman</vt:lpstr>
      <vt:lpstr>Streamline</vt:lpstr>
      <vt:lpstr>自问自答——wavenet震颤补偿</vt:lpstr>
      <vt:lpstr>截取loss（完成）</vt:lpstr>
      <vt:lpstr>多尺度感受野（待验证）</vt:lpstr>
      <vt:lpstr>迭代wavenet——解决差异巨大的loss（完成90%，未验证）</vt:lpstr>
      <vt:lpstr>迭代wavenet——解决差异巨大的loss（未完成验证）</vt:lpstr>
      <vt:lpstr>分离振幅（完成 50%）——解决差异巨大的loss</vt:lpstr>
      <vt:lpstr>震颤样本数据分布（完成）</vt:lpstr>
      <vt:lpstr>19年论文中的数据集和测试集</vt:lpstr>
      <vt:lpstr>重构数据集——解决差异巨大的loss</vt:lpstr>
      <vt:lpstr>用时间步位移代替坐标（怀疑）</vt:lpstr>
      <vt:lpstr>重构数据集——解决差异巨大的loss（完成）</vt:lpstr>
      <vt:lpstr>网络训练</vt:lpstr>
      <vt:lpstr>网络训练</vt:lpstr>
      <vt:lpstr>用幅度(包络线有误差不稳定)和方向代替xyz（未完成）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自问自答——wavenet震颤补偿</dc:title>
  <dc:creator/>
  <cp:lastModifiedBy>chen</cp:lastModifiedBy>
  <cp:revision>11</cp:revision>
  <dcterms:created xsi:type="dcterms:W3CDTF">2019-04-03T06:47:35Z</dcterms:created>
  <dcterms:modified xsi:type="dcterms:W3CDTF">2019-04-03T06:47:35Z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1033-10.1.0.6758</vt:lpwstr>
  </property>
</Properties>
</file>