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69" r:id="rId10"/>
    <p:sldId id="270" r:id="rId11"/>
    <p:sldId id="271" r:id="rId12"/>
    <p:sldId id="276" r:id="rId13"/>
    <p:sldId id="273" r:id="rId14"/>
    <p:sldId id="274" r:id="rId15"/>
    <p:sldId id="275" r:id="rId16"/>
    <p:sldId id="277" r:id="rId17"/>
    <p:sldId id="278" r:id="rId18"/>
  </p:sldIdLst>
  <p:sldSz cx="9144000" cy="6858000" type="screen4x3"/>
  <p:notesSz cx="6858000" cy="9144000"/>
  <p:embeddedFontLst>
    <p:embeddedFont>
      <p:font typeface="Segoe Light" charset="0"/>
      <p:regular r:id="rId20"/>
      <p:italic r:id="rId21"/>
    </p:embeddedFont>
    <p:embeddedFont>
      <p:font typeface="Segoe UI" pitchFamily="34" charset="0"/>
      <p:regular r:id="rId22"/>
      <p:bold r:id="rId23"/>
      <p:italic r:id="rId24"/>
      <p:boldItalic r:id="rId25"/>
    </p:embeddedFont>
    <p:embeddedFont>
      <p:font typeface="맑은 고딕" pitchFamily="50" charset="-127"/>
      <p:regular r:id="rId26"/>
      <p:bold r:id="rId27"/>
    </p:embeddedFont>
    <p:embeddedFont>
      <p:font typeface="Verdana" pitchFamily="34" charset="0"/>
      <p:regular r:id="rId28"/>
      <p:bold r:id="rId29"/>
      <p:italic r:id="rId30"/>
      <p:bold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Segoe UI Light" pitchFamily="3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28C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51" d="100"/>
          <a:sy n="5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oups.google.com/forum/?hl=ko#!forum/django-k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jangoproject.com/downloa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/>
              <a:t>18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ko-KR" altLang="en-US" dirty="0" smtClean="0"/>
              <a:t>소개와 활용</a:t>
            </a:r>
            <a:endParaRPr lang="en-US" dirty="0"/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웹프로그래밍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웹프로그래밍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소개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371600" y="1981200"/>
            <a:ext cx="1981200" cy="1447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err="1" smtClean="0">
                <a:latin typeface="Verdana" pitchFamily="34" charset="0"/>
              </a:rPr>
              <a:t>웹클라이언트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410200" y="1981200"/>
            <a:ext cx="1981200" cy="1447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웹서버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733800"/>
            <a:ext cx="39732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보통은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웹브라우져를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사용하지만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개발자가 직접 개발 가능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(Client-side)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HTML5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CSS3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JavaScript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ActiveX Control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플러그인 기반 기술들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9003" y="3810000"/>
            <a:ext cx="42049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주로 웹 프레임워크를 활용해서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서버측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(Server-side)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개발한다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JSP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ASP.NET 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PHP</a:t>
            </a: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Framework(python)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꺾인 연결선 10"/>
          <p:cNvCxnSpPr>
            <a:stCxn id="6" idx="3"/>
            <a:endCxn id="7" idx="1"/>
          </p:cNvCxnSpPr>
          <p:nvPr/>
        </p:nvCxnSpPr>
        <p:spPr bwMode="auto">
          <a:xfrm>
            <a:off x="3352800" y="2705100"/>
            <a:ext cx="2057400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7600" y="289560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http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웹프로그래밍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웹에서 말하는 </a:t>
            </a:r>
            <a:r>
              <a:rPr lang="en-US" altLang="ko-KR" sz="2400" dirty="0" smtClean="0"/>
              <a:t>MVC(Model, View, Controller)</a:t>
            </a:r>
            <a:r>
              <a:rPr lang="ko-KR" altLang="en-US" sz="2400" dirty="0" smtClean="0"/>
              <a:t>구조</a:t>
            </a:r>
            <a:endParaRPr lang="ko-KR" altLang="ko-KR" sz="2400" dirty="0"/>
          </a:p>
        </p:txBody>
      </p:sp>
      <p:sp>
        <p:nvSpPr>
          <p:cNvPr id="6" name="Rounded Rectangle 3"/>
          <p:cNvSpPr/>
          <p:nvPr/>
        </p:nvSpPr>
        <p:spPr bwMode="auto">
          <a:xfrm>
            <a:off x="609600" y="1447800"/>
            <a:ext cx="5808372" cy="3425781"/>
          </a:xfrm>
          <a:prstGeom prst="roundRect">
            <a:avLst>
              <a:gd name="adj" fmla="val 53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5421446"/>
            <a:ext cx="1370911" cy="122896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39" y="3485235"/>
            <a:ext cx="1319929" cy="1054381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54" y="1705861"/>
            <a:ext cx="803764" cy="1343435"/>
          </a:xfrm>
          <a:prstGeom prst="rect">
            <a:avLst/>
          </a:prstGeom>
        </p:spPr>
      </p:pic>
      <p:pic>
        <p:nvPicPr>
          <p:cNvPr id="10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69" y="2041191"/>
            <a:ext cx="1022266" cy="672773"/>
          </a:xfrm>
          <a:prstGeom prst="rect">
            <a:avLst/>
          </a:prstGeom>
        </p:spPr>
      </p:pic>
      <p:pic>
        <p:nvPicPr>
          <p:cNvPr id="11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21" y="1706495"/>
            <a:ext cx="803385" cy="1342801"/>
          </a:xfrm>
          <a:prstGeom prst="rect">
            <a:avLst/>
          </a:prstGeom>
        </p:spPr>
      </p:pic>
      <p:cxnSp>
        <p:nvCxnSpPr>
          <p:cNvPr id="12" name="Straight Arrow Connector 10"/>
          <p:cNvCxnSpPr/>
          <p:nvPr/>
        </p:nvCxnSpPr>
        <p:spPr bwMode="auto">
          <a:xfrm flipH="1" flipV="1">
            <a:off x="3800624" y="4628882"/>
            <a:ext cx="1" cy="7925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1"/>
          <p:cNvCxnSpPr/>
          <p:nvPr/>
        </p:nvCxnSpPr>
        <p:spPr bwMode="auto">
          <a:xfrm flipV="1">
            <a:off x="5947892" y="2377577"/>
            <a:ext cx="1076991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 bwMode="auto">
          <a:xfrm>
            <a:off x="2096629" y="3213277"/>
            <a:ext cx="1435208" cy="22081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/>
          <p:nvPr/>
        </p:nvCxnSpPr>
        <p:spPr bwMode="auto">
          <a:xfrm flipH="1">
            <a:off x="4546499" y="2876142"/>
            <a:ext cx="408124" cy="5015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61277" y="5851262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/>
              <a:t>Browser</a:t>
            </a:r>
            <a:endParaRPr lang="en-GB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972668" y="382775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/>
              <a:t>Controller</a:t>
            </a:r>
            <a:endParaRPr lang="en-GB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2319861" y="216833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/>
              <a:t>View</a:t>
            </a:r>
            <a:endParaRPr lang="en-GB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4114330" y="21929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/>
              <a:t>Model</a:t>
            </a:r>
            <a:endParaRPr lang="en-GB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7082723" y="275013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/>
              <a:t>Database</a:t>
            </a:r>
            <a:endParaRPr lang="en-GB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" y="4876018"/>
            <a:ext cx="152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/>
              <a:t>Web Server</a:t>
            </a:r>
            <a:endParaRPr lang="en-GB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3821662" y="4937573"/>
            <a:ext cx="64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sz="1400" b="0" dirty="0" smtClean="0"/>
              <a:t>HTTP</a:t>
            </a:r>
            <a:endParaRPr lang="en-GB" sz="1400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6146097" y="1969316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sz="1400" b="0" dirty="0" smtClean="0"/>
              <a:t>SQL</a:t>
            </a:r>
            <a:endParaRPr lang="en-GB" sz="1400" b="0" dirty="0"/>
          </a:p>
        </p:txBody>
      </p:sp>
      <p:cxnSp>
        <p:nvCxnSpPr>
          <p:cNvPr id="24" name="Straight Arrow Connector 22"/>
          <p:cNvCxnSpPr/>
          <p:nvPr/>
        </p:nvCxnSpPr>
        <p:spPr bwMode="auto">
          <a:xfrm flipH="1" flipV="1">
            <a:off x="2520315" y="3098040"/>
            <a:ext cx="1118157" cy="5906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3"/>
          <p:cNvCxnSpPr/>
          <p:nvPr/>
        </p:nvCxnSpPr>
        <p:spPr bwMode="auto">
          <a:xfrm flipV="1">
            <a:off x="4706848" y="2961868"/>
            <a:ext cx="411120" cy="4989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/>
          <p:nvPr/>
        </p:nvCxnSpPr>
        <p:spPr bwMode="auto">
          <a:xfrm flipH="1" flipV="1">
            <a:off x="5929971" y="2562243"/>
            <a:ext cx="1076991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웹프로그래밍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Django</a:t>
            </a:r>
            <a:r>
              <a:rPr lang="ko-KR" altLang="en-US" sz="2400" dirty="0" smtClean="0"/>
              <a:t>에서는 </a:t>
            </a:r>
            <a:r>
              <a:rPr lang="en-US" altLang="ko-KR" sz="2400" dirty="0" smtClean="0"/>
              <a:t>MVT(Model, View, Template)</a:t>
            </a:r>
            <a:r>
              <a:rPr lang="ko-KR" altLang="en-US" sz="2400" dirty="0" smtClean="0"/>
              <a:t>구조</a:t>
            </a:r>
            <a:endParaRPr lang="ko-KR" altLang="ko-KR" sz="2400" dirty="0"/>
          </a:p>
        </p:txBody>
      </p:sp>
      <p:sp>
        <p:nvSpPr>
          <p:cNvPr id="6" name="Rounded Rectangle 3"/>
          <p:cNvSpPr/>
          <p:nvPr/>
        </p:nvSpPr>
        <p:spPr bwMode="auto">
          <a:xfrm>
            <a:off x="609600" y="1447800"/>
            <a:ext cx="5808372" cy="3425781"/>
          </a:xfrm>
          <a:prstGeom prst="roundRect">
            <a:avLst>
              <a:gd name="adj" fmla="val 53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5421446"/>
            <a:ext cx="1370911" cy="122896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39" y="3485235"/>
            <a:ext cx="1319929" cy="1054381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54" y="1705861"/>
            <a:ext cx="803764" cy="1343435"/>
          </a:xfrm>
          <a:prstGeom prst="rect">
            <a:avLst/>
          </a:prstGeom>
        </p:spPr>
      </p:pic>
      <p:pic>
        <p:nvPicPr>
          <p:cNvPr id="10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69" y="2041191"/>
            <a:ext cx="1022266" cy="672773"/>
          </a:xfrm>
          <a:prstGeom prst="rect">
            <a:avLst/>
          </a:prstGeom>
        </p:spPr>
      </p:pic>
      <p:pic>
        <p:nvPicPr>
          <p:cNvPr id="11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21" y="1706495"/>
            <a:ext cx="803385" cy="1342801"/>
          </a:xfrm>
          <a:prstGeom prst="rect">
            <a:avLst/>
          </a:prstGeom>
        </p:spPr>
      </p:pic>
      <p:cxnSp>
        <p:nvCxnSpPr>
          <p:cNvPr id="12" name="Straight Arrow Connector 10"/>
          <p:cNvCxnSpPr/>
          <p:nvPr/>
        </p:nvCxnSpPr>
        <p:spPr bwMode="auto">
          <a:xfrm flipH="1" flipV="1">
            <a:off x="3800624" y="4628882"/>
            <a:ext cx="1" cy="7925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1"/>
          <p:cNvCxnSpPr/>
          <p:nvPr/>
        </p:nvCxnSpPr>
        <p:spPr bwMode="auto">
          <a:xfrm flipV="1">
            <a:off x="5947892" y="2377577"/>
            <a:ext cx="1076991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 bwMode="auto">
          <a:xfrm>
            <a:off x="2096629" y="3213277"/>
            <a:ext cx="1435208" cy="22081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/>
          <p:nvPr/>
        </p:nvCxnSpPr>
        <p:spPr bwMode="auto">
          <a:xfrm flipH="1">
            <a:off x="4546499" y="2876142"/>
            <a:ext cx="408124" cy="5015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61277" y="5851262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/>
              <a:t>Browser</a:t>
            </a:r>
            <a:endParaRPr lang="en-GB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972668" y="382775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/>
              <a:t>View</a:t>
            </a:r>
            <a:endParaRPr lang="en-GB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2319861" y="2168332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/>
              <a:t>Template</a:t>
            </a:r>
            <a:endParaRPr lang="en-GB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4114330" y="21929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/>
              <a:t>Model</a:t>
            </a:r>
            <a:endParaRPr lang="en-GB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7082723" y="275013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/>
              <a:t>Database</a:t>
            </a:r>
            <a:endParaRPr lang="en-GB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" y="4876018"/>
            <a:ext cx="152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/>
              <a:t>Web Server</a:t>
            </a:r>
            <a:endParaRPr lang="en-GB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3821662" y="4937573"/>
            <a:ext cx="64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sz="1400" b="0" dirty="0" smtClean="0"/>
              <a:t>HTTP</a:t>
            </a:r>
            <a:endParaRPr lang="en-GB" sz="1400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6146097" y="1969316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sz="1400" b="0" dirty="0" smtClean="0"/>
              <a:t>SQL</a:t>
            </a:r>
            <a:endParaRPr lang="en-GB" sz="1400" b="0" dirty="0"/>
          </a:p>
        </p:txBody>
      </p:sp>
      <p:cxnSp>
        <p:nvCxnSpPr>
          <p:cNvPr id="24" name="Straight Arrow Connector 22"/>
          <p:cNvCxnSpPr/>
          <p:nvPr/>
        </p:nvCxnSpPr>
        <p:spPr bwMode="auto">
          <a:xfrm flipH="1" flipV="1">
            <a:off x="2520315" y="3098040"/>
            <a:ext cx="1118157" cy="5906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3"/>
          <p:cNvCxnSpPr/>
          <p:nvPr/>
        </p:nvCxnSpPr>
        <p:spPr bwMode="auto">
          <a:xfrm flipV="1">
            <a:off x="4706848" y="2961868"/>
            <a:ext cx="411120" cy="4989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/>
          <p:nvPr/>
        </p:nvCxnSpPr>
        <p:spPr bwMode="auto">
          <a:xfrm flipH="1" flipV="1">
            <a:off x="5929971" y="2562243"/>
            <a:ext cx="1076991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웹프로그래밍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Model: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데이터 구조를 설계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django.db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models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class Poll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models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Model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question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models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CharField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설문 내용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’, \ 				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200)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pub_date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models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DateTimeField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설문 저장날짜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‘) </a:t>
            </a:r>
          </a:p>
          <a:p>
            <a:pPr latinLnBrk="1"/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class Choice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models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Model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poll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models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ForeignKey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(Poll)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choice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models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CharField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설문 보기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’, \		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200)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votes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models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IntegerField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웹프로그래밍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View: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요청과 응답을 처리할 함수로 정의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from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django.template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import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Context,loader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from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polls.models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import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Poll</a:t>
            </a: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from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django.http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import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pPr latinLnBrk="1"/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def index(request):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latest_poll_list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Poll.objects.all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().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order_by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 \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	'-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pub_date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')[:5]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t=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loader.get_template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('polls/index.html') 	c=Context({'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latest_poll_list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': \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latest_poll_list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})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return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t.render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(c))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웹프로그래밍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Template: html,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등을 사용해서 화면 구성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&lt;h1&gt;{{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poll.question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}}&lt;/h1&gt;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&gt;{%for choice in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poll.choice_set.all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%}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&gt;{{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choice.choice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}}&lt;/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&gt;{%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endfor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%}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웹프로그래밍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c:\django\Scripts\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django-admin-script.py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   \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manage.py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sample.db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    \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\__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init__.py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	      settings.py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	      urls.py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	      wsgi.py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    \polls\__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init__.py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	    admin.py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	    models.py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	    urls.py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	    views.py 	</a:t>
            </a:r>
          </a:p>
          <a:p>
            <a:pPr lvl="8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웹프로젝트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그룹폴더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와 웹앱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애플리케이션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구조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웹프로그래밍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설계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28600" y="2133600"/>
            <a:ext cx="2743200" cy="1828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좋아하는 언어는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좋아하는 영화장르는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좋아하는 음식은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200400" y="2133600"/>
            <a:ext cx="2743200" cy="1828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좋아하는 언어는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Python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Java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C#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172200" y="2133600"/>
            <a:ext cx="2743200" cy="1828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설문 결과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Python – 2 vote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 – 1 vote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C# - 1 vote 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75260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175260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detail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1752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result</a:t>
            </a:r>
            <a:r>
              <a:rPr lang="en-US" altLang="ko-KR" smtClean="0"/>
              <a:t>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소개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
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튜토리얼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1,2,3,4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자바나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닷넷으로도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충분히 웹사이트를 만들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그렇다면 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사용하는가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웹개발은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해야 할 성가시고 복잡하고 반복적인 일들이 많다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좋은 웹 프레임워크를 사용해서 작업할 분량을 줄일 수 있다면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사용하면 웹 개발 패턴의 추상화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빈번한 프로그래밍 작업에 대한 지름길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shotcut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문제 해결에 대한 규약을 제공한다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빠르게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기반의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설치해서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튜토리얼을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따라하면서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웹 사이트를 만들어 보도록 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dirty="0" err="1" smtClean="0"/>
              <a:t>D</a:t>
            </a:r>
            <a:r>
              <a:rPr lang="en-US" altLang="ko-KR" dirty="0" err="1" smtClean="0"/>
              <a:t>jango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382000" cy="5410200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장고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발음은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쟁고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파이썬으로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작성된 오픈 소스 웹 애플리케이션 프레임워크이다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웹 프레임워크는 집시 재즈 기타리스트인 장고 라인하르트의 이름을 따서 명명되었다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고도의 데이터베이스 기반 웹사이트를 작성하는데 있어서 수고를 더는 것이 장고의 주된 목표이다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콤포넌트의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재사용성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resuability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플러그인화 가능성과 빠른 개발을 강조한다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DRY(Don’t repeat yourself-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중복 배제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원리를 따른다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설정 파일부터 데이터 모델까지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언어가 구석 구석에 사용된다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dirty="0" err="1" smtClean="0"/>
              <a:t>D</a:t>
            </a:r>
            <a:r>
              <a:rPr lang="en-US" altLang="ko-KR" dirty="0" err="1" smtClean="0"/>
              <a:t>jango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장고 프로젝트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https://www.djangoproject.com/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장고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구글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그룹스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한국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https://groups.google.com/forum/?hl=ko#!forum/django-ko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-document-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korean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(http://django-document-korean.readthedocs.org/en/old_master/contents.html)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ko-KR" sz="2400" dirty="0" smtClean="0"/>
              <a:t>먼저 </a:t>
            </a:r>
            <a:r>
              <a:rPr lang="ko-KR" altLang="ko-KR" sz="2400" dirty="0" err="1" smtClean="0"/>
              <a:t>파이썬을</a:t>
            </a:r>
            <a:r>
              <a:rPr lang="ko-KR" altLang="ko-KR" sz="2400" dirty="0" smtClean="0"/>
              <a:t> 아무 </a:t>
            </a:r>
            <a:r>
              <a:rPr lang="ko-KR" altLang="ko-KR" sz="2400" dirty="0" err="1" smtClean="0"/>
              <a:t>디렉토리에서나</a:t>
            </a:r>
            <a:r>
              <a:rPr lang="ko-KR" altLang="ko-KR" sz="2400" dirty="0" smtClean="0"/>
              <a:t> 실행할 수 있도록 컴퓨터</a:t>
            </a:r>
            <a:r>
              <a:rPr lang="en-US" altLang="ko-KR" sz="2400" dirty="0" smtClean="0"/>
              <a:t>-&gt;</a:t>
            </a:r>
            <a:r>
              <a:rPr lang="ko-KR" altLang="ko-KR" sz="2400" dirty="0" smtClean="0"/>
              <a:t>오른쪽버튼을 클릭해서</a:t>
            </a:r>
            <a:r>
              <a:rPr lang="en-US" altLang="ko-KR" sz="2400" dirty="0" smtClean="0"/>
              <a:t>-&gt;</a:t>
            </a:r>
            <a:r>
              <a:rPr lang="ko-KR" altLang="ko-KR" sz="2400" dirty="0" smtClean="0"/>
              <a:t>속성</a:t>
            </a:r>
            <a:r>
              <a:rPr lang="en-US" altLang="ko-KR" sz="2400" dirty="0" smtClean="0"/>
              <a:t>-&gt;</a:t>
            </a:r>
            <a:r>
              <a:rPr lang="ko-KR" altLang="ko-KR" sz="2400" dirty="0" smtClean="0"/>
              <a:t>고급 시스템 설정</a:t>
            </a:r>
            <a:r>
              <a:rPr lang="en-US" altLang="ko-KR" sz="2400" dirty="0" smtClean="0"/>
              <a:t>-&gt;</a:t>
            </a:r>
            <a:r>
              <a:rPr lang="ko-KR" altLang="ko-KR" sz="2400" dirty="0" smtClean="0"/>
              <a:t>환경변수</a:t>
            </a:r>
            <a:r>
              <a:rPr lang="en-US" altLang="ko-KR" sz="2400" dirty="0" smtClean="0"/>
              <a:t>-&gt;Path</a:t>
            </a:r>
            <a:r>
              <a:rPr lang="ko-KR" altLang="ko-KR" sz="2400" dirty="0" smtClean="0"/>
              <a:t>를 클릭해서 아래와 같이 추가해 줍니다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latinLnBrk="1"/>
            <a:r>
              <a:rPr lang="en-US" altLang="ko-KR" sz="2400" dirty="0" smtClean="0"/>
              <a:t>c:\Python34;c:\Python34\Scripts</a:t>
            </a:r>
            <a:endParaRPr lang="ko-KR" altLang="ko-KR" sz="2400" dirty="0" smtClean="0"/>
          </a:p>
          <a:p>
            <a:pPr latinLnBrk="1">
              <a:buFont typeface="Arial" pitchFamily="34" charset="0"/>
              <a:buChar char="•"/>
            </a:pP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atinLnBrk="1"/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\\Mac\Home\Desktop\스크린샷 2016-01-26 오전 9.40.33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5908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dirty="0" err="1" smtClean="0"/>
              <a:t>D</a:t>
            </a:r>
            <a:r>
              <a:rPr lang="en-US" altLang="ko-KR" dirty="0" err="1" smtClean="0"/>
              <a:t>jango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ko-KR" sz="2400" dirty="0" smtClean="0"/>
              <a:t>최신 장고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Django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파일은 </a:t>
            </a:r>
            <a:r>
              <a:rPr lang="en-US" altLang="ko-KR" sz="2400" u="sng" dirty="0" smtClean="0">
                <a:hlinkClick r:id="rId3"/>
              </a:rPr>
              <a:t>http://www.djangoproject.com/download</a:t>
            </a:r>
            <a:r>
              <a:rPr lang="ko-KR" altLang="ko-KR" sz="2400" dirty="0" smtClean="0"/>
              <a:t>에서 받을 수 있습니다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강사가 제공한</a:t>
            </a:r>
            <a:r>
              <a:rPr lang="en-US" altLang="ko-KR" sz="2400" dirty="0" smtClean="0"/>
              <a:t> Djandgo-1.9.1.tar.gz</a:t>
            </a:r>
            <a:r>
              <a:rPr lang="ko-KR" altLang="ko-KR" sz="2400" dirty="0" smtClean="0"/>
              <a:t>파일을 받아서 압축을 풀면 </a:t>
            </a:r>
            <a:r>
              <a:rPr lang="ko-KR" altLang="en-US" sz="2400" dirty="0" smtClean="0"/>
              <a:t>된</a:t>
            </a:r>
            <a:r>
              <a:rPr lang="ko-KR" altLang="ko-KR" sz="2400" dirty="0" smtClean="0"/>
              <a:t>다</a:t>
            </a:r>
            <a:r>
              <a:rPr lang="en-US" altLang="ko-KR" sz="2400" dirty="0" smtClean="0"/>
              <a:t>. </a:t>
            </a:r>
            <a:endParaRPr lang="ko-KR" altLang="ko-KR" sz="2400" dirty="0" smtClean="0"/>
          </a:p>
          <a:p>
            <a:pPr latinLnBrk="1"/>
            <a:r>
              <a:rPr lang="ko-KR" altLang="ko-KR" sz="2400" dirty="0" smtClean="0"/>
              <a:t>설치는 압축을 푼 폴더로 이동해서 </a:t>
            </a:r>
          </a:p>
          <a:p>
            <a:pPr latinLnBrk="1"/>
            <a:r>
              <a:rPr lang="en-US" altLang="ko-KR" sz="2400" dirty="0" smtClean="0"/>
              <a:t>c:\temp\Django-1.9.1.tar.gz\python setup.py install     --prefix=c:\django </a:t>
            </a:r>
            <a:r>
              <a:rPr lang="ko-KR" altLang="ko-KR" sz="2400" dirty="0" smtClean="0"/>
              <a:t>라고 하면</a:t>
            </a:r>
            <a:r>
              <a:rPr lang="en-US" altLang="ko-KR" sz="2400" dirty="0" smtClean="0"/>
              <a:t> c:\django</a:t>
            </a:r>
            <a:r>
              <a:rPr lang="ko-KR" altLang="ko-KR" sz="2400" dirty="0" smtClean="0"/>
              <a:t>폴더에 설치가 </a:t>
            </a:r>
            <a:r>
              <a:rPr lang="ko-KR" altLang="en-US" sz="2400" dirty="0" smtClean="0"/>
              <a:t>된다</a:t>
            </a:r>
            <a:r>
              <a:rPr lang="en-US" altLang="ko-KR" sz="2400" dirty="0" smtClean="0"/>
              <a:t>.</a:t>
            </a:r>
            <a:endParaRPr lang="ko-KR" altLang="ko-K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 smtClean="0"/>
              <a:t>컴퓨터의 고급 시스템 설정에서 환경변수를 다시 클릭하고 시스템 변수에서 </a:t>
            </a:r>
            <a:r>
              <a:rPr lang="en-US" altLang="ko-KR" sz="2400" dirty="0" smtClean="0"/>
              <a:t>“</a:t>
            </a:r>
            <a:r>
              <a:rPr lang="ko-KR" altLang="ko-KR" sz="2400" dirty="0" smtClean="0"/>
              <a:t>새로 만들기</a:t>
            </a:r>
            <a:r>
              <a:rPr lang="en-US" altLang="ko-KR" sz="2400" dirty="0" smtClean="0"/>
              <a:t>”</a:t>
            </a:r>
            <a:r>
              <a:rPr lang="ko-KR" altLang="ko-KR" sz="2400" dirty="0" smtClean="0"/>
              <a:t>를 클릭해서</a:t>
            </a:r>
            <a:r>
              <a:rPr lang="en-US" altLang="ko-KR" sz="2400" dirty="0" smtClean="0"/>
              <a:t> PYTHONPATH</a:t>
            </a:r>
            <a:r>
              <a:rPr lang="ko-KR" altLang="ko-KR" sz="2400" dirty="0" smtClean="0"/>
              <a:t>항목을 추가하고 </a:t>
            </a:r>
            <a:r>
              <a:rPr lang="en-US" altLang="ko-KR" sz="2400" dirty="0" smtClean="0"/>
              <a:t>“c:\django\Lib\site-packages”</a:t>
            </a:r>
            <a:r>
              <a:rPr lang="ko-KR" altLang="ko-KR" sz="2400" dirty="0" smtClean="0"/>
              <a:t>를 추가해야</a:t>
            </a:r>
            <a:r>
              <a:rPr lang="en-US" altLang="ko-KR" sz="2400" dirty="0" smtClean="0"/>
              <a:t> django-admin.py</a:t>
            </a:r>
            <a:r>
              <a:rPr lang="ko-KR" altLang="ko-KR" sz="2400" dirty="0" smtClean="0"/>
              <a:t>가 정상적으로 동작한다</a:t>
            </a:r>
            <a:r>
              <a:rPr lang="en-US" altLang="ko-KR" sz="2400" dirty="0" smtClean="0"/>
              <a:t>. </a:t>
            </a:r>
            <a:r>
              <a:rPr lang="ko-KR" altLang="ko-KR" sz="2400" dirty="0" smtClean="0"/>
              <a:t>한번 </a:t>
            </a:r>
            <a:r>
              <a:rPr lang="ko-KR" altLang="ko-KR" sz="2400" dirty="0" err="1" smtClean="0"/>
              <a:t>리부팅을</a:t>
            </a:r>
            <a:r>
              <a:rPr lang="ko-KR" altLang="ko-KR" sz="2400" dirty="0" smtClean="0"/>
              <a:t> 해야 한다</a:t>
            </a:r>
            <a:r>
              <a:rPr lang="en-US" altLang="ko-KR" sz="2400" dirty="0" smtClean="0"/>
              <a:t>.</a:t>
            </a:r>
            <a:endParaRPr lang="ko-KR" altLang="ko-K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 smtClean="0"/>
              <a:t>설치가 잘 되어 있는지를 검사하려면 아래와 같이 인터프리터 환경에서 실행해 보면 된다</a:t>
            </a:r>
            <a:r>
              <a:rPr lang="en-US" altLang="ko-KR" sz="2400" dirty="0" smtClean="0"/>
              <a:t>.</a:t>
            </a:r>
          </a:p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/>
              <a:t> </a:t>
            </a:r>
            <a:endParaRPr lang="ko-KR" altLang="ko-KR" sz="2400" dirty="0" smtClean="0"/>
          </a:p>
          <a:p>
            <a:pPr latinLnBrk="1"/>
            <a:r>
              <a:rPr lang="en-US" altLang="ko-KR" sz="2400" dirty="0" smtClean="0"/>
              <a:t>&gt;&gt;&gt; import </a:t>
            </a:r>
            <a:r>
              <a:rPr lang="en-US" altLang="ko-KR" sz="2400" dirty="0" err="1" smtClean="0"/>
              <a:t>django</a:t>
            </a:r>
            <a:endParaRPr lang="ko-KR" altLang="ko-KR" sz="2400" dirty="0" smtClean="0"/>
          </a:p>
          <a:p>
            <a:pPr latinLnBrk="1"/>
            <a:r>
              <a:rPr lang="en-US" altLang="ko-KR" sz="2400" dirty="0" smtClean="0"/>
              <a:t>&gt;&gt;&gt; </a:t>
            </a:r>
            <a:r>
              <a:rPr lang="en-US" altLang="ko-KR" sz="2400" dirty="0" err="1" smtClean="0"/>
              <a:t>django.VERSION</a:t>
            </a:r>
            <a:endParaRPr lang="ko-KR" altLang="ko-KR" sz="2400" dirty="0" smtClean="0"/>
          </a:p>
          <a:p>
            <a:pPr latinLnBrk="1"/>
            <a:r>
              <a:rPr lang="en-US" altLang="ko-KR" sz="2400" dirty="0" smtClean="0"/>
              <a:t>(1, 9, 1, 'final', 0)</a:t>
            </a:r>
            <a:endParaRPr lang="ko-KR" altLang="ko-KR" sz="2400" dirty="0" smtClean="0"/>
          </a:p>
          <a:p>
            <a:pPr latinLnBrk="1"/>
            <a:endParaRPr lang="ko-KR" altLang="ko-K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752</TotalTime>
  <Words>744</Words>
  <Application>Microsoft Office PowerPoint</Application>
  <PresentationFormat>화면 슬라이드 쇼(4:3)</PresentationFormat>
  <Paragraphs>225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굴림</vt:lpstr>
      <vt:lpstr>Arial</vt:lpstr>
      <vt:lpstr>Segoe Light</vt:lpstr>
      <vt:lpstr>Segoe UI</vt:lpstr>
      <vt:lpstr>Wingdings</vt:lpstr>
      <vt:lpstr>맑은 고딕</vt:lpstr>
      <vt:lpstr>Verdana</vt:lpstr>
      <vt:lpstr>Calibri</vt:lpstr>
      <vt:lpstr>Times New Roman</vt:lpstr>
      <vt:lpstr>Segoe UI Light</vt:lpstr>
      <vt:lpstr>Presentation1</vt:lpstr>
      <vt:lpstr>18장 </vt:lpstr>
      <vt:lpstr>Module Overview</vt:lpstr>
      <vt:lpstr>Lesson 1: Django 소개</vt:lpstr>
      <vt:lpstr>Lesson 1: Django 소개</vt:lpstr>
      <vt:lpstr>Lesson 1: Django 소개</vt:lpstr>
      <vt:lpstr>Lesson 1: Django 설치</vt:lpstr>
      <vt:lpstr>Lesson 1: Django 설치</vt:lpstr>
      <vt:lpstr>Lesson 1: Django 설치</vt:lpstr>
      <vt:lpstr>Lesson 1: Django 설치</vt:lpstr>
      <vt:lpstr>Lesson 1: 웹프로그래밍</vt:lpstr>
      <vt:lpstr>Lesson 1: 웹프로그래밍</vt:lpstr>
      <vt:lpstr>Lesson 1: 웹프로그래밍</vt:lpstr>
      <vt:lpstr>Lesson 1: 웹프로그래밍</vt:lpstr>
      <vt:lpstr>Lesson 1: 웹프로그래밍</vt:lpstr>
      <vt:lpstr>Lesson 1: 웹프로그래밍</vt:lpstr>
      <vt:lpstr>Lesson 1: 웹프로그래밍</vt:lpstr>
      <vt:lpstr>Lesson 1: 웹프로그래밍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student</cp:lastModifiedBy>
  <cp:revision>71</cp:revision>
  <dcterms:created xsi:type="dcterms:W3CDTF">2013-03-04T09:54:30Z</dcterms:created>
  <dcterms:modified xsi:type="dcterms:W3CDTF">2016-03-24T02:39:54Z</dcterms:modified>
</cp:coreProperties>
</file>