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6" r:id="rId6"/>
    <p:sldId id="269" r:id="rId7"/>
    <p:sldId id="267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4" r:id="rId40"/>
    <p:sldId id="301" r:id="rId41"/>
    <p:sldId id="302" r:id="rId42"/>
    <p:sldId id="303" r:id="rId43"/>
  </p:sldIdLst>
  <p:sldSz cx="9144000" cy="6858000" type="screen4x3"/>
  <p:notesSz cx="6858000" cy="9144000"/>
  <p:embeddedFontLst>
    <p:embeddedFont>
      <p:font typeface="Calibri" pitchFamily="34" charset="0"/>
      <p:regular r:id="rId45"/>
      <p:bold r:id="rId46"/>
      <p:italic r:id="rId47"/>
      <p:boldItalic r:id="rId48"/>
    </p:embeddedFont>
    <p:embeddedFont>
      <p:font typeface="맑은 고딕" pitchFamily="50" charset="-127"/>
      <p:regular r:id="rId49"/>
      <p:bold r:id="rId50"/>
    </p:embeddedFont>
    <p:embeddedFont>
      <p:font typeface="Verdana" pitchFamily="34" charset="0"/>
      <p:regular r:id="rId51"/>
      <p:bold r:id="rId52"/>
      <p:italic r:id="rId53"/>
      <p:boldItalic r:id="rId54"/>
    </p:embeddedFont>
    <p:embeddedFont>
      <p:font typeface="Segoe Light" charset="0"/>
      <p:regular r:id="rId55"/>
      <p:italic r:id="rId56"/>
    </p:embeddedFont>
    <p:embeddedFont>
      <p:font typeface="Segoe UI Light" pitchFamily="34" charset="0"/>
      <p:regular r:id="rId57"/>
    </p:embeddedFont>
    <p:embeddedFont>
      <p:font typeface="Segoe UI" pitchFamily="34" charset="0"/>
      <p:regular r:id="rId58"/>
      <p:bold r:id="rId59"/>
      <p:italic r:id="rId60"/>
      <p:boldItalic r:id="rId6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26" autoAdjust="0"/>
  </p:normalViewPr>
  <p:slideViewPr>
    <p:cSldViewPr>
      <p:cViewPr varScale="1">
        <p:scale>
          <a:sx n="64" d="100"/>
          <a:sy n="64" d="100"/>
        </p:scale>
        <p:origin x="-6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61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font" Target="fonts/font16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1" y="73151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5" y="2093976"/>
            <a:ext cx="6153911" cy="66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7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파이썬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기본 과정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1</a:t>
            </a:r>
            <a:r>
              <a:rPr lang="ko-KR" altLang="en-US" dirty="0" smtClean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ntinuum.io/download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69492"/>
            <a:ext cx="5732417" cy="340093"/>
          </a:xfrm>
        </p:spPr>
        <p:txBody>
          <a:bodyPr/>
          <a:lstStyle/>
          <a:p>
            <a:r>
              <a:rPr lang="en-US" altLang="ko-KR" sz="2600" dirty="0" smtClean="0"/>
              <a:t>19</a:t>
            </a:r>
            <a:r>
              <a:rPr lang="ko-KR" altLang="en-US" sz="2600" dirty="0" smtClean="0"/>
              <a:t>장 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 dirty="0" smtClean="0"/>
              <a:t>데이터 분석과 시각화</a:t>
            </a:r>
            <a:endParaRPr lang="en-US" dirty="0"/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2590800"/>
            <a:ext cx="4122013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2: </a:t>
            </a:r>
            <a:r>
              <a:rPr lang="ko-KR" altLang="en-US" dirty="0" smtClean="0"/>
              <a:t>설치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아나콘다 설치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C:\Users\jonathan\Desktop\p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676400"/>
            <a:ext cx="4953000" cy="3838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Pandas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pic>
        <p:nvPicPr>
          <p:cNvPr id="6" name="그림 5" descr="\\Mac\Home\Desktop\스크린샷 2016-01-25 오후 5.19.56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066800"/>
            <a:ext cx="6858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Pandas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데이터 구조를 살펴보기 위해서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네이버에서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증권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-&gt;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삼성전자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-&gt;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시세를 클릭한다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\\Mac\Home\Desktop\스크린샷 2016-01-25 오후 7.20.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28800"/>
            <a:ext cx="8058150" cy="3990975"/>
          </a:xfrm>
          <a:prstGeom prst="rect">
            <a:avLst/>
          </a:prstGeom>
          <a:noFill/>
        </p:spPr>
      </p:pic>
      <p:pic>
        <p:nvPicPr>
          <p:cNvPr id="1027" name="Picture 3" descr="\\Mac\Home\Desktop\스크린샷 2016-01-25 오후 7.21.5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2819400"/>
            <a:ext cx="6734175" cy="37213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Pandas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DataFrame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은 이차원 형태의 데이터를 효과적으로 표현할 수 있는 데이터 구조이다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아래의 그림에는 각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일자별로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일별 주가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시가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고가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저가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거래량이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엑셀로 보는 화면과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동일한다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\\Mac\Home\Desktop\스크린샷 2016-01-25 오후 7.21.5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514600"/>
            <a:ext cx="7191375" cy="39739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Pandas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1215"/>
            <a:ext cx="8382000" cy="5147356"/>
          </a:xfrm>
        </p:spPr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위와 같은 구조를 저장하려면 엑셀처럼 저장해야 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ko-KR" sz="2400" dirty="0" err="1" smtClean="0">
                <a:latin typeface="맑은 고딕" pitchFamily="50" charset="-127"/>
                <a:ea typeface="맑은 고딕" pitchFamily="50" charset="-127"/>
              </a:rPr>
              <a:t>일자별로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 외국인 거래량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2400" dirty="0" err="1" smtClean="0">
                <a:latin typeface="맑은 고딕" pitchFamily="50" charset="-127"/>
                <a:ea typeface="맑은 고딕" pitchFamily="50" charset="-127"/>
              </a:rPr>
              <a:t>지분율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기관 거래량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일별 주가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등락률이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키 이름을 주고 리스트를 저장한다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 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data = {'foreigner':[603105,-405885,283715,365410,302876,395354],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sratio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':[69.15,68.99,69.09,69.02,68.93,68.85], 'org':[-175461,-491416,-103877,-66765,-200711,-356901],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sprice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':[37500,36350,38100,37950,37200,36800], 'fluctuation':[3.16, -4.59, 0.40, 2.02, 1.09, -0.67]}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Pandas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Data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를 출력해 보면 아래와 같이 키에 리스트가 들어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atinLnBrk="1"/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data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Out[25]: 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{'fluctuation': [3.16, -4.59, 0.4, 2.02, 1.09, -0.67],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'foreigner': [603105, -405885, 283715, 365410, 302876, 395354],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'org': [-175461, -491416, -103877, -66765, -200711, -356901],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sprice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': [37500, 36350, 38100, 37950, 37200, 36800],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sratio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': [69.15, 68.99, 69.09, 69.02, 68.93, 68.85]}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Pandas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856357"/>
            <a:ext cx="8305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사전을 인자로 하여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DataFrame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이라는 클래스 생성자를 다음과 같이 호출하면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DataFrame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객체가 생성된다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 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frame =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DataFrame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(data)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 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type(frame)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Out[27]: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pandas.core.frame.DataFrame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 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frame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Out[28]: 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fluctuation  foreigner     org 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sprice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sratio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0         3.16     603105 -175461   37500   69.15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1        -4.59    -405885 -491416   36350   68.99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         0.40     283715 -103877   38100   69.09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1">
              <a:buAutoNum type="arabicPlain" startAt="3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2.02     365410  -66765   37950   69.02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Pandas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우리가 원하는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컬럼의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순서가 아니면 아래와 같이 변경할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atinLnBrk="1"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frame2 =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DataFrame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(data, columns=['foreigner',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sratio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', 'org',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sprice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', 'fluctuation'])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 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frame2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Out[30]: 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foreigner 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sratio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 org 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sprice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fluctuation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0     603105   69.15 -175461   37500         3.16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1    -405885   68.99 -491416   36350        -4.59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     283715   69.09 -103877   38100         0.40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Pandas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DataFrame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의 컬럼은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Column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의 이름을 통해서 쉽게 열 단위로 데이터에 접근할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 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frame3['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sratio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']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Out[34]: 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02.06    69.15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02.05    68.99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02.04    69.09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02.03    69.02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02.02    68.93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01.30    68.85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Name: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sratio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dtype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float64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Pandas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차원의 데이터에서 </a:t>
            </a:r>
            <a:r>
              <a:rPr lang="ko-KR" altLang="ko-KR" sz="2400" dirty="0" err="1" smtClean="0">
                <a:latin typeface="맑은 고딕" pitchFamily="50" charset="-127"/>
                <a:ea typeface="맑은 고딕" pitchFamily="50" charset="-127"/>
              </a:rPr>
              <a:t>행단위로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 접근하는 것은 에러가 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그래서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ix</a:t>
            </a:r>
            <a:r>
              <a:rPr lang="ko-KR" altLang="ko-KR" sz="2400" dirty="0" err="1" smtClean="0">
                <a:latin typeface="맑은 고딕" pitchFamily="50" charset="-127"/>
                <a:ea typeface="맑은 고딕" pitchFamily="50" charset="-127"/>
              </a:rPr>
              <a:t>메서드로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 접근해야 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 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frame3.ix['02.06']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Out[40]: 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foreigner      603105.00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sratio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         69.15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org           -175461.00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sprice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      37500.00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fluctuation         3.16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Name: 02.06,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dtype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float64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 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 Overview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라이브러리 소개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아나콘다 설치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
p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andas,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mathplotlib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소개와 활용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Pandas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6106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DataFrame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을 이용하면 행과 열을 쉽게 바꿀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 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frame3.T</a:t>
            </a:r>
            <a:endParaRPr lang="ko-KR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Out[41]: </a:t>
            </a:r>
            <a:endParaRPr lang="ko-KR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           02.06      02.05      02.04      02.03      02.02      01.30</a:t>
            </a:r>
            <a:endParaRPr lang="ko-KR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foreigner    603105.00 -405885.00  283715.00  365410.00  302876.00  395354.00</a:t>
            </a:r>
            <a:endParaRPr lang="ko-KR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sratio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     69.15      68.99      69.09      69.02      68.93      68.85</a:t>
            </a:r>
            <a:endParaRPr lang="ko-KR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org         -175461.00 -491416.00 -103877.00  -66765.00 -200711.00 -356901.00</a:t>
            </a:r>
            <a:endParaRPr lang="ko-KR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sprice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  37500.00   36350.00   38100.00   37950.00   37200.00   36800.00</a:t>
            </a:r>
            <a:endParaRPr lang="ko-KR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fluctuation       3.16      -4.59       0.40       2.02       1.09      -0.67</a:t>
            </a:r>
            <a:endParaRPr lang="ko-KR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Pandas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삼성전자 주식 데이터를 가져오기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Pandas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DataReader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함수를 사용하면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야후에서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주식 데이터를 매우 편하게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DataFrame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형태로 바로 저장할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atinLnBrk="1"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pandas.io.data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as web</a:t>
            </a: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datetime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samsung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web.DataReader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("005930.KS", "yahoo", start, end)</a:t>
            </a:r>
          </a:p>
          <a:p>
            <a:pPr latinLnBrk="1"/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samsung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Out[59]: </a:t>
            </a: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           Open     High      Low    Close  Volume  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Adj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Close</a:t>
            </a: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Date                                                              </a:t>
            </a: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2010-01-04   803000   809000   800000   809000  233300   775652.24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Pandas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DataFrame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객체 정보를 확인해 본다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atinLnBrk="1"/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samsung.info()</a:t>
            </a: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&lt;class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pandas.core.frame.DataFrame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'&gt;</a:t>
            </a:r>
          </a:p>
          <a:p>
            <a:pPr latinLnBrk="1"/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DatetimeIndex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1566 entries, 2010-01-04 to 2016-01-22</a:t>
            </a: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Data columns (total 6 columns):</a:t>
            </a: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Open         1566 non-null float64</a:t>
            </a: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High         1566 non-null float64</a:t>
            </a: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Low          1566 non-null float64</a:t>
            </a: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Close        1566 non-null float64</a:t>
            </a: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Volume       1566 non-null int64</a:t>
            </a:r>
          </a:p>
          <a:p>
            <a:pPr latinLnBrk="1"/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Adj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Close    1566 non-null float64</a:t>
            </a:r>
          </a:p>
          <a:p>
            <a:pPr latinLnBrk="1"/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dtypes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float64(5), int64(1)</a:t>
            </a: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memory usage: 85.6 KB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Pandas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챠트를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그린다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atinLnBrk="1"/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plt.plot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samsung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['Close'])</a:t>
            </a: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Out[61]: [&lt;matplotlib.lines.Line2D at 0x6689890&gt;]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\\Mac\Home\Desktop\스크린샷 2016-01-25 오후 7.37.2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86000"/>
            <a:ext cx="6697169" cy="43481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Pandas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로 파일을 읽어오는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몇가지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함수들이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4400" y="1905000"/>
          <a:ext cx="7010400" cy="329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6010"/>
                <a:gridCol w="4644390"/>
              </a:tblGrid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함수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read_csv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파일에서 구분된 데이터를 읽어온다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데이터 </a:t>
                      </a:r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구분자는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 쉼표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(,)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를 기본으로 한다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read_table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파일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, URL</a:t>
                      </a:r>
                      <a:r>
                        <a:rPr lang="en-US" altLang="ko-KR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또는 파일과 유사한 객체로부터 구분된 데이터를 읽어온다</a:t>
                      </a:r>
                      <a:r>
                        <a:rPr lang="en-US" altLang="ko-KR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데이터 </a:t>
                      </a:r>
                      <a:r>
                        <a:rPr lang="ko-KR" altLang="en-US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구분자는</a:t>
                      </a:r>
                      <a:r>
                        <a:rPr lang="ko-KR" altLang="en-US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탭</a:t>
                      </a:r>
                      <a:r>
                        <a:rPr lang="en-US" altLang="ko-KR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(\t)</a:t>
                      </a:r>
                      <a:r>
                        <a:rPr lang="ko-KR" altLang="en-US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를 기본으로 한다</a:t>
                      </a:r>
                      <a:r>
                        <a:rPr lang="en-US" altLang="ko-KR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read_fwf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고정폭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컬럼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 형식에서 데이터를 읽어온다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구분자가 없는 데이터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read_clipboard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클립보드에 있는 데이터를 읽어오는 </a:t>
                      </a:r>
                      <a:r>
                        <a:rPr lang="en-US" altLang="ko-KR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read_table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함수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Pandas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csv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파일을 읽어온다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atinLnBrk="1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!type c:\work\ex1.csv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a,b,c,d,message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1,2,3,4,hello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5,6,7,8,world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9,10,11,12,foo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 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import pandas as pd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df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pd.read_csv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('c:\work\ex1.csv')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df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Out[9]: 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a   b   c   d message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0  1   2   3   4   hello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1  5   6   7   8   world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2  9  10  11  12    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foo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Pandas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2400" dirty="0" err="1" smtClean="0">
                <a:latin typeface="맑은 고딕" pitchFamily="50" charset="-127"/>
                <a:ea typeface="맑은 고딕" pitchFamily="50" charset="-127"/>
              </a:rPr>
              <a:t>컬럼이름을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 부여하는 경우라면 아래와 같이 실행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atinLnBrk="1">
              <a:buFont typeface="Arial" pitchFamily="34" charset="0"/>
              <a:buChar char="•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pd.read_csv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('c:\work\ex2.csv', names=['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a','b','c','d','message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'])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Out[12]: 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a   b   c   d message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0  1   2   3   4   hello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1  5   6   7   8   world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2  9  10  11  12    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foo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Pandas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별도의 구분자가 없고 공백문자만 있는 경우라면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read_table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로 읽어서 처리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result = 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pd.read_table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('c:\work\ex3.txt', sep='\s+')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 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result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Out[17]: 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        A         B         C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aaa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-0.264438 -1.026059 -0.619500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bbb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0.927272  0.302904 -0.032399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ccc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-0.264273 -0.386314 -0.217601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ddd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-0.871858 -0.348382  1.100491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Pandas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데이터베이스 스타일로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DataFrame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을 합칠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일 대 다의 예제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df1 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데이터는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key</a:t>
            </a:r>
            <a:r>
              <a:rPr lang="ko-KR" altLang="ko-KR" sz="2400" dirty="0" err="1" smtClean="0">
                <a:latin typeface="맑은 고딕" pitchFamily="50" charset="-127"/>
                <a:ea typeface="맑은 고딕" pitchFamily="50" charset="-127"/>
              </a:rPr>
              <a:t>컬럼에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 여러 개의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a,b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를 가지고 있고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df2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key</a:t>
            </a:r>
            <a:r>
              <a:rPr lang="ko-KR" altLang="ko-KR" sz="2400" dirty="0" err="1" smtClean="0">
                <a:latin typeface="맑은 고딕" pitchFamily="50" charset="-127"/>
                <a:ea typeface="맑은 고딕" pitchFamily="50" charset="-127"/>
              </a:rPr>
              <a:t>컬럼은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 유일한 </a:t>
            </a:r>
            <a:r>
              <a:rPr lang="ko-KR" altLang="ko-KR" sz="2400" dirty="0" err="1" smtClean="0">
                <a:latin typeface="맑은 고딕" pitchFamily="50" charset="-127"/>
                <a:ea typeface="맑은 고딕" pitchFamily="50" charset="-127"/>
              </a:rPr>
              <a:t>로우를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 가지고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from pandas import Series, 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DataFrame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df1 = 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DataFrame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({'key':['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b','b','a','c','a','a','b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'], 'data1':range(7)})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df2 = 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DataFrame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({'key':['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a','b','d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'], 'data2':range(3)})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df1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Out[29]: 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data1 key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0      0   b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1      1   b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      2   a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3      3   c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1">
              <a:buAutoNum type="arabicPlain" startAt="4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4   a …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6600" y="3657600"/>
            <a:ext cx="289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df2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Out[30]: 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data2 key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0      0   a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1      1   b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      2   d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Pandas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어떤 </a:t>
            </a:r>
            <a:r>
              <a:rPr lang="ko-KR" altLang="ko-KR" sz="2400" dirty="0" err="1" smtClean="0">
                <a:latin typeface="맑은 고딕" pitchFamily="50" charset="-127"/>
                <a:ea typeface="맑은 고딕" pitchFamily="50" charset="-127"/>
              </a:rPr>
              <a:t>컬럼을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 병합할지를 명시하지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않으면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merge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함수는 겹치는 </a:t>
            </a:r>
            <a:r>
              <a:rPr lang="ko-KR" altLang="ko-KR" sz="2400" dirty="0" err="1" smtClean="0">
                <a:latin typeface="맑은 고딕" pitchFamily="50" charset="-127"/>
                <a:ea typeface="맑은 고딕" pitchFamily="50" charset="-127"/>
              </a:rPr>
              <a:t>컬럼의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 이름을 키로 사용한다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여기서는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key</a:t>
            </a:r>
            <a:r>
              <a:rPr lang="ko-KR" altLang="ko-KR" sz="2400" dirty="0" err="1" smtClean="0">
                <a:latin typeface="맑은 고딕" pitchFamily="50" charset="-127"/>
                <a:ea typeface="맑은 고딕" pitchFamily="50" charset="-127"/>
              </a:rPr>
              <a:t>컬럼이다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atinLnBrk="1">
              <a:buFont typeface="Arial" pitchFamily="34" charset="0"/>
              <a:buChar char="•"/>
            </a:pP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pd.merge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(df1, df2, on='key')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Out[31]: 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data1 key  data2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0      0   b      1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1      1   b      1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      6   b      1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3      2   a      0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4      4   a      0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5      5   a      0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소개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파이썬은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데이터 분석과 데이터 조사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데이터 시각화에 자주 사용되는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R, MATLAB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과 같은 언어나 도구와 비교해도 뒤지지 않는다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Pandas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데이터를 병합할 때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concat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함수를 사용할 수도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s1 = Series([0,1], index=['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a','b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'])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s2 = Series([2,3,4], index=['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c','d','e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'])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s3 = Series([5,6], index=['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f','g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'])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pd.concat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([s1, s2, s3])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Out[38]: 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a    0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b    1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    2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d    3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e    4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    5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g    6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dtype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int64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</a:t>
            </a:r>
            <a:r>
              <a:rPr lang="en-US" dirty="0" err="1" smtClean="0"/>
              <a:t>mathplotlib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matplotlib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matplotlib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는 주로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2D 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도표를 위한 </a:t>
            </a:r>
            <a:r>
              <a:rPr lang="ko-KR" altLang="ko-KR" sz="2400" dirty="0" err="1" smtClean="0">
                <a:latin typeface="맑은 고딕" pitchFamily="50" charset="-127"/>
                <a:ea typeface="맑은 고딕" pitchFamily="50" charset="-127"/>
              </a:rPr>
              <a:t>데스크탑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 패키지로 출판물 수준의 도표를 만들 수 있도록 설계되었다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2002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년 존 </a:t>
            </a:r>
            <a:r>
              <a:rPr lang="ko-KR" altLang="ko-KR" sz="2400" dirty="0" err="1" smtClean="0">
                <a:latin typeface="맑은 고딕" pitchFamily="50" charset="-127"/>
                <a:ea typeface="맑은 고딕" pitchFamily="50" charset="-127"/>
              </a:rPr>
              <a:t>헌터는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2400" dirty="0" err="1" smtClean="0">
                <a:latin typeface="맑은 고딕" pitchFamily="50" charset="-127"/>
                <a:ea typeface="맑은 고딕" pitchFamily="50" charset="-127"/>
              </a:rPr>
              <a:t>파이썬에서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MATLAB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과 유사한 인터페이스를 지원하고자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matplotlib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프로젝트를 시작했다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atinLnBrk="1"/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그 후로 다른 많은 개발자들이 수년간 협력해서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ipython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과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matplotlib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를 통합해서 과학계산 컴퓨팅을 위한 다양한 기능을 겸비한 생산적인 환경을 구축했다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ipython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에서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GUI</a:t>
            </a:r>
            <a:r>
              <a:rPr lang="ko-KR" altLang="ko-KR" sz="2400" dirty="0" err="1" smtClean="0">
                <a:latin typeface="맑은 고딕" pitchFamily="50" charset="-127"/>
                <a:ea typeface="맑은 고딕" pitchFamily="50" charset="-127"/>
              </a:rPr>
              <a:t>툴킷과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 함께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matplotlib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를 사용하면 도표의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대와 회전과 같은 </a:t>
            </a:r>
            <a:r>
              <a:rPr lang="ko-KR" altLang="ko-KR" sz="2400" dirty="0" err="1" smtClean="0">
                <a:latin typeface="맑은 고딕" pitchFamily="50" charset="-127"/>
                <a:ea typeface="맑은 고딕" pitchFamily="50" charset="-127"/>
              </a:rPr>
              <a:t>인터랙티브한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 기능을 사용할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</a:t>
            </a:r>
            <a:r>
              <a:rPr lang="en-US" altLang="ko-KR" dirty="0" err="1" smtClean="0"/>
              <a:t>mathplotlib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matplotlib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에서 그래프는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Figure 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객체 내에 존재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그래프를 위한 새로운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Figure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plt.figure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를 사용해서 생성할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atinLnBrk="1"/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%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pylab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Using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matplotlib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backend: Qt4Agg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Populating the interactive namespace from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numpy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and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matplotlib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 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fig = 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plt.figure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()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 descr="\\.psf\Home\Desktop\스크린샷 2016-01-27 오후 4.36.24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962400"/>
            <a:ext cx="3505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</a:t>
            </a:r>
            <a:r>
              <a:rPr lang="en-US" altLang="ko-KR" dirty="0" err="1" smtClean="0"/>
              <a:t>mathplotlib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 dirty="0" err="1" smtClean="0"/>
              <a:t>plt.figure</a:t>
            </a:r>
            <a:r>
              <a:rPr lang="ko-KR" altLang="ko-KR" sz="2400" dirty="0" smtClean="0"/>
              <a:t>에는 다양한 옵션이 있는데</a:t>
            </a:r>
            <a:r>
              <a:rPr lang="en-US" altLang="ko-KR" sz="2400" dirty="0" smtClean="0"/>
              <a:t>  </a:t>
            </a:r>
            <a:r>
              <a:rPr lang="ko-KR" altLang="ko-KR" sz="2400" dirty="0" err="1" smtClean="0"/>
              <a:t>그중에서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figsize</a:t>
            </a:r>
            <a:r>
              <a:rPr lang="ko-KR" altLang="ko-KR" sz="2400" dirty="0" smtClean="0"/>
              <a:t>는 그래프가 디스크에 저장될 경우의 크기나 가로</a:t>
            </a:r>
            <a:r>
              <a:rPr lang="en-US" altLang="ko-KR" sz="2400" dirty="0" smtClean="0"/>
              <a:t>-</a:t>
            </a:r>
            <a:r>
              <a:rPr lang="ko-KR" altLang="ko-KR" sz="2400" dirty="0" smtClean="0"/>
              <a:t>세로 비율을 정해줄 수 있다</a:t>
            </a:r>
            <a:r>
              <a:rPr lang="en-US" altLang="ko-KR" sz="2400" dirty="0" smtClean="0"/>
              <a:t>. </a:t>
            </a:r>
            <a:r>
              <a:rPr lang="ko-KR" altLang="ko-KR" sz="2400" dirty="0" smtClean="0"/>
              <a:t>빈</a:t>
            </a:r>
            <a:r>
              <a:rPr lang="en-US" altLang="ko-KR" sz="2400" dirty="0" smtClean="0"/>
              <a:t> Figure</a:t>
            </a:r>
            <a:r>
              <a:rPr lang="ko-KR" altLang="ko-KR" sz="2400" dirty="0" smtClean="0"/>
              <a:t>객체로는 그래프를 만들 수 없으므로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add_subplot</a:t>
            </a:r>
            <a:r>
              <a:rPr lang="ko-KR" altLang="ko-KR" sz="2400" dirty="0" smtClean="0"/>
              <a:t>를 사용해 최소한 하나 이상의 서브플롯을 생성해야 </a:t>
            </a:r>
            <a:r>
              <a:rPr lang="ko-KR" altLang="en-US" sz="2400" dirty="0" smtClean="0"/>
              <a:t>한</a:t>
            </a:r>
            <a:r>
              <a:rPr lang="ko-KR" altLang="ko-KR" sz="2400" dirty="0" smtClean="0"/>
              <a:t>다</a:t>
            </a:r>
            <a:r>
              <a:rPr lang="en-US" altLang="ko-KR" sz="2400" dirty="0" smtClean="0"/>
              <a:t>. </a:t>
            </a:r>
            <a:endParaRPr lang="ko-KR" altLang="ko-KR" sz="2400" dirty="0" smtClean="0"/>
          </a:p>
          <a:p>
            <a:pPr latinLnBrk="1"/>
            <a:r>
              <a:rPr lang="ko-KR" altLang="ko-KR" sz="2400" dirty="0" smtClean="0"/>
              <a:t>아래의 코드를 통해</a:t>
            </a:r>
            <a:r>
              <a:rPr lang="en-US" altLang="ko-KR" sz="2400" dirty="0" smtClean="0"/>
              <a:t> fig</a:t>
            </a:r>
            <a:r>
              <a:rPr lang="ko-KR" altLang="ko-KR" sz="2400" dirty="0" smtClean="0"/>
              <a:t>객체는 크기가</a:t>
            </a:r>
            <a:r>
              <a:rPr lang="en-US" altLang="ko-KR" sz="2400" dirty="0" smtClean="0"/>
              <a:t> 2x2</a:t>
            </a:r>
            <a:r>
              <a:rPr lang="ko-KR" altLang="ko-KR" sz="2400" dirty="0" smtClean="0"/>
              <a:t>이고</a:t>
            </a:r>
            <a:r>
              <a:rPr lang="en-US" altLang="ko-KR" sz="2400" dirty="0" smtClean="0"/>
              <a:t> 4</a:t>
            </a:r>
            <a:r>
              <a:rPr lang="ko-KR" altLang="ko-KR" sz="2400" dirty="0" smtClean="0"/>
              <a:t>개</a:t>
            </a:r>
            <a:r>
              <a:rPr lang="ko-KR" altLang="en-US" sz="2400" dirty="0" smtClean="0"/>
              <a:t>의</a:t>
            </a:r>
            <a:r>
              <a:rPr lang="ko-KR" altLang="ko-KR" sz="2400" dirty="0" smtClean="0"/>
              <a:t> 서브플롯 중에서 </a:t>
            </a:r>
            <a:r>
              <a:rPr lang="ko-KR" altLang="ko-KR" sz="2400" dirty="0" err="1" smtClean="0"/>
              <a:t>첫번째를</a:t>
            </a:r>
            <a:r>
              <a:rPr lang="ko-KR" altLang="ko-KR" sz="2400" dirty="0" smtClean="0"/>
              <a:t> 선택하겠다는 의미</a:t>
            </a:r>
            <a:r>
              <a:rPr lang="ko-KR" altLang="en-US" sz="2400" dirty="0" smtClean="0"/>
              <a:t>이</a:t>
            </a:r>
            <a:r>
              <a:rPr lang="ko-KR" altLang="ko-KR" sz="2400" dirty="0" smtClean="0"/>
              <a:t>다</a:t>
            </a:r>
            <a:r>
              <a:rPr lang="en-US" altLang="ko-KR" sz="2400" dirty="0" smtClean="0"/>
              <a:t>. </a:t>
            </a:r>
          </a:p>
          <a:p>
            <a:pPr latinLnBrk="1"/>
            <a:endParaRPr lang="ko-KR" altLang="ko-KR" sz="2400" dirty="0" smtClean="0"/>
          </a:p>
          <a:p>
            <a:pPr latinLnBrk="1"/>
            <a:r>
              <a:rPr lang="en-US" altLang="ko-KR" sz="2400" b="1" dirty="0" smtClean="0"/>
              <a:t>ax1 = </a:t>
            </a:r>
            <a:r>
              <a:rPr lang="en-US" altLang="ko-KR" sz="2400" b="1" dirty="0" err="1" smtClean="0"/>
              <a:t>fig.add_subplot</a:t>
            </a:r>
            <a:r>
              <a:rPr lang="en-US" altLang="ko-KR" sz="2400" b="1" dirty="0" smtClean="0"/>
              <a:t>(2, 2, 1)</a:t>
            </a:r>
            <a:endParaRPr lang="ko-KR" altLang="ko-KR" sz="2400" dirty="0" smtClean="0"/>
          </a:p>
          <a:p>
            <a:pPr latinLnBrk="1"/>
            <a:r>
              <a:rPr lang="en-US" altLang="ko-KR" sz="2400" b="1" dirty="0" smtClean="0"/>
              <a:t>ax2 = </a:t>
            </a:r>
            <a:r>
              <a:rPr lang="en-US" altLang="ko-KR" sz="2400" b="1" dirty="0" err="1" smtClean="0"/>
              <a:t>fig.add_subplot</a:t>
            </a:r>
            <a:r>
              <a:rPr lang="en-US" altLang="ko-KR" sz="2400" b="1" dirty="0" smtClean="0"/>
              <a:t>(2, 2, 2)</a:t>
            </a:r>
            <a:endParaRPr lang="ko-KR" altLang="ko-KR" sz="2400" dirty="0" smtClean="0"/>
          </a:p>
          <a:p>
            <a:pPr latinLnBrk="1"/>
            <a:r>
              <a:rPr lang="en-US" altLang="ko-KR" sz="2400" b="1" dirty="0" smtClean="0"/>
              <a:t>ax3 = </a:t>
            </a:r>
            <a:r>
              <a:rPr lang="en-US" altLang="ko-KR" sz="2400" b="1" dirty="0" err="1" smtClean="0"/>
              <a:t>fig.add_subplot</a:t>
            </a:r>
            <a:r>
              <a:rPr lang="en-US" altLang="ko-KR" sz="2400" b="1" dirty="0" smtClean="0"/>
              <a:t>(2, 2, 3)</a:t>
            </a:r>
            <a:endParaRPr lang="ko-KR" altLang="ko-KR" sz="2400" dirty="0" smtClean="0"/>
          </a:p>
          <a:p>
            <a:pPr latinLnBrk="1">
              <a:buFont typeface="Arial" pitchFamily="34" charset="0"/>
              <a:buChar char="•"/>
            </a:pP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</a:t>
            </a:r>
            <a:r>
              <a:rPr lang="en-US" altLang="ko-KR" dirty="0" err="1" smtClean="0"/>
              <a:t>mathplotlib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ko-KR" sz="2400" dirty="0" smtClean="0"/>
              <a:t>다른 빈 서브플롯에 그래프를 그려본다</a:t>
            </a:r>
            <a:r>
              <a:rPr lang="en-US" altLang="ko-KR" sz="2400" dirty="0" smtClean="0"/>
              <a:t>. </a:t>
            </a:r>
            <a:endParaRPr lang="ko-KR" altLang="ko-KR" sz="2400" dirty="0" smtClean="0"/>
          </a:p>
          <a:p>
            <a:pPr latinLnBrk="1">
              <a:buFont typeface="Arial" pitchFamily="34" charset="0"/>
              <a:buChar char="•"/>
            </a:pP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스크린샷 2016-01-27 오후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524000"/>
            <a:ext cx="5791200" cy="5167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</a:t>
            </a:r>
            <a:r>
              <a:rPr lang="en-US" altLang="ko-KR" dirty="0" err="1" smtClean="0"/>
              <a:t>mathplotlib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눈금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라벨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범례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pyplot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인터페이스는 </a:t>
            </a:r>
            <a:r>
              <a:rPr lang="ko-KR" altLang="ko-KR" sz="2400" dirty="0" err="1" smtClean="0">
                <a:latin typeface="맑은 고딕" pitchFamily="50" charset="-127"/>
                <a:ea typeface="맑은 고딕" pitchFamily="50" charset="-127"/>
              </a:rPr>
              <a:t>인터랙티브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 사용에 맞추어 설계되었으며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xlim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xticks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xticklabels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같은 </a:t>
            </a:r>
            <a:r>
              <a:rPr lang="ko-KR" altLang="ko-KR" sz="2400" dirty="0" err="1" smtClean="0">
                <a:latin typeface="맑은 고딕" pitchFamily="50" charset="-127"/>
                <a:ea typeface="맑은 고딕" pitchFamily="50" charset="-127"/>
              </a:rPr>
              <a:t>메서드로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 이루어져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이런 </a:t>
            </a:r>
            <a:r>
              <a:rPr lang="ko-KR" altLang="ko-KR" sz="2400" dirty="0" err="1" smtClean="0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 가지고 표의 범위를 지정하거나 눈금의 위치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눈금의 이름을 각각 조절할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아무런 인자도 없이 호출하면 현재 설정되어 있는 매개변수의 값을 반환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plt.xlim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ko-KR" sz="2400" dirty="0" err="1" smtClean="0">
                <a:latin typeface="맑은 고딕" pitchFamily="50" charset="-127"/>
                <a:ea typeface="맑은 고딕" pitchFamily="50" charset="-127"/>
              </a:rPr>
              <a:t>메서드는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 현재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X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축의 범위를 반환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Pandas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축의 눈금을 변경하기 가장 쉬운 방법은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set_xticks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set_xticklabels</a:t>
            </a:r>
            <a:r>
              <a:rPr lang="ko-KR" altLang="ko-KR" sz="2400" dirty="0" err="1" smtClean="0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 사용하는 것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set_xticks</a:t>
            </a:r>
            <a:r>
              <a:rPr lang="ko-KR" altLang="ko-KR" sz="2400" dirty="0" err="1" smtClean="0">
                <a:latin typeface="맑은 고딕" pitchFamily="50" charset="-127"/>
                <a:ea typeface="맑은 고딕" pitchFamily="50" charset="-127"/>
              </a:rPr>
              <a:t>메서드는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 전체 데이터 범위에 맞춰 눈금을 어디에 배치할지 지정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기본적으로 이 위치에 눈금 이름이 들어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간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하지만 다른 눈금 이름을 지정하고 싶다면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set_xticklabels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를 사용해도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된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atinLnBrk="1">
              <a:buFont typeface="Arial" pitchFamily="34" charset="0"/>
              <a:buChar char="•"/>
            </a:pP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ticks = 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ax.set_xticks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([0, 250, 500, 750, 1000])</a:t>
            </a:r>
            <a:endParaRPr lang="ko-KR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labels = 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ax.set_xticklabels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(['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one','two','three','four','five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'], rotation=30, 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fontsize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='small')</a:t>
            </a:r>
            <a:endParaRPr lang="ko-KR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Pandas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제목과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y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축 제목을 출력한다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ax.set_title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('My first 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matplotlib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 plot')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ax.set_xlabel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('Stages')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스크린샷 2016-01-27 오후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133600"/>
            <a:ext cx="5791200" cy="450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Pandas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데이터 수집과 그룹 연산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데이터 집합을 분류하고 각 그룹별로 집계나 변형 같은 어떤 함수를 적용하는 것은 데이터 분석 과정에서 매우 중요한 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데이터를 불러오고 취합해서 하나의 데이터 집합을 준비하고 나면 그룹 통계를 구하거나 가능하다면 피벗 테이블을 구해서 보고서를 만들거나 시각화하게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된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Pandas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는 데이터 집합을 자연스럽게 나누고 요약할 수 있는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groupby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라는 유연한 방법을 제공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Pandas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GroupBy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                     분리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(Split)–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적용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(Apply)–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결합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(Combine)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62000" y="2362200"/>
          <a:ext cx="457200" cy="37433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</a:tblGrid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600200" y="2362200"/>
          <a:ext cx="609600" cy="37433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09600"/>
              </a:tblGrid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048000" y="2057400"/>
          <a:ext cx="1066800" cy="12486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3400"/>
                <a:gridCol w="533400"/>
              </a:tblGrid>
              <a:tr h="312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12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517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048000" y="3505200"/>
          <a:ext cx="1066800" cy="12364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3400"/>
                <a:gridCol w="533400"/>
              </a:tblGrid>
              <a:tr h="357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57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</a:tr>
              <a:tr h="504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048000" y="5029200"/>
          <a:ext cx="1066800" cy="12486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3400"/>
                <a:gridCol w="533400"/>
              </a:tblGrid>
              <a:tr h="312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</a:tr>
              <a:tr h="312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</a:tr>
              <a:tr h="517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12032"/>
              </p:ext>
            </p:extLst>
          </p:nvPr>
        </p:nvGraphicFramePr>
        <p:xfrm>
          <a:off x="6400800" y="3581400"/>
          <a:ext cx="1066800" cy="12486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3400"/>
                <a:gridCol w="533400"/>
              </a:tblGrid>
              <a:tr h="312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</a:tr>
              <a:tr h="312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</a:tr>
              <a:tr h="517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5800" y="2057400"/>
            <a:ext cx="59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key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4000" y="205740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 bwMode="auto">
          <a:xfrm rot="5400000" flipH="1" flipV="1">
            <a:off x="1866900" y="3009900"/>
            <a:ext cx="1524000" cy="838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 bwMode="auto">
          <a:xfrm>
            <a:off x="2209800" y="4191000"/>
            <a:ext cx="8382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 bwMode="auto">
          <a:xfrm rot="16200000" flipH="1">
            <a:off x="1790700" y="4610100"/>
            <a:ext cx="1676400" cy="838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 bwMode="auto">
          <a:xfrm>
            <a:off x="4191000" y="2590800"/>
            <a:ext cx="1600200" cy="1295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 bwMode="auto">
          <a:xfrm>
            <a:off x="4191000" y="4191000"/>
            <a:ext cx="16002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 bwMode="auto">
          <a:xfrm flipV="1">
            <a:off x="4191000" y="4495800"/>
            <a:ext cx="1600200" cy="1447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24400" y="274320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495800" y="381000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876800" y="525780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sum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소개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8382000" cy="5410200"/>
          </a:xfrm>
        </p:spPr>
        <p:txBody>
          <a:bodyPr/>
          <a:lstStyle/>
          <a:p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NumPy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NumPy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Numerical Python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의 줄임말로 과학 계산용 파운데이션 패키지를 말한다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빠르고 효율적인 다차원 배열 객체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ndarray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배열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원소를 다루거나 배열 간의 수학 계산을 수행하는 함수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디스크에서 배열 기반의 데이터를 읽고 쓸 수 있는 도구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pandas: pandas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는 구조화된 데이터를 빠르고 쉬우면서도 다양한 형식으로 가공할 수 있는 풍부한 자료 구조와 함수를 제공한다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NumPy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고성능 배열 계산 기능과 스프레드시트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SQL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과 같은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RDB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유연한 데이터 조작 기능을 조합해서 제공한다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Pandas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먼저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DataFrame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으로 표현되는 간단한 표 형식의 데이터가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df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DataFrame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({'key1':['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a','a','b','b','a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'], 'key2':['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one','two','one','two','one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'], 'data1':np.random.randn(5), 'data2':np.random.randn(5)})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 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df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Out[93]: 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  data1     data2 key1 key2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0 -0.453679 -0.339330    a  one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1 -0.157569 -1.699019    a  two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  1.288924 -0.333533    b  one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3 -0.940346  0.641010    b  two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4 -0.314883 -0.416655    a  one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Pandas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이 데이터를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key1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으로 묶고 각 그룹에서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data1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의 평균을 구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ko-KR" sz="2400" dirty="0" err="1" smtClean="0">
                <a:latin typeface="맑은 고딕" pitchFamily="50" charset="-127"/>
                <a:ea typeface="맑은 고딕" pitchFamily="50" charset="-127"/>
              </a:rPr>
              <a:t>여러가지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 방법이 있지만 </a:t>
            </a:r>
            <a:r>
              <a:rPr lang="ko-KR" altLang="ko-KR" sz="2400" dirty="0" err="1" smtClean="0">
                <a:latin typeface="맑은 고딕" pitchFamily="50" charset="-127"/>
                <a:ea typeface="맑은 고딕" pitchFamily="50" charset="-127"/>
              </a:rPr>
              <a:t>그중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 하나는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data1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에 대해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groupby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2400" dirty="0" err="1" smtClean="0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 호출하고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key1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칼럼을 넘기는 것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 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grouped = 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df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['data1'].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groupby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df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['key1'])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grouped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Out[98]: &lt;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pandas.core.groupby.SeriesGroupBy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object at 0x0AB29930&gt;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 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Pandas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grouped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변수는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groupby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객체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이 객체는 그룹 연산을 위해 필요한 모든 정보를 가지고 있기 때문에 각 그룹에 어떤 연산을 적용할 수 있게 해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준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평균값을 구하려면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mean()</a:t>
            </a:r>
            <a:r>
              <a:rPr lang="ko-KR" altLang="ko-KR" sz="2400" dirty="0" err="1" smtClean="0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 사용하면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된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atinLnBrk="1"/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grouped.mean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()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Out[99]: 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key1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a   -0.308710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b    0.174289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Name: data1,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dtype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float64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소개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762000"/>
            <a:ext cx="830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matplotlib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matplotlib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는 그래프나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차원 데이터 시각화를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생성하는 유명한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라이브러리이다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출판물에 필요한 그래프를 만드는데 맞추어져 있고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Ipython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에 통합되어 있어 편리하게 데이터를 살펴보고 그래프를 만들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IPython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IPython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은 표준 과학계산용 파이썬 도구 모음에 포함된 컴포넌트이며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인터렉티브하고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강력한 생산적 환경을 제공한다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Ipython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을 웹브라우져에 연결할 수 있는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매스메티카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스타일의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노트북 기능 제공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그래프를 즉시 그려볼 수 있는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Qt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프레임워크 기반의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GUI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콘솔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2: </a:t>
            </a:r>
            <a:r>
              <a:rPr lang="ko-KR" altLang="en-US" dirty="0" smtClean="0"/>
              <a:t>설치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아나콘다를 설치한다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2.*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과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3.*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모두 지원한다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32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비트와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64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비트용이 제공된다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 descr="2014-10-07_11421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1905000"/>
            <a:ext cx="5848350" cy="4594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설치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설치한 후에 아래와 같이 테스트 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%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pylab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import pandas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plot(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arange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(10))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latinLnBrk="1"/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2014-06-02_09073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2743200"/>
            <a:ext cx="5257800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2: </a:t>
            </a:r>
            <a:r>
              <a:rPr lang="ko-KR" altLang="en-US" dirty="0" smtClean="0"/>
              <a:t>설치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아나콘다 설치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 </a:t>
            </a: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hlinkClick r:id="rId3"/>
              </a:rPr>
              <a:t>http://continuum.io/downloads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에서 다운로드 받아서 설치한다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 descr="p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2285999"/>
            <a:ext cx="4724400" cy="3720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2: </a:t>
            </a:r>
            <a:r>
              <a:rPr lang="ko-KR" altLang="en-US" dirty="0" smtClean="0"/>
              <a:t>설치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아나콘다 설치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jonathan\Desktop\p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676399"/>
            <a:ext cx="4800600" cy="37504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830</TotalTime>
  <Words>2196</Words>
  <Application>Microsoft Office PowerPoint</Application>
  <PresentationFormat>화면 슬라이드 쇼(4:3)</PresentationFormat>
  <Paragraphs>568</Paragraphs>
  <Slides>42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3" baseType="lpstr">
      <vt:lpstr>굴림</vt:lpstr>
      <vt:lpstr>Arial</vt:lpstr>
      <vt:lpstr>Calibri</vt:lpstr>
      <vt:lpstr>맑은 고딕</vt:lpstr>
      <vt:lpstr>Wingdings</vt:lpstr>
      <vt:lpstr>Times New Roman</vt:lpstr>
      <vt:lpstr>Verdana</vt:lpstr>
      <vt:lpstr>Segoe Light</vt:lpstr>
      <vt:lpstr>Segoe UI Light</vt:lpstr>
      <vt:lpstr>Segoe UI</vt:lpstr>
      <vt:lpstr>Presentation1</vt:lpstr>
      <vt:lpstr>19장 </vt:lpstr>
      <vt:lpstr>Module Overview</vt:lpstr>
      <vt:lpstr>Lesson 1: 소개</vt:lpstr>
      <vt:lpstr>Lesson 1: 소개</vt:lpstr>
      <vt:lpstr>Lesson 1: 소개</vt:lpstr>
      <vt:lpstr>Lesson 2: 설치</vt:lpstr>
      <vt:lpstr>Lesson 1: 설치</vt:lpstr>
      <vt:lpstr>Lesson 2: 설치</vt:lpstr>
      <vt:lpstr>Lesson 2: 설치</vt:lpstr>
      <vt:lpstr>Lesson 2: 설치</vt:lpstr>
      <vt:lpstr>Lesson 3: Pandas </vt:lpstr>
      <vt:lpstr>Lesson 3: Pandas </vt:lpstr>
      <vt:lpstr>Lesson 3: Pandas </vt:lpstr>
      <vt:lpstr>Lesson 3: Pandas </vt:lpstr>
      <vt:lpstr>Lesson 3: Pandas </vt:lpstr>
      <vt:lpstr>Lesson 3: Pandas </vt:lpstr>
      <vt:lpstr>Lesson 3: Pandas </vt:lpstr>
      <vt:lpstr>Lesson 3: Pandas </vt:lpstr>
      <vt:lpstr>Lesson 3: Pandas </vt:lpstr>
      <vt:lpstr>Lesson 3: Pandas </vt:lpstr>
      <vt:lpstr>Lesson 3: Pandas </vt:lpstr>
      <vt:lpstr>Lesson 3: Pandas </vt:lpstr>
      <vt:lpstr>Lesson 3: Pandas </vt:lpstr>
      <vt:lpstr>Lesson 3: Pandas </vt:lpstr>
      <vt:lpstr>Lesson 3: Pandas </vt:lpstr>
      <vt:lpstr>Lesson 3: Pandas </vt:lpstr>
      <vt:lpstr>Lesson 3: Pandas </vt:lpstr>
      <vt:lpstr>Lesson 3: Pandas </vt:lpstr>
      <vt:lpstr>Lesson 3: Pandas </vt:lpstr>
      <vt:lpstr>Lesson 3: Pandas </vt:lpstr>
      <vt:lpstr>Lesson 3: mathplotlib </vt:lpstr>
      <vt:lpstr>Lesson 3: mathplotlib </vt:lpstr>
      <vt:lpstr>Lesson 3: mathplotlib </vt:lpstr>
      <vt:lpstr>Lesson 3: mathplotlib </vt:lpstr>
      <vt:lpstr>Lesson 3: mathplotlib </vt:lpstr>
      <vt:lpstr>Lesson 3: Pandas </vt:lpstr>
      <vt:lpstr>Lesson 3: Pandas </vt:lpstr>
      <vt:lpstr>Lesson 3: Pandas </vt:lpstr>
      <vt:lpstr>Lesson 3: Pandas </vt:lpstr>
      <vt:lpstr>Lesson 3: Pandas </vt:lpstr>
      <vt:lpstr>Lesson 3: Pandas </vt:lpstr>
      <vt:lpstr>Lesson 3: Pandas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student</cp:lastModifiedBy>
  <cp:revision>80</cp:revision>
  <dcterms:created xsi:type="dcterms:W3CDTF">2013-03-04T09:54:30Z</dcterms:created>
  <dcterms:modified xsi:type="dcterms:W3CDTF">2016-08-26T00:19:18Z</dcterms:modified>
</cp:coreProperties>
</file>