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85" r:id="rId5"/>
    <p:sldId id="286" r:id="rId6"/>
    <p:sldId id="259" r:id="rId7"/>
    <p:sldId id="280" r:id="rId8"/>
    <p:sldId id="260" r:id="rId9"/>
    <p:sldId id="261" r:id="rId10"/>
    <p:sldId id="281" r:id="rId11"/>
    <p:sldId id="282" r:id="rId12"/>
    <p:sldId id="283" r:id="rId13"/>
    <p:sldId id="28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92" r:id="rId22"/>
    <p:sldId id="271" r:id="rId23"/>
    <p:sldId id="272" r:id="rId24"/>
    <p:sldId id="273" r:id="rId25"/>
    <p:sldId id="274" r:id="rId26"/>
    <p:sldId id="293" r:id="rId27"/>
    <p:sldId id="294" r:id="rId28"/>
    <p:sldId id="295" r:id="rId29"/>
    <p:sldId id="296" r:id="rId30"/>
    <p:sldId id="275" r:id="rId31"/>
    <p:sldId id="276" r:id="rId32"/>
    <p:sldId id="277" r:id="rId33"/>
    <p:sldId id="278" r:id="rId34"/>
    <p:sldId id="279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embeddedFontLst>
    <p:embeddedFont>
      <p:font typeface="Segoe Light" charset="0"/>
      <p:regular r:id="rId42"/>
      <p:italic r:id="rId43"/>
    </p:embeddedFont>
    <p:embeddedFont>
      <p:font typeface="Segoe UI" pitchFamily="34" charset="0"/>
      <p:regular r:id="rId44"/>
      <p:bold r:id="rId45"/>
      <p:italic r:id="rId46"/>
      <p:boldItalic r:id="rId47"/>
    </p:embeddedFont>
    <p:embeddedFont>
      <p:font typeface="맑은 고딕" pitchFamily="50" charset="-127"/>
      <p:regular r:id="rId48"/>
      <p:bold r:id="rId49"/>
    </p:embeddedFont>
    <p:embeddedFont>
      <p:font typeface="Verdana" pitchFamily="34" charset="0"/>
      <p:regular r:id="rId50"/>
      <p:bold r:id="rId51"/>
      <p:italic r:id="rId52"/>
      <p:boldItalic r:id="rId53"/>
    </p:embeddedFont>
    <p:embeddedFont>
      <p:font typeface="Calibri" pitchFamily="34" charset="0"/>
      <p:regular r:id="rId54"/>
      <p:bold r:id="rId55"/>
      <p:italic r:id="rId56"/>
      <p:boldItalic r:id="rId57"/>
    </p:embeddedFont>
    <p:embeddedFont>
      <p:font typeface="Segoe UI Light" pitchFamily="34" charset="0"/>
      <p:regular r:id="rId58"/>
      <p: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92" d="100"/>
          <a:sy n="92" d="100"/>
        </p:scale>
        <p:origin x="-9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2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6670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= "python is powerful"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[4]</a:t>
            </a:r>
          </a:p>
          <a:p>
            <a:r>
              <a:rPr lang="en-US" altLang="ko-KR" dirty="0" smtClean="0"/>
              <a:t>'o'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[0]</a:t>
            </a:r>
          </a:p>
          <a:p>
            <a:r>
              <a:rPr lang="en-US" altLang="ko-KR" dirty="0" smtClean="0"/>
              <a:t>'p'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[1]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286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-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값으로 접근해서 인덱싱을 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81000" y="2514600"/>
            <a:ext cx="731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[-1]</a:t>
            </a:r>
          </a:p>
          <a:p>
            <a:r>
              <a:rPr lang="en-US" altLang="ko-KR" dirty="0" smtClean="0"/>
              <a:t>'l'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[-2]</a:t>
            </a:r>
          </a:p>
          <a:p>
            <a:r>
              <a:rPr lang="en-US" altLang="ko-KR" dirty="0" smtClean="0"/>
              <a:t>'u‘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[-18]</a:t>
            </a:r>
          </a:p>
          <a:p>
            <a:r>
              <a:rPr lang="en-US" altLang="ko-KR" dirty="0" smtClean="0"/>
              <a:t>'p'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인덱싱으로 문자열을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10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1000" y="2590800"/>
            <a:ext cx="632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[7:18]</a:t>
            </a:r>
          </a:p>
          <a:p>
            <a:r>
              <a:rPr lang="en-US" altLang="ko-KR" dirty="0" smtClean="0"/>
              <a:t>'is powerful'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[0:6]</a:t>
            </a:r>
          </a:p>
          <a:p>
            <a:r>
              <a:rPr lang="en-US" altLang="ko-KR" dirty="0" smtClean="0"/>
              <a:t>'python'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[2:6]</a:t>
            </a:r>
          </a:p>
          <a:p>
            <a:r>
              <a:rPr lang="en-US" altLang="ko-KR" dirty="0" smtClean="0"/>
              <a:t>'thon‘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[2:] </a:t>
            </a:r>
            <a:r>
              <a:rPr lang="en-US" altLang="ko-KR" dirty="0" smtClean="0">
                <a:sym typeface="Wingdings" pitchFamily="2" charset="2"/>
              </a:rPr>
              <a:t>2</a:t>
            </a:r>
            <a:r>
              <a:rPr lang="ko-KR" altLang="en-US" dirty="0" smtClean="0">
                <a:sym typeface="Wingdings" pitchFamily="2" charset="2"/>
              </a:rPr>
              <a:t>번 인덱스에서 끝까지 </a:t>
            </a:r>
            <a:endParaRPr lang="en-US" altLang="ko-KR" dirty="0" smtClean="0"/>
          </a:p>
          <a:p>
            <a:r>
              <a:rPr lang="en-US" altLang="ko-KR" dirty="0" smtClean="0"/>
              <a:t>'thon is powerful'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[:]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지정 </a:t>
            </a:r>
            <a:r>
              <a:rPr lang="ko-KR" altLang="en-US" dirty="0" err="1" smtClean="0">
                <a:sym typeface="Wingdings" pitchFamily="2" charset="2"/>
              </a:rPr>
              <a:t>안하면</a:t>
            </a:r>
            <a:r>
              <a:rPr lang="ko-KR" altLang="en-US" dirty="0" smtClean="0">
                <a:sym typeface="Wingdings" pitchFamily="2" charset="2"/>
              </a:rPr>
              <a:t> 전체 </a:t>
            </a:r>
            <a:endParaRPr lang="en-US" altLang="ko-KR" dirty="0" smtClean="0"/>
          </a:p>
          <a:p>
            <a:r>
              <a:rPr lang="en-US" altLang="ko-KR" dirty="0" smtClean="0"/>
              <a:t>'python is powerful'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[:5]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처음부터 </a:t>
            </a:r>
            <a:r>
              <a:rPr lang="en-US" altLang="ko-KR" dirty="0" smtClean="0">
                <a:sym typeface="Wingdings" pitchFamily="2" charset="2"/>
              </a:rPr>
              <a:t>4</a:t>
            </a:r>
            <a:r>
              <a:rPr lang="ko-KR" altLang="en-US" dirty="0" smtClean="0">
                <a:sym typeface="Wingdings" pitchFamily="2" charset="2"/>
              </a:rPr>
              <a:t>번 인덱스까지 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pytho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인덱싱으로 문자열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:-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값을 지정하기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[-11:-9]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'is‘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var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[-18:-12]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'python'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  <a:gridCol w="4910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리스트는 값의 나열이다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순서가 존재하며 여러 종류의 값을 담을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 = ['red', 'green', 'gold']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type(colors)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'list'&gt;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기존 리스트에 값을 추가할 때는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append()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사용하고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원하는 위치에 추가하려면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insert()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colors.append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('blue')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'gold', 'blue']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colors.insert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'black')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어떤 값이 어디에 있는지 확인할 수 있는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index()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colors.index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 += ['red']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'blue', 'white', 'gray', 'red']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 += 'red'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'blue', 'white', 'gray', 'red', 'r', 'e', 'd']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colors.index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('red', 1)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현재 해당 값의 개수를 반환하는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count()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값을 뽑아내는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제공된다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'black', 'green', 'gold', 'blue', 'white', 'gray', 'red', 'r', 'e', 'd']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colors.count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colors.pop()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'd'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colors.pop()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'e'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colors.pop(1)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'black'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'gold', 'blue', 'white', 'gray', 'red', 'r']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remove()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과는 다르게 단순히 해당 값을 삭제한다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정렬을 할 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sort(), reverse()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'gold', 'blue', 'white', 'gray', 'red', 'r']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colors.remove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('gold')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['red', 'green', 'blue', 'white', 'gray', 'red', 'r']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colors.sort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['blue', 'gray', 'green', 'r', 'red', 'red', 'white']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colors.reverse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colors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['white', 'red', 'red', 'r', 'green', 'gray', 'blue']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세트는 수학 시간에 배운 집합과 동일하다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세트는 리스트와 마찬가지로 값의 모임이며 순서는 없다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{1, 2, 3}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 = {3, 4, 5}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set([3, 4, 5])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type(a)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'set'&gt;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a.union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(b)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합집합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3, 4, 5])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a.intersection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(b)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교집합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set([3])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– b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차집합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| b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합집합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3, 4, 5])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&amp; b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교집합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set([3])</a:t>
            </a: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자료형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리스트와 유사하지만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리스트와는 달리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[]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묶어서 표현하며 읽기 전용이다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제공되는 함수는 리스트에 비해 적지만 속도는 그만큼 빠르다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 = (1, 2, 3)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type(t)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a, b = 1,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print(a, 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(1, 2)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(a, b) = (1, 2)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print(a, 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주로 사용되는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함수에서 하나 이상의 값을 리턴 하는 경우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calc(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a,b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return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a+b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a*b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x,y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calc(5, 4)</a:t>
            </a: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포맷팅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print 'id: %s, name: %s' % ('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kimjd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id: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name: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kimjd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있는 값을 함수 인수로 사용하는 경우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(4, 5)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calc(*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(9, 20)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지금까지 학습한 리스트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세트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튜플을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다음과 같이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list(), set(),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이용해서 서로 간에 언제든지 변환할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set((1,2,3))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set([1, 2, 3])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type(a)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'set'&gt;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 = list(a)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[1, 2, 3]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'list'&gt;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(1, 2, 3)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(Dictionary)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강력하면서 알아두면 편리한 자료구조이다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사전은 임의의 객체 집합적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자료형인데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자료의 순서를 가지지 않는다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자료의 순서를 정할 수 없는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(Mapping)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형이다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키를 통한 빠른 검색이 필요할 때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 =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(a=1, b=3, c=5)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{'a': 1, 'c': 5, 'b': 3}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type(d)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 = {"apple":"red", "banana":"yellow"}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{'apple': 'red', 'banana': 'yellow‘}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color["cherry"] = "red"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{'cherry': 'red', 'apple': 'red', 'banana': 'yellow'}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c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color.items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print(c)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('cherry',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('apple',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('banana', 'yellow')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k, v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color.items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print(k, v)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('cherry',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('apple', 'red')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('banana', 'yellow')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삭제할 경우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문을 사용해도 되고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전체를 삭제할 때는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clear()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{'cherry': 'red', 'apple': 'red', 'banana': 'yellow'}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del color['cherry']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{'apple': 'red', 'banana': 'yellow'}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color.clear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color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아래와 같이 값을 입력한 후에 수정과 삭제가 가능하다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 = {'basketball':5, 'soccer':11, 'baseball':9}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member['baseball']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9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member['volleyball'] = 7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member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{'baseball': 9, 'basketball': 5, 'soccer': 11, 'volleyball': 7}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del member['basketball']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5000" y="3124200"/>
          <a:ext cx="2590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baseball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soccer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volleyball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19800" y="2286000"/>
          <a:ext cx="1295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019800" y="3352800"/>
          <a:ext cx="1295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19800" y="4267200"/>
          <a:ext cx="1295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 flipV="1">
            <a:off x="4343400" y="2438400"/>
            <a:ext cx="1676400" cy="9144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4343400" y="3581400"/>
            <a:ext cx="1676400" cy="1524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4343400" y="4038600"/>
            <a:ext cx="1676400" cy="381000"/>
          </a:xfrm>
          <a:prstGeom prst="straightConnector1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AFAFAF"/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381000" y="1143000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사전식 구조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사전식 구조의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메서드들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phone = {'kim':2223333, 'lee':1231234, 'park':1112222 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phone.keys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dict_keys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(['park', 'lee',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phone.values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dict_values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([1112222, 1231234, 2223333])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'park' in phone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'moon' in phone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 = phone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이렇게 하면 참조가 복사된다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같은 객체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).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p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{'park': 1112222, 'lee': 1231234,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': 2223333}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사전을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문으로 참조하기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 = {'a':1, 'b':2, 'c':3 }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for key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D.keys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 (key, D[key])</a:t>
            </a:r>
          </a:p>
          <a:p>
            <a:endParaRPr lang="pt-B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c 3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b 2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a 1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대소문자를 구문하는 언어 </a:t>
            </a:r>
            <a:endParaRPr lang="en-US" altLang="ko-KR" dirty="0" smtClean="0"/>
          </a:p>
          <a:p>
            <a:r>
              <a:rPr lang="ko-KR" altLang="en-US" dirty="0" err="1" smtClean="0"/>
              <a:t>수치형</a:t>
            </a:r>
            <a:endParaRPr lang="en-US" altLang="ko-KR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long, float, complex</a:t>
            </a:r>
          </a:p>
          <a:p>
            <a:pPr lvl="1"/>
            <a:r>
              <a:rPr lang="en-US" dirty="0" smtClean="0"/>
              <a:t>0o</a:t>
            </a:r>
            <a:r>
              <a:rPr lang="ko-KR" altLang="en-US" dirty="0" smtClean="0"/>
              <a:t>을 앞에 붙이면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진수로 인식</a:t>
            </a:r>
            <a:endParaRPr lang="en-US" altLang="ko-KR" dirty="0" smtClean="0"/>
          </a:p>
          <a:p>
            <a:pPr lvl="1"/>
            <a:r>
              <a:rPr lang="en-US" dirty="0" smtClean="0"/>
              <a:t>0b</a:t>
            </a:r>
            <a:r>
              <a:rPr lang="ko-KR" altLang="en-US" dirty="0" smtClean="0"/>
              <a:t>를 앞에 붙이면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인식</a:t>
            </a:r>
            <a:endParaRPr lang="en-US" altLang="ko-KR" dirty="0" smtClean="0"/>
          </a:p>
          <a:p>
            <a:pPr lvl="1"/>
            <a:r>
              <a:rPr lang="en-US" dirty="0" smtClean="0"/>
              <a:t>0x</a:t>
            </a:r>
            <a:r>
              <a:rPr lang="ko-KR" altLang="en-US" dirty="0" smtClean="0"/>
              <a:t>를 앞에 붙이면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진수로 인식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부울은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참과 거짓을 나타내는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자료형이다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사용 가능한 값은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True, 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isRight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type(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isRight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&lt;type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1 &lt;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1 !=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1 == 2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True and 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True &amp; 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수치를 논리연산자에 사용하는 경우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간주하고 음수를 포함한 다른 값은 모두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간주한다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문자열을 논리연산자에 사용하는 경우에도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마찬가지로 값이 없는 상태를 나타내는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None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(0)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(-1)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('test')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bool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(None)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얕은 복사와 깊은 복사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모든 변수는 해당 객체의 주소를 가지고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아래는 주소가 복사되기 때문에 발생하는 일이다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 = [1,2,3]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 =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a[0] = 38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id(a), id(b)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(34604856, 34604856)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아래와 같이 강제 복사를 하면 아래와 같이 영향을 받지 않는다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pt-B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 = [1,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 = a[:]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id(a), id(b)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(34605376, 34600520)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a[0] = 38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리스트 이외의 일반적인 경우에는 다음과 같이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copy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모듈을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copy()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함수는 주소가 복사되어 객체를 공유하는 얕은 복사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(shallow copy)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deepcopy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함수는 객체를 공유하지 않는 깊은 복사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(deep copy)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pt-BR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import copy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 = [1,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 = copy.deepcopy(a)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a[0] = 38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a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[38, 2, 3]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&gt;&gt;&gt; b</a:t>
            </a:r>
          </a:p>
          <a:p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[1, 2, 3]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56357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산술연산자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+, -, *, /, //(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몫 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**(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지수승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%(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나머지 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관계연산자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==, !=, &gt;, &lt;, &gt;=, &lt;=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논리연산자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not, and, or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비트연산자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&lt;&lt;, &gt;&gt;, &amp;(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and), ^(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xor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), |(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or)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산술연산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2**2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2**3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5%2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나머지 값을 취한다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5//2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몫을 취한다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3+5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정수는 정수연산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3+5.0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실수는 실수연산을 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8.0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5/2.0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+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실수이므로 실수연산의 결과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2.5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5/2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파이썬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2.*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파이썬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3.*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2.5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결과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2.5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 == 6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5 != 6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1 &gt; 3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4 &lt;= 5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 = 5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b = 10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a &lt; b</a:t>
            </a: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관계 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논리 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x = 10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y = 20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x &gt; 5 and y &lt; 15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x &gt; 5 or y &lt; 15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not (x &gt; 5)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&gt;&gt;&gt; not (y &lt; 15)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True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연산자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= 4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&gt;&gt; 1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buNone/>
            </a:pPr>
            <a:endParaRPr lang="pt-BR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&lt;&lt; 1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8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&gt;&gt;&gt; a &lt;&lt; 2</a:t>
            </a:r>
          </a:p>
          <a:p>
            <a:pPr>
              <a:buNone/>
            </a:pPr>
            <a:r>
              <a:rPr lang="pt-BR" altLang="ko-KR" sz="2000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비트 연산자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7400" y="19050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버려짐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1336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채워짐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자료 형식</a:t>
            </a:r>
            <a:endParaRPr lang="en-US" altLang="ko-KR" dirty="0" smtClean="0"/>
          </a:p>
          <a:p>
            <a:pPr lvl="1"/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5800" y="1676400"/>
          <a:ext cx="7620000" cy="4221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/>
                <a:gridCol w="2667000"/>
                <a:gridCol w="3200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숫자형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100, 12345L, 1.43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문자들의 모음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‘spam’, “ham”, “egg”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순서를 가지는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임의 객체의 집합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[“</a:t>
                      </a:r>
                      <a:r>
                        <a:rPr lang="en-US" altLang="ko-KR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ham”,”spam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”]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사전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순서를 가지지 않는 객체의 집합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키로 값을 꺼낸다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{“ham”:4, “spam”:5}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튜플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순서를 가지는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 임의 객체의 집합으로 내용 변경이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안된다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(“ham”, “spam”)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세트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집합형태로 사용한다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합집합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교집합</a:t>
                      </a:r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차집합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itchFamily="50" charset="-127"/>
                          <a:ea typeface="맑은 고딕" pitchFamily="50" charset="-127"/>
                        </a:rPr>
                        <a:t>{1,2,3,4} 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전체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본다면 </a:t>
            </a:r>
            <a:endParaRPr lang="en-US" altLang="ko-KR" dirty="0" smtClean="0"/>
          </a:p>
          <a:p>
            <a:pPr lvl="1">
              <a:buNone/>
            </a:pPr>
            <a:r>
              <a:rPr lang="en-US" dirty="0" smtClean="0"/>
              <a:t>&gt;&gt;&gt; import types</a:t>
            </a:r>
          </a:p>
          <a:p>
            <a:pPr lvl="1">
              <a:buNone/>
            </a:pPr>
            <a:r>
              <a:rPr lang="en-US" dirty="0" smtClean="0"/>
              <a:t>&gt;&gt;&gt; dir(types)</a:t>
            </a:r>
          </a:p>
          <a:p>
            <a:pPr lvl="1">
              <a:buNone/>
            </a:pPr>
            <a:r>
              <a:rPr lang="en-US" dirty="0" smtClean="0"/>
              <a:t>['</a:t>
            </a:r>
            <a:r>
              <a:rPr lang="en-US" dirty="0" err="1" smtClean="0"/>
              <a:t>BooleanType</a:t>
            </a:r>
            <a:r>
              <a:rPr lang="en-US" dirty="0" smtClean="0"/>
              <a:t>', '</a:t>
            </a:r>
            <a:r>
              <a:rPr lang="en-US" dirty="0" err="1" smtClean="0"/>
              <a:t>BufferType</a:t>
            </a:r>
            <a:r>
              <a:rPr lang="en-US" dirty="0" smtClean="0"/>
              <a:t>', '</a:t>
            </a:r>
            <a:r>
              <a:rPr lang="en-US" dirty="0" err="1" smtClean="0"/>
              <a:t>BuiltinFunctionType</a:t>
            </a:r>
            <a:r>
              <a:rPr lang="en-US" dirty="0" smtClean="0"/>
              <a:t>', '</a:t>
            </a:r>
            <a:r>
              <a:rPr lang="en-US" dirty="0" err="1" smtClean="0"/>
              <a:t>BuiltinMethodType</a:t>
            </a:r>
            <a:r>
              <a:rPr lang="en-US" dirty="0" smtClean="0"/>
              <a:t>', '</a:t>
            </a:r>
            <a:r>
              <a:rPr lang="en-US" dirty="0" err="1" smtClean="0"/>
              <a:t>ClassType</a:t>
            </a:r>
            <a:r>
              <a:rPr lang="en-US" dirty="0" smtClean="0"/>
              <a:t>', '</a:t>
            </a:r>
            <a:r>
              <a:rPr lang="en-US" dirty="0" err="1" smtClean="0"/>
              <a:t>CodeType</a:t>
            </a:r>
            <a:r>
              <a:rPr lang="en-US" dirty="0" smtClean="0"/>
              <a:t>', '</a:t>
            </a:r>
            <a:r>
              <a:rPr lang="en-US" dirty="0" err="1" smtClean="0"/>
              <a:t>ComplexType</a:t>
            </a:r>
            <a:r>
              <a:rPr lang="en-US" dirty="0" smtClean="0"/>
              <a:t>', '</a:t>
            </a:r>
            <a:r>
              <a:rPr lang="en-US" dirty="0" err="1" smtClean="0"/>
              <a:t>DictProxyType</a:t>
            </a:r>
            <a:r>
              <a:rPr lang="en-US" dirty="0" smtClean="0"/>
              <a:t>', '</a:t>
            </a:r>
            <a:r>
              <a:rPr lang="en-US" dirty="0" err="1" smtClean="0"/>
              <a:t>DictType</a:t>
            </a:r>
            <a:r>
              <a:rPr lang="en-US" dirty="0" smtClean="0"/>
              <a:t>', '</a:t>
            </a:r>
            <a:r>
              <a:rPr lang="en-US" dirty="0" err="1" smtClean="0"/>
              <a:t>DictionaryType</a:t>
            </a:r>
            <a:r>
              <a:rPr lang="en-US" dirty="0" smtClean="0"/>
              <a:t>', '</a:t>
            </a:r>
            <a:r>
              <a:rPr lang="en-US" dirty="0" err="1" smtClean="0"/>
              <a:t>EllipsisType</a:t>
            </a:r>
            <a:r>
              <a:rPr lang="en-US" dirty="0" smtClean="0"/>
              <a:t>', '</a:t>
            </a:r>
            <a:r>
              <a:rPr lang="en-US" dirty="0" err="1" smtClean="0"/>
              <a:t>FileType</a:t>
            </a:r>
            <a:r>
              <a:rPr lang="en-US" dirty="0" smtClean="0"/>
              <a:t>', '</a:t>
            </a:r>
            <a:r>
              <a:rPr lang="en-US" dirty="0" err="1" smtClean="0"/>
              <a:t>FloatType</a:t>
            </a:r>
            <a:r>
              <a:rPr lang="en-US" dirty="0" smtClean="0"/>
              <a:t>', '</a:t>
            </a:r>
            <a:r>
              <a:rPr lang="en-US" dirty="0" err="1" smtClean="0"/>
              <a:t>FrameType</a:t>
            </a:r>
            <a:r>
              <a:rPr lang="en-US" dirty="0" smtClean="0"/>
              <a:t>', '</a:t>
            </a:r>
            <a:r>
              <a:rPr lang="en-US" dirty="0" err="1" smtClean="0"/>
              <a:t>FunctionType</a:t>
            </a:r>
            <a:r>
              <a:rPr lang="en-US" dirty="0" smtClean="0"/>
              <a:t>', '</a:t>
            </a:r>
            <a:r>
              <a:rPr lang="en-US" dirty="0" err="1" smtClean="0"/>
              <a:t>GeneratorType</a:t>
            </a:r>
            <a:r>
              <a:rPr lang="en-US" dirty="0" smtClean="0"/>
              <a:t>', '</a:t>
            </a:r>
            <a:r>
              <a:rPr lang="en-US" dirty="0" err="1" smtClean="0"/>
              <a:t>GetSetDescriptorType</a:t>
            </a:r>
            <a:r>
              <a:rPr lang="en-US" dirty="0" smtClean="0"/>
              <a:t>', '</a:t>
            </a:r>
            <a:r>
              <a:rPr lang="en-US" dirty="0" err="1" smtClean="0"/>
              <a:t>InstanceType</a:t>
            </a:r>
            <a:r>
              <a:rPr lang="en-US" dirty="0" smtClean="0"/>
              <a:t>', '</a:t>
            </a:r>
            <a:r>
              <a:rPr lang="en-US" dirty="0" err="1" smtClean="0"/>
              <a:t>IntType</a:t>
            </a:r>
            <a:r>
              <a:rPr lang="en-US" dirty="0" smtClean="0"/>
              <a:t>', '</a:t>
            </a:r>
            <a:r>
              <a:rPr lang="en-US" dirty="0" err="1" smtClean="0"/>
              <a:t>LambdaType</a:t>
            </a:r>
            <a:r>
              <a:rPr lang="en-US" dirty="0" smtClean="0"/>
              <a:t>', '</a:t>
            </a:r>
            <a:r>
              <a:rPr lang="en-US" dirty="0" err="1" smtClean="0"/>
              <a:t>ListType</a:t>
            </a:r>
            <a:r>
              <a:rPr lang="en-US" dirty="0" smtClean="0"/>
              <a:t>', '</a:t>
            </a:r>
            <a:r>
              <a:rPr lang="en-US" dirty="0" err="1" smtClean="0"/>
              <a:t>LongType</a:t>
            </a:r>
            <a:r>
              <a:rPr lang="en-US" dirty="0" smtClean="0"/>
              <a:t>‘…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문자열형식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여러줄로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문자열을 묶어야 하는 경우라면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“””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print(“””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영원에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살고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순간에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“””)</a:t>
            </a:r>
          </a:p>
          <a:p>
            <a:pPr lvl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90800" y="33528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사용예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의미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개행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줄바꿈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캐리지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반환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90800" y="5257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\\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‘\’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90800" y="5638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단일 인용부호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590800" y="6019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12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이중 인용부호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연속 라인으로 표기하는 경우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컬럼이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부족한 경우에 사용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if (a == 1) and \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(b == 3):</a:t>
            </a:r>
          </a:p>
          <a:p>
            <a:pPr lvl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 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연결된 라인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…”</a:t>
            </a:r>
          </a:p>
          <a:p>
            <a:pPr lvl="1"/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더하기 연산자는 생략 가능하고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통해 반복할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‘thon’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‘python’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+ ‘thon’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‘python’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* 3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pypypy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 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인덱싱할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“python”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&gt;&gt;&gt;a[0]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‘p’</a:t>
            </a: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문자열을 아래와 같이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0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부터 시작하고 끝부분에서는 자기 번호는 제외된다</a:t>
            </a:r>
            <a:r>
              <a:rPr lang="en-US" altLang="ko-KR" sz="2400" smtClean="0">
                <a:latin typeface="맑은 고딕" pitchFamily="50" charset="-127"/>
                <a:ea typeface="맑은 고딕" pitchFamily="50" charset="-127"/>
              </a:rPr>
              <a:t>!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a = ‘python’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&gt;&gt;&gt;a[0:1]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&gt;&gt;&gt;a[1:4]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yth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&gt;&gt;&gt;a[:2]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&gt;&gt;&gt;a[-2:]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‘on’ 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&gt;&gt;&gt;a[:]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‘python’</a:t>
            </a: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&gt;&gt;&gt;a[::2]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2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칸씩 이동하며 글자 추출 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pto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  </a:t>
            </a:r>
          </a:p>
          <a:p>
            <a:pPr lvl="1">
              <a:buFont typeface="Arial" pitchFamily="34" charset="0"/>
              <a:buChar char="•"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935</TotalTime>
  <Words>2792</Words>
  <Application>Microsoft Office PowerPoint</Application>
  <PresentationFormat>화면 슬라이드 쇼(4:3)</PresentationFormat>
  <Paragraphs>802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2장 </vt:lpstr>
      <vt:lpstr>Module Overview</vt:lpstr>
      <vt:lpstr>Lesson 1: 변수</vt:lpstr>
      <vt:lpstr>Lesson 1: 변수</vt:lpstr>
      <vt:lpstr>Lesson 1: 변수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자료형</vt:lpstr>
      <vt:lpstr>Lesson 1: 연산자</vt:lpstr>
      <vt:lpstr>Lesson 1: 연산자</vt:lpstr>
      <vt:lpstr>Lesson 1: 연산자</vt:lpstr>
      <vt:lpstr>Lesson 1: 연산자</vt:lpstr>
      <vt:lpstr>Lesson 1: 연산자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papasmf1</cp:lastModifiedBy>
  <cp:revision>53</cp:revision>
  <dcterms:created xsi:type="dcterms:W3CDTF">2013-03-04T09:54:30Z</dcterms:created>
  <dcterms:modified xsi:type="dcterms:W3CDTF">2016-02-20T01:16:34Z</dcterms:modified>
</cp:coreProperties>
</file>