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20"/>
      <p:bold r:id="rId21"/>
    </p:embeddedFont>
    <p:embeddedFont>
      <p:font typeface="Verdana" panose="020B0604030504040204" pitchFamily="34" charset="0"/>
      <p:regular r:id="rId22"/>
      <p:bold r:id="rId23"/>
      <p:italic r:id="rId24"/>
      <p:boldItalic r:id="rId25"/>
    </p:embeddedFont>
    <p:embeddedFont>
      <p:font typeface="Segoe Light" panose="020B0600000101010101" charset="0"/>
      <p:regular r:id="rId26"/>
      <p:italic r:id="rId27"/>
    </p:embeddedFont>
    <p:embeddedFont>
      <p:font typeface="Segoe UI Light" panose="020B0502040204020203" pitchFamily="34" charset="0"/>
      <p:regular r:id="rId28"/>
      <p:italic r:id="rId29"/>
    </p:embeddedFont>
    <p:embeddedFont>
      <p:font typeface="Segoe UI" panose="020B0502040204020203" pitchFamily="34" charset="0"/>
      <p:regular r:id="rId30"/>
      <p:bold r:id="rId31"/>
      <p:italic r:id="rId32"/>
      <p:boldItalic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26" autoAdjust="0"/>
  </p:normalViewPr>
  <p:slideViewPr>
    <p:cSldViewPr>
      <p:cViewPr>
        <p:scale>
          <a:sx n="100" d="100"/>
          <a:sy n="100" d="100"/>
        </p:scale>
        <p:origin x="22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4033E-7478-442D-BC7F-AF0415780225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1" y="73151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5" y="2093976"/>
            <a:ext cx="6153911" cy="660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416F8-C9BF-4985-93CB-6B1003F9D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5"/>
            <a:ext cx="6153911" cy="6604000"/>
          </a:xfrm>
        </p:spPr>
        <p:txBody>
          <a:bodyPr>
            <a:noAutofit/>
          </a:bodyPr>
          <a:lstStyle/>
          <a:p>
            <a:endParaRPr lang="en-US" sz="1000" dirty="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3875" y="1500426"/>
            <a:ext cx="74771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파이썬</a:t>
            </a:r>
            <a:r>
              <a:rPr lang="ko-KR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기본 과정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106782" y="2774735"/>
            <a:ext cx="5732417" cy="1129607"/>
          </a:xfrm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8400" baseline="0">
                <a:solidFill>
                  <a:schemeClr val="bg1"/>
                </a:solidFill>
                <a:latin typeface="Segoe Light" pitchFamily="34" charset="0"/>
              </a:defRPr>
            </a:lvl1pPr>
          </a:lstStyle>
          <a:p>
            <a:r>
              <a:rPr lang="en-US" dirty="0"/>
              <a:t>1</a:t>
            </a:r>
            <a:r>
              <a:rPr lang="ko-KR" altLang="en-US" dirty="0"/>
              <a:t>장 소개</a:t>
            </a:r>
            <a:endParaRPr lang="en-US" dirty="0"/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21297" y="3925328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b04763b-6662-436e-bff2-e2dc0c09868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106782" y="3169492"/>
            <a:ext cx="5732417" cy="340093"/>
          </a:xfrm>
        </p:spPr>
        <p:txBody>
          <a:bodyPr/>
          <a:lstStyle/>
          <a:p>
            <a:r>
              <a:rPr lang="en-US" altLang="ko-KR" sz="2600" dirty="0"/>
              <a:t>8</a:t>
            </a:r>
            <a:r>
              <a:rPr lang="ko-KR" altLang="en-US" sz="2600" dirty="0"/>
              <a:t>장 </a:t>
            </a:r>
            <a:endParaRPr lang="en-US" sz="2600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ko-KR" altLang="en-US" dirty="0"/>
              <a:t>입출력</a:t>
            </a:r>
            <a:r>
              <a:rPr lang="en-US" dirty="0"/>
              <a:t>
</a:t>
            </a:r>
          </a:p>
        </p:txBody>
      </p:sp>
      <p:pic>
        <p:nvPicPr>
          <p:cNvPr id="4" name="그림 3" descr="2014-10-06_09394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2667000"/>
            <a:ext cx="4122013" cy="12306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1: </a:t>
            </a:r>
            <a:r>
              <a:rPr lang="ko-KR" altLang="en-US" dirty="0"/>
              <a:t>입출력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format()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메서드에서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정수 이외에 실수에 대한 표현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맑은 고딕" pitchFamily="50" charset="-127"/>
                <a:ea typeface="맑은 고딕" pitchFamily="50" charset="-127"/>
              </a:rPr>
              <a:t>e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는 지수 표현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맑은 고딕" pitchFamily="50" charset="-127"/>
                <a:ea typeface="맑은 고딕" pitchFamily="50" charset="-127"/>
              </a:rPr>
              <a:t>f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는 일반적인 실수 표현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맑은 고딕" pitchFamily="50" charset="-127"/>
                <a:ea typeface="맑은 고딕" pitchFamily="50" charset="-127"/>
              </a:rPr>
              <a:t>%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는</a:t>
            </a:r>
            <a:r>
              <a:rPr 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퍼센트 표현 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Ø"/>
            </a:pP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자리수를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지정할 때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print(“{0:3f}”.format(4 / 3))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과 같이 지정해서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자리까지만 출력지정 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/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38200" y="3733800"/>
            <a:ext cx="7239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&gt;&gt;&gt; print("{0:e}".format(4 / 3))</a:t>
            </a:r>
          </a:p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1.333333e+00</a:t>
            </a:r>
          </a:p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&gt;&gt;&gt; print("{0:f}".format(4 / 3))</a:t>
            </a:r>
          </a:p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1.333333</a:t>
            </a:r>
          </a:p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&gt;&gt;&gt; print("{0:%}".format(4 / 3))</a:t>
            </a:r>
          </a:p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133.333333%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1: </a:t>
            </a:r>
            <a:r>
              <a:rPr lang="ko-KR" altLang="en-US" dirty="0"/>
              <a:t>입출력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입력 받는 경우는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input()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함수를 사용한다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맑은 고딕" pitchFamily="50" charset="-127"/>
                <a:ea typeface="맑은 고딕" pitchFamily="50" charset="-127"/>
              </a:rPr>
              <a:t>input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의 인자로는 화면에 출력할 프롬프트를 지정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Ø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함수의 결과값은 문자열 객체가 반환된다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62000" y="2438400"/>
            <a:ext cx="5029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&gt;&gt;&gt; a = input('insert any keys :')</a:t>
            </a:r>
          </a:p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insert any keys :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bbb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&gt;&gt;&gt; print(a)</a:t>
            </a:r>
          </a:p>
          <a:p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bbb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1: </a:t>
            </a:r>
            <a:r>
              <a:rPr lang="ko-KR" altLang="en-US" dirty="0"/>
              <a:t>입출력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파일 입출력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파일객체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= open(file, mode)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맑은 고딕" pitchFamily="50" charset="-127"/>
                <a:ea typeface="맑은 고딕" pitchFamily="50" charset="-127"/>
              </a:rPr>
              <a:t>mode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값 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2">
              <a:buFont typeface="Wingdings" pitchFamily="2" charset="2"/>
              <a:buChar char="ü"/>
            </a:pP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r: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읽기 모드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디폴트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2">
              <a:buFont typeface="Wingdings" pitchFamily="2" charset="2"/>
              <a:buChar char="ü"/>
            </a:pP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w: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쓰기 모드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lvl="2">
              <a:buFont typeface="Wingdings" pitchFamily="2" charset="2"/>
              <a:buChar char="ü"/>
            </a:pP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a: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쓰기</a:t>
            </a: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 +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이어쓰기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모드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lvl="2">
              <a:buFont typeface="Wingdings" pitchFamily="2" charset="2"/>
              <a:buChar char="ü"/>
            </a:pP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+: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읽기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+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쓰기 모드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lvl="2">
              <a:buFont typeface="Wingdings" pitchFamily="2" charset="2"/>
              <a:buChar char="ü"/>
            </a:pP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b: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바이너리 모드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lvl="2">
              <a:buFont typeface="Wingdings" pitchFamily="2" charset="2"/>
              <a:buChar char="ü"/>
            </a:pP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t: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텍스트 모드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디폴드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1: </a:t>
            </a:r>
            <a:r>
              <a:rPr lang="ko-KR" altLang="en-US" dirty="0"/>
              <a:t>입출력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간단하게 파일을 쓰기 읽는 예제</a:t>
            </a: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3400" y="1524000"/>
            <a:ext cx="7239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&gt;&gt;&gt; f = open('test.txt', 'w')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f.write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('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aaa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nbbb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')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7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f.close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&gt;&gt;&gt; f = open('test.txt')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f.read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aaa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nbbb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'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f.close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f.closed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True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1: </a:t>
            </a:r>
            <a:r>
              <a:rPr lang="ko-KR" altLang="en-US" dirty="0"/>
              <a:t>입출력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38200"/>
            <a:ext cx="8380412" cy="5147356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텍스트 파일을 읽을 때 줄 단위로 처리 가능하다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맑은 고딕" pitchFamily="50" charset="-127"/>
                <a:ea typeface="맑은 고딕" pitchFamily="50" charset="-127"/>
              </a:rPr>
              <a:t>readline</a:t>
            </a:r>
            <a:r>
              <a:rPr lang="en-US" dirty="0">
                <a:latin typeface="맑은 고딕" pitchFamily="50" charset="-127"/>
                <a:ea typeface="맑은 고딕" pitchFamily="50" charset="-127"/>
              </a:rPr>
              <a:t>():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한줄씩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읽은 문자열을 반환한다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맑은 고딕" pitchFamily="50" charset="-127"/>
                <a:ea typeface="맑은 고딕" pitchFamily="50" charset="-127"/>
              </a:rPr>
              <a:t>readlines</a:t>
            </a:r>
            <a:r>
              <a:rPr lang="en-US" dirty="0">
                <a:latin typeface="맑은 고딕" pitchFamily="50" charset="-127"/>
                <a:ea typeface="맑은 고딕" pitchFamily="50" charset="-127"/>
              </a:rPr>
              <a:t>():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파일의 모든 내용을 줄 단위로 잘라서 반환한다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맑은 고딕" pitchFamily="50" charset="-127"/>
                <a:ea typeface="맑은 고딕" pitchFamily="50" charset="-127"/>
              </a:rPr>
              <a:t>tell():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어디까지 읽고 썼는지 위치를 반환한다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맑은 고딕" pitchFamily="50" charset="-127"/>
                <a:ea typeface="맑은 고딕" pitchFamily="50" charset="-127"/>
              </a:rPr>
              <a:t>seek():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사용자가 원하는 위치로 파일 포인터를 이동한다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1: </a:t>
            </a:r>
            <a:r>
              <a:rPr lang="ko-KR" altLang="en-US" dirty="0"/>
              <a:t>입출력</a:t>
            </a:r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28600" y="671691"/>
            <a:ext cx="85344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&gt;&gt;&gt; f = open('test.txt')</a:t>
            </a: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f.read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aaa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nbbb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'</a:t>
            </a: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f.read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''</a:t>
            </a: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f.tell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8</a:t>
            </a: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f.seek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(0)</a:t>
            </a: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f.read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aaa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nbbb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'</a:t>
            </a: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f.seek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(0)</a:t>
            </a: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f.readline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aaa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\n'</a:t>
            </a: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f.readline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bbb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'</a:t>
            </a: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f.seek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(0)</a:t>
            </a: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f.readlines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['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aaa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\n', '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bbb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']</a:t>
            </a: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f.close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1: </a:t>
            </a:r>
            <a:r>
              <a:rPr lang="ko-KR" altLang="en-US" dirty="0"/>
              <a:t>입출력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762000"/>
            <a:ext cx="8119156" cy="5147356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pickle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을 사용한 리스트 또는 클래스 저장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맑은 고딕" pitchFamily="50" charset="-127"/>
                <a:ea typeface="맑은 고딕" pitchFamily="50" charset="-127"/>
              </a:rPr>
              <a:t>pickle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모듈을 사용해서 리스트 저장 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Ø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사용자정의 클래스도 저장 가능 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4800" y="2057400"/>
            <a:ext cx="7696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&gt;&gt;&gt; </a:t>
            </a:r>
            <a:r>
              <a:rPr lang="en-US" altLang="ko-KR" i="1" dirty="0"/>
              <a:t>colors</a:t>
            </a:r>
            <a:r>
              <a:rPr lang="en-US" altLang="ko-KR" dirty="0"/>
              <a:t> = ['red', 'green', 'black']</a:t>
            </a:r>
          </a:p>
          <a:p>
            <a:r>
              <a:rPr lang="en-US" altLang="ko-KR" dirty="0"/>
              <a:t>&gt;&gt;&gt; colors</a:t>
            </a:r>
          </a:p>
          <a:p>
            <a:r>
              <a:rPr lang="en-US" altLang="ko-KR" dirty="0"/>
              <a:t>['red', 'green', 'black']</a:t>
            </a:r>
          </a:p>
          <a:p>
            <a:r>
              <a:rPr lang="en-US" altLang="ko-KR" dirty="0"/>
              <a:t>&gt;&gt;&gt; import pickle</a:t>
            </a:r>
          </a:p>
          <a:p>
            <a:r>
              <a:rPr lang="en-US" altLang="ko-KR" dirty="0"/>
              <a:t>&gt;&gt;&gt; f = open('colors', '</a:t>
            </a:r>
            <a:r>
              <a:rPr lang="en-US" altLang="ko-KR" dirty="0" err="1"/>
              <a:t>wb</a:t>
            </a:r>
            <a:r>
              <a:rPr lang="en-US" altLang="ko-KR" dirty="0"/>
              <a:t>')</a:t>
            </a:r>
          </a:p>
          <a:p>
            <a:r>
              <a:rPr lang="en-US" altLang="ko-KR" dirty="0"/>
              <a:t>&gt;&gt;&gt; </a:t>
            </a:r>
            <a:r>
              <a:rPr lang="en-US" altLang="ko-KR" dirty="0" err="1"/>
              <a:t>pickle.dump</a:t>
            </a:r>
            <a:r>
              <a:rPr lang="en-US" altLang="ko-KR" dirty="0"/>
              <a:t>(colors, f)</a:t>
            </a:r>
          </a:p>
          <a:p>
            <a:r>
              <a:rPr lang="en-US" altLang="ko-KR" dirty="0"/>
              <a:t>&gt;&gt;&gt; </a:t>
            </a: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&gt;&gt;&gt; </a:t>
            </a:r>
          </a:p>
          <a:p>
            <a:r>
              <a:rPr lang="en-US" altLang="ko-KR" dirty="0"/>
              <a:t>&gt;&gt;&gt; del colors</a:t>
            </a:r>
          </a:p>
          <a:p>
            <a:r>
              <a:rPr lang="en-US" altLang="ko-KR" dirty="0"/>
              <a:t>&gt;&gt;&gt; colors</a:t>
            </a:r>
          </a:p>
          <a:p>
            <a:r>
              <a:rPr lang="en-US" altLang="ko-KR" dirty="0" err="1"/>
              <a:t>Traceback</a:t>
            </a:r>
            <a:r>
              <a:rPr lang="en-US" altLang="ko-KR" dirty="0"/>
              <a:t> (most recent call last):</a:t>
            </a:r>
          </a:p>
          <a:p>
            <a:r>
              <a:rPr lang="en-US" altLang="ko-KR" dirty="0"/>
              <a:t>  File "&lt;pyshell#108&gt;", line 1, in &lt;module&gt;</a:t>
            </a:r>
          </a:p>
          <a:p>
            <a:r>
              <a:rPr lang="en-US" altLang="ko-KR" dirty="0"/>
              <a:t>    colors</a:t>
            </a:r>
          </a:p>
          <a:p>
            <a:r>
              <a:rPr lang="en-US" altLang="ko-KR" dirty="0" err="1"/>
              <a:t>NameError</a:t>
            </a:r>
            <a:r>
              <a:rPr lang="en-US" altLang="ko-KR" dirty="0"/>
              <a:t>: name 'colors' is not defined</a:t>
            </a:r>
          </a:p>
          <a:p>
            <a:r>
              <a:rPr lang="en-US" altLang="ko-KR" dirty="0"/>
              <a:t>&gt;&gt;&gt; f = open('colors', '</a:t>
            </a:r>
            <a:r>
              <a:rPr lang="en-US" altLang="ko-KR" dirty="0" err="1"/>
              <a:t>rb</a:t>
            </a:r>
            <a:r>
              <a:rPr lang="en-US" altLang="ko-KR" dirty="0"/>
              <a:t>')</a:t>
            </a:r>
          </a:p>
          <a:p>
            <a:r>
              <a:rPr lang="en-US" altLang="ko-KR" dirty="0"/>
              <a:t>&gt;&gt;&gt; colors = </a:t>
            </a:r>
            <a:r>
              <a:rPr lang="en-US" altLang="ko-KR" dirty="0" err="1"/>
              <a:t>pickle.load</a:t>
            </a:r>
            <a:r>
              <a:rPr lang="en-US" altLang="ko-KR" dirty="0"/>
              <a:t>(f)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1: </a:t>
            </a:r>
            <a:r>
              <a:rPr lang="ko-KR" altLang="en-US" dirty="0"/>
              <a:t>입출력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838200"/>
            <a:ext cx="8458200" cy="5791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기본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자료형은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물론이고 사용자 정의 클래스도 저장 가능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&gt;&gt;&gt; class test:</a:t>
            </a:r>
          </a:p>
          <a:p>
            <a:pPr>
              <a:buNone/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= None</a:t>
            </a:r>
          </a:p>
          <a:p>
            <a:pPr>
              <a:buNone/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&gt;&gt;&gt; a = test()</a:t>
            </a:r>
          </a:p>
          <a:p>
            <a:pPr>
              <a:buNone/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&gt;&gt;&gt; a.var = 'Test'</a:t>
            </a:r>
          </a:p>
          <a:p>
            <a:pPr>
              <a:buNone/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&gt;&gt;&gt; f = open('test', '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wb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')</a:t>
            </a:r>
          </a:p>
          <a:p>
            <a:pPr>
              <a:buNone/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pickle.dump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(a, f)</a:t>
            </a:r>
          </a:p>
          <a:p>
            <a:pPr>
              <a:buNone/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f.close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>
              <a:buNone/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&gt;&gt;&gt; f = open('test', '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rb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')</a:t>
            </a:r>
          </a:p>
          <a:p>
            <a:pPr>
              <a:buNone/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&gt;&gt;&gt; b = 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pickle.load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(f)</a:t>
            </a:r>
          </a:p>
          <a:p>
            <a:pPr>
              <a:buNone/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f.close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>
              <a:buNone/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&gt;&gt;&gt; b</a:t>
            </a:r>
          </a:p>
          <a:p>
            <a:pPr>
              <a:buNone/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&lt;__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main__.test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object at 0x024633B0&gt;</a:t>
            </a:r>
          </a:p>
          <a:p>
            <a:pPr>
              <a:buNone/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&gt;&gt;&gt; b.var</a:t>
            </a:r>
          </a:p>
          <a:p>
            <a:pPr>
              <a:buNone/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'Test'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None/>
            </a:pPr>
            <a:endParaRPr lang="en-US" sz="2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de11403-5404-4120-b9dc-cc323a9c3b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표준입출력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파일입출력 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928a0490-1281-45c5-84fe-a78eda3c30d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1: </a:t>
            </a:r>
            <a:r>
              <a:rPr lang="ko-KR" altLang="en-US" dirty="0"/>
              <a:t>입출력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762000"/>
            <a:ext cx="8686800" cy="57150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표준 입출력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</a:t>
            </a:r>
          </a:p>
          <a:p>
            <a:pPr lvl="1">
              <a:buFont typeface="Wingdings" pitchFamily="2" charset="2"/>
              <a:buChar char="Ø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출력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화면으로 출력할 때는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print()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함수를 사용한다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이 때 인자는 몇 개가 들어가든지 상관없다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None/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&gt;&gt;&gt; x = 0.2</a:t>
            </a:r>
          </a:p>
          <a:p>
            <a:pPr lvl="1">
              <a:buNone/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&gt;&gt;&gt; print(x)</a:t>
            </a:r>
          </a:p>
          <a:p>
            <a:pPr lvl="1">
              <a:buNone/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0.2</a:t>
            </a:r>
          </a:p>
          <a:p>
            <a:pPr lvl="1">
              <a:buNone/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str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(x)</a:t>
            </a:r>
          </a:p>
          <a:p>
            <a:pPr lvl="1">
              <a:buNone/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'0.2‘</a:t>
            </a:r>
          </a:p>
          <a:p>
            <a:pPr lvl="1">
              <a:buNone/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&gt;&gt;&gt; print(x, 'test')</a:t>
            </a:r>
          </a:p>
          <a:p>
            <a:pPr lvl="1">
              <a:buNone/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0.2 test</a:t>
            </a:r>
          </a:p>
          <a:p>
            <a:pPr lvl="1">
              <a:buNone/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&gt;&gt;&gt; a = 'hello\n'</a:t>
            </a:r>
          </a:p>
          <a:p>
            <a:pPr lvl="1">
              <a:buNone/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&gt;&gt;&gt; print(a + 'this is test')</a:t>
            </a:r>
          </a:p>
          <a:p>
            <a:pPr lvl="1">
              <a:buNone/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hello</a:t>
            </a:r>
          </a:p>
          <a:p>
            <a:pPr lvl="1">
              <a:buNone/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this is test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1: </a:t>
            </a:r>
            <a:r>
              <a:rPr lang="ko-KR" altLang="en-US" dirty="0"/>
              <a:t>입출력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다음과 같이 하면 파일로 출력할 수 있다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buNone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&gt;&gt;&gt; import sys</a:t>
            </a:r>
          </a:p>
          <a:p>
            <a:pPr>
              <a:buNone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&gt;&gt;&gt; print("welcome to", "python", sep="~", end="!", file=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sys.stderr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buNone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welcome 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to~python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!</a:t>
            </a:r>
          </a:p>
          <a:p>
            <a:pPr>
              <a:buNone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&gt;&gt;&gt; f = open('test.txt', 'w')</a:t>
            </a:r>
          </a:p>
          <a:p>
            <a:pPr>
              <a:buNone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&gt;&gt;&gt; print('file write', file=f)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ko-KR" altLang="en-US" sz="24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파일로 출력</a:t>
            </a:r>
            <a:endParaRPr lang="en-US" altLang="ko-KR" sz="24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f.close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>
              <a:buNone/>
            </a:pP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1: </a:t>
            </a:r>
            <a:r>
              <a:rPr lang="ko-KR" altLang="en-US" dirty="0"/>
              <a:t>입출력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762000"/>
            <a:ext cx="8610600" cy="5791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출력시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포맷팅을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할 수 있다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rjust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(), 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ljust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(), center()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함수를 사용해서 정렬한다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buNone/>
            </a:pPr>
            <a:r>
              <a:rPr lang="en-US" sz="2000" dirty="0">
                <a:latin typeface="맑은 고딕" pitchFamily="50" charset="-127"/>
                <a:ea typeface="맑은 고딕" pitchFamily="50" charset="-127"/>
              </a:rPr>
              <a:t>&gt;&gt;&gt; for x in range(1, 6):</a:t>
            </a:r>
          </a:p>
          <a:p>
            <a:pPr>
              <a:buNone/>
            </a:pPr>
            <a:r>
              <a:rPr lang="en-US" sz="2000" dirty="0">
                <a:latin typeface="맑은 고딕" pitchFamily="50" charset="-127"/>
                <a:ea typeface="맑은 고딕" pitchFamily="50" charset="-127"/>
              </a:rPr>
              <a:t>	print(x, '*', x, '=', x * x)</a:t>
            </a:r>
          </a:p>
          <a:p>
            <a:pPr>
              <a:buNone/>
            </a:pPr>
            <a:r>
              <a:rPr lang="en-US" sz="2000" dirty="0">
                <a:latin typeface="맑은 고딕" pitchFamily="50" charset="-127"/>
                <a:ea typeface="맑은 고딕" pitchFamily="50" charset="-127"/>
              </a:rPr>
              <a:t>1 * 1 = 1</a:t>
            </a:r>
          </a:p>
          <a:p>
            <a:pPr>
              <a:buNone/>
            </a:pPr>
            <a:r>
              <a:rPr lang="en-US" sz="2000" dirty="0">
                <a:latin typeface="맑은 고딕" pitchFamily="50" charset="-127"/>
                <a:ea typeface="맑은 고딕" pitchFamily="50" charset="-127"/>
              </a:rPr>
              <a:t>2 * 2 = 4</a:t>
            </a:r>
          </a:p>
          <a:p>
            <a:pPr>
              <a:buNone/>
            </a:pPr>
            <a:r>
              <a:rPr lang="en-US" sz="2000" dirty="0">
                <a:latin typeface="맑은 고딕" pitchFamily="50" charset="-127"/>
                <a:ea typeface="맑은 고딕" pitchFamily="50" charset="-127"/>
              </a:rPr>
              <a:t>3 * 3 = 9</a:t>
            </a:r>
          </a:p>
          <a:p>
            <a:pPr>
              <a:buNone/>
            </a:pPr>
            <a:r>
              <a:rPr lang="en-US" sz="2000" dirty="0">
                <a:latin typeface="맑은 고딕" pitchFamily="50" charset="-127"/>
                <a:ea typeface="맑은 고딕" pitchFamily="50" charset="-127"/>
              </a:rPr>
              <a:t>4 * 4 = 16</a:t>
            </a:r>
          </a:p>
          <a:p>
            <a:pPr>
              <a:buNone/>
            </a:pPr>
            <a:r>
              <a:rPr lang="en-US" sz="2000" dirty="0">
                <a:latin typeface="맑은 고딕" pitchFamily="50" charset="-127"/>
                <a:ea typeface="맑은 고딕" pitchFamily="50" charset="-127"/>
              </a:rPr>
              <a:t>5 * 5 = 25</a:t>
            </a:r>
          </a:p>
          <a:p>
            <a:pPr>
              <a:buNone/>
            </a:pPr>
            <a:r>
              <a:rPr lang="en-US" sz="2000" dirty="0">
                <a:latin typeface="맑은 고딕" pitchFamily="50" charset="-127"/>
                <a:ea typeface="맑은 고딕" pitchFamily="50" charset="-127"/>
              </a:rPr>
              <a:t>&gt;&gt;&gt; for x in range(1,6):</a:t>
            </a:r>
          </a:p>
          <a:p>
            <a:pPr>
              <a:buNone/>
            </a:pPr>
            <a:r>
              <a:rPr lang="en-US" sz="2000" dirty="0">
                <a:latin typeface="맑은 고딕" pitchFamily="50" charset="-127"/>
                <a:ea typeface="맑은 고딕" pitchFamily="50" charset="-127"/>
              </a:rPr>
              <a:t>	print(x, '*', x, '=', </a:t>
            </a:r>
            <a:r>
              <a:rPr lang="en-US" sz="2000" dirty="0" err="1">
                <a:latin typeface="맑은 고딕" pitchFamily="50" charset="-127"/>
                <a:ea typeface="맑은 고딕" pitchFamily="50" charset="-127"/>
              </a:rPr>
              <a:t>str</a:t>
            </a:r>
            <a:r>
              <a:rPr lang="en-US" sz="2000" dirty="0">
                <a:latin typeface="맑은 고딕" pitchFamily="50" charset="-127"/>
                <a:ea typeface="맑은 고딕" pitchFamily="50" charset="-127"/>
              </a:rPr>
              <a:t>(x * x).</a:t>
            </a:r>
            <a:r>
              <a:rPr lang="en-US" sz="2000" dirty="0" err="1">
                <a:latin typeface="맑은 고딕" pitchFamily="50" charset="-127"/>
                <a:ea typeface="맑은 고딕" pitchFamily="50" charset="-127"/>
              </a:rPr>
              <a:t>rjust</a:t>
            </a:r>
            <a:r>
              <a:rPr lang="en-US" sz="2000" dirty="0">
                <a:latin typeface="맑은 고딕" pitchFamily="50" charset="-127"/>
                <a:ea typeface="맑은 고딕" pitchFamily="50" charset="-127"/>
              </a:rPr>
              <a:t>(3))</a:t>
            </a:r>
          </a:p>
          <a:p>
            <a:pPr>
              <a:buNone/>
            </a:pPr>
            <a:r>
              <a:rPr lang="en-US" sz="2000" dirty="0">
                <a:latin typeface="맑은 고딕" pitchFamily="50" charset="-127"/>
                <a:ea typeface="맑은 고딕" pitchFamily="50" charset="-127"/>
              </a:rPr>
              <a:t>1 * 1 =   1</a:t>
            </a:r>
          </a:p>
          <a:p>
            <a:pPr>
              <a:buNone/>
            </a:pPr>
            <a:r>
              <a:rPr lang="en-US" sz="2000" dirty="0">
                <a:latin typeface="맑은 고딕" pitchFamily="50" charset="-127"/>
                <a:ea typeface="맑은 고딕" pitchFamily="50" charset="-127"/>
              </a:rPr>
              <a:t>2 * 2 =   4</a:t>
            </a:r>
          </a:p>
          <a:p>
            <a:pPr>
              <a:buNone/>
            </a:pPr>
            <a:r>
              <a:rPr lang="en-US" sz="2000" dirty="0">
                <a:latin typeface="맑은 고딕" pitchFamily="50" charset="-127"/>
                <a:ea typeface="맑은 고딕" pitchFamily="50" charset="-127"/>
              </a:rPr>
              <a:t>3 * 3 =   9</a:t>
            </a:r>
          </a:p>
          <a:p>
            <a:pPr>
              <a:buNone/>
            </a:pPr>
            <a:r>
              <a:rPr lang="en-US" sz="2000" dirty="0">
                <a:latin typeface="맑은 고딕" pitchFamily="50" charset="-127"/>
                <a:ea typeface="맑은 고딕" pitchFamily="50" charset="-127"/>
              </a:rPr>
              <a:t>4 * 4 =  16</a:t>
            </a:r>
          </a:p>
          <a:p>
            <a:pPr>
              <a:buNone/>
            </a:pPr>
            <a:r>
              <a:rPr lang="en-US" sz="2000" dirty="0">
                <a:latin typeface="맑은 고딕" pitchFamily="50" charset="-127"/>
                <a:ea typeface="맑은 고딕" pitchFamily="50" charset="-127"/>
              </a:rPr>
              <a:t>5 * 5 =  25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1: </a:t>
            </a:r>
            <a:r>
              <a:rPr lang="ko-KR" altLang="en-US" dirty="0"/>
              <a:t>입출력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914400"/>
            <a:ext cx="8458200" cy="5791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출력시에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format()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메서드를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사용하면 문자열을 자유롭게 다룰 수 있다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어떤 값이 들어가길 원하는 곳은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{}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으로 표시한다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buNone/>
            </a:pP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&gt;&gt;&gt; print("{0} is {1}".format("apple", "red"))</a:t>
            </a:r>
          </a:p>
          <a:p>
            <a:pPr>
              <a:buNone/>
            </a:pP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apple is red </a:t>
            </a:r>
            <a:r>
              <a:rPr lang="en-US" sz="240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en-US" sz="24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{0}, {1} </a:t>
            </a:r>
            <a:r>
              <a:rPr lang="ko-KR" altLang="en-US" sz="24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등이 실제 값으로 변경된다</a:t>
            </a:r>
            <a:r>
              <a:rPr lang="en-US" altLang="ko-KR" sz="24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</a:t>
            </a:r>
            <a:endParaRPr lang="en-US" sz="24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&gt;&gt;&gt; print("{0} is {1} or {2}".format("apple", "red", "green"))</a:t>
            </a:r>
          </a:p>
          <a:p>
            <a:pPr>
              <a:buNone/>
            </a:pP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apple is red or green</a:t>
            </a:r>
          </a:p>
          <a:p>
            <a:pPr>
              <a:buNone/>
            </a:pP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&gt;&gt;&gt; print("{item} is {color}".format(item="apple", color="red"))</a:t>
            </a:r>
          </a:p>
          <a:p>
            <a:pPr>
              <a:buNone/>
            </a:pP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apple is red </a:t>
            </a:r>
            <a:r>
              <a:rPr lang="en-US" sz="240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ko-KR" altLang="en-US" sz="24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키</a:t>
            </a:r>
            <a:r>
              <a:rPr lang="en-US" altLang="ko-KR" sz="24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(key)</a:t>
            </a:r>
            <a:r>
              <a:rPr lang="ko-KR" altLang="en-US" sz="24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와 값</a:t>
            </a:r>
            <a:r>
              <a:rPr lang="en-US" altLang="ko-KR" sz="24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(value)</a:t>
            </a:r>
            <a:r>
              <a:rPr lang="ko-KR" altLang="en-US" sz="24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를 지정해도 된다</a:t>
            </a:r>
            <a:r>
              <a:rPr lang="en-US" altLang="ko-KR" sz="24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 </a:t>
            </a:r>
            <a:endParaRPr lang="en-US" sz="24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sz="2400" dirty="0" err="1">
                <a:latin typeface="맑은 고딕" pitchFamily="50" charset="-127"/>
                <a:ea typeface="맑은 고딕" pitchFamily="50" charset="-127"/>
              </a:rPr>
              <a:t>dic</a:t>
            </a: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 = {"item":"apple", "color":"red"}</a:t>
            </a:r>
          </a:p>
          <a:p>
            <a:pPr>
              <a:buNone/>
            </a:pP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&gt;&gt;&gt; print("{0[item]} is {0[color]}".format(</a:t>
            </a:r>
            <a:r>
              <a:rPr lang="en-US" sz="2400" dirty="0" err="1">
                <a:latin typeface="맑은 고딕" pitchFamily="50" charset="-127"/>
                <a:ea typeface="맑은 고딕" pitchFamily="50" charset="-127"/>
              </a:rPr>
              <a:t>dic</a:t>
            </a: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))</a:t>
            </a:r>
          </a:p>
          <a:p>
            <a:pPr>
              <a:buNone/>
            </a:pP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apple is red </a:t>
            </a:r>
            <a:r>
              <a:rPr lang="en-US" sz="240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ko-KR" altLang="en-US" sz="24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사전을 </a:t>
            </a:r>
            <a:r>
              <a:rPr lang="ko-KR" altLang="en-US" sz="240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입력받는</a:t>
            </a:r>
            <a:r>
              <a:rPr lang="ko-KR" altLang="en-US" sz="24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경우</a:t>
            </a:r>
            <a:r>
              <a:rPr lang="en-US" altLang="ko-KR" sz="24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 0</a:t>
            </a:r>
            <a:r>
              <a:rPr lang="ko-KR" altLang="en-US" sz="24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번째 인자인 </a:t>
            </a:r>
            <a:r>
              <a:rPr lang="en-US" altLang="ko-KR" sz="240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dic</a:t>
            </a:r>
            <a:r>
              <a:rPr lang="ko-KR" altLang="en-US" sz="24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의 </a:t>
            </a:r>
            <a:r>
              <a:rPr lang="en-US" altLang="ko-KR" sz="24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item</a:t>
            </a:r>
            <a:r>
              <a:rPr lang="ko-KR" altLang="en-US" sz="24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을 가리킨다</a:t>
            </a:r>
            <a:r>
              <a:rPr lang="en-US" altLang="ko-KR" sz="24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 </a:t>
            </a:r>
            <a:endParaRPr lang="en-US" sz="24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1: </a:t>
            </a:r>
            <a:r>
              <a:rPr lang="ko-KR" altLang="en-US" dirty="0"/>
              <a:t>입출력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format()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메서드에서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사용하는 기호들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오른쪽 기준 정렬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왼쪽 기준 정렬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맑은 고딕" pitchFamily="50" charset="-127"/>
                <a:ea typeface="맑은 고딕" pitchFamily="50" charset="-127"/>
              </a:rPr>
              <a:t>^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가운데 정렬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맑은 고딕" pitchFamily="50" charset="-127"/>
                <a:ea typeface="맑은 고딕" pitchFamily="50" charset="-127"/>
              </a:rPr>
              <a:t>+-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부호 표시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$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는 공백을 채우는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None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문자를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$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로 채우라는 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None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의미  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는 전체 자리수를 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None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뜻한다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1: </a:t>
            </a:r>
            <a:r>
              <a:rPr lang="ko-KR" altLang="en-US" dirty="0"/>
              <a:t>입출력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&gt;&gt;&gt; print("{0:$&gt;+5}".format(10)) </a:t>
            </a:r>
          </a:p>
          <a:p>
            <a:pPr>
              <a:buNone/>
            </a:pP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$$+10</a:t>
            </a:r>
          </a:p>
          <a:p>
            <a:pPr>
              <a:buNone/>
            </a:pP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&gt;&gt;&gt; print("{0:$&gt;+5}".format(-10))</a:t>
            </a:r>
          </a:p>
          <a:p>
            <a:pPr>
              <a:buNone/>
            </a:pP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$$-10</a:t>
            </a:r>
          </a:p>
          <a:p>
            <a:pPr>
              <a:buNone/>
            </a:pP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&gt;&gt;&gt; print("{0:$&gt;-5}".format(-10))</a:t>
            </a:r>
          </a:p>
          <a:p>
            <a:pPr>
              <a:buNone/>
            </a:pP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$$-10</a:t>
            </a:r>
          </a:p>
          <a:p>
            <a:pPr>
              <a:buNone/>
            </a:pP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&gt;&gt;&gt; print("{0:$&gt; 5}".format(10))</a:t>
            </a:r>
          </a:p>
          <a:p>
            <a:pPr>
              <a:buNone/>
            </a:pP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$$ 10</a:t>
            </a:r>
          </a:p>
          <a:p>
            <a:pPr>
              <a:buNone/>
            </a:pP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&gt;&gt;&gt; print("{0:$&gt; 5}".format(-10))</a:t>
            </a:r>
          </a:p>
          <a:p>
            <a:pPr>
              <a:buNone/>
            </a:pP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$$-10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1: </a:t>
            </a:r>
            <a:r>
              <a:rPr lang="ko-KR" altLang="en-US" dirty="0"/>
              <a:t>입출력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format()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메서드에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진수를 변경해서 출력 할 수 있다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#x(16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진수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), #o(8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진수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), #b(2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진수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로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가능하다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맑은 고딕" pitchFamily="50" charset="-127"/>
                <a:ea typeface="맑은 고딕" pitchFamily="50" charset="-127"/>
              </a:rPr>
              <a:t>b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는 이진수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맑은 고딕" pitchFamily="50" charset="-127"/>
                <a:ea typeface="맑은 고딕" pitchFamily="50" charset="-127"/>
              </a:rPr>
              <a:t>d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는 십진수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16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진수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진수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맑은 고딕" pitchFamily="50" charset="-127"/>
                <a:ea typeface="맑은 고딕" pitchFamily="50" charset="-127"/>
              </a:rPr>
              <a:t>c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는 문자열 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71800" y="2209800"/>
            <a:ext cx="52578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&gt;&gt;&gt; print("{0:x}".format(10))</a:t>
            </a:r>
          </a:p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a</a:t>
            </a:r>
          </a:p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&gt;&gt;&gt; print("{0:b}".format(10))</a:t>
            </a:r>
          </a:p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1010</a:t>
            </a:r>
          </a:p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&gt;&gt;&gt; print("{0:o}".format(10))</a:t>
            </a:r>
          </a:p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12</a:t>
            </a:r>
          </a:p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&gt;&gt;&gt; print("{0:c}".format(10))</a:t>
            </a:r>
          </a:p>
          <a:p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&gt;&gt;&gt; print("{0:c}".format(65))</a:t>
            </a:r>
          </a:p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963</TotalTime>
  <Words>1112</Words>
  <Application>Microsoft Office PowerPoint</Application>
  <PresentationFormat>화면 슬라이드 쇼(4:3)</PresentationFormat>
  <Paragraphs>268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7" baseType="lpstr">
      <vt:lpstr>맑은 고딕</vt:lpstr>
      <vt:lpstr>Times New Roman</vt:lpstr>
      <vt:lpstr>Verdana</vt:lpstr>
      <vt:lpstr>Segoe Light</vt:lpstr>
      <vt:lpstr>Segoe UI Light</vt:lpstr>
      <vt:lpstr>Segoe UI</vt:lpstr>
      <vt:lpstr>Calibri</vt:lpstr>
      <vt:lpstr>Wingdings</vt:lpstr>
      <vt:lpstr>Arial</vt:lpstr>
      <vt:lpstr>Presentation1</vt:lpstr>
      <vt:lpstr>8장 </vt:lpstr>
      <vt:lpstr>Module Overview</vt:lpstr>
      <vt:lpstr>Lesson 1: 입출력</vt:lpstr>
      <vt:lpstr>Lesson 1: 입출력</vt:lpstr>
      <vt:lpstr>Lesson 1: 입출력</vt:lpstr>
      <vt:lpstr>Lesson 1: 입출력</vt:lpstr>
      <vt:lpstr>Lesson 1: 입출력</vt:lpstr>
      <vt:lpstr>Lesson 1: 입출력</vt:lpstr>
      <vt:lpstr>Lesson 1: 입출력</vt:lpstr>
      <vt:lpstr>Lesson 1: 입출력</vt:lpstr>
      <vt:lpstr>Lesson 1: 입출력</vt:lpstr>
      <vt:lpstr>Lesson 1: 입출력</vt:lpstr>
      <vt:lpstr>Lesson 1: 입출력</vt:lpstr>
      <vt:lpstr>Lesson 1: 입출력</vt:lpstr>
      <vt:lpstr>Lesson 1: 입출력</vt:lpstr>
      <vt:lpstr>Lesson 1: 입출력</vt:lpstr>
      <vt:lpstr>Lesson 1: 입출력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Module02</dc:title>
  <dc:creator>karthi</dc:creator>
  <cp:lastModifiedBy>papasmf1</cp:lastModifiedBy>
  <cp:revision>64</cp:revision>
  <dcterms:created xsi:type="dcterms:W3CDTF">2013-03-04T09:54:30Z</dcterms:created>
  <dcterms:modified xsi:type="dcterms:W3CDTF">2016-09-28T09:44:27Z</dcterms:modified>
</cp:coreProperties>
</file>