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63BFA-C2E5-4EAA-908D-947702C7BDE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0321-5180-428E-95A1-AEDD37C19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3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B2C0-47E4-4A9D-AD9B-79165D152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A0293-4CD9-4801-A799-C1A6791C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CD15-1457-4EFC-B6C7-0BC834EF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7B0-6332-4A47-BEDA-CD0A80570396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7D2B-4D0B-42C3-BBA1-7F254EC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25AB2-4AD0-4F35-AF7F-FA19951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B9487-D5F6-4799-815F-ECB3F96A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B8D55-5038-4989-9229-384BBAAD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232-0781-47E4-B747-7890E0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93F-A52A-4604-ACE0-4F37EC70CD84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1BEEF-A81B-4FD6-9B2E-0029087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8039A-E749-4596-B724-50DAAF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1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6E4C2-6779-45AA-B6E2-FEB14C7E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6198-ED60-44C5-A33F-EBBEBD85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BB692-D57F-4970-856E-9E21104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B04D-3BB6-4342-AC42-A5C4B0872F13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2E86-66FD-4CE7-AE98-F8AD767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4CE0F-0555-4C38-BE04-76E59B9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883B4-667C-4CAD-9E4E-833F14E3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2744D-FAF6-438A-A3B2-8712A5D4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07BC-2B0C-4F67-B7FE-5E21B130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9085-8ACB-4736-92F3-58ECB61C85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5023B-1D8A-4C9E-9083-9CB32E6B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3B6E7-4262-4343-8BD9-43B4EF75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9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5A19-A1F0-404B-BF59-A3580558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EA017-8D2C-4200-B028-E2870ECA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034B2-C1AE-4608-B312-38A8B27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14-DBD3-4909-BF47-85717BCADEE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28C8C-3972-4446-B0B4-7962B7BF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91AF0-7CDD-4283-9D65-3FD4C3E4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2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BCE8-6170-4D98-B5AB-FB196DD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E4A9-849A-4F22-A7FC-83B66D52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C2104-E66B-4C76-A0E6-38F194AC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C03D-BAB7-4618-817F-E6A828C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90BC-D4F9-4DDA-9E5A-3E0FA49618A6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2EE79-79BC-447F-AE5C-E3A26B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EFC7-B35A-4894-94D6-B653DBC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5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75C3-C235-4456-9DD3-987E8638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1EEF2-EA26-4A06-A4A4-A1328162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E11D7-CB49-4CCE-BB48-F10505CA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B90157-6B9D-4D10-B936-C080F4F54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6486F-21ED-4FCA-9F72-1901C3AC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3B3A-841E-47A5-8614-7102418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448A-E1D7-430D-B4C8-701AF4D7B043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91F48-2779-47BC-B249-45674BB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BA7A7-EA89-42BA-BC99-567D54FE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1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3CBC-E5CE-4B6D-8F26-A610B09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C167F-5526-4904-8418-6B13701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4B11-8B7C-4AB3-8F78-FB93C3074795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731F2-C6AD-498D-9D2B-D60B44A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014F9-9961-43D9-AD44-120D4E0F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14A2D-D3C7-4151-BE54-ACD3F1B0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A7DE-D33F-4CE2-B175-0CE1B86144F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2814C1-75CC-4303-81BD-05C60C4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7166A-2DB6-4956-B783-95119F43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E11C-5A0C-42AB-ADD1-687D7A77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10E70-37E6-4BCB-9A9D-D7D3076B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E664F-55C4-4221-8CB1-C01C43F6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472D3-AA66-40EC-9060-BAA3D98A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FBCB-BB01-474D-86E2-55AF78A3724F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7A3B9-DA2F-40CD-83BE-4189FC30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13FCB-2861-4CB6-84E0-67DEFD08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3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11DE-6112-429B-9909-8BCB214C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73B2E-378C-4CE9-945F-EFE557419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CA840-E47B-4B18-8E52-E7887DCE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7D09D-3F4F-44D6-AE71-AD6B7C2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7623-C83C-47DC-8B6A-55541EF23EB0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CCD29-EF61-4625-8A6C-973D2993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6B48F-2651-4B47-A6EA-4DE22E0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1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89BA5-E903-4F1D-AD96-D283E221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C4C2E-185B-4392-A80A-795040F9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2EBD2-80BE-4CC5-AEEC-C680EBBF8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AFA5-0423-4444-89F5-4AC7609D5668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A2B5F-D2C6-44AA-9E02-EB1666A0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779C9-8935-43FE-A184-C131C2A9E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D7B0-4F25-44F2-A03E-56E755DB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0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ko_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0F7FC-DC4E-4272-8703-03234D875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</a:t>
            </a:r>
            <a:r>
              <a:rPr lang="en-US" altLang="ko-KR" dirty="0" err="1"/>
              <a:t>Capston</a:t>
            </a:r>
            <a:r>
              <a:rPr lang="en-US" altLang="ko-KR" dirty="0"/>
              <a:t>-design 1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en-US" altLang="ko-KR" dirty="0" err="1"/>
              <a:t>splunk</a:t>
            </a:r>
            <a:r>
              <a:rPr lang="en-US" altLang="ko-KR" dirty="0"/>
              <a:t> </a:t>
            </a:r>
            <a:r>
              <a:rPr lang="ko-KR" altLang="en-US" dirty="0"/>
              <a:t>도전과제 적용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B948B-E054-4D27-9F33-16A505D4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21A68-318E-490C-964F-C476BB69CF7C}"/>
              </a:ext>
            </a:extLst>
          </p:cNvPr>
          <p:cNvSpPr txBox="1"/>
          <p:nvPr/>
        </p:nvSpPr>
        <p:spPr>
          <a:xfrm>
            <a:off x="8458200" y="4584700"/>
            <a:ext cx="306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</a:t>
            </a:r>
            <a:endParaRPr lang="en-US" altLang="ko-KR" dirty="0"/>
          </a:p>
          <a:p>
            <a:r>
              <a:rPr lang="ko-KR" altLang="en-US" dirty="0"/>
              <a:t>천승현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7C07C-2AB6-47CF-A15B-268656DC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810E-16FA-415B-8856-54790D15F965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5D376-F8DF-41EA-A173-0B0F4207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407584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0F12B-B9EE-4AF0-AC3D-D16B73D9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Splunk?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37F7B-9380-4EE4-8D4A-C0F6F09A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캘리포니아주 샌프란시스코에 위치</a:t>
            </a:r>
            <a:endParaRPr lang="en-US" altLang="ko-KR" dirty="0"/>
          </a:p>
          <a:p>
            <a:r>
              <a:rPr lang="ko-KR" altLang="en-US" dirty="0"/>
              <a:t>미국의 다국적 기업</a:t>
            </a:r>
            <a:endParaRPr lang="en-US" altLang="ko-KR" dirty="0"/>
          </a:p>
          <a:p>
            <a:r>
              <a:rPr lang="ko-KR" altLang="en-US" dirty="0"/>
              <a:t>빅 데이터를 웹스타일 인터페이스로 검색</a:t>
            </a:r>
            <a:r>
              <a:rPr lang="en-US" altLang="ko-KR" dirty="0"/>
              <a:t>,</a:t>
            </a:r>
            <a:r>
              <a:rPr lang="ko-KR" altLang="en-US" dirty="0"/>
              <a:t> 모니터링</a:t>
            </a:r>
            <a:r>
              <a:rPr lang="en-US" altLang="ko-KR" dirty="0"/>
              <a:t>, </a:t>
            </a:r>
            <a:r>
              <a:rPr lang="ko-KR" altLang="en-US" dirty="0"/>
              <a:t>분석 </a:t>
            </a:r>
            <a:endParaRPr lang="en-US" altLang="ko-KR" dirty="0"/>
          </a:p>
          <a:p>
            <a:r>
              <a:rPr lang="ko-KR" altLang="en-US" dirty="0"/>
              <a:t>애플리케이션 관리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비즈니스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분석등</a:t>
            </a:r>
            <a:r>
              <a:rPr lang="ko-KR" altLang="en-US" dirty="0"/>
              <a:t> 다용도 사용</a:t>
            </a:r>
            <a:endParaRPr lang="en-US" altLang="ko-KR" dirty="0"/>
          </a:p>
          <a:p>
            <a:r>
              <a:rPr lang="ko-KR" altLang="en-US" dirty="0"/>
              <a:t>전 세계적으로 </a:t>
            </a:r>
            <a:r>
              <a:rPr lang="en-US" altLang="ko-KR" dirty="0"/>
              <a:t>10,000</a:t>
            </a:r>
            <a:r>
              <a:rPr lang="ko-KR" altLang="en-US" dirty="0"/>
              <a:t>명이상의 고객을 가진 다국적 기업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https://www.splunk.com/ko_kr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13C83-A6FC-4204-B0CD-0A41B371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9085-8ACB-4736-92F3-58ECB61C85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3481-0397-4A4C-8A98-F0EE78AE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9522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9B65-15DC-4F7F-8FC9-434526F8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도전 과제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2FB81-8E85-4668-A261-1E12998F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결정과 데이터기반의 알고리즘을 이용하여 아이템 추천</a:t>
            </a:r>
            <a:endParaRPr lang="en-US" altLang="ko-KR" dirty="0"/>
          </a:p>
          <a:p>
            <a:r>
              <a:rPr lang="ko-KR" altLang="en-US" dirty="0"/>
              <a:t>다양한 사용자들의 취향을 분석하고 수치화 하는 작업 필요</a:t>
            </a:r>
            <a:endParaRPr lang="en-US" altLang="ko-KR" dirty="0"/>
          </a:p>
          <a:p>
            <a:r>
              <a:rPr lang="ko-KR" altLang="en-US" dirty="0"/>
              <a:t>사용자의 취향 분석 중 변수가 발생 가능</a:t>
            </a:r>
            <a:endParaRPr lang="en-US" altLang="ko-KR" dirty="0"/>
          </a:p>
          <a:p>
            <a:r>
              <a:rPr lang="ko-KR" altLang="en-US" dirty="0"/>
              <a:t>최신 트렌드의 취향 분석 필요</a:t>
            </a:r>
            <a:endParaRPr lang="en-US" altLang="ko-KR" dirty="0"/>
          </a:p>
          <a:p>
            <a:r>
              <a:rPr lang="ko-KR" altLang="en-US" dirty="0"/>
              <a:t>웹 환경 구현으로 사용자 접근성 향상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FC274-EE7E-4F27-9BA4-3FEDCAF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9085-8ACB-4736-92F3-58ECB61C85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24E2A-675B-4C8B-8E06-5D98036C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4047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496B4-2BCF-4EF4-9A35-A9DC253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사업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99772-812B-4F0A-8C9D-FADB1680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 데이터 저장을 이용하여 데이터 다양성 향상</a:t>
            </a:r>
            <a:endParaRPr lang="en-US" altLang="ko-KR" dirty="0"/>
          </a:p>
          <a:p>
            <a:r>
              <a:rPr lang="ko-KR" altLang="en-US" dirty="0"/>
              <a:t>사용자별 패션취향을 수치화 하여 파악 용이</a:t>
            </a:r>
            <a:endParaRPr lang="en-US" altLang="ko-KR" dirty="0"/>
          </a:p>
          <a:p>
            <a:r>
              <a:rPr lang="ko-KR" altLang="en-US" dirty="0"/>
              <a:t>테이블로 정리된 수치화 자료들을 패션 비즈니스 사업에 적용</a:t>
            </a:r>
            <a:endParaRPr lang="en-US" altLang="ko-KR" dirty="0"/>
          </a:p>
          <a:p>
            <a:r>
              <a:rPr lang="ko-KR" altLang="en-US" dirty="0"/>
              <a:t>즉각적 반응으로 원하는 아이템 이미지를 리턴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2EBC3-1A36-44EA-8D02-89C72F63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9085-8ACB-4736-92F3-58ECB61C85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1B6CB-2B80-4DB6-A18A-2BC58EC8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1247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67731-3F90-48FC-B429-3FF102E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소스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DEE09-AFC9-4828-B2C2-CC5DFEE6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사용자 프로필</a:t>
            </a:r>
            <a:r>
              <a:rPr lang="en-US" altLang="ko-KR" dirty="0"/>
              <a:t>, id,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 err="1"/>
              <a:t>성별등</a:t>
            </a:r>
            <a:r>
              <a:rPr lang="ko-KR" altLang="en-US" dirty="0"/>
              <a:t> 클라이언트 정보</a:t>
            </a:r>
            <a:endParaRPr lang="en-US" altLang="ko-KR" dirty="0"/>
          </a:p>
          <a:p>
            <a:r>
              <a:rPr lang="ko-KR" altLang="en-US" dirty="0"/>
              <a:t>접속 로그</a:t>
            </a:r>
            <a:r>
              <a:rPr lang="en-US" altLang="ko-KR" dirty="0"/>
              <a:t>, </a:t>
            </a:r>
            <a:r>
              <a:rPr lang="ko-KR" altLang="en-US" dirty="0"/>
              <a:t>서버 액세스 로그</a:t>
            </a:r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아이템의 속성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…)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11258-2F94-421A-8F51-DBA00CC1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9085-8ACB-4736-92F3-58ECB61C85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9A8AA-733F-4F89-8EF1-94355D70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15123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7CFFC1-4F78-44B4-801B-74B69137D0FF}"/>
              </a:ext>
            </a:extLst>
          </p:cNvPr>
          <p:cNvSpPr/>
          <p:nvPr/>
        </p:nvSpPr>
        <p:spPr>
          <a:xfrm>
            <a:off x="3183925" y="4"/>
            <a:ext cx="4114800" cy="6020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44BE2AB-8DEA-42DD-AB44-211AF0739BEE}"/>
              </a:ext>
            </a:extLst>
          </p:cNvPr>
          <p:cNvSpPr/>
          <p:nvPr/>
        </p:nvSpPr>
        <p:spPr>
          <a:xfrm>
            <a:off x="3283809" y="25499"/>
            <a:ext cx="3890319" cy="2784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2DD8A14-9770-4487-9A7D-DDEE8F08E53A}"/>
              </a:ext>
            </a:extLst>
          </p:cNvPr>
          <p:cNvSpPr/>
          <p:nvPr/>
        </p:nvSpPr>
        <p:spPr>
          <a:xfrm>
            <a:off x="3982997" y="2941093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D52E031-1828-4172-91E7-67B9864C9EF4}"/>
              </a:ext>
            </a:extLst>
          </p:cNvPr>
          <p:cNvSpPr/>
          <p:nvPr/>
        </p:nvSpPr>
        <p:spPr>
          <a:xfrm>
            <a:off x="3982997" y="4508931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BE2DE-EE21-46A1-8A5F-B600EF1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9085-8ACB-4736-92F3-58ECB61C851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C0F6-B77F-4425-80A8-EEDCFC8B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산학 캡스톤 디자인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600D52-CEFA-4999-BF88-A7937B503E6D}"/>
              </a:ext>
            </a:extLst>
          </p:cNvPr>
          <p:cNvSpPr/>
          <p:nvPr/>
        </p:nvSpPr>
        <p:spPr>
          <a:xfrm>
            <a:off x="1925598" y="3064688"/>
            <a:ext cx="661086" cy="475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Web</a:t>
            </a:r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23AC1C-488A-4559-A073-A09407B88B07}"/>
              </a:ext>
            </a:extLst>
          </p:cNvPr>
          <p:cNvSpPr/>
          <p:nvPr/>
        </p:nvSpPr>
        <p:spPr>
          <a:xfrm>
            <a:off x="4278529" y="1752792"/>
            <a:ext cx="661086" cy="4757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API</a:t>
            </a:r>
            <a:endParaRPr lang="ko-KR" altLang="en-US" sz="1400" dirty="0"/>
          </a:p>
        </p:txBody>
      </p:sp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22468F5A-7505-43FA-87D9-2FE11FF7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959" y="-7659"/>
            <a:ext cx="586945" cy="586945"/>
          </a:xfrm>
          <a:prstGeom prst="rect">
            <a:avLst/>
          </a:prstGeom>
        </p:spPr>
      </p:pic>
      <p:pic>
        <p:nvPicPr>
          <p:cNvPr id="13" name="그래픽 12" descr="기어 헤드">
            <a:extLst>
              <a:ext uri="{FF2B5EF4-FFF2-40B4-BE49-F238E27FC236}">
                <a16:creationId xmlns:a16="http://schemas.microsoft.com/office/drawing/2014/main" id="{2057A46C-E315-4F22-9BCA-9CD4F763D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6045" y="432739"/>
            <a:ext cx="578708" cy="578708"/>
          </a:xfrm>
          <a:prstGeom prst="rect">
            <a:avLst/>
          </a:prstGeom>
        </p:spPr>
      </p:pic>
      <p:pic>
        <p:nvPicPr>
          <p:cNvPr id="15" name="그래픽 14" descr="셔츠">
            <a:extLst>
              <a:ext uri="{FF2B5EF4-FFF2-40B4-BE49-F238E27FC236}">
                <a16:creationId xmlns:a16="http://schemas.microsoft.com/office/drawing/2014/main" id="{78C02C6D-4273-47E0-9C80-BF7D255DB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0261" y="3013202"/>
            <a:ext cx="578708" cy="578708"/>
          </a:xfrm>
          <a:prstGeom prst="rect">
            <a:avLst/>
          </a:prstGeom>
        </p:spPr>
      </p:pic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59A7AB0B-1443-4130-A83A-AC4272AAA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7315" y="3013202"/>
            <a:ext cx="578708" cy="57870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163135-78EB-493B-BD60-400DA57D6800}"/>
              </a:ext>
            </a:extLst>
          </p:cNvPr>
          <p:cNvSpPr/>
          <p:nvPr/>
        </p:nvSpPr>
        <p:spPr>
          <a:xfrm>
            <a:off x="5542007" y="1382261"/>
            <a:ext cx="661086" cy="475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DBMS</a:t>
            </a:r>
            <a:endParaRPr lang="ko-KR" altLang="en-US" sz="1200" dirty="0"/>
          </a:p>
        </p:txBody>
      </p:sp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44F13693-FC27-489C-8B2C-ABA8CD725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7315" y="4663647"/>
            <a:ext cx="578708" cy="578708"/>
          </a:xfrm>
          <a:prstGeom prst="rect">
            <a:avLst/>
          </a:prstGeom>
        </p:spPr>
      </p:pic>
      <p:pic>
        <p:nvPicPr>
          <p:cNvPr id="20" name="그래픽 19" descr="셔츠">
            <a:extLst>
              <a:ext uri="{FF2B5EF4-FFF2-40B4-BE49-F238E27FC236}">
                <a16:creationId xmlns:a16="http://schemas.microsoft.com/office/drawing/2014/main" id="{3A0B10EC-D4EB-4546-84DD-CCDA8804F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0261" y="4663647"/>
            <a:ext cx="578708" cy="578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49AD9F-C2AC-4A58-B76D-267F7343EFAF}"/>
              </a:ext>
            </a:extLst>
          </p:cNvPr>
          <p:cNvSpPr txBox="1"/>
          <p:nvPr/>
        </p:nvSpPr>
        <p:spPr>
          <a:xfrm>
            <a:off x="5673811" y="583594"/>
            <a:ext cx="52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B7BF0-BD41-473E-9069-8E4C8828CFA3}"/>
              </a:ext>
            </a:extLst>
          </p:cNvPr>
          <p:cNvSpPr txBox="1"/>
          <p:nvPr/>
        </p:nvSpPr>
        <p:spPr>
          <a:xfrm>
            <a:off x="5587315" y="3591910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FFA54-AB82-4F66-8CF9-349EB1E0266D}"/>
              </a:ext>
            </a:extLst>
          </p:cNvPr>
          <p:cNvSpPr txBox="1"/>
          <p:nvPr/>
        </p:nvSpPr>
        <p:spPr>
          <a:xfrm>
            <a:off x="5583196" y="5255140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E64D3-354F-491C-8A9D-B57C40839402}"/>
              </a:ext>
            </a:extLst>
          </p:cNvPr>
          <p:cNvSpPr txBox="1"/>
          <p:nvPr/>
        </p:nvSpPr>
        <p:spPr>
          <a:xfrm>
            <a:off x="4680218" y="3572545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item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8A17A2-274F-4536-A05B-6A47DDCD3217}"/>
              </a:ext>
            </a:extLst>
          </p:cNvPr>
          <p:cNvSpPr txBox="1"/>
          <p:nvPr/>
        </p:nvSpPr>
        <p:spPr>
          <a:xfrm>
            <a:off x="4685269" y="5242355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item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5F5A6-4E5B-4B19-8B95-542F0409393A}"/>
              </a:ext>
            </a:extLst>
          </p:cNvPr>
          <p:cNvSpPr txBox="1"/>
          <p:nvPr/>
        </p:nvSpPr>
        <p:spPr>
          <a:xfrm>
            <a:off x="3602709" y="1015979"/>
            <a:ext cx="927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Algorythm</a:t>
            </a:r>
            <a:endParaRPr lang="ko-KR" altLang="en-US" sz="11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463EC-B03D-472D-80B8-2B19C7819D2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586684" y="3302556"/>
            <a:ext cx="206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EB710D-6A83-46FB-8B61-F60836E186FC}"/>
              </a:ext>
            </a:extLst>
          </p:cNvPr>
          <p:cNvCxnSpPr>
            <a:cxnSpLocks/>
            <a:stCxn id="27" idx="2"/>
            <a:endCxn id="78" idx="1"/>
          </p:cNvCxnSpPr>
          <p:nvPr/>
        </p:nvCxnSpPr>
        <p:spPr>
          <a:xfrm rot="5400000">
            <a:off x="2164249" y="3096338"/>
            <a:ext cx="3720748" cy="83251"/>
          </a:xfrm>
          <a:prstGeom prst="bentConnector4">
            <a:avLst>
              <a:gd name="adj1" fmla="val 32786"/>
              <a:gd name="adj2" fmla="val 3745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4B602A-FEF0-4950-BE72-66814EDC5CDB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rot="16200000" flipV="1">
            <a:off x="4382007" y="2455593"/>
            <a:ext cx="784675" cy="3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F20E-3249-4B32-B3A0-C6856952C475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rot="5400000" flipH="1" flipV="1">
            <a:off x="5009208" y="1219994"/>
            <a:ext cx="132663" cy="93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869BFC-18F0-4A3C-8522-6CFBEAA540F9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5872550" y="1857996"/>
            <a:ext cx="4119" cy="1155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E1C45EA-33AF-4B61-972C-AA41CBD5317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228969" y="3302556"/>
            <a:ext cx="358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B660A0-F6D7-482F-83B1-6A66AB3476A9}"/>
              </a:ext>
            </a:extLst>
          </p:cNvPr>
          <p:cNvCxnSpPr>
            <a:endCxn id="19" idx="1"/>
          </p:cNvCxnSpPr>
          <p:nvPr/>
        </p:nvCxnSpPr>
        <p:spPr>
          <a:xfrm>
            <a:off x="5263976" y="4953001"/>
            <a:ext cx="323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B5EC80AA-E654-4942-A424-40797E41B5F1}"/>
              </a:ext>
            </a:extLst>
          </p:cNvPr>
          <p:cNvSpPr/>
          <p:nvPr/>
        </p:nvSpPr>
        <p:spPr>
          <a:xfrm>
            <a:off x="5263976" y="3997410"/>
            <a:ext cx="278031" cy="37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55084F4-533D-4271-9FBF-7C2E37D157CF}"/>
              </a:ext>
            </a:extLst>
          </p:cNvPr>
          <p:cNvCxnSpPr>
            <a:cxnSpLocks/>
            <a:stCxn id="24" idx="2"/>
            <a:endCxn id="17" idx="3"/>
          </p:cNvCxnSpPr>
          <p:nvPr/>
        </p:nvCxnSpPr>
        <p:spPr>
          <a:xfrm rot="5400000" flipH="1" flipV="1">
            <a:off x="4904494" y="4270611"/>
            <a:ext cx="2229583" cy="293473"/>
          </a:xfrm>
          <a:prstGeom prst="bentConnector4">
            <a:avLst>
              <a:gd name="adj1" fmla="val -10253"/>
              <a:gd name="adj2" fmla="val 285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7EB805-77FD-4633-992B-A4381966D7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864313" y="837466"/>
            <a:ext cx="8237" cy="544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731EA15-1A0B-40E6-943C-00F27B414BE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4334753" y="285813"/>
            <a:ext cx="1240206" cy="436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13B4498-FF7B-4C0D-8B5C-4F591144AEE9}"/>
              </a:ext>
            </a:extLst>
          </p:cNvPr>
          <p:cNvSpPr txBox="1"/>
          <p:nvPr/>
        </p:nvSpPr>
        <p:spPr>
          <a:xfrm>
            <a:off x="5872549" y="2271832"/>
            <a:ext cx="3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0A023-FF7F-4E85-A626-7DF1D3B11A12}"/>
              </a:ext>
            </a:extLst>
          </p:cNvPr>
          <p:cNvSpPr txBox="1"/>
          <p:nvPr/>
        </p:nvSpPr>
        <p:spPr>
          <a:xfrm>
            <a:off x="2686196" y="2933223"/>
            <a:ext cx="2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E8B98F-61F1-400F-8B7B-714F4E5A7B27}"/>
              </a:ext>
            </a:extLst>
          </p:cNvPr>
          <p:cNvSpPr txBox="1"/>
          <p:nvPr/>
        </p:nvSpPr>
        <p:spPr>
          <a:xfrm>
            <a:off x="4654377" y="2243091"/>
            <a:ext cx="2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1F710-A6F0-4303-AEEB-AB0998C34D6B}"/>
              </a:ext>
            </a:extLst>
          </p:cNvPr>
          <p:cNvSpPr txBox="1"/>
          <p:nvPr/>
        </p:nvSpPr>
        <p:spPr>
          <a:xfrm>
            <a:off x="3351179" y="4185032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906BD-E1D2-4E65-8E78-A450ED69C719}"/>
              </a:ext>
            </a:extLst>
          </p:cNvPr>
          <p:cNvSpPr txBox="1"/>
          <p:nvPr/>
        </p:nvSpPr>
        <p:spPr>
          <a:xfrm>
            <a:off x="6784859" y="4185032"/>
            <a:ext cx="2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BDF8821-89F3-464A-8D2F-6460F9167633}"/>
              </a:ext>
            </a:extLst>
          </p:cNvPr>
          <p:cNvSpPr/>
          <p:nvPr/>
        </p:nvSpPr>
        <p:spPr>
          <a:xfrm>
            <a:off x="449017" y="229600"/>
            <a:ext cx="922584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웹페이지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782ADD-76FA-4F0C-9212-27AEF3B1026A}"/>
              </a:ext>
            </a:extLst>
          </p:cNvPr>
          <p:cNvSpPr/>
          <p:nvPr/>
        </p:nvSpPr>
        <p:spPr>
          <a:xfrm>
            <a:off x="449017" y="776704"/>
            <a:ext cx="922584" cy="3651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백 엔드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1377A7-552C-47BB-A428-9FEDECF7C26E}"/>
              </a:ext>
            </a:extLst>
          </p:cNvPr>
          <p:cNvSpPr/>
          <p:nvPr/>
        </p:nvSpPr>
        <p:spPr>
          <a:xfrm>
            <a:off x="449017" y="1365674"/>
            <a:ext cx="922584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프론트엔드</a:t>
            </a:r>
            <a:endParaRPr lang="ko-KR" altLang="en-US" sz="11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A20718-12A8-45E7-8C6E-753086FDBF6C}"/>
              </a:ext>
            </a:extLst>
          </p:cNvPr>
          <p:cNvSpPr txBox="1"/>
          <p:nvPr/>
        </p:nvSpPr>
        <p:spPr>
          <a:xfrm>
            <a:off x="8060803" y="370429"/>
            <a:ext cx="3186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USER</a:t>
            </a:r>
            <a:r>
              <a:rPr lang="ko-KR" altLang="en-US" sz="1400" dirty="0"/>
              <a:t>가 접속하면 </a:t>
            </a:r>
            <a:r>
              <a:rPr lang="en-US" altLang="ko-KR" sz="1400" dirty="0"/>
              <a:t>DBMS</a:t>
            </a:r>
            <a:r>
              <a:rPr lang="ko-KR" altLang="en-US" sz="1400" dirty="0"/>
              <a:t>는 유저의 정보를 수집하여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에 등록한다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②</a:t>
            </a:r>
            <a:r>
              <a:rPr lang="en-US" altLang="ko-KR" sz="1400" dirty="0"/>
              <a:t> </a:t>
            </a:r>
          </a:p>
          <a:p>
            <a:r>
              <a:rPr lang="ko-KR" altLang="en-US" sz="1400"/>
              <a:t>웹 크롤러가</a:t>
            </a:r>
            <a:r>
              <a:rPr lang="ko-KR" altLang="en-US" sz="1400" dirty="0"/>
              <a:t> </a:t>
            </a:r>
            <a:r>
              <a:rPr lang="en-US" altLang="ko-KR" sz="1400" dirty="0"/>
              <a:t>Web</a:t>
            </a:r>
            <a:r>
              <a:rPr lang="ko-KR" altLang="en-US" sz="1400" dirty="0"/>
              <a:t>상에서 아이템을 가져와 </a:t>
            </a:r>
            <a:r>
              <a:rPr lang="en-US" altLang="ko-KR" sz="1400" dirty="0"/>
              <a:t>USER</a:t>
            </a:r>
            <a:r>
              <a:rPr lang="ko-KR" altLang="en-US" sz="1400" dirty="0"/>
              <a:t>에게 보여준다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③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API</a:t>
            </a:r>
            <a:r>
              <a:rPr lang="ko-KR" altLang="en-US" sz="1400" dirty="0"/>
              <a:t>는 아이템을 분석하여 </a:t>
            </a:r>
            <a:r>
              <a:rPr lang="en-US" altLang="ko-KR" sz="1400" dirty="0"/>
              <a:t>DBMS</a:t>
            </a:r>
            <a:r>
              <a:rPr lang="ko-KR" altLang="en-US" sz="1400" dirty="0"/>
              <a:t>를 이용해 </a:t>
            </a:r>
            <a:r>
              <a:rPr lang="en-US" altLang="ko-KR" sz="1400" dirty="0"/>
              <a:t>DB</a:t>
            </a:r>
            <a:r>
              <a:rPr lang="ko-KR" altLang="en-US" sz="1400" dirty="0"/>
              <a:t>에 사용자의 속성에 추가한다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④</a:t>
            </a:r>
            <a:endParaRPr lang="en-US" altLang="ko-KR" sz="1400" dirty="0"/>
          </a:p>
          <a:p>
            <a:r>
              <a:rPr lang="ko-KR" altLang="en-US" sz="1400" dirty="0"/>
              <a:t>알고리즘은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저장된 사용자의 아이템평가를 분석하여 새로운 아이템을 추천한다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⑤</a:t>
            </a:r>
            <a:endParaRPr lang="en-US" altLang="ko-KR" sz="1400" dirty="0"/>
          </a:p>
          <a:p>
            <a:r>
              <a:rPr lang="ko-KR" altLang="en-US" sz="1400" dirty="0"/>
              <a:t>사용자는 아이템을 재평가하고 다시 반복한다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1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267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산학Capston-design 1조 splunk 도전과제 적용</vt:lpstr>
      <vt:lpstr>Splunk?</vt:lpstr>
      <vt:lpstr>도전 과제 </vt:lpstr>
      <vt:lpstr>사업 효과</vt:lpstr>
      <vt:lpstr>데이터 소스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산학Capston-design 1조 splunk 도전과제 적용</dc:title>
  <dc:creator>천승현</dc:creator>
  <cp:lastModifiedBy>천승현</cp:lastModifiedBy>
  <cp:revision>13</cp:revision>
  <dcterms:created xsi:type="dcterms:W3CDTF">2019-03-31T06:52:25Z</dcterms:created>
  <dcterms:modified xsi:type="dcterms:W3CDTF">2019-03-31T08:39:13Z</dcterms:modified>
</cp:coreProperties>
</file>