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2" r:id="rId5"/>
    <p:sldId id="270" r:id="rId6"/>
    <p:sldId id="264" r:id="rId7"/>
    <p:sldId id="268" r:id="rId8"/>
    <p:sldId id="260" r:id="rId9"/>
    <p:sldId id="261" r:id="rId10"/>
    <p:sldId id="271" r:id="rId11"/>
    <p:sldId id="267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3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B6C0C3-BB04-4FD2-8B12-19FC2FB6D4F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D9E6232-02E7-46B8-9DBB-E70A03544E78}">
      <dgm:prSet phldrT="[텍스트]"/>
      <dgm:spPr/>
      <dgm:t>
        <a:bodyPr/>
        <a:lstStyle/>
        <a:p>
          <a:pPr latinLnBrk="1"/>
          <a:r>
            <a:rPr lang="en-US" altLang="ko-KR" b="1" dirty="0" smtClean="0"/>
            <a:t>Popularity</a:t>
          </a:r>
        </a:p>
        <a:p>
          <a:pPr latinLnBrk="1"/>
          <a:r>
            <a:rPr lang="en-US" altLang="ko-KR" dirty="0" smtClean="0"/>
            <a:t>(</a:t>
          </a:r>
          <a:r>
            <a:rPr lang="ko-KR" altLang="en-US" dirty="0" smtClean="0"/>
            <a:t>가장 단순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A5E7E428-6EA6-4731-BEA9-27D63EAE64C4}" type="parTrans" cxnId="{A6581812-D4D4-456A-BCA2-C3F71CE0D1FE}">
      <dgm:prSet/>
      <dgm:spPr/>
      <dgm:t>
        <a:bodyPr/>
        <a:lstStyle/>
        <a:p>
          <a:pPr latinLnBrk="1"/>
          <a:endParaRPr lang="ko-KR" altLang="en-US"/>
        </a:p>
      </dgm:t>
    </dgm:pt>
    <dgm:pt modelId="{19711C0D-42D4-4CC8-BDF3-90B0FBBEB526}" type="sibTrans" cxnId="{A6581812-D4D4-456A-BCA2-C3F71CE0D1FE}">
      <dgm:prSet/>
      <dgm:spPr/>
      <dgm:t>
        <a:bodyPr/>
        <a:lstStyle/>
        <a:p>
          <a:pPr latinLnBrk="1"/>
          <a:endParaRPr lang="ko-KR" altLang="en-US"/>
        </a:p>
      </dgm:t>
    </dgm:pt>
    <dgm:pt modelId="{649D25EB-15F0-45DF-BA7C-27EBB7A40722}">
      <dgm:prSet phldrT="[텍스트]"/>
      <dgm:spPr/>
      <dgm:t>
        <a:bodyPr/>
        <a:lstStyle/>
        <a:p>
          <a:pPr latinLnBrk="1"/>
          <a:r>
            <a:rPr lang="ko-KR" altLang="en-US" dirty="0" smtClean="0"/>
            <a:t>가장 쉽게 인기도</a:t>
          </a:r>
          <a:r>
            <a:rPr lang="en-US" altLang="ko-KR" dirty="0" smtClean="0"/>
            <a:t>, </a:t>
          </a:r>
          <a:r>
            <a:rPr lang="ko-KR" altLang="en-US" dirty="0" smtClean="0"/>
            <a:t>즉 높은 평점을 갖는 </a:t>
          </a:r>
          <a:r>
            <a:rPr lang="en-US" altLang="ko-KR" dirty="0" smtClean="0"/>
            <a:t>item</a:t>
          </a:r>
          <a:r>
            <a:rPr lang="ko-KR" altLang="en-US" dirty="0" smtClean="0"/>
            <a:t>을 추천 가능</a:t>
          </a:r>
          <a:endParaRPr lang="ko-KR" altLang="en-US" dirty="0"/>
        </a:p>
      </dgm:t>
    </dgm:pt>
    <dgm:pt modelId="{696623D9-44A6-41D6-8E07-C05DDA1E2BCC}" type="parTrans" cxnId="{4755A85D-C0A2-412F-B178-75285836EDF3}">
      <dgm:prSet/>
      <dgm:spPr/>
      <dgm:t>
        <a:bodyPr/>
        <a:lstStyle/>
        <a:p>
          <a:pPr latinLnBrk="1"/>
          <a:endParaRPr lang="ko-KR" altLang="en-US"/>
        </a:p>
      </dgm:t>
    </dgm:pt>
    <dgm:pt modelId="{946E5549-AFDE-42CD-A32D-0B69122C90E1}" type="sibTrans" cxnId="{4755A85D-C0A2-412F-B178-75285836EDF3}">
      <dgm:prSet/>
      <dgm:spPr/>
      <dgm:t>
        <a:bodyPr/>
        <a:lstStyle/>
        <a:p>
          <a:pPr latinLnBrk="1"/>
          <a:endParaRPr lang="ko-KR" altLang="en-US"/>
        </a:p>
      </dgm:t>
    </dgm:pt>
    <dgm:pt modelId="{73B54767-25F3-4DA9-AB05-B94904BC6CB1}">
      <dgm:prSet phldrT="[텍스트]"/>
      <dgm:spPr/>
      <dgm:t>
        <a:bodyPr/>
        <a:lstStyle/>
        <a:p>
          <a:pPr latinLnBrk="1"/>
          <a:r>
            <a:rPr lang="en-US" altLang="ko-KR" b="1" dirty="0" smtClean="0"/>
            <a:t>Collaborative Filtering (</a:t>
          </a:r>
          <a:r>
            <a:rPr lang="ko-KR" altLang="en-US" b="1" dirty="0" smtClean="0"/>
            <a:t>중간 단계</a:t>
          </a:r>
          <a:r>
            <a:rPr lang="en-US" altLang="ko-KR" b="1" dirty="0" smtClean="0"/>
            <a:t>)</a:t>
          </a:r>
          <a:endParaRPr lang="ko-KR" altLang="en-US" dirty="0"/>
        </a:p>
      </dgm:t>
    </dgm:pt>
    <dgm:pt modelId="{D67A6E5D-3C37-418A-B36C-B7498E42A8CA}" type="parTrans" cxnId="{602561DE-0957-4437-ABD2-DFD729E210D0}">
      <dgm:prSet/>
      <dgm:spPr/>
      <dgm:t>
        <a:bodyPr/>
        <a:lstStyle/>
        <a:p>
          <a:pPr latinLnBrk="1"/>
          <a:endParaRPr lang="ko-KR" altLang="en-US"/>
        </a:p>
      </dgm:t>
    </dgm:pt>
    <dgm:pt modelId="{5556D414-8532-41C3-A5CC-8A13FFCBFE18}" type="sibTrans" cxnId="{602561DE-0957-4437-ABD2-DFD729E210D0}">
      <dgm:prSet/>
      <dgm:spPr/>
      <dgm:t>
        <a:bodyPr/>
        <a:lstStyle/>
        <a:p>
          <a:pPr latinLnBrk="1"/>
          <a:endParaRPr lang="ko-KR" altLang="en-US"/>
        </a:p>
      </dgm:t>
    </dgm:pt>
    <dgm:pt modelId="{99CE02CF-CA8B-4F65-82A4-400D86875C09}">
      <dgm:prSet phldrT="[텍스트]"/>
      <dgm:spPr/>
      <dgm:t>
        <a:bodyPr/>
        <a:lstStyle/>
        <a:p>
          <a:pPr latinLnBrk="1"/>
          <a:r>
            <a:rPr lang="en-US" altLang="ko-KR" dirty="0" smtClean="0"/>
            <a:t>user &amp; item</a:t>
          </a:r>
          <a:r>
            <a:rPr lang="ko-KR" altLang="en-US" dirty="0" smtClean="0"/>
            <a:t>간의 평가를 이용하여</a:t>
          </a:r>
          <a:r>
            <a:rPr lang="en-US" altLang="ko-KR" dirty="0" smtClean="0"/>
            <a:t>, </a:t>
          </a:r>
          <a:r>
            <a:rPr lang="ko-KR" altLang="en-US" dirty="0" smtClean="0"/>
            <a:t>사용자끼리의 </a:t>
          </a:r>
          <a:r>
            <a:rPr lang="ko-KR" altLang="en-US" dirty="0" err="1" smtClean="0"/>
            <a:t>유사도를</a:t>
          </a:r>
          <a:r>
            <a:rPr lang="ko-KR" altLang="en-US" dirty="0" smtClean="0"/>
            <a:t> 찾음</a:t>
          </a:r>
          <a:endParaRPr lang="ko-KR" altLang="en-US" dirty="0"/>
        </a:p>
      </dgm:t>
    </dgm:pt>
    <dgm:pt modelId="{91031168-ED4F-4911-838A-A194D6ECFA83}" type="parTrans" cxnId="{505A3379-D72F-4CD1-88F2-BA561EBA5EA5}">
      <dgm:prSet/>
      <dgm:spPr/>
      <dgm:t>
        <a:bodyPr/>
        <a:lstStyle/>
        <a:p>
          <a:pPr latinLnBrk="1"/>
          <a:endParaRPr lang="ko-KR" altLang="en-US"/>
        </a:p>
      </dgm:t>
    </dgm:pt>
    <dgm:pt modelId="{D4DB8E7B-74F8-48D2-91F7-1FD0D06C1792}" type="sibTrans" cxnId="{505A3379-D72F-4CD1-88F2-BA561EBA5EA5}">
      <dgm:prSet/>
      <dgm:spPr/>
      <dgm:t>
        <a:bodyPr/>
        <a:lstStyle/>
        <a:p>
          <a:pPr latinLnBrk="1"/>
          <a:endParaRPr lang="ko-KR" altLang="en-US"/>
        </a:p>
      </dgm:t>
    </dgm:pt>
    <dgm:pt modelId="{7A9F2E1D-023F-4465-96A3-BC0BE94D57CF}">
      <dgm:prSet phldrT="[텍스트]"/>
      <dgm:spPr/>
      <dgm:t>
        <a:bodyPr/>
        <a:lstStyle/>
        <a:p>
          <a:pPr latinLnBrk="1"/>
          <a:r>
            <a:rPr lang="ko-KR" altLang="en-US" dirty="0" smtClean="0"/>
            <a:t>해당 </a:t>
          </a:r>
          <a:r>
            <a:rPr lang="en-US" altLang="ko-KR" dirty="0" smtClean="0"/>
            <a:t>user</a:t>
          </a:r>
          <a:r>
            <a:rPr lang="ko-KR" altLang="en-US" dirty="0" smtClean="0"/>
            <a:t>가 해당 </a:t>
          </a:r>
          <a:r>
            <a:rPr lang="en-US" altLang="ko-KR" dirty="0" smtClean="0"/>
            <a:t>item</a:t>
          </a:r>
          <a:r>
            <a:rPr lang="ko-KR" altLang="en-US" dirty="0" smtClean="0"/>
            <a:t>을 얼마나 좋아할 것인지 수치적으로 예측하는 것을 의미</a:t>
          </a:r>
          <a:endParaRPr lang="ko-KR" altLang="en-US" dirty="0"/>
        </a:p>
      </dgm:t>
    </dgm:pt>
    <dgm:pt modelId="{7CA7CECC-2373-456E-B887-0B40E2F6FDBA}" type="parTrans" cxnId="{AE0BEE16-4356-453C-A375-2673302318FB}">
      <dgm:prSet/>
      <dgm:spPr/>
      <dgm:t>
        <a:bodyPr/>
        <a:lstStyle/>
        <a:p>
          <a:pPr latinLnBrk="1"/>
          <a:endParaRPr lang="ko-KR" altLang="en-US"/>
        </a:p>
      </dgm:t>
    </dgm:pt>
    <dgm:pt modelId="{D51FC6C2-FEA9-47E6-9BDF-5A3F173B7613}" type="sibTrans" cxnId="{AE0BEE16-4356-453C-A375-2673302318FB}">
      <dgm:prSet/>
      <dgm:spPr/>
      <dgm:t>
        <a:bodyPr/>
        <a:lstStyle/>
        <a:p>
          <a:pPr latinLnBrk="1"/>
          <a:endParaRPr lang="ko-KR" altLang="en-US"/>
        </a:p>
      </dgm:t>
    </dgm:pt>
    <dgm:pt modelId="{A100909C-1068-48EE-858C-AABB8AD629EE}">
      <dgm:prSet phldrT="[텍스트]"/>
      <dgm:spPr/>
      <dgm:t>
        <a:bodyPr/>
        <a:lstStyle/>
        <a:p>
          <a:pPr latinLnBrk="1"/>
          <a:r>
            <a:rPr lang="en-US" altLang="ko-KR" b="1" dirty="0" smtClean="0"/>
            <a:t>Personalization (</a:t>
          </a:r>
          <a:r>
            <a:rPr lang="ko-KR" altLang="en-US" b="1" dirty="0" smtClean="0"/>
            <a:t>개인화</a:t>
          </a:r>
          <a:r>
            <a:rPr lang="en-US" altLang="ko-KR" b="1" dirty="0" smtClean="0"/>
            <a:t>)</a:t>
          </a:r>
          <a:endParaRPr lang="ko-KR" altLang="en-US" dirty="0"/>
        </a:p>
      </dgm:t>
    </dgm:pt>
    <dgm:pt modelId="{A023B1FF-D796-4BFA-8BE3-92EF88C00999}" type="parTrans" cxnId="{66CFBF59-6353-4E4B-8A85-409399BE6934}">
      <dgm:prSet/>
      <dgm:spPr/>
      <dgm:t>
        <a:bodyPr/>
        <a:lstStyle/>
        <a:p>
          <a:pPr latinLnBrk="1"/>
          <a:endParaRPr lang="ko-KR" altLang="en-US"/>
        </a:p>
      </dgm:t>
    </dgm:pt>
    <dgm:pt modelId="{48BA7432-B240-47B5-A41D-AB34A436EB51}" type="sibTrans" cxnId="{66CFBF59-6353-4E4B-8A85-409399BE6934}">
      <dgm:prSet/>
      <dgm:spPr/>
      <dgm:t>
        <a:bodyPr/>
        <a:lstStyle/>
        <a:p>
          <a:pPr latinLnBrk="1"/>
          <a:endParaRPr lang="ko-KR" altLang="en-US"/>
        </a:p>
      </dgm:t>
    </dgm:pt>
    <dgm:pt modelId="{D3C623BE-F1EC-495D-9451-5DD0AF6447F6}">
      <dgm:prSet phldrT="[텍스트]"/>
      <dgm:spPr/>
      <dgm:t>
        <a:bodyPr/>
        <a:lstStyle/>
        <a:p>
          <a:pPr latinLnBrk="1"/>
          <a:r>
            <a:rPr lang="ko-KR" altLang="en-US" dirty="0" smtClean="0"/>
            <a:t>모두에게 동일한 </a:t>
          </a:r>
          <a:r>
            <a:rPr lang="en-US" altLang="ko-KR" dirty="0" smtClean="0"/>
            <a:t>item</a:t>
          </a:r>
          <a:r>
            <a:rPr lang="ko-KR" altLang="en-US" dirty="0" smtClean="0"/>
            <a:t>이 아닌</a:t>
          </a:r>
          <a:r>
            <a:rPr lang="en-US" altLang="ko-KR" dirty="0" smtClean="0"/>
            <a:t>, </a:t>
          </a:r>
          <a:r>
            <a:rPr lang="ko-KR" altLang="en-US" dirty="0" smtClean="0"/>
            <a:t>각 개인의 성향에 맞는 </a:t>
          </a:r>
          <a:r>
            <a:rPr lang="en-US" altLang="ko-KR" dirty="0" smtClean="0"/>
            <a:t>item</a:t>
          </a:r>
          <a:r>
            <a:rPr lang="ko-KR" altLang="en-US" dirty="0" smtClean="0"/>
            <a:t>을 추천</a:t>
          </a:r>
          <a:endParaRPr lang="ko-KR" altLang="en-US" dirty="0"/>
        </a:p>
      </dgm:t>
    </dgm:pt>
    <dgm:pt modelId="{325DF145-9790-4302-B507-35ECD9E7AEB8}" type="parTrans" cxnId="{6A065FA1-C189-45D3-9B2D-1B760C28AF16}">
      <dgm:prSet/>
      <dgm:spPr/>
      <dgm:t>
        <a:bodyPr/>
        <a:lstStyle/>
        <a:p>
          <a:pPr latinLnBrk="1"/>
          <a:endParaRPr lang="ko-KR" altLang="en-US"/>
        </a:p>
      </dgm:t>
    </dgm:pt>
    <dgm:pt modelId="{0EC25733-B273-4950-A9BD-F66BDDC93DAC}" type="sibTrans" cxnId="{6A065FA1-C189-45D3-9B2D-1B760C28AF16}">
      <dgm:prSet/>
      <dgm:spPr/>
      <dgm:t>
        <a:bodyPr/>
        <a:lstStyle/>
        <a:p>
          <a:pPr latinLnBrk="1"/>
          <a:endParaRPr lang="ko-KR" altLang="en-US"/>
        </a:p>
      </dgm:t>
    </dgm:pt>
    <dgm:pt modelId="{72948DDC-5047-4DB8-9A3C-599EB5E10610}">
      <dgm:prSet/>
      <dgm:spPr/>
      <dgm:t>
        <a:bodyPr/>
        <a:lstStyle/>
        <a:p>
          <a:pPr latinLnBrk="1"/>
          <a:r>
            <a:rPr lang="ko-KR" altLang="en-US" dirty="0" smtClean="0"/>
            <a:t>모두에게 동일한 </a:t>
          </a:r>
          <a:r>
            <a:rPr lang="en-US" altLang="ko-KR" dirty="0" smtClean="0"/>
            <a:t>item</a:t>
          </a:r>
          <a:r>
            <a:rPr lang="ko-KR" altLang="en-US" dirty="0" smtClean="0"/>
            <a:t>이 추천 됨</a:t>
          </a:r>
        </a:p>
      </dgm:t>
    </dgm:pt>
    <dgm:pt modelId="{50819D0D-26B8-42D7-ABE7-641B8CF139F5}" type="parTrans" cxnId="{CE35B9CE-BE54-4DBA-A19C-3C83B916E690}">
      <dgm:prSet/>
      <dgm:spPr/>
      <dgm:t>
        <a:bodyPr/>
        <a:lstStyle/>
        <a:p>
          <a:pPr latinLnBrk="1"/>
          <a:endParaRPr lang="ko-KR" altLang="en-US"/>
        </a:p>
      </dgm:t>
    </dgm:pt>
    <dgm:pt modelId="{8C6F77D1-9675-4143-8168-FBC455EC1D82}" type="sibTrans" cxnId="{CE35B9CE-BE54-4DBA-A19C-3C83B916E690}">
      <dgm:prSet/>
      <dgm:spPr/>
      <dgm:t>
        <a:bodyPr/>
        <a:lstStyle/>
        <a:p>
          <a:pPr latinLnBrk="1"/>
          <a:endParaRPr lang="ko-KR" altLang="en-US"/>
        </a:p>
      </dgm:t>
    </dgm:pt>
    <dgm:pt modelId="{722C19F2-C514-4C9B-9D32-CF9F7E3C064F}">
      <dgm:prSet/>
      <dgm:spPr/>
      <dgm:t>
        <a:bodyPr/>
        <a:lstStyle/>
        <a:p>
          <a:pPr latinLnBrk="1"/>
          <a:r>
            <a:rPr lang="ko-KR" altLang="en-US" dirty="0" smtClean="0"/>
            <a:t>특정 </a:t>
          </a:r>
          <a:r>
            <a:rPr lang="en-US" altLang="ko-KR" dirty="0" smtClean="0"/>
            <a:t>user</a:t>
          </a:r>
          <a:r>
            <a:rPr lang="ko-KR" altLang="en-US" dirty="0" smtClean="0"/>
            <a:t>와 유사한 사용자들이 남긴 평점을 기반으로 해당 </a:t>
          </a:r>
          <a:r>
            <a:rPr lang="en-US" altLang="ko-KR" dirty="0" smtClean="0"/>
            <a:t>user</a:t>
          </a:r>
          <a:r>
            <a:rPr lang="ko-KR" altLang="en-US" dirty="0" smtClean="0"/>
            <a:t>의 평점을 예측</a:t>
          </a:r>
        </a:p>
      </dgm:t>
    </dgm:pt>
    <dgm:pt modelId="{AB9247CE-C3C2-4B2E-A9DD-2B93F6764491}" type="parTrans" cxnId="{022CCB93-3D17-4EE0-9D13-F7A04D023EA8}">
      <dgm:prSet/>
      <dgm:spPr/>
      <dgm:t>
        <a:bodyPr/>
        <a:lstStyle/>
        <a:p>
          <a:pPr latinLnBrk="1"/>
          <a:endParaRPr lang="ko-KR" altLang="en-US"/>
        </a:p>
      </dgm:t>
    </dgm:pt>
    <dgm:pt modelId="{6A4D1D6D-1218-4F44-9EA8-926B2B8AD415}" type="sibTrans" cxnId="{022CCB93-3D17-4EE0-9D13-F7A04D023EA8}">
      <dgm:prSet/>
      <dgm:spPr/>
      <dgm:t>
        <a:bodyPr/>
        <a:lstStyle/>
        <a:p>
          <a:pPr latinLnBrk="1"/>
          <a:endParaRPr lang="ko-KR" altLang="en-US"/>
        </a:p>
      </dgm:t>
    </dgm:pt>
    <dgm:pt modelId="{31C785C0-5F1B-4E5C-828B-AB7D122B153A}">
      <dgm:prSet/>
      <dgm:spPr/>
      <dgm:t>
        <a:bodyPr/>
        <a:lstStyle/>
        <a:p>
          <a:pPr latinLnBrk="1"/>
          <a:r>
            <a:rPr lang="en-US" altLang="ko-KR" dirty="0" smtClean="0"/>
            <a:t>user-item </a:t>
          </a:r>
          <a:r>
            <a:rPr lang="ko-KR" altLang="en-US" dirty="0" smtClean="0"/>
            <a:t>평가로 </a:t>
          </a:r>
          <a:r>
            <a:rPr lang="en-US" altLang="ko-KR" dirty="0" smtClean="0"/>
            <a:t>Collaborative Filtering Algorithm, SVD</a:t>
          </a:r>
          <a:r>
            <a:rPr lang="ko-KR" altLang="en-US" dirty="0" smtClean="0"/>
            <a:t>등이 사용 됨</a:t>
          </a:r>
        </a:p>
      </dgm:t>
    </dgm:pt>
    <dgm:pt modelId="{38B53830-5D75-418C-80A6-116999F236C4}" type="parTrans" cxnId="{EC682AF8-ED1B-41C4-86F3-C6CF2268BC23}">
      <dgm:prSet/>
      <dgm:spPr/>
      <dgm:t>
        <a:bodyPr/>
        <a:lstStyle/>
        <a:p>
          <a:pPr latinLnBrk="1"/>
          <a:endParaRPr lang="ko-KR" altLang="en-US"/>
        </a:p>
      </dgm:t>
    </dgm:pt>
    <dgm:pt modelId="{72126A1B-880E-4D64-A728-B47C28C93589}" type="sibTrans" cxnId="{EC682AF8-ED1B-41C4-86F3-C6CF2268BC23}">
      <dgm:prSet/>
      <dgm:spPr/>
      <dgm:t>
        <a:bodyPr/>
        <a:lstStyle/>
        <a:p>
          <a:pPr latinLnBrk="1"/>
          <a:endParaRPr lang="ko-KR" altLang="en-US"/>
        </a:p>
      </dgm:t>
    </dgm:pt>
    <dgm:pt modelId="{75996E9B-2CB0-493C-80F1-7B13203B9FE6}" type="pres">
      <dgm:prSet presAssocID="{B1B6C0C3-BB04-4FD2-8B12-19FC2FB6D4F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887AF05-EBE4-497B-9552-C8F4F3C9338A}" type="pres">
      <dgm:prSet presAssocID="{DD9E6232-02E7-46B8-9DBB-E70A03544E78}" presName="linNode" presStyleCnt="0"/>
      <dgm:spPr/>
    </dgm:pt>
    <dgm:pt modelId="{70962E26-C5C5-40C6-8B16-E7E3E4A5DF80}" type="pres">
      <dgm:prSet presAssocID="{DD9E6232-02E7-46B8-9DBB-E70A03544E7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32F828-946F-4B10-BE39-01D12EEE6747}" type="pres">
      <dgm:prSet presAssocID="{DD9E6232-02E7-46B8-9DBB-E70A03544E78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E0CBE1-51E3-4ED3-A3A2-452A479243D3}" type="pres">
      <dgm:prSet presAssocID="{19711C0D-42D4-4CC8-BDF3-90B0FBBEB526}" presName="sp" presStyleCnt="0"/>
      <dgm:spPr/>
    </dgm:pt>
    <dgm:pt modelId="{1E2D9C65-8745-4715-B432-C84FDA0B1050}" type="pres">
      <dgm:prSet presAssocID="{73B54767-25F3-4DA9-AB05-B94904BC6CB1}" presName="linNode" presStyleCnt="0"/>
      <dgm:spPr/>
    </dgm:pt>
    <dgm:pt modelId="{E3AB3ACD-3736-49E3-81B9-9C3C20B8A411}" type="pres">
      <dgm:prSet presAssocID="{73B54767-25F3-4DA9-AB05-B94904BC6CB1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C7C6DD-D43E-4D85-9701-EC66D1A47C70}" type="pres">
      <dgm:prSet presAssocID="{73B54767-25F3-4DA9-AB05-B94904BC6CB1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37993C2-A4E6-4370-BBD0-558150BE0FDE}" type="pres">
      <dgm:prSet presAssocID="{5556D414-8532-41C3-A5CC-8A13FFCBFE18}" presName="sp" presStyleCnt="0"/>
      <dgm:spPr/>
    </dgm:pt>
    <dgm:pt modelId="{6863C420-8314-4C7C-B7DB-1E478795C61C}" type="pres">
      <dgm:prSet presAssocID="{A100909C-1068-48EE-858C-AABB8AD629EE}" presName="linNode" presStyleCnt="0"/>
      <dgm:spPr/>
    </dgm:pt>
    <dgm:pt modelId="{027CA82A-9F6F-4B63-9C5A-D1330AD49A07}" type="pres">
      <dgm:prSet presAssocID="{A100909C-1068-48EE-858C-AABB8AD629EE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A70855-A831-47F3-A4C7-955D4405897A}" type="pres">
      <dgm:prSet presAssocID="{A100909C-1068-48EE-858C-AABB8AD629EE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0696FDA-ECED-4271-8B63-95B20E062FDA}" type="presOf" srcId="{99CE02CF-CA8B-4F65-82A4-400D86875C09}" destId="{C0C7C6DD-D43E-4D85-9701-EC66D1A47C70}" srcOrd="0" destOrd="0" presId="urn:microsoft.com/office/officeart/2005/8/layout/vList5"/>
    <dgm:cxn modelId="{EF816C16-0A0C-4BA3-B3D6-F46D780DD72A}" type="presOf" srcId="{B1B6C0C3-BB04-4FD2-8B12-19FC2FB6D4FD}" destId="{75996E9B-2CB0-493C-80F1-7B13203B9FE6}" srcOrd="0" destOrd="0" presId="urn:microsoft.com/office/officeart/2005/8/layout/vList5"/>
    <dgm:cxn modelId="{4755A85D-C0A2-412F-B178-75285836EDF3}" srcId="{DD9E6232-02E7-46B8-9DBB-E70A03544E78}" destId="{649D25EB-15F0-45DF-BA7C-27EBB7A40722}" srcOrd="0" destOrd="0" parTransId="{696623D9-44A6-41D6-8E07-C05DDA1E2BCC}" sibTransId="{946E5549-AFDE-42CD-A32D-0B69122C90E1}"/>
    <dgm:cxn modelId="{AE0BEE16-4356-453C-A375-2673302318FB}" srcId="{73B54767-25F3-4DA9-AB05-B94904BC6CB1}" destId="{7A9F2E1D-023F-4465-96A3-BC0BE94D57CF}" srcOrd="2" destOrd="0" parTransId="{7CA7CECC-2373-456E-B887-0B40E2F6FDBA}" sibTransId="{D51FC6C2-FEA9-47E6-9BDF-5A3F173B7613}"/>
    <dgm:cxn modelId="{6A065FA1-C189-45D3-9B2D-1B760C28AF16}" srcId="{A100909C-1068-48EE-858C-AABB8AD629EE}" destId="{D3C623BE-F1EC-495D-9451-5DD0AF6447F6}" srcOrd="0" destOrd="0" parTransId="{325DF145-9790-4302-B507-35ECD9E7AEB8}" sibTransId="{0EC25733-B273-4950-A9BD-F66BDDC93DAC}"/>
    <dgm:cxn modelId="{FFFE1E11-F5C6-423B-8F7B-DBB2DF1352F2}" type="presOf" srcId="{72948DDC-5047-4DB8-9A3C-599EB5E10610}" destId="{8B32F828-946F-4B10-BE39-01D12EEE6747}" srcOrd="0" destOrd="1" presId="urn:microsoft.com/office/officeart/2005/8/layout/vList5"/>
    <dgm:cxn modelId="{602561DE-0957-4437-ABD2-DFD729E210D0}" srcId="{B1B6C0C3-BB04-4FD2-8B12-19FC2FB6D4FD}" destId="{73B54767-25F3-4DA9-AB05-B94904BC6CB1}" srcOrd="1" destOrd="0" parTransId="{D67A6E5D-3C37-418A-B36C-B7498E42A8CA}" sibTransId="{5556D414-8532-41C3-A5CC-8A13FFCBFE18}"/>
    <dgm:cxn modelId="{5B43E142-A576-4792-AD1E-4A6DFF86C73A}" type="presOf" srcId="{722C19F2-C514-4C9B-9D32-CF9F7E3C064F}" destId="{C0C7C6DD-D43E-4D85-9701-EC66D1A47C70}" srcOrd="0" destOrd="1" presId="urn:microsoft.com/office/officeart/2005/8/layout/vList5"/>
    <dgm:cxn modelId="{66CFBF59-6353-4E4B-8A85-409399BE6934}" srcId="{B1B6C0C3-BB04-4FD2-8B12-19FC2FB6D4FD}" destId="{A100909C-1068-48EE-858C-AABB8AD629EE}" srcOrd="2" destOrd="0" parTransId="{A023B1FF-D796-4BFA-8BE3-92EF88C00999}" sibTransId="{48BA7432-B240-47B5-A41D-AB34A436EB51}"/>
    <dgm:cxn modelId="{4F6A7BD9-B5AD-4F44-8B5E-18195D276E30}" type="presOf" srcId="{31C785C0-5F1B-4E5C-828B-AB7D122B153A}" destId="{82A70855-A831-47F3-A4C7-955D4405897A}" srcOrd="0" destOrd="1" presId="urn:microsoft.com/office/officeart/2005/8/layout/vList5"/>
    <dgm:cxn modelId="{EC682AF8-ED1B-41C4-86F3-C6CF2268BC23}" srcId="{A100909C-1068-48EE-858C-AABB8AD629EE}" destId="{31C785C0-5F1B-4E5C-828B-AB7D122B153A}" srcOrd="1" destOrd="0" parTransId="{38B53830-5D75-418C-80A6-116999F236C4}" sibTransId="{72126A1B-880E-4D64-A728-B47C28C93589}"/>
    <dgm:cxn modelId="{B16BC347-B562-4156-9A21-2264B6676FB8}" type="presOf" srcId="{DD9E6232-02E7-46B8-9DBB-E70A03544E78}" destId="{70962E26-C5C5-40C6-8B16-E7E3E4A5DF80}" srcOrd="0" destOrd="0" presId="urn:microsoft.com/office/officeart/2005/8/layout/vList5"/>
    <dgm:cxn modelId="{A6581812-D4D4-456A-BCA2-C3F71CE0D1FE}" srcId="{B1B6C0C3-BB04-4FD2-8B12-19FC2FB6D4FD}" destId="{DD9E6232-02E7-46B8-9DBB-E70A03544E78}" srcOrd="0" destOrd="0" parTransId="{A5E7E428-6EA6-4731-BEA9-27D63EAE64C4}" sibTransId="{19711C0D-42D4-4CC8-BDF3-90B0FBBEB526}"/>
    <dgm:cxn modelId="{FFD8B841-E00C-49AD-842E-83370A451C6E}" type="presOf" srcId="{649D25EB-15F0-45DF-BA7C-27EBB7A40722}" destId="{8B32F828-946F-4B10-BE39-01D12EEE6747}" srcOrd="0" destOrd="0" presId="urn:microsoft.com/office/officeart/2005/8/layout/vList5"/>
    <dgm:cxn modelId="{022CCB93-3D17-4EE0-9D13-F7A04D023EA8}" srcId="{73B54767-25F3-4DA9-AB05-B94904BC6CB1}" destId="{722C19F2-C514-4C9B-9D32-CF9F7E3C064F}" srcOrd="1" destOrd="0" parTransId="{AB9247CE-C3C2-4B2E-A9DD-2B93F6764491}" sibTransId="{6A4D1D6D-1218-4F44-9EA8-926B2B8AD415}"/>
    <dgm:cxn modelId="{18ACE3CD-C832-4130-88EF-B028E0874CE9}" type="presOf" srcId="{D3C623BE-F1EC-495D-9451-5DD0AF6447F6}" destId="{82A70855-A831-47F3-A4C7-955D4405897A}" srcOrd="0" destOrd="0" presId="urn:microsoft.com/office/officeart/2005/8/layout/vList5"/>
    <dgm:cxn modelId="{D849B774-9B68-406C-AAFC-F5A04DF517C2}" type="presOf" srcId="{73B54767-25F3-4DA9-AB05-B94904BC6CB1}" destId="{E3AB3ACD-3736-49E3-81B9-9C3C20B8A411}" srcOrd="0" destOrd="0" presId="urn:microsoft.com/office/officeart/2005/8/layout/vList5"/>
    <dgm:cxn modelId="{CE35B9CE-BE54-4DBA-A19C-3C83B916E690}" srcId="{DD9E6232-02E7-46B8-9DBB-E70A03544E78}" destId="{72948DDC-5047-4DB8-9A3C-599EB5E10610}" srcOrd="1" destOrd="0" parTransId="{50819D0D-26B8-42D7-ABE7-641B8CF139F5}" sibTransId="{8C6F77D1-9675-4143-8168-FBC455EC1D82}"/>
    <dgm:cxn modelId="{3C327E5F-7379-42F9-A8E5-670797AA0F78}" type="presOf" srcId="{7A9F2E1D-023F-4465-96A3-BC0BE94D57CF}" destId="{C0C7C6DD-D43E-4D85-9701-EC66D1A47C70}" srcOrd="0" destOrd="2" presId="urn:microsoft.com/office/officeart/2005/8/layout/vList5"/>
    <dgm:cxn modelId="{AAE4741C-AEBD-4B73-882C-940E8FD6D6D3}" type="presOf" srcId="{A100909C-1068-48EE-858C-AABB8AD629EE}" destId="{027CA82A-9F6F-4B63-9C5A-D1330AD49A07}" srcOrd="0" destOrd="0" presId="urn:microsoft.com/office/officeart/2005/8/layout/vList5"/>
    <dgm:cxn modelId="{505A3379-D72F-4CD1-88F2-BA561EBA5EA5}" srcId="{73B54767-25F3-4DA9-AB05-B94904BC6CB1}" destId="{99CE02CF-CA8B-4F65-82A4-400D86875C09}" srcOrd="0" destOrd="0" parTransId="{91031168-ED4F-4911-838A-A194D6ECFA83}" sibTransId="{D4DB8E7B-74F8-48D2-91F7-1FD0D06C1792}"/>
    <dgm:cxn modelId="{BBE46269-B984-4CED-BA09-69EF25966DBC}" type="presParOf" srcId="{75996E9B-2CB0-493C-80F1-7B13203B9FE6}" destId="{B887AF05-EBE4-497B-9552-C8F4F3C9338A}" srcOrd="0" destOrd="0" presId="urn:microsoft.com/office/officeart/2005/8/layout/vList5"/>
    <dgm:cxn modelId="{D97E16FF-A50D-4A0E-9333-E26B0A59BEE5}" type="presParOf" srcId="{B887AF05-EBE4-497B-9552-C8F4F3C9338A}" destId="{70962E26-C5C5-40C6-8B16-E7E3E4A5DF80}" srcOrd="0" destOrd="0" presId="urn:microsoft.com/office/officeart/2005/8/layout/vList5"/>
    <dgm:cxn modelId="{6EE04F93-7050-48C5-B5BB-A7249AB36CD7}" type="presParOf" srcId="{B887AF05-EBE4-497B-9552-C8F4F3C9338A}" destId="{8B32F828-946F-4B10-BE39-01D12EEE6747}" srcOrd="1" destOrd="0" presId="urn:microsoft.com/office/officeart/2005/8/layout/vList5"/>
    <dgm:cxn modelId="{0D0BF555-4D44-4FCB-A2AA-27F7EFFC4F5B}" type="presParOf" srcId="{75996E9B-2CB0-493C-80F1-7B13203B9FE6}" destId="{E6E0CBE1-51E3-4ED3-A3A2-452A479243D3}" srcOrd="1" destOrd="0" presId="urn:microsoft.com/office/officeart/2005/8/layout/vList5"/>
    <dgm:cxn modelId="{DFD2DA6C-F00C-4D14-8C43-A11FE4EBE16B}" type="presParOf" srcId="{75996E9B-2CB0-493C-80F1-7B13203B9FE6}" destId="{1E2D9C65-8745-4715-B432-C84FDA0B1050}" srcOrd="2" destOrd="0" presId="urn:microsoft.com/office/officeart/2005/8/layout/vList5"/>
    <dgm:cxn modelId="{1829F901-FA55-4530-9E12-86B0AE0CD011}" type="presParOf" srcId="{1E2D9C65-8745-4715-B432-C84FDA0B1050}" destId="{E3AB3ACD-3736-49E3-81B9-9C3C20B8A411}" srcOrd="0" destOrd="0" presId="urn:microsoft.com/office/officeart/2005/8/layout/vList5"/>
    <dgm:cxn modelId="{8BEAE9ED-6697-416C-AAB2-06DED22DF8E7}" type="presParOf" srcId="{1E2D9C65-8745-4715-B432-C84FDA0B1050}" destId="{C0C7C6DD-D43E-4D85-9701-EC66D1A47C70}" srcOrd="1" destOrd="0" presId="urn:microsoft.com/office/officeart/2005/8/layout/vList5"/>
    <dgm:cxn modelId="{A98ED841-0F25-4EAD-ABA9-C56791FD1D1F}" type="presParOf" srcId="{75996E9B-2CB0-493C-80F1-7B13203B9FE6}" destId="{B37993C2-A4E6-4370-BBD0-558150BE0FDE}" srcOrd="3" destOrd="0" presId="urn:microsoft.com/office/officeart/2005/8/layout/vList5"/>
    <dgm:cxn modelId="{5AD5E16A-9C71-4E5A-80D2-45D520C1646B}" type="presParOf" srcId="{75996E9B-2CB0-493C-80F1-7B13203B9FE6}" destId="{6863C420-8314-4C7C-B7DB-1E478795C61C}" srcOrd="4" destOrd="0" presId="urn:microsoft.com/office/officeart/2005/8/layout/vList5"/>
    <dgm:cxn modelId="{90FEC9DB-4325-49FD-8739-F78D73F2BECE}" type="presParOf" srcId="{6863C420-8314-4C7C-B7DB-1E478795C61C}" destId="{027CA82A-9F6F-4B63-9C5A-D1330AD49A07}" srcOrd="0" destOrd="0" presId="urn:microsoft.com/office/officeart/2005/8/layout/vList5"/>
    <dgm:cxn modelId="{076C6FB6-5461-4905-B311-DE18E87C83D8}" type="presParOf" srcId="{6863C420-8314-4C7C-B7DB-1E478795C61C}" destId="{82A70855-A831-47F3-A4C7-955D4405897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2F828-946F-4B10-BE39-01D12EEE6747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가장 쉽게 인기도</a:t>
          </a:r>
          <a:r>
            <a:rPr lang="en-US" altLang="ko-KR" sz="1400" kern="1200" dirty="0" smtClean="0"/>
            <a:t>, </a:t>
          </a:r>
          <a:r>
            <a:rPr lang="ko-KR" altLang="en-US" sz="1400" kern="1200" dirty="0" smtClean="0"/>
            <a:t>즉 높은 평점을 갖는 </a:t>
          </a:r>
          <a:r>
            <a:rPr lang="en-US" altLang="ko-KR" sz="1400" kern="1200" dirty="0" smtClean="0"/>
            <a:t>item</a:t>
          </a:r>
          <a:r>
            <a:rPr lang="ko-KR" altLang="en-US" sz="1400" kern="1200" dirty="0" smtClean="0"/>
            <a:t>을 추천 가능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모두에게 동일한 </a:t>
          </a:r>
          <a:r>
            <a:rPr lang="en-US" altLang="ko-KR" sz="1400" kern="1200" dirty="0" smtClean="0"/>
            <a:t>item</a:t>
          </a:r>
          <a:r>
            <a:rPr lang="ko-KR" altLang="en-US" sz="1400" kern="1200" dirty="0" smtClean="0"/>
            <a:t>이 추천 됨</a:t>
          </a:r>
        </a:p>
      </dsp:txBody>
      <dsp:txXfrm rot="-5400000">
        <a:off x="3785616" y="197117"/>
        <a:ext cx="6675221" cy="1012303"/>
      </dsp:txXfrm>
    </dsp:sp>
    <dsp:sp modelId="{70962E26-C5C5-40C6-8B16-E7E3E4A5DF80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Popularity</a:t>
          </a:r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(</a:t>
          </a:r>
          <a:r>
            <a:rPr lang="ko-KR" altLang="en-US" sz="2400" kern="1200" dirty="0" smtClean="0"/>
            <a:t>가장 단순</a:t>
          </a:r>
          <a:r>
            <a:rPr lang="en-US" altLang="ko-KR" sz="2400" kern="1200" dirty="0" smtClean="0"/>
            <a:t>)</a:t>
          </a:r>
          <a:endParaRPr lang="ko-KR" altLang="en-US" sz="2400" kern="1200" dirty="0"/>
        </a:p>
      </dsp:txBody>
      <dsp:txXfrm>
        <a:off x="68454" y="70578"/>
        <a:ext cx="3648708" cy="1265378"/>
      </dsp:txXfrm>
    </dsp:sp>
    <dsp:sp modelId="{C0C7C6DD-D43E-4D85-9701-EC66D1A47C70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smtClean="0"/>
            <a:t>user &amp; item</a:t>
          </a:r>
          <a:r>
            <a:rPr lang="ko-KR" altLang="en-US" sz="1400" kern="1200" dirty="0" smtClean="0"/>
            <a:t>간의 평가를 이용하여</a:t>
          </a:r>
          <a:r>
            <a:rPr lang="en-US" altLang="ko-KR" sz="1400" kern="1200" dirty="0" smtClean="0"/>
            <a:t>, </a:t>
          </a:r>
          <a:r>
            <a:rPr lang="ko-KR" altLang="en-US" sz="1400" kern="1200" dirty="0" smtClean="0"/>
            <a:t>사용자끼리의 </a:t>
          </a:r>
          <a:r>
            <a:rPr lang="ko-KR" altLang="en-US" sz="1400" kern="1200" dirty="0" err="1" smtClean="0"/>
            <a:t>유사도를</a:t>
          </a:r>
          <a:r>
            <a:rPr lang="ko-KR" altLang="en-US" sz="1400" kern="1200" dirty="0" smtClean="0"/>
            <a:t> 찾음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특정 </a:t>
          </a:r>
          <a:r>
            <a:rPr lang="en-US" altLang="ko-KR" sz="1400" kern="1200" dirty="0" smtClean="0"/>
            <a:t>user</a:t>
          </a:r>
          <a:r>
            <a:rPr lang="ko-KR" altLang="en-US" sz="1400" kern="1200" dirty="0" smtClean="0"/>
            <a:t>와 유사한 사용자들이 남긴 평점을 기반으로 해당 </a:t>
          </a:r>
          <a:r>
            <a:rPr lang="en-US" altLang="ko-KR" sz="1400" kern="1200" dirty="0" smtClean="0"/>
            <a:t>user</a:t>
          </a:r>
          <a:r>
            <a:rPr lang="ko-KR" altLang="en-US" sz="1400" kern="1200" dirty="0" smtClean="0"/>
            <a:t>의 평점을 예측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해당 </a:t>
          </a:r>
          <a:r>
            <a:rPr lang="en-US" altLang="ko-KR" sz="1400" kern="1200" dirty="0" smtClean="0"/>
            <a:t>user</a:t>
          </a:r>
          <a:r>
            <a:rPr lang="ko-KR" altLang="en-US" sz="1400" kern="1200" dirty="0" smtClean="0"/>
            <a:t>가 해당 </a:t>
          </a:r>
          <a:r>
            <a:rPr lang="en-US" altLang="ko-KR" sz="1400" kern="1200" dirty="0" smtClean="0"/>
            <a:t>item</a:t>
          </a:r>
          <a:r>
            <a:rPr lang="ko-KR" altLang="en-US" sz="1400" kern="1200" dirty="0" smtClean="0"/>
            <a:t>을 얼마나 좋아할 것인지 수치적으로 예측하는 것을 의미</a:t>
          </a:r>
          <a:endParaRPr lang="ko-KR" altLang="en-US" sz="1400" kern="1200" dirty="0"/>
        </a:p>
      </dsp:txBody>
      <dsp:txXfrm rot="-5400000">
        <a:off x="3785616" y="1669517"/>
        <a:ext cx="6675221" cy="1012303"/>
      </dsp:txXfrm>
    </dsp:sp>
    <dsp:sp modelId="{E3AB3ACD-3736-49E3-81B9-9C3C20B8A411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Collaborative Filtering (</a:t>
          </a:r>
          <a:r>
            <a:rPr lang="ko-KR" altLang="en-US" sz="2400" b="1" kern="1200" dirty="0" smtClean="0"/>
            <a:t>중간 단계</a:t>
          </a:r>
          <a:r>
            <a:rPr lang="en-US" altLang="ko-KR" sz="2400" b="1" kern="1200" dirty="0" smtClean="0"/>
            <a:t>)</a:t>
          </a:r>
          <a:endParaRPr lang="ko-KR" altLang="en-US" sz="2400" kern="1200" dirty="0"/>
        </a:p>
      </dsp:txBody>
      <dsp:txXfrm>
        <a:off x="68454" y="1542979"/>
        <a:ext cx="3648708" cy="1265378"/>
      </dsp:txXfrm>
    </dsp:sp>
    <dsp:sp modelId="{82A70855-A831-47F3-A4C7-955D4405897A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모두에게 동일한 </a:t>
          </a:r>
          <a:r>
            <a:rPr lang="en-US" altLang="ko-KR" sz="1400" kern="1200" dirty="0" smtClean="0"/>
            <a:t>item</a:t>
          </a:r>
          <a:r>
            <a:rPr lang="ko-KR" altLang="en-US" sz="1400" kern="1200" dirty="0" smtClean="0"/>
            <a:t>이 아닌</a:t>
          </a:r>
          <a:r>
            <a:rPr lang="en-US" altLang="ko-KR" sz="1400" kern="1200" dirty="0" smtClean="0"/>
            <a:t>, </a:t>
          </a:r>
          <a:r>
            <a:rPr lang="ko-KR" altLang="en-US" sz="1400" kern="1200" dirty="0" smtClean="0"/>
            <a:t>각 개인의 성향에 맞는 </a:t>
          </a:r>
          <a:r>
            <a:rPr lang="en-US" altLang="ko-KR" sz="1400" kern="1200" dirty="0" smtClean="0"/>
            <a:t>item</a:t>
          </a:r>
          <a:r>
            <a:rPr lang="ko-KR" altLang="en-US" sz="1400" kern="1200" dirty="0" smtClean="0"/>
            <a:t>을 추천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smtClean="0"/>
            <a:t>user-item </a:t>
          </a:r>
          <a:r>
            <a:rPr lang="ko-KR" altLang="en-US" sz="1400" kern="1200" dirty="0" smtClean="0"/>
            <a:t>평가로 </a:t>
          </a:r>
          <a:r>
            <a:rPr lang="en-US" altLang="ko-KR" sz="1400" kern="1200" dirty="0" smtClean="0"/>
            <a:t>Collaborative Filtering Algorithm, SVD</a:t>
          </a:r>
          <a:r>
            <a:rPr lang="ko-KR" altLang="en-US" sz="1400" kern="1200" dirty="0" smtClean="0"/>
            <a:t>등이 사용 됨</a:t>
          </a:r>
        </a:p>
      </dsp:txBody>
      <dsp:txXfrm rot="-5400000">
        <a:off x="3785616" y="3141918"/>
        <a:ext cx="6675221" cy="1012303"/>
      </dsp:txXfrm>
    </dsp:sp>
    <dsp:sp modelId="{027CA82A-9F6F-4B63-9C5A-D1330AD49A07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Personalization (</a:t>
          </a:r>
          <a:r>
            <a:rPr lang="ko-KR" altLang="en-US" sz="2400" b="1" kern="1200" dirty="0" smtClean="0"/>
            <a:t>개인화</a:t>
          </a:r>
          <a:r>
            <a:rPr lang="en-US" altLang="ko-KR" sz="2400" b="1" kern="1200" dirty="0" smtClean="0"/>
            <a:t>)</a:t>
          </a:r>
          <a:endParaRPr lang="ko-KR" altLang="en-US" sz="2400" kern="1200" dirty="0"/>
        </a:p>
      </dsp:txBody>
      <dsp:txXfrm>
        <a:off x="68454" y="3015380"/>
        <a:ext cx="3648708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F7BED-1FF9-42E7-AB9C-81B9B11A247B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58BF4-4643-464B-A8F1-943F73C96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154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E9F6-FE1F-40FC-8AC6-0C9851F7C575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59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9BA-1893-438B-8FDE-BCFF98D85F8C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11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3E8C-1E6F-4198-A576-5656EDF3F80F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ADFC-B48E-4511-B411-AEEB933E80CE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09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F0D8-3EAA-4B46-BB04-081368F35407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74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A7F4-019C-45BD-9351-5D77EB9A0A34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54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A33E-41D6-41DA-8515-A2C3ED4DE1F8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30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512F-9C9F-48D7-A69A-700EA022B80E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97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5BFE-2F72-4E3B-9FCE-7B7129B2F115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94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5453-A257-49F6-8F4F-D54245E79F6B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74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EA0A-41FB-478D-B8E6-5C5E07598EFB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49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00190-DB82-4BC2-B4EF-5ECD13868214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EFF3A-85B5-4F64-90E4-378B67AE8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www.sta1.com/hom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F3C2C-A8E9-4C66-AF79-E0A00560E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3164" y="83113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Fashion</a:t>
            </a:r>
            <a:r>
              <a:rPr lang="ko-KR" altLang="en-US" b="1" dirty="0"/>
              <a:t> </a:t>
            </a:r>
            <a:r>
              <a:rPr lang="en-US" altLang="ko-KR" b="1" dirty="0" err="1" smtClean="0"/>
              <a:t>coordy</a:t>
            </a:r>
            <a:r>
              <a:rPr lang="en-US" altLang="ko-KR" b="1" dirty="0" smtClean="0"/>
              <a:t> 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for 20’s man &amp; woman </a:t>
            </a:r>
            <a:br>
              <a:rPr lang="en-US" altLang="ko-KR" b="1" dirty="0"/>
            </a:br>
            <a:r>
              <a:rPr lang="en-US" altLang="ko-KR" b="1" dirty="0"/>
              <a:t>in Website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438D9A-0A62-4FEA-B2A6-77EEEA94D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/>
          <a:p>
            <a:r>
              <a:rPr lang="ko-KR" altLang="en-US" dirty="0"/>
              <a:t>남녀 </a:t>
            </a:r>
            <a:r>
              <a:rPr lang="en-US" altLang="ko-KR" dirty="0"/>
              <a:t>20</a:t>
            </a:r>
            <a:r>
              <a:rPr lang="ko-KR" altLang="en-US" dirty="0"/>
              <a:t>대들을 위한 반영 코디 추천 </a:t>
            </a:r>
            <a:endParaRPr lang="en-US" altLang="ko-KR" dirty="0"/>
          </a:p>
          <a:p>
            <a:r>
              <a:rPr lang="ko-KR" altLang="en-US" dirty="0"/>
              <a:t>웹사이트 개발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E8FFF-8A21-48D2-AD40-CA73FB292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3A75-6610-494F-911B-E9C2D085BFB9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2E71C3-D0A0-4D1B-A81C-C8FDC0C63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2019-1</a:t>
            </a:r>
            <a:r>
              <a:rPr lang="ko-KR" altLang="en-US" dirty="0"/>
              <a:t>학기 산학</a:t>
            </a:r>
            <a:r>
              <a:rPr lang="en-US" altLang="ko-KR" dirty="0" err="1"/>
              <a:t>Capston</a:t>
            </a:r>
            <a:r>
              <a:rPr lang="en-US" altLang="ko-KR" dirty="0"/>
              <a:t> Design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9C5D5E-6A35-4707-998A-1903AD552F6A}"/>
              </a:ext>
            </a:extLst>
          </p:cNvPr>
          <p:cNvSpPr txBox="1"/>
          <p:nvPr/>
        </p:nvSpPr>
        <p:spPr>
          <a:xfrm>
            <a:off x="8354860" y="4509370"/>
            <a:ext cx="3407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팀명</a:t>
            </a:r>
            <a:r>
              <a:rPr lang="en-US" altLang="ko-KR" dirty="0"/>
              <a:t>:</a:t>
            </a:r>
            <a:r>
              <a:rPr lang="ko-KR" altLang="en-US" dirty="0" err="1"/>
              <a:t>패피</a:t>
            </a:r>
            <a:r>
              <a:rPr lang="en-US" altLang="ko-KR" dirty="0"/>
              <a:t>(Fashion people)</a:t>
            </a:r>
          </a:p>
          <a:p>
            <a:r>
              <a:rPr lang="ko-KR" altLang="en-US" dirty="0"/>
              <a:t>담당교수</a:t>
            </a:r>
            <a:r>
              <a:rPr lang="en-US" altLang="ko-KR" dirty="0"/>
              <a:t>:</a:t>
            </a:r>
            <a:r>
              <a:rPr lang="ko-KR" altLang="en-US" dirty="0"/>
              <a:t>정현숙 </a:t>
            </a:r>
            <a:endParaRPr lang="en-US" altLang="ko-KR" dirty="0"/>
          </a:p>
          <a:p>
            <a:r>
              <a:rPr lang="ko-KR" altLang="en-US" dirty="0"/>
              <a:t>천승현</a:t>
            </a:r>
            <a:r>
              <a:rPr lang="en-US" altLang="ko-KR" dirty="0"/>
              <a:t>(</a:t>
            </a:r>
            <a:r>
              <a:rPr lang="ko-KR" altLang="en-US" dirty="0"/>
              <a:t>조장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r>
              <a:rPr lang="ko-KR" altLang="en-US" dirty="0" err="1" smtClean="0"/>
              <a:t>이유겸</a:t>
            </a:r>
            <a:endParaRPr lang="en-US" altLang="ko-KR" dirty="0"/>
          </a:p>
          <a:p>
            <a:r>
              <a:rPr lang="ko-KR" altLang="en-US" dirty="0" err="1" smtClean="0"/>
              <a:t>최예솜</a:t>
            </a:r>
            <a:r>
              <a:rPr lang="en-US" altLang="ko-KR" dirty="0" smtClean="0"/>
              <a:t>5/9</a:t>
            </a:r>
            <a:r>
              <a:rPr lang="ko-KR" altLang="en-US" dirty="0" smtClean="0"/>
              <a:t>일 발표자</a:t>
            </a:r>
            <a:endParaRPr lang="en-US" altLang="ko-KR" dirty="0"/>
          </a:p>
          <a:p>
            <a:r>
              <a:rPr lang="ko-KR" altLang="en-US" dirty="0"/>
              <a:t>박지혜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385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surprise </a:t>
            </a:r>
            <a:r>
              <a:rPr lang="ko-KR" altLang="en-US" dirty="0"/>
              <a:t>패키지의 </a:t>
            </a:r>
            <a:r>
              <a:rPr lang="en-US" altLang="ko-KR" dirty="0"/>
              <a:t>SVD </a:t>
            </a:r>
            <a:r>
              <a:rPr lang="ko-KR" altLang="en-US" dirty="0"/>
              <a:t>알고리즘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3823"/>
            <a:ext cx="10515600" cy="460314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ko-KR" altLang="en-US" sz="1600" dirty="0" smtClean="0"/>
              <a:t>코디 데이터를 기반으로</a:t>
            </a:r>
            <a:endParaRPr lang="en-US" altLang="ko-KR" sz="1600" dirty="0" smtClean="0"/>
          </a:p>
          <a:p>
            <a:pPr marL="0" indent="0" algn="ctr">
              <a:buNone/>
            </a:pPr>
            <a:r>
              <a:rPr lang="ko-KR" altLang="en-US" sz="2600" b="1" dirty="0" err="1" smtClean="0"/>
              <a:t>코디이미지</a:t>
            </a:r>
            <a:r>
              <a:rPr lang="en-US" altLang="ko-KR" sz="2600" b="1" dirty="0" smtClean="0"/>
              <a:t> </a:t>
            </a:r>
            <a:r>
              <a:rPr lang="ko-KR" altLang="en-US" sz="2600" b="1" dirty="0"/>
              <a:t>데이터 </a:t>
            </a:r>
            <a:r>
              <a:rPr lang="ko-KR" altLang="en-US" sz="2600" b="1" dirty="0" smtClean="0"/>
              <a:t>로드</a:t>
            </a:r>
            <a:endParaRPr lang="en-US" altLang="ko-KR" sz="2600" b="1" dirty="0" smtClean="0"/>
          </a:p>
          <a:p>
            <a:pPr marL="0" indent="0" algn="ctr">
              <a:buNone/>
            </a:pPr>
            <a:endParaRPr lang="ko-KR" altLang="en-US" sz="2600" b="1" dirty="0"/>
          </a:p>
          <a:p>
            <a:pPr marL="0" indent="0" algn="ctr">
              <a:buNone/>
            </a:pPr>
            <a:r>
              <a:rPr lang="ko-KR" altLang="en-US" sz="2600" b="1" dirty="0" smtClean="0"/>
              <a:t>트레이닝 </a:t>
            </a:r>
            <a:r>
              <a:rPr lang="en-US" altLang="ko-KR" sz="2600" b="1" dirty="0"/>
              <a:t>+ </a:t>
            </a:r>
            <a:r>
              <a:rPr lang="ko-KR" altLang="en-US" sz="2600" b="1" dirty="0"/>
              <a:t>모델 </a:t>
            </a:r>
            <a:r>
              <a:rPr lang="ko-KR" altLang="en-US" sz="2600" b="1" dirty="0" smtClean="0"/>
              <a:t>저장</a:t>
            </a:r>
            <a:endParaRPr lang="en-US" altLang="ko-KR" sz="2600" b="1" dirty="0" smtClean="0"/>
          </a:p>
          <a:p>
            <a:pPr marL="0" indent="0" algn="ctr">
              <a:buNone/>
            </a:pPr>
            <a:endParaRPr lang="ko-KR" altLang="en-US" sz="2600" b="1" dirty="0"/>
          </a:p>
          <a:p>
            <a:pPr marL="0" indent="0" algn="ctr">
              <a:buNone/>
            </a:pPr>
            <a:r>
              <a:rPr lang="ko-KR" altLang="en-US" sz="2600" b="1" dirty="0" smtClean="0"/>
              <a:t>정확도 계산</a:t>
            </a:r>
            <a:endParaRPr lang="en-US" altLang="ko-KR" sz="2600" b="1" dirty="0" smtClean="0"/>
          </a:p>
          <a:p>
            <a:pPr marL="0" indent="0" algn="ctr">
              <a:buNone/>
            </a:pPr>
            <a:endParaRPr lang="ko-KR" altLang="en-US" sz="2600" b="1" dirty="0"/>
          </a:p>
          <a:p>
            <a:pPr marL="0" indent="0" algn="ctr">
              <a:buNone/>
            </a:pPr>
            <a:r>
              <a:rPr lang="ko-KR" altLang="en-US" sz="2600" b="1" dirty="0" smtClean="0"/>
              <a:t>모델 </a:t>
            </a:r>
            <a:r>
              <a:rPr lang="ko-KR" altLang="en-US" sz="2600" b="1" dirty="0"/>
              <a:t>최적화 </a:t>
            </a:r>
            <a:endParaRPr lang="en-US" altLang="ko-KR" sz="2600" b="1" dirty="0" smtClean="0"/>
          </a:p>
          <a:p>
            <a:pPr marL="0" indent="0" algn="ctr">
              <a:buNone/>
            </a:pPr>
            <a:endParaRPr lang="en-US" altLang="ko-KR" sz="2600" b="1" dirty="0"/>
          </a:p>
          <a:p>
            <a:pPr marL="0" indent="0" algn="ctr">
              <a:buNone/>
            </a:pPr>
            <a:r>
              <a:rPr lang="ko-KR" altLang="en-US" sz="2600" b="1" dirty="0" err="1" smtClean="0"/>
              <a:t>사용자별</a:t>
            </a:r>
            <a:r>
              <a:rPr lang="ko-KR" altLang="en-US" sz="2600" b="1" dirty="0" smtClean="0"/>
              <a:t> 코디 추천</a:t>
            </a:r>
            <a:endParaRPr lang="ko-KR" altLang="en-US" sz="2600" b="1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ADFC-B48E-4511-B411-AEEB933E80CE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sp>
        <p:nvSpPr>
          <p:cNvPr id="7" name="아래쪽 화살표 6"/>
          <p:cNvSpPr/>
          <p:nvPr/>
        </p:nvSpPr>
        <p:spPr>
          <a:xfrm>
            <a:off x="5804452" y="4909974"/>
            <a:ext cx="583096" cy="424069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icrosoft GothicNeo" panose="020B0503020000020004" pitchFamily="34" charset="-127"/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5804452" y="3088296"/>
            <a:ext cx="583096" cy="424069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icrosoft GothicNeo" panose="020B0503020000020004" pitchFamily="34" charset="-127"/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5804452" y="4001700"/>
            <a:ext cx="583096" cy="424069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icrosoft GothicNeo" panose="020B0503020000020004" pitchFamily="34" charset="-127"/>
            </a:endParaRPr>
          </a:p>
        </p:txBody>
      </p:sp>
      <p:sp>
        <p:nvSpPr>
          <p:cNvPr id="10" name="아래쪽 화살표 9"/>
          <p:cNvSpPr/>
          <p:nvPr/>
        </p:nvSpPr>
        <p:spPr>
          <a:xfrm>
            <a:off x="5804452" y="2252494"/>
            <a:ext cx="583096" cy="424069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icrosoft GothicNeo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73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향후 개발 목표 </a:t>
            </a:r>
            <a:r>
              <a:rPr lang="ko-KR" altLang="en-US" sz="4000" dirty="0" smtClean="0"/>
              <a:t>및 소감</a:t>
            </a:r>
            <a:r>
              <a:rPr lang="ko-KR" altLang="en-US" b="1" dirty="0">
                <a:latin typeface="Microsoft GothicNeo" panose="020B0500000101010101" pitchFamily="34" charset="-127"/>
              </a:rPr>
              <a:t/>
            </a:r>
            <a:br>
              <a:rPr lang="ko-KR" altLang="en-US" b="1" dirty="0">
                <a:latin typeface="Microsoft GothicNeo" panose="020B0500000101010101" pitchFamily="34" charset="-127"/>
              </a:rPr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6653" y="1690688"/>
            <a:ext cx="10697309" cy="4351338"/>
          </a:xfrm>
        </p:spPr>
        <p:txBody>
          <a:bodyPr/>
          <a:lstStyle/>
          <a:p>
            <a:r>
              <a:rPr lang="en-US" altLang="ko-KR" dirty="0"/>
              <a:t>SURPRISE </a:t>
            </a:r>
            <a:r>
              <a:rPr lang="ko-KR" altLang="en-US" dirty="0"/>
              <a:t>패키지의 </a:t>
            </a:r>
            <a:r>
              <a:rPr lang="en-US" altLang="ko-KR" dirty="0"/>
              <a:t>SVD </a:t>
            </a:r>
            <a:r>
              <a:rPr lang="ko-KR" altLang="en-US" dirty="0"/>
              <a:t>알고리즘 </a:t>
            </a:r>
            <a:r>
              <a:rPr lang="ko-KR" altLang="en-US" dirty="0" smtClean="0"/>
              <a:t>사용</a:t>
            </a:r>
            <a:r>
              <a:rPr lang="en-US" altLang="ko-KR" dirty="0"/>
              <a:t> </a:t>
            </a:r>
            <a:endParaRPr lang="ko-KR" altLang="en-US" dirty="0"/>
          </a:p>
          <a:p>
            <a:r>
              <a:rPr lang="ko-KR" altLang="en-US" dirty="0"/>
              <a:t>문제점 해결을 위한 코드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9</a:t>
            </a:r>
            <a:r>
              <a:rPr lang="ko-KR" altLang="en-US" dirty="0" smtClean="0"/>
              <a:t>주차 소감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:</a:t>
            </a:r>
            <a:r>
              <a:rPr lang="ko-KR" altLang="en-US" sz="2400" dirty="0" smtClean="0"/>
              <a:t>지금까지 가장 단순한 </a:t>
            </a:r>
            <a:r>
              <a:rPr lang="en-US" altLang="ko-KR" sz="2400" dirty="0" smtClean="0"/>
              <a:t>item </a:t>
            </a:r>
            <a:r>
              <a:rPr lang="ko-KR" altLang="en-US" sz="2400" dirty="0" smtClean="0"/>
              <a:t>추천 구현을 해왔고 </a:t>
            </a:r>
            <a:r>
              <a:rPr lang="en-US" altLang="ko-KR" sz="2400" dirty="0" smtClean="0"/>
              <a:t>9</a:t>
            </a:r>
            <a:r>
              <a:rPr lang="ko-KR" altLang="en-US" sz="2400" dirty="0" smtClean="0"/>
              <a:t>주차 이후로는 사용자에게 맞춰주는 구현을 할 계획이고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생각보다 사용자에게 맞춤 추천이 어렵고 에러도 많이 떠서 적합한 알고리즘을 구현하려는 것으로 목표로 할 것입니다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endParaRPr lang="en-US" altLang="ko-KR" sz="2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B2F3-4266-41AB-AD7B-A6E69253B81B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00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sz="9600" b="1" dirty="0"/>
              <a:t>Q&amp;A</a:t>
            </a:r>
            <a:endParaRPr lang="ko-KR" altLang="en-US" sz="9600" b="1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ADFC-B48E-4511-B411-AEEB933E80CE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04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15283-366C-40A9-9E4B-C517E7905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686137"/>
            <a:ext cx="7772400" cy="1012806"/>
          </a:xfrm>
          <a:solidFill>
            <a:srgbClr val="FFFFFF">
              <a:alpha val="10000"/>
            </a:srgb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altLang="ko-KR" sz="2800" dirty="0" smtClean="0"/>
              <a:t>9</a:t>
            </a:r>
            <a:r>
              <a:rPr lang="ko-KR" altLang="en-US" sz="2800" dirty="0" smtClean="0"/>
              <a:t>주차 발표 순서</a:t>
            </a:r>
            <a:endParaRPr lang="ko-KR" altLang="en-US" sz="28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39AF4F-8EFF-4A65-B636-D3EA3D53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F762A45-7D22-41E1-AEEF-954EB8577A6F}" type="datetime1">
              <a:rPr lang="ko-KR" altLang="en-US" smtClean="0">
                <a:solidFill>
                  <a:schemeClr val="tx1">
                    <a:alpha val="80000"/>
                  </a:schemeClr>
                </a:solidFill>
              </a:rPr>
              <a:t>2019-05-07</a:t>
            </a:fld>
            <a:endParaRPr lang="ko-KR" alt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154C67-2893-4FFA-9E14-80251C770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mtClean="0">
                <a:solidFill>
                  <a:schemeClr val="tx1">
                    <a:alpha val="80000"/>
                  </a:schemeClr>
                </a:solidFill>
              </a:rPr>
              <a:t>2019-1</a:t>
            </a:r>
            <a:r>
              <a:rPr lang="ko-KR" altLang="en-US" smtClean="0">
                <a:solidFill>
                  <a:schemeClr val="tx1">
                    <a:alpha val="80000"/>
                  </a:schemeClr>
                </a:solidFill>
              </a:rPr>
              <a:t>학기 산학</a:t>
            </a:r>
            <a:r>
              <a:rPr lang="en-US" altLang="ko-KR" smtClean="0">
                <a:solidFill>
                  <a:schemeClr val="tx1">
                    <a:alpha val="80000"/>
                  </a:schemeClr>
                </a:solidFill>
              </a:rPr>
              <a:t>Capston Design </a:t>
            </a:r>
            <a:endParaRPr lang="ko-KR" alt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250831"/>
            <a:ext cx="10284069" cy="380304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3000" dirty="0" smtClean="0">
                <a:latin typeface="+mj-lt"/>
              </a:rPr>
              <a:t>FCMW </a:t>
            </a:r>
            <a:r>
              <a:rPr lang="ko-KR" altLang="en-US" sz="3000" dirty="0" smtClean="0">
                <a:latin typeface="+mj-lt"/>
              </a:rPr>
              <a:t>웹 피드백</a:t>
            </a:r>
            <a:r>
              <a:rPr lang="en-US" altLang="ko-KR" sz="3000" dirty="0" smtClean="0">
                <a:latin typeface="+mj-lt"/>
              </a:rPr>
              <a:t>(sqlite3)</a:t>
            </a:r>
          </a:p>
          <a:p>
            <a:endParaRPr lang="en-US" altLang="ko-KR" sz="3000" dirty="0" smtClean="0">
              <a:latin typeface="+mj-lt"/>
            </a:endParaRPr>
          </a:p>
          <a:p>
            <a:r>
              <a:rPr lang="en-US" altLang="ko-KR" sz="3000" dirty="0">
                <a:latin typeface="+mj-lt"/>
              </a:rPr>
              <a:t>FCMW </a:t>
            </a:r>
            <a:r>
              <a:rPr lang="ko-KR" altLang="en-US" sz="3000" dirty="0" smtClean="0">
                <a:latin typeface="+mj-lt"/>
              </a:rPr>
              <a:t>프로젝트와 기존 웹사이트 비교</a:t>
            </a:r>
            <a:endParaRPr lang="en-US" altLang="ko-KR" sz="3000" dirty="0" smtClean="0">
              <a:latin typeface="+mj-lt"/>
            </a:endParaRPr>
          </a:p>
          <a:p>
            <a:endParaRPr lang="en-US" altLang="ko-KR" sz="3000" dirty="0">
              <a:latin typeface="+mj-lt"/>
            </a:endParaRPr>
          </a:p>
          <a:p>
            <a:r>
              <a:rPr lang="ko-KR" altLang="en-US" sz="3000" dirty="0" smtClean="0">
                <a:latin typeface="+mj-lt"/>
              </a:rPr>
              <a:t>추천 시스템 개요</a:t>
            </a:r>
            <a:endParaRPr lang="en-US" altLang="ko-KR" sz="3000" dirty="0" smtClean="0">
              <a:latin typeface="+mj-lt"/>
            </a:endParaRPr>
          </a:p>
          <a:p>
            <a:endParaRPr lang="en-US" altLang="ko-KR" sz="3000" dirty="0" smtClean="0">
              <a:latin typeface="+mj-lt"/>
            </a:endParaRPr>
          </a:p>
          <a:p>
            <a:r>
              <a:rPr lang="en-US" altLang="ko-KR" sz="3000" dirty="0" smtClean="0">
                <a:latin typeface="+mj-lt"/>
              </a:rPr>
              <a:t>surprise </a:t>
            </a:r>
            <a:r>
              <a:rPr lang="ko-KR" altLang="en-US" sz="3000" dirty="0" smtClean="0">
                <a:latin typeface="+mj-lt"/>
              </a:rPr>
              <a:t>패키지의 </a:t>
            </a:r>
            <a:r>
              <a:rPr lang="en-US" altLang="ko-KR" sz="3000" dirty="0" smtClean="0">
                <a:latin typeface="+mj-lt"/>
              </a:rPr>
              <a:t>SVD </a:t>
            </a:r>
            <a:r>
              <a:rPr lang="ko-KR" altLang="en-US" sz="3000" dirty="0" smtClean="0">
                <a:latin typeface="+mj-lt"/>
              </a:rPr>
              <a:t>알고리즘</a:t>
            </a:r>
            <a:endParaRPr lang="en-US" altLang="ko-KR" sz="3000" dirty="0" smtClean="0">
              <a:latin typeface="+mj-lt"/>
            </a:endParaRPr>
          </a:p>
          <a:p>
            <a:endParaRPr lang="en-US" altLang="ko-KR" sz="3000" dirty="0" smtClean="0">
              <a:latin typeface="+mj-lt"/>
            </a:endParaRPr>
          </a:p>
          <a:p>
            <a:r>
              <a:rPr lang="ko-KR" altLang="en-US" sz="3000" dirty="0">
                <a:latin typeface="+mj-lt"/>
              </a:rPr>
              <a:t>향후 개발 목표</a:t>
            </a:r>
            <a:r>
              <a:rPr lang="en-US" altLang="ko-KR" sz="3000" dirty="0">
                <a:latin typeface="+mj-lt"/>
              </a:rPr>
              <a:t> 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226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빅데이터 저장 </a:t>
            </a:r>
            <a:r>
              <a:rPr lang="en-US" altLang="ko-KR" sz="4000" dirty="0" smtClean="0"/>
              <a:t>-sqlite3 </a:t>
            </a:r>
            <a:r>
              <a:rPr lang="ko-KR" altLang="en-US" sz="4000" dirty="0" smtClean="0"/>
              <a:t>쓰는 이유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sqlite3 -</a:t>
            </a:r>
            <a:r>
              <a:rPr lang="ko-KR" altLang="en-US" sz="2400" dirty="0" smtClean="0"/>
              <a:t> 장고에서 기본으로 제공하는 </a:t>
            </a:r>
            <a:r>
              <a:rPr lang="en-US" altLang="ko-KR" sz="2400" dirty="0" smtClean="0"/>
              <a:t>DB</a:t>
            </a:r>
            <a:r>
              <a:rPr lang="ko-KR" altLang="en-US" sz="2400" dirty="0" smtClean="0"/>
              <a:t> 따로 설정할 필요 없어 편리함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en-US" altLang="ko-KR" sz="2400" dirty="0" smtClean="0"/>
              <a:t>(</a:t>
            </a:r>
            <a:r>
              <a:rPr lang="ko-KR" altLang="en-US" sz="2400" dirty="0" smtClean="0"/>
              <a:t>성별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코디 목록 등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짧은 문자형데이터를 사용하기때문에 </a:t>
            </a:r>
            <a:r>
              <a:rPr lang="en-US" altLang="ko-KR" sz="2400" dirty="0" err="1" smtClean="0"/>
              <a:t>sqlite</a:t>
            </a:r>
            <a:r>
              <a:rPr lang="ko-KR" altLang="en-US" sz="2400" smtClean="0"/>
              <a:t> 선택</a:t>
            </a:r>
            <a:endParaRPr lang="en-US" altLang="ko-KR" sz="240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2766-EA3B-42CB-B556-853AD1C138AB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18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FCMW </a:t>
            </a:r>
            <a:r>
              <a:rPr lang="ko-KR" altLang="en-US" sz="4000" dirty="0"/>
              <a:t>프로젝트와 기존 웹사이트 비교</a:t>
            </a:r>
            <a:endParaRPr lang="en-US" altLang="ko-KR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869706" cy="4351338"/>
          </a:xfrm>
        </p:spPr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40" name="_x47605400" descr="EMB000018d80ac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541929"/>
            <a:ext cx="1171654" cy="108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638010" y="2650388"/>
            <a:ext cx="1234751" cy="1009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400" kern="0" dirty="0" err="1" smtClean="0">
                <a:solidFill>
                  <a:srgbClr val="000000"/>
                </a:solidFill>
                <a:ea typeface="함초롬바탕" panose="02030504000101010101" pitchFamily="18" charset="-127"/>
              </a:rPr>
              <a:t>어플명</a:t>
            </a:r>
            <a:r>
              <a:rPr lang="en-US" altLang="ko-KR" sz="2000" kern="0" dirty="0" smtClean="0">
                <a:solidFill>
                  <a:srgbClr val="000000"/>
                </a:solidFill>
                <a:ea typeface="함초롬바탕" panose="02030504000101010101" pitchFamily="18" charset="-127"/>
              </a:rPr>
              <a:t>:</a:t>
            </a:r>
            <a:r>
              <a:rPr lang="ko-KR" altLang="en-US" sz="2000" kern="0" dirty="0" smtClean="0">
                <a:solidFill>
                  <a:srgbClr val="000000"/>
                </a:solidFill>
                <a:ea typeface="함초롬바탕" panose="02030504000101010101" pitchFamily="18" charset="-127"/>
              </a:rPr>
              <a:t> </a:t>
            </a:r>
            <a:endParaRPr lang="en-US" altLang="ko-KR" sz="2000" kern="0" dirty="0" smtClean="0">
              <a:solidFill>
                <a:srgbClr val="000000"/>
              </a:solidFill>
              <a:ea typeface="함초롬바탕" panose="020305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2000" kern="0" dirty="0" err="1" smtClean="0">
                <a:solidFill>
                  <a:srgbClr val="000000"/>
                </a:solidFill>
                <a:ea typeface="함초롬바탕" panose="02030504000101010101" pitchFamily="18" charset="-127"/>
              </a:rPr>
              <a:t>내옷장</a:t>
            </a:r>
            <a:r>
              <a:rPr lang="ko-KR" altLang="en-US" sz="2000" kern="0" dirty="0" smtClean="0">
                <a:solidFill>
                  <a:srgbClr val="000000"/>
                </a:solidFill>
              </a:rPr>
              <a:t> </a:t>
            </a:r>
            <a:endParaRPr lang="en-US" altLang="ko-KR" sz="2000" u="sng" kern="0" dirty="0" smtClean="0">
              <a:solidFill>
                <a:srgbClr val="0000FF"/>
              </a:solidFill>
              <a:uFill>
                <a:solidFill>
                  <a:srgbClr val="0000FF"/>
                </a:solidFill>
              </a:uFill>
              <a:latin typeface="함초롬바탕" panose="02030504000101010101" pitchFamily="18" charset="-127"/>
            </a:endParaRPr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820860" y="3380256"/>
            <a:ext cx="6818986" cy="217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B675C-ABEF-43CB-824B-10C05A81B4CA}" type="datetime1">
              <a:rPr lang="ko-KR" altLang="en-US" smtClean="0"/>
              <a:t>2019-05-07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195" y="1613683"/>
            <a:ext cx="1339123" cy="27631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9939" y="1609109"/>
            <a:ext cx="1546600" cy="27677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5472" y="1609109"/>
            <a:ext cx="1549481" cy="27677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4942" y="1609109"/>
            <a:ext cx="1558120" cy="27677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13886" y="4376861"/>
            <a:ext cx="3611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유저들 중 전문 </a:t>
            </a:r>
            <a:r>
              <a:rPr lang="ko-KR" altLang="en-US" sz="1200" kern="0" dirty="0" err="1">
                <a:solidFill>
                  <a:srgbClr val="000000"/>
                </a:solidFill>
                <a:ea typeface="함초롬바탕" panose="02030504000101010101" pitchFamily="18" charset="-127"/>
              </a:rPr>
              <a:t>코디네이터에게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 </a:t>
            </a:r>
            <a:r>
              <a:rPr lang="ko-KR" altLang="en-US" sz="1200" kern="0" dirty="0" smtClean="0">
                <a:solidFill>
                  <a:srgbClr val="000000"/>
                </a:solidFill>
                <a:ea typeface="함초롬바탕" panose="02030504000101010101" pitchFamily="18" charset="-127"/>
              </a:rPr>
              <a:t>스타일 연출가능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972018" y="4375304"/>
            <a:ext cx="19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kern="0" dirty="0" err="1" smtClean="0">
                <a:solidFill>
                  <a:srgbClr val="000000"/>
                </a:solidFill>
                <a:ea typeface="함초롬바탕" panose="02030504000101010101" pitchFamily="18" charset="-127"/>
              </a:rPr>
              <a:t>앱상에서</a:t>
            </a:r>
            <a:r>
              <a:rPr lang="ko-KR" altLang="en-US" sz="1200" kern="0" dirty="0" smtClean="0">
                <a:solidFill>
                  <a:srgbClr val="000000"/>
                </a:solidFill>
                <a:ea typeface="함초롬바탕" panose="02030504000101010101" pitchFamily="18" charset="-127"/>
              </a:rPr>
              <a:t> 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코디 가능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2027194" y="4507512"/>
            <a:ext cx="932660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4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단점</a:t>
            </a:r>
            <a:endParaRPr lang="ko-KR" altLang="en-US" sz="1400" kern="0" dirty="0">
              <a:solidFill>
                <a:srgbClr val="000000"/>
              </a:solidFill>
            </a:endParaRPr>
          </a:p>
          <a:p>
            <a:pPr marL="342900" lvl="0" indent="-342900" algn="just" fontAlgn="base">
              <a:lnSpc>
                <a:spcPct val="160000"/>
              </a:lnSpc>
              <a:buFont typeface="+mj-lt"/>
              <a:buAutoNum type="arabicPeriod"/>
            </a:pPr>
            <a:r>
              <a:rPr lang="ko-KR" altLang="en-US" sz="14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상의 중에서도 </a:t>
            </a:r>
            <a:r>
              <a:rPr lang="ko-KR" altLang="en-US" sz="1400" kern="0" dirty="0" err="1" smtClean="0">
                <a:solidFill>
                  <a:srgbClr val="000000"/>
                </a:solidFill>
                <a:ea typeface="함초롬바탕" panose="02030504000101010101" pitchFamily="18" charset="-127"/>
              </a:rPr>
              <a:t>아우터</a:t>
            </a:r>
            <a:r>
              <a:rPr lang="en-US" altLang="ko-KR" sz="1400" kern="0" dirty="0" smtClean="0">
                <a:solidFill>
                  <a:srgbClr val="000000"/>
                </a:solidFill>
                <a:ea typeface="함초롬바탕" panose="02030504000101010101" pitchFamily="18" charset="-127"/>
              </a:rPr>
              <a:t>,</a:t>
            </a:r>
            <a:r>
              <a:rPr lang="ko-KR" altLang="en-US" sz="1400" kern="0" dirty="0" smtClean="0">
                <a:solidFill>
                  <a:srgbClr val="000000"/>
                </a:solidFill>
                <a:ea typeface="함초롬바탕" panose="02030504000101010101" pitchFamily="18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이너 이런 것으로 분류되는 것이 아닌 상의 옷이면 그대로 상의 옷으로 분류되어 </a:t>
            </a:r>
            <a:r>
              <a:rPr lang="ko-KR" altLang="en-US" sz="1400" kern="0" dirty="0" err="1">
                <a:solidFill>
                  <a:srgbClr val="000000"/>
                </a:solidFill>
                <a:ea typeface="함초롬바탕" panose="02030504000101010101" pitchFamily="18" charset="-127"/>
              </a:rPr>
              <a:t>레이어드</a:t>
            </a:r>
            <a:r>
              <a:rPr lang="ko-KR" altLang="en-US" sz="14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 등 코디 불가</a:t>
            </a:r>
            <a:endParaRPr lang="ko-KR" altLang="en-US" sz="1400" kern="0" dirty="0">
              <a:solidFill>
                <a:srgbClr val="000000"/>
              </a:solidFill>
            </a:endParaRPr>
          </a:p>
          <a:p>
            <a:pPr marL="342900" lvl="0" indent="-342900" algn="just" fontAlgn="base">
              <a:lnSpc>
                <a:spcPct val="160000"/>
              </a:lnSpc>
              <a:buFont typeface="+mj-lt"/>
              <a:buAutoNum type="arabicPeriod"/>
            </a:pPr>
            <a:r>
              <a:rPr lang="ko-KR" altLang="en-US" sz="14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앱 자체에서의 오류로 인한 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user </a:t>
            </a:r>
            <a:r>
              <a:rPr lang="ko-KR" altLang="en-US" sz="14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등의 불편 </a:t>
            </a:r>
            <a:r>
              <a:rPr lang="ko-KR" altLang="en-US" sz="1400" kern="0" dirty="0" smtClean="0">
                <a:solidFill>
                  <a:srgbClr val="000000"/>
                </a:solidFill>
                <a:ea typeface="함초롬바탕" panose="02030504000101010101" pitchFamily="18" charset="-127"/>
              </a:rPr>
              <a:t>증가</a:t>
            </a:r>
            <a:endParaRPr lang="en-US" altLang="ko-KR" sz="1400" kern="0" dirty="0" smtClean="0">
              <a:solidFill>
                <a:srgbClr val="000000"/>
              </a:solidFill>
              <a:ea typeface="함초롬바탕" panose="02030504000101010101" pitchFamily="18" charset="-127"/>
            </a:endParaRPr>
          </a:p>
          <a:p>
            <a:r>
              <a:rPr lang="en-US" altLang="ko-KR" sz="1400" u="sng" dirty="0"/>
              <a:t>https://play.google.com/store/apps/details?id=com.cubelab.owncloset</a:t>
            </a:r>
            <a:endParaRPr lang="en-US" altLang="ko-KR" sz="1400" dirty="0"/>
          </a:p>
          <a:p>
            <a:endParaRPr lang="ko-KR" altLang="en-US" sz="1400" dirty="0"/>
          </a:p>
          <a:p>
            <a:pPr marL="342900" lvl="0" indent="-342900" algn="just" fontAlgn="base">
              <a:lnSpc>
                <a:spcPct val="160000"/>
              </a:lnSpc>
              <a:buFont typeface="+mj-lt"/>
              <a:buAutoNum type="arabicPeriod"/>
            </a:pPr>
            <a:endParaRPr lang="ko-KR" altLang="en-US" sz="14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66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FCMW </a:t>
            </a:r>
            <a:r>
              <a:rPr lang="ko-KR" altLang="en-US" sz="4000" dirty="0"/>
              <a:t>프로젝트와 기존 웹사이트 비교</a:t>
            </a:r>
            <a:endParaRPr lang="en-US" altLang="ko-KR" sz="4000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282" y="1804996"/>
            <a:ext cx="3890142" cy="2188205"/>
          </a:xfrm>
          <a:prstGeom prst="rect">
            <a:avLst/>
          </a:prstGeom>
        </p:spPr>
      </p:pic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654423" y="108472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820860" y="3380256"/>
            <a:ext cx="6818986" cy="217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42" name="_x47605720" descr="EMB000018d80ac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60" y="1883032"/>
            <a:ext cx="1188995" cy="109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2043953" y="3947144"/>
            <a:ext cx="8964706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200" kern="0" dirty="0" smtClean="0">
                <a:solidFill>
                  <a:srgbClr val="000000"/>
                </a:solidFill>
                <a:ea typeface="함초롬바탕" panose="02030504000101010101" pitchFamily="18" charset="-127"/>
              </a:rPr>
              <a:t>장점</a:t>
            </a:r>
            <a:endParaRPr lang="ko-KR" altLang="en-US" sz="1200" kern="0" dirty="0">
              <a:solidFill>
                <a:srgbClr val="000000"/>
              </a:solidFill>
            </a:endParaRPr>
          </a:p>
          <a:p>
            <a:pPr marL="342900" lvl="0" indent="-342900" algn="just" fontAlgn="base">
              <a:lnSpc>
                <a:spcPct val="160000"/>
              </a:lnSpc>
              <a:buFont typeface="+mj-lt"/>
              <a:buAutoNum type="arabicPeriod"/>
            </a:pP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유사 앱 중에서 가장 많은 의류 브랜드가 있다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.</a:t>
            </a:r>
            <a:endParaRPr lang="ko-KR" altLang="en-US" sz="1200" kern="0" dirty="0">
              <a:solidFill>
                <a:srgbClr val="000000"/>
              </a:solidFill>
            </a:endParaRPr>
          </a:p>
          <a:p>
            <a:pPr marL="342900" lvl="0" indent="-342900" algn="just" fontAlgn="base">
              <a:lnSpc>
                <a:spcPct val="160000"/>
              </a:lnSpc>
              <a:buFont typeface="+mj-lt"/>
              <a:buAutoNum type="arabicPeriod"/>
            </a:pP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검색 수 기준으로 가장 브랜드 순위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남자 쇼핑몰 인기 순위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여자 쇼핑몰 인기 순위 등을 제공함으로써 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user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가 가장 대중들이 선호하는 의류 분석 가능</a:t>
            </a:r>
            <a:endParaRPr lang="ko-KR" altLang="en-US" sz="1200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단점</a:t>
            </a:r>
            <a:endParaRPr lang="ko-KR" altLang="en-US" sz="1200" kern="0" dirty="0">
              <a:solidFill>
                <a:srgbClr val="000000"/>
              </a:solidFill>
            </a:endParaRPr>
          </a:p>
          <a:p>
            <a:pPr marL="342900" lvl="0" indent="-342900" algn="just" fontAlgn="base">
              <a:lnSpc>
                <a:spcPct val="160000"/>
              </a:lnSpc>
              <a:buFont typeface="+mj-lt"/>
              <a:buAutoNum type="arabicPeriod"/>
            </a:pP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자신이 선호하는 의류들을 의류의 모양 등이 아닌 색상 위주로 </a:t>
            </a:r>
            <a:r>
              <a:rPr lang="ko-KR" altLang="en-US" sz="1200" kern="0" dirty="0" smtClean="0">
                <a:solidFill>
                  <a:srgbClr val="000000"/>
                </a:solidFill>
                <a:ea typeface="함초롬바탕" panose="02030504000101010101" pitchFamily="18" charset="-127"/>
              </a:rPr>
              <a:t>추천</a:t>
            </a:r>
            <a:endParaRPr lang="en-US" altLang="ko-KR" sz="1200" kern="0" dirty="0" smtClean="0">
              <a:solidFill>
                <a:srgbClr val="000000"/>
              </a:solidFill>
              <a:ea typeface="함초롬바탕" panose="020305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200" u="sng" kern="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함초롬바탕" panose="02030504000101010101" pitchFamily="18" charset="-127"/>
                <a:hlinkClick r:id="rId4"/>
              </a:rPr>
              <a:t>https://www.sta1.com/home</a:t>
            </a:r>
            <a:endParaRPr lang="ko-KR" altLang="en-US" sz="1200" kern="0" dirty="0">
              <a:solidFill>
                <a:srgbClr val="000000"/>
              </a:solidFill>
            </a:endParaRPr>
          </a:p>
          <a:p>
            <a:pPr lvl="0" algn="just" fontAlgn="base">
              <a:lnSpc>
                <a:spcPct val="160000"/>
              </a:lnSpc>
            </a:pPr>
            <a:endParaRPr lang="ko-KR" altLang="en-US" sz="1200" kern="0" dirty="0">
              <a:solidFill>
                <a:srgbClr val="000000"/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B675C-ABEF-43CB-824B-10C05A81B4CA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35160" y="3021421"/>
            <a:ext cx="152986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kern="0" dirty="0" err="1">
                <a:solidFill>
                  <a:srgbClr val="000000"/>
                </a:solidFill>
                <a:ea typeface="함초롬바탕" panose="02030504000101010101" pitchFamily="18" charset="-127"/>
              </a:rPr>
              <a:t>어플명</a:t>
            </a:r>
            <a:r>
              <a:rPr lang="en-US" altLang="ko-KR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: </a:t>
            </a:r>
            <a:endParaRPr lang="en-US" altLang="ko-KR" kern="0" dirty="0" smtClean="0">
              <a:solidFill>
                <a:srgbClr val="000000"/>
              </a:solidFill>
              <a:ea typeface="함초롬바탕" panose="02030504000101010101" pitchFamily="18" charset="-127"/>
            </a:endParaRPr>
          </a:p>
          <a:p>
            <a:r>
              <a:rPr lang="ko-KR" altLang="en-US" sz="2000" kern="0" dirty="0" err="1" smtClean="0">
                <a:solidFill>
                  <a:srgbClr val="000000"/>
                </a:solidFill>
                <a:ea typeface="함초롬바탕" panose="02030504000101010101" pitchFamily="18" charset="-127"/>
              </a:rPr>
              <a:t>스타일닷컴</a:t>
            </a:r>
            <a:endParaRPr lang="ko-KR" altLang="en-US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6306" y="1800418"/>
            <a:ext cx="3822240" cy="215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19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 smtClean="0"/>
              <a:t>추천시스템</a:t>
            </a:r>
            <a:r>
              <a:rPr lang="en-US" altLang="ko-KR" sz="4000" b="1" dirty="0" smtClean="0"/>
              <a:t>(Recommendation System)</a:t>
            </a:r>
            <a:r>
              <a:rPr lang="ko-KR" altLang="en-US" sz="4000" dirty="0" smtClean="0"/>
              <a:t>이란</a:t>
            </a:r>
            <a:r>
              <a:rPr lang="en-US" altLang="ko-KR" sz="4000" dirty="0" smtClean="0"/>
              <a:t>?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Selection, Search</a:t>
            </a:r>
            <a:r>
              <a:rPr lang="ko-KR" altLang="en-US" sz="2000" dirty="0" smtClean="0"/>
              <a:t>로 부터의 한단계 진화</a:t>
            </a:r>
            <a:endParaRPr lang="en-US" altLang="ko-KR" sz="2000" dirty="0" smtClean="0"/>
          </a:p>
          <a:p>
            <a:endParaRPr lang="ko-KR" altLang="en-US" sz="2000" dirty="0" smtClean="0"/>
          </a:p>
          <a:p>
            <a:r>
              <a:rPr lang="en-US" altLang="ko-KR" sz="2000" dirty="0" smtClean="0"/>
              <a:t>item </a:t>
            </a:r>
            <a:r>
              <a:rPr lang="ko-KR" altLang="en-US" sz="2000" dirty="0" smtClean="0"/>
              <a:t>개수가 </a:t>
            </a:r>
            <a:r>
              <a:rPr lang="ko-KR" altLang="en-US" sz="2000" dirty="0" err="1" smtClean="0"/>
              <a:t>한명의</a:t>
            </a:r>
            <a:r>
              <a:rPr lang="ko-KR" altLang="en-US" sz="2000" dirty="0" smtClean="0"/>
              <a:t> 사용자가 한번에 열람 가능한 경우</a:t>
            </a:r>
            <a:r>
              <a:rPr lang="en-US" altLang="ko-KR" sz="2000" dirty="0" smtClean="0"/>
              <a:t>,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보통 사용자는 본인 기준에 의해 </a:t>
            </a:r>
            <a:r>
              <a:rPr lang="en-US" altLang="ko-KR" sz="2000" dirty="0" smtClean="0"/>
              <a:t>selection </a:t>
            </a:r>
            <a:r>
              <a:rPr lang="ko-KR" altLang="en-US" sz="2000" dirty="0" smtClean="0"/>
              <a:t>함</a:t>
            </a:r>
            <a:endParaRPr lang="en-US" altLang="ko-KR" sz="2000" dirty="0" smtClean="0"/>
          </a:p>
          <a:p>
            <a:endParaRPr lang="ko-KR" altLang="en-US" sz="2000" dirty="0" smtClean="0"/>
          </a:p>
          <a:p>
            <a:r>
              <a:rPr lang="en-US" altLang="ko-KR" sz="2000" dirty="0" smtClean="0"/>
              <a:t>item </a:t>
            </a:r>
            <a:r>
              <a:rPr lang="ko-KR" altLang="en-US" sz="2000" dirty="0" smtClean="0"/>
              <a:t>개수가 많아지면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사용자는 원하는 </a:t>
            </a:r>
            <a:r>
              <a:rPr lang="en-US" altLang="ko-KR" sz="2000" dirty="0" smtClean="0"/>
              <a:t>query(</a:t>
            </a:r>
            <a:r>
              <a:rPr lang="ko-KR" altLang="en-US" sz="2000" dirty="0" err="1" smtClean="0"/>
              <a:t>질의어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로 </a:t>
            </a:r>
            <a:r>
              <a:rPr lang="en-US" altLang="ko-KR" sz="2000" dirty="0" smtClean="0"/>
              <a:t>search</a:t>
            </a:r>
            <a:r>
              <a:rPr lang="ko-KR" altLang="en-US" sz="2000" dirty="0" smtClean="0"/>
              <a:t>를 시도</a:t>
            </a:r>
            <a:endParaRPr lang="en-US" altLang="ko-KR" sz="2000" dirty="0" smtClean="0"/>
          </a:p>
          <a:p>
            <a:endParaRPr lang="ko-KR" altLang="en-US" sz="2000" dirty="0" smtClean="0"/>
          </a:p>
          <a:p>
            <a:r>
              <a:rPr lang="en-US" altLang="ko-KR" sz="2000" dirty="0" smtClean="0"/>
              <a:t>item </a:t>
            </a:r>
            <a:r>
              <a:rPr lang="ko-KR" altLang="en-US" sz="2000" dirty="0" smtClean="0"/>
              <a:t>개수도 많고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원하는 질의</a:t>
            </a:r>
            <a:r>
              <a:rPr lang="en-US" altLang="ko-KR" sz="2000" dirty="0" smtClean="0"/>
              <a:t>(query)</a:t>
            </a:r>
            <a:r>
              <a:rPr lang="ko-KR" altLang="en-US" sz="2000" dirty="0" smtClean="0"/>
              <a:t>가 무엇인지조차 모를 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추천시스템이 매우 유용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CB7E-D995-402D-885E-9A2AEA99DFE3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47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추천 기본 알고리즘 단계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55409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CA78-7277-4C2E-94BC-DFEE05DCFE1B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26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FCMW</a:t>
            </a:r>
            <a:r>
              <a:rPr lang="ko-KR" altLang="en-US" dirty="0" smtClean="0"/>
              <a:t>웹사이트의 문제점과 해결방안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문제점과 해결방안</a:t>
            </a:r>
          </a:p>
          <a:p>
            <a:pPr lvl="1"/>
            <a:r>
              <a:rPr lang="en-US" altLang="ko-KR" dirty="0" smtClean="0"/>
              <a:t>Cold Start Problem</a:t>
            </a:r>
          </a:p>
          <a:p>
            <a:pPr lvl="2"/>
            <a:r>
              <a:rPr lang="ko-KR" altLang="en-US" dirty="0" smtClean="0"/>
              <a:t>첫 방문한 사용자는 유사한 사용자가 없기 때문에 추천이 되질 않음</a:t>
            </a:r>
          </a:p>
          <a:p>
            <a:pPr marL="914400" lvl="2" indent="0">
              <a:buNone/>
            </a:pPr>
            <a:r>
              <a:rPr lang="en-US" altLang="ko-KR" dirty="0" smtClean="0"/>
              <a:t>-&gt;</a:t>
            </a:r>
            <a:r>
              <a:rPr lang="ko-KR" altLang="en-US" dirty="0" smtClean="0"/>
              <a:t>따라서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웹페이지</a:t>
            </a:r>
            <a:r>
              <a:rPr lang="ko-KR" altLang="en-US" dirty="0" smtClean="0"/>
              <a:t> 첫 방문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일정 개수 이상의 코디에 평점을 남기는 것을 유도</a:t>
            </a:r>
            <a:endParaRPr lang="en-US" altLang="ko-KR" dirty="0" smtClean="0"/>
          </a:p>
          <a:p>
            <a:pPr marL="914400" lvl="2" indent="0">
              <a:buNone/>
            </a:pPr>
            <a:endParaRPr lang="ko-KR" altLang="en-US" dirty="0" smtClean="0"/>
          </a:p>
          <a:p>
            <a:pPr lvl="1"/>
            <a:r>
              <a:rPr lang="en-US" altLang="ko-KR" dirty="0" smtClean="0"/>
              <a:t>User-Rating sparsity Problem</a:t>
            </a:r>
          </a:p>
          <a:p>
            <a:pPr lvl="2"/>
            <a:r>
              <a:rPr lang="ko-KR" altLang="en-US" dirty="0" smtClean="0"/>
              <a:t>대부분의 사용자는 평점을 잘 남기지 않는 경향이 있음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 smtClean="0"/>
              <a:t>-&gt;</a:t>
            </a:r>
            <a:r>
              <a:rPr lang="ko-KR" altLang="en-US" dirty="0" smtClean="0"/>
              <a:t>이들에게는 개인화가 어려움</a:t>
            </a:r>
            <a:r>
              <a:rPr lang="en-US" altLang="ko-KR" dirty="0" smtClean="0"/>
              <a:t>, Popularity based </a:t>
            </a:r>
            <a:r>
              <a:rPr lang="ko-KR" altLang="en-US" dirty="0" smtClean="0"/>
              <a:t>추천</a:t>
            </a:r>
          </a:p>
          <a:p>
            <a:pPr marL="914400" lvl="2" indent="0">
              <a:buNone/>
            </a:pP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8401-C910-4A28-9CD8-5088B7FD7884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46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surprise </a:t>
            </a:r>
            <a:r>
              <a:rPr lang="ko-KR" altLang="en-US" sz="4000" dirty="0" smtClean="0"/>
              <a:t>패키지의 </a:t>
            </a:r>
            <a:r>
              <a:rPr lang="en-US" altLang="ko-KR" sz="4000" dirty="0" smtClean="0"/>
              <a:t>SVD </a:t>
            </a:r>
            <a:r>
              <a:rPr lang="ko-KR" altLang="en-US" sz="4000" dirty="0" smtClean="0"/>
              <a:t>알고리즘</a:t>
            </a:r>
            <a:endParaRPr lang="en-US" altLang="ko-KR" sz="40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6920" y="1493104"/>
            <a:ext cx="11231880" cy="5032375"/>
          </a:xfrm>
        </p:spPr>
        <p:txBody>
          <a:bodyPr/>
          <a:lstStyle/>
          <a:p>
            <a:r>
              <a:rPr lang="ko-KR" altLang="en-US" dirty="0" smtClean="0"/>
              <a:t>개인화 추천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</a:t>
            </a:r>
            <a:r>
              <a:rPr lang="en-US" altLang="ko-KR" dirty="0" smtClean="0"/>
              <a:t>surprise </a:t>
            </a:r>
            <a:r>
              <a:rPr lang="ko-KR" altLang="en-US" dirty="0" smtClean="0"/>
              <a:t>패키지</a:t>
            </a:r>
            <a:r>
              <a:rPr lang="ko-KR" altLang="en-US" dirty="0"/>
              <a:t> </a:t>
            </a:r>
            <a:r>
              <a:rPr lang="ko-KR" altLang="en-US" dirty="0" smtClean="0"/>
              <a:t>안에 포함된 </a:t>
            </a:r>
            <a:r>
              <a:rPr lang="en-US" altLang="ko-KR" dirty="0" smtClean="0"/>
              <a:t>SVD </a:t>
            </a:r>
            <a:r>
              <a:rPr lang="ko-KR" altLang="en-US" dirty="0" smtClean="0"/>
              <a:t>사용 목표</a:t>
            </a:r>
            <a:endParaRPr lang="en-US" altLang="ko-KR" dirty="0" smtClean="0"/>
          </a:p>
          <a:p>
            <a:r>
              <a:rPr lang="ko-KR" altLang="en-US" dirty="0" smtClean="0"/>
              <a:t>작은 행렬로 만드는 축소대각행렬알고리즘</a:t>
            </a:r>
            <a:r>
              <a:rPr lang="en-US" altLang="ko-KR" dirty="0" smtClean="0"/>
              <a:t>(SVD)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6" name="Picture 2" descr="ë¨ì±ì ë¹ì¦ëì¤ ì·ì ë²¡í° ì¼ë¬ì¤í¸ ë ì´ ìì ì§í© ì¤í¡ ì½íì¸  - 1989878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64" b="68481"/>
          <a:stretch/>
        </p:blipFill>
        <p:spPr bwMode="auto">
          <a:xfrm>
            <a:off x="1219443" y="2910968"/>
            <a:ext cx="846749" cy="107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ë¨ì±ì ë¹ì¦ëì¤ ì·ì ë²¡í° ì¼ë¬ì¤í¸ ë ì´ ìì ì§í© ì¤í¡ ì½íì¸  - 1989878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" t="32311" r="69408" b="25094"/>
          <a:stretch/>
        </p:blipFill>
        <p:spPr bwMode="auto">
          <a:xfrm>
            <a:off x="2581527" y="2833893"/>
            <a:ext cx="726815" cy="127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ë¨ì±ì ë¹ì¦ëì¤ ì·ì ë²¡í° ì¼ë¬ì¤í¸ ë ì´ ìì ì§í© ì¤í¡ ì½íì¸  - 1989878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530" b="26121"/>
          <a:stretch/>
        </p:blipFill>
        <p:spPr bwMode="auto">
          <a:xfrm>
            <a:off x="6193260" y="2910968"/>
            <a:ext cx="920019" cy="253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62636" y="3982915"/>
            <a:ext cx="31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68324" y="3992037"/>
            <a:ext cx="29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 flipV="1">
            <a:off x="3939222" y="3086100"/>
            <a:ext cx="26376" cy="18463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3930162" y="4911968"/>
            <a:ext cx="1908123" cy="205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3982914" y="3217986"/>
            <a:ext cx="817686" cy="1693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3982914" y="3358662"/>
            <a:ext cx="1075522" cy="1553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41625" y="2884975"/>
            <a:ext cx="31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96409" y="2999465"/>
            <a:ext cx="29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pic>
        <p:nvPicPr>
          <p:cNvPr id="1030" name="Picture 6" descr="íí¬ ì· ì ì° â ì¤í¡ ì¬ì§"/>
          <p:cNvPicPr preferRelativeResize="0"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00" t="20" r="36413" b="60203"/>
          <a:stretch/>
        </p:blipFill>
        <p:spPr bwMode="auto">
          <a:xfrm>
            <a:off x="1822200" y="4538707"/>
            <a:ext cx="955040" cy="136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154403" y="5992297"/>
            <a:ext cx="29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3267261" y="4892203"/>
            <a:ext cx="721355" cy="1499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121944" y="6311900"/>
            <a:ext cx="29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732786"/>
              </p:ext>
            </p:extLst>
          </p:nvPr>
        </p:nvGraphicFramePr>
        <p:xfrm>
          <a:off x="7957537" y="3098525"/>
          <a:ext cx="3911598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1933">
                  <a:extLst>
                    <a:ext uri="{9D8B030D-6E8A-4147-A177-3AD203B41FA5}">
                      <a16:colId xmlns:a16="http://schemas.microsoft.com/office/drawing/2014/main" val="2893741107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2051284502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3695618524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2565345515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3609803178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2902773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70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7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106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215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777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840782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3982914" y="5634987"/>
            <a:ext cx="3413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지금까지 아이템 추천 알고리즘이 동작하는 기본적인 원리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829559" y="5413273"/>
            <a:ext cx="4240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SVD:</a:t>
            </a:r>
            <a:r>
              <a:rPr lang="ko-KR" altLang="en-US" dirty="0" smtClean="0"/>
              <a:t>사용자 평가를 행렬로 나타낸 것을 축소시켜 대각 행렬로 만든 것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16EF-2059-438C-A53F-3FD76E8FBBFD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89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610</Words>
  <Application>Microsoft Office PowerPoint</Application>
  <PresentationFormat>와이드스크린</PresentationFormat>
  <Paragraphs>142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Microsoft GothicNeo</vt:lpstr>
      <vt:lpstr>함초롬바탕</vt:lpstr>
      <vt:lpstr>Arial</vt:lpstr>
      <vt:lpstr>Wingdings</vt:lpstr>
      <vt:lpstr>맑은 고딕</vt:lpstr>
      <vt:lpstr>Office 테마</vt:lpstr>
      <vt:lpstr>Fashion coordy  for 20’s man &amp; woman  in Website</vt:lpstr>
      <vt:lpstr>9주차 발표 순서</vt:lpstr>
      <vt:lpstr>빅데이터 저장 -sqlite3 쓰는 이유</vt:lpstr>
      <vt:lpstr>FCMW 프로젝트와 기존 웹사이트 비교</vt:lpstr>
      <vt:lpstr>FCMW 프로젝트와 기존 웹사이트 비교</vt:lpstr>
      <vt:lpstr>추천시스템(Recommendation System)이란?</vt:lpstr>
      <vt:lpstr>추천 기본 알고리즘 단계</vt:lpstr>
      <vt:lpstr>FCMW웹사이트의 문제점과 해결방안</vt:lpstr>
      <vt:lpstr>surprise 패키지의 SVD 알고리즘</vt:lpstr>
      <vt:lpstr>surprise 패키지의 SVD 알고리즘</vt:lpstr>
      <vt:lpstr>향후 개발 목표 및 소감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43</cp:revision>
  <dcterms:created xsi:type="dcterms:W3CDTF">2019-05-07T01:52:23Z</dcterms:created>
  <dcterms:modified xsi:type="dcterms:W3CDTF">2019-05-07T06:18:39Z</dcterms:modified>
</cp:coreProperties>
</file>