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76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09A9-B2C9-4DD1-9603-343551B4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75B0D-729F-42D5-865E-834132489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55E04-574D-4F22-B5C0-BC1ED06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51129-8E98-49FD-8E20-4BE4D38A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BC576-C902-4A10-8ECE-1C217CE0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1118-3A88-4EFB-8776-04D69545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6F05C-0DA4-464A-A759-CEA83769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C7688-505C-4597-80B3-A276C8D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7D892-A081-4603-9192-5CDA0141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0077B-50D6-4D70-B901-9ADE3160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9AE87-E3DD-43B4-97A1-78BCBC0B4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B38AA-078B-45A3-BC27-E1D44A0F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441A4-4C2B-4640-9224-9F18ABFA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181A0-600E-4AD5-A94F-A58FFF53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D32EE-35A7-495E-B0B0-C114040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00B7-7DDD-4948-B119-1B10390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6A137-F18C-489A-B060-D8445BD1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503E-0785-4634-9073-F9B5FB3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366F4-9774-4967-808D-887E9E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2820F-DA13-426A-8C60-BDBFB6DE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53426-63BF-4378-B1F9-2EF22F27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79D4C-5F99-4924-98A1-381C0644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18CDA-2591-41D0-875E-4F3E62F7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3965D-4423-4EF2-A803-2CBD00A0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8CFED-050F-456A-93B0-6A9CFB5D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0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A2A9-EB5A-4017-8110-9614BDD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912F0-1285-4C43-B407-DE926C20F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1BEBF-E731-4D6D-9D8C-1826080E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CDCDC-FF17-43C8-996C-EDEBC4B7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64038-6E5B-4073-A237-BD49582E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4A17C-4F65-45CF-BD4E-92AB8A1E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FD4F7-C00A-43DC-A8B7-5A0C26B8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88380-2173-48B4-AE9A-3F8E8F13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A7DF5-59DB-4691-BCBA-272D610C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9FCEC-921A-4AE6-A6B6-D100E42E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91D09-277D-4D16-8938-CECFFE97F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6557DE-08D2-41A7-A6C7-E6B6D62B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CEBACA-C7E5-4783-BA3A-DF88B15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1104D-0FCF-4101-A13E-45EE646C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1334-8C3D-44B4-BC2C-5E80C669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F59A0-D02F-4400-8E67-96D45000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FAC8A-ED1D-4E83-A6C1-113E3395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AF497-3549-44F8-A675-DC74E323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06551-28E7-4355-BC50-B3DC51DE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26630-7863-4AA9-825C-2060CD5D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8C160-CCA3-4A06-B92F-9284E608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5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639D-82B5-4607-A890-31CCCFE6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68EEC-4328-4562-802E-F4320CC6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BB3E3-37D4-4CA1-945D-483E5275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833C3-A8E1-4DAD-90D6-DA8A6120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426BC-55B1-435D-AF29-2B4A57F9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C0848-0613-4F85-AEE4-71272492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1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3798-EE6E-4E5A-8827-7689151E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F609B-FA85-4A38-BEC8-56D4AEAD1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FC481-65C9-46EC-8FD4-66F6E602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15454-6204-4279-894F-4BFCE73E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8D09F-4F36-438E-980D-C282666F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422E1-619D-412B-9561-9341EBB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C325D-D643-4E99-9979-E5719E15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850CF-6EBA-4102-ACB5-49B82DD8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BB12-E5B7-43AF-BD25-A3A5F474B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738C-BD62-4DE3-85BC-1FBFC6A7E9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FF70C-3212-4F98-8092-5B930728C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99E5A-FB0E-4572-8414-FCD34DAAB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/>
              <a:t>coordy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)/12</a:t>
            </a:r>
            <a:r>
              <a:rPr lang="ko-KR" altLang="en-US" dirty="0"/>
              <a:t>주차 발표자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6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-5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560D95-737B-421E-AC7F-C0ED2E447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15826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5B94B-3759-4E36-BE6C-CADA257EE729}"/>
              </a:ext>
            </a:extLst>
          </p:cNvPr>
          <p:cNvSpPr txBox="1"/>
          <p:nvPr/>
        </p:nvSpPr>
        <p:spPr>
          <a:xfrm>
            <a:off x="3123210" y="1690688"/>
            <a:ext cx="8230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유사도를 계산하여 추천 시스템 알고리즘을 적용하기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x </a:t>
            </a:r>
            <a:r>
              <a:rPr lang="ko-KR" altLang="en-US" dirty="0"/>
              <a:t>사용자 유사도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전치</a:t>
            </a:r>
            <a:r>
              <a:rPr lang="en-US" altLang="ko-KR" dirty="0"/>
              <a:t>(transpose)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U1~U4 , U5~U7 </a:t>
            </a:r>
            <a:r>
              <a:rPr lang="ko-KR" altLang="en-US" dirty="0"/>
              <a:t>각각 유사하다고 판단할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U1~U4 : </a:t>
            </a:r>
            <a:r>
              <a:rPr lang="ko-KR" altLang="en-US" dirty="0" err="1"/>
              <a:t>캐쥬얼</a:t>
            </a:r>
            <a:endParaRPr lang="en-US" altLang="ko-KR" dirty="0"/>
          </a:p>
          <a:p>
            <a:r>
              <a:rPr lang="en-US" altLang="ko-KR" dirty="0"/>
              <a:t>U5~U7 : </a:t>
            </a:r>
            <a:r>
              <a:rPr lang="ko-KR" altLang="en-US" dirty="0"/>
              <a:t>클래식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4E65B-9E69-457C-94B9-C1CF4BF4532B}"/>
              </a:ext>
            </a:extLst>
          </p:cNvPr>
          <p:cNvSpPr/>
          <p:nvPr/>
        </p:nvSpPr>
        <p:spPr>
          <a:xfrm>
            <a:off x="1082127" y="2100169"/>
            <a:ext cx="799768" cy="5250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10C88C-5C3D-4504-9999-E2D78829C7B4}"/>
              </a:ext>
            </a:extLst>
          </p:cNvPr>
          <p:cNvSpPr/>
          <p:nvPr/>
        </p:nvSpPr>
        <p:spPr>
          <a:xfrm>
            <a:off x="1917372" y="2625213"/>
            <a:ext cx="607552" cy="391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CFB700-E898-4CFE-86D3-9F8E918B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42" y="1971675"/>
            <a:ext cx="3038475" cy="145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92C5E-BE67-41CB-9CEF-90429C489206}"/>
              </a:ext>
            </a:extLst>
          </p:cNvPr>
          <p:cNvSpPr txBox="1"/>
          <p:nvPr/>
        </p:nvSpPr>
        <p:spPr>
          <a:xfrm>
            <a:off x="5248893" y="2161309"/>
            <a:ext cx="4643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행렬들을 이용하여 </a:t>
            </a:r>
            <a:r>
              <a:rPr lang="en-US" altLang="ko-KR" dirty="0" err="1"/>
              <a:t>svd</a:t>
            </a:r>
            <a:r>
              <a:rPr lang="ko-KR" altLang="en-US" dirty="0"/>
              <a:t>의 유사도를 계산 한 결과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원본 행렬과 동일한 결과를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축소 시킨 데이터행렬로도 동일한 유사도를 얻을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80D14-CC34-430F-A231-8B5E169BCBFF}"/>
              </a:ext>
            </a:extLst>
          </p:cNvPr>
          <p:cNvSpPr/>
          <p:nvPr/>
        </p:nvSpPr>
        <p:spPr>
          <a:xfrm>
            <a:off x="1713358" y="2406936"/>
            <a:ext cx="1342508" cy="5781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EC5E-A064-4D46-9DAC-E9FCD2692431}"/>
              </a:ext>
            </a:extLst>
          </p:cNvPr>
          <p:cNvSpPr/>
          <p:nvPr/>
        </p:nvSpPr>
        <p:spPr>
          <a:xfrm>
            <a:off x="3207806" y="2985073"/>
            <a:ext cx="937435" cy="4439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-7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2F3FB1-71EE-4DDF-9222-969E20EC7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6059"/>
            <a:ext cx="5010150" cy="2447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4CFB2-8793-4714-A5E8-1360E998CBA3}"/>
              </a:ext>
            </a:extLst>
          </p:cNvPr>
          <p:cNvSpPr txBox="1"/>
          <p:nvPr/>
        </p:nvSpPr>
        <p:spPr>
          <a:xfrm>
            <a:off x="6400800" y="2066306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아이템간 유사도 평가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8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-8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EFC56D-86D6-4F27-B1DF-0F968391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282" y="1825625"/>
            <a:ext cx="37034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72283-227D-48D1-865F-2D305348722F}"/>
              </a:ext>
            </a:extLst>
          </p:cNvPr>
          <p:cNvSpPr txBox="1"/>
          <p:nvPr/>
        </p:nvSpPr>
        <p:spPr>
          <a:xfrm>
            <a:off x="7315199" y="1935678"/>
            <a:ext cx="3918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행렬에 대해 유사도를 계산해 </a:t>
            </a:r>
            <a:r>
              <a:rPr lang="ko-KR" altLang="en-US" dirty="0" err="1"/>
              <a:t>보았을때</a:t>
            </a:r>
            <a:r>
              <a:rPr lang="ko-KR" altLang="en-US" dirty="0"/>
              <a:t> 역시나 원본과 유사한 유사도 분석 결과가 나온 것을 확인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7x5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en-US" altLang="ko-KR" dirty="0"/>
              <a:t>-&gt;7x2</a:t>
            </a:r>
            <a:r>
              <a:rPr lang="ko-KR" altLang="en-US" dirty="0"/>
              <a:t>행렬로 축소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데이터는 축소되었지만 유사도는 변함없음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49D71-7297-4B27-BC4E-8ED35151E82C}"/>
              </a:ext>
            </a:extLst>
          </p:cNvPr>
          <p:cNvSpPr txBox="1"/>
          <p:nvPr/>
        </p:nvSpPr>
        <p:spPr>
          <a:xfrm>
            <a:off x="7588333" y="5153891"/>
            <a:ext cx="39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,100</a:t>
            </a:r>
            <a:r>
              <a:rPr lang="ko-KR" altLang="en-US" dirty="0"/>
              <a:t>만개가 넘는 차원의 데이터였다면 속도나 성능 측면에서 더 많은 장점을 얻을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5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-9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0F2B859-F714-454A-B119-A3404AFD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353469"/>
            <a:ext cx="5486400" cy="3295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42CB2-7D1A-4B89-A800-2A75D394141A}"/>
              </a:ext>
            </a:extLst>
          </p:cNvPr>
          <p:cNvSpPr txBox="1"/>
          <p:nvPr/>
        </p:nvSpPr>
        <p:spPr>
          <a:xfrm>
            <a:off x="950026" y="1638795"/>
            <a:ext cx="697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평점이 </a:t>
            </a:r>
            <a:r>
              <a:rPr lang="ko-KR" altLang="en-US" dirty="0" err="1"/>
              <a:t>추가되었을때</a:t>
            </a:r>
            <a:r>
              <a:rPr lang="ko-KR" altLang="en-US" dirty="0"/>
              <a:t> </a:t>
            </a:r>
            <a:r>
              <a:rPr lang="en-US" altLang="ko-KR" dirty="0"/>
              <a:t>SVD</a:t>
            </a:r>
            <a:r>
              <a:rPr lang="ko-KR" altLang="en-US" dirty="0"/>
              <a:t>의 변화 확인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86575-DC1D-44B0-AED6-AD3C2C50FBE4}"/>
              </a:ext>
            </a:extLst>
          </p:cNvPr>
          <p:cNvSpPr/>
          <p:nvPr/>
        </p:nvSpPr>
        <p:spPr>
          <a:xfrm>
            <a:off x="4436315" y="5338915"/>
            <a:ext cx="241874" cy="1887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-10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E0811D-077E-437B-AA39-A442054D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789"/>
            <a:ext cx="5153025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C033E-C886-4E82-AA11-4A5D65EB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1695"/>
            <a:ext cx="5419725" cy="4371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DB42E-D0A7-4DBE-9903-0DFE0B08690F}"/>
              </a:ext>
            </a:extLst>
          </p:cNvPr>
          <p:cNvSpPr txBox="1"/>
          <p:nvPr/>
        </p:nvSpPr>
        <p:spPr>
          <a:xfrm>
            <a:off x="838200" y="5449539"/>
            <a:ext cx="463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차이가 보이지 않지만 대각행렬에 새로운 약 </a:t>
            </a:r>
            <a:r>
              <a:rPr lang="en-US" altLang="ko-KR" dirty="0"/>
              <a:t>1.3</a:t>
            </a:r>
            <a:r>
              <a:rPr lang="ko-KR" altLang="en-US" dirty="0"/>
              <a:t>이라는 값이 나타남</a:t>
            </a:r>
            <a:r>
              <a:rPr lang="en-US" altLang="ko-KR" dirty="0"/>
              <a:t>. </a:t>
            </a:r>
            <a:r>
              <a:rPr lang="ko-KR" altLang="en-US" dirty="0"/>
              <a:t>즉 데이터를 설명하는 새로운 </a:t>
            </a:r>
            <a:r>
              <a:rPr lang="en-US" altLang="ko-KR" dirty="0"/>
              <a:t>concept</a:t>
            </a:r>
            <a:r>
              <a:rPr lang="ko-KR" altLang="en-US" dirty="0"/>
              <a:t>이 생겼다는 걸로 생각 할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B186AF-79A0-4E2C-84A8-4D224986A524}"/>
              </a:ext>
            </a:extLst>
          </p:cNvPr>
          <p:cNvSpPr/>
          <p:nvPr/>
        </p:nvSpPr>
        <p:spPr>
          <a:xfrm>
            <a:off x="2756478" y="2524923"/>
            <a:ext cx="718242" cy="241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B5CA7E-B83F-41CB-850C-010A7541303F}"/>
              </a:ext>
            </a:extLst>
          </p:cNvPr>
          <p:cNvSpPr/>
          <p:nvPr/>
        </p:nvSpPr>
        <p:spPr>
          <a:xfrm>
            <a:off x="8338333" y="2524923"/>
            <a:ext cx="1029842" cy="241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A21A8D-31D4-4AFE-AB7D-F35109FA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0" y="2615406"/>
            <a:ext cx="4191000" cy="2771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051E3-D3E8-48B5-9560-91A99CC41BEA}"/>
              </a:ext>
            </a:extLst>
          </p:cNvPr>
          <p:cNvSpPr txBox="1"/>
          <p:nvPr/>
        </p:nvSpPr>
        <p:spPr>
          <a:xfrm>
            <a:off x="7813965" y="2755075"/>
            <a:ext cx="3539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1x1 </a:t>
            </a:r>
            <a:r>
              <a:rPr lang="ko-KR" altLang="en-US" dirty="0"/>
              <a:t>값이 캐주얼</a:t>
            </a:r>
            <a:endParaRPr lang="en-US" altLang="ko-KR" dirty="0"/>
          </a:p>
          <a:p>
            <a:r>
              <a:rPr lang="en-US" altLang="ko-KR" dirty="0"/>
              <a:t>2x2 </a:t>
            </a:r>
            <a:r>
              <a:rPr lang="ko-KR" altLang="en-US" dirty="0"/>
              <a:t>값이 클래식</a:t>
            </a:r>
            <a:endParaRPr lang="en-US" altLang="ko-KR" dirty="0"/>
          </a:p>
          <a:p>
            <a:r>
              <a:rPr lang="ko-KR" altLang="en-US" dirty="0"/>
              <a:t>값을 의미한다면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3x3</a:t>
            </a:r>
            <a:r>
              <a:rPr lang="ko-KR" altLang="en-US" dirty="0"/>
              <a:t>은 캐주얼과 클래식 스타일을 둘 다 좋아하는 컨셉이라고 해석 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EB99B-2D3C-4262-9532-A05FB034982C}"/>
              </a:ext>
            </a:extLst>
          </p:cNvPr>
          <p:cNvSpPr/>
          <p:nvPr/>
        </p:nvSpPr>
        <p:spPr>
          <a:xfrm>
            <a:off x="5937296" y="3476249"/>
            <a:ext cx="203932" cy="157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2546B9-D6D2-4EB7-8335-9355BFE9579A}"/>
              </a:ext>
            </a:extLst>
          </p:cNvPr>
          <p:cNvSpPr/>
          <p:nvPr/>
        </p:nvSpPr>
        <p:spPr>
          <a:xfrm>
            <a:off x="5741344" y="4920061"/>
            <a:ext cx="624060" cy="157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9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2F6BBE-8FF7-4941-B3A5-DFE0DE9D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3001169"/>
            <a:ext cx="5448300" cy="2000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8D622E-0A23-48C5-ACCD-4E7ECD1625CE}"/>
              </a:ext>
            </a:extLst>
          </p:cNvPr>
          <p:cNvSpPr txBox="1"/>
          <p:nvPr/>
        </p:nvSpPr>
        <p:spPr>
          <a:xfrm>
            <a:off x="1045029" y="1690688"/>
            <a:ext cx="8538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: </a:t>
            </a:r>
            <a:r>
              <a:rPr lang="ko-KR" altLang="en-US" dirty="0"/>
              <a:t>행렬에서 값이 정해지지 않은 </a:t>
            </a:r>
            <a:r>
              <a:rPr lang="en-US" altLang="ko-KR" dirty="0"/>
              <a:t>null</a:t>
            </a:r>
            <a:r>
              <a:rPr lang="ko-KR" altLang="en-US" dirty="0"/>
              <a:t>값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ko-KR" altLang="en-US" dirty="0" err="1"/>
              <a:t>존재할때</a:t>
            </a:r>
            <a:r>
              <a:rPr lang="ko-KR" altLang="en-US" dirty="0"/>
              <a:t> 사용자에게 추천해주는 알고리즘 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새로 들어온 사용자</a:t>
            </a:r>
            <a:r>
              <a:rPr lang="en-US" altLang="ko-KR" dirty="0"/>
              <a:t>(USER)</a:t>
            </a:r>
            <a:r>
              <a:rPr lang="ko-KR" altLang="en-US" dirty="0"/>
              <a:t>가 기존에 평가한 데이터가 없을 때 추측하는 방법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8836A-141F-47DE-8CB7-165CC80B4B4D}"/>
              </a:ext>
            </a:extLst>
          </p:cNvPr>
          <p:cNvSpPr txBox="1"/>
          <p:nvPr/>
        </p:nvSpPr>
        <p:spPr>
          <a:xfrm>
            <a:off x="1270660" y="527264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U8(</a:t>
            </a:r>
            <a:r>
              <a:rPr lang="ko-KR" altLang="en-US" dirty="0"/>
              <a:t>사용자</a:t>
            </a:r>
            <a:r>
              <a:rPr lang="en-US" altLang="ko-KR" dirty="0"/>
              <a:t>8)</a:t>
            </a:r>
            <a:r>
              <a:rPr lang="ko-KR" altLang="en-US" dirty="0"/>
              <a:t>을 추가하고 아이템에 대한 평점은 각각 </a:t>
            </a:r>
            <a:r>
              <a:rPr lang="en-US" altLang="ko-KR" dirty="0"/>
              <a:t>4, ?, 3, ?, 2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 err="1"/>
              <a:t>비어있는</a:t>
            </a:r>
            <a:r>
              <a:rPr lang="ko-KR" altLang="en-US" dirty="0"/>
              <a:t> 값은 </a:t>
            </a:r>
            <a:r>
              <a:rPr lang="en-US" altLang="ko-KR" dirty="0"/>
              <a:t>u8</a:t>
            </a:r>
            <a:r>
              <a:rPr lang="ko-KR" altLang="en-US" dirty="0"/>
              <a:t>사용자가 평가한 전체 영화 평점의 평균</a:t>
            </a:r>
            <a:r>
              <a:rPr lang="en-US" altLang="ko-KR" dirty="0"/>
              <a:t>=3</a:t>
            </a:r>
            <a:r>
              <a:rPr lang="ko-KR" altLang="en-US" dirty="0"/>
              <a:t>점으로 입력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48BB7-499C-4A80-B89B-A57D01705307}"/>
              </a:ext>
            </a:extLst>
          </p:cNvPr>
          <p:cNvSpPr/>
          <p:nvPr/>
        </p:nvSpPr>
        <p:spPr>
          <a:xfrm>
            <a:off x="3371850" y="4701786"/>
            <a:ext cx="2922762" cy="171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7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-13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6F37C0-BD04-4856-8F3F-11A6BE7A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430" y="1690688"/>
            <a:ext cx="3921222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9C8BA-4565-4BAC-96DC-2F4809139594}"/>
              </a:ext>
            </a:extLst>
          </p:cNvPr>
          <p:cNvSpPr txBox="1"/>
          <p:nvPr/>
        </p:nvSpPr>
        <p:spPr>
          <a:xfrm>
            <a:off x="5593278" y="2018805"/>
            <a:ext cx="412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SVD</a:t>
            </a:r>
            <a:r>
              <a:rPr lang="ko-KR" altLang="en-US" dirty="0"/>
              <a:t>를 생성하고 </a:t>
            </a:r>
            <a:endParaRPr lang="en-US" altLang="ko-KR" dirty="0"/>
          </a:p>
          <a:p>
            <a:r>
              <a:rPr lang="ko-KR" altLang="en-US" dirty="0"/>
              <a:t>대각행렬을 분석하여 </a:t>
            </a:r>
            <a:endParaRPr lang="en-US" altLang="ko-KR" dirty="0"/>
          </a:p>
          <a:p>
            <a:r>
              <a:rPr lang="ko-KR" altLang="en-US" dirty="0"/>
              <a:t>아이템별</a:t>
            </a:r>
            <a:r>
              <a:rPr lang="en-US" altLang="ko-KR" dirty="0"/>
              <a:t>, </a:t>
            </a:r>
            <a:r>
              <a:rPr lang="ko-KR" altLang="en-US" dirty="0"/>
              <a:t>사용자별 행렬로 축소시킴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8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E81B8A-6EF2-4906-AEB6-B1FE0CB64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334419"/>
            <a:ext cx="8286750" cy="3333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07425-C38E-4F3B-A67D-60C6E66BE8E4}"/>
              </a:ext>
            </a:extLst>
          </p:cNvPr>
          <p:cNvSpPr txBox="1"/>
          <p:nvPr/>
        </p:nvSpPr>
        <p:spPr>
          <a:xfrm>
            <a:off x="5474525" y="4928260"/>
            <a:ext cx="5581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U8</a:t>
            </a:r>
            <a:r>
              <a:rPr lang="ko-KR" altLang="en-US" dirty="0"/>
              <a:t>의 이용자 평점이 </a:t>
            </a:r>
            <a:r>
              <a:rPr lang="en-US" altLang="ko-KR" dirty="0"/>
              <a:t>[4,3,3,3,2] 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[3.52, 3.26, 3.26, 2.65, 2.38]</a:t>
            </a:r>
            <a:r>
              <a:rPr lang="ko-KR" altLang="en-US" dirty="0"/>
              <a:t>로 변경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아직 평가 </a:t>
            </a:r>
            <a:r>
              <a:rPr lang="ko-KR" altLang="en-US" dirty="0" err="1"/>
              <a:t>안한</a:t>
            </a:r>
            <a:r>
              <a:rPr lang="ko-KR" altLang="en-US" dirty="0"/>
              <a:t> 청바지와 코트에 대해 청바지가 </a:t>
            </a:r>
            <a:r>
              <a:rPr lang="en-US" altLang="ko-KR" dirty="0"/>
              <a:t>3.26</a:t>
            </a:r>
            <a:r>
              <a:rPr lang="ko-KR" altLang="en-US" dirty="0"/>
              <a:t>으로 더 높으므로 청바지를 추천 해줘야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EDE41D-635A-49A0-A911-A00E545E56CC}"/>
              </a:ext>
            </a:extLst>
          </p:cNvPr>
          <p:cNvSpPr/>
          <p:nvPr/>
        </p:nvSpPr>
        <p:spPr>
          <a:xfrm>
            <a:off x="2887330" y="3738772"/>
            <a:ext cx="268825" cy="237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CCA38-5B36-4140-A0D2-82554FD6E864}"/>
              </a:ext>
            </a:extLst>
          </p:cNvPr>
          <p:cNvSpPr/>
          <p:nvPr/>
        </p:nvSpPr>
        <p:spPr>
          <a:xfrm>
            <a:off x="3642446" y="3743252"/>
            <a:ext cx="268825" cy="232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8E2027-FFFD-429C-8628-2749107FE210}"/>
              </a:ext>
            </a:extLst>
          </p:cNvPr>
          <p:cNvSpPr/>
          <p:nvPr/>
        </p:nvSpPr>
        <p:spPr>
          <a:xfrm>
            <a:off x="2815554" y="5438928"/>
            <a:ext cx="340601" cy="237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2E5DAC-7AF9-470C-9CF2-1D8ACCEEFF61}"/>
              </a:ext>
            </a:extLst>
          </p:cNvPr>
          <p:cNvSpPr/>
          <p:nvPr/>
        </p:nvSpPr>
        <p:spPr>
          <a:xfrm>
            <a:off x="3642446" y="5448326"/>
            <a:ext cx="376638" cy="2279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2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12</a:t>
            </a:r>
            <a:r>
              <a:rPr lang="ko-KR" altLang="en-US" sz="2800" dirty="0"/>
              <a:t>주차 발표 순서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2019-05-27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lt"/>
              </a:rPr>
              <a:t>R</a:t>
            </a:r>
            <a:r>
              <a:rPr lang="ko-KR" altLang="en-US" sz="3000" dirty="0">
                <a:latin typeface="+mj-lt"/>
              </a:rPr>
              <a:t>과 </a:t>
            </a:r>
            <a:r>
              <a:rPr lang="en-US" altLang="ko-KR" sz="3000" dirty="0" err="1">
                <a:latin typeface="+mj-lt"/>
              </a:rPr>
              <a:t>Rstudio</a:t>
            </a:r>
            <a:r>
              <a:rPr lang="ko-KR" altLang="en-US" sz="3000" dirty="0">
                <a:latin typeface="+mj-lt"/>
              </a:rPr>
              <a:t>를 이용한 데이터 분석</a:t>
            </a:r>
            <a:endParaRPr lang="en-US" altLang="ko-KR" sz="3000" dirty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SVD </a:t>
            </a:r>
            <a:r>
              <a:rPr lang="ko-KR" altLang="en-US" sz="3000" dirty="0">
                <a:latin typeface="+mj-lt"/>
              </a:rPr>
              <a:t>예제 코드 설명</a:t>
            </a:r>
            <a:endParaRPr lang="en-US" altLang="ko-KR" sz="3000" dirty="0">
              <a:latin typeface="+mj-lt"/>
            </a:endParaRPr>
          </a:p>
          <a:p>
            <a:pPr marL="0" indent="0">
              <a:buNone/>
            </a:pPr>
            <a:endParaRPr lang="en-US" altLang="ko-KR" sz="3000" dirty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웹사이트 프로토타입 개발 현황</a:t>
            </a:r>
            <a:endParaRPr lang="en-US" altLang="ko-KR" sz="3000" dirty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시연 영상</a:t>
            </a:r>
            <a:endParaRPr lang="en-US" altLang="ko-KR" sz="3000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4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0DBD-1576-4F15-B945-F755D016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SVD(</a:t>
            </a:r>
            <a:r>
              <a:rPr lang="ko-KR" altLang="en-US" b="1" dirty="0" err="1"/>
              <a:t>특이값</a:t>
            </a:r>
            <a:r>
              <a:rPr lang="ko-KR" altLang="en-US" b="1" dirty="0"/>
              <a:t> 분해</a:t>
            </a:r>
            <a:r>
              <a:rPr lang="en-US" altLang="ko-KR" b="1" dirty="0"/>
              <a:t>) 3</a:t>
            </a:r>
            <a:r>
              <a:rPr lang="ko-KR" altLang="en-US" b="1" dirty="0"/>
              <a:t>줄 요약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E081A-E80D-4019-81E8-3E50219D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SVD</a:t>
            </a:r>
            <a:r>
              <a:rPr lang="ko-KR" altLang="en-US" dirty="0"/>
              <a:t>는 차원 축소 알고리즘이다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SVD</a:t>
            </a:r>
            <a:r>
              <a:rPr lang="ko-KR" altLang="en-US" dirty="0"/>
              <a:t>를 사용하면 데이터를 축소시켜 연산에 필요한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자원을 절약할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결측치를</a:t>
            </a:r>
            <a:r>
              <a:rPr lang="ko-KR" altLang="en-US" dirty="0"/>
              <a:t> 예상하여 추천 시스템을 구현 할 수 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19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F59B-582D-4525-9FBB-9EB707BF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FCMW </a:t>
            </a:r>
            <a:r>
              <a:rPr lang="ko-KR" altLang="en-US"/>
              <a:t>웹사이트 기능 추가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D0A680-85A3-47A5-913C-1D5718B60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96" y="1633805"/>
            <a:ext cx="2812472" cy="1795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98353E-5F84-4A0B-ACA8-0896A127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64" y="1633804"/>
            <a:ext cx="2812472" cy="1795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E22F2-B119-49B1-8F03-B7FB8871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6" y="3800082"/>
            <a:ext cx="2812472" cy="17951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993B7B-E934-41FA-AAE2-44CF9E31A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564" y="3800080"/>
            <a:ext cx="2812472" cy="1795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E8734-1CDA-4F92-98FC-DC1D683D715A}"/>
              </a:ext>
            </a:extLst>
          </p:cNvPr>
          <p:cNvSpPr txBox="1"/>
          <p:nvPr/>
        </p:nvSpPr>
        <p:spPr>
          <a:xfrm>
            <a:off x="4094152" y="1690688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</a:t>
            </a:r>
            <a:endParaRPr lang="en-US" altLang="ko-KR" dirty="0"/>
          </a:p>
          <a:p>
            <a:r>
              <a:rPr lang="ko-KR" altLang="en-US" dirty="0"/>
              <a:t>개선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5B265-E405-4189-B17D-5E068D365E76}"/>
              </a:ext>
            </a:extLst>
          </p:cNvPr>
          <p:cNvSpPr txBox="1"/>
          <p:nvPr/>
        </p:nvSpPr>
        <p:spPr>
          <a:xfrm>
            <a:off x="4094152" y="3864077"/>
            <a:ext cx="151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시스템</a:t>
            </a:r>
            <a:endParaRPr lang="en-US" altLang="ko-KR" dirty="0"/>
          </a:p>
          <a:p>
            <a:r>
              <a:rPr lang="ko-KR" altLang="en-US" dirty="0"/>
              <a:t>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ADBDA-96FD-4B55-AC8E-DDD5DE09CF89}"/>
              </a:ext>
            </a:extLst>
          </p:cNvPr>
          <p:cNvSpPr txBox="1"/>
          <p:nvPr/>
        </p:nvSpPr>
        <p:spPr>
          <a:xfrm>
            <a:off x="9438968" y="1690688"/>
            <a:ext cx="221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추가 가능한 앨범기능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20F05-442E-43FC-A72C-54C42530533A}"/>
              </a:ext>
            </a:extLst>
          </p:cNvPr>
          <p:cNvSpPr txBox="1"/>
          <p:nvPr/>
        </p:nvSpPr>
        <p:spPr>
          <a:xfrm>
            <a:off x="9574653" y="3864077"/>
            <a:ext cx="177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2339D-8CDF-4910-B33A-0C313348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altLang="ko-KR"/>
              <a:t>R</a:t>
            </a:r>
            <a:r>
              <a:rPr lang="ko-KR" altLang="en-US"/>
              <a:t>과 </a:t>
            </a:r>
            <a:r>
              <a:rPr lang="en-US" altLang="ko-KR"/>
              <a:t>Rstudio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B7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3808C7-9395-4BF9-9233-56F33836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1" y="3553650"/>
            <a:ext cx="2470743" cy="2470743"/>
          </a:xfrm>
          <a:prstGeom prst="rect">
            <a:avLst/>
          </a:prstGeom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14DCB-3D9D-4FA1-9229-EF8BA4E5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1" y="1259613"/>
            <a:ext cx="2383333" cy="185304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C559E-CF17-4CAD-B286-9378406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</a:t>
            </a:r>
            <a:r>
              <a:rPr lang="ko-KR" altLang="en-US" sz="2000" dirty="0"/>
              <a:t>은 통계 계산과 그래픽을 위한 프로그래밍 언어이자 소프트웨어 환경이다</a:t>
            </a:r>
            <a:r>
              <a:rPr lang="en-US" altLang="ko-KR" sz="2000" dirty="0"/>
              <a:t>.</a:t>
            </a:r>
            <a:r>
              <a:rPr lang="en-US" altLang="ko-KR" sz="2000" dirty="0">
                <a:hlinkClick r:id="rId4"/>
              </a:rPr>
              <a:t>                           https://www.r-project.org/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RStudio</a:t>
            </a:r>
            <a:r>
              <a:rPr lang="ko-KR" altLang="en-US" sz="2000" dirty="0"/>
              <a:t>는 통계 컴퓨팅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그래픽스를 위한 프로그래밍 언어인 </a:t>
            </a:r>
            <a:r>
              <a:rPr lang="en-US" altLang="ko-KR" sz="2000" dirty="0"/>
              <a:t>R</a:t>
            </a:r>
            <a:r>
              <a:rPr lang="ko-KR" altLang="en-US" sz="2000" dirty="0"/>
              <a:t>을 위한 자유</a:t>
            </a:r>
            <a:r>
              <a:rPr lang="en-US" altLang="ko-KR" sz="2000" dirty="0"/>
              <a:t>-</a:t>
            </a:r>
            <a:r>
              <a:rPr lang="ko-KR" altLang="en-US" sz="2000" dirty="0"/>
              <a:t>오픈 소스 통합 개발 환경이다</a:t>
            </a:r>
            <a:r>
              <a:rPr lang="en-US" altLang="ko-KR" sz="2000" dirty="0"/>
              <a:t>.</a:t>
            </a:r>
            <a:r>
              <a:rPr lang="en-US" altLang="ko-KR" sz="2000" dirty="0">
                <a:hlinkClick r:id="rId5"/>
              </a:rPr>
              <a:t> https://www.rstudio.com/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ED03-29F5-4FC5-B522-C3A45FBD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DCBA7-7394-4828-9DBF-6C7AB5E5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1" y="1571625"/>
            <a:ext cx="885825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4274A-6277-4590-9339-ABB73BC1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56" y="3138054"/>
            <a:ext cx="1053465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3BF93D-80AB-4905-A450-C54CF0CF7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4362450"/>
            <a:ext cx="799147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56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A66E3-AAAE-483E-9643-8B80875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0A28B-5F80-400F-B74D-E349F4DF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670"/>
            <a:ext cx="960120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8EDD67-558B-4C6F-97EF-4E823ED8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4032971"/>
            <a:ext cx="931545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7B869-1889-4580-8696-45C7F5271B5E}"/>
              </a:ext>
            </a:extLst>
          </p:cNvPr>
          <p:cNvSpPr/>
          <p:nvPr/>
        </p:nvSpPr>
        <p:spPr>
          <a:xfrm rot="10800000">
            <a:off x="10336851" y="1907559"/>
            <a:ext cx="914400" cy="509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7ED27E-66D8-4B03-B2AB-E3205C496DFC}"/>
              </a:ext>
            </a:extLst>
          </p:cNvPr>
          <p:cNvSpPr/>
          <p:nvPr/>
        </p:nvSpPr>
        <p:spPr>
          <a:xfrm>
            <a:off x="3350834" y="5427406"/>
            <a:ext cx="1480738" cy="837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20960B4-F118-4768-BAE5-26E84A2C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275" y="1981994"/>
            <a:ext cx="5505450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300182-4DBA-46EE-B739-7E799C4021D4}"/>
              </a:ext>
            </a:extLst>
          </p:cNvPr>
          <p:cNvSpPr txBox="1"/>
          <p:nvPr/>
        </p:nvSpPr>
        <p:spPr>
          <a:xfrm>
            <a:off x="6887688" y="1690688"/>
            <a:ext cx="408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패키지를 인스톨후에 </a:t>
            </a:r>
            <a:r>
              <a:rPr lang="en-US" altLang="ko-KR" dirty="0" err="1"/>
              <a:t>impor</a:t>
            </a:r>
            <a:r>
              <a:rPr lang="ko-KR" altLang="en-US" dirty="0"/>
              <a:t>해줍니다</a:t>
            </a:r>
            <a:r>
              <a:rPr lang="en-US" altLang="ko-KR" dirty="0"/>
              <a:t>. (</a:t>
            </a:r>
            <a:r>
              <a:rPr lang="en-US" altLang="ko-KR" dirty="0" err="1"/>
              <a:t>svd</a:t>
            </a:r>
            <a:r>
              <a:rPr lang="en-US" altLang="ko-KR" dirty="0"/>
              <a:t>, </a:t>
            </a:r>
            <a:r>
              <a:rPr lang="en-US" altLang="ko-KR" dirty="0" err="1"/>
              <a:t>lsa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movieRating</a:t>
            </a:r>
            <a:r>
              <a:rPr lang="en-US" altLang="ko-KR" dirty="0"/>
              <a:t> </a:t>
            </a:r>
            <a:r>
              <a:rPr lang="ko-KR" altLang="en-US" dirty="0"/>
              <a:t>행렬 생성</a:t>
            </a:r>
            <a:r>
              <a:rPr lang="en-US" altLang="ko-KR" dirty="0"/>
              <a:t>, </a:t>
            </a:r>
            <a:r>
              <a:rPr lang="ko-KR" altLang="en-US" dirty="0"/>
              <a:t>테이블의 행렬 이름 설정 </a:t>
            </a:r>
          </a:p>
        </p:txBody>
      </p:sp>
    </p:spTree>
    <p:extLst>
      <p:ext uri="{BB962C8B-B14F-4D97-AF65-F5344CB8AC3E}">
        <p14:creationId xmlns:p14="http://schemas.microsoft.com/office/powerpoint/2010/main" val="427314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1125D-F925-486A-A93C-3AEB975CB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090" y="1825625"/>
            <a:ext cx="436782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3F105-E444-43BC-9850-469483926B4B}"/>
              </a:ext>
            </a:extLst>
          </p:cNvPr>
          <p:cNvSpPr txBox="1"/>
          <p:nvPr/>
        </p:nvSpPr>
        <p:spPr>
          <a:xfrm>
            <a:off x="8003969" y="1825625"/>
            <a:ext cx="3349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SVD</a:t>
            </a:r>
            <a:r>
              <a:rPr lang="ko-KR" altLang="en-US" dirty="0"/>
              <a:t>메서드를 활용하여 </a:t>
            </a:r>
            <a:r>
              <a:rPr lang="en-US" altLang="ko-KR" dirty="0" err="1"/>
              <a:t>svd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생성해줍니다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d, u, v </a:t>
            </a:r>
            <a:r>
              <a:rPr lang="ko-KR" altLang="en-US" dirty="0"/>
              <a:t>매트릭스가 자동으로 생성됩니다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U: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D:</a:t>
            </a:r>
            <a:r>
              <a:rPr lang="ko-KR" altLang="en-US" dirty="0"/>
              <a:t>컨셉</a:t>
            </a:r>
            <a:r>
              <a:rPr lang="en-US" altLang="ko-KR" dirty="0"/>
              <a:t>(</a:t>
            </a:r>
            <a:r>
              <a:rPr lang="ko-KR" altLang="en-US" dirty="0"/>
              <a:t>대각행렬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V:</a:t>
            </a:r>
            <a:r>
              <a:rPr lang="ko-KR" altLang="en-US" dirty="0"/>
              <a:t>아이템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8EB70-8CE6-4EDA-8194-D057DA53166A}"/>
              </a:ext>
            </a:extLst>
          </p:cNvPr>
          <p:cNvSpPr txBox="1"/>
          <p:nvPr/>
        </p:nvSpPr>
        <p:spPr>
          <a:xfrm>
            <a:off x="8110847" y="5165766"/>
            <a:ext cx="324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대각행렬</a:t>
            </a:r>
            <a:endParaRPr lang="en-US" altLang="ko-KR" dirty="0"/>
          </a:p>
          <a:p>
            <a:r>
              <a:rPr lang="ko-KR" altLang="en-US" dirty="0"/>
              <a:t>대각선에 있는 </a:t>
            </a:r>
            <a:r>
              <a:rPr lang="en-US" altLang="ko-KR" dirty="0"/>
              <a:t>0</a:t>
            </a:r>
            <a:r>
              <a:rPr lang="ko-KR" altLang="en-US" dirty="0"/>
              <a:t>이 아닌 값들이 특이 값을 의미함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1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BDA4CF7-E457-4076-A914-BB283B946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53225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E0FF21-7E83-4588-9C9F-3827D9FE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9" y="2870802"/>
            <a:ext cx="4006117" cy="2764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479978-2EA6-4EDA-B676-83C29B4D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288" y="2870802"/>
            <a:ext cx="4006119" cy="2764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B456F-4CB0-480B-86F6-D82205DAC66C}"/>
              </a:ext>
            </a:extLst>
          </p:cNvPr>
          <p:cNvSpPr txBox="1"/>
          <p:nvPr/>
        </p:nvSpPr>
        <p:spPr>
          <a:xfrm>
            <a:off x="746269" y="6198919"/>
            <a:ext cx="106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특이값은</a:t>
            </a:r>
            <a:r>
              <a:rPr lang="ko-KR" altLang="en-US" dirty="0"/>
              <a:t> 전체 보유한 모든 </a:t>
            </a:r>
            <a:r>
              <a:rPr lang="ko-KR" altLang="en-US" dirty="0" err="1"/>
              <a:t>특이값들의</a:t>
            </a:r>
            <a:r>
              <a:rPr lang="ko-KR" altLang="en-US" dirty="0"/>
              <a:t> 제곱의 합에 대해 최소 </a:t>
            </a:r>
            <a:r>
              <a:rPr lang="en-US" altLang="ko-KR" dirty="0"/>
              <a:t>90%</a:t>
            </a:r>
            <a:r>
              <a:rPr lang="ko-KR" altLang="en-US" dirty="0"/>
              <a:t>이상 에너지를 차지해야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1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3ED8CA-62CE-4A90-AE72-2E076A7A3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895078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12381-82BB-4E10-9E8E-A6E8DBE2948B}"/>
              </a:ext>
            </a:extLst>
          </p:cNvPr>
          <p:cNvSpPr txBox="1"/>
          <p:nvPr/>
        </p:nvSpPr>
        <p:spPr>
          <a:xfrm>
            <a:off x="4180114" y="1781299"/>
            <a:ext cx="6175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특이값을</a:t>
            </a:r>
            <a:r>
              <a:rPr lang="ko-KR" altLang="en-US" dirty="0"/>
              <a:t> 선정하여 변수에 입력한다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각각 사용자별</a:t>
            </a:r>
            <a:r>
              <a:rPr lang="en-US" altLang="ko-KR" dirty="0"/>
              <a:t>, </a:t>
            </a:r>
            <a:r>
              <a:rPr lang="ko-KR" altLang="en-US" dirty="0"/>
              <a:t>아이템별 기준으로 축소시킨 행렬들이다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 함수를 모두 곱해주면 다시 원래의 평가 데이터를 얻을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8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645</Words>
  <Application>Microsoft Office PowerPoint</Application>
  <PresentationFormat>와이드스크린</PresentationFormat>
  <Paragraphs>115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Fashion coordy  for 20’s man &amp; woman  in Website</vt:lpstr>
      <vt:lpstr>12주차 발표 순서</vt:lpstr>
      <vt:lpstr>R과 Rstudio</vt:lpstr>
      <vt:lpstr>R과 Rstudio 설치</vt:lpstr>
      <vt:lpstr>R과 Rstudio 설치</vt:lpstr>
      <vt:lpstr>SVD 예제 코드 설명 -1</vt:lpstr>
      <vt:lpstr>SVD 예제 코드 설명 -2</vt:lpstr>
      <vt:lpstr>SVD 예제 코드 설명 -3</vt:lpstr>
      <vt:lpstr>SVD 예제 코드 설명 -4</vt:lpstr>
      <vt:lpstr>SVD 예제 코드 설명 -5</vt:lpstr>
      <vt:lpstr>SVD 예제 코드 설명 -6</vt:lpstr>
      <vt:lpstr>SVD 예제 코드 설명 -7</vt:lpstr>
      <vt:lpstr>SVD 예제 코드 설명 -8</vt:lpstr>
      <vt:lpstr>SVD 예제 코드 설명 -9</vt:lpstr>
      <vt:lpstr>SVD 예제 코드 설명 -10</vt:lpstr>
      <vt:lpstr>SVD 예제 코드 설명 -11</vt:lpstr>
      <vt:lpstr>SVD 예제 코드 설명 -12</vt:lpstr>
      <vt:lpstr>SVD 예제 코드 설명 -13</vt:lpstr>
      <vt:lpstr>SVD 예제 코드 설명 -14</vt:lpstr>
      <vt:lpstr>SVD(특이값 분해) 3줄 요약 </vt:lpstr>
      <vt:lpstr>FCMW 웹사이트 기능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coordy  for 20’s man &amp; woman  in Website</dc:title>
  <dc:creator>천승현</dc:creator>
  <cp:lastModifiedBy>천승현</cp:lastModifiedBy>
  <cp:revision>16</cp:revision>
  <dcterms:created xsi:type="dcterms:W3CDTF">2019-05-27T06:01:24Z</dcterms:created>
  <dcterms:modified xsi:type="dcterms:W3CDTF">2019-05-27T11:06:42Z</dcterms:modified>
</cp:coreProperties>
</file>