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341" r:id="rId2"/>
    <p:sldId id="336" r:id="rId3"/>
    <p:sldId id="337" r:id="rId4"/>
    <p:sldId id="338" r:id="rId5"/>
    <p:sldId id="339" r:id="rId6"/>
    <p:sldId id="340" r:id="rId7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9"/>
    </p:embeddedFont>
    <p:embeddedFont>
      <p:font typeface="Garamond" panose="02020404030301010803" pitchFamily="18" charset="0"/>
      <p:regular r:id="rId10"/>
      <p:bold r:id="rId11"/>
      <p:italic r:id="rId12"/>
    </p:embeddedFont>
    <p:embeddedFont>
      <p:font typeface="Californian FB" panose="0207040306080B030204" pitchFamily="18" charset="0"/>
      <p:regular r:id="rId13"/>
      <p:bold r:id="rId14"/>
      <p:italic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휴먼모음T" panose="02030504000101010101" pitchFamily="18" charset="-127"/>
      <p:regular r:id="rId18"/>
    </p:embeddedFont>
    <p:embeddedFont>
      <p:font typeface="HY크리스탈M" panose="02030600000101010101" charset="-127"/>
      <p:regular r:id="rId1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19"/>
    <a:srgbClr val="FF0066"/>
    <a:srgbClr val="FF61A1"/>
    <a:srgbClr val="217FC4"/>
    <a:srgbClr val="1A639A"/>
    <a:srgbClr val="3A6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83985" autoAdjust="0"/>
  </p:normalViewPr>
  <p:slideViewPr>
    <p:cSldViewPr>
      <p:cViewPr varScale="1">
        <p:scale>
          <a:sx n="93" d="100"/>
          <a:sy n="93" d="100"/>
        </p:scale>
        <p:origin x="21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BB22AEF-3C69-4B6F-97C2-4343FA351B4F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0072C41-6D40-4094-9169-FB799E5EF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30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B0BF87-4A1A-4BEE-BAB9-331E2E9F4D65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50383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B0BF87-4A1A-4BEE-BAB9-331E2E9F4D65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5553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9CDBA-685D-43C3-A336-91FB408353E2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72CF5-91C8-413F-8B7D-6170DF563F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9360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064E5-298A-42FC-B35A-955F08D9B3CD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0B19F-D973-48F6-9592-58BC689DF2F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4066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7F242-B202-4C24-982A-9E2338ACF9EB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B17C5-E7AD-43B0-B853-8CE5DD234C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1824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무제-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989873"/>
            <a:ext cx="9144000" cy="2408312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3" name="직사각형 2"/>
          <p:cNvSpPr/>
          <p:nvPr userDrawn="1"/>
        </p:nvSpPr>
        <p:spPr>
          <a:xfrm>
            <a:off x="0" y="0"/>
            <a:ext cx="9144000" cy="6885384"/>
          </a:xfrm>
          <a:prstGeom prst="rect">
            <a:avLst/>
          </a:prstGeom>
          <a:gradFill flip="none" rotWithShape="1">
            <a:gsLst>
              <a:gs pos="57000">
                <a:schemeClr val="bg1">
                  <a:alpha val="36000"/>
                </a:schemeClr>
              </a:gs>
              <a:gs pos="100000">
                <a:srgbClr val="217FC4">
                  <a:alpha val="32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9144000" cy="4048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22300001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무제-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989873"/>
            <a:ext cx="9144000" cy="2408312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3" name="직사각형 2"/>
          <p:cNvSpPr/>
          <p:nvPr userDrawn="1"/>
        </p:nvSpPr>
        <p:spPr>
          <a:xfrm>
            <a:off x="0" y="0"/>
            <a:ext cx="9144000" cy="6885384"/>
          </a:xfrm>
          <a:prstGeom prst="rect">
            <a:avLst/>
          </a:prstGeom>
          <a:gradFill flip="none" rotWithShape="1">
            <a:gsLst>
              <a:gs pos="57000">
                <a:schemeClr val="bg1">
                  <a:alpha val="36000"/>
                </a:schemeClr>
              </a:gs>
              <a:gs pos="100000">
                <a:srgbClr val="217FC4">
                  <a:alpha val="32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9144000" cy="4048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8961941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DE68B-09C2-419E-B25F-41277BC12BC4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EDC0D-A1B0-43F7-A26A-4F457C932F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7719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9205E-CB9D-413D-91EB-064AC1E00DBC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CF8B8-FA79-40BF-A9DE-1F3D32FB07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308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B728F-DFEE-4188-8245-2F0639D86878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B9DE8-C454-4EE4-A9BD-36E51B1D93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1695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801A3-FE16-4B40-8DA7-D44BF1810CD3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D4047-AF78-4528-B0D5-533462090C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7687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1C744-8095-46BF-A446-A91E7446A99B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75C0E-8DBA-4035-94B4-C75CC23786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6179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59F49-A70F-43ED-9823-E421265B24E4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90C7C-FE93-4FF5-8647-9EBBA226BF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03068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481E2-6377-4B43-9027-99A8A179BC93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862D4-6076-490F-BE22-8DF9DEE0E4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425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D22BA10-9DBE-4FE1-9A36-CDA3137DB516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948D2A4-569C-4FB1-949A-D31C184B39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3" r:id="rId12"/>
  </p:sldLayoutIdLst>
  <p:transition>
    <p:fade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그림 5" descr="EI-b4-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t="6177" r="50256" b="1176"/>
          <a:stretch>
            <a:fillRect/>
          </a:stretch>
        </p:blipFill>
        <p:spPr bwMode="auto">
          <a:xfrm>
            <a:off x="7956550" y="0"/>
            <a:ext cx="115252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0" y="619124"/>
            <a:ext cx="3851920" cy="649635"/>
          </a:xfrm>
          <a:prstGeom prst="rect">
            <a:avLst/>
          </a:prstGeom>
          <a:solidFill>
            <a:srgbClr val="217FC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72317"/>
            <a:ext cx="3851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ko-KR" altLang="en-US" sz="24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비쥬얼</a:t>
            </a:r>
            <a:r>
              <a:rPr kumimoji="0"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사인 </a:t>
            </a:r>
            <a:endParaRPr kumimoji="0"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7"/>
          <a:stretch/>
        </p:blipFill>
        <p:spPr bwMode="auto">
          <a:xfrm>
            <a:off x="539552" y="2636912"/>
            <a:ext cx="3096344" cy="27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5877272"/>
            <a:ext cx="4536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TV 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Commercial</a:t>
            </a:r>
            <a:endParaRPr lang="ko-KR" altLang="ko-KR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079374" y="1700808"/>
            <a:ext cx="4741098" cy="3600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1.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이미지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-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2.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자동차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(thing, use value)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---------------------------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I(3). </a:t>
            </a:r>
            <a:r>
              <a:rPr lang="ko-KR" altLang="en-US" sz="1600" dirty="0" err="1" smtClean="0">
                <a:latin typeface="휴먼모음T" pitchFamily="18" charset="-127"/>
                <a:ea typeface="휴먼모음T" pitchFamily="18" charset="-127"/>
              </a:rPr>
              <a:t>특정브랜드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-  II.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성공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(brand, exchange value)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------------------------------------------------------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III.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출세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성공에 대한 가치체계</a:t>
            </a:r>
            <a:endParaRPr kumimoji="1" lang="en-US" altLang="ko-KR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aseline="0" dirty="0" smtClean="0">
                <a:latin typeface="휴먼모음T" pitchFamily="18" charset="-127"/>
                <a:ea typeface="휴먼모음T" pitchFamily="18" charset="-127"/>
              </a:rPr>
              <a:t>(symbol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value)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504" y="1876762"/>
            <a:ext cx="4104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kumimoji="0"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기호작용의</a:t>
            </a:r>
            <a:r>
              <a:rPr kumimoji="0"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0"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층위</a:t>
            </a:r>
            <a:endParaRPr kumimoji="0" lang="en-US" altLang="ko-KR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28214"/>
      </p:ext>
    </p:extLst>
  </p:cSld>
  <p:clrMapOvr>
    <a:masterClrMapping/>
  </p:clrMapOvr>
  <p:transition advTm="839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그림 5" descr="EI-b4-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t="6177" r="50256" b="1176"/>
          <a:stretch>
            <a:fillRect/>
          </a:stretch>
        </p:blipFill>
        <p:spPr bwMode="auto">
          <a:xfrm>
            <a:off x="7956550" y="0"/>
            <a:ext cx="115252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3528" y="1412776"/>
            <a:ext cx="468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● Rosie the Riveter, </a:t>
            </a:r>
            <a:r>
              <a:rPr lang="ko-KR" altLang="en-US" b="1" dirty="0" smtClean="0">
                <a:latin typeface="+mn-ea"/>
                <a:ea typeface="+mn-ea"/>
              </a:rPr>
              <a:t>전시 포스터</a:t>
            </a:r>
            <a:endParaRPr lang="ko-KR" altLang="ko-KR" b="1" dirty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3456384" cy="447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23528" y="6453336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Exercise: Diamond</a:t>
            </a:r>
            <a:endParaRPr kumimoji="0"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9912" y="1844824"/>
            <a:ext cx="5184576" cy="4392488"/>
            <a:chOff x="1480" y="11505"/>
            <a:chExt cx="8600" cy="3090"/>
          </a:xfrm>
        </p:grpSpPr>
        <p:sp>
          <p:nvSpPr>
            <p:cNvPr id="2051" name="Text Box 3"/>
            <p:cNvSpPr txBox="1">
              <a:spLocks noChangeArrowheads="1"/>
            </p:cNvSpPr>
            <p:nvPr/>
          </p:nvSpPr>
          <p:spPr bwMode="auto">
            <a:xfrm>
              <a:off x="1480" y="11505"/>
              <a:ext cx="4250" cy="24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1. 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리벳건</a:t>
              </a:r>
              <a:r>
                <a:rPr kumimoji="1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, </a:t>
              </a:r>
              <a:r>
                <a:rPr kumimoji="1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근육질의</a:t>
              </a:r>
              <a:r>
                <a:rPr kumimoji="1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 </a:t>
              </a:r>
              <a:r>
                <a:rPr kumimoji="1" lang="ko-KR" alt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여성</a:t>
              </a:r>
              <a:r>
                <a:rPr kumimoji="1" lang="en-US" altLang="ko-KR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 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스타</a:t>
              </a:r>
              <a:r>
                <a: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/</a:t>
              </a:r>
              <a:r>
                <a:rPr kumimoji="1" lang="ko-KR" altLang="en-US" sz="16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스트라입스</a:t>
              </a:r>
              <a:r>
                <a:rPr kumimoji="1" lang="en-US" altLang="ko-KR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 (</a:t>
              </a:r>
              <a:r>
                <a:rPr lang="ko-KR" altLang="en-US" sz="1600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도상적</a:t>
              </a:r>
              <a:r>
                <a:rPr lang="en-US" altLang="ko-KR" sz="1600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)</a:t>
              </a: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I(3). 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강한 미국여성노동자</a:t>
              </a:r>
              <a:r>
                <a:rPr kumimoji="1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, 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(2</a:t>
              </a:r>
              <a:r>
                <a:rPr kumimoji="1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차 대전</a:t>
              </a:r>
              <a:r>
                <a:rPr kumimoji="1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,</a:t>
              </a:r>
              <a:r>
                <a:rPr kumimoji="1" lang="en-US" altLang="ko-KR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 </a:t>
              </a:r>
              <a:r>
                <a:rPr kumimoji="1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지표적</a:t>
              </a:r>
              <a:r>
                <a:rPr kumimoji="1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)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맑은 고딕" pitchFamily="50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맑은 고딕" pitchFamily="50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맑은 고딕" pitchFamily="50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맑은 고딕" pitchFamily="50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5830" y="11505"/>
              <a:ext cx="4250" cy="24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2. 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강한 미국</a:t>
              </a:r>
              <a:r>
                <a:rPr kumimoji="1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여성노동자</a:t>
              </a: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II. 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애국</a:t>
              </a:r>
              <a:r>
                <a:rPr lang="en-US" altLang="ko-KR" sz="1600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, </a:t>
              </a:r>
              <a:r>
                <a:rPr lang="ko-KR" altLang="en-US" sz="1600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근로</a:t>
              </a:r>
              <a:r>
                <a:rPr lang="en-US" altLang="ko-KR" sz="1600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, </a:t>
              </a:r>
              <a:r>
                <a:rPr lang="ko-KR" altLang="en-US" sz="1600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참전</a:t>
              </a:r>
              <a:endParaRPr lang="en-US" altLang="ko-KR" sz="1600" dirty="0" smtClean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맑은 고딕" pitchFamily="50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맑은 고딕" pitchFamily="50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1480" y="14070"/>
              <a:ext cx="8600" cy="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III. </a:t>
              </a:r>
              <a:r>
                <a:rPr kumimoji="1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새로운 여성성</a:t>
              </a:r>
              <a:r>
                <a:rPr kumimoji="1" lang="en-US" altLang="ko-KR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,</a:t>
              </a:r>
              <a:r>
                <a:rPr kumimoji="1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 성 이데올로기 </a:t>
              </a:r>
              <a:r>
                <a:rPr kumimoji="1" lang="en-US" altLang="ko-KR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(You can Do it!,</a:t>
              </a:r>
              <a:r>
                <a:rPr kumimoji="1" lang="en-US" altLang="ko-KR" sz="16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 </a:t>
              </a:r>
              <a:r>
                <a:rPr kumimoji="1" lang="ko-KR" altLang="en-US" sz="16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상징적</a:t>
              </a:r>
              <a:r>
                <a:rPr kumimoji="1" lang="en-US" altLang="ko-KR" sz="16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)</a:t>
              </a:r>
              <a:endPara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619124"/>
            <a:ext cx="3851920" cy="649635"/>
          </a:xfrm>
          <a:prstGeom prst="rect">
            <a:avLst/>
          </a:prstGeom>
          <a:solidFill>
            <a:srgbClr val="217FC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72317"/>
            <a:ext cx="3851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모음T" pitchFamily="18" charset="-127"/>
                <a:ea typeface="휴먼모음T" pitchFamily="18" charset="-127"/>
              </a:rPr>
              <a:t>Sign</a:t>
            </a:r>
            <a:r>
              <a:rPr kumimoji="0"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으로서의 캐릭터 </a:t>
            </a:r>
            <a:endParaRPr kumimoji="0"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957746"/>
      </p:ext>
    </p:extLst>
  </p:cSld>
  <p:clrMapOvr>
    <a:masterClrMapping/>
  </p:clrMapOvr>
  <p:transition advTm="839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1"/>
          <p:cNvSpPr>
            <a:spLocks noChangeArrowheads="1"/>
          </p:cNvSpPr>
          <p:nvPr/>
        </p:nvSpPr>
        <p:spPr bwMode="auto">
          <a:xfrm>
            <a:off x="539750" y="1052513"/>
            <a:ext cx="8208963" cy="792162"/>
          </a:xfrm>
          <a:prstGeom prst="roundRect">
            <a:avLst>
              <a:gd name="adj" fmla="val 16667"/>
            </a:avLst>
          </a:prstGeom>
          <a:solidFill>
            <a:srgbClr val="E0F1B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ko-KR" altLang="en-US" sz="2800" dirty="0" smtClean="0">
                <a:latin typeface="Californian FB" pitchFamily="18" charset="0"/>
              </a:rPr>
              <a:t>기호는 다른 층위에서 하나의 기표로 기능한다</a:t>
            </a:r>
            <a:r>
              <a:rPr lang="en-US" altLang="ko-KR" sz="2800" dirty="0" smtClean="0">
                <a:latin typeface="Californian FB" pitchFamily="18" charset="0"/>
              </a:rPr>
              <a:t>.</a:t>
            </a:r>
            <a:endParaRPr kumimoji="0" lang="en-US" altLang="ko-KR" sz="2800" dirty="0">
              <a:solidFill>
                <a:srgbClr val="000000"/>
              </a:solidFill>
              <a:latin typeface="Californian FB" pitchFamily="18" charset="0"/>
              <a:ea typeface="HY견고딕" pitchFamily="18" charset="-127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gray">
          <a:xfrm>
            <a:off x="2843213" y="260350"/>
            <a:ext cx="29527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800" dirty="0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rPr>
              <a:t>VISUAL SIGN</a:t>
            </a:r>
            <a:endParaRPr lang="ko-KR" altLang="en-US" sz="2800" dirty="0">
              <a:solidFill>
                <a:srgbClr val="003399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  <p:pic>
        <p:nvPicPr>
          <p:cNvPr id="2052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3300" y="1989138"/>
            <a:ext cx="2736850" cy="4405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53" name="Picture 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575" y="1960563"/>
            <a:ext cx="2797175" cy="4433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" name="순서도: 연결자 19"/>
          <p:cNvSpPr/>
          <p:nvPr/>
        </p:nvSpPr>
        <p:spPr>
          <a:xfrm>
            <a:off x="4964113" y="3714750"/>
            <a:ext cx="355600" cy="396875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endParaRPr lang="ko-KR" altLang="en-US"/>
          </a:p>
        </p:txBody>
      </p:sp>
      <p:sp>
        <p:nvSpPr>
          <p:cNvPr id="21" name="순서도: 연결자 20"/>
          <p:cNvSpPr/>
          <p:nvPr/>
        </p:nvSpPr>
        <p:spPr>
          <a:xfrm>
            <a:off x="6875463" y="5805488"/>
            <a:ext cx="357187" cy="398462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endParaRPr lang="ko-KR" altLang="en-US"/>
          </a:p>
        </p:txBody>
      </p:sp>
      <p:pic>
        <p:nvPicPr>
          <p:cNvPr id="2056" name="Picture 11" descr="Cranach's Adam &amp; Ev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2875" y="1962150"/>
            <a:ext cx="2978150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순서도: 연결자 22"/>
          <p:cNvSpPr/>
          <p:nvPr/>
        </p:nvSpPr>
        <p:spPr>
          <a:xfrm>
            <a:off x="1295400" y="3714750"/>
            <a:ext cx="355600" cy="396875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" descr="Cranach's Adam &amp; Ev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011238"/>
            <a:ext cx="3743325" cy="553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AutoShape 11"/>
          <p:cNvSpPr>
            <a:spLocks noChangeArrowheads="1"/>
          </p:cNvSpPr>
          <p:nvPr/>
        </p:nvSpPr>
        <p:spPr bwMode="auto">
          <a:xfrm>
            <a:off x="1619250" y="1125538"/>
            <a:ext cx="5113338" cy="574675"/>
          </a:xfrm>
          <a:prstGeom prst="roundRect">
            <a:avLst>
              <a:gd name="adj" fmla="val 16667"/>
            </a:avLst>
          </a:prstGeom>
          <a:solidFill>
            <a:srgbClr val="E0F1B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2800" b="1" dirty="0">
                <a:latin typeface="Californian FB" pitchFamily="18" charset="0"/>
              </a:rPr>
              <a:t>Lucas Cranach's </a:t>
            </a:r>
            <a:r>
              <a:rPr lang="en-US" altLang="ko-KR" sz="2800" b="1" i="1" dirty="0">
                <a:latin typeface="Californian FB" pitchFamily="18" charset="0"/>
              </a:rPr>
              <a:t>Adam and Eve</a:t>
            </a:r>
            <a:endParaRPr kumimoji="0" lang="en-US" altLang="ko-KR" sz="2800" dirty="0">
              <a:solidFill>
                <a:srgbClr val="000000"/>
              </a:solidFill>
              <a:latin typeface="Californian FB" pitchFamily="18" charset="0"/>
              <a:ea typeface="HY견고딕" pitchFamily="18" charset="-127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gray">
          <a:xfrm>
            <a:off x="2843213" y="260350"/>
            <a:ext cx="29527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800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rPr>
              <a:t>VISUAL SIGN</a:t>
            </a:r>
            <a:endParaRPr lang="ko-KR" altLang="en-US" sz="2800">
              <a:solidFill>
                <a:srgbClr val="003399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1624013" y="3213100"/>
            <a:ext cx="355600" cy="398463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67175" y="3213100"/>
            <a:ext cx="1152525" cy="792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 dirty="0">
              <a:solidFill>
                <a:srgbClr val="C00000"/>
              </a:solidFill>
              <a:latin typeface="Californian FB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19700" y="3213100"/>
            <a:ext cx="1152525" cy="792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사과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67175" y="4076700"/>
            <a:ext cx="2305050" cy="936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rgbClr val="003399"/>
                </a:solidFill>
                <a:latin typeface="굴림" pitchFamily="50" charset="-127"/>
                <a:ea typeface="굴림" pitchFamily="50" charset="-127"/>
              </a:rPr>
              <a:t>이브가 건네는 </a:t>
            </a:r>
            <a:endParaRPr lang="en-US" altLang="ko-KR" sz="2000" dirty="0">
              <a:solidFill>
                <a:srgbClr val="003399"/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rgbClr val="003399"/>
                </a:solidFill>
                <a:latin typeface="굴림" pitchFamily="50" charset="-127"/>
                <a:ea typeface="굴림" pitchFamily="50" charset="-127"/>
              </a:rPr>
              <a:t>사과 </a:t>
            </a:r>
            <a:r>
              <a:rPr lang="en-US" altLang="ko-KR" sz="2000" dirty="0">
                <a:solidFill>
                  <a:srgbClr val="003399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2000" dirty="0">
                <a:solidFill>
                  <a:srgbClr val="003399"/>
                </a:solidFill>
                <a:latin typeface="굴림" pitchFamily="50" charset="-127"/>
                <a:ea typeface="굴림" pitchFamily="50" charset="-127"/>
              </a:rPr>
              <a:t>열매</a:t>
            </a:r>
            <a:r>
              <a:rPr lang="en-US" altLang="ko-KR" sz="2000" dirty="0">
                <a:solidFill>
                  <a:srgbClr val="003399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2000" dirty="0">
              <a:solidFill>
                <a:srgbClr val="003399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225" y="4076700"/>
            <a:ext cx="2303463" cy="936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rgbClr val="003399"/>
                </a:solidFill>
                <a:latin typeface="굴림" pitchFamily="50" charset="-127"/>
                <a:ea typeface="굴림" pitchFamily="50" charset="-127"/>
              </a:rPr>
              <a:t>유혹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067175" y="5084763"/>
            <a:ext cx="4608513" cy="936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rgbClr val="003399"/>
                </a:solidFill>
                <a:latin typeface="굴림" pitchFamily="50" charset="-127"/>
                <a:ea typeface="굴림" pitchFamily="50" charset="-127"/>
              </a:rPr>
              <a:t>죄의 도입</a:t>
            </a:r>
            <a:r>
              <a:rPr lang="en-US" altLang="ko-KR" sz="2000" dirty="0">
                <a:solidFill>
                  <a:srgbClr val="003399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dirty="0" smtClean="0">
                <a:solidFill>
                  <a:srgbClr val="003399"/>
                </a:solidFill>
                <a:latin typeface="굴림" pitchFamily="50" charset="-127"/>
                <a:ea typeface="굴림" pitchFamily="50" charset="-127"/>
              </a:rPr>
              <a:t>최초 인류의 </a:t>
            </a:r>
            <a:r>
              <a:rPr lang="ko-KR" altLang="en-US" sz="2000" dirty="0">
                <a:solidFill>
                  <a:srgbClr val="003399"/>
                </a:solidFill>
                <a:latin typeface="굴림" pitchFamily="50" charset="-127"/>
                <a:ea typeface="굴림" pitchFamily="50" charset="-127"/>
              </a:rPr>
              <a:t>몰락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644" y="3247427"/>
            <a:ext cx="679525" cy="72350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952500"/>
            <a:ext cx="3743325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099" name="AutoShape 11"/>
          <p:cNvSpPr>
            <a:spLocks noChangeArrowheads="1"/>
          </p:cNvSpPr>
          <p:nvPr/>
        </p:nvSpPr>
        <p:spPr bwMode="auto">
          <a:xfrm>
            <a:off x="1331913" y="1052513"/>
            <a:ext cx="5761037" cy="576262"/>
          </a:xfrm>
          <a:prstGeom prst="roundRect">
            <a:avLst>
              <a:gd name="adj" fmla="val 16667"/>
            </a:avLst>
          </a:prstGeom>
          <a:solidFill>
            <a:srgbClr val="E0F1B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2800" b="1" dirty="0">
                <a:latin typeface="Californian FB" pitchFamily="18" charset="0"/>
              </a:rPr>
              <a:t>Peter Paul Rubens’ </a:t>
            </a:r>
            <a:r>
              <a:rPr lang="en-US" altLang="ko-KR" sz="2800" b="1" i="1" dirty="0">
                <a:latin typeface="Californian FB" pitchFamily="18" charset="0"/>
              </a:rPr>
              <a:t>Judgment of Paris</a:t>
            </a:r>
            <a:endParaRPr kumimoji="0" lang="en-US" altLang="ko-KR" sz="2800" dirty="0">
              <a:solidFill>
                <a:srgbClr val="000000"/>
              </a:solidFill>
              <a:latin typeface="Californian FB" pitchFamily="18" charset="0"/>
              <a:ea typeface="HY견고딕" pitchFamily="18" charset="-127"/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gray">
          <a:xfrm>
            <a:off x="2843213" y="260350"/>
            <a:ext cx="29527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800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rPr>
              <a:t>VISUAL SIGN</a:t>
            </a:r>
            <a:endParaRPr lang="ko-KR" altLang="en-US" sz="2800">
              <a:solidFill>
                <a:srgbClr val="003399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  <p:sp>
        <p:nvSpPr>
          <p:cNvPr id="20" name="순서도: 연결자 19"/>
          <p:cNvSpPr/>
          <p:nvPr/>
        </p:nvSpPr>
        <p:spPr>
          <a:xfrm>
            <a:off x="2487613" y="3141663"/>
            <a:ext cx="355600" cy="396875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67175" y="3213100"/>
            <a:ext cx="1152525" cy="792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 dirty="0">
              <a:solidFill>
                <a:srgbClr val="C00000"/>
              </a:solidFill>
              <a:latin typeface="Californian FB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19700" y="3213100"/>
            <a:ext cx="1152525" cy="792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사과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067175" y="4076700"/>
            <a:ext cx="2305050" cy="936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rgbClr val="003399"/>
                </a:solidFill>
                <a:latin typeface="굴림" pitchFamily="50" charset="-127"/>
                <a:ea typeface="굴림" pitchFamily="50" charset="-127"/>
              </a:rPr>
              <a:t>심판으로 주어지는 사과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372225" y="4076700"/>
            <a:ext cx="2303463" cy="936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rgbClr val="003399"/>
                </a:solidFill>
                <a:latin typeface="굴림" pitchFamily="50" charset="-127"/>
                <a:ea typeface="굴림" pitchFamily="50" charset="-127"/>
              </a:rPr>
              <a:t>아름다움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067175" y="5084763"/>
            <a:ext cx="4608513" cy="936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 smtClean="0">
                <a:solidFill>
                  <a:srgbClr val="003399"/>
                </a:solidFill>
                <a:latin typeface="굴림" pitchFamily="50" charset="-127"/>
                <a:ea typeface="굴림" pitchFamily="50" charset="-127"/>
              </a:rPr>
              <a:t>계략과 전쟁의 서막</a:t>
            </a:r>
            <a:endParaRPr lang="ko-KR" altLang="en-US" sz="2000" dirty="0">
              <a:solidFill>
                <a:srgbClr val="003399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644" y="3247427"/>
            <a:ext cx="679525" cy="72350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052513"/>
            <a:ext cx="3673475" cy="5495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23" name="AutoShape 11"/>
          <p:cNvSpPr>
            <a:spLocks noChangeArrowheads="1"/>
          </p:cNvSpPr>
          <p:nvPr/>
        </p:nvSpPr>
        <p:spPr bwMode="auto">
          <a:xfrm>
            <a:off x="1116013" y="1196975"/>
            <a:ext cx="6335712" cy="576263"/>
          </a:xfrm>
          <a:prstGeom prst="roundRect">
            <a:avLst>
              <a:gd name="adj" fmla="val 16667"/>
            </a:avLst>
          </a:prstGeom>
          <a:solidFill>
            <a:srgbClr val="E0F1B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2800" b="1" dirty="0" err="1">
                <a:latin typeface="Californian FB" pitchFamily="18" charset="0"/>
              </a:rPr>
              <a:t>Edouard</a:t>
            </a:r>
            <a:r>
              <a:rPr lang="en-US" altLang="ko-KR" sz="2800" b="1" dirty="0">
                <a:latin typeface="Californian FB" pitchFamily="18" charset="0"/>
              </a:rPr>
              <a:t> </a:t>
            </a:r>
            <a:r>
              <a:rPr lang="en-US" altLang="ko-KR" sz="2800" b="1" dirty="0" err="1">
                <a:latin typeface="Californian FB" pitchFamily="18" charset="0"/>
              </a:rPr>
              <a:t>Manet’s</a:t>
            </a:r>
            <a:r>
              <a:rPr lang="en-US" altLang="ko-KR" sz="2800" b="1" dirty="0">
                <a:latin typeface="Californian FB" pitchFamily="18" charset="0"/>
              </a:rPr>
              <a:t> </a:t>
            </a:r>
            <a:r>
              <a:rPr lang="en-US" altLang="ko-KR" sz="2800" b="1" i="1" dirty="0">
                <a:latin typeface="Californian FB" pitchFamily="18" charset="0"/>
              </a:rPr>
              <a:t>Luncheon on the Grass</a:t>
            </a:r>
            <a:endParaRPr lang="en-US" altLang="ko-KR" sz="2800" b="1" dirty="0">
              <a:latin typeface="Californian FB" pitchFamily="18" charset="0"/>
            </a:endParaRP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gray">
          <a:xfrm>
            <a:off x="2843213" y="260350"/>
            <a:ext cx="29527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800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rPr>
              <a:t>VISUAL SIGN</a:t>
            </a:r>
            <a:endParaRPr lang="ko-KR" altLang="en-US" sz="2800">
              <a:solidFill>
                <a:srgbClr val="003399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  <p:sp>
        <p:nvSpPr>
          <p:cNvPr id="21" name="순서도: 연결자 20"/>
          <p:cNvSpPr/>
          <p:nvPr/>
        </p:nvSpPr>
        <p:spPr>
          <a:xfrm>
            <a:off x="827584" y="5876925"/>
            <a:ext cx="355600" cy="396875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67175" y="3213100"/>
            <a:ext cx="1152525" cy="792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 dirty="0">
              <a:solidFill>
                <a:srgbClr val="C00000"/>
              </a:solidFill>
              <a:latin typeface="Californian FB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19700" y="3213100"/>
            <a:ext cx="1152525" cy="792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사과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067175" y="4076700"/>
            <a:ext cx="2305050" cy="936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rgbClr val="003399"/>
                </a:solidFill>
                <a:latin typeface="굴림" pitchFamily="50" charset="-127"/>
                <a:ea typeface="굴림" pitchFamily="50" charset="-127"/>
              </a:rPr>
              <a:t>어지럽게 늘어놓은 사과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372225" y="4076700"/>
            <a:ext cx="2303463" cy="936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rgbClr val="003399"/>
                </a:solidFill>
                <a:latin typeface="굴림" pitchFamily="50" charset="-127"/>
                <a:ea typeface="굴림" pitchFamily="50" charset="-127"/>
              </a:rPr>
              <a:t>자유분방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067175" y="5084763"/>
            <a:ext cx="4608513" cy="936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 smtClean="0">
                <a:solidFill>
                  <a:srgbClr val="003399"/>
                </a:solidFill>
                <a:latin typeface="굴림" pitchFamily="50" charset="-127"/>
                <a:ea typeface="굴림" pitchFamily="50" charset="-127"/>
              </a:rPr>
              <a:t>위선적 시대상 풍자</a:t>
            </a:r>
            <a:r>
              <a:rPr lang="en-US" altLang="ko-KR" sz="2000" dirty="0" smtClean="0">
                <a:solidFill>
                  <a:srgbClr val="003399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dirty="0" smtClean="0">
                <a:solidFill>
                  <a:srgbClr val="003399"/>
                </a:solidFill>
                <a:latin typeface="굴림" pitchFamily="50" charset="-127"/>
                <a:ea typeface="굴림" pitchFamily="50" charset="-127"/>
              </a:rPr>
              <a:t>저항</a:t>
            </a:r>
            <a:endParaRPr lang="ko-KR" altLang="en-US" sz="2000" dirty="0">
              <a:solidFill>
                <a:srgbClr val="003399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644" y="3247427"/>
            <a:ext cx="679525" cy="72350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175</Words>
  <Application>Microsoft Office PowerPoint</Application>
  <PresentationFormat>화면 슬라이드 쇼(4:3)</PresentationFormat>
  <Paragraphs>68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Times New Roman</vt:lpstr>
      <vt:lpstr>Arial</vt:lpstr>
      <vt:lpstr>굴림</vt:lpstr>
      <vt:lpstr>HY견고딕</vt:lpstr>
      <vt:lpstr>Garamond</vt:lpstr>
      <vt:lpstr>Californian FB</vt:lpstr>
      <vt:lpstr>맑은 고딕</vt:lpstr>
      <vt:lpstr>휴먼모음T</vt:lpstr>
      <vt:lpstr>HY크리스탈M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.</dc:creator>
  <cp:lastModifiedBy>ajou</cp:lastModifiedBy>
  <cp:revision>225</cp:revision>
  <dcterms:created xsi:type="dcterms:W3CDTF">2010-07-28T09:36:49Z</dcterms:created>
  <dcterms:modified xsi:type="dcterms:W3CDTF">2022-09-13T05:59:02Z</dcterms:modified>
</cp:coreProperties>
</file>