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5" r:id="rId8"/>
    <p:sldId id="261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3500C-782A-4E67-A475-FE900E246A59}" v="59" dt="2020-03-11T02:07:56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선호" userId="e6352f2c70eacf7f" providerId="LiveId" clId="{26A3500C-782A-4E67-A475-FE900E246A59}"/>
    <pc:docChg chg="custSel addSld modSld sldOrd">
      <pc:chgData name="최 선호" userId="e6352f2c70eacf7f" providerId="LiveId" clId="{26A3500C-782A-4E67-A475-FE900E246A59}" dt="2020-03-11T02:59:08.858" v="682" actId="14100"/>
      <pc:docMkLst>
        <pc:docMk/>
      </pc:docMkLst>
      <pc:sldChg chg="modSp">
        <pc:chgData name="최 선호" userId="e6352f2c70eacf7f" providerId="LiveId" clId="{26A3500C-782A-4E67-A475-FE900E246A59}" dt="2020-03-11T00:52:40.518" v="678" actId="1076"/>
        <pc:sldMkLst>
          <pc:docMk/>
          <pc:sldMk cId="1085453155" sldId="256"/>
        </pc:sldMkLst>
        <pc:spChg chg="mod">
          <ac:chgData name="최 선호" userId="e6352f2c70eacf7f" providerId="LiveId" clId="{26A3500C-782A-4E67-A475-FE900E246A59}" dt="2020-03-11T00:52:40.518" v="678" actId="1076"/>
          <ac:spMkLst>
            <pc:docMk/>
            <pc:sldMk cId="1085453155" sldId="256"/>
            <ac:spMk id="3" creationId="{00000000-0000-0000-0000-000000000000}"/>
          </ac:spMkLst>
        </pc:spChg>
      </pc:sldChg>
      <pc:sldChg chg="modSp">
        <pc:chgData name="최 선호" userId="e6352f2c70eacf7f" providerId="LiveId" clId="{26A3500C-782A-4E67-A475-FE900E246A59}" dt="2020-03-11T00:39:45.568" v="674" actId="20577"/>
        <pc:sldMkLst>
          <pc:docMk/>
          <pc:sldMk cId="3728366162" sldId="259"/>
        </pc:sldMkLst>
        <pc:spChg chg="mod">
          <ac:chgData name="최 선호" userId="e6352f2c70eacf7f" providerId="LiveId" clId="{26A3500C-782A-4E67-A475-FE900E246A59}" dt="2020-03-11T00:39:45.568" v="674" actId="20577"/>
          <ac:spMkLst>
            <pc:docMk/>
            <pc:sldMk cId="3728366162" sldId="259"/>
            <ac:spMk id="2" creationId="{00000000-0000-0000-0000-000000000000}"/>
          </ac:spMkLst>
        </pc:spChg>
      </pc:sldChg>
      <pc:sldChg chg="ord">
        <pc:chgData name="최 선호" userId="e6352f2c70eacf7f" providerId="LiveId" clId="{26A3500C-782A-4E67-A475-FE900E246A59}" dt="2020-03-11T02:07:56.431" v="680"/>
        <pc:sldMkLst>
          <pc:docMk/>
          <pc:sldMk cId="1634296237" sldId="261"/>
        </pc:sldMkLst>
      </pc:sldChg>
      <pc:sldChg chg="modSp">
        <pc:chgData name="최 선호" userId="e6352f2c70eacf7f" providerId="LiveId" clId="{26A3500C-782A-4E67-A475-FE900E246A59}" dt="2020-03-11T00:53:03.465" v="679" actId="20577"/>
        <pc:sldMkLst>
          <pc:docMk/>
          <pc:sldMk cId="3620435335" sldId="262"/>
        </pc:sldMkLst>
        <pc:spChg chg="mod">
          <ac:chgData name="최 선호" userId="e6352f2c70eacf7f" providerId="LiveId" clId="{26A3500C-782A-4E67-A475-FE900E246A59}" dt="2020-03-11T00:53:03.465" v="679" actId="20577"/>
          <ac:spMkLst>
            <pc:docMk/>
            <pc:sldMk cId="3620435335" sldId="262"/>
            <ac:spMk id="2" creationId="{00000000-0000-0000-0000-000000000000}"/>
          </ac:spMkLst>
        </pc:spChg>
        <pc:spChg chg="mod">
          <ac:chgData name="최 선호" userId="e6352f2c70eacf7f" providerId="LiveId" clId="{26A3500C-782A-4E67-A475-FE900E246A59}" dt="2020-03-10T00:07:41.235" v="0" actId="14100"/>
          <ac:spMkLst>
            <pc:docMk/>
            <pc:sldMk cId="3620435335" sldId="262"/>
            <ac:spMk id="3" creationId="{00000000-0000-0000-0000-000000000000}"/>
          </ac:spMkLst>
        </pc:spChg>
      </pc:sldChg>
      <pc:sldChg chg="modSp">
        <pc:chgData name="최 선호" userId="e6352f2c70eacf7f" providerId="LiveId" clId="{26A3500C-782A-4E67-A475-FE900E246A59}" dt="2020-03-11T02:59:08.858" v="682" actId="14100"/>
        <pc:sldMkLst>
          <pc:docMk/>
          <pc:sldMk cId="4231176784" sldId="263"/>
        </pc:sldMkLst>
        <pc:spChg chg="mod">
          <ac:chgData name="최 선호" userId="e6352f2c70eacf7f" providerId="LiveId" clId="{26A3500C-782A-4E67-A475-FE900E246A59}" dt="2020-03-10T03:07:19.475" v="673" actId="5793"/>
          <ac:spMkLst>
            <pc:docMk/>
            <pc:sldMk cId="4231176784" sldId="263"/>
            <ac:spMk id="2" creationId="{00000000-0000-0000-0000-000000000000}"/>
          </ac:spMkLst>
        </pc:spChg>
        <pc:spChg chg="mod">
          <ac:chgData name="최 선호" userId="e6352f2c70eacf7f" providerId="LiveId" clId="{26A3500C-782A-4E67-A475-FE900E246A59}" dt="2020-03-11T02:59:08.858" v="682" actId="14100"/>
          <ac:spMkLst>
            <pc:docMk/>
            <pc:sldMk cId="4231176784" sldId="263"/>
            <ac:spMk id="3" creationId="{00000000-0000-0000-0000-000000000000}"/>
          </ac:spMkLst>
        </pc:spChg>
      </pc:sldChg>
      <pc:sldChg chg="modSp add">
        <pc:chgData name="최 선호" userId="e6352f2c70eacf7f" providerId="LiveId" clId="{26A3500C-782A-4E67-A475-FE900E246A59}" dt="2020-03-10T00:58:09.493" v="672" actId="20577"/>
        <pc:sldMkLst>
          <pc:docMk/>
          <pc:sldMk cId="3269502982" sldId="264"/>
        </pc:sldMkLst>
        <pc:spChg chg="mod">
          <ac:chgData name="최 선호" userId="e6352f2c70eacf7f" providerId="LiveId" clId="{26A3500C-782A-4E67-A475-FE900E246A59}" dt="2020-03-10T00:58:09.493" v="672" actId="20577"/>
          <ac:spMkLst>
            <pc:docMk/>
            <pc:sldMk cId="3269502982" sldId="264"/>
            <ac:spMk id="2" creationId="{40908B4C-743D-4BF1-A920-38B925D024CD}"/>
          </ac:spMkLst>
        </pc:spChg>
        <pc:spChg chg="mod">
          <ac:chgData name="최 선호" userId="e6352f2c70eacf7f" providerId="LiveId" clId="{26A3500C-782A-4E67-A475-FE900E246A59}" dt="2020-03-10T00:54:35.708" v="488" actId="14100"/>
          <ac:spMkLst>
            <pc:docMk/>
            <pc:sldMk cId="3269502982" sldId="264"/>
            <ac:spMk id="3" creationId="{22299804-0087-44C4-ACAC-91BD7A86DB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8AB-3043-4E44-BD4C-16D23331393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A16D-D8D5-4391-AEC7-BB4E2CD9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61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8AB-3043-4E44-BD4C-16D23331393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A16D-D8D5-4391-AEC7-BB4E2CD9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9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8AB-3043-4E44-BD4C-16D23331393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A16D-D8D5-4391-AEC7-BB4E2CD9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52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8AB-3043-4E44-BD4C-16D23331393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A16D-D8D5-4391-AEC7-BB4E2CD901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50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8AB-3043-4E44-BD4C-16D23331393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A16D-D8D5-4391-AEC7-BB4E2CD9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0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8AB-3043-4E44-BD4C-16D23331393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A16D-D8D5-4391-AEC7-BB4E2CD9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56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8AB-3043-4E44-BD4C-16D23331393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A16D-D8D5-4391-AEC7-BB4E2CD9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127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8AB-3043-4E44-BD4C-16D23331393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A16D-D8D5-4391-AEC7-BB4E2CD9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68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8AB-3043-4E44-BD4C-16D23331393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A16D-D8D5-4391-AEC7-BB4E2CD9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5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8AB-3043-4E44-BD4C-16D23331393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A16D-D8D5-4391-AEC7-BB4E2CD9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81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8AB-3043-4E44-BD4C-16D23331393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A16D-D8D5-4391-AEC7-BB4E2CD9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4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8AB-3043-4E44-BD4C-16D23331393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A16D-D8D5-4391-AEC7-BB4E2CD9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64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8AB-3043-4E44-BD4C-16D23331393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A16D-D8D5-4391-AEC7-BB4E2CD9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9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8AB-3043-4E44-BD4C-16D23331393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A16D-D8D5-4391-AEC7-BB4E2CD9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89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8AB-3043-4E44-BD4C-16D23331393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A16D-D8D5-4391-AEC7-BB4E2CD9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2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8AB-3043-4E44-BD4C-16D23331393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A16D-D8D5-4391-AEC7-BB4E2CD9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8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28AB-3043-4E44-BD4C-16D23331393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A16D-D8D5-4391-AEC7-BB4E2CD9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51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5428AB-3043-4E44-BD4C-16D233313939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2A16D-D8D5-4391-AEC7-BB4E2CD9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07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09714" y="2404621"/>
            <a:ext cx="5133903" cy="741362"/>
          </a:xfrm>
        </p:spPr>
        <p:txBody>
          <a:bodyPr/>
          <a:lstStyle/>
          <a:p>
            <a:r>
              <a:rPr lang="ko-KR" altLang="en-US" sz="4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비판적 글쓰기 준비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65986" y="4082698"/>
            <a:ext cx="2221361" cy="883937"/>
          </a:xfrm>
        </p:spPr>
        <p:txBody>
          <a:bodyPr>
            <a:noAutofit/>
          </a:bodyPr>
          <a:lstStyle/>
          <a:p>
            <a:r>
              <a:rPr lang="en-US" altLang="ko-KR" sz="2400" b="1" dirty="0" smtClean="0"/>
              <a:t>2023</a:t>
            </a:r>
            <a:r>
              <a:rPr lang="ko-KR" altLang="en-US" sz="2400" b="1" dirty="0" smtClean="0"/>
              <a:t>년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학기</a:t>
            </a:r>
            <a:endParaRPr lang="en-US" altLang="ko-KR" sz="2400" b="1" dirty="0"/>
          </a:p>
          <a:p>
            <a:r>
              <a:rPr lang="ko-KR" altLang="en-US" sz="2400" b="1" dirty="0"/>
              <a:t>      최선호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4396A7-38D3-4FDD-BBB4-9C5779E3A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23" y="519126"/>
            <a:ext cx="25827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&lt;</a:t>
            </a:r>
            <a:r>
              <a:rPr lang="ko-KR" altLang="en-US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비판적 글쓰기</a:t>
            </a:r>
            <a:r>
              <a:rPr lang="en-US" altLang="ko-KR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8545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2299804-0087-44C4-ACAC-91BD7A86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70" y="540016"/>
            <a:ext cx="5731845" cy="498107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비판적</a:t>
            </a:r>
            <a:r>
              <a:rPr lang="en-US" altLang="ko-KR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사고력을 키우는 방법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908B4C-743D-4BF1-A920-38B925D02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664" y="1559184"/>
            <a:ext cx="9786334" cy="5298816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+mn-ea"/>
                <a:ea typeface="+mn-ea"/>
              </a:rPr>
              <a:t>‘</a:t>
            </a:r>
            <a:r>
              <a:rPr lang="ko-KR" altLang="en-US" sz="2800" dirty="0">
                <a:latin typeface="+mn-ea"/>
                <a:ea typeface="+mn-ea"/>
              </a:rPr>
              <a:t>왜</a:t>
            </a:r>
            <a:r>
              <a:rPr lang="en-US" altLang="ko-KR" sz="2800" dirty="0">
                <a:latin typeface="+mn-ea"/>
                <a:ea typeface="+mn-ea"/>
              </a:rPr>
              <a:t>’</a:t>
            </a:r>
            <a:r>
              <a:rPr lang="ko-KR" altLang="en-US" sz="2800" dirty="0">
                <a:latin typeface="+mn-ea"/>
                <a:ea typeface="+mn-ea"/>
              </a:rPr>
              <a:t>라는 질문에서 출발하라</a:t>
            </a:r>
            <a:endParaRPr lang="en-US" altLang="ko-KR" sz="2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sz="1200" dirty="0">
                <a:latin typeface="+mn-ea"/>
                <a:ea typeface="+mn-ea"/>
              </a:rPr>
              <a:t> </a:t>
            </a:r>
          </a:p>
          <a:p>
            <a:pPr marL="385763" indent="-385763">
              <a:lnSpc>
                <a:spcPct val="150000"/>
              </a:lnSpc>
              <a:buAutoNum type="arabicPeriod"/>
            </a:pPr>
            <a:r>
              <a:rPr lang="ko-KR" altLang="en-US" sz="2600" dirty="0">
                <a:latin typeface="+mn-ea"/>
                <a:ea typeface="+mn-ea"/>
              </a:rPr>
              <a:t>관찰하라 </a:t>
            </a:r>
            <a:r>
              <a:rPr lang="en-US" altLang="ko-KR" sz="2600" dirty="0">
                <a:latin typeface="+mn-ea"/>
                <a:ea typeface="+mn-ea"/>
              </a:rPr>
              <a:t>– </a:t>
            </a:r>
            <a:r>
              <a:rPr lang="ko-KR" altLang="en-US" sz="2600" dirty="0">
                <a:latin typeface="+mn-ea"/>
                <a:ea typeface="+mn-ea"/>
              </a:rPr>
              <a:t>관찰만이 진실을 발견한다</a:t>
            </a:r>
            <a:r>
              <a:rPr lang="en-US" altLang="ko-KR" sz="2600" dirty="0">
                <a:latin typeface="+mn-ea"/>
                <a:ea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AutoNum type="arabicPeriod"/>
            </a:pPr>
            <a:r>
              <a:rPr lang="ko-KR" altLang="en-US" sz="2600" dirty="0">
                <a:latin typeface="+mn-ea"/>
                <a:ea typeface="+mn-ea"/>
              </a:rPr>
              <a:t>의심하라 </a:t>
            </a:r>
            <a:r>
              <a:rPr lang="en-US" altLang="ko-KR" sz="2600" dirty="0">
                <a:latin typeface="+mn-ea"/>
                <a:ea typeface="+mn-ea"/>
              </a:rPr>
              <a:t>– </a:t>
            </a:r>
            <a:r>
              <a:rPr lang="ko-KR" altLang="en-US" sz="2600" dirty="0">
                <a:latin typeface="+mn-ea"/>
                <a:ea typeface="+mn-ea"/>
              </a:rPr>
              <a:t>경험</a:t>
            </a:r>
            <a:r>
              <a:rPr lang="en-US" altLang="ko-KR" sz="2600" dirty="0">
                <a:latin typeface="+mn-ea"/>
                <a:ea typeface="+mn-ea"/>
              </a:rPr>
              <a:t>, </a:t>
            </a:r>
            <a:r>
              <a:rPr lang="ko-KR" altLang="en-US" sz="2600" dirty="0">
                <a:latin typeface="+mn-ea"/>
                <a:ea typeface="+mn-ea"/>
              </a:rPr>
              <a:t>언어</a:t>
            </a:r>
            <a:r>
              <a:rPr lang="en-US" altLang="ko-KR" sz="2600" dirty="0">
                <a:latin typeface="+mn-ea"/>
                <a:ea typeface="+mn-ea"/>
              </a:rPr>
              <a:t>, </a:t>
            </a:r>
            <a:r>
              <a:rPr lang="ko-KR" altLang="en-US" sz="2600" dirty="0">
                <a:latin typeface="+mn-ea"/>
                <a:ea typeface="+mn-ea"/>
              </a:rPr>
              <a:t>논리를 의심하고 오류를 찾아내라</a:t>
            </a:r>
            <a:endParaRPr lang="en-US" altLang="ko-KR" sz="2600" dirty="0">
              <a:latin typeface="+mn-ea"/>
              <a:ea typeface="+mn-ea"/>
            </a:endParaRPr>
          </a:p>
          <a:p>
            <a:pPr marL="385763" indent="-385763">
              <a:lnSpc>
                <a:spcPct val="150000"/>
              </a:lnSpc>
              <a:buAutoNum type="arabicPeriod"/>
            </a:pPr>
            <a:r>
              <a:rPr lang="ko-KR" altLang="en-US" sz="2600" dirty="0">
                <a:latin typeface="+mn-ea"/>
                <a:ea typeface="+mn-ea"/>
              </a:rPr>
              <a:t>분노하라 </a:t>
            </a:r>
            <a:r>
              <a:rPr lang="en-US" altLang="ko-KR" sz="2600" dirty="0">
                <a:latin typeface="+mn-ea"/>
                <a:ea typeface="+mn-ea"/>
              </a:rPr>
              <a:t>–</a:t>
            </a:r>
            <a:r>
              <a:rPr lang="ko-KR" altLang="en-US" sz="2600" dirty="0">
                <a:latin typeface="+mn-ea"/>
                <a:ea typeface="+mn-ea"/>
              </a:rPr>
              <a:t>  대상에 대한 살아있는 감각과 관심</a:t>
            </a:r>
            <a:endParaRPr lang="en-US" altLang="ko-KR" sz="2600" dirty="0">
              <a:latin typeface="+mn-ea"/>
              <a:ea typeface="+mn-ea"/>
            </a:endParaRPr>
          </a:p>
          <a:p>
            <a:pPr marL="385763" indent="-385763">
              <a:lnSpc>
                <a:spcPct val="150000"/>
              </a:lnSpc>
              <a:buAutoNum type="arabicPeriod"/>
            </a:pPr>
            <a:r>
              <a:rPr lang="ko-KR" altLang="en-US" sz="2600" dirty="0">
                <a:latin typeface="+mn-ea"/>
                <a:ea typeface="+mn-ea"/>
              </a:rPr>
              <a:t>망명자의 눈을 가지라 </a:t>
            </a:r>
            <a:r>
              <a:rPr lang="en-US" altLang="ko-KR" sz="2600" dirty="0">
                <a:latin typeface="+mn-ea"/>
                <a:ea typeface="+mn-ea"/>
              </a:rPr>
              <a:t>– </a:t>
            </a:r>
            <a:r>
              <a:rPr lang="ko-KR" altLang="en-US" sz="2600" dirty="0">
                <a:latin typeface="+mn-ea"/>
                <a:ea typeface="+mn-ea"/>
              </a:rPr>
              <a:t>보편적 가치 추구</a:t>
            </a:r>
            <a:r>
              <a:rPr lang="en-US" altLang="ko-KR" sz="2600" dirty="0">
                <a:latin typeface="+mn-ea"/>
                <a:ea typeface="+mn-ea"/>
              </a:rPr>
              <a:t>, </a:t>
            </a:r>
            <a:r>
              <a:rPr lang="ko-KR" altLang="en-US" sz="2600" dirty="0">
                <a:latin typeface="+mn-ea"/>
                <a:ea typeface="+mn-ea"/>
              </a:rPr>
              <a:t>객관적</a:t>
            </a:r>
            <a:endParaRPr lang="en-US" altLang="ko-KR" sz="2600" dirty="0">
              <a:latin typeface="+mn-ea"/>
              <a:ea typeface="+mn-ea"/>
            </a:endParaRPr>
          </a:p>
          <a:p>
            <a:pPr marL="385763" indent="-385763">
              <a:lnSpc>
                <a:spcPct val="150000"/>
              </a:lnSpc>
              <a:buAutoNum type="arabicPeriod"/>
            </a:pPr>
            <a:r>
              <a:rPr lang="ko-KR" altLang="en-US" sz="2600" dirty="0">
                <a:latin typeface="+mn-ea"/>
                <a:ea typeface="+mn-ea"/>
              </a:rPr>
              <a:t>약자의 편을 들어라 </a:t>
            </a:r>
            <a:r>
              <a:rPr lang="en-US" altLang="ko-KR" sz="2600" dirty="0">
                <a:latin typeface="+mn-ea"/>
                <a:ea typeface="+mn-ea"/>
              </a:rPr>
              <a:t>– </a:t>
            </a:r>
            <a:r>
              <a:rPr lang="ko-KR" altLang="en-US" sz="2600" dirty="0">
                <a:latin typeface="+mn-ea"/>
                <a:ea typeface="+mn-ea"/>
              </a:rPr>
              <a:t>세상에 대한 새로운 해석과 질서</a:t>
            </a:r>
            <a:endParaRPr lang="en-US" altLang="ko-KR" sz="2600" dirty="0">
              <a:latin typeface="+mn-ea"/>
              <a:ea typeface="+mn-ea"/>
            </a:endParaRPr>
          </a:p>
          <a:p>
            <a:pPr marL="385763" indent="-385763">
              <a:lnSpc>
                <a:spcPct val="150000"/>
              </a:lnSpc>
              <a:buAutoNum type="arabicPeriod"/>
            </a:pPr>
            <a:r>
              <a:rPr lang="ko-KR" altLang="en-US" sz="2600" dirty="0">
                <a:latin typeface="+mn-ea"/>
                <a:ea typeface="+mn-ea"/>
              </a:rPr>
              <a:t>새로운 개념을 만들어라 </a:t>
            </a:r>
            <a:r>
              <a:rPr lang="en-US" altLang="ko-KR" sz="2600" dirty="0">
                <a:latin typeface="+mn-ea"/>
                <a:ea typeface="+mn-ea"/>
              </a:rPr>
              <a:t>– </a:t>
            </a:r>
            <a:r>
              <a:rPr lang="ko-KR" altLang="en-US" sz="2600" dirty="0">
                <a:latin typeface="+mn-ea"/>
                <a:ea typeface="+mn-ea"/>
              </a:rPr>
              <a:t>기존 상식 거부</a:t>
            </a:r>
            <a:r>
              <a:rPr lang="en-US" altLang="ko-KR" sz="2600" dirty="0">
                <a:latin typeface="+mn-ea"/>
                <a:ea typeface="+mn-ea"/>
              </a:rPr>
              <a:t>, </a:t>
            </a:r>
            <a:r>
              <a:rPr lang="ko-KR" altLang="en-US" sz="2600" dirty="0">
                <a:latin typeface="+mn-ea"/>
                <a:ea typeface="+mn-ea"/>
              </a:rPr>
              <a:t>새로운 해석</a:t>
            </a:r>
          </a:p>
        </p:txBody>
      </p:sp>
    </p:spTree>
    <p:extLst>
      <p:ext uri="{BB962C8B-B14F-4D97-AF65-F5344CB8AC3E}">
        <p14:creationId xmlns:p14="http://schemas.microsoft.com/office/powerpoint/2010/main" val="326950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33191" y="754450"/>
            <a:ext cx="5692428" cy="606143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글쓰기 서술 방식에 따른 분류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345933" y="2151481"/>
            <a:ext cx="9684619" cy="414060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000" dirty="0">
                <a:solidFill>
                  <a:schemeClr val="bg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1.</a:t>
            </a:r>
            <a:r>
              <a:rPr lang="en-US" altLang="ko-KR" sz="3000" dirty="0">
                <a:latin typeface="+mn-ea"/>
                <a:ea typeface="+mn-ea"/>
              </a:rPr>
              <a:t> </a:t>
            </a:r>
            <a:r>
              <a:rPr lang="ko-KR" altLang="en-US" sz="3000" dirty="0">
                <a:latin typeface="+mn-ea"/>
                <a:ea typeface="+mn-ea"/>
              </a:rPr>
              <a:t>묘사 </a:t>
            </a:r>
            <a:r>
              <a:rPr lang="en-US" altLang="ko-KR" sz="3000" dirty="0">
                <a:latin typeface="+mn-ea"/>
                <a:ea typeface="+mn-ea"/>
              </a:rPr>
              <a:t>: </a:t>
            </a:r>
            <a:r>
              <a:rPr lang="ko-KR" altLang="en-US" sz="3000" dirty="0">
                <a:latin typeface="+mn-ea"/>
                <a:ea typeface="+mn-ea"/>
              </a:rPr>
              <a:t>어떠한 대상을 있는 그대로 드러내 보이는 것</a:t>
            </a:r>
            <a:endParaRPr lang="en-US" altLang="ko-KR" sz="30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000" dirty="0">
                <a:solidFill>
                  <a:schemeClr val="bg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2.</a:t>
            </a:r>
            <a:r>
              <a:rPr lang="en-US" altLang="ko-KR" sz="3000" dirty="0">
                <a:latin typeface="+mn-ea"/>
                <a:ea typeface="+mn-ea"/>
              </a:rPr>
              <a:t> </a:t>
            </a:r>
            <a:r>
              <a:rPr lang="ko-KR" altLang="en-US" sz="3000" dirty="0">
                <a:latin typeface="+mn-ea"/>
                <a:ea typeface="+mn-ea"/>
              </a:rPr>
              <a:t>서사 </a:t>
            </a:r>
            <a:r>
              <a:rPr lang="en-US" altLang="ko-KR" sz="3000" dirty="0">
                <a:latin typeface="+mn-ea"/>
                <a:ea typeface="+mn-ea"/>
              </a:rPr>
              <a:t>: </a:t>
            </a:r>
            <a:r>
              <a:rPr lang="ko-KR" altLang="en-US" sz="3000" dirty="0">
                <a:latin typeface="+mn-ea"/>
                <a:ea typeface="+mn-ea"/>
              </a:rPr>
              <a:t>시간의 흐름에 따라 사건이 진행되는 과정을 서술</a:t>
            </a:r>
            <a:endParaRPr lang="en-US" altLang="ko-KR" sz="30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000" dirty="0">
                <a:solidFill>
                  <a:schemeClr val="bg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3.</a:t>
            </a:r>
            <a:r>
              <a:rPr lang="en-US" altLang="ko-KR" sz="3000" dirty="0">
                <a:latin typeface="+mn-ea"/>
                <a:ea typeface="+mn-ea"/>
              </a:rPr>
              <a:t> </a:t>
            </a:r>
            <a:r>
              <a:rPr lang="ko-KR" altLang="en-US" sz="3000" dirty="0">
                <a:latin typeface="+mn-ea"/>
                <a:ea typeface="+mn-ea"/>
              </a:rPr>
              <a:t>설명 </a:t>
            </a:r>
            <a:r>
              <a:rPr lang="en-US" altLang="ko-KR" sz="3000" dirty="0">
                <a:latin typeface="+mn-ea"/>
                <a:ea typeface="+mn-ea"/>
              </a:rPr>
              <a:t>: </a:t>
            </a:r>
            <a:r>
              <a:rPr lang="ko-KR" altLang="en-US" sz="3000" dirty="0">
                <a:latin typeface="+mn-ea"/>
                <a:ea typeface="+mn-ea"/>
              </a:rPr>
              <a:t>정의</a:t>
            </a:r>
            <a:r>
              <a:rPr lang="en-US" altLang="ko-KR" sz="3000" dirty="0">
                <a:latin typeface="+mn-ea"/>
                <a:ea typeface="+mn-ea"/>
              </a:rPr>
              <a:t>, </a:t>
            </a:r>
            <a:r>
              <a:rPr lang="ko-KR" altLang="en-US" sz="3000" dirty="0">
                <a:latin typeface="+mn-ea"/>
                <a:ea typeface="+mn-ea"/>
              </a:rPr>
              <a:t>예시</a:t>
            </a:r>
            <a:r>
              <a:rPr lang="en-US" altLang="ko-KR" sz="3000" dirty="0">
                <a:latin typeface="+mn-ea"/>
                <a:ea typeface="+mn-ea"/>
              </a:rPr>
              <a:t>, </a:t>
            </a:r>
            <a:r>
              <a:rPr lang="ko-KR" altLang="en-US" sz="3000" dirty="0">
                <a:latin typeface="+mn-ea"/>
                <a:ea typeface="+mn-ea"/>
              </a:rPr>
              <a:t>비교</a:t>
            </a:r>
            <a:r>
              <a:rPr lang="en-US" altLang="ko-KR" sz="3000" dirty="0">
                <a:latin typeface="+mn-ea"/>
                <a:ea typeface="+mn-ea"/>
              </a:rPr>
              <a:t>, </a:t>
            </a:r>
            <a:r>
              <a:rPr lang="ko-KR" altLang="en-US" sz="3000" dirty="0">
                <a:latin typeface="+mn-ea"/>
                <a:ea typeface="+mn-ea"/>
              </a:rPr>
              <a:t>대조</a:t>
            </a:r>
            <a:r>
              <a:rPr lang="en-US" altLang="ko-KR" sz="3000" dirty="0">
                <a:latin typeface="+mn-ea"/>
                <a:ea typeface="+mn-ea"/>
              </a:rPr>
              <a:t>, </a:t>
            </a:r>
            <a:r>
              <a:rPr lang="ko-KR" altLang="en-US" sz="3000" dirty="0">
                <a:latin typeface="+mn-ea"/>
                <a:ea typeface="+mn-ea"/>
              </a:rPr>
              <a:t>유추</a:t>
            </a:r>
            <a:r>
              <a:rPr lang="en-US" altLang="ko-KR" sz="3000" dirty="0">
                <a:latin typeface="+mn-ea"/>
                <a:ea typeface="+mn-ea"/>
              </a:rPr>
              <a:t>, </a:t>
            </a:r>
            <a:r>
              <a:rPr lang="ko-KR" altLang="en-US" sz="3000" dirty="0">
                <a:latin typeface="+mn-ea"/>
                <a:ea typeface="+mn-ea"/>
              </a:rPr>
              <a:t>분류 등</a:t>
            </a:r>
            <a:r>
              <a:rPr lang="en-US" altLang="ko-KR" sz="3000" dirty="0">
                <a:latin typeface="+mn-ea"/>
                <a:ea typeface="+mn-ea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000" dirty="0">
                <a:latin typeface="+mn-ea"/>
                <a:ea typeface="+mn-ea"/>
              </a:rPr>
              <a:t>            </a:t>
            </a:r>
            <a:r>
              <a:rPr lang="ko-KR" altLang="en-US" sz="3000" dirty="0">
                <a:latin typeface="+mn-ea"/>
                <a:ea typeface="+mn-ea"/>
              </a:rPr>
              <a:t>어떠한 대상의 본질을 드러내 밝히는 것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000" dirty="0">
                <a:solidFill>
                  <a:schemeClr val="bg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4.</a:t>
            </a:r>
            <a:r>
              <a:rPr lang="en-US" altLang="ko-KR" sz="3000" dirty="0">
                <a:latin typeface="+mn-ea"/>
                <a:ea typeface="+mn-ea"/>
              </a:rPr>
              <a:t> </a:t>
            </a:r>
            <a:r>
              <a:rPr lang="ko-KR" altLang="en-US" sz="3000" dirty="0">
                <a:latin typeface="+mn-ea"/>
                <a:ea typeface="+mn-ea"/>
              </a:rPr>
              <a:t>논증 </a:t>
            </a:r>
            <a:r>
              <a:rPr lang="en-US" altLang="ko-KR" sz="3000" dirty="0">
                <a:latin typeface="+mn-ea"/>
                <a:ea typeface="+mn-ea"/>
              </a:rPr>
              <a:t>: </a:t>
            </a:r>
            <a:r>
              <a:rPr lang="ko-KR" altLang="en-US" sz="3000" dirty="0">
                <a:latin typeface="+mn-ea"/>
                <a:ea typeface="+mn-ea"/>
              </a:rPr>
              <a:t>어떠한 주장의 올바름을 입증하는 서술 방식</a:t>
            </a:r>
          </a:p>
          <a:p>
            <a:pPr marL="385763" indent="-385763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93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98314" y="678058"/>
            <a:ext cx="4379493" cy="672919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글의 목적에 따른 분류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37770" y="2473276"/>
            <a:ext cx="9490934" cy="304317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n-ea"/>
                <a:ea typeface="+mn-ea"/>
              </a:rPr>
              <a:t>표현을 위한 글 </a:t>
            </a:r>
            <a:r>
              <a:rPr lang="en-US" altLang="ko-KR" sz="2800" dirty="0">
                <a:latin typeface="+mn-ea"/>
                <a:ea typeface="+mn-ea"/>
              </a:rPr>
              <a:t>: </a:t>
            </a:r>
            <a:r>
              <a:rPr lang="ko-KR" altLang="en-US" sz="2800" dirty="0">
                <a:latin typeface="+mn-ea"/>
                <a:ea typeface="+mn-ea"/>
              </a:rPr>
              <a:t>소설</a:t>
            </a:r>
            <a:r>
              <a:rPr lang="en-US" altLang="ko-KR" sz="2800" dirty="0">
                <a:latin typeface="+mn-ea"/>
                <a:ea typeface="+mn-ea"/>
              </a:rPr>
              <a:t>, </a:t>
            </a:r>
            <a:r>
              <a:rPr lang="ko-KR" altLang="en-US" sz="2800" dirty="0">
                <a:latin typeface="+mn-ea"/>
                <a:ea typeface="+mn-ea"/>
              </a:rPr>
              <a:t>시</a:t>
            </a:r>
            <a:r>
              <a:rPr lang="en-US" altLang="ko-KR" sz="2800" dirty="0">
                <a:latin typeface="+mn-ea"/>
                <a:ea typeface="+mn-ea"/>
              </a:rPr>
              <a:t>, </a:t>
            </a:r>
            <a:r>
              <a:rPr lang="ko-KR" altLang="en-US" sz="2800" dirty="0">
                <a:latin typeface="+mn-ea"/>
                <a:ea typeface="+mn-ea"/>
              </a:rPr>
              <a:t>희곡</a:t>
            </a:r>
            <a:r>
              <a:rPr lang="en-US" altLang="ko-KR" sz="2800" dirty="0">
                <a:latin typeface="+mn-ea"/>
                <a:ea typeface="+mn-ea"/>
              </a:rPr>
              <a:t>, </a:t>
            </a:r>
            <a:r>
              <a:rPr lang="ko-KR" altLang="en-US" sz="2800" dirty="0">
                <a:latin typeface="+mn-ea"/>
                <a:ea typeface="+mn-ea"/>
              </a:rPr>
              <a:t>수필 등의 문학적인 글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  <a:ea typeface="+mn-ea"/>
              </a:rPr>
              <a:t>                           </a:t>
            </a:r>
          </a:p>
          <a:p>
            <a:r>
              <a:rPr lang="ko-KR" altLang="en-US" sz="2800" dirty="0">
                <a:latin typeface="+mn-ea"/>
                <a:ea typeface="+mn-ea"/>
              </a:rPr>
              <a:t>정보전달을 위한 글 </a:t>
            </a:r>
            <a:r>
              <a:rPr lang="en-US" altLang="ko-KR" sz="2800" dirty="0">
                <a:latin typeface="+mn-ea"/>
                <a:ea typeface="+mn-ea"/>
              </a:rPr>
              <a:t>: </a:t>
            </a:r>
            <a:r>
              <a:rPr lang="ko-KR" altLang="en-US" sz="2800" dirty="0">
                <a:latin typeface="+mn-ea"/>
                <a:ea typeface="+mn-ea"/>
              </a:rPr>
              <a:t>기사</a:t>
            </a:r>
            <a:r>
              <a:rPr lang="en-US" altLang="ko-KR" sz="2800" dirty="0">
                <a:latin typeface="+mn-ea"/>
                <a:ea typeface="+mn-ea"/>
              </a:rPr>
              <a:t>, </a:t>
            </a:r>
            <a:r>
              <a:rPr lang="ko-KR" altLang="en-US" sz="2800" dirty="0">
                <a:latin typeface="+mn-ea"/>
                <a:ea typeface="+mn-ea"/>
              </a:rPr>
              <a:t>일지</a:t>
            </a:r>
            <a:r>
              <a:rPr lang="en-US" altLang="ko-KR" sz="2800" dirty="0">
                <a:latin typeface="+mn-ea"/>
                <a:ea typeface="+mn-ea"/>
              </a:rPr>
              <a:t>, </a:t>
            </a:r>
            <a:r>
              <a:rPr lang="ko-KR" altLang="en-US" sz="2800" dirty="0">
                <a:latin typeface="+mn-ea"/>
                <a:ea typeface="+mn-ea"/>
              </a:rPr>
              <a:t>안내문</a:t>
            </a:r>
            <a:r>
              <a:rPr lang="en-US" altLang="ko-KR" sz="2800" dirty="0">
                <a:latin typeface="+mn-ea"/>
                <a:ea typeface="+mn-ea"/>
              </a:rPr>
              <a:t>, </a:t>
            </a:r>
            <a:r>
              <a:rPr lang="ko-KR" altLang="en-US" sz="2800" dirty="0">
                <a:latin typeface="+mn-ea"/>
                <a:ea typeface="+mn-ea"/>
              </a:rPr>
              <a:t>설명서 등</a:t>
            </a:r>
          </a:p>
          <a:p>
            <a:endParaRPr lang="en-US" altLang="ko-KR" sz="2800" dirty="0">
              <a:latin typeface="+mn-ea"/>
              <a:ea typeface="+mn-ea"/>
            </a:endParaRPr>
          </a:p>
          <a:p>
            <a:r>
              <a:rPr lang="ko-KR" altLang="en-US" sz="2800" dirty="0">
                <a:latin typeface="+mn-ea"/>
                <a:ea typeface="+mn-ea"/>
              </a:rPr>
              <a:t>설득을 위한 글 </a:t>
            </a:r>
            <a:r>
              <a:rPr lang="en-US" altLang="ko-KR" sz="2800" dirty="0">
                <a:latin typeface="+mn-ea"/>
                <a:ea typeface="+mn-ea"/>
              </a:rPr>
              <a:t>: </a:t>
            </a:r>
            <a:r>
              <a:rPr lang="ko-KR" altLang="en-US" sz="2800" dirty="0">
                <a:latin typeface="+mn-ea"/>
                <a:ea typeface="+mn-ea"/>
              </a:rPr>
              <a:t>사설</a:t>
            </a:r>
            <a:r>
              <a:rPr lang="en-US" altLang="ko-KR" sz="2800" dirty="0">
                <a:latin typeface="+mn-ea"/>
                <a:ea typeface="+mn-ea"/>
              </a:rPr>
              <a:t>, </a:t>
            </a:r>
            <a:r>
              <a:rPr lang="ko-KR" altLang="en-US" sz="2800" dirty="0">
                <a:latin typeface="+mn-ea"/>
                <a:ea typeface="+mn-ea"/>
              </a:rPr>
              <a:t>칼럼</a:t>
            </a:r>
            <a:r>
              <a:rPr lang="en-US" altLang="ko-KR" sz="2800" dirty="0">
                <a:latin typeface="+mn-ea"/>
                <a:ea typeface="+mn-ea"/>
              </a:rPr>
              <a:t>, </a:t>
            </a:r>
            <a:r>
              <a:rPr lang="ko-KR" altLang="en-US" sz="2800" dirty="0">
                <a:latin typeface="+mn-ea"/>
                <a:ea typeface="+mn-ea"/>
              </a:rPr>
              <a:t>학술논문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47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5572" y="550166"/>
            <a:ext cx="4640869" cy="584487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글의 용도에 따른 분류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64803" y="1701080"/>
            <a:ext cx="8817298" cy="476570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000" dirty="0"/>
              <a:t>실용적인 글 </a:t>
            </a:r>
            <a:r>
              <a:rPr lang="en-US" altLang="ko-KR" sz="3000" dirty="0"/>
              <a:t>- </a:t>
            </a:r>
            <a:r>
              <a:rPr lang="ko-KR" altLang="en-US" sz="3000" dirty="0"/>
              <a:t>각종 공문</a:t>
            </a:r>
            <a:r>
              <a:rPr lang="en-US" altLang="ko-KR" sz="3000" dirty="0"/>
              <a:t>, </a:t>
            </a:r>
            <a:r>
              <a:rPr lang="ko-KR" altLang="en-US" sz="3000" dirty="0"/>
              <a:t>기획서</a:t>
            </a:r>
            <a:r>
              <a:rPr lang="en-US" altLang="ko-KR" sz="3000" dirty="0"/>
              <a:t>, </a:t>
            </a:r>
            <a:r>
              <a:rPr lang="ko-KR" altLang="en-US" sz="3000" dirty="0"/>
              <a:t>사용설명서</a:t>
            </a:r>
            <a:r>
              <a:rPr lang="en-US" altLang="ko-KR" sz="3000" dirty="0"/>
              <a:t>, </a:t>
            </a:r>
            <a:r>
              <a:rPr lang="ko-KR" altLang="en-US" sz="3000" dirty="0"/>
              <a:t>안내문</a:t>
            </a:r>
          </a:p>
          <a:p>
            <a:pPr marL="0" indent="0">
              <a:buNone/>
            </a:pPr>
            <a:endParaRPr lang="en-US" altLang="ko-KR" sz="3000" dirty="0"/>
          </a:p>
          <a:p>
            <a:r>
              <a:rPr lang="ko-KR" altLang="en-US" sz="3000" dirty="0"/>
              <a:t>문학적인 글 </a:t>
            </a:r>
            <a:r>
              <a:rPr lang="en-US" altLang="ko-KR" sz="3000" dirty="0"/>
              <a:t>- </a:t>
            </a:r>
            <a:r>
              <a:rPr lang="ko-KR" altLang="en-US" sz="3000" dirty="0"/>
              <a:t>소설</a:t>
            </a:r>
            <a:r>
              <a:rPr lang="en-US" altLang="ko-KR" sz="3000" dirty="0"/>
              <a:t>, </a:t>
            </a:r>
            <a:r>
              <a:rPr lang="ko-KR" altLang="en-US" sz="3000" dirty="0"/>
              <a:t>시</a:t>
            </a:r>
            <a:r>
              <a:rPr lang="en-US" altLang="ko-KR" sz="3000" dirty="0"/>
              <a:t>, </a:t>
            </a:r>
            <a:r>
              <a:rPr lang="ko-KR" altLang="en-US" sz="3000" dirty="0"/>
              <a:t>수필 등 문학작품</a:t>
            </a:r>
          </a:p>
          <a:p>
            <a:pPr marL="0" indent="0">
              <a:buNone/>
            </a:pPr>
            <a:endParaRPr lang="en-US" altLang="ko-KR" sz="3000" dirty="0"/>
          </a:p>
          <a:p>
            <a:r>
              <a:rPr lang="ko-KR" altLang="en-US" sz="3000" dirty="0"/>
              <a:t>학술적인 글 </a:t>
            </a:r>
            <a:r>
              <a:rPr lang="en-US" altLang="ko-KR" sz="3000" dirty="0"/>
              <a:t>– </a:t>
            </a:r>
            <a:r>
              <a:rPr lang="ko-KR" altLang="en-US" sz="3000" dirty="0"/>
              <a:t>논문</a:t>
            </a:r>
            <a:r>
              <a:rPr lang="en-US" altLang="ko-KR" sz="3000" dirty="0"/>
              <a:t>, </a:t>
            </a:r>
            <a:r>
              <a:rPr lang="ko-KR" altLang="en-US" sz="3000" dirty="0"/>
              <a:t>연구 및 실험보고서</a:t>
            </a:r>
            <a:r>
              <a:rPr lang="en-US" altLang="ko-KR" sz="3000" dirty="0"/>
              <a:t>, </a:t>
            </a:r>
            <a:r>
              <a:rPr lang="ko-KR" altLang="en-US" sz="3000" dirty="0" smtClean="0"/>
              <a:t>평론</a:t>
            </a:r>
            <a:endParaRPr lang="en-US" altLang="ko-KR" sz="3000" dirty="0" smtClean="0"/>
          </a:p>
          <a:p>
            <a:endParaRPr lang="en-US" altLang="ko-KR" sz="3000" dirty="0"/>
          </a:p>
          <a:p>
            <a:r>
              <a:rPr lang="ko-KR" altLang="en-US" sz="3000" dirty="0" smtClean="0"/>
              <a:t>업무보고서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사업 계획서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제품 </a:t>
            </a:r>
            <a:r>
              <a:rPr lang="ko-KR" altLang="en-US" sz="3000" dirty="0" err="1" smtClean="0"/>
              <a:t>기획안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현실적 응용</a:t>
            </a:r>
            <a:endParaRPr lang="en-US" altLang="ko-KR" sz="3000" dirty="0"/>
          </a:p>
          <a:p>
            <a:endParaRPr lang="ko-KR" altLang="en-US" sz="3000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sz="3000" dirty="0" smtClean="0"/>
              <a:t>비판적 사고력과 의사소통 능력이 핵심적 역할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72836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72948" y="668559"/>
            <a:ext cx="2517005" cy="577516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글쓰기 절차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31451" y="1913270"/>
            <a:ext cx="8806056" cy="4295025"/>
          </a:xfrm>
        </p:spPr>
        <p:txBody>
          <a:bodyPr>
            <a:normAutofit fontScale="70000" lnSpcReduction="20000"/>
          </a:bodyPr>
          <a:lstStyle/>
          <a:p>
            <a:pPr marL="557213" indent="-557213">
              <a:lnSpc>
                <a:spcPct val="200000"/>
              </a:lnSpc>
              <a:buAutoNum type="arabicPeriod"/>
            </a:pPr>
            <a:r>
              <a:rPr lang="ko-KR" altLang="en-US" sz="4000" dirty="0">
                <a:latin typeface="+mn-ea"/>
                <a:ea typeface="+mn-ea"/>
              </a:rPr>
              <a:t>글의 목적 결정 </a:t>
            </a:r>
            <a:r>
              <a:rPr lang="en-US" altLang="ko-KR" sz="4000" dirty="0">
                <a:latin typeface="+mn-ea"/>
                <a:ea typeface="+mn-ea"/>
              </a:rPr>
              <a:t>– </a:t>
            </a:r>
            <a:r>
              <a:rPr lang="ko-KR" altLang="en-US" sz="4000" dirty="0">
                <a:latin typeface="+mn-ea"/>
                <a:ea typeface="+mn-ea"/>
              </a:rPr>
              <a:t>글의 방향</a:t>
            </a:r>
            <a:r>
              <a:rPr lang="en-US" altLang="ko-KR" sz="4000" dirty="0">
                <a:latin typeface="+mn-ea"/>
                <a:ea typeface="+mn-ea"/>
              </a:rPr>
              <a:t>, </a:t>
            </a:r>
            <a:r>
              <a:rPr lang="ko-KR" altLang="en-US" sz="4000" dirty="0">
                <a:latin typeface="+mn-ea"/>
                <a:ea typeface="+mn-ea"/>
              </a:rPr>
              <a:t>브레인 </a:t>
            </a:r>
            <a:r>
              <a:rPr lang="ko-KR" altLang="en-US" sz="4000" dirty="0" err="1">
                <a:latin typeface="+mn-ea"/>
                <a:ea typeface="+mn-ea"/>
              </a:rPr>
              <a:t>스토밍</a:t>
            </a:r>
            <a:endParaRPr lang="en-US" altLang="ko-KR" sz="4000" dirty="0">
              <a:latin typeface="+mn-ea"/>
              <a:ea typeface="+mn-ea"/>
            </a:endParaRPr>
          </a:p>
          <a:p>
            <a:pPr marL="557213" indent="-557213">
              <a:lnSpc>
                <a:spcPct val="200000"/>
              </a:lnSpc>
              <a:buAutoNum type="arabicPeriod"/>
            </a:pPr>
            <a:r>
              <a:rPr lang="ko-KR" altLang="en-US" sz="4000" dirty="0">
                <a:latin typeface="+mn-ea"/>
                <a:ea typeface="+mn-ea"/>
              </a:rPr>
              <a:t>효과적인 </a:t>
            </a:r>
            <a:r>
              <a:rPr lang="ko-KR" altLang="en-US" sz="4000" dirty="0" err="1">
                <a:latin typeface="+mn-ea"/>
                <a:ea typeface="+mn-ea"/>
              </a:rPr>
              <a:t>주제문</a:t>
            </a:r>
            <a:r>
              <a:rPr lang="ko-KR" altLang="en-US" sz="4000" dirty="0">
                <a:latin typeface="+mn-ea"/>
                <a:ea typeface="+mn-ea"/>
              </a:rPr>
              <a:t> 작성</a:t>
            </a:r>
            <a:endParaRPr lang="en-US" altLang="ko-KR" sz="4000" dirty="0">
              <a:latin typeface="+mn-ea"/>
              <a:ea typeface="+mn-ea"/>
            </a:endParaRPr>
          </a:p>
          <a:p>
            <a:pPr marL="557213" indent="-557213">
              <a:lnSpc>
                <a:spcPct val="200000"/>
              </a:lnSpc>
              <a:buAutoNum type="arabicPeriod"/>
            </a:pPr>
            <a:r>
              <a:rPr lang="ko-KR" altLang="en-US" sz="4000" dirty="0">
                <a:latin typeface="+mn-ea"/>
                <a:ea typeface="+mn-ea"/>
              </a:rPr>
              <a:t>개요 작성 </a:t>
            </a:r>
            <a:r>
              <a:rPr lang="en-US" altLang="ko-KR" sz="4000" dirty="0">
                <a:latin typeface="+mn-ea"/>
                <a:ea typeface="+mn-ea"/>
              </a:rPr>
              <a:t>– 5</a:t>
            </a:r>
            <a:r>
              <a:rPr lang="ko-KR" altLang="en-US" sz="4000" dirty="0">
                <a:latin typeface="+mn-ea"/>
                <a:ea typeface="+mn-ea"/>
              </a:rPr>
              <a:t>단락</a:t>
            </a:r>
            <a:r>
              <a:rPr lang="en-US" altLang="ko-KR" sz="4000" dirty="0">
                <a:latin typeface="+mn-ea"/>
                <a:ea typeface="+mn-ea"/>
              </a:rPr>
              <a:t>(</a:t>
            </a:r>
            <a:r>
              <a:rPr lang="ko-KR" altLang="en-US" sz="4000" dirty="0">
                <a:latin typeface="+mn-ea"/>
                <a:ea typeface="+mn-ea"/>
              </a:rPr>
              <a:t>본론 </a:t>
            </a:r>
            <a:r>
              <a:rPr lang="en-US" altLang="ko-KR" sz="4000" dirty="0">
                <a:latin typeface="+mn-ea"/>
                <a:ea typeface="+mn-ea"/>
              </a:rPr>
              <a:t>3</a:t>
            </a:r>
            <a:r>
              <a:rPr lang="ko-KR" altLang="en-US" sz="4000" dirty="0">
                <a:latin typeface="+mn-ea"/>
                <a:ea typeface="+mn-ea"/>
              </a:rPr>
              <a:t>단락</a:t>
            </a:r>
            <a:r>
              <a:rPr lang="en-US" altLang="ko-KR" sz="4000" dirty="0">
                <a:latin typeface="+mn-ea"/>
                <a:ea typeface="+mn-ea"/>
              </a:rPr>
              <a:t>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4000" dirty="0">
                <a:latin typeface="+mn-ea"/>
                <a:ea typeface="+mn-ea"/>
              </a:rPr>
              <a:t>                    최소 </a:t>
            </a:r>
            <a:r>
              <a:rPr lang="en-US" altLang="ko-KR" sz="4000" dirty="0">
                <a:latin typeface="+mn-ea"/>
                <a:ea typeface="+mn-ea"/>
              </a:rPr>
              <a:t>4</a:t>
            </a:r>
            <a:r>
              <a:rPr lang="ko-KR" altLang="en-US" sz="4000" dirty="0">
                <a:latin typeface="+mn-ea"/>
                <a:ea typeface="+mn-ea"/>
              </a:rPr>
              <a:t>개의 단락</a:t>
            </a:r>
            <a:r>
              <a:rPr lang="en-US" altLang="ko-KR" sz="4000" dirty="0">
                <a:latin typeface="+mn-ea"/>
                <a:ea typeface="+mn-ea"/>
              </a:rPr>
              <a:t>(</a:t>
            </a:r>
            <a:r>
              <a:rPr lang="ko-KR" altLang="en-US" sz="4000" dirty="0">
                <a:latin typeface="+mn-ea"/>
                <a:ea typeface="+mn-ea"/>
              </a:rPr>
              <a:t>본론 </a:t>
            </a:r>
            <a:r>
              <a:rPr lang="en-US" altLang="ko-KR" sz="4000" dirty="0">
                <a:latin typeface="+mn-ea"/>
                <a:ea typeface="+mn-ea"/>
              </a:rPr>
              <a:t>2</a:t>
            </a:r>
            <a:r>
              <a:rPr lang="ko-KR" altLang="en-US" sz="4000" dirty="0">
                <a:latin typeface="+mn-ea"/>
                <a:ea typeface="+mn-ea"/>
              </a:rPr>
              <a:t>단락</a:t>
            </a:r>
            <a:r>
              <a:rPr lang="en-US" altLang="ko-KR" sz="4000" dirty="0">
                <a:latin typeface="+mn-ea"/>
                <a:ea typeface="+mn-ea"/>
              </a:rPr>
              <a:t>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100" dirty="0"/>
              <a:t>                           </a:t>
            </a:r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62043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05ACB-8FAF-49CE-A534-08A18B20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45" y="741278"/>
            <a:ext cx="2993529" cy="654187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+mj-ea"/>
              </a:rPr>
              <a:t>5</a:t>
            </a:r>
            <a:r>
              <a:rPr lang="ko-KR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+mj-ea"/>
              </a:rPr>
              <a:t>단락 구조화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AA295-F9EC-4B69-A373-93538AF18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12" y="1841170"/>
            <a:ext cx="4600948" cy="407836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800" dirty="0">
                <a:latin typeface="+mn-ea"/>
                <a:ea typeface="+mn-ea"/>
              </a:rPr>
              <a:t>~~~   ~~ </a:t>
            </a:r>
            <a:r>
              <a:rPr lang="ko-KR" altLang="en-US" sz="2800" dirty="0">
                <a:latin typeface="+mn-ea"/>
                <a:ea typeface="+mn-ea"/>
              </a:rPr>
              <a:t>이다</a:t>
            </a:r>
            <a:r>
              <a:rPr lang="en-US" altLang="ko-KR" sz="2800" dirty="0">
                <a:latin typeface="+mn-ea"/>
                <a:ea typeface="+mn-ea"/>
              </a:rPr>
              <a:t>. (</a:t>
            </a:r>
            <a:r>
              <a:rPr lang="ko-KR" altLang="en-US" sz="2800" dirty="0">
                <a:latin typeface="+mn-ea"/>
                <a:ea typeface="+mn-ea"/>
              </a:rPr>
              <a:t>문장</a:t>
            </a:r>
            <a:r>
              <a:rPr lang="en-US" altLang="ko-KR" sz="2800" dirty="0">
                <a:latin typeface="+mn-ea"/>
                <a:ea typeface="+mn-ea"/>
              </a:rPr>
              <a:t>)</a:t>
            </a:r>
          </a:p>
          <a:p>
            <a:pPr marL="457200" indent="-457200">
              <a:buAutoNum type="arabicPeriod"/>
            </a:pPr>
            <a:r>
              <a:rPr lang="ko-KR" altLang="en-US" sz="2800" dirty="0">
                <a:latin typeface="+mn-ea"/>
                <a:ea typeface="+mn-ea"/>
              </a:rPr>
              <a:t>왜냐하면</a:t>
            </a:r>
            <a:r>
              <a:rPr lang="en-US" altLang="ko-KR" sz="2800" dirty="0">
                <a:latin typeface="+mn-ea"/>
                <a:ea typeface="+mn-ea"/>
              </a:rPr>
              <a:t>, ~~~</a:t>
            </a:r>
          </a:p>
          <a:p>
            <a:pPr marL="457200" indent="-457200">
              <a:buAutoNum type="arabicPeriod"/>
            </a:pPr>
            <a:r>
              <a:rPr lang="ko-KR" altLang="en-US" sz="2800" dirty="0">
                <a:latin typeface="+mn-ea"/>
                <a:ea typeface="+mn-ea"/>
              </a:rPr>
              <a:t>예를 들면</a:t>
            </a:r>
            <a:r>
              <a:rPr lang="en-US" altLang="ko-KR" sz="2800" dirty="0">
                <a:latin typeface="+mn-ea"/>
                <a:ea typeface="+mn-ea"/>
              </a:rPr>
              <a:t> ~~~</a:t>
            </a:r>
          </a:p>
          <a:p>
            <a:pPr marL="457200" indent="-457200">
              <a:buAutoNum type="arabicPeriod"/>
            </a:pPr>
            <a:r>
              <a:rPr lang="ko-KR" altLang="en-US" sz="2800" dirty="0">
                <a:latin typeface="+mn-ea"/>
                <a:ea typeface="+mn-ea"/>
              </a:rPr>
              <a:t>뿐만 아니라 </a:t>
            </a:r>
            <a:r>
              <a:rPr lang="en-US" altLang="ko-KR" sz="2800" dirty="0">
                <a:latin typeface="+mn-ea"/>
                <a:ea typeface="+mn-ea"/>
              </a:rPr>
              <a:t>~~~</a:t>
            </a:r>
          </a:p>
          <a:p>
            <a:pPr marL="457200" indent="-457200">
              <a:buAutoNum type="arabicPeriod"/>
            </a:pPr>
            <a:r>
              <a:rPr lang="ko-KR" altLang="en-US" sz="2800" dirty="0">
                <a:latin typeface="+mn-ea"/>
                <a:ea typeface="+mn-ea"/>
              </a:rPr>
              <a:t>그러므로 </a:t>
            </a:r>
            <a:r>
              <a:rPr lang="en-US" altLang="ko-KR" sz="2800" dirty="0">
                <a:latin typeface="+mn-ea"/>
                <a:ea typeface="+mn-ea"/>
              </a:rPr>
              <a:t>~~~</a:t>
            </a:r>
          </a:p>
          <a:p>
            <a:pPr marL="0" indent="0">
              <a:buNone/>
            </a:pPr>
            <a:endParaRPr lang="en-US" altLang="ko-KR" sz="2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ko-KR" altLang="en-US" sz="2800" dirty="0">
                <a:latin typeface="+mn-ea"/>
                <a:ea typeface="+mn-ea"/>
              </a:rPr>
              <a:t>하나의 단락</a:t>
            </a:r>
            <a:r>
              <a:rPr lang="en-US" altLang="ko-KR" sz="2800" dirty="0">
                <a:latin typeface="+mn-ea"/>
                <a:ea typeface="+mn-ea"/>
              </a:rPr>
              <a:t>, </a:t>
            </a:r>
            <a:r>
              <a:rPr lang="ko-KR" altLang="en-US" sz="2800" dirty="0">
                <a:latin typeface="+mn-ea"/>
                <a:ea typeface="+mn-ea"/>
              </a:rPr>
              <a:t>혹은 글 전체</a:t>
            </a:r>
          </a:p>
        </p:txBody>
      </p:sp>
    </p:spTree>
    <p:extLst>
      <p:ext uri="{BB962C8B-B14F-4D97-AF65-F5344CB8AC3E}">
        <p14:creationId xmlns:p14="http://schemas.microsoft.com/office/powerpoint/2010/main" val="136379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41768" y="679499"/>
            <a:ext cx="5300199" cy="577268"/>
          </a:xfrm>
        </p:spPr>
        <p:txBody>
          <a:bodyPr/>
          <a:lstStyle/>
          <a:p>
            <a:r>
              <a:rPr lang="ko-KR" altLang="en-US" sz="32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오레오</a:t>
            </a:r>
            <a:r>
              <a:rPr lang="ko-KR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맵</a:t>
            </a:r>
            <a:r>
              <a:rPr lang="en-US" altLang="ko-KR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( O.R.E.O MAP)</a:t>
            </a:r>
            <a:endParaRPr lang="ko-KR" altLang="en-US" sz="32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262739" y="1849736"/>
            <a:ext cx="7666522" cy="4002424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>
                <a:solidFill>
                  <a:srgbClr val="FFC000"/>
                </a:solidFill>
              </a:rPr>
              <a:t>O</a:t>
            </a:r>
            <a:r>
              <a:rPr lang="en-US" altLang="ko-KR" sz="2800" b="1" dirty="0"/>
              <a:t>pinion : </a:t>
            </a:r>
            <a:r>
              <a:rPr lang="ko-KR" altLang="en-US" sz="2800" dirty="0"/>
              <a:t>의견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주장하기 </a:t>
            </a:r>
            <a:r>
              <a:rPr lang="en-US" altLang="ko-KR" sz="2800" dirty="0" smtClean="0"/>
              <a:t>/ </a:t>
            </a:r>
            <a:r>
              <a:rPr lang="ko-KR" altLang="en-US" sz="2800" dirty="0" smtClean="0"/>
              <a:t>문제제기</a:t>
            </a:r>
            <a:endParaRPr lang="en-US" altLang="ko-KR" sz="2800" dirty="0"/>
          </a:p>
          <a:p>
            <a:pPr>
              <a:lnSpc>
                <a:spcPct val="200000"/>
              </a:lnSpc>
            </a:pPr>
            <a:r>
              <a:rPr lang="en-US" altLang="ko-KR" sz="2800" b="1" dirty="0">
                <a:solidFill>
                  <a:srgbClr val="FFC000"/>
                </a:solidFill>
              </a:rPr>
              <a:t>R</a:t>
            </a:r>
            <a:r>
              <a:rPr lang="en-US" altLang="ko-KR" sz="2800" b="1" dirty="0"/>
              <a:t>eason : </a:t>
            </a:r>
            <a:r>
              <a:rPr lang="ko-KR" altLang="en-US" sz="2800" dirty="0"/>
              <a:t>이유와 근거로 증명하기</a:t>
            </a:r>
            <a:endParaRPr lang="en-US" altLang="ko-KR" sz="2800" dirty="0"/>
          </a:p>
          <a:p>
            <a:pPr>
              <a:lnSpc>
                <a:spcPct val="200000"/>
              </a:lnSpc>
            </a:pPr>
            <a:r>
              <a:rPr lang="en-US" altLang="ko-KR" sz="2800" b="1" dirty="0">
                <a:solidFill>
                  <a:srgbClr val="FFC000"/>
                </a:solidFill>
              </a:rPr>
              <a:t>E</a:t>
            </a:r>
            <a:r>
              <a:rPr lang="en-US" altLang="ko-KR" sz="2800" b="1" dirty="0"/>
              <a:t>xample : </a:t>
            </a:r>
            <a:r>
              <a:rPr lang="ko-KR" altLang="en-US" sz="2800" dirty="0"/>
              <a:t>사례와 예시로 증명하기</a:t>
            </a:r>
            <a:endParaRPr lang="en-US" altLang="ko-KR" sz="2800" dirty="0"/>
          </a:p>
          <a:p>
            <a:pPr>
              <a:lnSpc>
                <a:spcPct val="200000"/>
              </a:lnSpc>
            </a:pPr>
            <a:r>
              <a:rPr lang="en-US" altLang="ko-KR" sz="2800" b="1" dirty="0">
                <a:solidFill>
                  <a:srgbClr val="FFC000"/>
                </a:solidFill>
              </a:rPr>
              <a:t>O</a:t>
            </a:r>
            <a:r>
              <a:rPr lang="en-US" altLang="ko-KR" sz="2800" b="1" dirty="0"/>
              <a:t>pinion / </a:t>
            </a:r>
            <a:r>
              <a:rPr lang="en-US" altLang="ko-KR" sz="2800" b="1" dirty="0">
                <a:solidFill>
                  <a:srgbClr val="FFC000"/>
                </a:solidFill>
              </a:rPr>
              <a:t>O</a:t>
            </a:r>
            <a:r>
              <a:rPr lang="en-US" altLang="ko-KR" sz="2800" b="1" dirty="0"/>
              <a:t>ffer : </a:t>
            </a:r>
            <a:r>
              <a:rPr lang="ko-KR" altLang="en-US" sz="2800" dirty="0"/>
              <a:t>의견 강조하기 및 제안하기</a:t>
            </a:r>
          </a:p>
        </p:txBody>
      </p:sp>
    </p:spTree>
    <p:extLst>
      <p:ext uri="{BB962C8B-B14F-4D97-AF65-F5344CB8AC3E}">
        <p14:creationId xmlns:p14="http://schemas.microsoft.com/office/powerpoint/2010/main" val="163429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3250" y="622400"/>
            <a:ext cx="1154409" cy="631364"/>
          </a:xfrm>
        </p:spPr>
        <p:txBody>
          <a:bodyPr/>
          <a:lstStyle/>
          <a:p>
            <a:r>
              <a:rPr lang="ko-KR" altLang="en-US" sz="3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과제</a:t>
            </a:r>
            <a:endParaRPr lang="ko-KR" altLang="en-US" sz="32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7659" y="1385739"/>
            <a:ext cx="7282205" cy="50229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 smtClean="0"/>
              <a:t>한 단락 글쓰기</a:t>
            </a:r>
            <a:endParaRPr lang="en-US" altLang="ko-KR" sz="2800" dirty="0" smtClean="0"/>
          </a:p>
          <a:p>
            <a:pPr>
              <a:lnSpc>
                <a:spcPct val="200000"/>
              </a:lnSpc>
            </a:pPr>
            <a:r>
              <a:rPr lang="ko-KR" altLang="en-US" sz="2800" dirty="0" smtClean="0"/>
              <a:t>주제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현재 </a:t>
            </a:r>
            <a:r>
              <a:rPr lang="en-US" altLang="ko-KR" sz="2800" dirty="0" smtClean="0"/>
              <a:t>‘</a:t>
            </a:r>
            <a:r>
              <a:rPr lang="ko-KR" altLang="en-US" sz="2800" dirty="0" smtClean="0"/>
              <a:t>나</a:t>
            </a:r>
            <a:r>
              <a:rPr lang="en-US" altLang="ko-KR" sz="2800" dirty="0" smtClean="0"/>
              <a:t>＇</a:t>
            </a:r>
            <a:r>
              <a:rPr lang="ko-KR" altLang="en-US" sz="2800" dirty="0" smtClean="0"/>
              <a:t>의 상황과 능력을 중심으로</a:t>
            </a:r>
            <a:endParaRPr lang="en-US" altLang="ko-KR" sz="2800" dirty="0" smtClean="0"/>
          </a:p>
          <a:p>
            <a:pPr>
              <a:lnSpc>
                <a:spcPct val="200000"/>
              </a:lnSpc>
            </a:pPr>
            <a:r>
              <a:rPr lang="ko-KR" altLang="en-US" sz="2800" dirty="0" smtClean="0"/>
              <a:t>한글 </a:t>
            </a:r>
            <a:r>
              <a:rPr lang="en-US" altLang="ko-KR" sz="2800" dirty="0"/>
              <a:t>: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함초롬</a:t>
            </a:r>
            <a:r>
              <a:rPr lang="ko-KR" altLang="en-US" sz="2800" dirty="0" smtClean="0"/>
              <a:t> 바탕체</a:t>
            </a:r>
            <a:r>
              <a:rPr lang="en-US" altLang="ko-KR" sz="2800" dirty="0" smtClean="0"/>
              <a:t>, 10p, 160%</a:t>
            </a:r>
          </a:p>
          <a:p>
            <a:pPr>
              <a:lnSpc>
                <a:spcPct val="200000"/>
              </a:lnSpc>
            </a:pPr>
            <a:r>
              <a:rPr lang="ko-KR" altLang="en-US" sz="2800" dirty="0" smtClean="0"/>
              <a:t>워드 </a:t>
            </a:r>
            <a:r>
              <a:rPr lang="en-US" altLang="ko-KR" sz="2800" dirty="0"/>
              <a:t>: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함초롬</a:t>
            </a:r>
            <a:r>
              <a:rPr lang="ko-KR" altLang="en-US" sz="2800" dirty="0" smtClean="0"/>
              <a:t> 바탕체</a:t>
            </a:r>
            <a:r>
              <a:rPr lang="en-US" altLang="ko-KR" sz="2800" dirty="0" smtClean="0"/>
              <a:t>, 11p, 1.15</a:t>
            </a:r>
          </a:p>
          <a:p>
            <a:pPr>
              <a:lnSpc>
                <a:spcPct val="200000"/>
              </a:lnSpc>
            </a:pPr>
            <a:r>
              <a:rPr lang="ko-KR" altLang="en-US" sz="2800" dirty="0" smtClean="0"/>
              <a:t>제출일 </a:t>
            </a:r>
            <a:r>
              <a:rPr lang="en-US" altLang="ko-KR" sz="2800" dirty="0" smtClean="0"/>
              <a:t>: 3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일 </a:t>
            </a:r>
            <a:r>
              <a:rPr lang="ko-KR" altLang="en-US" sz="2800" dirty="0"/>
              <a:t>금</a:t>
            </a:r>
            <a:r>
              <a:rPr lang="ko-KR" altLang="en-US" sz="2800" dirty="0" smtClean="0"/>
              <a:t>요일 저녁 </a:t>
            </a:r>
            <a:r>
              <a:rPr lang="en-US" altLang="ko-KR" sz="2800" dirty="0" smtClean="0"/>
              <a:t>5</a:t>
            </a:r>
            <a:r>
              <a:rPr lang="ko-KR" altLang="en-US" sz="2800" dirty="0" smtClean="0"/>
              <a:t>시까지 업로드</a:t>
            </a:r>
            <a:endParaRPr lang="en-US" altLang="ko-KR" sz="2800" dirty="0" smtClean="0"/>
          </a:p>
          <a:p>
            <a:pPr>
              <a:lnSpc>
                <a:spcPct val="200000"/>
              </a:lnSpc>
            </a:pPr>
            <a:r>
              <a:rPr lang="ko-KR" altLang="en-US" sz="2800" dirty="0" smtClean="0"/>
              <a:t>파일명 </a:t>
            </a:r>
            <a:r>
              <a:rPr lang="en-US" altLang="ko-KR" sz="2800" dirty="0" smtClean="0"/>
              <a:t>: </a:t>
            </a:r>
            <a:r>
              <a:rPr lang="ko-KR" altLang="en-US" sz="2800" b="1" dirty="0" smtClean="0">
                <a:solidFill>
                  <a:srgbClr val="FFC000"/>
                </a:solidFill>
              </a:rPr>
              <a:t>이름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(</a:t>
            </a:r>
            <a:r>
              <a:rPr lang="ko-KR" altLang="en-US" sz="2800" b="1" dirty="0" smtClean="0">
                <a:solidFill>
                  <a:srgbClr val="FFC000"/>
                </a:solidFill>
              </a:rPr>
              <a:t>학과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)</a:t>
            </a:r>
            <a:endParaRPr lang="ko-KR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49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430</TotalTime>
  <Words>367</Words>
  <Application>Microsoft Office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Century Gothic</vt:lpstr>
      <vt:lpstr>Wingdings 3</vt:lpstr>
      <vt:lpstr>이온</vt:lpstr>
      <vt:lpstr>비판적 글쓰기 준비</vt:lpstr>
      <vt:lpstr>비판적 사고력을 키우는 방법</vt:lpstr>
      <vt:lpstr>글쓰기 서술 방식에 따른 분류</vt:lpstr>
      <vt:lpstr>글의 목적에 따른 분류</vt:lpstr>
      <vt:lpstr>글의 용도에 따른 분류</vt:lpstr>
      <vt:lpstr>글쓰기 절차</vt:lpstr>
      <vt:lpstr>5단락 구조화</vt:lpstr>
      <vt:lpstr>오레오 맵 ( O.R.E.O MAP)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비판적 글쓰기</dc:title>
  <dc:creator>최 선호</dc:creator>
  <cp:lastModifiedBy>최선호</cp:lastModifiedBy>
  <cp:revision>46</cp:revision>
  <dcterms:created xsi:type="dcterms:W3CDTF">2020-03-08T05:46:27Z</dcterms:created>
  <dcterms:modified xsi:type="dcterms:W3CDTF">2023-02-26T01:15:31Z</dcterms:modified>
</cp:coreProperties>
</file>