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93" r:id="rId3"/>
    <p:sldId id="294" r:id="rId4"/>
    <p:sldId id="295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9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0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54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7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73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8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5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74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1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21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46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9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6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8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0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6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BC26E-DFAA-49AD-86A1-B9AA1C3C62E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8F459-02D9-4DD6-82D9-3307C831F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0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sunho70215@ajou.ac.k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241DD-6012-46C1-8DA3-DA9FE86A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0789" y="2719284"/>
            <a:ext cx="4830419" cy="685800"/>
          </a:xfrm>
        </p:spPr>
        <p:txBody>
          <a:bodyPr/>
          <a:lstStyle/>
          <a:p>
            <a:r>
              <a:rPr lang="ko-KR" altLang="en-US" sz="6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오리엔테이션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0A1B4C-3AE6-48A5-84BA-7D90954FB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8053" y="4200461"/>
            <a:ext cx="2275893" cy="1029301"/>
          </a:xfrm>
        </p:spPr>
        <p:txBody>
          <a:bodyPr>
            <a:noAutofit/>
          </a:bodyPr>
          <a:lstStyle/>
          <a:p>
            <a:pPr algn="ctr"/>
            <a:r>
              <a:rPr lang="en-US" altLang="ko-KR" sz="2400" b="1" dirty="0" smtClean="0">
                <a:latin typeface="+mn-ea"/>
              </a:rPr>
              <a:t>2023</a:t>
            </a:r>
            <a:r>
              <a:rPr lang="ko-KR" altLang="en-US" sz="2400" b="1" dirty="0" smtClean="0">
                <a:latin typeface="+mn-ea"/>
              </a:rPr>
              <a:t>년 </a:t>
            </a:r>
            <a:r>
              <a:rPr lang="en-US" altLang="ko-KR" sz="2400" b="1" dirty="0">
                <a:latin typeface="+mn-ea"/>
              </a:rPr>
              <a:t>1</a:t>
            </a:r>
            <a:r>
              <a:rPr lang="ko-KR" altLang="en-US" sz="2400" b="1" dirty="0">
                <a:latin typeface="+mn-ea"/>
              </a:rPr>
              <a:t>학기</a:t>
            </a:r>
            <a:endParaRPr lang="en-US" altLang="ko-KR" sz="2400" b="1" dirty="0">
              <a:latin typeface="+mn-ea"/>
            </a:endParaRPr>
          </a:p>
          <a:p>
            <a:pPr algn="ctr"/>
            <a:r>
              <a:rPr lang="ko-KR" altLang="en-US" sz="2400" b="1" dirty="0">
                <a:latin typeface="+mn-ea"/>
              </a:rPr>
              <a:t>최선호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EF3D41-889B-4514-89DF-D1255DC27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82" y="457399"/>
            <a:ext cx="2573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rgbClr val="FE8C2E"/>
              </a:buClr>
              <a:buSzPct val="85000"/>
              <a:buFont typeface="Wingdings" panose="05000000000000000000" pitchFamily="2" charset="2"/>
              <a:buChar char="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rgbClr val="4CD416"/>
              </a:buClr>
              <a:buSzPct val="85000"/>
              <a:buFont typeface="Wingdings" panose="05000000000000000000" pitchFamily="2" charset="2"/>
              <a:buChar char="¤"/>
              <a:defRPr sz="28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rgbClr val="33BDFB"/>
              </a:buClr>
              <a:buSzPct val="85000"/>
              <a:buFont typeface="Wingdings" panose="05000000000000000000" pitchFamily="2" charset="2"/>
              <a:buChar char="¤"/>
              <a:defRPr sz="24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489FF"/>
              </a:buClr>
              <a:buSzPct val="85000"/>
              <a:buFont typeface="Wingdings" panose="05000000000000000000" pitchFamily="2" charset="2"/>
              <a:buChar char="¤"/>
              <a:defRPr sz="2000">
                <a:solidFill>
                  <a:schemeClr val="tx1"/>
                </a:solidFill>
                <a:latin typeface="Tahoma" panose="020B060403050404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&lt;</a:t>
            </a:r>
            <a:r>
              <a:rPr lang="ko-KR" altLang="en-US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비판적 글쓰기</a:t>
            </a:r>
            <a:r>
              <a:rPr lang="en-US" altLang="ko-KR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273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2C988C9-64DB-4361-8E8E-B5222B39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436" y="683996"/>
            <a:ext cx="5221704" cy="61361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&lt;</a:t>
            </a:r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비판적 글쓰기</a:t>
            </a:r>
            <a:r>
              <a:rPr lang="en-US" altLang="ko-KR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</a:t>
            </a:r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수업 목표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7B058B-94B2-4080-AE5F-F6FD4A221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45" y="1913640"/>
            <a:ext cx="10272409" cy="3968686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800" dirty="0"/>
              <a:t>다양한 주제에 대한 기본적인 견해들을 비판적으로 읽는다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200000"/>
              </a:lnSpc>
              <a:buFont typeface="Wingdings 3" charset="2"/>
              <a:buAutoNum type="arabicPeriod"/>
            </a:pPr>
            <a:r>
              <a:rPr lang="ko-KR" altLang="en-US" sz="2800" dirty="0"/>
              <a:t>토론과 글쓰기를 통해서 자신의 견해를 수정</a:t>
            </a:r>
            <a:r>
              <a:rPr lang="en-US" altLang="ko-KR" sz="2800" dirty="0"/>
              <a:t>, </a:t>
            </a:r>
            <a:r>
              <a:rPr lang="ko-KR" altLang="en-US" sz="2800" dirty="0"/>
              <a:t>보완</a:t>
            </a:r>
            <a:r>
              <a:rPr lang="en-US" altLang="ko-KR" sz="2800" dirty="0"/>
              <a:t>, </a:t>
            </a:r>
            <a:r>
              <a:rPr lang="ko-KR" altLang="en-US" sz="2800" dirty="0"/>
              <a:t>확장한다</a:t>
            </a:r>
            <a:r>
              <a:rPr lang="en-US" altLang="ko-KR" sz="2800" dirty="0"/>
              <a:t>.</a:t>
            </a:r>
          </a:p>
          <a:p>
            <a:pPr marL="457200" indent="-457200">
              <a:lnSpc>
                <a:spcPct val="200000"/>
              </a:lnSpc>
              <a:buFont typeface="Wingdings 3" charset="2"/>
              <a:buAutoNum type="arabicPeriod"/>
            </a:pPr>
            <a:r>
              <a:rPr lang="ko-KR" altLang="en-US" sz="2800" dirty="0"/>
              <a:t>비판적 사고와 합리적인 의사소통을 바탕으로 얻어낸 결론을</a:t>
            </a:r>
            <a:endParaRPr lang="en-US" altLang="ko-KR" sz="28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800" dirty="0"/>
              <a:t>      </a:t>
            </a:r>
            <a:r>
              <a:rPr lang="ko-KR" altLang="en-US" sz="2800" dirty="0"/>
              <a:t>논리적인 글로 완성한다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70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5B6E31-3186-46DA-8A01-28DFDBC0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381" y="677276"/>
            <a:ext cx="1880536" cy="676775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참고교재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41E7D1B-CA3E-4170-BED6-D16364B0B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351" y="1857599"/>
            <a:ext cx="9659303" cy="441122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</a:rPr>
              <a:t>아주대학교 의사소통센터</a:t>
            </a:r>
            <a:r>
              <a:rPr lang="en-US" altLang="ko-KR" sz="2400" dirty="0">
                <a:latin typeface="+mn-ea"/>
              </a:rPr>
              <a:t>, 『</a:t>
            </a:r>
            <a:r>
              <a:rPr lang="ko-KR" altLang="en-US" sz="2400" dirty="0"/>
              <a:t>디지털시대 대학 글쓰기</a:t>
            </a:r>
            <a:r>
              <a:rPr lang="en-US" altLang="ko-KR" sz="2400" dirty="0">
                <a:latin typeface="+mn-ea"/>
              </a:rPr>
              <a:t>』, </a:t>
            </a:r>
            <a:r>
              <a:rPr lang="ko-KR" altLang="en-US" sz="2400" dirty="0" err="1">
                <a:latin typeface="+mn-ea"/>
              </a:rPr>
              <a:t>역락</a:t>
            </a:r>
            <a:r>
              <a:rPr lang="en-US" altLang="ko-KR" sz="2400" dirty="0">
                <a:latin typeface="+mn-ea"/>
              </a:rPr>
              <a:t>, 2019.</a:t>
            </a:r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글쓰기교과교재편찬위원회</a:t>
            </a:r>
            <a:r>
              <a:rPr lang="en-US" altLang="ko-KR" sz="2400" dirty="0"/>
              <a:t>, </a:t>
            </a:r>
            <a:r>
              <a:rPr lang="en-US" altLang="ko-KR" sz="2400" dirty="0">
                <a:latin typeface="+mn-ea"/>
              </a:rPr>
              <a:t>『</a:t>
            </a:r>
            <a:r>
              <a:rPr lang="ko-KR" altLang="en-US" sz="2400" dirty="0">
                <a:latin typeface="+mn-ea"/>
              </a:rPr>
              <a:t>주제연구</a:t>
            </a:r>
            <a:r>
              <a:rPr lang="en-US" altLang="ko-KR" sz="2400" dirty="0">
                <a:latin typeface="+mn-ea"/>
              </a:rPr>
              <a:t>』, </a:t>
            </a:r>
            <a:r>
              <a:rPr lang="ko-KR" altLang="en-US" sz="2400" dirty="0">
                <a:latin typeface="+mn-ea"/>
              </a:rPr>
              <a:t>경희대 출판문화원</a:t>
            </a:r>
            <a:r>
              <a:rPr lang="en-US" altLang="ko-KR" sz="2400" dirty="0">
                <a:latin typeface="+mn-ea"/>
              </a:rPr>
              <a:t>, 2020.</a:t>
            </a:r>
          </a:p>
          <a:p>
            <a:pPr>
              <a:lnSpc>
                <a:spcPct val="200000"/>
              </a:lnSpc>
            </a:pPr>
            <a:r>
              <a:rPr lang="ko-KR" altLang="en-US" sz="2400" dirty="0" err="1">
                <a:latin typeface="+mn-ea"/>
              </a:rPr>
              <a:t>원만희</a:t>
            </a:r>
            <a:r>
              <a:rPr lang="ko-KR" altLang="en-US" sz="2400" dirty="0">
                <a:latin typeface="+mn-ea"/>
              </a:rPr>
              <a:t> 외</a:t>
            </a:r>
            <a:r>
              <a:rPr lang="en-US" altLang="ko-KR" sz="2400" dirty="0">
                <a:latin typeface="+mn-ea"/>
              </a:rPr>
              <a:t>, 『</a:t>
            </a:r>
            <a:r>
              <a:rPr lang="ko-KR" altLang="en-US" sz="2400" dirty="0"/>
              <a:t>비판적 사고 학술적 글쓰기</a:t>
            </a:r>
            <a:r>
              <a:rPr lang="en-US" altLang="ko-KR" sz="2400" dirty="0">
                <a:latin typeface="+mn-ea"/>
              </a:rPr>
              <a:t>』, </a:t>
            </a:r>
            <a:r>
              <a:rPr lang="ko-KR" altLang="en-US" sz="2400" dirty="0">
                <a:latin typeface="+mn-ea"/>
              </a:rPr>
              <a:t>성균관대 출판부</a:t>
            </a:r>
            <a:r>
              <a:rPr lang="en-US" altLang="ko-KR" sz="2400" dirty="0">
                <a:latin typeface="+mn-ea"/>
              </a:rPr>
              <a:t>, 2014</a:t>
            </a:r>
            <a:r>
              <a:rPr lang="en-US" altLang="ko-KR" sz="2400" dirty="0" smtClean="0">
                <a:latin typeface="+mn-ea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400" dirty="0" smtClean="0">
                <a:solidFill>
                  <a:srgbClr val="FFC000"/>
                </a:solidFill>
                <a:latin typeface="+mn-ea"/>
              </a:rPr>
              <a:t>한병철</a:t>
            </a:r>
            <a:r>
              <a:rPr lang="en-US" altLang="ko-KR" sz="2400" dirty="0" smtClean="0">
                <a:solidFill>
                  <a:srgbClr val="FFC000"/>
                </a:solidFill>
                <a:latin typeface="+mn-ea"/>
              </a:rPr>
              <a:t>, 『</a:t>
            </a:r>
            <a:r>
              <a:rPr lang="ko-KR" altLang="en-US" sz="2400" dirty="0" smtClean="0">
                <a:solidFill>
                  <a:srgbClr val="FFC000"/>
                </a:solidFill>
                <a:latin typeface="+mn-ea"/>
              </a:rPr>
              <a:t>피로사회</a:t>
            </a:r>
            <a:r>
              <a:rPr lang="en-US" altLang="ko-KR" sz="2400" dirty="0" smtClean="0">
                <a:solidFill>
                  <a:srgbClr val="FFC000"/>
                </a:solidFill>
                <a:latin typeface="+mn-ea"/>
              </a:rPr>
              <a:t>』, </a:t>
            </a:r>
            <a:r>
              <a:rPr lang="ko-KR" altLang="en-US" sz="2400" dirty="0" smtClean="0">
                <a:solidFill>
                  <a:srgbClr val="FFC000"/>
                </a:solidFill>
                <a:latin typeface="+mn-ea"/>
              </a:rPr>
              <a:t>김태환 역</a:t>
            </a:r>
            <a:r>
              <a:rPr lang="en-US" altLang="ko-KR" sz="2400" dirty="0" smtClean="0">
                <a:solidFill>
                  <a:srgbClr val="FFC000"/>
                </a:solidFill>
                <a:latin typeface="+mn-ea"/>
              </a:rPr>
              <a:t>, </a:t>
            </a:r>
            <a:r>
              <a:rPr lang="ko-KR" altLang="en-US" sz="2400" dirty="0" smtClean="0">
                <a:solidFill>
                  <a:srgbClr val="FFC000"/>
                </a:solidFill>
                <a:latin typeface="+mn-ea"/>
              </a:rPr>
              <a:t>문학과지성사</a:t>
            </a:r>
            <a:r>
              <a:rPr lang="en-US" altLang="ko-KR" sz="2400" dirty="0" smtClean="0">
                <a:solidFill>
                  <a:srgbClr val="FFC000"/>
                </a:solidFill>
                <a:latin typeface="+mn-ea"/>
              </a:rPr>
              <a:t>, 2012.</a:t>
            </a:r>
            <a:endParaRPr lang="en-US" altLang="ko-KR" sz="2400" dirty="0">
              <a:solidFill>
                <a:srgbClr val="FFC000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400" dirty="0">
                <a:latin typeface="+mn-ea"/>
              </a:rPr>
              <a:t>다양한 칼럼 자료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559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DE44939-1D39-4B87-9F31-5BDCFC86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858" y="728314"/>
            <a:ext cx="2221029" cy="570297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수업 평가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5F2C7D-E1C7-4DFB-A82E-55BFB2609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066" y="1994115"/>
            <a:ext cx="6821905" cy="37214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출석 </a:t>
            </a:r>
            <a:r>
              <a:rPr lang="en-US" altLang="ko-KR" sz="2800" dirty="0"/>
              <a:t>: 1</a:t>
            </a:r>
            <a:r>
              <a:rPr lang="en-US" altLang="ko-KR" sz="2800" dirty="0" smtClean="0"/>
              <a:t>0</a:t>
            </a:r>
            <a:r>
              <a:rPr lang="ko-KR" altLang="en-US" sz="2800" dirty="0"/>
              <a:t>점 </a:t>
            </a:r>
            <a:r>
              <a:rPr lang="en-US" altLang="ko-KR" sz="2800" dirty="0"/>
              <a:t>(</a:t>
            </a:r>
            <a:r>
              <a:rPr lang="ko-KR" altLang="en-US" sz="2800" dirty="0"/>
              <a:t>결석 </a:t>
            </a:r>
            <a:r>
              <a:rPr lang="en-US" altLang="ko-KR" sz="2800" dirty="0" smtClean="0"/>
              <a:t>-1, </a:t>
            </a:r>
            <a:r>
              <a:rPr lang="ko-KR" altLang="en-US" sz="2800" dirty="0"/>
              <a:t>지각</a:t>
            </a:r>
            <a:r>
              <a:rPr lang="en-US" altLang="ko-KR" sz="2800" dirty="0"/>
              <a:t>, </a:t>
            </a:r>
            <a:r>
              <a:rPr lang="ko-KR" altLang="en-US" sz="2800" dirty="0"/>
              <a:t>조퇴 </a:t>
            </a:r>
            <a:r>
              <a:rPr lang="en-US" altLang="ko-KR" sz="2800" dirty="0"/>
              <a:t>3</a:t>
            </a:r>
            <a:r>
              <a:rPr lang="ko-KR" altLang="en-US" sz="2800" dirty="0" smtClean="0"/>
              <a:t>회 </a:t>
            </a:r>
            <a:r>
              <a:rPr lang="en-US" altLang="ko-KR" sz="2800" dirty="0" smtClean="0"/>
              <a:t>-1)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참여도 </a:t>
            </a:r>
            <a:r>
              <a:rPr lang="en-US" altLang="ko-KR" sz="2800" dirty="0"/>
              <a:t>: 10</a:t>
            </a:r>
            <a:r>
              <a:rPr lang="ko-KR" altLang="en-US" sz="2800" dirty="0"/>
              <a:t>점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과제 </a:t>
            </a:r>
            <a:r>
              <a:rPr lang="en-US" altLang="ko-KR" sz="2800" dirty="0"/>
              <a:t>: </a:t>
            </a:r>
            <a:r>
              <a:rPr lang="en-US" altLang="ko-KR" sz="2800" dirty="0"/>
              <a:t>2</a:t>
            </a:r>
            <a:r>
              <a:rPr lang="en-US" altLang="ko-KR" sz="2800" dirty="0" smtClean="0"/>
              <a:t>0</a:t>
            </a:r>
            <a:r>
              <a:rPr lang="ko-KR" altLang="en-US" sz="2800" dirty="0"/>
              <a:t>점 </a:t>
            </a:r>
            <a:r>
              <a:rPr lang="en-US" altLang="ko-KR" sz="2800" b="1" dirty="0">
                <a:solidFill>
                  <a:srgbClr val="FFC000"/>
                </a:solidFill>
              </a:rPr>
              <a:t>(PDF</a:t>
            </a:r>
            <a:r>
              <a:rPr lang="ko-KR" altLang="en-US" sz="2800" b="1" dirty="0">
                <a:solidFill>
                  <a:srgbClr val="FFC000"/>
                </a:solidFill>
              </a:rPr>
              <a:t>파일 금지</a:t>
            </a:r>
            <a:r>
              <a:rPr lang="en-US" altLang="ko-KR" sz="2800" b="1" dirty="0">
                <a:solidFill>
                  <a:srgbClr val="FFC00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중간고사</a:t>
            </a:r>
            <a:r>
              <a:rPr lang="en-US" altLang="ko-KR" sz="2800" dirty="0"/>
              <a:t>(</a:t>
            </a:r>
            <a:r>
              <a:rPr lang="ko-KR" altLang="en-US" sz="2800" dirty="0"/>
              <a:t>글쓰기</a:t>
            </a:r>
            <a:r>
              <a:rPr lang="en-US" altLang="ko-KR" sz="2800" dirty="0"/>
              <a:t>) : </a:t>
            </a:r>
            <a:r>
              <a:rPr lang="en-US" altLang="ko-KR" sz="2800" dirty="0" smtClean="0"/>
              <a:t>30</a:t>
            </a:r>
            <a:r>
              <a:rPr lang="ko-KR" altLang="en-US" sz="2800" dirty="0"/>
              <a:t>점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기말고사</a:t>
            </a:r>
            <a:r>
              <a:rPr lang="en-US" altLang="ko-KR" sz="2800" dirty="0"/>
              <a:t>(</a:t>
            </a:r>
            <a:r>
              <a:rPr lang="ko-KR" altLang="en-US" sz="2800" dirty="0"/>
              <a:t>학술적 글쓰기</a:t>
            </a:r>
            <a:r>
              <a:rPr lang="en-US" altLang="ko-KR" sz="2800" dirty="0"/>
              <a:t>) : 30</a:t>
            </a:r>
            <a:r>
              <a:rPr lang="ko-KR" altLang="en-US" sz="2800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327789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834B5E9-C926-4391-84F3-2A108AC97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177" y="409417"/>
            <a:ext cx="2112746" cy="555859"/>
          </a:xfrm>
        </p:spPr>
        <p:txBody>
          <a:bodyPr/>
          <a:lstStyle/>
          <a:p>
            <a:r>
              <a:rPr lang="ko-KR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참고사항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938124-AC5F-4649-81B5-E3BDB0C7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550" y="1087824"/>
            <a:ext cx="7548034" cy="56560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sz="3000" dirty="0" smtClean="0"/>
              <a:t>매 시간 필기도구 준비</a:t>
            </a:r>
            <a:endParaRPr lang="en-US" altLang="ko-KR" sz="3000" dirty="0" smtClean="0"/>
          </a:p>
          <a:p>
            <a:pPr>
              <a:lnSpc>
                <a:spcPct val="200000"/>
              </a:lnSpc>
            </a:pPr>
            <a:r>
              <a:rPr lang="ko-KR" altLang="en-US" sz="3000" dirty="0" smtClean="0"/>
              <a:t>과제 </a:t>
            </a:r>
            <a:r>
              <a:rPr lang="ko-KR" altLang="en-US" sz="3000" dirty="0"/>
              <a:t>제출 </a:t>
            </a:r>
            <a:r>
              <a:rPr lang="en-US" altLang="ko-KR" sz="3000" dirty="0"/>
              <a:t>: </a:t>
            </a:r>
            <a:r>
              <a:rPr lang="ko-KR" altLang="en-US" sz="3000" dirty="0"/>
              <a:t>아주 </a:t>
            </a:r>
            <a:r>
              <a:rPr lang="en-US" altLang="ko-KR" sz="3000" dirty="0"/>
              <a:t>Bb </a:t>
            </a:r>
            <a:r>
              <a:rPr lang="ko-KR" altLang="en-US" sz="3000" dirty="0"/>
              <a:t>업로드</a:t>
            </a:r>
            <a:r>
              <a:rPr lang="en-US" altLang="ko-KR" sz="3000" dirty="0"/>
              <a:t>(</a:t>
            </a:r>
            <a:r>
              <a:rPr lang="ko-KR" altLang="en-US" sz="3000" dirty="0"/>
              <a:t>기한 엄수</a:t>
            </a:r>
            <a:r>
              <a:rPr lang="en-US" altLang="ko-KR" sz="3000" dirty="0"/>
              <a:t>)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3000" dirty="0"/>
              <a:t>                       </a:t>
            </a:r>
            <a:r>
              <a:rPr lang="ko-KR" altLang="en-US" sz="3000" dirty="0"/>
              <a:t>이름</a:t>
            </a:r>
            <a:r>
              <a:rPr lang="en-US" altLang="ko-KR" sz="3000" dirty="0"/>
              <a:t>(</a:t>
            </a:r>
            <a:r>
              <a:rPr lang="ko-KR" altLang="en-US" sz="3000" dirty="0"/>
              <a:t>학과</a:t>
            </a:r>
            <a:r>
              <a:rPr lang="en-US" altLang="ko-KR" sz="30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3000" dirty="0"/>
              <a:t>이메일 </a:t>
            </a:r>
            <a:r>
              <a:rPr lang="en-US" altLang="ko-KR" sz="3000" dirty="0"/>
              <a:t>:</a:t>
            </a:r>
            <a:r>
              <a:rPr lang="en-US" altLang="ko-KR" sz="3000" dirty="0">
                <a:solidFill>
                  <a:schemeClr val="accent1"/>
                </a:solidFill>
              </a:rPr>
              <a:t> </a:t>
            </a:r>
            <a:r>
              <a:rPr lang="en-US" altLang="ko-KR" sz="3000" b="1" dirty="0" smtClean="0">
                <a:solidFill>
                  <a:srgbClr val="FFC715"/>
                </a:solidFill>
                <a:hlinkClick r:id="rId2"/>
              </a:rPr>
              <a:t>sunho70215@ajou.ac.kr</a:t>
            </a:r>
            <a:endParaRPr lang="en-US" altLang="ko-KR" sz="3000" b="1" dirty="0" smtClean="0">
              <a:solidFill>
                <a:srgbClr val="FFC715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3000" dirty="0" smtClean="0"/>
              <a:t>전화번호</a:t>
            </a:r>
            <a:r>
              <a:rPr lang="en-US" altLang="ko-KR" sz="3000" dirty="0" smtClean="0"/>
              <a:t> </a:t>
            </a:r>
            <a:r>
              <a:rPr lang="en-US" altLang="ko-KR" sz="3000" dirty="0"/>
              <a:t>: 010-9355-2145</a:t>
            </a:r>
          </a:p>
          <a:p>
            <a:pPr>
              <a:lnSpc>
                <a:spcPct val="200000"/>
              </a:lnSpc>
            </a:pPr>
            <a:r>
              <a:rPr lang="ko-KR" altLang="en-US" sz="3000" dirty="0"/>
              <a:t>출석 </a:t>
            </a:r>
            <a:r>
              <a:rPr lang="en-US" altLang="ko-KR" sz="3000" dirty="0"/>
              <a:t>: </a:t>
            </a:r>
            <a:r>
              <a:rPr lang="ko-KR" altLang="en-US" sz="3000" dirty="0"/>
              <a:t>반드시 미리 결석 사유를 알려주세요</a:t>
            </a:r>
            <a:r>
              <a:rPr lang="en-US" altLang="ko-KR" sz="30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491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황록색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180</Words>
  <Application>Microsoft Office PowerPoint</Application>
  <PresentationFormat>와이드스크린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Century Gothic</vt:lpstr>
      <vt:lpstr>Wingdings 3</vt:lpstr>
      <vt:lpstr>이온</vt:lpstr>
      <vt:lpstr>오리엔테이션</vt:lpstr>
      <vt:lpstr>&lt;비판적 글쓰기&gt; 수업 목표</vt:lpstr>
      <vt:lpstr>참고교재</vt:lpstr>
      <vt:lpstr>수업 평가</vt:lpstr>
      <vt:lpstr>참고사항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발표와 토의</dc:title>
  <dc:creator>최 선호</dc:creator>
  <cp:lastModifiedBy>최선호</cp:lastModifiedBy>
  <cp:revision>45</cp:revision>
  <dcterms:created xsi:type="dcterms:W3CDTF">2020-08-25T06:39:57Z</dcterms:created>
  <dcterms:modified xsi:type="dcterms:W3CDTF">2023-02-02T04:08:36Z</dcterms:modified>
</cp:coreProperties>
</file>