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6" r:id="rId5"/>
    <p:sldId id="258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5C93B-68A8-4F82-925B-5DA632C06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D6175B-8983-4056-BDC0-9263F9BC6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D3556-DABE-44BD-9D67-B0767841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7F1E-941E-4DD1-A242-D3C5F617873E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6D8885-BA1C-4E59-BBFC-2B4B5C9B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83EEC-3A89-49F3-BADF-A04E382D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5B96-D36E-480D-A6A1-E2D77FCFB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6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D337E-DE20-4B03-9B16-A634F825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219C67-4CEC-41E3-A349-B48CA6C8A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49FBF-5C4A-4E57-A92B-D29BC448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7F1E-941E-4DD1-A242-D3C5F617873E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61116B-9CBB-42FE-8A0C-F4F1FF3D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F9E0F-2332-4A82-8403-1639EF7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5B96-D36E-480D-A6A1-E2D77FCFB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0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B2845F-793C-4CEC-BD15-85214E7E9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C4430A-4D29-4192-8B99-B1F694C6B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23E32-36BC-44B4-A9FF-54D3497E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7F1E-941E-4DD1-A242-D3C5F617873E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C21B9D-D8B9-4744-AB75-9CAAF9F8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0AF3C-025B-4E7C-841D-A7FE5CE7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5B96-D36E-480D-A6A1-E2D77FCFB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6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B2E46-D825-457C-80A0-824E9C07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601DF-1747-4C68-86C1-2FE1A775C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D2D5C-79F7-4390-8AA9-68F0172D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7F1E-941E-4DD1-A242-D3C5F617873E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74C66-35D4-4392-A7C4-FDFF5C48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637EB-4E31-453B-BB4F-B55BB1BC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5B96-D36E-480D-A6A1-E2D77FCFB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5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0DF97-9BC9-4F30-9A00-57C098FC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585E90-9BCB-46B9-8557-445D04410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DFB0F-AF1A-43F9-AA9B-B48692F4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7F1E-941E-4DD1-A242-D3C5F617873E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FE222-1DED-4EEA-858B-43EFE6A2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1A0FC-1ED4-428B-9699-36BB8F52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5B96-D36E-480D-A6A1-E2D77FCFB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8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D4B5D-17AD-44C9-9C49-1FB95F93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30DE1-478C-4BE5-B6E6-CD249F9A7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22FDA2-7B4A-451A-88A0-3FFE8594D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7FC58C-AEC9-49D3-97CA-AA396457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7F1E-941E-4DD1-A242-D3C5F617873E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A3F5EC-A949-4A00-A51B-E0A06F8F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BC285-299B-40E0-A513-CC6F5338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5B96-D36E-480D-A6A1-E2D77FCFB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57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27229-EA4A-4675-B8D7-D03B3DC6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811414-6D58-4632-AAC3-424A79DDE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F21E76-F212-4B3E-B7A8-ABEEAC858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B292C3-6A2E-4F0C-B2A1-717B2CCD7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1064B2-D24B-4E90-B49A-3942E7F7C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81045B-050D-40E9-934D-51090C99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7F1E-941E-4DD1-A242-D3C5F617873E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CB04EC-C57D-44A1-B7B3-9F59900C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39729D-1D0D-431D-8887-B1D2B3F1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5B96-D36E-480D-A6A1-E2D77FCFB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4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B20C3-B298-462A-983D-E63C82A7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0B6E13-72F3-487B-8A8B-B070643E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7F1E-941E-4DD1-A242-D3C5F617873E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D470B7-D262-4B75-98D3-FECB10F1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C9636E-26FF-4314-8B44-5D05BBF1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5B96-D36E-480D-A6A1-E2D77FCFB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83E077-D5A5-4692-B462-F7EBA4D2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7F1E-941E-4DD1-A242-D3C5F617873E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05B4CF-0330-4F9D-AF78-490B6256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F3A348-A8F6-4ADF-A01C-A56028F8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5B96-D36E-480D-A6A1-E2D77FCFB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2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DAA15-9C43-48FA-8F95-2AF41874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066BF-17E2-4CB3-B6C6-09D53D3B9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52F0FD-E63C-4F48-A13D-3F4C9E3E5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EE0E7-574E-440E-8EBB-456B7504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7F1E-941E-4DD1-A242-D3C5F617873E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F51FEA-7010-4086-A4B5-1282448D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DEB569-D5A6-42FA-A283-3298B16B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5B96-D36E-480D-A6A1-E2D77FCFB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3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DB637-3E57-483D-AA78-0242EE14F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2B8166-2337-44A2-9BD9-C8E552C3F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47B45E-83B8-444A-8E18-8F331CC3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0B0F99-A0D6-44C6-BA58-F9CC9466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7F1E-941E-4DD1-A242-D3C5F617873E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AA1C9-4856-4035-ABEC-1B9F1C23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912B38-903F-491E-8751-C9A41126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5B96-D36E-480D-A6A1-E2D77FCFB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2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4CF06E-6F06-4AA2-81DC-191AA261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D56B2B-1322-4B0C-B673-571C250FB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7AB3F-0B2F-4F40-9DAD-18AA9D014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67F1E-941E-4DD1-A242-D3C5F617873E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4008A-4812-4C3D-AC2B-64E354B46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D12EC-C8E0-499E-B0AE-295E012FC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45B96-D36E-480D-A6A1-E2D77FCFB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4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0D9FED-1B44-4043-AF75-5D66824B9C64}"/>
              </a:ext>
            </a:extLst>
          </p:cNvPr>
          <p:cNvSpPr/>
          <p:nvPr/>
        </p:nvSpPr>
        <p:spPr>
          <a:xfrm>
            <a:off x="6000211" y="1062735"/>
            <a:ext cx="1724297" cy="2098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474A5A-F3F6-4C17-9528-2CCBD58E6751}"/>
              </a:ext>
            </a:extLst>
          </p:cNvPr>
          <p:cNvSpPr/>
          <p:nvPr/>
        </p:nvSpPr>
        <p:spPr>
          <a:xfrm>
            <a:off x="6000211" y="2787031"/>
            <a:ext cx="1724297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Tomcat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9DEFE-A353-4493-8B6C-8215CD9362ED}"/>
              </a:ext>
            </a:extLst>
          </p:cNvPr>
          <p:cNvSpPr txBox="1"/>
          <p:nvPr/>
        </p:nvSpPr>
        <p:spPr>
          <a:xfrm>
            <a:off x="6000211" y="522803"/>
            <a:ext cx="67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WAS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2A2CF1-2DFD-485A-BE08-861F8DB88892}"/>
              </a:ext>
            </a:extLst>
          </p:cNvPr>
          <p:cNvSpPr/>
          <p:nvPr/>
        </p:nvSpPr>
        <p:spPr>
          <a:xfrm>
            <a:off x="6096003" y="1160707"/>
            <a:ext cx="1497876" cy="562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50" dirty="0"/>
              <a:t>프로젝트</a:t>
            </a:r>
            <a:r>
              <a:rPr lang="en-US" altLang="ko-KR" sz="1050" dirty="0"/>
              <a:t>1</a:t>
            </a:r>
            <a:br>
              <a:rPr lang="en-US" altLang="ko-KR" sz="1050" dirty="0"/>
            </a:br>
            <a:r>
              <a:rPr lang="en-US" altLang="ko-KR" sz="1050" dirty="0"/>
              <a:t>aaa.html</a:t>
            </a:r>
          </a:p>
          <a:p>
            <a:r>
              <a:rPr lang="en-US" altLang="ko-KR" sz="1050" dirty="0"/>
              <a:t>bbb.html</a:t>
            </a:r>
            <a:endParaRPr lang="ko-KR" altLang="en-US" sz="10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080061-D4AF-41C9-9786-3F609F627F0C}"/>
              </a:ext>
            </a:extLst>
          </p:cNvPr>
          <p:cNvSpPr/>
          <p:nvPr/>
        </p:nvSpPr>
        <p:spPr>
          <a:xfrm>
            <a:off x="6096002" y="1823646"/>
            <a:ext cx="1497877" cy="53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50" dirty="0"/>
              <a:t>프로젝트</a:t>
            </a:r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D6FC73-0F46-4F35-8B5F-AAECE50AAE53}"/>
              </a:ext>
            </a:extLst>
          </p:cNvPr>
          <p:cNvSpPr/>
          <p:nvPr/>
        </p:nvSpPr>
        <p:spPr>
          <a:xfrm>
            <a:off x="3217822" y="1042596"/>
            <a:ext cx="1724297" cy="2098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AF416-78F4-49C7-82F2-9F6D4D591729}"/>
              </a:ext>
            </a:extLst>
          </p:cNvPr>
          <p:cNvSpPr txBox="1"/>
          <p:nvPr/>
        </p:nvSpPr>
        <p:spPr>
          <a:xfrm>
            <a:off x="3217822" y="522803"/>
            <a:ext cx="172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A4C2EC-4E01-4FE6-9253-24EDB09F49AD}"/>
              </a:ext>
            </a:extLst>
          </p:cNvPr>
          <p:cNvSpPr/>
          <p:nvPr/>
        </p:nvSpPr>
        <p:spPr>
          <a:xfrm>
            <a:off x="3217821" y="1041505"/>
            <a:ext cx="1724297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~~~/</a:t>
            </a:r>
            <a:r>
              <a:rPr lang="ko-KR" altLang="en-US" sz="1050" dirty="0"/>
              <a:t>프로젝트</a:t>
            </a:r>
            <a:r>
              <a:rPr lang="en-US" altLang="ko-KR" sz="1050" dirty="0"/>
              <a:t>1/aaa.html</a:t>
            </a:r>
            <a:endParaRPr lang="ko-KR" altLang="en-US" sz="105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70B1080-FD64-4CA0-8152-49380ADF50A5}"/>
              </a:ext>
            </a:extLst>
          </p:cNvPr>
          <p:cNvCxnSpPr>
            <a:cxnSpLocks/>
          </p:cNvCxnSpPr>
          <p:nvPr/>
        </p:nvCxnSpPr>
        <p:spPr>
          <a:xfrm flipV="1">
            <a:off x="4942118" y="3108545"/>
            <a:ext cx="10580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D5FD26-E33D-4AA1-A01F-9DD4DD70A468}"/>
              </a:ext>
            </a:extLst>
          </p:cNvPr>
          <p:cNvSpPr txBox="1"/>
          <p:nvPr/>
        </p:nvSpPr>
        <p:spPr>
          <a:xfrm>
            <a:off x="4846326" y="3121223"/>
            <a:ext cx="1249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1. request</a:t>
            </a:r>
            <a:endParaRPr lang="ko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D4322C2-7D6F-4542-8B32-A59E1CB3369E}"/>
              </a:ext>
            </a:extLst>
          </p:cNvPr>
          <p:cNvCxnSpPr>
            <a:cxnSpLocks/>
          </p:cNvCxnSpPr>
          <p:nvPr/>
        </p:nvCxnSpPr>
        <p:spPr>
          <a:xfrm flipH="1" flipV="1">
            <a:off x="4942117" y="1280348"/>
            <a:ext cx="10580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6EFA5C-CC4E-4DF5-ACBF-87329F6DAD2F}"/>
              </a:ext>
            </a:extLst>
          </p:cNvPr>
          <p:cNvSpPr txBox="1"/>
          <p:nvPr/>
        </p:nvSpPr>
        <p:spPr>
          <a:xfrm>
            <a:off x="4798433" y="1266738"/>
            <a:ext cx="1249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3. response</a:t>
            </a:r>
            <a:endParaRPr lang="ko-KR" altLang="en-US" sz="14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E7AC403-4FB2-4160-B4CB-B2D6A31AAB3E}"/>
              </a:ext>
            </a:extLst>
          </p:cNvPr>
          <p:cNvCxnSpPr>
            <a:stCxn id="5" idx="3"/>
            <a:endCxn id="7" idx="3"/>
          </p:cNvCxnSpPr>
          <p:nvPr/>
        </p:nvCxnSpPr>
        <p:spPr>
          <a:xfrm flipH="1" flipV="1">
            <a:off x="7593879" y="1442102"/>
            <a:ext cx="130629" cy="1532164"/>
          </a:xfrm>
          <a:prstGeom prst="bentConnector3">
            <a:avLst>
              <a:gd name="adj1" fmla="val -174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362288F-E8B5-496C-B2C8-27B69B71CA9F}"/>
              </a:ext>
            </a:extLst>
          </p:cNvPr>
          <p:cNvCxnSpPr/>
          <p:nvPr/>
        </p:nvCxnSpPr>
        <p:spPr>
          <a:xfrm>
            <a:off x="3518268" y="1574515"/>
            <a:ext cx="0" cy="53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399D9AA-B490-4A7A-9BA0-BF38D6B4D722}"/>
              </a:ext>
            </a:extLst>
          </p:cNvPr>
          <p:cNvCxnSpPr/>
          <p:nvPr/>
        </p:nvCxnSpPr>
        <p:spPr>
          <a:xfrm>
            <a:off x="3670668" y="1726915"/>
            <a:ext cx="0" cy="53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3D5FECF-1EBC-4DA2-8CDB-9979C9073FE5}"/>
              </a:ext>
            </a:extLst>
          </p:cNvPr>
          <p:cNvCxnSpPr/>
          <p:nvPr/>
        </p:nvCxnSpPr>
        <p:spPr>
          <a:xfrm>
            <a:off x="3823068" y="1879315"/>
            <a:ext cx="0" cy="53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0AB4F21-584B-45F1-8780-ADFBF512E13D}"/>
              </a:ext>
            </a:extLst>
          </p:cNvPr>
          <p:cNvCxnSpPr/>
          <p:nvPr/>
        </p:nvCxnSpPr>
        <p:spPr>
          <a:xfrm>
            <a:off x="3975468" y="2031715"/>
            <a:ext cx="0" cy="53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72C839-8F05-4FE3-BE4F-D0E26E67E601}"/>
              </a:ext>
            </a:extLst>
          </p:cNvPr>
          <p:cNvSpPr txBox="1"/>
          <p:nvPr/>
        </p:nvSpPr>
        <p:spPr>
          <a:xfrm>
            <a:off x="7724508" y="1900407"/>
            <a:ext cx="1249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2. search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0A30FD-D560-4869-B4BE-39C59AB1C206}"/>
              </a:ext>
            </a:extLst>
          </p:cNvPr>
          <p:cNvSpPr txBox="1"/>
          <p:nvPr/>
        </p:nvSpPr>
        <p:spPr>
          <a:xfrm>
            <a:off x="3376762" y="2472570"/>
            <a:ext cx="1249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4. drawing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9D9880-21B3-4D8A-AD9C-7B7E26617E25}"/>
              </a:ext>
            </a:extLst>
          </p:cNvPr>
          <p:cNvSpPr txBox="1"/>
          <p:nvPr/>
        </p:nvSpPr>
        <p:spPr>
          <a:xfrm>
            <a:off x="1031464" y="3761847"/>
            <a:ext cx="10533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항상 </a:t>
            </a:r>
            <a:r>
              <a:rPr lang="en-US" altLang="ko-KR" dirty="0"/>
              <a:t>html</a:t>
            </a:r>
            <a:r>
              <a:rPr lang="ko-KR" altLang="en-US" dirty="0"/>
              <a:t>을 응답 받는다</a:t>
            </a:r>
            <a:r>
              <a:rPr lang="en-US" altLang="ko-KR" dirty="0"/>
              <a:t>. </a:t>
            </a:r>
            <a:r>
              <a:rPr lang="ko-KR" altLang="en-US" dirty="0"/>
              <a:t>똑같은 </a:t>
            </a:r>
            <a:r>
              <a:rPr lang="en-US" altLang="ko-KR" dirty="0"/>
              <a:t>html </a:t>
            </a:r>
            <a:r>
              <a:rPr lang="ko-KR" altLang="en-US" dirty="0"/>
              <a:t>코드 </a:t>
            </a:r>
            <a:r>
              <a:rPr lang="en-US" altLang="ko-KR" dirty="0"/>
              <a:t>=&gt; </a:t>
            </a:r>
            <a:r>
              <a:rPr lang="ko-KR" altLang="en-US" dirty="0"/>
              <a:t>정적 </a:t>
            </a:r>
            <a:r>
              <a:rPr lang="en-US" altLang="ko-KR" dirty="0"/>
              <a:t>resource</a:t>
            </a:r>
            <a:r>
              <a:rPr lang="ko-KR" altLang="en-US" dirty="0"/>
              <a:t>로 불림</a:t>
            </a:r>
            <a:endParaRPr lang="en-US" altLang="ko-KR" dirty="0"/>
          </a:p>
          <a:p>
            <a:r>
              <a:rPr lang="ko-KR" altLang="en-US" dirty="0"/>
              <a:t>정보 이용을 위한 사이트</a:t>
            </a:r>
            <a:r>
              <a:rPr lang="en-US" altLang="ko-KR" dirty="0"/>
              <a:t>, </a:t>
            </a:r>
            <a:r>
              <a:rPr lang="ko-KR" altLang="en-US" dirty="0"/>
              <a:t>회원가입도 없이 단방향으로 정보를 제공받는 사이트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웹</a:t>
            </a:r>
            <a:r>
              <a:rPr lang="en-US" altLang="ko-KR" dirty="0"/>
              <a:t>2.0 </a:t>
            </a:r>
            <a:r>
              <a:rPr lang="ko-KR" altLang="en-US" dirty="0"/>
              <a:t>부터 서버에 접속해서 다 같이 참여하는 커뮤니티 등</a:t>
            </a:r>
            <a:r>
              <a:rPr lang="en-US" altLang="ko-KR" dirty="0"/>
              <a:t> </a:t>
            </a:r>
            <a:r>
              <a:rPr lang="ko-KR" altLang="en-US" dirty="0"/>
              <a:t>으로 인해 </a:t>
            </a:r>
            <a:r>
              <a:rPr lang="en-US" altLang="ko-KR" dirty="0"/>
              <a:t>html </a:t>
            </a:r>
            <a:r>
              <a:rPr lang="ko-KR" altLang="en-US" dirty="0"/>
              <a:t>코드가 바뀌게 됨</a:t>
            </a:r>
            <a:endParaRPr lang="en-US" altLang="ko-KR" dirty="0"/>
          </a:p>
          <a:p>
            <a:r>
              <a:rPr lang="ko-KR" altLang="en-US" dirty="0"/>
              <a:t>이건 </a:t>
            </a:r>
            <a:r>
              <a:rPr lang="en-US" altLang="ko-KR" dirty="0"/>
              <a:t>servlet</a:t>
            </a:r>
            <a:r>
              <a:rPr lang="ko-KR" altLang="en-US" dirty="0"/>
              <a:t>으로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JSP</a:t>
            </a:r>
            <a:r>
              <a:rPr lang="ko-KR" altLang="en-US" dirty="0"/>
              <a:t>문법은 </a:t>
            </a:r>
            <a:r>
              <a:rPr lang="en-US" altLang="ko-KR" dirty="0"/>
              <a:t>JAVA CODE</a:t>
            </a:r>
            <a:r>
              <a:rPr lang="ko-KR" altLang="en-US" dirty="0"/>
              <a:t>로 변환하기 위한 문법</a:t>
            </a:r>
            <a:r>
              <a:rPr lang="en-US" altLang="ko-KR" dirty="0"/>
              <a:t>(</a:t>
            </a:r>
            <a:r>
              <a:rPr lang="ko-KR" altLang="en-US" dirty="0"/>
              <a:t>사실상 </a:t>
            </a:r>
            <a:r>
              <a:rPr lang="en-US" altLang="ko-KR" dirty="0"/>
              <a:t>servlet) </a:t>
            </a:r>
          </a:p>
          <a:p>
            <a:r>
              <a:rPr lang="ko-KR" altLang="en-US" dirty="0"/>
              <a:t>클라이언트가 </a:t>
            </a:r>
            <a:r>
              <a:rPr lang="en-US" altLang="ko-KR" dirty="0" err="1"/>
              <a:t>jsp</a:t>
            </a:r>
            <a:r>
              <a:rPr lang="ko-KR" altLang="en-US" dirty="0"/>
              <a:t>파일을 요청하면 서버에서 </a:t>
            </a:r>
            <a:r>
              <a:rPr lang="en-US" altLang="ko-KR" dirty="0" err="1"/>
              <a:t>jsp</a:t>
            </a:r>
            <a:r>
              <a:rPr lang="ko-KR" altLang="en-US" dirty="0"/>
              <a:t>파일을 찾아서 </a:t>
            </a:r>
            <a:r>
              <a:rPr lang="en-US" altLang="ko-KR" dirty="0"/>
              <a:t>java</a:t>
            </a:r>
            <a:r>
              <a:rPr lang="ko-KR" altLang="en-US" dirty="0"/>
              <a:t>로 변환한 다음 컴파일을 진행한다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09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3C7D15-127E-40E5-9E2B-3F817EAB3AC6}"/>
              </a:ext>
            </a:extLst>
          </p:cNvPr>
          <p:cNvSpPr txBox="1"/>
          <p:nvPr/>
        </p:nvSpPr>
        <p:spPr>
          <a:xfrm>
            <a:off x="365759" y="27867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SESSION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5EE48-4F45-4B2A-9249-B89BB39B412D}"/>
              </a:ext>
            </a:extLst>
          </p:cNvPr>
          <p:cNvSpPr txBox="1"/>
          <p:nvPr/>
        </p:nvSpPr>
        <p:spPr>
          <a:xfrm>
            <a:off x="305716" y="1214337"/>
            <a:ext cx="604364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 protocol</a:t>
            </a:r>
            <a:r>
              <a:rPr lang="ko-KR" altLang="en-US" dirty="0"/>
              <a:t>은 응답을 끝내면 소켓 통신</a:t>
            </a:r>
            <a:r>
              <a:rPr lang="en-US" altLang="ko-KR" dirty="0"/>
              <a:t>, </a:t>
            </a:r>
            <a:r>
              <a:rPr lang="ko-KR" altLang="en-US" dirty="0"/>
              <a:t>접속을 끊음</a:t>
            </a:r>
            <a:endParaRPr lang="en-US" altLang="ko-KR" dirty="0"/>
          </a:p>
          <a:p>
            <a:r>
              <a:rPr lang="ko-KR" altLang="en-US" dirty="0"/>
              <a:t>재 </a:t>
            </a:r>
            <a:r>
              <a:rPr lang="ko-KR" altLang="en-US" dirty="0" err="1"/>
              <a:t>접속시</a:t>
            </a:r>
            <a:r>
              <a:rPr lang="ko-KR" altLang="en-US" dirty="0"/>
              <a:t> 어떤 클라이언트인지 서버가 모름</a:t>
            </a:r>
            <a:r>
              <a:rPr lang="en-US" altLang="ko-KR" dirty="0"/>
              <a:t>(</a:t>
            </a:r>
            <a:r>
              <a:rPr lang="ko-KR" altLang="en-US" dirty="0"/>
              <a:t>물리적으로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http protocol</a:t>
            </a:r>
            <a:r>
              <a:rPr lang="ko-KR" altLang="en-US" dirty="0"/>
              <a:t>의 </a:t>
            </a:r>
            <a:r>
              <a:rPr lang="en-US" altLang="ko-KR" dirty="0"/>
              <a:t>session</a:t>
            </a:r>
            <a:r>
              <a:rPr lang="ko-KR" altLang="en-US" dirty="0"/>
              <a:t>은 특이한 방법으로 유지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최초 접속 시 쿠키가 없으면 세션을 생성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세션에 </a:t>
            </a:r>
            <a:r>
              <a:rPr lang="en-US" altLang="ko-KR" dirty="0"/>
              <a:t>id</a:t>
            </a:r>
            <a:r>
              <a:rPr lang="ko-KR" altLang="en-US" dirty="0"/>
              <a:t>부여</a:t>
            </a:r>
            <a:r>
              <a:rPr lang="en-US" altLang="ko-KR" dirty="0"/>
              <a:t> (JSESSIONID)</a:t>
            </a:r>
          </a:p>
          <a:p>
            <a:r>
              <a:rPr lang="en-US" altLang="ko-KR" dirty="0"/>
              <a:t>3. Id</a:t>
            </a:r>
            <a:r>
              <a:rPr lang="ko-KR" altLang="en-US" dirty="0"/>
              <a:t>를 쿠키로 보내준다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다음 </a:t>
            </a:r>
            <a:r>
              <a:rPr lang="ko-KR" altLang="en-US" dirty="0" err="1"/>
              <a:t>접속시</a:t>
            </a:r>
            <a:r>
              <a:rPr lang="ko-KR" altLang="en-US" dirty="0"/>
              <a:t> 쿠키에 있는 </a:t>
            </a:r>
            <a:r>
              <a:rPr lang="en-US" altLang="ko-KR" dirty="0"/>
              <a:t>id</a:t>
            </a:r>
            <a:r>
              <a:rPr lang="ko-KR" altLang="en-US" dirty="0"/>
              <a:t>를 확인 후</a:t>
            </a:r>
            <a:r>
              <a:rPr lang="en-US" altLang="ko-KR" dirty="0"/>
              <a:t> </a:t>
            </a:r>
            <a:r>
              <a:rPr lang="ko-KR" altLang="en-US" dirty="0"/>
              <a:t>응답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그렇다면 서버내 세션은 언제 소멸 되는가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default</a:t>
            </a:r>
            <a:r>
              <a:rPr lang="ko-KR" altLang="en-US" dirty="0"/>
              <a:t>는 </a:t>
            </a:r>
            <a:r>
              <a:rPr lang="en-US" altLang="ko-KR" dirty="0"/>
              <a:t>30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사용자 정의 설정 가능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08D706-8B6B-4E26-8693-67F28C1505F2}"/>
              </a:ext>
            </a:extLst>
          </p:cNvPr>
          <p:cNvSpPr/>
          <p:nvPr/>
        </p:nvSpPr>
        <p:spPr>
          <a:xfrm>
            <a:off x="9377345" y="1212028"/>
            <a:ext cx="2151017" cy="2557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18878C-F699-4022-9BE5-ABD545C8F5DF}"/>
              </a:ext>
            </a:extLst>
          </p:cNvPr>
          <p:cNvSpPr/>
          <p:nvPr/>
        </p:nvSpPr>
        <p:spPr>
          <a:xfrm>
            <a:off x="9373520" y="3403122"/>
            <a:ext cx="1724297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Tomcat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3C00E4-EC50-417A-A7A9-9D25AEA2433B}"/>
              </a:ext>
            </a:extLst>
          </p:cNvPr>
          <p:cNvSpPr txBox="1"/>
          <p:nvPr/>
        </p:nvSpPr>
        <p:spPr>
          <a:xfrm>
            <a:off x="9370423" y="675260"/>
            <a:ext cx="67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WAS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D0DF57-8848-4EF4-AEE3-4F0CCDD2B3F1}"/>
              </a:ext>
            </a:extLst>
          </p:cNvPr>
          <p:cNvSpPr/>
          <p:nvPr/>
        </p:nvSpPr>
        <p:spPr>
          <a:xfrm>
            <a:off x="6849481" y="1249595"/>
            <a:ext cx="1224054" cy="637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client</a:t>
            </a:r>
          </a:p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9616B0-51F4-4E2A-A805-E0CCA1C9A58B}"/>
              </a:ext>
            </a:extLst>
          </p:cNvPr>
          <p:cNvSpPr/>
          <p:nvPr/>
        </p:nvSpPr>
        <p:spPr>
          <a:xfrm>
            <a:off x="6849481" y="2577652"/>
            <a:ext cx="1224054" cy="637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client</a:t>
            </a:r>
          </a:p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26B800E-11BF-4F7C-BC92-F838165E3AD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073535" y="1434262"/>
            <a:ext cx="1471059" cy="134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B2FFDF2-CA81-4885-A354-36EC14C3E3C5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073535" y="1887537"/>
            <a:ext cx="1471059" cy="10090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464754-1FEE-485B-BC33-5FC464ACC163}"/>
              </a:ext>
            </a:extLst>
          </p:cNvPr>
          <p:cNvSpPr/>
          <p:nvPr/>
        </p:nvSpPr>
        <p:spPr>
          <a:xfrm>
            <a:off x="9556927" y="1392294"/>
            <a:ext cx="1363622" cy="495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7777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3D2B9C-C4C0-4B74-B2D9-0FF758623FBE}"/>
              </a:ext>
            </a:extLst>
          </p:cNvPr>
          <p:cNvSpPr/>
          <p:nvPr/>
        </p:nvSpPr>
        <p:spPr>
          <a:xfrm>
            <a:off x="9646744" y="1428742"/>
            <a:ext cx="591993" cy="198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 </a:t>
            </a:r>
            <a:r>
              <a:rPr lang="ko-KR" altLang="en-US" sz="1050" dirty="0"/>
              <a:t>소켓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E8A8C8-3A57-4176-AB5E-16812633142A}"/>
              </a:ext>
            </a:extLst>
          </p:cNvPr>
          <p:cNvSpPr/>
          <p:nvPr/>
        </p:nvSpPr>
        <p:spPr>
          <a:xfrm>
            <a:off x="9646745" y="1649530"/>
            <a:ext cx="591993" cy="198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b </a:t>
            </a:r>
            <a:r>
              <a:rPr lang="ko-KR" altLang="en-US" sz="1050" dirty="0"/>
              <a:t>소켓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719C91-18C4-4077-9D56-316E85800A64}"/>
              </a:ext>
            </a:extLst>
          </p:cNvPr>
          <p:cNvSpPr txBox="1"/>
          <p:nvPr/>
        </p:nvSpPr>
        <p:spPr>
          <a:xfrm>
            <a:off x="6096000" y="143359"/>
            <a:ext cx="3256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TCP/IP </a:t>
            </a:r>
            <a:r>
              <a:rPr lang="ko-KR" altLang="en-US" dirty="0"/>
              <a:t>통신</a:t>
            </a:r>
            <a:r>
              <a:rPr lang="en-US" altLang="ko-KR" dirty="0"/>
              <a:t>(</a:t>
            </a:r>
            <a:r>
              <a:rPr lang="ko-KR" altLang="en-US" dirty="0"/>
              <a:t>양방향 </a:t>
            </a:r>
            <a:r>
              <a:rPr lang="en-US" altLang="ko-KR" dirty="0"/>
              <a:t>- </a:t>
            </a:r>
            <a:r>
              <a:rPr lang="ko-KR" altLang="en-US" dirty="0"/>
              <a:t>유지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session</a:t>
            </a:r>
            <a:r>
              <a:rPr lang="ko-KR" altLang="en-US" dirty="0"/>
              <a:t>과 소켓이 동일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6EB3B6-AC1D-457E-82BC-7461676BF297}"/>
              </a:ext>
            </a:extLst>
          </p:cNvPr>
          <p:cNvSpPr/>
          <p:nvPr/>
        </p:nvSpPr>
        <p:spPr>
          <a:xfrm>
            <a:off x="9377345" y="4105506"/>
            <a:ext cx="2151017" cy="2557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1C124D2-A174-4AEA-A081-EC7AC47FD084}"/>
              </a:ext>
            </a:extLst>
          </p:cNvPr>
          <p:cNvSpPr/>
          <p:nvPr/>
        </p:nvSpPr>
        <p:spPr>
          <a:xfrm>
            <a:off x="9373520" y="6296600"/>
            <a:ext cx="1724297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Tomcat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1D1F076-3CDC-4922-8EBE-0DEA8B288CDE}"/>
              </a:ext>
            </a:extLst>
          </p:cNvPr>
          <p:cNvSpPr/>
          <p:nvPr/>
        </p:nvSpPr>
        <p:spPr>
          <a:xfrm>
            <a:off x="6849481" y="4143073"/>
            <a:ext cx="1224054" cy="637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client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8DAD39E-84F0-484E-A23C-75654EA4057B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8073535" y="4327740"/>
            <a:ext cx="1471059" cy="13430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27983EA-C742-4B12-987F-595AFBC94D25}"/>
              </a:ext>
            </a:extLst>
          </p:cNvPr>
          <p:cNvSpPr/>
          <p:nvPr/>
        </p:nvSpPr>
        <p:spPr>
          <a:xfrm>
            <a:off x="9556927" y="4285772"/>
            <a:ext cx="1363622" cy="495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7777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F0FCB63-B72B-42D6-A784-5B51256E206D}"/>
              </a:ext>
            </a:extLst>
          </p:cNvPr>
          <p:cNvSpPr/>
          <p:nvPr/>
        </p:nvSpPr>
        <p:spPr>
          <a:xfrm>
            <a:off x="9550854" y="5112055"/>
            <a:ext cx="1217794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 </a:t>
            </a:r>
            <a:r>
              <a:rPr lang="ko-KR" altLang="en-US" sz="1400" dirty="0"/>
              <a:t>세션</a:t>
            </a:r>
            <a:endParaRPr lang="en-US" altLang="ko-KR" sz="1400" dirty="0"/>
          </a:p>
          <a:p>
            <a:pPr algn="ctr"/>
            <a:r>
              <a:rPr lang="en-US" altLang="ko-KR" sz="1400" dirty="0"/>
              <a:t>Id=FAW213</a:t>
            </a:r>
            <a:endParaRPr lang="ko-KR" altLang="en-US" sz="14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1BFA5B3-0B3E-4685-94B5-F18D50CCF870}"/>
              </a:ext>
            </a:extLst>
          </p:cNvPr>
          <p:cNvCxnSpPr/>
          <p:nvPr/>
        </p:nvCxnSpPr>
        <p:spPr>
          <a:xfrm flipH="1" flipV="1">
            <a:off x="8085868" y="4702209"/>
            <a:ext cx="1284555" cy="49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5544B2-6017-4506-8853-01966EF608ED}"/>
              </a:ext>
            </a:extLst>
          </p:cNvPr>
          <p:cNvSpPr/>
          <p:nvPr/>
        </p:nvSpPr>
        <p:spPr>
          <a:xfrm>
            <a:off x="8073535" y="4889837"/>
            <a:ext cx="1153739" cy="310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세션</a:t>
            </a:r>
            <a:r>
              <a:rPr lang="en-US" altLang="ko-KR" sz="1400" dirty="0"/>
              <a:t>id </a:t>
            </a:r>
            <a:r>
              <a:rPr lang="ko-KR" altLang="en-US" sz="1400" dirty="0"/>
              <a:t>쿠키</a:t>
            </a:r>
          </a:p>
        </p:txBody>
      </p:sp>
    </p:spTree>
    <p:extLst>
      <p:ext uri="{BB962C8B-B14F-4D97-AF65-F5344CB8AC3E}">
        <p14:creationId xmlns:p14="http://schemas.microsoft.com/office/powerpoint/2010/main" val="213261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E394E8A-3E73-4D5F-9B7F-113B53639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63" y="269420"/>
            <a:ext cx="920115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86F925-0BD0-41BD-860A-8DAAF8138B24}"/>
              </a:ext>
            </a:extLst>
          </p:cNvPr>
          <p:cNvSpPr txBox="1"/>
          <p:nvPr/>
        </p:nvSpPr>
        <p:spPr>
          <a:xfrm>
            <a:off x="1394609" y="5210729"/>
            <a:ext cx="77331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서블릿</a:t>
            </a:r>
            <a:r>
              <a:rPr lang="en-US" altLang="ko-KR" dirty="0"/>
              <a:t>(</a:t>
            </a:r>
            <a:r>
              <a:rPr lang="en-US" altLang="ko-KR" dirty="0" err="1"/>
              <a:t>jsp</a:t>
            </a:r>
            <a:r>
              <a:rPr lang="en-US" altLang="ko-KR" dirty="0"/>
              <a:t>)</a:t>
            </a:r>
            <a:r>
              <a:rPr lang="ko-KR" altLang="en-US" dirty="0"/>
              <a:t>가 요청을 받고</a:t>
            </a:r>
            <a:r>
              <a:rPr lang="en-US" altLang="ko-KR" dirty="0"/>
              <a:t>,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자바코드 실행해서 출력할 데이터를 만들어 </a:t>
            </a:r>
            <a:r>
              <a:rPr lang="en-US" altLang="ko-KR" dirty="0"/>
              <a:t>request </a:t>
            </a:r>
            <a:r>
              <a:rPr lang="ko-KR" altLang="en-US" dirty="0"/>
              <a:t>저장 공간에 저장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jsp</a:t>
            </a:r>
            <a:r>
              <a:rPr lang="ko-KR" altLang="en-US" dirty="0"/>
              <a:t>로 출력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887DD-6BA2-42A8-B823-1ED91D1C308B}"/>
              </a:ext>
            </a:extLst>
          </p:cNvPr>
          <p:cNvSpPr txBox="1"/>
          <p:nvPr/>
        </p:nvSpPr>
        <p:spPr>
          <a:xfrm>
            <a:off x="3111542" y="3544413"/>
            <a:ext cx="89984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MVC </a:t>
            </a:r>
            <a:r>
              <a:rPr lang="ko-KR" altLang="en-US" sz="1400" dirty="0"/>
              <a:t>모델로 코드를 작성 </a:t>
            </a:r>
            <a:r>
              <a:rPr lang="en-US" altLang="ko-KR" sz="1400" dirty="0"/>
              <a:t>model viewer controller </a:t>
            </a:r>
            <a:r>
              <a:rPr lang="ko-KR" altLang="en-US" sz="1400" dirty="0"/>
              <a:t>한 페이지에 모든 걸 작성하지 않고 코드를 분리</a:t>
            </a:r>
            <a:r>
              <a:rPr lang="en-US" altLang="ko-KR" sz="1400" dirty="0"/>
              <a:t>(</a:t>
            </a:r>
            <a:r>
              <a:rPr lang="ko-KR" altLang="en-US" sz="1400" dirty="0"/>
              <a:t>응집도 ▽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Model – </a:t>
            </a:r>
            <a:r>
              <a:rPr lang="ko-KR" altLang="en-US" sz="1400" dirty="0"/>
              <a:t>코어 로직</a:t>
            </a:r>
            <a:r>
              <a:rPr lang="en-US" altLang="ko-KR" sz="1400" dirty="0"/>
              <a:t>(</a:t>
            </a:r>
            <a:r>
              <a:rPr lang="ko-KR" altLang="en-US" sz="1400" dirty="0"/>
              <a:t>데이터 베이스 연동을 포함한 등</a:t>
            </a:r>
            <a:r>
              <a:rPr lang="en-US" altLang="ko-KR" sz="1400" dirty="0"/>
              <a:t>, </a:t>
            </a:r>
            <a:r>
              <a:rPr lang="ko-KR" altLang="en-US" sz="1400" dirty="0"/>
              <a:t>자바 코드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View - </a:t>
            </a:r>
            <a:r>
              <a:rPr lang="ko-KR" altLang="en-US" sz="1400" dirty="0"/>
              <a:t>화면 처리부분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jsp</a:t>
            </a:r>
            <a:r>
              <a:rPr lang="ko-KR" altLang="en-US" sz="1400" dirty="0"/>
              <a:t>가 </a:t>
            </a:r>
            <a:r>
              <a:rPr lang="en-US" altLang="ko-KR" sz="1400" dirty="0"/>
              <a:t>html</a:t>
            </a:r>
            <a:r>
              <a:rPr lang="ko-KR" altLang="en-US" sz="1400" dirty="0"/>
              <a:t> 코드로 바꿔서 전달해준다</a:t>
            </a:r>
            <a:r>
              <a:rPr lang="en-US" altLang="ko-KR" sz="1400" dirty="0"/>
              <a:t>.)</a:t>
            </a:r>
          </a:p>
          <a:p>
            <a:r>
              <a:rPr lang="en-US" altLang="ko-KR" sz="1400" dirty="0"/>
              <a:t>Control – </a:t>
            </a:r>
            <a:r>
              <a:rPr lang="ko-KR" altLang="en-US" sz="1400" dirty="0"/>
              <a:t>요청들이 들어오면 모델을 선택해서 하위에 있는 뷰를 실행하는 역할</a:t>
            </a:r>
          </a:p>
        </p:txBody>
      </p:sp>
    </p:spTree>
    <p:extLst>
      <p:ext uri="{BB962C8B-B14F-4D97-AF65-F5344CB8AC3E}">
        <p14:creationId xmlns:p14="http://schemas.microsoft.com/office/powerpoint/2010/main" val="240595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93B9-70A4-44C1-BFB3-A17709AD5B16}"/>
              </a:ext>
            </a:extLst>
          </p:cNvPr>
          <p:cNvSpPr txBox="1"/>
          <p:nvPr/>
        </p:nvSpPr>
        <p:spPr>
          <a:xfrm>
            <a:off x="657726" y="593558"/>
            <a:ext cx="104869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Parameter</a:t>
            </a:r>
            <a:r>
              <a:rPr lang="ko-KR" altLang="en-US" sz="1400" dirty="0"/>
              <a:t>를 통해 클라이언트가 서버로 값을 보낼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방법</a:t>
            </a:r>
            <a:r>
              <a:rPr lang="en-US" altLang="ko-KR" sz="1400" dirty="0"/>
              <a:t>1. </a:t>
            </a:r>
            <a:r>
              <a:rPr lang="ko-KR" altLang="en-US" sz="1400" dirty="0"/>
              <a:t>링크에 확정적으로 값을 넣어서 사용자가 클릭하면</a:t>
            </a:r>
            <a:r>
              <a:rPr lang="en-US" altLang="ko-KR" sz="1400" dirty="0"/>
              <a:t>, </a:t>
            </a:r>
            <a:r>
              <a:rPr lang="ko-KR" altLang="en-US" sz="1400" dirty="0"/>
              <a:t>해당 파라미터를 받는다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	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"./result.jsp?v1=qqqq&amp;v2=1111"</a:t>
            </a:r>
            <a:r>
              <a:rPr lang="en-US" altLang="ko-K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결과로 이동하기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...4</a:t>
            </a:r>
            <a:r>
              <a:rPr lang="en-US" altLang="ko-K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i="1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/>
              <a:t> 	</a:t>
            </a:r>
            <a:r>
              <a:rPr lang="ko-KR" altLang="en-US" sz="1400" dirty="0"/>
              <a:t>자바 코드에 변수의 값으로 </a:t>
            </a:r>
            <a:r>
              <a:rPr lang="en-US" altLang="ko-KR" sz="1400" dirty="0"/>
              <a:t>parameter</a:t>
            </a:r>
            <a:r>
              <a:rPr lang="ko-KR" altLang="en-US" sz="1400" dirty="0"/>
              <a:t>로 받아 그 다음에 수행할 </a:t>
            </a:r>
            <a:r>
              <a:rPr lang="en-US" altLang="ko-KR" sz="1400" dirty="0"/>
              <a:t>if</a:t>
            </a:r>
            <a:r>
              <a:rPr lang="ko-KR" altLang="en-US" sz="1400" dirty="0"/>
              <a:t>문 등에 활용 가능하다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v1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"v1"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/>
              <a:t>방법</a:t>
            </a:r>
            <a:r>
              <a:rPr lang="en-US" altLang="ko-KR" sz="1400" dirty="0"/>
              <a:t>2.  </a:t>
            </a:r>
            <a:r>
              <a:rPr lang="ko-KR" altLang="en-US" sz="1400" dirty="0"/>
              <a:t>입력 양식으로 사용자가 입력한 값을 서버가 받아야 하는 경우</a:t>
            </a:r>
            <a:br>
              <a:rPr lang="en-US" altLang="ko-KR" sz="1400" dirty="0"/>
            </a:br>
            <a:r>
              <a:rPr lang="ko-KR" altLang="en-US" sz="1400" dirty="0"/>
              <a:t>	</a:t>
            </a:r>
            <a:r>
              <a:rPr lang="en-US" altLang="ko-KR" sz="1400" dirty="0"/>
              <a:t>1. form </a:t>
            </a:r>
            <a:r>
              <a:rPr lang="ko-KR" altLang="en-US" sz="1400" dirty="0"/>
              <a:t>태그로 보내야할 값들을 묶어 준다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2. form</a:t>
            </a:r>
            <a:r>
              <a:rPr lang="ko-KR" altLang="en-US" sz="1400" dirty="0"/>
              <a:t>의 속성 </a:t>
            </a:r>
            <a:r>
              <a:rPr lang="en-US" altLang="ko-KR" sz="1400" dirty="0"/>
              <a:t>action="</a:t>
            </a:r>
            <a:r>
              <a:rPr lang="ko-KR" altLang="en-US" sz="1400" dirty="0" err="1"/>
              <a:t>보낼곳</a:t>
            </a:r>
            <a:r>
              <a:rPr lang="en-US" altLang="ko-KR" sz="1400" dirty="0"/>
              <a:t>" </a:t>
            </a:r>
            <a:r>
              <a:rPr lang="ko-KR" altLang="en-US" sz="1400" dirty="0"/>
              <a:t>으로 경로를 지정해준다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3. input</a:t>
            </a:r>
            <a:r>
              <a:rPr lang="ko-KR" altLang="en-US" sz="1400" dirty="0"/>
              <a:t>태그에 입력한 것이 어떤 </a:t>
            </a:r>
            <a:r>
              <a:rPr lang="en-US" altLang="ko-KR" sz="1400" dirty="0" err="1"/>
              <a:t>paramete</a:t>
            </a:r>
            <a:r>
              <a:rPr lang="ko-KR" altLang="en-US" sz="1400" dirty="0"/>
              <a:t>인지 </a:t>
            </a:r>
            <a:r>
              <a:rPr lang="en-US" altLang="ko-KR" sz="1400" dirty="0"/>
              <a:t>name</a:t>
            </a:r>
            <a:r>
              <a:rPr lang="ko-KR" altLang="en-US" sz="1400" dirty="0"/>
              <a:t>으로 정의해준다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4. submit </a:t>
            </a:r>
            <a:r>
              <a:rPr lang="ko-KR" altLang="en-US" sz="1400" dirty="0"/>
              <a:t>버튼으로 전송해줄 수 있게 해준다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5. form</a:t>
            </a:r>
            <a:r>
              <a:rPr lang="ko-KR" altLang="en-US" sz="1400" dirty="0"/>
              <a:t>의 속성 </a:t>
            </a:r>
            <a:r>
              <a:rPr lang="en-US" altLang="ko-KR" sz="1400" dirty="0"/>
              <a:t>metho</a:t>
            </a:r>
            <a:r>
              <a:rPr lang="ko-KR" altLang="en-US" sz="1400" dirty="0"/>
              <a:t>로 보내는 방식 설정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get,post</a:t>
            </a:r>
            <a:r>
              <a:rPr lang="en-US" altLang="ko-KR" sz="1400" dirty="0"/>
              <a:t>).. </a:t>
            </a:r>
            <a:r>
              <a:rPr lang="ko-KR" altLang="en-US" sz="1400" dirty="0"/>
              <a:t>설정하지 않으면 </a:t>
            </a:r>
            <a:r>
              <a:rPr lang="en-US" altLang="ko-KR" sz="1400" dirty="0"/>
              <a:t>get</a:t>
            </a:r>
            <a:r>
              <a:rPr lang="ko-KR" altLang="en-US" sz="1400" dirty="0"/>
              <a:t>방식 </a:t>
            </a:r>
          </a:p>
          <a:p>
            <a:r>
              <a:rPr lang="ko-KR" altLang="en-US" sz="1400" dirty="0"/>
              <a:t>		</a:t>
            </a:r>
            <a:r>
              <a:rPr lang="en-US" altLang="ko-KR" sz="1400" dirty="0"/>
              <a:t>get – URL</a:t>
            </a:r>
            <a:r>
              <a:rPr lang="ko-KR" altLang="en-US" sz="1400" dirty="0"/>
              <a:t>에다가 값을 전달하는 방식</a:t>
            </a:r>
            <a:r>
              <a:rPr lang="en-US" altLang="ko-KR" sz="1400" dirty="0"/>
              <a:t>, </a:t>
            </a:r>
            <a:r>
              <a:rPr lang="ko-KR" altLang="en-US" sz="1400" dirty="0"/>
              <a:t>내용크기의 제한이 있다</a:t>
            </a:r>
            <a:r>
              <a:rPr lang="en-US" altLang="ko-KR" sz="1400" dirty="0"/>
              <a:t>, </a:t>
            </a:r>
            <a:r>
              <a:rPr lang="ko-KR" altLang="en-US" sz="1400" dirty="0"/>
              <a:t>보안 취약</a:t>
            </a:r>
            <a:r>
              <a:rPr lang="en-US" altLang="ko-KR" sz="1400" dirty="0"/>
              <a:t>, charset</a:t>
            </a:r>
            <a:r>
              <a:rPr lang="ko-KR" altLang="en-US" sz="1400" dirty="0"/>
              <a:t>을 </a:t>
            </a:r>
            <a:r>
              <a:rPr lang="ko-KR" altLang="en-US" sz="1400" dirty="0" err="1"/>
              <a:t>알수없다</a:t>
            </a:r>
            <a:r>
              <a:rPr lang="en-US" altLang="ko-KR" sz="1400" dirty="0"/>
              <a:t>(</a:t>
            </a:r>
            <a:r>
              <a:rPr lang="ko-KR" altLang="en-US" sz="1400" dirty="0"/>
              <a:t>한글 불리</a:t>
            </a:r>
            <a:r>
              <a:rPr lang="en-US" altLang="ko-KR" sz="1400" dirty="0"/>
              <a:t>) </a:t>
            </a:r>
          </a:p>
          <a:p>
            <a:r>
              <a:rPr lang="en-US" altLang="ko-KR" sz="1400" dirty="0"/>
              <a:t>		post – </a:t>
            </a:r>
            <a:r>
              <a:rPr lang="en-US" altLang="ko-KR" sz="1400" dirty="0" err="1"/>
              <a:t>heade</a:t>
            </a:r>
            <a:r>
              <a:rPr lang="ko-KR" altLang="en-US" sz="1400" dirty="0"/>
              <a:t>에 숨겨서 보낸다</a:t>
            </a:r>
            <a:r>
              <a:rPr lang="en-US" altLang="ko-KR" sz="1400" dirty="0"/>
              <a:t>, </a:t>
            </a:r>
            <a:r>
              <a:rPr lang="ko-KR" altLang="en-US" sz="1400" dirty="0"/>
              <a:t>내용크기의 제한 없다</a:t>
            </a:r>
            <a:r>
              <a:rPr lang="en-US" altLang="ko-KR" sz="1400" dirty="0"/>
              <a:t>, charset</a:t>
            </a:r>
            <a:r>
              <a:rPr lang="ko-KR" altLang="en-US" sz="1400" dirty="0"/>
              <a:t>을 알 수 있음</a:t>
            </a:r>
            <a:r>
              <a:rPr lang="en-US" altLang="ko-KR" sz="1400" dirty="0"/>
              <a:t>(</a:t>
            </a:r>
            <a:r>
              <a:rPr lang="ko-KR" altLang="en-US" sz="1400" dirty="0"/>
              <a:t>한글 유리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		</a:t>
            </a:r>
            <a:r>
              <a:rPr lang="ko-KR" altLang="en-US" sz="1400" dirty="0"/>
              <a:t>참고</a:t>
            </a:r>
            <a:r>
              <a:rPr lang="en-US" altLang="ko-KR" sz="1400" dirty="0"/>
              <a:t>, a</a:t>
            </a:r>
            <a:r>
              <a:rPr lang="ko-KR" altLang="en-US" sz="1400" dirty="0"/>
              <a:t>태그는 무조건 </a:t>
            </a:r>
            <a:r>
              <a:rPr lang="en-US" altLang="ko-KR" sz="1400" dirty="0"/>
              <a:t>get</a:t>
            </a:r>
            <a:r>
              <a:rPr lang="ko-KR" altLang="en-US" sz="1400" dirty="0"/>
              <a:t>방식</a:t>
            </a:r>
            <a:br>
              <a:rPr lang="en-US" altLang="ko-KR" sz="1400" dirty="0"/>
            </a:br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B72E0-ECEF-41F2-9617-4FBA3A1A9441}"/>
              </a:ext>
            </a:extLst>
          </p:cNvPr>
          <p:cNvSpPr txBox="1"/>
          <p:nvPr/>
        </p:nvSpPr>
        <p:spPr>
          <a:xfrm>
            <a:off x="1524000" y="439481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"./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result.jsp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v1 :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"v1"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v2 :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"v2"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전송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18CD4-0461-435C-8133-FF1282DBB5AF}"/>
              </a:ext>
            </a:extLst>
          </p:cNvPr>
          <p:cNvSpPr txBox="1"/>
          <p:nvPr/>
        </p:nvSpPr>
        <p:spPr>
          <a:xfrm>
            <a:off x="6096000" y="628850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sz="1200" u="sng" dirty="0">
                <a:solidFill>
                  <a:srgbClr val="3F5FBF"/>
                </a:solidFill>
                <a:latin typeface="Consolas" panose="020B0609020204030204" pitchFamily="49" charset="0"/>
              </a:rPr>
              <a:t>html </a:t>
            </a:r>
            <a:r>
              <a:rPr lang="ko-KR" altLang="en-US" sz="1200" u="sng" dirty="0">
                <a:solidFill>
                  <a:srgbClr val="3F5FBF"/>
                </a:solidFill>
                <a:latin typeface="Consolas" panose="020B0609020204030204" pitchFamily="49" charset="0"/>
              </a:rPr>
              <a:t>주석 사용하되 클라이언트에게 보이니 보안관련은 적지 말자</a:t>
            </a:r>
            <a:r>
              <a:rPr lang="en-US" altLang="ko-KR" sz="1200" u="sng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pPr algn="l"/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&lt;%-- </a:t>
            </a:r>
            <a:r>
              <a:rPr lang="en-US" altLang="ko-KR" sz="12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jsp</a:t>
            </a:r>
            <a:r>
              <a:rPr lang="en-US" altLang="ko-KR" sz="1200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u="sng" dirty="0">
                <a:solidFill>
                  <a:srgbClr val="3F5FBF"/>
                </a:solidFill>
                <a:latin typeface="Consolas" panose="020B0609020204030204" pitchFamily="49" charset="0"/>
              </a:rPr>
              <a:t>주석</a:t>
            </a:r>
            <a:r>
              <a:rPr lang="en-US" altLang="ko-KR" sz="1200" u="sng" dirty="0">
                <a:solidFill>
                  <a:srgbClr val="3F5FBF"/>
                </a:solidFill>
                <a:latin typeface="Consolas" panose="020B0609020204030204" pitchFamily="49" charset="0"/>
              </a:rPr>
              <a:t>...</a:t>
            </a:r>
            <a:r>
              <a:rPr lang="ko-KR" altLang="en-US" sz="1200" u="sng" dirty="0">
                <a:solidFill>
                  <a:srgbClr val="3F5FBF"/>
                </a:solidFill>
                <a:latin typeface="Consolas" panose="020B0609020204030204" pitchFamily="49" charset="0"/>
              </a:rPr>
              <a:t>처음부터 </a:t>
            </a:r>
            <a:r>
              <a:rPr lang="en-US" altLang="ko-KR" sz="1200" u="sng" dirty="0">
                <a:solidFill>
                  <a:srgbClr val="3F5FBF"/>
                </a:solidFill>
                <a:latin typeface="Consolas" panose="020B0609020204030204" pitchFamily="49" charset="0"/>
              </a:rPr>
              <a:t>java </a:t>
            </a:r>
            <a:r>
              <a:rPr lang="ko-KR" altLang="en-US" sz="1200" u="sng" dirty="0">
                <a:solidFill>
                  <a:srgbClr val="3F5FBF"/>
                </a:solidFill>
                <a:latin typeface="Consolas" panose="020B0609020204030204" pitchFamily="49" charset="0"/>
              </a:rPr>
              <a:t>변환도 안됨</a:t>
            </a:r>
            <a:r>
              <a:rPr lang="en-US" altLang="ko-KR" sz="1200" u="sng" dirty="0">
                <a:solidFill>
                  <a:srgbClr val="3F5FBF"/>
                </a:solidFill>
                <a:latin typeface="Consolas" panose="020B0609020204030204" pitchFamily="49" charset="0"/>
              </a:rPr>
              <a:t>... --%&gt;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3577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5B416B-D666-4DE4-87E5-2A6FBBDC7159}"/>
              </a:ext>
            </a:extLst>
          </p:cNvPr>
          <p:cNvSpPr txBox="1"/>
          <p:nvPr/>
        </p:nvSpPr>
        <p:spPr>
          <a:xfrm>
            <a:off x="818147" y="625642"/>
            <a:ext cx="7373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톰캣에서</a:t>
            </a:r>
            <a:r>
              <a:rPr lang="ko-KR" altLang="en-US" dirty="0"/>
              <a:t> 제공하는 </a:t>
            </a:r>
            <a:r>
              <a:rPr lang="en-US" altLang="ko-KR" dirty="0" err="1"/>
              <a:t>api</a:t>
            </a:r>
            <a:r>
              <a:rPr lang="en-US" altLang="ko-KR" dirty="0"/>
              <a:t> 4</a:t>
            </a:r>
            <a:r>
              <a:rPr lang="ko-KR" altLang="en-US" dirty="0"/>
              <a:t>가지 저장 공간</a:t>
            </a:r>
            <a:endParaRPr lang="en-US" altLang="ko-KR" dirty="0"/>
          </a:p>
          <a:p>
            <a:r>
              <a:rPr lang="ko-KR" altLang="en-US" dirty="0"/>
              <a:t>저장 공간들은 </a:t>
            </a:r>
            <a:r>
              <a:rPr lang="en-US" altLang="ko-KR" dirty="0" err="1"/>
              <a:t>getAttribute</a:t>
            </a:r>
            <a:r>
              <a:rPr lang="ko-KR" altLang="en-US" dirty="0"/>
              <a:t>와 </a:t>
            </a:r>
            <a:r>
              <a:rPr lang="en-US" altLang="ko-KR" dirty="0" err="1"/>
              <a:t>setAttribute</a:t>
            </a:r>
            <a:r>
              <a:rPr lang="en-US" altLang="ko-KR" dirty="0"/>
              <a:t> </a:t>
            </a:r>
            <a:r>
              <a:rPr lang="ko-KR" altLang="en-US" dirty="0"/>
              <a:t>메소드를 제공한다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 두 메소드 </a:t>
            </a:r>
            <a:r>
              <a:rPr lang="en-US" altLang="ko-KR" dirty="0"/>
              <a:t>parameter</a:t>
            </a:r>
            <a:r>
              <a:rPr lang="ko-KR" altLang="en-US" dirty="0"/>
              <a:t>는 키</a:t>
            </a:r>
            <a:r>
              <a:rPr lang="en-US" altLang="ko-KR" dirty="0"/>
              <a:t>(String)</a:t>
            </a:r>
            <a:r>
              <a:rPr lang="ko-KR" altLang="en-US" dirty="0"/>
              <a:t>와 값</a:t>
            </a:r>
            <a:r>
              <a:rPr lang="en-US" altLang="ko-KR" dirty="0"/>
              <a:t>(Object)</a:t>
            </a:r>
            <a:r>
              <a:rPr lang="ko-KR" altLang="en-US" dirty="0"/>
              <a:t>으로 이루어져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각각의 저장 공간은 라이프 사이클이 다르다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52DDE-4A71-410D-8662-0617CDBFF119}"/>
              </a:ext>
            </a:extLst>
          </p:cNvPr>
          <p:cNvSpPr txBox="1"/>
          <p:nvPr/>
        </p:nvSpPr>
        <p:spPr>
          <a:xfrm>
            <a:off x="2807369" y="22286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pageContext.setAttribute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"v1"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"page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값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request.setAttribute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"v2"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"request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값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session.setAttribute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"v3"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"session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값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application.setAttribute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"v4"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"application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값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2F2EE-484E-4945-B421-A3A206A6E8EB}"/>
              </a:ext>
            </a:extLst>
          </p:cNvPr>
          <p:cNvSpPr txBox="1"/>
          <p:nvPr/>
        </p:nvSpPr>
        <p:spPr>
          <a:xfrm>
            <a:off x="1692443" y="22286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6CF45-7158-4EA2-AA57-2DB9728BAC0B}"/>
              </a:ext>
            </a:extLst>
          </p:cNvPr>
          <p:cNvSpPr txBox="1"/>
          <p:nvPr/>
        </p:nvSpPr>
        <p:spPr>
          <a:xfrm>
            <a:off x="2807368" y="4033408"/>
            <a:ext cx="66093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v1 = (String)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pageContext.getAttribute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"v1"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v2 = (String)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request.getAttribute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"v2"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v3 = (String)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session.getAttribute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"v3"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v4 = (String)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application.getAttribute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"v4"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AFDC6F-BBFD-40AB-87F4-33BDFDD77144}"/>
              </a:ext>
            </a:extLst>
          </p:cNvPr>
          <p:cNvSpPr txBox="1"/>
          <p:nvPr/>
        </p:nvSpPr>
        <p:spPr>
          <a:xfrm>
            <a:off x="1692443" y="40334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0E587-253F-4C79-AD9B-0A71B70474AA}"/>
              </a:ext>
            </a:extLst>
          </p:cNvPr>
          <p:cNvSpPr txBox="1"/>
          <p:nvPr/>
        </p:nvSpPr>
        <p:spPr>
          <a:xfrm>
            <a:off x="1358074" y="5806424"/>
            <a:ext cx="676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Get</a:t>
            </a:r>
            <a:r>
              <a:rPr lang="ko-KR" altLang="en-US" dirty="0"/>
              <a:t>은 강제 형변환을 </a:t>
            </a:r>
            <a:r>
              <a:rPr lang="ko-KR" altLang="en-US" dirty="0" err="1"/>
              <a:t>해야한다</a:t>
            </a:r>
            <a:r>
              <a:rPr lang="en-US" altLang="ko-KR" dirty="0"/>
              <a:t>. Value</a:t>
            </a:r>
            <a:r>
              <a:rPr lang="ko-KR" altLang="en-US" dirty="0"/>
              <a:t>가 </a:t>
            </a:r>
            <a:r>
              <a:rPr lang="en-US" altLang="ko-KR" dirty="0"/>
              <a:t>object </a:t>
            </a:r>
            <a:r>
              <a:rPr lang="ko-KR" altLang="en-US" dirty="0"/>
              <a:t>클래스이기 때문</a:t>
            </a:r>
          </a:p>
        </p:txBody>
      </p:sp>
    </p:spTree>
    <p:extLst>
      <p:ext uri="{BB962C8B-B14F-4D97-AF65-F5344CB8AC3E}">
        <p14:creationId xmlns:p14="http://schemas.microsoft.com/office/powerpoint/2010/main" val="59437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CA3C9A-21F6-4E02-B4EB-61247F4FEF99}"/>
              </a:ext>
            </a:extLst>
          </p:cNvPr>
          <p:cNvSpPr txBox="1"/>
          <p:nvPr/>
        </p:nvSpPr>
        <p:spPr>
          <a:xfrm>
            <a:off x="557349" y="391886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가지 저장공간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3CFF0-8AC6-493C-AB16-7E5DA2BF0884}"/>
              </a:ext>
            </a:extLst>
          </p:cNvPr>
          <p:cNvSpPr txBox="1"/>
          <p:nvPr/>
        </p:nvSpPr>
        <p:spPr>
          <a:xfrm>
            <a:off x="2555964" y="484219"/>
            <a:ext cx="1674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Session, request </a:t>
            </a:r>
            <a:r>
              <a:rPr lang="ko-KR" altLang="en-US" sz="1200" dirty="0"/>
              <a:t>중요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6E0BA1-56CE-4067-BD36-DFED22EF9295}"/>
              </a:ext>
            </a:extLst>
          </p:cNvPr>
          <p:cNvSpPr/>
          <p:nvPr/>
        </p:nvSpPr>
        <p:spPr>
          <a:xfrm>
            <a:off x="9910354" y="931818"/>
            <a:ext cx="1724297" cy="2098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153AC4-B6A8-45EB-B817-312CFBC68865}"/>
              </a:ext>
            </a:extLst>
          </p:cNvPr>
          <p:cNvSpPr/>
          <p:nvPr/>
        </p:nvSpPr>
        <p:spPr>
          <a:xfrm>
            <a:off x="9910354" y="2656114"/>
            <a:ext cx="1724297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Tomcat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B931D0-EA96-433D-9824-6892BD6575C5}"/>
              </a:ext>
            </a:extLst>
          </p:cNvPr>
          <p:cNvSpPr txBox="1"/>
          <p:nvPr/>
        </p:nvSpPr>
        <p:spPr>
          <a:xfrm>
            <a:off x="9910354" y="391886"/>
            <a:ext cx="67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WAS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70F91-6DF0-4777-B600-D1F6D2543DC4}"/>
              </a:ext>
            </a:extLst>
          </p:cNvPr>
          <p:cNvSpPr txBox="1"/>
          <p:nvPr/>
        </p:nvSpPr>
        <p:spPr>
          <a:xfrm>
            <a:off x="557349" y="1153635"/>
            <a:ext cx="6434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Application – </a:t>
            </a:r>
            <a:r>
              <a:rPr lang="ko-KR" altLang="en-US" dirty="0"/>
              <a:t>게임 서버 등에 활용</a:t>
            </a:r>
            <a:r>
              <a:rPr lang="en-US" altLang="ko-KR" dirty="0"/>
              <a:t>, </a:t>
            </a:r>
            <a:r>
              <a:rPr lang="ko-KR" altLang="en-US" dirty="0"/>
              <a:t>서버기준</a:t>
            </a:r>
            <a:r>
              <a:rPr lang="en-US" altLang="ko-KR" dirty="0"/>
              <a:t>, </a:t>
            </a:r>
            <a:r>
              <a:rPr lang="ko-KR" altLang="en-US" dirty="0"/>
              <a:t>대체 방법 많음</a:t>
            </a:r>
            <a:endParaRPr lang="en-US" altLang="ko-KR" dirty="0"/>
          </a:p>
          <a:p>
            <a:r>
              <a:rPr lang="ko-KR" altLang="en-US" dirty="0" err="1"/>
              <a:t>톰캣이</a:t>
            </a:r>
            <a:r>
              <a:rPr lang="ko-KR" altLang="en-US" dirty="0"/>
              <a:t> 가동될 때 딱 하나 비어 있는 저장 공간 생성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 err="1"/>
              <a:t>setAttribute</a:t>
            </a:r>
            <a:r>
              <a:rPr lang="ko-KR" altLang="en-US" dirty="0"/>
              <a:t>를 통해 저장 공간에 값 저장</a:t>
            </a:r>
            <a:r>
              <a:rPr lang="en-US" altLang="ko-KR" dirty="0"/>
              <a:t>, </a:t>
            </a:r>
            <a:r>
              <a:rPr lang="ko-KR" altLang="en-US" dirty="0"/>
              <a:t>메모리 저장 공간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지속 </a:t>
            </a:r>
            <a:r>
              <a:rPr lang="en-US" altLang="ko-KR" dirty="0"/>
              <a:t>,</a:t>
            </a:r>
            <a:r>
              <a:rPr lang="ko-KR" altLang="en-US" dirty="0"/>
              <a:t> 서버 </a:t>
            </a:r>
            <a:r>
              <a:rPr lang="ko-KR" altLang="en-US" dirty="0" err="1"/>
              <a:t>종료시</a:t>
            </a:r>
            <a:r>
              <a:rPr lang="ko-KR" altLang="en-US" dirty="0"/>
              <a:t> 소멸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4BD678-41F4-401F-B609-6BD8C19F6F3D}"/>
              </a:ext>
            </a:extLst>
          </p:cNvPr>
          <p:cNvSpPr/>
          <p:nvPr/>
        </p:nvSpPr>
        <p:spPr>
          <a:xfrm>
            <a:off x="10079740" y="1232263"/>
            <a:ext cx="1006340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Application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93DFD1-20D0-4F05-A895-B223432DB4E0}"/>
              </a:ext>
            </a:extLst>
          </p:cNvPr>
          <p:cNvSpPr/>
          <p:nvPr/>
        </p:nvSpPr>
        <p:spPr>
          <a:xfrm>
            <a:off x="7161372" y="862931"/>
            <a:ext cx="12240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6DDEAB-15C5-491E-827E-0B28EA638620}"/>
              </a:ext>
            </a:extLst>
          </p:cNvPr>
          <p:cNvSpPr/>
          <p:nvPr/>
        </p:nvSpPr>
        <p:spPr>
          <a:xfrm>
            <a:off x="7167654" y="2656114"/>
            <a:ext cx="12240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F02BC97-EAEE-4A6A-B0EF-197D8E5A76A8}"/>
              </a:ext>
            </a:extLst>
          </p:cNvPr>
          <p:cNvCxnSpPr/>
          <p:nvPr/>
        </p:nvCxnSpPr>
        <p:spPr>
          <a:xfrm>
            <a:off x="8385426" y="934380"/>
            <a:ext cx="1524928" cy="37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C9D6EB1-0632-42CE-B12B-0BE42239192D}"/>
              </a:ext>
            </a:extLst>
          </p:cNvPr>
          <p:cNvCxnSpPr>
            <a:stCxn id="13" idx="3"/>
          </p:cNvCxnSpPr>
          <p:nvPr/>
        </p:nvCxnSpPr>
        <p:spPr>
          <a:xfrm flipV="1">
            <a:off x="8391708" y="1945473"/>
            <a:ext cx="1414643" cy="89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2071C8-9E2D-4D58-A7F2-40BAB70DDF30}"/>
              </a:ext>
            </a:extLst>
          </p:cNvPr>
          <p:cNvSpPr txBox="1"/>
          <p:nvPr/>
        </p:nvSpPr>
        <p:spPr>
          <a:xfrm>
            <a:off x="8731750" y="86293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bb.Jsp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78CB1A-FF2F-4105-94D0-EFE448268020}"/>
              </a:ext>
            </a:extLst>
          </p:cNvPr>
          <p:cNvSpPr txBox="1"/>
          <p:nvPr/>
        </p:nvSpPr>
        <p:spPr>
          <a:xfrm>
            <a:off x="8731749" y="239312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AA.Jsp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EB064F-DF63-4B68-ACAF-895DDEEBFEEC}"/>
              </a:ext>
            </a:extLst>
          </p:cNvPr>
          <p:cNvSpPr txBox="1"/>
          <p:nvPr/>
        </p:nvSpPr>
        <p:spPr>
          <a:xfrm>
            <a:off x="8458628" y="2706553"/>
            <a:ext cx="14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setAttribute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32F8CE-9613-4F98-8E23-5E79AC01AB45}"/>
              </a:ext>
            </a:extLst>
          </p:cNvPr>
          <p:cNvSpPr txBox="1"/>
          <p:nvPr/>
        </p:nvSpPr>
        <p:spPr>
          <a:xfrm>
            <a:off x="553808" y="3908979"/>
            <a:ext cx="64344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Session – </a:t>
            </a:r>
            <a:r>
              <a:rPr lang="ko-KR" altLang="en-US" dirty="0"/>
              <a:t>로그인에 활용</a:t>
            </a:r>
            <a:r>
              <a:rPr lang="en-US" altLang="ko-KR" dirty="0"/>
              <a:t>(</a:t>
            </a:r>
            <a:r>
              <a:rPr lang="ko-KR" altLang="en-US" dirty="0"/>
              <a:t>인증 담는 용도</a:t>
            </a:r>
            <a:r>
              <a:rPr lang="en-US" altLang="ko-KR" dirty="0"/>
              <a:t>), </a:t>
            </a:r>
            <a:r>
              <a:rPr lang="ko-KR" altLang="en-US" dirty="0"/>
              <a:t>브라우저 기준</a:t>
            </a:r>
            <a:endParaRPr lang="en-US" altLang="ko-KR" dirty="0"/>
          </a:p>
          <a:p>
            <a:r>
              <a:rPr lang="ko-KR" altLang="en-US" dirty="0" err="1"/>
              <a:t>톰캣이</a:t>
            </a:r>
            <a:r>
              <a:rPr lang="ko-KR" altLang="en-US" dirty="0"/>
              <a:t> </a:t>
            </a:r>
            <a:r>
              <a:rPr lang="en-US" altLang="ko-KR" dirty="0"/>
              <a:t>Client</a:t>
            </a:r>
            <a:r>
              <a:rPr lang="ko-KR" altLang="en-US" dirty="0"/>
              <a:t>의 브라우저</a:t>
            </a:r>
            <a:r>
              <a:rPr lang="en-US" altLang="ko-KR" dirty="0"/>
              <a:t> </a:t>
            </a:r>
            <a:r>
              <a:rPr lang="ko-KR" altLang="en-US" dirty="0"/>
              <a:t>접속 당 하나씩 저장 공간 생성</a:t>
            </a:r>
            <a:br>
              <a:rPr lang="en-US" altLang="ko-KR" dirty="0"/>
            </a:br>
            <a:r>
              <a:rPr lang="en-US" altLang="ko-KR" dirty="0" err="1"/>
              <a:t>setAttribute</a:t>
            </a:r>
            <a:r>
              <a:rPr lang="ko-KR" altLang="en-US" dirty="0"/>
              <a:t>를 통해 저장 공간에 값 저장</a:t>
            </a:r>
            <a:r>
              <a:rPr lang="en-US" altLang="ko-KR" dirty="0"/>
              <a:t>, </a:t>
            </a:r>
            <a:r>
              <a:rPr lang="ko-KR" altLang="en-US" dirty="0"/>
              <a:t>메모리 저장 공간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접속이 유지 될 때까지 지속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클라이언트 웹 브라우저 끄면 소멸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로그인에 성공하면</a:t>
            </a:r>
            <a:r>
              <a:rPr lang="en-US" altLang="ko-KR" dirty="0"/>
              <a:t>, select </a:t>
            </a:r>
            <a:r>
              <a:rPr lang="ko-KR" altLang="en-US" dirty="0"/>
              <a:t>후  </a:t>
            </a:r>
            <a:r>
              <a:rPr lang="en-US" altLang="ko-KR" dirty="0" err="1"/>
              <a:t>setAttribute</a:t>
            </a:r>
            <a:r>
              <a:rPr lang="ko-KR" altLang="en-US" dirty="0"/>
              <a:t> 통해 정보를 담음</a:t>
            </a:r>
            <a:r>
              <a:rPr lang="en-US" altLang="ko-KR" dirty="0" err="1"/>
              <a:t>getAttribute</a:t>
            </a:r>
            <a:r>
              <a:rPr lang="ko-KR" altLang="en-US" dirty="0"/>
              <a:t>를 통해서 로그인 여부 확인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6F94F9F-0B76-45D1-9892-62D77C24D94E}"/>
              </a:ext>
            </a:extLst>
          </p:cNvPr>
          <p:cNvCxnSpPr/>
          <p:nvPr/>
        </p:nvCxnSpPr>
        <p:spPr>
          <a:xfrm flipH="1" flipV="1">
            <a:off x="8458628" y="1267502"/>
            <a:ext cx="1451726" cy="6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AC60EFA-CFEE-4D00-A695-34CC22505465}"/>
              </a:ext>
            </a:extLst>
          </p:cNvPr>
          <p:cNvSpPr txBox="1"/>
          <p:nvPr/>
        </p:nvSpPr>
        <p:spPr>
          <a:xfrm>
            <a:off x="7093381" y="1338302"/>
            <a:ext cx="2552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단 하나의 저장 공간 생성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빈 공간 리턴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 err="1"/>
              <a:t>AA.jsp</a:t>
            </a:r>
            <a:r>
              <a:rPr lang="ko-KR" altLang="en-US" sz="1200" dirty="0"/>
              <a:t>이후에는 저장된 값 리턴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서버 </a:t>
            </a:r>
            <a:r>
              <a:rPr lang="ko-KR" altLang="en-US" sz="1200" dirty="0" err="1"/>
              <a:t>종료시</a:t>
            </a:r>
            <a:r>
              <a:rPr lang="ko-KR" altLang="en-US" sz="1200" dirty="0"/>
              <a:t> 소멸하기 때문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91082AD-2EE4-4B5A-9151-E8B43E90E234}"/>
              </a:ext>
            </a:extLst>
          </p:cNvPr>
          <p:cNvSpPr/>
          <p:nvPr/>
        </p:nvSpPr>
        <p:spPr>
          <a:xfrm>
            <a:off x="9910354" y="4086107"/>
            <a:ext cx="1724297" cy="2098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6B905E-6EB8-4B3D-B99F-329ADBF59924}"/>
              </a:ext>
            </a:extLst>
          </p:cNvPr>
          <p:cNvSpPr/>
          <p:nvPr/>
        </p:nvSpPr>
        <p:spPr>
          <a:xfrm>
            <a:off x="9910354" y="5810403"/>
            <a:ext cx="1724297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Tomcat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0BF31F-0131-4BC9-86E7-6CBB7885FF28}"/>
              </a:ext>
            </a:extLst>
          </p:cNvPr>
          <p:cNvSpPr txBox="1"/>
          <p:nvPr/>
        </p:nvSpPr>
        <p:spPr>
          <a:xfrm>
            <a:off x="9910354" y="3546175"/>
            <a:ext cx="67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WAS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F6AF047-338E-48F1-8BC9-9ACD61337FD2}"/>
              </a:ext>
            </a:extLst>
          </p:cNvPr>
          <p:cNvSpPr/>
          <p:nvPr/>
        </p:nvSpPr>
        <p:spPr>
          <a:xfrm>
            <a:off x="10020465" y="4199317"/>
            <a:ext cx="1006340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Session A</a:t>
            </a:r>
          </a:p>
          <a:p>
            <a:pPr algn="ctr"/>
            <a:r>
              <a:rPr lang="en-US" altLang="ko-KR" sz="1200" dirty="0"/>
              <a:t>V1 = 111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294973D-AFF7-4A61-ADBE-A560BCE6EA48}"/>
              </a:ext>
            </a:extLst>
          </p:cNvPr>
          <p:cNvSpPr/>
          <p:nvPr/>
        </p:nvSpPr>
        <p:spPr>
          <a:xfrm>
            <a:off x="7161372" y="4017220"/>
            <a:ext cx="12240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client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E3B2FE8-6D4E-44F6-863F-CEA14B483667}"/>
              </a:ext>
            </a:extLst>
          </p:cNvPr>
          <p:cNvSpPr/>
          <p:nvPr/>
        </p:nvSpPr>
        <p:spPr>
          <a:xfrm>
            <a:off x="7219569" y="5393785"/>
            <a:ext cx="12240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 client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7F97C4D-27F0-494A-9626-ECA102E17FB7}"/>
              </a:ext>
            </a:extLst>
          </p:cNvPr>
          <p:cNvCxnSpPr/>
          <p:nvPr/>
        </p:nvCxnSpPr>
        <p:spPr>
          <a:xfrm>
            <a:off x="8391534" y="4064638"/>
            <a:ext cx="1524928" cy="37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B9503CC-2007-4DD0-AFDA-DFDE218A7965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8443623" y="5248419"/>
            <a:ext cx="1422378" cy="33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986581D-3D5E-4CD7-B2E3-0A8C2FF561AE}"/>
              </a:ext>
            </a:extLst>
          </p:cNvPr>
          <p:cNvSpPr txBox="1"/>
          <p:nvPr/>
        </p:nvSpPr>
        <p:spPr>
          <a:xfrm>
            <a:off x="8673710" y="390272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AA.Jsp</a:t>
            </a:r>
            <a:endParaRPr lang="en-US" altLang="ko-KR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2870DB-32B3-4D49-A9B6-7EB7D9FC81EC}"/>
              </a:ext>
            </a:extLst>
          </p:cNvPr>
          <p:cNvSpPr/>
          <p:nvPr/>
        </p:nvSpPr>
        <p:spPr>
          <a:xfrm>
            <a:off x="10020465" y="4891810"/>
            <a:ext cx="1006340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Session B</a:t>
            </a:r>
          </a:p>
          <a:p>
            <a:pPr algn="ctr"/>
            <a:r>
              <a:rPr lang="en-US" altLang="ko-KR" sz="1200" dirty="0"/>
              <a:t>V2 =222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031252-8967-4DA2-AE23-1A63C5994BCF}"/>
              </a:ext>
            </a:extLst>
          </p:cNvPr>
          <p:cNvSpPr txBox="1"/>
          <p:nvPr/>
        </p:nvSpPr>
        <p:spPr>
          <a:xfrm>
            <a:off x="7109275" y="4417422"/>
            <a:ext cx="2797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/>
              <a:t>A</a:t>
            </a:r>
            <a:r>
              <a:rPr lang="ko-KR" altLang="en-US" sz="1200" dirty="0"/>
              <a:t>를 위한 세션 저장 공간 생성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 err="1"/>
              <a:t>aa.jsp</a:t>
            </a:r>
            <a:r>
              <a:rPr lang="en-US" altLang="ko-KR" sz="1200" dirty="0"/>
              <a:t> </a:t>
            </a:r>
            <a:r>
              <a:rPr lang="ko-KR" altLang="en-US" sz="1200" dirty="0"/>
              <a:t>하면 </a:t>
            </a:r>
            <a:r>
              <a:rPr lang="en-US" altLang="ko-KR" sz="1200" dirty="0"/>
              <a:t>v1 </a:t>
            </a:r>
            <a:r>
              <a:rPr lang="ko-KR" altLang="en-US" sz="1200" dirty="0"/>
              <a:t>값 저장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 err="1"/>
              <a:t>Bb.jsp</a:t>
            </a:r>
            <a:r>
              <a:rPr lang="ko-KR" altLang="en-US" sz="1200" dirty="0"/>
              <a:t> 하면 </a:t>
            </a:r>
            <a:r>
              <a:rPr lang="en-US" altLang="ko-KR" sz="1200" dirty="0"/>
              <a:t>111</a:t>
            </a:r>
            <a:r>
              <a:rPr lang="ko-KR" altLang="en-US" sz="1200" dirty="0"/>
              <a:t> 리턴 받을 수 있음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브라우저 </a:t>
            </a:r>
            <a:r>
              <a:rPr lang="ko-KR" altLang="en-US" sz="1200" dirty="0" err="1"/>
              <a:t>종료시</a:t>
            </a:r>
            <a:r>
              <a:rPr lang="ko-KR" altLang="en-US" sz="1200" dirty="0"/>
              <a:t> 소멸하기 때문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722299-0826-4105-916F-9B92EB770D38}"/>
              </a:ext>
            </a:extLst>
          </p:cNvPr>
          <p:cNvSpPr txBox="1"/>
          <p:nvPr/>
        </p:nvSpPr>
        <p:spPr>
          <a:xfrm>
            <a:off x="7123889" y="5828514"/>
            <a:ext cx="2797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/>
              <a:t>B</a:t>
            </a:r>
            <a:r>
              <a:rPr lang="ko-KR" altLang="en-US" sz="1200" dirty="0"/>
              <a:t>를 위한 세션 저장 공간 생성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 err="1"/>
              <a:t>aa.jsp</a:t>
            </a:r>
            <a:r>
              <a:rPr lang="en-US" altLang="ko-KR" sz="1200" dirty="0"/>
              <a:t> </a:t>
            </a:r>
            <a:r>
              <a:rPr lang="ko-KR" altLang="en-US" sz="1200" dirty="0"/>
              <a:t>하면 </a:t>
            </a:r>
            <a:r>
              <a:rPr lang="en-US" altLang="ko-KR" sz="1200" dirty="0"/>
              <a:t>v1 </a:t>
            </a:r>
            <a:r>
              <a:rPr lang="ko-KR" altLang="en-US" sz="1200" dirty="0"/>
              <a:t>값 저장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 err="1"/>
              <a:t>Bb.jsp</a:t>
            </a:r>
            <a:r>
              <a:rPr lang="ko-KR" altLang="en-US" sz="1200" dirty="0"/>
              <a:t> 하면 </a:t>
            </a:r>
            <a:r>
              <a:rPr lang="en-US" altLang="ko-KR" sz="1200" dirty="0"/>
              <a:t>222</a:t>
            </a:r>
            <a:r>
              <a:rPr lang="ko-KR" altLang="en-US" sz="1200" dirty="0"/>
              <a:t> 리턴 받을 수 있음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브라우저 </a:t>
            </a:r>
            <a:r>
              <a:rPr lang="ko-KR" altLang="en-US" sz="1200" dirty="0" err="1"/>
              <a:t>종료시</a:t>
            </a:r>
            <a:r>
              <a:rPr lang="ko-KR" altLang="en-US" sz="1200" dirty="0"/>
              <a:t> 소멸하기 때문</a:t>
            </a:r>
          </a:p>
        </p:txBody>
      </p:sp>
    </p:spTree>
    <p:extLst>
      <p:ext uri="{BB962C8B-B14F-4D97-AF65-F5344CB8AC3E}">
        <p14:creationId xmlns:p14="http://schemas.microsoft.com/office/powerpoint/2010/main" val="271634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CA3C9A-21F6-4E02-B4EB-61247F4FEF99}"/>
              </a:ext>
            </a:extLst>
          </p:cNvPr>
          <p:cNvSpPr txBox="1"/>
          <p:nvPr/>
        </p:nvSpPr>
        <p:spPr>
          <a:xfrm>
            <a:off x="557349" y="391886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가지 저장공간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3CFF0-8AC6-493C-AB16-7E5DA2BF0884}"/>
              </a:ext>
            </a:extLst>
          </p:cNvPr>
          <p:cNvSpPr txBox="1"/>
          <p:nvPr/>
        </p:nvSpPr>
        <p:spPr>
          <a:xfrm>
            <a:off x="2555964" y="484219"/>
            <a:ext cx="1674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Session, request </a:t>
            </a:r>
            <a:r>
              <a:rPr lang="ko-KR" altLang="en-US" sz="1200" dirty="0"/>
              <a:t>중요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6E0BA1-56CE-4067-BD36-DFED22EF9295}"/>
              </a:ext>
            </a:extLst>
          </p:cNvPr>
          <p:cNvSpPr/>
          <p:nvPr/>
        </p:nvSpPr>
        <p:spPr>
          <a:xfrm>
            <a:off x="9910354" y="931818"/>
            <a:ext cx="1724297" cy="2098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153AC4-B6A8-45EB-B817-312CFBC68865}"/>
              </a:ext>
            </a:extLst>
          </p:cNvPr>
          <p:cNvSpPr/>
          <p:nvPr/>
        </p:nvSpPr>
        <p:spPr>
          <a:xfrm>
            <a:off x="9910354" y="2656114"/>
            <a:ext cx="1724297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Tomcat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B931D0-EA96-433D-9824-6892BD6575C5}"/>
              </a:ext>
            </a:extLst>
          </p:cNvPr>
          <p:cNvSpPr txBox="1"/>
          <p:nvPr/>
        </p:nvSpPr>
        <p:spPr>
          <a:xfrm>
            <a:off x="9910354" y="391886"/>
            <a:ext cx="67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WAS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70F91-6DF0-4777-B600-D1F6D2543DC4}"/>
              </a:ext>
            </a:extLst>
          </p:cNvPr>
          <p:cNvSpPr txBox="1"/>
          <p:nvPr/>
        </p:nvSpPr>
        <p:spPr>
          <a:xfrm>
            <a:off x="557349" y="1153635"/>
            <a:ext cx="6434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request –</a:t>
            </a:r>
          </a:p>
          <a:p>
            <a:r>
              <a:rPr lang="ko-KR" altLang="en-US" dirty="0"/>
              <a:t>클라이언트에서 요청이 들어 오면 생성</a:t>
            </a:r>
            <a:r>
              <a:rPr lang="en-US" altLang="ko-KR" dirty="0"/>
              <a:t>, </a:t>
            </a:r>
            <a:r>
              <a:rPr lang="ko-KR" altLang="en-US" dirty="0"/>
              <a:t>요청당 한 개</a:t>
            </a:r>
            <a:endParaRPr lang="en-US" altLang="ko-KR" dirty="0"/>
          </a:p>
          <a:p>
            <a:r>
              <a:rPr lang="en-US" altLang="ko-KR" dirty="0" err="1"/>
              <a:t>aa.jsp</a:t>
            </a:r>
            <a:r>
              <a:rPr lang="ko-KR" altLang="en-US" dirty="0"/>
              <a:t>의 코드가 실행 되는 동안 존재</a:t>
            </a:r>
            <a:br>
              <a:rPr lang="en-US" altLang="ko-KR" dirty="0"/>
            </a:br>
            <a:r>
              <a:rPr lang="ko-KR" altLang="en-US" dirty="0"/>
              <a:t>요청에 대한 응답 </a:t>
            </a:r>
            <a:r>
              <a:rPr lang="ko-KR" altLang="en-US" dirty="0" err="1"/>
              <a:t>완료시</a:t>
            </a:r>
            <a:r>
              <a:rPr lang="ko-KR" altLang="en-US" dirty="0"/>
              <a:t> 소멸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4BD678-41F4-401F-B609-6BD8C19F6F3D}"/>
              </a:ext>
            </a:extLst>
          </p:cNvPr>
          <p:cNvSpPr/>
          <p:nvPr/>
        </p:nvSpPr>
        <p:spPr>
          <a:xfrm>
            <a:off x="10207399" y="1045028"/>
            <a:ext cx="1006340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request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93DFD1-20D0-4F05-A895-B223432DB4E0}"/>
              </a:ext>
            </a:extLst>
          </p:cNvPr>
          <p:cNvSpPr/>
          <p:nvPr/>
        </p:nvSpPr>
        <p:spPr>
          <a:xfrm>
            <a:off x="7161372" y="862931"/>
            <a:ext cx="12240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6DDEAB-15C5-491E-827E-0B28EA638620}"/>
              </a:ext>
            </a:extLst>
          </p:cNvPr>
          <p:cNvSpPr/>
          <p:nvPr/>
        </p:nvSpPr>
        <p:spPr>
          <a:xfrm>
            <a:off x="7167654" y="2656114"/>
            <a:ext cx="12240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F02BC97-EAEE-4A6A-B0EF-197D8E5A76A8}"/>
              </a:ext>
            </a:extLst>
          </p:cNvPr>
          <p:cNvCxnSpPr>
            <a:cxnSpLocks/>
          </p:cNvCxnSpPr>
          <p:nvPr/>
        </p:nvCxnSpPr>
        <p:spPr>
          <a:xfrm>
            <a:off x="8443623" y="905160"/>
            <a:ext cx="1473653" cy="19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C9D6EB1-0632-42CE-B12B-0BE42239192D}"/>
              </a:ext>
            </a:extLst>
          </p:cNvPr>
          <p:cNvCxnSpPr>
            <a:cxnSpLocks/>
            <a:stCxn id="13" idx="3"/>
            <a:endCxn id="44" idx="1"/>
          </p:cNvCxnSpPr>
          <p:nvPr/>
        </p:nvCxnSpPr>
        <p:spPr>
          <a:xfrm flipV="1">
            <a:off x="8391708" y="2153194"/>
            <a:ext cx="1473273" cy="68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2071C8-9E2D-4D58-A7F2-40BAB70DDF30}"/>
              </a:ext>
            </a:extLst>
          </p:cNvPr>
          <p:cNvSpPr txBox="1"/>
          <p:nvPr/>
        </p:nvSpPr>
        <p:spPr>
          <a:xfrm>
            <a:off x="8731749" y="61801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aa.Jsp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78CB1A-FF2F-4105-94D0-EFE448268020}"/>
              </a:ext>
            </a:extLst>
          </p:cNvPr>
          <p:cNvSpPr txBox="1"/>
          <p:nvPr/>
        </p:nvSpPr>
        <p:spPr>
          <a:xfrm>
            <a:off x="8731749" y="239312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AA.Jsp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32F8CE-9613-4F98-8E23-5E79AC01AB45}"/>
              </a:ext>
            </a:extLst>
          </p:cNvPr>
          <p:cNvSpPr txBox="1"/>
          <p:nvPr/>
        </p:nvSpPr>
        <p:spPr>
          <a:xfrm>
            <a:off x="553808" y="3908979"/>
            <a:ext cx="6434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pageContext</a:t>
            </a:r>
            <a:r>
              <a:rPr lang="en-US" altLang="ko-KR" dirty="0"/>
              <a:t> –</a:t>
            </a:r>
          </a:p>
          <a:p>
            <a:r>
              <a:rPr lang="ko-KR" altLang="en-US" dirty="0"/>
              <a:t>하나의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페이지가 실행 할 때 마다 생성되고 소멸</a:t>
            </a:r>
            <a:endParaRPr lang="en-US" altLang="ko-KR" dirty="0"/>
          </a:p>
          <a:p>
            <a:r>
              <a:rPr lang="en-US" altLang="ko-KR" dirty="0"/>
              <a:t>Request</a:t>
            </a:r>
            <a:r>
              <a:rPr lang="ko-KR" altLang="en-US" dirty="0"/>
              <a:t>와 비슷하나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요청에 서버 내에서 복수의</a:t>
            </a:r>
            <a:endParaRPr lang="en-US" altLang="ko-KR" dirty="0"/>
          </a:p>
          <a:p>
            <a:r>
              <a:rPr lang="en-US" altLang="ko-KR" dirty="0" err="1"/>
              <a:t>Jsp</a:t>
            </a:r>
            <a:r>
              <a:rPr lang="ko-KR" altLang="en-US" dirty="0"/>
              <a:t>가 동작하게 되면</a:t>
            </a:r>
            <a:r>
              <a:rPr lang="en-US" altLang="ko-KR" dirty="0"/>
              <a:t>(</a:t>
            </a:r>
            <a:r>
              <a:rPr lang="en-US" altLang="ko-KR" dirty="0" err="1"/>
              <a:t>forwording</a:t>
            </a:r>
            <a:r>
              <a:rPr lang="en-US" altLang="ko-KR" dirty="0"/>
              <a:t>)</a:t>
            </a:r>
            <a:r>
              <a:rPr lang="ko-KR" altLang="en-US" dirty="0"/>
              <a:t> 또 다른 </a:t>
            </a:r>
            <a:r>
              <a:rPr lang="en-US" altLang="ko-KR" dirty="0" err="1"/>
              <a:t>pageContext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ko-KR" altLang="en-US" dirty="0"/>
              <a:t>각각의 </a:t>
            </a:r>
            <a:r>
              <a:rPr lang="en-US" altLang="ko-KR" dirty="0"/>
              <a:t>Page(</a:t>
            </a:r>
            <a:r>
              <a:rPr lang="en-US" altLang="ko-KR" dirty="0" err="1"/>
              <a:t>jsp</a:t>
            </a:r>
            <a:r>
              <a:rPr lang="en-US" altLang="ko-KR" dirty="0"/>
              <a:t>)</a:t>
            </a:r>
            <a:r>
              <a:rPr lang="ko-KR" altLang="en-US" dirty="0"/>
              <a:t>들은 작업 </a:t>
            </a:r>
            <a:r>
              <a:rPr lang="ko-KR" altLang="en-US" dirty="0" err="1"/>
              <a:t>종료시</a:t>
            </a:r>
            <a:r>
              <a:rPr lang="ko-KR" altLang="en-US" dirty="0"/>
              <a:t> 소멸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6F94F9F-0B76-45D1-9892-62D77C24D94E}"/>
              </a:ext>
            </a:extLst>
          </p:cNvPr>
          <p:cNvCxnSpPr>
            <a:cxnSpLocks/>
          </p:cNvCxnSpPr>
          <p:nvPr/>
        </p:nvCxnSpPr>
        <p:spPr>
          <a:xfrm flipH="1" flipV="1">
            <a:off x="8429897" y="1210491"/>
            <a:ext cx="1480458" cy="12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AC60EFA-CFEE-4D00-A695-34CC22505465}"/>
              </a:ext>
            </a:extLst>
          </p:cNvPr>
          <p:cNvSpPr txBox="1"/>
          <p:nvPr/>
        </p:nvSpPr>
        <p:spPr>
          <a:xfrm>
            <a:off x="7100390" y="1414574"/>
            <a:ext cx="2634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요청이 들어오면 생성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 err="1"/>
              <a:t>aa.jsp</a:t>
            </a:r>
            <a:r>
              <a:rPr lang="en-US" altLang="ko-KR" sz="1200" dirty="0"/>
              <a:t> </a:t>
            </a:r>
            <a:r>
              <a:rPr lang="ko-KR" altLang="en-US" sz="1200" dirty="0"/>
              <a:t>코드 작성 동안 지속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요청에 대한 응답을 </a:t>
            </a:r>
            <a:r>
              <a:rPr lang="ko-KR" altLang="en-US" sz="1200" dirty="0" err="1"/>
              <a:t>완료시</a:t>
            </a:r>
            <a:r>
              <a:rPr lang="ko-KR" altLang="en-US" sz="1200" dirty="0"/>
              <a:t> 소멸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91082AD-2EE4-4B5A-9151-E8B43E90E234}"/>
              </a:ext>
            </a:extLst>
          </p:cNvPr>
          <p:cNvSpPr/>
          <p:nvPr/>
        </p:nvSpPr>
        <p:spPr>
          <a:xfrm>
            <a:off x="9682142" y="3943606"/>
            <a:ext cx="2151017" cy="2557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6B905E-6EB8-4B3D-B99F-329ADBF59924}"/>
              </a:ext>
            </a:extLst>
          </p:cNvPr>
          <p:cNvSpPr/>
          <p:nvPr/>
        </p:nvSpPr>
        <p:spPr>
          <a:xfrm>
            <a:off x="9687553" y="6134700"/>
            <a:ext cx="1724297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Tomcat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0BF31F-0131-4BC9-86E7-6CBB7885FF28}"/>
              </a:ext>
            </a:extLst>
          </p:cNvPr>
          <p:cNvSpPr txBox="1"/>
          <p:nvPr/>
        </p:nvSpPr>
        <p:spPr>
          <a:xfrm>
            <a:off x="9675220" y="3406838"/>
            <a:ext cx="67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WAS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F6AF047-338E-48F1-8BC9-9ACD61337FD2}"/>
              </a:ext>
            </a:extLst>
          </p:cNvPr>
          <p:cNvSpPr/>
          <p:nvPr/>
        </p:nvSpPr>
        <p:spPr>
          <a:xfrm>
            <a:off x="10681733" y="4967257"/>
            <a:ext cx="1151426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PC aa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294973D-AFF7-4A61-ADBE-A560BCE6EA48}"/>
              </a:ext>
            </a:extLst>
          </p:cNvPr>
          <p:cNvSpPr/>
          <p:nvPr/>
        </p:nvSpPr>
        <p:spPr>
          <a:xfrm>
            <a:off x="6926238" y="3877883"/>
            <a:ext cx="12240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client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7F97C4D-27F0-494A-9626-ECA102E17FB7}"/>
              </a:ext>
            </a:extLst>
          </p:cNvPr>
          <p:cNvCxnSpPr>
            <a:cxnSpLocks/>
          </p:cNvCxnSpPr>
          <p:nvPr/>
        </p:nvCxnSpPr>
        <p:spPr>
          <a:xfrm>
            <a:off x="8156400" y="3925301"/>
            <a:ext cx="1630697" cy="104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B9503CC-2007-4DD0-AFDA-DFDE218A7965}"/>
              </a:ext>
            </a:extLst>
          </p:cNvPr>
          <p:cNvCxnSpPr>
            <a:cxnSpLocks/>
          </p:cNvCxnSpPr>
          <p:nvPr/>
        </p:nvCxnSpPr>
        <p:spPr>
          <a:xfrm flipH="1" flipV="1">
            <a:off x="8134310" y="4331909"/>
            <a:ext cx="1615901" cy="148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986581D-3D5E-4CD7-B2E3-0A8C2FF561AE}"/>
              </a:ext>
            </a:extLst>
          </p:cNvPr>
          <p:cNvSpPr txBox="1"/>
          <p:nvPr/>
        </p:nvSpPr>
        <p:spPr>
          <a:xfrm>
            <a:off x="8438576" y="376338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AA.Jsp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031252-8967-4DA2-AE23-1A63C5994BCF}"/>
              </a:ext>
            </a:extLst>
          </p:cNvPr>
          <p:cNvSpPr txBox="1"/>
          <p:nvPr/>
        </p:nvSpPr>
        <p:spPr>
          <a:xfrm>
            <a:off x="6753076" y="5100866"/>
            <a:ext cx="2610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하나의 요청에 서버내 </a:t>
            </a:r>
            <a:br>
              <a:rPr lang="en-US" altLang="ko-KR" sz="1200" dirty="0"/>
            </a:br>
            <a:r>
              <a:rPr lang="en-US" altLang="ko-KR" sz="1200" dirty="0"/>
              <a:t>1</a:t>
            </a:r>
            <a:r>
              <a:rPr lang="ko-KR" altLang="en-US" sz="1200" dirty="0"/>
              <a:t>개 이상의 </a:t>
            </a:r>
            <a:r>
              <a:rPr lang="en-US" altLang="ko-KR" sz="1200" dirty="0" err="1"/>
              <a:t>jsp</a:t>
            </a:r>
            <a:r>
              <a:rPr lang="ko-KR" altLang="en-US" sz="1200" dirty="0"/>
              <a:t>가 </a:t>
            </a:r>
            <a:r>
              <a:rPr lang="ko-KR" altLang="en-US" sz="1200" dirty="0" err="1"/>
              <a:t>동작해야할</a:t>
            </a:r>
            <a:r>
              <a:rPr lang="ko-KR" altLang="en-US" sz="1200" dirty="0"/>
              <a:t> 때</a:t>
            </a:r>
            <a:br>
              <a:rPr lang="en-US" altLang="ko-KR" sz="1200" dirty="0"/>
            </a:br>
            <a:r>
              <a:rPr lang="en-US" altLang="ko-KR" sz="1200" dirty="0" err="1"/>
              <a:t>jsp</a:t>
            </a:r>
            <a:r>
              <a:rPr lang="ko-KR" altLang="en-US" sz="1200" dirty="0"/>
              <a:t>당 </a:t>
            </a:r>
            <a:r>
              <a:rPr lang="en-US" altLang="ko-KR" sz="1200" dirty="0" err="1"/>
              <a:t>pageContext</a:t>
            </a:r>
            <a:r>
              <a:rPr lang="en-US" altLang="ko-KR" sz="1200" dirty="0"/>
              <a:t>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 err="1"/>
              <a:t>Jsp</a:t>
            </a:r>
            <a:r>
              <a:rPr lang="ko-KR" altLang="en-US" sz="1200" dirty="0"/>
              <a:t>가 동작이 끝나면 소멸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A72ABD-FC79-44E0-8767-8280B34C2BB0}"/>
              </a:ext>
            </a:extLst>
          </p:cNvPr>
          <p:cNvSpPr txBox="1"/>
          <p:nvPr/>
        </p:nvSpPr>
        <p:spPr>
          <a:xfrm>
            <a:off x="9851724" y="99510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생성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5CCA38-C85B-47FC-85E2-185AC04556BD}"/>
              </a:ext>
            </a:extLst>
          </p:cNvPr>
          <p:cNvSpPr txBox="1"/>
          <p:nvPr/>
        </p:nvSpPr>
        <p:spPr>
          <a:xfrm>
            <a:off x="9842458" y="121706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소멸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C22501C-7C7B-48D3-AE44-CDA6133973EB}"/>
              </a:ext>
            </a:extLst>
          </p:cNvPr>
          <p:cNvSpPr/>
          <p:nvPr/>
        </p:nvSpPr>
        <p:spPr>
          <a:xfrm>
            <a:off x="10274885" y="1813419"/>
            <a:ext cx="1006340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request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ACBA56D-2491-42D0-BA5C-84C1BF5291F6}"/>
              </a:ext>
            </a:extLst>
          </p:cNvPr>
          <p:cNvCxnSpPr>
            <a:cxnSpLocks/>
          </p:cNvCxnSpPr>
          <p:nvPr/>
        </p:nvCxnSpPr>
        <p:spPr>
          <a:xfrm flipH="1">
            <a:off x="8459605" y="2280152"/>
            <a:ext cx="1382853" cy="66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7A38320-7E3B-4607-B343-9135B248DEC7}"/>
              </a:ext>
            </a:extLst>
          </p:cNvPr>
          <p:cNvSpPr txBox="1"/>
          <p:nvPr/>
        </p:nvSpPr>
        <p:spPr>
          <a:xfrm>
            <a:off x="9874247" y="180427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생성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C3D230-C6FC-4CBE-A933-D33F768DD437}"/>
              </a:ext>
            </a:extLst>
          </p:cNvPr>
          <p:cNvSpPr txBox="1"/>
          <p:nvPr/>
        </p:nvSpPr>
        <p:spPr>
          <a:xfrm>
            <a:off x="9864981" y="202623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소멸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18AEEBF-E3ED-4CBF-B751-816DCD229048}"/>
              </a:ext>
            </a:extLst>
          </p:cNvPr>
          <p:cNvSpPr/>
          <p:nvPr/>
        </p:nvSpPr>
        <p:spPr>
          <a:xfrm>
            <a:off x="10681733" y="3943605"/>
            <a:ext cx="1151426" cy="814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서버 공간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aa.Jsp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bb.Jsp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cc.jsp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21C950D-47F0-4316-BF6D-E543D4990191}"/>
              </a:ext>
            </a:extLst>
          </p:cNvPr>
          <p:cNvSpPr/>
          <p:nvPr/>
        </p:nvSpPr>
        <p:spPr>
          <a:xfrm>
            <a:off x="10681733" y="5547020"/>
            <a:ext cx="1151426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PC bb</a:t>
            </a:r>
            <a:endParaRPr lang="ko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D9BFF88-94FB-4AB6-8313-E847E6A0B2E0}"/>
              </a:ext>
            </a:extLst>
          </p:cNvPr>
          <p:cNvSpPr/>
          <p:nvPr/>
        </p:nvSpPr>
        <p:spPr>
          <a:xfrm>
            <a:off x="9787097" y="4971100"/>
            <a:ext cx="777350" cy="95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request</a:t>
            </a:r>
            <a:endParaRPr lang="ko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B8EEB6-ACC7-4BBA-9DBE-B6FE0A5E180F}"/>
              </a:ext>
            </a:extLst>
          </p:cNvPr>
          <p:cNvSpPr txBox="1"/>
          <p:nvPr/>
        </p:nvSpPr>
        <p:spPr>
          <a:xfrm>
            <a:off x="9293477" y="483022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생성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DF39E4-DBE0-4AEA-9FA0-750E17D9D1EB}"/>
              </a:ext>
            </a:extLst>
          </p:cNvPr>
          <p:cNvSpPr txBox="1"/>
          <p:nvPr/>
        </p:nvSpPr>
        <p:spPr>
          <a:xfrm>
            <a:off x="9342393" y="576747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소멸</a:t>
            </a:r>
          </a:p>
        </p:txBody>
      </p: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187BDB72-7289-4469-B8C4-5DCEAAA85CD8}"/>
              </a:ext>
            </a:extLst>
          </p:cNvPr>
          <p:cNvCxnSpPr>
            <a:endCxn id="28" idx="3"/>
          </p:cNvCxnSpPr>
          <p:nvPr/>
        </p:nvCxnSpPr>
        <p:spPr>
          <a:xfrm rot="16200000" flipH="1">
            <a:off x="11199240" y="4520572"/>
            <a:ext cx="907277" cy="360562"/>
          </a:xfrm>
          <a:prstGeom prst="curvedConnector4">
            <a:avLst>
              <a:gd name="adj1" fmla="val 39681"/>
              <a:gd name="adj2" fmla="val 1634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A9419366-1984-4F7E-A63C-E3653E7EA3D5}"/>
              </a:ext>
            </a:extLst>
          </p:cNvPr>
          <p:cNvCxnSpPr>
            <a:stCxn id="28" idx="3"/>
            <a:endCxn id="46" idx="3"/>
          </p:cNvCxnSpPr>
          <p:nvPr/>
        </p:nvCxnSpPr>
        <p:spPr>
          <a:xfrm>
            <a:off x="11833159" y="5154492"/>
            <a:ext cx="12700" cy="57976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2169ED4-BF7C-43C9-B708-F2F92E6172A5}"/>
              </a:ext>
            </a:extLst>
          </p:cNvPr>
          <p:cNvSpPr txBox="1"/>
          <p:nvPr/>
        </p:nvSpPr>
        <p:spPr>
          <a:xfrm>
            <a:off x="11767324" y="486759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생성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E935A8-4DD1-44B8-AE67-CB158C4AD32D}"/>
              </a:ext>
            </a:extLst>
          </p:cNvPr>
          <p:cNvSpPr txBox="1"/>
          <p:nvPr/>
        </p:nvSpPr>
        <p:spPr>
          <a:xfrm>
            <a:off x="11766152" y="516982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소멸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24F48F-3FCD-4520-98B8-0BE8D50E920D}"/>
              </a:ext>
            </a:extLst>
          </p:cNvPr>
          <p:cNvSpPr txBox="1"/>
          <p:nvPr/>
        </p:nvSpPr>
        <p:spPr>
          <a:xfrm>
            <a:off x="11777360" y="543118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생성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8774FAF-6E9F-4C9D-830C-B973FECD3C40}"/>
              </a:ext>
            </a:extLst>
          </p:cNvPr>
          <p:cNvSpPr txBox="1"/>
          <p:nvPr/>
        </p:nvSpPr>
        <p:spPr>
          <a:xfrm>
            <a:off x="11767479" y="574212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소멸</a:t>
            </a:r>
          </a:p>
        </p:txBody>
      </p:sp>
    </p:spTree>
    <p:extLst>
      <p:ext uri="{BB962C8B-B14F-4D97-AF65-F5344CB8AC3E}">
        <p14:creationId xmlns:p14="http://schemas.microsoft.com/office/powerpoint/2010/main" val="100561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6D08D-A4A4-4AF6-B6B4-E5720FA178DB}"/>
              </a:ext>
            </a:extLst>
          </p:cNvPr>
          <p:cNvSpPr txBox="1"/>
          <p:nvPr/>
        </p:nvSpPr>
        <p:spPr>
          <a:xfrm>
            <a:off x="896984" y="1846217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흐름제어 하나의 </a:t>
            </a:r>
            <a:r>
              <a:rPr lang="en-US" altLang="ko-KR" dirty="0" err="1"/>
              <a:t>jsp</a:t>
            </a:r>
            <a:r>
              <a:rPr lang="ko-KR" altLang="en-US" dirty="0"/>
              <a:t>에 여러 개의 </a:t>
            </a:r>
            <a:r>
              <a:rPr lang="en-US" altLang="ko-KR" dirty="0" err="1"/>
              <a:t>jsp</a:t>
            </a:r>
            <a:r>
              <a:rPr lang="ko-KR" altLang="en-US" dirty="0"/>
              <a:t>가 실행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241B75-023D-405A-84CD-197BE24E0CAD}"/>
              </a:ext>
            </a:extLst>
          </p:cNvPr>
          <p:cNvSpPr txBox="1"/>
          <p:nvPr/>
        </p:nvSpPr>
        <p:spPr>
          <a:xfrm>
            <a:off x="896984" y="2402619"/>
            <a:ext cx="107376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include </a:t>
            </a:r>
            <a:r>
              <a:rPr lang="ko-KR" altLang="en-US" dirty="0"/>
              <a:t>대상이 되는 </a:t>
            </a:r>
            <a:r>
              <a:rPr lang="en-US" altLang="ko-KR" dirty="0" err="1"/>
              <a:t>jsp</a:t>
            </a:r>
            <a:r>
              <a:rPr lang="ko-KR" altLang="en-US" dirty="0"/>
              <a:t>는 절대 구조 맞추는 것을 </a:t>
            </a:r>
            <a:r>
              <a:rPr lang="ko-KR" altLang="en-US" dirty="0" err="1"/>
              <a:t>신경써야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&lt;</a:t>
            </a:r>
            <a:r>
              <a:rPr lang="ko-KR" altLang="en-US" b="1" dirty="0"/>
              <a:t>중요</a:t>
            </a:r>
            <a:r>
              <a:rPr lang="en-US" altLang="ko-KR" b="1" dirty="0"/>
              <a:t>&gt;  </a:t>
            </a:r>
            <a:r>
              <a:rPr lang="en-US" altLang="ko-KR" b="1" dirty="0" err="1"/>
              <a:t>jsp</a:t>
            </a:r>
            <a:r>
              <a:rPr lang="ko-KR" altLang="en-US" b="1" dirty="0"/>
              <a:t>를 </a:t>
            </a:r>
            <a:r>
              <a:rPr lang="en-US" altLang="ko-KR" b="1" dirty="0"/>
              <a:t>body</a:t>
            </a:r>
            <a:r>
              <a:rPr lang="ko-KR" altLang="en-US" b="1" dirty="0"/>
              <a:t>안의 내용만 남기고 나머지는 삭제해주는 작업을 진행해주어야 한다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r>
              <a:rPr lang="en-US" altLang="ko-KR" b="1" dirty="0"/>
              <a:t>	</a:t>
            </a:r>
            <a:r>
              <a:rPr lang="ko-KR" altLang="en-US" b="1" dirty="0"/>
              <a:t>왜냐하면</a:t>
            </a:r>
            <a:r>
              <a:rPr lang="en-US" altLang="ko-KR" b="1" dirty="0"/>
              <a:t>, </a:t>
            </a:r>
            <a:r>
              <a:rPr lang="ko-KR" altLang="en-US" b="1" dirty="0"/>
              <a:t>소스코드 전체를 가져오기 때문에</a:t>
            </a:r>
            <a:r>
              <a:rPr lang="en-US" altLang="ko-KR" b="1" dirty="0"/>
              <a:t> </a:t>
            </a:r>
            <a:r>
              <a:rPr lang="ko-KR" altLang="en-US" b="1" dirty="0"/>
              <a:t>단</a:t>
            </a:r>
            <a:r>
              <a:rPr lang="en-US" altLang="ko-KR" b="1" dirty="0"/>
              <a:t>, </a:t>
            </a:r>
            <a:r>
              <a:rPr lang="ko-KR" altLang="en-US" b="1" dirty="0"/>
              <a:t>상단 </a:t>
            </a:r>
            <a:r>
              <a:rPr lang="en-US" altLang="ko-KR" b="1" dirty="0"/>
              <a:t>&lt;%%&gt;</a:t>
            </a:r>
            <a:r>
              <a:rPr lang="ko-KR" altLang="en-US" b="1" dirty="0"/>
              <a:t>는</a:t>
            </a:r>
            <a:r>
              <a:rPr lang="en-US" altLang="ko-KR" b="1" dirty="0"/>
              <a:t> </a:t>
            </a:r>
            <a:r>
              <a:rPr lang="ko-KR" altLang="en-US" b="1" dirty="0"/>
              <a:t>남겨 두어야한다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항상 끝나고 페이지 소스 보기로 검토해야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Include</a:t>
            </a:r>
            <a:r>
              <a:rPr lang="ko-KR" altLang="en-US" dirty="0"/>
              <a:t>는 블록 쌓기 개념으로 활용하면 될 듯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5ABACA-BE63-4BFE-B918-4657BCC3C127}"/>
              </a:ext>
            </a:extLst>
          </p:cNvPr>
          <p:cNvSpPr txBox="1"/>
          <p:nvPr/>
        </p:nvSpPr>
        <p:spPr>
          <a:xfrm>
            <a:off x="966651" y="5186736"/>
            <a:ext cx="164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Where Using?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1643A3-13B6-462F-87B9-8C0383B7F3E3}"/>
              </a:ext>
            </a:extLst>
          </p:cNvPr>
          <p:cNvSpPr txBox="1"/>
          <p:nvPr/>
        </p:nvSpPr>
        <p:spPr>
          <a:xfrm>
            <a:off x="966651" y="5556068"/>
            <a:ext cx="7047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사이트에서 공통된 영역을 하나만 작성해서 </a:t>
            </a:r>
            <a:r>
              <a:rPr lang="en-US" altLang="ko-KR" dirty="0"/>
              <a:t>include</a:t>
            </a:r>
            <a:r>
              <a:rPr lang="ko-KR" altLang="en-US" dirty="0"/>
              <a:t>를 통해서 사용</a:t>
            </a:r>
            <a:endParaRPr lang="en-US" altLang="ko-KR" dirty="0"/>
          </a:p>
          <a:p>
            <a:r>
              <a:rPr lang="ko-KR" altLang="en-US" dirty="0"/>
              <a:t>왜냐하면</a:t>
            </a:r>
            <a:r>
              <a:rPr lang="en-US" altLang="ko-KR" dirty="0"/>
              <a:t>, </a:t>
            </a:r>
            <a:r>
              <a:rPr lang="ko-KR" altLang="en-US" dirty="0" err="1"/>
              <a:t>수정시</a:t>
            </a:r>
            <a:r>
              <a:rPr lang="ko-KR" altLang="en-US" dirty="0"/>
              <a:t> 하나의 </a:t>
            </a:r>
            <a:r>
              <a:rPr lang="en-US" altLang="ko-KR" dirty="0" err="1"/>
              <a:t>jsp</a:t>
            </a:r>
            <a:r>
              <a:rPr lang="ko-KR" altLang="en-US" dirty="0"/>
              <a:t>만 수정하면 되기 때문</a:t>
            </a:r>
            <a:r>
              <a:rPr lang="en-US" altLang="ko-KR" dirty="0"/>
              <a:t>(</a:t>
            </a:r>
            <a:r>
              <a:rPr lang="ko-KR" altLang="en-US" dirty="0"/>
              <a:t>유지보수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E587C-A763-4BA9-89C5-9C77E9B5789C}"/>
              </a:ext>
            </a:extLst>
          </p:cNvPr>
          <p:cNvSpPr txBox="1"/>
          <p:nvPr/>
        </p:nvSpPr>
        <p:spPr>
          <a:xfrm>
            <a:off x="896983" y="670841"/>
            <a:ext cx="93007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Include</a:t>
            </a:r>
            <a:r>
              <a:rPr lang="ko-KR" altLang="en-US" dirty="0">
                <a:solidFill>
                  <a:srgbClr val="008080"/>
                </a:solidFill>
                <a:latin typeface="Consolas" panose="020B0609020204030204" pitchFamily="49" charset="0"/>
              </a:rPr>
              <a:t> 사용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(html</a:t>
            </a:r>
            <a:r>
              <a:rPr lang="ko-KR" altLang="en-US" dirty="0">
                <a:solidFill>
                  <a:srgbClr val="008080"/>
                </a:solidFill>
                <a:latin typeface="Consolas" panose="020B0609020204030204" pitchFamily="49" charset="0"/>
              </a:rPr>
              <a:t>의 영역 안쪽에 원하는 위치에 아래와 같이 사용한다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.)</a:t>
            </a:r>
            <a:endParaRPr lang="en-US" altLang="ko-KR" sz="1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jsp:include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page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"./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bb.jsp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jsp:include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53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F22A58-F38C-4281-9DF6-77A72EC8B235}"/>
              </a:ext>
            </a:extLst>
          </p:cNvPr>
          <p:cNvSpPr txBox="1"/>
          <p:nvPr/>
        </p:nvSpPr>
        <p:spPr>
          <a:xfrm>
            <a:off x="503623" y="409303"/>
            <a:ext cx="315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Forwarding    VS    redirect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D3BB4-C160-4469-AC72-6D6C7D8F5971}"/>
              </a:ext>
            </a:extLst>
          </p:cNvPr>
          <p:cNvSpPr txBox="1"/>
          <p:nvPr/>
        </p:nvSpPr>
        <p:spPr>
          <a:xfrm>
            <a:off x="503623" y="854700"/>
            <a:ext cx="7103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포워드와 </a:t>
            </a:r>
            <a:r>
              <a:rPr lang="ko-KR" altLang="en-US" dirty="0" err="1"/>
              <a:t>리다이렉트를</a:t>
            </a:r>
            <a:r>
              <a:rPr lang="ko-KR" altLang="en-US" dirty="0"/>
              <a:t> 실행할 </a:t>
            </a:r>
            <a:r>
              <a:rPr lang="en-US" altLang="ko-KR" dirty="0" err="1"/>
              <a:t>jsp</a:t>
            </a:r>
            <a:r>
              <a:rPr lang="ko-KR" altLang="en-US" dirty="0"/>
              <a:t>는 출력되는 부분이 필요가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</a:t>
            </a:r>
            <a:r>
              <a:rPr lang="en-US" altLang="ko-KR" dirty="0"/>
              <a:t>, </a:t>
            </a:r>
            <a:r>
              <a:rPr lang="ko-KR" altLang="en-US" dirty="0"/>
              <a:t>출력문을 가져오지 않기 때문</a:t>
            </a:r>
            <a:r>
              <a:rPr lang="en-US" altLang="ko-KR" dirty="0"/>
              <a:t>  </a:t>
            </a:r>
          </a:p>
          <a:p>
            <a:r>
              <a:rPr lang="ko-KR" altLang="en-US" dirty="0" err="1"/>
              <a:t>서블릿을</a:t>
            </a:r>
            <a:r>
              <a:rPr lang="ko-KR" altLang="en-US" dirty="0"/>
              <a:t> 통해서 포워드</a:t>
            </a:r>
            <a:r>
              <a:rPr lang="en-US" altLang="ko-KR" dirty="0"/>
              <a:t>, </a:t>
            </a:r>
            <a:r>
              <a:rPr lang="ko-KR" altLang="en-US" dirty="0" err="1"/>
              <a:t>리다이렉트할지</a:t>
            </a:r>
            <a:r>
              <a:rPr lang="ko-KR" altLang="en-US" dirty="0"/>
              <a:t> 결정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539B3-7916-4344-B569-4D82DC694F52}"/>
              </a:ext>
            </a:extLst>
          </p:cNvPr>
          <p:cNvSpPr txBox="1"/>
          <p:nvPr/>
        </p:nvSpPr>
        <p:spPr>
          <a:xfrm>
            <a:off x="502158" y="1854095"/>
            <a:ext cx="6044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차이점</a:t>
            </a:r>
            <a:r>
              <a:rPr lang="en-US" altLang="ko-KR" dirty="0"/>
              <a:t>:</a:t>
            </a:r>
            <a:r>
              <a:rPr lang="ko-KR" altLang="en-US" dirty="0"/>
              <a:t> 링크주소</a:t>
            </a:r>
            <a:endParaRPr lang="en-US" altLang="ko-KR" dirty="0"/>
          </a:p>
          <a:p>
            <a:r>
              <a:rPr lang="en-US" altLang="ko-KR" dirty="0"/>
              <a:t>Request</a:t>
            </a:r>
            <a:r>
              <a:rPr lang="ko-KR" altLang="en-US" dirty="0"/>
              <a:t>를 </a:t>
            </a:r>
            <a:r>
              <a:rPr lang="ko-KR" altLang="en-US" dirty="0" err="1"/>
              <a:t>몇번</a:t>
            </a:r>
            <a:r>
              <a:rPr lang="ko-KR" altLang="en-US" dirty="0"/>
              <a:t> 했는가</a:t>
            </a:r>
            <a:r>
              <a:rPr lang="en-US" altLang="ko-KR" dirty="0"/>
              <a:t>? </a:t>
            </a:r>
            <a:r>
              <a:rPr lang="ko-KR" altLang="en-US" dirty="0"/>
              <a:t>응답 받은 결과</a:t>
            </a:r>
            <a:r>
              <a:rPr lang="en-US" altLang="ko-KR" dirty="0"/>
              <a:t>(</a:t>
            </a:r>
            <a:r>
              <a:rPr lang="ko-KR" altLang="en-US" dirty="0"/>
              <a:t>링크</a:t>
            </a:r>
            <a:r>
              <a:rPr lang="en-US" altLang="ko-KR" dirty="0"/>
              <a:t>)</a:t>
            </a:r>
            <a:r>
              <a:rPr lang="ko-KR" altLang="en-US" dirty="0"/>
              <a:t>가 다르다</a:t>
            </a:r>
            <a:r>
              <a:rPr lang="en-US" altLang="ko-KR" dirty="0"/>
              <a:t>!!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4E1BFE-2B20-442E-9630-C0134883B98C}"/>
              </a:ext>
            </a:extLst>
          </p:cNvPr>
          <p:cNvSpPr/>
          <p:nvPr/>
        </p:nvSpPr>
        <p:spPr>
          <a:xfrm>
            <a:off x="9516682" y="761405"/>
            <a:ext cx="2151017" cy="2557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016555-A4BE-47B5-8A1D-AD63D8DEC13C}"/>
              </a:ext>
            </a:extLst>
          </p:cNvPr>
          <p:cNvSpPr/>
          <p:nvPr/>
        </p:nvSpPr>
        <p:spPr>
          <a:xfrm>
            <a:off x="9522093" y="2952499"/>
            <a:ext cx="1724297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Tomcat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DF18A-A79F-48C9-9243-847F2503D0E8}"/>
              </a:ext>
            </a:extLst>
          </p:cNvPr>
          <p:cNvSpPr txBox="1"/>
          <p:nvPr/>
        </p:nvSpPr>
        <p:spPr>
          <a:xfrm>
            <a:off x="9509760" y="224637"/>
            <a:ext cx="67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WAS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912B79-458B-41DC-979F-84F969E929C5}"/>
              </a:ext>
            </a:extLst>
          </p:cNvPr>
          <p:cNvSpPr/>
          <p:nvPr/>
        </p:nvSpPr>
        <p:spPr>
          <a:xfrm>
            <a:off x="10516273" y="761404"/>
            <a:ext cx="1151426" cy="814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서버 공간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aa.Jsp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bb.Jsp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cc.jsp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5DF9F3-4273-4FB6-BF36-AE574189E09D}"/>
              </a:ext>
            </a:extLst>
          </p:cNvPr>
          <p:cNvSpPr/>
          <p:nvPr/>
        </p:nvSpPr>
        <p:spPr>
          <a:xfrm>
            <a:off x="9621637" y="1788899"/>
            <a:ext cx="894636" cy="95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Request</a:t>
            </a:r>
          </a:p>
          <a:p>
            <a:pPr algn="ctr"/>
            <a:r>
              <a:rPr lang="en-US" altLang="ko-KR" sz="1100" dirty="0" err="1"/>
              <a:t>aa.Jsp</a:t>
            </a:r>
            <a:r>
              <a:rPr lang="ko-KR" altLang="en-US" sz="1100" dirty="0"/>
              <a:t> 실행</a:t>
            </a:r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734587-D646-4F98-BF1B-C6361CE8F21D}"/>
              </a:ext>
            </a:extLst>
          </p:cNvPr>
          <p:cNvSpPr/>
          <p:nvPr/>
        </p:nvSpPr>
        <p:spPr>
          <a:xfrm>
            <a:off x="7014944" y="1557996"/>
            <a:ext cx="12240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client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1B44F5B-43C2-42DE-AB2B-6B6CE6656980}"/>
              </a:ext>
            </a:extLst>
          </p:cNvPr>
          <p:cNvCxnSpPr/>
          <p:nvPr/>
        </p:nvCxnSpPr>
        <p:spPr>
          <a:xfrm>
            <a:off x="8247970" y="1557996"/>
            <a:ext cx="1373667" cy="23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3267DF5-4D89-4D13-B55C-B6276940B24C}"/>
              </a:ext>
            </a:extLst>
          </p:cNvPr>
          <p:cNvCxnSpPr/>
          <p:nvPr/>
        </p:nvCxnSpPr>
        <p:spPr>
          <a:xfrm flipH="1" flipV="1">
            <a:off x="8247970" y="1924872"/>
            <a:ext cx="1373667" cy="82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2D7A76-206E-4237-8360-38E4870C2F46}"/>
              </a:ext>
            </a:extLst>
          </p:cNvPr>
          <p:cNvSpPr txBox="1"/>
          <p:nvPr/>
        </p:nvSpPr>
        <p:spPr>
          <a:xfrm>
            <a:off x="8900237" y="144501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요청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F29D36-F359-40F5-B895-723B19A77202}"/>
              </a:ext>
            </a:extLst>
          </p:cNvPr>
          <p:cNvSpPr txBox="1"/>
          <p:nvPr/>
        </p:nvSpPr>
        <p:spPr>
          <a:xfrm>
            <a:off x="8869489" y="247897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응답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14391DA-3077-4A3F-9639-10108A18E1D0}"/>
              </a:ext>
            </a:extLst>
          </p:cNvPr>
          <p:cNvSpPr/>
          <p:nvPr/>
        </p:nvSpPr>
        <p:spPr>
          <a:xfrm>
            <a:off x="10612559" y="1778196"/>
            <a:ext cx="1055140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aa.jsp</a:t>
            </a:r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BD5B8A4-F4BD-4682-B511-7BAB5794A1E5}"/>
              </a:ext>
            </a:extLst>
          </p:cNvPr>
          <p:cNvSpPr/>
          <p:nvPr/>
        </p:nvSpPr>
        <p:spPr>
          <a:xfrm>
            <a:off x="10612559" y="2357959"/>
            <a:ext cx="1055140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cc.jsp</a:t>
            </a:r>
            <a:endParaRPr lang="ko-KR" altLang="en-US" sz="1200" dirty="0"/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23C50F60-007B-4184-8F9B-9F847BD26DA6}"/>
              </a:ext>
            </a:extLst>
          </p:cNvPr>
          <p:cNvCxnSpPr>
            <a:cxnSpLocks/>
            <a:stCxn id="23" idx="3"/>
            <a:endCxn id="24" idx="3"/>
          </p:cNvCxnSpPr>
          <p:nvPr/>
        </p:nvCxnSpPr>
        <p:spPr>
          <a:xfrm>
            <a:off x="11667699" y="1965431"/>
            <a:ext cx="12700" cy="57976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9EAA25-2DA0-4EAC-9D15-AF9814462CDF}"/>
              </a:ext>
            </a:extLst>
          </p:cNvPr>
          <p:cNvSpPr txBox="1"/>
          <p:nvPr/>
        </p:nvSpPr>
        <p:spPr>
          <a:xfrm>
            <a:off x="11393498" y="2104043"/>
            <a:ext cx="8499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forwarding</a:t>
            </a:r>
            <a:endParaRPr lang="ko-KR" altLang="en-US" sz="105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208F6F-2E71-4FE3-A389-939A924C1EC6}"/>
              </a:ext>
            </a:extLst>
          </p:cNvPr>
          <p:cNvCxnSpPr>
            <a:endCxn id="23" idx="1"/>
          </p:cNvCxnSpPr>
          <p:nvPr/>
        </p:nvCxnSpPr>
        <p:spPr>
          <a:xfrm>
            <a:off x="10516273" y="1924872"/>
            <a:ext cx="96286" cy="4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EDD11B7-0F67-4465-9D7C-761D6C44CA69}"/>
              </a:ext>
            </a:extLst>
          </p:cNvPr>
          <p:cNvCxnSpPr/>
          <p:nvPr/>
        </p:nvCxnSpPr>
        <p:spPr>
          <a:xfrm flipH="1">
            <a:off x="10516273" y="2545193"/>
            <a:ext cx="75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00EB17-EF60-44C0-81FB-4F40A9FCCBFD}"/>
              </a:ext>
            </a:extLst>
          </p:cNvPr>
          <p:cNvSpPr/>
          <p:nvPr/>
        </p:nvSpPr>
        <p:spPr>
          <a:xfrm>
            <a:off x="9504349" y="4023256"/>
            <a:ext cx="2151017" cy="2557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DE5C7D-2AF0-44AE-8785-F5859A666C40}"/>
              </a:ext>
            </a:extLst>
          </p:cNvPr>
          <p:cNvSpPr/>
          <p:nvPr/>
        </p:nvSpPr>
        <p:spPr>
          <a:xfrm>
            <a:off x="9509760" y="6214350"/>
            <a:ext cx="1724297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Tomcat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804154-6CD9-4654-B69D-FAB1CF9A906D}"/>
              </a:ext>
            </a:extLst>
          </p:cNvPr>
          <p:cNvSpPr txBox="1"/>
          <p:nvPr/>
        </p:nvSpPr>
        <p:spPr>
          <a:xfrm>
            <a:off x="9497427" y="3486488"/>
            <a:ext cx="67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WAS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3308BA-5C14-4F2B-9955-A039398C6681}"/>
              </a:ext>
            </a:extLst>
          </p:cNvPr>
          <p:cNvSpPr/>
          <p:nvPr/>
        </p:nvSpPr>
        <p:spPr>
          <a:xfrm>
            <a:off x="10503940" y="4023255"/>
            <a:ext cx="1151426" cy="814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서버 공간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aa.Jsp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bb.Jsp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cc.jsp</a:t>
            </a:r>
            <a:endParaRPr lang="ko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9300A8A-AF2D-41C6-8FAF-8BE0D912BAE7}"/>
              </a:ext>
            </a:extLst>
          </p:cNvPr>
          <p:cNvSpPr/>
          <p:nvPr/>
        </p:nvSpPr>
        <p:spPr>
          <a:xfrm>
            <a:off x="9609304" y="5050751"/>
            <a:ext cx="894636" cy="483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Request</a:t>
            </a:r>
          </a:p>
          <a:p>
            <a:pPr algn="ctr"/>
            <a:r>
              <a:rPr lang="en-US" altLang="ko-KR" sz="1100" dirty="0" err="1"/>
              <a:t>aa.Jsp</a:t>
            </a:r>
            <a:r>
              <a:rPr lang="ko-KR" altLang="en-US" sz="1100" dirty="0"/>
              <a:t> </a:t>
            </a:r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AF680A7-2D7C-458F-81B7-E795ACB4D5E4}"/>
              </a:ext>
            </a:extLst>
          </p:cNvPr>
          <p:cNvSpPr/>
          <p:nvPr/>
        </p:nvSpPr>
        <p:spPr>
          <a:xfrm>
            <a:off x="7002611" y="4819847"/>
            <a:ext cx="12240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client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0924DE0-3FDC-40E2-A4ED-9C708155BFA8}"/>
              </a:ext>
            </a:extLst>
          </p:cNvPr>
          <p:cNvCxnSpPr/>
          <p:nvPr/>
        </p:nvCxnSpPr>
        <p:spPr>
          <a:xfrm>
            <a:off x="8235637" y="4819847"/>
            <a:ext cx="1373667" cy="23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711E034-1602-41F3-8BA4-EFF7F720F3D7}"/>
              </a:ext>
            </a:extLst>
          </p:cNvPr>
          <p:cNvCxnSpPr>
            <a:cxnSpLocks/>
          </p:cNvCxnSpPr>
          <p:nvPr/>
        </p:nvCxnSpPr>
        <p:spPr>
          <a:xfrm flipH="1" flipV="1">
            <a:off x="8235637" y="5066753"/>
            <a:ext cx="1322415" cy="271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DF12F38-B6E2-4A12-8C54-1A1085ACF4A5}"/>
              </a:ext>
            </a:extLst>
          </p:cNvPr>
          <p:cNvSpPr txBox="1"/>
          <p:nvPr/>
        </p:nvSpPr>
        <p:spPr>
          <a:xfrm>
            <a:off x="8887904" y="470686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요청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3D7E77-5128-48AD-8A10-1D69F69922B6}"/>
              </a:ext>
            </a:extLst>
          </p:cNvPr>
          <p:cNvSpPr txBox="1"/>
          <p:nvPr/>
        </p:nvSpPr>
        <p:spPr>
          <a:xfrm>
            <a:off x="8867038" y="502722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응답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2F4612-2D29-450D-AD97-F85321A1049C}"/>
              </a:ext>
            </a:extLst>
          </p:cNvPr>
          <p:cNvSpPr/>
          <p:nvPr/>
        </p:nvSpPr>
        <p:spPr>
          <a:xfrm>
            <a:off x="10600226" y="5040047"/>
            <a:ext cx="1055140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aa.jsp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35F81AC-CC06-4872-83EA-86D3B3269773}"/>
              </a:ext>
            </a:extLst>
          </p:cNvPr>
          <p:cNvSpPr/>
          <p:nvPr/>
        </p:nvSpPr>
        <p:spPr>
          <a:xfrm>
            <a:off x="10600226" y="5619810"/>
            <a:ext cx="1055140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target.jsp</a:t>
            </a:r>
            <a:endParaRPr lang="ko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9CF1E3C-384E-4FEC-B290-F10B529FBC07}"/>
              </a:ext>
            </a:extLst>
          </p:cNvPr>
          <p:cNvCxnSpPr>
            <a:endCxn id="43" idx="1"/>
          </p:cNvCxnSpPr>
          <p:nvPr/>
        </p:nvCxnSpPr>
        <p:spPr>
          <a:xfrm>
            <a:off x="10503940" y="5186723"/>
            <a:ext cx="96286" cy="4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FE91EF3-B609-40D1-BDE5-BF673468FA4C}"/>
              </a:ext>
            </a:extLst>
          </p:cNvPr>
          <p:cNvCxnSpPr/>
          <p:nvPr/>
        </p:nvCxnSpPr>
        <p:spPr>
          <a:xfrm flipH="1">
            <a:off x="10503940" y="5807044"/>
            <a:ext cx="75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3749315-9176-4E9C-9B6B-D89BF901523C}"/>
              </a:ext>
            </a:extLst>
          </p:cNvPr>
          <p:cNvSpPr txBox="1"/>
          <p:nvPr/>
        </p:nvSpPr>
        <p:spPr>
          <a:xfrm>
            <a:off x="517958" y="4127350"/>
            <a:ext cx="60676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리다이렉트</a:t>
            </a:r>
            <a:endParaRPr lang="en-US" altLang="ko-KR" dirty="0"/>
          </a:p>
          <a:p>
            <a:r>
              <a:rPr lang="ko-KR" altLang="en-US" dirty="0"/>
              <a:t>브라우저가 서버에게 </a:t>
            </a:r>
            <a:r>
              <a:rPr lang="en-US" altLang="ko-KR" dirty="0" err="1"/>
              <a:t>aa.jsp</a:t>
            </a:r>
            <a:r>
              <a:rPr lang="ko-KR" altLang="en-US" dirty="0"/>
              <a:t>를 요청한다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aa.Jsp</a:t>
            </a:r>
            <a:r>
              <a:rPr lang="ko-KR" altLang="en-US" dirty="0"/>
              <a:t>가 </a:t>
            </a:r>
            <a:r>
              <a:rPr lang="ko-KR" altLang="en-US" dirty="0" err="1"/>
              <a:t>리다이렉트</a:t>
            </a:r>
            <a:r>
              <a:rPr lang="ko-KR" altLang="en-US" dirty="0"/>
              <a:t> 코드가 실행이 되면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타켓</a:t>
            </a:r>
            <a:r>
              <a:rPr lang="en-US" altLang="ko-KR" dirty="0"/>
              <a:t>.</a:t>
            </a:r>
            <a:r>
              <a:rPr lang="en-US" altLang="ko-KR" dirty="0" err="1"/>
              <a:t>jsp</a:t>
            </a:r>
            <a:r>
              <a:rPr lang="ko-KR" altLang="en-US" dirty="0"/>
              <a:t>로 접속해야 한다고 브라우저한데 응답을 보낸다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응답 받은 브라우저는 </a:t>
            </a:r>
            <a:r>
              <a:rPr lang="ko-KR" altLang="en-US" dirty="0" err="1"/>
              <a:t>타켓</a:t>
            </a:r>
            <a:r>
              <a:rPr lang="en-US" altLang="ko-KR" dirty="0"/>
              <a:t>.</a:t>
            </a:r>
            <a:r>
              <a:rPr lang="en-US" altLang="ko-KR" dirty="0" err="1"/>
              <a:t>jsp</a:t>
            </a:r>
            <a:r>
              <a:rPr lang="ko-KR" altLang="en-US" dirty="0"/>
              <a:t>를 서버에게 요청한다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서버는 </a:t>
            </a:r>
            <a:r>
              <a:rPr lang="ko-KR" altLang="en-US" dirty="0" err="1"/>
              <a:t>타켓</a:t>
            </a:r>
            <a:r>
              <a:rPr lang="en-US" altLang="ko-KR" dirty="0"/>
              <a:t>.</a:t>
            </a:r>
            <a:r>
              <a:rPr lang="en-US" altLang="ko-KR" dirty="0" err="1"/>
              <a:t>jsp</a:t>
            </a:r>
            <a:r>
              <a:rPr lang="ko-KR" altLang="en-US" dirty="0"/>
              <a:t>를 응답해준다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서블릿에서</a:t>
            </a:r>
            <a:r>
              <a:rPr lang="ko-KR" altLang="en-US" dirty="0"/>
              <a:t> </a:t>
            </a:r>
            <a:r>
              <a:rPr lang="ko-KR" altLang="en-US" dirty="0" err="1"/>
              <a:t>서블릿으로</a:t>
            </a:r>
            <a:r>
              <a:rPr lang="ko-KR" altLang="en-US" dirty="0"/>
              <a:t> 가는 경우는 </a:t>
            </a:r>
            <a:r>
              <a:rPr lang="ko-KR" altLang="en-US" dirty="0" err="1"/>
              <a:t>리다이렉트를</a:t>
            </a:r>
            <a:r>
              <a:rPr lang="ko-KR" altLang="en-US" dirty="0"/>
              <a:t> 사용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CECE071-A096-4BEB-B8C5-7009419C5115}"/>
              </a:ext>
            </a:extLst>
          </p:cNvPr>
          <p:cNvCxnSpPr>
            <a:cxnSpLocks/>
          </p:cNvCxnSpPr>
          <p:nvPr/>
        </p:nvCxnSpPr>
        <p:spPr>
          <a:xfrm>
            <a:off x="8247970" y="5218186"/>
            <a:ext cx="1367091" cy="64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BD308B6-433D-48B9-9CC3-32118F216EB7}"/>
              </a:ext>
            </a:extLst>
          </p:cNvPr>
          <p:cNvSpPr txBox="1"/>
          <p:nvPr/>
        </p:nvSpPr>
        <p:spPr>
          <a:xfrm>
            <a:off x="8778845" y="5446048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재 요청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1A4039B-3F5B-4D2B-8E02-7A510BC6C947}"/>
              </a:ext>
            </a:extLst>
          </p:cNvPr>
          <p:cNvCxnSpPr/>
          <p:nvPr/>
        </p:nvCxnSpPr>
        <p:spPr>
          <a:xfrm flipH="1">
            <a:off x="10503940" y="5343094"/>
            <a:ext cx="75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A1BEA3D-5D7B-4061-93D4-49586033137F}"/>
              </a:ext>
            </a:extLst>
          </p:cNvPr>
          <p:cNvSpPr/>
          <p:nvPr/>
        </p:nvSpPr>
        <p:spPr>
          <a:xfrm>
            <a:off x="9621637" y="5621107"/>
            <a:ext cx="894636" cy="483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Request</a:t>
            </a:r>
          </a:p>
          <a:p>
            <a:pPr algn="ctr"/>
            <a:r>
              <a:rPr lang="en-US" altLang="ko-KR" sz="1100" dirty="0" err="1"/>
              <a:t>target.Jsp</a:t>
            </a:r>
            <a:r>
              <a:rPr lang="ko-KR" altLang="en-US" sz="1100" dirty="0"/>
              <a:t> </a:t>
            </a:r>
            <a:r>
              <a:rPr lang="en-US" altLang="ko-KR" sz="1100" dirty="0"/>
              <a:t>!</a:t>
            </a:r>
            <a:endParaRPr lang="ko-KR" altLang="en-US" sz="11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2AF62FF-51D6-460F-AB80-A6F5B0050B40}"/>
              </a:ext>
            </a:extLst>
          </p:cNvPr>
          <p:cNvCxnSpPr>
            <a:cxnSpLocks/>
          </p:cNvCxnSpPr>
          <p:nvPr/>
        </p:nvCxnSpPr>
        <p:spPr>
          <a:xfrm flipH="1" flipV="1">
            <a:off x="8098971" y="5297143"/>
            <a:ext cx="1512482" cy="75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61DD601-72F6-4FEA-B2AA-7B12F58D2503}"/>
              </a:ext>
            </a:extLst>
          </p:cNvPr>
          <p:cNvSpPr txBox="1"/>
          <p:nvPr/>
        </p:nvSpPr>
        <p:spPr>
          <a:xfrm>
            <a:off x="8920438" y="574475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응답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A7C6B4-520A-4162-8F56-C85362C99C17}"/>
              </a:ext>
            </a:extLst>
          </p:cNvPr>
          <p:cNvSpPr txBox="1"/>
          <p:nvPr/>
        </p:nvSpPr>
        <p:spPr>
          <a:xfrm>
            <a:off x="524301" y="2668824"/>
            <a:ext cx="8699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포워딩</a:t>
            </a:r>
            <a:endParaRPr lang="en-US" altLang="ko-KR" dirty="0"/>
          </a:p>
          <a:p>
            <a:r>
              <a:rPr lang="en-US" altLang="ko-KR" dirty="0"/>
              <a:t>MVC</a:t>
            </a:r>
            <a:r>
              <a:rPr lang="ko-KR" altLang="en-US" dirty="0"/>
              <a:t>모델에서는 포워딩을 사용한다</a:t>
            </a:r>
            <a:r>
              <a:rPr lang="en-US" altLang="ko-KR" dirty="0"/>
              <a:t>. </a:t>
            </a:r>
            <a:r>
              <a:rPr lang="ko-KR" altLang="en-US" dirty="0" err="1"/>
              <a:t>리퀘스트</a:t>
            </a:r>
            <a:r>
              <a:rPr lang="ko-KR" altLang="en-US" dirty="0"/>
              <a:t> 포워딩 </a:t>
            </a:r>
            <a:r>
              <a:rPr lang="en-US" altLang="ko-KR" dirty="0"/>
              <a:t>EL</a:t>
            </a:r>
            <a:r>
              <a:rPr lang="ko-KR" altLang="en-US" dirty="0"/>
              <a:t>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r>
              <a:rPr lang="ko-KR" altLang="en-US" dirty="0"/>
              <a:t>흐름 </a:t>
            </a:r>
            <a:r>
              <a:rPr lang="en-US" altLang="ko-KR" dirty="0"/>
              <a:t>– </a:t>
            </a:r>
            <a:r>
              <a:rPr lang="en-US" altLang="ko-KR" dirty="0" err="1"/>
              <a:t>request.setAttribute</a:t>
            </a:r>
            <a:r>
              <a:rPr lang="ko-KR" altLang="en-US" dirty="0"/>
              <a:t>로 </a:t>
            </a:r>
            <a:r>
              <a:rPr lang="en-US" altLang="ko-KR" dirty="0"/>
              <a:t>request </a:t>
            </a:r>
            <a:r>
              <a:rPr lang="ko-KR" altLang="en-US" dirty="0"/>
              <a:t>공간에 만들고 포워딩을 통해 </a:t>
            </a:r>
            <a:r>
              <a:rPr lang="en-US" altLang="ko-KR" dirty="0" err="1"/>
              <a:t>jsp</a:t>
            </a:r>
            <a:r>
              <a:rPr lang="ko-KR" altLang="en-US" dirty="0"/>
              <a:t>를 채우고</a:t>
            </a:r>
            <a:endParaRPr lang="en-US" altLang="ko-KR" dirty="0"/>
          </a:p>
          <a:p>
            <a:r>
              <a:rPr lang="en-US" altLang="ko-KR" dirty="0"/>
              <a:t>EL</a:t>
            </a:r>
            <a:r>
              <a:rPr lang="ko-KR" altLang="en-US" dirty="0"/>
              <a:t>을 통해서 </a:t>
            </a:r>
            <a:r>
              <a:rPr lang="en-US" altLang="ko-KR" dirty="0" err="1"/>
              <a:t>getAttribute</a:t>
            </a:r>
            <a:r>
              <a:rPr lang="ko-KR" altLang="en-US" dirty="0"/>
              <a:t>를 사용해서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사용될 값을 가져온다</a:t>
            </a:r>
            <a:r>
              <a:rPr lang="en-US" altLang="ko-KR" dirty="0"/>
              <a:t>.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2B6185B-6A8E-4B4F-AD62-12CCF75E9F33}"/>
              </a:ext>
            </a:extLst>
          </p:cNvPr>
          <p:cNvCxnSpPr/>
          <p:nvPr/>
        </p:nvCxnSpPr>
        <p:spPr>
          <a:xfrm flipH="1">
            <a:off x="10516273" y="2104043"/>
            <a:ext cx="96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10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A4F8C4-7857-41AE-BFB0-C68D45A48472}"/>
              </a:ext>
            </a:extLst>
          </p:cNvPr>
          <p:cNvSpPr txBox="1"/>
          <p:nvPr/>
        </p:nvSpPr>
        <p:spPr>
          <a:xfrm>
            <a:off x="337974" y="783329"/>
            <a:ext cx="6133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쿠키 </a:t>
            </a:r>
            <a:r>
              <a:rPr lang="en-US" altLang="ko-KR" dirty="0"/>
              <a:t>– </a:t>
            </a:r>
            <a:r>
              <a:rPr lang="ko-KR" altLang="en-US" dirty="0"/>
              <a:t>얘도 저장공간임</a:t>
            </a:r>
            <a:r>
              <a:rPr lang="en-US" altLang="ko-KR" dirty="0"/>
              <a:t>, session</a:t>
            </a:r>
            <a:r>
              <a:rPr lang="ko-KR" altLang="en-US" dirty="0"/>
              <a:t>과 라이프 사이클이 동일</a:t>
            </a:r>
            <a:endParaRPr lang="en-US" altLang="ko-KR" dirty="0"/>
          </a:p>
          <a:p>
            <a:r>
              <a:rPr lang="ko-KR" altLang="en-US" dirty="0" err="1"/>
              <a:t>웹브라우저</a:t>
            </a:r>
            <a:r>
              <a:rPr lang="ko-KR" altLang="en-US" dirty="0"/>
              <a:t> </a:t>
            </a:r>
            <a:r>
              <a:rPr lang="ko-KR" altLang="en-US" dirty="0" err="1"/>
              <a:t>종료시</a:t>
            </a:r>
            <a:r>
              <a:rPr lang="ko-KR" altLang="en-US" dirty="0"/>
              <a:t> 쿠키 소멸</a:t>
            </a:r>
            <a:endParaRPr lang="en-US" altLang="ko-KR" dirty="0"/>
          </a:p>
          <a:p>
            <a:r>
              <a:rPr lang="ko-KR" altLang="en-US" dirty="0" err="1"/>
              <a:t>리퀘스트할</a:t>
            </a:r>
            <a:r>
              <a:rPr lang="ko-KR" altLang="en-US" dirty="0"/>
              <a:t> 때 저장된 쿠키를 무조건 서버에 넘김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데이터를 저장하는데 </a:t>
            </a:r>
            <a:r>
              <a:rPr lang="ko-KR" altLang="en-US" dirty="0" err="1"/>
              <a:t>서버쪽이</a:t>
            </a:r>
            <a:r>
              <a:rPr lang="ko-KR" altLang="en-US" dirty="0"/>
              <a:t> 아니라 클라이언트에 저장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09EAF-90DA-4F6B-850C-1D5B12989CDD}"/>
              </a:ext>
            </a:extLst>
          </p:cNvPr>
          <p:cNvSpPr txBox="1"/>
          <p:nvPr/>
        </p:nvSpPr>
        <p:spPr>
          <a:xfrm>
            <a:off x="7428411" y="667772"/>
            <a:ext cx="15083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pageContext</a:t>
            </a:r>
            <a:endParaRPr lang="en-US" altLang="ko-KR" dirty="0"/>
          </a:p>
          <a:p>
            <a:r>
              <a:rPr lang="en-US" altLang="ko-KR" dirty="0"/>
              <a:t>Request</a:t>
            </a:r>
          </a:p>
          <a:p>
            <a:r>
              <a:rPr lang="en-US" altLang="ko-KR" dirty="0"/>
              <a:t>Session</a:t>
            </a:r>
          </a:p>
          <a:p>
            <a:r>
              <a:rPr lang="en-US" altLang="ko-KR" dirty="0"/>
              <a:t>application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DDAC0EB-5D19-4AD3-BE2D-D685F8EECE59}"/>
              </a:ext>
            </a:extLst>
          </p:cNvPr>
          <p:cNvSpPr/>
          <p:nvPr/>
        </p:nvSpPr>
        <p:spPr>
          <a:xfrm>
            <a:off x="9065622" y="1094492"/>
            <a:ext cx="383177" cy="39188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C2947-F93B-4721-838A-21A31000A523}"/>
              </a:ext>
            </a:extLst>
          </p:cNvPr>
          <p:cNvSpPr txBox="1"/>
          <p:nvPr/>
        </p:nvSpPr>
        <p:spPr>
          <a:xfrm>
            <a:off x="9577648" y="944770"/>
            <a:ext cx="8338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SEVER</a:t>
            </a:r>
          </a:p>
          <a:p>
            <a:r>
              <a:rPr lang="en-US" altLang="ko-KR" dirty="0"/>
              <a:t>(RAM)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1F887-F090-4CB1-ADF3-BCB499D943BA}"/>
              </a:ext>
            </a:extLst>
          </p:cNvPr>
          <p:cNvSpPr txBox="1"/>
          <p:nvPr/>
        </p:nvSpPr>
        <p:spPr>
          <a:xfrm>
            <a:off x="7428411" y="4813213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중요한 데이터는 </a:t>
            </a:r>
            <a:r>
              <a:rPr lang="en-US" altLang="ko-KR" dirty="0"/>
              <a:t>session</a:t>
            </a:r>
            <a:r>
              <a:rPr lang="ko-KR" altLang="en-US" dirty="0"/>
              <a:t>에 저장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애매한 데이터는 쿠키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6A150D-B148-4BD2-A6DA-7CDEE8E02E50}"/>
              </a:ext>
            </a:extLst>
          </p:cNvPr>
          <p:cNvSpPr txBox="1"/>
          <p:nvPr/>
        </p:nvSpPr>
        <p:spPr>
          <a:xfrm>
            <a:off x="399639" y="2491212"/>
            <a:ext cx="61815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쿠키 제한사항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문자만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영어만 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길이의 제한이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쿠키를 조작해서 서버에 보낼 수 있어서 보안에 약하다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37911-8533-4D74-BFD1-E6B2262E74E1}"/>
              </a:ext>
            </a:extLst>
          </p:cNvPr>
          <p:cNvSpPr txBox="1"/>
          <p:nvPr/>
        </p:nvSpPr>
        <p:spPr>
          <a:xfrm>
            <a:off x="7428411" y="2335463"/>
            <a:ext cx="9028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Cookie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DD3686A-B20F-4405-AA0C-0F8E13CD976F}"/>
              </a:ext>
            </a:extLst>
          </p:cNvPr>
          <p:cNvSpPr/>
          <p:nvPr/>
        </p:nvSpPr>
        <p:spPr>
          <a:xfrm>
            <a:off x="8762846" y="2312909"/>
            <a:ext cx="383177" cy="39188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9E075-AC4D-4D50-AFF1-82A468447D16}"/>
              </a:ext>
            </a:extLst>
          </p:cNvPr>
          <p:cNvSpPr txBox="1"/>
          <p:nvPr/>
        </p:nvSpPr>
        <p:spPr>
          <a:xfrm>
            <a:off x="9577648" y="2335463"/>
            <a:ext cx="14173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Client(HDD)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F7608B-55DD-418D-8811-2D2AC1BD0D0E}"/>
              </a:ext>
            </a:extLst>
          </p:cNvPr>
          <p:cNvSpPr txBox="1"/>
          <p:nvPr/>
        </p:nvSpPr>
        <p:spPr>
          <a:xfrm>
            <a:off x="8605808" y="3096680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쿠키 </a:t>
            </a:r>
            <a:r>
              <a:rPr lang="en-US" altLang="ko-KR" dirty="0"/>
              <a:t>vs </a:t>
            </a:r>
            <a:r>
              <a:rPr lang="ko-KR" altLang="en-US" dirty="0"/>
              <a:t>세션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77C25AF3-8812-4A38-9E9E-976C8608F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281576"/>
              </p:ext>
            </p:extLst>
          </p:nvPr>
        </p:nvGraphicFramePr>
        <p:xfrm>
          <a:off x="6882790" y="3538468"/>
          <a:ext cx="486424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2124">
                  <a:extLst>
                    <a:ext uri="{9D8B030D-6E8A-4147-A177-3AD203B41FA5}">
                      <a16:colId xmlns:a16="http://schemas.microsoft.com/office/drawing/2014/main" val="433886368"/>
                    </a:ext>
                  </a:extLst>
                </a:gridCol>
                <a:gridCol w="2432124">
                  <a:extLst>
                    <a:ext uri="{9D8B030D-6E8A-4147-A177-3AD203B41FA5}">
                      <a16:colId xmlns:a16="http://schemas.microsoft.com/office/drawing/2014/main" val="2676939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/>
                        <a:t>문자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길이 제한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모든게</a:t>
                      </a:r>
                      <a:r>
                        <a:rPr lang="ko-KR" altLang="en-US" dirty="0"/>
                        <a:t> 장점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62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/>
                        <a:t>보안 </a:t>
                      </a:r>
                      <a:r>
                        <a:rPr lang="ko-KR" altLang="en-US" dirty="0" err="1"/>
                        <a:t>매우취약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7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/>
                        <a:t>언제든 변조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9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17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6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58409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980EACAC-A09F-4BD2-85F0-917CDA185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46" y="4155896"/>
            <a:ext cx="3629532" cy="6573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389125-205A-4C84-B64E-64FAC4F4A4DA}"/>
              </a:ext>
            </a:extLst>
          </p:cNvPr>
          <p:cNvSpPr txBox="1"/>
          <p:nvPr/>
        </p:nvSpPr>
        <p:spPr>
          <a:xfrm>
            <a:off x="399639" y="5136378"/>
            <a:ext cx="5915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Domain =&gt; </a:t>
            </a:r>
            <a:r>
              <a:rPr lang="ko-KR" altLang="en-US" sz="1200" dirty="0"/>
              <a:t>주소</a:t>
            </a:r>
            <a:endParaRPr lang="en-US" altLang="ko-KR" sz="1200" dirty="0"/>
          </a:p>
          <a:p>
            <a:r>
              <a:rPr lang="en-US" altLang="ko-KR" sz="1200" dirty="0"/>
              <a:t>Path =&gt; </a:t>
            </a:r>
            <a:r>
              <a:rPr lang="ko-KR" altLang="en-US" sz="1200" dirty="0"/>
              <a:t>주소 내 위치</a:t>
            </a:r>
            <a:endParaRPr lang="en-US" altLang="ko-KR" sz="1200" dirty="0"/>
          </a:p>
          <a:p>
            <a:r>
              <a:rPr lang="en-US" altLang="ko-KR" sz="1200" dirty="0"/>
              <a:t>Expires =&gt; </a:t>
            </a:r>
            <a:r>
              <a:rPr lang="ko-KR" altLang="en-US" sz="1200" dirty="0"/>
              <a:t>만료시점</a:t>
            </a:r>
            <a:endParaRPr lang="en-US" altLang="ko-KR" sz="1200" dirty="0"/>
          </a:p>
          <a:p>
            <a:r>
              <a:rPr lang="en-US" altLang="ko-KR" sz="1200" dirty="0"/>
              <a:t>	(session</a:t>
            </a:r>
            <a:r>
              <a:rPr lang="ko-KR" altLang="en-US" sz="1200" dirty="0"/>
              <a:t> 브라우저종료시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(c1.setMaxAge(60*3); </a:t>
            </a:r>
            <a:r>
              <a:rPr lang="ko-KR" altLang="en-US" sz="1200" dirty="0"/>
              <a:t>과 같이 시간 설정 가능 브라우저 종료해도 생존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6773F-595B-45ED-A574-D73786F33F16}"/>
              </a:ext>
            </a:extLst>
          </p:cNvPr>
          <p:cNvSpPr txBox="1"/>
          <p:nvPr/>
        </p:nvSpPr>
        <p:spPr>
          <a:xfrm>
            <a:off x="337974" y="155752"/>
            <a:ext cx="100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COOKIE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63AA8E-CAFB-4C7D-8E8F-AA4A38E977B2}"/>
              </a:ext>
            </a:extLst>
          </p:cNvPr>
          <p:cNvSpPr txBox="1"/>
          <p:nvPr/>
        </p:nvSpPr>
        <p:spPr>
          <a:xfrm>
            <a:off x="6586590" y="5581518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쿠키 생성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Cookie c1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Cookie(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＂</a:t>
            </a:r>
            <a:r>
              <a:rPr lang="en-US" altLang="ko-KR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qqq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＂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＂111＂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쿠키 보내기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response.addCookie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(c1);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쿠키 가져오기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Cookie[] cookies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request.getCookies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쿠키 예외처리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쿠키가 없으면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이면 배열 </a:t>
            </a:r>
            <a:r>
              <a:rPr lang="ko-KR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예외나오니까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/>
              <a:t>if(cookies != null) { } </a:t>
            </a:r>
            <a:r>
              <a:rPr lang="ko-KR" altLang="en-US" sz="1400" dirty="0"/>
              <a:t>문 안쪽에 코드 작성</a:t>
            </a:r>
          </a:p>
        </p:txBody>
      </p:sp>
    </p:spTree>
    <p:extLst>
      <p:ext uri="{BB962C8B-B14F-4D97-AF65-F5344CB8AC3E}">
        <p14:creationId xmlns:p14="http://schemas.microsoft.com/office/powerpoint/2010/main" val="94956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1582</Words>
  <Application>Microsoft Office PowerPoint</Application>
  <PresentationFormat>와이드스크린</PresentationFormat>
  <Paragraphs>273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김청룡</dc:creator>
  <cp:lastModifiedBy>김청룡</cp:lastModifiedBy>
  <cp:revision>28</cp:revision>
  <dcterms:created xsi:type="dcterms:W3CDTF">2022-01-04T01:26:57Z</dcterms:created>
  <dcterms:modified xsi:type="dcterms:W3CDTF">2022-01-05T08:50:05Z</dcterms:modified>
</cp:coreProperties>
</file>